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221.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s/slide21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88.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slides/slide191.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Default Extension="svg" ContentType="image/svg+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s/slide216.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s/slide213.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220.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docProps/custom.xml" ContentType="application/vnd.openxmlformats-officedocument.custom-properties+xml"/>
  <Override PartName="/ppt/slides/slide129.xml" ContentType="application/vnd.openxmlformats-officedocument.presentationml.slide+xml"/>
  <Override PartName="/ppt/slides/slide17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4"/>
  </p:notesMasterIdLst>
  <p:sldIdLst>
    <p:sldId id="256" r:id="rId2"/>
    <p:sldId id="503" r:id="rId3"/>
    <p:sldId id="258" r:id="rId4"/>
    <p:sldId id="344" r:id="rId5"/>
    <p:sldId id="345" r:id="rId6"/>
    <p:sldId id="259" r:id="rId7"/>
    <p:sldId id="346" r:id="rId8"/>
    <p:sldId id="347" r:id="rId9"/>
    <p:sldId id="502" r:id="rId10"/>
    <p:sldId id="260" r:id="rId11"/>
    <p:sldId id="349" r:id="rId12"/>
    <p:sldId id="262" r:id="rId13"/>
    <p:sldId id="350" r:id="rId14"/>
    <p:sldId id="263" r:id="rId15"/>
    <p:sldId id="264" r:id="rId16"/>
    <p:sldId id="265" r:id="rId17"/>
    <p:sldId id="351" r:id="rId18"/>
    <p:sldId id="266" r:id="rId19"/>
    <p:sldId id="267" r:id="rId20"/>
    <p:sldId id="501" r:id="rId21"/>
    <p:sldId id="352" r:id="rId22"/>
    <p:sldId id="353" r:id="rId23"/>
    <p:sldId id="268" r:id="rId24"/>
    <p:sldId id="269" r:id="rId25"/>
    <p:sldId id="355" r:id="rId26"/>
    <p:sldId id="356" r:id="rId27"/>
    <p:sldId id="270" r:id="rId28"/>
    <p:sldId id="357" r:id="rId29"/>
    <p:sldId id="271" r:id="rId30"/>
    <p:sldId id="358" r:id="rId31"/>
    <p:sldId id="359" r:id="rId32"/>
    <p:sldId id="273" r:id="rId33"/>
    <p:sldId id="360" r:id="rId34"/>
    <p:sldId id="361" r:id="rId35"/>
    <p:sldId id="363" r:id="rId36"/>
    <p:sldId id="274" r:id="rId37"/>
    <p:sldId id="275" r:id="rId38"/>
    <p:sldId id="364" r:id="rId39"/>
    <p:sldId id="276" r:id="rId40"/>
    <p:sldId id="365" r:id="rId41"/>
    <p:sldId id="366" r:id="rId42"/>
    <p:sldId id="277" r:id="rId43"/>
    <p:sldId id="367" r:id="rId44"/>
    <p:sldId id="368" r:id="rId45"/>
    <p:sldId id="278" r:id="rId46"/>
    <p:sldId id="500" r:id="rId47"/>
    <p:sldId id="369" r:id="rId48"/>
    <p:sldId id="279" r:id="rId49"/>
    <p:sldId id="371" r:id="rId50"/>
    <p:sldId id="372" r:id="rId51"/>
    <p:sldId id="280" r:id="rId52"/>
    <p:sldId id="375" r:id="rId53"/>
    <p:sldId id="374" r:id="rId54"/>
    <p:sldId id="373" r:id="rId55"/>
    <p:sldId id="376" r:id="rId56"/>
    <p:sldId id="281" r:id="rId57"/>
    <p:sldId id="282" r:id="rId58"/>
    <p:sldId id="377" r:id="rId59"/>
    <p:sldId id="284" r:id="rId60"/>
    <p:sldId id="378" r:id="rId61"/>
    <p:sldId id="379" r:id="rId62"/>
    <p:sldId id="285" r:id="rId63"/>
    <p:sldId id="380" r:id="rId64"/>
    <p:sldId id="287" r:id="rId65"/>
    <p:sldId id="382" r:id="rId66"/>
    <p:sldId id="383" r:id="rId67"/>
    <p:sldId id="288" r:id="rId68"/>
    <p:sldId id="384" r:id="rId69"/>
    <p:sldId id="385" r:id="rId70"/>
    <p:sldId id="289" r:id="rId71"/>
    <p:sldId id="386" r:id="rId72"/>
    <p:sldId id="290" r:id="rId73"/>
    <p:sldId id="388" r:id="rId74"/>
    <p:sldId id="387" r:id="rId75"/>
    <p:sldId id="291" r:id="rId76"/>
    <p:sldId id="389" r:id="rId77"/>
    <p:sldId id="390" r:id="rId78"/>
    <p:sldId id="392" r:id="rId79"/>
    <p:sldId id="391" r:id="rId80"/>
    <p:sldId id="393" r:id="rId81"/>
    <p:sldId id="293" r:id="rId82"/>
    <p:sldId id="394" r:id="rId83"/>
    <p:sldId id="294" r:id="rId84"/>
    <p:sldId id="499" r:id="rId85"/>
    <p:sldId id="395" r:id="rId86"/>
    <p:sldId id="295" r:id="rId87"/>
    <p:sldId id="396" r:id="rId88"/>
    <p:sldId id="296" r:id="rId89"/>
    <p:sldId id="397" r:id="rId90"/>
    <p:sldId id="297" r:id="rId91"/>
    <p:sldId id="398" r:id="rId92"/>
    <p:sldId id="399" r:id="rId93"/>
    <p:sldId id="298" r:id="rId94"/>
    <p:sldId id="400" r:id="rId95"/>
    <p:sldId id="401" r:id="rId96"/>
    <p:sldId id="299" r:id="rId97"/>
    <p:sldId id="402" r:id="rId98"/>
    <p:sldId id="458" r:id="rId99"/>
    <p:sldId id="459" r:id="rId100"/>
    <p:sldId id="460" r:id="rId101"/>
    <p:sldId id="461" r:id="rId102"/>
    <p:sldId id="462" r:id="rId103"/>
    <p:sldId id="463" r:id="rId104"/>
    <p:sldId id="464" r:id="rId105"/>
    <p:sldId id="465" r:id="rId106"/>
    <p:sldId id="466" r:id="rId107"/>
    <p:sldId id="467" r:id="rId108"/>
    <p:sldId id="468" r:id="rId109"/>
    <p:sldId id="469" r:id="rId110"/>
    <p:sldId id="470" r:id="rId111"/>
    <p:sldId id="471" r:id="rId112"/>
    <p:sldId id="472" r:id="rId113"/>
    <p:sldId id="473" r:id="rId114"/>
    <p:sldId id="474" r:id="rId115"/>
    <p:sldId id="475" r:id="rId116"/>
    <p:sldId id="476" r:id="rId117"/>
    <p:sldId id="477" r:id="rId118"/>
    <p:sldId id="478" r:id="rId119"/>
    <p:sldId id="479" r:id="rId120"/>
    <p:sldId id="480" r:id="rId121"/>
    <p:sldId id="481" r:id="rId122"/>
    <p:sldId id="482" r:id="rId123"/>
    <p:sldId id="483" r:id="rId124"/>
    <p:sldId id="484" r:id="rId125"/>
    <p:sldId id="485" r:id="rId126"/>
    <p:sldId id="486" r:id="rId127"/>
    <p:sldId id="487" r:id="rId128"/>
    <p:sldId id="488" r:id="rId129"/>
    <p:sldId id="489" r:id="rId130"/>
    <p:sldId id="490" r:id="rId131"/>
    <p:sldId id="491" r:id="rId132"/>
    <p:sldId id="492" r:id="rId133"/>
    <p:sldId id="493" r:id="rId134"/>
    <p:sldId id="494" r:id="rId135"/>
    <p:sldId id="495" r:id="rId136"/>
    <p:sldId id="496" r:id="rId137"/>
    <p:sldId id="497" r:id="rId138"/>
    <p:sldId id="314" r:id="rId139"/>
    <p:sldId id="403" r:id="rId140"/>
    <p:sldId id="404" r:id="rId141"/>
    <p:sldId id="405" r:id="rId142"/>
    <p:sldId id="315" r:id="rId143"/>
    <p:sldId id="406" r:id="rId144"/>
    <p:sldId id="316" r:id="rId145"/>
    <p:sldId id="407" r:id="rId146"/>
    <p:sldId id="317" r:id="rId147"/>
    <p:sldId id="408" r:id="rId148"/>
    <p:sldId id="318" r:id="rId149"/>
    <p:sldId id="319" r:id="rId150"/>
    <p:sldId id="409" r:id="rId151"/>
    <p:sldId id="410" r:id="rId152"/>
    <p:sldId id="320" r:id="rId153"/>
    <p:sldId id="411" r:id="rId154"/>
    <p:sldId id="412" r:id="rId155"/>
    <p:sldId id="321" r:id="rId156"/>
    <p:sldId id="453" r:id="rId157"/>
    <p:sldId id="322" r:id="rId158"/>
    <p:sldId id="413" r:id="rId159"/>
    <p:sldId id="323" r:id="rId160"/>
    <p:sldId id="414" r:id="rId161"/>
    <p:sldId id="415" r:id="rId162"/>
    <p:sldId id="324" r:id="rId163"/>
    <p:sldId id="416" r:id="rId164"/>
    <p:sldId id="417" r:id="rId165"/>
    <p:sldId id="418" r:id="rId166"/>
    <p:sldId id="325" r:id="rId167"/>
    <p:sldId id="457" r:id="rId168"/>
    <p:sldId id="419" r:id="rId169"/>
    <p:sldId id="326" r:id="rId170"/>
    <p:sldId id="420" r:id="rId171"/>
    <p:sldId id="421" r:id="rId172"/>
    <p:sldId id="327" r:id="rId173"/>
    <p:sldId id="422" r:id="rId174"/>
    <p:sldId id="423" r:id="rId175"/>
    <p:sldId id="424" r:id="rId176"/>
    <p:sldId id="425" r:id="rId177"/>
    <p:sldId id="328" r:id="rId178"/>
    <p:sldId id="426" r:id="rId179"/>
    <p:sldId id="427" r:id="rId180"/>
    <p:sldId id="428" r:id="rId181"/>
    <p:sldId id="329" r:id="rId182"/>
    <p:sldId id="430" r:id="rId183"/>
    <p:sldId id="429" r:id="rId184"/>
    <p:sldId id="431" r:id="rId185"/>
    <p:sldId id="330" r:id="rId186"/>
    <p:sldId id="331" r:id="rId187"/>
    <p:sldId id="456" r:id="rId188"/>
    <p:sldId id="332" r:id="rId189"/>
    <p:sldId id="455" r:id="rId190"/>
    <p:sldId id="333" r:id="rId191"/>
    <p:sldId id="432" r:id="rId192"/>
    <p:sldId id="433" r:id="rId193"/>
    <p:sldId id="334" r:id="rId194"/>
    <p:sldId id="434" r:id="rId195"/>
    <p:sldId id="335" r:id="rId196"/>
    <p:sldId id="336" r:id="rId197"/>
    <p:sldId id="337" r:id="rId198"/>
    <p:sldId id="435" r:id="rId199"/>
    <p:sldId id="498" r:id="rId200"/>
    <p:sldId id="436" r:id="rId201"/>
    <p:sldId id="437" r:id="rId202"/>
    <p:sldId id="338" r:id="rId203"/>
    <p:sldId id="438" r:id="rId204"/>
    <p:sldId id="439" r:id="rId205"/>
    <p:sldId id="440" r:id="rId206"/>
    <p:sldId id="339" r:id="rId207"/>
    <p:sldId id="442" r:id="rId208"/>
    <p:sldId id="340" r:id="rId209"/>
    <p:sldId id="443" r:id="rId210"/>
    <p:sldId id="444" r:id="rId211"/>
    <p:sldId id="445" r:id="rId212"/>
    <p:sldId id="446" r:id="rId213"/>
    <p:sldId id="341" r:id="rId214"/>
    <p:sldId id="447" r:id="rId215"/>
    <p:sldId id="454" r:id="rId216"/>
    <p:sldId id="448" r:id="rId217"/>
    <p:sldId id="342" r:id="rId218"/>
    <p:sldId id="449" r:id="rId219"/>
    <p:sldId id="343" r:id="rId220"/>
    <p:sldId id="450" r:id="rId221"/>
    <p:sldId id="451" r:id="rId222"/>
    <p:sldId id="452" r:id="rId223"/>
  </p:sldIdLst>
  <p:sldSz cx="17881600" cy="10058400"/>
  <p:notesSz cx="7772400" cy="100584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userDrawn="1">
          <p15:clr>
            <a:srgbClr val="A4A3A4"/>
          </p15:clr>
        </p15:guide>
        <p15:guide id="2" pos="496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666" y="-114"/>
      </p:cViewPr>
      <p:guideLst>
        <p:guide orient="horz" pos="2880"/>
        <p:guide pos="4969"/>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27" Type="http://schemas.openxmlformats.org/officeDocument/2006/relationships/theme" Target="theme/theme1.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224" Type="http://schemas.openxmlformats.org/officeDocument/2006/relationships/notesMaster" Target="notesMasters/notesMaster1.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C45CAED3-8E31-4143-A659-7CBEDA4D3D30}" type="datetimeFigureOut">
              <a:rPr lang="es-AR" smtClean="0"/>
              <a:pPr/>
              <a:t>23/04/2024</a:t>
            </a:fld>
            <a:endParaRPr lang="es-AR"/>
          </a:p>
        </p:txBody>
      </p:sp>
      <p:sp>
        <p:nvSpPr>
          <p:cNvPr id="4" name="Marcador de imagen de diapositiva 3"/>
          <p:cNvSpPr>
            <a:spLocks noGrp="1" noRot="1" noChangeAspect="1"/>
          </p:cNvSpPr>
          <p:nvPr>
            <p:ph type="sldImg" idx="2"/>
          </p:nvPr>
        </p:nvSpPr>
        <p:spPr>
          <a:xfrm>
            <a:off x="869950" y="1257300"/>
            <a:ext cx="6032500" cy="3394075"/>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7537C161-9F95-483C-BFF2-90C888AF158D}" type="slidenum">
              <a:rPr lang="es-AR" smtClean="0"/>
              <a:pPr/>
              <a:t>‹Nº›</a:t>
            </a:fld>
            <a:endParaRPr lang="es-AR"/>
          </a:p>
        </p:txBody>
      </p:sp>
    </p:spTree>
    <p:extLst>
      <p:ext uri="{BB962C8B-B14F-4D97-AF65-F5344CB8AC3E}">
        <p14:creationId xmlns="" xmlns:p14="http://schemas.microsoft.com/office/powerpoint/2010/main" val="3545974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7537C161-9F95-483C-BFF2-90C888AF158D}" type="slidenum">
              <a:rPr lang="es-AR" smtClean="0"/>
              <a:pPr/>
              <a:t>183</a:t>
            </a:fld>
            <a:endParaRPr lang="es-AR"/>
          </a:p>
        </p:txBody>
      </p:sp>
    </p:spTree>
    <p:extLst>
      <p:ext uri="{BB962C8B-B14F-4D97-AF65-F5344CB8AC3E}">
        <p14:creationId xmlns="" xmlns:p14="http://schemas.microsoft.com/office/powerpoint/2010/main" val="1355610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7537C161-9F95-483C-BFF2-90C888AF158D}" type="slidenum">
              <a:rPr lang="es-AR" smtClean="0"/>
              <a:pPr/>
              <a:t>184</a:t>
            </a:fld>
            <a:endParaRPr lang="es-AR"/>
          </a:p>
        </p:txBody>
      </p:sp>
    </p:spTree>
    <p:extLst>
      <p:ext uri="{BB962C8B-B14F-4D97-AF65-F5344CB8AC3E}">
        <p14:creationId xmlns="" xmlns:p14="http://schemas.microsoft.com/office/powerpoint/2010/main" val="2085570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41120" y="3118104"/>
            <a:ext cx="1519936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682240" y="5632704"/>
            <a:ext cx="125171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4/23/2024</a:t>
            </a:fld>
            <a:endParaRPr lang="en-US"/>
          </a:p>
        </p:txBody>
      </p:sp>
      <p:sp>
        <p:nvSpPr>
          <p:cNvPr id="6" name="Holder 6"/>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4/23/2024</a:t>
            </a:fld>
            <a:endParaRPr lang="en-US"/>
          </a:p>
        </p:txBody>
      </p:sp>
      <p:sp>
        <p:nvSpPr>
          <p:cNvPr id="6" name="Holder 6"/>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894080" y="2313432"/>
            <a:ext cx="7778496"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209024" y="2313432"/>
            <a:ext cx="7778496"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4/23/2024</a:t>
            </a:fld>
            <a:endParaRPr lang="en-US"/>
          </a:p>
        </p:txBody>
      </p:sp>
      <p:sp>
        <p:nvSpPr>
          <p:cNvPr id="7" name="Holder 7"/>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4/23/2024</a:t>
            </a:fld>
            <a:endParaRPr lang="en-US"/>
          </a:p>
        </p:txBody>
      </p:sp>
      <p:sp>
        <p:nvSpPr>
          <p:cNvPr id="5" name="Holder 5"/>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4/23/2024</a:t>
            </a:fld>
            <a:endParaRPr lang="en-US"/>
          </a:p>
        </p:txBody>
      </p:sp>
      <p:sp>
        <p:nvSpPr>
          <p:cNvPr id="4" name="Holder 4"/>
          <p:cNvSpPr>
            <a:spLocks noGrp="1"/>
          </p:cNvSpPr>
          <p:nvPr>
            <p:ph type="sldNum" sz="quarter" idx="7"/>
          </p:nvPr>
        </p:nvSpPr>
        <p:spPr/>
        <p:txBody>
          <a:bodyPr lIns="0" tIns="0" rIns="0" bIns="0"/>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extLst>
              <a:ext uri="{96DAC541-7B7A-43D3-8B79-37D633B846F1}">
                <asvg:svgBlip xmlns="" xmlns:asvg="http://schemas.microsoft.com/office/drawing/2016/SVG/main" r:embed="rId8"/>
              </a:ext>
            </a:extLst>
          </a:blip>
          <a:srcRect/>
          <a:stretch>
            <a:fillRect/>
          </a:stretch>
        </a:blipFill>
        <a:effectLst/>
      </p:bgPr>
    </p:bg>
    <p:spTree>
      <p:nvGrpSpPr>
        <p:cNvPr id="1" name=""/>
        <p:cNvGrpSpPr/>
        <p:nvPr/>
      </p:nvGrpSpPr>
      <p:grpSpPr>
        <a:xfrm>
          <a:off x="0" y="0"/>
          <a:ext cx="0" cy="0"/>
          <a:chOff x="0" y="0"/>
          <a:chExt cx="0" cy="0"/>
        </a:xfrm>
      </p:grpSpPr>
      <p:pic>
        <p:nvPicPr>
          <p:cNvPr id="16" name="bg object 16"/>
          <p:cNvPicPr/>
          <p:nvPr/>
        </p:nvPicPr>
        <p:blipFill>
          <a:blip r:embed="rId9" cstate="print"/>
          <a:stretch>
            <a:fillRect/>
          </a:stretch>
        </p:blipFill>
        <p:spPr>
          <a:xfrm>
            <a:off x="13697617" y="603404"/>
            <a:ext cx="3353117" cy="247608"/>
          </a:xfrm>
          <a:prstGeom prst="rect">
            <a:avLst/>
          </a:prstGeom>
        </p:spPr>
      </p:pic>
      <p:sp>
        <p:nvSpPr>
          <p:cNvPr id="2" name="Holder 2"/>
          <p:cNvSpPr>
            <a:spLocks noGrp="1"/>
          </p:cNvSpPr>
          <p:nvPr>
            <p:ph type="title"/>
          </p:nvPr>
        </p:nvSpPr>
        <p:spPr>
          <a:xfrm>
            <a:off x="894080" y="402336"/>
            <a:ext cx="1609344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894080" y="2313432"/>
            <a:ext cx="160934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041951" y="9442732"/>
            <a:ext cx="7668343" cy="153888"/>
          </a:xfrm>
          <a:prstGeom prst="rect">
            <a:avLst/>
          </a:prstGeom>
        </p:spPr>
        <p:txBody>
          <a:bodyPr wrap="square" lIns="0" tIns="0" rIns="0" bIns="0">
            <a:spAutoFit/>
          </a:bodyPr>
          <a:lstStyle>
            <a:lvl1pPr>
              <a:defRPr sz="800" b="0" i="0">
                <a:solidFill>
                  <a:schemeClr val="tx1"/>
                </a:solidFill>
                <a:latin typeface="Arial MT"/>
                <a:cs typeface="Arial MT"/>
              </a:defRPr>
            </a:lvl1pPr>
          </a:lstStyle>
          <a:p>
            <a:pPr marL="12700">
              <a:spcBef>
                <a:spcPts val="5"/>
              </a:spcBef>
            </a:pPr>
            <a:r>
              <a:rPr lang="es-AR" sz="1000" spc="-5"/>
              <a:t>T</a:t>
            </a:r>
            <a:r>
              <a:rPr lang="es-AR" spc="-5"/>
              <a:t>UTORIAL</a:t>
            </a:r>
            <a:r>
              <a:rPr lang="es-AR"/>
              <a:t> </a:t>
            </a:r>
            <a:r>
              <a:rPr lang="es-AR" spc="-5"/>
              <a:t>DE</a:t>
            </a:r>
            <a:r>
              <a:rPr lang="es-AR"/>
              <a:t> </a:t>
            </a:r>
            <a:r>
              <a:rPr lang="es-AR" sz="1000" spc="-5"/>
              <a:t>P</a:t>
            </a:r>
            <a:r>
              <a:rPr lang="es-AR" spc="-5"/>
              <a:t>ROTECCIONES</a:t>
            </a:r>
            <a:r>
              <a:rPr lang="es-AR"/>
              <a:t> </a:t>
            </a:r>
            <a:r>
              <a:rPr lang="es-AR" spc="-5"/>
              <a:t>DE</a:t>
            </a:r>
            <a:r>
              <a:rPr lang="es-AR"/>
              <a:t> </a:t>
            </a:r>
            <a:r>
              <a:rPr lang="es-AR" sz="1000" spc="-5"/>
              <a:t>G</a:t>
            </a:r>
            <a:r>
              <a:rPr lang="es-AR" spc="-5"/>
              <a:t>ENERADORES</a:t>
            </a:r>
            <a:r>
              <a:rPr lang="es-AR"/>
              <a:t> </a:t>
            </a:r>
            <a:r>
              <a:rPr lang="es-AR" sz="1000" spc="-5"/>
              <a:t>S</a:t>
            </a:r>
            <a:r>
              <a:rPr lang="es-AR" spc="-5"/>
              <a:t>INCRÓNICOS</a:t>
            </a:r>
            <a:endParaRPr lang="es-AR" sz="1000"/>
          </a:p>
        </p:txBody>
      </p:sp>
      <p:sp>
        <p:nvSpPr>
          <p:cNvPr id="5" name="Holder 5"/>
          <p:cNvSpPr>
            <a:spLocks noGrp="1"/>
          </p:cNvSpPr>
          <p:nvPr>
            <p:ph type="dt" sz="half" idx="6"/>
          </p:nvPr>
        </p:nvSpPr>
        <p:spPr>
          <a:xfrm>
            <a:off x="894080" y="9354312"/>
            <a:ext cx="4112768"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4/23/2024</a:t>
            </a:fld>
            <a:endParaRPr lang="en-US"/>
          </a:p>
        </p:txBody>
      </p:sp>
      <p:sp>
        <p:nvSpPr>
          <p:cNvPr id="6" name="Holder 6"/>
          <p:cNvSpPr>
            <a:spLocks noGrp="1"/>
          </p:cNvSpPr>
          <p:nvPr>
            <p:ph type="sldNum" sz="quarter" idx="7"/>
          </p:nvPr>
        </p:nvSpPr>
        <p:spPr>
          <a:xfrm>
            <a:off x="15427661" y="9444570"/>
            <a:ext cx="470415" cy="153888"/>
          </a:xfrm>
          <a:prstGeom prst="rect">
            <a:avLst/>
          </a:prstGeom>
        </p:spPr>
        <p:txBody>
          <a:bodyPr wrap="square" lIns="0" tIns="0" rIns="0" bIns="0">
            <a:spAutoFit/>
          </a:bodyPr>
          <a:lstStyle>
            <a:lvl1pPr>
              <a:defRPr sz="1000" b="0" i="0">
                <a:solidFill>
                  <a:schemeClr val="tx1"/>
                </a:solidFill>
                <a:latin typeface="Times New Roman"/>
                <a:cs typeface="Times New Roman"/>
              </a:defRPr>
            </a:lvl1pPr>
          </a:lstStyle>
          <a:p>
            <a:pPr marL="38100">
              <a:lnSpc>
                <a:spcPts val="1195"/>
              </a:lnSpc>
            </a:pPr>
            <a:fld id="{81D60167-4931-47E6-BA6A-407CBD079E47}" type="slidenum">
              <a:rPr lang="es-AR" spc="-5" smtClean="0"/>
              <a:pPr marL="38100">
                <a:lnSpc>
                  <a:spcPts val="1195"/>
                </a:lnSpc>
              </a:pPr>
              <a:t>‹Nº›</a:t>
            </a:fld>
            <a:endParaRPr lang="es-AR" spc="-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5.xml"/><Relationship Id="rId5" Type="http://schemas.openxmlformats.org/officeDocument/2006/relationships/image" Target="../media/image80.png"/><Relationship Id="rId4" Type="http://schemas.openxmlformats.org/officeDocument/2006/relationships/image" Target="../media/image79.png"/></Relationships>
</file>

<file path=ppt/slides/_rels/slide12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5.png"/><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5.xml"/><Relationship Id="rId4" Type="http://schemas.openxmlformats.org/officeDocument/2006/relationships/image" Target="../media/image90.png"/></Relationships>
</file>

<file path=ppt/slides/_rels/slide14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4.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image" Target="../media/image96.png"/><Relationship Id="rId1" Type="http://schemas.openxmlformats.org/officeDocument/2006/relationships/slideLayout" Target="../slideLayouts/slideLayout5.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 Id="rId9" Type="http://schemas.openxmlformats.org/officeDocument/2006/relationships/image" Target="../media/image103.png"/></Relationships>
</file>

<file path=ppt/slides/_rels/slide165.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image" Target="../media/image96.png"/><Relationship Id="rId1" Type="http://schemas.openxmlformats.org/officeDocument/2006/relationships/slideLayout" Target="../slideLayouts/slideLayout5.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 Id="rId9" Type="http://schemas.openxmlformats.org/officeDocument/2006/relationships/image" Target="../media/image103.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5.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8.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5.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image" Target="../media/image110.png"/><Relationship Id="rId1" Type="http://schemas.openxmlformats.org/officeDocument/2006/relationships/slideLayout" Target="../slideLayouts/slideLayout5.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3.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17" Type="http://schemas.openxmlformats.org/officeDocument/2006/relationships/image" Target="../media/image130.png"/><Relationship Id="rId2" Type="http://schemas.openxmlformats.org/officeDocument/2006/relationships/notesSlide" Target="../notesSlides/notesSlide1.xml"/><Relationship Id="rId16" Type="http://schemas.openxmlformats.org/officeDocument/2006/relationships/image" Target="../media/image129.png"/><Relationship Id="rId1" Type="http://schemas.openxmlformats.org/officeDocument/2006/relationships/slideLayout" Target="../slideLayouts/slideLayout5.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5" Type="http://schemas.openxmlformats.org/officeDocument/2006/relationships/image" Target="../media/image12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27.png"/></Relationships>
</file>

<file path=ppt/slides/_rels/slide18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85.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image" Target="../media/image131.png"/><Relationship Id="rId1" Type="http://schemas.openxmlformats.org/officeDocument/2006/relationships/slideLayout" Target="../slideLayouts/slideLayout5.xml"/><Relationship Id="rId6" Type="http://schemas.openxmlformats.org/officeDocument/2006/relationships/image" Target="../media/image135.png"/><Relationship Id="rId5" Type="http://schemas.openxmlformats.org/officeDocument/2006/relationships/image" Target="../media/image134.png"/><Relationship Id="rId10" Type="http://schemas.openxmlformats.org/officeDocument/2006/relationships/image" Target="../media/image139.png"/><Relationship Id="rId4" Type="http://schemas.openxmlformats.org/officeDocument/2006/relationships/image" Target="../media/image133.png"/><Relationship Id="rId9" Type="http://schemas.openxmlformats.org/officeDocument/2006/relationships/image" Target="../media/image138.png"/></Relationships>
</file>

<file path=ppt/slides/_rels/slide18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5.xml"/></Relationships>
</file>

<file path=ppt/slides/_rels/slide187.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5.xml"/></Relationships>
</file>

<file path=ppt/slides/_rels/slide188.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5.xml"/></Relationships>
</file>

<file path=ppt/slides/_rels/slide189.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5.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1.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5.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5.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5.xml"/></Relationships>
</file>

<file path=ppt/slides/_rels/slide196.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50.png"/><Relationship Id="rId2" Type="http://schemas.openxmlformats.org/officeDocument/2006/relationships/image" Target="../media/image145.png"/><Relationship Id="rId1" Type="http://schemas.openxmlformats.org/officeDocument/2006/relationships/slideLayout" Target="../slideLayouts/slideLayout5.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8.xml.rels><?xml version="1.0" encoding="UTF-8" standalone="yes"?>
<Relationships xmlns="http://schemas.openxmlformats.org/package/2006/relationships"><Relationship Id="rId8" Type="http://schemas.openxmlformats.org/officeDocument/2006/relationships/image" Target="../media/image157.png"/><Relationship Id="rId13" Type="http://schemas.openxmlformats.org/officeDocument/2006/relationships/image" Target="../media/image162.png"/><Relationship Id="rId3" Type="http://schemas.openxmlformats.org/officeDocument/2006/relationships/image" Target="../media/image152.png"/><Relationship Id="rId7" Type="http://schemas.openxmlformats.org/officeDocument/2006/relationships/image" Target="../media/image156.png"/><Relationship Id="rId12" Type="http://schemas.openxmlformats.org/officeDocument/2006/relationships/image" Target="../media/image161.png"/><Relationship Id="rId17" Type="http://schemas.openxmlformats.org/officeDocument/2006/relationships/image" Target="../media/image166.png"/><Relationship Id="rId2" Type="http://schemas.openxmlformats.org/officeDocument/2006/relationships/image" Target="../media/image151.png"/><Relationship Id="rId16" Type="http://schemas.openxmlformats.org/officeDocument/2006/relationships/image" Target="../media/image165.png"/><Relationship Id="rId1" Type="http://schemas.openxmlformats.org/officeDocument/2006/relationships/slideLayout" Target="../slideLayouts/slideLayout5.xml"/><Relationship Id="rId6" Type="http://schemas.openxmlformats.org/officeDocument/2006/relationships/image" Target="../media/image155.png"/><Relationship Id="rId11" Type="http://schemas.openxmlformats.org/officeDocument/2006/relationships/image" Target="../media/image160.png"/><Relationship Id="rId5" Type="http://schemas.openxmlformats.org/officeDocument/2006/relationships/image" Target="../media/image154.png"/><Relationship Id="rId15" Type="http://schemas.openxmlformats.org/officeDocument/2006/relationships/image" Target="../media/image164.png"/><Relationship Id="rId10" Type="http://schemas.openxmlformats.org/officeDocument/2006/relationships/image" Target="../media/image159.png"/><Relationship Id="rId4" Type="http://schemas.openxmlformats.org/officeDocument/2006/relationships/image" Target="../media/image153.png"/><Relationship Id="rId9" Type="http://schemas.openxmlformats.org/officeDocument/2006/relationships/image" Target="../media/image158.png"/><Relationship Id="rId14" Type="http://schemas.openxmlformats.org/officeDocument/2006/relationships/image" Target="../media/image163.png"/></Relationships>
</file>

<file path=ppt/slides/_rels/slide199.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5.xml"/></Relationships>
</file>

<file path=ppt/slides/_rels/slide200.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5.xml"/></Relationships>
</file>

<file path=ppt/slides/_rels/slide201.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5.xml"/></Relationships>
</file>

<file path=ppt/slides/_rels/slide202.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5.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5.xml.rels><?xml version="1.0" encoding="UTF-8" standalone="yes"?>
<Relationships xmlns="http://schemas.openxmlformats.org/package/2006/relationships"><Relationship Id="rId8" Type="http://schemas.openxmlformats.org/officeDocument/2006/relationships/image" Target="../media/image177.png"/><Relationship Id="rId3" Type="http://schemas.openxmlformats.org/officeDocument/2006/relationships/image" Target="../media/image172.png"/><Relationship Id="rId7" Type="http://schemas.openxmlformats.org/officeDocument/2006/relationships/image" Target="../media/image176.png"/><Relationship Id="rId2" Type="http://schemas.openxmlformats.org/officeDocument/2006/relationships/image" Target="../media/image171.png"/><Relationship Id="rId1" Type="http://schemas.openxmlformats.org/officeDocument/2006/relationships/slideLayout" Target="../slideLayouts/slideLayout5.xml"/><Relationship Id="rId6" Type="http://schemas.openxmlformats.org/officeDocument/2006/relationships/image" Target="../media/image175.png"/><Relationship Id="rId5" Type="http://schemas.openxmlformats.org/officeDocument/2006/relationships/image" Target="../media/image174.png"/><Relationship Id="rId4" Type="http://schemas.openxmlformats.org/officeDocument/2006/relationships/image" Target="../media/image173.pn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5.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5.xml"/></Relationships>
</file>

<file path=ppt/slides/_rels/slide216.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5.xml"/></Relationships>
</file>

<file path=ppt/slides/_rels/slide217.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5.xml"/></Relationships>
</file>

<file path=ppt/slides/_rels/slide218.xml.rels><?xml version="1.0" encoding="UTF-8" standalone="yes"?>
<Relationships xmlns="http://schemas.openxmlformats.org/package/2006/relationships"><Relationship Id="rId8" Type="http://schemas.openxmlformats.org/officeDocument/2006/relationships/image" Target="../media/image187.png"/><Relationship Id="rId3" Type="http://schemas.openxmlformats.org/officeDocument/2006/relationships/image" Target="../media/image182.png"/><Relationship Id="rId7" Type="http://schemas.openxmlformats.org/officeDocument/2006/relationships/image" Target="../media/image186.png"/><Relationship Id="rId2" Type="http://schemas.openxmlformats.org/officeDocument/2006/relationships/image" Target="../media/image181.png"/><Relationship Id="rId1" Type="http://schemas.openxmlformats.org/officeDocument/2006/relationships/slideLayout" Target="../slideLayouts/slideLayout5.xml"/><Relationship Id="rId6" Type="http://schemas.openxmlformats.org/officeDocument/2006/relationships/image" Target="../media/image185.png"/><Relationship Id="rId11" Type="http://schemas.openxmlformats.org/officeDocument/2006/relationships/image" Target="../media/image190.png"/><Relationship Id="rId5" Type="http://schemas.openxmlformats.org/officeDocument/2006/relationships/image" Target="../media/image184.png"/><Relationship Id="rId10" Type="http://schemas.openxmlformats.org/officeDocument/2006/relationships/image" Target="../media/image189.png"/><Relationship Id="rId4" Type="http://schemas.openxmlformats.org/officeDocument/2006/relationships/image" Target="../media/image183.png"/><Relationship Id="rId9" Type="http://schemas.openxmlformats.org/officeDocument/2006/relationships/image" Target="../media/image188.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4445000" y="1295401"/>
            <a:ext cx="8686799" cy="4800600"/>
          </a:xfrm>
          <a:prstGeom prst="rect">
            <a:avLst/>
          </a:prstGeom>
        </p:spPr>
      </p:pic>
      <p:sp>
        <p:nvSpPr>
          <p:cNvPr id="4" name="object 4"/>
          <p:cNvSpPr txBox="1"/>
          <p:nvPr/>
        </p:nvSpPr>
        <p:spPr>
          <a:xfrm>
            <a:off x="635000" y="6934200"/>
            <a:ext cx="16611600" cy="1674176"/>
          </a:xfrm>
          <a:prstGeom prst="rect">
            <a:avLst/>
          </a:prstGeom>
        </p:spPr>
        <p:txBody>
          <a:bodyPr vert="horz" wrap="square" lIns="0" tIns="12065" rIns="0" bIns="0" rtlCol="0">
            <a:spAutoFit/>
          </a:bodyPr>
          <a:lstStyle/>
          <a:p>
            <a:pPr marL="398145" algn="ctr">
              <a:spcBef>
                <a:spcPts val="95"/>
              </a:spcBef>
            </a:pPr>
            <a:r>
              <a:rPr sz="5400" b="1" spc="-5" smtClean="0">
                <a:solidFill>
                  <a:srgbClr val="0000FF"/>
                </a:solidFill>
                <a:latin typeface="Arial"/>
                <a:cs typeface="Arial"/>
              </a:rPr>
              <a:t>PROTECCIÓN </a:t>
            </a:r>
            <a:r>
              <a:rPr sz="5400" b="1" spc="-5" dirty="0">
                <a:solidFill>
                  <a:srgbClr val="0000FF"/>
                </a:solidFill>
                <a:latin typeface="Arial"/>
                <a:cs typeface="Arial"/>
              </a:rPr>
              <a:t>DE GENERADORES</a:t>
            </a:r>
            <a:r>
              <a:rPr lang="es-AR" sz="5400" b="1" spc="-5" dirty="0">
                <a:solidFill>
                  <a:srgbClr val="0000FF"/>
                </a:solidFill>
                <a:latin typeface="Arial"/>
                <a:cs typeface="Arial"/>
              </a:rPr>
              <a:t> </a:t>
            </a:r>
            <a:r>
              <a:rPr sz="5400" b="1" spc="-5" dirty="0">
                <a:solidFill>
                  <a:srgbClr val="0000FF"/>
                </a:solidFill>
                <a:latin typeface="Arial"/>
                <a:cs typeface="Arial"/>
              </a:rPr>
              <a:t>SINCRÓNICOS</a:t>
            </a:r>
            <a:endParaRPr sz="54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58056" y="3886200"/>
            <a:ext cx="16536867" cy="2273186"/>
          </a:xfrm>
          <a:prstGeom prst="rect">
            <a:avLst/>
          </a:prstGeom>
        </p:spPr>
        <p:txBody>
          <a:bodyPr vert="horz" wrap="square" lIns="0" tIns="12700" rIns="0" bIns="0" rtlCol="0">
            <a:spAutoFit/>
          </a:bodyPr>
          <a:lstStyle/>
          <a:p>
            <a:pPr marL="12700" marR="701040" algn="ctr">
              <a:lnSpc>
                <a:spcPct val="101699"/>
              </a:lnSpc>
              <a:spcBef>
                <a:spcPts val="65"/>
              </a:spcBef>
            </a:pPr>
            <a:r>
              <a:rPr sz="7200" b="1" spc="-130" smtClean="0"/>
              <a:t>PROTECCION </a:t>
            </a:r>
            <a:r>
              <a:rPr sz="7200" b="1" spc="-835" smtClean="0"/>
              <a:t> </a:t>
            </a:r>
            <a:r>
              <a:rPr sz="7200" b="1" spc="-170"/>
              <a:t>DE</a:t>
            </a:r>
            <a:r>
              <a:rPr sz="7200" b="1" spc="-20"/>
              <a:t> </a:t>
            </a:r>
            <a:r>
              <a:rPr lang="es-AR" sz="7200" b="1" spc="-200" dirty="0" smtClean="0"/>
              <a:t>GENERADORES </a:t>
            </a:r>
            <a:r>
              <a:rPr sz="7200" b="1" spc="-60" smtClean="0"/>
              <a:t>SINCRÓNICO</a:t>
            </a:r>
            <a:r>
              <a:rPr lang="es-ES" sz="7200" b="1" spc="-60" dirty="0" smtClean="0"/>
              <a:t>S</a:t>
            </a:r>
            <a:endParaRPr sz="72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2100" y="390049"/>
            <a:ext cx="172974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1</a:t>
            </a:r>
            <a:endParaRPr sz="3200" b="1" dirty="0">
              <a:latin typeface="Comic Sans MS"/>
              <a:cs typeface="Comic Sans MS"/>
            </a:endParaRPr>
          </a:p>
          <a:p>
            <a:pPr algn="ctr">
              <a:spcBef>
                <a:spcPts val="5"/>
              </a:spcBef>
            </a:pPr>
            <a:r>
              <a:rPr sz="3200" b="1" spc="-5" dirty="0">
                <a:latin typeface="Comic Sans MS"/>
                <a:cs typeface="Comic Sans MS"/>
              </a:rPr>
              <a:t>FUNDAMENTOS</a:t>
            </a:r>
            <a:endParaRPr sz="3200" b="1" dirty="0">
              <a:latin typeface="Comic Sans MS"/>
              <a:cs typeface="Comic Sans MS"/>
            </a:endParaRPr>
          </a:p>
        </p:txBody>
      </p:sp>
      <p:sp>
        <p:nvSpPr>
          <p:cNvPr id="3" name="object 3"/>
          <p:cNvSpPr txBox="1"/>
          <p:nvPr/>
        </p:nvSpPr>
        <p:spPr>
          <a:xfrm>
            <a:off x="292100" y="1550101"/>
            <a:ext cx="17297400" cy="7971413"/>
          </a:xfrm>
          <a:prstGeom prst="rect">
            <a:avLst/>
          </a:prstGeom>
        </p:spPr>
        <p:txBody>
          <a:bodyPr vert="horz" wrap="square" lIns="0" tIns="12700" rIns="0" bIns="0" rtlCol="0">
            <a:spAutoFit/>
          </a:bodyPr>
          <a:lstStyle/>
          <a:p>
            <a:pPr marL="12700">
              <a:spcBef>
                <a:spcPts val="100"/>
              </a:spcBef>
            </a:pPr>
            <a:r>
              <a:rPr sz="2400" b="1" spc="-5" dirty="0">
                <a:latin typeface="Comic Sans MS"/>
                <a:cs typeface="Comic Sans MS"/>
              </a:rPr>
              <a:t>RESUMEN</a:t>
            </a:r>
            <a:endParaRPr lang="en-US" sz="2400" b="1" spc="-5" dirty="0">
              <a:latin typeface="Comic Sans MS"/>
              <a:cs typeface="Comic Sans MS"/>
            </a:endParaRPr>
          </a:p>
          <a:p>
            <a:pPr marL="12700" marR="5080" algn="just">
              <a:spcBef>
                <a:spcPts val="100"/>
              </a:spcBef>
            </a:pPr>
            <a:r>
              <a:rPr lang="es-MX" sz="2400" spc="-5" dirty="0">
                <a:latin typeface="Comic Sans MS"/>
                <a:cs typeface="Comic Sans MS"/>
              </a:rPr>
              <a:t>Esta sección proporciona el soporte para entender las secciones posteriores. Describe el trabajo eléctrico de los generadores sincrónicos y como son conectados al sistema.</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describe</a:t>
            </a:r>
            <a:r>
              <a:rPr lang="es-MX" sz="2400" spc="260"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operación</a:t>
            </a:r>
            <a:r>
              <a:rPr lang="es-MX" sz="2400" spc="26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bajo</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corto</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las prácticas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p>
          <a:p>
            <a:pPr marL="12700" marR="5080" algn="just">
              <a:spcBef>
                <a:spcPts val="100"/>
              </a:spcBef>
            </a:pPr>
            <a:endParaRPr lang="es-MX" sz="2400" spc="-5" dirty="0">
              <a:latin typeface="Comic Sans MS"/>
              <a:cs typeface="Comic Sans MS"/>
            </a:endParaRPr>
          </a:p>
          <a:p>
            <a:pPr marL="12700" algn="just">
              <a:spcBef>
                <a:spcPts val="100"/>
              </a:spcBef>
            </a:pPr>
            <a:r>
              <a:rPr lang="es-MX" sz="2400" b="1" spc="-5" dirty="0">
                <a:latin typeface="Comic Sans MS"/>
                <a:cs typeface="Comic Sans MS"/>
              </a:rPr>
              <a:t>INTRODUCCIÓN</a:t>
            </a:r>
          </a:p>
          <a:p>
            <a:pPr marL="1270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sincrónicos</a:t>
            </a:r>
            <a:r>
              <a:rPr lang="es-MX" sz="2400" dirty="0">
                <a:latin typeface="Comic Sans MS"/>
                <a:cs typeface="Comic Sans MS"/>
              </a:rPr>
              <a:t> </a:t>
            </a:r>
            <a:r>
              <a:rPr lang="es-MX" sz="2400" spc="-5" dirty="0">
                <a:latin typeface="Comic Sans MS"/>
                <a:cs typeface="Comic Sans MS"/>
              </a:rPr>
              <a:t>incluye</a:t>
            </a:r>
            <a:r>
              <a:rPr lang="es-MX" sz="2400" dirty="0">
                <a:latin typeface="Comic Sans MS"/>
                <a:cs typeface="Comic Sans MS"/>
              </a:rPr>
              <a:t> </a:t>
            </a:r>
            <a:r>
              <a:rPr lang="es-MX" sz="2400" spc="-5" dirty="0">
                <a:latin typeface="Comic Sans MS"/>
                <a:cs typeface="Comic Sans MS"/>
              </a:rPr>
              <a:t>la consideración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 operación</a:t>
            </a:r>
            <a:r>
              <a:rPr lang="es-MX" sz="2400" spc="254" dirty="0">
                <a:latin typeface="Comic Sans MS"/>
                <a:cs typeface="Comic Sans MS"/>
              </a:rPr>
              <a:t> </a:t>
            </a:r>
            <a:r>
              <a:rPr lang="es-MX" sz="2400" spc="-5" dirty="0">
                <a:latin typeface="Comic Sans MS"/>
                <a:cs typeface="Comic Sans MS"/>
              </a:rPr>
              <a:t>anormal más dañinas que la protección de cualquier otro elemento 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protegido adecuadamente</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protección</a:t>
            </a:r>
            <a:r>
              <a:rPr lang="es-MX" sz="2400" spc="260" dirty="0">
                <a:latin typeface="Comic Sans MS"/>
                <a:cs typeface="Comic Sans MS"/>
              </a:rPr>
              <a:t> </a:t>
            </a:r>
            <a:r>
              <a:rPr lang="es-MX" sz="2400" spc="-5" dirty="0">
                <a:latin typeface="Comic Sans MS"/>
                <a:cs typeface="Comic Sans MS"/>
              </a:rPr>
              <a:t>automática contra condiciones anormales dañinas.</a:t>
            </a:r>
            <a:r>
              <a:rPr lang="es-MX" sz="2400" dirty="0">
                <a:latin typeface="Comic Sans MS"/>
                <a:cs typeface="Comic Sans MS"/>
              </a:rPr>
              <a:t> </a:t>
            </a:r>
            <a:r>
              <a:rPr lang="es-MX" sz="2400" spc="-5" dirty="0">
                <a:latin typeface="Comic Sans MS"/>
                <a:cs typeface="Comic Sans MS"/>
              </a:rPr>
              <a:t>El contenido de este</a:t>
            </a:r>
            <a:r>
              <a:rPr lang="es-MX" sz="2400" dirty="0">
                <a:latin typeface="Comic Sans MS"/>
                <a:cs typeface="Comic Sans MS"/>
              </a:rPr>
              <a:t> </a:t>
            </a:r>
            <a:r>
              <a:rPr lang="es-MX" sz="2400" spc="-5" dirty="0">
                <a:latin typeface="Comic Sans MS"/>
                <a:cs typeface="Comic Sans MS"/>
              </a:rPr>
              <a:t>curso</a:t>
            </a:r>
            <a:r>
              <a:rPr lang="es-MX" sz="2400" dirty="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necesidad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tal protección.</a:t>
            </a:r>
            <a:r>
              <a:rPr lang="es-MX" sz="2400" spc="260" dirty="0">
                <a:latin typeface="Comic Sans MS"/>
                <a:cs typeface="Comic Sans MS"/>
              </a:rPr>
              <a:t> </a:t>
            </a:r>
            <a:r>
              <a:rPr lang="es-MX" sz="2400" spc="-5" dirty="0">
                <a:latin typeface="Comic Sans MS"/>
                <a:cs typeface="Comic Sans MS"/>
              </a:rPr>
              <a:t>El inconveniente al proporcionar algunas de las</a:t>
            </a:r>
            <a:r>
              <a:rPr lang="es-MX" sz="2400" dirty="0">
                <a:latin typeface="Comic Sans MS"/>
                <a:cs typeface="Comic Sans MS"/>
              </a:rPr>
              <a:t> </a:t>
            </a:r>
            <a:r>
              <a:rPr lang="es-MX" sz="2400" spc="-5" dirty="0">
                <a:latin typeface="Comic Sans MS"/>
                <a:cs typeface="Comic Sans MS"/>
              </a:rPr>
              <a:t>protecciones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tanto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puedan</a:t>
            </a:r>
            <a:r>
              <a:rPr lang="es-MX" sz="2400" dirty="0">
                <a:latin typeface="Comic Sans MS"/>
                <a:cs typeface="Comic Sans MS"/>
              </a:rPr>
              <a:t> </a:t>
            </a:r>
            <a:r>
              <a:rPr lang="es-MX" sz="2400" spc="-5" dirty="0">
                <a:latin typeface="Comic Sans MS"/>
                <a:cs typeface="Comic Sans MS"/>
              </a:rPr>
              <a:t>operar inadecuadamente</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remover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servicio innecesariamente, sino que </a:t>
            </a:r>
            <a:r>
              <a:rPr lang="es-MX" sz="2400" spc="-5" dirty="0" err="1">
                <a:latin typeface="Comic Sans MS"/>
                <a:cs typeface="Comic Sans MS"/>
              </a:rPr>
              <a:t>que</a:t>
            </a:r>
            <a:r>
              <a:rPr lang="es-MX" sz="2400" spc="-5" dirty="0">
                <a:latin typeface="Comic Sans MS"/>
                <a:cs typeface="Comic Sans MS"/>
              </a:rPr>
              <a:t> fallen al operar cuando deben.</a:t>
            </a:r>
            <a:r>
              <a:rPr lang="es-MX" sz="2400" dirty="0">
                <a:latin typeface="Comic Sans MS"/>
                <a:cs typeface="Comic Sans MS"/>
              </a:rPr>
              <a:t> </a:t>
            </a:r>
            <a:r>
              <a:rPr lang="es-MX" sz="2400" spc="-5" dirty="0">
                <a:latin typeface="Comic Sans MS"/>
                <a:cs typeface="Comic Sans MS"/>
              </a:rPr>
              <a:t>Este temor de aplicar la protección adecuada 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reducido</a:t>
            </a:r>
            <a:r>
              <a:rPr lang="es-MX" sz="2400" dirty="0">
                <a:latin typeface="Comic Sans MS"/>
                <a:cs typeface="Comic Sans MS"/>
              </a:rPr>
              <a:t> </a:t>
            </a:r>
            <a:r>
              <a:rPr lang="es-MX" sz="2400" spc="-5" dirty="0">
                <a:latin typeface="Comic Sans MS"/>
                <a:cs typeface="Comic Sans MS"/>
              </a:rPr>
              <a:t>considerablemente</a:t>
            </a:r>
            <a:r>
              <a:rPr lang="es-MX" sz="2400" dirty="0">
                <a:latin typeface="Comic Sans MS"/>
                <a:cs typeface="Comic Sans MS"/>
              </a:rPr>
              <a:t> </a:t>
            </a:r>
            <a:r>
              <a:rPr lang="es-MX" sz="2400" spc="-5" dirty="0">
                <a:latin typeface="Comic Sans MS"/>
                <a:cs typeface="Comic Sans MS"/>
              </a:rPr>
              <a:t>entendiendo</a:t>
            </a:r>
            <a:r>
              <a:rPr lang="es-MX" sz="2400" dirty="0">
                <a:latin typeface="Comic Sans MS"/>
                <a:cs typeface="Comic Sans MS"/>
              </a:rPr>
              <a:t> </a:t>
            </a:r>
            <a:r>
              <a:rPr lang="es-MX" sz="2400" spc="-5" dirty="0">
                <a:latin typeface="Comic Sans MS"/>
                <a:cs typeface="Comic Sans MS"/>
              </a:rPr>
              <a:t>la necesidad de tales protecciones y como aplicarlas a un generador</a:t>
            </a:r>
            <a:r>
              <a:rPr lang="es-MX" sz="2400" spc="155" dirty="0">
                <a:latin typeface="Comic Sans MS"/>
                <a:cs typeface="Comic Sans MS"/>
              </a:rPr>
              <a:t> </a:t>
            </a:r>
            <a:r>
              <a:rPr lang="es-MX" sz="2400" spc="-5" dirty="0">
                <a:latin typeface="Comic Sans MS"/>
                <a:cs typeface="Comic Sans MS"/>
              </a:rPr>
              <a:t>dado.</a:t>
            </a:r>
            <a:r>
              <a:rPr lang="es-MX" sz="2400" spc="70" dirty="0">
                <a:latin typeface="Comic Sans MS"/>
                <a:cs typeface="Comic Sans MS"/>
              </a:rPr>
              <a:t> </a:t>
            </a:r>
            <a:r>
              <a:rPr lang="es-MX" sz="2400" spc="-5" dirty="0">
                <a:latin typeface="Comic Sans MS"/>
                <a:cs typeface="Comic Sans MS"/>
              </a:rPr>
              <a:t>Un</a:t>
            </a:r>
            <a:r>
              <a:rPr lang="es-MX" sz="2400" spc="155" dirty="0">
                <a:latin typeface="Comic Sans MS"/>
                <a:cs typeface="Comic Sans MS"/>
              </a:rPr>
              <a:t> </a:t>
            </a:r>
            <a:r>
              <a:rPr lang="es-MX" sz="2400" spc="-5" dirty="0">
                <a:latin typeface="Comic Sans MS"/>
                <a:cs typeface="Comic Sans MS"/>
              </a:rPr>
              <a:t>disparo</a:t>
            </a:r>
            <a:r>
              <a:rPr lang="es-MX" sz="2400" spc="155" dirty="0">
                <a:latin typeface="Comic Sans MS"/>
                <a:cs typeface="Comic Sans MS"/>
              </a:rPr>
              <a:t> </a:t>
            </a:r>
            <a:r>
              <a:rPr lang="es-MX" sz="2400" spc="-5" dirty="0">
                <a:latin typeface="Comic Sans MS"/>
                <a:cs typeface="Comic Sans MS"/>
              </a:rPr>
              <a:t>innecesario</a:t>
            </a:r>
            <a:r>
              <a:rPr lang="es-MX" sz="2400" spc="155" dirty="0">
                <a:latin typeface="Comic Sans MS"/>
                <a:cs typeface="Comic Sans MS"/>
              </a:rPr>
              <a:t> </a:t>
            </a:r>
            <a:r>
              <a:rPr lang="es-MX" sz="2400" spc="-5" dirty="0">
                <a:latin typeface="Comic Sans MS"/>
                <a:cs typeface="Comic Sans MS"/>
              </a:rPr>
              <a:t>del</a:t>
            </a:r>
            <a:r>
              <a:rPr lang="es-MX" sz="2400" spc="155" dirty="0">
                <a:latin typeface="Comic Sans MS"/>
                <a:cs typeface="Comic Sans MS"/>
              </a:rPr>
              <a:t> </a:t>
            </a:r>
            <a:r>
              <a:rPr lang="es-MX" sz="2400" spc="-5" dirty="0">
                <a:latin typeface="Comic Sans MS"/>
                <a:cs typeface="Comic Sans MS"/>
              </a:rPr>
              <a:t>generador es indeseable, pero las consecuencias de no dispararlo y dañar la máquina son terribles.</a:t>
            </a:r>
            <a:r>
              <a:rPr lang="es-MX" sz="2400" dirty="0">
                <a:latin typeface="Comic Sans MS"/>
                <a:cs typeface="Comic Sans MS"/>
              </a:rPr>
              <a:t> </a:t>
            </a:r>
            <a:r>
              <a:rPr lang="es-MX" sz="2400" spc="-5" dirty="0">
                <a:latin typeface="Comic Sans MS"/>
                <a:cs typeface="Comic Sans MS"/>
              </a:rPr>
              <a:t>Para la empresa, el costo de</a:t>
            </a:r>
            <a:r>
              <a:rPr lang="es-MX" sz="2400" dirty="0">
                <a:latin typeface="Comic Sans MS"/>
                <a:cs typeface="Comic Sans MS"/>
              </a:rPr>
              <a:t> </a:t>
            </a:r>
            <a:r>
              <a:rPr lang="es-MX" sz="2400" spc="-5" dirty="0">
                <a:latin typeface="Comic Sans MS"/>
                <a:cs typeface="Comic Sans MS"/>
              </a:rPr>
              <a:t>dicho</a:t>
            </a:r>
            <a:r>
              <a:rPr lang="es-MX" sz="2400" dirty="0">
                <a:latin typeface="Comic Sans MS"/>
                <a:cs typeface="Comic Sans MS"/>
              </a:rPr>
              <a:t> </a:t>
            </a:r>
            <a:r>
              <a:rPr lang="es-MX" sz="2400" spc="-5" dirty="0">
                <a:latin typeface="Comic Sans MS"/>
                <a:cs typeface="Comic Sans MS"/>
              </a:rPr>
              <a:t>evento</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únicamente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costo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reparación</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reemplazo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dañada,</a:t>
            </a:r>
            <a:r>
              <a:rPr lang="es-MX" sz="2400" dirty="0">
                <a:latin typeface="Comic Sans MS"/>
                <a:cs typeface="Comic Sans MS"/>
              </a:rPr>
              <a:t> </a:t>
            </a:r>
            <a:r>
              <a:rPr lang="es-MX" sz="2400" spc="-5" dirty="0">
                <a:latin typeface="Comic Sans MS"/>
                <a:cs typeface="Comic Sans MS"/>
              </a:rPr>
              <a:t>sino</a:t>
            </a:r>
            <a:r>
              <a:rPr lang="es-MX" sz="2400" spc="254" dirty="0">
                <a:latin typeface="Comic Sans MS"/>
                <a:cs typeface="Comic Sans MS"/>
              </a:rPr>
              <a:t> </a:t>
            </a:r>
            <a:r>
              <a:rPr lang="es-MX" sz="2400" spc="-5" dirty="0">
                <a:latin typeface="Comic Sans MS"/>
                <a:cs typeface="Comic Sans MS"/>
              </a:rPr>
              <a:t>el costo</a:t>
            </a:r>
            <a:r>
              <a:rPr lang="es-MX" sz="2400" dirty="0">
                <a:latin typeface="Comic Sans MS"/>
                <a:cs typeface="Comic Sans MS"/>
              </a:rPr>
              <a:t> </a:t>
            </a:r>
            <a:r>
              <a:rPr lang="es-MX" sz="2400" spc="-5" dirty="0">
                <a:latin typeface="Comic Sans MS"/>
                <a:cs typeface="Comic Sans MS"/>
              </a:rPr>
              <a:t>substancial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comprar</a:t>
            </a:r>
            <a:r>
              <a:rPr lang="es-MX" sz="2400" dirty="0">
                <a:latin typeface="Comic Sans MS"/>
                <a:cs typeface="Comic Sans MS"/>
              </a:rPr>
              <a:t> </a:t>
            </a:r>
            <a:r>
              <a:rPr lang="es-MX" sz="2400" spc="-5" dirty="0">
                <a:latin typeface="Comic Sans MS"/>
                <a:cs typeface="Comic Sans MS"/>
              </a:rPr>
              <a:t>energía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reemplazo durante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periodo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fuera</a:t>
            </a:r>
            <a:r>
              <a:rPr lang="es-MX" sz="2400" spc="254" dirty="0">
                <a:latin typeface="Comic Sans MS"/>
                <a:cs typeface="Comic Sans MS"/>
              </a:rPr>
              <a:t> </a:t>
            </a:r>
            <a:r>
              <a:rPr lang="es-MX" sz="2400" spc="-5" dirty="0">
                <a:latin typeface="Comic Sans MS"/>
                <a:cs typeface="Comic Sans MS"/>
              </a:rPr>
              <a:t>de servicio.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sitios</a:t>
            </a:r>
            <a:r>
              <a:rPr lang="es-MX" sz="2400" dirty="0">
                <a:latin typeface="Comic Sans MS"/>
                <a:cs typeface="Comic Sans MS"/>
              </a:rPr>
              <a:t> </a:t>
            </a:r>
            <a:r>
              <a:rPr lang="es-MX" sz="2400" spc="-5" dirty="0">
                <a:latin typeface="Comic Sans MS"/>
                <a:cs typeface="Comic Sans MS"/>
              </a:rPr>
              <a:t>atendidos,</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operador</a:t>
            </a:r>
            <a:r>
              <a:rPr lang="es-MX" sz="2400" dirty="0">
                <a:latin typeface="Comic Sans MS"/>
                <a:cs typeface="Comic Sans MS"/>
              </a:rPr>
              <a:t> </a:t>
            </a:r>
            <a:r>
              <a:rPr lang="es-MX" sz="2400" spc="-5" dirty="0">
                <a:latin typeface="Comic Sans MS"/>
                <a:cs typeface="Comic Sans MS"/>
              </a:rPr>
              <a:t>atento</a:t>
            </a:r>
            <a:r>
              <a:rPr lang="es-MX" sz="2400" dirty="0">
                <a:latin typeface="Comic Sans MS"/>
                <a:cs typeface="Comic Sans MS"/>
              </a:rPr>
              <a:t> </a:t>
            </a:r>
            <a:r>
              <a:rPr lang="es-MX" sz="2400" spc="-5" dirty="0">
                <a:latin typeface="Comic Sans MS"/>
                <a:cs typeface="Comic Sans MS"/>
              </a:rPr>
              <a:t>y experimentado, puede algunas veces evitar remover el generador de servicio corrigiendo la condición anormal. Sin embargo, en la gran mayoría de los casos, el evento ocurrirá tan rápidamente para la reacción del operador, que</a:t>
            </a:r>
            <a:r>
              <a:rPr lang="es-MX" sz="2400" spc="254" dirty="0">
                <a:latin typeface="Comic Sans MS"/>
                <a:cs typeface="Comic Sans MS"/>
              </a:rPr>
              <a:t> </a:t>
            </a:r>
            <a:r>
              <a:rPr lang="es-MX" sz="2400" spc="-5" dirty="0">
                <a:latin typeface="Comic Sans MS"/>
                <a:cs typeface="Comic Sans MS"/>
              </a:rPr>
              <a:t>se</a:t>
            </a:r>
            <a:r>
              <a:rPr lang="es-MX" sz="2400" spc="260" dirty="0">
                <a:latin typeface="Comic Sans MS"/>
                <a:cs typeface="Comic Sans MS"/>
              </a:rPr>
              <a:t> </a:t>
            </a:r>
            <a:r>
              <a:rPr lang="es-MX" sz="2400" spc="-5" dirty="0">
                <a:latin typeface="Comic Sans MS"/>
                <a:cs typeface="Comic Sans MS"/>
              </a:rPr>
              <a:t>requiere la detección y aislamiento automático. Se</a:t>
            </a:r>
            <a:r>
              <a:rPr lang="es-MX" sz="2400" dirty="0">
                <a:latin typeface="Comic Sans MS"/>
                <a:cs typeface="Comic Sans MS"/>
              </a:rPr>
              <a:t> </a:t>
            </a:r>
            <a:r>
              <a:rPr lang="es-MX" sz="2400" spc="-5" dirty="0">
                <a:latin typeface="Comic Sans MS"/>
                <a:cs typeface="Comic Sans MS"/>
              </a:rPr>
              <a:t>reconoce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operadores</a:t>
            </a:r>
            <a:r>
              <a:rPr lang="es-MX" sz="2400" dirty="0">
                <a:latin typeface="Comic Sans MS"/>
                <a:cs typeface="Comic Sans MS"/>
              </a:rPr>
              <a:t> </a:t>
            </a:r>
            <a:r>
              <a:rPr lang="es-MX" sz="2400" spc="-5" dirty="0">
                <a:latin typeface="Comic Sans MS"/>
                <a:cs typeface="Comic Sans MS"/>
              </a:rPr>
              <a:t>también</a:t>
            </a:r>
            <a:r>
              <a:rPr lang="es-MX" sz="2400" spc="260" dirty="0">
                <a:latin typeface="Comic Sans MS"/>
                <a:cs typeface="Comic Sans MS"/>
              </a:rPr>
              <a:t> </a:t>
            </a:r>
            <a:r>
              <a:rPr lang="es-MX" sz="2400" spc="-5" dirty="0">
                <a:latin typeface="Comic Sans MS"/>
                <a:cs typeface="Comic Sans MS"/>
              </a:rPr>
              <a:t>cometen errores y crean condiciones anormales que requieren el disparo para evitar daños.</a:t>
            </a:r>
            <a:r>
              <a:rPr lang="es-MX" sz="2400" spc="254" dirty="0">
                <a:latin typeface="Comic Sans MS"/>
                <a:cs typeface="Comic Sans MS"/>
              </a:rPr>
              <a:t> </a:t>
            </a:r>
            <a:r>
              <a:rPr lang="es-MX" sz="2400" spc="-5" dirty="0">
                <a:latin typeface="Comic Sans MS"/>
                <a:cs typeface="Comic Sans MS"/>
              </a:rPr>
              <a:t>La energización inadvertida y la sobreexcitación</a:t>
            </a:r>
            <a:r>
              <a:rPr lang="es-MX" sz="2400" dirty="0">
                <a:latin typeface="Comic Sans MS"/>
                <a:cs typeface="Comic Sans MS"/>
              </a:rPr>
              <a:t> </a:t>
            </a:r>
            <a:r>
              <a:rPr lang="es-MX" sz="2400" spc="-5" dirty="0">
                <a:latin typeface="Comic Sans MS"/>
                <a:cs typeface="Comic Sans MS"/>
              </a:rPr>
              <a:t>son ejemplos de tales eventos.</a:t>
            </a:r>
            <a:r>
              <a:rPr lang="es-MX" sz="2400" dirty="0">
                <a:latin typeface="Comic Sans MS"/>
                <a:cs typeface="Comic Sans MS"/>
              </a:rPr>
              <a:t> </a:t>
            </a:r>
            <a:r>
              <a:rPr lang="es-MX" sz="2400" spc="-5" dirty="0">
                <a:latin typeface="Comic Sans MS"/>
                <a:cs typeface="Comic Sans MS"/>
              </a:rPr>
              <a:t>Los procedimientos de operación no son un sustituto para la protección</a:t>
            </a:r>
            <a:r>
              <a:rPr lang="es-MX" sz="2400" dirty="0">
                <a:latin typeface="Comic Sans MS"/>
                <a:cs typeface="Comic Sans MS"/>
              </a:rPr>
              <a:t> </a:t>
            </a:r>
            <a:r>
              <a:rPr lang="es-MX" sz="2400" spc="-5" dirty="0">
                <a:latin typeface="Comic Sans MS"/>
                <a:cs typeface="Comic Sans MS"/>
              </a:rPr>
              <a:t>automática</a:t>
            </a:r>
            <a:r>
              <a:rPr lang="es-MX" sz="2400" dirty="0">
                <a:latin typeface="Comic Sans MS"/>
                <a:cs typeface="Comic Sans MS"/>
              </a:rPr>
              <a:t> </a:t>
            </a:r>
            <a:r>
              <a:rPr lang="es-MX" sz="2400" spc="-5" dirty="0">
                <a:latin typeface="Comic Sans MS"/>
                <a:cs typeface="Comic Sans MS"/>
              </a:rPr>
              <a:t>adecuada.</a:t>
            </a:r>
            <a:endParaRPr lang="es-MX" sz="2400" dirty="0">
              <a:latin typeface="Comic Sans MS"/>
              <a:cs typeface="Comic Sans MS"/>
            </a:endParaRPr>
          </a:p>
          <a:p>
            <a:pPr marL="12700">
              <a:spcBef>
                <a:spcPts val="100"/>
              </a:spcBef>
            </a:pPr>
            <a:endParaRPr sz="900" dirty="0">
              <a:latin typeface="Comic Sans MS"/>
              <a:cs typeface="Comic Sans MS"/>
            </a:endParaRPr>
          </a:p>
        </p:txBody>
      </p:sp>
      <p:sp>
        <p:nvSpPr>
          <p:cNvPr id="16" name="object 16"/>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511116" y="1314424"/>
            <a:ext cx="17073682" cy="8533105"/>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Generador sincrónico</a:t>
            </a:r>
            <a:r>
              <a:rPr sz="2400" b="1" dirty="0">
                <a:latin typeface="Comic Sans MS"/>
                <a:cs typeface="Comic Sans MS"/>
              </a:rPr>
              <a:t> </a:t>
            </a:r>
            <a:r>
              <a:rPr sz="2400" b="1" spc="-5" dirty="0">
                <a:latin typeface="Comic Sans MS"/>
                <a:cs typeface="Comic Sans MS"/>
              </a:rPr>
              <a:t>básico</a:t>
            </a:r>
            <a:endParaRPr sz="2400" dirty="0">
              <a:latin typeface="Comic Sans MS"/>
              <a:cs typeface="Comic Sans MS"/>
            </a:endParaRPr>
          </a:p>
          <a:p>
            <a:pPr algn="just">
              <a:spcBef>
                <a:spcPts val="45"/>
              </a:spcBef>
            </a:pPr>
            <a:endParaRPr sz="2400" dirty="0">
              <a:latin typeface="Comic Sans MS"/>
              <a:cs typeface="Comic Sans MS"/>
            </a:endParaRPr>
          </a:p>
          <a:p>
            <a:pPr marL="12700" algn="just">
              <a:spcBef>
                <a:spcPts val="5"/>
              </a:spcBef>
              <a:tabLst>
                <a:tab pos="386080" algn="l"/>
                <a:tab pos="1157605" algn="l"/>
                <a:tab pos="1917700" algn="l"/>
                <a:tab pos="2646680" algn="l"/>
              </a:tabLst>
            </a:pPr>
            <a:r>
              <a:rPr lang="en-US" sz="2400" spc="-5" dirty="0">
                <a:latin typeface="Comic Sans MS"/>
                <a:cs typeface="Comic Sans MS"/>
              </a:rPr>
              <a:t>U</a:t>
            </a:r>
            <a:r>
              <a:rPr sz="2400" spc="-5" dirty="0">
                <a:latin typeface="Comic Sans MS"/>
                <a:cs typeface="Comic Sans MS"/>
              </a:rPr>
              <a:t>n</a:t>
            </a:r>
            <a:r>
              <a:rPr lang="en-US" sz="2400" spc="-5" dirty="0">
                <a:latin typeface="Comic Sans MS"/>
                <a:cs typeface="Comic Sans MS"/>
              </a:rPr>
              <a:t> </a:t>
            </a:r>
            <a:r>
              <a:rPr sz="2400" spc="-5" dirty="0" err="1">
                <a:latin typeface="Comic Sans MS"/>
                <a:cs typeface="Comic Sans MS"/>
              </a:rPr>
              <a:t>generador</a:t>
            </a:r>
            <a:r>
              <a:rPr lang="en-US" sz="2400" spc="-5" dirty="0">
                <a:latin typeface="Comic Sans MS"/>
                <a:cs typeface="Comic Sans MS"/>
              </a:rPr>
              <a:t> </a:t>
            </a:r>
            <a:r>
              <a:rPr sz="2400" spc="-5" dirty="0" err="1">
                <a:latin typeface="Comic Sans MS"/>
                <a:cs typeface="Comic Sans MS"/>
              </a:rPr>
              <a:t>sincrónico</a:t>
            </a:r>
            <a:r>
              <a:rPr lang="en-US" sz="2400" spc="-5" dirty="0">
                <a:latin typeface="Comic Sans MS"/>
                <a:cs typeface="Comic Sans MS"/>
              </a:rPr>
              <a:t> </a:t>
            </a:r>
            <a:r>
              <a:rPr sz="2400" spc="-5" dirty="0" err="1">
                <a:latin typeface="Comic Sans MS"/>
                <a:cs typeface="Comic Sans MS"/>
              </a:rPr>
              <a:t>convierte</a:t>
            </a:r>
            <a:r>
              <a:rPr lang="en-US" sz="2400" spc="-5" dirty="0">
                <a:latin typeface="Comic Sans MS"/>
                <a:cs typeface="Comic Sans MS"/>
              </a:rPr>
              <a:t> </a:t>
            </a:r>
            <a:r>
              <a:rPr sz="2400" spc="-5" dirty="0" err="1">
                <a:latin typeface="Comic Sans MS"/>
                <a:cs typeface="Comic Sans MS"/>
              </a:rPr>
              <a:t>energía</a:t>
            </a:r>
            <a:r>
              <a:rPr lang="en-US" sz="2400" spc="-5" dirty="0">
                <a:latin typeface="Comic Sans MS"/>
                <a:cs typeface="Comic Sans MS"/>
              </a:rPr>
              <a:t> </a:t>
            </a:r>
            <a:r>
              <a:rPr lang="es-MX" sz="2400" spc="-5" dirty="0" err="1">
                <a:latin typeface="Comic Sans MS"/>
                <a:cs typeface="Comic Sans MS"/>
              </a:rPr>
              <a:t>termomecánica</a:t>
            </a:r>
            <a:r>
              <a:rPr lang="es-MX" sz="2400" spc="610" dirty="0">
                <a:latin typeface="Comic Sans MS"/>
                <a:cs typeface="Comic Sans MS"/>
              </a:rPr>
              <a:t> </a:t>
            </a:r>
            <a:r>
              <a:rPr lang="es-MX" sz="2400" spc="-5" dirty="0">
                <a:latin typeface="Comic Sans MS"/>
                <a:cs typeface="Comic Sans MS"/>
              </a:rPr>
              <a:t>en</a:t>
            </a:r>
            <a:r>
              <a:rPr lang="es-MX" sz="2400" spc="610" dirty="0">
                <a:latin typeface="Comic Sans MS"/>
                <a:cs typeface="Comic Sans MS"/>
              </a:rPr>
              <a:t> </a:t>
            </a:r>
            <a:r>
              <a:rPr lang="es-MX" sz="2400" spc="-5" dirty="0">
                <a:latin typeface="Comic Sans MS"/>
                <a:cs typeface="Comic Sans MS"/>
              </a:rPr>
              <a:t>energía</a:t>
            </a:r>
            <a:r>
              <a:rPr lang="es-MX" sz="2400" spc="615" dirty="0">
                <a:latin typeface="Comic Sans MS"/>
                <a:cs typeface="Comic Sans MS"/>
              </a:rPr>
              <a:t> </a:t>
            </a:r>
            <a:r>
              <a:rPr lang="es-MX" sz="2400" spc="-5" dirty="0">
                <a:latin typeface="Comic Sans MS"/>
                <a:cs typeface="Comic Sans MS"/>
              </a:rPr>
              <a:t>eléctrica</a:t>
            </a:r>
            <a:r>
              <a:rPr lang="es-MX" sz="2400" spc="-5" dirty="0" smtClean="0">
                <a:latin typeface="Comic Sans MS"/>
                <a:cs typeface="Comic Sans MS"/>
              </a:rPr>
              <a:t>. La</a:t>
            </a:r>
            <a:r>
              <a:rPr lang="es-MX" sz="2400" spc="515" dirty="0" smtClean="0">
                <a:latin typeface="Comic Sans MS"/>
                <a:cs typeface="Comic Sans MS"/>
              </a:rPr>
              <a:t> </a:t>
            </a:r>
            <a:r>
              <a:rPr lang="es-MX" sz="2400" spc="-5" dirty="0">
                <a:latin typeface="Comic Sans MS"/>
                <a:cs typeface="Comic Sans MS"/>
              </a:rPr>
              <a:t>potencia mecánica del impulsor giran </a:t>
            </a:r>
            <a:r>
              <a:rPr lang="es-MX" sz="2400" spc="-5" dirty="0" smtClean="0">
                <a:latin typeface="Comic Sans MS"/>
                <a:cs typeface="Comic Sans MS"/>
              </a:rPr>
              <a:t>el eje </a:t>
            </a:r>
            <a:r>
              <a:rPr lang="es-MX" sz="2400" spc="-5" dirty="0">
                <a:latin typeface="Comic Sans MS"/>
                <a:cs typeface="Comic Sans MS"/>
              </a:rPr>
              <a:t>del generador en el cual el campo de Corriente Continua (C.D.) está instalado. La</a:t>
            </a:r>
            <a:r>
              <a:rPr lang="es-MX" sz="2400" dirty="0">
                <a:latin typeface="Comic Sans MS"/>
                <a:cs typeface="Comic Sans MS"/>
              </a:rPr>
              <a:t> </a:t>
            </a:r>
            <a:r>
              <a:rPr lang="es-MX" sz="2400" spc="-5" dirty="0">
                <a:latin typeface="Comic Sans MS"/>
                <a:cs typeface="Comic Sans MS"/>
              </a:rPr>
              <a:t>figura</a:t>
            </a:r>
            <a:r>
              <a:rPr lang="es-MX" sz="2400" dirty="0">
                <a:latin typeface="Comic Sans MS"/>
                <a:cs typeface="Comic Sans MS"/>
              </a:rPr>
              <a:t> </a:t>
            </a:r>
            <a:r>
              <a:rPr lang="es-MX" sz="2400" spc="-5" dirty="0">
                <a:latin typeface="Comic Sans MS"/>
                <a:cs typeface="Comic Sans MS"/>
              </a:rPr>
              <a:t>1</a:t>
            </a:r>
            <a:r>
              <a:rPr lang="es-MX" sz="2400" dirty="0">
                <a:latin typeface="Comic Sans MS"/>
                <a:cs typeface="Comic Sans MS"/>
              </a:rPr>
              <a:t> </a:t>
            </a:r>
            <a:r>
              <a:rPr lang="es-MX" sz="2400" spc="-5" dirty="0">
                <a:latin typeface="Comic Sans MS"/>
                <a:cs typeface="Comic Sans MS"/>
              </a:rPr>
              <a:t>ilustra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máquina</a:t>
            </a:r>
            <a:r>
              <a:rPr lang="es-MX" sz="2400" spc="5" dirty="0">
                <a:latin typeface="Comic Sans MS"/>
                <a:cs typeface="Comic Sans MS"/>
              </a:rPr>
              <a:t> </a:t>
            </a:r>
            <a:r>
              <a:rPr lang="es-MX" sz="2400" spc="-5" dirty="0">
                <a:latin typeface="Comic Sans MS"/>
                <a:cs typeface="Comic Sans MS"/>
              </a:rPr>
              <a:t>simple.</a:t>
            </a: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algn="just">
              <a:spcBef>
                <a:spcPts val="5"/>
              </a:spcBef>
              <a:tabLst>
                <a:tab pos="386080" algn="l"/>
                <a:tab pos="1157605" algn="l"/>
                <a:tab pos="1917700" algn="l"/>
                <a:tab pos="2646680" algn="l"/>
              </a:tabLst>
            </a:pPr>
            <a:endParaRPr lang="es-MX" sz="2400" spc="-5" dirty="0" smtClean="0">
              <a:latin typeface="Comic Sans MS"/>
              <a:cs typeface="Comic Sans MS"/>
            </a:endParaRPr>
          </a:p>
          <a:p>
            <a:pPr marL="12700" algn="just">
              <a:spcBef>
                <a:spcPts val="5"/>
              </a:spcBef>
              <a:tabLst>
                <a:tab pos="386080" algn="l"/>
                <a:tab pos="1157605" algn="l"/>
                <a:tab pos="1917700" algn="l"/>
                <a:tab pos="2646680" algn="l"/>
              </a:tabLst>
            </a:pPr>
            <a:endParaRPr lang="es-MX" sz="2400" spc="-5" dirty="0" smtClean="0">
              <a:latin typeface="Comic Sans MS"/>
              <a:cs typeface="Comic Sans MS"/>
            </a:endParaRPr>
          </a:p>
          <a:p>
            <a:pPr marL="12700" algn="just">
              <a:spcBef>
                <a:spcPts val="5"/>
              </a:spcBef>
              <a:tabLst>
                <a:tab pos="386080" algn="l"/>
                <a:tab pos="1157605" algn="l"/>
                <a:tab pos="1917700" algn="l"/>
                <a:tab pos="2646680" algn="l"/>
              </a:tabLst>
            </a:pPr>
            <a:endParaRPr lang="es-MX" sz="2400" spc="-5" dirty="0" smtClean="0">
              <a:latin typeface="Comic Sans MS"/>
              <a:cs typeface="Comic Sans MS"/>
            </a:endParaRPr>
          </a:p>
          <a:p>
            <a:pPr marL="12700" algn="just">
              <a:spcBef>
                <a:spcPts val="5"/>
              </a:spcBef>
              <a:tabLst>
                <a:tab pos="386080" algn="l"/>
                <a:tab pos="1157605" algn="l"/>
                <a:tab pos="1917700" algn="l"/>
                <a:tab pos="2646680" algn="l"/>
              </a:tabLst>
            </a:pPr>
            <a:endParaRPr lang="es-MX" sz="2400" spc="-5" dirty="0">
              <a:latin typeface="Comic Sans MS"/>
              <a:cs typeface="Comic Sans MS"/>
            </a:endParaRPr>
          </a:p>
          <a:p>
            <a:pPr marL="12700" marR="5080" algn="just">
              <a:spcBef>
                <a:spcPts val="100"/>
              </a:spcBef>
            </a:pPr>
            <a:r>
              <a:rPr lang="es-MX" sz="2400" spc="-5" dirty="0">
                <a:latin typeface="Comic Sans MS"/>
                <a:cs typeface="Comic Sans MS"/>
              </a:rPr>
              <a:t>La energía del impulsor puede ser obtenida de quemar combustibles fósiles tales como carbón, petróleo o gas natural.</a:t>
            </a:r>
            <a:r>
              <a:rPr lang="es-MX" sz="2400" dirty="0">
                <a:latin typeface="Comic Sans MS"/>
                <a:cs typeface="Comic Sans MS"/>
              </a:rPr>
              <a:t> </a:t>
            </a:r>
            <a:r>
              <a:rPr lang="es-MX" sz="2400" spc="-5" dirty="0">
                <a:latin typeface="Comic Sans MS"/>
                <a:cs typeface="Comic Sans MS"/>
              </a:rPr>
              <a:t>El vapor producido </a:t>
            </a:r>
            <a:r>
              <a:rPr lang="es-MX" sz="2400" spc="-5" dirty="0" smtClean="0">
                <a:latin typeface="Comic Sans MS"/>
                <a:cs typeface="Comic Sans MS"/>
              </a:rPr>
              <a:t>hace girar el eje </a:t>
            </a:r>
            <a:r>
              <a:rPr lang="es-MX" sz="2400" spc="-5" dirty="0">
                <a:latin typeface="Comic Sans MS"/>
                <a:cs typeface="Comic Sans MS"/>
              </a:rPr>
              <a:t>del generador (rotor) a velocidades típicas de 1800 ó 3600 RPM.</a:t>
            </a:r>
            <a:r>
              <a:rPr lang="es-MX" sz="2400" dirty="0">
                <a:latin typeface="Comic Sans MS"/>
                <a:cs typeface="Comic Sans MS"/>
              </a:rPr>
              <a:t> </a:t>
            </a:r>
            <a:r>
              <a:rPr lang="es-MX" sz="2400" spc="-5" dirty="0">
                <a:latin typeface="Comic Sans MS"/>
                <a:cs typeface="Comic Sans MS"/>
              </a:rPr>
              <a:t>La conversión de la energía del vapor a rotación mecánica es hecha en la turbina.</a:t>
            </a:r>
            <a:r>
              <a:rPr lang="es-MX" sz="2400" dirty="0">
                <a:latin typeface="Comic Sans MS"/>
                <a:cs typeface="Comic Sans MS"/>
              </a:rPr>
              <a:t> </a:t>
            </a:r>
            <a:r>
              <a:rPr lang="es-MX" sz="2400" spc="-5" dirty="0">
                <a:latin typeface="Comic Sans MS"/>
                <a:cs typeface="Comic Sans MS"/>
              </a:rPr>
              <a:t>En plantas nucleares, el uranio, a través del proceso de fusión, es convertido en calor, el </a:t>
            </a:r>
            <a:r>
              <a:rPr lang="es-MX" sz="2400" spc="-5" dirty="0" smtClean="0">
                <a:latin typeface="Comic Sans MS"/>
                <a:cs typeface="Comic Sans MS"/>
              </a:rPr>
              <a:t>cual produce </a:t>
            </a:r>
            <a:r>
              <a:rPr lang="es-MX" sz="2400" spc="-5" dirty="0">
                <a:latin typeface="Comic Sans MS"/>
                <a:cs typeface="Comic Sans MS"/>
              </a:rPr>
              <a:t>vapor.</a:t>
            </a:r>
            <a:r>
              <a:rPr lang="es-MX" sz="2400" dirty="0">
                <a:latin typeface="Comic Sans MS"/>
                <a:cs typeface="Comic Sans MS"/>
              </a:rPr>
              <a:t> </a:t>
            </a:r>
            <a:r>
              <a:rPr lang="es-MX" sz="2400" spc="-5" dirty="0">
                <a:latin typeface="Comic Sans MS"/>
                <a:cs typeface="Comic Sans MS"/>
              </a:rPr>
              <a:t>El vapor es forzado a través de la turbina de vapor para rotar </a:t>
            </a:r>
            <a:r>
              <a:rPr lang="es-MX" sz="2400" spc="-5" dirty="0" smtClean="0">
                <a:latin typeface="Comic Sans MS"/>
                <a:cs typeface="Comic Sans MS"/>
              </a:rPr>
              <a:t>el eje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La energía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impulsor</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obtenida</a:t>
            </a:r>
            <a:r>
              <a:rPr lang="es-MX" sz="2400" spc="254" dirty="0">
                <a:latin typeface="Comic Sans MS"/>
                <a:cs typeface="Comic Sans MS"/>
              </a:rPr>
              <a:t> </a:t>
            </a:r>
            <a:r>
              <a:rPr lang="es-MX" sz="2400" spc="-5" dirty="0">
                <a:latin typeface="Comic Sans MS"/>
                <a:cs typeface="Comic Sans MS"/>
              </a:rPr>
              <a:t>por caída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movimiento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agua.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generadores hidroeléctricos giran más lento (alrededor de 100-300 RPM)</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turbinas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vapor.</a:t>
            </a:r>
          </a:p>
          <a:p>
            <a:pPr marL="12700" marR="5080" algn="just">
              <a:spcBef>
                <a:spcPts val="100"/>
              </a:spcBef>
            </a:pPr>
            <a:r>
              <a:rPr lang="es-MX" sz="2400" spc="-5" dirty="0">
                <a:latin typeface="Comic Sans MS"/>
                <a:cs typeface="Comic Sans MS"/>
              </a:rPr>
              <a:t>Las máquinas sincrónicas son clasificadas en dos diseños principales — máquinas de rotor cilíndrico y máquinas de polos salientes.</a:t>
            </a:r>
            <a:r>
              <a:rPr lang="es-MX" sz="2400" dirty="0">
                <a:latin typeface="Comic Sans MS"/>
                <a:cs typeface="Comic Sans MS"/>
              </a:rPr>
              <a:t> </a:t>
            </a:r>
          </a:p>
        </p:txBody>
      </p:sp>
      <p:pic>
        <p:nvPicPr>
          <p:cNvPr id="10" name="object 10"/>
          <p:cNvPicPr/>
          <p:nvPr/>
        </p:nvPicPr>
        <p:blipFill>
          <a:blip r:embed="rId2" cstate="print"/>
          <a:stretch>
            <a:fillRect/>
          </a:stretch>
        </p:blipFill>
        <p:spPr>
          <a:xfrm>
            <a:off x="6045200" y="3200400"/>
            <a:ext cx="5753120" cy="3543312"/>
          </a:xfrm>
          <a:prstGeom prst="rect">
            <a:avLst/>
          </a:prstGeom>
        </p:spPr>
      </p:pic>
      <p:sp>
        <p:nvSpPr>
          <p:cNvPr id="11" name="object 11"/>
          <p:cNvSpPr txBox="1"/>
          <p:nvPr/>
        </p:nvSpPr>
        <p:spPr>
          <a:xfrm>
            <a:off x="1868438" y="4386258"/>
            <a:ext cx="4114800" cy="751488"/>
          </a:xfrm>
          <a:prstGeom prst="rect">
            <a:avLst/>
          </a:prstGeom>
        </p:spPr>
        <p:txBody>
          <a:bodyPr vert="horz" wrap="square" lIns="0" tIns="12700" rIns="0" bIns="0" rtlCol="0">
            <a:spAutoFit/>
          </a:bodyPr>
          <a:lstStyle/>
          <a:p>
            <a:pPr marL="12700" algn="ctr">
              <a:spcBef>
                <a:spcPts val="100"/>
              </a:spcBef>
            </a:pPr>
            <a:r>
              <a:rPr sz="2400" b="1" spc="-5" dirty="0">
                <a:latin typeface="Comic Sans MS"/>
                <a:cs typeface="Comic Sans MS"/>
              </a:rPr>
              <a:t>Figura</a:t>
            </a:r>
            <a:r>
              <a:rPr sz="2400" b="1" dirty="0">
                <a:latin typeface="Comic Sans MS"/>
                <a:cs typeface="Comic Sans MS"/>
              </a:rPr>
              <a:t> </a:t>
            </a:r>
            <a:r>
              <a:rPr sz="2400" b="1" spc="-5" dirty="0">
                <a:latin typeface="Comic Sans MS"/>
                <a:cs typeface="Comic Sans MS"/>
              </a:rPr>
              <a:t>1.</a:t>
            </a:r>
            <a:r>
              <a:rPr sz="2400" spc="280" dirty="0">
                <a:latin typeface="Comic Sans MS"/>
                <a:cs typeface="Comic Sans MS"/>
              </a:rPr>
              <a:t> </a:t>
            </a:r>
            <a:r>
              <a:rPr sz="2400" b="1" spc="-5" dirty="0">
                <a:latin typeface="Comic Sans MS"/>
                <a:cs typeface="Comic Sans MS"/>
              </a:rPr>
              <a:t>Generador</a:t>
            </a:r>
            <a:r>
              <a:rPr sz="2400" b="1" spc="10" dirty="0">
                <a:latin typeface="Comic Sans MS"/>
                <a:cs typeface="Comic Sans MS"/>
              </a:rPr>
              <a:t> </a:t>
            </a:r>
            <a:r>
              <a:rPr sz="2400" b="1" spc="-5" dirty="0">
                <a:latin typeface="Comic Sans MS"/>
                <a:cs typeface="Comic Sans MS"/>
              </a:rPr>
              <a:t>sincrónico</a:t>
            </a:r>
            <a:r>
              <a:rPr sz="2400" b="1" spc="5" dirty="0">
                <a:latin typeface="Comic Sans MS"/>
                <a:cs typeface="Comic Sans MS"/>
              </a:rPr>
              <a:t> </a:t>
            </a:r>
            <a:r>
              <a:rPr sz="2400" b="1" spc="-5" dirty="0">
                <a:latin typeface="Comic Sans MS"/>
                <a:cs typeface="Comic Sans MS"/>
              </a:rPr>
              <a:t>básico</a:t>
            </a:r>
            <a:endParaRPr sz="2400" dirty="0">
              <a:latin typeface="Comic Sans MS"/>
              <a:cs typeface="Comic Sans MS"/>
            </a:endParaRPr>
          </a:p>
        </p:txBody>
      </p:sp>
      <p:sp>
        <p:nvSpPr>
          <p:cNvPr id="13" name="object 13"/>
          <p:cNvSpPr txBox="1"/>
          <p:nvPr/>
        </p:nvSpPr>
        <p:spPr>
          <a:xfrm>
            <a:off x="9425459" y="7737033"/>
            <a:ext cx="3053715" cy="162352"/>
          </a:xfrm>
          <a:prstGeom prst="rect">
            <a:avLst/>
          </a:prstGeom>
        </p:spPr>
        <p:txBody>
          <a:bodyPr vert="horz" wrap="square" lIns="0" tIns="12700" rIns="0" bIns="0" rtlCol="0">
            <a:spAutoFit/>
          </a:bodyPr>
          <a:lstStyle/>
          <a:p>
            <a:pPr marL="12700" marR="5080" algn="just">
              <a:lnSpc>
                <a:spcPct val="116100"/>
              </a:lnSpc>
              <a:spcBef>
                <a:spcPts val="100"/>
              </a:spcBef>
            </a:pPr>
            <a:endParaRPr sz="900" dirty="0">
              <a:latin typeface="Comic Sans MS"/>
              <a:cs typeface="Comic Sans MS"/>
            </a:endParaRPr>
          </a:p>
        </p:txBody>
      </p:sp>
      <p:sp>
        <p:nvSpPr>
          <p:cNvPr id="15" name="object 2">
            <a:extLst>
              <a:ext uri="{FF2B5EF4-FFF2-40B4-BE49-F238E27FC236}">
                <a16:creationId xmlns="" xmlns:a16="http://schemas.microsoft.com/office/drawing/2014/main" id="{53F48E67-9578-4584-BB61-89F118ABEA52}"/>
              </a:ext>
            </a:extLst>
          </p:cNvPr>
          <p:cNvSpPr txBox="1"/>
          <p:nvPr/>
        </p:nvSpPr>
        <p:spPr>
          <a:xfrm>
            <a:off x="292100" y="390049"/>
            <a:ext cx="172974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1</a:t>
            </a:r>
            <a:endParaRPr sz="3200" b="1" dirty="0">
              <a:latin typeface="Comic Sans MS"/>
              <a:cs typeface="Comic Sans MS"/>
            </a:endParaRPr>
          </a:p>
          <a:p>
            <a:pPr algn="ctr">
              <a:spcBef>
                <a:spcPts val="5"/>
              </a:spcBef>
            </a:pPr>
            <a:r>
              <a:rPr sz="3200" b="1" spc="-5" dirty="0">
                <a:latin typeface="Comic Sans MS"/>
                <a:cs typeface="Comic Sans MS"/>
              </a:rPr>
              <a:t>FUNDAMENTOS</a:t>
            </a:r>
            <a:endParaRPr sz="3200" b="1" dirty="0">
              <a:latin typeface="Comic Sans MS"/>
              <a:cs typeface="Comic Sans MS"/>
            </a:endParaRPr>
          </a:p>
        </p:txBody>
      </p:sp>
    </p:spTree>
    <p:extLst>
      <p:ext uri="{BB962C8B-B14F-4D97-AF65-F5344CB8AC3E}">
        <p14:creationId xmlns="" xmlns:p14="http://schemas.microsoft.com/office/powerpoint/2010/main" val="2875397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92100" y="814358"/>
            <a:ext cx="17297400" cy="1628651"/>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La figura 2 proporciona una vista de la sección transversal de ambos tipos de construcción.</a:t>
            </a:r>
            <a:r>
              <a:rPr lang="es-MX" sz="2400" dirty="0">
                <a:latin typeface="Comic Sans MS"/>
                <a:cs typeface="Comic Sans MS"/>
              </a:rPr>
              <a:t> </a:t>
            </a:r>
            <a:r>
              <a:rPr lang="es-MX" sz="2400" spc="-5" dirty="0">
                <a:latin typeface="Comic Sans MS"/>
                <a:cs typeface="Comic Sans MS"/>
              </a:rPr>
              <a:t>Los generadores</a:t>
            </a:r>
            <a:r>
              <a:rPr lang="es-MX" sz="2400" dirty="0">
                <a:latin typeface="Comic Sans MS"/>
                <a:cs typeface="Comic Sans MS"/>
              </a:rPr>
              <a:t> </a:t>
            </a:r>
            <a:r>
              <a:rPr lang="es-MX" sz="2400" spc="-5" dirty="0">
                <a:latin typeface="Comic Sans MS"/>
                <a:cs typeface="Comic Sans MS"/>
              </a:rPr>
              <a:t>impulsados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turbinas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vapor</a:t>
            </a:r>
            <a:r>
              <a:rPr lang="es-MX" sz="2400" dirty="0">
                <a:latin typeface="Comic Sans MS"/>
                <a:cs typeface="Comic Sans MS"/>
              </a:rPr>
              <a:t> </a:t>
            </a:r>
            <a:r>
              <a:rPr lang="es-MX" sz="2400" spc="-5" dirty="0">
                <a:latin typeface="Comic Sans MS"/>
                <a:cs typeface="Comic Sans MS"/>
              </a:rPr>
              <a:t>tienen rotores</a:t>
            </a:r>
            <a:r>
              <a:rPr lang="es-MX" sz="2400" dirty="0">
                <a:latin typeface="Comic Sans MS"/>
                <a:cs typeface="Comic Sans MS"/>
              </a:rPr>
              <a:t> </a:t>
            </a:r>
            <a:r>
              <a:rPr lang="es-MX" sz="2400" spc="-5" dirty="0">
                <a:latin typeface="Comic Sans MS"/>
                <a:cs typeface="Comic Sans MS"/>
              </a:rPr>
              <a:t>cilíndricos</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ranuras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cuales</a:t>
            </a:r>
            <a:r>
              <a:rPr lang="es-MX" sz="2400" spc="260" dirty="0">
                <a:latin typeface="Comic Sans MS"/>
                <a:cs typeface="Comic Sans MS"/>
              </a:rPr>
              <a:t> </a:t>
            </a:r>
            <a:r>
              <a:rPr lang="es-MX" sz="2400" spc="-5" dirty="0">
                <a:latin typeface="Comic Sans MS"/>
                <a:cs typeface="Comic Sans MS"/>
              </a:rPr>
              <a:t>son colocados</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devanados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distribuidos.</a:t>
            </a:r>
            <a:r>
              <a:rPr lang="es-MX" sz="2400" dirty="0">
                <a:latin typeface="Comic Sans MS"/>
                <a:cs typeface="Comic Sans MS"/>
              </a:rPr>
              <a:t> </a:t>
            </a:r>
            <a:r>
              <a:rPr lang="es-MX" sz="2400" spc="-5" dirty="0">
                <a:latin typeface="Comic Sans MS"/>
                <a:cs typeface="Comic Sans MS"/>
              </a:rPr>
              <a:t>La mayoría de los rotores cilíndricos están hechos de acero forjado sólido.</a:t>
            </a:r>
            <a:r>
              <a:rPr lang="es-MX" sz="2400" dirty="0">
                <a:latin typeface="Comic Sans MS"/>
                <a:cs typeface="Comic Sans MS"/>
              </a:rPr>
              <a:t> </a:t>
            </a:r>
            <a:r>
              <a:rPr lang="es-MX" sz="2400" spc="-5" dirty="0">
                <a:latin typeface="Comic Sans MS"/>
                <a:cs typeface="Comic Sans MS"/>
              </a:rPr>
              <a:t>El número de polos es típicamente dos o cuatro.</a:t>
            </a:r>
            <a:endParaRPr lang="es-MX" sz="2400" dirty="0">
              <a:latin typeface="Comic Sans MS"/>
              <a:cs typeface="Comic Sans MS"/>
            </a:endParaRPr>
          </a:p>
          <a:p>
            <a:pPr marL="12700">
              <a:spcBef>
                <a:spcPts val="5"/>
              </a:spcBef>
              <a:tabLst>
                <a:tab pos="386080" algn="l"/>
                <a:tab pos="1157605" algn="l"/>
                <a:tab pos="1917700" algn="l"/>
                <a:tab pos="2646680" algn="l"/>
              </a:tabLst>
            </a:pPr>
            <a:r>
              <a:rPr lang="es-MX" sz="900" spc="-5" dirty="0">
                <a:latin typeface="Comic Sans MS"/>
                <a:cs typeface="Comic Sans MS"/>
              </a:rPr>
              <a:t>c</a:t>
            </a:r>
            <a:endParaRPr sz="900" dirty="0">
              <a:latin typeface="Comic Sans MS"/>
              <a:cs typeface="Comic Sans MS"/>
            </a:endParaRPr>
          </a:p>
        </p:txBody>
      </p:sp>
      <p:sp>
        <p:nvSpPr>
          <p:cNvPr id="13" name="object 13"/>
          <p:cNvSpPr txBox="1"/>
          <p:nvPr/>
        </p:nvSpPr>
        <p:spPr>
          <a:xfrm>
            <a:off x="9425459" y="6974197"/>
            <a:ext cx="3053715" cy="162352"/>
          </a:xfrm>
          <a:prstGeom prst="rect">
            <a:avLst/>
          </a:prstGeom>
        </p:spPr>
        <p:txBody>
          <a:bodyPr vert="horz" wrap="square" lIns="0" tIns="12700" rIns="0" bIns="0" rtlCol="0">
            <a:spAutoFit/>
          </a:bodyPr>
          <a:lstStyle/>
          <a:p>
            <a:pPr marL="12700" marR="5080" algn="just">
              <a:lnSpc>
                <a:spcPct val="116100"/>
              </a:lnSpc>
              <a:spcBef>
                <a:spcPts val="100"/>
              </a:spcBef>
            </a:pPr>
            <a:endParaRPr sz="900" dirty="0">
              <a:latin typeface="Comic Sans MS"/>
              <a:cs typeface="Comic Sans MS"/>
            </a:endParaRPr>
          </a:p>
        </p:txBody>
      </p:sp>
      <p:grpSp>
        <p:nvGrpSpPr>
          <p:cNvPr id="8" name="Grupo 7">
            <a:extLst>
              <a:ext uri="{FF2B5EF4-FFF2-40B4-BE49-F238E27FC236}">
                <a16:creationId xmlns="" xmlns:a16="http://schemas.microsoft.com/office/drawing/2014/main" id="{76CB5362-324E-431B-A52F-39A26237362E}"/>
              </a:ext>
            </a:extLst>
          </p:cNvPr>
          <p:cNvGrpSpPr/>
          <p:nvPr/>
        </p:nvGrpSpPr>
        <p:grpSpPr>
          <a:xfrm>
            <a:off x="5083148" y="2194662"/>
            <a:ext cx="7429552" cy="3638560"/>
            <a:chOff x="6017364" y="940900"/>
            <a:chExt cx="2887167" cy="1428602"/>
          </a:xfrm>
        </p:grpSpPr>
        <p:pic>
          <p:nvPicPr>
            <p:cNvPr id="9" name="object 3">
              <a:extLst>
                <a:ext uri="{FF2B5EF4-FFF2-40B4-BE49-F238E27FC236}">
                  <a16:creationId xmlns="" xmlns:a16="http://schemas.microsoft.com/office/drawing/2014/main" id="{36824917-76A2-49C8-A20D-67E5B7EE0AC1}"/>
                </a:ext>
              </a:extLst>
            </p:cNvPr>
            <p:cNvPicPr/>
            <p:nvPr/>
          </p:nvPicPr>
          <p:blipFill>
            <a:blip r:embed="rId2" cstate="print"/>
            <a:stretch>
              <a:fillRect/>
            </a:stretch>
          </p:blipFill>
          <p:spPr>
            <a:xfrm>
              <a:off x="6017364" y="1016254"/>
              <a:ext cx="1356173" cy="1353248"/>
            </a:xfrm>
            <a:prstGeom prst="rect">
              <a:avLst/>
            </a:prstGeom>
          </p:spPr>
        </p:pic>
        <p:pic>
          <p:nvPicPr>
            <p:cNvPr id="12" name="object 15">
              <a:extLst>
                <a:ext uri="{FF2B5EF4-FFF2-40B4-BE49-F238E27FC236}">
                  <a16:creationId xmlns="" xmlns:a16="http://schemas.microsoft.com/office/drawing/2014/main" id="{DC947825-F5DA-4C24-8C98-9F6B09A2543F}"/>
                </a:ext>
              </a:extLst>
            </p:cNvPr>
            <p:cNvPicPr/>
            <p:nvPr/>
          </p:nvPicPr>
          <p:blipFill>
            <a:blip r:embed="rId3" cstate="print"/>
            <a:stretch>
              <a:fillRect/>
            </a:stretch>
          </p:blipFill>
          <p:spPr>
            <a:xfrm>
              <a:off x="7642446" y="940900"/>
              <a:ext cx="1262085" cy="1315790"/>
            </a:xfrm>
            <a:prstGeom prst="rect">
              <a:avLst/>
            </a:prstGeom>
          </p:spPr>
        </p:pic>
      </p:grpSp>
      <p:sp>
        <p:nvSpPr>
          <p:cNvPr id="17" name="object 5">
            <a:extLst>
              <a:ext uri="{FF2B5EF4-FFF2-40B4-BE49-F238E27FC236}">
                <a16:creationId xmlns="" xmlns:a16="http://schemas.microsoft.com/office/drawing/2014/main" id="{8B26083B-7742-4EFE-AC04-C8F9C238B50E}"/>
              </a:ext>
            </a:extLst>
          </p:cNvPr>
          <p:cNvSpPr txBox="1"/>
          <p:nvPr/>
        </p:nvSpPr>
        <p:spPr>
          <a:xfrm>
            <a:off x="225364" y="6052314"/>
            <a:ext cx="17297400" cy="2775119"/>
          </a:xfrm>
          <a:prstGeom prst="rect">
            <a:avLst/>
          </a:prstGeom>
        </p:spPr>
        <p:txBody>
          <a:bodyPr vert="horz" wrap="square" lIns="0" tIns="12700" rIns="0" bIns="0" rtlCol="0">
            <a:spAutoFit/>
          </a:bodyPr>
          <a:lstStyle/>
          <a:p>
            <a:pPr marL="12700" algn="ctr">
              <a:spcBef>
                <a:spcPts val="100"/>
              </a:spcBef>
            </a:pPr>
            <a:r>
              <a:rPr sz="2400" b="1" spc="-5" dirty="0">
                <a:latin typeface="Comic Sans MS"/>
                <a:cs typeface="Comic Sans MS"/>
              </a:rPr>
              <a:t>Figura</a:t>
            </a:r>
            <a:r>
              <a:rPr sz="2400" b="1" spc="5" dirty="0">
                <a:latin typeface="Comic Sans MS"/>
                <a:cs typeface="Comic Sans MS"/>
              </a:rPr>
              <a:t> </a:t>
            </a:r>
            <a:r>
              <a:rPr sz="2400" b="1" spc="-5" dirty="0">
                <a:latin typeface="Comic Sans MS"/>
                <a:cs typeface="Comic Sans MS"/>
              </a:rPr>
              <a:t>2.</a:t>
            </a:r>
            <a:r>
              <a:rPr sz="2400" b="1" spc="5" dirty="0">
                <a:latin typeface="Comic Sans MS"/>
                <a:cs typeface="Comic Sans MS"/>
              </a:rPr>
              <a:t> </a:t>
            </a:r>
            <a:r>
              <a:rPr sz="2400" b="1" spc="-5" dirty="0">
                <a:latin typeface="Comic Sans MS"/>
                <a:cs typeface="Comic Sans MS"/>
              </a:rPr>
              <a:t>Tipos</a:t>
            </a:r>
            <a:r>
              <a:rPr sz="2400" b="1" spc="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err="1">
                <a:latin typeface="Comic Sans MS"/>
                <a:cs typeface="Comic Sans MS"/>
              </a:rPr>
              <a:t>generador</a:t>
            </a:r>
            <a:r>
              <a:rPr sz="2400" b="1" spc="10">
                <a:latin typeface="Comic Sans MS"/>
                <a:cs typeface="Comic Sans MS"/>
              </a:rPr>
              <a:t> </a:t>
            </a:r>
            <a:r>
              <a:rPr sz="2400" b="1" spc="-5" smtClean="0">
                <a:latin typeface="Comic Sans MS"/>
                <a:cs typeface="Comic Sans MS"/>
              </a:rPr>
              <a:t>sincrónicos</a:t>
            </a:r>
            <a:endParaRPr lang="es-ES" sz="2400" b="1" spc="-5" dirty="0" smtClean="0">
              <a:latin typeface="Comic Sans MS"/>
              <a:cs typeface="Comic Sans MS"/>
            </a:endParaRPr>
          </a:p>
          <a:p>
            <a:pPr marL="12700" algn="ctr">
              <a:spcBef>
                <a:spcPts val="100"/>
              </a:spcBef>
            </a:pPr>
            <a:endParaRPr lang="en-US" sz="2400" b="1" spc="-5" dirty="0">
              <a:latin typeface="Comic Sans MS"/>
              <a:cs typeface="Comic Sans MS"/>
            </a:endParaRPr>
          </a:p>
          <a:p>
            <a:pPr marL="12700">
              <a:spcBef>
                <a:spcPts val="100"/>
              </a:spcBef>
            </a:pP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impulsados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turbinas</a:t>
            </a:r>
            <a:r>
              <a:rPr lang="es-MX" sz="2400" dirty="0">
                <a:latin typeface="Comic Sans MS"/>
                <a:cs typeface="Comic Sans MS"/>
              </a:rPr>
              <a:t> </a:t>
            </a:r>
            <a:r>
              <a:rPr lang="es-MX" sz="2400" spc="-5" dirty="0">
                <a:latin typeface="Comic Sans MS"/>
                <a:cs typeface="Comic Sans MS"/>
              </a:rPr>
              <a:t>hidráulicas tienen</a:t>
            </a:r>
            <a:r>
              <a:rPr lang="es-MX" sz="2400" dirty="0">
                <a:latin typeface="Comic Sans MS"/>
                <a:cs typeface="Comic Sans MS"/>
              </a:rPr>
              <a:t> </a:t>
            </a:r>
            <a:r>
              <a:rPr lang="es-MX" sz="2400" spc="-5" dirty="0">
                <a:latin typeface="Comic Sans MS"/>
                <a:cs typeface="Comic Sans MS"/>
              </a:rPr>
              <a:t>rotores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polos</a:t>
            </a:r>
            <a:r>
              <a:rPr lang="es-MX" sz="2400" dirty="0">
                <a:latin typeface="Comic Sans MS"/>
                <a:cs typeface="Comic Sans MS"/>
              </a:rPr>
              <a:t> </a:t>
            </a:r>
            <a:r>
              <a:rPr lang="es-MX" sz="2400" spc="-5" dirty="0">
                <a:latin typeface="Comic Sans MS"/>
                <a:cs typeface="Comic Sans MS"/>
              </a:rPr>
              <a:t>salientes</a:t>
            </a:r>
            <a:r>
              <a:rPr lang="es-MX" sz="2400" dirty="0">
                <a:latin typeface="Comic Sans MS"/>
                <a:cs typeface="Comic Sans MS"/>
              </a:rPr>
              <a:t> </a:t>
            </a:r>
            <a:r>
              <a:rPr lang="es-MX" sz="2400" spc="-5" dirty="0">
                <a:latin typeface="Comic Sans MS"/>
                <a:cs typeface="Comic Sans MS"/>
              </a:rPr>
              <a:t>laminados</a:t>
            </a:r>
            <a:r>
              <a:rPr lang="es-MX" sz="2400" spc="260" dirty="0">
                <a:latin typeface="Comic Sans MS"/>
                <a:cs typeface="Comic Sans MS"/>
              </a:rPr>
              <a:t> </a:t>
            </a:r>
            <a:r>
              <a:rPr lang="es-MX" sz="2400" spc="-5" dirty="0">
                <a:latin typeface="Comic Sans MS"/>
                <a:cs typeface="Comic Sans MS"/>
              </a:rPr>
              <a:t>con devanados de campo concentrados y un gran número de polos.</a:t>
            </a:r>
            <a:r>
              <a:rPr lang="es-MX" sz="2400" spc="254" dirty="0">
                <a:latin typeface="Comic Sans MS"/>
                <a:cs typeface="Comic Sans MS"/>
              </a:rPr>
              <a:t> </a:t>
            </a:r>
            <a:r>
              <a:rPr lang="es-MX" sz="2400" spc="-5" dirty="0">
                <a:latin typeface="Comic Sans MS"/>
                <a:cs typeface="Comic Sans MS"/>
              </a:rPr>
              <a:t>Cualquiera que sea el tipo del impulsor o diseño de 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fuente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energía</a:t>
            </a:r>
            <a:r>
              <a:rPr lang="es-MX" sz="2400" dirty="0">
                <a:latin typeface="Comic Sans MS"/>
                <a:cs typeface="Comic Sans MS"/>
              </a:rPr>
              <a:t> </a:t>
            </a:r>
            <a:r>
              <a:rPr lang="es-MX" sz="2400" spc="-5" dirty="0">
                <a:latin typeface="Comic Sans MS"/>
                <a:cs typeface="Comic Sans MS"/>
              </a:rPr>
              <a:t>usada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girar</a:t>
            </a:r>
            <a:r>
              <a:rPr lang="es-MX" sz="2400" spc="254" dirty="0">
                <a:latin typeface="Comic Sans MS"/>
                <a:cs typeface="Comic Sans MS"/>
              </a:rPr>
              <a:t> </a:t>
            </a:r>
            <a:r>
              <a:rPr lang="es-MX" sz="2400" spc="-5" dirty="0" smtClean="0">
                <a:latin typeface="Comic Sans MS"/>
                <a:cs typeface="Comic Sans MS"/>
              </a:rPr>
              <a:t>el eje </a:t>
            </a:r>
            <a:r>
              <a:rPr lang="es-MX" sz="2400" spc="-5" dirty="0">
                <a:latin typeface="Comic Sans MS"/>
                <a:cs typeface="Comic Sans MS"/>
              </a:rPr>
              <a:t>es mantenida en un nivel constante a través de un regulador de velocidad conocido como gobernador.</a:t>
            </a:r>
            <a:r>
              <a:rPr lang="es-MX" sz="2400" dirty="0">
                <a:latin typeface="Comic Sans MS"/>
                <a:cs typeface="Comic Sans MS"/>
              </a:rPr>
              <a:t> </a:t>
            </a:r>
            <a:r>
              <a:rPr lang="es-MX" sz="2400" spc="-5" dirty="0">
                <a:latin typeface="Comic Sans MS"/>
                <a:cs typeface="Comic Sans MS"/>
              </a:rPr>
              <a:t>La rotación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flujo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C.D.</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 reacciona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devanados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estator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al principio</a:t>
            </a:r>
            <a:r>
              <a:rPr lang="es-MX" sz="2400" spc="5"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inducción,</a:t>
            </a:r>
            <a:r>
              <a:rPr lang="es-MX" sz="2400" spc="10" dirty="0">
                <a:latin typeface="Comic Sans MS"/>
                <a:cs typeface="Comic Sans MS"/>
              </a:rPr>
              <a:t> </a:t>
            </a:r>
            <a:r>
              <a:rPr lang="es-MX" sz="2400" spc="-5" dirty="0">
                <a:latin typeface="Comic Sans MS"/>
                <a:cs typeface="Comic Sans MS"/>
              </a:rPr>
              <a:t>se</a:t>
            </a:r>
            <a:r>
              <a:rPr lang="es-MX" sz="2400" spc="10" dirty="0">
                <a:latin typeface="Comic Sans MS"/>
                <a:cs typeface="Comic Sans MS"/>
              </a:rPr>
              <a:t> </a:t>
            </a:r>
            <a:r>
              <a:rPr lang="es-MX" sz="2400" spc="-5" dirty="0">
                <a:latin typeface="Comic Sans MS"/>
                <a:cs typeface="Comic Sans MS"/>
              </a:rPr>
              <a:t>genera</a:t>
            </a:r>
            <a:r>
              <a:rPr lang="es-MX" sz="2400" spc="5" dirty="0">
                <a:latin typeface="Comic Sans MS"/>
                <a:cs typeface="Comic Sans MS"/>
              </a:rPr>
              <a:t> </a:t>
            </a:r>
            <a:r>
              <a:rPr lang="es-MX" sz="2400" spc="-5" dirty="0">
                <a:latin typeface="Comic Sans MS"/>
                <a:cs typeface="Comic Sans MS"/>
              </a:rPr>
              <a:t>una</a:t>
            </a:r>
            <a:r>
              <a:rPr lang="es-MX" sz="2400" spc="10" dirty="0">
                <a:latin typeface="Comic Sans MS"/>
                <a:cs typeface="Comic Sans MS"/>
              </a:rPr>
              <a:t> </a:t>
            </a:r>
            <a:r>
              <a:rPr lang="es-MX" sz="2400" spc="-5" dirty="0">
                <a:latin typeface="Comic Sans MS"/>
                <a:cs typeface="Comic Sans MS"/>
              </a:rPr>
              <a:t>Tensión</a:t>
            </a:r>
            <a:r>
              <a:rPr lang="es-MX" sz="2400" spc="10" dirty="0">
                <a:latin typeface="Comic Sans MS"/>
                <a:cs typeface="Comic Sans MS"/>
              </a:rPr>
              <a:t> </a:t>
            </a:r>
            <a:r>
              <a:rPr lang="es-MX" sz="2400" spc="-5" dirty="0">
                <a:latin typeface="Comic Sans MS"/>
                <a:cs typeface="Comic Sans MS"/>
              </a:rPr>
              <a:t>Trifásica.</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3509232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54000" y="358586"/>
            <a:ext cx="17373600" cy="1667123"/>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Conexión</a:t>
            </a:r>
            <a:r>
              <a:rPr sz="2400" b="1" spc="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a:latin typeface="Comic Sans MS"/>
                <a:cs typeface="Comic Sans MS"/>
              </a:rPr>
              <a:t>generadores</a:t>
            </a:r>
            <a:r>
              <a:rPr sz="2400" b="1" spc="10" dirty="0">
                <a:latin typeface="Comic Sans MS"/>
                <a:cs typeface="Comic Sans MS"/>
              </a:rPr>
              <a:t> </a:t>
            </a:r>
            <a:r>
              <a:rPr sz="2400" b="1" spc="-5" dirty="0">
                <a:latin typeface="Comic Sans MS"/>
                <a:cs typeface="Comic Sans MS"/>
              </a:rPr>
              <a:t>a</a:t>
            </a:r>
            <a:r>
              <a:rPr sz="2400" b="1" spc="5" dirty="0">
                <a:latin typeface="Comic Sans MS"/>
                <a:cs typeface="Comic Sans MS"/>
              </a:rPr>
              <a:t> </a:t>
            </a:r>
            <a:r>
              <a:rPr sz="2400" b="1" spc="-5" dirty="0">
                <a:latin typeface="Comic Sans MS"/>
                <a:cs typeface="Comic Sans MS"/>
              </a:rPr>
              <a:t>un</a:t>
            </a:r>
            <a:r>
              <a:rPr sz="2400" b="1" spc="10" dirty="0">
                <a:latin typeface="Comic Sans MS"/>
                <a:cs typeface="Comic Sans MS"/>
              </a:rPr>
              <a:t> </a:t>
            </a:r>
            <a:r>
              <a:rPr sz="2400" b="1" spc="-5" dirty="0">
                <a:latin typeface="Comic Sans MS"/>
                <a:cs typeface="Comic Sans MS"/>
              </a:rPr>
              <a:t>sistema</a:t>
            </a:r>
            <a:r>
              <a:rPr sz="2400" b="1" spc="10"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err="1">
                <a:latin typeface="Comic Sans MS"/>
                <a:cs typeface="Comic Sans MS"/>
              </a:rPr>
              <a:t>potencia</a:t>
            </a:r>
            <a:r>
              <a:rPr sz="2400" b="1" spc="-5" dirty="0">
                <a:latin typeface="Comic Sans MS"/>
                <a:cs typeface="Comic Sans MS"/>
              </a:rPr>
              <a:t>.</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Existen</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métodos</a:t>
            </a:r>
            <a:r>
              <a:rPr lang="es-MX" sz="2400" dirty="0">
                <a:latin typeface="Comic Sans MS"/>
                <a:cs typeface="Comic Sans MS"/>
              </a:rPr>
              <a:t> </a:t>
            </a:r>
            <a:r>
              <a:rPr lang="es-MX" sz="2400" spc="-5" dirty="0">
                <a:latin typeface="Comic Sans MS"/>
                <a:cs typeface="Comic Sans MS"/>
              </a:rPr>
              <a:t>básicos</a:t>
            </a:r>
            <a:r>
              <a:rPr lang="es-MX" sz="2400" dirty="0">
                <a:latin typeface="Comic Sans MS"/>
                <a:cs typeface="Comic Sans MS"/>
              </a:rPr>
              <a:t> </a:t>
            </a:r>
            <a:r>
              <a:rPr lang="es-MX" sz="2400" spc="-5" dirty="0">
                <a:latin typeface="Comic Sans MS"/>
                <a:cs typeface="Comic Sans MS"/>
              </a:rPr>
              <a:t>principales</a:t>
            </a:r>
            <a:r>
              <a:rPr lang="es-MX" sz="2400" dirty="0">
                <a:latin typeface="Comic Sans MS"/>
                <a:cs typeface="Comic Sans MS"/>
              </a:rPr>
              <a:t> </a:t>
            </a:r>
            <a:r>
              <a:rPr lang="es-MX" sz="2400" spc="-5" dirty="0">
                <a:latin typeface="Comic Sans MS"/>
                <a:cs typeface="Comic Sans MS"/>
              </a:rPr>
              <a:t>usados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al industria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conectar</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 potencia.</a:t>
            </a:r>
            <a:r>
              <a:rPr lang="es-MX" sz="2400" spc="1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son</a:t>
            </a:r>
            <a:r>
              <a:rPr lang="es-MX" sz="2400" spc="5" dirty="0">
                <a:latin typeface="Comic Sans MS"/>
                <a:cs typeface="Comic Sans MS"/>
              </a:rPr>
              <a:t> </a:t>
            </a:r>
            <a:r>
              <a:rPr lang="es-MX" sz="2400" spc="-5" dirty="0">
                <a:latin typeface="Comic Sans MS"/>
                <a:cs typeface="Comic Sans MS"/>
              </a:rPr>
              <a:t>conexiones</a:t>
            </a:r>
            <a:r>
              <a:rPr lang="es-MX" sz="2400" spc="5" dirty="0">
                <a:latin typeface="Comic Sans MS"/>
                <a:cs typeface="Comic Sans MS"/>
              </a:rPr>
              <a:t> </a:t>
            </a:r>
            <a:r>
              <a:rPr lang="es-MX" sz="2400" spc="-5" dirty="0">
                <a:latin typeface="Comic Sans MS"/>
                <a:cs typeface="Comic Sans MS"/>
              </a:rPr>
              <a:t>directa</a:t>
            </a:r>
            <a:r>
              <a:rPr lang="es-MX" sz="2400" spc="5"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unitaria</a:t>
            </a:r>
            <a:r>
              <a:rPr lang="es-MX" sz="900" spc="-5" dirty="0">
                <a:latin typeface="Comic Sans MS"/>
                <a:cs typeface="Comic Sans MS"/>
              </a:rPr>
              <a:t>.</a:t>
            </a:r>
            <a:endParaRPr lang="es-MX" sz="900" dirty="0">
              <a:latin typeface="Comic Sans MS"/>
              <a:cs typeface="Comic Sans MS"/>
            </a:endParaRPr>
          </a:p>
          <a:p>
            <a:pPr marL="12700">
              <a:spcBef>
                <a:spcPts val="100"/>
              </a:spcBef>
            </a:pPr>
            <a:endParaRPr sz="900" dirty="0">
              <a:latin typeface="Comic Sans MS"/>
              <a:cs typeface="Comic Sans MS"/>
            </a:endParaRPr>
          </a:p>
        </p:txBody>
      </p:sp>
      <p:sp>
        <p:nvSpPr>
          <p:cNvPr id="11" name="object 11"/>
          <p:cNvSpPr txBox="1"/>
          <p:nvPr/>
        </p:nvSpPr>
        <p:spPr>
          <a:xfrm>
            <a:off x="2011314" y="2957498"/>
            <a:ext cx="2654397" cy="382156"/>
          </a:xfrm>
          <a:prstGeom prst="rect">
            <a:avLst/>
          </a:prstGeom>
        </p:spPr>
        <p:txBody>
          <a:bodyPr vert="horz" wrap="square" lIns="0" tIns="12700" rIns="0" bIns="0" rtlCol="0">
            <a:spAutoFit/>
          </a:bodyPr>
          <a:lstStyle/>
          <a:p>
            <a:pPr marL="12700" algn="ctr">
              <a:spcBef>
                <a:spcPts val="100"/>
              </a:spcBef>
            </a:pPr>
            <a:r>
              <a:rPr sz="2400" b="1" spc="-5" dirty="0">
                <a:latin typeface="Comic Sans MS"/>
                <a:cs typeface="Comic Sans MS"/>
              </a:rPr>
              <a:t>Figura</a:t>
            </a:r>
            <a:r>
              <a:rPr sz="2400" b="1" spc="-55" dirty="0">
                <a:latin typeface="Comic Sans MS"/>
                <a:cs typeface="Comic Sans MS"/>
              </a:rPr>
              <a:t> </a:t>
            </a:r>
            <a:r>
              <a:rPr sz="2400" b="1" spc="-5" dirty="0">
                <a:latin typeface="Comic Sans MS"/>
                <a:cs typeface="Comic Sans MS"/>
              </a:rPr>
              <a:t>3</a:t>
            </a:r>
            <a:endParaRPr sz="2400" b="1" dirty="0">
              <a:latin typeface="Comic Sans MS"/>
              <a:cs typeface="Comic Sans MS"/>
            </a:endParaRPr>
          </a:p>
        </p:txBody>
      </p:sp>
      <p:sp>
        <p:nvSpPr>
          <p:cNvPr id="12" name="object 12"/>
          <p:cNvSpPr txBox="1"/>
          <p:nvPr/>
        </p:nvSpPr>
        <p:spPr>
          <a:xfrm>
            <a:off x="254000" y="5249822"/>
            <a:ext cx="17373600" cy="4925964"/>
          </a:xfrm>
          <a:prstGeom prst="rect">
            <a:avLst/>
          </a:prstGeom>
        </p:spPr>
        <p:txBody>
          <a:bodyPr vert="horz" wrap="square" lIns="0" tIns="12065" rIns="0" bIns="0" rtlCol="0">
            <a:spAutoFit/>
          </a:bodyPr>
          <a:lstStyle/>
          <a:p>
            <a:pPr marL="12700" marR="5080" algn="just">
              <a:lnSpc>
                <a:spcPct val="116199"/>
              </a:lnSpc>
              <a:spcBef>
                <a:spcPts val="95"/>
              </a:spcBef>
            </a:pPr>
            <a:r>
              <a:rPr sz="2400" b="1" spc="-5" dirty="0">
                <a:latin typeface="Comic Sans MS"/>
                <a:cs typeface="Comic Sans MS"/>
              </a:rPr>
              <a:t>Conexión directa:</a:t>
            </a:r>
            <a:r>
              <a:rPr sz="2400" b="1" dirty="0">
                <a:latin typeface="Comic Sans MS"/>
                <a:cs typeface="Comic Sans MS"/>
              </a:rPr>
              <a:t> </a:t>
            </a:r>
            <a:r>
              <a:rPr sz="2400" spc="-5" dirty="0">
                <a:latin typeface="Comic Sans MS"/>
                <a:cs typeface="Comic Sans MS"/>
              </a:rPr>
              <a:t>La figura 3A muestra </a:t>
            </a:r>
            <a:r>
              <a:rPr sz="2400" spc="-5" dirty="0" err="1">
                <a:latin typeface="Comic Sans MS"/>
                <a:cs typeface="Comic Sans MS"/>
              </a:rPr>
              <a:t>el</a:t>
            </a:r>
            <a:r>
              <a:rPr sz="2400" spc="-5" dirty="0">
                <a:latin typeface="Comic Sans MS"/>
                <a:cs typeface="Comic Sans MS"/>
              </a:rPr>
              <a:t> </a:t>
            </a:r>
            <a:r>
              <a:rPr sz="2400" spc="-5" dirty="0" err="1">
                <a:latin typeface="Comic Sans MS"/>
                <a:cs typeface="Comic Sans MS"/>
              </a:rPr>
              <a:t>diagrama</a:t>
            </a:r>
            <a:r>
              <a:rPr lang="es-AR" sz="2400" spc="-5" dirty="0">
                <a:latin typeface="Comic Sans MS"/>
                <a:cs typeface="Comic Sans MS"/>
              </a:rPr>
              <a:t> </a:t>
            </a:r>
            <a:r>
              <a:rPr sz="2400" spc="-5" dirty="0">
                <a:latin typeface="Comic Sans MS"/>
                <a:cs typeface="Comic Sans MS"/>
              </a:rPr>
              <a:t>unifilar para una conexión directa de un generador a un</a:t>
            </a:r>
            <a:r>
              <a:rPr lang="es-AR" sz="2400" spc="-5" dirty="0">
                <a:latin typeface="Comic Sans MS"/>
                <a:cs typeface="Comic Sans MS"/>
              </a:rPr>
              <a:t> </a:t>
            </a:r>
            <a:r>
              <a:rPr sz="2400" spc="-5" dirty="0" err="1">
                <a:latin typeface="Comic Sans MS"/>
                <a:cs typeface="Comic Sans MS"/>
              </a:rPr>
              <a:t>sistema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potencia.</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generadores</a:t>
            </a:r>
            <a:r>
              <a:rPr sz="2400" dirty="0">
                <a:latin typeface="Comic Sans MS"/>
                <a:cs typeface="Comic Sans MS"/>
              </a:rPr>
              <a:t> </a:t>
            </a:r>
            <a:r>
              <a:rPr sz="2400" spc="-5" dirty="0">
                <a:latin typeface="Comic Sans MS"/>
                <a:cs typeface="Comic Sans MS"/>
              </a:rPr>
              <a:t>son</a:t>
            </a:r>
            <a:r>
              <a:rPr sz="2400" dirty="0">
                <a:latin typeface="Comic Sans MS"/>
                <a:cs typeface="Comic Sans MS"/>
              </a:rPr>
              <a:t> </a:t>
            </a:r>
            <a:r>
              <a:rPr sz="2400" spc="-5" dirty="0" err="1">
                <a:latin typeface="Comic Sans MS"/>
                <a:cs typeface="Comic Sans MS"/>
              </a:rPr>
              <a:t>conectados</a:t>
            </a:r>
            <a:r>
              <a:rPr lang="es-AR" sz="2400" spc="-5" dirty="0">
                <a:latin typeface="Comic Sans MS"/>
                <a:cs typeface="Comic Sans MS"/>
              </a:rPr>
              <a:t> </a:t>
            </a:r>
            <a:r>
              <a:rPr sz="2400" spc="-5" dirty="0" err="1">
                <a:latin typeface="Comic Sans MS"/>
                <a:cs typeface="Comic Sans MS"/>
              </a:rPr>
              <a:t>directamente</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bus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carga</a:t>
            </a:r>
            <a:r>
              <a:rPr sz="2400" dirty="0">
                <a:latin typeface="Comic Sans MS"/>
                <a:cs typeface="Comic Sans MS"/>
              </a:rPr>
              <a:t> </a:t>
            </a:r>
            <a:r>
              <a:rPr sz="2400" spc="-5" dirty="0">
                <a:latin typeface="Comic Sans MS"/>
                <a:cs typeface="Comic Sans MS"/>
              </a:rPr>
              <a:t>sin</a:t>
            </a:r>
            <a:r>
              <a:rPr sz="2400" dirty="0">
                <a:latin typeface="Comic Sans MS"/>
                <a:cs typeface="Comic Sans MS"/>
              </a:rPr>
              <a:t> </a:t>
            </a:r>
            <a:r>
              <a:rPr sz="2400" spc="-5" dirty="0" err="1">
                <a:latin typeface="Comic Sans MS"/>
                <a:cs typeface="Comic Sans MS"/>
              </a:rPr>
              <a:t>transformación</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tensión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medio.</a:t>
            </a:r>
            <a:r>
              <a:rPr sz="2400" dirty="0">
                <a:latin typeface="Comic Sans MS"/>
                <a:cs typeface="Comic Sans MS"/>
              </a:rPr>
              <a:t> </a:t>
            </a:r>
            <a:r>
              <a:rPr sz="2400" spc="-5" dirty="0">
                <a:latin typeface="Comic Sans MS"/>
                <a:cs typeface="Comic Sans MS"/>
              </a:rPr>
              <a:t>Este</a:t>
            </a:r>
            <a:r>
              <a:rPr sz="2400" dirty="0">
                <a:latin typeface="Comic Sans MS"/>
                <a:cs typeface="Comic Sans MS"/>
              </a:rPr>
              <a:t> </a:t>
            </a:r>
            <a:r>
              <a:rPr sz="2400" spc="-5" dirty="0">
                <a:latin typeface="Comic Sans MS"/>
                <a:cs typeface="Comic Sans MS"/>
              </a:rPr>
              <a:t>tipo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conexión</a:t>
            </a:r>
            <a:r>
              <a:rPr sz="2400" spc="254" dirty="0">
                <a:latin typeface="Comic Sans MS"/>
                <a:cs typeface="Comic Sans MS"/>
              </a:rPr>
              <a:t> </a:t>
            </a:r>
            <a:r>
              <a:rPr sz="2400" spc="-5" dirty="0">
                <a:latin typeface="Comic Sans MS"/>
                <a:cs typeface="Comic Sans MS"/>
              </a:rPr>
              <a:t>es</a:t>
            </a:r>
            <a:r>
              <a:rPr sz="2400" spc="260" dirty="0">
                <a:latin typeface="Comic Sans MS"/>
                <a:cs typeface="Comic Sans MS"/>
              </a:rPr>
              <a:t> </a:t>
            </a:r>
            <a:r>
              <a:rPr sz="2400" spc="-5" dirty="0">
                <a:latin typeface="Comic Sans MS"/>
                <a:cs typeface="Comic Sans MS"/>
              </a:rPr>
              <a:t>un</a:t>
            </a:r>
            <a:r>
              <a:rPr lang="es-AR" sz="2400" spc="-5" dirty="0">
                <a:latin typeface="Comic Sans MS"/>
                <a:cs typeface="Comic Sans MS"/>
              </a:rPr>
              <a:t> </a:t>
            </a:r>
            <a:r>
              <a:rPr sz="2400" spc="-5" dirty="0" err="1">
                <a:latin typeface="Comic Sans MS"/>
                <a:cs typeface="Comic Sans MS"/>
              </a:rPr>
              <a:t>método</a:t>
            </a:r>
            <a:r>
              <a:rPr sz="2400" dirty="0">
                <a:latin typeface="Comic Sans MS"/>
                <a:cs typeface="Comic Sans MS"/>
              </a:rPr>
              <a:t> </a:t>
            </a:r>
            <a:r>
              <a:rPr sz="2400" spc="-5" dirty="0">
                <a:latin typeface="Comic Sans MS"/>
                <a:cs typeface="Comic Sans MS"/>
              </a:rPr>
              <a:t>recientemente</a:t>
            </a:r>
            <a:r>
              <a:rPr sz="2400" dirty="0">
                <a:latin typeface="Comic Sans MS"/>
                <a:cs typeface="Comic Sans MS"/>
              </a:rPr>
              <a:t> </a:t>
            </a:r>
            <a:r>
              <a:rPr sz="2400" spc="-5" dirty="0">
                <a:latin typeface="Comic Sans MS"/>
                <a:cs typeface="Comic Sans MS"/>
              </a:rPr>
              <a:t>usado</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industria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la</a:t>
            </a:r>
            <a:r>
              <a:rPr lang="es-AR" sz="2400" spc="-5" dirty="0">
                <a:latin typeface="Comic Sans MS"/>
                <a:cs typeface="Comic Sans MS"/>
              </a:rPr>
              <a:t> </a:t>
            </a:r>
            <a:r>
              <a:rPr sz="2400" spc="-5" dirty="0" err="1">
                <a:latin typeface="Comic Sans MS"/>
                <a:cs typeface="Comic Sans MS"/>
              </a:rPr>
              <a:t>conexión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generadores</a:t>
            </a:r>
            <a:r>
              <a:rP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tamaño</a:t>
            </a:r>
            <a:r>
              <a:rPr sz="2400" dirty="0">
                <a:latin typeface="Comic Sans MS"/>
                <a:cs typeface="Comic Sans MS"/>
              </a:rPr>
              <a:t> </a:t>
            </a:r>
            <a:r>
              <a:rPr sz="2400" spc="-5" dirty="0" err="1">
                <a:latin typeface="Comic Sans MS"/>
                <a:cs typeface="Comic Sans MS"/>
              </a:rPr>
              <a:t>pequeño</a:t>
            </a:r>
            <a:r>
              <a:rPr sz="2400" spc="-5" dirty="0">
                <a:latin typeface="Comic Sans MS"/>
                <a:cs typeface="Comic Sans MS"/>
              </a:rPr>
              <a:t>.</a:t>
            </a:r>
            <a:endParaRPr lang="en-US" sz="2400" spc="-5" dirty="0">
              <a:latin typeface="Comic Sans MS"/>
              <a:cs typeface="Comic Sans MS"/>
            </a:endParaRPr>
          </a:p>
          <a:p>
            <a:pPr marL="12700" marR="5080" algn="just">
              <a:lnSpc>
                <a:spcPct val="116199"/>
              </a:lnSpc>
              <a:spcBef>
                <a:spcPts val="95"/>
              </a:spcBef>
            </a:pPr>
            <a:endParaRPr lang="es-AR" sz="2400" spc="-5" dirty="0">
              <a:latin typeface="Comic Sans MS"/>
              <a:cs typeface="Comic Sans MS"/>
            </a:endParaRPr>
          </a:p>
          <a:p>
            <a:pPr marL="12700" marR="5080" algn="just">
              <a:lnSpc>
                <a:spcPct val="116199"/>
              </a:lnSpc>
              <a:spcBef>
                <a:spcPts val="95"/>
              </a:spcBef>
            </a:pPr>
            <a:r>
              <a:rPr lang="es-MX" sz="2400" b="1" spc="-5" dirty="0">
                <a:latin typeface="Comic Sans MS"/>
                <a:cs typeface="Comic Sans MS"/>
              </a:rPr>
              <a:t>Conexión</a:t>
            </a:r>
            <a:r>
              <a:rPr lang="es-MX" sz="2400" b="1" spc="204" dirty="0">
                <a:latin typeface="Comic Sans MS"/>
                <a:cs typeface="Comic Sans MS"/>
              </a:rPr>
              <a:t> </a:t>
            </a:r>
            <a:r>
              <a:rPr lang="es-MX" sz="2400" b="1" spc="-5" dirty="0">
                <a:latin typeface="Comic Sans MS"/>
                <a:cs typeface="Comic Sans MS"/>
              </a:rPr>
              <a:t>unitaria:	</a:t>
            </a:r>
            <a:r>
              <a:rPr lang="es-MX" sz="2400" spc="-5" dirty="0">
                <a:latin typeface="Comic Sans MS"/>
                <a:cs typeface="Comic Sans MS"/>
              </a:rPr>
              <a:t>La</a:t>
            </a:r>
            <a:r>
              <a:rPr lang="es-MX" sz="2400" spc="180" dirty="0">
                <a:latin typeface="Comic Sans MS"/>
                <a:cs typeface="Comic Sans MS"/>
              </a:rPr>
              <a:t> </a:t>
            </a:r>
            <a:r>
              <a:rPr lang="es-MX" sz="2400" spc="-5" dirty="0">
                <a:latin typeface="Comic Sans MS"/>
                <a:cs typeface="Comic Sans MS"/>
              </a:rPr>
              <a:t>figura</a:t>
            </a:r>
            <a:r>
              <a:rPr lang="es-MX" sz="2400" spc="180" dirty="0">
                <a:latin typeface="Comic Sans MS"/>
                <a:cs typeface="Comic Sans MS"/>
              </a:rPr>
              <a:t> </a:t>
            </a:r>
            <a:r>
              <a:rPr lang="es-MX" sz="2400" spc="-5" dirty="0">
                <a:latin typeface="Comic Sans MS"/>
                <a:cs typeface="Comic Sans MS"/>
              </a:rPr>
              <a:t>3B</a:t>
            </a:r>
            <a:r>
              <a:rPr lang="es-MX" sz="2400" spc="180" dirty="0">
                <a:latin typeface="Comic Sans MS"/>
                <a:cs typeface="Comic Sans MS"/>
              </a:rPr>
              <a:t> </a:t>
            </a:r>
            <a:r>
              <a:rPr lang="es-MX" sz="2400" spc="-5" dirty="0">
                <a:latin typeface="Comic Sans MS"/>
                <a:cs typeface="Comic Sans MS"/>
              </a:rPr>
              <a:t>muestra</a:t>
            </a:r>
            <a:r>
              <a:rPr lang="es-MX" sz="2400" spc="180" dirty="0">
                <a:latin typeface="Comic Sans MS"/>
                <a:cs typeface="Comic Sans MS"/>
              </a:rPr>
              <a:t> </a:t>
            </a:r>
            <a:r>
              <a:rPr lang="es-MX" sz="2400" spc="-5" dirty="0">
                <a:latin typeface="Comic Sans MS"/>
                <a:cs typeface="Comic Sans MS"/>
              </a:rPr>
              <a:t>el</a:t>
            </a:r>
            <a:r>
              <a:rPr lang="es-MX" sz="2400" spc="175" dirty="0">
                <a:latin typeface="Comic Sans MS"/>
                <a:cs typeface="Comic Sans MS"/>
              </a:rPr>
              <a:t> </a:t>
            </a:r>
            <a:r>
              <a:rPr lang="es-MX" sz="2400" spc="-5" dirty="0">
                <a:latin typeface="Comic Sans MS"/>
                <a:cs typeface="Comic Sans MS"/>
              </a:rPr>
              <a:t>diagrama unifilar</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conexión</a:t>
            </a:r>
            <a:r>
              <a:rPr lang="es-MX" sz="2400" dirty="0">
                <a:latin typeface="Comic Sans MS"/>
                <a:cs typeface="Comic Sans MS"/>
              </a:rPr>
              <a:t> </a:t>
            </a:r>
            <a:r>
              <a:rPr lang="es-MX" sz="2400" spc="-5" dirty="0">
                <a:latin typeface="Comic Sans MS"/>
                <a:cs typeface="Comic Sans MS"/>
              </a:rPr>
              <a:t>unitaria.</a:t>
            </a:r>
            <a:r>
              <a:rPr lang="es-MX" sz="2400" dirty="0">
                <a:latin typeface="Comic Sans MS"/>
                <a:cs typeface="Comic Sans MS"/>
              </a:rPr>
              <a:t>	</a:t>
            </a:r>
            <a:r>
              <a:rPr lang="es-MX" sz="2400" spc="-5" dirty="0">
                <a:latin typeface="Comic Sans MS"/>
                <a:cs typeface="Comic Sans MS"/>
              </a:rPr>
              <a:t>El generador es conectado al sistema de potencia a través 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elevador</a:t>
            </a:r>
            <a:r>
              <a:rPr lang="es-MX" sz="2400" dirty="0">
                <a:latin typeface="Comic Sans MS"/>
                <a:cs typeface="Comic Sans MS"/>
              </a:rPr>
              <a:t> </a:t>
            </a:r>
            <a:r>
              <a:rPr lang="es-MX" sz="2400" spc="-5" dirty="0">
                <a:latin typeface="Comic Sans MS"/>
                <a:cs typeface="Comic Sans MS"/>
              </a:rPr>
              <a:t>dedicado.</a:t>
            </a:r>
            <a:r>
              <a:rPr lang="es-MX" sz="2400" spc="26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carga auxiliar</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suministrada</a:t>
            </a:r>
            <a:r>
              <a:rPr lang="es-MX" sz="2400" dirty="0">
                <a:latin typeface="Comic Sans MS"/>
                <a:cs typeface="Comic Sans MS"/>
              </a:rPr>
              <a:t> </a:t>
            </a:r>
            <a:r>
              <a:rPr lang="es-MX" sz="2400" spc="-5" dirty="0">
                <a:latin typeface="Comic Sans MS"/>
                <a:cs typeface="Comic Sans MS"/>
              </a:rPr>
              <a:t>desde</a:t>
            </a:r>
            <a:r>
              <a:rPr lang="es-MX" sz="2400" dirty="0">
                <a:latin typeface="Comic Sans MS"/>
                <a:cs typeface="Comic Sans MS"/>
              </a:rPr>
              <a:t> </a:t>
            </a:r>
            <a:r>
              <a:rPr lang="es-MX" sz="2400" spc="-5" dirty="0">
                <a:latin typeface="Comic Sans MS"/>
                <a:cs typeface="Comic Sans MS"/>
              </a:rPr>
              <a:t>un transformador reductor</a:t>
            </a:r>
            <a:r>
              <a:rPr lang="es-MX" sz="2400" dirty="0">
                <a:latin typeface="Comic Sans MS"/>
                <a:cs typeface="Comic Sans MS"/>
              </a:rPr>
              <a:t> </a:t>
            </a:r>
            <a:r>
              <a:rPr lang="es-MX" sz="2400" spc="-5" dirty="0">
                <a:latin typeface="Comic Sans MS"/>
                <a:cs typeface="Comic Sans MS"/>
              </a:rPr>
              <a:t>conectado a las terminales del generador.</a:t>
            </a:r>
            <a:r>
              <a:rPr lang="es-MX" sz="2400" dirty="0">
                <a:latin typeface="Comic Sans MS"/>
                <a:cs typeface="Comic Sans MS"/>
              </a:rPr>
              <a:t> </a:t>
            </a:r>
            <a:r>
              <a:rPr lang="es-MX" sz="2400" spc="-5" dirty="0">
                <a:latin typeface="Comic Sans MS"/>
                <a:cs typeface="Comic Sans MS"/>
              </a:rPr>
              <a:t>La mayoría de los generadores grandes son conectados</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esta</a:t>
            </a:r>
            <a:r>
              <a:rPr lang="es-MX" sz="2400" spc="254" dirty="0">
                <a:latin typeface="Comic Sans MS"/>
                <a:cs typeface="Comic Sans MS"/>
              </a:rPr>
              <a:t> </a:t>
            </a:r>
            <a:r>
              <a:rPr lang="es-MX" sz="2400" spc="-5" dirty="0">
                <a:latin typeface="Comic Sans MS"/>
                <a:cs typeface="Comic Sans MS"/>
              </a:rPr>
              <a:t>manera, usando un transformador elevador principal con conexión estrella-delta.</a:t>
            </a:r>
            <a:r>
              <a:rPr lang="es-MX" sz="2400" dirty="0">
                <a:latin typeface="Comic Sans MS"/>
                <a:cs typeface="Comic Sans MS"/>
              </a:rPr>
              <a:t> </a:t>
            </a:r>
            <a:r>
              <a:rPr lang="es-MX" sz="2400" spc="-5" dirty="0">
                <a:latin typeface="Comic Sans MS"/>
                <a:cs typeface="Comic Sans MS"/>
              </a:rPr>
              <a:t>Al tener la generación conectada a un sistema delta, las corrientes de falla a tierra pueden ser dramáticamente</a:t>
            </a:r>
            <a:r>
              <a:rPr lang="es-MX" sz="2400" dirty="0">
                <a:latin typeface="Comic Sans MS"/>
                <a:cs typeface="Comic Sans MS"/>
              </a:rPr>
              <a:t> </a:t>
            </a:r>
            <a:r>
              <a:rPr lang="es-MX" sz="2400" spc="-5" dirty="0">
                <a:latin typeface="Comic Sans MS"/>
                <a:cs typeface="Comic Sans MS"/>
              </a:rPr>
              <a:t>reducidas</a:t>
            </a:r>
            <a:r>
              <a:rPr lang="es-MX" sz="2400" dirty="0">
                <a:latin typeface="Comic Sans MS"/>
                <a:cs typeface="Comic Sans MS"/>
              </a:rPr>
              <a:t> </a:t>
            </a:r>
            <a:r>
              <a:rPr lang="es-MX" sz="2400" spc="-5" dirty="0">
                <a:latin typeface="Comic Sans MS"/>
                <a:cs typeface="Comic Sans MS"/>
              </a:rPr>
              <a:t>usando</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a:t>
            </a:r>
            <a:r>
              <a:rPr lang="es-MX" sz="2400" spc="254" dirty="0">
                <a:latin typeface="Comic Sans MS"/>
                <a:cs typeface="Comic Sans MS"/>
              </a:rPr>
              <a:t> </a:t>
            </a:r>
            <a:r>
              <a:rPr lang="es-MX" sz="2400" spc="-5" dirty="0">
                <a:latin typeface="Comic Sans MS"/>
                <a:cs typeface="Comic Sans MS"/>
              </a:rPr>
              <a:t>tierra</a:t>
            </a:r>
            <a:r>
              <a:rPr lang="es-MX" sz="2400" spc="260" dirty="0">
                <a:latin typeface="Comic Sans MS"/>
                <a:cs typeface="Comic Sans MS"/>
              </a:rPr>
              <a:t> </a:t>
            </a:r>
            <a:r>
              <a:rPr lang="es-MX" sz="2400" spc="-5" dirty="0">
                <a:latin typeface="Comic Sans MS"/>
                <a:cs typeface="Comic Sans MS"/>
              </a:rPr>
              <a:t>de alta impedancia.</a:t>
            </a:r>
            <a:r>
              <a:rPr lang="es-MX" sz="2400" dirty="0">
                <a:latin typeface="Comic Sans MS"/>
                <a:cs typeface="Comic Sans MS"/>
              </a:rPr>
              <a:t> </a:t>
            </a:r>
            <a:r>
              <a:rPr lang="es-MX" sz="2400" spc="-5" dirty="0">
                <a:latin typeface="Comic Sans MS"/>
                <a:cs typeface="Comic Sans MS"/>
              </a:rPr>
              <a:t>Las prácticas de puesta a tierra serán vistas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detalle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Sección</a:t>
            </a:r>
            <a:r>
              <a:rPr lang="es-MX" sz="2400" dirty="0">
                <a:latin typeface="Comic Sans MS"/>
                <a:cs typeface="Comic Sans MS"/>
              </a:rPr>
              <a:t> </a:t>
            </a:r>
            <a:r>
              <a:rPr lang="es-MX" sz="2400" spc="-5" dirty="0">
                <a:latin typeface="Comic Sans MS"/>
                <a:cs typeface="Comic Sans MS"/>
              </a:rPr>
              <a:t>4.</a:t>
            </a:r>
            <a:endParaRPr lang="es-MX" sz="2400" dirty="0">
              <a:latin typeface="Comic Sans MS"/>
              <a:cs typeface="Comic Sans MS"/>
            </a:endParaRPr>
          </a:p>
          <a:p>
            <a:pPr marL="12700" marR="5080" algn="just">
              <a:lnSpc>
                <a:spcPct val="116199"/>
              </a:lnSpc>
              <a:spcBef>
                <a:spcPts val="95"/>
              </a:spcBef>
            </a:pPr>
            <a:endParaRPr sz="900" dirty="0">
              <a:latin typeface="Comic Sans MS"/>
              <a:cs typeface="Comic Sans MS"/>
            </a:endParaRPr>
          </a:p>
        </p:txBody>
      </p:sp>
      <p:grpSp>
        <p:nvGrpSpPr>
          <p:cNvPr id="26" name="Grupo 25">
            <a:extLst>
              <a:ext uri="{FF2B5EF4-FFF2-40B4-BE49-F238E27FC236}">
                <a16:creationId xmlns="" xmlns:a16="http://schemas.microsoft.com/office/drawing/2014/main" id="{E17738B0-790F-4747-A33B-AF2A2D752C5E}"/>
              </a:ext>
            </a:extLst>
          </p:cNvPr>
          <p:cNvGrpSpPr/>
          <p:nvPr/>
        </p:nvGrpSpPr>
        <p:grpSpPr>
          <a:xfrm>
            <a:off x="5498008" y="1528739"/>
            <a:ext cx="7729071" cy="3237578"/>
            <a:chOff x="7138423" y="2854571"/>
            <a:chExt cx="2525011" cy="1071215"/>
          </a:xfrm>
        </p:grpSpPr>
        <p:pic>
          <p:nvPicPr>
            <p:cNvPr id="9" name="object 9"/>
            <p:cNvPicPr/>
            <p:nvPr/>
          </p:nvPicPr>
          <p:blipFill>
            <a:blip r:embed="rId2" cstate="print"/>
            <a:stretch>
              <a:fillRect/>
            </a:stretch>
          </p:blipFill>
          <p:spPr>
            <a:xfrm>
              <a:off x="7138423" y="2881944"/>
              <a:ext cx="1429669" cy="1043842"/>
            </a:xfrm>
            <a:prstGeom prst="rect">
              <a:avLst/>
            </a:prstGeom>
          </p:spPr>
        </p:pic>
        <p:pic>
          <p:nvPicPr>
            <p:cNvPr id="21" name="object 21"/>
            <p:cNvPicPr/>
            <p:nvPr/>
          </p:nvPicPr>
          <p:blipFill>
            <a:blip r:embed="rId3" cstate="print"/>
            <a:stretch>
              <a:fillRect/>
            </a:stretch>
          </p:blipFill>
          <p:spPr>
            <a:xfrm>
              <a:off x="8974535" y="2854571"/>
              <a:ext cx="688899" cy="1057479"/>
            </a:xfrm>
            <a:prstGeom prst="rect">
              <a:avLst/>
            </a:prstGeom>
          </p:spPr>
        </p:pic>
      </p:gr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2</a:t>
            </a:r>
          </a:p>
        </p:txBody>
      </p:sp>
      <p:sp>
        <p:nvSpPr>
          <p:cNvPr id="13" name="12 Rectángulo"/>
          <p:cNvSpPr/>
          <p:nvPr/>
        </p:nvSpPr>
        <p:spPr>
          <a:xfrm>
            <a:off x="5440338" y="4886324"/>
            <a:ext cx="3326552" cy="369332"/>
          </a:xfrm>
          <a:prstGeom prst="rect">
            <a:avLst/>
          </a:prstGeom>
        </p:spPr>
        <p:txBody>
          <a:bodyPr wrap="none">
            <a:spAutoFit/>
          </a:bodyPr>
          <a:lstStyle/>
          <a:p>
            <a:r>
              <a:rPr lang="es-AR" b="1" dirty="0" smtClean="0">
                <a:latin typeface="Comic Sans MS" pitchFamily="66" charset="0"/>
              </a:rPr>
              <a:t>a) Directamente Conectada </a:t>
            </a:r>
            <a:endParaRPr lang="es-AR" b="1" dirty="0">
              <a:latin typeface="Comic Sans MS" pitchFamily="66" charset="0"/>
            </a:endParaRPr>
          </a:p>
        </p:txBody>
      </p:sp>
      <p:sp>
        <p:nvSpPr>
          <p:cNvPr id="14" name="13 Rectángulo"/>
          <p:cNvSpPr/>
          <p:nvPr/>
        </p:nvSpPr>
        <p:spPr>
          <a:xfrm>
            <a:off x="11155378" y="4886324"/>
            <a:ext cx="2844048" cy="369332"/>
          </a:xfrm>
          <a:prstGeom prst="rect">
            <a:avLst/>
          </a:prstGeom>
        </p:spPr>
        <p:txBody>
          <a:bodyPr wrap="none">
            <a:spAutoFit/>
          </a:bodyPr>
          <a:lstStyle/>
          <a:p>
            <a:r>
              <a:rPr lang="es-AR" b="1" dirty="0" smtClean="0">
                <a:latin typeface="Comic Sans MS" pitchFamily="66" charset="0"/>
              </a:rPr>
              <a:t>b) Conectada en Unidad</a:t>
            </a:r>
            <a:endParaRPr lang="es-AR" b="1" dirty="0">
              <a:latin typeface="Comic Sans MS" pitchFamily="66"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30200" y="228600"/>
            <a:ext cx="10610864" cy="10406823"/>
          </a:xfrm>
          <a:prstGeom prst="rect">
            <a:avLst/>
          </a:prstGeom>
        </p:spPr>
        <p:txBody>
          <a:bodyPr vert="horz" wrap="square" lIns="0" tIns="12700" rIns="0" bIns="0" rtlCol="0">
            <a:spAutoFit/>
          </a:bodyPr>
          <a:lstStyle/>
          <a:p>
            <a:pPr marL="12700" algn="just">
              <a:lnSpc>
                <a:spcPts val="2600"/>
              </a:lnSpc>
              <a:spcBef>
                <a:spcPts val="100"/>
              </a:spcBef>
            </a:pPr>
            <a:r>
              <a:rPr sz="2400" b="1" spc="-5" dirty="0">
                <a:latin typeface="Comic Sans MS"/>
                <a:cs typeface="Comic Sans MS"/>
              </a:rPr>
              <a:t>Modelo</a:t>
            </a:r>
            <a:r>
              <a:rPr sz="2400" b="1" spc="10"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a:latin typeface="Comic Sans MS"/>
                <a:cs typeface="Comic Sans MS"/>
              </a:rPr>
              <a:t>corto</a:t>
            </a:r>
            <a:r>
              <a:rPr sz="2400" b="1" spc="10" dirty="0">
                <a:latin typeface="Comic Sans MS"/>
                <a:cs typeface="Comic Sans MS"/>
              </a:rPr>
              <a:t> </a:t>
            </a:r>
            <a:r>
              <a:rPr sz="2400" b="1" spc="-5" dirty="0">
                <a:latin typeface="Comic Sans MS"/>
                <a:cs typeface="Comic Sans MS"/>
              </a:rPr>
              <a:t>circuito</a:t>
            </a:r>
            <a:r>
              <a:rPr sz="2400" b="1" spc="15" dirty="0">
                <a:latin typeface="Comic Sans MS"/>
                <a:cs typeface="Comic Sans MS"/>
              </a:rPr>
              <a:t> </a:t>
            </a:r>
            <a:r>
              <a:rPr sz="2400" b="1" spc="-5" dirty="0">
                <a:latin typeface="Comic Sans MS"/>
                <a:cs typeface="Comic Sans MS"/>
              </a:rPr>
              <a:t>del</a:t>
            </a:r>
            <a:r>
              <a:rPr sz="2400" b="1" spc="10" dirty="0">
                <a:latin typeface="Comic Sans MS"/>
                <a:cs typeface="Comic Sans MS"/>
              </a:rPr>
              <a:t> </a:t>
            </a:r>
            <a:r>
              <a:rPr sz="2400" b="1" spc="-5" dirty="0">
                <a:latin typeface="Comic Sans MS"/>
                <a:cs typeface="Comic Sans MS"/>
              </a:rPr>
              <a:t>generador</a:t>
            </a:r>
            <a:r>
              <a:rPr sz="2400" b="1" spc="10" dirty="0">
                <a:latin typeface="Comic Sans MS"/>
                <a:cs typeface="Comic Sans MS"/>
              </a:rPr>
              <a:t> </a:t>
            </a:r>
            <a:r>
              <a:rPr sz="2400" b="1" spc="-5" dirty="0" err="1">
                <a:latin typeface="Comic Sans MS"/>
                <a:cs typeface="Comic Sans MS"/>
              </a:rPr>
              <a:t>sincrónico</a:t>
            </a:r>
            <a:r>
              <a:rPr sz="2400" b="1" spc="-5" dirty="0">
                <a:latin typeface="Comic Sans MS"/>
                <a:cs typeface="Comic Sans MS"/>
              </a:rPr>
              <a:t>.</a:t>
            </a:r>
            <a:endParaRPr lang="en-US" sz="2400" b="1" spc="-5" dirty="0">
              <a:latin typeface="Comic Sans MS"/>
              <a:cs typeface="Comic Sans MS"/>
            </a:endParaRPr>
          </a:p>
          <a:p>
            <a:pPr marL="12700" marR="5080" algn="just">
              <a:lnSpc>
                <a:spcPts val="2600"/>
              </a:lnSpc>
              <a:spcBef>
                <a:spcPts val="100"/>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eléctrico</a:t>
            </a:r>
            <a:r>
              <a:rPr lang="es-MX" sz="2400" dirty="0">
                <a:latin typeface="Comic Sans MS"/>
                <a:cs typeface="Comic Sans MS"/>
              </a:rPr>
              <a:t> </a:t>
            </a:r>
            <a:r>
              <a:rPr lang="es-MX" sz="2400" spc="-5" dirty="0">
                <a:latin typeface="Comic Sans MS"/>
                <a:cs typeface="Comic Sans MS"/>
              </a:rPr>
              <a:t>equivalente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 sincrónico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interna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serie</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 impedancia.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componente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resistencia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impedancia del generador es pequeña comparada con la reactancia y es usualmente despreciada para cálculos de corriente de falla.</a:t>
            </a:r>
            <a:r>
              <a:rPr lang="es-MX" sz="2400" spc="254" dirty="0">
                <a:latin typeface="Comic Sans MS"/>
                <a:cs typeface="Comic Sans MS"/>
              </a:rPr>
              <a:t> </a:t>
            </a:r>
            <a:r>
              <a:rPr lang="es-MX" sz="2400" spc="-5" dirty="0">
                <a:latin typeface="Comic Sans MS"/>
                <a:cs typeface="Comic Sans MS"/>
              </a:rPr>
              <a:t>La tabla 1 muestra la representación de componentes simétricas de un generador.</a:t>
            </a:r>
            <a:r>
              <a:rPr lang="es-MX" sz="2400" spc="254" dirty="0">
                <a:latin typeface="Comic Sans MS"/>
                <a:cs typeface="Comic Sans MS"/>
              </a:rPr>
              <a:t> </a:t>
            </a:r>
            <a:r>
              <a:rPr lang="es-MX" sz="2400" spc="-5" dirty="0">
                <a:latin typeface="Comic Sans MS"/>
                <a:cs typeface="Comic Sans MS"/>
              </a:rPr>
              <a:t>El análisis de</a:t>
            </a:r>
            <a:r>
              <a:rPr lang="es-MX" sz="2400" dirty="0">
                <a:latin typeface="Comic Sans MS"/>
                <a:cs typeface="Comic Sans MS"/>
              </a:rPr>
              <a:t> </a:t>
            </a:r>
            <a:r>
              <a:rPr lang="es-MX" sz="2400" spc="-5" dirty="0">
                <a:latin typeface="Comic Sans MS"/>
                <a:cs typeface="Comic Sans MS"/>
              </a:rPr>
              <a:t>componentes</a:t>
            </a:r>
            <a:r>
              <a:rPr lang="es-MX" sz="2400" dirty="0">
                <a:latin typeface="Comic Sans MS"/>
                <a:cs typeface="Comic Sans MS"/>
              </a:rPr>
              <a:t> </a:t>
            </a:r>
            <a:r>
              <a:rPr lang="es-MX" sz="2400" spc="-5" dirty="0">
                <a:latin typeface="Comic Sans MS"/>
                <a:cs typeface="Comic Sans MS"/>
              </a:rPr>
              <a:t>simétricas</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herramienta matemática</a:t>
            </a:r>
            <a:r>
              <a:rPr lang="es-MX" sz="2400" dirty="0">
                <a:latin typeface="Comic Sans MS"/>
                <a:cs typeface="Comic Sans MS"/>
              </a:rPr>
              <a:t> </a:t>
            </a:r>
            <a:r>
              <a:rPr lang="es-MX" sz="2400" spc="-5" dirty="0">
                <a:latin typeface="Comic Sans MS"/>
                <a:cs typeface="Comic Sans MS"/>
              </a:rPr>
              <a:t>importante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calcular</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y tensiones del generador bajo condiciones de desbalance. Las referencias 1 y 2 proporcionan buena información de este tema.</a:t>
            </a:r>
          </a:p>
          <a:p>
            <a:pPr marL="12700" marR="5080" algn="just">
              <a:lnSpc>
                <a:spcPts val="2600"/>
              </a:lnSpc>
              <a:spcBef>
                <a:spcPts val="100"/>
              </a:spcBef>
            </a:pPr>
            <a:endParaRPr lang="es-MX" sz="2400" spc="-5" dirty="0">
              <a:latin typeface="Comic Sans MS"/>
              <a:cs typeface="Comic Sans MS"/>
            </a:endParaRPr>
          </a:p>
          <a:p>
            <a:pPr marL="12700" algn="just">
              <a:lnSpc>
                <a:spcPts val="2600"/>
              </a:lnSpc>
              <a:spcBef>
                <a:spcPts val="100"/>
              </a:spcBef>
              <a:tabLst>
                <a:tab pos="697230" algn="l"/>
                <a:tab pos="1257935" algn="l"/>
                <a:tab pos="1666875" algn="l"/>
                <a:tab pos="1939289" algn="l"/>
                <a:tab pos="2303145" algn="l"/>
                <a:tab pos="2660650" algn="l"/>
              </a:tabLst>
            </a:pPr>
            <a:r>
              <a:rPr lang="es-MX" sz="2400" b="1" spc="-5" dirty="0">
                <a:latin typeface="Comic Sans MS"/>
                <a:cs typeface="Comic Sans MS"/>
              </a:rPr>
              <a:t>Secuencia	positiva (X</a:t>
            </a:r>
            <a:r>
              <a:rPr lang="es-MX" sz="2400" b="1" spc="-15" dirty="0">
                <a:latin typeface="Comic Sans MS"/>
                <a:cs typeface="Comic Sans MS"/>
              </a:rPr>
              <a:t> </a:t>
            </a:r>
            <a:r>
              <a:rPr lang="es-MX" sz="2400" b="1" spc="-5" dirty="0">
                <a:latin typeface="Comic Sans MS"/>
                <a:cs typeface="Comic Sans MS"/>
              </a:rPr>
              <a:t>):	</a:t>
            </a:r>
          </a:p>
          <a:p>
            <a:pPr marL="12700" algn="just">
              <a:lnSpc>
                <a:spcPts val="2600"/>
              </a:lnSpc>
              <a:spcBef>
                <a:spcPts val="100"/>
              </a:spcBef>
              <a:tabLst>
                <a:tab pos="697230" algn="l"/>
                <a:tab pos="1257935" algn="l"/>
                <a:tab pos="1666875" algn="l"/>
                <a:tab pos="1939289" algn="l"/>
                <a:tab pos="2303145" algn="l"/>
                <a:tab pos="2660650" algn="l"/>
              </a:tabLst>
            </a:pPr>
            <a:r>
              <a:rPr lang="es-MX" sz="2400" spc="-5" dirty="0">
                <a:latin typeface="Comic Sans MS"/>
                <a:cs typeface="Comic Sans MS"/>
              </a:rPr>
              <a:t>Se	usan	tres	valores diferentes de reactancia de secuencia positiva.</a:t>
            </a:r>
            <a:r>
              <a:rPr lang="es-MX" sz="2400" dirty="0">
                <a:latin typeface="Comic Sans MS"/>
                <a:cs typeface="Comic Sans MS"/>
              </a:rPr>
              <a:t> </a:t>
            </a:r>
            <a:r>
              <a:rPr lang="es-MX" sz="2400" spc="-5" dirty="0">
                <a:latin typeface="Comic Sans MS"/>
                <a:cs typeface="Comic Sans MS"/>
              </a:rPr>
              <a:t>En el circuito</a:t>
            </a:r>
            <a:r>
              <a:rPr lang="es-MX" sz="2400" dirty="0">
                <a:latin typeface="Comic Sans MS"/>
                <a:cs typeface="Comic Sans MS"/>
              </a:rPr>
              <a:t> </a:t>
            </a:r>
            <a:r>
              <a:rPr lang="es-MX" sz="2400" spc="-5" dirty="0">
                <a:latin typeface="Comic Sans MS"/>
                <a:cs typeface="Comic Sans MS"/>
              </a:rPr>
              <a:t>equivalente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positiva,</a:t>
            </a:r>
            <a:r>
              <a:rPr lang="es-MX" sz="2400" dirty="0">
                <a:latin typeface="Comic Sans MS"/>
                <a:cs typeface="Comic Sans MS"/>
              </a:rPr>
              <a:t> </a:t>
            </a:r>
            <a:r>
              <a:rPr lang="es-MX" sz="2400" spc="-5" dirty="0" err="1">
                <a:latin typeface="Comic Sans MS"/>
                <a:cs typeface="Comic Sans MS"/>
              </a:rPr>
              <a:t>X”d</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la reactancia</a:t>
            </a:r>
            <a:r>
              <a:rPr lang="es-MX" sz="2400" dirty="0">
                <a:latin typeface="Comic Sans MS"/>
                <a:cs typeface="Comic Sans MS"/>
              </a:rPr>
              <a:t> </a:t>
            </a:r>
            <a:r>
              <a:rPr lang="es-MX" sz="2400" spc="-5" dirty="0" err="1">
                <a:latin typeface="Comic Sans MS"/>
                <a:cs typeface="Comic Sans MS"/>
              </a:rPr>
              <a:t>subtransitoria</a:t>
            </a:r>
            <a:r>
              <a:rPr lang="es-MX" sz="2400" spc="-5" dirty="0">
                <a:latin typeface="Comic Sans MS"/>
                <a:cs typeface="Comic Sans MS"/>
              </a:rPr>
              <a:t>,</a:t>
            </a:r>
            <a:r>
              <a:rPr lang="es-MX" sz="2400" dirty="0">
                <a:latin typeface="Comic Sans MS"/>
                <a:cs typeface="Comic Sans MS"/>
              </a:rPr>
              <a:t> </a:t>
            </a:r>
            <a:r>
              <a:rPr lang="es-MX" sz="2400" spc="-5" dirty="0" err="1">
                <a:latin typeface="Comic Sans MS"/>
                <a:cs typeface="Comic Sans MS"/>
              </a:rPr>
              <a:t>X'd</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reactancia transitoria y </a:t>
            </a:r>
            <a:r>
              <a:rPr lang="es-MX" sz="2400" spc="-5" dirty="0" err="1">
                <a:latin typeface="Comic Sans MS"/>
                <a:cs typeface="Comic Sans MS"/>
              </a:rPr>
              <a:t>Xd</a:t>
            </a:r>
            <a:r>
              <a:rPr lang="es-MX" sz="2400" spc="-5" dirty="0">
                <a:latin typeface="Comic Sans MS"/>
                <a:cs typeface="Comic Sans MS"/>
              </a:rPr>
              <a:t> es la reactancia del generador en eje directo.</a:t>
            </a:r>
            <a:r>
              <a:rPr lang="es-MX" sz="2400" dirty="0">
                <a:latin typeface="Comic Sans MS"/>
                <a:cs typeface="Comic Sans MS"/>
              </a:rPr>
              <a:t> </a:t>
            </a:r>
            <a:r>
              <a:rPr lang="es-MX" sz="2400" spc="-5" dirty="0">
                <a:latin typeface="Comic Sans MS"/>
                <a:cs typeface="Comic Sans MS"/>
              </a:rPr>
              <a:t>Todos</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valores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eje</a:t>
            </a:r>
            <a:r>
              <a:rPr lang="es-MX" sz="2400" dirty="0">
                <a:latin typeface="Comic Sans MS"/>
                <a:cs typeface="Comic Sans MS"/>
              </a:rPr>
              <a:t> </a:t>
            </a:r>
            <a:r>
              <a:rPr lang="es-MX" sz="2400" spc="-5" dirty="0">
                <a:latin typeface="Comic Sans MS"/>
                <a:cs typeface="Comic Sans MS"/>
              </a:rPr>
              <a:t>directo</a:t>
            </a:r>
            <a:r>
              <a:rPr lang="es-MX" sz="2400" dirty="0">
                <a:latin typeface="Comic Sans MS"/>
                <a:cs typeface="Comic Sans MS"/>
              </a:rPr>
              <a:t> </a:t>
            </a:r>
            <a:r>
              <a:rPr lang="es-MX" sz="2400" spc="-5" dirty="0">
                <a:latin typeface="Comic Sans MS"/>
                <a:cs typeface="Comic Sans MS"/>
              </a:rPr>
              <a:t>son necesarios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calcular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valores</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corriente</a:t>
            </a:r>
            <a:r>
              <a:rPr lang="es-MX" sz="2400" spc="260" dirty="0">
                <a:latin typeface="Comic Sans MS"/>
                <a:cs typeface="Comic Sans MS"/>
              </a:rPr>
              <a:t> </a:t>
            </a:r>
            <a:r>
              <a:rPr lang="es-MX" sz="2400" spc="-5" dirty="0">
                <a:latin typeface="Comic Sans MS"/>
                <a:cs typeface="Comic Sans MS"/>
              </a:rPr>
              <a:t>de corto</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diferentes</a:t>
            </a:r>
            <a:r>
              <a:rPr lang="es-MX" sz="2400" dirty="0">
                <a:latin typeface="Comic Sans MS"/>
                <a:cs typeface="Comic Sans MS"/>
              </a:rPr>
              <a:t> </a:t>
            </a:r>
            <a:r>
              <a:rPr lang="es-MX" sz="2400" spc="-5" dirty="0">
                <a:latin typeface="Comic Sans MS"/>
                <a:cs typeface="Comic Sans MS"/>
              </a:rPr>
              <a:t>tiempos</a:t>
            </a:r>
            <a:r>
              <a:rPr lang="es-MX" sz="2400" spc="260" dirty="0">
                <a:latin typeface="Comic Sans MS"/>
                <a:cs typeface="Comic Sans MS"/>
              </a:rPr>
              <a:t> </a:t>
            </a:r>
            <a:r>
              <a:rPr lang="es-MX" sz="2400" spc="-5" dirty="0">
                <a:latin typeface="Comic Sans MS"/>
                <a:cs typeface="Comic Sans MS"/>
              </a:rPr>
              <a:t>después</a:t>
            </a:r>
            <a:r>
              <a:rPr lang="es-MX" sz="2400" spc="260" dirty="0">
                <a:latin typeface="Comic Sans MS"/>
                <a:cs typeface="Comic Sans MS"/>
              </a:rPr>
              <a:t> </a:t>
            </a:r>
            <a:r>
              <a:rPr lang="es-MX" sz="2400" spc="-5" dirty="0">
                <a:latin typeface="Comic Sans MS"/>
                <a:cs typeface="Comic Sans MS"/>
              </a:rPr>
              <a:t>de ocurrido</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corto</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valores</a:t>
            </a:r>
            <a:r>
              <a:rPr lang="es-MX" sz="2400" dirty="0">
                <a:latin typeface="Comic Sans MS"/>
                <a:cs typeface="Comic Sans MS"/>
              </a:rPr>
              <a:t> </a:t>
            </a:r>
            <a:r>
              <a:rPr lang="es-MX" sz="2400" spc="-5" dirty="0">
                <a:latin typeface="Comic Sans MS"/>
                <a:cs typeface="Comic Sans MS"/>
              </a:rPr>
              <a:t>son proporcionados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fabricante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como parte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hoja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datos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prueba</a:t>
            </a:r>
            <a:r>
              <a:rPr lang="es-MX" sz="2400" dirty="0">
                <a:latin typeface="Comic Sans MS"/>
                <a:cs typeface="Comic Sans MS"/>
              </a:rPr>
              <a:t> </a:t>
            </a:r>
            <a:r>
              <a:rPr lang="es-MX" sz="2400" spc="-5" dirty="0">
                <a:latin typeface="Comic Sans MS"/>
                <a:cs typeface="Comic Sans MS"/>
              </a:rPr>
              <a:t>del</a:t>
            </a:r>
            <a:r>
              <a:rPr lang="es-MX" sz="2400" spc="254" dirty="0">
                <a:latin typeface="Comic Sans MS"/>
                <a:cs typeface="Comic Sans MS"/>
              </a:rPr>
              <a:t> </a:t>
            </a:r>
            <a:r>
              <a:rPr lang="es-MX" sz="2400" spc="-5" dirty="0">
                <a:latin typeface="Comic Sans MS"/>
                <a:cs typeface="Comic Sans MS"/>
              </a:rPr>
              <a:t>generador. 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valor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err="1">
                <a:latin typeface="Comic Sans MS"/>
                <a:cs typeface="Comic Sans MS"/>
              </a:rPr>
              <a:t>subtransitoria</a:t>
            </a:r>
            <a:r>
              <a:rPr lang="es-MX" sz="2400" spc="-5" dirty="0">
                <a:latin typeface="Comic Sans MS"/>
                <a:cs typeface="Comic Sans MS"/>
              </a:rPr>
              <a:t> produce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valor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inicial</a:t>
            </a:r>
            <a:r>
              <a:rPr lang="es-MX" sz="2400" dirty="0">
                <a:latin typeface="Comic Sans MS"/>
                <a:cs typeface="Comic Sans MS"/>
              </a:rPr>
              <a:t> </a:t>
            </a:r>
            <a:r>
              <a:rPr lang="es-MX" sz="2400" spc="-5" dirty="0">
                <a:latin typeface="Comic Sans MS"/>
                <a:cs typeface="Comic Sans MS"/>
              </a:rPr>
              <a:t>mayor,</a:t>
            </a:r>
            <a:r>
              <a:rPr lang="es-MX" sz="2400" dirty="0">
                <a:latin typeface="Comic Sans MS"/>
                <a:cs typeface="Comic Sans MS"/>
              </a:rPr>
              <a:t> </a:t>
            </a:r>
            <a:r>
              <a:rPr lang="es-MX" sz="2400" spc="-5" dirty="0">
                <a:latin typeface="Comic Sans MS"/>
                <a:cs typeface="Comic Sans MS"/>
              </a:rPr>
              <a:t>es generalmente usado en cálculos de corto circuito para aplicación de relés. El valor de reactancia transitoria es usado</a:t>
            </a:r>
            <a:r>
              <a:rPr lang="es-MX" sz="2400" spc="204" dirty="0">
                <a:latin typeface="Comic Sans MS"/>
                <a:cs typeface="Comic Sans MS"/>
              </a:rPr>
              <a:t> </a:t>
            </a:r>
            <a:r>
              <a:rPr lang="es-MX" sz="2400" spc="-5" dirty="0">
                <a:latin typeface="Comic Sans MS"/>
                <a:cs typeface="Comic Sans MS"/>
              </a:rPr>
              <a:t>para</a:t>
            </a:r>
            <a:r>
              <a:rPr lang="es-MX" sz="2400" spc="210" dirty="0">
                <a:latin typeface="Comic Sans MS"/>
                <a:cs typeface="Comic Sans MS"/>
              </a:rPr>
              <a:t> </a:t>
            </a:r>
            <a:r>
              <a:rPr lang="es-MX" sz="2400" spc="-5" dirty="0">
                <a:latin typeface="Comic Sans MS"/>
                <a:cs typeface="Comic Sans MS"/>
              </a:rPr>
              <a:t>consideraciones</a:t>
            </a:r>
            <a:r>
              <a:rPr lang="es-MX" sz="2400" spc="210" dirty="0">
                <a:latin typeface="Comic Sans MS"/>
                <a:cs typeface="Comic Sans MS"/>
              </a:rPr>
              <a:t> </a:t>
            </a:r>
            <a:r>
              <a:rPr lang="es-MX" sz="2400" spc="-5" dirty="0">
                <a:latin typeface="Comic Sans MS"/>
                <a:cs typeface="Comic Sans MS"/>
              </a:rPr>
              <a:t>de</a:t>
            </a:r>
            <a:r>
              <a:rPr lang="es-MX" sz="2400" spc="204" dirty="0">
                <a:latin typeface="Comic Sans MS"/>
                <a:cs typeface="Comic Sans MS"/>
              </a:rPr>
              <a:t> </a:t>
            </a:r>
            <a:r>
              <a:rPr lang="es-MX" sz="2400" spc="-5" dirty="0">
                <a:latin typeface="Comic Sans MS"/>
                <a:cs typeface="Comic Sans MS"/>
              </a:rPr>
              <a:t>estabilidad.</a:t>
            </a:r>
            <a:r>
              <a:rPr lang="es-MX" sz="2400" spc="204" dirty="0">
                <a:latin typeface="Comic Sans MS"/>
                <a:cs typeface="Comic Sans MS"/>
              </a:rPr>
              <a:t> </a:t>
            </a:r>
            <a:r>
              <a:rPr lang="es-MX" sz="2400" spc="-5" dirty="0">
                <a:latin typeface="Comic Sans MS"/>
                <a:cs typeface="Comic Sans MS"/>
              </a:rPr>
              <a:t>Los</a:t>
            </a:r>
            <a:r>
              <a:rPr lang="es-MX" sz="2400" spc="210" dirty="0">
                <a:latin typeface="Comic Sans MS"/>
                <a:cs typeface="Comic Sans MS"/>
              </a:rPr>
              <a:t> </a:t>
            </a:r>
            <a:r>
              <a:rPr lang="es-MX" sz="2400" spc="-5" dirty="0">
                <a:latin typeface="Comic Sans MS"/>
                <a:cs typeface="Comic Sans MS"/>
              </a:rPr>
              <a:t>valores de reactancia no saturada son usados para calcular las corrientes de falla debido a que la tensión se reduce por debajo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saturación</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cercanas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 unidad. Puesto que los generadores típicos son operados ligeramente</a:t>
            </a:r>
            <a:r>
              <a:rPr lang="es-MX" sz="2400" dirty="0">
                <a:latin typeface="Comic Sans MS"/>
                <a:cs typeface="Comic Sans MS"/>
              </a:rPr>
              <a:t> </a:t>
            </a:r>
            <a:r>
              <a:rPr lang="es-MX" sz="2400" spc="-5" dirty="0">
                <a:latin typeface="Comic Sans MS"/>
                <a:cs typeface="Comic Sans MS"/>
              </a:rPr>
              <a:t>saturados,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sostenida (estado estable)</a:t>
            </a:r>
            <a:r>
              <a:rPr lang="es-MX" sz="2400" dirty="0">
                <a:latin typeface="Comic Sans MS"/>
                <a:cs typeface="Comic Sans MS"/>
              </a:rPr>
              <a:t> </a:t>
            </a:r>
            <a:r>
              <a:rPr lang="es-MX" sz="2400" spc="-5" dirty="0">
                <a:latin typeface="Comic Sans MS"/>
                <a:cs typeface="Comic Sans MS"/>
              </a:rPr>
              <a:t>será menor que la corriente de carga máxima,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menos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smtClean="0">
                <a:latin typeface="Comic Sans MS"/>
                <a:cs typeface="Comic Sans MS"/>
              </a:rPr>
              <a:t>reguladores de tensión </a:t>
            </a:r>
            <a:r>
              <a:rPr lang="es-MX" sz="2400" spc="-5" dirty="0">
                <a:latin typeface="Comic Sans MS"/>
                <a:cs typeface="Comic Sans MS"/>
              </a:rPr>
              <a:t>refuercen</a:t>
            </a:r>
            <a:r>
              <a:rPr lang="es-MX" sz="2400" dirty="0">
                <a:latin typeface="Comic Sans MS"/>
                <a:cs typeface="Comic Sans MS"/>
              </a:rPr>
              <a:t> </a:t>
            </a:r>
            <a:r>
              <a:rPr lang="es-MX" sz="2400" spc="-5" dirty="0">
                <a:latin typeface="Comic Sans MS"/>
                <a:cs typeface="Comic Sans MS"/>
              </a:rPr>
              <a:t>el</a:t>
            </a:r>
            <a:r>
              <a:rPr lang="es-MX" sz="2400" spc="5"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durante</a:t>
            </a:r>
            <a:r>
              <a:rPr lang="es-MX" sz="2400" spc="5" dirty="0">
                <a:latin typeface="Comic Sans MS"/>
                <a:cs typeface="Comic Sans MS"/>
              </a:rPr>
              <a:t> </a:t>
            </a:r>
            <a:r>
              <a:rPr lang="es-MX" sz="2400" spc="-5" dirty="0">
                <a:latin typeface="Comic Sans MS"/>
                <a:cs typeface="Comic Sans MS"/>
              </a:rPr>
              <a:t>una</a:t>
            </a:r>
            <a:r>
              <a:rPr lang="es-MX" sz="2400" spc="5"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sostenida.</a:t>
            </a:r>
            <a:endParaRPr lang="es-MX" sz="2400" dirty="0">
              <a:latin typeface="Comic Sans MS"/>
              <a:cs typeface="Comic Sans MS"/>
            </a:endParaRPr>
          </a:p>
          <a:p>
            <a:pPr marL="12700">
              <a:lnSpc>
                <a:spcPts val="2600"/>
              </a:lnSpc>
              <a:spcBef>
                <a:spcPts val="100"/>
              </a:spcBef>
            </a:pPr>
            <a:endParaRPr sz="900" dirty="0">
              <a:latin typeface="Comic Sans MS"/>
              <a:cs typeface="Comic Sans MS"/>
            </a:endParaRPr>
          </a:p>
        </p:txBody>
      </p:sp>
      <p:sp>
        <p:nvSpPr>
          <p:cNvPr id="18" name="object 18"/>
          <p:cNvSpPr txBox="1"/>
          <p:nvPr/>
        </p:nvSpPr>
        <p:spPr>
          <a:xfrm>
            <a:off x="10796082" y="5394313"/>
            <a:ext cx="72390" cy="105157"/>
          </a:xfrm>
          <a:prstGeom prst="rect">
            <a:avLst/>
          </a:prstGeom>
        </p:spPr>
        <p:txBody>
          <a:bodyPr vert="horz" wrap="square" lIns="0" tIns="12700" rIns="0" bIns="0" rtlCol="0">
            <a:spAutoFit/>
          </a:bodyPr>
          <a:lstStyle/>
          <a:p>
            <a:pPr marL="12700">
              <a:spcBef>
                <a:spcPts val="100"/>
              </a:spcBef>
            </a:pPr>
            <a:r>
              <a:rPr sz="600" b="1" spc="-5" dirty="0">
                <a:latin typeface="Comic Sans MS"/>
                <a:cs typeface="Comic Sans MS"/>
              </a:rPr>
              <a:t>1</a:t>
            </a:r>
            <a:endParaRPr sz="600">
              <a:latin typeface="Comic Sans MS"/>
              <a:cs typeface="Comic Sans MS"/>
            </a:endParaRPr>
          </a:p>
        </p:txBody>
      </p:sp>
      <p:pic>
        <p:nvPicPr>
          <p:cNvPr id="6" name="Picture 2"/>
          <p:cNvPicPr>
            <a:picLocks noChangeAspect="1" noChangeArrowheads="1"/>
          </p:cNvPicPr>
          <p:nvPr/>
        </p:nvPicPr>
        <p:blipFill>
          <a:blip r:embed="rId2"/>
          <a:srcRect/>
          <a:stretch>
            <a:fillRect/>
          </a:stretch>
        </p:blipFill>
        <p:spPr bwMode="auto">
          <a:xfrm>
            <a:off x="10941064" y="314292"/>
            <a:ext cx="6572296" cy="9215502"/>
          </a:xfrm>
          <a:prstGeom prst="rect">
            <a:avLst/>
          </a:prstGeom>
          <a:noFill/>
          <a:ln w="9525">
            <a:noFill/>
            <a:miter lim="800000"/>
            <a:headEnd/>
            <a:tailEnd/>
          </a:ln>
          <a:effectLst/>
        </p:spPr>
      </p:pic>
      <p:sp>
        <p:nvSpPr>
          <p:cNvPr id="7" name="6 Rectángulo"/>
          <p:cNvSpPr/>
          <p:nvPr/>
        </p:nvSpPr>
        <p:spPr>
          <a:xfrm>
            <a:off x="11155378" y="9458356"/>
            <a:ext cx="5915402" cy="369332"/>
          </a:xfrm>
          <a:prstGeom prst="rect">
            <a:avLst/>
          </a:prstGeom>
        </p:spPr>
        <p:txBody>
          <a:bodyPr wrap="none">
            <a:spAutoFit/>
          </a:bodyPr>
          <a:lstStyle/>
          <a:p>
            <a:r>
              <a:rPr lang="es-AR" b="1" dirty="0" smtClean="0">
                <a:latin typeface="Comic Sans MS" pitchFamily="66" charset="0"/>
              </a:rPr>
              <a:t>Fig. 4. Representación de componentes simétricas</a:t>
            </a:r>
            <a:endParaRPr lang="es-AR" b="1" dirty="0">
              <a:latin typeface="Comic Sans MS" pitchFamily="66" charset="0"/>
            </a:endParaRPr>
          </a:p>
        </p:txBody>
      </p:sp>
    </p:spTree>
    <p:extLst>
      <p:ext uri="{BB962C8B-B14F-4D97-AF65-F5344CB8AC3E}">
        <p14:creationId xmlns="" xmlns:p14="http://schemas.microsoft.com/office/powerpoint/2010/main" val="2556937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30200" y="228600"/>
            <a:ext cx="10325112" cy="9653925"/>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a:cs typeface="Comic Sans MS"/>
              </a:rPr>
              <a:t>Secuencia</a:t>
            </a:r>
            <a:r>
              <a:rPr lang="es-MX" sz="2400" b="1" spc="340" dirty="0">
                <a:latin typeface="Comic Sans MS"/>
                <a:cs typeface="Comic Sans MS"/>
              </a:rPr>
              <a:t> </a:t>
            </a:r>
            <a:r>
              <a:rPr lang="es-MX" sz="2400" b="1" spc="-5" dirty="0">
                <a:latin typeface="Comic Sans MS"/>
                <a:cs typeface="Comic Sans MS"/>
              </a:rPr>
              <a:t>negativa</a:t>
            </a:r>
            <a:r>
              <a:rPr lang="es-MX" sz="2400" b="1" spc="340" dirty="0">
                <a:latin typeface="Comic Sans MS"/>
                <a:cs typeface="Comic Sans MS"/>
              </a:rPr>
              <a:t> </a:t>
            </a:r>
            <a:r>
              <a:rPr lang="es-MX" sz="2400" b="1" dirty="0">
                <a:latin typeface="Comic Sans MS"/>
                <a:cs typeface="Comic Sans MS"/>
              </a:rPr>
              <a:t>(X</a:t>
            </a:r>
            <a:r>
              <a:rPr lang="es-MX" sz="2400" b="1" baseline="-13888" dirty="0">
                <a:latin typeface="Comic Sans MS"/>
                <a:cs typeface="Comic Sans MS"/>
              </a:rPr>
              <a:t>2</a:t>
            </a:r>
            <a:r>
              <a:rPr lang="es-MX" sz="2400" b="1" dirty="0">
                <a:latin typeface="Comic Sans MS"/>
                <a:cs typeface="Comic Sans MS"/>
              </a:rPr>
              <a:t>): </a:t>
            </a:r>
            <a:r>
              <a:rPr lang="es-MX" sz="2400" spc="-5" dirty="0">
                <a:latin typeface="Comic Sans MS"/>
                <a:cs typeface="Comic Sans MS"/>
              </a:rPr>
              <a:t>El</a:t>
            </a:r>
            <a:r>
              <a:rPr lang="es-MX" sz="2400" spc="310" dirty="0">
                <a:latin typeface="Comic Sans MS"/>
                <a:cs typeface="Comic Sans MS"/>
              </a:rPr>
              <a:t> </a:t>
            </a:r>
            <a:r>
              <a:rPr lang="es-MX" sz="2400" spc="-5" dirty="0">
                <a:latin typeface="Comic Sans MS"/>
                <a:cs typeface="Comic Sans MS"/>
              </a:rPr>
              <a:t>flujo</a:t>
            </a:r>
            <a:r>
              <a:rPr lang="es-MX" sz="2400" spc="305" dirty="0">
                <a:latin typeface="Comic Sans MS"/>
                <a:cs typeface="Comic Sans MS"/>
              </a:rPr>
              <a:t> </a:t>
            </a:r>
            <a:r>
              <a:rPr lang="es-MX" sz="2400" spc="-5" dirty="0">
                <a:latin typeface="Comic Sans MS"/>
                <a:cs typeface="Comic Sans MS"/>
              </a:rPr>
              <a:t>de</a:t>
            </a:r>
            <a:r>
              <a:rPr lang="es-MX" sz="2400" spc="305" dirty="0">
                <a:latin typeface="Comic Sans MS"/>
                <a:cs typeface="Comic Sans MS"/>
              </a:rPr>
              <a:t> </a:t>
            </a:r>
            <a:r>
              <a:rPr lang="es-MX" sz="2400" spc="-5" dirty="0">
                <a:latin typeface="Comic Sans MS"/>
                <a:cs typeface="Comic Sans MS"/>
              </a:rPr>
              <a:t>corriente</a:t>
            </a:r>
            <a:r>
              <a:rPr lang="es-MX" sz="2400" spc="310" dirty="0">
                <a:latin typeface="Comic Sans MS"/>
                <a:cs typeface="Comic Sans MS"/>
              </a:rPr>
              <a:t> </a:t>
            </a:r>
            <a:r>
              <a:rPr lang="es-MX" sz="2400" spc="-5" dirty="0">
                <a:latin typeface="Comic Sans MS"/>
                <a:cs typeface="Comic Sans MS"/>
              </a:rPr>
              <a:t>de secuencia</a:t>
            </a:r>
            <a:r>
              <a:rPr lang="es-MX" sz="2400" spc="285" dirty="0">
                <a:latin typeface="Comic Sans MS"/>
                <a:cs typeface="Comic Sans MS"/>
              </a:rPr>
              <a:t> </a:t>
            </a:r>
            <a:r>
              <a:rPr lang="es-MX" sz="2400" spc="-5" dirty="0">
                <a:latin typeface="Comic Sans MS"/>
                <a:cs typeface="Comic Sans MS"/>
              </a:rPr>
              <a:t>negativa</a:t>
            </a:r>
            <a:r>
              <a:rPr lang="es-MX" sz="2400" spc="280" dirty="0">
                <a:latin typeface="Comic Sans MS"/>
                <a:cs typeface="Comic Sans MS"/>
              </a:rPr>
              <a:t> </a:t>
            </a:r>
            <a:r>
              <a:rPr lang="es-MX" sz="2400" spc="-5" dirty="0">
                <a:latin typeface="Comic Sans MS"/>
                <a:cs typeface="Comic Sans MS"/>
              </a:rPr>
              <a:t>es</a:t>
            </a:r>
            <a:r>
              <a:rPr lang="es-MX" sz="2400" spc="285" dirty="0">
                <a:latin typeface="Comic Sans MS"/>
                <a:cs typeface="Comic Sans MS"/>
              </a:rPr>
              <a:t> </a:t>
            </a:r>
            <a:r>
              <a:rPr lang="es-MX" sz="2400" spc="-5" dirty="0">
                <a:latin typeface="Comic Sans MS"/>
                <a:cs typeface="Comic Sans MS"/>
              </a:rPr>
              <a:t>de</a:t>
            </a:r>
            <a:r>
              <a:rPr lang="es-MX" sz="2400" spc="280" dirty="0">
                <a:latin typeface="Comic Sans MS"/>
                <a:cs typeface="Comic Sans MS"/>
              </a:rPr>
              <a:t> </a:t>
            </a:r>
            <a:r>
              <a:rPr lang="es-MX" sz="2400" spc="-5" dirty="0">
                <a:latin typeface="Comic Sans MS"/>
                <a:cs typeface="Comic Sans MS"/>
              </a:rPr>
              <a:t>rotación</a:t>
            </a:r>
            <a:r>
              <a:rPr lang="es-MX" sz="2400" spc="285" dirty="0">
                <a:latin typeface="Comic Sans MS"/>
                <a:cs typeface="Comic Sans MS"/>
              </a:rPr>
              <a:t> </a:t>
            </a:r>
            <a:r>
              <a:rPr lang="es-MX" sz="2400" spc="-5" dirty="0">
                <a:latin typeface="Comic Sans MS"/>
                <a:cs typeface="Comic Sans MS"/>
              </a:rPr>
              <a:t>de</a:t>
            </a:r>
            <a:r>
              <a:rPr lang="es-MX" sz="2400" spc="280" dirty="0">
                <a:latin typeface="Comic Sans MS"/>
                <a:cs typeface="Comic Sans MS"/>
              </a:rPr>
              <a:t> </a:t>
            </a:r>
            <a:r>
              <a:rPr lang="es-MX" sz="2400" spc="-5" dirty="0">
                <a:latin typeface="Comic Sans MS"/>
                <a:cs typeface="Comic Sans MS"/>
              </a:rPr>
              <a:t>fase</a:t>
            </a:r>
            <a:r>
              <a:rPr lang="es-MX" sz="2400" spc="285" dirty="0">
                <a:latin typeface="Comic Sans MS"/>
                <a:cs typeface="Comic Sans MS"/>
              </a:rPr>
              <a:t> </a:t>
            </a:r>
            <a:r>
              <a:rPr lang="es-MX" sz="2400" spc="-5" dirty="0">
                <a:latin typeface="Comic Sans MS"/>
                <a:cs typeface="Comic Sans MS"/>
              </a:rPr>
              <a:t>opuesta</a:t>
            </a:r>
            <a:r>
              <a:rPr lang="es-MX" sz="2400" spc="280" dirty="0">
                <a:latin typeface="Comic Sans MS"/>
                <a:cs typeface="Comic Sans MS"/>
              </a:rPr>
              <a:t> </a:t>
            </a:r>
            <a:r>
              <a:rPr lang="es-MX" sz="2400" spc="-5" dirty="0">
                <a:latin typeface="Comic Sans MS"/>
                <a:cs typeface="Comic Sans MS"/>
              </a:rPr>
              <a:t>a través de la máquina y aparece como una componente de doble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rotor.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promedio</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la reactancia </a:t>
            </a:r>
            <a:r>
              <a:rPr lang="es-MX" sz="2400" spc="-5" dirty="0" err="1">
                <a:latin typeface="Comic Sans MS"/>
                <a:cs typeface="Comic Sans MS"/>
              </a:rPr>
              <a:t>subtransitoria</a:t>
            </a:r>
            <a:r>
              <a:rPr lang="es-MX" sz="2400" spc="-5" dirty="0">
                <a:latin typeface="Comic Sans MS"/>
                <a:cs typeface="Comic Sans MS"/>
              </a:rPr>
              <a:t> de eje directo bajo los polos y entre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polos</a:t>
            </a:r>
            <a:r>
              <a:rPr lang="es-MX" sz="2400" dirty="0">
                <a:latin typeface="Comic Sans MS"/>
                <a:cs typeface="Comic Sans MS"/>
              </a:rPr>
              <a:t> </a:t>
            </a:r>
            <a:r>
              <a:rPr lang="es-MX" sz="2400" spc="-5" dirty="0">
                <a:latin typeface="Comic Sans MS"/>
                <a:cs typeface="Comic Sans MS"/>
              </a:rPr>
              <a:t>da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buena</a:t>
            </a:r>
            <a:r>
              <a:rPr lang="es-MX" sz="2400" dirty="0">
                <a:latin typeface="Comic Sans MS"/>
                <a:cs typeface="Comic Sans MS"/>
              </a:rPr>
              <a:t> </a:t>
            </a:r>
            <a:r>
              <a:rPr lang="es-MX" sz="2400" spc="-5" dirty="0">
                <a:latin typeface="Comic Sans MS"/>
                <a:cs typeface="Comic Sans MS"/>
              </a:rPr>
              <a:t>aproximación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reactancia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una</a:t>
            </a:r>
            <a:r>
              <a:rPr lang="es-MX" sz="2400" spc="254" dirty="0">
                <a:latin typeface="Comic Sans MS"/>
                <a:cs typeface="Comic Sans MS"/>
              </a:rPr>
              <a:t> </a:t>
            </a:r>
            <a:r>
              <a:rPr lang="es-MX" sz="2400" spc="-5" dirty="0">
                <a:latin typeface="Comic Sans MS"/>
                <a:cs typeface="Comic Sans MS"/>
              </a:rPr>
              <a:t>máquina</a:t>
            </a:r>
            <a:r>
              <a:rPr lang="es-MX" sz="2400" spc="260" dirty="0">
                <a:latin typeface="Comic Sans MS"/>
                <a:cs typeface="Comic Sans MS"/>
              </a:rPr>
              <a:t> </a:t>
            </a:r>
            <a:r>
              <a:rPr lang="es-MX" sz="2400" spc="-5" dirty="0">
                <a:latin typeface="Comic Sans MS"/>
                <a:cs typeface="Comic Sans MS"/>
              </a:rPr>
              <a:t>de polos</a:t>
            </a:r>
            <a:r>
              <a:rPr lang="es-MX" sz="2400" spc="120" dirty="0">
                <a:latin typeface="Comic Sans MS"/>
                <a:cs typeface="Comic Sans MS"/>
              </a:rPr>
              <a:t> </a:t>
            </a:r>
            <a:r>
              <a:rPr lang="es-MX" sz="2400" spc="-5" dirty="0">
                <a:latin typeface="Comic Sans MS"/>
                <a:cs typeface="Comic Sans MS"/>
              </a:rPr>
              <a:t>salientes,</a:t>
            </a:r>
            <a:r>
              <a:rPr lang="es-MX" sz="2400" spc="120" dirty="0">
                <a:latin typeface="Comic Sans MS"/>
                <a:cs typeface="Comic Sans MS"/>
              </a:rPr>
              <a:t> </a:t>
            </a:r>
            <a:r>
              <a:rPr lang="es-MX" sz="2400" spc="-5" dirty="0">
                <a:latin typeface="Comic Sans MS"/>
                <a:cs typeface="Comic Sans MS"/>
              </a:rPr>
              <a:t>la</a:t>
            </a:r>
            <a:r>
              <a:rPr lang="es-MX" sz="2400" spc="120" dirty="0">
                <a:latin typeface="Comic Sans MS"/>
                <a:cs typeface="Comic Sans MS"/>
              </a:rPr>
              <a:t> </a:t>
            </a:r>
            <a:r>
              <a:rPr lang="es-MX" sz="2400" spc="-5" dirty="0">
                <a:latin typeface="Comic Sans MS"/>
                <a:cs typeface="Comic Sans MS"/>
              </a:rPr>
              <a:t>secuencia</a:t>
            </a:r>
            <a:r>
              <a:rPr lang="es-MX" sz="2400" spc="125" dirty="0">
                <a:latin typeface="Comic Sans MS"/>
                <a:cs typeface="Comic Sans MS"/>
              </a:rPr>
              <a:t> </a:t>
            </a:r>
            <a:r>
              <a:rPr lang="es-MX" sz="2400" spc="-5" dirty="0">
                <a:latin typeface="Comic Sans MS"/>
                <a:cs typeface="Comic Sans MS"/>
              </a:rPr>
              <a:t>negativa</a:t>
            </a:r>
            <a:r>
              <a:rPr lang="es-MX" sz="2400" spc="114" dirty="0">
                <a:latin typeface="Comic Sans MS"/>
                <a:cs typeface="Comic Sans MS"/>
              </a:rPr>
              <a:t> </a:t>
            </a:r>
            <a:r>
              <a:rPr lang="es-MX" sz="2400" spc="-5" dirty="0">
                <a:latin typeface="Comic Sans MS"/>
                <a:cs typeface="Comic Sans MS"/>
              </a:rPr>
              <a:t>es</a:t>
            </a:r>
            <a:r>
              <a:rPr lang="es-MX" sz="2400" spc="120" dirty="0">
                <a:latin typeface="Comic Sans MS"/>
                <a:cs typeface="Comic Sans MS"/>
              </a:rPr>
              <a:t> </a:t>
            </a:r>
            <a:r>
              <a:rPr lang="es-MX" sz="2400" spc="-5" dirty="0">
                <a:latin typeface="Comic Sans MS"/>
                <a:cs typeface="Comic Sans MS"/>
              </a:rPr>
              <a:t>el</a:t>
            </a:r>
            <a:r>
              <a:rPr lang="es-MX" sz="2400" spc="120" dirty="0">
                <a:latin typeface="Comic Sans MS"/>
                <a:cs typeface="Comic Sans MS"/>
              </a:rPr>
              <a:t> </a:t>
            </a:r>
            <a:r>
              <a:rPr lang="es-MX" sz="2400" spc="-5" dirty="0">
                <a:latin typeface="Comic Sans MS"/>
                <a:cs typeface="Comic Sans MS"/>
              </a:rPr>
              <a:t>promedio</a:t>
            </a:r>
            <a:r>
              <a:rPr lang="es-MX" sz="2400" spc="120" dirty="0">
                <a:latin typeface="Comic Sans MS"/>
                <a:cs typeface="Comic Sans MS"/>
              </a:rPr>
              <a:t> </a:t>
            </a:r>
            <a:r>
              <a:rPr lang="es-MX" sz="2400" spc="-5" dirty="0">
                <a:latin typeface="Comic Sans MS"/>
                <a:cs typeface="Comic Sans MS"/>
              </a:rPr>
              <a:t>de la</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err="1">
                <a:latin typeface="Comic Sans MS"/>
                <a:cs typeface="Comic Sans MS"/>
              </a:rPr>
              <a:t>subtransitoria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eje</a:t>
            </a:r>
            <a:r>
              <a:rPr lang="es-MX" sz="2400" dirty="0">
                <a:latin typeface="Comic Sans MS"/>
                <a:cs typeface="Comic Sans MS"/>
              </a:rPr>
              <a:t> </a:t>
            </a:r>
            <a:r>
              <a:rPr lang="es-MX" sz="2400" spc="-5" dirty="0">
                <a:latin typeface="Comic Sans MS"/>
                <a:cs typeface="Comic Sans MS"/>
              </a:rPr>
              <a:t>directo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eje</a:t>
            </a:r>
            <a:r>
              <a:rPr lang="es-MX" sz="2400" dirty="0">
                <a:latin typeface="Comic Sans MS"/>
                <a:cs typeface="Comic Sans MS"/>
              </a:rPr>
              <a:t> </a:t>
            </a:r>
            <a:r>
              <a:rPr lang="es-MX" sz="2400" spc="-5" dirty="0">
                <a:latin typeface="Comic Sans MS"/>
                <a:cs typeface="Comic Sans MS"/>
              </a:rPr>
              <a:t>en cuadratura</a:t>
            </a:r>
            <a:r>
              <a:rPr lang="es-MX" sz="2400" spc="125" dirty="0">
                <a:latin typeface="Comic Sans MS"/>
                <a:cs typeface="Comic Sans MS"/>
              </a:rPr>
              <a:t> </a:t>
            </a:r>
            <a:r>
              <a:rPr lang="es-MX" sz="2400" spc="-5" dirty="0">
                <a:latin typeface="Comic Sans MS"/>
                <a:cs typeface="Comic Sans MS"/>
              </a:rPr>
              <a:t>[X</a:t>
            </a:r>
            <a:r>
              <a:rPr lang="es-MX" sz="2400" spc="-7" baseline="-13888" dirty="0">
                <a:latin typeface="Comic Sans MS"/>
                <a:cs typeface="Comic Sans MS"/>
              </a:rPr>
              <a:t>2</a:t>
            </a:r>
            <a:r>
              <a:rPr lang="es-MX" sz="2400" spc="187" baseline="-13888" dirty="0">
                <a:latin typeface="Comic Sans MS"/>
                <a:cs typeface="Comic Sans MS"/>
              </a:rPr>
              <a:t> </a:t>
            </a:r>
            <a:r>
              <a:rPr lang="es-MX" sz="2400" spc="-5" dirty="0">
                <a:latin typeface="Comic Sans MS"/>
                <a:cs typeface="Comic Sans MS"/>
              </a:rPr>
              <a:t>=</a:t>
            </a:r>
            <a:r>
              <a:rPr lang="es-MX" sz="2400" spc="125" dirty="0">
                <a:latin typeface="Comic Sans MS"/>
                <a:cs typeface="Comic Sans MS"/>
              </a:rPr>
              <a:t> </a:t>
            </a:r>
            <a:r>
              <a:rPr lang="es-MX" sz="2400" spc="-5" dirty="0">
                <a:latin typeface="Comic Sans MS"/>
                <a:cs typeface="Comic Sans MS"/>
              </a:rPr>
              <a:t>(</a:t>
            </a:r>
            <a:r>
              <a:rPr lang="es-MX" sz="2400" spc="-5" dirty="0" err="1">
                <a:latin typeface="Comic Sans MS"/>
                <a:cs typeface="Comic Sans MS"/>
              </a:rPr>
              <a:t>X”d</a:t>
            </a:r>
            <a:r>
              <a:rPr lang="es-MX" sz="2400" spc="125" dirty="0">
                <a:latin typeface="Comic Sans MS"/>
                <a:cs typeface="Comic Sans MS"/>
              </a:rPr>
              <a:t> </a:t>
            </a:r>
            <a:r>
              <a:rPr lang="es-MX" sz="2400" spc="-5" dirty="0">
                <a:latin typeface="Comic Sans MS"/>
                <a:cs typeface="Comic Sans MS"/>
              </a:rPr>
              <a:t>+</a:t>
            </a:r>
            <a:r>
              <a:rPr lang="es-MX" sz="2400" spc="125" dirty="0">
                <a:latin typeface="Comic Sans MS"/>
                <a:cs typeface="Comic Sans MS"/>
              </a:rPr>
              <a:t> </a:t>
            </a:r>
            <a:r>
              <a:rPr lang="es-MX" sz="2400" spc="-5" dirty="0" err="1">
                <a:latin typeface="Comic Sans MS"/>
                <a:cs typeface="Comic Sans MS"/>
              </a:rPr>
              <a:t>X”q</a:t>
            </a:r>
            <a:r>
              <a:rPr lang="es-MX" sz="2400" spc="-5" dirty="0">
                <a:latin typeface="Comic Sans MS"/>
                <a:cs typeface="Comic Sans MS"/>
              </a:rPr>
              <a:t>)</a:t>
            </a:r>
            <a:r>
              <a:rPr lang="es-MX" sz="2400" spc="130" dirty="0">
                <a:latin typeface="Comic Sans MS"/>
                <a:cs typeface="Comic Sans MS"/>
              </a:rPr>
              <a:t> </a:t>
            </a:r>
            <a:r>
              <a:rPr lang="es-MX" sz="2400" spc="-5" dirty="0">
                <a:latin typeface="Comic Sans MS"/>
                <a:cs typeface="Comic Sans MS"/>
              </a:rPr>
              <a:t>/</a:t>
            </a:r>
            <a:r>
              <a:rPr lang="es-MX" sz="2400" spc="125" dirty="0">
                <a:latin typeface="Comic Sans MS"/>
                <a:cs typeface="Comic Sans MS"/>
              </a:rPr>
              <a:t> </a:t>
            </a:r>
            <a:r>
              <a:rPr lang="es-MX" sz="2400" spc="-5" dirty="0">
                <a:latin typeface="Comic Sans MS"/>
                <a:cs typeface="Comic Sans MS"/>
              </a:rPr>
              <a:t>2],</a:t>
            </a:r>
            <a:r>
              <a:rPr lang="es-MX" sz="2400" spc="120" dirty="0">
                <a:latin typeface="Comic Sans MS"/>
                <a:cs typeface="Comic Sans MS"/>
              </a:rPr>
              <a:t> </a:t>
            </a:r>
            <a:r>
              <a:rPr lang="es-MX" sz="2400" spc="-5" dirty="0">
                <a:latin typeface="Comic Sans MS"/>
                <a:cs typeface="Comic Sans MS"/>
              </a:rPr>
              <a:t>pero</a:t>
            </a:r>
            <a:r>
              <a:rPr lang="es-MX" sz="2400" spc="125" dirty="0">
                <a:latin typeface="Comic Sans MS"/>
                <a:cs typeface="Comic Sans MS"/>
              </a:rPr>
              <a:t> </a:t>
            </a:r>
            <a:r>
              <a:rPr lang="es-MX" sz="2400" spc="-5" dirty="0">
                <a:latin typeface="Comic Sans MS"/>
                <a:cs typeface="Comic Sans MS"/>
              </a:rPr>
              <a:t>en</a:t>
            </a:r>
            <a:r>
              <a:rPr lang="es-MX" sz="2400" spc="120" dirty="0">
                <a:latin typeface="Comic Sans MS"/>
                <a:cs typeface="Comic Sans MS"/>
              </a:rPr>
              <a:t> </a:t>
            </a:r>
            <a:r>
              <a:rPr lang="es-MX" sz="2400" spc="-5" dirty="0">
                <a:latin typeface="Comic Sans MS"/>
                <a:cs typeface="Comic Sans MS"/>
              </a:rPr>
              <a:t>una</a:t>
            </a:r>
            <a:r>
              <a:rPr lang="es-MX" sz="2400" spc="120" dirty="0">
                <a:latin typeface="Comic Sans MS"/>
                <a:cs typeface="Comic Sans MS"/>
              </a:rPr>
              <a:t> </a:t>
            </a:r>
            <a:r>
              <a:rPr lang="es-MX" sz="2400" spc="-5" dirty="0">
                <a:latin typeface="Comic Sans MS"/>
                <a:cs typeface="Comic Sans MS"/>
              </a:rPr>
              <a:t>máquina con</a:t>
            </a:r>
            <a:r>
              <a:rPr lang="es-MX" sz="2400" dirty="0">
                <a:latin typeface="Comic Sans MS"/>
                <a:cs typeface="Comic Sans MS"/>
              </a:rPr>
              <a:t> </a:t>
            </a:r>
            <a:r>
              <a:rPr lang="es-MX" sz="2400" spc="-5" dirty="0">
                <a:latin typeface="Comic Sans MS"/>
                <a:cs typeface="Comic Sans MS"/>
              </a:rPr>
              <a:t>rotor</a:t>
            </a:r>
            <a:r>
              <a:rPr lang="es-MX" sz="2400" dirty="0">
                <a:latin typeface="Comic Sans MS"/>
                <a:cs typeface="Comic Sans MS"/>
              </a:rPr>
              <a:t> </a:t>
            </a:r>
            <a:r>
              <a:rPr lang="es-MX" sz="2400" spc="-5" dirty="0">
                <a:latin typeface="Comic Sans MS"/>
                <a:cs typeface="Comic Sans MS"/>
              </a:rPr>
              <a:t>cilíndrico,</a:t>
            </a:r>
            <a:r>
              <a:rPr lang="es-MX" sz="2400" dirty="0">
                <a:latin typeface="Comic Sans MS"/>
                <a:cs typeface="Comic Sans MS"/>
              </a:rPr>
              <a:t> </a:t>
            </a:r>
            <a:r>
              <a:rPr lang="es-MX" sz="2400" spc="-5" dirty="0">
                <a:latin typeface="Comic Sans MS"/>
                <a:cs typeface="Comic Sans MS"/>
              </a:rPr>
              <a:t>X</a:t>
            </a:r>
            <a:r>
              <a:rPr lang="es-MX" sz="2400" spc="-7" baseline="-13888" dirty="0">
                <a:latin typeface="Comic Sans MS"/>
                <a:cs typeface="Comic Sans MS"/>
              </a:rPr>
              <a:t>2</a:t>
            </a:r>
            <a:r>
              <a:rPr lang="es-MX" sz="2400" baseline="-13888" dirty="0">
                <a:latin typeface="Comic Sans MS"/>
                <a:cs typeface="Comic Sans MS"/>
              </a:rPr>
              <a:t> </a:t>
            </a:r>
            <a:r>
              <a:rPr lang="es-MX" sz="2400" spc="-5" dirty="0">
                <a:latin typeface="Comic Sans MS"/>
                <a:cs typeface="Comic Sans MS"/>
              </a:rPr>
              <a:t>=</a:t>
            </a:r>
            <a:r>
              <a:rPr lang="es-MX" sz="2400" dirty="0">
                <a:latin typeface="Comic Sans MS"/>
                <a:cs typeface="Comic Sans MS"/>
              </a:rPr>
              <a:t> </a:t>
            </a:r>
            <a:r>
              <a:rPr lang="es-MX" sz="2400" spc="-5" dirty="0" err="1">
                <a:latin typeface="Comic Sans MS"/>
                <a:cs typeface="Comic Sans MS"/>
              </a:rPr>
              <a:t>X”d</a:t>
            </a:r>
            <a:r>
              <a:rPr lang="es-MX" sz="2400" spc="-5" dirty="0" smtClean="0">
                <a:latin typeface="Comic Sans MS"/>
                <a:cs typeface="Comic Sans MS"/>
              </a:rPr>
              <a:t>.</a:t>
            </a:r>
          </a:p>
          <a:p>
            <a:pPr marL="12700" algn="just">
              <a:spcBef>
                <a:spcPts val="100"/>
              </a:spcBef>
            </a:pPr>
            <a:endParaRPr lang="es-MX" sz="2400" spc="-5" dirty="0" smtClean="0">
              <a:latin typeface="Comic Sans MS"/>
              <a:cs typeface="Comic Sans MS"/>
            </a:endParaRPr>
          </a:p>
          <a:p>
            <a:pPr marL="38100" marR="30480" algn="just">
              <a:spcBef>
                <a:spcPts val="100"/>
              </a:spcBef>
            </a:pPr>
            <a:r>
              <a:rPr lang="es-MX" sz="2400" b="1" spc="-5" dirty="0" smtClean="0">
                <a:latin typeface="Comic Sans MS"/>
                <a:cs typeface="Comic Sans MS"/>
              </a:rPr>
              <a:t>Secuencia</a:t>
            </a:r>
            <a:r>
              <a:rPr lang="es-MX" sz="2400" b="1" spc="105" dirty="0" smtClean="0">
                <a:latin typeface="Comic Sans MS"/>
                <a:cs typeface="Comic Sans MS"/>
              </a:rPr>
              <a:t> </a:t>
            </a:r>
            <a:r>
              <a:rPr lang="es-MX" sz="2400" b="1" spc="-5" dirty="0" smtClean="0">
                <a:latin typeface="Comic Sans MS"/>
                <a:cs typeface="Comic Sans MS"/>
              </a:rPr>
              <a:t>cero</a:t>
            </a:r>
            <a:r>
              <a:rPr lang="es-MX" sz="2400" b="1" spc="110" dirty="0" smtClean="0">
                <a:latin typeface="Comic Sans MS"/>
                <a:cs typeface="Comic Sans MS"/>
              </a:rPr>
              <a:t> </a:t>
            </a:r>
            <a:r>
              <a:rPr lang="es-MX" sz="2400" b="1" dirty="0" smtClean="0">
                <a:latin typeface="Comic Sans MS"/>
                <a:cs typeface="Comic Sans MS"/>
              </a:rPr>
              <a:t>(X</a:t>
            </a:r>
            <a:r>
              <a:rPr lang="es-MX" sz="2400" b="1" baseline="-13888" dirty="0" smtClean="0">
                <a:latin typeface="Comic Sans MS"/>
                <a:cs typeface="Comic Sans MS"/>
              </a:rPr>
              <a:t>0</a:t>
            </a:r>
            <a:r>
              <a:rPr lang="es-MX" sz="2400" b="1" dirty="0" smtClean="0">
                <a:latin typeface="Comic Sans MS"/>
                <a:cs typeface="Comic Sans MS"/>
              </a:rPr>
              <a:t>):</a:t>
            </a:r>
            <a:r>
              <a:rPr lang="es-MX" sz="2400" b="1" spc="210" dirty="0" smtClean="0">
                <a:latin typeface="Comic Sans MS"/>
                <a:cs typeface="Comic Sans MS"/>
              </a:rPr>
              <a:t> </a:t>
            </a:r>
            <a:r>
              <a:rPr lang="es-MX" sz="2400" spc="-5" dirty="0" smtClean="0">
                <a:latin typeface="Comic Sans MS"/>
                <a:cs typeface="Comic Sans MS"/>
              </a:rPr>
              <a:t>La</a:t>
            </a:r>
            <a:r>
              <a:rPr lang="es-MX" sz="2400" spc="100" dirty="0" smtClean="0">
                <a:latin typeface="Comic Sans MS"/>
                <a:cs typeface="Comic Sans MS"/>
              </a:rPr>
              <a:t> </a:t>
            </a:r>
            <a:r>
              <a:rPr lang="es-MX" sz="2400" spc="-5" dirty="0" smtClean="0">
                <a:latin typeface="Comic Sans MS"/>
                <a:cs typeface="Comic Sans MS"/>
              </a:rPr>
              <a:t>reactancia</a:t>
            </a:r>
            <a:r>
              <a:rPr lang="es-MX" sz="2400" spc="100" dirty="0" smtClean="0">
                <a:latin typeface="Comic Sans MS"/>
                <a:cs typeface="Comic Sans MS"/>
              </a:rPr>
              <a:t> </a:t>
            </a:r>
            <a:r>
              <a:rPr lang="es-MX" sz="2400" spc="-5" dirty="0" smtClean="0">
                <a:latin typeface="Comic Sans MS"/>
                <a:cs typeface="Comic Sans MS"/>
              </a:rPr>
              <a:t>de</a:t>
            </a:r>
            <a:r>
              <a:rPr lang="es-MX" sz="2400" spc="100" dirty="0" smtClean="0">
                <a:latin typeface="Comic Sans MS"/>
                <a:cs typeface="Comic Sans MS"/>
              </a:rPr>
              <a:t> </a:t>
            </a:r>
            <a:r>
              <a:rPr lang="es-MX" sz="2400" spc="-5" dirty="0" smtClean="0">
                <a:latin typeface="Comic Sans MS"/>
                <a:cs typeface="Comic Sans MS"/>
              </a:rPr>
              <a:t>secuencia</a:t>
            </a:r>
            <a:r>
              <a:rPr lang="es-MX" sz="2400" spc="105" dirty="0" smtClean="0">
                <a:latin typeface="Comic Sans MS"/>
                <a:cs typeface="Comic Sans MS"/>
              </a:rPr>
              <a:t> </a:t>
            </a:r>
            <a:r>
              <a:rPr lang="es-MX" sz="2400" spc="-5" dirty="0" smtClean="0">
                <a:latin typeface="Comic Sans MS"/>
                <a:cs typeface="Comic Sans MS"/>
              </a:rPr>
              <a:t>cero es</a:t>
            </a:r>
            <a:r>
              <a:rPr lang="es-MX" sz="2400" spc="240" dirty="0" smtClean="0">
                <a:latin typeface="Comic Sans MS"/>
                <a:cs typeface="Comic Sans MS"/>
              </a:rPr>
              <a:t> </a:t>
            </a:r>
            <a:r>
              <a:rPr lang="es-MX" sz="2400" spc="-5" dirty="0" smtClean="0">
                <a:latin typeface="Comic Sans MS"/>
                <a:cs typeface="Comic Sans MS"/>
              </a:rPr>
              <a:t>menor</a:t>
            </a:r>
            <a:r>
              <a:rPr lang="es-MX" sz="2400" spc="235" dirty="0" smtClean="0">
                <a:latin typeface="Comic Sans MS"/>
                <a:cs typeface="Comic Sans MS"/>
              </a:rPr>
              <a:t> </a:t>
            </a:r>
            <a:r>
              <a:rPr lang="es-MX" sz="2400" spc="-5" dirty="0" smtClean="0">
                <a:latin typeface="Comic Sans MS"/>
                <a:cs typeface="Comic Sans MS"/>
              </a:rPr>
              <a:t>que</a:t>
            </a:r>
            <a:r>
              <a:rPr lang="es-MX" sz="2400" spc="235" dirty="0" smtClean="0">
                <a:latin typeface="Comic Sans MS"/>
                <a:cs typeface="Comic Sans MS"/>
              </a:rPr>
              <a:t> </a:t>
            </a:r>
            <a:r>
              <a:rPr lang="es-MX" sz="2400" spc="-5" dirty="0" smtClean="0">
                <a:latin typeface="Comic Sans MS"/>
                <a:cs typeface="Comic Sans MS"/>
              </a:rPr>
              <a:t>los</a:t>
            </a:r>
            <a:r>
              <a:rPr lang="es-MX" sz="2400" spc="235" dirty="0" smtClean="0">
                <a:latin typeface="Comic Sans MS"/>
                <a:cs typeface="Comic Sans MS"/>
              </a:rPr>
              <a:t> </a:t>
            </a:r>
            <a:r>
              <a:rPr lang="es-MX" sz="2400" spc="-5" dirty="0" smtClean="0">
                <a:latin typeface="Comic Sans MS" pitchFamily="66" charset="0"/>
                <a:cs typeface="Comic Sans MS"/>
              </a:rPr>
              <a:t>valores</a:t>
            </a:r>
            <a:r>
              <a:rPr lang="es-MX" sz="2400" spc="229" dirty="0" smtClean="0">
                <a:latin typeface="Comic Sans MS" pitchFamily="66" charset="0"/>
                <a:cs typeface="Comic Sans MS"/>
              </a:rPr>
              <a:t> </a:t>
            </a:r>
            <a:r>
              <a:rPr lang="es-MX" sz="2400" spc="-5" dirty="0" smtClean="0">
                <a:latin typeface="Comic Sans MS" pitchFamily="66" charset="0"/>
                <a:cs typeface="Comic Sans MS"/>
              </a:rPr>
              <a:t>de</a:t>
            </a:r>
            <a:r>
              <a:rPr lang="es-MX" sz="2400" spc="229" dirty="0" smtClean="0">
                <a:latin typeface="Comic Sans MS" pitchFamily="66" charset="0"/>
                <a:cs typeface="Comic Sans MS"/>
              </a:rPr>
              <a:t> </a:t>
            </a:r>
            <a:r>
              <a:rPr lang="es-MX" sz="2400" spc="-5" dirty="0" smtClean="0">
                <a:latin typeface="Comic Sans MS" pitchFamily="66" charset="0"/>
                <a:cs typeface="Comic Sans MS"/>
              </a:rPr>
              <a:t>secuencia</a:t>
            </a:r>
            <a:r>
              <a:rPr lang="es-MX" sz="2400" spc="235" dirty="0" smtClean="0">
                <a:latin typeface="Comic Sans MS" pitchFamily="66" charset="0"/>
                <a:cs typeface="Comic Sans MS"/>
              </a:rPr>
              <a:t> </a:t>
            </a:r>
            <a:r>
              <a:rPr lang="es-MX" sz="2400" spc="-5" dirty="0" smtClean="0">
                <a:latin typeface="Comic Sans MS" pitchFamily="66" charset="0"/>
                <a:cs typeface="Comic Sans MS"/>
              </a:rPr>
              <a:t>positiva</a:t>
            </a:r>
            <a:r>
              <a:rPr lang="es-MX" sz="2400" spc="235" dirty="0" smtClean="0">
                <a:latin typeface="Comic Sans MS" pitchFamily="66" charset="0"/>
                <a:cs typeface="Comic Sans MS"/>
              </a:rPr>
              <a:t> </a:t>
            </a:r>
            <a:r>
              <a:rPr lang="es-MX" sz="2400" spc="-5" dirty="0" smtClean="0">
                <a:latin typeface="Comic Sans MS" pitchFamily="66" charset="0"/>
                <a:cs typeface="Comic Sans MS"/>
              </a:rPr>
              <a:t>y negativa.</a:t>
            </a:r>
            <a:r>
              <a:rPr lang="es-MX" sz="2400" spc="50" dirty="0" smtClean="0">
                <a:latin typeface="Comic Sans MS" pitchFamily="66" charset="0"/>
                <a:cs typeface="Comic Sans MS"/>
              </a:rPr>
              <a:t> </a:t>
            </a:r>
            <a:r>
              <a:rPr lang="es-MX" sz="2400" spc="-5" dirty="0" smtClean="0">
                <a:latin typeface="Comic Sans MS" pitchFamily="66" charset="0"/>
                <a:cs typeface="Comic Sans MS"/>
              </a:rPr>
              <a:t>Debido</a:t>
            </a:r>
            <a:r>
              <a:rPr lang="es-MX" sz="2400" spc="40" dirty="0" smtClean="0">
                <a:latin typeface="Comic Sans MS" pitchFamily="66" charset="0"/>
                <a:cs typeface="Comic Sans MS"/>
              </a:rPr>
              <a:t> </a:t>
            </a:r>
            <a:r>
              <a:rPr lang="es-MX" sz="2400" spc="-5" dirty="0" smtClean="0">
                <a:latin typeface="Comic Sans MS" pitchFamily="66" charset="0"/>
                <a:cs typeface="Comic Sans MS"/>
              </a:rPr>
              <a:t>a</a:t>
            </a:r>
            <a:r>
              <a:rPr lang="es-MX" sz="2400" spc="40" dirty="0" smtClean="0">
                <a:latin typeface="Comic Sans MS" pitchFamily="66" charset="0"/>
                <a:cs typeface="Comic Sans MS"/>
              </a:rPr>
              <a:t> </a:t>
            </a:r>
            <a:r>
              <a:rPr lang="es-MX" sz="2400" spc="-5" dirty="0" smtClean="0">
                <a:latin typeface="Comic Sans MS" pitchFamily="66" charset="0"/>
                <a:cs typeface="Comic Sans MS"/>
              </a:rPr>
              <a:t>los</a:t>
            </a:r>
            <a:r>
              <a:rPr lang="es-MX" sz="2400" spc="40" dirty="0" smtClean="0">
                <a:latin typeface="Comic Sans MS" pitchFamily="66" charset="0"/>
                <a:cs typeface="Comic Sans MS"/>
              </a:rPr>
              <a:t> </a:t>
            </a:r>
            <a:r>
              <a:rPr lang="es-MX" sz="2400" spc="-5" dirty="0" smtClean="0">
                <a:latin typeface="Comic Sans MS" pitchFamily="66" charset="0"/>
                <a:cs typeface="Comic Sans MS"/>
              </a:rPr>
              <a:t>altos</a:t>
            </a:r>
            <a:r>
              <a:rPr lang="es-MX" sz="2400" spc="40" dirty="0" smtClean="0">
                <a:latin typeface="Comic Sans MS" pitchFamily="66" charset="0"/>
                <a:cs typeface="Comic Sans MS"/>
              </a:rPr>
              <a:t> </a:t>
            </a:r>
            <a:r>
              <a:rPr lang="es-MX" sz="2400" spc="-5" dirty="0" smtClean="0">
                <a:latin typeface="Comic Sans MS" pitchFamily="66" charset="0"/>
                <a:cs typeface="Comic Sans MS"/>
              </a:rPr>
              <a:t>valores</a:t>
            </a:r>
            <a:r>
              <a:rPr lang="es-MX" sz="2400" spc="40" dirty="0" smtClean="0">
                <a:latin typeface="Comic Sans MS" pitchFamily="66" charset="0"/>
                <a:cs typeface="Comic Sans MS"/>
              </a:rPr>
              <a:t> </a:t>
            </a:r>
            <a:r>
              <a:rPr lang="es-MX" sz="2400" spc="-5" dirty="0" smtClean="0">
                <a:latin typeface="Comic Sans MS" pitchFamily="66" charset="0"/>
                <a:cs typeface="Comic Sans MS"/>
              </a:rPr>
              <a:t>de</a:t>
            </a:r>
            <a:r>
              <a:rPr lang="es-MX" sz="2400" spc="40" dirty="0" smtClean="0">
                <a:latin typeface="Comic Sans MS" pitchFamily="66" charset="0"/>
                <a:cs typeface="Comic Sans MS"/>
              </a:rPr>
              <a:t> </a:t>
            </a:r>
            <a:r>
              <a:rPr lang="es-MX" sz="2400" spc="-5" dirty="0" smtClean="0">
                <a:latin typeface="Comic Sans MS" pitchFamily="66" charset="0"/>
                <a:cs typeface="Comic Sans MS"/>
              </a:rPr>
              <a:t>corriente</a:t>
            </a:r>
            <a:r>
              <a:rPr lang="es-MX" sz="2400" spc="40" dirty="0" smtClean="0">
                <a:latin typeface="Comic Sans MS" pitchFamily="66" charset="0"/>
                <a:cs typeface="Comic Sans MS"/>
              </a:rPr>
              <a:t> </a:t>
            </a:r>
            <a:r>
              <a:rPr lang="es-MX" sz="2400" spc="-5" dirty="0" smtClean="0">
                <a:latin typeface="Comic Sans MS" pitchFamily="66" charset="0"/>
                <a:cs typeface="Comic Sans MS"/>
              </a:rPr>
              <a:t>de</a:t>
            </a:r>
            <a:r>
              <a:rPr lang="es-MX" sz="2400" spc="40" dirty="0" smtClean="0">
                <a:latin typeface="Comic Sans MS" pitchFamily="66" charset="0"/>
                <a:cs typeface="Comic Sans MS"/>
              </a:rPr>
              <a:t> </a:t>
            </a:r>
            <a:r>
              <a:rPr lang="es-MX" sz="2400" spc="-5" dirty="0" smtClean="0">
                <a:latin typeface="Comic Sans MS" pitchFamily="66" charset="0"/>
                <a:cs typeface="Comic Sans MS"/>
              </a:rPr>
              <a:t>falla a tierra disponibles para una máquina sólidamente puesta a</a:t>
            </a:r>
            <a:r>
              <a:rPr lang="es-MX" sz="2400" dirty="0" smtClean="0">
                <a:latin typeface="Comic Sans MS" pitchFamily="66" charset="0"/>
                <a:cs typeface="Comic Sans MS"/>
              </a:rPr>
              <a:t> </a:t>
            </a:r>
            <a:r>
              <a:rPr lang="es-MX" sz="2400" spc="-5" dirty="0" smtClean="0">
                <a:latin typeface="Comic Sans MS" pitchFamily="66" charset="0"/>
                <a:cs typeface="Comic Sans MS"/>
              </a:rPr>
              <a:t>tierra,</a:t>
            </a:r>
            <a:r>
              <a:rPr lang="es-MX" sz="2400" dirty="0" smtClean="0">
                <a:latin typeface="Comic Sans MS" pitchFamily="66" charset="0"/>
                <a:cs typeface="Comic Sans MS"/>
              </a:rPr>
              <a:t> </a:t>
            </a:r>
            <a:r>
              <a:rPr lang="es-MX" sz="2400" spc="-5" dirty="0" smtClean="0">
                <a:latin typeface="Comic Sans MS" pitchFamily="66" charset="0"/>
                <a:cs typeface="Comic Sans MS"/>
              </a:rPr>
              <a:t>una</a:t>
            </a:r>
            <a:r>
              <a:rPr lang="es-MX" sz="2400" dirty="0" smtClean="0">
                <a:latin typeface="Comic Sans MS" pitchFamily="66" charset="0"/>
                <a:cs typeface="Comic Sans MS"/>
              </a:rPr>
              <a:t> </a:t>
            </a:r>
            <a:r>
              <a:rPr lang="es-MX" sz="2400" spc="-5" dirty="0" smtClean="0">
                <a:latin typeface="Comic Sans MS" pitchFamily="66" charset="0"/>
                <a:cs typeface="Comic Sans MS"/>
              </a:rPr>
              <a:t>impedancia</a:t>
            </a:r>
            <a:r>
              <a:rPr lang="es-MX" sz="2400" dirty="0" smtClean="0">
                <a:latin typeface="Comic Sans MS" pitchFamily="66" charset="0"/>
                <a:cs typeface="Comic Sans MS"/>
              </a:rPr>
              <a:t> </a:t>
            </a:r>
            <a:r>
              <a:rPr lang="es-MX" sz="2400" spc="-5" dirty="0" smtClean="0">
                <a:latin typeface="Comic Sans MS" pitchFamily="66" charset="0"/>
                <a:cs typeface="Comic Sans MS"/>
              </a:rPr>
              <a:t>(reactancia</a:t>
            </a:r>
            <a:r>
              <a:rPr lang="es-MX" sz="2400" dirty="0" smtClean="0">
                <a:latin typeface="Comic Sans MS" pitchFamily="66" charset="0"/>
                <a:cs typeface="Comic Sans MS"/>
              </a:rPr>
              <a:t> </a:t>
            </a:r>
            <a:r>
              <a:rPr lang="es-MX" sz="2400" spc="-5" dirty="0" smtClean="0">
                <a:latin typeface="Comic Sans MS" pitchFamily="66" charset="0"/>
                <a:cs typeface="Comic Sans MS"/>
              </a:rPr>
              <a:t>o</a:t>
            </a:r>
            <a:r>
              <a:rPr lang="es-MX" sz="2400" spc="254" dirty="0" smtClean="0">
                <a:latin typeface="Comic Sans MS" pitchFamily="66" charset="0"/>
                <a:cs typeface="Comic Sans MS"/>
              </a:rPr>
              <a:t> </a:t>
            </a:r>
            <a:r>
              <a:rPr lang="es-MX" sz="2400" spc="-5" dirty="0" smtClean="0">
                <a:latin typeface="Comic Sans MS" pitchFamily="66" charset="0"/>
                <a:cs typeface="Comic Sans MS"/>
              </a:rPr>
              <a:t>resistencia)</a:t>
            </a:r>
            <a:r>
              <a:rPr lang="es-MX" sz="2400" spc="260" dirty="0" smtClean="0">
                <a:latin typeface="Comic Sans MS" pitchFamily="66" charset="0"/>
                <a:cs typeface="Comic Sans MS"/>
              </a:rPr>
              <a:t> </a:t>
            </a:r>
            <a:r>
              <a:rPr lang="es-MX" sz="2400" spc="-5" dirty="0" smtClean="0">
                <a:latin typeface="Comic Sans MS" pitchFamily="66" charset="0"/>
                <a:cs typeface="Comic Sans MS"/>
              </a:rPr>
              <a:t>es casi</a:t>
            </a:r>
            <a:r>
              <a:rPr lang="es-MX" sz="2400" dirty="0" smtClean="0">
                <a:latin typeface="Comic Sans MS" pitchFamily="66" charset="0"/>
                <a:cs typeface="Comic Sans MS"/>
              </a:rPr>
              <a:t> </a:t>
            </a:r>
            <a:r>
              <a:rPr lang="es-MX" sz="2400" spc="-5" dirty="0" smtClean="0">
                <a:latin typeface="Comic Sans MS" pitchFamily="66" charset="0"/>
                <a:cs typeface="Comic Sans MS"/>
              </a:rPr>
              <a:t>siempre</a:t>
            </a:r>
            <a:r>
              <a:rPr lang="es-MX" sz="2400" dirty="0" smtClean="0">
                <a:latin typeface="Comic Sans MS" pitchFamily="66" charset="0"/>
                <a:cs typeface="Comic Sans MS"/>
              </a:rPr>
              <a:t> </a:t>
            </a:r>
            <a:r>
              <a:rPr lang="es-MX" sz="2400" spc="-5" dirty="0" smtClean="0">
                <a:latin typeface="Comic Sans MS" pitchFamily="66" charset="0"/>
                <a:cs typeface="Comic Sans MS"/>
              </a:rPr>
              <a:t>insertada</a:t>
            </a:r>
            <a:r>
              <a:rPr lang="es-MX" sz="2400" dirty="0" smtClean="0">
                <a:latin typeface="Comic Sans MS" pitchFamily="66" charset="0"/>
                <a:cs typeface="Comic Sans MS"/>
              </a:rPr>
              <a:t> </a:t>
            </a:r>
            <a:r>
              <a:rPr lang="es-MX" sz="2400" spc="-5" dirty="0" smtClean="0">
                <a:latin typeface="Comic Sans MS" pitchFamily="66" charset="0"/>
                <a:cs typeface="Comic Sans MS"/>
              </a:rPr>
              <a:t>en</a:t>
            </a:r>
            <a:r>
              <a:rPr lang="es-MX" sz="2400" dirty="0" smtClean="0">
                <a:latin typeface="Comic Sans MS" pitchFamily="66" charset="0"/>
                <a:cs typeface="Comic Sans MS"/>
              </a:rPr>
              <a:t> </a:t>
            </a:r>
            <a:r>
              <a:rPr lang="es-MX" sz="2400" spc="-5" dirty="0" smtClean="0">
                <a:latin typeface="Comic Sans MS" pitchFamily="66" charset="0"/>
                <a:cs typeface="Comic Sans MS"/>
              </a:rPr>
              <a:t>la</a:t>
            </a:r>
            <a:r>
              <a:rPr lang="es-MX" sz="2400" dirty="0" smtClean="0">
                <a:latin typeface="Comic Sans MS" pitchFamily="66" charset="0"/>
                <a:cs typeface="Comic Sans MS"/>
              </a:rPr>
              <a:t> </a:t>
            </a:r>
            <a:r>
              <a:rPr lang="es-MX" sz="2400" spc="-5" dirty="0" smtClean="0">
                <a:latin typeface="Comic Sans MS" pitchFamily="66" charset="0"/>
                <a:cs typeface="Comic Sans MS"/>
              </a:rPr>
              <a:t>trayectoria</a:t>
            </a:r>
            <a:r>
              <a:rPr lang="es-MX" sz="2400" dirty="0" smtClean="0">
                <a:latin typeface="Comic Sans MS" pitchFamily="66" charset="0"/>
                <a:cs typeface="Comic Sans MS"/>
              </a:rPr>
              <a:t> </a:t>
            </a:r>
            <a:r>
              <a:rPr lang="es-MX" sz="2400" spc="-5" dirty="0" smtClean="0">
                <a:latin typeface="Comic Sans MS" pitchFamily="66" charset="0"/>
                <a:cs typeface="Comic Sans MS"/>
              </a:rPr>
              <a:t>de</a:t>
            </a:r>
            <a:r>
              <a:rPr lang="es-MX" sz="2400" dirty="0" smtClean="0">
                <a:latin typeface="Comic Sans MS" pitchFamily="66" charset="0"/>
                <a:cs typeface="Comic Sans MS"/>
              </a:rPr>
              <a:t> </a:t>
            </a:r>
            <a:r>
              <a:rPr lang="es-MX" sz="2400" spc="-5" dirty="0" smtClean="0">
                <a:latin typeface="Comic Sans MS" pitchFamily="66" charset="0"/>
                <a:cs typeface="Comic Sans MS"/>
              </a:rPr>
              <a:t>puesta</a:t>
            </a:r>
            <a:r>
              <a:rPr lang="es-MX" sz="2400" dirty="0" smtClean="0">
                <a:latin typeface="Comic Sans MS" pitchFamily="66" charset="0"/>
                <a:cs typeface="Comic Sans MS"/>
              </a:rPr>
              <a:t> </a:t>
            </a:r>
            <a:r>
              <a:rPr lang="es-MX" sz="2400" spc="-5" dirty="0" smtClean="0">
                <a:latin typeface="Comic Sans MS" pitchFamily="66" charset="0"/>
                <a:cs typeface="Comic Sans MS"/>
              </a:rPr>
              <a:t>a tierra del neutro, excepto en generadores muy pequeños donde el costo de proporcionar tales puestas a tierra en relación</a:t>
            </a:r>
            <a:r>
              <a:rPr lang="es-MX" sz="2400" spc="5" dirty="0" smtClean="0">
                <a:latin typeface="Comic Sans MS" pitchFamily="66" charset="0"/>
                <a:cs typeface="Comic Sans MS"/>
              </a:rPr>
              <a:t> </a:t>
            </a:r>
            <a:r>
              <a:rPr lang="es-MX" sz="2400" spc="-5" dirty="0" smtClean="0">
                <a:latin typeface="Comic Sans MS" pitchFamily="66" charset="0"/>
                <a:cs typeface="Comic Sans MS"/>
              </a:rPr>
              <a:t>a</a:t>
            </a:r>
            <a:r>
              <a:rPr lang="es-MX" sz="2400" spc="5" dirty="0" smtClean="0">
                <a:latin typeface="Comic Sans MS" pitchFamily="66" charset="0"/>
                <a:cs typeface="Comic Sans MS"/>
              </a:rPr>
              <a:t> </a:t>
            </a:r>
            <a:r>
              <a:rPr lang="es-MX" sz="2400" spc="-5" dirty="0" smtClean="0">
                <a:latin typeface="Comic Sans MS" pitchFamily="66" charset="0"/>
                <a:cs typeface="Comic Sans MS"/>
              </a:rPr>
              <a:t>los</a:t>
            </a:r>
            <a:r>
              <a:rPr lang="es-MX" sz="2400" spc="5" dirty="0" smtClean="0">
                <a:latin typeface="Comic Sans MS" pitchFamily="66" charset="0"/>
                <a:cs typeface="Comic Sans MS"/>
              </a:rPr>
              <a:t> </a:t>
            </a:r>
            <a:r>
              <a:rPr lang="es-MX" sz="2400" spc="-5" dirty="0" smtClean="0">
                <a:latin typeface="Comic Sans MS" pitchFamily="66" charset="0"/>
                <a:cs typeface="Comic Sans MS"/>
              </a:rPr>
              <a:t>costos</a:t>
            </a:r>
            <a:r>
              <a:rPr lang="es-MX" sz="2400" spc="5" dirty="0" smtClean="0">
                <a:latin typeface="Comic Sans MS" pitchFamily="66" charset="0"/>
                <a:cs typeface="Comic Sans MS"/>
              </a:rPr>
              <a:t> </a:t>
            </a:r>
            <a:r>
              <a:rPr lang="es-MX" sz="2400" spc="-5" dirty="0" smtClean="0">
                <a:latin typeface="Comic Sans MS" pitchFamily="66" charset="0"/>
                <a:cs typeface="Comic Sans MS"/>
              </a:rPr>
              <a:t>de</a:t>
            </a:r>
            <a:r>
              <a:rPr lang="es-MX" sz="2400" spc="5" dirty="0" smtClean="0">
                <a:latin typeface="Comic Sans MS" pitchFamily="66" charset="0"/>
                <a:cs typeface="Comic Sans MS"/>
              </a:rPr>
              <a:t> </a:t>
            </a:r>
            <a:r>
              <a:rPr lang="es-MX" sz="2400" spc="-5" dirty="0" smtClean="0">
                <a:latin typeface="Comic Sans MS" pitchFamily="66" charset="0"/>
                <a:cs typeface="Comic Sans MS"/>
              </a:rPr>
              <a:t>la</a:t>
            </a:r>
            <a:r>
              <a:rPr lang="es-MX" sz="2400" spc="10" dirty="0" smtClean="0">
                <a:latin typeface="Comic Sans MS" pitchFamily="66" charset="0"/>
                <a:cs typeface="Comic Sans MS"/>
              </a:rPr>
              <a:t> </a:t>
            </a:r>
            <a:r>
              <a:rPr lang="es-MX" sz="2400" spc="-5" dirty="0" smtClean="0">
                <a:latin typeface="Comic Sans MS" pitchFamily="66" charset="0"/>
                <a:cs typeface="Comic Sans MS"/>
              </a:rPr>
              <a:t>máquina</a:t>
            </a:r>
            <a:r>
              <a:rPr lang="es-MX" sz="2400" spc="5" dirty="0" smtClean="0">
                <a:latin typeface="Comic Sans MS" pitchFamily="66" charset="0"/>
                <a:cs typeface="Comic Sans MS"/>
              </a:rPr>
              <a:t> </a:t>
            </a:r>
            <a:r>
              <a:rPr lang="es-MX" sz="2400" spc="-5" dirty="0" smtClean="0">
                <a:latin typeface="Comic Sans MS" pitchFamily="66" charset="0"/>
                <a:cs typeface="Comic Sans MS"/>
              </a:rPr>
              <a:t>son</a:t>
            </a:r>
            <a:r>
              <a:rPr lang="es-MX" sz="2400" spc="5" dirty="0" smtClean="0">
                <a:latin typeface="Comic Sans MS" pitchFamily="66" charset="0"/>
                <a:cs typeface="Comic Sans MS"/>
              </a:rPr>
              <a:t> </a:t>
            </a:r>
            <a:r>
              <a:rPr lang="es-MX" sz="2400" spc="-5" dirty="0" smtClean="0">
                <a:latin typeface="Comic Sans MS" pitchFamily="66" charset="0"/>
                <a:cs typeface="Comic Sans MS"/>
              </a:rPr>
              <a:t>significativos. </a:t>
            </a:r>
          </a:p>
          <a:p>
            <a:pPr marL="38100" marR="30480" algn="just">
              <a:spcBef>
                <a:spcPts val="100"/>
              </a:spcBef>
            </a:pPr>
            <a:r>
              <a:rPr lang="es-MX" sz="2400" spc="-5" dirty="0" smtClean="0">
                <a:latin typeface="Comic Sans MS" pitchFamily="66" charset="0"/>
                <a:cs typeface="Comic Sans MS"/>
              </a:rPr>
              <a:t>Como</a:t>
            </a:r>
            <a:r>
              <a:rPr lang="es-MX" sz="2400" dirty="0" smtClean="0">
                <a:latin typeface="Comic Sans MS" pitchFamily="66" charset="0"/>
                <a:cs typeface="Comic Sans MS"/>
              </a:rPr>
              <a:t> </a:t>
            </a:r>
            <a:r>
              <a:rPr lang="es-MX" sz="2400" spc="-5" dirty="0" smtClean="0">
                <a:latin typeface="Comic Sans MS" pitchFamily="66" charset="0"/>
                <a:cs typeface="Comic Sans MS"/>
              </a:rPr>
              <a:t>se</a:t>
            </a:r>
            <a:r>
              <a:rPr lang="es-MX" sz="2400" dirty="0" smtClean="0">
                <a:latin typeface="Comic Sans MS" pitchFamily="66" charset="0"/>
                <a:cs typeface="Comic Sans MS"/>
              </a:rPr>
              <a:t> </a:t>
            </a:r>
            <a:r>
              <a:rPr lang="es-MX" sz="2400" spc="-5" dirty="0" smtClean="0">
                <a:latin typeface="Comic Sans MS" pitchFamily="66" charset="0"/>
                <a:cs typeface="Comic Sans MS"/>
              </a:rPr>
              <a:t>estableció</a:t>
            </a:r>
            <a:r>
              <a:rPr lang="es-MX" sz="2400" dirty="0" smtClean="0">
                <a:latin typeface="Comic Sans MS" pitchFamily="66" charset="0"/>
                <a:cs typeface="Comic Sans MS"/>
              </a:rPr>
              <a:t> </a:t>
            </a:r>
            <a:r>
              <a:rPr lang="es-MX" sz="2400" spc="-5" dirty="0" smtClean="0">
                <a:latin typeface="Comic Sans MS" pitchFamily="66" charset="0"/>
                <a:cs typeface="Comic Sans MS"/>
              </a:rPr>
              <a:t>previamente,</a:t>
            </a:r>
            <a:r>
              <a:rPr lang="es-MX" sz="2400" dirty="0" smtClean="0">
                <a:latin typeface="Comic Sans MS" pitchFamily="66" charset="0"/>
                <a:cs typeface="Comic Sans MS"/>
              </a:rPr>
              <a:t> </a:t>
            </a:r>
            <a:r>
              <a:rPr lang="es-MX" sz="2400" spc="-5" dirty="0" smtClean="0">
                <a:latin typeface="Comic Sans MS" pitchFamily="66" charset="0"/>
                <a:cs typeface="Comic Sans MS"/>
              </a:rPr>
              <a:t>la</a:t>
            </a:r>
            <a:r>
              <a:rPr lang="es-MX" sz="2400" dirty="0" smtClean="0">
                <a:latin typeface="Comic Sans MS" pitchFamily="66" charset="0"/>
                <a:cs typeface="Comic Sans MS"/>
              </a:rPr>
              <a:t> </a:t>
            </a:r>
            <a:r>
              <a:rPr lang="es-MX" sz="2400" spc="-5" dirty="0" smtClean="0">
                <a:latin typeface="Comic Sans MS" pitchFamily="66" charset="0"/>
                <a:cs typeface="Comic Sans MS"/>
              </a:rPr>
              <a:t>resistencia</a:t>
            </a:r>
            <a:r>
              <a:rPr lang="es-MX" sz="2400" dirty="0" smtClean="0">
                <a:latin typeface="Comic Sans MS" pitchFamily="66" charset="0"/>
                <a:cs typeface="Comic Sans MS"/>
              </a:rPr>
              <a:t> </a:t>
            </a:r>
            <a:r>
              <a:rPr lang="es-MX" sz="2400" spc="-5" dirty="0" smtClean="0">
                <a:latin typeface="Comic Sans MS" pitchFamily="66" charset="0"/>
                <a:cs typeface="Comic Sans MS"/>
              </a:rPr>
              <a:t>del devanado</a:t>
            </a:r>
            <a:r>
              <a:rPr lang="es-MX" sz="2400" dirty="0" smtClean="0">
                <a:latin typeface="Comic Sans MS" pitchFamily="66" charset="0"/>
                <a:cs typeface="Comic Sans MS"/>
              </a:rPr>
              <a:t> </a:t>
            </a:r>
            <a:r>
              <a:rPr lang="es-MX" sz="2400" spc="-5" dirty="0" smtClean="0">
                <a:latin typeface="Comic Sans MS" pitchFamily="66" charset="0"/>
                <a:cs typeface="Comic Sans MS"/>
              </a:rPr>
              <a:t>del</a:t>
            </a:r>
            <a:r>
              <a:rPr lang="es-MX" sz="2400" dirty="0" smtClean="0">
                <a:latin typeface="Comic Sans MS" pitchFamily="66" charset="0"/>
                <a:cs typeface="Comic Sans MS"/>
              </a:rPr>
              <a:t> </a:t>
            </a:r>
            <a:r>
              <a:rPr lang="es-MX" sz="2400" spc="-5" dirty="0" smtClean="0">
                <a:latin typeface="Comic Sans MS" pitchFamily="66" charset="0"/>
                <a:cs typeface="Comic Sans MS"/>
              </a:rPr>
              <a:t>estator</a:t>
            </a:r>
            <a:r>
              <a:rPr lang="es-MX" sz="2400" dirty="0" smtClean="0">
                <a:latin typeface="Comic Sans MS" pitchFamily="66" charset="0"/>
                <a:cs typeface="Comic Sans MS"/>
              </a:rPr>
              <a:t> </a:t>
            </a:r>
            <a:r>
              <a:rPr lang="es-MX" sz="2400" spc="-5" dirty="0" smtClean="0">
                <a:latin typeface="Comic Sans MS" pitchFamily="66" charset="0"/>
                <a:cs typeface="Comic Sans MS"/>
              </a:rPr>
              <a:t>es</a:t>
            </a:r>
            <a:r>
              <a:rPr lang="es-MX" sz="2400" spc="260" dirty="0" smtClean="0">
                <a:latin typeface="Comic Sans MS" pitchFamily="66" charset="0"/>
                <a:cs typeface="Comic Sans MS"/>
              </a:rPr>
              <a:t> </a:t>
            </a:r>
            <a:r>
              <a:rPr lang="es-MX" sz="2400" spc="-5" dirty="0" smtClean="0">
                <a:latin typeface="Comic Sans MS" pitchFamily="66" charset="0"/>
                <a:cs typeface="Comic Sans MS"/>
              </a:rPr>
              <a:t>generalmente</a:t>
            </a:r>
            <a:r>
              <a:rPr lang="es-MX" sz="2400" spc="260" dirty="0" smtClean="0">
                <a:latin typeface="Comic Sans MS" pitchFamily="66" charset="0"/>
                <a:cs typeface="Comic Sans MS"/>
              </a:rPr>
              <a:t> </a:t>
            </a:r>
            <a:r>
              <a:rPr lang="es-MX" sz="2400" spc="-5" dirty="0" smtClean="0">
                <a:latin typeface="Comic Sans MS" pitchFamily="66" charset="0"/>
                <a:cs typeface="Comic Sans MS"/>
              </a:rPr>
              <a:t>lo suficientemente</a:t>
            </a:r>
            <a:r>
              <a:rPr lang="es-MX" sz="2400" dirty="0" smtClean="0">
                <a:latin typeface="Comic Sans MS" pitchFamily="66" charset="0"/>
                <a:cs typeface="Comic Sans MS"/>
              </a:rPr>
              <a:t> </a:t>
            </a:r>
            <a:r>
              <a:rPr lang="es-MX" sz="2400" spc="-5" dirty="0" smtClean="0">
                <a:latin typeface="Comic Sans MS" pitchFamily="66" charset="0"/>
                <a:cs typeface="Comic Sans MS"/>
              </a:rPr>
              <a:t>pequeña</a:t>
            </a:r>
            <a:r>
              <a:rPr lang="es-MX" sz="2400" dirty="0" smtClean="0">
                <a:latin typeface="Comic Sans MS" pitchFamily="66" charset="0"/>
                <a:cs typeface="Comic Sans MS"/>
              </a:rPr>
              <a:t> </a:t>
            </a:r>
            <a:r>
              <a:rPr lang="es-MX" sz="2400" spc="-5" dirty="0" smtClean="0">
                <a:latin typeface="Comic Sans MS" pitchFamily="66" charset="0"/>
                <a:cs typeface="Comic Sans MS"/>
              </a:rPr>
              <a:t>para</a:t>
            </a:r>
            <a:r>
              <a:rPr lang="es-MX" sz="2400" dirty="0" smtClean="0">
                <a:latin typeface="Comic Sans MS" pitchFamily="66" charset="0"/>
                <a:cs typeface="Comic Sans MS"/>
              </a:rPr>
              <a:t> </a:t>
            </a:r>
            <a:r>
              <a:rPr lang="es-MX" sz="2400" spc="-5" dirty="0" smtClean="0">
                <a:latin typeface="Comic Sans MS" pitchFamily="66" charset="0"/>
                <a:cs typeface="Comic Sans MS"/>
              </a:rPr>
              <a:t>ser</a:t>
            </a:r>
            <a:r>
              <a:rPr lang="es-MX" sz="2400" dirty="0" smtClean="0">
                <a:latin typeface="Comic Sans MS" pitchFamily="66" charset="0"/>
                <a:cs typeface="Comic Sans MS"/>
              </a:rPr>
              <a:t> </a:t>
            </a:r>
            <a:r>
              <a:rPr lang="es-MX" sz="2400" spc="-5" dirty="0" smtClean="0">
                <a:latin typeface="Comic Sans MS" pitchFamily="66" charset="0"/>
                <a:cs typeface="Comic Sans MS"/>
              </a:rPr>
              <a:t>despreciada</a:t>
            </a:r>
            <a:r>
              <a:rPr lang="es-MX" sz="2400" dirty="0" smtClean="0">
                <a:latin typeface="Comic Sans MS" pitchFamily="66" charset="0"/>
                <a:cs typeface="Comic Sans MS"/>
              </a:rPr>
              <a:t> </a:t>
            </a:r>
            <a:r>
              <a:rPr lang="es-MX" sz="2400" spc="-5" dirty="0" smtClean="0">
                <a:latin typeface="Comic Sans MS" pitchFamily="66" charset="0"/>
                <a:cs typeface="Comic Sans MS"/>
              </a:rPr>
              <a:t>en</a:t>
            </a:r>
            <a:r>
              <a:rPr lang="es-MX" sz="2400" dirty="0" smtClean="0">
                <a:latin typeface="Comic Sans MS" pitchFamily="66" charset="0"/>
                <a:cs typeface="Comic Sans MS"/>
              </a:rPr>
              <a:t> </a:t>
            </a:r>
            <a:r>
              <a:rPr lang="es-MX" sz="2400" spc="-5" dirty="0" smtClean="0">
                <a:latin typeface="Comic Sans MS" pitchFamily="66" charset="0"/>
                <a:cs typeface="Comic Sans MS"/>
              </a:rPr>
              <a:t>los cálculos de corto circuito. Esta resistencia, sin embargo, es importante en la determinación de las constantes de tiempo</a:t>
            </a:r>
            <a:r>
              <a:rPr lang="es-MX" sz="2400" dirty="0" smtClean="0">
                <a:latin typeface="Comic Sans MS" pitchFamily="66" charset="0"/>
                <a:cs typeface="Comic Sans MS"/>
              </a:rPr>
              <a:t> </a:t>
            </a:r>
            <a:r>
              <a:rPr lang="es-MX" sz="2400" spc="-5" dirty="0" smtClean="0">
                <a:latin typeface="Comic Sans MS" pitchFamily="66" charset="0"/>
                <a:cs typeface="Comic Sans MS"/>
              </a:rPr>
              <a:t>de</a:t>
            </a:r>
            <a:r>
              <a:rPr lang="es-MX" sz="2400" dirty="0" smtClean="0">
                <a:latin typeface="Comic Sans MS" pitchFamily="66" charset="0"/>
                <a:cs typeface="Comic Sans MS"/>
              </a:rPr>
              <a:t> </a:t>
            </a:r>
            <a:r>
              <a:rPr lang="es-MX" sz="2400" spc="-5" dirty="0" smtClean="0">
                <a:latin typeface="Comic Sans MS" pitchFamily="66" charset="0"/>
                <a:cs typeface="Comic Sans MS"/>
              </a:rPr>
              <a:t>C.</a:t>
            </a:r>
            <a:r>
              <a:rPr lang="es-MX" sz="2400" dirty="0" smtClean="0">
                <a:latin typeface="Comic Sans MS" pitchFamily="66" charset="0"/>
                <a:cs typeface="Comic Sans MS"/>
              </a:rPr>
              <a:t> </a:t>
            </a:r>
            <a:r>
              <a:rPr lang="es-MX" sz="2400" spc="-5" dirty="0" smtClean="0">
                <a:latin typeface="Comic Sans MS" pitchFamily="66" charset="0"/>
                <a:cs typeface="Comic Sans MS"/>
              </a:rPr>
              <a:t>D.</a:t>
            </a:r>
            <a:r>
              <a:rPr lang="es-MX" sz="2400" dirty="0" smtClean="0">
                <a:latin typeface="Comic Sans MS" pitchFamily="66" charset="0"/>
                <a:cs typeface="Comic Sans MS"/>
              </a:rPr>
              <a:t> </a:t>
            </a:r>
            <a:r>
              <a:rPr lang="es-MX" sz="2400" spc="-5" dirty="0" smtClean="0">
                <a:latin typeface="Comic Sans MS" pitchFamily="66" charset="0"/>
                <a:cs typeface="Comic Sans MS"/>
              </a:rPr>
              <a:t>de</a:t>
            </a:r>
            <a:r>
              <a:rPr lang="es-MX" sz="2400" dirty="0" smtClean="0">
                <a:latin typeface="Comic Sans MS" pitchFamily="66" charset="0"/>
                <a:cs typeface="Comic Sans MS"/>
              </a:rPr>
              <a:t> </a:t>
            </a:r>
            <a:r>
              <a:rPr lang="es-MX" sz="2400" spc="-5" dirty="0" smtClean="0">
                <a:latin typeface="Comic Sans MS" pitchFamily="66" charset="0"/>
                <a:cs typeface="Comic Sans MS"/>
              </a:rPr>
              <a:t>una</a:t>
            </a:r>
            <a:r>
              <a:rPr lang="es-MX" sz="2400" dirty="0" smtClean="0">
                <a:latin typeface="Comic Sans MS" pitchFamily="66" charset="0"/>
                <a:cs typeface="Comic Sans MS"/>
              </a:rPr>
              <a:t> </a:t>
            </a:r>
            <a:r>
              <a:rPr lang="es-MX" sz="2400" spc="-5" dirty="0" smtClean="0">
                <a:latin typeface="Comic Sans MS" pitchFamily="66" charset="0"/>
                <a:cs typeface="Comic Sans MS"/>
              </a:rPr>
              <a:t>corriente</a:t>
            </a:r>
            <a:r>
              <a:rPr lang="es-MX" sz="2400" dirty="0" smtClean="0">
                <a:latin typeface="Comic Sans MS" pitchFamily="66" charset="0"/>
                <a:cs typeface="Comic Sans MS"/>
              </a:rPr>
              <a:t> </a:t>
            </a:r>
            <a:r>
              <a:rPr lang="es-MX" sz="2400" spc="-5" dirty="0" smtClean="0">
                <a:latin typeface="Comic Sans MS" pitchFamily="66" charset="0"/>
                <a:cs typeface="Comic Sans MS"/>
              </a:rPr>
              <a:t>de</a:t>
            </a:r>
            <a:r>
              <a:rPr lang="es-MX" sz="2400" dirty="0" smtClean="0">
                <a:latin typeface="Comic Sans MS" pitchFamily="66" charset="0"/>
                <a:cs typeface="Comic Sans MS"/>
              </a:rPr>
              <a:t> </a:t>
            </a:r>
            <a:r>
              <a:rPr lang="es-MX" sz="2400" spc="-5" dirty="0" smtClean="0">
                <a:latin typeface="Comic Sans MS" pitchFamily="66" charset="0"/>
                <a:cs typeface="Comic Sans MS"/>
              </a:rPr>
              <a:t>corto</a:t>
            </a:r>
            <a:r>
              <a:rPr lang="es-MX" sz="2400" dirty="0" smtClean="0">
                <a:latin typeface="Comic Sans MS" pitchFamily="66" charset="0"/>
                <a:cs typeface="Comic Sans MS"/>
              </a:rPr>
              <a:t> </a:t>
            </a:r>
            <a:r>
              <a:rPr lang="es-MX" sz="2400" spc="-5" dirty="0" smtClean="0">
                <a:latin typeface="Comic Sans MS" pitchFamily="66" charset="0"/>
                <a:cs typeface="Comic Sans MS"/>
              </a:rPr>
              <a:t>circuito asimétrica.</a:t>
            </a:r>
            <a:r>
              <a:rPr lang="es-MX" sz="2400" dirty="0" smtClean="0">
                <a:latin typeface="Comic Sans MS" pitchFamily="66" charset="0"/>
                <a:cs typeface="Comic Sans MS"/>
              </a:rPr>
              <a:t> </a:t>
            </a:r>
            <a:r>
              <a:rPr lang="es-AR" sz="2400" spc="10" dirty="0" smtClean="0">
                <a:latin typeface="Comic Sans MS" pitchFamily="66" charset="0"/>
                <a:cs typeface="Microsoft Sans Serif"/>
              </a:rPr>
              <a:t>Además, </a:t>
            </a:r>
            <a:r>
              <a:rPr lang="es-AR" sz="2400" spc="10" dirty="0" smtClean="0">
                <a:latin typeface="Comic Sans MS" pitchFamily="66" charset="0"/>
                <a:cs typeface="Microsoft Sans Serif"/>
              </a:rPr>
              <a:t>los </a:t>
            </a:r>
            <a:r>
              <a:rPr lang="es-AR" sz="2400" spc="25" dirty="0" smtClean="0">
                <a:latin typeface="Comic Sans MS" pitchFamily="66" charset="0"/>
                <a:cs typeface="Microsoft Sans Serif"/>
              </a:rPr>
              <a:t>generadores </a:t>
            </a:r>
            <a:r>
              <a:rPr lang="es-AR" sz="2400" spc="20" dirty="0" smtClean="0">
                <a:latin typeface="Comic Sans MS" pitchFamily="66" charset="0"/>
                <a:cs typeface="Microsoft Sans Serif"/>
              </a:rPr>
              <a:t>sólo están </a:t>
            </a:r>
            <a:r>
              <a:rPr lang="es-AR" sz="2400" spc="15" dirty="0" smtClean="0">
                <a:latin typeface="Comic Sans MS" pitchFamily="66" charset="0"/>
                <a:cs typeface="Microsoft Sans Serif"/>
              </a:rPr>
              <a:t>diseñados </a:t>
            </a:r>
            <a:r>
              <a:rPr lang="es-AR" sz="2400" spc="25" dirty="0" smtClean="0">
                <a:latin typeface="Comic Sans MS" pitchFamily="66" charset="0"/>
                <a:cs typeface="Microsoft Sans Serif"/>
              </a:rPr>
              <a:t>mecánicamente para </a:t>
            </a:r>
            <a:r>
              <a:rPr lang="es-AR" sz="2400" spc="30" dirty="0" smtClean="0">
                <a:latin typeface="Comic Sans MS" pitchFamily="66" charset="0"/>
                <a:cs typeface="Microsoft Sans Serif"/>
              </a:rPr>
              <a:t>una </a:t>
            </a:r>
            <a:r>
              <a:rPr lang="es-AR" sz="2400" spc="20" dirty="0" smtClean="0">
                <a:latin typeface="Comic Sans MS" pitchFamily="66" charset="0"/>
                <a:cs typeface="Microsoft Sans Serif"/>
              </a:rPr>
              <a:t>falla franca trifásica en </a:t>
            </a:r>
            <a:r>
              <a:rPr lang="es-AR" sz="2400" spc="35" dirty="0" smtClean="0">
                <a:latin typeface="Comic Sans MS" pitchFamily="66" charset="0"/>
                <a:cs typeface="Microsoft Sans Serif"/>
              </a:rPr>
              <a:t>terminales</a:t>
            </a:r>
            <a:r>
              <a:rPr lang="es-AR" sz="2400" spc="25" dirty="0" smtClean="0">
                <a:latin typeface="Comic Sans MS" pitchFamily="66" charset="0"/>
                <a:cs typeface="Microsoft Sans Serif"/>
              </a:rPr>
              <a:t>. </a:t>
            </a:r>
            <a:r>
              <a:rPr lang="es-AR" sz="2400" spc="-35" dirty="0" smtClean="0">
                <a:latin typeface="Comic Sans MS" pitchFamily="66" charset="0"/>
                <a:cs typeface="Microsoft Sans Serif"/>
              </a:rPr>
              <a:t>El </a:t>
            </a:r>
            <a:r>
              <a:rPr lang="es-AR" sz="2400" spc="20" dirty="0" smtClean="0">
                <a:latin typeface="Comic Sans MS" pitchFamily="66" charset="0"/>
                <a:cs typeface="Microsoft Sans Serif"/>
              </a:rPr>
              <a:t>nivel </a:t>
            </a:r>
            <a:r>
              <a:rPr lang="es-AR" sz="2400" spc="25" dirty="0" smtClean="0">
                <a:latin typeface="Comic Sans MS" pitchFamily="66" charset="0"/>
                <a:cs typeface="Microsoft Sans Serif"/>
              </a:rPr>
              <a:t>de </a:t>
            </a:r>
            <a:r>
              <a:rPr lang="es-AR" sz="2400" spc="30" dirty="0" smtClean="0">
                <a:latin typeface="Comic Sans MS" pitchFamily="66" charset="0"/>
                <a:cs typeface="Microsoft Sans Serif"/>
              </a:rPr>
              <a:t>corriente </a:t>
            </a:r>
            <a:r>
              <a:rPr lang="es-AR" sz="2400" spc="25" dirty="0" smtClean="0">
                <a:latin typeface="Comic Sans MS" pitchFamily="66" charset="0"/>
                <a:cs typeface="Microsoft Sans Serif"/>
              </a:rPr>
              <a:t>de </a:t>
            </a:r>
            <a:r>
              <a:rPr lang="es-AR" sz="2400" spc="20" dirty="0" smtClean="0">
                <a:latin typeface="Comic Sans MS" pitchFamily="66" charset="0"/>
                <a:cs typeface="Microsoft Sans Serif"/>
              </a:rPr>
              <a:t>falla </a:t>
            </a:r>
            <a:r>
              <a:rPr lang="es-AR" sz="2400" spc="25" dirty="0" smtClean="0">
                <a:latin typeface="Comic Sans MS" pitchFamily="66" charset="0"/>
                <a:cs typeface="Microsoft Sans Serif"/>
              </a:rPr>
              <a:t>de </a:t>
            </a:r>
            <a:r>
              <a:rPr lang="es-AR" sz="2400" spc="20" dirty="0" smtClean="0">
                <a:latin typeface="Comic Sans MS" pitchFamily="66" charset="0"/>
                <a:cs typeface="Microsoft Sans Serif"/>
              </a:rPr>
              <a:t>línea </a:t>
            </a:r>
            <a:r>
              <a:rPr lang="es-AR" sz="2400" dirty="0" smtClean="0">
                <a:latin typeface="Comic Sans MS" pitchFamily="66" charset="0"/>
                <a:cs typeface="Microsoft Sans Serif"/>
              </a:rPr>
              <a:t>a </a:t>
            </a:r>
            <a:r>
              <a:rPr lang="es-AR" sz="2400" spc="35" dirty="0" smtClean="0">
                <a:latin typeface="Comic Sans MS" pitchFamily="66" charset="0"/>
                <a:cs typeface="Microsoft Sans Serif"/>
              </a:rPr>
              <a:t>tierra </a:t>
            </a:r>
            <a:r>
              <a:rPr lang="es-AR" sz="2400" spc="25" dirty="0" smtClean="0">
                <a:latin typeface="Comic Sans MS" pitchFamily="66" charset="0"/>
                <a:cs typeface="Microsoft Sans Serif"/>
              </a:rPr>
              <a:t>de </a:t>
            </a:r>
            <a:r>
              <a:rPr lang="es-AR" sz="2400" spc="45" dirty="0" smtClean="0">
                <a:latin typeface="Comic Sans MS" pitchFamily="66" charset="0"/>
                <a:cs typeface="Microsoft Sans Serif"/>
              </a:rPr>
              <a:t>un </a:t>
            </a:r>
            <a:r>
              <a:rPr lang="es-AR" sz="2400" spc="30" dirty="0" smtClean="0">
                <a:latin typeface="Comic Sans MS" pitchFamily="66" charset="0"/>
                <a:cs typeface="Microsoft Sans Serif"/>
              </a:rPr>
              <a:t>generador </a:t>
            </a:r>
            <a:r>
              <a:rPr lang="es-AR" sz="2400" spc="25" dirty="0" smtClean="0">
                <a:latin typeface="Comic Sans MS" pitchFamily="66" charset="0"/>
                <a:cs typeface="Microsoft Sans Serif"/>
              </a:rPr>
              <a:t>sólidamente </a:t>
            </a:r>
            <a:r>
              <a:rPr lang="es-AR" sz="2400" spc="20" dirty="0" smtClean="0">
                <a:latin typeface="Comic Sans MS" pitchFamily="66" charset="0"/>
                <a:cs typeface="Microsoft Sans Serif"/>
              </a:rPr>
              <a:t>conectado </a:t>
            </a:r>
            <a:r>
              <a:rPr lang="es-AR" sz="2400" dirty="0" smtClean="0">
                <a:latin typeface="Comic Sans MS" pitchFamily="66" charset="0"/>
                <a:cs typeface="Microsoft Sans Serif"/>
              </a:rPr>
              <a:t>a </a:t>
            </a:r>
            <a:r>
              <a:rPr lang="es-AR" sz="2400" spc="35" dirty="0" smtClean="0">
                <a:latin typeface="Comic Sans MS" pitchFamily="66" charset="0"/>
                <a:cs typeface="Microsoft Sans Serif"/>
              </a:rPr>
              <a:t>tierra </a:t>
            </a:r>
            <a:r>
              <a:rPr lang="es-AR" sz="2400" spc="25" dirty="0" smtClean="0">
                <a:latin typeface="Comic Sans MS" pitchFamily="66" charset="0"/>
                <a:cs typeface="Microsoft Sans Serif"/>
              </a:rPr>
              <a:t>puede </a:t>
            </a:r>
            <a:r>
              <a:rPr lang="es-AR" sz="2400" spc="15" dirty="0" smtClean="0">
                <a:latin typeface="Comic Sans MS" pitchFamily="66" charset="0"/>
                <a:cs typeface="Microsoft Sans Serif"/>
              </a:rPr>
              <a:t>exceder </a:t>
            </a:r>
            <a:r>
              <a:rPr lang="es-AR" sz="2400" spc="10" dirty="0" smtClean="0">
                <a:latin typeface="Comic Sans MS" pitchFamily="66" charset="0"/>
                <a:cs typeface="Microsoft Sans Serif"/>
              </a:rPr>
              <a:t>este</a:t>
            </a:r>
            <a:r>
              <a:rPr lang="es-AR" sz="2400" spc="-5" dirty="0" smtClean="0">
                <a:latin typeface="Comic Sans MS" pitchFamily="66" charset="0"/>
                <a:cs typeface="Microsoft Sans Serif"/>
              </a:rPr>
              <a:t> </a:t>
            </a:r>
            <a:r>
              <a:rPr lang="es-AR" sz="2400" spc="25" dirty="0" smtClean="0">
                <a:latin typeface="Comic Sans MS" pitchFamily="66" charset="0"/>
                <a:cs typeface="Microsoft Sans Serif"/>
              </a:rPr>
              <a:t>valor</a:t>
            </a:r>
            <a:r>
              <a:rPr lang="es-AR" sz="2400" spc="-5" dirty="0" smtClean="0">
                <a:latin typeface="Comic Sans MS" pitchFamily="66" charset="0"/>
                <a:cs typeface="Microsoft Sans Serif"/>
              </a:rPr>
              <a:t> </a:t>
            </a:r>
            <a:r>
              <a:rPr lang="es-AR" sz="2400" spc="30" dirty="0" smtClean="0">
                <a:latin typeface="Comic Sans MS" pitchFamily="66" charset="0"/>
                <a:cs typeface="Microsoft Sans Serif"/>
              </a:rPr>
              <a:t>debido</a:t>
            </a:r>
            <a:r>
              <a:rPr lang="es-AR" sz="2400" dirty="0" smtClean="0">
                <a:latin typeface="Comic Sans MS" pitchFamily="66" charset="0"/>
                <a:cs typeface="Microsoft Sans Serif"/>
              </a:rPr>
              <a:t> a</a:t>
            </a:r>
            <a:r>
              <a:rPr lang="es-AR" sz="2400" spc="-5" dirty="0" smtClean="0">
                <a:latin typeface="Comic Sans MS" pitchFamily="66" charset="0"/>
                <a:cs typeface="Microsoft Sans Serif"/>
              </a:rPr>
              <a:t> </a:t>
            </a:r>
            <a:r>
              <a:rPr lang="es-AR" sz="2400" spc="10" dirty="0" smtClean="0">
                <a:latin typeface="Comic Sans MS" pitchFamily="66" charset="0"/>
                <a:cs typeface="Microsoft Sans Serif"/>
              </a:rPr>
              <a:t>la</a:t>
            </a:r>
            <a:r>
              <a:rPr lang="es-AR" sz="2400" spc="-5" dirty="0" smtClean="0">
                <a:latin typeface="Comic Sans MS" pitchFamily="66" charset="0"/>
                <a:cs typeface="Microsoft Sans Serif"/>
              </a:rPr>
              <a:t> </a:t>
            </a:r>
            <a:r>
              <a:rPr lang="es-AR" sz="2400" spc="40" dirty="0" smtClean="0">
                <a:latin typeface="Comic Sans MS" pitchFamily="66" charset="0"/>
                <a:cs typeface="Microsoft Sans Serif"/>
              </a:rPr>
              <a:t>muy</a:t>
            </a:r>
            <a:r>
              <a:rPr lang="es-AR" sz="2400" spc="-5" dirty="0" smtClean="0">
                <a:latin typeface="Comic Sans MS" pitchFamily="66" charset="0"/>
                <a:cs typeface="Microsoft Sans Serif"/>
              </a:rPr>
              <a:t> </a:t>
            </a:r>
            <a:r>
              <a:rPr lang="es-AR" sz="2400" spc="15" dirty="0" smtClean="0">
                <a:latin typeface="Comic Sans MS" pitchFamily="66" charset="0"/>
                <a:cs typeface="Microsoft Sans Serif"/>
              </a:rPr>
              <a:t>baja</a:t>
            </a:r>
            <a:r>
              <a:rPr lang="es-AR" sz="2400" dirty="0" smtClean="0">
                <a:latin typeface="Comic Sans MS" pitchFamily="66" charset="0"/>
                <a:cs typeface="Microsoft Sans Serif"/>
              </a:rPr>
              <a:t> </a:t>
            </a:r>
            <a:r>
              <a:rPr lang="es-AR" sz="2400" spc="15" dirty="0" smtClean="0">
                <a:latin typeface="Comic Sans MS" pitchFamily="66" charset="0"/>
                <a:cs typeface="Microsoft Sans Serif"/>
              </a:rPr>
              <a:t>reactancia</a:t>
            </a:r>
            <a:r>
              <a:rPr lang="es-AR" sz="2400" spc="-5" dirty="0" smtClean="0">
                <a:latin typeface="Comic Sans MS" pitchFamily="66" charset="0"/>
                <a:cs typeface="Microsoft Sans Serif"/>
              </a:rPr>
              <a:t> </a:t>
            </a:r>
            <a:r>
              <a:rPr lang="es-AR" sz="2400" spc="25" dirty="0" smtClean="0">
                <a:latin typeface="Comic Sans MS" pitchFamily="66" charset="0"/>
                <a:cs typeface="Microsoft Sans Serif"/>
              </a:rPr>
              <a:t>de</a:t>
            </a:r>
            <a:r>
              <a:rPr lang="es-AR" sz="2400" spc="-5" dirty="0" smtClean="0">
                <a:latin typeface="Comic Sans MS" pitchFamily="66" charset="0"/>
                <a:cs typeface="Microsoft Sans Serif"/>
              </a:rPr>
              <a:t> </a:t>
            </a:r>
            <a:r>
              <a:rPr lang="es-AR" sz="2400" spc="5" dirty="0" smtClean="0">
                <a:latin typeface="Comic Sans MS" pitchFamily="66" charset="0"/>
                <a:cs typeface="Microsoft Sans Serif"/>
              </a:rPr>
              <a:t>secuencia</a:t>
            </a:r>
            <a:r>
              <a:rPr lang="es-AR" sz="2400" dirty="0" smtClean="0">
                <a:latin typeface="Comic Sans MS" pitchFamily="66" charset="0"/>
                <a:cs typeface="Microsoft Sans Serif"/>
              </a:rPr>
              <a:t> </a:t>
            </a:r>
            <a:r>
              <a:rPr lang="es-AR" sz="2400" spc="15" dirty="0" smtClean="0">
                <a:latin typeface="Comic Sans MS" pitchFamily="66" charset="0"/>
                <a:cs typeface="Microsoft Sans Serif"/>
              </a:rPr>
              <a:t>cero</a:t>
            </a:r>
            <a:r>
              <a:rPr lang="es-AR" sz="2400" spc="15" dirty="0" smtClean="0">
                <a:latin typeface="Microsoft Sans Serif"/>
                <a:cs typeface="Microsoft Sans Serif"/>
              </a:rPr>
              <a:t>.</a:t>
            </a:r>
            <a:endParaRPr lang="es-AR" sz="2400" dirty="0" smtClean="0">
              <a:latin typeface="Microsoft Sans Serif"/>
              <a:cs typeface="Microsoft Sans Serif"/>
            </a:endParaRPr>
          </a:p>
        </p:txBody>
      </p:sp>
      <p:sp>
        <p:nvSpPr>
          <p:cNvPr id="18" name="object 18"/>
          <p:cNvSpPr txBox="1"/>
          <p:nvPr/>
        </p:nvSpPr>
        <p:spPr>
          <a:xfrm>
            <a:off x="10796082" y="5394313"/>
            <a:ext cx="72390" cy="105157"/>
          </a:xfrm>
          <a:prstGeom prst="rect">
            <a:avLst/>
          </a:prstGeom>
        </p:spPr>
        <p:txBody>
          <a:bodyPr vert="horz" wrap="square" lIns="0" tIns="12700" rIns="0" bIns="0" rtlCol="0">
            <a:spAutoFit/>
          </a:bodyPr>
          <a:lstStyle/>
          <a:p>
            <a:pPr marL="12700">
              <a:spcBef>
                <a:spcPts val="100"/>
              </a:spcBef>
            </a:pPr>
            <a:r>
              <a:rPr sz="600" b="1" spc="-5" dirty="0">
                <a:latin typeface="Comic Sans MS"/>
                <a:cs typeface="Comic Sans MS"/>
              </a:rPr>
              <a:t>1</a:t>
            </a:r>
            <a:endParaRPr sz="600">
              <a:latin typeface="Comic Sans MS"/>
              <a:cs typeface="Comic Sans MS"/>
            </a:endParaRPr>
          </a:p>
        </p:txBody>
      </p:sp>
      <p:pic>
        <p:nvPicPr>
          <p:cNvPr id="1026" name="Picture 2"/>
          <p:cNvPicPr>
            <a:picLocks noChangeAspect="1" noChangeArrowheads="1"/>
          </p:cNvPicPr>
          <p:nvPr/>
        </p:nvPicPr>
        <p:blipFill>
          <a:blip r:embed="rId2"/>
          <a:srcRect/>
          <a:stretch>
            <a:fillRect/>
          </a:stretch>
        </p:blipFill>
        <p:spPr bwMode="auto">
          <a:xfrm>
            <a:off x="10869626" y="385730"/>
            <a:ext cx="6357982" cy="9215502"/>
          </a:xfrm>
          <a:prstGeom prst="rect">
            <a:avLst/>
          </a:prstGeom>
          <a:noFill/>
          <a:ln w="9525">
            <a:noFill/>
            <a:miter lim="800000"/>
            <a:headEnd/>
            <a:tailEnd/>
          </a:ln>
          <a:effectLst/>
        </p:spPr>
      </p:pic>
      <p:sp>
        <p:nvSpPr>
          <p:cNvPr id="9" name="8 Rectángulo"/>
          <p:cNvSpPr/>
          <p:nvPr/>
        </p:nvSpPr>
        <p:spPr>
          <a:xfrm>
            <a:off x="10512436" y="9458356"/>
            <a:ext cx="5915402" cy="369332"/>
          </a:xfrm>
          <a:prstGeom prst="rect">
            <a:avLst/>
          </a:prstGeom>
        </p:spPr>
        <p:txBody>
          <a:bodyPr wrap="none">
            <a:spAutoFit/>
          </a:bodyPr>
          <a:lstStyle/>
          <a:p>
            <a:r>
              <a:rPr lang="es-AR" b="1" dirty="0" smtClean="0">
                <a:latin typeface="Comic Sans MS" pitchFamily="66" charset="0"/>
              </a:rPr>
              <a:t>Fig. 4. Representación de componentes simétricas</a:t>
            </a:r>
            <a:endParaRPr lang="es-AR" b="1" dirty="0">
              <a:latin typeface="Comic Sans MS" pitchFamily="66" charset="0"/>
            </a:endParaRPr>
          </a:p>
        </p:txBody>
      </p:sp>
    </p:spTree>
    <p:extLst>
      <p:ext uri="{BB962C8B-B14F-4D97-AF65-F5344CB8AC3E}">
        <p14:creationId xmlns="" xmlns:p14="http://schemas.microsoft.com/office/powerpoint/2010/main" val="1804553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30200" y="228600"/>
            <a:ext cx="17183160" cy="1298176"/>
          </a:xfrm>
          <a:prstGeom prst="rect">
            <a:avLst/>
          </a:prstGeom>
        </p:spPr>
        <p:txBody>
          <a:bodyPr vert="horz" wrap="square" lIns="0" tIns="12700" rIns="0" bIns="0" rtlCol="0">
            <a:spAutoFit/>
          </a:bodyPr>
          <a:lstStyle/>
          <a:p>
            <a:pPr marL="38100" marR="30480" algn="just">
              <a:lnSpc>
                <a:spcPct val="116100"/>
              </a:lnSpc>
              <a:spcBef>
                <a:spcPts val="100"/>
              </a:spcBef>
            </a:pPr>
            <a:r>
              <a:rPr lang="es-MX" sz="2400" spc="-5" dirty="0" smtClean="0">
                <a:latin typeface="Comic Sans MS"/>
                <a:cs typeface="Comic Sans MS"/>
              </a:rPr>
              <a:t>Para</a:t>
            </a:r>
            <a:r>
              <a:rPr lang="es-MX" sz="2400" dirty="0" smtClean="0">
                <a:latin typeface="Comic Sans MS"/>
                <a:cs typeface="Comic Sans MS"/>
              </a:rPr>
              <a:t> </a:t>
            </a:r>
            <a:r>
              <a:rPr lang="es-MX" sz="2400" spc="-5" dirty="0">
                <a:latin typeface="Comic Sans MS"/>
                <a:cs typeface="Comic Sans MS"/>
              </a:rPr>
              <a:t>calcular</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 generación</a:t>
            </a:r>
            <a:r>
              <a:rPr lang="es-MX" sz="2400" dirty="0">
                <a:latin typeface="Comic Sans MS"/>
                <a:cs typeface="Comic Sans MS"/>
              </a:rPr>
              <a:t> </a:t>
            </a:r>
            <a:r>
              <a:rPr lang="es-MX" sz="2400" spc="-5" dirty="0">
                <a:latin typeface="Comic Sans MS"/>
                <a:cs typeface="Comic Sans MS"/>
              </a:rPr>
              <a:t>anormales</a:t>
            </a:r>
            <a:r>
              <a:rPr lang="es-MX" sz="2400" dirty="0">
                <a:latin typeface="Comic Sans MS"/>
                <a:cs typeface="Comic Sans MS"/>
              </a:rPr>
              <a:t> </a:t>
            </a:r>
            <a:r>
              <a:rPr lang="es-MX" sz="2400" spc="-5" dirty="0">
                <a:latin typeface="Comic Sans MS"/>
                <a:cs typeface="Comic Sans MS"/>
              </a:rPr>
              <a:t>desbalanceadas,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redes</a:t>
            </a:r>
            <a:r>
              <a:rPr lang="es-MX" sz="2400" dirty="0">
                <a:latin typeface="Comic Sans MS"/>
                <a:cs typeface="Comic Sans MS"/>
              </a:rPr>
              <a:t> </a:t>
            </a:r>
            <a:r>
              <a:rPr lang="es-MX" sz="2400" spc="-5" dirty="0">
                <a:latin typeface="Comic Sans MS"/>
                <a:cs typeface="Comic Sans MS"/>
              </a:rPr>
              <a:t>de secuencia positiva, negativa y cero son interconectadas. Para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comunes,</a:t>
            </a:r>
            <a:r>
              <a:rPr lang="es-MX" sz="2400" dirty="0">
                <a:latin typeface="Comic Sans MS"/>
                <a:cs typeface="Comic Sans MS"/>
              </a:rPr>
              <a:t> </a:t>
            </a:r>
            <a:r>
              <a:rPr lang="es-MX" sz="2400" spc="-5" dirty="0">
                <a:latin typeface="Comic Sans MS"/>
                <a:cs typeface="Comic Sans MS"/>
              </a:rPr>
              <a:t>éstas</a:t>
            </a:r>
            <a:r>
              <a:rPr lang="es-MX" sz="2400" dirty="0">
                <a:latin typeface="Comic Sans MS"/>
                <a:cs typeface="Comic Sans MS"/>
              </a:rPr>
              <a:t> </a:t>
            </a:r>
            <a:r>
              <a:rPr lang="es-MX" sz="2400" spc="-5" dirty="0">
                <a:latin typeface="Comic Sans MS"/>
                <a:cs typeface="Comic Sans MS"/>
              </a:rPr>
              <a:t>son conectadas</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en</a:t>
            </a:r>
            <a:r>
              <a:rPr lang="es-MX" sz="2400" spc="5"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Tabla</a:t>
            </a:r>
            <a:r>
              <a:rPr lang="es-MX" sz="2400" b="1" dirty="0">
                <a:latin typeface="Comic Sans MS"/>
                <a:cs typeface="Comic Sans MS"/>
              </a:rPr>
              <a:t> </a:t>
            </a:r>
            <a:r>
              <a:rPr lang="es-MX" sz="2400" b="1" spc="-5" dirty="0">
                <a:latin typeface="Comic Sans MS"/>
                <a:cs typeface="Comic Sans MS"/>
              </a:rPr>
              <a:t>2</a:t>
            </a:r>
            <a:r>
              <a:rPr lang="es-MX" sz="2400" spc="-5" dirty="0">
                <a:latin typeface="Comic Sans MS"/>
                <a:cs typeface="Comic Sans MS"/>
              </a:rPr>
              <a:t>.</a:t>
            </a:r>
          </a:p>
        </p:txBody>
      </p:sp>
      <p:sp>
        <p:nvSpPr>
          <p:cNvPr id="18" name="object 18"/>
          <p:cNvSpPr txBox="1"/>
          <p:nvPr/>
        </p:nvSpPr>
        <p:spPr>
          <a:xfrm>
            <a:off x="10796082" y="5394313"/>
            <a:ext cx="72390" cy="105157"/>
          </a:xfrm>
          <a:prstGeom prst="rect">
            <a:avLst/>
          </a:prstGeom>
        </p:spPr>
        <p:txBody>
          <a:bodyPr vert="horz" wrap="square" lIns="0" tIns="12700" rIns="0" bIns="0" rtlCol="0">
            <a:spAutoFit/>
          </a:bodyPr>
          <a:lstStyle/>
          <a:p>
            <a:pPr marL="12700">
              <a:spcBef>
                <a:spcPts val="100"/>
              </a:spcBef>
            </a:pPr>
            <a:r>
              <a:rPr sz="600" b="1" spc="-5" dirty="0">
                <a:latin typeface="Comic Sans MS"/>
                <a:cs typeface="Comic Sans MS"/>
              </a:rPr>
              <a:t>1</a:t>
            </a:r>
            <a:endParaRPr sz="600">
              <a:latin typeface="Comic Sans MS"/>
              <a:cs typeface="Comic Sans MS"/>
            </a:endParaRPr>
          </a:p>
        </p:txBody>
      </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2</a:t>
            </a:r>
          </a:p>
        </p:txBody>
      </p:sp>
      <p:pic>
        <p:nvPicPr>
          <p:cNvPr id="8" name="Imagen 7">
            <a:extLst>
              <a:ext uri="{FF2B5EF4-FFF2-40B4-BE49-F238E27FC236}">
                <a16:creationId xmlns="" xmlns:a16="http://schemas.microsoft.com/office/drawing/2014/main" id="{B80A1323-7980-47AD-B72A-7E528C657754}"/>
              </a:ext>
            </a:extLst>
          </p:cNvPr>
          <p:cNvPicPr>
            <a:picLocks noChangeAspect="1"/>
          </p:cNvPicPr>
          <p:nvPr/>
        </p:nvPicPr>
        <p:blipFill>
          <a:blip r:embed="rId2"/>
          <a:stretch>
            <a:fillRect/>
          </a:stretch>
        </p:blipFill>
        <p:spPr>
          <a:xfrm>
            <a:off x="939744" y="1242986"/>
            <a:ext cx="5786478" cy="4000528"/>
          </a:xfrm>
          <a:prstGeom prst="rect">
            <a:avLst/>
          </a:prstGeom>
        </p:spPr>
      </p:pic>
      <p:pic>
        <p:nvPicPr>
          <p:cNvPr id="10" name="Imagen 9">
            <a:extLst>
              <a:ext uri="{FF2B5EF4-FFF2-40B4-BE49-F238E27FC236}">
                <a16:creationId xmlns="" xmlns:a16="http://schemas.microsoft.com/office/drawing/2014/main" id="{E4A4C763-4026-4899-A44C-FE43C04AFD1F}"/>
              </a:ext>
            </a:extLst>
          </p:cNvPr>
          <p:cNvPicPr>
            <a:picLocks noChangeAspect="1"/>
          </p:cNvPicPr>
          <p:nvPr/>
        </p:nvPicPr>
        <p:blipFill>
          <a:blip r:embed="rId3"/>
          <a:srcRect b="71971"/>
          <a:stretch>
            <a:fillRect/>
          </a:stretch>
        </p:blipFill>
        <p:spPr>
          <a:xfrm>
            <a:off x="725430" y="5457828"/>
            <a:ext cx="5786478" cy="4071966"/>
          </a:xfrm>
          <a:prstGeom prst="rect">
            <a:avLst/>
          </a:prstGeom>
        </p:spPr>
      </p:pic>
      <p:sp>
        <p:nvSpPr>
          <p:cNvPr id="15" name="CuadroTexto 14">
            <a:extLst>
              <a:ext uri="{FF2B5EF4-FFF2-40B4-BE49-F238E27FC236}">
                <a16:creationId xmlns="" xmlns:a16="http://schemas.microsoft.com/office/drawing/2014/main" id="{0918A914-934F-4AC8-B09A-4587A6A3631C}"/>
              </a:ext>
            </a:extLst>
          </p:cNvPr>
          <p:cNvSpPr txBox="1"/>
          <p:nvPr/>
        </p:nvSpPr>
        <p:spPr>
          <a:xfrm>
            <a:off x="6440470" y="7743844"/>
            <a:ext cx="5143536" cy="830997"/>
          </a:xfrm>
          <a:prstGeom prst="rect">
            <a:avLst/>
          </a:prstGeom>
          <a:noFill/>
        </p:spPr>
        <p:txBody>
          <a:bodyPr wrap="square">
            <a:spAutoFit/>
          </a:bodyPr>
          <a:lstStyle/>
          <a:p>
            <a:pPr algn="ctr"/>
            <a:r>
              <a:rPr lang="es-MX" sz="2400" b="1" dirty="0">
                <a:latin typeface="Comic Sans MS" pitchFamily="66" charset="0"/>
              </a:rPr>
              <a:t>Tabla 2. Conexiones de redes de secuencia de fallas </a:t>
            </a:r>
            <a:endParaRPr lang="es-AR" sz="2400" b="1" dirty="0">
              <a:latin typeface="Comic Sans MS" pitchFamily="66" charset="0"/>
            </a:endParaRPr>
          </a:p>
        </p:txBody>
      </p:sp>
      <p:pic>
        <p:nvPicPr>
          <p:cNvPr id="11" name="Imagen 9">
            <a:extLst>
              <a:ext uri="{FF2B5EF4-FFF2-40B4-BE49-F238E27FC236}">
                <a16:creationId xmlns="" xmlns:a16="http://schemas.microsoft.com/office/drawing/2014/main" id="{E4A4C763-4026-4899-A44C-FE43C04AFD1F}"/>
              </a:ext>
            </a:extLst>
          </p:cNvPr>
          <p:cNvPicPr>
            <a:picLocks noChangeAspect="1"/>
          </p:cNvPicPr>
          <p:nvPr/>
        </p:nvPicPr>
        <p:blipFill>
          <a:blip r:embed="rId3"/>
          <a:srcRect t="27215" b="41847"/>
          <a:stretch>
            <a:fillRect/>
          </a:stretch>
        </p:blipFill>
        <p:spPr>
          <a:xfrm>
            <a:off x="7154850" y="1100110"/>
            <a:ext cx="5715040" cy="4143404"/>
          </a:xfrm>
          <a:prstGeom prst="rect">
            <a:avLst/>
          </a:prstGeom>
        </p:spPr>
      </p:pic>
      <p:pic>
        <p:nvPicPr>
          <p:cNvPr id="12" name="Imagen 9">
            <a:extLst>
              <a:ext uri="{FF2B5EF4-FFF2-40B4-BE49-F238E27FC236}">
                <a16:creationId xmlns="" xmlns:a16="http://schemas.microsoft.com/office/drawing/2014/main" id="{E4A4C763-4026-4899-A44C-FE43C04AFD1F}"/>
              </a:ext>
            </a:extLst>
          </p:cNvPr>
          <p:cNvPicPr>
            <a:picLocks noChangeAspect="1"/>
          </p:cNvPicPr>
          <p:nvPr/>
        </p:nvPicPr>
        <p:blipFill>
          <a:blip r:embed="rId3"/>
          <a:srcRect t="58620"/>
          <a:stretch>
            <a:fillRect/>
          </a:stretch>
        </p:blipFill>
        <p:spPr>
          <a:xfrm>
            <a:off x="11941196" y="4171944"/>
            <a:ext cx="5500726" cy="5429288"/>
          </a:xfrm>
          <a:prstGeom prst="rect">
            <a:avLst/>
          </a:prstGeom>
        </p:spPr>
      </p:pic>
    </p:spTree>
    <p:extLst>
      <p:ext uri="{BB962C8B-B14F-4D97-AF65-F5344CB8AC3E}">
        <p14:creationId xmlns="" xmlns:p14="http://schemas.microsoft.com/office/powerpoint/2010/main" val="3697133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23995"/>
            <a:ext cx="17297400" cy="9878602"/>
          </a:xfrm>
          <a:prstGeom prst="rect">
            <a:avLst/>
          </a:prstGeom>
        </p:spPr>
        <p:txBody>
          <a:bodyPr vert="horz" wrap="square" lIns="0" tIns="12700" rIns="0" bIns="0" rtlCol="0">
            <a:spAutoFit/>
          </a:bodyPr>
          <a:lstStyle/>
          <a:p>
            <a:pPr marL="38100" marR="30480" algn="just">
              <a:spcBef>
                <a:spcPts val="100"/>
              </a:spcBef>
            </a:pPr>
            <a:r>
              <a:rPr lang="es-MX" sz="2400" b="1" spc="-5" dirty="0">
                <a:latin typeface="Comic Sans MS"/>
                <a:cs typeface="Comic Sans MS"/>
              </a:rPr>
              <a:t>Decaimiento de la corriente de falla del generador: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positiva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 caracterizada por tres reactancias con valores que se incrementan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sus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 disminuyen 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tiempo.</a:t>
            </a: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38100" marR="30480" algn="just">
              <a:spcBef>
                <a:spcPts val="100"/>
              </a:spcBef>
            </a:pPr>
            <a:endParaRPr lang="es-MX" sz="2400" spc="-5" dirty="0">
              <a:latin typeface="Comic Sans MS"/>
              <a:cs typeface="Comic Sans MS"/>
            </a:endParaRPr>
          </a:p>
          <a:p>
            <a:pPr marL="915035" marR="73025" indent="-834390" algn="ctr">
              <a:lnSpc>
                <a:spcPct val="116100"/>
              </a:lnSpc>
              <a:spcBef>
                <a:spcPts val="100"/>
              </a:spcBef>
            </a:pPr>
            <a:r>
              <a:rPr lang="es-MX" sz="2400" spc="-5" dirty="0">
                <a:latin typeface="Comic Sans MS"/>
                <a:cs typeface="Comic Sans MS"/>
              </a:rPr>
              <a:t>Figura</a:t>
            </a:r>
            <a:r>
              <a:rPr lang="es-MX" sz="2400" spc="5" dirty="0">
                <a:latin typeface="Comic Sans MS"/>
                <a:cs typeface="Comic Sans MS"/>
              </a:rPr>
              <a:t> </a:t>
            </a:r>
            <a:r>
              <a:rPr lang="es-MX" sz="2400" spc="-5" dirty="0">
                <a:latin typeface="Comic Sans MS"/>
                <a:cs typeface="Comic Sans MS"/>
              </a:rPr>
              <a:t>4.</a:t>
            </a:r>
            <a:r>
              <a:rPr lang="es-MX" sz="2400" spc="20" dirty="0">
                <a:latin typeface="Comic Sans MS"/>
                <a:cs typeface="Comic Sans MS"/>
              </a:rPr>
              <a:t> </a:t>
            </a:r>
            <a:r>
              <a:rPr lang="es-MX" sz="2400" b="1" spc="-5" dirty="0">
                <a:latin typeface="Comic Sans MS"/>
                <a:cs typeface="Comic Sans MS"/>
              </a:rPr>
              <a:t>Trazo</a:t>
            </a:r>
            <a:r>
              <a:rPr lang="es-MX" sz="2400" b="1" spc="5" dirty="0">
                <a:latin typeface="Comic Sans MS"/>
                <a:cs typeface="Comic Sans MS"/>
              </a:rPr>
              <a:t> </a:t>
            </a:r>
            <a:r>
              <a:rPr lang="es-MX" sz="2400" b="1" spc="-5" dirty="0">
                <a:latin typeface="Comic Sans MS"/>
                <a:cs typeface="Comic Sans MS"/>
              </a:rPr>
              <a:t>simétrico</a:t>
            </a:r>
            <a:r>
              <a:rPr lang="es-MX" sz="2400" b="1" spc="10" dirty="0">
                <a:latin typeface="Comic Sans MS"/>
                <a:cs typeface="Comic Sans MS"/>
              </a:rPr>
              <a:t> </a:t>
            </a:r>
            <a:r>
              <a:rPr lang="es-MX" sz="2400" b="1" spc="-5" dirty="0">
                <a:latin typeface="Comic Sans MS"/>
                <a:cs typeface="Comic Sans MS"/>
              </a:rPr>
              <a:t>de</a:t>
            </a:r>
            <a:r>
              <a:rPr lang="es-MX" sz="2400" b="1" spc="10" dirty="0">
                <a:latin typeface="Comic Sans MS"/>
                <a:cs typeface="Comic Sans MS"/>
              </a:rPr>
              <a:t> </a:t>
            </a:r>
            <a:r>
              <a:rPr lang="es-MX" sz="2400" b="1" spc="-5" dirty="0">
                <a:latin typeface="Comic Sans MS"/>
                <a:cs typeface="Comic Sans MS"/>
              </a:rPr>
              <a:t>una</a:t>
            </a:r>
            <a:r>
              <a:rPr lang="es-MX" sz="2400" b="1" spc="5" dirty="0">
                <a:latin typeface="Comic Sans MS"/>
                <a:cs typeface="Comic Sans MS"/>
              </a:rPr>
              <a:t> </a:t>
            </a:r>
            <a:r>
              <a:rPr lang="es-MX" sz="2400" b="1" spc="-5" dirty="0">
                <a:latin typeface="Comic Sans MS"/>
                <a:cs typeface="Comic Sans MS"/>
              </a:rPr>
              <a:t>corriente</a:t>
            </a:r>
            <a:r>
              <a:rPr lang="es-MX" sz="2400" b="1" spc="10" dirty="0">
                <a:latin typeface="Comic Sans MS"/>
                <a:cs typeface="Comic Sans MS"/>
              </a:rPr>
              <a:t> </a:t>
            </a:r>
            <a:r>
              <a:rPr lang="es-MX" sz="2400" b="1" spc="-5" dirty="0">
                <a:latin typeface="Comic Sans MS"/>
                <a:cs typeface="Comic Sans MS"/>
              </a:rPr>
              <a:t>de</a:t>
            </a:r>
            <a:r>
              <a:rPr lang="es-MX" sz="2400" b="1" spc="10" dirty="0">
                <a:latin typeface="Comic Sans MS"/>
                <a:cs typeface="Comic Sans MS"/>
              </a:rPr>
              <a:t> </a:t>
            </a:r>
            <a:r>
              <a:rPr lang="es-MX" sz="2400" b="1" spc="-5" dirty="0">
                <a:latin typeface="Comic Sans MS"/>
                <a:cs typeface="Comic Sans MS"/>
              </a:rPr>
              <a:t>corto circuito del</a:t>
            </a:r>
            <a:r>
              <a:rPr lang="es-MX" sz="2400" b="1" dirty="0">
                <a:latin typeface="Comic Sans MS"/>
                <a:cs typeface="Comic Sans MS"/>
              </a:rPr>
              <a:t> </a:t>
            </a:r>
            <a:r>
              <a:rPr lang="es-MX" sz="2400" b="1" spc="-5" dirty="0">
                <a:latin typeface="Comic Sans MS"/>
                <a:cs typeface="Comic Sans MS"/>
              </a:rPr>
              <a:t>generador</a:t>
            </a:r>
            <a:endParaRPr lang="es-MX" sz="2400" dirty="0">
              <a:latin typeface="Comic Sans MS"/>
              <a:cs typeface="Comic Sans MS"/>
            </a:endParaRPr>
          </a:p>
          <a:p>
            <a:pPr marL="12700" marR="5080" algn="just">
              <a:lnSpc>
                <a:spcPct val="116100"/>
              </a:lnSpc>
            </a:pPr>
            <a:r>
              <a:rPr lang="es-MX" sz="2400" spc="-5" dirty="0">
                <a:latin typeface="Comic Sans MS"/>
                <a:cs typeface="Comic Sans MS"/>
              </a:rPr>
              <a:t>La figura 4 ilustra un trazo simétrico monofásico de una forma de onda de corto circuito trifásico (ausencia de la componente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C.D.)</a:t>
            </a:r>
            <a:r>
              <a:rPr lang="es-MX" sz="2400" dirty="0">
                <a:latin typeface="Comic Sans MS"/>
                <a:cs typeface="Comic Sans MS"/>
              </a:rPr>
              <a:t> </a:t>
            </a:r>
            <a:r>
              <a:rPr lang="es-MX" sz="2400" spc="-5" dirty="0">
                <a:latin typeface="Comic Sans MS"/>
                <a:cs typeface="Comic Sans MS"/>
              </a:rPr>
              <a:t>tal</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obtenido </a:t>
            </a:r>
            <a:r>
              <a:rPr lang="es-MX" sz="2400" spc="-5" dirty="0" err="1">
                <a:latin typeface="Comic Sans MS"/>
                <a:cs typeface="Comic Sans MS"/>
              </a:rPr>
              <a:t>oscilográficamente</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La forma de onda mostrada en la figura</a:t>
            </a:r>
            <a:r>
              <a:rPr lang="es-MX" sz="2400" spc="105" dirty="0">
                <a:latin typeface="Comic Sans MS"/>
                <a:cs typeface="Comic Sans MS"/>
              </a:rPr>
              <a:t> </a:t>
            </a:r>
            <a:r>
              <a:rPr lang="es-MX" sz="2400" spc="-5" dirty="0">
                <a:latin typeface="Comic Sans MS"/>
                <a:cs typeface="Comic Sans MS"/>
              </a:rPr>
              <a:t>4</a:t>
            </a:r>
            <a:r>
              <a:rPr lang="es-MX" sz="2400" spc="110" dirty="0">
                <a:latin typeface="Comic Sans MS"/>
                <a:cs typeface="Comic Sans MS"/>
              </a:rPr>
              <a:t> </a:t>
            </a:r>
            <a:r>
              <a:rPr lang="es-MX" sz="2400" spc="-5" dirty="0">
                <a:latin typeface="Comic Sans MS"/>
                <a:cs typeface="Comic Sans MS"/>
              </a:rPr>
              <a:t>puede</a:t>
            </a:r>
            <a:r>
              <a:rPr lang="es-MX" sz="2400" spc="110" dirty="0">
                <a:latin typeface="Comic Sans MS"/>
                <a:cs typeface="Comic Sans MS"/>
              </a:rPr>
              <a:t> </a:t>
            </a:r>
            <a:r>
              <a:rPr lang="es-MX" sz="2400" spc="-5" dirty="0">
                <a:latin typeface="Comic Sans MS"/>
                <a:cs typeface="Comic Sans MS"/>
              </a:rPr>
              <a:t>ser</a:t>
            </a:r>
            <a:r>
              <a:rPr lang="es-MX" sz="2400" spc="110" dirty="0">
                <a:latin typeface="Comic Sans MS"/>
                <a:cs typeface="Comic Sans MS"/>
              </a:rPr>
              <a:t> </a:t>
            </a:r>
            <a:r>
              <a:rPr lang="es-MX" sz="2400" spc="-5" dirty="0">
                <a:latin typeface="Comic Sans MS"/>
                <a:cs typeface="Comic Sans MS"/>
              </a:rPr>
              <a:t>dividida</a:t>
            </a:r>
            <a:r>
              <a:rPr lang="es-MX" sz="2400" spc="110" dirty="0">
                <a:latin typeface="Comic Sans MS"/>
                <a:cs typeface="Comic Sans MS"/>
              </a:rPr>
              <a:t> </a:t>
            </a:r>
            <a:r>
              <a:rPr lang="es-MX" sz="2400" spc="-5" dirty="0">
                <a:latin typeface="Comic Sans MS"/>
                <a:cs typeface="Comic Sans MS"/>
              </a:rPr>
              <a:t>en</a:t>
            </a:r>
            <a:r>
              <a:rPr lang="es-MX" sz="2400" spc="105" dirty="0">
                <a:latin typeface="Comic Sans MS"/>
                <a:cs typeface="Comic Sans MS"/>
              </a:rPr>
              <a:t> </a:t>
            </a:r>
            <a:r>
              <a:rPr lang="es-MX" sz="2400" spc="-5" dirty="0">
                <a:latin typeface="Comic Sans MS"/>
                <a:cs typeface="Comic Sans MS"/>
              </a:rPr>
              <a:t>tres</a:t>
            </a:r>
            <a:r>
              <a:rPr lang="es-MX" sz="2400" spc="110" dirty="0">
                <a:latin typeface="Comic Sans MS"/>
                <a:cs typeface="Comic Sans MS"/>
              </a:rPr>
              <a:t> </a:t>
            </a:r>
            <a:r>
              <a:rPr lang="es-MX" sz="2400" spc="-5" dirty="0">
                <a:latin typeface="Comic Sans MS"/>
                <a:cs typeface="Comic Sans MS"/>
              </a:rPr>
              <a:t>periodos</a:t>
            </a:r>
            <a:r>
              <a:rPr lang="es-MX" sz="2400" spc="110" dirty="0">
                <a:latin typeface="Comic Sans MS"/>
                <a:cs typeface="Comic Sans MS"/>
              </a:rPr>
              <a:t> </a:t>
            </a:r>
            <a:r>
              <a:rPr lang="es-MX" sz="2400" spc="-5" dirty="0">
                <a:latin typeface="Comic Sans MS"/>
                <a:cs typeface="Comic Sans MS"/>
              </a:rPr>
              <a:t>o</a:t>
            </a:r>
            <a:r>
              <a:rPr lang="es-MX" sz="2400" spc="105" dirty="0">
                <a:latin typeface="Comic Sans MS"/>
                <a:cs typeface="Comic Sans MS"/>
              </a:rPr>
              <a:t> </a:t>
            </a:r>
            <a:r>
              <a:rPr lang="es-MX" sz="2400" spc="-5" dirty="0">
                <a:latin typeface="Comic Sans MS"/>
                <a:cs typeface="Comic Sans MS"/>
              </a:rPr>
              <a:t>regiones de tiempo.</a:t>
            </a:r>
          </a:p>
          <a:p>
            <a:pPr marL="12700" marR="5080" algn="just">
              <a:lnSpc>
                <a:spcPct val="116100"/>
              </a:lnSpc>
            </a:pPr>
            <a:endParaRPr lang="es-MX" sz="2400" spc="-5" dirty="0">
              <a:latin typeface="Comic Sans MS"/>
              <a:cs typeface="Comic Sans MS"/>
            </a:endParaRPr>
          </a:p>
          <a:p>
            <a:pPr marL="240665" marR="5080" indent="-228600" algn="just">
              <a:lnSpc>
                <a:spcPct val="116199"/>
              </a:lnSpc>
              <a:spcBef>
                <a:spcPts val="95"/>
              </a:spcBef>
              <a:buFont typeface="Wingdings"/>
              <a:buChar char=""/>
              <a:tabLst>
                <a:tab pos="241300" algn="l"/>
              </a:tabLst>
            </a:pPr>
            <a:r>
              <a:rPr lang="es-MX" sz="2400" b="1" spc="-5" dirty="0">
                <a:latin typeface="Comic Sans MS"/>
                <a:cs typeface="Comic Sans MS"/>
              </a:rPr>
              <a:t>Período </a:t>
            </a:r>
            <a:r>
              <a:rPr lang="es-MX" sz="2400" b="1" spc="-5" dirty="0" err="1">
                <a:latin typeface="Comic Sans MS"/>
                <a:cs typeface="Comic Sans MS"/>
              </a:rPr>
              <a:t>subtransitorio</a:t>
            </a:r>
            <a:r>
              <a:rPr lang="es-MX" sz="2400" b="1" spc="-5" dirty="0">
                <a:latin typeface="Comic Sans MS"/>
                <a:cs typeface="Comic Sans MS"/>
              </a:rPr>
              <a:t>.</a:t>
            </a:r>
            <a:r>
              <a:rPr lang="es-MX" sz="2400" b="1" spc="380" dirty="0">
                <a:latin typeface="Comic Sans MS"/>
                <a:cs typeface="Comic Sans MS"/>
              </a:rPr>
              <a:t> </a:t>
            </a:r>
            <a:r>
              <a:rPr lang="es-MX" sz="2400" spc="-5" dirty="0">
                <a:latin typeface="Comic Sans MS"/>
                <a:cs typeface="Comic Sans MS"/>
              </a:rPr>
              <a:t>Este período se mantiene por pocos ciclos durante los cuales la magnitud de corriente</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determinada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reactancia </a:t>
            </a:r>
            <a:r>
              <a:rPr lang="es-MX" sz="2400" spc="-5" dirty="0" err="1">
                <a:latin typeface="Comic Sans MS"/>
                <a:cs typeface="Comic Sans MS"/>
              </a:rPr>
              <a:t>subtransitoria</a:t>
            </a:r>
            <a:r>
              <a:rPr lang="es-MX" sz="2400" spc="-5" dirty="0">
                <a:latin typeface="Comic Sans MS"/>
                <a:cs typeface="Comic Sans MS"/>
              </a:rPr>
              <a:t> del generador (</a:t>
            </a:r>
            <a:r>
              <a:rPr lang="es-MX" sz="2400" spc="-5" dirty="0" err="1">
                <a:latin typeface="Comic Sans MS"/>
                <a:cs typeface="Comic Sans MS"/>
              </a:rPr>
              <a:t>X”d</a:t>
            </a:r>
            <a:r>
              <a:rPr lang="es-MX" sz="2400" spc="-5" dirty="0">
                <a:latin typeface="Comic Sans MS"/>
                <a:cs typeface="Comic Sans MS"/>
              </a:rPr>
              <a:t>) y el decremento del</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por</a:t>
            </a:r>
            <a:r>
              <a:rPr lang="es-MX" sz="2400" spc="5"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constante</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err="1">
                <a:latin typeface="Comic Sans MS"/>
                <a:cs typeface="Comic Sans MS"/>
              </a:rPr>
              <a:t>T”d</a:t>
            </a:r>
            <a:r>
              <a:rPr lang="es-MX" sz="2400" spc="-5" dirty="0">
                <a:latin typeface="Comic Sans MS"/>
                <a:cs typeface="Comic Sans MS"/>
              </a:rPr>
              <a:t>.</a:t>
            </a:r>
          </a:p>
          <a:p>
            <a:pPr marL="240665" marR="6985" indent="-228600" algn="just">
              <a:lnSpc>
                <a:spcPct val="116100"/>
              </a:lnSpc>
              <a:spcBef>
                <a:spcPts val="100"/>
              </a:spcBef>
              <a:buFont typeface="Wingdings"/>
              <a:buChar char=""/>
              <a:tabLst>
                <a:tab pos="241300" algn="l"/>
              </a:tabLst>
            </a:pPr>
            <a:r>
              <a:rPr lang="es-MX" sz="2400" b="1" spc="-5" dirty="0">
                <a:latin typeface="Comic Sans MS"/>
                <a:cs typeface="Comic Sans MS"/>
              </a:rPr>
              <a:t>Período transitorio. </a:t>
            </a:r>
            <a:r>
              <a:rPr lang="es-MX" sz="2400" spc="-5" dirty="0">
                <a:latin typeface="Comic Sans MS"/>
                <a:cs typeface="Comic Sans MS"/>
              </a:rPr>
              <a:t>Cubre un tiempo relativamente largo durante el cual la magnitud de corriente está determinada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transitoria</a:t>
            </a:r>
            <a:r>
              <a:rPr lang="es-MX" sz="2400" dirty="0">
                <a:latin typeface="Comic Sans MS"/>
                <a:cs typeface="Comic Sans MS"/>
              </a:rPr>
              <a:t> </a:t>
            </a:r>
            <a:r>
              <a:rPr lang="es-MX" sz="2400" spc="-5" dirty="0">
                <a:latin typeface="Comic Sans MS"/>
                <a:cs typeface="Comic Sans MS"/>
              </a:rPr>
              <a:t>del generador (</a:t>
            </a:r>
            <a:r>
              <a:rPr lang="es-MX" sz="2400" spc="-5" dirty="0" err="1">
                <a:latin typeface="Comic Sans MS"/>
                <a:cs typeface="Comic Sans MS"/>
              </a:rPr>
              <a:t>X’d</a:t>
            </a:r>
            <a:r>
              <a:rPr lang="es-MX" sz="2400" spc="-5" dirty="0">
                <a:latin typeface="Comic Sans MS"/>
                <a:cs typeface="Comic Sans MS"/>
              </a:rPr>
              <a:t>) y el decremento del tiempo por la constante 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err="1">
                <a:latin typeface="Comic Sans MS"/>
                <a:cs typeface="Comic Sans MS"/>
              </a:rPr>
              <a:t>T'd</a:t>
            </a:r>
            <a:r>
              <a:rPr lang="es-MX" sz="2400" spc="-5" dirty="0">
                <a:latin typeface="Comic Sans MS"/>
                <a:cs typeface="Comic Sans MS"/>
              </a:rPr>
              <a:t>.</a:t>
            </a:r>
            <a:endParaRPr lang="es-MX" sz="2400" dirty="0">
              <a:latin typeface="Comic Sans MS"/>
              <a:cs typeface="Comic Sans MS"/>
            </a:endParaRPr>
          </a:p>
          <a:p>
            <a:pPr marL="240665" marR="6350" indent="-228600" algn="just">
              <a:lnSpc>
                <a:spcPct val="116100"/>
              </a:lnSpc>
              <a:buFont typeface="Wingdings"/>
              <a:buChar char=""/>
              <a:tabLst>
                <a:tab pos="241300" algn="l"/>
              </a:tabLst>
            </a:pPr>
            <a:r>
              <a:rPr lang="es-MX" sz="2400" b="1" spc="-5" dirty="0">
                <a:latin typeface="Comic Sans MS"/>
                <a:cs typeface="Comic Sans MS"/>
              </a:rPr>
              <a:t>Período de estado estable.</a:t>
            </a:r>
            <a:r>
              <a:rPr lang="es-MX" sz="2400" b="1" dirty="0">
                <a:latin typeface="Comic Sans MS"/>
                <a:cs typeface="Comic Sans MS"/>
              </a:rPr>
              <a:t> </a:t>
            </a:r>
            <a:r>
              <a:rPr lang="es-MX" sz="2400" spc="-5" dirty="0">
                <a:latin typeface="Comic Sans MS"/>
                <a:cs typeface="Comic Sans MS"/>
              </a:rPr>
              <a:t>Es el nivel de tiempo mas largo de corriente de falla del generador, cuya magnitud es determinada por la reactancia de eje directo 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a:t>
            </a:r>
            <a:r>
              <a:rPr lang="es-MX" sz="2400" spc="-5" dirty="0" err="1">
                <a:latin typeface="Comic Sans MS"/>
                <a:cs typeface="Comic Sans MS"/>
              </a:rPr>
              <a:t>Xd</a:t>
            </a:r>
            <a:r>
              <a:rPr lang="es-MX" sz="2400" spc="-5" dirty="0">
                <a:latin typeface="Comic Sans MS"/>
                <a:cs typeface="Comic Sans MS"/>
              </a:rPr>
              <a:t>).</a:t>
            </a:r>
            <a:endParaRPr lang="es-MX" sz="2400" dirty="0">
              <a:latin typeface="Comic Sans MS"/>
              <a:cs typeface="Comic Sans MS"/>
            </a:endParaRPr>
          </a:p>
          <a:p>
            <a:pPr marL="12065" algn="ctr">
              <a:spcBef>
                <a:spcPts val="5"/>
              </a:spcBef>
              <a:tabLst>
                <a:tab pos="1627505" algn="l"/>
              </a:tabLst>
            </a:pPr>
            <a:endParaRPr sz="900" dirty="0">
              <a:latin typeface="Comic Sans MS"/>
              <a:cs typeface="Comic Sans MS"/>
            </a:endParaRPr>
          </a:p>
        </p:txBody>
      </p:sp>
      <p:sp>
        <p:nvSpPr>
          <p:cNvPr id="11" name="object 11"/>
          <p:cNvSpPr txBox="1"/>
          <p:nvPr/>
        </p:nvSpPr>
        <p:spPr>
          <a:xfrm>
            <a:off x="2349259" y="7241851"/>
            <a:ext cx="3104515" cy="335861"/>
          </a:xfrm>
          <a:prstGeom prst="rect">
            <a:avLst/>
          </a:prstGeom>
        </p:spPr>
        <p:txBody>
          <a:bodyPr vert="horz" wrap="square" lIns="0" tIns="12700" rIns="0" bIns="0" rtlCol="0">
            <a:spAutoFit/>
          </a:bodyPr>
          <a:lstStyle/>
          <a:p>
            <a:pPr marL="38100" marR="30480" algn="just">
              <a:lnSpc>
                <a:spcPct val="116100"/>
              </a:lnSpc>
              <a:spcBef>
                <a:spcPts val="100"/>
              </a:spcBef>
            </a:pPr>
            <a:endParaRPr lang="es-MX" sz="900" dirty="0">
              <a:latin typeface="Comic Sans MS"/>
              <a:cs typeface="Comic Sans MS"/>
            </a:endParaRPr>
          </a:p>
          <a:p>
            <a:pPr marL="38100" marR="30480" algn="just">
              <a:lnSpc>
                <a:spcPct val="116100"/>
              </a:lnSpc>
              <a:spcBef>
                <a:spcPts val="100"/>
              </a:spcBef>
            </a:pPr>
            <a:endParaRPr sz="900" dirty="0">
              <a:latin typeface="Comic Sans MS"/>
              <a:cs typeface="Comic Sans MS"/>
            </a:endParaRPr>
          </a:p>
        </p:txBody>
      </p:sp>
      <p:pic>
        <p:nvPicPr>
          <p:cNvPr id="29" name="Imagen 28">
            <a:extLst>
              <a:ext uri="{FF2B5EF4-FFF2-40B4-BE49-F238E27FC236}">
                <a16:creationId xmlns="" xmlns:a16="http://schemas.microsoft.com/office/drawing/2014/main" id="{CB93EC2D-AFF5-466F-AC5E-F6D1CDB68135}"/>
              </a:ext>
            </a:extLst>
          </p:cNvPr>
          <p:cNvPicPr>
            <a:picLocks noChangeAspect="1"/>
          </p:cNvPicPr>
          <p:nvPr/>
        </p:nvPicPr>
        <p:blipFill>
          <a:blip r:embed="rId2"/>
          <a:stretch>
            <a:fillRect/>
          </a:stretch>
        </p:blipFill>
        <p:spPr>
          <a:xfrm>
            <a:off x="5283200" y="1142999"/>
            <a:ext cx="7315200" cy="331469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23995"/>
            <a:ext cx="17297400" cy="1737399"/>
          </a:xfrm>
          <a:prstGeom prst="rect">
            <a:avLst/>
          </a:prstGeom>
        </p:spPr>
        <p:txBody>
          <a:bodyPr vert="horz" wrap="square" lIns="0" tIns="12700" rIns="0" bIns="0" rtlCol="0">
            <a:spAutoFit/>
          </a:bodyPr>
          <a:lstStyle/>
          <a:p>
            <a:pPr marL="12700" marR="5080" algn="just">
              <a:lnSpc>
                <a:spcPct val="116100"/>
              </a:lnSpc>
            </a:pPr>
            <a:r>
              <a:rPr lang="es-MX" sz="2400" spc="-5" dirty="0">
                <a:latin typeface="Comic Sans MS"/>
                <a:cs typeface="Comic Sans MS"/>
              </a:rPr>
              <a:t>Cuando los desplazamientos de C.D. son considerados, las corrientes del generador para una falla trifásica serán como</a:t>
            </a:r>
            <a:r>
              <a:rPr lang="es-MX" sz="2400" dirty="0">
                <a:latin typeface="Comic Sans MS"/>
                <a:cs typeface="Comic Sans MS"/>
              </a:rPr>
              <a:t> </a:t>
            </a:r>
            <a:r>
              <a:rPr lang="es-MX" sz="2400" spc="-5" dirty="0">
                <a:latin typeface="Comic Sans MS"/>
                <a:cs typeface="Comic Sans MS"/>
              </a:rPr>
              <a:t>se muestra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figura</a:t>
            </a:r>
            <a:r>
              <a:rPr lang="es-MX" sz="2400" dirty="0">
                <a:latin typeface="Comic Sans MS"/>
                <a:cs typeface="Comic Sans MS"/>
              </a:rPr>
              <a:t> </a:t>
            </a:r>
            <a:r>
              <a:rPr lang="es-MX" sz="2400" spc="-5" dirty="0">
                <a:latin typeface="Comic Sans MS"/>
                <a:cs typeface="Comic Sans MS"/>
              </a:rPr>
              <a:t>5.</a:t>
            </a:r>
            <a:endParaRPr lang="es-MX" sz="2400" dirty="0">
              <a:latin typeface="Comic Sans MS"/>
              <a:cs typeface="Comic Sans MS"/>
            </a:endParaRPr>
          </a:p>
          <a:p>
            <a:pPr marL="38100" marR="30480" algn="just">
              <a:spcBef>
                <a:spcPts val="100"/>
              </a:spcBef>
            </a:pPr>
            <a:endParaRPr lang="es-MX" sz="2400" dirty="0">
              <a:latin typeface="Comic Sans MS"/>
              <a:cs typeface="Comic Sans MS"/>
            </a:endParaRPr>
          </a:p>
          <a:p>
            <a:pPr marL="38100" marR="30480" algn="just">
              <a:lnSpc>
                <a:spcPct val="116100"/>
              </a:lnSpc>
              <a:spcBef>
                <a:spcPts val="100"/>
              </a:spcBef>
            </a:pPr>
            <a:endParaRPr lang="es-MX" sz="900" dirty="0">
              <a:latin typeface="Comic Sans MS"/>
              <a:cs typeface="Comic Sans MS"/>
            </a:endParaRPr>
          </a:p>
          <a:p>
            <a:pPr marL="38100" marR="30480" algn="just">
              <a:lnSpc>
                <a:spcPct val="116100"/>
              </a:lnSpc>
              <a:spcBef>
                <a:spcPts val="100"/>
              </a:spcBef>
            </a:pPr>
            <a:endParaRPr lang="es-MX" sz="900" dirty="0">
              <a:latin typeface="Comic Sans MS"/>
              <a:cs typeface="Comic Sans MS"/>
            </a:endParaRPr>
          </a:p>
          <a:p>
            <a:pPr marL="12065" algn="ctr">
              <a:spcBef>
                <a:spcPts val="5"/>
              </a:spcBef>
              <a:tabLst>
                <a:tab pos="1627505" algn="l"/>
              </a:tabLst>
            </a:pPr>
            <a:endParaRPr sz="900" dirty="0">
              <a:latin typeface="Comic Sans MS"/>
              <a:cs typeface="Comic Sans MS"/>
            </a:endParaRPr>
          </a:p>
        </p:txBody>
      </p:sp>
      <p:sp>
        <p:nvSpPr>
          <p:cNvPr id="11" name="object 11"/>
          <p:cNvSpPr txBox="1"/>
          <p:nvPr/>
        </p:nvSpPr>
        <p:spPr>
          <a:xfrm>
            <a:off x="2349259" y="7241851"/>
            <a:ext cx="3104515" cy="335861"/>
          </a:xfrm>
          <a:prstGeom prst="rect">
            <a:avLst/>
          </a:prstGeom>
        </p:spPr>
        <p:txBody>
          <a:bodyPr vert="horz" wrap="square" lIns="0" tIns="12700" rIns="0" bIns="0" rtlCol="0">
            <a:spAutoFit/>
          </a:bodyPr>
          <a:lstStyle/>
          <a:p>
            <a:pPr marL="38100" marR="30480" algn="just">
              <a:lnSpc>
                <a:spcPct val="116100"/>
              </a:lnSpc>
              <a:spcBef>
                <a:spcPts val="100"/>
              </a:spcBef>
            </a:pPr>
            <a:endParaRPr lang="es-MX" sz="900" dirty="0">
              <a:latin typeface="Comic Sans MS"/>
              <a:cs typeface="Comic Sans MS"/>
            </a:endParaRPr>
          </a:p>
          <a:p>
            <a:pPr marL="38100" marR="30480" algn="just">
              <a:lnSpc>
                <a:spcPct val="116100"/>
              </a:lnSpc>
              <a:spcBef>
                <a:spcPts val="100"/>
              </a:spcBef>
            </a:pPr>
            <a:endParaRPr sz="900" dirty="0">
              <a:latin typeface="Comic Sans MS"/>
              <a:cs typeface="Comic Sans MS"/>
            </a:endParaRPr>
          </a:p>
        </p:txBody>
      </p:sp>
      <p:pic>
        <p:nvPicPr>
          <p:cNvPr id="5" name="object 3">
            <a:extLst>
              <a:ext uri="{FF2B5EF4-FFF2-40B4-BE49-F238E27FC236}">
                <a16:creationId xmlns="" xmlns:a16="http://schemas.microsoft.com/office/drawing/2014/main" id="{175EA777-8C51-4A17-BB83-FD327E0AC654}"/>
              </a:ext>
            </a:extLst>
          </p:cNvPr>
          <p:cNvPicPr/>
          <p:nvPr/>
        </p:nvPicPr>
        <p:blipFill>
          <a:blip r:embed="rId2" cstate="print"/>
          <a:stretch>
            <a:fillRect/>
          </a:stretch>
        </p:blipFill>
        <p:spPr>
          <a:xfrm>
            <a:off x="7569200" y="1279810"/>
            <a:ext cx="7086640" cy="6821224"/>
          </a:xfrm>
          <a:prstGeom prst="rect">
            <a:avLst/>
          </a:prstGeom>
        </p:spPr>
      </p:pic>
      <p:sp>
        <p:nvSpPr>
          <p:cNvPr id="6" name="object 4">
            <a:extLst>
              <a:ext uri="{FF2B5EF4-FFF2-40B4-BE49-F238E27FC236}">
                <a16:creationId xmlns="" xmlns:a16="http://schemas.microsoft.com/office/drawing/2014/main" id="{7519269B-EC6D-460A-8354-CDACC083DEE0}"/>
              </a:ext>
            </a:extLst>
          </p:cNvPr>
          <p:cNvSpPr txBox="1"/>
          <p:nvPr/>
        </p:nvSpPr>
        <p:spPr>
          <a:xfrm>
            <a:off x="482600" y="3505200"/>
            <a:ext cx="7086600" cy="1268361"/>
          </a:xfrm>
          <a:prstGeom prst="rect">
            <a:avLst/>
          </a:prstGeom>
        </p:spPr>
        <p:txBody>
          <a:bodyPr vert="horz" wrap="square" lIns="0" tIns="12700" rIns="0" bIns="0" rtlCol="0">
            <a:spAutoFit/>
          </a:bodyPr>
          <a:lstStyle/>
          <a:p>
            <a:pPr marL="552450" marR="5080" indent="-540385" algn="ctr">
              <a:lnSpc>
                <a:spcPct val="115599"/>
              </a:lnSpc>
              <a:spcBef>
                <a:spcPts val="100"/>
              </a:spcBef>
            </a:pPr>
            <a:r>
              <a:rPr sz="2400" b="1" spc="-5" dirty="0">
                <a:latin typeface="Comic Sans MS"/>
                <a:cs typeface="Comic Sans MS"/>
              </a:rPr>
              <a:t>Figura</a:t>
            </a:r>
            <a:r>
              <a:rPr sz="2400" b="1" spc="35" dirty="0">
                <a:latin typeface="Comic Sans MS"/>
                <a:cs typeface="Comic Sans MS"/>
              </a:rPr>
              <a:t> </a:t>
            </a:r>
            <a:r>
              <a:rPr sz="2400" b="1" spc="-5" dirty="0">
                <a:latin typeface="Comic Sans MS"/>
                <a:cs typeface="Comic Sans MS"/>
              </a:rPr>
              <a:t>5.</a:t>
            </a:r>
            <a:r>
              <a:rPr sz="2400" b="1" spc="40" dirty="0">
                <a:latin typeface="Comic Sans MS"/>
                <a:cs typeface="Comic Sans MS"/>
              </a:rPr>
              <a:t> </a:t>
            </a:r>
            <a:r>
              <a:rPr sz="2400" b="1" spc="-5" dirty="0">
                <a:latin typeface="Comic Sans MS"/>
                <a:cs typeface="Comic Sans MS"/>
              </a:rPr>
              <a:t>Corrientes</a:t>
            </a:r>
            <a:r>
              <a:rPr sz="2400" b="1" spc="45" dirty="0">
                <a:latin typeface="Comic Sans MS"/>
                <a:cs typeface="Comic Sans MS"/>
              </a:rPr>
              <a:t> </a:t>
            </a:r>
            <a:r>
              <a:rPr sz="2400" b="1" spc="-5" dirty="0">
                <a:latin typeface="Comic Sans MS"/>
                <a:cs typeface="Comic Sans MS"/>
              </a:rPr>
              <a:t>de</a:t>
            </a:r>
            <a:r>
              <a:rPr sz="2400" b="1" spc="40" dirty="0">
                <a:latin typeface="Comic Sans MS"/>
                <a:cs typeface="Comic Sans MS"/>
              </a:rPr>
              <a:t> </a:t>
            </a:r>
            <a:r>
              <a:rPr sz="2400" b="1" spc="-5" dirty="0">
                <a:latin typeface="Comic Sans MS"/>
                <a:cs typeface="Comic Sans MS"/>
              </a:rPr>
              <a:t>corto</a:t>
            </a:r>
            <a:r>
              <a:rPr sz="2400" b="1" spc="45" dirty="0">
                <a:latin typeface="Comic Sans MS"/>
                <a:cs typeface="Comic Sans MS"/>
              </a:rPr>
              <a:t> </a:t>
            </a:r>
            <a:r>
              <a:rPr sz="2400" b="1" spc="-5" dirty="0">
                <a:latin typeface="Comic Sans MS"/>
                <a:cs typeface="Comic Sans MS"/>
              </a:rPr>
              <a:t>circuito</a:t>
            </a:r>
            <a:r>
              <a:rPr sz="2400" b="1" spc="40" dirty="0">
                <a:latin typeface="Comic Sans MS"/>
                <a:cs typeface="Comic Sans MS"/>
              </a:rPr>
              <a:t> </a:t>
            </a:r>
            <a:r>
              <a:rPr sz="2400" b="1" spc="-10" dirty="0">
                <a:latin typeface="Comic Sans MS"/>
                <a:cs typeface="Comic Sans MS"/>
              </a:rPr>
              <a:t>del</a:t>
            </a:r>
            <a:r>
              <a:rPr sz="2400" b="1" spc="40" dirty="0">
                <a:latin typeface="Comic Sans MS"/>
                <a:cs typeface="Comic Sans MS"/>
              </a:rPr>
              <a:t> </a:t>
            </a:r>
            <a:r>
              <a:rPr sz="2400" b="1" spc="-5" dirty="0">
                <a:latin typeface="Comic Sans MS"/>
                <a:cs typeface="Comic Sans MS"/>
              </a:rPr>
              <a:t>generador</a:t>
            </a:r>
            <a:r>
              <a:rPr sz="2400" b="1" spc="-85" dirty="0">
                <a:latin typeface="Comic Sans MS"/>
                <a:cs typeface="Comic Sans MS"/>
              </a:rPr>
              <a:t> </a:t>
            </a:r>
            <a:r>
              <a:rPr sz="2400" b="1" spc="-5" dirty="0">
                <a:latin typeface="Comic Sans MS"/>
                <a:cs typeface="Comic Sans MS"/>
              </a:rPr>
              <a:t>para</a:t>
            </a:r>
            <a:r>
              <a:rPr sz="2400" b="1" spc="40" dirty="0">
                <a:latin typeface="Comic Sans MS"/>
                <a:cs typeface="Comic Sans MS"/>
              </a:rPr>
              <a:t> </a:t>
            </a:r>
            <a:r>
              <a:rPr sz="2400" b="1" spc="-5" dirty="0">
                <a:latin typeface="Comic Sans MS"/>
                <a:cs typeface="Comic Sans MS"/>
              </a:rPr>
              <a:t>una</a:t>
            </a:r>
            <a:r>
              <a:rPr lang="es-AR" sz="2400" b="1" spc="-5" dirty="0">
                <a:latin typeface="Comic Sans MS"/>
                <a:cs typeface="Comic Sans MS"/>
              </a:rPr>
              <a:t> </a:t>
            </a:r>
            <a:r>
              <a:rPr sz="2400" b="1" spc="-5" dirty="0" err="1">
                <a:latin typeface="Comic Sans MS"/>
                <a:cs typeface="Comic Sans MS"/>
              </a:rPr>
              <a:t>falla</a:t>
            </a:r>
            <a:r>
              <a:rPr sz="2400" b="1" dirty="0">
                <a:latin typeface="Comic Sans MS"/>
                <a:cs typeface="Comic Sans MS"/>
              </a:rPr>
              <a:t> </a:t>
            </a:r>
            <a:r>
              <a:rPr sz="2400" b="1" spc="-5" dirty="0">
                <a:latin typeface="Comic Sans MS"/>
                <a:cs typeface="Comic Sans MS"/>
              </a:rPr>
              <a:t>trifásica</a:t>
            </a:r>
            <a:r>
              <a:rPr sz="2400" b="1" dirty="0">
                <a:latin typeface="Comic Sans MS"/>
                <a:cs typeface="Comic Sans MS"/>
              </a:rPr>
              <a:t> </a:t>
            </a:r>
            <a:r>
              <a:rPr sz="2400" b="1" spc="-5" dirty="0">
                <a:latin typeface="Comic Sans MS"/>
                <a:cs typeface="Comic Sans MS"/>
              </a:rPr>
              <a:t>con</a:t>
            </a:r>
            <a:r>
              <a:rPr sz="2400" b="1" dirty="0">
                <a:latin typeface="Comic Sans MS"/>
                <a:cs typeface="Comic Sans MS"/>
              </a:rPr>
              <a:t> </a:t>
            </a:r>
            <a:r>
              <a:rPr sz="2400" b="1" spc="-5" dirty="0">
                <a:latin typeface="Comic Sans MS"/>
                <a:cs typeface="Comic Sans MS"/>
              </a:rPr>
              <a:t>desplazamiento</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C.D.</a:t>
            </a:r>
            <a:endParaRPr sz="2400" b="1" dirty="0">
              <a:latin typeface="Comic Sans MS"/>
              <a:cs typeface="Comic Sans MS"/>
            </a:endParaRPr>
          </a:p>
        </p:txBody>
      </p:sp>
    </p:spTree>
    <p:extLst>
      <p:ext uri="{BB962C8B-B14F-4D97-AF65-F5344CB8AC3E}">
        <p14:creationId xmlns="" xmlns:p14="http://schemas.microsoft.com/office/powerpoint/2010/main" val="2054656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439678" y="314292"/>
            <a:ext cx="17145000" cy="4597669"/>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Cuando una falla en el generador es detectada por los</a:t>
            </a:r>
            <a:r>
              <a:rPr lang="es-AR" sz="2400" spc="-5" dirty="0">
                <a:latin typeface="Comic Sans MS"/>
                <a:cs typeface="Comic Sans MS"/>
              </a:rPr>
              <a:t> </a:t>
            </a:r>
            <a:r>
              <a:rPr sz="2400" spc="-5" dirty="0" err="1">
                <a:latin typeface="Comic Sans MS"/>
                <a:cs typeface="Comic Sans MS"/>
              </a:rPr>
              <a:t>relés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protección, éste es separado del </a:t>
            </a:r>
            <a:r>
              <a:rPr sz="2400" spc="-5" dirty="0" err="1">
                <a:latin typeface="Comic Sans MS"/>
                <a:cs typeface="Comic Sans MS"/>
              </a:rPr>
              <a:t>sistema</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potencia</a:t>
            </a:r>
            <a:r>
              <a:rPr sz="2400" dirty="0">
                <a:latin typeface="Comic Sans MS"/>
                <a:cs typeface="Comic Sans MS"/>
              </a:rPr>
              <a:t> </a:t>
            </a:r>
            <a:r>
              <a:rPr sz="2400" spc="-5" dirty="0">
                <a:latin typeface="Comic Sans MS"/>
                <a:cs typeface="Comic Sans MS"/>
              </a:rPr>
              <a:t>disparando</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interruptor</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interruptor</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err="1">
                <a:latin typeface="Comic Sans MS"/>
                <a:cs typeface="Comic Sans MS"/>
              </a:rPr>
              <a:t>impulsor</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contribución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spc="260" dirty="0">
                <a:latin typeface="Comic Sans MS"/>
                <a:cs typeface="Comic Sans MS"/>
              </a:rPr>
              <a:t> </a:t>
            </a:r>
            <a:r>
              <a:rPr lang="es-MX" sz="2400" spc="-5" dirty="0">
                <a:latin typeface="Comic Sans MS"/>
                <a:cs typeface="Comic Sans MS"/>
              </a:rPr>
              <a:t>será inmediatamente removida cuando dispara el interruptor 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ilustra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figura</a:t>
            </a:r>
            <a:r>
              <a:rPr lang="es-MX" sz="2400" dirty="0">
                <a:latin typeface="Comic Sans MS"/>
                <a:cs typeface="Comic Sans MS"/>
              </a:rPr>
              <a:t> </a:t>
            </a:r>
            <a:r>
              <a:rPr lang="es-MX" sz="2400" spc="-5" dirty="0">
                <a:latin typeface="Comic Sans MS"/>
                <a:cs typeface="Comic Sans MS"/>
              </a:rPr>
              <a:t>6.</a:t>
            </a:r>
            <a:r>
              <a:rPr lang="es-MX" sz="2400" dirty="0">
                <a:latin typeface="Comic Sans MS"/>
                <a:cs typeface="Comic Sans MS"/>
              </a:rPr>
              <a:t> </a:t>
            </a:r>
            <a:r>
              <a:rPr lang="es-MX" sz="2400" spc="-5" dirty="0">
                <a:latin typeface="Comic Sans MS"/>
                <a:cs typeface="Comic Sans MS"/>
              </a:rPr>
              <a:t>Sin embargo, la corriente del generador continuará fluyendo después</a:t>
            </a:r>
            <a:r>
              <a:rPr lang="es-MX" sz="2400" spc="100" dirty="0">
                <a:latin typeface="Comic Sans MS"/>
                <a:cs typeface="Comic Sans MS"/>
              </a:rPr>
              <a:t> </a:t>
            </a:r>
            <a:r>
              <a:rPr lang="es-MX" sz="2400" spc="-5" dirty="0">
                <a:latin typeface="Comic Sans MS"/>
                <a:cs typeface="Comic Sans MS"/>
              </a:rPr>
              <a:t>del</a:t>
            </a:r>
            <a:r>
              <a:rPr lang="es-MX" sz="2400" spc="105" dirty="0">
                <a:latin typeface="Comic Sans MS"/>
                <a:cs typeface="Comic Sans MS"/>
              </a:rPr>
              <a:t> </a:t>
            </a:r>
            <a:r>
              <a:rPr lang="es-MX" sz="2400" spc="-5" dirty="0">
                <a:latin typeface="Comic Sans MS"/>
                <a:cs typeface="Comic Sans MS"/>
              </a:rPr>
              <a:t>disparo.</a:t>
            </a:r>
            <a:r>
              <a:rPr lang="es-MX" sz="2400" spc="225" dirty="0">
                <a:latin typeface="Comic Sans MS"/>
                <a:cs typeface="Comic Sans MS"/>
              </a:rPr>
              <a:t> </a:t>
            </a:r>
            <a:r>
              <a:rPr lang="es-MX" sz="2400" spc="-5" dirty="0">
                <a:latin typeface="Comic Sans MS"/>
                <a:cs typeface="Comic Sans MS"/>
              </a:rPr>
              <a:t>La</a:t>
            </a:r>
            <a:r>
              <a:rPr lang="es-MX" sz="2400" spc="105" dirty="0">
                <a:latin typeface="Comic Sans MS"/>
                <a:cs typeface="Comic Sans MS"/>
              </a:rPr>
              <a:t> </a:t>
            </a:r>
            <a:r>
              <a:rPr lang="es-MX" sz="2400" spc="-5" dirty="0">
                <a:latin typeface="Comic Sans MS"/>
                <a:cs typeface="Comic Sans MS"/>
              </a:rPr>
              <a:t>corriente</a:t>
            </a:r>
            <a:r>
              <a:rPr lang="es-MX" sz="2400" spc="105"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corto</a:t>
            </a:r>
            <a:r>
              <a:rPr lang="es-MX" sz="2400" spc="95" dirty="0">
                <a:latin typeface="Comic Sans MS"/>
                <a:cs typeface="Comic Sans MS"/>
              </a:rPr>
              <a:t> </a:t>
            </a:r>
            <a:r>
              <a:rPr lang="es-MX" sz="2400" spc="-5" dirty="0">
                <a:latin typeface="Comic Sans MS"/>
                <a:cs typeface="Comic Sans MS"/>
              </a:rPr>
              <a:t>circuito</a:t>
            </a:r>
            <a:r>
              <a:rPr lang="es-MX" sz="2400" spc="95"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“apagada”</a:t>
            </a:r>
            <a:r>
              <a:rPr lang="es-MX" sz="2400" dirty="0">
                <a:latin typeface="Comic Sans MS"/>
                <a:cs typeface="Comic Sans MS"/>
              </a:rPr>
              <a:t> </a:t>
            </a:r>
            <a:r>
              <a:rPr lang="es-MX" sz="2400" spc="-5" dirty="0">
                <a:latin typeface="Comic Sans MS"/>
                <a:cs typeface="Comic Sans MS"/>
              </a:rPr>
              <a:t>instantáneamente debido</a:t>
            </a:r>
            <a:r>
              <a:rPr lang="es-MX" sz="2400" spc="120" dirty="0">
                <a:latin typeface="Comic Sans MS"/>
                <a:cs typeface="Comic Sans MS"/>
              </a:rPr>
              <a:t> </a:t>
            </a:r>
            <a:r>
              <a:rPr lang="es-MX" sz="2400" spc="-5" dirty="0">
                <a:latin typeface="Comic Sans MS"/>
                <a:cs typeface="Comic Sans MS"/>
              </a:rPr>
              <a:t>a</a:t>
            </a:r>
            <a:r>
              <a:rPr lang="es-MX" sz="2400" spc="120" dirty="0">
                <a:latin typeface="Comic Sans MS"/>
                <a:cs typeface="Comic Sans MS"/>
              </a:rPr>
              <a:t> </a:t>
            </a:r>
            <a:r>
              <a:rPr lang="es-MX" sz="2400" spc="-5" dirty="0">
                <a:latin typeface="Comic Sans MS"/>
                <a:cs typeface="Comic Sans MS"/>
              </a:rPr>
              <a:t>la</a:t>
            </a:r>
            <a:r>
              <a:rPr lang="es-MX" sz="2400" spc="120" dirty="0">
                <a:latin typeface="Comic Sans MS"/>
                <a:cs typeface="Comic Sans MS"/>
              </a:rPr>
              <a:t> </a:t>
            </a:r>
            <a:r>
              <a:rPr lang="es-MX" sz="2400" spc="-5" dirty="0">
                <a:latin typeface="Comic Sans MS"/>
                <a:cs typeface="Comic Sans MS"/>
              </a:rPr>
              <a:t>energía</a:t>
            </a:r>
            <a:r>
              <a:rPr lang="es-MX" sz="2400" spc="120" dirty="0">
                <a:latin typeface="Comic Sans MS"/>
                <a:cs typeface="Comic Sans MS"/>
              </a:rPr>
              <a:t> </a:t>
            </a:r>
            <a:r>
              <a:rPr lang="es-MX" sz="2400" spc="-5" dirty="0">
                <a:latin typeface="Comic Sans MS"/>
                <a:cs typeface="Comic Sans MS"/>
              </a:rPr>
              <a:t>almacenada</a:t>
            </a:r>
            <a:r>
              <a:rPr lang="es-MX" sz="2400" spc="110" dirty="0">
                <a:latin typeface="Comic Sans MS"/>
                <a:cs typeface="Comic Sans MS"/>
              </a:rPr>
              <a:t> </a:t>
            </a:r>
            <a:r>
              <a:rPr lang="es-MX" sz="2400" spc="-5" dirty="0">
                <a:latin typeface="Comic Sans MS"/>
                <a:cs typeface="Comic Sans MS"/>
              </a:rPr>
              <a:t>en</a:t>
            </a:r>
            <a:r>
              <a:rPr lang="es-MX" sz="2400" spc="110" dirty="0">
                <a:latin typeface="Comic Sans MS"/>
                <a:cs typeface="Comic Sans MS"/>
              </a:rPr>
              <a:t> </a:t>
            </a:r>
            <a:r>
              <a:rPr lang="es-MX" sz="2400" spc="-5" dirty="0">
                <a:latin typeface="Comic Sans MS"/>
                <a:cs typeface="Comic Sans MS"/>
              </a:rPr>
              <a:t>la</a:t>
            </a:r>
            <a:r>
              <a:rPr lang="es-MX" sz="2400" spc="114" dirty="0">
                <a:latin typeface="Comic Sans MS"/>
                <a:cs typeface="Comic Sans MS"/>
              </a:rPr>
              <a:t> </a:t>
            </a:r>
            <a:r>
              <a:rPr lang="es-MX" sz="2400" spc="-5" dirty="0">
                <a:latin typeface="Comic Sans MS"/>
                <a:cs typeface="Comic Sans MS"/>
              </a:rPr>
              <a:t>máquina</a:t>
            </a:r>
            <a:r>
              <a:rPr lang="es-MX" sz="2400" spc="110" dirty="0">
                <a:latin typeface="Comic Sans MS"/>
                <a:cs typeface="Comic Sans MS"/>
              </a:rPr>
              <a:t> </a:t>
            </a:r>
            <a:r>
              <a:rPr lang="es-MX" sz="2400" spc="-5" dirty="0">
                <a:latin typeface="Comic Sans MS"/>
                <a:cs typeface="Comic Sans MS"/>
              </a:rPr>
              <a:t>rotatoria. El flujo de la corriente de falla dañina en el generador continuará por un periodo de varios segundos después de 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ha</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disparado,</a:t>
            </a:r>
            <a:r>
              <a:rPr lang="es-MX" sz="2400" dirty="0">
                <a:latin typeface="Comic Sans MS"/>
                <a:cs typeface="Comic Sans MS"/>
              </a:rPr>
              <a:t> </a:t>
            </a:r>
            <a:r>
              <a:rPr lang="es-MX" sz="2400" spc="-5" dirty="0">
                <a:latin typeface="Comic Sans MS"/>
                <a:cs typeface="Comic Sans MS"/>
              </a:rPr>
              <a:t>haciendo</a:t>
            </a:r>
            <a:r>
              <a:rPr lang="es-MX" sz="2400" dirty="0">
                <a:latin typeface="Comic Sans MS"/>
                <a:cs typeface="Comic Sans MS"/>
              </a:rPr>
              <a:t> </a:t>
            </a:r>
            <a:r>
              <a:rPr lang="es-MX" sz="2400" spc="-5" dirty="0">
                <a:latin typeface="Comic Sans MS"/>
                <a:cs typeface="Comic Sans MS"/>
              </a:rPr>
              <a:t>que</a:t>
            </a:r>
            <a:r>
              <a:rPr lang="es-MX" sz="2400" spc="254" dirty="0">
                <a:latin typeface="Comic Sans MS"/>
                <a:cs typeface="Comic Sans MS"/>
              </a:rPr>
              <a:t> </a:t>
            </a:r>
            <a:r>
              <a:rPr lang="es-MX" sz="2400" spc="-5" dirty="0">
                <a:latin typeface="Comic Sans MS"/>
                <a:cs typeface="Comic Sans MS"/>
              </a:rPr>
              <a:t>las fallas del generador sean extremadamente dañinas.</a:t>
            </a:r>
            <a:r>
              <a:rPr lang="es-MX" sz="2400" dirty="0">
                <a:latin typeface="Comic Sans MS"/>
                <a:cs typeface="Comic Sans MS"/>
              </a:rPr>
              <a:t> </a:t>
            </a:r>
            <a:r>
              <a:rPr lang="es-MX" sz="2400" spc="-5" dirty="0">
                <a:latin typeface="Comic Sans MS"/>
                <a:cs typeface="Comic Sans MS"/>
              </a:rPr>
              <a:t>Los conductores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son usualmente</a:t>
            </a:r>
            <a:r>
              <a:rPr lang="es-MX" sz="2400" dirty="0">
                <a:latin typeface="Comic Sans MS"/>
                <a:cs typeface="Comic Sans MS"/>
              </a:rPr>
              <a:t> </a:t>
            </a:r>
            <a:r>
              <a:rPr lang="es-MX" sz="2400" spc="-5" dirty="0">
                <a:latin typeface="Comic Sans MS"/>
                <a:cs typeface="Comic Sans MS"/>
              </a:rPr>
              <a:t>aislados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construcción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bus,</a:t>
            </a:r>
            <a:r>
              <a:rPr lang="es-MX" sz="2400" dirty="0">
                <a:latin typeface="Comic Sans MS"/>
                <a:cs typeface="Comic Sans MS"/>
              </a:rPr>
              <a:t> </a:t>
            </a:r>
            <a:r>
              <a:rPr lang="es-MX" sz="2400" spc="-5" dirty="0">
                <a:latin typeface="Comic Sans MS"/>
                <a:cs typeface="Comic Sans MS"/>
              </a:rPr>
              <a:t>para minimizar</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multifase</a:t>
            </a:r>
            <a:r>
              <a:rPr lang="es-MX" sz="2400"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terminales.</a:t>
            </a:r>
            <a:r>
              <a:rPr lang="es-MX" sz="2400" spc="260" dirty="0">
                <a:latin typeface="Comic Sans MS"/>
                <a:cs typeface="Comic Sans MS"/>
              </a:rPr>
              <a:t> </a:t>
            </a:r>
            <a:r>
              <a:rPr lang="es-MX" sz="2400" spc="-5" dirty="0">
                <a:latin typeface="Comic Sans MS"/>
                <a:cs typeface="Comic Sans MS"/>
              </a:rPr>
              <a:t>El generador</a:t>
            </a:r>
            <a:r>
              <a:rPr lang="es-MX" sz="2400" spc="125" dirty="0">
                <a:latin typeface="Comic Sans MS"/>
                <a:cs typeface="Comic Sans MS"/>
              </a:rPr>
              <a:t> </a:t>
            </a:r>
            <a:r>
              <a:rPr lang="es-MX" sz="2400" spc="-5" dirty="0">
                <a:latin typeface="Comic Sans MS"/>
                <a:cs typeface="Comic Sans MS"/>
              </a:rPr>
              <a:t>es</a:t>
            </a:r>
            <a:r>
              <a:rPr lang="es-MX" sz="2400" spc="130" dirty="0">
                <a:latin typeface="Comic Sans MS"/>
                <a:cs typeface="Comic Sans MS"/>
              </a:rPr>
              <a:t> </a:t>
            </a:r>
            <a:r>
              <a:rPr lang="es-MX" sz="2400" spc="-5" dirty="0">
                <a:latin typeface="Comic Sans MS"/>
                <a:cs typeface="Comic Sans MS"/>
              </a:rPr>
              <a:t>también</a:t>
            </a:r>
            <a:r>
              <a:rPr lang="es-MX" sz="2400" spc="125" dirty="0">
                <a:latin typeface="Comic Sans MS"/>
                <a:cs typeface="Comic Sans MS"/>
              </a:rPr>
              <a:t> </a:t>
            </a:r>
            <a:r>
              <a:rPr lang="es-MX" sz="2400" spc="-5" dirty="0">
                <a:latin typeface="Comic Sans MS"/>
                <a:cs typeface="Comic Sans MS"/>
              </a:rPr>
              <a:t>puesto</a:t>
            </a:r>
            <a:r>
              <a:rPr lang="es-MX" sz="2400" spc="130" dirty="0">
                <a:latin typeface="Comic Sans MS"/>
                <a:cs typeface="Comic Sans MS"/>
              </a:rPr>
              <a:t> </a:t>
            </a:r>
            <a:r>
              <a:rPr lang="es-MX" sz="2400" spc="-5" dirty="0">
                <a:latin typeface="Comic Sans MS"/>
                <a:cs typeface="Comic Sans MS"/>
              </a:rPr>
              <a:t>a</a:t>
            </a:r>
            <a:r>
              <a:rPr lang="es-MX" sz="2400" spc="125" dirty="0">
                <a:latin typeface="Comic Sans MS"/>
                <a:cs typeface="Comic Sans MS"/>
              </a:rPr>
              <a:t> </a:t>
            </a:r>
            <a:r>
              <a:rPr lang="es-MX" sz="2400" spc="-5" dirty="0">
                <a:latin typeface="Comic Sans MS"/>
                <a:cs typeface="Comic Sans MS"/>
              </a:rPr>
              <a:t>tierra</a:t>
            </a:r>
            <a:r>
              <a:rPr lang="es-MX" sz="2400" spc="130" dirty="0">
                <a:latin typeface="Comic Sans MS"/>
                <a:cs typeface="Comic Sans MS"/>
              </a:rPr>
              <a:t> </a:t>
            </a:r>
            <a:r>
              <a:rPr lang="es-MX" sz="2400" spc="-5" dirty="0">
                <a:latin typeface="Comic Sans MS"/>
                <a:cs typeface="Comic Sans MS"/>
              </a:rPr>
              <a:t>en</a:t>
            </a:r>
            <a:r>
              <a:rPr lang="es-MX" sz="2400" spc="130" dirty="0">
                <a:latin typeface="Comic Sans MS"/>
                <a:cs typeface="Comic Sans MS"/>
              </a:rPr>
              <a:t> </a:t>
            </a:r>
            <a:r>
              <a:rPr lang="es-MX" sz="2400" spc="-5" dirty="0">
                <a:latin typeface="Comic Sans MS"/>
                <a:cs typeface="Comic Sans MS"/>
              </a:rPr>
              <a:t>tal</a:t>
            </a:r>
            <a:r>
              <a:rPr lang="es-MX" sz="2400" spc="125" dirty="0">
                <a:latin typeface="Comic Sans MS"/>
                <a:cs typeface="Comic Sans MS"/>
              </a:rPr>
              <a:t> </a:t>
            </a:r>
            <a:r>
              <a:rPr lang="es-MX" sz="2400" spc="-5" dirty="0">
                <a:latin typeface="Comic Sans MS"/>
                <a:cs typeface="Comic Sans MS"/>
              </a:rPr>
              <a:t>forma</a:t>
            </a:r>
            <a:r>
              <a:rPr lang="es-MX" sz="2400" spc="130" dirty="0">
                <a:latin typeface="Comic Sans MS"/>
                <a:cs typeface="Comic Sans MS"/>
              </a:rPr>
              <a:t> </a:t>
            </a:r>
            <a:r>
              <a:rPr lang="es-MX" sz="2400" spc="-5" dirty="0">
                <a:latin typeface="Comic Sans MS"/>
                <a:cs typeface="Comic Sans MS"/>
              </a:rPr>
              <a:t>que se</a:t>
            </a:r>
            <a:r>
              <a:rPr lang="es-MX" sz="2400" dirty="0">
                <a:latin typeface="Comic Sans MS"/>
                <a:cs typeface="Comic Sans MS"/>
              </a:rPr>
              <a:t> </a:t>
            </a:r>
            <a:r>
              <a:rPr lang="es-MX" sz="2400" spc="-5" dirty="0">
                <a:latin typeface="Comic Sans MS"/>
                <a:cs typeface="Comic Sans MS"/>
              </a:rPr>
              <a:t>reducen</a:t>
            </a:r>
            <a:r>
              <a:rPr lang="es-MX" sz="2400" dirty="0">
                <a:latin typeface="Comic Sans MS"/>
                <a:cs typeface="Comic Sans MS"/>
              </a:rPr>
              <a:t> </a:t>
            </a:r>
            <a:r>
              <a:rPr lang="es-MX" sz="2400" spc="-5" dirty="0">
                <a:latin typeface="Comic Sans MS"/>
                <a:cs typeface="Comic Sans MS"/>
              </a:rPr>
              <a:t>sustancialmente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 tierra.</a:t>
            </a:r>
            <a:r>
              <a:rPr lang="es-MX" sz="2400" dirty="0">
                <a:latin typeface="Comic Sans MS"/>
                <a:cs typeface="Comic Sans MS"/>
              </a:rPr>
              <a:t> </a:t>
            </a:r>
            <a:r>
              <a:rPr lang="es-MX" sz="2400" spc="-5" dirty="0">
                <a:latin typeface="Comic Sans MS"/>
                <a:cs typeface="Comic Sans MS"/>
              </a:rPr>
              <a:t>Esto se hace incrementando la impedancia de secuencia</a:t>
            </a:r>
            <a:r>
              <a:rPr lang="es-MX" sz="2400" dirty="0">
                <a:latin typeface="Comic Sans MS"/>
                <a:cs typeface="Comic Sans MS"/>
              </a:rPr>
              <a:t> </a:t>
            </a:r>
            <a:r>
              <a:rPr lang="es-MX" sz="2400" spc="-5" dirty="0">
                <a:latin typeface="Comic Sans MS"/>
                <a:cs typeface="Comic Sans MS"/>
              </a:rPr>
              <a:t>cero,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inserción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impedancia</a:t>
            </a:r>
            <a:r>
              <a:rPr lang="es-MX" sz="2400" spc="254" dirty="0">
                <a:latin typeface="Comic Sans MS"/>
                <a:cs typeface="Comic Sans MS"/>
              </a:rPr>
              <a:t> </a:t>
            </a:r>
            <a:r>
              <a:rPr lang="es-MX" sz="2400" spc="-5" dirty="0">
                <a:latin typeface="Comic Sans MS"/>
                <a:cs typeface="Comic Sans MS"/>
              </a:rPr>
              <a:t>a tierra 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endParaRPr lang="es-MX" sz="24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gn="just">
              <a:lnSpc>
                <a:spcPct val="116100"/>
              </a:lnSpc>
              <a:spcBef>
                <a:spcPts val="100"/>
              </a:spcBef>
            </a:pPr>
            <a:endParaRPr lang="en-US" sz="9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pic>
        <p:nvPicPr>
          <p:cNvPr id="6" name="object 6"/>
          <p:cNvPicPr/>
          <p:nvPr/>
        </p:nvPicPr>
        <p:blipFill>
          <a:blip r:embed="rId2" cstate="print"/>
          <a:stretch>
            <a:fillRect/>
          </a:stretch>
        </p:blipFill>
        <p:spPr>
          <a:xfrm>
            <a:off x="6440470" y="4100506"/>
            <a:ext cx="6143668" cy="5000660"/>
          </a:xfrm>
          <a:prstGeom prst="rect">
            <a:avLst/>
          </a:prstGeom>
        </p:spPr>
      </p:pic>
      <p:sp>
        <p:nvSpPr>
          <p:cNvPr id="18" name="CuadroTexto 17">
            <a:extLst>
              <a:ext uri="{FF2B5EF4-FFF2-40B4-BE49-F238E27FC236}">
                <a16:creationId xmlns="" xmlns:a16="http://schemas.microsoft.com/office/drawing/2014/main" id="{414AAB0B-8DF2-443C-85CB-B74B00EBAF71}"/>
              </a:ext>
            </a:extLst>
          </p:cNvPr>
          <p:cNvSpPr txBox="1"/>
          <p:nvPr/>
        </p:nvSpPr>
        <p:spPr>
          <a:xfrm>
            <a:off x="4510417" y="9187934"/>
            <a:ext cx="8936966" cy="461665"/>
          </a:xfrm>
          <a:prstGeom prst="rect">
            <a:avLst/>
          </a:prstGeom>
          <a:noFill/>
        </p:spPr>
        <p:txBody>
          <a:bodyPr wrap="square">
            <a:spAutoFit/>
          </a:bodyPr>
          <a:lstStyle/>
          <a:p>
            <a:pPr marL="12700" algn="ctr">
              <a:spcBef>
                <a:spcPts val="355"/>
              </a:spcBef>
            </a:pP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6.</a:t>
            </a:r>
            <a:r>
              <a:rPr lang="es-MX" sz="2400" b="1" spc="250" dirty="0">
                <a:latin typeface="Comic Sans MS"/>
                <a:cs typeface="Comic Sans MS"/>
              </a:rPr>
              <a:t> </a:t>
            </a:r>
            <a:r>
              <a:rPr lang="es-MX" sz="2400" b="1" spc="-5" dirty="0">
                <a:latin typeface="Comic Sans MS"/>
                <a:cs typeface="Comic Sans MS"/>
              </a:rPr>
              <a:t>Corriente</a:t>
            </a:r>
            <a:r>
              <a:rPr lang="es-MX" sz="2400" b="1" spc="5" dirty="0">
                <a:latin typeface="Comic Sans MS"/>
                <a:cs typeface="Comic Sans MS"/>
              </a:rPr>
              <a:t> </a:t>
            </a:r>
            <a:r>
              <a:rPr lang="es-MX" sz="2400" b="1" spc="-5" dirty="0">
                <a:latin typeface="Comic Sans MS"/>
                <a:cs typeface="Comic Sans MS"/>
              </a:rPr>
              <a:t>de</a:t>
            </a:r>
            <a:r>
              <a:rPr lang="es-MX" sz="2400" b="1" spc="5" dirty="0">
                <a:latin typeface="Comic Sans MS"/>
                <a:cs typeface="Comic Sans MS"/>
              </a:rPr>
              <a:t> </a:t>
            </a:r>
            <a:r>
              <a:rPr lang="es-MX" sz="2400" b="1" spc="-5" dirty="0">
                <a:latin typeface="Comic Sans MS"/>
                <a:cs typeface="Comic Sans MS"/>
              </a:rPr>
              <a:t>falla</a:t>
            </a:r>
            <a:r>
              <a:rPr lang="es-MX" sz="2400" b="1" spc="10" dirty="0">
                <a:latin typeface="Comic Sans MS"/>
                <a:cs typeface="Comic Sans MS"/>
              </a:rPr>
              <a:t> </a:t>
            </a:r>
            <a:r>
              <a:rPr lang="es-MX" sz="2400" b="1" spc="-5" dirty="0">
                <a:latin typeface="Comic Sans MS"/>
                <a:cs typeface="Comic Sans MS"/>
              </a:rPr>
              <a:t>en</a:t>
            </a:r>
            <a:r>
              <a:rPr lang="es-MX" sz="2400" b="1" spc="5" dirty="0">
                <a:latin typeface="Comic Sans MS"/>
                <a:cs typeface="Comic Sans MS"/>
              </a:rPr>
              <a:t> </a:t>
            </a:r>
            <a:r>
              <a:rPr lang="es-MX" sz="2400" b="1" spc="-5" dirty="0">
                <a:latin typeface="Comic Sans MS"/>
                <a:cs typeface="Comic Sans MS"/>
              </a:rPr>
              <a:t>terminales</a:t>
            </a:r>
            <a:r>
              <a:rPr lang="es-MX" sz="2400" b="1" spc="5" dirty="0">
                <a:latin typeface="Comic Sans MS"/>
                <a:cs typeface="Comic Sans MS"/>
              </a:rPr>
              <a:t> </a:t>
            </a:r>
            <a:r>
              <a:rPr lang="es-MX" sz="2400" b="1" spc="-10" dirty="0">
                <a:latin typeface="Comic Sans MS"/>
                <a:cs typeface="Comic Sans MS"/>
              </a:rPr>
              <a:t>del</a:t>
            </a:r>
            <a:r>
              <a:rPr lang="es-MX" sz="2400" b="1" spc="5" dirty="0">
                <a:latin typeface="Comic Sans MS"/>
                <a:cs typeface="Comic Sans MS"/>
              </a:rPr>
              <a:t> </a:t>
            </a:r>
            <a:r>
              <a:rPr lang="es-MX" sz="2400" b="1" spc="-10" dirty="0">
                <a:latin typeface="Comic Sans MS"/>
                <a:cs typeface="Comic Sans MS"/>
              </a:rPr>
              <a:t>generador</a:t>
            </a:r>
            <a:endParaRPr lang="es-MX" sz="2400" b="1" dirty="0">
              <a:latin typeface="Comic Sans MS"/>
              <a:cs typeface="Comic Sans M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30200" y="374155"/>
            <a:ext cx="10110798" cy="8340745"/>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Prácticas</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puesta</a:t>
            </a:r>
            <a:r>
              <a:rPr sz="2400" b="1" spc="10" dirty="0">
                <a:latin typeface="Comic Sans MS"/>
                <a:cs typeface="Comic Sans MS"/>
              </a:rPr>
              <a:t> </a:t>
            </a:r>
            <a:r>
              <a:rPr sz="2400" b="1" spc="-5" dirty="0">
                <a:latin typeface="Comic Sans MS"/>
                <a:cs typeface="Comic Sans MS"/>
              </a:rPr>
              <a:t>a</a:t>
            </a:r>
            <a:r>
              <a:rPr sz="2400" b="1" spc="5" dirty="0">
                <a:latin typeface="Comic Sans MS"/>
                <a:cs typeface="Comic Sans MS"/>
              </a:rPr>
              <a:t> </a:t>
            </a:r>
            <a:r>
              <a:rPr sz="2400" b="1" spc="-5" dirty="0">
                <a:latin typeface="Comic Sans MS"/>
                <a:cs typeface="Comic Sans MS"/>
              </a:rPr>
              <a:t>tierra</a:t>
            </a:r>
            <a:r>
              <a:rPr sz="2400" b="1" spc="10" dirty="0">
                <a:latin typeface="Comic Sans MS"/>
                <a:cs typeface="Comic Sans MS"/>
              </a:rPr>
              <a:t> </a:t>
            </a:r>
            <a:r>
              <a:rPr sz="2400" b="1" spc="-5" dirty="0">
                <a:latin typeface="Comic Sans MS"/>
                <a:cs typeface="Comic Sans MS"/>
              </a:rPr>
              <a:t>del</a:t>
            </a:r>
            <a:r>
              <a:rPr sz="2400" b="1" spc="5" dirty="0">
                <a:latin typeface="Comic Sans MS"/>
                <a:cs typeface="Comic Sans MS"/>
              </a:rPr>
              <a:t> </a:t>
            </a:r>
            <a:r>
              <a:rPr sz="2400" b="1" spc="-5" dirty="0" err="1">
                <a:latin typeface="Comic Sans MS"/>
                <a:cs typeface="Comic Sans MS"/>
              </a:rPr>
              <a:t>generador</a:t>
            </a:r>
            <a:r>
              <a:rPr sz="2400" b="1" spc="-5" dirty="0">
                <a:latin typeface="Comic Sans MS"/>
                <a:cs typeface="Comic Sans MS"/>
              </a:rPr>
              <a:t>.</a:t>
            </a:r>
            <a:endParaRPr lang="en-US" sz="2400" b="1" spc="-5" dirty="0">
              <a:latin typeface="Comic Sans MS"/>
              <a:cs typeface="Comic Sans MS"/>
            </a:endParaRPr>
          </a:p>
          <a:p>
            <a:pPr marL="12700" marR="5080" algn="just">
              <a:spcBef>
                <a:spcPts val="100"/>
              </a:spcBef>
            </a:pPr>
            <a:r>
              <a:rPr lang="es-MX" sz="2400" spc="-5" dirty="0">
                <a:latin typeface="Comic Sans MS"/>
                <a:cs typeface="Comic Sans MS"/>
              </a:rPr>
              <a:t>Dos</a:t>
            </a:r>
            <a:r>
              <a:rPr lang="es-MX" sz="2400" spc="175" dirty="0">
                <a:latin typeface="Comic Sans MS"/>
                <a:cs typeface="Comic Sans MS"/>
              </a:rPr>
              <a:t> </a:t>
            </a:r>
            <a:r>
              <a:rPr lang="es-MX" sz="2400" spc="-5" dirty="0">
                <a:latin typeface="Comic Sans MS"/>
                <a:cs typeface="Comic Sans MS"/>
              </a:rPr>
              <a:t>tipos</a:t>
            </a:r>
            <a:r>
              <a:rPr lang="es-MX" sz="2400" spc="180" dirty="0">
                <a:latin typeface="Comic Sans MS"/>
                <a:cs typeface="Comic Sans MS"/>
              </a:rPr>
              <a:t> </a:t>
            </a:r>
            <a:r>
              <a:rPr lang="es-MX" sz="2400" spc="-5" dirty="0">
                <a:latin typeface="Comic Sans MS"/>
                <a:cs typeface="Comic Sans MS"/>
              </a:rPr>
              <a:t>de</a:t>
            </a:r>
            <a:r>
              <a:rPr lang="es-MX" sz="2400" spc="180" dirty="0">
                <a:latin typeface="Comic Sans MS"/>
                <a:cs typeface="Comic Sans MS"/>
              </a:rPr>
              <a:t> </a:t>
            </a:r>
            <a:r>
              <a:rPr lang="es-MX" sz="2400" spc="-5" dirty="0">
                <a:latin typeface="Comic Sans MS"/>
                <a:cs typeface="Comic Sans MS"/>
              </a:rPr>
              <a:t>prácticas</a:t>
            </a:r>
            <a:r>
              <a:rPr lang="es-MX" sz="2400" spc="170" dirty="0">
                <a:latin typeface="Comic Sans MS"/>
                <a:cs typeface="Comic Sans MS"/>
              </a:rPr>
              <a:t> </a:t>
            </a:r>
            <a:r>
              <a:rPr lang="es-MX" sz="2400" spc="-5" dirty="0">
                <a:latin typeface="Comic Sans MS"/>
                <a:cs typeface="Comic Sans MS"/>
              </a:rPr>
              <a:t>de</a:t>
            </a:r>
            <a:r>
              <a:rPr lang="es-MX" sz="2400" spc="170" dirty="0">
                <a:latin typeface="Comic Sans MS"/>
                <a:cs typeface="Comic Sans MS"/>
              </a:rPr>
              <a:t> </a:t>
            </a:r>
            <a:r>
              <a:rPr lang="es-MX" sz="2400" spc="-5" dirty="0">
                <a:latin typeface="Comic Sans MS"/>
                <a:cs typeface="Comic Sans MS"/>
              </a:rPr>
              <a:t>puesta</a:t>
            </a:r>
            <a:r>
              <a:rPr lang="es-MX" sz="2400" spc="175" dirty="0">
                <a:latin typeface="Comic Sans MS"/>
                <a:cs typeface="Comic Sans MS"/>
              </a:rPr>
              <a:t> </a:t>
            </a:r>
            <a:r>
              <a:rPr lang="es-MX" sz="2400" spc="-5" dirty="0">
                <a:latin typeface="Comic Sans MS"/>
                <a:cs typeface="Comic Sans MS"/>
              </a:rPr>
              <a:t>a</a:t>
            </a:r>
            <a:r>
              <a:rPr lang="es-MX" sz="2400" spc="170" dirty="0">
                <a:latin typeface="Comic Sans MS"/>
                <a:cs typeface="Comic Sans MS"/>
              </a:rPr>
              <a:t> </a:t>
            </a:r>
            <a:r>
              <a:rPr lang="es-MX" sz="2400" spc="-5" dirty="0">
                <a:latin typeface="Comic Sans MS"/>
                <a:cs typeface="Comic Sans MS"/>
              </a:rPr>
              <a:t>tierra</a:t>
            </a:r>
            <a:r>
              <a:rPr lang="es-MX" sz="2400" spc="175" dirty="0">
                <a:latin typeface="Comic Sans MS"/>
                <a:cs typeface="Comic Sans MS"/>
              </a:rPr>
              <a:t> </a:t>
            </a:r>
            <a:r>
              <a:rPr lang="es-MX" sz="2400" spc="-5" dirty="0">
                <a:latin typeface="Comic Sans MS"/>
                <a:cs typeface="Comic Sans MS"/>
              </a:rPr>
              <a:t>representan los</a:t>
            </a:r>
            <a:r>
              <a:rPr lang="es-MX" sz="2400" dirty="0">
                <a:latin typeface="Comic Sans MS"/>
                <a:cs typeface="Comic Sans MS"/>
              </a:rPr>
              <a:t> </a:t>
            </a:r>
            <a:r>
              <a:rPr lang="es-MX" sz="2400" spc="-5" dirty="0">
                <a:latin typeface="Comic Sans MS"/>
                <a:cs typeface="Comic Sans MS"/>
              </a:rPr>
              <a:t>principales</a:t>
            </a:r>
            <a:r>
              <a:rPr lang="es-MX" sz="2400" dirty="0">
                <a:latin typeface="Comic Sans MS"/>
                <a:cs typeface="Comic Sans MS"/>
              </a:rPr>
              <a:t> </a:t>
            </a:r>
            <a:r>
              <a:rPr lang="es-MX" sz="2400" spc="-5" dirty="0">
                <a:latin typeface="Comic Sans MS"/>
                <a:cs typeface="Comic Sans MS"/>
              </a:rPr>
              <a:t>métodos</a:t>
            </a:r>
            <a:r>
              <a:rPr lang="es-MX" sz="2400" dirty="0">
                <a:latin typeface="Comic Sans MS"/>
                <a:cs typeface="Comic Sans MS"/>
              </a:rPr>
              <a:t> </a:t>
            </a:r>
            <a:r>
              <a:rPr lang="es-MX" sz="2400" spc="-5" dirty="0">
                <a:latin typeface="Comic Sans MS"/>
                <a:cs typeface="Comic Sans MS"/>
              </a:rPr>
              <a:t>usados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industria</a:t>
            </a:r>
            <a:r>
              <a:rPr lang="es-MX" sz="2400" dirty="0">
                <a:latin typeface="Comic Sans MS"/>
                <a:cs typeface="Comic Sans MS"/>
              </a:rPr>
              <a:t> </a:t>
            </a:r>
            <a:r>
              <a:rPr lang="es-MX" sz="2400" spc="-5" dirty="0">
                <a:latin typeface="Comic Sans MS"/>
                <a:cs typeface="Comic Sans MS"/>
              </a:rPr>
              <a:t>para aterrizar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devanados</a:t>
            </a:r>
            <a:r>
              <a:rPr lang="es-MX" sz="2400" dirty="0">
                <a:latin typeface="Comic Sans MS"/>
                <a:cs typeface="Comic Sans MS"/>
              </a:rPr>
              <a:t> </a:t>
            </a:r>
            <a:r>
              <a:rPr lang="es-MX" sz="2400" spc="-5" dirty="0">
                <a:latin typeface="Comic Sans MS"/>
                <a:cs typeface="Comic Sans MS"/>
              </a:rPr>
              <a:t>del</a:t>
            </a:r>
            <a:r>
              <a:rPr lang="es-MX" sz="2400" spc="254" dirty="0">
                <a:latin typeface="Comic Sans MS"/>
                <a:cs typeface="Comic Sans MS"/>
              </a:rPr>
              <a:t> </a:t>
            </a:r>
            <a:r>
              <a:rPr lang="es-MX" sz="2400" spc="-5" dirty="0">
                <a:latin typeface="Comic Sans MS"/>
                <a:cs typeface="Comic Sans MS"/>
              </a:rPr>
              <a:t>estator</a:t>
            </a:r>
            <a:r>
              <a:rPr lang="es-MX" sz="2400" spc="260" dirty="0">
                <a:latin typeface="Comic Sans MS"/>
                <a:cs typeface="Comic Sans MS"/>
              </a:rPr>
              <a:t> </a:t>
            </a:r>
            <a:r>
              <a:rPr lang="es-MX" sz="2400" spc="-5" dirty="0">
                <a:latin typeface="Comic Sans MS"/>
                <a:cs typeface="Comic Sans MS"/>
              </a:rPr>
              <a:t>del</a:t>
            </a:r>
            <a:r>
              <a:rPr lang="es-MX" sz="2400" spc="260" dirty="0">
                <a:latin typeface="Comic Sans MS"/>
                <a:cs typeface="Comic Sans MS"/>
              </a:rPr>
              <a:t> </a:t>
            </a:r>
            <a:r>
              <a:rPr lang="es-MX" sz="2400" spc="-5" dirty="0">
                <a:latin typeface="Comic Sans MS"/>
                <a:cs typeface="Comic Sans MS"/>
              </a:rPr>
              <a:t>generador. Estos</a:t>
            </a:r>
            <a:r>
              <a:rPr lang="es-MX" sz="2400" dirty="0">
                <a:latin typeface="Comic Sans MS"/>
                <a:cs typeface="Comic Sans MS"/>
              </a:rPr>
              <a:t> </a:t>
            </a:r>
            <a:r>
              <a:rPr lang="es-MX" sz="2400" spc="-5" dirty="0">
                <a:latin typeface="Comic Sans MS"/>
                <a:cs typeface="Comic Sans MS"/>
              </a:rPr>
              <a:t>son</a:t>
            </a:r>
            <a:r>
              <a:rPr lang="es-MX" sz="2400" spc="5"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puesta</a:t>
            </a:r>
            <a:r>
              <a:rPr lang="es-MX" sz="2400" spc="5"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tierra</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alta</a:t>
            </a:r>
            <a:r>
              <a:rPr lang="es-MX" sz="2400" spc="5"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baja</a:t>
            </a:r>
            <a:r>
              <a:rPr lang="es-MX" sz="2400" spc="5" dirty="0">
                <a:latin typeface="Comic Sans MS"/>
                <a:cs typeface="Comic Sans MS"/>
              </a:rPr>
              <a:t> </a:t>
            </a:r>
            <a:r>
              <a:rPr lang="es-MX" sz="2400" spc="-5" dirty="0">
                <a:latin typeface="Comic Sans MS"/>
                <a:cs typeface="Comic Sans MS"/>
              </a:rPr>
              <a:t>impedancia.</a:t>
            </a:r>
            <a:endParaRPr lang="es-MX" sz="2400" dirty="0">
              <a:latin typeface="Comic Sans MS"/>
              <a:cs typeface="Comic Sans MS"/>
            </a:endParaRPr>
          </a:p>
          <a:p>
            <a:pPr algn="just">
              <a:spcBef>
                <a:spcPts val="45"/>
              </a:spcBef>
            </a:pPr>
            <a:endParaRPr lang="es-MX" sz="2400" dirty="0">
              <a:latin typeface="Comic Sans MS"/>
              <a:cs typeface="Comic Sans MS"/>
            </a:endParaRPr>
          </a:p>
          <a:p>
            <a:pPr marL="12700" algn="just">
              <a:spcBef>
                <a:spcPts val="100"/>
              </a:spcBef>
            </a:pPr>
            <a:r>
              <a:rPr lang="es-MX" sz="2400" b="1" spc="-5" dirty="0">
                <a:latin typeface="Comic Sans MS"/>
                <a:cs typeface="Comic Sans MS"/>
              </a:rPr>
              <a:t>Puesta</a:t>
            </a:r>
            <a:r>
              <a:rPr lang="es-MX" sz="2400" b="1" spc="229" dirty="0">
                <a:latin typeface="Comic Sans MS"/>
                <a:cs typeface="Comic Sans MS"/>
              </a:rPr>
              <a:t> </a:t>
            </a:r>
            <a:r>
              <a:rPr lang="es-MX" sz="2400" b="1" spc="-5" dirty="0">
                <a:latin typeface="Comic Sans MS"/>
                <a:cs typeface="Comic Sans MS"/>
              </a:rPr>
              <a:t>a</a:t>
            </a:r>
            <a:r>
              <a:rPr lang="es-MX" sz="2400" b="1" spc="229" dirty="0">
                <a:latin typeface="Comic Sans MS"/>
                <a:cs typeface="Comic Sans MS"/>
              </a:rPr>
              <a:t> </a:t>
            </a:r>
            <a:r>
              <a:rPr lang="es-MX" sz="2400" b="1" spc="-5" dirty="0">
                <a:latin typeface="Comic Sans MS"/>
                <a:cs typeface="Comic Sans MS"/>
              </a:rPr>
              <a:t>tierra</a:t>
            </a:r>
            <a:r>
              <a:rPr lang="es-MX" sz="2400" b="1" spc="235" dirty="0">
                <a:latin typeface="Comic Sans MS"/>
                <a:cs typeface="Comic Sans MS"/>
              </a:rPr>
              <a:t> </a:t>
            </a:r>
            <a:r>
              <a:rPr lang="es-MX" sz="2400" b="1" spc="-5" dirty="0">
                <a:latin typeface="Comic Sans MS"/>
                <a:cs typeface="Comic Sans MS"/>
              </a:rPr>
              <a:t>de</a:t>
            </a:r>
            <a:r>
              <a:rPr lang="es-MX" sz="2400" b="1" spc="229" dirty="0">
                <a:latin typeface="Comic Sans MS"/>
                <a:cs typeface="Comic Sans MS"/>
              </a:rPr>
              <a:t> </a:t>
            </a:r>
            <a:r>
              <a:rPr lang="es-MX" sz="2400" b="1" spc="-5" dirty="0">
                <a:latin typeface="Comic Sans MS"/>
                <a:cs typeface="Comic Sans MS"/>
              </a:rPr>
              <a:t>baja</a:t>
            </a:r>
            <a:r>
              <a:rPr lang="es-MX" sz="2400" b="1" spc="229" dirty="0">
                <a:latin typeface="Comic Sans MS"/>
                <a:cs typeface="Comic Sans MS"/>
              </a:rPr>
              <a:t> </a:t>
            </a:r>
            <a:r>
              <a:rPr lang="es-MX" sz="2400" b="1" spc="-5" dirty="0">
                <a:latin typeface="Comic Sans MS"/>
                <a:cs typeface="Comic Sans MS"/>
              </a:rPr>
              <a:t>impedancia:</a:t>
            </a:r>
            <a:r>
              <a:rPr lang="es-MX" sz="2400" b="1" spc="855" dirty="0">
                <a:latin typeface="Comic Sans MS"/>
                <a:cs typeface="Comic Sans MS"/>
              </a:rPr>
              <a:t> </a:t>
            </a:r>
            <a:r>
              <a:rPr lang="es-MX" sz="2400" spc="-5" dirty="0">
                <a:latin typeface="Comic Sans MS"/>
                <a:cs typeface="Comic Sans MS"/>
              </a:rPr>
              <a:t>La</a:t>
            </a:r>
            <a:r>
              <a:rPr lang="es-MX" sz="2400" spc="229" dirty="0">
                <a:latin typeface="Comic Sans MS"/>
                <a:cs typeface="Comic Sans MS"/>
              </a:rPr>
              <a:t> </a:t>
            </a:r>
            <a:r>
              <a:rPr lang="es-MX" sz="2400" spc="-5" dirty="0">
                <a:latin typeface="Comic Sans MS"/>
                <a:cs typeface="Comic Sans MS"/>
              </a:rPr>
              <a:t>figura</a:t>
            </a:r>
            <a:r>
              <a:rPr lang="es-MX" sz="2400" spc="229" dirty="0">
                <a:latin typeface="Comic Sans MS"/>
                <a:cs typeface="Comic Sans MS"/>
              </a:rPr>
              <a:t> </a:t>
            </a:r>
            <a:r>
              <a:rPr lang="es-MX" sz="2400" spc="-5" dirty="0">
                <a:latin typeface="Comic Sans MS"/>
                <a:cs typeface="Comic Sans MS"/>
              </a:rPr>
              <a:t>7A ilustra</a:t>
            </a:r>
            <a:r>
              <a:rPr lang="es-MX" sz="2400" spc="300" dirty="0">
                <a:latin typeface="Comic Sans MS"/>
                <a:cs typeface="Comic Sans MS"/>
              </a:rPr>
              <a:t> </a:t>
            </a:r>
            <a:r>
              <a:rPr lang="es-MX" sz="2400" spc="-5" dirty="0">
                <a:latin typeface="Comic Sans MS"/>
                <a:cs typeface="Comic Sans MS"/>
              </a:rPr>
              <a:t>un</a:t>
            </a:r>
            <a:r>
              <a:rPr lang="es-MX" sz="2400" spc="300" dirty="0">
                <a:latin typeface="Comic Sans MS"/>
                <a:cs typeface="Comic Sans MS"/>
              </a:rPr>
              <a:t> </a:t>
            </a:r>
            <a:r>
              <a:rPr lang="es-MX" sz="2400" spc="-5" dirty="0">
                <a:latin typeface="Comic Sans MS"/>
                <a:cs typeface="Comic Sans MS"/>
              </a:rPr>
              <a:t>generador</a:t>
            </a:r>
            <a:r>
              <a:rPr lang="es-MX" sz="2400" spc="300" dirty="0">
                <a:latin typeface="Comic Sans MS"/>
                <a:cs typeface="Comic Sans MS"/>
              </a:rPr>
              <a:t> </a:t>
            </a:r>
            <a:r>
              <a:rPr lang="es-MX" sz="2400" spc="-5" dirty="0">
                <a:latin typeface="Comic Sans MS"/>
                <a:cs typeface="Comic Sans MS"/>
              </a:rPr>
              <a:t>puesto</a:t>
            </a:r>
            <a:r>
              <a:rPr lang="es-MX" sz="2400" spc="300" dirty="0">
                <a:latin typeface="Comic Sans MS"/>
                <a:cs typeface="Comic Sans MS"/>
              </a:rPr>
              <a:t> </a:t>
            </a:r>
            <a:r>
              <a:rPr lang="es-MX" sz="2400" spc="-5" dirty="0">
                <a:latin typeface="Comic Sans MS"/>
                <a:cs typeface="Comic Sans MS"/>
              </a:rPr>
              <a:t>a</a:t>
            </a:r>
            <a:r>
              <a:rPr lang="es-MX" sz="2400" spc="305" dirty="0">
                <a:latin typeface="Comic Sans MS"/>
                <a:cs typeface="Comic Sans MS"/>
              </a:rPr>
              <a:t> </a:t>
            </a:r>
            <a:r>
              <a:rPr lang="es-MX" sz="2400" spc="-5" dirty="0">
                <a:latin typeface="Comic Sans MS"/>
                <a:cs typeface="Comic Sans MS"/>
              </a:rPr>
              <a:t>tierra</a:t>
            </a:r>
            <a:r>
              <a:rPr lang="es-MX" sz="2400" spc="300" dirty="0">
                <a:latin typeface="Comic Sans MS"/>
                <a:cs typeface="Comic Sans MS"/>
              </a:rPr>
              <a:t> </a:t>
            </a:r>
            <a:r>
              <a:rPr lang="es-MX" sz="2400" spc="-5" dirty="0">
                <a:latin typeface="Comic Sans MS"/>
                <a:cs typeface="Comic Sans MS"/>
              </a:rPr>
              <a:t>a</a:t>
            </a:r>
            <a:r>
              <a:rPr lang="es-MX" sz="2400" spc="290" dirty="0">
                <a:latin typeface="Comic Sans MS"/>
                <a:cs typeface="Comic Sans MS"/>
              </a:rPr>
              <a:t> </a:t>
            </a:r>
            <a:r>
              <a:rPr lang="es-MX" sz="2400" spc="-5" dirty="0">
                <a:latin typeface="Comic Sans MS"/>
                <a:cs typeface="Comic Sans MS"/>
              </a:rPr>
              <a:t>través</a:t>
            </a:r>
            <a:r>
              <a:rPr lang="es-MX" sz="2400" spc="295" dirty="0">
                <a:latin typeface="Comic Sans MS"/>
                <a:cs typeface="Comic Sans MS"/>
              </a:rPr>
              <a:t> </a:t>
            </a:r>
            <a:r>
              <a:rPr lang="es-MX" sz="2400" spc="-5" dirty="0">
                <a:latin typeface="Comic Sans MS"/>
                <a:cs typeface="Comic Sans MS"/>
              </a:rPr>
              <a:t>de</a:t>
            </a:r>
            <a:r>
              <a:rPr lang="es-MX" sz="2400" spc="300" dirty="0">
                <a:latin typeface="Comic Sans MS"/>
                <a:cs typeface="Comic Sans MS"/>
              </a:rPr>
              <a:t> </a:t>
            </a:r>
            <a:r>
              <a:rPr lang="es-MX" sz="2400" spc="-5" dirty="0">
                <a:latin typeface="Comic Sans MS"/>
                <a:cs typeface="Comic Sans MS"/>
              </a:rPr>
              <a:t>un resistor o reactor.</a:t>
            </a:r>
            <a:r>
              <a:rPr lang="es-MX" sz="2400" dirty="0">
                <a:latin typeface="Comic Sans MS"/>
                <a:cs typeface="Comic Sans MS"/>
              </a:rPr>
              <a:t> </a:t>
            </a:r>
            <a:r>
              <a:rPr lang="es-MX" sz="2400" spc="-5" dirty="0">
                <a:latin typeface="Comic Sans MS"/>
                <a:cs typeface="Comic Sans MS"/>
              </a:rPr>
              <a:t>El resistor o reactor de puesta a tierra es seleccionado para limitar la contribución de la 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spc="254" dirty="0">
                <a:latin typeface="Comic Sans MS"/>
                <a:cs typeface="Comic Sans MS"/>
              </a:rPr>
              <a:t> </a:t>
            </a:r>
            <a:r>
              <a:rPr lang="es-MX" sz="2400" spc="-5" dirty="0">
                <a:latin typeface="Comic Sans MS"/>
                <a:cs typeface="Comic Sans MS"/>
              </a:rPr>
              <a:t>entre</a:t>
            </a:r>
            <a:r>
              <a:rPr lang="es-MX" sz="2400" spc="260" dirty="0">
                <a:latin typeface="Comic Sans MS"/>
                <a:cs typeface="Comic Sans MS"/>
              </a:rPr>
              <a:t> </a:t>
            </a:r>
            <a:r>
              <a:rPr lang="es-MX" sz="2400" spc="-5" dirty="0">
                <a:latin typeface="Comic Sans MS"/>
                <a:cs typeface="Comic Sans MS"/>
              </a:rPr>
              <a:t>200 </a:t>
            </a:r>
            <a:r>
              <a:rPr lang="es-MX" sz="2400" spc="-5" dirty="0" err="1">
                <a:latin typeface="Comic Sans MS"/>
                <a:cs typeface="Comic Sans MS"/>
              </a:rPr>
              <a:t>Amps</a:t>
            </a:r>
            <a:r>
              <a:rPr lang="es-MX" sz="2400" spc="-5" dirty="0">
                <a:latin typeface="Comic Sans MS"/>
                <a:cs typeface="Comic Sans MS"/>
              </a:rPr>
              <a:t> y 150 % de la corriente nominal del generador.</a:t>
            </a:r>
            <a:r>
              <a:rPr lang="es-MX" sz="2400" dirty="0">
                <a:latin typeface="Comic Sans MS"/>
                <a:cs typeface="Comic Sans MS"/>
              </a:rPr>
              <a:t> </a:t>
            </a:r>
            <a:r>
              <a:rPr lang="es-MX" sz="2400" spc="-5" dirty="0">
                <a:latin typeface="Comic Sans MS"/>
                <a:cs typeface="Comic Sans MS"/>
              </a:rPr>
              <a:t>La 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impedancia</a:t>
            </a:r>
            <a:r>
              <a:rPr lang="es-MX" sz="2400" dirty="0">
                <a:latin typeface="Comic Sans MS"/>
                <a:cs typeface="Comic Sans MS"/>
              </a:rPr>
              <a:t> </a:t>
            </a:r>
            <a:r>
              <a:rPr lang="es-MX" sz="2400" spc="-5" dirty="0">
                <a:latin typeface="Comic Sans MS"/>
                <a:cs typeface="Comic Sans MS"/>
              </a:rPr>
              <a:t>es</a:t>
            </a:r>
            <a:r>
              <a:rPr lang="es-MX" sz="2400" spc="254" dirty="0">
                <a:latin typeface="Comic Sans MS"/>
                <a:cs typeface="Comic Sans MS"/>
              </a:rPr>
              <a:t> </a:t>
            </a:r>
            <a:r>
              <a:rPr lang="es-MX" sz="2400" spc="-5" dirty="0">
                <a:latin typeface="Comic Sans MS"/>
                <a:cs typeface="Comic Sans MS"/>
              </a:rPr>
              <a:t>generalmente usado</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generadoras</a:t>
            </a:r>
            <a:r>
              <a:rPr lang="es-MX" sz="2400" dirty="0">
                <a:latin typeface="Comic Sans MS"/>
                <a:cs typeface="Comic Sans MS"/>
              </a:rPr>
              <a:t> </a:t>
            </a:r>
            <a:r>
              <a:rPr lang="es-MX" sz="2400" spc="-5" dirty="0">
                <a:latin typeface="Comic Sans MS"/>
                <a:cs typeface="Comic Sans MS"/>
              </a:rPr>
              <a:t>múltiples</a:t>
            </a:r>
            <a:r>
              <a:rPr lang="es-MX" sz="2400" dirty="0">
                <a:latin typeface="Comic Sans MS"/>
                <a:cs typeface="Comic Sans MS"/>
              </a:rPr>
              <a:t> </a:t>
            </a:r>
            <a:r>
              <a:rPr lang="es-MX" sz="2400" spc="-5" dirty="0">
                <a:latin typeface="Comic Sans MS"/>
                <a:cs typeface="Comic Sans MS"/>
              </a:rPr>
              <a:t>son operadas</a:t>
            </a:r>
            <a:r>
              <a:rPr lang="es-MX" sz="2400" dirty="0">
                <a:latin typeface="Comic Sans MS"/>
                <a:cs typeface="Comic Sans MS"/>
              </a:rPr>
              <a:t> </a:t>
            </a:r>
            <a:r>
              <a:rPr lang="es-MX" sz="2400" spc="-5" dirty="0">
                <a:latin typeface="Comic Sans MS"/>
                <a:cs typeface="Comic Sans MS"/>
              </a:rPr>
              <a:t>sobre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bus</a:t>
            </a:r>
            <a:r>
              <a:rPr lang="es-MX" sz="2400" dirty="0">
                <a:latin typeface="Comic Sans MS"/>
                <a:cs typeface="Comic Sans MS"/>
              </a:rPr>
              <a:t> </a:t>
            </a:r>
            <a:r>
              <a:rPr lang="es-MX" sz="2400" spc="-5" dirty="0">
                <a:latin typeface="Comic Sans MS"/>
                <a:cs typeface="Comic Sans MS"/>
              </a:rPr>
              <a:t>común</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están directamente</a:t>
            </a:r>
            <a:r>
              <a:rPr lang="es-MX" sz="2400" dirty="0">
                <a:latin typeface="Comic Sans MS"/>
                <a:cs typeface="Comic Sans MS"/>
              </a:rPr>
              <a:t> </a:t>
            </a:r>
            <a:r>
              <a:rPr lang="es-MX" sz="2400" spc="-5" dirty="0">
                <a:latin typeface="Comic Sans MS"/>
                <a:cs typeface="Comic Sans MS"/>
              </a:rPr>
              <a:t>conectadas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buses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sin</a:t>
            </a:r>
            <a:r>
              <a:rPr lang="es-MX" sz="2400" dirty="0">
                <a:latin typeface="Comic Sans MS"/>
                <a:cs typeface="Comic Sans MS"/>
              </a:rPr>
              <a:t> </a:t>
            </a:r>
            <a:r>
              <a:rPr lang="es-MX" sz="2400" spc="-5" dirty="0">
                <a:latin typeface="Comic Sans MS"/>
                <a:cs typeface="Comic Sans MS"/>
              </a:rPr>
              <a:t>una transformación de tensión, proporcionando así la fuente de tierra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a:t>
            </a:r>
          </a:p>
          <a:p>
            <a:pPr marL="12700" marR="5080" algn="just">
              <a:spcBef>
                <a:spcPts val="95"/>
              </a:spcBef>
            </a:pPr>
            <a:endParaRPr lang="es-MX" sz="2400" spc="-5" dirty="0">
              <a:latin typeface="Comic Sans MS"/>
              <a:cs typeface="Comic Sans MS"/>
            </a:endParaRPr>
          </a:p>
          <a:p>
            <a:pPr marL="12700" marR="5080" algn="just">
              <a:spcBef>
                <a:spcPts val="95"/>
              </a:spcBef>
            </a:pPr>
            <a:r>
              <a:rPr lang="es-MX" sz="2400" b="1" spc="-5" dirty="0">
                <a:latin typeface="Comic Sans MS"/>
                <a:cs typeface="Comic Sans MS"/>
              </a:rPr>
              <a:t>Puesta a tierra de alta impedancia:</a:t>
            </a:r>
            <a:r>
              <a:rPr lang="es-MX" sz="2400" b="1"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figura</a:t>
            </a:r>
            <a:r>
              <a:rPr lang="es-MX" sz="2400" spc="260" dirty="0">
                <a:latin typeface="Comic Sans MS"/>
                <a:cs typeface="Comic Sans MS"/>
              </a:rPr>
              <a:t> </a:t>
            </a:r>
            <a:r>
              <a:rPr lang="es-MX" sz="2400" spc="-5" dirty="0">
                <a:latin typeface="Comic Sans MS"/>
                <a:cs typeface="Comic Sans MS"/>
              </a:rPr>
              <a:t>7B ilustra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utilizando</a:t>
            </a:r>
            <a:r>
              <a:rPr lang="es-MX" sz="2400" dirty="0">
                <a:latin typeface="Comic Sans MS"/>
                <a:cs typeface="Comic Sans MS"/>
              </a:rPr>
              <a:t> </a:t>
            </a:r>
            <a:r>
              <a:rPr lang="es-MX" sz="2400" spc="-5" dirty="0">
                <a:latin typeface="Comic Sans MS"/>
                <a:cs typeface="Comic Sans MS"/>
              </a:rPr>
              <a:t>un transformador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distribución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spc="260" dirty="0">
                <a:latin typeface="Comic Sans MS"/>
                <a:cs typeface="Comic Sans MS"/>
              </a:rPr>
              <a:t> </a:t>
            </a:r>
            <a:r>
              <a:rPr lang="es-MX" sz="2400" spc="-5" dirty="0">
                <a:latin typeface="Comic Sans MS"/>
                <a:cs typeface="Comic Sans MS"/>
              </a:rPr>
              <a:t>resistor secundario.</a:t>
            </a:r>
            <a:r>
              <a:rPr lang="es-MX" sz="2400" dirty="0">
                <a:latin typeface="Comic Sans MS"/>
                <a:cs typeface="Comic Sans MS"/>
              </a:rPr>
              <a:t> </a:t>
            </a:r>
            <a:r>
              <a:rPr lang="es-MX" sz="2400" spc="-5" dirty="0">
                <a:latin typeface="Comic Sans MS"/>
                <a:cs typeface="Comic Sans MS"/>
              </a:rPr>
              <a:t>Este método de puesta a tierra permite que las corrientes de falla a tierra sean reducidas a bajos niveles,</a:t>
            </a:r>
            <a:r>
              <a:rPr lang="es-MX" sz="2400" dirty="0">
                <a:latin typeface="Comic Sans MS"/>
                <a:cs typeface="Comic Sans MS"/>
              </a:rPr>
              <a:t> </a:t>
            </a:r>
            <a:r>
              <a:rPr lang="es-MX" sz="2400" spc="-5" dirty="0">
                <a:latin typeface="Comic Sans MS"/>
                <a:cs typeface="Comic Sans MS"/>
              </a:rPr>
              <a:t>típicamente</a:t>
            </a:r>
            <a:r>
              <a:rPr lang="es-MX" sz="2400" dirty="0">
                <a:latin typeface="Comic Sans MS"/>
                <a:cs typeface="Comic Sans MS"/>
              </a:rPr>
              <a:t> </a:t>
            </a:r>
            <a:r>
              <a:rPr lang="es-MX" sz="2400" spc="-5" dirty="0">
                <a:latin typeface="Comic Sans MS"/>
                <a:cs typeface="Comic Sans MS"/>
              </a:rPr>
              <a:t>5-25</a:t>
            </a:r>
            <a:r>
              <a:rPr lang="es-MX" sz="2400" dirty="0">
                <a:latin typeface="Comic Sans MS"/>
                <a:cs typeface="Comic Sans MS"/>
              </a:rPr>
              <a:t> </a:t>
            </a:r>
            <a:r>
              <a:rPr lang="es-MX" sz="2400" spc="-5" dirty="0">
                <a:latin typeface="Comic Sans MS"/>
                <a:cs typeface="Comic Sans MS"/>
              </a:rPr>
              <a:t>Amperes.</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usada</a:t>
            </a:r>
            <a:r>
              <a:rPr lang="es-MX" sz="2400" dirty="0">
                <a:latin typeface="Comic Sans MS"/>
                <a:cs typeface="Comic Sans MS"/>
              </a:rPr>
              <a:t> </a:t>
            </a:r>
            <a:r>
              <a:rPr lang="es-MX" sz="2400" spc="-5" dirty="0">
                <a:latin typeface="Comic Sans MS"/>
                <a:cs typeface="Comic Sans MS"/>
              </a:rPr>
              <a:t>en generadores</a:t>
            </a:r>
            <a:r>
              <a:rPr lang="es-MX" sz="2400" dirty="0">
                <a:latin typeface="Comic Sans MS"/>
                <a:cs typeface="Comic Sans MS"/>
              </a:rPr>
              <a:t> </a:t>
            </a:r>
            <a:r>
              <a:rPr lang="es-MX" sz="2400" spc="-5" dirty="0">
                <a:latin typeface="Comic Sans MS"/>
                <a:cs typeface="Comic Sans MS"/>
              </a:rPr>
              <a:t>conectados</a:t>
            </a:r>
            <a:r>
              <a:rPr lang="es-MX" sz="2400" dirty="0">
                <a:latin typeface="Comic Sans MS"/>
                <a:cs typeface="Comic Sans MS"/>
              </a:rPr>
              <a:t> </a:t>
            </a:r>
            <a:r>
              <a:rPr lang="es-MX" sz="2400" spc="-5" dirty="0">
                <a:latin typeface="Comic Sans MS"/>
                <a:cs typeface="Comic Sans MS"/>
              </a:rPr>
              <a:t>en</a:t>
            </a:r>
            <a:r>
              <a:rPr lang="es-MX" sz="2400" spc="5" dirty="0">
                <a:latin typeface="Comic Sans MS"/>
                <a:cs typeface="Comic Sans MS"/>
              </a:rPr>
              <a:t> </a:t>
            </a:r>
            <a:r>
              <a:rPr lang="es-MX" sz="2400" spc="-5" dirty="0">
                <a:latin typeface="Comic Sans MS"/>
                <a:cs typeface="Comic Sans MS"/>
              </a:rPr>
              <a:t>forma</a:t>
            </a:r>
            <a:r>
              <a:rPr lang="es-MX" sz="2400" dirty="0">
                <a:latin typeface="Comic Sans MS"/>
                <a:cs typeface="Comic Sans MS"/>
              </a:rPr>
              <a:t> </a:t>
            </a:r>
            <a:r>
              <a:rPr lang="es-MX" sz="2400" spc="-5" dirty="0">
                <a:latin typeface="Comic Sans MS"/>
                <a:cs typeface="Comic Sans MS"/>
              </a:rPr>
              <a:t>unitaria.</a:t>
            </a:r>
            <a:endParaRPr lang="es-MX" sz="2400" dirty="0">
              <a:latin typeface="Comic Sans MS"/>
              <a:cs typeface="Comic Sans MS"/>
            </a:endParaRPr>
          </a:p>
          <a:p>
            <a:pPr marL="12700">
              <a:spcBef>
                <a:spcPts val="100"/>
              </a:spcBef>
            </a:pPr>
            <a:endParaRPr sz="900" dirty="0">
              <a:latin typeface="Comic Sans MS"/>
              <a:cs typeface="Comic Sans MS"/>
            </a:endParaRPr>
          </a:p>
        </p:txBody>
      </p:sp>
      <p:grpSp>
        <p:nvGrpSpPr>
          <p:cNvPr id="9" name="Grupo 8">
            <a:extLst>
              <a:ext uri="{FF2B5EF4-FFF2-40B4-BE49-F238E27FC236}">
                <a16:creationId xmlns="" xmlns:a16="http://schemas.microsoft.com/office/drawing/2014/main" id="{186CFB7A-F280-4D0A-A00D-FCF7BB84AD2A}"/>
              </a:ext>
            </a:extLst>
          </p:cNvPr>
          <p:cNvGrpSpPr/>
          <p:nvPr/>
        </p:nvGrpSpPr>
        <p:grpSpPr>
          <a:xfrm>
            <a:off x="12369798" y="928058"/>
            <a:ext cx="4648200" cy="7153270"/>
            <a:chOff x="6437899" y="990600"/>
            <a:chExt cx="2077656" cy="3943340"/>
          </a:xfrm>
        </p:grpSpPr>
        <p:pic>
          <p:nvPicPr>
            <p:cNvPr id="14" name="object 3">
              <a:extLst>
                <a:ext uri="{FF2B5EF4-FFF2-40B4-BE49-F238E27FC236}">
                  <a16:creationId xmlns="" xmlns:a16="http://schemas.microsoft.com/office/drawing/2014/main" id="{EA2CAD57-6443-420E-BCDE-F70577B2B2CF}"/>
                </a:ext>
              </a:extLst>
            </p:cNvPr>
            <p:cNvPicPr/>
            <p:nvPr/>
          </p:nvPicPr>
          <p:blipFill>
            <a:blip r:embed="rId2" cstate="print"/>
            <a:stretch>
              <a:fillRect/>
            </a:stretch>
          </p:blipFill>
          <p:spPr>
            <a:xfrm>
              <a:off x="6545718" y="990600"/>
              <a:ext cx="1862017" cy="1630408"/>
            </a:xfrm>
            <a:prstGeom prst="rect">
              <a:avLst/>
            </a:prstGeom>
          </p:spPr>
        </p:pic>
        <p:pic>
          <p:nvPicPr>
            <p:cNvPr id="15" name="object 5">
              <a:extLst>
                <a:ext uri="{FF2B5EF4-FFF2-40B4-BE49-F238E27FC236}">
                  <a16:creationId xmlns="" xmlns:a16="http://schemas.microsoft.com/office/drawing/2014/main" id="{42B34EAA-3EB2-4EF7-94EF-3DE075D8200E}"/>
                </a:ext>
              </a:extLst>
            </p:cNvPr>
            <p:cNvPicPr/>
            <p:nvPr/>
          </p:nvPicPr>
          <p:blipFill>
            <a:blip r:embed="rId3" cstate="print"/>
            <a:stretch>
              <a:fillRect/>
            </a:stretch>
          </p:blipFill>
          <p:spPr>
            <a:xfrm>
              <a:off x="6437899" y="3176931"/>
              <a:ext cx="2077656" cy="1757009"/>
            </a:xfrm>
            <a:prstGeom prst="rect">
              <a:avLst/>
            </a:prstGeom>
          </p:spPr>
        </p:pic>
      </p:grpSp>
      <p:sp>
        <p:nvSpPr>
          <p:cNvPr id="18" name="CuadroTexto 17">
            <a:extLst>
              <a:ext uri="{FF2B5EF4-FFF2-40B4-BE49-F238E27FC236}">
                <a16:creationId xmlns="" xmlns:a16="http://schemas.microsoft.com/office/drawing/2014/main" id="{0D0C0735-7470-4D53-960F-EB0BC74F8D65}"/>
              </a:ext>
            </a:extLst>
          </p:cNvPr>
          <p:cNvSpPr txBox="1"/>
          <p:nvPr/>
        </p:nvSpPr>
        <p:spPr>
          <a:xfrm>
            <a:off x="10226684" y="8386786"/>
            <a:ext cx="8936966" cy="461665"/>
          </a:xfrm>
          <a:prstGeom prst="rect">
            <a:avLst/>
          </a:prstGeom>
          <a:noFill/>
        </p:spPr>
        <p:txBody>
          <a:bodyPr wrap="square">
            <a:spAutoFit/>
          </a:bodyPr>
          <a:lstStyle/>
          <a:p>
            <a:pPr marL="85725" marR="48895" algn="ctr">
              <a:lnSpc>
                <a:spcPct val="100000"/>
              </a:lnSpc>
              <a:spcBef>
                <a:spcPts val="170"/>
              </a:spcBef>
            </a:pPr>
            <a:r>
              <a:rPr lang="es-MX" sz="2400" spc="-5" dirty="0">
                <a:latin typeface="Comic Sans MS"/>
                <a:cs typeface="Comic Sans MS"/>
              </a:rPr>
              <a:t>7B)</a:t>
            </a:r>
            <a:r>
              <a:rPr lang="es-MX" sz="2400" spc="235"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de alta</a:t>
            </a:r>
            <a:r>
              <a:rPr lang="es-MX" sz="2400" dirty="0">
                <a:latin typeface="Comic Sans MS"/>
                <a:cs typeface="Comic Sans MS"/>
              </a:rPr>
              <a:t> </a:t>
            </a:r>
            <a:r>
              <a:rPr lang="es-MX" sz="2400" spc="-5" dirty="0">
                <a:latin typeface="Comic Sans MS"/>
                <a:cs typeface="Comic Sans MS"/>
              </a:rPr>
              <a:t>impedancia</a:t>
            </a:r>
            <a:endParaRPr lang="es-MX" sz="2400" dirty="0">
              <a:latin typeface="Comic Sans MS"/>
              <a:cs typeface="Comic Sans MS"/>
            </a:endParaRPr>
          </a:p>
        </p:txBody>
      </p:sp>
      <p:graphicFrame>
        <p:nvGraphicFramePr>
          <p:cNvPr id="4" name="Tabla 3">
            <a:extLst>
              <a:ext uri="{FF2B5EF4-FFF2-40B4-BE49-F238E27FC236}">
                <a16:creationId xmlns="" xmlns:a16="http://schemas.microsoft.com/office/drawing/2014/main" id="{AE767BED-5368-4001-A21A-52894F8AB136}"/>
              </a:ext>
            </a:extLst>
          </p:cNvPr>
          <p:cNvGraphicFramePr>
            <a:graphicFrameLocks noGrp="1"/>
          </p:cNvGraphicFramePr>
          <p:nvPr>
            <p:extLst>
              <p:ext uri="{D42A27DB-BD31-4B8C-83A1-F6EECF244321}">
                <p14:modId xmlns="" xmlns:p14="http://schemas.microsoft.com/office/powerpoint/2010/main" val="2873426534"/>
              </p:ext>
            </p:extLst>
          </p:nvPr>
        </p:nvGraphicFramePr>
        <p:xfrm>
          <a:off x="9779000" y="8607657"/>
          <a:ext cx="7797800" cy="1056460"/>
        </p:xfrm>
        <a:graphic>
          <a:graphicData uri="http://schemas.openxmlformats.org/drawingml/2006/table">
            <a:tbl>
              <a:tblPr firstRow="1" bandRow="1">
                <a:tableStyleId>{2D5ABB26-0587-4C30-8999-92F81FD0307C}</a:tableStyleId>
              </a:tblPr>
              <a:tblGrid>
                <a:gridCol w="1181556">
                  <a:extLst>
                    <a:ext uri="{9D8B030D-6E8A-4147-A177-3AD203B41FA5}">
                      <a16:colId xmlns="" xmlns:a16="http://schemas.microsoft.com/office/drawing/2014/main" val="489221051"/>
                    </a:ext>
                  </a:extLst>
                </a:gridCol>
                <a:gridCol w="6616244">
                  <a:extLst>
                    <a:ext uri="{9D8B030D-6E8A-4147-A177-3AD203B41FA5}">
                      <a16:colId xmlns="" xmlns:a16="http://schemas.microsoft.com/office/drawing/2014/main" val="1666253797"/>
                    </a:ext>
                  </a:extLst>
                </a:gridCol>
              </a:tblGrid>
              <a:tr h="311605">
                <a:tc>
                  <a:txBody>
                    <a:bodyPr/>
                    <a:lstStyle/>
                    <a:p>
                      <a:pPr marR="67310">
                        <a:lnSpc>
                          <a:spcPct val="100000"/>
                        </a:lnSpc>
                      </a:pPr>
                      <a:endParaRPr sz="700" dirty="0">
                        <a:latin typeface="Times New Roman"/>
                        <a:cs typeface="Times New Roman"/>
                      </a:endParaRPr>
                    </a:p>
                  </a:txBody>
                  <a:tcPr marL="0" marR="0" marT="0" marB="0"/>
                </a:tc>
                <a:tc>
                  <a:txBody>
                    <a:bodyPr/>
                    <a:lstStyle/>
                    <a:p>
                      <a:pPr marL="104139" marR="48895">
                        <a:lnSpc>
                          <a:spcPct val="100000"/>
                        </a:lnSpc>
                        <a:spcBef>
                          <a:spcPts val="240"/>
                        </a:spcBef>
                        <a:tabLst>
                          <a:tab pos="3172460" algn="l"/>
                        </a:tabLst>
                      </a:pPr>
                      <a:endParaRPr sz="1350" baseline="-27777" dirty="0">
                        <a:latin typeface="Comic Sans MS"/>
                        <a:cs typeface="Comic Sans MS"/>
                      </a:endParaRPr>
                    </a:p>
                  </a:txBody>
                  <a:tcPr marL="0" marR="0" marT="30480" marB="0"/>
                </a:tc>
                <a:extLst>
                  <a:ext uri="{0D108BD9-81ED-4DB2-BD59-A6C34878D82A}">
                    <a16:rowId xmlns="" xmlns:a16="http://schemas.microsoft.com/office/drawing/2014/main" val="2213357"/>
                  </a:ext>
                </a:extLst>
              </a:tr>
              <a:tr h="311605">
                <a:tc>
                  <a:txBody>
                    <a:bodyPr/>
                    <a:lstStyle/>
                    <a:p>
                      <a:pPr algn="ctr">
                        <a:lnSpc>
                          <a:spcPct val="100000"/>
                        </a:lnSpc>
                        <a:spcBef>
                          <a:spcPts val="204"/>
                        </a:spcBef>
                      </a:pPr>
                      <a:endParaRPr sz="2400" b="1" dirty="0">
                        <a:latin typeface="Comic Sans MS"/>
                        <a:cs typeface="Comic Sans MS"/>
                      </a:endParaRPr>
                    </a:p>
                  </a:txBody>
                  <a:tcPr marL="0" marR="0" marT="26034" marB="0"/>
                </a:tc>
                <a:tc>
                  <a:txBody>
                    <a:bodyPr/>
                    <a:lstStyle/>
                    <a:p>
                      <a:pPr marL="102235" marR="48895" algn="ctr">
                        <a:lnSpc>
                          <a:spcPct val="100000"/>
                        </a:lnSpc>
                        <a:spcBef>
                          <a:spcPts val="105"/>
                        </a:spcBef>
                        <a:tabLst>
                          <a:tab pos="3172460" algn="l"/>
                        </a:tabLst>
                      </a:pPr>
                      <a:r>
                        <a:rPr lang="en-US" sz="2400" b="1" spc="-5" dirty="0" err="1">
                          <a:latin typeface="Comic Sans MS"/>
                          <a:cs typeface="Comic Sans MS"/>
                        </a:rPr>
                        <a:t>Figura</a:t>
                      </a:r>
                      <a:r>
                        <a:rPr lang="en-US" sz="2400" b="1" spc="-5" dirty="0">
                          <a:latin typeface="Comic Sans MS"/>
                          <a:cs typeface="Comic Sans MS"/>
                        </a:rPr>
                        <a:t> </a:t>
                      </a:r>
                      <a:r>
                        <a:rPr sz="2400" b="1" spc="-5" dirty="0">
                          <a:latin typeface="Comic Sans MS"/>
                          <a:cs typeface="Comic Sans MS"/>
                        </a:rPr>
                        <a:t>7.</a:t>
                      </a:r>
                      <a:r>
                        <a:rPr sz="2400" b="1" spc="250" dirty="0">
                          <a:latin typeface="Comic Sans MS"/>
                          <a:cs typeface="Comic Sans MS"/>
                        </a:rPr>
                        <a:t> </a:t>
                      </a:r>
                      <a:r>
                        <a:rPr sz="2400" b="1" spc="-5" dirty="0">
                          <a:latin typeface="Comic Sans MS"/>
                          <a:cs typeface="Comic Sans MS"/>
                        </a:rPr>
                        <a:t>Prácticas</a:t>
                      </a:r>
                      <a:r>
                        <a:rPr sz="2400" b="1" spc="1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a:latin typeface="Comic Sans MS"/>
                          <a:cs typeface="Comic Sans MS"/>
                        </a:rPr>
                        <a:t>puesta</a:t>
                      </a:r>
                      <a:r>
                        <a:rPr sz="2400" b="1" spc="10" dirty="0">
                          <a:latin typeface="Comic Sans MS"/>
                          <a:cs typeface="Comic Sans MS"/>
                        </a:rPr>
                        <a:t> </a:t>
                      </a:r>
                      <a:r>
                        <a:rPr sz="2400" b="1" spc="-5" dirty="0">
                          <a:latin typeface="Comic Sans MS"/>
                          <a:cs typeface="Comic Sans MS"/>
                        </a:rPr>
                        <a:t>a</a:t>
                      </a:r>
                      <a:r>
                        <a:rPr sz="2400" b="1" spc="15" dirty="0">
                          <a:latin typeface="Comic Sans MS"/>
                          <a:cs typeface="Comic Sans MS"/>
                        </a:rPr>
                        <a:t> </a:t>
                      </a:r>
                      <a:r>
                        <a:rPr sz="2400" b="1" spc="-5" dirty="0">
                          <a:latin typeface="Comic Sans MS"/>
                          <a:cs typeface="Comic Sans MS"/>
                        </a:rPr>
                        <a:t>tierra</a:t>
                      </a:r>
                      <a:r>
                        <a:rPr sz="2400" b="1" spc="10" dirty="0">
                          <a:latin typeface="Comic Sans MS"/>
                          <a:cs typeface="Comic Sans MS"/>
                        </a:rPr>
                        <a:t> </a:t>
                      </a:r>
                      <a:r>
                        <a:rPr sz="2400" b="1" spc="-5" dirty="0">
                          <a:latin typeface="Comic Sans MS"/>
                          <a:cs typeface="Comic Sans MS"/>
                        </a:rPr>
                        <a:t>del</a:t>
                      </a:r>
                      <a:r>
                        <a:rPr sz="2400" b="1" spc="10" dirty="0">
                          <a:latin typeface="Comic Sans MS"/>
                          <a:cs typeface="Comic Sans MS"/>
                        </a:rPr>
                        <a:t> </a:t>
                      </a:r>
                      <a:r>
                        <a:rPr sz="2400" b="1" spc="-5" dirty="0">
                          <a:latin typeface="Comic Sans MS"/>
                          <a:cs typeface="Comic Sans MS"/>
                        </a:rPr>
                        <a:t>generador	</a:t>
                      </a:r>
                      <a:endParaRPr sz="2400" b="1" baseline="-37037" dirty="0">
                        <a:latin typeface="Comic Sans MS"/>
                        <a:cs typeface="Comic Sans MS"/>
                      </a:endParaRPr>
                    </a:p>
                  </a:txBody>
                  <a:tcPr marL="0" marR="0" marT="13335" marB="0"/>
                </a:tc>
                <a:extLst>
                  <a:ext uri="{0D108BD9-81ED-4DB2-BD59-A6C34878D82A}">
                    <a16:rowId xmlns="" xmlns:a16="http://schemas.microsoft.com/office/drawing/2014/main" val="4106614387"/>
                  </a:ext>
                </a:extLst>
              </a:tr>
            </a:tbl>
          </a:graphicData>
        </a:graphic>
      </p:graphicFrame>
      <p:sp>
        <p:nvSpPr>
          <p:cNvPr id="8" name="7 Rectángulo"/>
          <p:cNvSpPr/>
          <p:nvPr/>
        </p:nvSpPr>
        <p:spPr>
          <a:xfrm>
            <a:off x="10726750" y="4100506"/>
            <a:ext cx="6786610" cy="400110"/>
          </a:xfrm>
          <a:prstGeom prst="rect">
            <a:avLst/>
          </a:prstGeom>
        </p:spPr>
        <p:txBody>
          <a:bodyPr wrap="square">
            <a:spAutoFit/>
          </a:bodyPr>
          <a:lstStyle/>
          <a:p>
            <a:pPr algn="ctr"/>
            <a:r>
              <a:rPr lang="es-AR" sz="2000" dirty="0" smtClean="0">
                <a:latin typeface="Comic Sans MS" pitchFamily="66" charset="0"/>
              </a:rPr>
              <a:t>7A) Puesta a tierra de baja impedancia </a:t>
            </a:r>
            <a:endParaRPr lang="es-AR" sz="2000" dirty="0">
              <a:latin typeface="Comic Sans MS" pitchFamily="66" charset="0"/>
            </a:endParaRPr>
          </a:p>
        </p:txBody>
      </p:sp>
    </p:spTree>
    <p:extLst>
      <p:ext uri="{BB962C8B-B14F-4D97-AF65-F5344CB8AC3E}">
        <p14:creationId xmlns="" xmlns:p14="http://schemas.microsoft.com/office/powerpoint/2010/main" val="281098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Imagen 10">
            <a:extLst>
              <a:ext uri="{FF2B5EF4-FFF2-40B4-BE49-F238E27FC236}">
                <a16:creationId xmlns="" xmlns:a16="http://schemas.microsoft.com/office/drawing/2014/main" id="{0346B921-9C9A-49DD-ADEC-8B05E0F576B9}"/>
              </a:ext>
            </a:extLst>
          </p:cNvPr>
          <p:cNvPicPr>
            <a:picLocks noChangeAspect="1"/>
          </p:cNvPicPr>
          <p:nvPr/>
        </p:nvPicPr>
        <p:blipFill>
          <a:blip r:embed="rId2"/>
          <a:stretch>
            <a:fillRect/>
          </a:stretch>
        </p:blipFill>
        <p:spPr>
          <a:xfrm>
            <a:off x="254000" y="457200"/>
            <a:ext cx="5867400" cy="6553200"/>
          </a:xfrm>
          <a:prstGeom prst="rect">
            <a:avLst/>
          </a:prstGeom>
        </p:spPr>
      </p:pic>
      <p:pic>
        <p:nvPicPr>
          <p:cNvPr id="13" name="Imagen 12">
            <a:extLst>
              <a:ext uri="{FF2B5EF4-FFF2-40B4-BE49-F238E27FC236}">
                <a16:creationId xmlns="" xmlns:a16="http://schemas.microsoft.com/office/drawing/2014/main" id="{04230A45-5B67-4FC9-B328-4FCF0F111BBB}"/>
              </a:ext>
            </a:extLst>
          </p:cNvPr>
          <p:cNvPicPr>
            <a:picLocks noChangeAspect="1"/>
          </p:cNvPicPr>
          <p:nvPr/>
        </p:nvPicPr>
        <p:blipFill rotWithShape="1">
          <a:blip r:embed="rId3"/>
          <a:srcRect b="50588"/>
          <a:stretch/>
        </p:blipFill>
        <p:spPr>
          <a:xfrm>
            <a:off x="6121400" y="457200"/>
            <a:ext cx="5625383" cy="7010400"/>
          </a:xfrm>
          <a:prstGeom prst="rect">
            <a:avLst/>
          </a:prstGeom>
        </p:spPr>
      </p:pic>
      <p:pic>
        <p:nvPicPr>
          <p:cNvPr id="15" name="Imagen 14">
            <a:extLst>
              <a:ext uri="{FF2B5EF4-FFF2-40B4-BE49-F238E27FC236}">
                <a16:creationId xmlns="" xmlns:a16="http://schemas.microsoft.com/office/drawing/2014/main" id="{C8DEDB21-6798-49B3-9381-EC0FA1DFE6C5}"/>
              </a:ext>
            </a:extLst>
          </p:cNvPr>
          <p:cNvPicPr>
            <a:picLocks noChangeAspect="1"/>
          </p:cNvPicPr>
          <p:nvPr/>
        </p:nvPicPr>
        <p:blipFill rotWithShape="1">
          <a:blip r:embed="rId3"/>
          <a:srcRect t="51157"/>
          <a:stretch/>
        </p:blipFill>
        <p:spPr>
          <a:xfrm>
            <a:off x="11975383" y="457200"/>
            <a:ext cx="5638800" cy="7239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2843333" y="958126"/>
            <a:ext cx="6097467" cy="8795474"/>
          </a:xfrm>
          <a:prstGeom prst="rect">
            <a:avLst/>
          </a:prstGeom>
        </p:spPr>
      </p:pic>
      <p:sp>
        <p:nvSpPr>
          <p:cNvPr id="4" name="object 4"/>
          <p:cNvSpPr txBox="1"/>
          <p:nvPr/>
        </p:nvSpPr>
        <p:spPr>
          <a:xfrm>
            <a:off x="330199" y="8199626"/>
            <a:ext cx="3900685" cy="1120178"/>
          </a:xfrm>
          <a:prstGeom prst="rect">
            <a:avLst/>
          </a:prstGeom>
        </p:spPr>
        <p:txBody>
          <a:bodyPr vert="horz" wrap="square" lIns="0" tIns="12065" rIns="0" bIns="0" rtlCol="0">
            <a:spAutoFit/>
          </a:bodyPr>
          <a:lstStyle/>
          <a:p>
            <a:pPr marL="12700" algn="ctr">
              <a:spcBef>
                <a:spcPts val="95"/>
              </a:spcBef>
            </a:pPr>
            <a:r>
              <a:rPr sz="2400" b="1" spc="-5" dirty="0">
                <a:latin typeface="Comic Sans MS"/>
                <a:cs typeface="Comic Sans MS"/>
              </a:rPr>
              <a:t>Figura</a:t>
            </a:r>
            <a:r>
              <a:rPr sz="2400" b="1" spc="5" dirty="0">
                <a:latin typeface="Comic Sans MS"/>
                <a:cs typeface="Comic Sans MS"/>
              </a:rPr>
              <a:t> </a:t>
            </a:r>
            <a:r>
              <a:rPr sz="2400" b="1" spc="-5" dirty="0">
                <a:latin typeface="Comic Sans MS"/>
                <a:cs typeface="Comic Sans MS"/>
              </a:rPr>
              <a:t>8.</a:t>
            </a:r>
            <a:r>
              <a:rPr sz="2400" b="1" spc="254" dirty="0">
                <a:latin typeface="Comic Sans MS"/>
                <a:cs typeface="Comic Sans MS"/>
              </a:rPr>
              <a:t> </a:t>
            </a:r>
            <a:r>
              <a:rPr sz="2400" b="1" spc="-5" dirty="0">
                <a:latin typeface="Comic Sans MS"/>
                <a:cs typeface="Comic Sans MS"/>
              </a:rPr>
              <a:t>Configuración</a:t>
            </a:r>
            <a:r>
              <a:rPr sz="2400" b="1" spc="10" dirty="0">
                <a:latin typeface="Comic Sans MS"/>
                <a:cs typeface="Comic Sans MS"/>
              </a:rPr>
              <a:t> </a:t>
            </a:r>
            <a:r>
              <a:rPr sz="2400" b="1" spc="-5" dirty="0">
                <a:latin typeface="Comic Sans MS"/>
                <a:cs typeface="Comic Sans MS"/>
              </a:rPr>
              <a:t>típica</a:t>
            </a:r>
            <a:r>
              <a:rPr sz="2400" b="1" spc="10" dirty="0">
                <a:latin typeface="Comic Sans MS"/>
                <a:cs typeface="Comic Sans MS"/>
              </a:rPr>
              <a:t> </a:t>
            </a:r>
            <a:r>
              <a:rPr sz="2400" b="1" spc="-5" dirty="0">
                <a:latin typeface="Comic Sans MS"/>
                <a:cs typeface="Comic Sans MS"/>
              </a:rPr>
              <a:t>para</a:t>
            </a:r>
            <a:r>
              <a:rPr sz="2400" b="1" spc="10" dirty="0">
                <a:latin typeface="Comic Sans MS"/>
                <a:cs typeface="Comic Sans MS"/>
              </a:rPr>
              <a:t> </a:t>
            </a:r>
            <a:r>
              <a:rPr sz="2400" b="1" spc="-5" dirty="0">
                <a:latin typeface="Comic Sans MS"/>
                <a:cs typeface="Comic Sans MS"/>
              </a:rPr>
              <a:t>generador-transformador</a:t>
            </a:r>
            <a:endParaRPr sz="2400" b="1" dirty="0">
              <a:latin typeface="Comic Sans MS"/>
              <a:cs typeface="Comic Sans MS"/>
            </a:endParaRPr>
          </a:p>
        </p:txBody>
      </p:sp>
      <p:sp>
        <p:nvSpPr>
          <p:cNvPr id="5" name="object 5"/>
          <p:cNvSpPr txBox="1"/>
          <p:nvPr/>
        </p:nvSpPr>
        <p:spPr>
          <a:xfrm>
            <a:off x="9773906" y="958874"/>
            <a:ext cx="7777494" cy="924637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Referencias.</a:t>
            </a:r>
            <a:endParaRPr sz="2400" dirty="0">
              <a:latin typeface="Comic Sans MS"/>
              <a:cs typeface="Comic Sans MS"/>
            </a:endParaRPr>
          </a:p>
          <a:p>
            <a:pPr algn="just">
              <a:spcBef>
                <a:spcPts val="15"/>
              </a:spcBef>
            </a:pPr>
            <a:endParaRPr sz="2400" dirty="0">
              <a:latin typeface="Comic Sans MS"/>
              <a:cs typeface="Comic Sans MS"/>
            </a:endParaRPr>
          </a:p>
          <a:p>
            <a:pPr marL="286385" marR="5080" indent="-274320" algn="just">
              <a:lnSpc>
                <a:spcPct val="116100"/>
              </a:lnSpc>
              <a:buAutoNum type="arabicPeriod"/>
              <a:tabLst>
                <a:tab pos="287655" algn="l"/>
              </a:tabLst>
            </a:pPr>
            <a:r>
              <a:rPr lang="en-US" sz="2400" spc="-5" dirty="0">
                <a:latin typeface="Comic Sans MS"/>
                <a:cs typeface="Comic Sans MS"/>
              </a:rPr>
              <a:t> </a:t>
            </a:r>
            <a:r>
              <a:rPr sz="2400" spc="-5" dirty="0">
                <a:latin typeface="Comic Sans MS"/>
                <a:cs typeface="Comic Sans MS"/>
              </a:rPr>
              <a:t>Blackburn, J. Lewis, "Symmetrical Components for</a:t>
            </a:r>
            <a:r>
              <a:rPr lang="es-AR" sz="2400" spc="-5" dirty="0">
                <a:latin typeface="Comic Sans MS"/>
                <a:cs typeface="Comic Sans MS"/>
              </a:rPr>
              <a:t> </a:t>
            </a:r>
            <a:r>
              <a:rPr sz="2400" spc="-5" dirty="0">
                <a:latin typeface="Comic Sans MS"/>
                <a:cs typeface="Comic Sans MS"/>
              </a:rPr>
              <a:t>Power Systems Engineering," Marcel Dekker, Inc.,</a:t>
            </a:r>
            <a:r>
              <a:rPr lang="es-AR" sz="2400" spc="-5" dirty="0">
                <a:latin typeface="Comic Sans MS"/>
                <a:cs typeface="Comic Sans MS"/>
              </a:rPr>
              <a:t> </a:t>
            </a:r>
            <a:r>
              <a:rPr sz="2400" spc="-5" dirty="0">
                <a:latin typeface="Comic Sans MS"/>
                <a:cs typeface="Comic Sans MS"/>
              </a:rPr>
              <a:t>New York,</a:t>
            </a:r>
            <a:r>
              <a:rPr sz="2400" dirty="0">
                <a:latin typeface="Comic Sans MS"/>
                <a:cs typeface="Comic Sans MS"/>
              </a:rPr>
              <a:t> </a:t>
            </a:r>
            <a:r>
              <a:rPr sz="2400" spc="-5" dirty="0">
                <a:latin typeface="Comic Sans MS"/>
                <a:cs typeface="Comic Sans MS"/>
              </a:rPr>
              <a:t>NY,</a:t>
            </a:r>
            <a:r>
              <a:rPr sz="2400" dirty="0">
                <a:latin typeface="Comic Sans MS"/>
                <a:cs typeface="Comic Sans MS"/>
              </a:rPr>
              <a:t> </a:t>
            </a:r>
            <a:r>
              <a:rPr sz="2400" spc="-5" dirty="0">
                <a:latin typeface="Comic Sans MS"/>
                <a:cs typeface="Comic Sans MS"/>
              </a:rPr>
              <a:t>1993.</a:t>
            </a:r>
            <a:endParaRPr sz="2400" dirty="0">
              <a:latin typeface="Comic Sans MS"/>
              <a:cs typeface="Comic Sans MS"/>
            </a:endParaRPr>
          </a:p>
          <a:p>
            <a:pPr algn="just">
              <a:spcBef>
                <a:spcPts val="15"/>
              </a:spcBef>
              <a:buFont typeface="Comic Sans MS"/>
              <a:buAutoNum type="arabicPeriod"/>
            </a:pPr>
            <a:endParaRPr sz="2400" dirty="0">
              <a:latin typeface="Comic Sans MS"/>
              <a:cs typeface="Comic Sans MS"/>
            </a:endParaRPr>
          </a:p>
          <a:p>
            <a:pPr marL="286385" marR="48895" indent="-274320" algn="just">
              <a:lnSpc>
                <a:spcPct val="116100"/>
              </a:lnSpc>
              <a:buAutoNum type="arabicPeriod"/>
              <a:tabLst>
                <a:tab pos="286385" algn="l"/>
                <a:tab pos="287020" algn="l"/>
              </a:tabLst>
            </a:pPr>
            <a:r>
              <a:rPr lang="en-US" sz="2400" spc="-5" dirty="0">
                <a:latin typeface="Comic Sans MS"/>
                <a:cs typeface="Comic Sans MS"/>
              </a:rPr>
              <a:t> </a:t>
            </a:r>
            <a:r>
              <a:rPr sz="2400" spc="-5" dirty="0">
                <a:latin typeface="Comic Sans MS"/>
                <a:cs typeface="Comic Sans MS"/>
              </a:rPr>
              <a:t>"Protective</a:t>
            </a:r>
            <a:r>
              <a:rPr sz="2400" spc="15" dirty="0">
                <a:latin typeface="Comic Sans MS"/>
                <a:cs typeface="Comic Sans MS"/>
              </a:rPr>
              <a:t> </a:t>
            </a:r>
            <a:r>
              <a:rPr sz="2400" spc="-5" dirty="0">
                <a:latin typeface="Comic Sans MS"/>
                <a:cs typeface="Comic Sans MS"/>
              </a:rPr>
              <a:t>Relaying,</a:t>
            </a:r>
            <a:r>
              <a:rPr sz="2400" spc="15" dirty="0">
                <a:latin typeface="Comic Sans MS"/>
                <a:cs typeface="Comic Sans MS"/>
              </a:rPr>
              <a:t> </a:t>
            </a:r>
            <a:r>
              <a:rPr sz="2400" spc="-5" dirty="0">
                <a:latin typeface="Comic Sans MS"/>
                <a:cs typeface="Comic Sans MS"/>
              </a:rPr>
              <a:t>Theory</a:t>
            </a:r>
            <a:r>
              <a:rPr sz="2400" spc="15" dirty="0">
                <a:latin typeface="Comic Sans MS"/>
                <a:cs typeface="Comic Sans MS"/>
              </a:rPr>
              <a:t> </a:t>
            </a:r>
            <a:r>
              <a:rPr sz="2400" spc="-5" dirty="0">
                <a:latin typeface="Comic Sans MS"/>
                <a:cs typeface="Comic Sans MS"/>
              </a:rPr>
              <a:t>and</a:t>
            </a:r>
            <a:r>
              <a:rPr sz="2400" spc="10" dirty="0">
                <a:latin typeface="Comic Sans MS"/>
                <a:cs typeface="Comic Sans MS"/>
              </a:rPr>
              <a:t> </a:t>
            </a:r>
            <a:r>
              <a:rPr sz="2400" spc="-5" dirty="0">
                <a:latin typeface="Comic Sans MS"/>
                <a:cs typeface="Comic Sans MS"/>
              </a:rPr>
              <a:t>Application,"</a:t>
            </a:r>
            <a:r>
              <a:rPr sz="2400" spc="15" dirty="0">
                <a:latin typeface="Comic Sans MS"/>
                <a:cs typeface="Comic Sans MS"/>
              </a:rPr>
              <a:t> </a:t>
            </a:r>
            <a:r>
              <a:rPr sz="2400" spc="-5" dirty="0">
                <a:latin typeface="Comic Sans MS"/>
                <a:cs typeface="Comic Sans MS"/>
              </a:rPr>
              <a:t>ABB</a:t>
            </a:r>
            <a:r>
              <a:rPr lang="es-AR" sz="2400" spc="-5" dirty="0">
                <a:latin typeface="Comic Sans MS"/>
                <a:cs typeface="Comic Sans MS"/>
              </a:rPr>
              <a:t> </a:t>
            </a:r>
            <a:r>
              <a:rPr sz="2400" spc="-5" dirty="0">
                <a:latin typeface="Comic Sans MS"/>
                <a:cs typeface="Comic Sans MS"/>
              </a:rPr>
              <a:t>Relay</a:t>
            </a:r>
            <a:r>
              <a:rPr sz="2400" spc="5" dirty="0">
                <a:latin typeface="Comic Sans MS"/>
                <a:cs typeface="Comic Sans MS"/>
              </a:rPr>
              <a:t> </a:t>
            </a:r>
            <a:r>
              <a:rPr sz="2400" spc="-5" dirty="0">
                <a:latin typeface="Comic Sans MS"/>
                <a:cs typeface="Comic Sans MS"/>
              </a:rPr>
              <a:t>Division,</a:t>
            </a:r>
            <a:r>
              <a:rPr sz="2400" spc="5" dirty="0">
                <a:latin typeface="Comic Sans MS"/>
                <a:cs typeface="Comic Sans MS"/>
              </a:rPr>
              <a:t> </a:t>
            </a:r>
            <a:r>
              <a:rPr sz="2400" spc="-5" dirty="0">
                <a:latin typeface="Comic Sans MS"/>
                <a:cs typeface="Comic Sans MS"/>
              </a:rPr>
              <a:t>Coral</a:t>
            </a:r>
            <a:r>
              <a:rPr sz="2400" spc="10" dirty="0">
                <a:latin typeface="Comic Sans MS"/>
                <a:cs typeface="Comic Sans MS"/>
              </a:rPr>
              <a:t> </a:t>
            </a:r>
            <a:r>
              <a:rPr sz="2400" spc="-5" dirty="0">
                <a:latin typeface="Comic Sans MS"/>
                <a:cs typeface="Comic Sans MS"/>
              </a:rPr>
              <a:t>Springs,</a:t>
            </a:r>
            <a:r>
              <a:rPr sz="2400" spc="5" dirty="0">
                <a:latin typeface="Comic Sans MS"/>
                <a:cs typeface="Comic Sans MS"/>
              </a:rPr>
              <a:t> </a:t>
            </a:r>
            <a:r>
              <a:rPr sz="2400" spc="-5" dirty="0">
                <a:latin typeface="Comic Sans MS"/>
                <a:cs typeface="Comic Sans MS"/>
              </a:rPr>
              <a:t>FL,</a:t>
            </a:r>
            <a:r>
              <a:rPr sz="2400" spc="10" dirty="0">
                <a:latin typeface="Comic Sans MS"/>
                <a:cs typeface="Comic Sans MS"/>
              </a:rPr>
              <a:t> </a:t>
            </a:r>
            <a:r>
              <a:rPr sz="2400" spc="-5" dirty="0">
                <a:latin typeface="Comic Sans MS"/>
                <a:cs typeface="Comic Sans MS"/>
              </a:rPr>
              <a:t>Marcel</a:t>
            </a:r>
            <a:r>
              <a:rPr sz="2400" spc="5" dirty="0">
                <a:latin typeface="Comic Sans MS"/>
                <a:cs typeface="Comic Sans MS"/>
              </a:rPr>
              <a:t> </a:t>
            </a:r>
            <a:r>
              <a:rPr sz="2400" spc="-5" dirty="0">
                <a:latin typeface="Comic Sans MS"/>
                <a:cs typeface="Comic Sans MS"/>
              </a:rPr>
              <a:t>Dekker,</a:t>
            </a:r>
            <a:r>
              <a:rPr lang="es-AR" sz="2400" spc="-5" dirty="0">
                <a:latin typeface="Comic Sans MS"/>
                <a:cs typeface="Comic Sans MS"/>
              </a:rPr>
              <a:t> </a:t>
            </a:r>
            <a:r>
              <a:rPr sz="2400" spc="-5" dirty="0">
                <a:latin typeface="Comic Sans MS"/>
                <a:cs typeface="Comic Sans MS"/>
              </a:rPr>
              <a:t>1994.</a:t>
            </a:r>
            <a:endParaRPr sz="2400" dirty="0">
              <a:latin typeface="Comic Sans MS"/>
              <a:cs typeface="Comic Sans MS"/>
            </a:endParaRPr>
          </a:p>
          <a:p>
            <a:pPr algn="just">
              <a:spcBef>
                <a:spcPts val="15"/>
              </a:spcBef>
              <a:buFont typeface="Comic Sans MS"/>
              <a:buAutoNum type="arabicPeriod"/>
            </a:pPr>
            <a:endParaRPr sz="2400" dirty="0">
              <a:latin typeface="Comic Sans MS"/>
              <a:cs typeface="Comic Sans MS"/>
            </a:endParaRPr>
          </a:p>
          <a:p>
            <a:pPr marL="286385" marR="5715" indent="-274320" algn="just">
              <a:lnSpc>
                <a:spcPct val="116100"/>
              </a:lnSpc>
              <a:buAutoNum type="arabicPeriod"/>
              <a:tabLst>
                <a:tab pos="287020" algn="l"/>
              </a:tabLst>
            </a:pPr>
            <a:r>
              <a:rPr lang="en-US" sz="2400" spc="-5" dirty="0">
                <a:latin typeface="Comic Sans MS"/>
                <a:cs typeface="Comic Sans MS"/>
              </a:rPr>
              <a:t> </a:t>
            </a:r>
            <a:r>
              <a:rPr sz="2400" spc="-5" dirty="0">
                <a:latin typeface="Comic Sans MS"/>
                <a:cs typeface="Comic Sans MS"/>
              </a:rPr>
              <a:t>ANSI/IIEEE</a:t>
            </a:r>
            <a:r>
              <a:rPr sz="2400" dirty="0">
                <a:latin typeface="Comic Sans MS"/>
                <a:cs typeface="Comic Sans MS"/>
              </a:rPr>
              <a:t> </a:t>
            </a:r>
            <a:r>
              <a:rPr sz="2400" spc="-5" dirty="0">
                <a:latin typeface="Comic Sans MS"/>
                <a:cs typeface="Comic Sans MS"/>
              </a:rPr>
              <a:t>C37.102-1986, "IEEE Guide for AC</a:t>
            </a:r>
            <a:r>
              <a:rPr lang="es-AR" sz="2400" spc="-5" dirty="0">
                <a:latin typeface="Comic Sans MS"/>
                <a:cs typeface="Comic Sans MS"/>
              </a:rPr>
              <a:t> </a:t>
            </a:r>
            <a:r>
              <a:rPr sz="2400" spc="-5" dirty="0">
                <a:latin typeface="Comic Sans MS"/>
                <a:cs typeface="Comic Sans MS"/>
              </a:rPr>
              <a:t>Generator Protection."</a:t>
            </a:r>
            <a:endParaRPr sz="2400" dirty="0">
              <a:latin typeface="Comic Sans MS"/>
              <a:cs typeface="Comic Sans MS"/>
            </a:endParaRPr>
          </a:p>
          <a:p>
            <a:pPr algn="just">
              <a:spcBef>
                <a:spcPts val="15"/>
              </a:spcBef>
              <a:buFont typeface="Comic Sans MS"/>
              <a:buAutoNum type="arabicPeriod"/>
            </a:pPr>
            <a:endParaRPr sz="2400" dirty="0">
              <a:latin typeface="Comic Sans MS"/>
              <a:cs typeface="Comic Sans MS"/>
            </a:endParaRPr>
          </a:p>
          <a:p>
            <a:pPr marL="286385" marR="5080" indent="-274320" algn="just">
              <a:lnSpc>
                <a:spcPct val="116100"/>
              </a:lnSpc>
              <a:buAutoNum type="arabicPeriod"/>
              <a:tabLst>
                <a:tab pos="287020" algn="l"/>
              </a:tabLst>
            </a:pPr>
            <a:r>
              <a:rPr lang="en-US" sz="2400" spc="-5" dirty="0">
                <a:latin typeface="Comic Sans MS"/>
                <a:cs typeface="Comic Sans MS"/>
              </a:rPr>
              <a:t> </a:t>
            </a:r>
            <a:r>
              <a:rPr sz="2400" spc="-5" dirty="0">
                <a:latin typeface="Comic Sans MS"/>
                <a:cs typeface="Comic Sans MS"/>
              </a:rPr>
              <a:t>Mason,</a:t>
            </a:r>
            <a:r>
              <a:rPr sz="2400" dirty="0">
                <a:latin typeface="Comic Sans MS"/>
                <a:cs typeface="Comic Sans MS"/>
              </a:rPr>
              <a:t> </a:t>
            </a:r>
            <a:r>
              <a:rPr sz="2400" spc="-5" dirty="0">
                <a:latin typeface="Comic Sans MS"/>
                <a:cs typeface="Comic Sans MS"/>
              </a:rPr>
              <a:t>Russell</a:t>
            </a:r>
            <a:r>
              <a:rPr sz="2400" dirty="0">
                <a:latin typeface="Comic Sans MS"/>
                <a:cs typeface="Comic Sans MS"/>
              </a:rPr>
              <a:t> </a:t>
            </a:r>
            <a:r>
              <a:rPr sz="2400" spc="-5" dirty="0">
                <a:latin typeface="Comic Sans MS"/>
                <a:cs typeface="Comic Sans MS"/>
              </a:rPr>
              <a:t>C.,</a:t>
            </a:r>
            <a:r>
              <a:rPr sz="2400" dirty="0">
                <a:latin typeface="Comic Sans MS"/>
                <a:cs typeface="Comic Sans MS"/>
              </a:rPr>
              <a:t> </a:t>
            </a:r>
            <a:r>
              <a:rPr sz="2400" spc="-5" dirty="0">
                <a:latin typeface="Comic Sans MS"/>
                <a:cs typeface="Comic Sans MS"/>
              </a:rPr>
              <a:t>"The</a:t>
            </a:r>
            <a:r>
              <a:rPr sz="2400" dirty="0">
                <a:latin typeface="Comic Sans MS"/>
                <a:cs typeface="Comic Sans MS"/>
              </a:rPr>
              <a:t> </a:t>
            </a:r>
            <a:r>
              <a:rPr sz="2400" spc="-5" dirty="0">
                <a:latin typeface="Comic Sans MS"/>
                <a:cs typeface="Comic Sans MS"/>
              </a:rPr>
              <a:t>Art</a:t>
            </a:r>
            <a:r>
              <a:rPr sz="2400" dirty="0">
                <a:latin typeface="Comic Sans MS"/>
                <a:cs typeface="Comic Sans MS"/>
              </a:rPr>
              <a:t> </a:t>
            </a:r>
            <a:r>
              <a:rPr sz="2400" spc="-5" dirty="0">
                <a:latin typeface="Comic Sans MS"/>
                <a:cs typeface="Comic Sans MS"/>
              </a:rPr>
              <a:t>And</a:t>
            </a:r>
            <a:r>
              <a:rPr sz="2400" dirty="0">
                <a:latin typeface="Comic Sans MS"/>
                <a:cs typeface="Comic Sans MS"/>
              </a:rPr>
              <a:t> </a:t>
            </a:r>
            <a:r>
              <a:rPr sz="2400" spc="-5" dirty="0">
                <a:latin typeface="Comic Sans MS"/>
                <a:cs typeface="Comic Sans MS"/>
              </a:rPr>
              <a:t>Science</a:t>
            </a:r>
            <a:r>
              <a:rPr sz="2400" dirty="0">
                <a:latin typeface="Comic Sans MS"/>
                <a:cs typeface="Comic Sans MS"/>
              </a:rPr>
              <a:t> </a:t>
            </a:r>
            <a:r>
              <a:rPr sz="2400" spc="-5" dirty="0">
                <a:latin typeface="Comic Sans MS"/>
                <a:cs typeface="Comic Sans MS"/>
              </a:rPr>
              <a:t>of</a:t>
            </a:r>
            <a:r>
              <a:rPr lang="es-AR" sz="2400" spc="-5" dirty="0">
                <a:latin typeface="Comic Sans MS"/>
                <a:cs typeface="Comic Sans MS"/>
              </a:rPr>
              <a:t> </a:t>
            </a:r>
            <a:r>
              <a:rPr sz="2400" spc="-5" dirty="0">
                <a:latin typeface="Comic Sans MS"/>
                <a:cs typeface="Comic Sans MS"/>
              </a:rPr>
              <a:t>Protective Relaying," John Wiley &amp; Sons Inc., New</a:t>
            </a:r>
            <a:r>
              <a:rPr lang="es-AR" sz="2400" spc="-5" dirty="0">
                <a:latin typeface="Comic Sans MS"/>
                <a:cs typeface="Comic Sans MS"/>
              </a:rPr>
              <a:t> </a:t>
            </a:r>
            <a:r>
              <a:rPr sz="2400" spc="-5" dirty="0">
                <a:latin typeface="Comic Sans MS"/>
                <a:cs typeface="Comic Sans MS"/>
              </a:rPr>
              <a:t>York, NY,</a:t>
            </a:r>
            <a:r>
              <a:rPr sz="2400" dirty="0">
                <a:latin typeface="Comic Sans MS"/>
                <a:cs typeface="Comic Sans MS"/>
              </a:rPr>
              <a:t> </a:t>
            </a:r>
            <a:r>
              <a:rPr sz="2400" spc="-5" dirty="0">
                <a:latin typeface="Comic Sans MS"/>
                <a:cs typeface="Comic Sans MS"/>
              </a:rPr>
              <a:t>1956.</a:t>
            </a:r>
            <a:endParaRPr lang="en-US" sz="2400" spc="-5" dirty="0">
              <a:latin typeface="Comic Sans MS"/>
              <a:cs typeface="Comic Sans MS"/>
            </a:endParaRPr>
          </a:p>
          <a:p>
            <a:pPr marL="286385" marR="5715" indent="-274320" algn="just">
              <a:lnSpc>
                <a:spcPct val="116100"/>
              </a:lnSpc>
              <a:spcBef>
                <a:spcPts val="100"/>
              </a:spcBef>
              <a:buAutoNum type="arabicPeriod" startAt="5"/>
              <a:tabLst>
                <a:tab pos="286385" algn="l"/>
                <a:tab pos="287020" algn="l"/>
                <a:tab pos="1012825" algn="l"/>
                <a:tab pos="1365885" algn="l"/>
                <a:tab pos="1718310" algn="l"/>
                <a:tab pos="2324100" algn="l"/>
                <a:tab pos="2566670" algn="l"/>
              </a:tabLst>
            </a:pPr>
            <a:r>
              <a:rPr lang="en-US" sz="2400" spc="-5" dirty="0">
                <a:latin typeface="Comic Sans MS"/>
                <a:cs typeface="Comic Sans MS"/>
              </a:rPr>
              <a:t> Fitzgerald,	A</a:t>
            </a:r>
            <a:r>
              <a:rPr lang="en-US" sz="2400" spc="-10" dirty="0">
                <a:latin typeface="Comic Sans MS"/>
                <a:cs typeface="Comic Sans MS"/>
              </a:rPr>
              <a:t>.</a:t>
            </a:r>
            <a:r>
              <a:rPr lang="en-US" sz="2400" spc="-5" dirty="0">
                <a:latin typeface="Comic Sans MS"/>
                <a:cs typeface="Comic Sans MS"/>
              </a:rPr>
              <a:t>E.</a:t>
            </a:r>
            <a:r>
              <a:rPr lang="en-US" sz="2400" dirty="0">
                <a:latin typeface="Comic Sans MS"/>
                <a:cs typeface="Comic Sans MS"/>
              </a:rPr>
              <a:t>	</a:t>
            </a:r>
            <a:r>
              <a:rPr lang="en-US" sz="2400" spc="-5" dirty="0">
                <a:latin typeface="Comic Sans MS"/>
                <a:cs typeface="Comic Sans MS"/>
              </a:rPr>
              <a:t>And</a:t>
            </a:r>
            <a:r>
              <a:rPr lang="en-US" sz="2400" dirty="0">
                <a:latin typeface="Comic Sans MS"/>
                <a:cs typeface="Comic Sans MS"/>
              </a:rPr>
              <a:t>	</a:t>
            </a:r>
            <a:r>
              <a:rPr lang="en-US" sz="2400" spc="-5" dirty="0">
                <a:latin typeface="Comic Sans MS"/>
                <a:cs typeface="Comic Sans MS"/>
              </a:rPr>
              <a:t>Kingsley,</a:t>
            </a:r>
            <a:r>
              <a:rPr lang="en-US" sz="2400" dirty="0">
                <a:latin typeface="Comic Sans MS"/>
                <a:cs typeface="Comic Sans MS"/>
              </a:rPr>
              <a:t>	</a:t>
            </a:r>
            <a:r>
              <a:rPr lang="en-US" sz="2400" spc="-5" dirty="0">
                <a:latin typeface="Comic Sans MS"/>
                <a:cs typeface="Comic Sans MS"/>
              </a:rPr>
              <a:t>C,</a:t>
            </a:r>
            <a:r>
              <a:rPr lang="en-US" sz="2400" dirty="0">
                <a:latin typeface="Comic Sans MS"/>
                <a:cs typeface="Comic Sans MS"/>
              </a:rPr>
              <a:t>	</a:t>
            </a:r>
            <a:r>
              <a:rPr lang="en-US" sz="2400" spc="-5" dirty="0">
                <a:latin typeface="Comic Sans MS"/>
                <a:cs typeface="Comic Sans MS"/>
              </a:rPr>
              <a:t>"Electric Machinery,"</a:t>
            </a:r>
            <a:r>
              <a:rPr lang="en-US" sz="2400" dirty="0">
                <a:latin typeface="Comic Sans MS"/>
                <a:cs typeface="Comic Sans MS"/>
              </a:rPr>
              <a:t> </a:t>
            </a:r>
            <a:r>
              <a:rPr lang="en-US" sz="2400" spc="-5" dirty="0">
                <a:latin typeface="Comic Sans MS"/>
                <a:cs typeface="Comic Sans MS"/>
              </a:rPr>
              <a:t>McGraw</a:t>
            </a:r>
            <a:r>
              <a:rPr lang="en-US" sz="2400" spc="5" dirty="0">
                <a:latin typeface="Comic Sans MS"/>
                <a:cs typeface="Comic Sans MS"/>
              </a:rPr>
              <a:t> </a:t>
            </a:r>
            <a:r>
              <a:rPr lang="en-US" sz="2400" spc="-5" dirty="0">
                <a:latin typeface="Comic Sans MS"/>
                <a:cs typeface="Comic Sans MS"/>
              </a:rPr>
              <a:t>Hill,</a:t>
            </a:r>
            <a:r>
              <a:rPr lang="en-US" sz="2400" spc="5" dirty="0">
                <a:latin typeface="Comic Sans MS"/>
                <a:cs typeface="Comic Sans MS"/>
              </a:rPr>
              <a:t> </a:t>
            </a:r>
            <a:r>
              <a:rPr lang="en-US" sz="2400" spc="-5" dirty="0">
                <a:latin typeface="Comic Sans MS"/>
                <a:cs typeface="Comic Sans MS"/>
              </a:rPr>
              <a:t>New</a:t>
            </a:r>
            <a:r>
              <a:rPr lang="en-US" sz="2400" dirty="0">
                <a:latin typeface="Comic Sans MS"/>
                <a:cs typeface="Comic Sans MS"/>
              </a:rPr>
              <a:t> </a:t>
            </a:r>
            <a:r>
              <a:rPr lang="en-US" sz="2400" spc="-5" dirty="0">
                <a:latin typeface="Comic Sans MS"/>
                <a:cs typeface="Comic Sans MS"/>
              </a:rPr>
              <a:t>York,</a:t>
            </a:r>
            <a:r>
              <a:rPr lang="en-US" sz="2400" spc="5" dirty="0">
                <a:latin typeface="Comic Sans MS"/>
                <a:cs typeface="Comic Sans MS"/>
              </a:rPr>
              <a:t> </a:t>
            </a:r>
            <a:r>
              <a:rPr lang="en-US" sz="2400" spc="-5" dirty="0">
                <a:latin typeface="Comic Sans MS"/>
                <a:cs typeface="Comic Sans MS"/>
              </a:rPr>
              <a:t>NY,</a:t>
            </a:r>
            <a:r>
              <a:rPr lang="en-US" sz="2400" spc="5" dirty="0">
                <a:latin typeface="Comic Sans MS"/>
                <a:cs typeface="Comic Sans MS"/>
              </a:rPr>
              <a:t> </a:t>
            </a:r>
            <a:r>
              <a:rPr lang="en-US" sz="2400" spc="-5" dirty="0">
                <a:latin typeface="Comic Sans MS"/>
                <a:cs typeface="Comic Sans MS"/>
              </a:rPr>
              <a:t>1961.</a:t>
            </a:r>
            <a:endParaRPr lang="en-US" sz="2400" dirty="0">
              <a:latin typeface="Comic Sans MS"/>
              <a:cs typeface="Comic Sans MS"/>
            </a:endParaRPr>
          </a:p>
          <a:p>
            <a:pPr algn="just">
              <a:spcBef>
                <a:spcPts val="15"/>
              </a:spcBef>
              <a:buFont typeface="Comic Sans MS"/>
              <a:buAutoNum type="arabicPeriod" startAt="5"/>
            </a:pPr>
            <a:endParaRPr lang="en-US" sz="2400" dirty="0">
              <a:latin typeface="Comic Sans MS"/>
              <a:cs typeface="Comic Sans MS"/>
            </a:endParaRPr>
          </a:p>
          <a:p>
            <a:pPr marL="286385" marR="5080" indent="-274320" algn="just">
              <a:lnSpc>
                <a:spcPct val="116100"/>
              </a:lnSpc>
              <a:buAutoNum type="arabicPeriod" startAt="5"/>
              <a:tabLst>
                <a:tab pos="286385" algn="l"/>
                <a:tab pos="287655" algn="l"/>
              </a:tabLst>
            </a:pPr>
            <a:r>
              <a:rPr lang="en-US" sz="2400" spc="-5" dirty="0">
                <a:latin typeface="Comic Sans MS"/>
                <a:cs typeface="Comic Sans MS"/>
              </a:rPr>
              <a:t> </a:t>
            </a:r>
            <a:r>
              <a:rPr lang="en-US" sz="2400" spc="-5" dirty="0" err="1">
                <a:latin typeface="Comic Sans MS"/>
                <a:cs typeface="Comic Sans MS"/>
              </a:rPr>
              <a:t>Zorhas</a:t>
            </a:r>
            <a:r>
              <a:rPr lang="en-US" sz="2400" spc="-5" dirty="0">
                <a:latin typeface="Comic Sans MS"/>
                <a:cs typeface="Comic Sans MS"/>
              </a:rPr>
              <a:t>,</a:t>
            </a:r>
            <a:r>
              <a:rPr lang="en-US" sz="2400" spc="130" dirty="0">
                <a:latin typeface="Comic Sans MS"/>
                <a:cs typeface="Comic Sans MS"/>
              </a:rPr>
              <a:t> </a:t>
            </a:r>
            <a:r>
              <a:rPr lang="en-US" sz="2400" spc="-5" dirty="0">
                <a:latin typeface="Comic Sans MS"/>
                <a:cs typeface="Comic Sans MS"/>
              </a:rPr>
              <a:t>Pino,</a:t>
            </a:r>
            <a:r>
              <a:rPr lang="en-US" sz="2400" spc="130" dirty="0">
                <a:latin typeface="Comic Sans MS"/>
                <a:cs typeface="Comic Sans MS"/>
              </a:rPr>
              <a:t> </a:t>
            </a:r>
            <a:r>
              <a:rPr lang="en-US" sz="2400" spc="-5" dirty="0">
                <a:latin typeface="Comic Sans MS"/>
                <a:cs typeface="Comic Sans MS"/>
              </a:rPr>
              <a:t>'Electric</a:t>
            </a:r>
            <a:r>
              <a:rPr lang="en-US" sz="2400" spc="130" dirty="0">
                <a:latin typeface="Comic Sans MS"/>
                <a:cs typeface="Comic Sans MS"/>
              </a:rPr>
              <a:t> </a:t>
            </a:r>
            <a:r>
              <a:rPr lang="en-US" sz="2400" spc="-5" dirty="0">
                <a:latin typeface="Comic Sans MS"/>
                <a:cs typeface="Comic Sans MS"/>
              </a:rPr>
              <a:t>Machines,"</a:t>
            </a:r>
            <a:r>
              <a:rPr lang="en-US" sz="2400" spc="130" dirty="0">
                <a:latin typeface="Comic Sans MS"/>
                <a:cs typeface="Comic Sans MS"/>
              </a:rPr>
              <a:t> </a:t>
            </a:r>
            <a:r>
              <a:rPr lang="en-US" sz="2400" spc="-5" dirty="0">
                <a:latin typeface="Comic Sans MS"/>
                <a:cs typeface="Comic Sans MS"/>
              </a:rPr>
              <a:t>West</a:t>
            </a:r>
            <a:r>
              <a:rPr lang="en-US" sz="2400" spc="120" dirty="0">
                <a:latin typeface="Comic Sans MS"/>
                <a:cs typeface="Comic Sans MS"/>
              </a:rPr>
              <a:t> </a:t>
            </a:r>
            <a:r>
              <a:rPr lang="en-US" sz="2400" spc="-5" dirty="0">
                <a:latin typeface="Comic Sans MS"/>
                <a:cs typeface="Comic Sans MS"/>
              </a:rPr>
              <a:t>Publishing Co., New</a:t>
            </a:r>
            <a:r>
              <a:rPr lang="en-US" sz="2400" dirty="0">
                <a:latin typeface="Comic Sans MS"/>
                <a:cs typeface="Comic Sans MS"/>
              </a:rPr>
              <a:t> </a:t>
            </a:r>
            <a:r>
              <a:rPr lang="en-US" sz="2400" spc="-5" dirty="0">
                <a:latin typeface="Comic Sans MS"/>
                <a:cs typeface="Comic Sans MS"/>
              </a:rPr>
              <a:t>York,</a:t>
            </a:r>
            <a:r>
              <a:rPr lang="en-US" sz="2400" dirty="0">
                <a:latin typeface="Comic Sans MS"/>
                <a:cs typeface="Comic Sans MS"/>
              </a:rPr>
              <a:t> </a:t>
            </a:r>
            <a:r>
              <a:rPr lang="en-US" sz="2400" spc="-5" dirty="0">
                <a:latin typeface="Comic Sans MS"/>
                <a:cs typeface="Comic Sans MS"/>
              </a:rPr>
              <a:t>NY,</a:t>
            </a:r>
            <a:r>
              <a:rPr lang="en-US" sz="2400" dirty="0">
                <a:latin typeface="Comic Sans MS"/>
                <a:cs typeface="Comic Sans MS"/>
              </a:rPr>
              <a:t> </a:t>
            </a:r>
            <a:r>
              <a:rPr lang="en-US" sz="2400" spc="-5" dirty="0">
                <a:latin typeface="Comic Sans MS"/>
                <a:cs typeface="Comic Sans MS"/>
              </a:rPr>
              <a:t>1989.</a:t>
            </a:r>
            <a:endParaRPr lang="en-US" sz="2400" dirty="0">
              <a:latin typeface="Comic Sans MS"/>
              <a:cs typeface="Comic Sans MS"/>
            </a:endParaRPr>
          </a:p>
          <a:p>
            <a:pPr marL="286385" marR="5080" indent="-274320" algn="just">
              <a:lnSpc>
                <a:spcPct val="116100"/>
              </a:lnSpc>
              <a:buAutoNum type="arabicPeriod"/>
              <a:tabLst>
                <a:tab pos="287020" algn="l"/>
              </a:tabLst>
            </a:pPr>
            <a:endParaRPr sz="900" dirty="0">
              <a:latin typeface="Comic Sans MS"/>
              <a:cs typeface="Comic Sans MS"/>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7</a:t>
            </a:r>
          </a:p>
        </p:txBody>
      </p:sp>
      <p:sp>
        <p:nvSpPr>
          <p:cNvPr id="11" name="CuadroTexto 10">
            <a:extLst>
              <a:ext uri="{FF2B5EF4-FFF2-40B4-BE49-F238E27FC236}">
                <a16:creationId xmlns="" xmlns:a16="http://schemas.microsoft.com/office/drawing/2014/main" id="{05668EB6-394C-43A4-A232-F9E6A7CB52C1}"/>
              </a:ext>
            </a:extLst>
          </p:cNvPr>
          <p:cNvSpPr txBox="1"/>
          <p:nvPr/>
        </p:nvSpPr>
        <p:spPr>
          <a:xfrm>
            <a:off x="330200" y="497209"/>
            <a:ext cx="10678194" cy="461665"/>
          </a:xfrm>
          <a:prstGeom prst="rect">
            <a:avLst/>
          </a:prstGeom>
          <a:noFill/>
        </p:spPr>
        <p:txBody>
          <a:bodyPr wrap="square">
            <a:spAutoFit/>
          </a:bodyPr>
          <a:lstStyle/>
          <a:p>
            <a:r>
              <a:rPr lang="es-MX" sz="2400" dirty="0"/>
              <a:t>La figura 8 muestra un diagrama típico de funciones de relés del generador</a:t>
            </a:r>
            <a:r>
              <a:rPr lang="es-MX" dirty="0"/>
              <a:t>.</a:t>
            </a:r>
            <a:endParaRPr lang="es-A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71006" y="304800"/>
            <a:ext cx="174498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2</a:t>
            </a:r>
            <a:endParaRPr sz="3200" dirty="0">
              <a:latin typeface="Comic Sans MS"/>
              <a:cs typeface="Comic Sans MS"/>
            </a:endParaRPr>
          </a:p>
          <a:p>
            <a:pPr algn="ctr">
              <a:spcBef>
                <a:spcPts val="5"/>
              </a:spcBef>
            </a:pPr>
            <a:r>
              <a:rPr sz="3200" b="1" spc="-5" dirty="0">
                <a:latin typeface="Comic Sans MS"/>
                <a:cs typeface="Comic Sans MS"/>
              </a:rPr>
              <a:t>PROTECCIÓN</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FALLAS</a:t>
            </a:r>
            <a:r>
              <a:rPr sz="3200" b="1" spc="5"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FASES</a:t>
            </a:r>
            <a:r>
              <a:rPr sz="3200" b="1" spc="5" dirty="0">
                <a:latin typeface="Comic Sans MS"/>
                <a:cs typeface="Comic Sans MS"/>
              </a:rPr>
              <a:t> </a:t>
            </a:r>
            <a:r>
              <a:rPr sz="3200" b="1" spc="-5" dirty="0">
                <a:latin typeface="Comic Sans MS"/>
                <a:cs typeface="Comic Sans MS"/>
              </a:rPr>
              <a:t>DEL</a:t>
            </a:r>
            <a:r>
              <a:rPr sz="3200" b="1" spc="15" dirty="0">
                <a:latin typeface="Comic Sans MS"/>
                <a:cs typeface="Comic Sans MS"/>
              </a:rPr>
              <a:t> </a:t>
            </a:r>
            <a:r>
              <a:rPr sz="3200" b="1" spc="-5" dirty="0">
                <a:latin typeface="Comic Sans MS"/>
                <a:cs typeface="Comic Sans MS"/>
              </a:rPr>
              <a:t>ESTATOR</a:t>
            </a:r>
            <a:r>
              <a:rPr sz="3200" b="1" spc="10" dirty="0">
                <a:latin typeface="Comic Sans MS"/>
                <a:cs typeface="Comic Sans MS"/>
              </a:rPr>
              <a:t> </a:t>
            </a:r>
            <a:r>
              <a:rPr sz="3200" b="1" spc="-5" dirty="0">
                <a:latin typeface="Comic Sans MS"/>
                <a:cs typeface="Comic Sans MS"/>
              </a:rPr>
              <a:t>DEL</a:t>
            </a:r>
            <a:r>
              <a:rPr sz="3200" b="1" spc="15" dirty="0">
                <a:latin typeface="Comic Sans MS"/>
                <a:cs typeface="Comic Sans MS"/>
              </a:rPr>
              <a:t> </a:t>
            </a:r>
            <a:r>
              <a:rPr sz="3200" b="1" spc="-5" dirty="0">
                <a:latin typeface="Comic Sans MS"/>
                <a:cs typeface="Comic Sans MS"/>
              </a:rPr>
              <a:t>GENERADOR</a:t>
            </a:r>
            <a:endParaRPr sz="3200" dirty="0">
              <a:latin typeface="Comic Sans MS"/>
              <a:cs typeface="Comic Sans MS"/>
            </a:endParaRPr>
          </a:p>
        </p:txBody>
      </p:sp>
      <p:sp>
        <p:nvSpPr>
          <p:cNvPr id="4" name="object 4"/>
          <p:cNvSpPr txBox="1"/>
          <p:nvPr/>
        </p:nvSpPr>
        <p:spPr>
          <a:xfrm>
            <a:off x="215900" y="1600200"/>
            <a:ext cx="17449800" cy="8754063"/>
          </a:xfrm>
          <a:prstGeom prst="rect">
            <a:avLst/>
          </a:prstGeom>
        </p:spPr>
        <p:txBody>
          <a:bodyPr vert="horz" wrap="square" lIns="0" tIns="12700" rIns="0" bIns="0" rtlCol="0">
            <a:spAutoFit/>
          </a:bodyPr>
          <a:lstStyle/>
          <a:p>
            <a:pPr marL="12700" algn="just">
              <a:spcBef>
                <a:spcPts val="100"/>
              </a:spcBef>
            </a:pPr>
            <a:r>
              <a:rPr sz="2200" b="1" spc="-5" dirty="0">
                <a:latin typeface="Comic Sans MS"/>
                <a:cs typeface="Comic Sans MS"/>
              </a:rPr>
              <a:t>RESUMEN</a:t>
            </a:r>
            <a:endParaRPr lang="en-US" sz="2200" b="1" spc="-5" dirty="0">
              <a:latin typeface="Comic Sans MS"/>
              <a:cs typeface="Comic Sans MS"/>
            </a:endParaRPr>
          </a:p>
          <a:p>
            <a:pPr marL="12700" marR="5080" algn="just">
              <a:spcBef>
                <a:spcPts val="100"/>
              </a:spcBef>
            </a:pPr>
            <a:r>
              <a:rPr lang="es-MX" sz="2200" spc="-5" dirty="0">
                <a:latin typeface="Comic Sans MS"/>
                <a:cs typeface="Comic Sans MS"/>
              </a:rPr>
              <a:t>Una</a:t>
            </a:r>
            <a:r>
              <a:rPr lang="es-MX" sz="2200" dirty="0">
                <a:latin typeface="Comic Sans MS"/>
                <a:cs typeface="Comic Sans MS"/>
              </a:rPr>
              <a:t> </a:t>
            </a:r>
            <a:r>
              <a:rPr lang="es-MX" sz="2200" spc="-5" dirty="0">
                <a:latin typeface="Comic Sans MS"/>
                <a:cs typeface="Comic Sans MS"/>
              </a:rPr>
              <a:t>falla</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fase</a:t>
            </a:r>
            <a:r>
              <a:rPr lang="es-MX" sz="2200" dirty="0">
                <a:latin typeface="Comic Sans MS"/>
                <a:cs typeface="Comic Sans MS"/>
              </a:rPr>
              <a:t> </a:t>
            </a:r>
            <a:r>
              <a:rPr lang="es-MX" sz="2200" spc="-5" dirty="0">
                <a:latin typeface="Comic Sans MS"/>
                <a:cs typeface="Comic Sans MS"/>
              </a:rPr>
              <a:t>en</a:t>
            </a:r>
            <a:r>
              <a:rPr lang="es-MX" sz="2200" dirty="0">
                <a:latin typeface="Comic Sans MS"/>
                <a:cs typeface="Comic Sans MS"/>
              </a:rPr>
              <a:t> </a:t>
            </a:r>
            <a:r>
              <a:rPr lang="es-MX" sz="2200" spc="-5" dirty="0">
                <a:latin typeface="Comic Sans MS"/>
                <a:cs typeface="Comic Sans MS"/>
              </a:rPr>
              <a:t>el</a:t>
            </a:r>
            <a:r>
              <a:rPr lang="es-MX" sz="2200" dirty="0">
                <a:latin typeface="Comic Sans MS"/>
                <a:cs typeface="Comic Sans MS"/>
              </a:rPr>
              <a:t> </a:t>
            </a:r>
            <a:r>
              <a:rPr lang="es-MX" sz="2200" spc="-5" dirty="0">
                <a:latin typeface="Comic Sans MS"/>
                <a:cs typeface="Comic Sans MS"/>
              </a:rPr>
              <a:t>devanado</a:t>
            </a:r>
            <a:r>
              <a:rPr lang="es-MX" sz="2200" dirty="0">
                <a:latin typeface="Comic Sans MS"/>
                <a:cs typeface="Comic Sans MS"/>
              </a:rPr>
              <a:t> </a:t>
            </a:r>
            <a:r>
              <a:rPr lang="es-MX" sz="2200" spc="-5" dirty="0">
                <a:latin typeface="Comic Sans MS"/>
                <a:cs typeface="Comic Sans MS"/>
              </a:rPr>
              <a:t>del</a:t>
            </a:r>
            <a:r>
              <a:rPr lang="es-MX" sz="2200" dirty="0">
                <a:latin typeface="Comic Sans MS"/>
                <a:cs typeface="Comic Sans MS"/>
              </a:rPr>
              <a:t> </a:t>
            </a:r>
            <a:r>
              <a:rPr lang="es-MX" sz="2200" spc="-5" dirty="0">
                <a:latin typeface="Comic Sans MS"/>
                <a:cs typeface="Comic Sans MS"/>
              </a:rPr>
              <a:t>estator</a:t>
            </a:r>
            <a:r>
              <a:rPr lang="es-MX" sz="2200" dirty="0">
                <a:latin typeface="Comic Sans MS"/>
                <a:cs typeface="Comic Sans MS"/>
              </a:rPr>
              <a:t> </a:t>
            </a:r>
            <a:r>
              <a:rPr lang="es-MX" sz="2200" spc="-5" dirty="0">
                <a:latin typeface="Comic Sans MS"/>
                <a:cs typeface="Comic Sans MS"/>
              </a:rPr>
              <a:t>del generador</a:t>
            </a:r>
            <a:r>
              <a:rPr lang="es-MX" sz="2200" spc="150" dirty="0">
                <a:latin typeface="Comic Sans MS"/>
                <a:cs typeface="Comic Sans MS"/>
              </a:rPr>
              <a:t> </a:t>
            </a:r>
            <a:r>
              <a:rPr lang="es-MX" sz="2200" spc="-5" dirty="0">
                <a:latin typeface="Comic Sans MS"/>
                <a:cs typeface="Comic Sans MS"/>
              </a:rPr>
              <a:t>es</a:t>
            </a:r>
            <a:r>
              <a:rPr lang="es-MX" sz="2200" spc="155" dirty="0">
                <a:latin typeface="Comic Sans MS"/>
                <a:cs typeface="Comic Sans MS"/>
              </a:rPr>
              <a:t> </a:t>
            </a:r>
            <a:r>
              <a:rPr lang="es-MX" sz="2200" spc="-5" dirty="0">
                <a:latin typeface="Comic Sans MS"/>
                <a:cs typeface="Comic Sans MS"/>
              </a:rPr>
              <a:t>siempre</a:t>
            </a:r>
            <a:r>
              <a:rPr lang="es-MX" sz="2200" spc="155" dirty="0">
                <a:latin typeface="Comic Sans MS"/>
                <a:cs typeface="Comic Sans MS"/>
              </a:rPr>
              <a:t> </a:t>
            </a:r>
            <a:r>
              <a:rPr lang="es-MX" sz="2200" spc="-5" dirty="0">
                <a:latin typeface="Comic Sans MS"/>
                <a:cs typeface="Comic Sans MS"/>
              </a:rPr>
              <a:t>considerada</a:t>
            </a:r>
            <a:r>
              <a:rPr lang="es-MX" sz="2200" spc="155" dirty="0">
                <a:latin typeface="Comic Sans MS"/>
                <a:cs typeface="Comic Sans MS"/>
              </a:rPr>
              <a:t> </a:t>
            </a:r>
            <a:r>
              <a:rPr lang="es-MX" sz="2200" spc="-5" dirty="0">
                <a:latin typeface="Comic Sans MS"/>
                <a:cs typeface="Comic Sans MS"/>
              </a:rPr>
              <a:t>como</a:t>
            </a:r>
            <a:r>
              <a:rPr lang="es-MX" sz="2200" spc="155" dirty="0">
                <a:latin typeface="Comic Sans MS"/>
                <a:cs typeface="Comic Sans MS"/>
              </a:rPr>
              <a:t> </a:t>
            </a:r>
            <a:r>
              <a:rPr lang="es-MX" sz="2200" spc="-5" dirty="0">
                <a:latin typeface="Comic Sans MS"/>
                <a:cs typeface="Comic Sans MS"/>
              </a:rPr>
              <a:t>seria</a:t>
            </a:r>
            <a:r>
              <a:rPr lang="es-MX" sz="2200" spc="155" dirty="0">
                <a:latin typeface="Comic Sans MS"/>
                <a:cs typeface="Comic Sans MS"/>
              </a:rPr>
              <a:t> </a:t>
            </a:r>
            <a:r>
              <a:rPr lang="es-MX" sz="2200" spc="-5" dirty="0">
                <a:latin typeface="Comic Sans MS"/>
                <a:cs typeface="Comic Sans MS"/>
              </a:rPr>
              <a:t>debido</a:t>
            </a:r>
            <a:r>
              <a:rPr lang="es-MX" sz="2200" spc="135" dirty="0">
                <a:latin typeface="Comic Sans MS"/>
                <a:cs typeface="Comic Sans MS"/>
              </a:rPr>
              <a:t> </a:t>
            </a:r>
            <a:r>
              <a:rPr lang="es-MX" sz="2200" spc="-5" dirty="0">
                <a:latin typeface="Comic Sans MS"/>
                <a:cs typeface="Comic Sans MS"/>
              </a:rPr>
              <a:t>a las altas corrientes encontradas y el daño potencial a los devanados</a:t>
            </a:r>
            <a:r>
              <a:rPr lang="es-MX" sz="2200" spc="254" dirty="0">
                <a:latin typeface="Comic Sans MS"/>
                <a:cs typeface="Comic Sans MS"/>
              </a:rPr>
              <a:t> </a:t>
            </a:r>
            <a:r>
              <a:rPr lang="es-MX" sz="2200" spc="-5" dirty="0">
                <a:latin typeface="Comic Sans MS"/>
                <a:cs typeface="Comic Sans MS"/>
              </a:rPr>
              <a:t>de</a:t>
            </a:r>
            <a:r>
              <a:rPr lang="es-MX" sz="2200" spc="250" dirty="0">
                <a:latin typeface="Comic Sans MS"/>
                <a:cs typeface="Comic Sans MS"/>
              </a:rPr>
              <a:t> </a:t>
            </a:r>
            <a:r>
              <a:rPr lang="es-MX" sz="2200" spc="-5" dirty="0">
                <a:latin typeface="Comic Sans MS"/>
                <a:cs typeface="Comic Sans MS"/>
              </a:rPr>
              <a:t>la</a:t>
            </a:r>
            <a:r>
              <a:rPr lang="es-MX" sz="2200" spc="250" dirty="0">
                <a:latin typeface="Comic Sans MS"/>
                <a:cs typeface="Comic Sans MS"/>
              </a:rPr>
              <a:t> </a:t>
            </a:r>
            <a:r>
              <a:rPr lang="es-MX" sz="2200" spc="-5" dirty="0">
                <a:latin typeface="Comic Sans MS"/>
                <a:cs typeface="Comic Sans MS"/>
              </a:rPr>
              <a:t>máquina,</a:t>
            </a:r>
            <a:r>
              <a:rPr lang="es-MX" sz="2200" spc="245" dirty="0">
                <a:latin typeface="Comic Sans MS"/>
                <a:cs typeface="Comic Sans MS"/>
              </a:rPr>
              <a:t> </a:t>
            </a:r>
            <a:r>
              <a:rPr lang="es-MX" sz="2200" spc="-5" dirty="0">
                <a:latin typeface="Comic Sans MS"/>
                <a:cs typeface="Comic Sans MS"/>
              </a:rPr>
              <a:t>así</a:t>
            </a:r>
            <a:r>
              <a:rPr lang="es-MX" sz="2200" spc="245" dirty="0">
                <a:latin typeface="Comic Sans MS"/>
                <a:cs typeface="Comic Sans MS"/>
              </a:rPr>
              <a:t> </a:t>
            </a:r>
            <a:r>
              <a:rPr lang="es-MX" sz="2200" spc="-5" dirty="0">
                <a:latin typeface="Comic Sans MS"/>
                <a:cs typeface="Comic Sans MS"/>
              </a:rPr>
              <a:t>como</a:t>
            </a:r>
            <a:r>
              <a:rPr lang="es-MX" sz="2200" spc="245" dirty="0">
                <a:latin typeface="Comic Sans MS"/>
                <a:cs typeface="Comic Sans MS"/>
              </a:rPr>
              <a:t> </a:t>
            </a:r>
            <a:r>
              <a:rPr lang="es-MX" sz="2200" spc="-5" dirty="0">
                <a:latin typeface="Comic Sans MS"/>
                <a:cs typeface="Comic Sans MS"/>
              </a:rPr>
              <a:t>a</a:t>
            </a:r>
            <a:r>
              <a:rPr lang="es-MX" sz="2200" spc="245" dirty="0">
                <a:latin typeface="Comic Sans MS"/>
                <a:cs typeface="Comic Sans MS"/>
              </a:rPr>
              <a:t> </a:t>
            </a:r>
            <a:r>
              <a:rPr lang="es-MX" sz="2200" spc="-5" dirty="0">
                <a:latin typeface="Comic Sans MS"/>
                <a:cs typeface="Comic Sans MS"/>
              </a:rPr>
              <a:t>las</a:t>
            </a:r>
            <a:r>
              <a:rPr lang="es-MX" sz="2200" spc="245" dirty="0">
                <a:latin typeface="Comic Sans MS"/>
                <a:cs typeface="Comic Sans MS"/>
              </a:rPr>
              <a:t> </a:t>
            </a:r>
            <a:r>
              <a:rPr lang="es-MX" sz="2200" spc="-5" dirty="0">
                <a:latin typeface="Comic Sans MS"/>
                <a:cs typeface="Comic Sans MS"/>
              </a:rPr>
              <a:t>flechas</a:t>
            </a:r>
            <a:r>
              <a:rPr lang="es-MX" sz="2200" spc="245" dirty="0">
                <a:latin typeface="Comic Sans MS"/>
                <a:cs typeface="Comic Sans MS"/>
              </a:rPr>
              <a:t> </a:t>
            </a:r>
            <a:r>
              <a:rPr lang="es-MX" sz="2200" spc="-5" dirty="0">
                <a:latin typeface="Comic Sans MS"/>
                <a:cs typeface="Comic Sans MS"/>
              </a:rPr>
              <a:t>y</a:t>
            </a:r>
            <a:r>
              <a:rPr lang="es-MX" sz="2200" spc="250" dirty="0">
                <a:latin typeface="Comic Sans MS"/>
                <a:cs typeface="Comic Sans MS"/>
              </a:rPr>
              <a:t> </a:t>
            </a:r>
            <a:r>
              <a:rPr lang="es-MX" sz="2200" spc="-5" dirty="0">
                <a:latin typeface="Comic Sans MS"/>
                <a:cs typeface="Comic Sans MS"/>
              </a:rPr>
              <a:t>el acoplamiento.</a:t>
            </a:r>
            <a:r>
              <a:rPr lang="es-MX" sz="2200" dirty="0">
                <a:latin typeface="Comic Sans MS"/>
                <a:cs typeface="Comic Sans MS"/>
              </a:rPr>
              <a:t> </a:t>
            </a:r>
            <a:r>
              <a:rPr lang="es-MX" sz="2200" spc="-5" dirty="0">
                <a:latin typeface="Comic Sans MS"/>
                <a:cs typeface="Comic Sans MS"/>
              </a:rPr>
              <a:t>Los</a:t>
            </a:r>
            <a:r>
              <a:rPr lang="es-MX" sz="2200" dirty="0">
                <a:latin typeface="Comic Sans MS"/>
                <a:cs typeface="Comic Sans MS"/>
              </a:rPr>
              <a:t> </a:t>
            </a:r>
            <a:r>
              <a:rPr lang="es-MX" sz="2200" spc="-5" dirty="0">
                <a:latin typeface="Comic Sans MS"/>
                <a:cs typeface="Comic Sans MS"/>
              </a:rPr>
              <a:t>largos</a:t>
            </a:r>
            <a:r>
              <a:rPr lang="es-MX" sz="2200" dirty="0">
                <a:latin typeface="Comic Sans MS"/>
                <a:cs typeface="Comic Sans MS"/>
              </a:rPr>
              <a:t> </a:t>
            </a:r>
            <a:r>
              <a:rPr lang="es-MX" sz="2200" spc="-5" dirty="0">
                <a:latin typeface="Comic Sans MS"/>
                <a:cs typeface="Comic Sans MS"/>
              </a:rPr>
              <a:t>tiempos</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reparación</a:t>
            </a:r>
            <a:r>
              <a:rPr lang="es-MX" sz="2200" dirty="0">
                <a:latin typeface="Comic Sans MS"/>
                <a:cs typeface="Comic Sans MS"/>
              </a:rPr>
              <a:t> </a:t>
            </a:r>
            <a:r>
              <a:rPr lang="es-MX" sz="2200" spc="-5" dirty="0">
                <a:latin typeface="Comic Sans MS"/>
                <a:cs typeface="Comic Sans MS"/>
              </a:rPr>
              <a:t>para máquinas</a:t>
            </a:r>
            <a:r>
              <a:rPr lang="es-MX" sz="2200" dirty="0">
                <a:latin typeface="Comic Sans MS"/>
                <a:cs typeface="Comic Sans MS"/>
              </a:rPr>
              <a:t> </a:t>
            </a:r>
            <a:r>
              <a:rPr lang="es-MX" sz="2200" spc="-5" dirty="0">
                <a:latin typeface="Comic Sans MS"/>
                <a:cs typeface="Comic Sans MS"/>
              </a:rPr>
              <a:t>severamente</a:t>
            </a:r>
            <a:r>
              <a:rPr lang="es-MX" sz="2200" dirty="0">
                <a:latin typeface="Comic Sans MS"/>
                <a:cs typeface="Comic Sans MS"/>
              </a:rPr>
              <a:t> </a:t>
            </a:r>
            <a:r>
              <a:rPr lang="es-MX" sz="2200" spc="-5" dirty="0">
                <a:latin typeface="Comic Sans MS"/>
                <a:cs typeface="Comic Sans MS"/>
              </a:rPr>
              <a:t>dañadas</a:t>
            </a:r>
            <a:r>
              <a:rPr lang="es-MX" sz="2200" dirty="0">
                <a:latin typeface="Comic Sans MS"/>
                <a:cs typeface="Comic Sans MS"/>
              </a:rPr>
              <a:t> </a:t>
            </a:r>
            <a:r>
              <a:rPr lang="es-MX" sz="2200" spc="-5" dirty="0">
                <a:latin typeface="Comic Sans MS"/>
                <a:cs typeface="Comic Sans MS"/>
              </a:rPr>
              <a:t>pueden</a:t>
            </a:r>
            <a:r>
              <a:rPr lang="es-MX" sz="2200" spc="260" dirty="0">
                <a:latin typeface="Comic Sans MS"/>
                <a:cs typeface="Comic Sans MS"/>
              </a:rPr>
              <a:t> </a:t>
            </a:r>
            <a:r>
              <a:rPr lang="es-MX" sz="2200" spc="-5" dirty="0">
                <a:latin typeface="Comic Sans MS"/>
                <a:cs typeface="Comic Sans MS"/>
              </a:rPr>
              <a:t>ser</a:t>
            </a:r>
            <a:r>
              <a:rPr lang="es-MX" sz="2200" spc="260" dirty="0">
                <a:latin typeface="Comic Sans MS"/>
                <a:cs typeface="Comic Sans MS"/>
              </a:rPr>
              <a:t> </a:t>
            </a:r>
            <a:r>
              <a:rPr lang="es-MX" sz="2200" spc="-5" dirty="0">
                <a:latin typeface="Comic Sans MS"/>
                <a:cs typeface="Comic Sans MS"/>
              </a:rPr>
              <a:t>muy costosos; por consiguiente, también generan altos costos por</a:t>
            </a:r>
            <a:r>
              <a:rPr lang="es-MX" sz="2200" dirty="0">
                <a:latin typeface="Comic Sans MS"/>
                <a:cs typeface="Comic Sans MS"/>
              </a:rPr>
              <a:t> </a:t>
            </a:r>
            <a:r>
              <a:rPr lang="es-MX" sz="2200" spc="-5" dirty="0">
                <a:latin typeface="Comic Sans MS"/>
                <a:cs typeface="Comic Sans MS"/>
              </a:rPr>
              <a:t>reemplazo</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potencia</a:t>
            </a:r>
            <a:r>
              <a:rPr lang="es-MX" sz="2200" dirty="0">
                <a:latin typeface="Comic Sans MS"/>
                <a:cs typeface="Comic Sans MS"/>
              </a:rPr>
              <a:t> </a:t>
            </a:r>
            <a:r>
              <a:rPr lang="es-MX" sz="2200" spc="-5" dirty="0">
                <a:latin typeface="Comic Sans MS"/>
                <a:cs typeface="Comic Sans MS"/>
              </a:rPr>
              <a:t>mientras</a:t>
            </a:r>
            <a:r>
              <a:rPr lang="es-MX" sz="2200" dirty="0">
                <a:latin typeface="Comic Sans MS"/>
                <a:cs typeface="Comic Sans MS"/>
              </a:rPr>
              <a:t> </a:t>
            </a:r>
            <a:r>
              <a:rPr lang="es-MX" sz="2200" spc="-5" dirty="0">
                <a:latin typeface="Comic Sans MS"/>
                <a:cs typeface="Comic Sans MS"/>
              </a:rPr>
              <a:t>la</a:t>
            </a:r>
            <a:r>
              <a:rPr lang="es-MX" sz="2200" dirty="0">
                <a:latin typeface="Comic Sans MS"/>
                <a:cs typeface="Comic Sans MS"/>
              </a:rPr>
              <a:t> </a:t>
            </a:r>
            <a:r>
              <a:rPr lang="es-MX" sz="2200" spc="-5" dirty="0">
                <a:latin typeface="Comic Sans MS"/>
                <a:cs typeface="Comic Sans MS"/>
              </a:rPr>
              <a:t>máquina</a:t>
            </a:r>
            <a:r>
              <a:rPr lang="es-MX" sz="2200" spc="254" dirty="0">
                <a:latin typeface="Comic Sans MS"/>
                <a:cs typeface="Comic Sans MS"/>
              </a:rPr>
              <a:t> </a:t>
            </a:r>
            <a:r>
              <a:rPr lang="es-MX" sz="2200" spc="-5" dirty="0">
                <a:latin typeface="Comic Sans MS"/>
                <a:cs typeface="Comic Sans MS"/>
              </a:rPr>
              <a:t>está fuera</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servicio.</a:t>
            </a:r>
            <a:r>
              <a:rPr lang="es-MX" sz="2200" dirty="0">
                <a:latin typeface="Comic Sans MS"/>
                <a:cs typeface="Comic Sans MS"/>
              </a:rPr>
              <a:t> </a:t>
            </a:r>
            <a:r>
              <a:rPr lang="es-MX" sz="2200" spc="-5" dirty="0">
                <a:latin typeface="Comic Sans MS"/>
                <a:cs typeface="Comic Sans MS"/>
              </a:rPr>
              <a:t>Por</a:t>
            </a:r>
            <a:r>
              <a:rPr lang="es-MX" sz="2200" dirty="0">
                <a:latin typeface="Comic Sans MS"/>
                <a:cs typeface="Comic Sans MS"/>
              </a:rPr>
              <a:t> </a:t>
            </a:r>
            <a:r>
              <a:rPr lang="es-MX" sz="2200" spc="-5" dirty="0">
                <a:latin typeface="Comic Sans MS"/>
                <a:cs typeface="Comic Sans MS"/>
              </a:rPr>
              <a:t>lo</a:t>
            </a:r>
            <a:r>
              <a:rPr lang="es-MX" sz="2200" dirty="0">
                <a:latin typeface="Comic Sans MS"/>
                <a:cs typeface="Comic Sans MS"/>
              </a:rPr>
              <a:t> </a:t>
            </a:r>
            <a:r>
              <a:rPr lang="es-MX" sz="2200" spc="-5" dirty="0">
                <a:latin typeface="Comic Sans MS"/>
                <a:cs typeface="Comic Sans MS"/>
              </a:rPr>
              <a:t>tanto,</a:t>
            </a:r>
            <a:r>
              <a:rPr lang="es-MX" sz="2200" dirty="0">
                <a:latin typeface="Comic Sans MS"/>
                <a:cs typeface="Comic Sans MS"/>
              </a:rPr>
              <a:t> </a:t>
            </a:r>
            <a:r>
              <a:rPr lang="es-MX" sz="2200" spc="-5" dirty="0">
                <a:latin typeface="Comic Sans MS"/>
                <a:cs typeface="Comic Sans MS"/>
              </a:rPr>
              <a:t>es</a:t>
            </a:r>
            <a:r>
              <a:rPr lang="es-MX" sz="2200" dirty="0">
                <a:latin typeface="Comic Sans MS"/>
                <a:cs typeface="Comic Sans MS"/>
              </a:rPr>
              <a:t> </a:t>
            </a:r>
            <a:r>
              <a:rPr lang="es-MX" sz="2200" spc="-5" dirty="0">
                <a:latin typeface="Comic Sans MS"/>
                <a:cs typeface="Comic Sans MS"/>
              </a:rPr>
              <a:t>muy</a:t>
            </a:r>
            <a:r>
              <a:rPr lang="es-MX" sz="2200" dirty="0">
                <a:latin typeface="Comic Sans MS"/>
                <a:cs typeface="Comic Sans MS"/>
              </a:rPr>
              <a:t> </a:t>
            </a:r>
            <a:r>
              <a:rPr lang="es-MX" sz="2200" spc="-5" dirty="0">
                <a:latin typeface="Comic Sans MS"/>
                <a:cs typeface="Comic Sans MS"/>
              </a:rPr>
              <a:t>importante minimizar el daño debido a fallas en el estator.</a:t>
            </a:r>
            <a:r>
              <a:rPr lang="es-MX" sz="2200" dirty="0">
                <a:latin typeface="Comic Sans MS"/>
                <a:cs typeface="Comic Sans MS"/>
              </a:rPr>
              <a:t> </a:t>
            </a:r>
            <a:r>
              <a:rPr lang="es-MX" sz="2200" spc="-5" dirty="0">
                <a:latin typeface="Comic Sans MS"/>
                <a:cs typeface="Comic Sans MS"/>
              </a:rPr>
              <a:t>Para agravar</a:t>
            </a:r>
            <a:r>
              <a:rPr lang="es-MX" sz="2200" dirty="0">
                <a:latin typeface="Comic Sans MS"/>
                <a:cs typeface="Comic Sans MS"/>
              </a:rPr>
              <a:t> </a:t>
            </a:r>
            <a:r>
              <a:rPr lang="es-MX" sz="2200" spc="-5" dirty="0">
                <a:latin typeface="Comic Sans MS"/>
                <a:cs typeface="Comic Sans MS"/>
              </a:rPr>
              <a:t>esta</a:t>
            </a:r>
            <a:r>
              <a:rPr lang="es-MX" sz="2200" dirty="0">
                <a:latin typeface="Comic Sans MS"/>
                <a:cs typeface="Comic Sans MS"/>
              </a:rPr>
              <a:t> </a:t>
            </a:r>
            <a:r>
              <a:rPr lang="es-MX" sz="2200" spc="-5" dirty="0">
                <a:latin typeface="Comic Sans MS"/>
                <a:cs typeface="Comic Sans MS"/>
              </a:rPr>
              <a:t>situación,</a:t>
            </a:r>
            <a:r>
              <a:rPr lang="es-MX" sz="2200" dirty="0">
                <a:latin typeface="Comic Sans MS"/>
                <a:cs typeface="Comic Sans MS"/>
              </a:rPr>
              <a:t> </a:t>
            </a:r>
            <a:r>
              <a:rPr lang="es-MX" sz="2200" spc="-5" dirty="0">
                <a:latin typeface="Comic Sans MS"/>
                <a:cs typeface="Comic Sans MS"/>
              </a:rPr>
              <a:t>la</a:t>
            </a:r>
            <a:r>
              <a:rPr lang="es-MX" sz="2200" dirty="0">
                <a:latin typeface="Comic Sans MS"/>
                <a:cs typeface="Comic Sans MS"/>
              </a:rPr>
              <a:t> </a:t>
            </a:r>
            <a:r>
              <a:rPr lang="es-MX" sz="2200" spc="-5" dirty="0">
                <a:latin typeface="Comic Sans MS"/>
                <a:cs typeface="Comic Sans MS"/>
              </a:rPr>
              <a:t>corriente</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falla</a:t>
            </a:r>
            <a:r>
              <a:rPr lang="es-MX" sz="2200" dirty="0">
                <a:latin typeface="Comic Sans MS"/>
                <a:cs typeface="Comic Sans MS"/>
              </a:rPr>
              <a:t> </a:t>
            </a:r>
            <a:r>
              <a:rPr lang="es-MX" sz="2200" spc="-5" dirty="0">
                <a:latin typeface="Comic Sans MS"/>
                <a:cs typeface="Comic Sans MS"/>
              </a:rPr>
              <a:t>en</a:t>
            </a:r>
            <a:r>
              <a:rPr lang="es-MX" sz="2200" dirty="0">
                <a:latin typeface="Comic Sans MS"/>
                <a:cs typeface="Comic Sans MS"/>
              </a:rPr>
              <a:t> </a:t>
            </a:r>
            <a:r>
              <a:rPr lang="es-MX" sz="2200" spc="-5" dirty="0">
                <a:latin typeface="Comic Sans MS"/>
                <a:cs typeface="Comic Sans MS"/>
              </a:rPr>
              <a:t>un generador fallado no se INTERRUMPE cuando el campo del</a:t>
            </a:r>
            <a:r>
              <a:rPr lang="es-MX" sz="2200" spc="130" dirty="0">
                <a:latin typeface="Comic Sans MS"/>
                <a:cs typeface="Comic Sans MS"/>
              </a:rPr>
              <a:t> </a:t>
            </a:r>
            <a:r>
              <a:rPr lang="es-MX" sz="2200" spc="-5" dirty="0">
                <a:latin typeface="Comic Sans MS"/>
                <a:cs typeface="Comic Sans MS"/>
              </a:rPr>
              <a:t>generador</a:t>
            </a:r>
            <a:r>
              <a:rPr lang="es-MX" sz="2200" spc="135" dirty="0">
                <a:latin typeface="Comic Sans MS"/>
                <a:cs typeface="Comic Sans MS"/>
              </a:rPr>
              <a:t> </a:t>
            </a:r>
            <a:r>
              <a:rPr lang="es-MX" sz="2200" spc="-5" dirty="0">
                <a:latin typeface="Comic Sans MS"/>
                <a:cs typeface="Comic Sans MS"/>
              </a:rPr>
              <a:t>es</a:t>
            </a:r>
            <a:r>
              <a:rPr lang="es-MX" sz="2200" spc="135" dirty="0">
                <a:latin typeface="Comic Sans MS"/>
                <a:cs typeface="Comic Sans MS"/>
              </a:rPr>
              <a:t> </a:t>
            </a:r>
            <a:r>
              <a:rPr lang="es-MX" sz="2200" spc="-5" dirty="0">
                <a:latin typeface="Comic Sans MS"/>
                <a:cs typeface="Comic Sans MS"/>
              </a:rPr>
              <a:t>disparado</a:t>
            </a:r>
            <a:r>
              <a:rPr lang="es-MX" sz="2200" spc="135" dirty="0">
                <a:latin typeface="Comic Sans MS"/>
                <a:cs typeface="Comic Sans MS"/>
              </a:rPr>
              <a:t> </a:t>
            </a:r>
            <a:r>
              <a:rPr lang="es-MX" sz="2200" spc="-5" dirty="0">
                <a:latin typeface="Comic Sans MS"/>
                <a:cs typeface="Comic Sans MS"/>
              </a:rPr>
              <a:t>y</a:t>
            </a:r>
            <a:r>
              <a:rPr lang="es-MX" sz="2200" spc="135" dirty="0">
                <a:latin typeface="Comic Sans MS"/>
                <a:cs typeface="Comic Sans MS"/>
              </a:rPr>
              <a:t> </a:t>
            </a:r>
            <a:r>
              <a:rPr lang="es-MX" sz="2200" spc="-5" dirty="0">
                <a:latin typeface="Comic Sans MS"/>
                <a:cs typeface="Comic Sans MS"/>
              </a:rPr>
              <a:t>el</a:t>
            </a:r>
            <a:r>
              <a:rPr lang="es-MX" sz="2200" spc="135" dirty="0">
                <a:latin typeface="Comic Sans MS"/>
                <a:cs typeface="Comic Sans MS"/>
              </a:rPr>
              <a:t> </a:t>
            </a:r>
            <a:r>
              <a:rPr lang="es-MX" sz="2200" spc="-5" dirty="0">
                <a:latin typeface="Comic Sans MS"/>
                <a:cs typeface="Comic Sans MS"/>
              </a:rPr>
              <a:t>generador</a:t>
            </a:r>
            <a:r>
              <a:rPr lang="es-MX" sz="2200" spc="125" dirty="0">
                <a:latin typeface="Comic Sans MS"/>
                <a:cs typeface="Comic Sans MS"/>
              </a:rPr>
              <a:t> </a:t>
            </a:r>
            <a:r>
              <a:rPr lang="es-MX" sz="2200" spc="-5" dirty="0">
                <a:latin typeface="Comic Sans MS"/>
                <a:cs typeface="Comic Sans MS"/>
              </a:rPr>
              <a:t>es</a:t>
            </a:r>
            <a:r>
              <a:rPr lang="es-MX" sz="2200" spc="130" dirty="0">
                <a:latin typeface="Comic Sans MS"/>
                <a:cs typeface="Comic Sans MS"/>
              </a:rPr>
              <a:t> </a:t>
            </a:r>
            <a:r>
              <a:rPr lang="es-MX" sz="2200" spc="-5" dirty="0">
                <a:latin typeface="Comic Sans MS"/>
                <a:cs typeface="Comic Sans MS"/>
              </a:rPr>
              <a:t>separado del</a:t>
            </a:r>
            <a:r>
              <a:rPr lang="es-MX" sz="2200" dirty="0">
                <a:latin typeface="Comic Sans MS"/>
                <a:cs typeface="Comic Sans MS"/>
              </a:rPr>
              <a:t> </a:t>
            </a:r>
            <a:r>
              <a:rPr lang="es-MX" sz="2200" spc="-5" dirty="0">
                <a:latin typeface="Comic Sans MS"/>
                <a:cs typeface="Comic Sans MS"/>
              </a:rPr>
              <a:t>sistema.</a:t>
            </a:r>
            <a:r>
              <a:rPr lang="es-MX" sz="2200" dirty="0">
                <a:latin typeface="Comic Sans MS"/>
                <a:cs typeface="Comic Sans MS"/>
              </a:rPr>
              <a:t> </a:t>
            </a:r>
            <a:r>
              <a:rPr lang="es-MX" sz="2200" spc="-5" dirty="0">
                <a:latin typeface="Comic Sans MS"/>
                <a:cs typeface="Comic Sans MS"/>
              </a:rPr>
              <a:t>La</a:t>
            </a:r>
            <a:r>
              <a:rPr lang="es-MX" sz="2200" dirty="0">
                <a:latin typeface="Comic Sans MS"/>
                <a:cs typeface="Comic Sans MS"/>
              </a:rPr>
              <a:t> </a:t>
            </a:r>
            <a:r>
              <a:rPr lang="es-MX" sz="2200" spc="-5" dirty="0">
                <a:latin typeface="Comic Sans MS"/>
                <a:cs typeface="Comic Sans MS"/>
              </a:rPr>
              <a:t>energía</a:t>
            </a:r>
            <a:r>
              <a:rPr lang="es-MX" sz="2200" dirty="0">
                <a:latin typeface="Comic Sans MS"/>
                <a:cs typeface="Comic Sans MS"/>
              </a:rPr>
              <a:t> </a:t>
            </a:r>
            <a:r>
              <a:rPr lang="es-MX" sz="2200" spc="-5" dirty="0">
                <a:latin typeface="Comic Sans MS"/>
                <a:cs typeface="Comic Sans MS"/>
              </a:rPr>
              <a:t>almacenada</a:t>
            </a:r>
            <a:r>
              <a:rPr lang="es-MX" sz="2200" dirty="0">
                <a:latin typeface="Comic Sans MS"/>
                <a:cs typeface="Comic Sans MS"/>
              </a:rPr>
              <a:t> </a:t>
            </a:r>
            <a:r>
              <a:rPr lang="es-MX" sz="2200" spc="-5" dirty="0">
                <a:latin typeface="Comic Sans MS"/>
                <a:cs typeface="Comic Sans MS"/>
              </a:rPr>
              <a:t>en</a:t>
            </a:r>
            <a:r>
              <a:rPr lang="es-MX" sz="2200" dirty="0">
                <a:latin typeface="Comic Sans MS"/>
                <a:cs typeface="Comic Sans MS"/>
              </a:rPr>
              <a:t> </a:t>
            </a:r>
            <a:r>
              <a:rPr lang="es-MX" sz="2200" spc="-5" dirty="0">
                <a:latin typeface="Comic Sans MS"/>
                <a:cs typeface="Comic Sans MS"/>
              </a:rPr>
              <a:t>el</a:t>
            </a:r>
            <a:r>
              <a:rPr lang="es-MX" sz="2200" spc="254" dirty="0">
                <a:latin typeface="Comic Sans MS"/>
                <a:cs typeface="Comic Sans MS"/>
              </a:rPr>
              <a:t> </a:t>
            </a:r>
            <a:r>
              <a:rPr lang="es-MX" sz="2200" spc="-5" dirty="0">
                <a:latin typeface="Comic Sans MS"/>
                <a:cs typeface="Comic Sans MS"/>
              </a:rPr>
              <a:t>campo continuará</a:t>
            </a:r>
            <a:r>
              <a:rPr lang="es-MX" sz="2200" dirty="0">
                <a:latin typeface="Comic Sans MS"/>
                <a:cs typeface="Comic Sans MS"/>
              </a:rPr>
              <a:t> </a:t>
            </a:r>
            <a:r>
              <a:rPr lang="es-MX" sz="2200" spc="-5" dirty="0">
                <a:latin typeface="Comic Sans MS"/>
                <a:cs typeface="Comic Sans MS"/>
              </a:rPr>
              <a:t>alimentando</a:t>
            </a:r>
            <a:r>
              <a:rPr lang="es-MX" sz="2200" dirty="0">
                <a:latin typeface="Comic Sans MS"/>
                <a:cs typeface="Comic Sans MS"/>
              </a:rPr>
              <a:t> </a:t>
            </a:r>
            <a:r>
              <a:rPr lang="es-MX" sz="2200" spc="-5" dirty="0">
                <a:latin typeface="Comic Sans MS"/>
                <a:cs typeface="Comic Sans MS"/>
              </a:rPr>
              <a:t>corriente</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falla</a:t>
            </a:r>
            <a:r>
              <a:rPr lang="es-MX" sz="2200" dirty="0">
                <a:latin typeface="Comic Sans MS"/>
                <a:cs typeface="Comic Sans MS"/>
              </a:rPr>
              <a:t> </a:t>
            </a:r>
            <a:r>
              <a:rPr lang="es-MX" sz="2200" spc="-5" dirty="0">
                <a:latin typeface="Comic Sans MS"/>
                <a:cs typeface="Comic Sans MS"/>
              </a:rPr>
              <a:t>por</a:t>
            </a:r>
            <a:r>
              <a:rPr lang="es-MX" sz="2200" dirty="0">
                <a:latin typeface="Comic Sans MS"/>
                <a:cs typeface="Comic Sans MS"/>
              </a:rPr>
              <a:t> </a:t>
            </a:r>
            <a:r>
              <a:rPr lang="es-MX" sz="2200" spc="-5" dirty="0">
                <a:latin typeface="Comic Sans MS"/>
                <a:cs typeface="Comic Sans MS"/>
              </a:rPr>
              <a:t>varios segundos.</a:t>
            </a:r>
          </a:p>
          <a:p>
            <a:pPr marL="12700" marR="5080" algn="just">
              <a:spcBef>
                <a:spcPts val="100"/>
              </a:spcBef>
            </a:pPr>
            <a:endParaRPr lang="es-MX" sz="2200" spc="-5" dirty="0">
              <a:latin typeface="Comic Sans MS"/>
              <a:cs typeface="Comic Sans MS"/>
            </a:endParaRPr>
          </a:p>
          <a:p>
            <a:pPr marL="12700" algn="just">
              <a:spcBef>
                <a:spcPts val="100"/>
              </a:spcBef>
            </a:pPr>
            <a:r>
              <a:rPr lang="es-MX" sz="2200" b="1" spc="-5" dirty="0">
                <a:latin typeface="Comic Sans MS"/>
                <a:cs typeface="Comic Sans MS"/>
              </a:rPr>
              <a:t>CONSIDERACIONES</a:t>
            </a:r>
            <a:r>
              <a:rPr lang="es-MX" sz="2200" b="1" spc="-10" dirty="0">
                <a:latin typeface="Comic Sans MS"/>
                <a:cs typeface="Comic Sans MS"/>
              </a:rPr>
              <a:t> </a:t>
            </a:r>
            <a:r>
              <a:rPr lang="es-MX" sz="2200" b="1" spc="-5" dirty="0">
                <a:latin typeface="Comic Sans MS"/>
                <a:cs typeface="Comic Sans MS"/>
              </a:rPr>
              <a:t>GENERALES</a:t>
            </a:r>
          </a:p>
          <a:p>
            <a:pPr marL="12700" marR="5080" algn="just">
              <a:spcBef>
                <a:spcPts val="100"/>
              </a:spcBef>
            </a:pPr>
            <a:r>
              <a:rPr lang="es-MX" sz="2200" spc="-5" dirty="0">
                <a:latin typeface="Comic Sans MS"/>
                <a:cs typeface="Comic Sans MS"/>
              </a:rPr>
              <a:t>Las</a:t>
            </a:r>
            <a:r>
              <a:rPr lang="es-MX" sz="2200" dirty="0">
                <a:latin typeface="Comic Sans MS"/>
                <a:cs typeface="Comic Sans MS"/>
              </a:rPr>
              <a:t> </a:t>
            </a:r>
            <a:r>
              <a:rPr lang="es-MX" sz="2200" spc="-5" dirty="0">
                <a:latin typeface="Comic Sans MS"/>
                <a:cs typeface="Comic Sans MS"/>
              </a:rPr>
              <a:t>unidades</a:t>
            </a:r>
            <a:r>
              <a:rPr lang="es-MX" sz="2200" dirty="0">
                <a:latin typeface="Comic Sans MS"/>
                <a:cs typeface="Comic Sans MS"/>
              </a:rPr>
              <a:t> </a:t>
            </a:r>
            <a:r>
              <a:rPr lang="es-MX" sz="2200" spc="-5" dirty="0">
                <a:latin typeface="Comic Sans MS"/>
                <a:cs typeface="Comic Sans MS"/>
              </a:rPr>
              <a:t>generadoras</a:t>
            </a:r>
            <a:r>
              <a:rPr lang="es-MX" sz="2200" dirty="0">
                <a:latin typeface="Comic Sans MS"/>
                <a:cs typeface="Comic Sans MS"/>
              </a:rPr>
              <a:t> </a:t>
            </a:r>
            <a:r>
              <a:rPr lang="es-MX" sz="2200" spc="-5" dirty="0">
                <a:latin typeface="Comic Sans MS"/>
                <a:cs typeface="Comic Sans MS"/>
              </a:rPr>
              <a:t>grandes</a:t>
            </a:r>
            <a:r>
              <a:rPr lang="es-MX" sz="2200" dirty="0">
                <a:latin typeface="Comic Sans MS"/>
                <a:cs typeface="Comic Sans MS"/>
              </a:rPr>
              <a:t> </a:t>
            </a:r>
            <a:r>
              <a:rPr lang="es-MX" sz="2200" spc="-5" dirty="0">
                <a:latin typeface="Comic Sans MS"/>
                <a:cs typeface="Comic Sans MS"/>
              </a:rPr>
              <a:t>usan</a:t>
            </a:r>
            <a:r>
              <a:rPr lang="es-MX" sz="2200" dirty="0">
                <a:latin typeface="Comic Sans MS"/>
                <a:cs typeface="Comic Sans MS"/>
              </a:rPr>
              <a:t> </a:t>
            </a:r>
            <a:r>
              <a:rPr lang="es-MX" sz="2200" spc="-5" dirty="0">
                <a:latin typeface="Comic Sans MS"/>
                <a:cs typeface="Comic Sans MS"/>
              </a:rPr>
              <a:t>protección</a:t>
            </a:r>
            <a:r>
              <a:rPr lang="es-MX" sz="2200" spc="254" dirty="0">
                <a:latin typeface="Comic Sans MS"/>
                <a:cs typeface="Comic Sans MS"/>
              </a:rPr>
              <a:t> </a:t>
            </a:r>
            <a:r>
              <a:rPr lang="es-MX" sz="2200" spc="-5" dirty="0">
                <a:latin typeface="Comic Sans MS"/>
                <a:cs typeface="Comic Sans MS"/>
              </a:rPr>
              <a:t>de alta rapidez</a:t>
            </a:r>
            <a:r>
              <a:rPr lang="es-MX" sz="2200" dirty="0">
                <a:latin typeface="Comic Sans MS"/>
                <a:cs typeface="Comic Sans MS"/>
              </a:rPr>
              <a:t> </a:t>
            </a:r>
            <a:r>
              <a:rPr lang="es-MX" sz="2200" spc="-5" dirty="0">
                <a:latin typeface="Comic Sans MS"/>
                <a:cs typeface="Comic Sans MS"/>
              </a:rPr>
              <a:t>para detectar estas severas fallas en el devanado del estator y minimizar el daño.</a:t>
            </a:r>
            <a:r>
              <a:rPr lang="es-MX" sz="2200" dirty="0">
                <a:latin typeface="Comic Sans MS"/>
                <a:cs typeface="Comic Sans MS"/>
              </a:rPr>
              <a:t> </a:t>
            </a:r>
            <a:r>
              <a:rPr lang="es-MX" sz="2200" spc="-5" dirty="0">
                <a:latin typeface="Comic Sans MS"/>
                <a:cs typeface="Comic Sans MS"/>
              </a:rPr>
              <a:t>El uso de métodos de rápida desexcitación puede ser justificable para producir el decremento rápido de las corrientes de falla.</a:t>
            </a:r>
            <a:r>
              <a:rPr lang="es-MX" sz="2200" dirty="0">
                <a:latin typeface="Comic Sans MS"/>
                <a:cs typeface="Comic Sans MS"/>
              </a:rPr>
              <a:t> </a:t>
            </a:r>
            <a:r>
              <a:rPr lang="es-MX" sz="2200" spc="-5" dirty="0">
                <a:latin typeface="Comic Sans MS"/>
                <a:cs typeface="Comic Sans MS"/>
              </a:rPr>
              <a:t>Normalmente se usa un relé diferencial de alta rapidez para detectar fallas trifásicas, de fase a fase y de doble fase a tierra.</a:t>
            </a:r>
            <a:r>
              <a:rPr lang="es-MX" sz="2200" dirty="0">
                <a:latin typeface="Comic Sans MS"/>
                <a:cs typeface="Comic Sans MS"/>
              </a:rPr>
              <a:t> </a:t>
            </a:r>
            <a:r>
              <a:rPr lang="es-MX" sz="2200" spc="-5" dirty="0">
                <a:latin typeface="Comic Sans MS"/>
                <a:cs typeface="Comic Sans MS"/>
              </a:rPr>
              <a:t>Las fallas de una fase a tierra no son normalmente detectadas por los relés diferenciales de máquinas, a menos que su neutro esté puesto a tierra sólidamente o con baja impedancia.</a:t>
            </a:r>
            <a:r>
              <a:rPr lang="es-MX" sz="2200" spc="520" dirty="0">
                <a:latin typeface="Comic Sans MS"/>
                <a:cs typeface="Comic Sans MS"/>
              </a:rPr>
              <a:t> </a:t>
            </a:r>
            <a:r>
              <a:rPr lang="es-MX" sz="2200" spc="-5" dirty="0">
                <a:latin typeface="Comic Sans MS"/>
                <a:cs typeface="Comic Sans MS"/>
              </a:rPr>
              <a:t>Cuando el neutro está puesto a tierra con alta impedancia, la corriente de falla es normalmente menor que la sensibilidad de un relé </a:t>
            </a:r>
            <a:r>
              <a:rPr lang="es-MX" sz="2200" spc="-10" dirty="0">
                <a:latin typeface="Comic Sans MS"/>
                <a:cs typeface="Comic Sans MS"/>
              </a:rPr>
              <a:t>diferencial.</a:t>
            </a:r>
          </a:p>
          <a:p>
            <a:pPr marL="12700" marR="5080" algn="just">
              <a:spcBef>
                <a:spcPts val="100"/>
              </a:spcBef>
            </a:pPr>
            <a:r>
              <a:rPr lang="es-MX" sz="2200" spc="-5" dirty="0">
                <a:latin typeface="Comic Sans MS"/>
                <a:cs typeface="Comic Sans MS"/>
              </a:rPr>
              <a:t>Un relé diferencial no detectará una falla entre espiras en la misma fase debido a que la corriente que entra y sale</a:t>
            </a:r>
            <a:r>
              <a:rPr lang="es-MX" sz="2200" spc="155" dirty="0">
                <a:latin typeface="Comic Sans MS"/>
                <a:cs typeface="Comic Sans MS"/>
              </a:rPr>
              <a:t> </a:t>
            </a:r>
            <a:r>
              <a:rPr lang="es-MX" sz="2200" spc="-5" dirty="0">
                <a:latin typeface="Comic Sans MS"/>
                <a:cs typeface="Comic Sans MS"/>
              </a:rPr>
              <a:t>del</a:t>
            </a:r>
            <a:r>
              <a:rPr lang="es-MX" sz="2200" spc="160" dirty="0">
                <a:latin typeface="Comic Sans MS"/>
                <a:cs typeface="Comic Sans MS"/>
              </a:rPr>
              <a:t> </a:t>
            </a:r>
            <a:r>
              <a:rPr lang="es-MX" sz="2200" spc="-5" dirty="0">
                <a:latin typeface="Comic Sans MS"/>
                <a:cs typeface="Comic Sans MS"/>
              </a:rPr>
              <a:t>devanado</a:t>
            </a:r>
            <a:r>
              <a:rPr lang="es-MX" sz="2200" spc="160" dirty="0">
                <a:latin typeface="Comic Sans MS"/>
                <a:cs typeface="Comic Sans MS"/>
              </a:rPr>
              <a:t> </a:t>
            </a:r>
            <a:r>
              <a:rPr lang="es-MX" sz="2200" spc="-5" dirty="0">
                <a:latin typeface="Comic Sans MS"/>
                <a:cs typeface="Comic Sans MS"/>
              </a:rPr>
              <a:t>no</a:t>
            </a:r>
            <a:r>
              <a:rPr lang="es-MX" sz="2200" spc="155" dirty="0">
                <a:latin typeface="Comic Sans MS"/>
                <a:cs typeface="Comic Sans MS"/>
              </a:rPr>
              <a:t> </a:t>
            </a:r>
            <a:r>
              <a:rPr lang="es-MX" sz="2200" spc="-5" dirty="0">
                <a:latin typeface="Comic Sans MS"/>
                <a:cs typeface="Comic Sans MS"/>
              </a:rPr>
              <a:t>cambiará.</a:t>
            </a:r>
            <a:r>
              <a:rPr lang="es-MX" sz="2200" spc="65" dirty="0">
                <a:latin typeface="Comic Sans MS"/>
                <a:cs typeface="Comic Sans MS"/>
              </a:rPr>
              <a:t> </a:t>
            </a:r>
            <a:r>
              <a:rPr lang="es-MX" sz="2200" spc="-5" dirty="0">
                <a:latin typeface="Comic Sans MS"/>
                <a:cs typeface="Comic Sans MS"/>
              </a:rPr>
              <a:t>La</a:t>
            </a:r>
            <a:r>
              <a:rPr lang="es-MX" sz="2200" spc="160" dirty="0">
                <a:latin typeface="Comic Sans MS"/>
                <a:cs typeface="Comic Sans MS"/>
              </a:rPr>
              <a:t> </a:t>
            </a:r>
            <a:r>
              <a:rPr lang="es-MX" sz="2200" spc="-5" dirty="0">
                <a:latin typeface="Comic Sans MS"/>
                <a:cs typeface="Comic Sans MS"/>
              </a:rPr>
              <a:t>detección</a:t>
            </a:r>
            <a:r>
              <a:rPr lang="es-MX" sz="2200" spc="160" dirty="0">
                <a:latin typeface="Comic Sans MS"/>
                <a:cs typeface="Comic Sans MS"/>
              </a:rPr>
              <a:t> </a:t>
            </a:r>
            <a:r>
              <a:rPr lang="es-MX" sz="2200" spc="-5" dirty="0">
                <a:latin typeface="Comic Sans MS"/>
                <a:cs typeface="Comic Sans MS"/>
              </a:rPr>
              <a:t>separada de la falla entre espiras puede ser proporcionada a los generadores con dos o más devanados por fase y será discutida</a:t>
            </a:r>
            <a:r>
              <a:rPr lang="es-MX" sz="2200" dirty="0">
                <a:latin typeface="Comic Sans MS"/>
                <a:cs typeface="Comic Sans MS"/>
              </a:rPr>
              <a:t> </a:t>
            </a:r>
            <a:r>
              <a:rPr lang="es-MX" sz="2200" spc="-5" dirty="0">
                <a:latin typeface="Comic Sans MS"/>
                <a:cs typeface="Comic Sans MS"/>
              </a:rPr>
              <a:t>posteriormente.</a:t>
            </a:r>
            <a:r>
              <a:rPr lang="es-MX" sz="2200" dirty="0">
                <a:latin typeface="Comic Sans MS"/>
                <a:cs typeface="Comic Sans MS"/>
              </a:rPr>
              <a:t> </a:t>
            </a:r>
            <a:r>
              <a:rPr lang="es-MX" sz="2200" spc="-5" dirty="0">
                <a:latin typeface="Comic Sans MS"/>
                <a:cs typeface="Comic Sans MS"/>
              </a:rPr>
              <a:t>Cuando</a:t>
            </a:r>
            <a:r>
              <a:rPr lang="es-MX" sz="2200" dirty="0">
                <a:latin typeface="Comic Sans MS"/>
                <a:cs typeface="Comic Sans MS"/>
              </a:rPr>
              <a:t> </a:t>
            </a:r>
            <a:r>
              <a:rPr lang="es-MX" sz="2200" spc="-5" dirty="0">
                <a:latin typeface="Comic Sans MS"/>
                <a:cs typeface="Comic Sans MS"/>
              </a:rPr>
              <a:t>se</a:t>
            </a:r>
            <a:r>
              <a:rPr lang="es-MX" sz="2200" dirty="0">
                <a:latin typeface="Comic Sans MS"/>
                <a:cs typeface="Comic Sans MS"/>
              </a:rPr>
              <a:t> </a:t>
            </a:r>
            <a:r>
              <a:rPr lang="es-MX" sz="2200" spc="-5" dirty="0">
                <a:latin typeface="Comic Sans MS"/>
                <a:cs typeface="Comic Sans MS"/>
              </a:rPr>
              <a:t>conecta</a:t>
            </a:r>
            <a:r>
              <a:rPr lang="es-MX" sz="2200" dirty="0">
                <a:latin typeface="Comic Sans MS"/>
                <a:cs typeface="Comic Sans MS"/>
              </a:rPr>
              <a:t> </a:t>
            </a:r>
            <a:r>
              <a:rPr lang="es-MX" sz="2200" spc="-5" dirty="0">
                <a:latin typeface="Comic Sans MS"/>
                <a:cs typeface="Comic Sans MS"/>
              </a:rPr>
              <a:t>un Transformador</a:t>
            </a:r>
            <a:r>
              <a:rPr lang="es-MX" sz="2200" spc="190" dirty="0">
                <a:latin typeface="Comic Sans MS"/>
                <a:cs typeface="Comic Sans MS"/>
              </a:rPr>
              <a:t> </a:t>
            </a:r>
            <a:r>
              <a:rPr lang="es-MX" sz="2200" spc="-5" dirty="0">
                <a:latin typeface="Comic Sans MS"/>
                <a:cs typeface="Comic Sans MS"/>
              </a:rPr>
              <a:t>de</a:t>
            </a:r>
            <a:r>
              <a:rPr lang="es-MX" sz="2200" spc="195" dirty="0">
                <a:latin typeface="Comic Sans MS"/>
                <a:cs typeface="Comic Sans MS"/>
              </a:rPr>
              <a:t> </a:t>
            </a:r>
            <a:r>
              <a:rPr lang="es-MX" sz="2200" spc="-5" dirty="0">
                <a:latin typeface="Comic Sans MS"/>
                <a:cs typeface="Comic Sans MS"/>
              </a:rPr>
              <a:t>Corriente</a:t>
            </a:r>
            <a:r>
              <a:rPr lang="es-MX" sz="2200" spc="200" dirty="0">
                <a:latin typeface="Comic Sans MS"/>
                <a:cs typeface="Comic Sans MS"/>
              </a:rPr>
              <a:t> </a:t>
            </a:r>
            <a:r>
              <a:rPr lang="es-MX" sz="2200" spc="-5" dirty="0">
                <a:latin typeface="Comic Sans MS"/>
                <a:cs typeface="Comic Sans MS"/>
              </a:rPr>
              <a:t>(TC)</a:t>
            </a:r>
            <a:r>
              <a:rPr lang="es-MX" sz="2200" spc="195" dirty="0">
                <a:latin typeface="Comic Sans MS"/>
                <a:cs typeface="Comic Sans MS"/>
              </a:rPr>
              <a:t> </a:t>
            </a:r>
            <a:r>
              <a:rPr lang="es-MX" sz="2200" spc="-5" dirty="0">
                <a:latin typeface="Comic Sans MS"/>
                <a:cs typeface="Comic Sans MS"/>
              </a:rPr>
              <a:t>a</a:t>
            </a:r>
            <a:r>
              <a:rPr lang="es-MX" sz="2200" spc="195" dirty="0">
                <a:latin typeface="Comic Sans MS"/>
                <a:cs typeface="Comic Sans MS"/>
              </a:rPr>
              <a:t> </a:t>
            </a:r>
            <a:r>
              <a:rPr lang="es-MX" sz="2200" spc="-5" dirty="0">
                <a:latin typeface="Comic Sans MS"/>
                <a:cs typeface="Comic Sans MS"/>
              </a:rPr>
              <a:t>una</a:t>
            </a:r>
            <a:r>
              <a:rPr lang="es-MX" sz="2200" spc="175" dirty="0">
                <a:latin typeface="Comic Sans MS"/>
                <a:cs typeface="Comic Sans MS"/>
              </a:rPr>
              <a:t> </a:t>
            </a:r>
            <a:r>
              <a:rPr lang="es-MX" sz="2200" spc="-5" dirty="0">
                <a:latin typeface="Comic Sans MS"/>
                <a:cs typeface="Comic Sans MS"/>
              </a:rPr>
              <a:t>diferencial</a:t>
            </a:r>
            <a:r>
              <a:rPr lang="es-MX" sz="2200" spc="195" dirty="0">
                <a:latin typeface="Comic Sans MS"/>
                <a:cs typeface="Comic Sans MS"/>
              </a:rPr>
              <a:t> </a:t>
            </a:r>
            <a:r>
              <a:rPr lang="es-MX" sz="2200" spc="-5" dirty="0">
                <a:latin typeface="Comic Sans MS"/>
                <a:cs typeface="Comic Sans MS"/>
              </a:rPr>
              <a:t>de generador</a:t>
            </a:r>
            <a:r>
              <a:rPr lang="es-MX" sz="2200" spc="95" dirty="0">
                <a:latin typeface="Comic Sans MS"/>
                <a:cs typeface="Comic Sans MS"/>
              </a:rPr>
              <a:t> </a:t>
            </a:r>
            <a:r>
              <a:rPr lang="es-MX" sz="2200" spc="-5" dirty="0">
                <a:latin typeface="Comic Sans MS"/>
                <a:cs typeface="Comic Sans MS"/>
              </a:rPr>
              <a:t>en</a:t>
            </a:r>
            <a:r>
              <a:rPr lang="es-MX" sz="2200" spc="95" dirty="0">
                <a:latin typeface="Comic Sans MS"/>
                <a:cs typeface="Comic Sans MS"/>
              </a:rPr>
              <a:t> </a:t>
            </a:r>
            <a:r>
              <a:rPr lang="es-MX" sz="2200" spc="-5" dirty="0">
                <a:latin typeface="Comic Sans MS"/>
                <a:cs typeface="Comic Sans MS"/>
              </a:rPr>
              <a:t>el</a:t>
            </a:r>
            <a:r>
              <a:rPr lang="es-MX" sz="2200" spc="100" dirty="0">
                <a:latin typeface="Comic Sans MS"/>
                <a:cs typeface="Comic Sans MS"/>
              </a:rPr>
              <a:t> </a:t>
            </a:r>
            <a:r>
              <a:rPr lang="es-MX" sz="2200" spc="-5" dirty="0">
                <a:latin typeface="Comic Sans MS"/>
                <a:cs typeface="Comic Sans MS"/>
              </a:rPr>
              <a:t>lado</a:t>
            </a:r>
            <a:r>
              <a:rPr lang="es-MX" sz="2200" spc="95" dirty="0">
                <a:latin typeface="Comic Sans MS"/>
                <a:cs typeface="Comic Sans MS"/>
              </a:rPr>
              <a:t> </a:t>
            </a:r>
            <a:r>
              <a:rPr lang="es-MX" sz="2200" spc="-5" dirty="0">
                <a:latin typeface="Comic Sans MS"/>
                <a:cs typeface="Comic Sans MS"/>
              </a:rPr>
              <a:t>de</a:t>
            </a:r>
            <a:r>
              <a:rPr lang="es-MX" sz="2200" spc="100" dirty="0">
                <a:latin typeface="Comic Sans MS"/>
                <a:cs typeface="Comic Sans MS"/>
              </a:rPr>
              <a:t> </a:t>
            </a:r>
            <a:r>
              <a:rPr lang="es-MX" sz="2200" spc="-5" dirty="0">
                <a:latin typeface="Comic Sans MS"/>
                <a:cs typeface="Comic Sans MS"/>
              </a:rPr>
              <a:t>neutro</a:t>
            </a:r>
            <a:r>
              <a:rPr lang="es-MX" sz="2200" spc="95" dirty="0">
                <a:latin typeface="Comic Sans MS"/>
                <a:cs typeface="Comic Sans MS"/>
              </a:rPr>
              <a:t> </a:t>
            </a:r>
            <a:r>
              <a:rPr lang="es-MX" sz="2200" spc="-5" dirty="0">
                <a:latin typeface="Comic Sans MS"/>
                <a:cs typeface="Comic Sans MS"/>
              </a:rPr>
              <a:t>del</a:t>
            </a:r>
            <a:r>
              <a:rPr lang="es-MX" sz="2200" spc="100" dirty="0">
                <a:latin typeface="Comic Sans MS"/>
                <a:cs typeface="Comic Sans MS"/>
              </a:rPr>
              <a:t> </a:t>
            </a:r>
            <a:r>
              <a:rPr lang="es-MX" sz="2200" spc="-5" dirty="0">
                <a:latin typeface="Comic Sans MS"/>
                <a:cs typeface="Comic Sans MS"/>
              </a:rPr>
              <a:t>generador</a:t>
            </a:r>
            <a:r>
              <a:rPr lang="es-MX" sz="2200" spc="95" dirty="0">
                <a:latin typeface="Comic Sans MS"/>
                <a:cs typeface="Comic Sans MS"/>
              </a:rPr>
              <a:t> </a:t>
            </a:r>
            <a:r>
              <a:rPr lang="es-MX" sz="2200" spc="-5" dirty="0">
                <a:latin typeface="Comic Sans MS"/>
                <a:cs typeface="Comic Sans MS"/>
              </a:rPr>
              <a:t>y</a:t>
            </a:r>
            <a:r>
              <a:rPr lang="es-MX" sz="2200" spc="95" dirty="0">
                <a:latin typeface="Comic Sans MS"/>
                <a:cs typeface="Comic Sans MS"/>
              </a:rPr>
              <a:t> </a:t>
            </a:r>
            <a:r>
              <a:rPr lang="es-MX" sz="2200" spc="-5" dirty="0">
                <a:latin typeface="Comic Sans MS"/>
                <a:cs typeface="Comic Sans MS"/>
              </a:rPr>
              <a:t>otro</a:t>
            </a:r>
            <a:r>
              <a:rPr lang="es-MX" sz="2200" spc="100" dirty="0">
                <a:latin typeface="Comic Sans MS"/>
                <a:cs typeface="Comic Sans MS"/>
              </a:rPr>
              <a:t> </a:t>
            </a:r>
            <a:r>
              <a:rPr lang="es-MX" sz="2200" spc="-5" dirty="0">
                <a:latin typeface="Comic Sans MS"/>
                <a:cs typeface="Comic Sans MS"/>
              </a:rPr>
              <a:t>en el</a:t>
            </a:r>
            <a:r>
              <a:rPr lang="es-MX" sz="2200" dirty="0">
                <a:latin typeface="Comic Sans MS"/>
                <a:cs typeface="Comic Sans MS"/>
              </a:rPr>
              <a:t> </a:t>
            </a:r>
            <a:r>
              <a:rPr lang="es-MX" sz="2200" spc="-5" dirty="0">
                <a:latin typeface="Comic Sans MS"/>
                <a:cs typeface="Comic Sans MS"/>
              </a:rPr>
              <a:t>interruptor</a:t>
            </a:r>
            <a:r>
              <a:rPr lang="es-MX" sz="2200" dirty="0">
                <a:latin typeface="Comic Sans MS"/>
                <a:cs typeface="Comic Sans MS"/>
              </a:rPr>
              <a:t> </a:t>
            </a:r>
            <a:r>
              <a:rPr lang="es-MX" sz="2200" spc="-5" dirty="0">
                <a:latin typeface="Comic Sans MS"/>
                <a:cs typeface="Comic Sans MS"/>
              </a:rPr>
              <a:t>del</a:t>
            </a:r>
            <a:r>
              <a:rPr lang="es-MX" sz="2200" dirty="0">
                <a:latin typeface="Comic Sans MS"/>
                <a:cs typeface="Comic Sans MS"/>
              </a:rPr>
              <a:t> </a:t>
            </a:r>
            <a:r>
              <a:rPr lang="es-MX" sz="2200" spc="-5" dirty="0">
                <a:latin typeface="Comic Sans MS"/>
                <a:cs typeface="Comic Sans MS"/>
              </a:rPr>
              <a:t>generador,</a:t>
            </a:r>
            <a:r>
              <a:rPr lang="es-MX" sz="2200" dirty="0">
                <a:latin typeface="Comic Sans MS"/>
                <a:cs typeface="Comic Sans MS"/>
              </a:rPr>
              <a:t> </a:t>
            </a:r>
            <a:r>
              <a:rPr lang="es-MX" sz="2200" spc="-5" dirty="0">
                <a:latin typeface="Comic Sans MS"/>
                <a:cs typeface="Comic Sans MS"/>
              </a:rPr>
              <a:t>la</a:t>
            </a:r>
            <a:r>
              <a:rPr lang="es-MX" sz="2200" dirty="0">
                <a:latin typeface="Comic Sans MS"/>
                <a:cs typeface="Comic Sans MS"/>
              </a:rPr>
              <a:t> </a:t>
            </a:r>
            <a:r>
              <a:rPr lang="es-MX" sz="2200" spc="-5" dirty="0">
                <a:latin typeface="Comic Sans MS"/>
                <a:cs typeface="Comic Sans MS"/>
              </a:rPr>
              <a:t>aplicación</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los </a:t>
            </a:r>
            <a:r>
              <a:rPr lang="es-MX" sz="2200" spc="-5" dirty="0" err="1">
                <a:latin typeface="Comic Sans MS"/>
                <a:cs typeface="Comic Sans MS"/>
              </a:rPr>
              <a:t>TCs</a:t>
            </a:r>
            <a:r>
              <a:rPr lang="es-MX" sz="2200" spc="-5" dirty="0">
                <a:latin typeface="Comic Sans MS"/>
                <a:cs typeface="Comic Sans MS"/>
              </a:rPr>
              <a:t> necesita</a:t>
            </a:r>
            <a:r>
              <a:rPr lang="es-MX" sz="2200" dirty="0">
                <a:latin typeface="Comic Sans MS"/>
                <a:cs typeface="Comic Sans MS"/>
              </a:rPr>
              <a:t> </a:t>
            </a:r>
            <a:r>
              <a:rPr lang="es-MX" sz="2200" spc="-5" dirty="0">
                <a:latin typeface="Comic Sans MS"/>
                <a:cs typeface="Comic Sans MS"/>
              </a:rPr>
              <a:t>ser</a:t>
            </a:r>
            <a:r>
              <a:rPr lang="es-MX" sz="2200" dirty="0">
                <a:latin typeface="Comic Sans MS"/>
                <a:cs typeface="Comic Sans MS"/>
              </a:rPr>
              <a:t> </a:t>
            </a:r>
            <a:r>
              <a:rPr lang="es-MX" sz="2200" spc="-5" dirty="0">
                <a:latin typeface="Comic Sans MS"/>
                <a:cs typeface="Comic Sans MS"/>
              </a:rPr>
              <a:t>revisada</a:t>
            </a:r>
            <a:r>
              <a:rPr lang="es-MX" sz="2200" dirty="0">
                <a:latin typeface="Comic Sans MS"/>
                <a:cs typeface="Comic Sans MS"/>
              </a:rPr>
              <a:t> </a:t>
            </a:r>
            <a:r>
              <a:rPr lang="es-MX" sz="2200" spc="-5" dirty="0">
                <a:latin typeface="Comic Sans MS"/>
                <a:cs typeface="Comic Sans MS"/>
              </a:rPr>
              <a:t>minuciosamente</a:t>
            </a:r>
            <a:r>
              <a:rPr lang="es-MX" sz="2200" dirty="0">
                <a:latin typeface="Comic Sans MS"/>
                <a:cs typeface="Comic Sans MS"/>
              </a:rPr>
              <a:t> </a:t>
            </a:r>
            <a:r>
              <a:rPr lang="es-MX" sz="2200" spc="-5" dirty="0">
                <a:latin typeface="Comic Sans MS"/>
                <a:cs typeface="Comic Sans MS"/>
              </a:rPr>
              <a:t>para</a:t>
            </a:r>
            <a:r>
              <a:rPr lang="es-MX" sz="2200" dirty="0">
                <a:latin typeface="Comic Sans MS"/>
                <a:cs typeface="Comic Sans MS"/>
              </a:rPr>
              <a:t> </a:t>
            </a:r>
            <a:r>
              <a:rPr lang="es-MX" sz="2200" spc="-5" dirty="0">
                <a:latin typeface="Comic Sans MS"/>
                <a:cs typeface="Comic Sans MS"/>
              </a:rPr>
              <a:t>que</a:t>
            </a:r>
            <a:r>
              <a:rPr lang="es-MX" sz="2200" spc="254" dirty="0">
                <a:latin typeface="Comic Sans MS"/>
                <a:cs typeface="Comic Sans MS"/>
              </a:rPr>
              <a:t> </a:t>
            </a:r>
            <a:r>
              <a:rPr lang="es-MX" sz="2200" spc="-5" dirty="0">
                <a:latin typeface="Comic Sans MS"/>
                <a:cs typeface="Comic Sans MS"/>
              </a:rPr>
              <a:t>éstos sean</a:t>
            </a:r>
            <a:r>
              <a:rPr lang="es-MX" sz="2200" dirty="0">
                <a:latin typeface="Comic Sans MS"/>
                <a:cs typeface="Comic Sans MS"/>
              </a:rPr>
              <a:t> </a:t>
            </a:r>
            <a:r>
              <a:rPr lang="es-MX" sz="2200" spc="-5" dirty="0">
                <a:latin typeface="Comic Sans MS"/>
                <a:cs typeface="Comic Sans MS"/>
              </a:rPr>
              <a:t>lo</a:t>
            </a:r>
            <a:r>
              <a:rPr lang="es-MX" sz="2200" dirty="0">
                <a:latin typeface="Comic Sans MS"/>
                <a:cs typeface="Comic Sans MS"/>
              </a:rPr>
              <a:t> </a:t>
            </a:r>
            <a:r>
              <a:rPr lang="es-MX" sz="2200" spc="-5" dirty="0">
                <a:latin typeface="Comic Sans MS"/>
                <a:cs typeface="Comic Sans MS"/>
              </a:rPr>
              <a:t>más</a:t>
            </a:r>
            <a:r>
              <a:rPr lang="es-MX" sz="2200" dirty="0">
                <a:latin typeface="Comic Sans MS"/>
                <a:cs typeface="Comic Sans MS"/>
              </a:rPr>
              <a:t> </a:t>
            </a:r>
            <a:r>
              <a:rPr lang="es-MX" sz="2200" spc="-5" dirty="0">
                <a:latin typeface="Comic Sans MS"/>
                <a:cs typeface="Comic Sans MS"/>
              </a:rPr>
              <a:t>similares</a:t>
            </a:r>
            <a:r>
              <a:rPr lang="es-MX" sz="2200" dirty="0">
                <a:latin typeface="Comic Sans MS"/>
                <a:cs typeface="Comic Sans MS"/>
              </a:rPr>
              <a:t> </a:t>
            </a:r>
            <a:r>
              <a:rPr lang="es-MX" sz="2200" spc="-5" dirty="0">
                <a:latin typeface="Comic Sans MS"/>
                <a:cs typeface="Comic Sans MS"/>
              </a:rPr>
              <a:t>posible.</a:t>
            </a:r>
          </a:p>
          <a:p>
            <a:pPr marL="12700" marR="5080" algn="just">
              <a:spcBef>
                <a:spcPts val="100"/>
              </a:spcBef>
            </a:pPr>
            <a:r>
              <a:rPr lang="es-MX" sz="2200" spc="-5" dirty="0">
                <a:latin typeface="Comic Sans MS"/>
                <a:cs typeface="Comic Sans MS"/>
              </a:rPr>
              <a:t>Normalmente la protección de fallas de fase del estator del</a:t>
            </a:r>
            <a:r>
              <a:rPr lang="es-MX" sz="2200" dirty="0">
                <a:latin typeface="Comic Sans MS"/>
                <a:cs typeface="Comic Sans MS"/>
              </a:rPr>
              <a:t> </a:t>
            </a:r>
            <a:r>
              <a:rPr lang="es-MX" sz="2200" spc="-5" dirty="0">
                <a:latin typeface="Comic Sans MS"/>
                <a:cs typeface="Comic Sans MS"/>
              </a:rPr>
              <a:t>generador</a:t>
            </a:r>
            <a:r>
              <a:rPr lang="es-MX" sz="2200" dirty="0">
                <a:latin typeface="Comic Sans MS"/>
                <a:cs typeface="Comic Sans MS"/>
              </a:rPr>
              <a:t> </a:t>
            </a:r>
            <a:r>
              <a:rPr lang="es-MX" sz="2200" spc="-5" dirty="0">
                <a:latin typeface="Comic Sans MS"/>
                <a:cs typeface="Comic Sans MS"/>
              </a:rPr>
              <a:t>no</a:t>
            </a:r>
            <a:r>
              <a:rPr lang="es-MX" sz="2200" dirty="0">
                <a:latin typeface="Comic Sans MS"/>
                <a:cs typeface="Comic Sans MS"/>
              </a:rPr>
              <a:t> </a:t>
            </a:r>
            <a:r>
              <a:rPr lang="es-MX" sz="2200" spc="-5" dirty="0">
                <a:latin typeface="Comic Sans MS"/>
                <a:cs typeface="Comic Sans MS"/>
              </a:rPr>
              <a:t>necesita</a:t>
            </a:r>
            <a:r>
              <a:rPr lang="es-MX" sz="2200" dirty="0">
                <a:latin typeface="Comic Sans MS"/>
                <a:cs typeface="Comic Sans MS"/>
              </a:rPr>
              <a:t> </a:t>
            </a:r>
            <a:r>
              <a:rPr lang="es-MX" sz="2200" spc="-5" dirty="0">
                <a:latin typeface="Comic Sans MS"/>
                <a:cs typeface="Comic Sans MS"/>
              </a:rPr>
              <a:t>ser</a:t>
            </a:r>
            <a:r>
              <a:rPr lang="es-MX" sz="2200" dirty="0">
                <a:latin typeface="Comic Sans MS"/>
                <a:cs typeface="Comic Sans MS"/>
              </a:rPr>
              <a:t> </a:t>
            </a:r>
            <a:r>
              <a:rPr lang="es-MX" sz="2200" spc="-5" dirty="0">
                <a:latin typeface="Comic Sans MS"/>
                <a:cs typeface="Comic Sans MS"/>
              </a:rPr>
              <a:t>relacionada</a:t>
            </a:r>
            <a:r>
              <a:rPr lang="es-MX" sz="2200" dirty="0">
                <a:latin typeface="Comic Sans MS"/>
                <a:cs typeface="Comic Sans MS"/>
              </a:rPr>
              <a:t> </a:t>
            </a:r>
            <a:r>
              <a:rPr lang="es-MX" sz="2200" spc="-5" dirty="0">
                <a:latin typeface="Comic Sans MS"/>
                <a:cs typeface="Comic Sans MS"/>
              </a:rPr>
              <a:t>con </a:t>
            </a:r>
            <a:r>
              <a:rPr lang="es-MX" sz="2200" spc="-5" dirty="0" err="1">
                <a:latin typeface="Comic Sans MS"/>
                <a:cs typeface="Comic Sans MS"/>
              </a:rPr>
              <a:t>Inrush</a:t>
            </a:r>
            <a:r>
              <a:rPr lang="es-MX" sz="2200" spc="-5" dirty="0">
                <a:latin typeface="Comic Sans MS"/>
                <a:cs typeface="Comic Sans MS"/>
              </a:rPr>
              <a:t> como en un esquema de protección de transformador, puesto</a:t>
            </a:r>
            <a:r>
              <a:rPr lang="es-MX" sz="2200" dirty="0">
                <a:latin typeface="Comic Sans MS"/>
                <a:cs typeface="Comic Sans MS"/>
              </a:rPr>
              <a:t> </a:t>
            </a:r>
            <a:r>
              <a:rPr lang="es-MX" sz="2200" spc="-5" dirty="0">
                <a:latin typeface="Comic Sans MS"/>
                <a:cs typeface="Comic Sans MS"/>
              </a:rPr>
              <a:t>que</a:t>
            </a:r>
            <a:r>
              <a:rPr lang="es-MX" sz="2200" dirty="0">
                <a:latin typeface="Comic Sans MS"/>
                <a:cs typeface="Comic Sans MS"/>
              </a:rPr>
              <a:t> </a:t>
            </a:r>
            <a:r>
              <a:rPr lang="es-MX" sz="2200" spc="-5" dirty="0">
                <a:latin typeface="Comic Sans MS"/>
                <a:cs typeface="Comic Sans MS"/>
              </a:rPr>
              <a:t>la</a:t>
            </a:r>
            <a:r>
              <a:rPr lang="es-MX" sz="2200" dirty="0">
                <a:latin typeface="Comic Sans MS"/>
                <a:cs typeface="Comic Sans MS"/>
              </a:rPr>
              <a:t> </a:t>
            </a:r>
            <a:r>
              <a:rPr lang="es-MX" sz="2200" spc="-5" dirty="0">
                <a:latin typeface="Comic Sans MS"/>
                <a:cs typeface="Comic Sans MS"/>
              </a:rPr>
              <a:t>tensión</a:t>
            </a:r>
            <a:r>
              <a:rPr lang="es-MX" sz="2200" dirty="0">
                <a:latin typeface="Comic Sans MS"/>
                <a:cs typeface="Comic Sans MS"/>
              </a:rPr>
              <a:t> </a:t>
            </a:r>
            <a:r>
              <a:rPr lang="es-MX" sz="2200" spc="-5" dirty="0">
                <a:latin typeface="Comic Sans MS"/>
                <a:cs typeface="Comic Sans MS"/>
              </a:rPr>
              <a:t>del</a:t>
            </a:r>
            <a:r>
              <a:rPr lang="es-MX" sz="2200" dirty="0">
                <a:latin typeface="Comic Sans MS"/>
                <a:cs typeface="Comic Sans MS"/>
              </a:rPr>
              <a:t> </a:t>
            </a:r>
            <a:r>
              <a:rPr lang="es-MX" sz="2200" spc="-5" dirty="0">
                <a:latin typeface="Comic Sans MS"/>
                <a:cs typeface="Comic Sans MS"/>
              </a:rPr>
              <a:t>generador</a:t>
            </a:r>
            <a:r>
              <a:rPr lang="es-MX" sz="2200" spc="260" dirty="0">
                <a:latin typeface="Comic Sans MS"/>
                <a:cs typeface="Comic Sans MS"/>
              </a:rPr>
              <a:t> </a:t>
            </a:r>
            <a:r>
              <a:rPr lang="es-MX" sz="2200" spc="-5" dirty="0">
                <a:latin typeface="Comic Sans MS"/>
                <a:cs typeface="Comic Sans MS"/>
              </a:rPr>
              <a:t>es</a:t>
            </a:r>
            <a:r>
              <a:rPr lang="es-MX" sz="2200" spc="260" dirty="0">
                <a:latin typeface="Comic Sans MS"/>
                <a:cs typeface="Comic Sans MS"/>
              </a:rPr>
              <a:t> </a:t>
            </a:r>
            <a:r>
              <a:rPr lang="es-MX" sz="2200" spc="-5" dirty="0">
                <a:latin typeface="Comic Sans MS"/>
                <a:cs typeface="Comic Sans MS"/>
              </a:rPr>
              <a:t>creada lentamente cuando el campo es aplicado.</a:t>
            </a:r>
            <a:r>
              <a:rPr lang="es-MX" sz="2200" dirty="0">
                <a:latin typeface="Comic Sans MS"/>
                <a:cs typeface="Comic Sans MS"/>
              </a:rPr>
              <a:t> </a:t>
            </a:r>
            <a:r>
              <a:rPr lang="es-MX" sz="2200" spc="-5" dirty="0">
                <a:latin typeface="Comic Sans MS"/>
                <a:cs typeface="Comic Sans MS"/>
              </a:rPr>
              <a:t>Se usan tres tipos</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relés</a:t>
            </a:r>
            <a:r>
              <a:rPr lang="es-MX" sz="2200" dirty="0">
                <a:latin typeface="Comic Sans MS"/>
                <a:cs typeface="Comic Sans MS"/>
              </a:rPr>
              <a:t> </a:t>
            </a:r>
            <a:r>
              <a:rPr lang="es-MX" sz="2200" spc="-5" dirty="0">
                <a:latin typeface="Comic Sans MS"/>
                <a:cs typeface="Comic Sans MS"/>
              </a:rPr>
              <a:t>diferenciales</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alta</a:t>
            </a:r>
            <a:r>
              <a:rPr lang="es-MX" sz="2200" dirty="0">
                <a:latin typeface="Comic Sans MS"/>
                <a:cs typeface="Comic Sans MS"/>
              </a:rPr>
              <a:t> </a:t>
            </a:r>
            <a:r>
              <a:rPr lang="es-MX" sz="2200" spc="-5" dirty="0">
                <a:latin typeface="Comic Sans MS"/>
                <a:cs typeface="Comic Sans MS"/>
              </a:rPr>
              <a:t>rapidez</a:t>
            </a:r>
            <a:r>
              <a:rPr lang="es-MX" sz="2200" dirty="0">
                <a:latin typeface="Comic Sans MS"/>
                <a:cs typeface="Comic Sans MS"/>
              </a:rPr>
              <a:t> </a:t>
            </a:r>
            <a:r>
              <a:rPr lang="es-MX" sz="2200" spc="-5" dirty="0">
                <a:latin typeface="Comic Sans MS"/>
                <a:cs typeface="Comic Sans MS"/>
              </a:rPr>
              <a:t>para</a:t>
            </a:r>
            <a:r>
              <a:rPr lang="es-MX" sz="2200" dirty="0">
                <a:latin typeface="Comic Sans MS"/>
                <a:cs typeface="Comic Sans MS"/>
              </a:rPr>
              <a:t> </a:t>
            </a:r>
            <a:r>
              <a:rPr lang="es-MX" sz="2200" spc="-5" dirty="0">
                <a:latin typeface="Comic Sans MS"/>
                <a:cs typeface="Comic Sans MS"/>
              </a:rPr>
              <a:t>la detección</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fallas</a:t>
            </a:r>
            <a:r>
              <a:rPr lang="es-MX" sz="2200" dirty="0">
                <a:latin typeface="Comic Sans MS"/>
                <a:cs typeface="Comic Sans MS"/>
              </a:rPr>
              <a:t> </a:t>
            </a:r>
            <a:r>
              <a:rPr lang="es-MX" sz="2200" spc="-5" dirty="0">
                <a:latin typeface="Comic Sans MS"/>
                <a:cs typeface="Comic Sans MS"/>
              </a:rPr>
              <a:t>de</a:t>
            </a:r>
            <a:r>
              <a:rPr lang="es-MX" sz="2200" dirty="0">
                <a:latin typeface="Comic Sans MS"/>
                <a:cs typeface="Comic Sans MS"/>
              </a:rPr>
              <a:t> </a:t>
            </a:r>
            <a:r>
              <a:rPr lang="es-MX" sz="2200" spc="-5" dirty="0">
                <a:latin typeface="Comic Sans MS"/>
                <a:cs typeface="Comic Sans MS"/>
              </a:rPr>
              <a:t>fase</a:t>
            </a:r>
            <a:r>
              <a:rPr lang="es-MX" sz="2200" spc="5" dirty="0">
                <a:latin typeface="Comic Sans MS"/>
                <a:cs typeface="Comic Sans MS"/>
              </a:rPr>
              <a:t> </a:t>
            </a:r>
            <a:r>
              <a:rPr lang="es-MX" sz="2200" spc="-5" dirty="0">
                <a:latin typeface="Comic Sans MS"/>
                <a:cs typeface="Comic Sans MS"/>
              </a:rPr>
              <a:t>del</a:t>
            </a:r>
            <a:r>
              <a:rPr lang="es-MX" sz="2200" dirty="0">
                <a:latin typeface="Comic Sans MS"/>
                <a:cs typeface="Comic Sans MS"/>
              </a:rPr>
              <a:t> </a:t>
            </a:r>
            <a:r>
              <a:rPr lang="es-MX" sz="2200" spc="-5" dirty="0">
                <a:latin typeface="Comic Sans MS"/>
                <a:cs typeface="Comic Sans MS"/>
              </a:rPr>
              <a:t>estator.</a:t>
            </a:r>
            <a:endParaRPr lang="es-MX" sz="2200" dirty="0">
              <a:latin typeface="Comic Sans MS"/>
              <a:cs typeface="Comic Sans MS"/>
            </a:endParaRPr>
          </a:p>
          <a:p>
            <a:pPr marL="12700" marR="5080" algn="just">
              <a:lnSpc>
                <a:spcPct val="116100"/>
              </a:lnSpc>
              <a:spcBef>
                <a:spcPts val="100"/>
              </a:spcBef>
            </a:pPr>
            <a:endParaRPr lang="es-MX" sz="21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254000" y="304800"/>
            <a:ext cx="11115692" cy="1018740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TIPOS</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ESQUEMAS</a:t>
            </a:r>
            <a:r>
              <a:rPr sz="2400" b="1" dirty="0">
                <a:latin typeface="Comic Sans MS"/>
                <a:cs typeface="Comic Sans MS"/>
              </a:rPr>
              <a:t> </a:t>
            </a:r>
            <a:r>
              <a:rPr sz="2400" b="1" spc="-5" dirty="0">
                <a:latin typeface="Comic Sans MS"/>
                <a:cs typeface="Comic Sans MS"/>
              </a:rPr>
              <a:t>DIFERENCIALES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b="1" spc="-5" dirty="0">
                <a:latin typeface="Comic Sans MS"/>
                <a:cs typeface="Comic Sans MS"/>
              </a:rPr>
              <a:t>Diferencial de porcentaje:</a:t>
            </a:r>
            <a:r>
              <a:rPr lang="es-MX" sz="2400" b="1" spc="765" dirty="0">
                <a:latin typeface="Comic Sans MS"/>
                <a:cs typeface="Comic Sans MS"/>
              </a:rPr>
              <a:t> </a:t>
            </a:r>
            <a:r>
              <a:rPr lang="es-MX" sz="2400" spc="-5" dirty="0">
                <a:latin typeface="Comic Sans MS"/>
                <a:cs typeface="Comic Sans MS"/>
              </a:rPr>
              <a:t>La protección diferencial de</a:t>
            </a:r>
            <a:r>
              <a:rPr lang="es-MX" sz="2400" dirty="0">
                <a:latin typeface="Comic Sans MS"/>
                <a:cs typeface="Comic Sans MS"/>
              </a:rPr>
              <a:t> </a:t>
            </a:r>
            <a:r>
              <a:rPr lang="es-MX" sz="2400" spc="-5" dirty="0">
                <a:latin typeface="Comic Sans MS"/>
                <a:cs typeface="Comic Sans MS"/>
              </a:rPr>
              <a:t>porcentaje</a:t>
            </a:r>
            <a:r>
              <a:rPr lang="es-MX" sz="2400" dirty="0">
                <a:latin typeface="Comic Sans MS"/>
                <a:cs typeface="Comic Sans MS"/>
              </a:rPr>
              <a:t> </a:t>
            </a:r>
            <a:r>
              <a:rPr lang="es-MX" sz="2400" spc="-5" dirty="0">
                <a:latin typeface="Comic Sans MS"/>
                <a:cs typeface="Comic Sans MS"/>
              </a:rPr>
              <a:t>variable</a:t>
            </a:r>
            <a:r>
              <a:rPr lang="es-MX" sz="2400" dirty="0">
                <a:latin typeface="Comic Sans MS"/>
                <a:cs typeface="Comic Sans MS"/>
              </a:rPr>
              <a:t> </a:t>
            </a:r>
            <a:r>
              <a:rPr lang="es-MX" sz="2400" spc="-5" dirty="0">
                <a:latin typeface="Comic Sans MS"/>
                <a:cs typeface="Comic Sans MS"/>
              </a:rPr>
              <a:t>(</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A</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usada</a:t>
            </a:r>
            <a:r>
              <a:rPr lang="es-MX" sz="2400" dirty="0">
                <a:latin typeface="Comic Sans MS"/>
                <a:cs typeface="Comic Sans MS"/>
              </a:rPr>
              <a:t> </a:t>
            </a:r>
            <a:r>
              <a:rPr lang="es-MX" sz="2400" spc="-5" dirty="0">
                <a:latin typeface="Comic Sans MS"/>
                <a:cs typeface="Comic Sans MS"/>
              </a:rPr>
              <a:t>para máquinas</a:t>
            </a:r>
            <a:r>
              <a:rPr lang="es-MX" sz="2400" spc="254" dirty="0">
                <a:latin typeface="Comic Sans MS"/>
                <a:cs typeface="Comic Sans MS"/>
              </a:rPr>
              <a:t> </a:t>
            </a:r>
            <a:r>
              <a:rPr lang="es-MX" sz="2400" spc="-5" dirty="0">
                <a:latin typeface="Comic Sans MS"/>
                <a:cs typeface="Comic Sans MS"/>
              </a:rPr>
              <a:t>grandes.</a:t>
            </a:r>
            <a:r>
              <a:rPr lang="es-MX" sz="2400" spc="265"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pendiente puede variar desde 5% a 50% </a:t>
            </a:r>
            <a:r>
              <a:rPr lang="es-MX" sz="2400" spc="-5" dirty="0" err="1">
                <a:latin typeface="Comic Sans MS"/>
                <a:cs typeface="Comic Sans MS"/>
              </a:rPr>
              <a:t>ó</a:t>
            </a:r>
            <a:r>
              <a:rPr lang="es-MX" sz="2400" spc="-5" dirty="0">
                <a:latin typeface="Comic Sans MS"/>
                <a:cs typeface="Comic Sans MS"/>
              </a:rPr>
              <a:t> más.</a:t>
            </a:r>
            <a:r>
              <a:rPr lang="es-MX" sz="2400" dirty="0">
                <a:latin typeface="Comic Sans MS"/>
                <a:cs typeface="Comic Sans MS"/>
              </a:rPr>
              <a:t> </a:t>
            </a:r>
            <a:r>
              <a:rPr lang="es-MX" sz="2400" spc="-5" dirty="0">
                <a:latin typeface="Comic Sans MS"/>
                <a:cs typeface="Comic Sans MS"/>
              </a:rPr>
              <a:t>Un relé de porcentaje fijo es normalmente fijado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10</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25%.</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típico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 diferencial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porcentaje</a:t>
            </a:r>
            <a:r>
              <a:rPr lang="es-MX" sz="2400" dirty="0">
                <a:latin typeface="Comic Sans MS"/>
                <a:cs typeface="Comic Sans MS"/>
              </a:rPr>
              <a:t> </a:t>
            </a:r>
            <a:r>
              <a:rPr lang="es-MX" sz="2400" spc="-5" dirty="0">
                <a:latin typeface="Comic Sans MS"/>
                <a:cs typeface="Comic Sans MS"/>
              </a:rPr>
              <a:t>variable</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mostrado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 </a:t>
            </a:r>
            <a:r>
              <a:rPr lang="es-MX" sz="2400" b="1" spc="-5" dirty="0">
                <a:latin typeface="Comic Sans MS"/>
                <a:cs typeface="Comic Sans MS"/>
              </a:rPr>
              <a:t>figura B</a:t>
            </a:r>
            <a:r>
              <a:rPr lang="es-MX" sz="2400" spc="-5" dirty="0">
                <a:latin typeface="Comic Sans MS"/>
                <a:cs typeface="Comic Sans MS"/>
              </a:rPr>
              <a:t>. Los transformadores de corriente usados en un 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tener preferentemente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mismas</a:t>
            </a:r>
            <a:r>
              <a:rPr lang="es-MX" sz="2400" dirty="0">
                <a:latin typeface="Comic Sans MS"/>
                <a:cs typeface="Comic Sans MS"/>
              </a:rPr>
              <a:t> </a:t>
            </a:r>
            <a:r>
              <a:rPr lang="es-MX" sz="2400" spc="-5" dirty="0">
                <a:latin typeface="Comic Sans MS"/>
                <a:cs typeface="Comic Sans MS"/>
              </a:rPr>
              <a:t>características;</a:t>
            </a:r>
            <a:r>
              <a:rPr lang="es-MX" sz="2400" spc="260" dirty="0">
                <a:latin typeface="Comic Sans MS"/>
                <a:cs typeface="Comic Sans MS"/>
              </a:rPr>
              <a:t> </a:t>
            </a:r>
            <a:r>
              <a:rPr lang="es-MX" sz="2400" spc="-5" dirty="0">
                <a:latin typeface="Comic Sans MS"/>
                <a:cs typeface="Comic Sans MS"/>
              </a:rPr>
              <a:t>sin embargo,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porcentaje</a:t>
            </a:r>
            <a:r>
              <a:rPr lang="es-MX" sz="2400" dirty="0">
                <a:latin typeface="Comic Sans MS"/>
                <a:cs typeface="Comic Sans MS"/>
              </a:rPr>
              <a:t> </a:t>
            </a:r>
            <a:r>
              <a:rPr lang="es-MX" sz="2400" spc="-5" dirty="0">
                <a:latin typeface="Comic Sans MS"/>
                <a:cs typeface="Comic Sans MS"/>
              </a:rPr>
              <a:t>variable</a:t>
            </a:r>
            <a:r>
              <a:rPr lang="es-MX" sz="2400" dirty="0">
                <a:latin typeface="Comic Sans MS"/>
                <a:cs typeface="Comic Sans MS"/>
              </a:rPr>
              <a:t> </a:t>
            </a:r>
            <a:r>
              <a:rPr lang="es-MX" sz="2400" spc="-5" dirty="0">
                <a:latin typeface="Comic Sans MS"/>
                <a:cs typeface="Comic Sans MS"/>
              </a:rPr>
              <a:t>es generalmente más tolerante a errores de </a:t>
            </a:r>
            <a:r>
              <a:rPr lang="es-MX" sz="2400" spc="-5" dirty="0" err="1">
                <a:latin typeface="Comic Sans MS"/>
                <a:cs typeface="Comic Sans MS"/>
              </a:rPr>
              <a:t>TCs</a:t>
            </a:r>
            <a:r>
              <a:rPr lang="es-MX" sz="2400" spc="-5" dirty="0">
                <a:latin typeface="Comic Sans MS"/>
                <a:cs typeface="Comic Sans MS"/>
              </a:rPr>
              <a:t> con altas corrientes.</a:t>
            </a:r>
            <a:r>
              <a:rPr lang="es-MX" sz="2400" dirty="0">
                <a:latin typeface="Comic Sans MS"/>
                <a:cs typeface="Comic Sans MS"/>
              </a:rPr>
              <a:t> </a:t>
            </a:r>
            <a:r>
              <a:rPr lang="es-MX" sz="2400" spc="-5" dirty="0">
                <a:latin typeface="Comic Sans MS"/>
                <a:cs typeface="Comic Sans MS"/>
              </a:rPr>
              <a:t>Debe notarse que usar la misma precisión normalizada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TCs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garantiza</a:t>
            </a:r>
            <a:r>
              <a:rPr lang="es-MX" sz="2400" dirty="0">
                <a:latin typeface="Comic Sans MS"/>
                <a:cs typeface="Comic Sans MS"/>
              </a:rPr>
              <a:t> </a:t>
            </a:r>
            <a:r>
              <a:rPr lang="es-MX" sz="2400" spc="-5" dirty="0">
                <a:latin typeface="Comic Sans MS"/>
                <a:cs typeface="Comic Sans MS"/>
              </a:rPr>
              <a:t>obtener</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mismas características reales; las características reales deben ser verificadas.</a:t>
            </a:r>
          </a:p>
          <a:p>
            <a:pPr marL="12700" marR="5080" algn="just">
              <a:spcBef>
                <a:spcPts val="100"/>
              </a:spcBef>
            </a:pPr>
            <a:r>
              <a:rPr lang="es-MX" sz="2400" b="1" spc="-5" dirty="0" smtClean="0">
                <a:latin typeface="Comic Sans MS"/>
                <a:cs typeface="Comic Sans MS"/>
              </a:rPr>
              <a:t>Diferencial </a:t>
            </a:r>
            <a:r>
              <a:rPr lang="es-MX" sz="2400" b="1" spc="-5" dirty="0">
                <a:latin typeface="Comic Sans MS"/>
                <a:cs typeface="Comic Sans MS"/>
              </a:rPr>
              <a:t>de alta impedancia:</a:t>
            </a:r>
            <a:r>
              <a:rPr lang="es-MX" sz="2400" b="1" dirty="0">
                <a:latin typeface="Comic Sans MS"/>
                <a:cs typeface="Comic Sans MS"/>
              </a:rPr>
              <a:t> </a:t>
            </a:r>
            <a:r>
              <a:rPr lang="es-MX" sz="2400" spc="-5" dirty="0">
                <a:latin typeface="Comic Sans MS"/>
                <a:cs typeface="Comic Sans MS"/>
              </a:rPr>
              <a:t>Estos relés deben ser alimentados de </a:t>
            </a:r>
            <a:r>
              <a:rPr lang="es-MX" sz="2400" spc="-5" dirty="0" err="1">
                <a:latin typeface="Comic Sans MS"/>
                <a:cs typeface="Comic Sans MS"/>
              </a:rPr>
              <a:t>TCs</a:t>
            </a:r>
            <a:r>
              <a:rPr lang="es-MX" sz="2400" spc="-5" dirty="0">
                <a:latin typeface="Comic Sans MS"/>
                <a:cs typeface="Comic Sans MS"/>
              </a:rPr>
              <a:t> idénticos con devanados secundarios distribuidos</a:t>
            </a:r>
            <a:r>
              <a:rPr lang="es-MX" sz="2400" dirty="0">
                <a:latin typeface="Comic Sans MS"/>
                <a:cs typeface="Comic Sans MS"/>
              </a:rPr>
              <a:t> </a:t>
            </a:r>
            <a:r>
              <a:rPr lang="es-MX" sz="2400" spc="-5" dirty="0">
                <a:latin typeface="Comic Sans MS"/>
                <a:cs typeface="Comic Sans MS"/>
              </a:rPr>
              <a:t>totalmente,</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dispersión despreciable.</a:t>
            </a:r>
            <a:r>
              <a:rPr lang="es-MX" sz="2400" dirty="0">
                <a:latin typeface="Comic Sans MS"/>
                <a:cs typeface="Comic Sans MS"/>
              </a:rPr>
              <a:t> </a:t>
            </a:r>
            <a:r>
              <a:rPr lang="es-MX" sz="2400" spc="-5" dirty="0">
                <a:latin typeface="Comic Sans MS"/>
                <a:cs typeface="Comic Sans MS"/>
              </a:rPr>
              <a:t>El relé es realmente un relé de tensión y responde</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impuesta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sus bobinas, causada por todos los </a:t>
            </a:r>
            <a:r>
              <a:rPr lang="es-MX" sz="2400" spc="-5" dirty="0" err="1">
                <a:latin typeface="Comic Sans MS"/>
                <a:cs typeface="Comic Sans MS"/>
              </a:rPr>
              <a:t>TCs</a:t>
            </a:r>
            <a:r>
              <a:rPr lang="es-MX" sz="2400" spc="-5" dirty="0">
                <a:latin typeface="Comic Sans MS"/>
                <a:cs typeface="Comic Sans MS"/>
              </a:rPr>
              <a:t> que tratan de forzar la corriente a través de la bobina de operación durante una</a:t>
            </a:r>
            <a:r>
              <a:rPr lang="es-MX" sz="2400" spc="114" dirty="0">
                <a:latin typeface="Comic Sans MS"/>
                <a:cs typeface="Comic Sans MS"/>
              </a:rPr>
              <a:t> </a:t>
            </a:r>
            <a:r>
              <a:rPr lang="es-MX" sz="2400" spc="-5" dirty="0">
                <a:latin typeface="Comic Sans MS"/>
                <a:cs typeface="Comic Sans MS"/>
              </a:rPr>
              <a:t>falla</a:t>
            </a:r>
            <a:r>
              <a:rPr lang="es-MX" sz="2400" spc="114" dirty="0">
                <a:latin typeface="Comic Sans MS"/>
                <a:cs typeface="Comic Sans MS"/>
              </a:rPr>
              <a:t> </a:t>
            </a:r>
            <a:r>
              <a:rPr lang="es-MX" sz="2400" spc="-5" dirty="0">
                <a:latin typeface="Comic Sans MS"/>
                <a:cs typeface="Comic Sans MS"/>
              </a:rPr>
              <a:t>interna.</a:t>
            </a:r>
            <a:r>
              <a:rPr lang="es-MX" sz="2400" spc="250" dirty="0">
                <a:latin typeface="Comic Sans MS"/>
                <a:cs typeface="Comic Sans MS"/>
              </a:rPr>
              <a:t> </a:t>
            </a:r>
            <a:r>
              <a:rPr lang="es-MX" sz="2400" spc="-5" dirty="0">
                <a:latin typeface="Comic Sans MS"/>
                <a:cs typeface="Comic Sans MS"/>
              </a:rPr>
              <a:t>El</a:t>
            </a:r>
            <a:r>
              <a:rPr lang="es-MX" sz="2400" spc="120" dirty="0">
                <a:latin typeface="Comic Sans MS"/>
                <a:cs typeface="Comic Sans MS"/>
              </a:rPr>
              <a:t> </a:t>
            </a:r>
            <a:r>
              <a:rPr lang="es-MX" sz="2400" spc="-5" dirty="0">
                <a:latin typeface="Comic Sans MS"/>
                <a:cs typeface="Comic Sans MS"/>
              </a:rPr>
              <a:t>ajuste</a:t>
            </a:r>
            <a:r>
              <a:rPr lang="es-MX" sz="2400" spc="120" dirty="0">
                <a:latin typeface="Comic Sans MS"/>
                <a:cs typeface="Comic Sans MS"/>
              </a:rPr>
              <a:t> </a:t>
            </a:r>
            <a:r>
              <a:rPr lang="es-MX" sz="2400" spc="-5" dirty="0">
                <a:latin typeface="Comic Sans MS"/>
                <a:cs typeface="Comic Sans MS"/>
              </a:rPr>
              <a:t>del</a:t>
            </a:r>
            <a:r>
              <a:rPr lang="es-MX" sz="2400" spc="110" dirty="0">
                <a:latin typeface="Comic Sans MS"/>
                <a:cs typeface="Comic Sans MS"/>
              </a:rPr>
              <a:t> </a:t>
            </a:r>
            <a:r>
              <a:rPr lang="es-MX" sz="2400" spc="-5" dirty="0">
                <a:latin typeface="Comic Sans MS"/>
                <a:cs typeface="Comic Sans MS"/>
              </a:rPr>
              <a:t>relé</a:t>
            </a:r>
            <a:r>
              <a:rPr lang="es-MX" sz="2400" spc="120" dirty="0">
                <a:latin typeface="Comic Sans MS"/>
                <a:cs typeface="Comic Sans MS"/>
              </a:rPr>
              <a:t> </a:t>
            </a:r>
            <a:r>
              <a:rPr lang="es-MX" sz="2400" spc="-5" dirty="0">
                <a:latin typeface="Comic Sans MS"/>
                <a:cs typeface="Comic Sans MS"/>
              </a:rPr>
              <a:t>de</a:t>
            </a:r>
            <a:r>
              <a:rPr lang="es-MX" sz="2400" spc="114" dirty="0">
                <a:latin typeface="Comic Sans MS"/>
                <a:cs typeface="Comic Sans MS"/>
              </a:rPr>
              <a:t> </a:t>
            </a:r>
            <a:r>
              <a:rPr lang="es-MX" sz="2400" spc="-5" dirty="0">
                <a:latin typeface="Comic Sans MS"/>
                <a:cs typeface="Comic Sans MS"/>
              </a:rPr>
              <a:t>alta</a:t>
            </a:r>
            <a:r>
              <a:rPr lang="es-MX" sz="2400" spc="105" dirty="0">
                <a:latin typeface="Comic Sans MS"/>
                <a:cs typeface="Comic Sans MS"/>
              </a:rPr>
              <a:t> </a:t>
            </a:r>
            <a:r>
              <a:rPr lang="es-MX" sz="2400" spc="-5" dirty="0">
                <a:latin typeface="Comic Sans MS"/>
                <a:cs typeface="Comic Sans MS"/>
              </a:rPr>
              <a:t>impedancia se</a:t>
            </a:r>
            <a:r>
              <a:rPr lang="es-MX" sz="2400" spc="75" dirty="0">
                <a:latin typeface="Comic Sans MS"/>
                <a:cs typeface="Comic Sans MS"/>
              </a:rPr>
              <a:t> </a:t>
            </a:r>
            <a:r>
              <a:rPr lang="es-MX" sz="2400" spc="-5" dirty="0">
                <a:latin typeface="Comic Sans MS"/>
                <a:cs typeface="Comic Sans MS"/>
              </a:rPr>
              <a:t>basa</a:t>
            </a:r>
            <a:r>
              <a:rPr lang="es-MX" sz="2400" spc="80" dirty="0">
                <a:latin typeface="Comic Sans MS"/>
                <a:cs typeface="Comic Sans MS"/>
              </a:rPr>
              <a:t> </a:t>
            </a:r>
            <a:r>
              <a:rPr lang="es-MX" sz="2400" spc="-5" dirty="0">
                <a:latin typeface="Comic Sans MS"/>
                <a:cs typeface="Comic Sans MS"/>
              </a:rPr>
              <a:t>en</a:t>
            </a:r>
            <a:r>
              <a:rPr lang="es-MX" sz="2400" spc="80" dirty="0">
                <a:latin typeface="Comic Sans MS"/>
                <a:cs typeface="Comic Sans MS"/>
              </a:rPr>
              <a:t> </a:t>
            </a:r>
            <a:r>
              <a:rPr lang="es-MX" sz="2400" spc="-5" dirty="0">
                <a:latin typeface="Comic Sans MS"/>
                <a:cs typeface="Comic Sans MS"/>
              </a:rPr>
              <a:t>la</a:t>
            </a:r>
            <a:r>
              <a:rPr lang="es-MX" sz="2400" spc="80" dirty="0">
                <a:latin typeface="Comic Sans MS"/>
                <a:cs typeface="Comic Sans MS"/>
              </a:rPr>
              <a:t> </a:t>
            </a:r>
            <a:r>
              <a:rPr lang="es-MX" sz="2400" spc="-5" dirty="0">
                <a:latin typeface="Comic Sans MS"/>
                <a:cs typeface="Comic Sans MS"/>
              </a:rPr>
              <a:t>operación</a:t>
            </a:r>
            <a:r>
              <a:rPr lang="es-MX" sz="2400" spc="80" dirty="0">
                <a:latin typeface="Comic Sans MS"/>
                <a:cs typeface="Comic Sans MS"/>
              </a:rPr>
              <a:t> </a:t>
            </a:r>
            <a:r>
              <a:rPr lang="es-MX" sz="2400" spc="-5" dirty="0">
                <a:latin typeface="Comic Sans MS"/>
                <a:cs typeface="Comic Sans MS"/>
              </a:rPr>
              <a:t>perfecta</a:t>
            </a:r>
            <a:r>
              <a:rPr lang="es-MX" sz="2400" spc="80" dirty="0">
                <a:latin typeface="Comic Sans MS"/>
                <a:cs typeface="Comic Sans MS"/>
              </a:rPr>
              <a:t> </a:t>
            </a:r>
            <a:r>
              <a:rPr lang="es-MX" sz="2400" spc="-5" dirty="0">
                <a:latin typeface="Comic Sans MS"/>
                <a:cs typeface="Comic Sans MS"/>
              </a:rPr>
              <a:t>de</a:t>
            </a:r>
            <a:r>
              <a:rPr lang="es-MX" sz="2400" spc="80" dirty="0">
                <a:latin typeface="Comic Sans MS"/>
                <a:cs typeface="Comic Sans MS"/>
              </a:rPr>
              <a:t> </a:t>
            </a:r>
            <a:r>
              <a:rPr lang="es-MX" sz="2400" spc="-5" dirty="0">
                <a:latin typeface="Comic Sans MS"/>
                <a:cs typeface="Comic Sans MS"/>
              </a:rPr>
              <a:t>un</a:t>
            </a:r>
            <a:r>
              <a:rPr lang="es-MX" sz="2400" spc="80" dirty="0">
                <a:latin typeface="Comic Sans MS"/>
                <a:cs typeface="Comic Sans MS"/>
              </a:rPr>
              <a:t> </a:t>
            </a:r>
            <a:r>
              <a:rPr lang="es-MX" sz="2400" spc="-5" dirty="0">
                <a:latin typeface="Comic Sans MS"/>
                <a:cs typeface="Comic Sans MS"/>
              </a:rPr>
              <a:t>TC</a:t>
            </a:r>
            <a:r>
              <a:rPr lang="es-MX" sz="2400" spc="75" dirty="0">
                <a:latin typeface="Comic Sans MS"/>
                <a:cs typeface="Comic Sans MS"/>
              </a:rPr>
              <a:t> </a:t>
            </a:r>
            <a:r>
              <a:rPr lang="es-MX" sz="2400" spc="-5" dirty="0">
                <a:latin typeface="Comic Sans MS"/>
                <a:cs typeface="Comic Sans MS"/>
              </a:rPr>
              <a:t>de</a:t>
            </a:r>
            <a:r>
              <a:rPr lang="es-MX" sz="2400" spc="75" dirty="0">
                <a:latin typeface="Comic Sans MS"/>
                <a:cs typeface="Comic Sans MS"/>
              </a:rPr>
              <a:t> </a:t>
            </a:r>
            <a:r>
              <a:rPr lang="es-MX" sz="2400" spc="-5" dirty="0">
                <a:latin typeface="Comic Sans MS"/>
                <a:cs typeface="Comic Sans MS"/>
              </a:rPr>
              <a:t>entrada</a:t>
            </a:r>
            <a:r>
              <a:rPr lang="es-MX" sz="2400" spc="70" dirty="0">
                <a:latin typeface="Comic Sans MS"/>
                <a:cs typeface="Comic Sans MS"/>
              </a:rPr>
              <a:t> </a:t>
            </a:r>
            <a:r>
              <a:rPr lang="es-MX" sz="2400" spc="-5" dirty="0">
                <a:latin typeface="Comic Sans MS"/>
                <a:cs typeface="Comic Sans MS"/>
              </a:rPr>
              <a:t>y la</a:t>
            </a:r>
            <a:r>
              <a:rPr lang="es-MX" sz="2400" dirty="0">
                <a:latin typeface="Comic Sans MS"/>
                <a:cs typeface="Comic Sans MS"/>
              </a:rPr>
              <a:t> </a:t>
            </a:r>
            <a:r>
              <a:rPr lang="es-MX" sz="2400" spc="-5" dirty="0">
                <a:latin typeface="Comic Sans MS"/>
                <a:cs typeface="Comic Sans MS"/>
              </a:rPr>
              <a:t>saturación</a:t>
            </a:r>
            <a:r>
              <a:rPr lang="es-MX" sz="2400" dirty="0">
                <a:latin typeface="Comic Sans MS"/>
                <a:cs typeface="Comic Sans MS"/>
              </a:rPr>
              <a:t> </a:t>
            </a:r>
            <a:r>
              <a:rPr lang="es-MX" sz="2400" spc="-5" dirty="0">
                <a:latin typeface="Comic Sans MS"/>
                <a:cs typeface="Comic Sans MS"/>
              </a:rPr>
              <a:t>completa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otro.</a:t>
            </a:r>
          </a:p>
          <a:p>
            <a:pPr marL="12700" marR="5080" algn="just">
              <a:spcBef>
                <a:spcPts val="100"/>
              </a:spcBef>
            </a:pPr>
            <a:r>
              <a:rPr lang="es-MX" sz="2400" spc="-5" dirty="0">
                <a:latin typeface="Comic Sans MS"/>
                <a:cs typeface="Comic Sans MS"/>
              </a:rPr>
              <a:t>Para las muy altas corrientes en generadores grandes, la proximidad de los </a:t>
            </a:r>
            <a:r>
              <a:rPr lang="es-MX" sz="2400" spc="-5" dirty="0" err="1">
                <a:latin typeface="Comic Sans MS"/>
                <a:cs typeface="Comic Sans MS"/>
              </a:rPr>
              <a:t>TCs</a:t>
            </a:r>
            <a:r>
              <a:rPr lang="es-MX" sz="2400" spc="-5" dirty="0">
                <a:latin typeface="Comic Sans MS"/>
                <a:cs typeface="Comic Sans MS"/>
              </a:rPr>
              <a:t> en diferentes fases puede causar corrientes desbalanceadas que fluyen en los secundarios de los </a:t>
            </a:r>
            <a:r>
              <a:rPr lang="es-MX" sz="2400" spc="-5" dirty="0" err="1">
                <a:latin typeface="Comic Sans MS"/>
                <a:cs typeface="Comic Sans MS"/>
              </a:rPr>
              <a:t>TCs</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Estas corrientes deben ser menores que la sensibilidad</a:t>
            </a:r>
            <a:r>
              <a:rPr lang="es-MX" sz="2400" dirty="0">
                <a:latin typeface="Comic Sans MS"/>
                <a:cs typeface="Comic Sans MS"/>
              </a:rPr>
              <a:t> </a:t>
            </a:r>
            <a:r>
              <a:rPr lang="es-MX" sz="2400" spc="-5" dirty="0">
                <a:latin typeface="Comic Sans MS"/>
                <a:cs typeface="Comic Sans MS"/>
              </a:rPr>
              <a:t>mínima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usado. Normalmente</a:t>
            </a:r>
            <a:r>
              <a:rPr lang="es-MX" sz="2400" spc="100" dirty="0">
                <a:latin typeface="Comic Sans MS"/>
                <a:cs typeface="Comic Sans MS"/>
              </a:rPr>
              <a:t> </a:t>
            </a:r>
            <a:r>
              <a:rPr lang="es-MX" sz="2400" spc="-5" dirty="0">
                <a:latin typeface="Comic Sans MS"/>
                <a:cs typeface="Comic Sans MS"/>
              </a:rPr>
              <a:t>esto</a:t>
            </a:r>
            <a:r>
              <a:rPr lang="es-MX" sz="2400" spc="100" dirty="0">
                <a:latin typeface="Comic Sans MS"/>
                <a:cs typeface="Comic Sans MS"/>
              </a:rPr>
              <a:t> </a:t>
            </a:r>
            <a:r>
              <a:rPr lang="es-MX" sz="2400" spc="-5" dirty="0">
                <a:latin typeface="Comic Sans MS"/>
                <a:cs typeface="Comic Sans MS"/>
              </a:rPr>
              <a:t>es</a:t>
            </a:r>
            <a:r>
              <a:rPr lang="es-MX" sz="2400" spc="105" dirty="0">
                <a:latin typeface="Comic Sans MS"/>
                <a:cs typeface="Comic Sans MS"/>
              </a:rPr>
              <a:t> </a:t>
            </a:r>
            <a:r>
              <a:rPr lang="es-MX" sz="2400" spc="-5" dirty="0">
                <a:latin typeface="Comic Sans MS"/>
                <a:cs typeface="Comic Sans MS"/>
              </a:rPr>
              <a:t>tomado</a:t>
            </a:r>
            <a:r>
              <a:rPr lang="es-MX" sz="2400" spc="95" dirty="0">
                <a:latin typeface="Comic Sans MS"/>
                <a:cs typeface="Comic Sans MS"/>
              </a:rPr>
              <a:t> </a:t>
            </a:r>
            <a:r>
              <a:rPr lang="es-MX" sz="2400" spc="-5" dirty="0">
                <a:latin typeface="Comic Sans MS"/>
                <a:cs typeface="Comic Sans MS"/>
              </a:rPr>
              <a:t>en</a:t>
            </a:r>
            <a:r>
              <a:rPr lang="es-MX" sz="2400" spc="100" dirty="0">
                <a:latin typeface="Comic Sans MS"/>
                <a:cs typeface="Comic Sans MS"/>
              </a:rPr>
              <a:t> </a:t>
            </a:r>
            <a:r>
              <a:rPr lang="es-MX" sz="2400" spc="-5" dirty="0">
                <a:latin typeface="Comic Sans MS"/>
                <a:cs typeface="Comic Sans MS"/>
              </a:rPr>
              <a:t>cuenta</a:t>
            </a:r>
            <a:r>
              <a:rPr lang="es-MX" sz="2400" spc="95" dirty="0">
                <a:latin typeface="Comic Sans MS"/>
                <a:cs typeface="Comic Sans MS"/>
              </a:rPr>
              <a:t> </a:t>
            </a:r>
            <a:r>
              <a:rPr lang="es-MX" sz="2400" spc="-5" dirty="0">
                <a:latin typeface="Comic Sans MS"/>
                <a:cs typeface="Comic Sans MS"/>
              </a:rPr>
              <a:t>en</a:t>
            </a:r>
            <a:r>
              <a:rPr lang="es-MX" sz="2400" spc="100" dirty="0">
                <a:latin typeface="Comic Sans MS"/>
                <a:cs typeface="Comic Sans MS"/>
              </a:rPr>
              <a:t> </a:t>
            </a:r>
            <a:r>
              <a:rPr lang="es-MX" sz="2400" spc="-5" dirty="0">
                <a:latin typeface="Comic Sans MS"/>
                <a:cs typeface="Comic Sans MS"/>
              </a:rPr>
              <a:t>el</a:t>
            </a:r>
            <a:r>
              <a:rPr lang="es-MX" sz="2400" spc="95" dirty="0">
                <a:latin typeface="Comic Sans MS"/>
                <a:cs typeface="Comic Sans MS"/>
              </a:rPr>
              <a:t> </a:t>
            </a:r>
            <a:r>
              <a:rPr lang="es-MX" sz="2400" spc="-5" dirty="0">
                <a:latin typeface="Comic Sans MS"/>
                <a:cs typeface="Comic Sans MS"/>
              </a:rPr>
              <a:t>diseño</a:t>
            </a:r>
            <a:r>
              <a:rPr lang="es-MX" sz="2400" spc="100" dirty="0">
                <a:latin typeface="Comic Sans MS"/>
                <a:cs typeface="Comic Sans MS"/>
              </a:rPr>
              <a:t> </a:t>
            </a:r>
            <a:r>
              <a:rPr lang="es-MX" sz="2400" spc="-5" dirty="0">
                <a:latin typeface="Comic Sans MS"/>
                <a:cs typeface="Comic Sans MS"/>
              </a:rPr>
              <a:t>de 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fabricante</a:t>
            </a:r>
            <a:r>
              <a:rPr lang="es-MX" sz="2400" dirty="0">
                <a:latin typeface="Comic Sans MS"/>
                <a:cs typeface="Comic Sans MS"/>
              </a:rPr>
              <a:t> </a:t>
            </a:r>
            <a:r>
              <a:rPr lang="es-MX" sz="2400" spc="-5" dirty="0">
                <a:latin typeface="Comic Sans MS"/>
                <a:cs typeface="Comic Sans MS"/>
              </a:rPr>
              <a:t>pero,</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ser </a:t>
            </a:r>
            <a:r>
              <a:rPr lang="es-MX" sz="2400" spc="-10" dirty="0">
                <a:latin typeface="Comic Sans MS"/>
                <a:cs typeface="Comic Sans MS"/>
              </a:rPr>
              <a:t>revisado.</a:t>
            </a:r>
            <a:endParaRPr lang="es-MX" sz="2400" dirty="0">
              <a:latin typeface="Comic Sans MS"/>
              <a:cs typeface="Comic Sans MS"/>
            </a:endParaRPr>
          </a:p>
          <a:p>
            <a:pPr marL="12700">
              <a:spcBef>
                <a:spcPts val="100"/>
              </a:spcBef>
            </a:pPr>
            <a:endParaRPr sz="900" dirty="0">
              <a:latin typeface="Comic Sans MS"/>
              <a:cs typeface="Comic Sans MS"/>
            </a:endParaRPr>
          </a:p>
        </p:txBody>
      </p:sp>
      <p:pic>
        <p:nvPicPr>
          <p:cNvPr id="7" name="Imagen 6">
            <a:extLst>
              <a:ext uri="{FF2B5EF4-FFF2-40B4-BE49-F238E27FC236}">
                <a16:creationId xmlns="" xmlns:a16="http://schemas.microsoft.com/office/drawing/2014/main" id="{F33AF89D-467E-4FEF-9CB3-490F655994A7}"/>
              </a:ext>
            </a:extLst>
          </p:cNvPr>
          <p:cNvPicPr>
            <a:picLocks noChangeAspect="1"/>
          </p:cNvPicPr>
          <p:nvPr/>
        </p:nvPicPr>
        <p:blipFill>
          <a:blip r:embed="rId2"/>
          <a:stretch>
            <a:fillRect/>
          </a:stretch>
        </p:blipFill>
        <p:spPr>
          <a:xfrm>
            <a:off x="13512832" y="3314688"/>
            <a:ext cx="3971932" cy="3286148"/>
          </a:xfrm>
          <a:prstGeom prst="rect">
            <a:avLst/>
          </a:prstGeom>
        </p:spPr>
      </p:pic>
      <p:pic>
        <p:nvPicPr>
          <p:cNvPr id="9" name="Imagen 8">
            <a:extLst>
              <a:ext uri="{FF2B5EF4-FFF2-40B4-BE49-F238E27FC236}">
                <a16:creationId xmlns="" xmlns:a16="http://schemas.microsoft.com/office/drawing/2014/main" id="{0EAF173E-C005-402F-AC9B-9191CA638001}"/>
              </a:ext>
            </a:extLst>
          </p:cNvPr>
          <p:cNvPicPr>
            <a:picLocks noChangeAspect="1"/>
          </p:cNvPicPr>
          <p:nvPr/>
        </p:nvPicPr>
        <p:blipFill>
          <a:blip r:embed="rId3"/>
          <a:stretch>
            <a:fillRect/>
          </a:stretch>
        </p:blipFill>
        <p:spPr>
          <a:xfrm>
            <a:off x="11584006" y="6672274"/>
            <a:ext cx="4071966" cy="3000396"/>
          </a:xfrm>
          <a:prstGeom prst="rect">
            <a:avLst/>
          </a:prstGeom>
        </p:spPr>
      </p:pic>
      <p:sp>
        <p:nvSpPr>
          <p:cNvPr id="14" name="object 4">
            <a:extLst>
              <a:ext uri="{FF2B5EF4-FFF2-40B4-BE49-F238E27FC236}">
                <a16:creationId xmlns="" xmlns:a16="http://schemas.microsoft.com/office/drawing/2014/main" id="{A7AFA7BE-F1BF-4B04-9B17-6F8091BD6F4A}"/>
              </a:ext>
            </a:extLst>
          </p:cNvPr>
          <p:cNvSpPr txBox="1"/>
          <p:nvPr/>
        </p:nvSpPr>
        <p:spPr>
          <a:xfrm>
            <a:off x="15155906" y="385730"/>
            <a:ext cx="2431407" cy="1440907"/>
          </a:xfrm>
          <a:prstGeom prst="rect">
            <a:avLst/>
          </a:prstGeom>
        </p:spPr>
        <p:txBody>
          <a:bodyPr vert="horz" wrap="square" lIns="0" tIns="12700" rIns="0" bIns="0" rtlCol="0">
            <a:spAutoFit/>
          </a:bodyPr>
          <a:lstStyle/>
          <a:p>
            <a:pPr marR="5080" indent="12700" algn="ctr">
              <a:lnSpc>
                <a:spcPct val="115599"/>
              </a:lnSpc>
              <a:spcBef>
                <a:spcPts val="100"/>
              </a:spcBef>
              <a:tabLst>
                <a:tab pos="609600" algn="l"/>
              </a:tabLst>
            </a:pPr>
            <a:r>
              <a:rPr sz="2000" b="1" spc="-5" dirty="0">
                <a:latin typeface="Comic Sans MS"/>
                <a:cs typeface="Comic Sans MS"/>
              </a:rPr>
              <a:t>Figura</a:t>
            </a:r>
            <a:r>
              <a:rPr sz="2000" b="1" spc="300" dirty="0">
                <a:latin typeface="Comic Sans MS"/>
                <a:cs typeface="Comic Sans MS"/>
              </a:rPr>
              <a:t> </a:t>
            </a:r>
            <a:r>
              <a:rPr sz="2000" b="1" spc="-5" dirty="0">
                <a:latin typeface="Comic Sans MS"/>
                <a:cs typeface="Comic Sans MS"/>
              </a:rPr>
              <a:t>A.</a:t>
            </a:r>
            <a:r>
              <a:rPr lang="en-US" sz="2000" b="1" spc="-5" dirty="0">
                <a:latin typeface="Comic Sans MS"/>
                <a:cs typeface="Comic Sans MS"/>
              </a:rPr>
              <a:t> </a:t>
            </a:r>
            <a:r>
              <a:rPr sz="2000" b="1" spc="-5" dirty="0" err="1">
                <a:latin typeface="Comic Sans MS"/>
                <a:cs typeface="Comic Sans MS"/>
              </a:rPr>
              <a:t>Relé</a:t>
            </a:r>
            <a:r>
              <a:rPr sz="2000" b="1" spc="280" dirty="0">
                <a:latin typeface="Comic Sans MS"/>
                <a:cs typeface="Comic Sans MS"/>
              </a:rPr>
              <a:t> </a:t>
            </a:r>
            <a:r>
              <a:rPr sz="2000" b="1" spc="-10" dirty="0">
                <a:latin typeface="Comic Sans MS"/>
                <a:cs typeface="Comic Sans MS"/>
              </a:rPr>
              <a:t>diferencial</a:t>
            </a:r>
            <a:r>
              <a:rPr sz="2000" b="1" spc="285" dirty="0">
                <a:latin typeface="Comic Sans MS"/>
                <a:cs typeface="Comic Sans MS"/>
              </a:rPr>
              <a:t> </a:t>
            </a:r>
            <a:r>
              <a:rPr sz="2000" b="1" spc="-5" dirty="0">
                <a:latin typeface="Comic Sans MS"/>
                <a:cs typeface="Comic Sans MS"/>
              </a:rPr>
              <a:t>de</a:t>
            </a:r>
            <a:r>
              <a:rPr sz="2000" b="1" spc="285" dirty="0">
                <a:latin typeface="Comic Sans MS"/>
                <a:cs typeface="Comic Sans MS"/>
              </a:rPr>
              <a:t> </a:t>
            </a:r>
            <a:r>
              <a:rPr sz="2000" b="1" spc="-5" dirty="0">
                <a:latin typeface="Comic Sans MS"/>
                <a:cs typeface="Comic Sans MS"/>
              </a:rPr>
              <a:t>porcentaje</a:t>
            </a:r>
            <a:r>
              <a:rPr sz="2000" b="1" spc="285" dirty="0">
                <a:latin typeface="Comic Sans MS"/>
                <a:cs typeface="Comic Sans MS"/>
              </a:rPr>
              <a:t> </a:t>
            </a:r>
            <a:r>
              <a:rPr sz="2000" b="1" spc="-5" dirty="0">
                <a:latin typeface="Comic Sans MS"/>
                <a:cs typeface="Comic Sans MS"/>
              </a:rPr>
              <a:t>de</a:t>
            </a:r>
            <a:r>
              <a:rPr sz="2000" b="1" spc="280" dirty="0">
                <a:latin typeface="Comic Sans MS"/>
                <a:cs typeface="Comic Sans MS"/>
              </a:rPr>
              <a:t> </a:t>
            </a:r>
            <a:r>
              <a:rPr sz="2000" b="1" spc="-5" dirty="0" err="1">
                <a:latin typeface="Comic Sans MS"/>
                <a:cs typeface="Comic Sans MS"/>
              </a:rPr>
              <a:t>pendiente</a:t>
            </a:r>
            <a:r>
              <a:rPr lang="es-AR" sz="2000" b="1" spc="-5" dirty="0">
                <a:latin typeface="Comic Sans MS"/>
                <a:cs typeface="Comic Sans MS"/>
              </a:rPr>
              <a:t> </a:t>
            </a:r>
            <a:r>
              <a:rPr sz="2000" b="1" spc="-5" dirty="0">
                <a:latin typeface="Comic Sans MS"/>
                <a:cs typeface="Comic Sans MS"/>
              </a:rPr>
              <a:t>variable</a:t>
            </a:r>
            <a:endParaRPr sz="2000" dirty="0">
              <a:latin typeface="Comic Sans MS"/>
              <a:cs typeface="Comic Sans MS"/>
            </a:endParaRPr>
          </a:p>
        </p:txBody>
      </p:sp>
      <p:sp>
        <p:nvSpPr>
          <p:cNvPr id="16" name="object 6">
            <a:extLst>
              <a:ext uri="{FF2B5EF4-FFF2-40B4-BE49-F238E27FC236}">
                <a16:creationId xmlns="" xmlns:a16="http://schemas.microsoft.com/office/drawing/2014/main" id="{3F92426B-32C7-45B9-8A16-352428634132}"/>
              </a:ext>
            </a:extLst>
          </p:cNvPr>
          <p:cNvSpPr txBox="1"/>
          <p:nvPr/>
        </p:nvSpPr>
        <p:spPr>
          <a:xfrm>
            <a:off x="11512568" y="3814754"/>
            <a:ext cx="2000264" cy="2610330"/>
          </a:xfrm>
          <a:prstGeom prst="rect">
            <a:avLst/>
          </a:prstGeom>
        </p:spPr>
        <p:txBody>
          <a:bodyPr vert="horz" wrap="square" lIns="0" tIns="12065" rIns="0" bIns="0" rtlCol="0">
            <a:spAutoFit/>
          </a:bodyPr>
          <a:lstStyle/>
          <a:p>
            <a:pPr marL="12700" algn="ctr">
              <a:spcBef>
                <a:spcPts val="95"/>
              </a:spcBef>
            </a:pPr>
            <a:r>
              <a:rPr sz="2000" b="1" spc="-5" dirty="0">
                <a:latin typeface="Comic Sans MS" panose="030F0702030302020204" pitchFamily="66" charset="0"/>
                <a:cs typeface="Comic Sans MS"/>
              </a:rPr>
              <a:t>Figura</a:t>
            </a:r>
            <a:r>
              <a:rPr sz="2000" b="1" spc="140" dirty="0">
                <a:latin typeface="Comic Sans MS" panose="030F0702030302020204" pitchFamily="66" charset="0"/>
                <a:cs typeface="Comic Sans MS"/>
              </a:rPr>
              <a:t> </a:t>
            </a:r>
            <a:r>
              <a:rPr sz="2000" b="1" spc="-5" dirty="0">
                <a:latin typeface="Comic Sans MS" panose="030F0702030302020204" pitchFamily="66" charset="0"/>
                <a:cs typeface="Comic Sans MS"/>
              </a:rPr>
              <a:t>B.</a:t>
            </a:r>
            <a:r>
              <a:rPr lang="en-US" sz="2000" b="1" spc="-5" dirty="0">
                <a:latin typeface="Comic Sans MS" panose="030F0702030302020204" pitchFamily="66" charset="0"/>
                <a:cs typeface="Comic Sans MS"/>
              </a:rPr>
              <a:t> </a:t>
            </a:r>
            <a:r>
              <a:rPr lang="es-MX" sz="2000" b="1" spc="-10" dirty="0">
                <a:latin typeface="Comic Sans MS" panose="030F0702030302020204" pitchFamily="66" charset="0"/>
                <a:cs typeface="Comic Sans MS"/>
              </a:rPr>
              <a:t>Conexión</a:t>
            </a:r>
            <a:r>
              <a:rPr lang="es-MX" sz="2000" b="1" spc="204" dirty="0">
                <a:latin typeface="Comic Sans MS" panose="030F0702030302020204" pitchFamily="66" charset="0"/>
                <a:cs typeface="Comic Sans MS"/>
              </a:rPr>
              <a:t> </a:t>
            </a:r>
            <a:r>
              <a:rPr lang="es-MX" sz="2000" b="1" spc="-10" dirty="0">
                <a:latin typeface="Comic Sans MS" panose="030F0702030302020204" pitchFamily="66" charset="0"/>
                <a:cs typeface="Comic Sans MS"/>
              </a:rPr>
              <a:t>del</a:t>
            </a:r>
            <a:r>
              <a:rPr lang="es-MX" sz="2000" b="1" spc="200" dirty="0">
                <a:latin typeface="Comic Sans MS" panose="030F0702030302020204" pitchFamily="66" charset="0"/>
                <a:cs typeface="Comic Sans MS"/>
              </a:rPr>
              <a:t> </a:t>
            </a:r>
            <a:r>
              <a:rPr lang="es-MX" sz="2000" b="1" spc="-10" dirty="0">
                <a:latin typeface="Comic Sans MS" panose="030F0702030302020204" pitchFamily="66" charset="0"/>
                <a:cs typeface="Comic Sans MS"/>
              </a:rPr>
              <a:t>relé</a:t>
            </a:r>
            <a:r>
              <a:rPr lang="es-MX" sz="2000" b="1" spc="204" dirty="0">
                <a:latin typeface="Comic Sans MS" panose="030F0702030302020204" pitchFamily="66" charset="0"/>
                <a:cs typeface="Comic Sans MS"/>
              </a:rPr>
              <a:t> </a:t>
            </a:r>
            <a:r>
              <a:rPr lang="es-MX" sz="2000" b="1" spc="-5" dirty="0">
                <a:latin typeface="Comic Sans MS" panose="030F0702030302020204" pitchFamily="66" charset="0"/>
                <a:cs typeface="Comic Sans MS"/>
              </a:rPr>
              <a:t>diferencial</a:t>
            </a:r>
            <a:r>
              <a:rPr lang="es-MX" sz="2000" b="1" spc="200" dirty="0">
                <a:latin typeface="Comic Sans MS" panose="030F0702030302020204" pitchFamily="66" charset="0"/>
                <a:cs typeface="Comic Sans MS"/>
              </a:rPr>
              <a:t> </a:t>
            </a:r>
            <a:r>
              <a:rPr lang="es-MX" sz="2000" b="1" spc="-5" dirty="0">
                <a:latin typeface="Comic Sans MS" panose="030F0702030302020204" pitchFamily="66" charset="0"/>
                <a:cs typeface="Comic Sans MS"/>
              </a:rPr>
              <a:t>de</a:t>
            </a:r>
            <a:r>
              <a:rPr lang="es-MX" sz="2000" b="1" spc="204" dirty="0">
                <a:latin typeface="Comic Sans MS" panose="030F0702030302020204" pitchFamily="66" charset="0"/>
                <a:cs typeface="Comic Sans MS"/>
              </a:rPr>
              <a:t> </a:t>
            </a:r>
            <a:r>
              <a:rPr lang="es-MX" sz="2000" b="1" spc="-5" dirty="0">
                <a:latin typeface="Comic Sans MS" panose="030F0702030302020204" pitchFamily="66" charset="0"/>
                <a:cs typeface="Comic Sans MS"/>
              </a:rPr>
              <a:t>porcentaje</a:t>
            </a:r>
            <a:r>
              <a:rPr lang="es-MX" sz="2000" b="1" spc="195" dirty="0">
                <a:latin typeface="Comic Sans MS" panose="030F0702030302020204" pitchFamily="66" charset="0"/>
                <a:cs typeface="Comic Sans MS"/>
              </a:rPr>
              <a:t> </a:t>
            </a:r>
            <a:r>
              <a:rPr lang="es-MX" sz="2000" b="1" spc="-10" dirty="0">
                <a:latin typeface="Comic Sans MS" panose="030F0702030302020204" pitchFamily="66" charset="0"/>
                <a:cs typeface="Comic Sans MS"/>
              </a:rPr>
              <a:t>generador</a:t>
            </a:r>
            <a:r>
              <a:rPr lang="es-MX" sz="2000" b="1" spc="5" dirty="0">
                <a:latin typeface="Comic Sans MS" panose="030F0702030302020204" pitchFamily="66" charset="0"/>
                <a:cs typeface="Comic Sans MS"/>
              </a:rPr>
              <a:t> </a:t>
            </a:r>
            <a:r>
              <a:rPr lang="es-MX" sz="2000" b="1" spc="-5" dirty="0">
                <a:latin typeface="Comic Sans MS" panose="030F0702030302020204" pitchFamily="66" charset="0"/>
                <a:cs typeface="Comic Sans MS"/>
              </a:rPr>
              <a:t>conectado</a:t>
            </a:r>
            <a:r>
              <a:rPr lang="es-MX" sz="2000" b="1" spc="10" dirty="0">
                <a:latin typeface="Comic Sans MS" panose="030F0702030302020204" pitchFamily="66" charset="0"/>
                <a:cs typeface="Comic Sans MS"/>
              </a:rPr>
              <a:t> </a:t>
            </a:r>
            <a:r>
              <a:rPr lang="es-MX" sz="2000" b="1" spc="-5" dirty="0">
                <a:latin typeface="Comic Sans MS" panose="030F0702030302020204" pitchFamily="66" charset="0"/>
                <a:cs typeface="Comic Sans MS"/>
              </a:rPr>
              <a:t>en</a:t>
            </a:r>
            <a:r>
              <a:rPr lang="es-MX" sz="2000" b="1" spc="5" dirty="0">
                <a:latin typeface="Comic Sans MS" panose="030F0702030302020204" pitchFamily="66" charset="0"/>
                <a:cs typeface="Comic Sans MS"/>
              </a:rPr>
              <a:t> </a:t>
            </a:r>
            <a:r>
              <a:rPr lang="es-MX" sz="2000" b="1" spc="-5" dirty="0">
                <a:latin typeface="Comic Sans MS" panose="030F0702030302020204" pitchFamily="66" charset="0"/>
                <a:cs typeface="Comic Sans MS"/>
              </a:rPr>
              <a:t>estrella</a:t>
            </a:r>
            <a:r>
              <a:rPr lang="es-MX" sz="2000" b="1" spc="10" dirty="0">
                <a:latin typeface="Comic Sans MS" panose="030F0702030302020204" pitchFamily="66" charset="0"/>
                <a:cs typeface="Comic Sans MS"/>
              </a:rPr>
              <a:t> </a:t>
            </a:r>
            <a:r>
              <a:rPr lang="es-MX" sz="2000" b="1" spc="-5" dirty="0">
                <a:latin typeface="Comic Sans MS" panose="030F0702030302020204" pitchFamily="66" charset="0"/>
                <a:cs typeface="Comic Sans MS"/>
              </a:rPr>
              <a:t>con</a:t>
            </a:r>
            <a:r>
              <a:rPr lang="es-MX" sz="2000" b="1" spc="10" dirty="0">
                <a:latin typeface="Comic Sans MS" panose="030F0702030302020204" pitchFamily="66" charset="0"/>
                <a:cs typeface="Comic Sans MS"/>
              </a:rPr>
              <a:t> </a:t>
            </a:r>
            <a:r>
              <a:rPr lang="es-MX" sz="2000" b="1" spc="-5" dirty="0">
                <a:latin typeface="Comic Sans MS" panose="030F0702030302020204" pitchFamily="66" charset="0"/>
                <a:cs typeface="Comic Sans MS"/>
              </a:rPr>
              <a:t>seis</a:t>
            </a:r>
            <a:r>
              <a:rPr lang="es-MX" sz="2000" b="1" spc="10" dirty="0">
                <a:latin typeface="Comic Sans MS" panose="030F0702030302020204" pitchFamily="66" charset="0"/>
                <a:cs typeface="Comic Sans MS"/>
              </a:rPr>
              <a:t> </a:t>
            </a:r>
            <a:r>
              <a:rPr lang="es-MX" sz="2000" b="1" spc="-5" dirty="0">
                <a:latin typeface="Comic Sans MS" panose="030F0702030302020204" pitchFamily="66" charset="0"/>
                <a:cs typeface="Comic Sans MS"/>
              </a:rPr>
              <a:t>bornes</a:t>
            </a:r>
            <a:endParaRPr lang="es-MX" sz="2000" b="1" dirty="0">
              <a:latin typeface="Comic Sans MS" panose="030F0702030302020204" pitchFamily="66" charset="0"/>
              <a:cs typeface="Comic Sans MS"/>
            </a:endParaRPr>
          </a:p>
          <a:p>
            <a:pPr marL="12700">
              <a:spcBef>
                <a:spcPts val="95"/>
              </a:spcBef>
            </a:pPr>
            <a:endParaRPr sz="800" dirty="0">
              <a:latin typeface="Comic Sans MS"/>
              <a:cs typeface="Comic Sans MS"/>
            </a:endParaRPr>
          </a:p>
        </p:txBody>
      </p:sp>
      <p:sp>
        <p:nvSpPr>
          <p:cNvPr id="20" name="object 10">
            <a:extLst>
              <a:ext uri="{FF2B5EF4-FFF2-40B4-BE49-F238E27FC236}">
                <a16:creationId xmlns="" xmlns:a16="http://schemas.microsoft.com/office/drawing/2014/main" id="{5CF613E3-313C-4E90-B001-3CD84953FE07}"/>
              </a:ext>
            </a:extLst>
          </p:cNvPr>
          <p:cNvSpPr txBox="1"/>
          <p:nvPr/>
        </p:nvSpPr>
        <p:spPr>
          <a:xfrm>
            <a:off x="16084600" y="6958026"/>
            <a:ext cx="1428760" cy="1551066"/>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C.</a:t>
            </a:r>
            <a:r>
              <a:rPr sz="2000" b="1" spc="240" dirty="0">
                <a:latin typeface="Comic Sans MS"/>
                <a:cs typeface="Comic Sans MS"/>
              </a:rPr>
              <a:t> </a:t>
            </a:r>
            <a:r>
              <a:rPr sz="2000" b="1" spc="-5" dirty="0">
                <a:latin typeface="Comic Sans MS"/>
                <a:cs typeface="Comic Sans MS"/>
              </a:rPr>
              <a:t>Relé</a:t>
            </a:r>
            <a:r>
              <a:rPr sz="2000" b="1" dirty="0">
                <a:latin typeface="Comic Sans MS"/>
                <a:cs typeface="Comic Sans MS"/>
              </a:rPr>
              <a:t> </a:t>
            </a:r>
            <a:r>
              <a:rPr sz="2000" b="1" spc="-10" dirty="0">
                <a:latin typeface="Comic Sans MS"/>
                <a:cs typeface="Comic Sans MS"/>
              </a:rPr>
              <a:t>diferencial</a:t>
            </a:r>
            <a:r>
              <a:rPr sz="2000" b="1" spc="5"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alta</a:t>
            </a:r>
            <a:r>
              <a:rPr sz="2000" b="1" spc="5" dirty="0">
                <a:latin typeface="Comic Sans MS"/>
                <a:cs typeface="Comic Sans MS"/>
              </a:rPr>
              <a:t> </a:t>
            </a:r>
            <a:r>
              <a:rPr sz="2000" b="1" spc="-5" dirty="0">
                <a:latin typeface="Comic Sans MS"/>
                <a:cs typeface="Comic Sans MS"/>
              </a:rPr>
              <a:t>impedancia</a:t>
            </a:r>
            <a:endParaRPr sz="2000" b="1" dirty="0">
              <a:latin typeface="Comic Sans MS"/>
              <a:cs typeface="Comic Sans MS"/>
            </a:endParaRPr>
          </a:p>
        </p:txBody>
      </p:sp>
      <p:pic>
        <p:nvPicPr>
          <p:cNvPr id="10" name="Imagen 4">
            <a:extLst>
              <a:ext uri="{FF2B5EF4-FFF2-40B4-BE49-F238E27FC236}">
                <a16:creationId xmlns="" xmlns:a16="http://schemas.microsoft.com/office/drawing/2014/main" id="{D5B8DF60-F26E-4849-8E39-6E2B82F185D1}"/>
              </a:ext>
            </a:extLst>
          </p:cNvPr>
          <p:cNvPicPr>
            <a:picLocks noChangeAspect="1"/>
          </p:cNvPicPr>
          <p:nvPr/>
        </p:nvPicPr>
        <p:blipFill>
          <a:blip r:embed="rId4"/>
          <a:stretch>
            <a:fillRect/>
          </a:stretch>
        </p:blipFill>
        <p:spPr>
          <a:xfrm>
            <a:off x="11512568" y="457168"/>
            <a:ext cx="3714776" cy="2928958"/>
          </a:xfrm>
          <a:prstGeom prst="rect">
            <a:avLst/>
          </a:prstGeom>
        </p:spPr>
      </p:pic>
    </p:spTree>
    <p:extLst>
      <p:ext uri="{BB962C8B-B14F-4D97-AF65-F5344CB8AC3E}">
        <p14:creationId xmlns="" xmlns:p14="http://schemas.microsoft.com/office/powerpoint/2010/main" val="3083537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330200" y="475281"/>
            <a:ext cx="17221200" cy="4483279"/>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Relés diferenciales autobalanceados:</a:t>
            </a:r>
            <a:r>
              <a:rPr sz="2400" b="1" dirty="0">
                <a:latin typeface="Comic Sans MS"/>
                <a:cs typeface="Comic Sans MS"/>
              </a:rPr>
              <a:t> </a:t>
            </a:r>
            <a:r>
              <a:rPr sz="2400" spc="-5" dirty="0">
                <a:latin typeface="Comic Sans MS"/>
                <a:cs typeface="Comic Sans MS"/>
              </a:rPr>
              <a:t>El </a:t>
            </a:r>
            <a:r>
              <a:rPr sz="2400" spc="-5" dirty="0" err="1">
                <a:latin typeface="Comic Sans MS"/>
                <a:cs typeface="Comic Sans MS"/>
              </a:rPr>
              <a:t>esquema</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autobalance</a:t>
            </a:r>
            <a:r>
              <a:rPr sz="2400" dirty="0">
                <a:latin typeface="Comic Sans MS"/>
                <a:cs typeface="Comic Sans MS"/>
              </a:rPr>
              <a:t> </a:t>
            </a:r>
            <a:r>
              <a:rPr sz="2400" spc="-5" dirty="0">
                <a:latin typeface="Comic Sans MS"/>
                <a:cs typeface="Comic Sans MS"/>
              </a:rPr>
              <a:t>(</a:t>
            </a:r>
            <a:r>
              <a:rPr sz="2400" b="1" spc="-5" dirty="0">
                <a:latin typeface="Comic Sans MS"/>
                <a:cs typeface="Comic Sans MS"/>
              </a:rPr>
              <a:t>figura</a:t>
            </a:r>
            <a:r>
              <a:rPr sz="2400" b="1" dirty="0">
                <a:latin typeface="Comic Sans MS"/>
                <a:cs typeface="Comic Sans MS"/>
              </a:rPr>
              <a:t> </a:t>
            </a:r>
            <a:r>
              <a:rPr sz="2400" b="1" spc="-5" dirty="0">
                <a:latin typeface="Comic Sans MS"/>
                <a:cs typeface="Comic Sans MS"/>
              </a:rPr>
              <a:t>D</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es</a:t>
            </a:r>
            <a:r>
              <a:rPr sz="2400" dirty="0">
                <a:latin typeface="Comic Sans MS"/>
                <a:cs typeface="Comic Sans MS"/>
              </a:rPr>
              <a:t> </a:t>
            </a:r>
            <a:r>
              <a:rPr sz="2400" spc="-5" dirty="0">
                <a:latin typeface="Comic Sans MS"/>
                <a:cs typeface="Comic Sans MS"/>
              </a:rPr>
              <a:t>típicamente</a:t>
            </a:r>
            <a:r>
              <a:rPr sz="2400" dirty="0">
                <a:latin typeface="Comic Sans MS"/>
                <a:cs typeface="Comic Sans MS"/>
              </a:rPr>
              <a:t> </a:t>
            </a:r>
            <a:r>
              <a:rPr sz="2400" spc="-5" dirty="0" err="1">
                <a:latin typeface="Comic Sans MS"/>
                <a:cs typeface="Comic Sans MS"/>
              </a:rPr>
              <a:t>usado</a:t>
            </a:r>
            <a:r>
              <a:rPr sz="2400" dirty="0">
                <a:latin typeface="Comic Sans MS"/>
                <a:cs typeface="Comic Sans MS"/>
              </a:rPr>
              <a:t> </a:t>
            </a:r>
            <a:r>
              <a:rPr sz="2400" spc="-5" dirty="0">
                <a:latin typeface="Comic Sans MS"/>
                <a:cs typeface="Comic Sans MS"/>
              </a:rPr>
              <a:t>en</a:t>
            </a:r>
            <a:r>
              <a:rPr lang="es-AR" sz="2400" spc="-5" dirty="0">
                <a:latin typeface="Comic Sans MS"/>
                <a:cs typeface="Comic Sans MS"/>
              </a:rPr>
              <a:t> </a:t>
            </a:r>
            <a:r>
              <a:rPr sz="2400" spc="-5" dirty="0" err="1">
                <a:latin typeface="Comic Sans MS"/>
                <a:cs typeface="Comic Sans MS"/>
              </a:rPr>
              <a:t>generadores</a:t>
            </a:r>
            <a:r>
              <a:rPr sz="2400" spc="-5" dirty="0">
                <a:latin typeface="Comic Sans MS"/>
                <a:cs typeface="Comic Sans MS"/>
              </a:rPr>
              <a:t> pequeños.</a:t>
            </a:r>
            <a:r>
              <a:rPr sz="2400" dirty="0">
                <a:latin typeface="Comic Sans MS"/>
                <a:cs typeface="Comic Sans MS"/>
              </a:rPr>
              <a:t> </a:t>
            </a:r>
            <a:r>
              <a:rPr sz="2400" spc="-5" dirty="0">
                <a:latin typeface="Comic Sans MS"/>
                <a:cs typeface="Comic Sans MS"/>
              </a:rPr>
              <a:t>Este esquema detecta </a:t>
            </a:r>
            <a:r>
              <a:rPr sz="2400" spc="-5" dirty="0" err="1">
                <a:latin typeface="Comic Sans MS"/>
                <a:cs typeface="Comic Sans MS"/>
              </a:rPr>
              <a:t>fallas</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fase</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estator</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Este</a:t>
            </a:r>
            <a:r>
              <a:rPr lang="es-AR" sz="2400" spc="-5" dirty="0">
                <a:latin typeface="Comic Sans MS"/>
                <a:cs typeface="Comic Sans MS"/>
              </a:rPr>
              <a:t> </a:t>
            </a:r>
            <a:r>
              <a:rPr sz="2400" spc="-5" dirty="0" err="1">
                <a:latin typeface="Comic Sans MS"/>
                <a:cs typeface="Comic Sans MS"/>
              </a:rPr>
              <a:t>esquema</a:t>
            </a:r>
            <a:r>
              <a:rPr sz="2400" spc="-5" dirty="0">
                <a:latin typeface="Comic Sans MS"/>
                <a:cs typeface="Comic Sans MS"/>
              </a:rPr>
              <a:t> usa un solo TC de baja relación por cada </a:t>
            </a:r>
            <a:r>
              <a:rPr sz="2400" spc="-5" dirty="0" err="1">
                <a:latin typeface="Comic Sans MS"/>
                <a:cs typeface="Comic Sans MS"/>
              </a:rPr>
              <a:t>fase</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conductores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ambos</a:t>
            </a:r>
            <a:r>
              <a:rPr sz="2400" dirty="0">
                <a:latin typeface="Comic Sans MS"/>
                <a:cs typeface="Comic Sans MS"/>
              </a:rPr>
              <a:t> </a:t>
            </a:r>
            <a:r>
              <a:rPr sz="2400" spc="-5" dirty="0">
                <a:latin typeface="Comic Sans MS"/>
                <a:cs typeface="Comic Sans MS"/>
              </a:rPr>
              <a:t>extremos</a:t>
            </a:r>
            <a:r>
              <a:rPr sz="2400" dirty="0">
                <a:latin typeface="Comic Sans MS"/>
                <a:cs typeface="Comic Sans MS"/>
              </a:rPr>
              <a:t> </a:t>
            </a:r>
            <a:r>
              <a:rPr sz="2400" spc="-5" dirty="0">
                <a:latin typeface="Comic Sans MS"/>
                <a:cs typeface="Comic Sans MS"/>
              </a:rPr>
              <a:t>de</a:t>
            </a:r>
            <a:r>
              <a:rPr sz="2400" spc="260" dirty="0">
                <a:latin typeface="Comic Sans MS"/>
                <a:cs typeface="Comic Sans MS"/>
              </a:rPr>
              <a:t> </a:t>
            </a:r>
            <a:r>
              <a:rPr sz="2400" spc="-5" dirty="0" err="1">
                <a:latin typeface="Comic Sans MS"/>
                <a:cs typeface="Comic Sans MS"/>
              </a:rPr>
              <a:t>cada</a:t>
            </a:r>
            <a:r>
              <a:rPr lang="es-AR" sz="2400" spc="-5" dirty="0">
                <a:latin typeface="Comic Sans MS"/>
                <a:cs typeface="Comic Sans MS"/>
              </a:rPr>
              <a:t> </a:t>
            </a:r>
            <a:r>
              <a:rPr sz="2400" spc="-5" dirty="0" err="1">
                <a:latin typeface="Comic Sans MS"/>
                <a:cs typeface="Comic Sans MS"/>
              </a:rPr>
              <a:t>devanado</a:t>
            </a:r>
            <a:r>
              <a:rPr sz="2400" spc="215" dirty="0">
                <a:latin typeface="Comic Sans MS"/>
                <a:cs typeface="Comic Sans MS"/>
              </a:rPr>
              <a:t> </a:t>
            </a:r>
            <a:r>
              <a:rPr sz="2400" spc="-5" dirty="0">
                <a:latin typeface="Comic Sans MS"/>
                <a:cs typeface="Comic Sans MS"/>
              </a:rPr>
              <a:t>pasados</a:t>
            </a:r>
            <a:r>
              <a:rPr sz="2400" spc="204" dirty="0">
                <a:latin typeface="Comic Sans MS"/>
                <a:cs typeface="Comic Sans MS"/>
              </a:rPr>
              <a:t> </a:t>
            </a:r>
            <a:r>
              <a:rPr sz="2400" spc="-5" dirty="0">
                <a:latin typeface="Comic Sans MS"/>
                <a:cs typeface="Comic Sans MS"/>
              </a:rPr>
              <a:t>a</a:t>
            </a:r>
            <a:r>
              <a:rPr sz="2400" spc="204" dirty="0">
                <a:latin typeface="Comic Sans MS"/>
                <a:cs typeface="Comic Sans MS"/>
              </a:rPr>
              <a:t> </a:t>
            </a:r>
            <a:r>
              <a:rPr sz="2400" spc="-5" dirty="0">
                <a:latin typeface="Comic Sans MS"/>
                <a:cs typeface="Comic Sans MS"/>
              </a:rPr>
              <a:t>través</a:t>
            </a:r>
            <a:r>
              <a:rPr sz="2400" spc="204" dirty="0">
                <a:latin typeface="Comic Sans MS"/>
                <a:cs typeface="Comic Sans MS"/>
              </a:rPr>
              <a:t> </a:t>
            </a:r>
            <a:r>
              <a:rPr sz="2400" spc="-5" dirty="0">
                <a:latin typeface="Comic Sans MS"/>
                <a:cs typeface="Comic Sans MS"/>
              </a:rPr>
              <a:t>de</a:t>
            </a:r>
            <a:r>
              <a:rPr sz="2400" spc="204" dirty="0">
                <a:latin typeface="Comic Sans MS"/>
                <a:cs typeface="Comic Sans MS"/>
              </a:rPr>
              <a:t> </a:t>
            </a:r>
            <a:r>
              <a:rPr sz="2400" spc="-5" dirty="0">
                <a:latin typeface="Comic Sans MS"/>
                <a:cs typeface="Comic Sans MS"/>
              </a:rPr>
              <a:t>él,</a:t>
            </a:r>
            <a:r>
              <a:rPr sz="2400" spc="204" dirty="0">
                <a:latin typeface="Comic Sans MS"/>
                <a:cs typeface="Comic Sans MS"/>
              </a:rPr>
              <a:t> </a:t>
            </a:r>
            <a:r>
              <a:rPr sz="2400" spc="-5" dirty="0">
                <a:latin typeface="Comic Sans MS"/>
                <a:cs typeface="Comic Sans MS"/>
              </a:rPr>
              <a:t>de</a:t>
            </a:r>
            <a:r>
              <a:rPr sz="2400" spc="204" dirty="0">
                <a:latin typeface="Comic Sans MS"/>
                <a:cs typeface="Comic Sans MS"/>
              </a:rPr>
              <a:t> </a:t>
            </a:r>
            <a:r>
              <a:rPr sz="2400" spc="-5" dirty="0">
                <a:latin typeface="Comic Sans MS"/>
                <a:cs typeface="Comic Sans MS"/>
              </a:rPr>
              <a:t>tal</a:t>
            </a:r>
            <a:r>
              <a:rPr sz="2400" spc="204" dirty="0">
                <a:latin typeface="Comic Sans MS"/>
                <a:cs typeface="Comic Sans MS"/>
              </a:rPr>
              <a:t> </a:t>
            </a:r>
            <a:r>
              <a:rPr sz="2400" spc="-5" dirty="0">
                <a:latin typeface="Comic Sans MS"/>
                <a:cs typeface="Comic Sans MS"/>
              </a:rPr>
              <a:t>forma</a:t>
            </a:r>
            <a:r>
              <a:rPr sz="2400" spc="204" dirty="0">
                <a:latin typeface="Comic Sans MS"/>
                <a:cs typeface="Comic Sans MS"/>
              </a:rPr>
              <a:t> </a:t>
            </a:r>
            <a:r>
              <a:rPr sz="2400" spc="-5" dirty="0">
                <a:latin typeface="Comic Sans MS"/>
                <a:cs typeface="Comic Sans MS"/>
              </a:rPr>
              <a:t>que</a:t>
            </a:r>
            <a:r>
              <a:rPr sz="2400" spc="204"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flujo</a:t>
            </a:r>
            <a:r>
              <a:rPr sz="2400" spc="-5" dirty="0">
                <a:latin typeface="Comic Sans MS"/>
                <a:cs typeface="Comic Sans MS"/>
              </a:rPr>
              <a:t> neto es cero para condiciones normales.</a:t>
            </a:r>
            <a:r>
              <a:rPr sz="2400" dirty="0">
                <a:latin typeface="Comic Sans MS"/>
                <a:cs typeface="Comic Sans MS"/>
              </a:rPr>
              <a:t> </a:t>
            </a:r>
            <a:r>
              <a:rPr sz="2400" spc="-5" dirty="0">
                <a:latin typeface="Comic Sans MS"/>
                <a:cs typeface="Comic Sans MS"/>
              </a:rPr>
              <a:t>Un </a:t>
            </a:r>
            <a:r>
              <a:rPr sz="2400" spc="-5" dirty="0" err="1">
                <a:latin typeface="Comic Sans MS"/>
                <a:cs typeface="Comic Sans MS"/>
              </a:rPr>
              <a:t>relé</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sobrecorriente</a:t>
            </a:r>
            <a:r>
              <a:rPr sz="2400" spc="-5" dirty="0">
                <a:latin typeface="Comic Sans MS"/>
                <a:cs typeface="Comic Sans MS"/>
              </a:rPr>
              <a:t> instantáneo conectado al </a:t>
            </a:r>
            <a:r>
              <a:rPr sz="2400" spc="-5" dirty="0" err="1">
                <a:latin typeface="Comic Sans MS"/>
                <a:cs typeface="Comic Sans MS"/>
              </a:rPr>
              <a:t>secundario</a:t>
            </a:r>
            <a:r>
              <a:rPr sz="2400" spc="-5" dirty="0">
                <a:latin typeface="Comic Sans MS"/>
                <a:cs typeface="Comic Sans MS"/>
              </a:rPr>
              <a:t> del</a:t>
            </a:r>
            <a:r>
              <a:rPr lang="es-AR" sz="2400" spc="-5" dirty="0">
                <a:latin typeface="Comic Sans MS"/>
                <a:cs typeface="Comic Sans MS"/>
              </a:rPr>
              <a:t> </a:t>
            </a:r>
            <a:r>
              <a:rPr sz="2400" spc="-5" dirty="0">
                <a:latin typeface="Comic Sans MS"/>
                <a:cs typeface="Comic Sans MS"/>
              </a:rPr>
              <a:t>TC</a:t>
            </a:r>
            <a:r>
              <a:rPr sz="2400" dirty="0">
                <a:latin typeface="Comic Sans MS"/>
                <a:cs typeface="Comic Sans MS"/>
              </a:rPr>
              <a:t> </a:t>
            </a:r>
            <a:r>
              <a:rPr sz="2400" spc="-5" dirty="0">
                <a:latin typeface="Comic Sans MS"/>
                <a:cs typeface="Comic Sans MS"/>
              </a:rPr>
              <a:t>proporciona</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confiable</a:t>
            </a:r>
            <a:r>
              <a:rPr sz="2400" spc="260" dirty="0">
                <a:latin typeface="Comic Sans MS"/>
                <a:cs typeface="Comic Sans MS"/>
              </a:rPr>
              <a:t> </a:t>
            </a:r>
            <a:r>
              <a:rPr sz="2400" spc="-5" dirty="0">
                <a:latin typeface="Comic Sans MS"/>
                <a:cs typeface="Comic Sans MS"/>
              </a:rPr>
              <a:t>y</a:t>
            </a:r>
            <a:r>
              <a:rPr sz="2400" spc="260" dirty="0">
                <a:latin typeface="Comic Sans MS"/>
                <a:cs typeface="Comic Sans MS"/>
              </a:rPr>
              <a:t> </a:t>
            </a:r>
            <a:r>
              <a:rPr sz="2400" spc="-5" dirty="0" err="1">
                <a:latin typeface="Comic Sans MS"/>
                <a:cs typeface="Comic Sans MS"/>
              </a:rPr>
              <a:t>rápida</a:t>
            </a:r>
            <a:r>
              <a:rPr sz="2400" spc="-5" dirty="0">
                <a:latin typeface="Comic Sans MS"/>
                <a:cs typeface="Comic Sans MS"/>
              </a:rPr>
              <a:t>,</a:t>
            </a:r>
            <a:r>
              <a:rPr lang="es-AR" sz="2400" spc="-5" dirty="0">
                <a:latin typeface="Comic Sans MS"/>
                <a:cs typeface="Comic Sans MS"/>
              </a:rPr>
              <a:t> </a:t>
            </a:r>
            <a:r>
              <a:rPr sz="2400" spc="-5" dirty="0" err="1">
                <a:latin typeface="Comic Sans MS"/>
                <a:cs typeface="Comic Sans MS"/>
              </a:rPr>
              <a:t>detectando</a:t>
            </a:r>
            <a:r>
              <a:rPr sz="2400" spc="-5" dirty="0">
                <a:latin typeface="Comic Sans MS"/>
                <a:cs typeface="Comic Sans MS"/>
              </a:rPr>
              <a:t> cualquier diferencia entre la </a:t>
            </a:r>
            <a:r>
              <a:rPr sz="2400" spc="-5" dirty="0" err="1">
                <a:latin typeface="Comic Sans MS"/>
                <a:cs typeface="Comic Sans MS"/>
              </a:rPr>
              <a:t>corriente</a:t>
            </a:r>
            <a:r>
              <a:rPr sz="2400" spc="-5" dirty="0">
                <a:latin typeface="Comic Sans MS"/>
                <a:cs typeface="Comic Sans MS"/>
              </a:rPr>
              <a:t> que</a:t>
            </a:r>
            <a:r>
              <a:rPr lang="es-AR" sz="2400" spc="-5" dirty="0">
                <a:latin typeface="Comic Sans MS"/>
                <a:cs typeface="Comic Sans MS"/>
              </a:rPr>
              <a:t> </a:t>
            </a:r>
            <a:r>
              <a:rPr sz="2400" spc="-5" dirty="0" err="1">
                <a:latin typeface="Comic Sans MS"/>
                <a:cs typeface="Comic Sans MS"/>
              </a:rPr>
              <a:t>entra</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corriente</a:t>
            </a:r>
            <a:r>
              <a:rPr sz="2400" spc="5"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sale</a:t>
            </a:r>
            <a:r>
              <a:rPr sz="2400" dirty="0">
                <a:latin typeface="Comic Sans MS"/>
                <a:cs typeface="Comic Sans MS"/>
              </a:rPr>
              <a:t> </a:t>
            </a:r>
            <a:r>
              <a:rPr sz="2400" spc="-5" dirty="0">
                <a:latin typeface="Comic Sans MS"/>
                <a:cs typeface="Comic Sans MS"/>
              </a:rPr>
              <a:t>del</a:t>
            </a:r>
            <a:r>
              <a:rPr sz="2400" spc="5" dirty="0">
                <a:latin typeface="Comic Sans MS"/>
                <a:cs typeface="Comic Sans MS"/>
              </a:rPr>
              <a:t> </a:t>
            </a:r>
            <a:r>
              <a:rPr sz="2400" spc="-5" dirty="0" err="1">
                <a:latin typeface="Comic Sans MS"/>
                <a:cs typeface="Comic Sans MS"/>
              </a:rPr>
              <a:t>devanado</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El tamaño</a:t>
            </a:r>
            <a:r>
              <a:rPr lang="es-MX" sz="2400" dirty="0">
                <a:latin typeface="Comic Sans MS"/>
                <a:cs typeface="Comic Sans MS"/>
              </a:rPr>
              <a:t> </a:t>
            </a:r>
            <a:r>
              <a:rPr lang="es-MX" sz="2400" spc="-5" dirty="0">
                <a:latin typeface="Comic Sans MS"/>
                <a:cs typeface="Comic Sans MS"/>
              </a:rPr>
              <a:t>limitado de la ventana del TC limita el tamaño del conductor y, por lo tanto, el tamaño de la unidad que puede ser protegida.</a:t>
            </a:r>
            <a:r>
              <a:rPr lang="es-MX" sz="2400" dirty="0">
                <a:latin typeface="Comic Sans MS"/>
                <a:cs typeface="Comic Sans MS"/>
              </a:rPr>
              <a:t> </a:t>
            </a:r>
            <a:r>
              <a:rPr lang="es-MX" sz="2400" spc="-5" dirty="0">
                <a:latin typeface="Comic Sans MS"/>
                <a:cs typeface="Comic Sans MS"/>
              </a:rPr>
              <a:t>El relé debe tener tan bajo </a:t>
            </a:r>
            <a:r>
              <a:rPr lang="es-MX" sz="2400" spc="-5" dirty="0" err="1">
                <a:latin typeface="Comic Sans MS"/>
                <a:cs typeface="Comic Sans MS"/>
              </a:rPr>
              <a:t>burden</a:t>
            </a:r>
            <a:r>
              <a:rPr lang="es-MX" sz="2400" spc="-5" dirty="0">
                <a:latin typeface="Comic Sans MS"/>
                <a:cs typeface="Comic Sans MS"/>
              </a:rPr>
              <a:t> como</a:t>
            </a:r>
            <a:r>
              <a:rPr lang="es-MX" sz="2400" spc="195" dirty="0">
                <a:latin typeface="Comic Sans MS"/>
                <a:cs typeface="Comic Sans MS"/>
              </a:rPr>
              <a:t> </a:t>
            </a:r>
            <a:r>
              <a:rPr lang="es-MX" sz="2400" spc="-5" dirty="0">
                <a:latin typeface="Comic Sans MS"/>
                <a:cs typeface="Comic Sans MS"/>
              </a:rPr>
              <a:t>sea</a:t>
            </a:r>
            <a:r>
              <a:rPr lang="es-MX" sz="2400" spc="195" dirty="0">
                <a:latin typeface="Comic Sans MS"/>
                <a:cs typeface="Comic Sans MS"/>
              </a:rPr>
              <a:t> </a:t>
            </a:r>
            <a:r>
              <a:rPr lang="es-MX" sz="2400" spc="-5" dirty="0">
                <a:latin typeface="Comic Sans MS"/>
                <a:cs typeface="Comic Sans MS"/>
              </a:rPr>
              <a:t>posible,</a:t>
            </a:r>
            <a:r>
              <a:rPr lang="es-MX" sz="2400" spc="195" dirty="0">
                <a:latin typeface="Comic Sans MS"/>
                <a:cs typeface="Comic Sans MS"/>
              </a:rPr>
              <a:t> </a:t>
            </a:r>
            <a:r>
              <a:rPr lang="es-MX" sz="2400" spc="-5" dirty="0">
                <a:latin typeface="Comic Sans MS"/>
                <a:cs typeface="Comic Sans MS"/>
              </a:rPr>
              <a:t>(como</a:t>
            </a:r>
            <a:r>
              <a:rPr lang="es-MX" sz="2400" spc="195" dirty="0">
                <a:latin typeface="Comic Sans MS"/>
                <a:cs typeface="Comic Sans MS"/>
              </a:rPr>
              <a:t> </a:t>
            </a:r>
            <a:r>
              <a:rPr lang="es-MX" sz="2400" spc="-5" dirty="0">
                <a:latin typeface="Comic Sans MS"/>
                <a:cs typeface="Comic Sans MS"/>
              </a:rPr>
              <a:t>las</a:t>
            </a:r>
            <a:r>
              <a:rPr lang="es-MX" sz="2400" spc="190" dirty="0">
                <a:latin typeface="Comic Sans MS"/>
                <a:cs typeface="Comic Sans MS"/>
              </a:rPr>
              <a:t> </a:t>
            </a:r>
            <a:r>
              <a:rPr lang="es-MX" sz="2400" spc="-5" dirty="0">
                <a:latin typeface="Comic Sans MS"/>
                <a:cs typeface="Comic Sans MS"/>
              </a:rPr>
              <a:t>del</a:t>
            </a:r>
            <a:r>
              <a:rPr lang="es-MX" sz="2400" spc="195" dirty="0">
                <a:latin typeface="Comic Sans MS"/>
                <a:cs typeface="Comic Sans MS"/>
              </a:rPr>
              <a:t> </a:t>
            </a:r>
            <a:r>
              <a:rPr lang="es-MX" sz="2400" spc="-5" dirty="0">
                <a:latin typeface="Comic Sans MS"/>
                <a:cs typeface="Comic Sans MS"/>
              </a:rPr>
              <a:t>tipo</a:t>
            </a:r>
            <a:r>
              <a:rPr lang="es-MX" sz="2400" spc="190" dirty="0">
                <a:latin typeface="Comic Sans MS"/>
                <a:cs typeface="Comic Sans MS"/>
              </a:rPr>
              <a:t> </a:t>
            </a:r>
            <a:r>
              <a:rPr lang="es-MX" sz="2400" spc="-5" dirty="0">
                <a:latin typeface="Comic Sans MS"/>
                <a:cs typeface="Comic Sans MS"/>
              </a:rPr>
              <a:t>de</a:t>
            </a:r>
            <a:r>
              <a:rPr lang="es-MX" sz="2400" spc="195" dirty="0">
                <a:latin typeface="Comic Sans MS"/>
                <a:cs typeface="Comic Sans MS"/>
              </a:rPr>
              <a:t> </a:t>
            </a:r>
            <a:r>
              <a:rPr lang="es-MX" sz="2400" spc="-5" dirty="0">
                <a:latin typeface="Comic Sans MS"/>
                <a:cs typeface="Comic Sans MS"/>
              </a:rPr>
              <a:t>estado</a:t>
            </a:r>
            <a:r>
              <a:rPr lang="es-MX" sz="2400" spc="185" dirty="0">
                <a:latin typeface="Comic Sans MS"/>
                <a:cs typeface="Comic Sans MS"/>
              </a:rPr>
              <a:t> </a:t>
            </a:r>
            <a:r>
              <a:rPr lang="es-MX" sz="2400" spc="-5" dirty="0">
                <a:latin typeface="Comic Sans MS"/>
                <a:cs typeface="Comic Sans MS"/>
              </a:rPr>
              <a:t>sólido) para</a:t>
            </a:r>
            <a:r>
              <a:rPr lang="es-MX" sz="2400" spc="100" dirty="0">
                <a:latin typeface="Comic Sans MS"/>
                <a:cs typeface="Comic Sans MS"/>
              </a:rPr>
              <a:t> </a:t>
            </a:r>
            <a:r>
              <a:rPr lang="es-MX" sz="2400" spc="-5" dirty="0">
                <a:latin typeface="Comic Sans MS"/>
                <a:cs typeface="Comic Sans MS"/>
              </a:rPr>
              <a:t>mantener</a:t>
            </a:r>
            <a:r>
              <a:rPr lang="es-MX" sz="2400" spc="100" dirty="0">
                <a:latin typeface="Comic Sans MS"/>
                <a:cs typeface="Comic Sans MS"/>
              </a:rPr>
              <a:t> </a:t>
            </a:r>
            <a:r>
              <a:rPr lang="es-MX" sz="2400" spc="-5" dirty="0">
                <a:latin typeface="Comic Sans MS"/>
                <a:cs typeface="Comic Sans MS"/>
              </a:rPr>
              <a:t>alta</a:t>
            </a:r>
            <a:r>
              <a:rPr lang="es-MX" sz="2400" spc="100" dirty="0">
                <a:latin typeface="Comic Sans MS"/>
                <a:cs typeface="Comic Sans MS"/>
              </a:rPr>
              <a:t> </a:t>
            </a:r>
            <a:r>
              <a:rPr lang="es-MX" sz="2400" spc="-5" dirty="0">
                <a:latin typeface="Comic Sans MS"/>
                <a:cs typeface="Comic Sans MS"/>
              </a:rPr>
              <a:t>sensibilidad</a:t>
            </a:r>
            <a:r>
              <a:rPr lang="es-MX" sz="2400" spc="100" dirty="0">
                <a:latin typeface="Comic Sans MS"/>
                <a:cs typeface="Comic Sans MS"/>
              </a:rPr>
              <a:t> </a:t>
            </a:r>
            <a:r>
              <a:rPr lang="es-MX" sz="2400" spc="-5" dirty="0">
                <a:latin typeface="Comic Sans MS"/>
                <a:cs typeface="Comic Sans MS"/>
              </a:rPr>
              <a:t>y</a:t>
            </a:r>
            <a:r>
              <a:rPr lang="es-MX" sz="2400" spc="105" dirty="0">
                <a:latin typeface="Comic Sans MS"/>
                <a:cs typeface="Comic Sans MS"/>
              </a:rPr>
              <a:t> </a:t>
            </a:r>
            <a:r>
              <a:rPr lang="es-MX" sz="2400" spc="-5" dirty="0">
                <a:latin typeface="Comic Sans MS"/>
                <a:cs typeface="Comic Sans MS"/>
              </a:rPr>
              <a:t>para</a:t>
            </a:r>
            <a:r>
              <a:rPr lang="es-MX" sz="2400" spc="100" dirty="0">
                <a:latin typeface="Comic Sans MS"/>
                <a:cs typeface="Comic Sans MS"/>
              </a:rPr>
              <a:t> </a:t>
            </a:r>
            <a:r>
              <a:rPr lang="es-MX" sz="2400" spc="-5" dirty="0">
                <a:latin typeface="Comic Sans MS"/>
                <a:cs typeface="Comic Sans MS"/>
              </a:rPr>
              <a:t>reducir</a:t>
            </a:r>
            <a:r>
              <a:rPr lang="es-MX" sz="2400" spc="100" dirty="0">
                <a:latin typeface="Comic Sans MS"/>
                <a:cs typeface="Comic Sans MS"/>
              </a:rPr>
              <a:t> </a:t>
            </a:r>
            <a:r>
              <a:rPr lang="es-MX" sz="2400" spc="-5" dirty="0">
                <a:latin typeface="Comic Sans MS"/>
                <a:cs typeface="Comic Sans MS"/>
              </a:rPr>
              <a:t>el</a:t>
            </a:r>
            <a:r>
              <a:rPr lang="es-MX" sz="2400" spc="100" dirty="0">
                <a:latin typeface="Comic Sans MS"/>
                <a:cs typeface="Comic Sans MS"/>
              </a:rPr>
              <a:t> </a:t>
            </a:r>
            <a:r>
              <a:rPr lang="es-MX" sz="2400" spc="-5" dirty="0">
                <a:latin typeface="Comic Sans MS"/>
                <a:cs typeface="Comic Sans MS"/>
              </a:rPr>
              <a:t>riesgo de</a:t>
            </a:r>
            <a:r>
              <a:rPr lang="es-MX" sz="2400" spc="95" dirty="0">
                <a:latin typeface="Comic Sans MS"/>
                <a:cs typeface="Comic Sans MS"/>
              </a:rPr>
              <a:t> </a:t>
            </a:r>
            <a:r>
              <a:rPr lang="es-MX" sz="2400" spc="-5" dirty="0">
                <a:latin typeface="Comic Sans MS"/>
                <a:cs typeface="Comic Sans MS"/>
              </a:rPr>
              <a:t>saturación</a:t>
            </a:r>
            <a:r>
              <a:rPr lang="es-MX" sz="2400" spc="90" dirty="0">
                <a:latin typeface="Comic Sans MS"/>
                <a:cs typeface="Comic Sans MS"/>
              </a:rPr>
              <a:t> </a:t>
            </a:r>
            <a:r>
              <a:rPr lang="es-MX" sz="2400" spc="-5" dirty="0">
                <a:latin typeface="Comic Sans MS"/>
                <a:cs typeface="Comic Sans MS"/>
              </a:rPr>
              <a:t>del</a:t>
            </a:r>
            <a:r>
              <a:rPr lang="es-MX" sz="2400" spc="95" dirty="0">
                <a:latin typeface="Comic Sans MS"/>
                <a:cs typeface="Comic Sans MS"/>
              </a:rPr>
              <a:t> </a:t>
            </a:r>
            <a:r>
              <a:rPr lang="es-MX" sz="2400" spc="-5" dirty="0">
                <a:latin typeface="Comic Sans MS"/>
                <a:cs typeface="Comic Sans MS"/>
              </a:rPr>
              <a:t>TC.</a:t>
            </a:r>
            <a:r>
              <a:rPr lang="es-MX" sz="2400" spc="180" dirty="0">
                <a:latin typeface="Comic Sans MS"/>
                <a:cs typeface="Comic Sans MS"/>
              </a:rPr>
              <a:t> </a:t>
            </a:r>
            <a:r>
              <a:rPr lang="es-MX" sz="2400" spc="-5" dirty="0">
                <a:latin typeface="Comic Sans MS"/>
                <a:cs typeface="Comic Sans MS"/>
              </a:rPr>
              <a:t>Las</a:t>
            </a:r>
            <a:r>
              <a:rPr lang="es-MX" sz="2400" spc="90" dirty="0">
                <a:latin typeface="Comic Sans MS"/>
                <a:cs typeface="Comic Sans MS"/>
              </a:rPr>
              <a:t> </a:t>
            </a:r>
            <a:r>
              <a:rPr lang="es-MX" sz="2400" spc="-5" dirty="0">
                <a:latin typeface="Comic Sans MS"/>
                <a:cs typeface="Comic Sans MS"/>
              </a:rPr>
              <a:t>corrientes</a:t>
            </a:r>
            <a:r>
              <a:rPr lang="es-MX" sz="2400" spc="90" dirty="0">
                <a:latin typeface="Comic Sans MS"/>
                <a:cs typeface="Comic Sans MS"/>
              </a:rPr>
              <a:t> </a:t>
            </a:r>
            <a:r>
              <a:rPr lang="es-MX" sz="2400" spc="-5" dirty="0">
                <a:latin typeface="Comic Sans MS"/>
                <a:cs typeface="Comic Sans MS"/>
              </a:rPr>
              <a:t>de</a:t>
            </a:r>
            <a:r>
              <a:rPr lang="es-MX" sz="2400" spc="85" dirty="0">
                <a:latin typeface="Comic Sans MS"/>
                <a:cs typeface="Comic Sans MS"/>
              </a:rPr>
              <a:t> </a:t>
            </a:r>
            <a:r>
              <a:rPr lang="es-MX" sz="2400" spc="-5" dirty="0">
                <a:latin typeface="Comic Sans MS"/>
                <a:cs typeface="Comic Sans MS"/>
              </a:rPr>
              <a:t>falla</a:t>
            </a:r>
            <a:r>
              <a:rPr lang="es-MX" sz="2400" spc="85" dirty="0">
                <a:latin typeface="Comic Sans MS"/>
                <a:cs typeface="Comic Sans MS"/>
              </a:rPr>
              <a:t> </a:t>
            </a:r>
            <a:r>
              <a:rPr lang="es-MX" sz="2400" spc="-5" dirty="0">
                <a:latin typeface="Comic Sans MS"/>
                <a:cs typeface="Comic Sans MS"/>
              </a:rPr>
              <a:t>muy grandes</a:t>
            </a:r>
            <a:r>
              <a:rPr lang="es-MX" sz="2400" spc="30" dirty="0">
                <a:latin typeface="Comic Sans MS"/>
                <a:cs typeface="Comic Sans MS"/>
              </a:rPr>
              <a:t> </a:t>
            </a:r>
            <a:r>
              <a:rPr lang="es-MX" sz="2400" spc="-5" dirty="0">
                <a:latin typeface="Comic Sans MS"/>
                <a:cs typeface="Comic Sans MS"/>
              </a:rPr>
              <a:t>pueden</a:t>
            </a:r>
            <a:r>
              <a:rPr lang="es-MX" sz="2400" spc="30" dirty="0">
                <a:latin typeface="Comic Sans MS"/>
                <a:cs typeface="Comic Sans MS"/>
              </a:rPr>
              <a:t> </a:t>
            </a:r>
            <a:r>
              <a:rPr lang="es-MX" sz="2400" spc="-5" dirty="0">
                <a:latin typeface="Comic Sans MS"/>
                <a:cs typeface="Comic Sans MS"/>
              </a:rPr>
              <a:t>saturar</a:t>
            </a:r>
            <a:r>
              <a:rPr lang="es-MX" sz="2400" spc="35" dirty="0">
                <a:latin typeface="Comic Sans MS"/>
                <a:cs typeface="Comic Sans MS"/>
              </a:rPr>
              <a:t> </a:t>
            </a:r>
            <a:r>
              <a:rPr lang="es-MX" sz="2400" spc="-5" dirty="0">
                <a:latin typeface="Comic Sans MS"/>
                <a:cs typeface="Comic Sans MS"/>
              </a:rPr>
              <a:t>este</a:t>
            </a:r>
            <a:r>
              <a:rPr lang="es-MX" sz="2400" spc="30" dirty="0">
                <a:latin typeface="Comic Sans MS"/>
                <a:cs typeface="Comic Sans MS"/>
              </a:rPr>
              <a:t> </a:t>
            </a:r>
            <a:r>
              <a:rPr lang="es-MX" sz="2400" spc="-5" dirty="0">
                <a:latin typeface="Comic Sans MS"/>
                <a:cs typeface="Comic Sans MS"/>
              </a:rPr>
              <a:t>tipo</a:t>
            </a:r>
            <a:r>
              <a:rPr lang="es-MX" sz="2400" spc="30" dirty="0">
                <a:latin typeface="Comic Sans MS"/>
                <a:cs typeface="Comic Sans MS"/>
              </a:rPr>
              <a:t> </a:t>
            </a:r>
            <a:r>
              <a:rPr lang="es-MX" sz="2400" spc="-5" dirty="0">
                <a:latin typeface="Comic Sans MS"/>
                <a:cs typeface="Comic Sans MS"/>
              </a:rPr>
              <a:t>de</a:t>
            </a:r>
            <a:r>
              <a:rPr lang="es-MX" sz="2400" spc="35" dirty="0">
                <a:latin typeface="Comic Sans MS"/>
                <a:cs typeface="Comic Sans MS"/>
              </a:rPr>
              <a:t> </a:t>
            </a:r>
            <a:r>
              <a:rPr lang="es-MX" sz="2400" spc="-5" dirty="0">
                <a:latin typeface="Comic Sans MS"/>
                <a:cs typeface="Comic Sans MS"/>
              </a:rPr>
              <a:t>TC</a:t>
            </a:r>
            <a:r>
              <a:rPr lang="es-MX" sz="2400" spc="30" dirty="0">
                <a:latin typeface="Comic Sans MS"/>
                <a:cs typeface="Comic Sans MS"/>
              </a:rPr>
              <a:t> </a:t>
            </a:r>
            <a:r>
              <a:rPr lang="es-MX" sz="2400" spc="-5" dirty="0">
                <a:latin typeface="Comic Sans MS"/>
                <a:cs typeface="Comic Sans MS"/>
              </a:rPr>
              <a:t>si</a:t>
            </a:r>
            <a:r>
              <a:rPr lang="es-MX" sz="2400" spc="35" dirty="0">
                <a:latin typeface="Comic Sans MS"/>
                <a:cs typeface="Comic Sans MS"/>
              </a:rPr>
              <a:t> </a:t>
            </a:r>
            <a:r>
              <a:rPr lang="es-MX" sz="2400" spc="-5" dirty="0">
                <a:latin typeface="Comic Sans MS"/>
                <a:cs typeface="Comic Sans MS"/>
              </a:rPr>
              <a:t>se</a:t>
            </a:r>
            <a:r>
              <a:rPr lang="es-MX" sz="2400" spc="30" dirty="0">
                <a:latin typeface="Comic Sans MS"/>
                <a:cs typeface="Comic Sans MS"/>
              </a:rPr>
              <a:t> </a:t>
            </a:r>
            <a:r>
              <a:rPr lang="es-MX" sz="2400" spc="-5" dirty="0">
                <a:latin typeface="Comic Sans MS"/>
                <a:cs typeface="Comic Sans MS"/>
              </a:rPr>
              <a:t>usa</a:t>
            </a:r>
            <a:r>
              <a:rPr lang="es-MX" sz="2400" spc="30" dirty="0">
                <a:latin typeface="Comic Sans MS"/>
                <a:cs typeface="Comic Sans MS"/>
              </a:rPr>
              <a:t> </a:t>
            </a:r>
            <a:r>
              <a:rPr lang="es-MX" sz="2400" spc="-5" dirty="0">
                <a:latin typeface="Comic Sans MS"/>
                <a:cs typeface="Comic Sans MS"/>
              </a:rPr>
              <a:t>un</a:t>
            </a:r>
            <a:r>
              <a:rPr lang="es-MX" sz="2400" spc="35" dirty="0">
                <a:latin typeface="Comic Sans MS"/>
                <a:cs typeface="Comic Sans MS"/>
              </a:rPr>
              <a:t> </a:t>
            </a:r>
            <a:r>
              <a:rPr lang="es-MX" sz="2400" spc="-5" dirty="0">
                <a:latin typeface="Comic Sans MS"/>
                <a:cs typeface="Comic Sans MS"/>
              </a:rPr>
              <a:t>relé electromecánico</a:t>
            </a:r>
            <a:r>
              <a:rPr lang="es-MX" sz="2400" dirty="0">
                <a:latin typeface="Comic Sans MS"/>
                <a:cs typeface="Comic Sans MS"/>
              </a:rPr>
              <a:t> </a:t>
            </a:r>
            <a:r>
              <a:rPr lang="es-MX" sz="2400" spc="-5" dirty="0">
                <a:latin typeface="Comic Sans MS"/>
                <a:cs typeface="Comic Sans MS"/>
              </a:rPr>
              <a:t>sensible</a:t>
            </a:r>
            <a:r>
              <a:rPr lang="es-MX" sz="2400" dirty="0">
                <a:latin typeface="Comic Sans MS"/>
                <a:cs typeface="Comic Sans MS"/>
              </a:rPr>
              <a:t> </a:t>
            </a:r>
            <a:r>
              <a:rPr lang="es-MX" sz="2400" spc="-5" dirty="0">
                <a:latin typeface="Comic Sans MS"/>
                <a:cs typeface="Comic Sans MS"/>
              </a:rPr>
              <a:t>con</a:t>
            </a:r>
            <a:r>
              <a:rPr lang="es-MX" sz="2400" spc="5" dirty="0">
                <a:latin typeface="Comic Sans MS"/>
                <a:cs typeface="Comic Sans MS"/>
              </a:rPr>
              <a:t> </a:t>
            </a:r>
            <a:r>
              <a:rPr lang="es-MX" sz="2400" spc="-5" dirty="0">
                <a:latin typeface="Comic Sans MS"/>
                <a:cs typeface="Comic Sans MS"/>
              </a:rPr>
              <a:t>alto</a:t>
            </a:r>
            <a:r>
              <a:rPr lang="es-MX" sz="2400" dirty="0">
                <a:latin typeface="Comic Sans MS"/>
                <a:cs typeface="Comic Sans MS"/>
              </a:rPr>
              <a:t> </a:t>
            </a:r>
            <a:r>
              <a:rPr lang="es-MX" sz="2400" spc="-5" dirty="0" err="1">
                <a:latin typeface="Comic Sans MS"/>
                <a:cs typeface="Comic Sans MS"/>
              </a:rPr>
              <a:t>burden</a:t>
            </a:r>
            <a:r>
              <a:rPr lang="es-MX" sz="2400" spc="-5" dirty="0">
                <a:latin typeface="Comic Sans MS"/>
                <a:cs typeface="Comic Sans MS"/>
              </a:rPr>
              <a:t>.</a:t>
            </a: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spcBef>
                <a:spcPts val="100"/>
              </a:spcBef>
            </a:pPr>
            <a:endParaRPr sz="2400" dirty="0">
              <a:latin typeface="Comic Sans MS"/>
              <a:cs typeface="Comic Sans MS"/>
            </a:endParaRPr>
          </a:p>
        </p:txBody>
      </p:sp>
      <p:pic>
        <p:nvPicPr>
          <p:cNvPr id="12" name="object 12"/>
          <p:cNvPicPr/>
          <p:nvPr/>
        </p:nvPicPr>
        <p:blipFill>
          <a:blip r:embed="rId2" cstate="print"/>
          <a:stretch>
            <a:fillRect/>
          </a:stretch>
        </p:blipFill>
        <p:spPr>
          <a:xfrm>
            <a:off x="5321300" y="4724400"/>
            <a:ext cx="7239000" cy="3897134"/>
          </a:xfrm>
          <a:prstGeom prst="rect">
            <a:avLst/>
          </a:prstGeom>
        </p:spPr>
      </p:pic>
      <p:sp>
        <p:nvSpPr>
          <p:cNvPr id="13" name="object 13"/>
          <p:cNvSpPr txBox="1"/>
          <p:nvPr/>
        </p:nvSpPr>
        <p:spPr>
          <a:xfrm>
            <a:off x="6273800" y="8806677"/>
            <a:ext cx="5334000" cy="627736"/>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D.</a:t>
            </a:r>
            <a:r>
              <a:rPr sz="2000" b="1" spc="240" dirty="0">
                <a:latin typeface="Comic Sans MS"/>
                <a:cs typeface="Comic Sans MS"/>
              </a:rPr>
              <a:t> </a:t>
            </a:r>
            <a:r>
              <a:rPr sz="2000" b="1" spc="-5" dirty="0">
                <a:latin typeface="Comic Sans MS"/>
                <a:cs typeface="Comic Sans MS"/>
              </a:rPr>
              <a:t>Esquema</a:t>
            </a:r>
            <a:r>
              <a:rPr sz="2000" b="1" spc="5"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protección</a:t>
            </a:r>
            <a:r>
              <a:rPr sz="2000" b="1" spc="5" dirty="0">
                <a:latin typeface="Comic Sans MS"/>
                <a:cs typeface="Comic Sans MS"/>
              </a:rPr>
              <a:t> </a:t>
            </a:r>
            <a:r>
              <a:rPr sz="2000" b="1" spc="-5" dirty="0">
                <a:latin typeface="Comic Sans MS"/>
                <a:cs typeface="Comic Sans MS"/>
              </a:rPr>
              <a:t>autobalanceado</a:t>
            </a:r>
            <a:endParaRPr sz="2000" b="1" dirty="0">
              <a:latin typeface="Comic Sans MS"/>
              <a:cs typeface="Comic Sans M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p:nvPr/>
        </p:nvSpPr>
        <p:spPr>
          <a:xfrm>
            <a:off x="307855" y="228600"/>
            <a:ext cx="8347193" cy="747384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PROTECCIÓN</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FALLA</a:t>
            </a:r>
            <a:r>
              <a:rPr sz="2400" b="1" dirty="0">
                <a:latin typeface="Comic Sans MS"/>
                <a:cs typeface="Comic Sans MS"/>
              </a:rPr>
              <a:t> </a:t>
            </a:r>
            <a:r>
              <a:rPr sz="2400" b="1" spc="-5" dirty="0">
                <a:latin typeface="Comic Sans MS"/>
                <a:cs typeface="Comic Sans MS"/>
              </a:rPr>
              <a:t>ENTRE</a:t>
            </a:r>
            <a:r>
              <a:rPr sz="2400" b="1" dirty="0">
                <a:latin typeface="Comic Sans MS"/>
                <a:cs typeface="Comic Sans MS"/>
              </a:rPr>
              <a:t> </a:t>
            </a:r>
            <a:r>
              <a:rPr sz="2400" b="1" spc="-5" dirty="0">
                <a:latin typeface="Comic Sans MS"/>
                <a:cs typeface="Comic Sans MS"/>
              </a:rPr>
              <a:t>ESPIRAS</a:t>
            </a:r>
            <a:endParaRPr sz="2400" dirty="0">
              <a:latin typeface="Comic Sans MS"/>
              <a:cs typeface="Comic Sans MS"/>
            </a:endParaRPr>
          </a:p>
          <a:p>
            <a:pPr algn="just">
              <a:spcBef>
                <a:spcPts val="45"/>
              </a:spcBef>
            </a:pPr>
            <a:endParaRPr sz="2300" dirty="0">
              <a:latin typeface="Comic Sans MS"/>
              <a:cs typeface="Comic Sans MS"/>
            </a:endParaRPr>
          </a:p>
          <a:p>
            <a:pPr marL="12700" marR="5080" algn="just">
              <a:spcBef>
                <a:spcPts val="100"/>
              </a:spcBef>
            </a:pPr>
            <a:r>
              <a:rPr sz="2300" b="1" spc="-5" dirty="0">
                <a:latin typeface="Comic Sans MS"/>
                <a:cs typeface="Comic Sans MS"/>
              </a:rPr>
              <a:t>Con</a:t>
            </a:r>
            <a:r>
              <a:rPr sz="2300" b="1" spc="545" dirty="0">
                <a:latin typeface="Comic Sans MS"/>
                <a:cs typeface="Comic Sans MS"/>
              </a:rPr>
              <a:t> </a:t>
            </a:r>
            <a:r>
              <a:rPr sz="2300" b="1" spc="-5" dirty="0">
                <a:latin typeface="Comic Sans MS"/>
                <a:cs typeface="Comic Sans MS"/>
              </a:rPr>
              <a:t>esquema</a:t>
            </a:r>
            <a:r>
              <a:rPr sz="2300" b="1" spc="545" dirty="0">
                <a:latin typeface="Comic Sans MS"/>
                <a:cs typeface="Comic Sans MS"/>
              </a:rPr>
              <a:t> </a:t>
            </a:r>
            <a:r>
              <a:rPr sz="2300" b="1" spc="-5" dirty="0">
                <a:latin typeface="Comic Sans MS"/>
                <a:cs typeface="Comic Sans MS"/>
              </a:rPr>
              <a:t>de</a:t>
            </a:r>
            <a:r>
              <a:rPr sz="2300" b="1" spc="545" dirty="0">
                <a:latin typeface="Comic Sans MS"/>
                <a:cs typeface="Comic Sans MS"/>
              </a:rPr>
              <a:t> </a:t>
            </a:r>
            <a:r>
              <a:rPr sz="2300" b="1" spc="-5" dirty="0">
                <a:latin typeface="Comic Sans MS"/>
                <a:cs typeface="Comic Sans MS"/>
              </a:rPr>
              <a:t>fase</a:t>
            </a:r>
            <a:r>
              <a:rPr sz="2300" b="1" spc="545" dirty="0">
                <a:latin typeface="Comic Sans MS"/>
                <a:cs typeface="Comic Sans MS"/>
              </a:rPr>
              <a:t> </a:t>
            </a:r>
            <a:r>
              <a:rPr sz="2300" b="1" spc="-5" dirty="0">
                <a:latin typeface="Comic Sans MS"/>
                <a:cs typeface="Comic Sans MS"/>
              </a:rPr>
              <a:t>partida:	</a:t>
            </a:r>
            <a:r>
              <a:rPr sz="2300" spc="-5" dirty="0">
                <a:latin typeface="Comic Sans MS"/>
                <a:cs typeface="Comic Sans MS"/>
              </a:rPr>
              <a:t>La</a:t>
            </a:r>
            <a:r>
              <a:rPr sz="2300" spc="495" dirty="0">
                <a:latin typeface="Comic Sans MS"/>
                <a:cs typeface="Comic Sans MS"/>
              </a:rPr>
              <a:t> </a:t>
            </a:r>
            <a:r>
              <a:rPr sz="2300" spc="-5" dirty="0" err="1">
                <a:latin typeface="Comic Sans MS"/>
                <a:cs typeface="Comic Sans MS"/>
              </a:rPr>
              <a:t>mayoría</a:t>
            </a:r>
            <a:r>
              <a:rPr sz="2300" spc="495" dirty="0">
                <a:latin typeface="Comic Sans MS"/>
                <a:cs typeface="Comic Sans MS"/>
              </a:rPr>
              <a:t> </a:t>
            </a:r>
            <a:r>
              <a:rPr sz="2300" spc="-5" dirty="0">
                <a:latin typeface="Comic Sans MS"/>
                <a:cs typeface="Comic Sans MS"/>
              </a:rPr>
              <a:t>de</a:t>
            </a:r>
            <a:r>
              <a:rPr lang="en-US" sz="2300" spc="-5" dirty="0">
                <a:latin typeface="Comic Sans MS"/>
                <a:cs typeface="Comic Sans MS"/>
              </a:rPr>
              <a:t> </a:t>
            </a:r>
            <a:r>
              <a:rPr lang="es-MX" sz="2300" spc="-5" dirty="0">
                <a:latin typeface="Comic Sans MS"/>
                <a:cs typeface="Comic Sans MS"/>
              </a:rPr>
              <a:t>generadores tienen devanados del estator de una vuelta. En</a:t>
            </a:r>
            <a:r>
              <a:rPr lang="es-MX" sz="2300" dirty="0">
                <a:latin typeface="Comic Sans MS"/>
                <a:cs typeface="Comic Sans MS"/>
              </a:rPr>
              <a:t> </a:t>
            </a:r>
            <a:r>
              <a:rPr lang="es-MX" sz="2300" spc="-5" dirty="0">
                <a:latin typeface="Comic Sans MS"/>
                <a:cs typeface="Comic Sans MS"/>
              </a:rPr>
              <a:t>generadores</a:t>
            </a:r>
            <a:r>
              <a:rPr lang="es-MX" sz="2300" dirty="0">
                <a:latin typeface="Comic Sans MS"/>
                <a:cs typeface="Comic Sans MS"/>
              </a:rPr>
              <a:t> </a:t>
            </a:r>
            <a:r>
              <a:rPr lang="es-MX" sz="2300" spc="-5" dirty="0">
                <a:latin typeface="Comic Sans MS"/>
                <a:cs typeface="Comic Sans MS"/>
              </a:rPr>
              <a:t>con</a:t>
            </a:r>
            <a:r>
              <a:rPr lang="es-MX" sz="2300" dirty="0">
                <a:latin typeface="Comic Sans MS"/>
                <a:cs typeface="Comic Sans MS"/>
              </a:rPr>
              <a:t> </a:t>
            </a:r>
            <a:r>
              <a:rPr lang="es-MX" sz="2300" spc="-5" dirty="0">
                <a:latin typeface="Comic Sans MS"/>
                <a:cs typeface="Comic Sans MS"/>
              </a:rPr>
              <a:t>bobinas</a:t>
            </a:r>
            <a:r>
              <a:rPr lang="es-MX" sz="2300" dirty="0">
                <a:latin typeface="Comic Sans MS"/>
                <a:cs typeface="Comic Sans MS"/>
              </a:rPr>
              <a:t> </a:t>
            </a:r>
            <a:r>
              <a:rPr lang="es-MX" sz="2300" spc="-5" dirty="0" err="1">
                <a:latin typeface="Comic Sans MS"/>
                <a:cs typeface="Comic Sans MS"/>
              </a:rPr>
              <a:t>multi-vueltas</a:t>
            </a:r>
            <a:r>
              <a:rPr lang="es-MX" sz="2300" dirty="0">
                <a:latin typeface="Comic Sans MS"/>
                <a:cs typeface="Comic Sans MS"/>
              </a:rPr>
              <a:t> </a:t>
            </a:r>
            <a:r>
              <a:rPr lang="es-MX" sz="2300" spc="-5" dirty="0">
                <a:latin typeface="Comic Sans MS"/>
                <a:cs typeface="Comic Sans MS"/>
              </a:rPr>
              <a:t>y</a:t>
            </a:r>
            <a:r>
              <a:rPr lang="es-MX" sz="2300" dirty="0">
                <a:latin typeface="Comic Sans MS"/>
                <a:cs typeface="Comic Sans MS"/>
              </a:rPr>
              <a:t> </a:t>
            </a:r>
            <a:r>
              <a:rPr lang="es-MX" sz="2300" spc="-5" dirty="0">
                <a:latin typeface="Comic Sans MS"/>
                <a:cs typeface="Comic Sans MS"/>
              </a:rPr>
              <a:t>dos</a:t>
            </a:r>
            <a:r>
              <a:rPr lang="es-MX" sz="2300" dirty="0">
                <a:latin typeface="Comic Sans MS"/>
                <a:cs typeface="Comic Sans MS"/>
              </a:rPr>
              <a:t> </a:t>
            </a:r>
            <a:r>
              <a:rPr lang="es-MX" sz="2300" spc="-5" dirty="0">
                <a:latin typeface="Comic Sans MS"/>
                <a:cs typeface="Comic Sans MS"/>
              </a:rPr>
              <a:t>más devanados por fase se puede usar el esquema de relés de fase partida para detectar las fallas entre espiras.</a:t>
            </a:r>
            <a:r>
              <a:rPr lang="es-MX" sz="2300" dirty="0">
                <a:latin typeface="Comic Sans MS"/>
                <a:cs typeface="Comic Sans MS"/>
              </a:rPr>
              <a:t> </a:t>
            </a:r>
            <a:r>
              <a:rPr lang="es-MX" sz="2300" spc="-5" dirty="0">
                <a:latin typeface="Comic Sans MS"/>
                <a:cs typeface="Comic Sans MS"/>
              </a:rPr>
              <a:t>En este esquema (</a:t>
            </a:r>
            <a:r>
              <a:rPr lang="es-MX" sz="2300" b="1" spc="-5" dirty="0">
                <a:latin typeface="Comic Sans MS"/>
                <a:cs typeface="Comic Sans MS"/>
              </a:rPr>
              <a:t>figura E</a:t>
            </a:r>
            <a:r>
              <a:rPr lang="es-MX" sz="2300" spc="-5" dirty="0">
                <a:latin typeface="Comic Sans MS"/>
                <a:cs typeface="Comic Sans MS"/>
              </a:rPr>
              <a:t>), el circuito en cada fase de los devanados del estator es partido en dos grupos iguales y las</a:t>
            </a:r>
            <a:r>
              <a:rPr lang="es-MX" sz="2300" dirty="0">
                <a:latin typeface="Comic Sans MS"/>
                <a:cs typeface="Comic Sans MS"/>
              </a:rPr>
              <a:t> </a:t>
            </a:r>
            <a:r>
              <a:rPr lang="es-MX" sz="2300" spc="-5" dirty="0">
                <a:latin typeface="Comic Sans MS"/>
                <a:cs typeface="Comic Sans MS"/>
              </a:rPr>
              <a:t>corrientes</a:t>
            </a:r>
            <a:r>
              <a:rPr lang="es-MX" sz="2300" dirty="0">
                <a:latin typeface="Comic Sans MS"/>
                <a:cs typeface="Comic Sans MS"/>
              </a:rPr>
              <a:t> </a:t>
            </a:r>
            <a:r>
              <a:rPr lang="es-MX" sz="2300" spc="-5" dirty="0">
                <a:latin typeface="Comic Sans MS"/>
                <a:cs typeface="Comic Sans MS"/>
              </a:rPr>
              <a:t>en</a:t>
            </a:r>
            <a:r>
              <a:rPr lang="es-MX" sz="2300" dirty="0">
                <a:latin typeface="Comic Sans MS"/>
                <a:cs typeface="Comic Sans MS"/>
              </a:rPr>
              <a:t> </a:t>
            </a:r>
            <a:r>
              <a:rPr lang="es-MX" sz="2300" spc="-5" dirty="0">
                <a:latin typeface="Comic Sans MS"/>
                <a:cs typeface="Comic Sans MS"/>
              </a:rPr>
              <a:t>cada</a:t>
            </a:r>
            <a:r>
              <a:rPr lang="es-MX" sz="2300" spc="260" dirty="0">
                <a:latin typeface="Comic Sans MS"/>
                <a:cs typeface="Comic Sans MS"/>
              </a:rPr>
              <a:t> </a:t>
            </a:r>
            <a:r>
              <a:rPr lang="es-MX" sz="2300" spc="-5" dirty="0">
                <a:latin typeface="Comic Sans MS"/>
                <a:cs typeface="Comic Sans MS"/>
              </a:rPr>
              <a:t>grupo</a:t>
            </a:r>
            <a:r>
              <a:rPr lang="es-MX" sz="2300" spc="260" dirty="0">
                <a:latin typeface="Comic Sans MS"/>
                <a:cs typeface="Comic Sans MS"/>
              </a:rPr>
              <a:t> </a:t>
            </a:r>
            <a:r>
              <a:rPr lang="es-MX" sz="2300" spc="-5" dirty="0">
                <a:latin typeface="Comic Sans MS"/>
                <a:cs typeface="Comic Sans MS"/>
              </a:rPr>
              <a:t>comparadas.</a:t>
            </a:r>
            <a:r>
              <a:rPr lang="es-MX" sz="2300" spc="260" dirty="0">
                <a:latin typeface="Comic Sans MS"/>
                <a:cs typeface="Comic Sans MS"/>
              </a:rPr>
              <a:t> </a:t>
            </a:r>
            <a:r>
              <a:rPr lang="es-MX" sz="2300" spc="-5" dirty="0">
                <a:latin typeface="Comic Sans MS"/>
                <a:cs typeface="Comic Sans MS"/>
              </a:rPr>
              <a:t>Una diferencia</a:t>
            </a:r>
            <a:r>
              <a:rPr lang="es-MX" sz="2300" dirty="0">
                <a:latin typeface="Comic Sans MS"/>
                <a:cs typeface="Comic Sans MS"/>
              </a:rPr>
              <a:t> </a:t>
            </a:r>
            <a:r>
              <a:rPr lang="es-MX" sz="2300" spc="-5" dirty="0">
                <a:latin typeface="Comic Sans MS"/>
                <a:cs typeface="Comic Sans MS"/>
              </a:rPr>
              <a:t>en</a:t>
            </a:r>
            <a:r>
              <a:rPr lang="es-MX" sz="2300" dirty="0">
                <a:latin typeface="Comic Sans MS"/>
                <a:cs typeface="Comic Sans MS"/>
              </a:rPr>
              <a:t> </a:t>
            </a:r>
            <a:r>
              <a:rPr lang="es-MX" sz="2300" spc="-5" dirty="0">
                <a:latin typeface="Comic Sans MS"/>
                <a:cs typeface="Comic Sans MS"/>
              </a:rPr>
              <a:t>estas</a:t>
            </a:r>
            <a:r>
              <a:rPr lang="es-MX" sz="2300" dirty="0">
                <a:latin typeface="Comic Sans MS"/>
                <a:cs typeface="Comic Sans MS"/>
              </a:rPr>
              <a:t> </a:t>
            </a:r>
            <a:r>
              <a:rPr lang="es-MX" sz="2300" spc="-5" dirty="0">
                <a:latin typeface="Comic Sans MS"/>
                <a:cs typeface="Comic Sans MS"/>
              </a:rPr>
              <a:t>corrientes</a:t>
            </a:r>
            <a:r>
              <a:rPr lang="es-MX" sz="2300" dirty="0">
                <a:latin typeface="Comic Sans MS"/>
                <a:cs typeface="Comic Sans MS"/>
              </a:rPr>
              <a:t> </a:t>
            </a:r>
            <a:r>
              <a:rPr lang="es-MX" sz="2300" spc="-5" dirty="0">
                <a:latin typeface="Comic Sans MS"/>
                <a:cs typeface="Comic Sans MS"/>
              </a:rPr>
              <a:t>indica</a:t>
            </a:r>
            <a:r>
              <a:rPr lang="es-MX" sz="2300" dirty="0">
                <a:latin typeface="Comic Sans MS"/>
                <a:cs typeface="Comic Sans MS"/>
              </a:rPr>
              <a:t> </a:t>
            </a:r>
            <a:r>
              <a:rPr lang="es-MX" sz="2300" spc="-5" dirty="0">
                <a:latin typeface="Comic Sans MS"/>
                <a:cs typeface="Comic Sans MS"/>
              </a:rPr>
              <a:t>un</a:t>
            </a:r>
            <a:r>
              <a:rPr lang="es-MX" sz="2300" dirty="0">
                <a:latin typeface="Comic Sans MS"/>
                <a:cs typeface="Comic Sans MS"/>
              </a:rPr>
              <a:t> </a:t>
            </a:r>
            <a:r>
              <a:rPr lang="es-MX" sz="2300" spc="-5" dirty="0">
                <a:latin typeface="Comic Sans MS"/>
                <a:cs typeface="Comic Sans MS"/>
              </a:rPr>
              <a:t>desbalance causado</a:t>
            </a:r>
            <a:r>
              <a:rPr lang="es-MX" sz="2300" dirty="0">
                <a:latin typeface="Comic Sans MS"/>
                <a:cs typeface="Comic Sans MS"/>
              </a:rPr>
              <a:t> </a:t>
            </a:r>
            <a:r>
              <a:rPr lang="es-MX" sz="2300" spc="-5" dirty="0">
                <a:latin typeface="Comic Sans MS"/>
                <a:cs typeface="Comic Sans MS"/>
              </a:rPr>
              <a:t>por</a:t>
            </a:r>
            <a:r>
              <a:rPr lang="es-MX" sz="2300" dirty="0">
                <a:latin typeface="Comic Sans MS"/>
                <a:cs typeface="Comic Sans MS"/>
              </a:rPr>
              <a:t> </a:t>
            </a:r>
            <a:r>
              <a:rPr lang="es-MX" sz="2300" spc="-5" dirty="0">
                <a:latin typeface="Comic Sans MS"/>
                <a:cs typeface="Comic Sans MS"/>
              </a:rPr>
              <a:t>una</a:t>
            </a:r>
            <a:r>
              <a:rPr lang="es-MX" sz="2300" dirty="0">
                <a:latin typeface="Comic Sans MS"/>
                <a:cs typeface="Comic Sans MS"/>
              </a:rPr>
              <a:t> </a:t>
            </a:r>
            <a:r>
              <a:rPr lang="es-MX" sz="2300" spc="-5" dirty="0">
                <a:latin typeface="Comic Sans MS"/>
                <a:cs typeface="Comic Sans MS"/>
              </a:rPr>
              <a:t>falla</a:t>
            </a:r>
            <a:r>
              <a:rPr lang="es-MX" sz="2300" dirty="0">
                <a:latin typeface="Comic Sans MS"/>
                <a:cs typeface="Comic Sans MS"/>
              </a:rPr>
              <a:t> </a:t>
            </a:r>
            <a:r>
              <a:rPr lang="es-MX" sz="2300" spc="-5" dirty="0">
                <a:latin typeface="Comic Sans MS"/>
                <a:cs typeface="Comic Sans MS"/>
              </a:rPr>
              <a:t>en</a:t>
            </a:r>
            <a:r>
              <a:rPr lang="es-MX" sz="2300" dirty="0">
                <a:latin typeface="Comic Sans MS"/>
                <a:cs typeface="Comic Sans MS"/>
              </a:rPr>
              <a:t> </a:t>
            </a:r>
            <a:r>
              <a:rPr lang="es-MX" sz="2300" spc="-5" dirty="0">
                <a:latin typeface="Comic Sans MS"/>
                <a:cs typeface="Comic Sans MS"/>
              </a:rPr>
              <a:t>una</a:t>
            </a:r>
            <a:r>
              <a:rPr lang="es-MX" sz="2300" dirty="0">
                <a:latin typeface="Comic Sans MS"/>
                <a:cs typeface="Comic Sans MS"/>
              </a:rPr>
              <a:t> </a:t>
            </a:r>
            <a:r>
              <a:rPr lang="es-MX" sz="2300" spc="-5" dirty="0">
                <a:latin typeface="Comic Sans MS"/>
                <a:cs typeface="Comic Sans MS"/>
              </a:rPr>
              <a:t>vuelta.</a:t>
            </a:r>
            <a:r>
              <a:rPr lang="es-MX" sz="2300" dirty="0">
                <a:latin typeface="Comic Sans MS"/>
                <a:cs typeface="Comic Sans MS"/>
              </a:rPr>
              <a:t> </a:t>
            </a:r>
            <a:r>
              <a:rPr lang="es-MX" sz="2300" spc="-5" dirty="0">
                <a:latin typeface="Comic Sans MS"/>
                <a:cs typeface="Comic Sans MS"/>
              </a:rPr>
              <a:t>Un</a:t>
            </a:r>
            <a:r>
              <a:rPr lang="es-MX" sz="2300" dirty="0">
                <a:latin typeface="Comic Sans MS"/>
                <a:cs typeface="Comic Sans MS"/>
              </a:rPr>
              <a:t> </a:t>
            </a:r>
            <a:r>
              <a:rPr lang="es-MX" sz="2300" spc="-5" dirty="0">
                <a:latin typeface="Comic Sans MS"/>
                <a:cs typeface="Comic Sans MS"/>
              </a:rPr>
              <a:t>relé</a:t>
            </a:r>
            <a:r>
              <a:rPr lang="es-MX" sz="2300" dirty="0">
                <a:latin typeface="Comic Sans MS"/>
                <a:cs typeface="Comic Sans MS"/>
              </a:rPr>
              <a:t> </a:t>
            </a:r>
            <a:r>
              <a:rPr lang="es-MX" sz="2300" spc="-5" dirty="0">
                <a:latin typeface="Comic Sans MS"/>
                <a:cs typeface="Comic Sans MS"/>
              </a:rPr>
              <a:t>de </a:t>
            </a:r>
            <a:r>
              <a:rPr lang="es-MX" sz="2300" spc="-5" dirty="0" err="1">
                <a:latin typeface="Comic Sans MS"/>
                <a:cs typeface="Comic Sans MS"/>
              </a:rPr>
              <a:t>sobrecorriente</a:t>
            </a:r>
            <a:r>
              <a:rPr lang="es-MX" sz="2300" dirty="0">
                <a:latin typeface="Comic Sans MS"/>
                <a:cs typeface="Comic Sans MS"/>
              </a:rPr>
              <a:t> </a:t>
            </a:r>
            <a:r>
              <a:rPr lang="es-MX" sz="2300" spc="-5" dirty="0">
                <a:latin typeface="Comic Sans MS"/>
                <a:cs typeface="Comic Sans MS"/>
              </a:rPr>
              <a:t>muy</a:t>
            </a:r>
            <a:r>
              <a:rPr lang="es-MX" sz="2300" dirty="0">
                <a:latin typeface="Comic Sans MS"/>
                <a:cs typeface="Comic Sans MS"/>
              </a:rPr>
              <a:t> </a:t>
            </a:r>
            <a:r>
              <a:rPr lang="es-MX" sz="2300" spc="-5" dirty="0">
                <a:latin typeface="Comic Sans MS"/>
                <a:cs typeface="Comic Sans MS"/>
              </a:rPr>
              <a:t>inverso</a:t>
            </a:r>
            <a:r>
              <a:rPr lang="es-MX" sz="2300" dirty="0">
                <a:latin typeface="Comic Sans MS"/>
                <a:cs typeface="Comic Sans MS"/>
              </a:rPr>
              <a:t> </a:t>
            </a:r>
            <a:r>
              <a:rPr lang="es-MX" sz="2300" spc="-5" dirty="0">
                <a:latin typeface="Comic Sans MS"/>
                <a:cs typeface="Comic Sans MS"/>
              </a:rPr>
              <a:t>con</a:t>
            </a:r>
            <a:r>
              <a:rPr lang="es-MX" sz="2300" dirty="0">
                <a:latin typeface="Comic Sans MS"/>
                <a:cs typeface="Comic Sans MS"/>
              </a:rPr>
              <a:t> </a:t>
            </a:r>
            <a:r>
              <a:rPr lang="es-MX" sz="2300" spc="-5" dirty="0">
                <a:latin typeface="Comic Sans MS"/>
                <a:cs typeface="Comic Sans MS"/>
              </a:rPr>
              <a:t>instantáneo</a:t>
            </a:r>
            <a:r>
              <a:rPr lang="es-MX" sz="2300" dirty="0">
                <a:latin typeface="Comic Sans MS"/>
                <a:cs typeface="Comic Sans MS"/>
              </a:rPr>
              <a:t> </a:t>
            </a:r>
            <a:r>
              <a:rPr lang="es-MX" sz="2300" spc="-5" dirty="0">
                <a:latin typeface="Comic Sans MS"/>
                <a:cs typeface="Comic Sans MS"/>
              </a:rPr>
              <a:t>es usualmente usado para este esquema.</a:t>
            </a:r>
            <a:r>
              <a:rPr lang="es-MX" sz="2300" dirty="0">
                <a:latin typeface="Comic Sans MS"/>
                <a:cs typeface="Comic Sans MS"/>
              </a:rPr>
              <a:t> </a:t>
            </a:r>
            <a:r>
              <a:rPr lang="es-MX" sz="2300" spc="-5" dirty="0">
                <a:latin typeface="Comic Sans MS"/>
                <a:cs typeface="Comic Sans MS"/>
              </a:rPr>
              <a:t>La </a:t>
            </a:r>
            <a:r>
              <a:rPr lang="es-MX" sz="2300" spc="-5" dirty="0" err="1">
                <a:latin typeface="Comic Sans MS"/>
                <a:cs typeface="Comic Sans MS"/>
              </a:rPr>
              <a:t>sobrecorriente</a:t>
            </a:r>
            <a:r>
              <a:rPr lang="es-MX" sz="2300" spc="-5" dirty="0">
                <a:latin typeface="Comic Sans MS"/>
                <a:cs typeface="Comic Sans MS"/>
              </a:rPr>
              <a:t> de</a:t>
            </a:r>
            <a:r>
              <a:rPr lang="es-MX" sz="2300" dirty="0">
                <a:latin typeface="Comic Sans MS"/>
                <a:cs typeface="Comic Sans MS"/>
              </a:rPr>
              <a:t> </a:t>
            </a:r>
            <a:r>
              <a:rPr lang="es-MX" sz="2300" spc="-5" dirty="0">
                <a:latin typeface="Comic Sans MS"/>
                <a:cs typeface="Comic Sans MS"/>
              </a:rPr>
              <a:t>tiempo</a:t>
            </a:r>
            <a:r>
              <a:rPr lang="es-MX" sz="2300" dirty="0">
                <a:latin typeface="Comic Sans MS"/>
                <a:cs typeface="Comic Sans MS"/>
              </a:rPr>
              <a:t> </a:t>
            </a:r>
            <a:r>
              <a:rPr lang="es-MX" sz="2300" spc="-5" dirty="0">
                <a:latin typeface="Comic Sans MS"/>
                <a:cs typeface="Comic Sans MS"/>
              </a:rPr>
              <a:t>se</a:t>
            </a:r>
            <a:r>
              <a:rPr lang="es-MX" sz="2300" dirty="0">
                <a:latin typeface="Comic Sans MS"/>
                <a:cs typeface="Comic Sans MS"/>
              </a:rPr>
              <a:t> </a:t>
            </a:r>
            <a:r>
              <a:rPr lang="es-MX" sz="2300" spc="-5" dirty="0">
                <a:latin typeface="Comic Sans MS"/>
                <a:cs typeface="Comic Sans MS"/>
              </a:rPr>
              <a:t>ajusta</a:t>
            </a:r>
            <a:r>
              <a:rPr lang="es-MX" sz="2300" dirty="0">
                <a:latin typeface="Comic Sans MS"/>
                <a:cs typeface="Comic Sans MS"/>
              </a:rPr>
              <a:t> </a:t>
            </a:r>
            <a:r>
              <a:rPr lang="es-MX" sz="2300" spc="-5" dirty="0">
                <a:latin typeface="Comic Sans MS"/>
                <a:cs typeface="Comic Sans MS"/>
              </a:rPr>
              <a:t>arriba</a:t>
            </a:r>
            <a:r>
              <a:rPr lang="es-MX" sz="2300" dirty="0">
                <a:latin typeface="Comic Sans MS"/>
                <a:cs typeface="Comic Sans MS"/>
              </a:rPr>
              <a:t> </a:t>
            </a:r>
            <a:r>
              <a:rPr lang="es-MX" sz="2300" spc="-5" dirty="0">
                <a:latin typeface="Comic Sans MS"/>
                <a:cs typeface="Comic Sans MS"/>
              </a:rPr>
              <a:t>de</a:t>
            </a:r>
            <a:r>
              <a:rPr lang="es-MX" sz="2300" dirty="0">
                <a:latin typeface="Comic Sans MS"/>
                <a:cs typeface="Comic Sans MS"/>
              </a:rPr>
              <a:t> </a:t>
            </a:r>
            <a:r>
              <a:rPr lang="es-MX" sz="2300" spc="-5" dirty="0">
                <a:latin typeface="Comic Sans MS"/>
                <a:cs typeface="Comic Sans MS"/>
              </a:rPr>
              <a:t>cualquier</a:t>
            </a:r>
            <a:r>
              <a:rPr lang="es-MX" sz="2300" dirty="0">
                <a:latin typeface="Comic Sans MS"/>
                <a:cs typeface="Comic Sans MS"/>
              </a:rPr>
              <a:t> </a:t>
            </a:r>
            <a:r>
              <a:rPr lang="es-MX" sz="2300" spc="-5" dirty="0">
                <a:latin typeface="Comic Sans MS"/>
                <a:cs typeface="Comic Sans MS"/>
              </a:rPr>
              <a:t>corriente</a:t>
            </a:r>
            <a:r>
              <a:rPr lang="es-MX" sz="2300" dirty="0">
                <a:latin typeface="Comic Sans MS"/>
                <a:cs typeface="Comic Sans MS"/>
              </a:rPr>
              <a:t> </a:t>
            </a:r>
            <a:r>
              <a:rPr lang="es-MX" sz="2300" spc="-5" dirty="0">
                <a:latin typeface="Comic Sans MS"/>
                <a:cs typeface="Comic Sans MS"/>
              </a:rPr>
              <a:t>de desbalance</a:t>
            </a:r>
            <a:r>
              <a:rPr lang="es-MX" sz="2300" spc="235" dirty="0">
                <a:latin typeface="Comic Sans MS"/>
                <a:cs typeface="Comic Sans MS"/>
              </a:rPr>
              <a:t> </a:t>
            </a:r>
            <a:r>
              <a:rPr lang="es-MX" sz="2300" spc="-5" dirty="0">
                <a:latin typeface="Comic Sans MS"/>
                <a:cs typeface="Comic Sans MS"/>
              </a:rPr>
              <a:t>normal,</a:t>
            </a:r>
            <a:r>
              <a:rPr lang="es-MX" sz="2300" spc="220" dirty="0">
                <a:latin typeface="Comic Sans MS"/>
                <a:cs typeface="Comic Sans MS"/>
              </a:rPr>
              <a:t> </a:t>
            </a:r>
            <a:r>
              <a:rPr lang="es-MX" sz="2300" spc="-5" dirty="0">
                <a:latin typeface="Comic Sans MS"/>
                <a:cs typeface="Comic Sans MS"/>
              </a:rPr>
              <a:t>pero</a:t>
            </a:r>
            <a:r>
              <a:rPr lang="es-MX" sz="2300" spc="225" dirty="0">
                <a:latin typeface="Comic Sans MS"/>
                <a:cs typeface="Comic Sans MS"/>
              </a:rPr>
              <a:t> </a:t>
            </a:r>
            <a:r>
              <a:rPr lang="es-MX" sz="2300" spc="-5" dirty="0">
                <a:latin typeface="Comic Sans MS"/>
                <a:cs typeface="Comic Sans MS"/>
              </a:rPr>
              <a:t>abajo</a:t>
            </a:r>
            <a:r>
              <a:rPr lang="es-MX" sz="2300" spc="220" dirty="0">
                <a:latin typeface="Comic Sans MS"/>
                <a:cs typeface="Comic Sans MS"/>
              </a:rPr>
              <a:t> </a:t>
            </a:r>
            <a:r>
              <a:rPr lang="es-MX" sz="2300" spc="-5" dirty="0">
                <a:latin typeface="Comic Sans MS"/>
                <a:cs typeface="Comic Sans MS"/>
              </a:rPr>
              <a:t>del</a:t>
            </a:r>
            <a:r>
              <a:rPr lang="es-MX" sz="2300" spc="225" dirty="0">
                <a:latin typeface="Comic Sans MS"/>
                <a:cs typeface="Comic Sans MS"/>
              </a:rPr>
              <a:t> </a:t>
            </a:r>
            <a:r>
              <a:rPr lang="es-MX" sz="2300" spc="-5" dirty="0">
                <a:latin typeface="Comic Sans MS"/>
                <a:cs typeface="Comic Sans MS"/>
              </a:rPr>
              <a:t>desbalance</a:t>
            </a:r>
            <a:r>
              <a:rPr lang="es-MX" sz="2300" spc="220" dirty="0">
                <a:latin typeface="Comic Sans MS"/>
                <a:cs typeface="Comic Sans MS"/>
              </a:rPr>
              <a:t> </a:t>
            </a:r>
            <a:r>
              <a:rPr lang="es-MX" sz="2300" spc="-5" dirty="0">
                <a:latin typeface="Comic Sans MS"/>
                <a:cs typeface="Comic Sans MS"/>
              </a:rPr>
              <a:t>causado por</a:t>
            </a:r>
            <a:r>
              <a:rPr lang="es-MX" sz="2300" dirty="0">
                <a:latin typeface="Comic Sans MS"/>
                <a:cs typeface="Comic Sans MS"/>
              </a:rPr>
              <a:t> </a:t>
            </a:r>
            <a:r>
              <a:rPr lang="es-MX" sz="2300" spc="-5" dirty="0">
                <a:latin typeface="Comic Sans MS"/>
                <a:cs typeface="Comic Sans MS"/>
              </a:rPr>
              <a:t>una</a:t>
            </a:r>
            <a:r>
              <a:rPr lang="es-MX" sz="2300" dirty="0">
                <a:latin typeface="Comic Sans MS"/>
                <a:cs typeface="Comic Sans MS"/>
              </a:rPr>
              <a:t> </a:t>
            </a:r>
            <a:r>
              <a:rPr lang="es-MX" sz="2300" spc="-5" dirty="0">
                <a:latin typeface="Comic Sans MS"/>
                <a:cs typeface="Comic Sans MS"/>
              </a:rPr>
              <a:t>sola</a:t>
            </a:r>
            <a:r>
              <a:rPr lang="es-MX" sz="2300" dirty="0">
                <a:latin typeface="Comic Sans MS"/>
                <a:cs typeface="Comic Sans MS"/>
              </a:rPr>
              <a:t> </a:t>
            </a:r>
            <a:r>
              <a:rPr lang="es-MX" sz="2300" spc="-5" dirty="0">
                <a:latin typeface="Comic Sans MS"/>
                <a:cs typeface="Comic Sans MS"/>
              </a:rPr>
              <a:t>vuelta</a:t>
            </a:r>
            <a:r>
              <a:rPr lang="es-MX" sz="2300" dirty="0">
                <a:latin typeface="Comic Sans MS"/>
                <a:cs typeface="Comic Sans MS"/>
              </a:rPr>
              <a:t> </a:t>
            </a:r>
            <a:r>
              <a:rPr lang="es-MX" sz="2300" spc="-5" dirty="0">
                <a:latin typeface="Comic Sans MS"/>
                <a:cs typeface="Comic Sans MS"/>
              </a:rPr>
              <a:t>cortocircuitada.</a:t>
            </a:r>
            <a:r>
              <a:rPr lang="es-MX" sz="2300" spc="260" dirty="0">
                <a:latin typeface="Comic Sans MS"/>
                <a:cs typeface="Comic Sans MS"/>
              </a:rPr>
              <a:t> </a:t>
            </a:r>
            <a:r>
              <a:rPr lang="es-MX" sz="2300" spc="-5" dirty="0">
                <a:latin typeface="Comic Sans MS"/>
                <a:cs typeface="Comic Sans MS"/>
              </a:rPr>
              <a:t>El</a:t>
            </a:r>
            <a:r>
              <a:rPr lang="es-MX" sz="2300" spc="254" dirty="0">
                <a:latin typeface="Comic Sans MS"/>
                <a:cs typeface="Comic Sans MS"/>
              </a:rPr>
              <a:t> </a:t>
            </a:r>
            <a:r>
              <a:rPr lang="es-MX" sz="2300" spc="-5" dirty="0">
                <a:latin typeface="Comic Sans MS"/>
                <a:cs typeface="Comic Sans MS"/>
              </a:rPr>
              <a:t>retardo</a:t>
            </a:r>
            <a:r>
              <a:rPr lang="es-MX" sz="2300" spc="260" dirty="0">
                <a:latin typeface="Comic Sans MS"/>
                <a:cs typeface="Comic Sans MS"/>
              </a:rPr>
              <a:t> </a:t>
            </a:r>
            <a:r>
              <a:rPr lang="es-MX" sz="2300" spc="-5" dirty="0">
                <a:latin typeface="Comic Sans MS"/>
                <a:cs typeface="Comic Sans MS"/>
              </a:rPr>
              <a:t>de tiempo</a:t>
            </a:r>
            <a:r>
              <a:rPr lang="es-MX" sz="2300" dirty="0">
                <a:latin typeface="Comic Sans MS"/>
                <a:cs typeface="Comic Sans MS"/>
              </a:rPr>
              <a:t> </a:t>
            </a:r>
            <a:r>
              <a:rPr lang="es-MX" sz="2300" spc="-5" dirty="0">
                <a:latin typeface="Comic Sans MS"/>
                <a:cs typeface="Comic Sans MS"/>
              </a:rPr>
              <a:t>se</a:t>
            </a:r>
            <a:r>
              <a:rPr lang="es-MX" sz="2300" dirty="0">
                <a:latin typeface="Comic Sans MS"/>
                <a:cs typeface="Comic Sans MS"/>
              </a:rPr>
              <a:t> </a:t>
            </a:r>
            <a:r>
              <a:rPr lang="es-MX" sz="2300" spc="-5" dirty="0">
                <a:latin typeface="Comic Sans MS"/>
                <a:cs typeface="Comic Sans MS"/>
              </a:rPr>
              <a:t>ajusta</a:t>
            </a:r>
            <a:r>
              <a:rPr lang="es-MX" sz="2300" dirty="0">
                <a:latin typeface="Comic Sans MS"/>
                <a:cs typeface="Comic Sans MS"/>
              </a:rPr>
              <a:t> </a:t>
            </a:r>
            <a:r>
              <a:rPr lang="es-MX" sz="2300" spc="-5" dirty="0">
                <a:latin typeface="Comic Sans MS"/>
                <a:cs typeface="Comic Sans MS"/>
              </a:rPr>
              <a:t>para</a:t>
            </a:r>
            <a:r>
              <a:rPr lang="es-MX" sz="2300" dirty="0">
                <a:latin typeface="Comic Sans MS"/>
                <a:cs typeface="Comic Sans MS"/>
              </a:rPr>
              <a:t> </a:t>
            </a:r>
            <a:r>
              <a:rPr lang="es-MX" sz="2300" spc="-5" dirty="0">
                <a:latin typeface="Comic Sans MS"/>
                <a:cs typeface="Comic Sans MS"/>
              </a:rPr>
              <a:t>evitar</a:t>
            </a:r>
            <a:r>
              <a:rPr lang="es-MX" sz="2300" dirty="0">
                <a:latin typeface="Comic Sans MS"/>
                <a:cs typeface="Comic Sans MS"/>
              </a:rPr>
              <a:t> </a:t>
            </a:r>
            <a:r>
              <a:rPr lang="es-MX" sz="2300" spc="-5" dirty="0">
                <a:latin typeface="Comic Sans MS"/>
                <a:cs typeface="Comic Sans MS"/>
              </a:rPr>
              <a:t>la</a:t>
            </a:r>
            <a:r>
              <a:rPr lang="es-MX" sz="2300" spc="260" dirty="0">
                <a:latin typeface="Comic Sans MS"/>
                <a:cs typeface="Comic Sans MS"/>
              </a:rPr>
              <a:t> </a:t>
            </a:r>
            <a:r>
              <a:rPr lang="es-MX" sz="2300" spc="-5" dirty="0">
                <a:latin typeface="Comic Sans MS"/>
                <a:cs typeface="Comic Sans MS"/>
              </a:rPr>
              <a:t>operación</a:t>
            </a:r>
            <a:r>
              <a:rPr lang="es-MX" sz="2300" spc="260" dirty="0">
                <a:latin typeface="Comic Sans MS"/>
                <a:cs typeface="Comic Sans MS"/>
              </a:rPr>
              <a:t> </a:t>
            </a:r>
            <a:r>
              <a:rPr lang="es-MX" sz="2300" spc="-5" dirty="0">
                <a:latin typeface="Comic Sans MS"/>
                <a:cs typeface="Comic Sans MS"/>
              </a:rPr>
              <a:t>con transitorios</a:t>
            </a:r>
            <a:r>
              <a:rPr lang="es-MX" sz="2300" spc="50" dirty="0">
                <a:latin typeface="Comic Sans MS"/>
                <a:cs typeface="Comic Sans MS"/>
              </a:rPr>
              <a:t> </a:t>
            </a:r>
            <a:r>
              <a:rPr lang="es-MX" sz="2300" spc="-5" dirty="0">
                <a:latin typeface="Comic Sans MS"/>
                <a:cs typeface="Comic Sans MS"/>
              </a:rPr>
              <a:t>que</a:t>
            </a:r>
            <a:r>
              <a:rPr lang="es-MX" sz="2300" spc="50" dirty="0">
                <a:latin typeface="Comic Sans MS"/>
                <a:cs typeface="Comic Sans MS"/>
              </a:rPr>
              <a:t> </a:t>
            </a:r>
            <a:r>
              <a:rPr lang="es-MX" sz="2300" spc="-5" dirty="0">
                <a:latin typeface="Comic Sans MS"/>
                <a:cs typeface="Comic Sans MS"/>
              </a:rPr>
              <a:t>ocurran</a:t>
            </a:r>
            <a:r>
              <a:rPr lang="es-MX" sz="2300" spc="50" dirty="0">
                <a:latin typeface="Comic Sans MS"/>
                <a:cs typeface="Comic Sans MS"/>
              </a:rPr>
              <a:t> </a:t>
            </a:r>
            <a:r>
              <a:rPr lang="es-MX" sz="2300" spc="-5" dirty="0">
                <a:latin typeface="Comic Sans MS"/>
                <a:cs typeface="Comic Sans MS"/>
              </a:rPr>
              <a:t>durante</a:t>
            </a:r>
            <a:r>
              <a:rPr lang="es-MX" sz="2300" spc="50" dirty="0">
                <a:latin typeface="Comic Sans MS"/>
                <a:cs typeface="Comic Sans MS"/>
              </a:rPr>
              <a:t> </a:t>
            </a:r>
            <a:r>
              <a:rPr lang="es-MX" sz="2300" spc="-5" dirty="0">
                <a:latin typeface="Comic Sans MS"/>
                <a:cs typeface="Comic Sans MS"/>
              </a:rPr>
              <a:t>fallas</a:t>
            </a:r>
            <a:r>
              <a:rPr lang="es-MX" sz="2300" spc="55" dirty="0">
                <a:latin typeface="Comic Sans MS"/>
                <a:cs typeface="Comic Sans MS"/>
              </a:rPr>
              <a:t> </a:t>
            </a:r>
            <a:r>
              <a:rPr lang="es-MX" sz="2300" spc="-5" dirty="0">
                <a:latin typeface="Comic Sans MS"/>
                <a:cs typeface="Comic Sans MS"/>
              </a:rPr>
              <a:t>externas,</a:t>
            </a:r>
            <a:r>
              <a:rPr lang="es-MX" sz="2300" spc="45" dirty="0">
                <a:latin typeface="Comic Sans MS"/>
                <a:cs typeface="Comic Sans MS"/>
              </a:rPr>
              <a:t> </a:t>
            </a:r>
            <a:r>
              <a:rPr lang="es-MX" sz="2300" spc="-5" dirty="0">
                <a:latin typeface="Comic Sans MS"/>
                <a:cs typeface="Comic Sans MS"/>
              </a:rPr>
              <a:t>debido a la respuesta desigual de los </a:t>
            </a:r>
            <a:r>
              <a:rPr lang="es-MX" sz="2300" spc="-5" dirty="0" err="1">
                <a:latin typeface="Comic Sans MS"/>
                <a:cs typeface="Comic Sans MS"/>
              </a:rPr>
              <a:t>TCs</a:t>
            </a:r>
            <a:r>
              <a:rPr lang="es-MX" sz="2300" spc="-5" dirty="0">
                <a:latin typeface="Comic Sans MS"/>
                <a:cs typeface="Comic Sans MS"/>
              </a:rPr>
              <a:t> al transitorio.</a:t>
            </a:r>
            <a:r>
              <a:rPr lang="es-MX" sz="2300" spc="260" dirty="0">
                <a:latin typeface="Comic Sans MS"/>
                <a:cs typeface="Comic Sans MS"/>
              </a:rPr>
              <a:t> </a:t>
            </a:r>
            <a:r>
              <a:rPr lang="es-MX" sz="2300" spc="-5" dirty="0">
                <a:latin typeface="Comic Sans MS"/>
                <a:cs typeface="Comic Sans MS"/>
              </a:rPr>
              <a:t>La unidad instantánea se ajusta arriba de los transitorios durante</a:t>
            </a:r>
            <a:r>
              <a:rPr lang="es-MX" sz="2300" dirty="0">
                <a:latin typeface="Comic Sans MS"/>
                <a:cs typeface="Comic Sans MS"/>
              </a:rPr>
              <a:t> </a:t>
            </a:r>
            <a:r>
              <a:rPr lang="es-MX" sz="2300" spc="-5" dirty="0">
                <a:latin typeface="Comic Sans MS"/>
                <a:cs typeface="Comic Sans MS"/>
              </a:rPr>
              <a:t>fallas</a:t>
            </a:r>
            <a:r>
              <a:rPr lang="es-MX" sz="2300" dirty="0">
                <a:latin typeface="Comic Sans MS"/>
                <a:cs typeface="Comic Sans MS"/>
              </a:rPr>
              <a:t> </a:t>
            </a:r>
            <a:r>
              <a:rPr lang="es-MX" sz="2300" spc="-5" dirty="0">
                <a:latin typeface="Comic Sans MS"/>
                <a:cs typeface="Comic Sans MS"/>
              </a:rPr>
              <a:t>externas</a:t>
            </a:r>
            <a:r>
              <a:rPr lang="es-MX" sz="2300" dirty="0">
                <a:latin typeface="Comic Sans MS"/>
                <a:cs typeface="Comic Sans MS"/>
              </a:rPr>
              <a:t> </a:t>
            </a:r>
            <a:r>
              <a:rPr lang="es-MX" sz="2300" spc="-5" dirty="0">
                <a:latin typeface="Comic Sans MS"/>
                <a:cs typeface="Comic Sans MS"/>
              </a:rPr>
              <a:t>y</a:t>
            </a:r>
            <a:r>
              <a:rPr lang="es-MX" sz="2300" dirty="0">
                <a:latin typeface="Comic Sans MS"/>
                <a:cs typeface="Comic Sans MS"/>
              </a:rPr>
              <a:t> </a:t>
            </a:r>
            <a:r>
              <a:rPr lang="es-MX" sz="2300" spc="-5" dirty="0">
                <a:latin typeface="Comic Sans MS"/>
                <a:cs typeface="Comic Sans MS"/>
              </a:rPr>
              <a:t>probablemente</a:t>
            </a:r>
            <a:r>
              <a:rPr lang="es-MX" sz="2300" dirty="0">
                <a:latin typeface="Comic Sans MS"/>
                <a:cs typeface="Comic Sans MS"/>
              </a:rPr>
              <a:t> </a:t>
            </a:r>
            <a:r>
              <a:rPr lang="es-MX" sz="2300" spc="-5" dirty="0">
                <a:latin typeface="Comic Sans MS"/>
                <a:cs typeface="Comic Sans MS"/>
              </a:rPr>
              <a:t>únicamente detectará</a:t>
            </a:r>
            <a:r>
              <a:rPr lang="es-MX" sz="2300" dirty="0">
                <a:latin typeface="Comic Sans MS"/>
                <a:cs typeface="Comic Sans MS"/>
              </a:rPr>
              <a:t> </a:t>
            </a:r>
            <a:r>
              <a:rPr lang="es-MX" sz="2300" spc="-5" dirty="0">
                <a:latin typeface="Comic Sans MS"/>
                <a:cs typeface="Comic Sans MS"/>
              </a:rPr>
              <a:t>fallas</a:t>
            </a:r>
            <a:r>
              <a:rPr lang="es-MX" sz="2300" dirty="0">
                <a:latin typeface="Comic Sans MS"/>
                <a:cs typeface="Comic Sans MS"/>
              </a:rPr>
              <a:t> </a:t>
            </a:r>
            <a:r>
              <a:rPr lang="es-MX" sz="2300" spc="-5" dirty="0">
                <a:latin typeface="Comic Sans MS"/>
                <a:cs typeface="Comic Sans MS"/>
              </a:rPr>
              <a:t>fase</a:t>
            </a:r>
            <a:r>
              <a:rPr lang="es-MX" sz="2300" spc="5" dirty="0">
                <a:latin typeface="Comic Sans MS"/>
                <a:cs typeface="Comic Sans MS"/>
              </a:rPr>
              <a:t> </a:t>
            </a:r>
            <a:r>
              <a:rPr lang="es-MX" sz="2300" spc="-5" dirty="0">
                <a:latin typeface="Comic Sans MS"/>
                <a:cs typeface="Comic Sans MS"/>
              </a:rPr>
              <a:t>a</a:t>
            </a:r>
            <a:r>
              <a:rPr lang="es-MX" sz="2300" dirty="0">
                <a:latin typeface="Comic Sans MS"/>
                <a:cs typeface="Comic Sans MS"/>
              </a:rPr>
              <a:t> </a:t>
            </a:r>
            <a:r>
              <a:rPr lang="es-MX" sz="2300" spc="-5" dirty="0">
                <a:latin typeface="Comic Sans MS"/>
                <a:cs typeface="Comic Sans MS"/>
              </a:rPr>
              <a:t>fase</a:t>
            </a:r>
            <a:r>
              <a:rPr lang="es-MX" sz="2300" spc="5" dirty="0">
                <a:latin typeface="Comic Sans MS"/>
                <a:cs typeface="Comic Sans MS"/>
              </a:rPr>
              <a:t> </a:t>
            </a:r>
            <a:r>
              <a:rPr lang="es-MX" sz="2300" spc="-5" dirty="0">
                <a:latin typeface="Comic Sans MS"/>
                <a:cs typeface="Comic Sans MS"/>
              </a:rPr>
              <a:t>o</a:t>
            </a:r>
            <a:r>
              <a:rPr lang="es-MX" sz="2300" dirty="0">
                <a:latin typeface="Comic Sans MS"/>
                <a:cs typeface="Comic Sans MS"/>
              </a:rPr>
              <a:t> </a:t>
            </a:r>
            <a:r>
              <a:rPr lang="es-MX" sz="2300" spc="-5" dirty="0" err="1">
                <a:latin typeface="Comic Sans MS"/>
                <a:cs typeface="Comic Sans MS"/>
              </a:rPr>
              <a:t>multi</a:t>
            </a:r>
            <a:r>
              <a:rPr lang="es-MX" sz="2300" spc="-5" dirty="0">
                <a:latin typeface="Comic Sans MS"/>
                <a:cs typeface="Comic Sans MS"/>
              </a:rPr>
              <a:t>-vueltas</a:t>
            </a:r>
            <a:r>
              <a:rPr lang="es-MX" sz="2300" spc="-5" dirty="0" smtClean="0">
                <a:latin typeface="Comic Sans MS"/>
                <a:cs typeface="Comic Sans MS"/>
              </a:rPr>
              <a:t>.</a:t>
            </a:r>
            <a:endParaRPr lang="es-MX" sz="2300" spc="-5" dirty="0">
              <a:latin typeface="Comic Sans MS"/>
              <a:cs typeface="Comic Sans MS"/>
            </a:endParaRPr>
          </a:p>
        </p:txBody>
      </p:sp>
      <p:pic>
        <p:nvPicPr>
          <p:cNvPr id="17" name="object 14">
            <a:extLst>
              <a:ext uri="{FF2B5EF4-FFF2-40B4-BE49-F238E27FC236}">
                <a16:creationId xmlns="" xmlns:a16="http://schemas.microsoft.com/office/drawing/2014/main" id="{42077434-C32F-48CA-854C-39145DF86C07}"/>
              </a:ext>
            </a:extLst>
          </p:cNvPr>
          <p:cNvPicPr/>
          <p:nvPr/>
        </p:nvPicPr>
        <p:blipFill>
          <a:blip r:embed="rId2" cstate="print"/>
          <a:stretch>
            <a:fillRect/>
          </a:stretch>
        </p:blipFill>
        <p:spPr>
          <a:xfrm>
            <a:off x="10298122" y="957234"/>
            <a:ext cx="6000792" cy="7286676"/>
          </a:xfrm>
          <a:prstGeom prst="rect">
            <a:avLst/>
          </a:prstGeom>
        </p:spPr>
      </p:pic>
      <p:sp>
        <p:nvSpPr>
          <p:cNvPr id="18" name="object 16">
            <a:extLst>
              <a:ext uri="{FF2B5EF4-FFF2-40B4-BE49-F238E27FC236}">
                <a16:creationId xmlns="" xmlns:a16="http://schemas.microsoft.com/office/drawing/2014/main" id="{C2343986-830B-46B6-8F7A-485D00F9EFB0}"/>
              </a:ext>
            </a:extLst>
          </p:cNvPr>
          <p:cNvSpPr txBox="1"/>
          <p:nvPr/>
        </p:nvSpPr>
        <p:spPr>
          <a:xfrm>
            <a:off x="9583742" y="8529662"/>
            <a:ext cx="7215238" cy="628377"/>
          </a:xfrm>
          <a:prstGeom prst="rect">
            <a:avLst/>
          </a:prstGeom>
        </p:spPr>
        <p:txBody>
          <a:bodyPr vert="horz" wrap="square" lIns="0" tIns="12700" rIns="0" bIns="0" rtlCol="0">
            <a:spAutoFit/>
          </a:bodyPr>
          <a:lstStyle/>
          <a:p>
            <a:pPr marL="12700" marR="5080" algn="ctr">
              <a:spcBef>
                <a:spcPts val="100"/>
              </a:spcBef>
              <a:tabLst>
                <a:tab pos="667385" algn="l"/>
                <a:tab pos="939165" algn="l"/>
                <a:tab pos="1308100" algn="l"/>
                <a:tab pos="1815464" algn="l"/>
              </a:tabLst>
            </a:pPr>
            <a:r>
              <a:rPr lang="es-AR" sz="2000" b="1" spc="-5" dirty="0">
                <a:latin typeface="Comic Sans MS"/>
                <a:cs typeface="Comic Sans MS"/>
              </a:rPr>
              <a:t>Figura	 E. </a:t>
            </a:r>
            <a:r>
              <a:rPr sz="2000" b="1" spc="-5" dirty="0" err="1">
                <a:latin typeface="Comic Sans MS"/>
                <a:cs typeface="Comic Sans MS"/>
              </a:rPr>
              <a:t>Protección</a:t>
            </a:r>
            <a:r>
              <a:rPr lang="en-US" sz="2000" b="1" spc="-5" dirty="0">
                <a:latin typeface="Comic Sans MS"/>
                <a:cs typeface="Comic Sans MS"/>
              </a:rPr>
              <a:t> </a:t>
            </a:r>
            <a:r>
              <a:rPr sz="2000" b="1" spc="-5" dirty="0">
                <a:latin typeface="Comic Sans MS"/>
                <a:cs typeface="Comic Sans MS"/>
              </a:rPr>
              <a:t>de	fase	</a:t>
            </a:r>
            <a:r>
              <a:rPr sz="2000" b="1" spc="-5" dirty="0" err="1">
                <a:latin typeface="Comic Sans MS"/>
                <a:cs typeface="Comic Sans MS"/>
              </a:rPr>
              <a:t>partid</a:t>
            </a:r>
            <a:r>
              <a:rPr lang="en-US" sz="2000" b="1" spc="-5" dirty="0" err="1">
                <a:latin typeface="Comic Sans MS"/>
                <a:cs typeface="Comic Sans MS"/>
              </a:rPr>
              <a:t>a</a:t>
            </a:r>
            <a:r>
              <a:rPr lang="en-US" sz="2000" b="1" spc="-5" dirty="0">
                <a:latin typeface="Comic Sans MS"/>
                <a:cs typeface="Comic Sans MS"/>
              </a:rPr>
              <a:t> </a:t>
            </a:r>
            <a:r>
              <a:rPr sz="2000" b="1" spc="-5" dirty="0" err="1">
                <a:latin typeface="Comic Sans MS"/>
                <a:cs typeface="Comic Sans MS"/>
              </a:rPr>
              <a:t>usando</a:t>
            </a:r>
            <a:r>
              <a:rPr lang="en-US" sz="2000" b="1" spc="-5" dirty="0">
                <a:latin typeface="Comic Sans MS"/>
                <a:cs typeface="Comic Sans MS"/>
              </a:rPr>
              <a:t> </a:t>
            </a:r>
            <a:r>
              <a:rPr sz="2000" b="1" spc="-5" dirty="0" err="1">
                <a:latin typeface="Comic Sans MS"/>
                <a:cs typeface="Comic Sans MS"/>
              </a:rPr>
              <a:t>transformadores</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corriente</a:t>
            </a:r>
            <a:r>
              <a:rPr sz="2000" b="1" dirty="0">
                <a:latin typeface="Comic Sans MS"/>
                <a:cs typeface="Comic Sans MS"/>
              </a:rPr>
              <a:t> </a:t>
            </a:r>
            <a:r>
              <a:rPr sz="2000" b="1" spc="-5" dirty="0">
                <a:latin typeface="Comic Sans MS"/>
                <a:cs typeface="Comic Sans MS"/>
              </a:rPr>
              <a:t>separados</a:t>
            </a:r>
            <a:endParaRPr sz="2000" b="1" dirty="0">
              <a:latin typeface="Comic Sans MS"/>
              <a:cs typeface="Comic Sans M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939876" y="2314556"/>
            <a:ext cx="5429288" cy="6715172"/>
          </a:xfrm>
          <a:prstGeom prst="rect">
            <a:avLst/>
          </a:prstGeom>
        </p:spPr>
      </p:pic>
      <p:sp>
        <p:nvSpPr>
          <p:cNvPr id="4" name="object 4"/>
          <p:cNvSpPr txBox="1"/>
          <p:nvPr/>
        </p:nvSpPr>
        <p:spPr>
          <a:xfrm>
            <a:off x="296802" y="9101166"/>
            <a:ext cx="8429684" cy="628377"/>
          </a:xfrm>
          <a:prstGeom prst="rect">
            <a:avLst/>
          </a:prstGeom>
        </p:spPr>
        <p:txBody>
          <a:bodyPr vert="horz" wrap="square" lIns="0" tIns="12700" rIns="0" bIns="0" rtlCol="0">
            <a:spAutoFit/>
          </a:bodyPr>
          <a:lstStyle/>
          <a:p>
            <a:pPr marL="732155" marR="5080" indent="-720090">
              <a:spcBef>
                <a:spcPts val="100"/>
              </a:spcBef>
              <a:tabLst>
                <a:tab pos="758190" algn="l"/>
                <a:tab pos="1392555" algn="l"/>
                <a:tab pos="1642110" algn="l"/>
                <a:tab pos="1990089" algn="l"/>
                <a:tab pos="2475865" algn="l"/>
                <a:tab pos="2934335" algn="l"/>
              </a:tabLst>
            </a:pPr>
            <a:r>
              <a:rPr sz="2000" b="1" spc="-5" smtClean="0">
                <a:latin typeface="Comic Sans MS"/>
                <a:cs typeface="Comic Sans MS"/>
              </a:rPr>
              <a:t>Figura</a:t>
            </a:r>
            <a:r>
              <a:rPr lang="es-AR" sz="2000" b="1" spc="-5" dirty="0" smtClean="0">
                <a:latin typeface="Comic Sans MS"/>
                <a:cs typeface="Comic Sans MS"/>
              </a:rPr>
              <a:t> </a:t>
            </a:r>
            <a:r>
              <a:rPr sz="2000" b="1" spc="-5" smtClean="0">
                <a:latin typeface="Comic Sans MS"/>
                <a:cs typeface="Comic Sans MS"/>
              </a:rPr>
              <a:t>F</a:t>
            </a:r>
            <a:r>
              <a:rPr sz="2000" b="1" spc="-5" dirty="0">
                <a:latin typeface="Comic Sans MS"/>
                <a:cs typeface="Comic Sans MS"/>
              </a:rPr>
              <a:t>.</a:t>
            </a:r>
            <a:r>
              <a:rPr sz="2000" b="1" dirty="0">
                <a:latin typeface="Comic Sans MS"/>
                <a:cs typeface="Comic Sans MS"/>
              </a:rPr>
              <a:t>		</a:t>
            </a:r>
            <a:r>
              <a:rPr sz="2000" b="1" spc="-5" dirty="0">
                <a:latin typeface="Comic Sans MS"/>
                <a:cs typeface="Comic Sans MS"/>
              </a:rPr>
              <a:t>Protección</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fase</a:t>
            </a:r>
            <a:r>
              <a:rPr sz="2000" b="1" dirty="0">
                <a:latin typeface="Comic Sans MS"/>
                <a:cs typeface="Comic Sans MS"/>
              </a:rPr>
              <a:t>	</a:t>
            </a:r>
            <a:r>
              <a:rPr sz="2000" b="1" spc="-5" dirty="0">
                <a:latin typeface="Comic Sans MS"/>
                <a:cs typeface="Comic Sans MS"/>
              </a:rPr>
              <a:t>partida</a:t>
            </a:r>
            <a:r>
              <a:rPr sz="2000" b="1" dirty="0">
                <a:latin typeface="Comic Sans MS"/>
                <a:cs typeface="Comic Sans MS"/>
              </a:rPr>
              <a:t>	</a:t>
            </a:r>
            <a:r>
              <a:rPr sz="2000" b="1" spc="-5" dirty="0">
                <a:latin typeface="Comic Sans MS"/>
                <a:cs typeface="Comic Sans MS"/>
              </a:rPr>
              <a:t>usando</a:t>
            </a:r>
            <a:r>
              <a:rPr sz="2000" b="1" dirty="0">
                <a:latin typeface="Comic Sans MS"/>
                <a:cs typeface="Comic Sans MS"/>
              </a:rPr>
              <a:t>	</a:t>
            </a:r>
            <a:r>
              <a:rPr sz="2000" b="1" spc="-5" dirty="0">
                <a:latin typeface="Comic Sans MS"/>
                <a:cs typeface="Comic Sans MS"/>
              </a:rPr>
              <a:t>un</a:t>
            </a:r>
            <a:r>
              <a:rPr lang="es-AR" sz="2000" b="1" spc="-5" dirty="0">
                <a:latin typeface="Comic Sans MS"/>
                <a:cs typeface="Comic Sans MS"/>
              </a:rPr>
              <a:t> </a:t>
            </a:r>
            <a:r>
              <a:rPr sz="2000" b="1" spc="-5" dirty="0" err="1">
                <a:latin typeface="Comic Sans MS"/>
                <a:cs typeface="Comic Sans MS"/>
              </a:rPr>
              <a:t>transformador</a:t>
            </a:r>
            <a:r>
              <a:rPr sz="2000" b="1" spc="-5" dirty="0">
                <a:latin typeface="Comic Sans MS"/>
                <a:cs typeface="Comic Sans MS"/>
              </a:rPr>
              <a:t> de</a:t>
            </a:r>
            <a:r>
              <a:rPr sz="2000" b="1" dirty="0">
                <a:latin typeface="Comic Sans MS"/>
                <a:cs typeface="Comic Sans MS"/>
              </a:rPr>
              <a:t> </a:t>
            </a:r>
            <a:r>
              <a:rPr sz="2000" b="1" spc="-5" dirty="0">
                <a:latin typeface="Comic Sans MS"/>
                <a:cs typeface="Comic Sans MS"/>
              </a:rPr>
              <a:t>corriente</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ventana</a:t>
            </a:r>
            <a:endParaRPr sz="2000" b="1" dirty="0">
              <a:latin typeface="Comic Sans MS"/>
              <a:cs typeface="Comic Sans MS"/>
            </a:endParaRPr>
          </a:p>
        </p:txBody>
      </p:sp>
      <p:pic>
        <p:nvPicPr>
          <p:cNvPr id="5" name="object 5"/>
          <p:cNvPicPr/>
          <p:nvPr/>
        </p:nvPicPr>
        <p:blipFill>
          <a:blip r:embed="rId3" cstate="print"/>
          <a:stretch>
            <a:fillRect/>
          </a:stretch>
        </p:blipFill>
        <p:spPr>
          <a:xfrm>
            <a:off x="9369428" y="2100242"/>
            <a:ext cx="6500858" cy="6858048"/>
          </a:xfrm>
          <a:prstGeom prst="rect">
            <a:avLst/>
          </a:prstGeom>
        </p:spPr>
      </p:pic>
      <p:sp>
        <p:nvSpPr>
          <p:cNvPr id="7" name="object 7"/>
          <p:cNvSpPr txBox="1"/>
          <p:nvPr/>
        </p:nvSpPr>
        <p:spPr>
          <a:xfrm>
            <a:off x="8869362" y="9172604"/>
            <a:ext cx="8001056" cy="628377"/>
          </a:xfrm>
          <a:prstGeom prst="rect">
            <a:avLst/>
          </a:prstGeom>
        </p:spPr>
        <p:txBody>
          <a:bodyPr vert="horz" wrap="square" lIns="0" tIns="12700" rIns="0" bIns="0" rtlCol="0">
            <a:spAutoFit/>
          </a:bodyPr>
          <a:lstStyle/>
          <a:p>
            <a:pPr marL="315595" marR="5080" indent="-303530" algn="just">
              <a:spcBef>
                <a:spcPts val="100"/>
              </a:spcBef>
            </a:pPr>
            <a:r>
              <a:rPr lang="es-AR" sz="2000" b="1" spc="-5" dirty="0">
                <a:latin typeface="Comic Sans MS"/>
                <a:cs typeface="Comic Sans MS"/>
              </a:rPr>
              <a:t>Figura </a:t>
            </a:r>
            <a:r>
              <a:rPr sz="2000" b="1" spc="-5" dirty="0">
                <a:latin typeface="Comic Sans MS"/>
                <a:cs typeface="Comic Sans MS"/>
              </a:rPr>
              <a:t>G.</a:t>
            </a:r>
            <a:r>
              <a:rPr sz="2000" b="1" dirty="0">
                <a:latin typeface="Comic Sans MS"/>
                <a:cs typeface="Comic Sans MS"/>
              </a:rPr>
              <a:t> </a:t>
            </a:r>
            <a:r>
              <a:rPr sz="2000" b="1" spc="-5" dirty="0">
                <a:latin typeface="Comic Sans MS"/>
                <a:cs typeface="Comic Sans MS"/>
              </a:rPr>
              <a:t>Protección</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fase</a:t>
            </a:r>
            <a:r>
              <a:rPr sz="2000" b="1" dirty="0">
                <a:latin typeface="Comic Sans MS"/>
                <a:cs typeface="Comic Sans MS"/>
              </a:rPr>
              <a:t> </a:t>
            </a:r>
            <a:r>
              <a:rPr sz="2000" b="1" spc="-5" dirty="0">
                <a:latin typeface="Comic Sans MS"/>
                <a:cs typeface="Comic Sans MS"/>
              </a:rPr>
              <a:t>partida</a:t>
            </a:r>
            <a:r>
              <a:rPr sz="2000" b="1" dirty="0">
                <a:latin typeface="Comic Sans MS"/>
                <a:cs typeface="Comic Sans MS"/>
              </a:rPr>
              <a:t> </a:t>
            </a:r>
            <a:r>
              <a:rPr sz="2000" b="1" spc="-5" dirty="0" err="1">
                <a:latin typeface="Comic Sans MS"/>
                <a:cs typeface="Comic Sans MS"/>
              </a:rPr>
              <a:t>usando</a:t>
            </a:r>
            <a:r>
              <a:rPr sz="2000" b="1" dirty="0">
                <a:latin typeface="Comic Sans MS"/>
                <a:cs typeface="Comic Sans MS"/>
              </a:rPr>
              <a:t> </a:t>
            </a:r>
            <a:r>
              <a:rPr sz="2000" b="1" spc="-5" dirty="0">
                <a:latin typeface="Comic Sans MS"/>
                <a:cs typeface="Comic Sans MS"/>
              </a:rPr>
              <a:t>un</a:t>
            </a:r>
            <a:r>
              <a:rPr lang="es-AR" sz="2000" b="1" spc="-5" dirty="0">
                <a:latin typeface="Comic Sans MS"/>
                <a:cs typeface="Comic Sans MS"/>
              </a:rPr>
              <a:t> </a:t>
            </a:r>
            <a:r>
              <a:rPr sz="2000" b="1" spc="-5" dirty="0" err="1">
                <a:latin typeface="Comic Sans MS"/>
                <a:cs typeface="Comic Sans MS"/>
              </a:rPr>
              <a:t>transformador</a:t>
            </a:r>
            <a:r>
              <a:rPr sz="2000" b="1" spc="-5" dirty="0">
                <a:latin typeface="Comic Sans MS"/>
                <a:cs typeface="Comic Sans MS"/>
              </a:rPr>
              <a:t> de corriente con </a:t>
            </a:r>
            <a:r>
              <a:rPr sz="2000" b="1" spc="-10" dirty="0">
                <a:latin typeface="Comic Sans MS"/>
                <a:cs typeface="Comic Sans MS"/>
              </a:rPr>
              <a:t>doble </a:t>
            </a:r>
            <a:r>
              <a:rPr sz="2000" b="1" spc="-5" dirty="0" err="1">
                <a:latin typeface="Comic Sans MS"/>
                <a:cs typeface="Comic Sans MS"/>
              </a:rPr>
              <a:t>primario</a:t>
            </a:r>
            <a:r>
              <a:rPr lang="es-AR" sz="2000" b="1" spc="-5" dirty="0">
                <a:latin typeface="Comic Sans MS"/>
                <a:cs typeface="Comic Sans MS"/>
              </a:rPr>
              <a:t> </a:t>
            </a:r>
            <a:r>
              <a:rPr sz="2000" b="1" spc="-5" dirty="0">
                <a:latin typeface="Comic Sans MS"/>
                <a:cs typeface="Comic Sans MS"/>
              </a:rPr>
              <a:t>y un</a:t>
            </a:r>
            <a:r>
              <a:rPr sz="2000" b="1" dirty="0">
                <a:latin typeface="Comic Sans MS"/>
                <a:cs typeface="Comic Sans MS"/>
              </a:rPr>
              <a:t> </a:t>
            </a:r>
            <a:r>
              <a:rPr sz="2000" b="1" spc="-5" dirty="0">
                <a:latin typeface="Comic Sans MS"/>
                <a:cs typeface="Comic Sans MS"/>
              </a:rPr>
              <a:t>secundario</a:t>
            </a:r>
            <a:endParaRPr sz="2000" b="1" dirty="0">
              <a:latin typeface="Comic Sans MS"/>
              <a:cs typeface="Comic Sans MS"/>
            </a:endParaRPr>
          </a:p>
        </p:txBody>
      </p:sp>
      <p:sp>
        <p:nvSpPr>
          <p:cNvPr id="8" name="object 8"/>
          <p:cNvSpPr txBox="1"/>
          <p:nvPr/>
        </p:nvSpPr>
        <p:spPr>
          <a:xfrm>
            <a:off x="307855" y="228600"/>
            <a:ext cx="17205505" cy="2287806"/>
          </a:xfrm>
          <a:prstGeom prst="rect">
            <a:avLst/>
          </a:prstGeom>
        </p:spPr>
        <p:txBody>
          <a:bodyPr vert="horz" wrap="square" lIns="0" tIns="12700" rIns="0" bIns="0" rtlCol="0">
            <a:spAutoFit/>
          </a:bodyPr>
          <a:lstStyle/>
          <a:p>
            <a:pPr marL="12700" marR="5080" algn="just">
              <a:spcBef>
                <a:spcPts val="95"/>
              </a:spcBef>
            </a:pPr>
            <a:r>
              <a:rPr lang="es-MX" sz="2300" spc="-5" dirty="0" smtClean="0">
                <a:latin typeface="Comic Sans MS"/>
                <a:cs typeface="Comic Sans MS"/>
              </a:rPr>
              <a:t>Cualquier </a:t>
            </a:r>
            <a:r>
              <a:rPr lang="es-MX" sz="2300" spc="-5" dirty="0">
                <a:latin typeface="Comic Sans MS"/>
                <a:cs typeface="Comic Sans MS"/>
              </a:rPr>
              <a:t>problema esperado por errores de </a:t>
            </a:r>
            <a:r>
              <a:rPr lang="es-MX" sz="2300" spc="-5" dirty="0" err="1">
                <a:latin typeface="Comic Sans MS"/>
                <a:cs typeface="Comic Sans MS"/>
              </a:rPr>
              <a:t>TCs</a:t>
            </a:r>
            <a:r>
              <a:rPr lang="es-MX" sz="2300" spc="-5" dirty="0">
                <a:latin typeface="Comic Sans MS"/>
                <a:cs typeface="Comic Sans MS"/>
              </a:rPr>
              <a:t> puede ser eliminado por el uso de un TC de una ventana o doble ventana</a:t>
            </a:r>
            <a:r>
              <a:rPr lang="es-MX" sz="2300" dirty="0">
                <a:latin typeface="Comic Sans MS"/>
                <a:cs typeface="Comic Sans MS"/>
              </a:rPr>
              <a:t> </a:t>
            </a:r>
            <a:r>
              <a:rPr lang="es-MX" sz="2300" spc="-5" dirty="0">
                <a:latin typeface="Comic Sans MS"/>
                <a:cs typeface="Comic Sans MS"/>
              </a:rPr>
              <a:t>como</a:t>
            </a:r>
            <a:r>
              <a:rPr lang="es-MX" sz="2300" dirty="0">
                <a:latin typeface="Comic Sans MS"/>
                <a:cs typeface="Comic Sans MS"/>
              </a:rPr>
              <a:t> </a:t>
            </a:r>
            <a:r>
              <a:rPr lang="es-MX" sz="2300" spc="-5" dirty="0">
                <a:latin typeface="Comic Sans MS"/>
                <a:cs typeface="Comic Sans MS"/>
              </a:rPr>
              <a:t>se</a:t>
            </a:r>
            <a:r>
              <a:rPr lang="es-MX" sz="2300" dirty="0">
                <a:latin typeface="Comic Sans MS"/>
                <a:cs typeface="Comic Sans MS"/>
              </a:rPr>
              <a:t> </a:t>
            </a:r>
            <a:r>
              <a:rPr lang="es-MX" sz="2300" spc="-5" dirty="0">
                <a:latin typeface="Comic Sans MS"/>
                <a:cs typeface="Comic Sans MS"/>
              </a:rPr>
              <a:t>muestra</a:t>
            </a:r>
            <a:r>
              <a:rPr lang="es-MX" sz="2300" dirty="0">
                <a:latin typeface="Comic Sans MS"/>
                <a:cs typeface="Comic Sans MS"/>
              </a:rPr>
              <a:t> </a:t>
            </a:r>
            <a:r>
              <a:rPr lang="es-MX" sz="2300" spc="-5" dirty="0">
                <a:latin typeface="Comic Sans MS"/>
                <a:cs typeface="Comic Sans MS"/>
              </a:rPr>
              <a:t>en</a:t>
            </a:r>
            <a:r>
              <a:rPr lang="es-MX" sz="2300" dirty="0">
                <a:latin typeface="Comic Sans MS"/>
                <a:cs typeface="Comic Sans MS"/>
              </a:rPr>
              <a:t> </a:t>
            </a:r>
            <a:r>
              <a:rPr lang="es-MX" sz="2300" spc="-5" dirty="0">
                <a:latin typeface="Comic Sans MS"/>
                <a:cs typeface="Comic Sans MS"/>
              </a:rPr>
              <a:t>las</a:t>
            </a:r>
            <a:r>
              <a:rPr lang="es-MX" sz="2300" dirty="0">
                <a:latin typeface="Comic Sans MS"/>
                <a:cs typeface="Comic Sans MS"/>
              </a:rPr>
              <a:t> </a:t>
            </a:r>
            <a:r>
              <a:rPr lang="es-MX" sz="2300" b="1" spc="-5" dirty="0">
                <a:latin typeface="Comic Sans MS"/>
                <a:cs typeface="Comic Sans MS"/>
              </a:rPr>
              <a:t>figuras</a:t>
            </a:r>
            <a:r>
              <a:rPr lang="es-MX" sz="2300" b="1" dirty="0">
                <a:latin typeface="Comic Sans MS"/>
                <a:cs typeface="Comic Sans MS"/>
              </a:rPr>
              <a:t> </a:t>
            </a:r>
            <a:r>
              <a:rPr lang="es-MX" sz="2300" b="1" spc="-5" dirty="0">
                <a:latin typeface="Comic Sans MS"/>
                <a:cs typeface="Comic Sans MS"/>
              </a:rPr>
              <a:t>F</a:t>
            </a:r>
            <a:r>
              <a:rPr lang="es-MX" sz="2300" b="1" dirty="0">
                <a:latin typeface="Comic Sans MS"/>
                <a:cs typeface="Comic Sans MS"/>
              </a:rPr>
              <a:t> </a:t>
            </a:r>
            <a:r>
              <a:rPr lang="es-MX" sz="2300" b="1" spc="-5" dirty="0">
                <a:latin typeface="Comic Sans MS"/>
                <a:cs typeface="Comic Sans MS"/>
              </a:rPr>
              <a:t>y</a:t>
            </a:r>
            <a:r>
              <a:rPr lang="es-MX" sz="2300" b="1" dirty="0">
                <a:latin typeface="Comic Sans MS"/>
                <a:cs typeface="Comic Sans MS"/>
              </a:rPr>
              <a:t> </a:t>
            </a:r>
            <a:r>
              <a:rPr lang="es-MX" sz="2300" b="1" spc="-5" dirty="0">
                <a:latin typeface="Comic Sans MS"/>
                <a:cs typeface="Comic Sans MS"/>
              </a:rPr>
              <a:t>G</a:t>
            </a:r>
            <a:r>
              <a:rPr lang="es-MX" sz="2300" spc="-5" dirty="0">
                <a:latin typeface="Comic Sans MS"/>
                <a:cs typeface="Comic Sans MS"/>
              </a:rPr>
              <a:t>.</a:t>
            </a:r>
            <a:r>
              <a:rPr lang="es-MX" sz="2300" dirty="0">
                <a:latin typeface="Comic Sans MS"/>
                <a:cs typeface="Comic Sans MS"/>
              </a:rPr>
              <a:t> </a:t>
            </a:r>
            <a:r>
              <a:rPr lang="es-MX" sz="2300" spc="-5" dirty="0">
                <a:latin typeface="Comic Sans MS"/>
                <a:cs typeface="Comic Sans MS"/>
              </a:rPr>
              <a:t>La eliminación de errores de </a:t>
            </a:r>
            <a:r>
              <a:rPr lang="es-MX" sz="2300" spc="-5" dirty="0" err="1">
                <a:latin typeface="Comic Sans MS"/>
                <a:cs typeface="Comic Sans MS"/>
              </a:rPr>
              <a:t>TCs</a:t>
            </a:r>
            <a:r>
              <a:rPr lang="es-MX" sz="2300" dirty="0">
                <a:latin typeface="Comic Sans MS"/>
                <a:cs typeface="Comic Sans MS"/>
              </a:rPr>
              <a:t> </a:t>
            </a:r>
            <a:r>
              <a:rPr lang="es-MX" sz="2300" spc="-5" dirty="0">
                <a:latin typeface="Comic Sans MS"/>
                <a:cs typeface="Comic Sans MS"/>
              </a:rPr>
              <a:t>permitirá el uso de un ajuste más sensible del relé instantáneo.</a:t>
            </a:r>
            <a:r>
              <a:rPr lang="es-MX" sz="2300" dirty="0">
                <a:latin typeface="Comic Sans MS"/>
                <a:cs typeface="Comic Sans MS"/>
              </a:rPr>
              <a:t> </a:t>
            </a:r>
            <a:r>
              <a:rPr lang="es-MX" sz="2300" spc="-5" dirty="0">
                <a:latin typeface="Comic Sans MS"/>
                <a:cs typeface="Comic Sans MS"/>
              </a:rPr>
              <a:t>El TC de doble ventana mostrado en la </a:t>
            </a:r>
            <a:r>
              <a:rPr lang="es-MX" sz="2300" b="1" spc="-5" dirty="0">
                <a:latin typeface="Comic Sans MS"/>
                <a:cs typeface="Comic Sans MS"/>
              </a:rPr>
              <a:t>figura G</a:t>
            </a:r>
            <a:r>
              <a:rPr lang="es-MX" sz="2300" spc="-5" dirty="0">
                <a:latin typeface="Comic Sans MS"/>
                <a:cs typeface="Comic Sans MS"/>
              </a:rPr>
              <a:t>, puede ser usado para generadores grandes.</a:t>
            </a:r>
          </a:p>
          <a:p>
            <a:pPr marL="12700" marR="5080" algn="just">
              <a:spcBef>
                <a:spcPts val="95"/>
              </a:spcBef>
            </a:pPr>
            <a:r>
              <a:rPr lang="es-MX" sz="2300" spc="-5" dirty="0">
                <a:latin typeface="Comic Sans MS"/>
                <a:cs typeface="Comic Sans MS"/>
              </a:rPr>
              <a:t>La protección de fase partida detectará fallas de fase y algunas</a:t>
            </a:r>
            <a:r>
              <a:rPr lang="es-MX" sz="2300" dirty="0">
                <a:latin typeface="Comic Sans MS"/>
                <a:cs typeface="Comic Sans MS"/>
              </a:rPr>
              <a:t> </a:t>
            </a:r>
            <a:r>
              <a:rPr lang="es-MX" sz="2300" spc="-5" dirty="0">
                <a:latin typeface="Comic Sans MS"/>
                <a:cs typeface="Comic Sans MS"/>
              </a:rPr>
              <a:t>de</a:t>
            </a:r>
            <a:r>
              <a:rPr lang="es-MX" sz="2300" dirty="0">
                <a:latin typeface="Comic Sans MS"/>
                <a:cs typeface="Comic Sans MS"/>
              </a:rPr>
              <a:t> </a:t>
            </a:r>
            <a:r>
              <a:rPr lang="es-MX" sz="2300" spc="-5" dirty="0">
                <a:latin typeface="Comic Sans MS"/>
                <a:cs typeface="Comic Sans MS"/>
              </a:rPr>
              <a:t>tierra</a:t>
            </a:r>
            <a:r>
              <a:rPr lang="es-MX" sz="2300" dirty="0">
                <a:latin typeface="Comic Sans MS"/>
                <a:cs typeface="Comic Sans MS"/>
              </a:rPr>
              <a:t> </a:t>
            </a:r>
            <a:r>
              <a:rPr lang="es-MX" sz="2300" spc="-5" dirty="0">
                <a:latin typeface="Comic Sans MS"/>
                <a:cs typeface="Comic Sans MS"/>
              </a:rPr>
              <a:t>en</a:t>
            </a:r>
            <a:r>
              <a:rPr lang="es-MX" sz="2300" dirty="0">
                <a:latin typeface="Comic Sans MS"/>
                <a:cs typeface="Comic Sans MS"/>
              </a:rPr>
              <a:t> </a:t>
            </a:r>
            <a:r>
              <a:rPr lang="es-MX" sz="2300" spc="-5" dirty="0">
                <a:latin typeface="Comic Sans MS"/>
                <a:cs typeface="Comic Sans MS"/>
              </a:rPr>
              <a:t>el</a:t>
            </a:r>
            <a:r>
              <a:rPr lang="es-MX" sz="2300" dirty="0">
                <a:latin typeface="Comic Sans MS"/>
                <a:cs typeface="Comic Sans MS"/>
              </a:rPr>
              <a:t> </a:t>
            </a:r>
            <a:r>
              <a:rPr lang="es-MX" sz="2300" spc="-5" dirty="0">
                <a:latin typeface="Comic Sans MS"/>
                <a:cs typeface="Comic Sans MS"/>
              </a:rPr>
              <a:t>devanado</a:t>
            </a:r>
            <a:r>
              <a:rPr lang="es-MX" sz="2300" dirty="0">
                <a:latin typeface="Comic Sans MS"/>
                <a:cs typeface="Comic Sans MS"/>
              </a:rPr>
              <a:t> </a:t>
            </a:r>
            <a:r>
              <a:rPr lang="es-MX" sz="2300" spc="-5" dirty="0">
                <a:latin typeface="Comic Sans MS"/>
                <a:cs typeface="Comic Sans MS"/>
              </a:rPr>
              <a:t>del</a:t>
            </a:r>
            <a:r>
              <a:rPr lang="es-MX" sz="2300" dirty="0">
                <a:latin typeface="Comic Sans MS"/>
                <a:cs typeface="Comic Sans MS"/>
              </a:rPr>
              <a:t> </a:t>
            </a:r>
            <a:r>
              <a:rPr lang="es-MX" sz="2300" spc="-5" dirty="0">
                <a:latin typeface="Comic Sans MS"/>
                <a:cs typeface="Comic Sans MS"/>
              </a:rPr>
              <a:t>estator.</a:t>
            </a:r>
            <a:r>
              <a:rPr lang="es-MX" sz="2300" spc="260" dirty="0">
                <a:latin typeface="Comic Sans MS"/>
                <a:cs typeface="Comic Sans MS"/>
              </a:rPr>
              <a:t> </a:t>
            </a:r>
            <a:r>
              <a:rPr lang="es-MX" sz="2300" spc="-5" dirty="0">
                <a:latin typeface="Comic Sans MS"/>
                <a:cs typeface="Comic Sans MS"/>
              </a:rPr>
              <a:t>Sin embargo, debido al retardo de tiempo, es normalmente usada</a:t>
            </a:r>
            <a:r>
              <a:rPr lang="es-MX" sz="2300" dirty="0">
                <a:latin typeface="Comic Sans MS"/>
                <a:cs typeface="Comic Sans MS"/>
              </a:rPr>
              <a:t> </a:t>
            </a:r>
            <a:r>
              <a:rPr lang="es-MX" sz="2300" spc="-5" dirty="0">
                <a:latin typeface="Comic Sans MS"/>
                <a:cs typeface="Comic Sans MS"/>
              </a:rPr>
              <a:t>para</a:t>
            </a:r>
            <a:r>
              <a:rPr lang="es-MX" sz="2300" dirty="0">
                <a:latin typeface="Comic Sans MS"/>
                <a:cs typeface="Comic Sans MS"/>
              </a:rPr>
              <a:t> </a:t>
            </a:r>
            <a:r>
              <a:rPr lang="es-MX" sz="2300" spc="-5" dirty="0">
                <a:latin typeface="Comic Sans MS"/>
                <a:cs typeface="Comic Sans MS"/>
              </a:rPr>
              <a:t>complementar</a:t>
            </a:r>
            <a:r>
              <a:rPr lang="es-MX" sz="2300" dirty="0">
                <a:latin typeface="Comic Sans MS"/>
                <a:cs typeface="Comic Sans MS"/>
              </a:rPr>
              <a:t> </a:t>
            </a:r>
            <a:r>
              <a:rPr lang="es-MX" sz="2300" spc="-5" dirty="0">
                <a:latin typeface="Comic Sans MS"/>
                <a:cs typeface="Comic Sans MS"/>
              </a:rPr>
              <a:t>la</a:t>
            </a:r>
            <a:r>
              <a:rPr lang="es-MX" sz="2300" dirty="0">
                <a:latin typeface="Comic Sans MS"/>
                <a:cs typeface="Comic Sans MS"/>
              </a:rPr>
              <a:t> </a:t>
            </a:r>
            <a:r>
              <a:rPr lang="es-MX" sz="2300" spc="-5" dirty="0">
                <a:latin typeface="Comic Sans MS"/>
                <a:cs typeface="Comic Sans MS"/>
              </a:rPr>
              <a:t>protección</a:t>
            </a:r>
            <a:r>
              <a:rPr lang="es-MX" sz="2300" dirty="0">
                <a:latin typeface="Comic Sans MS"/>
                <a:cs typeface="Comic Sans MS"/>
              </a:rPr>
              <a:t> </a:t>
            </a:r>
            <a:r>
              <a:rPr lang="es-MX" sz="2300" spc="-5" dirty="0">
                <a:latin typeface="Comic Sans MS"/>
                <a:cs typeface="Comic Sans MS"/>
              </a:rPr>
              <a:t>diferencial</a:t>
            </a:r>
            <a:r>
              <a:rPr lang="es-MX" sz="2300" spc="254" dirty="0">
                <a:latin typeface="Comic Sans MS"/>
                <a:cs typeface="Comic Sans MS"/>
              </a:rPr>
              <a:t> </a:t>
            </a:r>
            <a:r>
              <a:rPr lang="es-MX" sz="2300" spc="-5" dirty="0">
                <a:latin typeface="Comic Sans MS"/>
                <a:cs typeface="Comic Sans MS"/>
              </a:rPr>
              <a:t>de alta</a:t>
            </a:r>
            <a:r>
              <a:rPr lang="es-MX" sz="2300" dirty="0">
                <a:latin typeface="Comic Sans MS"/>
                <a:cs typeface="Comic Sans MS"/>
              </a:rPr>
              <a:t> </a:t>
            </a:r>
            <a:r>
              <a:rPr lang="es-MX" sz="2300" spc="-5" dirty="0">
                <a:latin typeface="Comic Sans MS"/>
                <a:cs typeface="Comic Sans MS"/>
              </a:rPr>
              <a:t>rapidez</a:t>
            </a:r>
            <a:r>
              <a:rPr lang="es-MX" sz="2300" spc="5" dirty="0">
                <a:latin typeface="Comic Sans MS"/>
                <a:cs typeface="Comic Sans MS"/>
              </a:rPr>
              <a:t> </a:t>
            </a:r>
            <a:r>
              <a:rPr lang="es-MX" sz="2300" spc="-5" dirty="0">
                <a:latin typeface="Comic Sans MS"/>
                <a:cs typeface="Comic Sans MS"/>
              </a:rPr>
              <a:t>para</a:t>
            </a:r>
            <a:r>
              <a:rPr lang="es-MX" sz="2300" spc="5" dirty="0">
                <a:latin typeface="Comic Sans MS"/>
                <a:cs typeface="Comic Sans MS"/>
              </a:rPr>
              <a:t> </a:t>
            </a:r>
            <a:r>
              <a:rPr lang="es-MX" sz="2300" spc="-5" dirty="0">
                <a:latin typeface="Comic Sans MS"/>
                <a:cs typeface="Comic Sans MS"/>
              </a:rPr>
              <a:t>fallas</a:t>
            </a:r>
            <a:r>
              <a:rPr lang="es-MX" sz="2300" dirty="0">
                <a:latin typeface="Comic Sans MS"/>
                <a:cs typeface="Comic Sans MS"/>
              </a:rPr>
              <a:t> </a:t>
            </a:r>
            <a:r>
              <a:rPr lang="es-MX" sz="2300" spc="-5" dirty="0">
                <a:latin typeface="Comic Sans MS"/>
                <a:cs typeface="Comic Sans MS"/>
              </a:rPr>
              <a:t>de</a:t>
            </a:r>
            <a:r>
              <a:rPr lang="es-MX" sz="2300" spc="5" dirty="0">
                <a:latin typeface="Comic Sans MS"/>
                <a:cs typeface="Comic Sans MS"/>
              </a:rPr>
              <a:t> </a:t>
            </a:r>
            <a:r>
              <a:rPr lang="es-MX" sz="2300" spc="-5" dirty="0">
                <a:latin typeface="Comic Sans MS"/>
                <a:cs typeface="Comic Sans MS"/>
              </a:rPr>
              <a:t>fase</a:t>
            </a:r>
            <a:r>
              <a:rPr lang="es-MX" sz="2300" spc="5" dirty="0">
                <a:latin typeface="Comic Sans MS"/>
                <a:cs typeface="Comic Sans MS"/>
              </a:rPr>
              <a:t> </a:t>
            </a:r>
            <a:r>
              <a:rPr lang="es-MX" sz="2300" spc="-5" dirty="0">
                <a:latin typeface="Comic Sans MS"/>
                <a:cs typeface="Comic Sans MS"/>
              </a:rPr>
              <a:t>de</a:t>
            </a:r>
            <a:r>
              <a:rPr lang="es-MX" sz="2300" dirty="0">
                <a:latin typeface="Comic Sans MS"/>
                <a:cs typeface="Comic Sans MS"/>
              </a:rPr>
              <a:t> </a:t>
            </a:r>
            <a:r>
              <a:rPr lang="es-MX" sz="2300" spc="-5" dirty="0">
                <a:latin typeface="Comic Sans MS"/>
                <a:cs typeface="Comic Sans MS"/>
              </a:rPr>
              <a:t>gran</a:t>
            </a:r>
            <a:r>
              <a:rPr lang="es-MX" sz="2300" spc="5" dirty="0">
                <a:latin typeface="Comic Sans MS"/>
                <a:cs typeface="Comic Sans MS"/>
              </a:rPr>
              <a:t> </a:t>
            </a:r>
            <a:r>
              <a:rPr lang="es-MX" sz="2300" spc="-5" dirty="0">
                <a:latin typeface="Comic Sans MS"/>
                <a:cs typeface="Comic Sans MS"/>
              </a:rPr>
              <a:t>magnitud.</a:t>
            </a:r>
            <a:endParaRPr lang="es-MX" sz="2300" dirty="0">
              <a:latin typeface="Comic Sans MS"/>
              <a:cs typeface="Comic Sans MS"/>
            </a:endParaRPr>
          </a:p>
          <a:p>
            <a:pPr marL="12700">
              <a:spcBef>
                <a:spcPts val="5"/>
              </a:spcBef>
              <a:tabLst>
                <a:tab pos="2173605" algn="l"/>
              </a:tabLst>
            </a:pPr>
            <a:endParaRPr sz="900" dirty="0">
              <a:latin typeface="Comic Sans MS"/>
              <a:cs typeface="Comic Sans M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330200" y="381000"/>
            <a:ext cx="17145000" cy="2392963"/>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RESPALDO</a:t>
            </a:r>
            <a:endParaRPr lang="en-US" sz="2400" b="1" spc="-5" dirty="0">
              <a:latin typeface="Comic Sans MS"/>
              <a:cs typeface="Comic Sans MS"/>
            </a:endParaRPr>
          </a:p>
          <a:p>
            <a:pPr marL="12700" algn="just">
              <a:spcBef>
                <a:spcPts val="100"/>
              </a:spcBef>
            </a:pPr>
            <a:r>
              <a:rPr lang="es-MX" sz="2400" spc="-5" dirty="0">
                <a:latin typeface="Comic Sans MS"/>
                <a:cs typeface="Comic Sans MS"/>
              </a:rPr>
              <a:t>El tipo más común de protección de respaldo usado para fallas de fase del estator del generador conectado en forma unitaria es el relé diferencial total.</a:t>
            </a:r>
            <a:r>
              <a:rPr lang="es-MX" sz="2400" dirty="0">
                <a:latin typeface="Comic Sans MS"/>
                <a:cs typeface="Comic Sans MS"/>
              </a:rPr>
              <a:t> </a:t>
            </a:r>
            <a:r>
              <a:rPr lang="es-MX" sz="2400" spc="-5" dirty="0">
                <a:latin typeface="Comic Sans MS"/>
                <a:cs typeface="Comic Sans MS"/>
              </a:rPr>
              <a:t>Para unidades más pequeñas o unidades conectadas directamente a un bus,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emplean</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spc="254" dirty="0">
                <a:latin typeface="Comic Sans MS"/>
                <a:cs typeface="Comic Sans MS"/>
              </a:rPr>
              <a:t> </a:t>
            </a:r>
            <a:r>
              <a:rPr lang="es-MX" sz="2400" spc="-5" dirty="0">
                <a:latin typeface="Comic Sans MS"/>
                <a:cs typeface="Comic Sans MS"/>
              </a:rPr>
              <a:t>y</a:t>
            </a:r>
            <a:r>
              <a:rPr lang="es-MX" sz="2400" spc="260" dirty="0">
                <a:latin typeface="Comic Sans MS"/>
                <a:cs typeface="Comic Sans MS"/>
              </a:rPr>
              <a:t> </a:t>
            </a:r>
            <a:r>
              <a:rPr lang="es-MX" sz="2400" spc="-5" dirty="0">
                <a:latin typeface="Comic Sans MS"/>
                <a:cs typeface="Comic Sans MS"/>
              </a:rPr>
              <a:t>de respaldo del sistema, los cuales son discutidos en otra sección de este tutorial.</a:t>
            </a:r>
            <a:r>
              <a:rPr lang="es-MX" sz="2400" dirty="0">
                <a:latin typeface="Comic Sans MS"/>
                <a:cs typeface="Comic Sans MS"/>
              </a:rPr>
              <a:t> </a:t>
            </a:r>
            <a:r>
              <a:rPr lang="es-MX" sz="2400" spc="-5" dirty="0">
                <a:latin typeface="Comic Sans MS"/>
                <a:cs typeface="Comic Sans MS"/>
              </a:rPr>
              <a:t>También, se emplea algunas veces</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impedancia</a:t>
            </a:r>
            <a:r>
              <a:rPr lang="es-MX" sz="2400" spc="260" dirty="0">
                <a:latin typeface="Comic Sans MS"/>
                <a:cs typeface="Comic Sans MS"/>
              </a:rPr>
              <a:t> </a:t>
            </a:r>
            <a:r>
              <a:rPr lang="es-MX" sz="2400" spc="-5" dirty="0">
                <a:latin typeface="Comic Sans MS"/>
                <a:cs typeface="Comic Sans MS"/>
              </a:rPr>
              <a:t>para</a:t>
            </a:r>
            <a:r>
              <a:rPr lang="es-MX" sz="2400" spc="260" dirty="0">
                <a:latin typeface="Comic Sans MS"/>
                <a:cs typeface="Comic Sans MS"/>
              </a:rPr>
              <a:t> </a:t>
            </a:r>
            <a:r>
              <a:rPr lang="es-MX" sz="2400" spc="-5" dirty="0">
                <a:latin typeface="Comic Sans MS"/>
                <a:cs typeface="Comic Sans MS"/>
              </a:rPr>
              <a:t>proporcionar protección de respaldo para el transformador elevador y el generador.</a:t>
            </a: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1583875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330200" y="381000"/>
            <a:ext cx="9682170" cy="9410268"/>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a:cs typeface="Comic Sans MS"/>
              </a:rPr>
              <a:t>Diferencial</a:t>
            </a:r>
            <a:r>
              <a:rPr lang="es-MX" sz="2400" b="1" spc="615" dirty="0">
                <a:latin typeface="Comic Sans MS"/>
                <a:cs typeface="Comic Sans MS"/>
              </a:rPr>
              <a:t> </a:t>
            </a:r>
            <a:r>
              <a:rPr lang="es-MX" sz="2400" b="1" spc="-5" dirty="0">
                <a:latin typeface="Comic Sans MS"/>
                <a:cs typeface="Comic Sans MS"/>
              </a:rPr>
              <a:t>total.	</a:t>
            </a:r>
            <a:r>
              <a:rPr lang="es-MX" sz="2400" spc="-5" dirty="0">
                <a:latin typeface="Comic Sans MS"/>
                <a:cs typeface="Comic Sans MS"/>
              </a:rPr>
              <a:t>Un</a:t>
            </a:r>
            <a:r>
              <a:rPr lang="es-MX" sz="2400" spc="565" dirty="0">
                <a:latin typeface="Comic Sans MS"/>
                <a:cs typeface="Comic Sans MS"/>
              </a:rPr>
              <a:t> </a:t>
            </a:r>
            <a:r>
              <a:rPr lang="es-MX" sz="2400" spc="-5" dirty="0">
                <a:latin typeface="Comic Sans MS"/>
                <a:cs typeface="Comic Sans MS"/>
              </a:rPr>
              <a:t>relé</a:t>
            </a:r>
            <a:r>
              <a:rPr lang="es-MX" sz="2400" spc="570" dirty="0">
                <a:latin typeface="Comic Sans MS"/>
                <a:cs typeface="Comic Sans MS"/>
              </a:rPr>
              <a:t> </a:t>
            </a:r>
            <a:r>
              <a:rPr lang="es-MX" sz="2400" spc="-5" dirty="0">
                <a:latin typeface="Comic Sans MS"/>
                <a:cs typeface="Comic Sans MS"/>
              </a:rPr>
              <a:t>diferencial</a:t>
            </a:r>
            <a:r>
              <a:rPr lang="es-MX" sz="2400" spc="565" dirty="0">
                <a:latin typeface="Comic Sans MS"/>
                <a:cs typeface="Comic Sans MS"/>
              </a:rPr>
              <a:t> </a:t>
            </a:r>
            <a:r>
              <a:rPr lang="es-MX" sz="2400" spc="-5" dirty="0">
                <a:latin typeface="Comic Sans MS"/>
                <a:cs typeface="Comic Sans MS"/>
              </a:rPr>
              <a:t>total</a:t>
            </a:r>
            <a:r>
              <a:rPr lang="es-MX" sz="2400" spc="565" dirty="0">
                <a:latin typeface="Comic Sans MS"/>
                <a:cs typeface="Comic Sans MS"/>
              </a:rPr>
              <a:t> </a:t>
            </a:r>
            <a:r>
              <a:rPr lang="es-MX" sz="2400" spc="-5" dirty="0">
                <a:latin typeface="Comic Sans MS"/>
                <a:cs typeface="Comic Sans MS"/>
              </a:rPr>
              <a:t>de 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conectado</a:t>
            </a:r>
            <a:r>
              <a:rPr lang="es-MX" sz="2400" dirty="0">
                <a:latin typeface="Comic Sans MS"/>
                <a:cs typeface="Comic Sans MS"/>
              </a:rPr>
              <a:t> </a:t>
            </a:r>
            <a:r>
              <a:rPr lang="es-MX" sz="2400" spc="-5" dirty="0">
                <a:latin typeface="Comic Sans MS"/>
                <a:cs typeface="Comic Sans MS"/>
              </a:rPr>
              <a:t>incluyendo</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 conectado en forma unitaria y el transformador elevador dentro de una zona diferencial como se muestra en la </a:t>
            </a:r>
            <a:r>
              <a:rPr lang="es-MX" sz="2400" b="1" spc="-5" dirty="0">
                <a:latin typeface="Comic Sans MS"/>
                <a:cs typeface="Comic Sans MS"/>
              </a:rPr>
              <a:t>figura</a:t>
            </a:r>
            <a:r>
              <a:rPr lang="es-MX" sz="2400" b="1" spc="80" dirty="0">
                <a:latin typeface="Comic Sans MS"/>
                <a:cs typeface="Comic Sans MS"/>
              </a:rPr>
              <a:t> </a:t>
            </a:r>
            <a:r>
              <a:rPr lang="es-MX" sz="2400" b="1" spc="-5" dirty="0">
                <a:latin typeface="Comic Sans MS"/>
                <a:cs typeface="Comic Sans MS"/>
              </a:rPr>
              <a:t>H</a:t>
            </a:r>
            <a:r>
              <a:rPr lang="es-MX" sz="2400" spc="-5" dirty="0">
                <a:latin typeface="Comic Sans MS"/>
                <a:cs typeface="Comic Sans MS"/>
              </a:rPr>
              <a:t>.</a:t>
            </a:r>
            <a:r>
              <a:rPr lang="es-MX" sz="2400" spc="80" dirty="0">
                <a:latin typeface="Comic Sans MS"/>
                <a:cs typeface="Comic Sans MS"/>
              </a:rPr>
              <a:t> </a:t>
            </a:r>
            <a:r>
              <a:rPr lang="es-MX" sz="2400" spc="-5" dirty="0">
                <a:latin typeface="Comic Sans MS"/>
                <a:cs typeface="Comic Sans MS"/>
              </a:rPr>
              <a:t>Se</a:t>
            </a:r>
            <a:r>
              <a:rPr lang="es-MX" sz="2400" spc="80" dirty="0">
                <a:latin typeface="Comic Sans MS"/>
                <a:cs typeface="Comic Sans MS"/>
              </a:rPr>
              <a:t> </a:t>
            </a:r>
            <a:r>
              <a:rPr lang="es-MX" sz="2400" spc="-5" dirty="0">
                <a:latin typeface="Comic Sans MS"/>
                <a:cs typeface="Comic Sans MS"/>
              </a:rPr>
              <a:t>usa</a:t>
            </a:r>
            <a:r>
              <a:rPr lang="es-MX" sz="2400" spc="80" dirty="0">
                <a:latin typeface="Comic Sans MS"/>
                <a:cs typeface="Comic Sans MS"/>
              </a:rPr>
              <a:t> </a:t>
            </a:r>
            <a:r>
              <a:rPr lang="es-MX" sz="2400" spc="-5" dirty="0">
                <a:latin typeface="Comic Sans MS"/>
                <a:cs typeface="Comic Sans MS"/>
              </a:rPr>
              <a:t>para</a:t>
            </a:r>
            <a:r>
              <a:rPr lang="es-MX" sz="2400" spc="80" dirty="0">
                <a:latin typeface="Comic Sans MS"/>
                <a:cs typeface="Comic Sans MS"/>
              </a:rPr>
              <a:t> </a:t>
            </a:r>
            <a:r>
              <a:rPr lang="es-MX" sz="2400" spc="-5" dirty="0">
                <a:latin typeface="Comic Sans MS"/>
                <a:cs typeface="Comic Sans MS"/>
              </a:rPr>
              <a:t>esta</a:t>
            </a:r>
            <a:r>
              <a:rPr lang="es-MX" sz="2400" spc="80" dirty="0">
                <a:latin typeface="Comic Sans MS"/>
                <a:cs typeface="Comic Sans MS"/>
              </a:rPr>
              <a:t> </a:t>
            </a:r>
            <a:r>
              <a:rPr lang="es-MX" sz="2400" spc="-5" dirty="0">
                <a:latin typeface="Comic Sans MS"/>
                <a:cs typeface="Comic Sans MS"/>
              </a:rPr>
              <a:t>aplicación</a:t>
            </a:r>
            <a:r>
              <a:rPr lang="es-MX" sz="2400" spc="75" dirty="0">
                <a:latin typeface="Comic Sans MS"/>
                <a:cs typeface="Comic Sans MS"/>
              </a:rPr>
              <a:t> </a:t>
            </a:r>
            <a:r>
              <a:rPr lang="es-MX" sz="2400" spc="-5" dirty="0">
                <a:latin typeface="Comic Sans MS"/>
                <a:cs typeface="Comic Sans MS"/>
              </a:rPr>
              <a:t>un</a:t>
            </a:r>
            <a:r>
              <a:rPr lang="es-MX" sz="2400" spc="70" dirty="0">
                <a:latin typeface="Comic Sans MS"/>
                <a:cs typeface="Comic Sans MS"/>
              </a:rPr>
              <a:t> </a:t>
            </a:r>
            <a:r>
              <a:rPr lang="es-MX" sz="2400" spc="-5" dirty="0">
                <a:latin typeface="Comic Sans MS"/>
                <a:cs typeface="Comic Sans MS"/>
              </a:rPr>
              <a:t>relé</a:t>
            </a:r>
            <a:r>
              <a:rPr lang="es-MX" sz="2400" spc="85" dirty="0">
                <a:latin typeface="Comic Sans MS"/>
                <a:cs typeface="Comic Sans MS"/>
              </a:rPr>
              <a:t> </a:t>
            </a:r>
            <a:r>
              <a:rPr lang="es-MX" sz="2400" spc="-5" dirty="0">
                <a:latin typeface="Comic Sans MS"/>
                <a:cs typeface="Comic Sans MS"/>
              </a:rPr>
              <a:t>diferencial de</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restricción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armónicas.</a:t>
            </a:r>
            <a:r>
              <a:rPr lang="es-MX" sz="2400" dirty="0">
                <a:latin typeface="Comic Sans MS"/>
                <a:cs typeface="Comic Sans MS"/>
              </a:rPr>
              <a:t> </a:t>
            </a:r>
            <a:r>
              <a:rPr lang="es-MX" sz="2400" spc="-5" dirty="0">
                <a:latin typeface="Comic Sans MS"/>
                <a:cs typeface="Comic Sans MS"/>
              </a:rPr>
              <a:t>El transformador auxiliar del generador puede también ser incluido en la zona diferencial como se muestra.</a:t>
            </a:r>
            <a:r>
              <a:rPr lang="es-MX" sz="2400" dirty="0">
                <a:latin typeface="Comic Sans MS"/>
                <a:cs typeface="Comic Sans MS"/>
              </a:rPr>
              <a:t> </a:t>
            </a:r>
            <a:r>
              <a:rPr lang="es-MX" sz="2400" spc="-5" dirty="0">
                <a:latin typeface="Comic Sans MS"/>
                <a:cs typeface="Comic Sans MS"/>
              </a:rPr>
              <a:t>La alta relación del TC requerido en el lado de baja tensión del transformador auxiliar para balancear las corrientes del circuito</a:t>
            </a:r>
            <a:r>
              <a:rPr lang="es-MX" sz="2400"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10" dirty="0">
                <a:latin typeface="Comic Sans MS"/>
                <a:cs typeface="Comic Sans MS"/>
              </a:rPr>
              <a:t>requerir</a:t>
            </a:r>
            <a:r>
              <a:rPr lang="es-MX" sz="2400" spc="-5" dirty="0">
                <a:latin typeface="Comic Sans MS"/>
                <a:cs typeface="Comic Sans MS"/>
              </a:rPr>
              <a:t> el</a:t>
            </a:r>
            <a:r>
              <a:rPr lang="es-MX" sz="2400" dirty="0">
                <a:latin typeface="Comic Sans MS"/>
                <a:cs typeface="Comic Sans MS"/>
              </a:rPr>
              <a:t> </a:t>
            </a:r>
            <a:r>
              <a:rPr lang="es-MX" sz="2400" spc="-5" dirty="0">
                <a:latin typeface="Comic Sans MS"/>
                <a:cs typeface="Comic Sans MS"/>
              </a:rPr>
              <a:t>uso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TC auxiliar.</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preferible</a:t>
            </a:r>
            <a:r>
              <a:rPr lang="es-MX" sz="2400" dirty="0">
                <a:latin typeface="Comic Sans MS"/>
                <a:cs typeface="Comic Sans MS"/>
              </a:rPr>
              <a:t> </a:t>
            </a:r>
            <a:r>
              <a:rPr lang="es-MX" sz="2400" spc="-5" dirty="0">
                <a:latin typeface="Comic Sans MS"/>
                <a:cs typeface="Comic Sans MS"/>
              </a:rPr>
              <a:t>incluir</a:t>
            </a:r>
            <a:r>
              <a:rPr lang="es-MX" sz="2400" dirty="0">
                <a:latin typeface="Comic Sans MS"/>
                <a:cs typeface="Comic Sans MS"/>
              </a:rPr>
              <a:t> </a:t>
            </a:r>
            <a:r>
              <a:rPr lang="es-MX" sz="2400" spc="-5" dirty="0">
                <a:latin typeface="Comic Sans MS"/>
                <a:cs typeface="Comic Sans MS"/>
              </a:rPr>
              <a:t>el transformador auxiliar dentro de la diferencial total, si es posible.</a:t>
            </a:r>
            <a:r>
              <a:rPr lang="es-MX" sz="2400" dirty="0">
                <a:latin typeface="Comic Sans MS"/>
                <a:cs typeface="Comic Sans MS"/>
              </a:rPr>
              <a:t> </a:t>
            </a:r>
            <a:r>
              <a:rPr lang="es-MX" sz="2400" spc="-5" dirty="0">
                <a:latin typeface="Comic Sans MS"/>
                <a:cs typeface="Comic Sans MS"/>
              </a:rPr>
              <a:t>Los </a:t>
            </a:r>
            <a:r>
              <a:rPr lang="es-MX" sz="2400" spc="-5" dirty="0" err="1">
                <a:latin typeface="Comic Sans MS"/>
                <a:cs typeface="Comic Sans MS"/>
              </a:rPr>
              <a:t>TCs</a:t>
            </a:r>
            <a:r>
              <a:rPr lang="es-MX" sz="2400" spc="-5" dirty="0">
                <a:latin typeface="Comic Sans MS"/>
                <a:cs typeface="Comic Sans MS"/>
              </a:rPr>
              <a:t> de la diferencial del transformador auxiliar</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lado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mismo</a:t>
            </a:r>
            <a:r>
              <a:rPr lang="es-MX" sz="2400" dirty="0">
                <a:latin typeface="Comic Sans MS"/>
                <a:cs typeface="Comic Sans MS"/>
              </a:rPr>
              <a:t> </a:t>
            </a:r>
            <a:r>
              <a:rPr lang="es-MX" sz="2400" spc="-5" dirty="0">
                <a:latin typeface="Comic Sans MS"/>
                <a:cs typeface="Comic Sans MS"/>
              </a:rPr>
              <a:t>podrían saturarse severamente para fallas en alta tensión debido a las corrientes de falla extremadamente grandes en ese punto.</a:t>
            </a:r>
            <a:r>
              <a:rPr lang="es-MX" sz="2400" dirty="0">
                <a:latin typeface="Comic Sans MS"/>
                <a:cs typeface="Comic Sans MS"/>
              </a:rPr>
              <a:t> </a:t>
            </a:r>
            <a:r>
              <a:rPr lang="es-MX" sz="2400" spc="-5" dirty="0">
                <a:latin typeface="Comic Sans MS"/>
                <a:cs typeface="Comic Sans MS"/>
              </a:rPr>
              <a:t>La saturación podría ser tan severa que el relé diferencial podría no operar antes de que la saturación ocurra y resulte así una falla a disparar.</a:t>
            </a:r>
            <a:r>
              <a:rPr lang="es-MX" sz="2400" dirty="0">
                <a:latin typeface="Comic Sans MS"/>
                <a:cs typeface="Comic Sans MS"/>
              </a:rPr>
              <a:t> </a:t>
            </a:r>
            <a:r>
              <a:rPr lang="es-MX" sz="2400" spc="-5" dirty="0">
                <a:latin typeface="Comic Sans MS"/>
                <a:cs typeface="Comic Sans MS"/>
              </a:rPr>
              <a:t>La diferencial total</a:t>
            </a:r>
            <a:r>
              <a:rPr lang="es-MX" sz="2400" dirty="0">
                <a:latin typeface="Comic Sans MS"/>
                <a:cs typeface="Comic Sans MS"/>
              </a:rPr>
              <a:t> </a:t>
            </a:r>
            <a:r>
              <a:rPr lang="es-MX" sz="2400" spc="-5" dirty="0">
                <a:latin typeface="Comic Sans MS"/>
                <a:cs typeface="Comic Sans MS"/>
              </a:rPr>
              <a:t>conectada</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lado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tensión</a:t>
            </a:r>
            <a:r>
              <a:rPr lang="es-MX" sz="2400" spc="260" dirty="0">
                <a:latin typeface="Comic Sans MS"/>
                <a:cs typeface="Comic Sans MS"/>
              </a:rPr>
              <a:t> </a:t>
            </a:r>
            <a:r>
              <a:rPr lang="es-MX" sz="2400" spc="-5" dirty="0">
                <a:latin typeface="Comic Sans MS"/>
                <a:cs typeface="Comic Sans MS"/>
              </a:rPr>
              <a:t>del transformador</a:t>
            </a:r>
            <a:r>
              <a:rPr lang="es-MX" sz="2400" dirty="0">
                <a:latin typeface="Comic Sans MS"/>
                <a:cs typeface="Comic Sans MS"/>
              </a:rPr>
              <a:t> </a:t>
            </a:r>
            <a:r>
              <a:rPr lang="es-MX" sz="2400" spc="-5" dirty="0">
                <a:latin typeface="Comic Sans MS"/>
                <a:cs typeface="Comic Sans MS"/>
              </a:rPr>
              <a:t>auxiliar</a:t>
            </a:r>
            <a:r>
              <a:rPr lang="es-MX" sz="2400" dirty="0">
                <a:latin typeface="Comic Sans MS"/>
                <a:cs typeface="Comic Sans MS"/>
              </a:rPr>
              <a:t> </a:t>
            </a:r>
            <a:r>
              <a:rPr lang="es-MX" sz="2400" spc="-5" dirty="0">
                <a:latin typeface="Comic Sans MS"/>
                <a:cs typeface="Comic Sans MS"/>
              </a:rPr>
              <a:t>podría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y proporcionar</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respaldo.</a:t>
            </a:r>
          </a:p>
          <a:p>
            <a:pPr marL="12700" algn="just">
              <a:spcBef>
                <a:spcPts val="100"/>
              </a:spcBef>
            </a:pPr>
            <a:r>
              <a:rPr lang="es-MX" sz="2400" dirty="0">
                <a:latin typeface="Comic Sans MS" panose="030F0702030302020204" pitchFamily="66" charset="0"/>
              </a:rPr>
              <a:t>En generadores </a:t>
            </a:r>
            <a:r>
              <a:rPr lang="es-MX" sz="2400" dirty="0" err="1">
                <a:latin typeface="Comic Sans MS" panose="030F0702030302020204" pitchFamily="66" charset="0"/>
              </a:rPr>
              <a:t>cross-compound</a:t>
            </a:r>
            <a:r>
              <a:rPr lang="es-MX" sz="2400" dirty="0">
                <a:latin typeface="Comic Sans MS" panose="030F0702030302020204" pitchFamily="66" charset="0"/>
              </a:rPr>
              <a:t> es satisfactorio </a:t>
            </a:r>
            <a:r>
              <a:rPr lang="es-MX" sz="2400" dirty="0" err="1">
                <a:latin typeface="Comic Sans MS" panose="030F0702030302020204" pitchFamily="66" charset="0"/>
              </a:rPr>
              <a:t>paralelear</a:t>
            </a:r>
            <a:r>
              <a:rPr lang="es-MX" sz="2400" dirty="0">
                <a:latin typeface="Comic Sans MS" panose="030F0702030302020204" pitchFamily="66" charset="0"/>
              </a:rPr>
              <a:t> los </a:t>
            </a:r>
            <a:r>
              <a:rPr lang="es-MX" sz="2400" dirty="0" err="1">
                <a:latin typeface="Comic Sans MS" panose="030F0702030302020204" pitchFamily="66" charset="0"/>
              </a:rPr>
              <a:t>TCs</a:t>
            </a:r>
            <a:r>
              <a:rPr lang="es-MX" sz="2400" dirty="0">
                <a:latin typeface="Comic Sans MS" panose="030F0702030302020204" pitchFamily="66" charset="0"/>
              </a:rPr>
              <a:t> en el lado de neutro del generador o conectarlos a devanados separados de un relé diferencial </a:t>
            </a:r>
            <a:r>
              <a:rPr lang="es-MX" sz="2400" dirty="0" err="1">
                <a:latin typeface="Comic Sans MS" panose="030F0702030302020204" pitchFamily="66" charset="0"/>
              </a:rPr>
              <a:t>multi-devanado</a:t>
            </a:r>
            <a:r>
              <a:rPr lang="es-MX" sz="2400" dirty="0">
                <a:latin typeface="Comic Sans MS" panose="030F0702030302020204" pitchFamily="66" charset="0"/>
              </a:rPr>
              <a:t>. Algunas veces es práctico aplicar una diferencial de transformador de tres devanados a dos generadores conectados a un transformador elevador. </a:t>
            </a:r>
            <a:endParaRPr lang="es-MX" sz="2400" dirty="0">
              <a:latin typeface="Comic Sans MS" panose="030F0702030302020204" pitchFamily="66" charset="0"/>
              <a:cs typeface="Comic Sans MS"/>
            </a:endParaRPr>
          </a:p>
          <a:p>
            <a:pPr marL="12700">
              <a:spcBef>
                <a:spcPts val="100"/>
              </a:spcBef>
            </a:pPr>
            <a:endParaRPr sz="900" dirty="0">
              <a:latin typeface="Comic Sans MS"/>
              <a:cs typeface="Comic Sans MS"/>
            </a:endParaRPr>
          </a:p>
        </p:txBody>
      </p:sp>
      <p:pic>
        <p:nvPicPr>
          <p:cNvPr id="3" name="object 5">
            <a:extLst>
              <a:ext uri="{FF2B5EF4-FFF2-40B4-BE49-F238E27FC236}">
                <a16:creationId xmlns="" xmlns:a16="http://schemas.microsoft.com/office/drawing/2014/main" id="{F9EAD759-D3A1-440D-B4A8-C0AC2CB46CA0}"/>
              </a:ext>
            </a:extLst>
          </p:cNvPr>
          <p:cNvPicPr/>
          <p:nvPr/>
        </p:nvPicPr>
        <p:blipFill>
          <a:blip r:embed="rId2" cstate="print"/>
          <a:stretch>
            <a:fillRect/>
          </a:stretch>
        </p:blipFill>
        <p:spPr>
          <a:xfrm>
            <a:off x="10583874" y="600044"/>
            <a:ext cx="6643734" cy="7929618"/>
          </a:xfrm>
          <a:prstGeom prst="rect">
            <a:avLst/>
          </a:prstGeom>
        </p:spPr>
      </p:pic>
      <p:sp>
        <p:nvSpPr>
          <p:cNvPr id="5" name="CuadroTexto 4">
            <a:extLst>
              <a:ext uri="{FF2B5EF4-FFF2-40B4-BE49-F238E27FC236}">
                <a16:creationId xmlns="" xmlns:a16="http://schemas.microsoft.com/office/drawing/2014/main" id="{88FA60ED-9511-4B4D-954A-429002ECF513}"/>
              </a:ext>
            </a:extLst>
          </p:cNvPr>
          <p:cNvSpPr txBox="1"/>
          <p:nvPr/>
        </p:nvSpPr>
        <p:spPr>
          <a:xfrm>
            <a:off x="10226684" y="8529662"/>
            <a:ext cx="7258064" cy="734945"/>
          </a:xfrm>
          <a:prstGeom prst="rect">
            <a:avLst/>
          </a:prstGeom>
          <a:noFill/>
        </p:spPr>
        <p:txBody>
          <a:bodyPr wrap="square">
            <a:spAutoFit/>
          </a:bodyPr>
          <a:lstStyle/>
          <a:p>
            <a:pPr marR="9525" indent="12700" algn="ctr">
              <a:lnSpc>
                <a:spcPct val="116199"/>
              </a:lnSpc>
              <a:spcBef>
                <a:spcPts val="100"/>
              </a:spcBef>
            </a:pPr>
            <a:r>
              <a:rPr lang="es-AR" sz="1800" b="1" spc="-5" dirty="0">
                <a:latin typeface="Comic Sans MS"/>
                <a:cs typeface="Comic Sans MS"/>
              </a:rPr>
              <a:t>Figura</a:t>
            </a:r>
            <a:r>
              <a:rPr lang="es-AR" sz="1800" b="1" spc="140" dirty="0">
                <a:latin typeface="Comic Sans MS"/>
                <a:cs typeface="Comic Sans MS"/>
              </a:rPr>
              <a:t> </a:t>
            </a:r>
            <a:r>
              <a:rPr lang="es-AR" sz="1800" b="1" spc="-5" dirty="0">
                <a:latin typeface="Comic Sans MS"/>
                <a:cs typeface="Comic Sans MS"/>
              </a:rPr>
              <a:t>H.</a:t>
            </a:r>
            <a:r>
              <a:rPr lang="es-AR" sz="1800" b="1" spc="60" dirty="0">
                <a:latin typeface="Comic Sans MS"/>
                <a:cs typeface="Comic Sans MS"/>
              </a:rPr>
              <a:t> </a:t>
            </a:r>
            <a:r>
              <a:rPr lang="es-AR" sz="1800" b="1" spc="-5" dirty="0">
                <a:latin typeface="Comic Sans MS"/>
                <a:cs typeface="Comic Sans MS"/>
              </a:rPr>
              <a:t>Esquema</a:t>
            </a:r>
            <a:r>
              <a:rPr lang="es-AR" sz="1800" b="1" spc="145" dirty="0">
                <a:latin typeface="Comic Sans MS"/>
                <a:cs typeface="Comic Sans MS"/>
              </a:rPr>
              <a:t> </a:t>
            </a:r>
            <a:r>
              <a:rPr lang="es-AR" sz="1800" b="1" spc="-10" dirty="0">
                <a:latin typeface="Comic Sans MS"/>
                <a:cs typeface="Comic Sans MS"/>
              </a:rPr>
              <a:t>diferencial</a:t>
            </a:r>
            <a:r>
              <a:rPr lang="es-AR" sz="1800" b="1" spc="135" dirty="0">
                <a:latin typeface="Comic Sans MS"/>
                <a:cs typeface="Comic Sans MS"/>
              </a:rPr>
              <a:t> </a:t>
            </a:r>
            <a:r>
              <a:rPr lang="es-AR" sz="1800" b="1" spc="-5" dirty="0">
                <a:latin typeface="Comic Sans MS"/>
                <a:cs typeface="Comic Sans MS"/>
              </a:rPr>
              <a:t>total</a:t>
            </a:r>
            <a:r>
              <a:rPr lang="es-AR" sz="1800" b="1" spc="135" dirty="0">
                <a:latin typeface="Comic Sans MS"/>
                <a:cs typeface="Comic Sans MS"/>
              </a:rPr>
              <a:t> </a:t>
            </a:r>
            <a:r>
              <a:rPr lang="es-AR" sz="1800" b="1" spc="-5" dirty="0">
                <a:latin typeface="Comic Sans MS"/>
                <a:cs typeface="Comic Sans MS"/>
              </a:rPr>
              <a:t>para</a:t>
            </a:r>
            <a:r>
              <a:rPr lang="es-AR" sz="1800" b="1" spc="140" dirty="0">
                <a:latin typeface="Comic Sans MS"/>
                <a:cs typeface="Comic Sans MS"/>
              </a:rPr>
              <a:t> </a:t>
            </a:r>
            <a:r>
              <a:rPr lang="es-AR" sz="1800" b="1" spc="-10" dirty="0">
                <a:latin typeface="Comic Sans MS"/>
                <a:cs typeface="Comic Sans MS"/>
              </a:rPr>
              <a:t>respaldo</a:t>
            </a:r>
            <a:r>
              <a:rPr lang="es-AR" sz="1800" b="1" spc="135" dirty="0">
                <a:latin typeface="Comic Sans MS"/>
                <a:cs typeface="Comic Sans MS"/>
              </a:rPr>
              <a:t> </a:t>
            </a:r>
            <a:r>
              <a:rPr lang="es-AR" sz="1800" b="1" spc="-5" dirty="0">
                <a:latin typeface="Comic Sans MS"/>
                <a:cs typeface="Comic Sans MS"/>
              </a:rPr>
              <a:t>de</a:t>
            </a:r>
            <a:r>
              <a:rPr lang="es-AR" sz="1800" b="1" spc="135" dirty="0">
                <a:latin typeface="Comic Sans MS"/>
                <a:cs typeface="Comic Sans MS"/>
              </a:rPr>
              <a:t> </a:t>
            </a:r>
            <a:r>
              <a:rPr lang="es-AR" sz="1800" b="1" spc="-10" dirty="0">
                <a:latin typeface="Comic Sans MS"/>
                <a:cs typeface="Comic Sans MS"/>
              </a:rPr>
              <a:t>falla </a:t>
            </a:r>
            <a:r>
              <a:rPr lang="es-AR" sz="1800" b="1" spc="-5" dirty="0">
                <a:latin typeface="Comic Sans MS"/>
                <a:cs typeface="Comic Sans MS"/>
              </a:rPr>
              <a:t>de fase</a:t>
            </a:r>
            <a:r>
              <a:rPr lang="es-AR" sz="1800" b="1" dirty="0">
                <a:latin typeface="Comic Sans MS"/>
                <a:cs typeface="Comic Sans MS"/>
              </a:rPr>
              <a:t> </a:t>
            </a:r>
            <a:r>
              <a:rPr lang="es-AR" sz="1800" b="1" spc="-5" dirty="0">
                <a:latin typeface="Comic Sans MS"/>
                <a:cs typeface="Comic Sans MS"/>
              </a:rPr>
              <a:t>del</a:t>
            </a:r>
            <a:r>
              <a:rPr lang="es-AR" sz="1800" b="1" dirty="0">
                <a:latin typeface="Comic Sans MS"/>
                <a:cs typeface="Comic Sans MS"/>
              </a:rPr>
              <a:t> </a:t>
            </a:r>
            <a:r>
              <a:rPr lang="es-AR" sz="1800" b="1" spc="-5" dirty="0">
                <a:latin typeface="Comic Sans MS"/>
                <a:cs typeface="Comic Sans MS"/>
              </a:rPr>
              <a:t>generador</a:t>
            </a:r>
            <a:endParaRPr lang="es-AR" sz="1800" b="1" dirty="0">
              <a:latin typeface="Comic Sans MS"/>
              <a:cs typeface="Comic Sans MS"/>
            </a:endParaRPr>
          </a:p>
        </p:txBody>
      </p:sp>
    </p:spTree>
    <p:extLst>
      <p:ext uri="{BB962C8B-B14F-4D97-AF65-F5344CB8AC3E}">
        <p14:creationId xmlns="" xmlns:p14="http://schemas.microsoft.com/office/powerpoint/2010/main" val="1503810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92100" y="457200"/>
            <a:ext cx="17297400" cy="3142655"/>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Relé de impedancia.</a:t>
            </a:r>
            <a:r>
              <a:rPr sz="2400" b="1" dirty="0">
                <a:latin typeface="Comic Sans MS"/>
                <a:cs typeface="Comic Sans MS"/>
              </a:rPr>
              <a:t> </a:t>
            </a:r>
            <a:r>
              <a:rPr sz="2400" spc="-5" dirty="0">
                <a:latin typeface="Comic Sans MS"/>
                <a:cs typeface="Comic Sans MS"/>
              </a:rPr>
              <a:t>Un relé de impedancia de 1 zona</a:t>
            </a:r>
            <a:r>
              <a:rPr lang="es-AR" sz="2400" spc="-5" dirty="0">
                <a:latin typeface="Comic Sans MS"/>
                <a:cs typeface="Comic Sans MS"/>
              </a:rPr>
              <a:t> </a:t>
            </a:r>
            <a:r>
              <a:rPr sz="2400" spc="-5" dirty="0" err="1">
                <a:latin typeface="Comic Sans MS"/>
                <a:cs typeface="Comic Sans MS"/>
              </a:rPr>
              <a:t>puede</a:t>
            </a:r>
            <a:r>
              <a:rPr sz="2400" spc="-5" dirty="0">
                <a:latin typeface="Comic Sans MS"/>
                <a:cs typeface="Comic Sans MS"/>
              </a:rPr>
              <a:t> ser conectado a los TCs y TPs del lado de </a:t>
            </a:r>
            <a:r>
              <a:rPr sz="2400" spc="-5" dirty="0" err="1">
                <a:latin typeface="Comic Sans MS"/>
                <a:cs typeface="Comic Sans MS"/>
              </a:rPr>
              <a:t>alta</a:t>
            </a:r>
            <a:r>
              <a:rPr lang="es-AR" sz="2400" spc="-5" dirty="0">
                <a:latin typeface="Comic Sans MS"/>
                <a:cs typeface="Comic Sans MS"/>
              </a:rPr>
              <a:t> </a:t>
            </a:r>
            <a:r>
              <a:rPr sz="2400" spc="-5" dirty="0" err="1">
                <a:latin typeface="Comic Sans MS"/>
                <a:cs typeface="Comic Sans MS"/>
              </a:rPr>
              <a:t>tensión</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grupo</a:t>
            </a:r>
            <a:r>
              <a:rPr sz="2400" dirty="0">
                <a:latin typeface="Comic Sans MS"/>
                <a:cs typeface="Comic Sans MS"/>
              </a:rPr>
              <a:t> </a:t>
            </a:r>
            <a:r>
              <a:rPr sz="2400" spc="-5" dirty="0">
                <a:latin typeface="Comic Sans MS"/>
                <a:cs typeface="Comic Sans MS"/>
              </a:rPr>
              <a:t>generador-transformador</a:t>
            </a:r>
            <a:r>
              <a:rPr sz="2400" dirty="0">
                <a:latin typeface="Comic Sans MS"/>
                <a:cs typeface="Comic Sans MS"/>
              </a:rPr>
              <a:t> </a:t>
            </a:r>
            <a:r>
              <a:rPr sz="2400" spc="-5" dirty="0" err="1">
                <a:latin typeface="Comic Sans MS"/>
                <a:cs typeface="Comic Sans MS"/>
              </a:rPr>
              <a:t>elevador</a:t>
            </a:r>
            <a:r>
              <a:rPr sz="2400" spc="-5" dirty="0">
                <a:latin typeface="Comic Sans MS"/>
                <a:cs typeface="Comic Sans MS"/>
              </a:rPr>
              <a:t>,</a:t>
            </a:r>
            <a:r>
              <a:rPr lang="es-AR" sz="2400" spc="-5" dirty="0">
                <a:latin typeface="Comic Sans MS"/>
                <a:cs typeface="Comic Sans MS"/>
              </a:rPr>
              <a:t> </a:t>
            </a:r>
            <a:r>
              <a:rPr sz="2400" spc="-5" dirty="0" err="1">
                <a:latin typeface="Comic Sans MS"/>
                <a:cs typeface="Comic Sans MS"/>
              </a:rPr>
              <a:t>viendo</a:t>
            </a:r>
            <a:r>
              <a:rPr sz="2400" dirty="0">
                <a:latin typeface="Comic Sans MS"/>
                <a:cs typeface="Comic Sans MS"/>
              </a:rPr>
              <a:t> </a:t>
            </a:r>
            <a:r>
              <a:rPr sz="2400" spc="-5" dirty="0">
                <a:latin typeface="Comic Sans MS"/>
                <a:cs typeface="Comic Sans MS"/>
              </a:rPr>
              <a:t>hacia</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Puede</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err="1">
                <a:latin typeface="Comic Sans MS"/>
                <a:cs typeface="Comic Sans MS"/>
              </a:rPr>
              <a:t>ajustado</a:t>
            </a:r>
            <a:r>
              <a:rPr sz="2400" dirty="0">
                <a:latin typeface="Comic Sans MS"/>
                <a:cs typeface="Comic Sans MS"/>
              </a:rPr>
              <a:t> </a:t>
            </a:r>
            <a:r>
              <a:rPr sz="2400" spc="-5" dirty="0">
                <a:latin typeface="Comic Sans MS"/>
                <a:cs typeface="Comic Sans MS"/>
              </a:rPr>
              <a:t>para</a:t>
            </a:r>
            <a:r>
              <a:rPr lang="es-AR" sz="2400" spc="-5" dirty="0">
                <a:latin typeface="Comic Sans MS"/>
                <a:cs typeface="Comic Sans MS"/>
              </a:rPr>
              <a:t> </a:t>
            </a:r>
            <a:r>
              <a:rPr sz="2400" spc="-5" dirty="0" err="1">
                <a:latin typeface="Comic Sans MS"/>
                <a:cs typeface="Comic Sans MS"/>
              </a:rPr>
              <a:t>disparar</a:t>
            </a:r>
            <a:r>
              <a:rPr sz="2400" spc="-5" dirty="0">
                <a:latin typeface="Comic Sans MS"/>
                <a:cs typeface="Comic Sans MS"/>
              </a:rPr>
              <a:t> sin retardo de tiempo adicional para </a:t>
            </a:r>
            <a:r>
              <a:rPr sz="2400" spc="-5" dirty="0" err="1">
                <a:latin typeface="Comic Sans MS"/>
                <a:cs typeface="Comic Sans MS"/>
              </a:rPr>
              <a:t>fallas</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fase</a:t>
            </a:r>
            <a:r>
              <a:rPr sz="2400" spc="-5" dirty="0">
                <a:latin typeface="Comic Sans MS"/>
                <a:cs typeface="Comic Sans MS"/>
              </a:rPr>
              <a:t>, puesto que no tiene que ser coordinado con </a:t>
            </a:r>
            <a:r>
              <a:rPr sz="2400" spc="-5" dirty="0" err="1">
                <a:latin typeface="Comic Sans MS"/>
                <a:cs typeface="Comic Sans MS"/>
              </a:rPr>
              <a:t>otros</a:t>
            </a:r>
            <a:r>
              <a:rPr lang="es-AR" sz="2400" spc="-5" dirty="0">
                <a:latin typeface="Comic Sans MS"/>
                <a:cs typeface="Comic Sans MS"/>
              </a:rPr>
              <a:t> </a:t>
            </a:r>
            <a:r>
              <a:rPr sz="2400" spc="-5" dirty="0" err="1">
                <a:latin typeface="Comic Sans MS"/>
                <a:cs typeface="Comic Sans MS"/>
              </a:rPr>
              <a:t>relés</a:t>
            </a:r>
            <a:r>
              <a:rPr sz="2400" spc="-5" dirty="0">
                <a:latin typeface="Comic Sans MS"/>
                <a:cs typeface="Comic Sans MS"/>
              </a:rPr>
              <a:t> para una falla en el generador.</a:t>
            </a:r>
            <a:r>
              <a:rPr sz="2400" spc="260" dirty="0">
                <a:latin typeface="Comic Sans MS"/>
                <a:cs typeface="Comic Sans MS"/>
              </a:rPr>
              <a:t> </a:t>
            </a:r>
            <a:r>
              <a:rPr sz="2400" spc="-5" dirty="0">
                <a:latin typeface="Comic Sans MS"/>
                <a:cs typeface="Comic Sans MS"/>
              </a:rPr>
              <a:t>No debe </a:t>
            </a:r>
            <a:r>
              <a:rPr sz="2400" spc="-5" dirty="0" err="1">
                <a:latin typeface="Comic Sans MS"/>
                <a:cs typeface="Comic Sans MS"/>
              </a:rPr>
              <a:t>tener</a:t>
            </a:r>
            <a:r>
              <a:rPr lang="es-AR" sz="2400" spc="-5" dirty="0">
                <a:latin typeface="Comic Sans MS"/>
                <a:cs typeface="Comic Sans MS"/>
              </a:rPr>
              <a:t> </a:t>
            </a:r>
            <a:r>
              <a:rPr sz="2400" spc="-5" dirty="0">
                <a:latin typeface="Comic Sans MS"/>
                <a:cs typeface="Comic Sans MS"/>
              </a:rPr>
              <a:t>offset si se ajusta sin retardo de tiempo.</a:t>
            </a:r>
            <a:r>
              <a:rPr sz="2400" dirty="0">
                <a:latin typeface="Comic Sans MS"/>
                <a:cs typeface="Comic Sans MS"/>
              </a:rPr>
              <a:t> </a:t>
            </a:r>
            <a:r>
              <a:rPr sz="2400" spc="-5" dirty="0">
                <a:latin typeface="Comic Sans MS"/>
                <a:cs typeface="Comic Sans MS"/>
              </a:rPr>
              <a:t>Sin embargo,</a:t>
            </a:r>
            <a:r>
              <a:rPr lang="es-AR" sz="2400" spc="-5" dirty="0">
                <a:latin typeface="Comic Sans MS"/>
                <a:cs typeface="Comic Sans MS"/>
              </a:rPr>
              <a:t> </a:t>
            </a:r>
            <a:r>
              <a:rPr sz="2400" spc="-5" dirty="0" err="1">
                <a:latin typeface="Comic Sans MS"/>
                <a:cs typeface="Comic Sans MS"/>
              </a:rPr>
              <a:t>siendo</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relé</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distancia,</a:t>
            </a:r>
            <a:r>
              <a:rPr sz="2400" dirty="0">
                <a:latin typeface="Comic Sans MS"/>
                <a:cs typeface="Comic Sans MS"/>
              </a:rPr>
              <a:t> </a:t>
            </a:r>
            <a:r>
              <a:rPr sz="2400" spc="-5" dirty="0">
                <a:latin typeface="Comic Sans MS"/>
                <a:cs typeface="Comic Sans MS"/>
              </a:rPr>
              <a:t>puede</a:t>
            </a:r>
            <a:r>
              <a:rPr sz="2400" dirty="0">
                <a:latin typeface="Comic Sans MS"/>
                <a:cs typeface="Comic Sans MS"/>
              </a:rPr>
              <a:t> </a:t>
            </a:r>
            <a:r>
              <a:rPr sz="2400" spc="-5" dirty="0" err="1">
                <a:latin typeface="Comic Sans MS"/>
                <a:cs typeface="Comic Sans MS"/>
              </a:rPr>
              <a:t>operar</a:t>
            </a:r>
            <a:r>
              <a:rPr sz="2400" dirty="0">
                <a:latin typeface="Comic Sans MS"/>
                <a:cs typeface="Comic Sans MS"/>
              </a:rPr>
              <a:t> </a:t>
            </a:r>
            <a:r>
              <a:rPr sz="2400" spc="-5" dirty="0">
                <a:latin typeface="Comic Sans MS"/>
                <a:cs typeface="Comic Sans MS"/>
              </a:rPr>
              <a:t>para</a:t>
            </a:r>
            <a:r>
              <a:rPr lang="es-AR" sz="2400" spc="-5" dirty="0">
                <a:latin typeface="Comic Sans MS"/>
                <a:cs typeface="Comic Sans MS"/>
              </a:rPr>
              <a:t> </a:t>
            </a:r>
            <a:r>
              <a:rPr sz="2400" spc="-5" dirty="0" err="1">
                <a:latin typeface="Comic Sans MS"/>
                <a:cs typeface="Comic Sans MS"/>
              </a:rPr>
              <a:t>oscilaciones</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sistema,</a:t>
            </a:r>
            <a:r>
              <a:rPr sz="2400" dirty="0">
                <a:latin typeface="Comic Sans MS"/>
                <a:cs typeface="Comic Sans MS"/>
              </a:rPr>
              <a:t> </a:t>
            </a:r>
            <a:r>
              <a:rPr sz="2400" spc="-5" dirty="0">
                <a:latin typeface="Comic Sans MS"/>
                <a:cs typeface="Comic Sans MS"/>
              </a:rPr>
              <a:t>pérdida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excitación</a:t>
            </a:r>
            <a:r>
              <a:rPr sz="2400" dirty="0">
                <a:latin typeface="Comic Sans MS"/>
                <a:cs typeface="Comic Sans MS"/>
              </a:rPr>
              <a:t> </a:t>
            </a:r>
            <a:r>
              <a:rPr sz="2400" spc="-5" dirty="0">
                <a:latin typeface="Comic Sans MS"/>
                <a:cs typeface="Comic Sans MS"/>
              </a:rPr>
              <a:t>y</a:t>
            </a:r>
            <a:r>
              <a:rPr lang="es-AR" sz="2400" spc="-5" dirty="0">
                <a:latin typeface="Comic Sans MS"/>
                <a:cs typeface="Comic Sans MS"/>
              </a:rPr>
              <a:t> </a:t>
            </a:r>
            <a:r>
              <a:rPr sz="2400" spc="-5" dirty="0" err="1">
                <a:latin typeface="Comic Sans MS"/>
                <a:cs typeface="Comic Sans MS"/>
              </a:rPr>
              <a:t>energización</a:t>
            </a:r>
            <a:r>
              <a:rPr sz="2400" dirty="0">
                <a:latin typeface="Comic Sans MS"/>
                <a:cs typeface="Comic Sans MS"/>
              </a:rPr>
              <a:t> </a:t>
            </a:r>
            <a:r>
              <a:rPr sz="2400" spc="-5" dirty="0">
                <a:latin typeface="Comic Sans MS"/>
                <a:cs typeface="Comic Sans MS"/>
              </a:rPr>
              <a:t>inadvertida.</a:t>
            </a:r>
            <a:r>
              <a:rPr sz="2400" dirty="0">
                <a:latin typeface="Comic Sans MS"/>
                <a:cs typeface="Comic Sans MS"/>
              </a:rPr>
              <a:t> </a:t>
            </a:r>
            <a:r>
              <a:rPr sz="2400" spc="-5" dirty="0">
                <a:latin typeface="Comic Sans MS"/>
                <a:cs typeface="Comic Sans MS"/>
              </a:rPr>
              <a:t>Sus</a:t>
            </a:r>
            <a:r>
              <a:rPr sz="2400" spc="254" dirty="0">
                <a:latin typeface="Comic Sans MS"/>
                <a:cs typeface="Comic Sans MS"/>
              </a:rPr>
              <a:t> </a:t>
            </a:r>
            <a:r>
              <a:rPr sz="2400" spc="-5" dirty="0">
                <a:latin typeface="Comic Sans MS"/>
                <a:cs typeface="Comic Sans MS"/>
              </a:rPr>
              <a:t>ajustes</a:t>
            </a:r>
            <a:r>
              <a:rPr sz="2400" spc="260" dirty="0">
                <a:latin typeface="Comic Sans MS"/>
                <a:cs typeface="Comic Sans MS"/>
              </a:rPr>
              <a:t> </a:t>
            </a:r>
            <a:r>
              <a:rPr sz="2400" spc="-5" dirty="0" err="1">
                <a:latin typeface="Comic Sans MS"/>
                <a:cs typeface="Comic Sans MS"/>
              </a:rPr>
              <a:t>deben</a:t>
            </a:r>
            <a:r>
              <a:rPr sz="2400" spc="260" dirty="0">
                <a:latin typeface="Comic Sans MS"/>
                <a:cs typeface="Comic Sans MS"/>
              </a:rPr>
              <a:t> </a:t>
            </a:r>
            <a:r>
              <a:rPr sz="2400" spc="-5" dirty="0" err="1">
                <a:latin typeface="Comic Sans MS"/>
                <a:cs typeface="Comic Sans MS"/>
              </a:rPr>
              <a:t>hacerse</a:t>
            </a:r>
            <a:r>
              <a:rPr lang="es-AR" sz="2400" spc="-5" dirty="0">
                <a:latin typeface="Comic Sans MS"/>
                <a:cs typeface="Comic Sans MS"/>
              </a:rPr>
              <a:t> </a:t>
            </a:r>
            <a:r>
              <a:rPr sz="2400" spc="-5" dirty="0">
                <a:latin typeface="Comic Sans MS"/>
                <a:cs typeface="Comic Sans MS"/>
              </a:rPr>
              <a:t>con estas posibilidades en mente.</a:t>
            </a:r>
            <a:r>
              <a:rPr sz="2400" dirty="0">
                <a:latin typeface="Comic Sans MS"/>
                <a:cs typeface="Comic Sans MS"/>
              </a:rPr>
              <a:t> </a:t>
            </a:r>
            <a:r>
              <a:rPr sz="2400" spc="-5" dirty="0">
                <a:latin typeface="Comic Sans MS"/>
                <a:cs typeface="Comic Sans MS"/>
              </a:rPr>
              <a:t>La aplicación de </a:t>
            </a:r>
            <a:r>
              <a:rPr sz="2400" spc="-5" dirty="0" err="1">
                <a:latin typeface="Comic Sans MS"/>
                <a:cs typeface="Comic Sans MS"/>
              </a:rPr>
              <a:t>este</a:t>
            </a:r>
            <a:r>
              <a:rPr lang="es-AR" sz="2400" spc="-5" dirty="0">
                <a:latin typeface="Comic Sans MS"/>
                <a:cs typeface="Comic Sans MS"/>
              </a:rPr>
              <a:t> </a:t>
            </a:r>
            <a:r>
              <a:rPr sz="2400" spc="-5" dirty="0" err="1">
                <a:latin typeface="Comic Sans MS"/>
                <a:cs typeface="Comic Sans MS"/>
              </a:rPr>
              <a:t>relé</a:t>
            </a:r>
            <a:r>
              <a:rPr sz="2400" dirty="0">
                <a:latin typeface="Comic Sans MS"/>
                <a:cs typeface="Comic Sans MS"/>
              </a:rPr>
              <a:t> </a:t>
            </a:r>
            <a:r>
              <a:rPr sz="2400" spc="-5" dirty="0">
                <a:latin typeface="Comic Sans MS"/>
                <a:cs typeface="Comic Sans MS"/>
              </a:rPr>
              <a:t>se</a:t>
            </a:r>
            <a:r>
              <a:rPr sz="2400" dirty="0">
                <a:latin typeface="Comic Sans MS"/>
                <a:cs typeface="Comic Sans MS"/>
              </a:rPr>
              <a:t> </a:t>
            </a:r>
            <a:r>
              <a:rPr sz="2400" spc="-5" dirty="0">
                <a:latin typeface="Comic Sans MS"/>
                <a:cs typeface="Comic Sans MS"/>
              </a:rPr>
              <a:t>describe</a:t>
            </a:r>
            <a:r>
              <a:rPr sz="2400" dirty="0">
                <a:latin typeface="Comic Sans MS"/>
                <a:cs typeface="Comic Sans MS"/>
              </a:rPr>
              <a:t> </a:t>
            </a:r>
            <a:r>
              <a:rPr sz="2400" spc="-5" dirty="0">
                <a:latin typeface="Comic Sans MS"/>
                <a:cs typeface="Comic Sans MS"/>
              </a:rPr>
              <a:t>más</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fondo</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err="1">
                <a:latin typeface="Comic Sans MS"/>
                <a:cs typeface="Comic Sans MS"/>
              </a:rPr>
              <a:t>sección</a:t>
            </a:r>
            <a:r>
              <a:rPr sz="2400" dirty="0">
                <a:latin typeface="Comic Sans MS"/>
                <a:cs typeface="Comic Sans MS"/>
              </a:rPr>
              <a:t> </a:t>
            </a:r>
            <a:r>
              <a:rPr sz="2400" spc="-5" dirty="0" err="1">
                <a:latin typeface="Comic Sans MS"/>
                <a:cs typeface="Comic Sans MS"/>
              </a:rPr>
              <a:t>sobre</a:t>
            </a:r>
            <a:r>
              <a:rPr lang="es-AR" sz="2400" spc="-5" dirty="0">
                <a:latin typeface="Comic Sans MS"/>
                <a:cs typeface="Comic Sans MS"/>
              </a:rPr>
              <a:t> </a:t>
            </a:r>
            <a:r>
              <a:rPr sz="2400" spc="-5" dirty="0" err="1">
                <a:latin typeface="Comic Sans MS"/>
                <a:cs typeface="Comic Sans MS"/>
              </a:rPr>
              <a:t>protección</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relés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pérdida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sincronismo</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generadores</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Las</a:t>
            </a:r>
            <a:r>
              <a:rPr lang="es-MX" sz="2400" spc="220" dirty="0">
                <a:latin typeface="Comic Sans MS"/>
                <a:cs typeface="Comic Sans MS"/>
              </a:rPr>
              <a:t> </a:t>
            </a:r>
            <a:r>
              <a:rPr lang="es-MX" sz="2400" spc="-5" dirty="0">
                <a:latin typeface="Comic Sans MS"/>
                <a:cs typeface="Comic Sans MS"/>
              </a:rPr>
              <a:t>limitaciones</a:t>
            </a:r>
            <a:r>
              <a:rPr lang="es-MX" sz="2400" spc="225" dirty="0">
                <a:latin typeface="Comic Sans MS"/>
                <a:cs typeface="Comic Sans MS"/>
              </a:rPr>
              <a:t> </a:t>
            </a:r>
            <a:r>
              <a:rPr lang="es-MX" sz="2400" spc="-5" dirty="0">
                <a:latin typeface="Comic Sans MS"/>
                <a:cs typeface="Comic Sans MS"/>
              </a:rPr>
              <a:t>de</a:t>
            </a:r>
            <a:r>
              <a:rPr lang="es-MX" sz="2400" spc="225" dirty="0">
                <a:latin typeface="Comic Sans MS"/>
                <a:cs typeface="Comic Sans MS"/>
              </a:rPr>
              <a:t> </a:t>
            </a:r>
            <a:r>
              <a:rPr lang="es-MX" sz="2400" spc="-5" dirty="0">
                <a:latin typeface="Comic Sans MS"/>
                <a:cs typeface="Comic Sans MS"/>
              </a:rPr>
              <a:t>ajustes</a:t>
            </a:r>
            <a:r>
              <a:rPr lang="es-MX" sz="2400" spc="220" dirty="0">
                <a:latin typeface="Comic Sans MS"/>
                <a:cs typeface="Comic Sans MS"/>
              </a:rPr>
              <a:t> </a:t>
            </a:r>
            <a:r>
              <a:rPr lang="es-MX" sz="2400" spc="-5" dirty="0">
                <a:latin typeface="Comic Sans MS"/>
                <a:cs typeface="Comic Sans MS"/>
              </a:rPr>
              <a:t>pueden</a:t>
            </a:r>
            <a:r>
              <a:rPr lang="es-MX" sz="2400" spc="225" dirty="0">
                <a:latin typeface="Comic Sans MS"/>
                <a:cs typeface="Comic Sans MS"/>
              </a:rPr>
              <a:t> </a:t>
            </a:r>
            <a:r>
              <a:rPr lang="es-MX" sz="2400" spc="-5" dirty="0">
                <a:latin typeface="Comic Sans MS"/>
                <a:cs typeface="Comic Sans MS"/>
              </a:rPr>
              <a:t>no</a:t>
            </a:r>
            <a:r>
              <a:rPr lang="es-MX" sz="2400" spc="225" dirty="0">
                <a:latin typeface="Comic Sans MS"/>
                <a:cs typeface="Comic Sans MS"/>
              </a:rPr>
              <a:t> </a:t>
            </a:r>
            <a:r>
              <a:rPr lang="es-MX" sz="2400" spc="-5" dirty="0">
                <a:latin typeface="Comic Sans MS"/>
                <a:cs typeface="Comic Sans MS"/>
              </a:rPr>
              <a:t>permitir</a:t>
            </a:r>
            <a:r>
              <a:rPr lang="es-MX" sz="2400" spc="225" dirty="0">
                <a:latin typeface="Comic Sans MS"/>
                <a:cs typeface="Comic Sans MS"/>
              </a:rPr>
              <a:t> </a:t>
            </a:r>
            <a:r>
              <a:rPr lang="es-MX" sz="2400" spc="-5" dirty="0">
                <a:latin typeface="Comic Sans MS"/>
                <a:cs typeface="Comic Sans MS"/>
              </a:rPr>
              <a:t>que</a:t>
            </a:r>
            <a:r>
              <a:rPr lang="es-MX" sz="2400" spc="220" dirty="0">
                <a:latin typeface="Comic Sans MS"/>
                <a:cs typeface="Comic Sans MS"/>
              </a:rPr>
              <a:t> </a:t>
            </a:r>
            <a:r>
              <a:rPr lang="es-MX" sz="2400" spc="-5" dirty="0">
                <a:latin typeface="Comic Sans MS"/>
                <a:cs typeface="Comic Sans MS"/>
              </a:rPr>
              <a:t>el relé</a:t>
            </a:r>
            <a:r>
              <a:rPr lang="es-MX" sz="2400" dirty="0">
                <a:latin typeface="Comic Sans MS"/>
                <a:cs typeface="Comic Sans MS"/>
              </a:rPr>
              <a:t> </a:t>
            </a:r>
            <a:r>
              <a:rPr lang="es-MX" sz="2400" spc="-5" dirty="0">
                <a:latin typeface="Comic Sans MS"/>
                <a:cs typeface="Comic Sans MS"/>
              </a:rPr>
              <a:t>sea</a:t>
            </a:r>
            <a:r>
              <a:rPr lang="es-MX" sz="2400" dirty="0">
                <a:latin typeface="Comic Sans MS"/>
                <a:cs typeface="Comic Sans MS"/>
              </a:rPr>
              <a:t> </a:t>
            </a:r>
            <a:r>
              <a:rPr lang="es-MX" sz="2400" spc="-5" dirty="0">
                <a:latin typeface="Comic Sans MS"/>
                <a:cs typeface="Comic Sans MS"/>
              </a:rPr>
              <a:t>ajustado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ver</a:t>
            </a:r>
            <a:r>
              <a:rPr lang="es-MX" sz="2400" dirty="0">
                <a:latin typeface="Comic Sans MS"/>
                <a:cs typeface="Comic Sans MS"/>
              </a:rPr>
              <a:t> </a:t>
            </a:r>
            <a:r>
              <a:rPr lang="es-MX" sz="2400" spc="-5" dirty="0">
                <a:latin typeface="Comic Sans MS"/>
                <a:cs typeface="Comic Sans MS"/>
              </a:rPr>
              <a:t>completamente</a:t>
            </a:r>
            <a:r>
              <a:rPr lang="es-MX" sz="2400" dirty="0">
                <a:latin typeface="Comic Sans MS"/>
                <a:cs typeface="Comic Sans MS"/>
              </a:rPr>
              <a:t> </a:t>
            </a:r>
            <a:r>
              <a:rPr lang="es-MX" sz="2400" spc="-5" dirty="0">
                <a:latin typeface="Comic Sans MS"/>
                <a:cs typeface="Comic Sans MS"/>
              </a:rPr>
              <a:t>todo</a:t>
            </a:r>
            <a:r>
              <a:rPr lang="es-MX" sz="2400" dirty="0">
                <a:latin typeface="Comic Sans MS"/>
                <a:cs typeface="Comic Sans MS"/>
              </a:rPr>
              <a:t> </a:t>
            </a:r>
            <a:r>
              <a:rPr lang="es-MX" sz="2400" spc="-5" dirty="0">
                <a:latin typeface="Comic Sans MS"/>
                <a:cs typeface="Comic Sans MS"/>
              </a:rPr>
              <a:t>el generador.</a:t>
            </a:r>
            <a:endParaRPr lang="es-MX" sz="24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sp>
        <p:nvSpPr>
          <p:cNvPr id="11" name="object 11"/>
          <p:cNvSpPr txBox="1"/>
          <p:nvPr/>
        </p:nvSpPr>
        <p:spPr>
          <a:xfrm>
            <a:off x="292100" y="3810000"/>
            <a:ext cx="17297400" cy="333681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Referencias.</a:t>
            </a:r>
            <a:endParaRPr sz="2400" dirty="0">
              <a:latin typeface="Comic Sans MS"/>
              <a:cs typeface="Comic Sans MS"/>
            </a:endParaRPr>
          </a:p>
          <a:p>
            <a:pPr algn="just">
              <a:spcBef>
                <a:spcPts val="10"/>
              </a:spcBef>
            </a:pPr>
            <a:endParaRPr sz="2400" dirty="0">
              <a:latin typeface="Comic Sans MS"/>
              <a:cs typeface="Comic Sans MS"/>
            </a:endParaRPr>
          </a:p>
          <a:p>
            <a:pPr marL="361950" marR="49530" indent="-361950" algn="just">
              <a:buFont typeface="+mj-lt"/>
              <a:buAutoNum type="arabicPeriod"/>
            </a:pPr>
            <a:r>
              <a:rPr sz="2400" spc="-5" dirty="0">
                <a:latin typeface="Comic Sans MS"/>
                <a:cs typeface="Comic Sans MS"/>
              </a:rPr>
              <a:t>Blackburn,</a:t>
            </a:r>
            <a:r>
              <a:rPr sz="2400" spc="15" dirty="0">
                <a:latin typeface="Comic Sans MS"/>
                <a:cs typeface="Comic Sans MS"/>
              </a:rPr>
              <a:t> </a:t>
            </a:r>
            <a:r>
              <a:rPr sz="2400" spc="-5" dirty="0">
                <a:latin typeface="Comic Sans MS"/>
                <a:cs typeface="Comic Sans MS"/>
              </a:rPr>
              <a:t>J.</a:t>
            </a:r>
            <a:r>
              <a:rPr sz="2400" spc="20" dirty="0">
                <a:latin typeface="Comic Sans MS"/>
                <a:cs typeface="Comic Sans MS"/>
              </a:rPr>
              <a:t> </a:t>
            </a:r>
            <a:r>
              <a:rPr sz="2400" spc="-5" dirty="0">
                <a:latin typeface="Comic Sans MS"/>
                <a:cs typeface="Comic Sans MS"/>
              </a:rPr>
              <a:t>Lewis,</a:t>
            </a:r>
            <a:r>
              <a:rPr sz="2400" spc="20" dirty="0">
                <a:latin typeface="Comic Sans MS"/>
                <a:cs typeface="Comic Sans MS"/>
              </a:rPr>
              <a:t> </a:t>
            </a:r>
            <a:r>
              <a:rPr sz="2400" spc="-5" dirty="0">
                <a:latin typeface="Comic Sans MS"/>
                <a:cs typeface="Comic Sans MS"/>
              </a:rPr>
              <a:t>Protective</a:t>
            </a:r>
            <a:r>
              <a:rPr sz="2400" spc="15" dirty="0">
                <a:latin typeface="Comic Sans MS"/>
                <a:cs typeface="Comic Sans MS"/>
              </a:rPr>
              <a:t> </a:t>
            </a:r>
            <a:r>
              <a:rPr sz="2400" spc="-5" dirty="0">
                <a:latin typeface="Comic Sans MS"/>
                <a:cs typeface="Comic Sans MS"/>
              </a:rPr>
              <a:t>Relaying</a:t>
            </a:r>
            <a:r>
              <a:rPr sz="2400" spc="15" dirty="0">
                <a:latin typeface="Comic Sans MS"/>
                <a:cs typeface="Comic Sans MS"/>
              </a:rPr>
              <a:t> </a:t>
            </a:r>
            <a:r>
              <a:rPr sz="2400" spc="-5" dirty="0">
                <a:latin typeface="Comic Sans MS"/>
                <a:cs typeface="Comic Sans MS"/>
              </a:rPr>
              <a:t>Principles</a:t>
            </a:r>
            <a:r>
              <a:rPr lang="es-AR" sz="2400" spc="-5" dirty="0">
                <a:latin typeface="Comic Sans MS"/>
                <a:cs typeface="Comic Sans MS"/>
              </a:rPr>
              <a:t> </a:t>
            </a:r>
            <a:r>
              <a:rPr sz="2400" spc="-5" dirty="0">
                <a:latin typeface="Comic Sans MS"/>
                <a:cs typeface="Comic Sans MS"/>
              </a:rPr>
              <a:t>and</a:t>
            </a:r>
            <a:r>
              <a:rPr sz="2400" spc="5" dirty="0">
                <a:latin typeface="Comic Sans MS"/>
                <a:cs typeface="Comic Sans MS"/>
              </a:rPr>
              <a:t> </a:t>
            </a:r>
            <a:r>
              <a:rPr sz="2400" spc="-5" dirty="0">
                <a:latin typeface="Comic Sans MS"/>
                <a:cs typeface="Comic Sans MS"/>
              </a:rPr>
              <a:t>Applications,</a:t>
            </a:r>
            <a:r>
              <a:rPr sz="2400" spc="10" dirty="0">
                <a:latin typeface="Comic Sans MS"/>
                <a:cs typeface="Comic Sans MS"/>
              </a:rPr>
              <a:t> </a:t>
            </a:r>
            <a:r>
              <a:rPr sz="2400" spc="-5" dirty="0">
                <a:latin typeface="Comic Sans MS"/>
                <a:cs typeface="Comic Sans MS"/>
              </a:rPr>
              <a:t>Marcel</a:t>
            </a:r>
            <a:r>
              <a:rPr sz="2400" spc="10" dirty="0">
                <a:latin typeface="Comic Sans MS"/>
                <a:cs typeface="Comic Sans MS"/>
              </a:rPr>
              <a:t> </a:t>
            </a:r>
            <a:r>
              <a:rPr sz="2400" spc="-5" dirty="0">
                <a:latin typeface="Comic Sans MS"/>
                <a:cs typeface="Comic Sans MS"/>
              </a:rPr>
              <a:t>Dekker,</a:t>
            </a:r>
            <a:r>
              <a:rPr sz="2400" spc="5" dirty="0">
                <a:latin typeface="Comic Sans MS"/>
                <a:cs typeface="Comic Sans MS"/>
              </a:rPr>
              <a:t> </a:t>
            </a:r>
            <a:r>
              <a:rPr sz="2400" spc="-5" dirty="0">
                <a:latin typeface="Comic Sans MS"/>
                <a:cs typeface="Comic Sans MS"/>
              </a:rPr>
              <a:t>Inc.,</a:t>
            </a:r>
            <a:r>
              <a:rPr sz="2400" spc="10" dirty="0">
                <a:latin typeface="Comic Sans MS"/>
                <a:cs typeface="Comic Sans MS"/>
              </a:rPr>
              <a:t> </a:t>
            </a:r>
            <a:r>
              <a:rPr sz="2400" spc="-5" dirty="0">
                <a:latin typeface="Comic Sans MS"/>
                <a:cs typeface="Comic Sans MS"/>
              </a:rPr>
              <a:t>New</a:t>
            </a:r>
            <a:r>
              <a:rPr sz="2400" spc="10" dirty="0">
                <a:latin typeface="Comic Sans MS"/>
                <a:cs typeface="Comic Sans MS"/>
              </a:rPr>
              <a:t> </a:t>
            </a:r>
            <a:r>
              <a:rPr sz="2400" spc="-5" dirty="0">
                <a:latin typeface="Comic Sans MS"/>
                <a:cs typeface="Comic Sans MS"/>
              </a:rPr>
              <a:t>York,</a:t>
            </a:r>
            <a:r>
              <a:rPr lang="es-AR" sz="2400" spc="-5" dirty="0">
                <a:latin typeface="Comic Sans MS"/>
                <a:cs typeface="Comic Sans MS"/>
              </a:rPr>
              <a:t> </a:t>
            </a:r>
            <a:r>
              <a:rPr sz="2400" spc="-5" dirty="0">
                <a:latin typeface="Comic Sans MS"/>
                <a:cs typeface="Comic Sans MS"/>
              </a:rPr>
              <a:t>NY, 1987</a:t>
            </a:r>
            <a:r>
              <a:rPr lang="en-US" sz="2400" spc="-5" dirty="0">
                <a:latin typeface="Comic Sans MS"/>
                <a:cs typeface="Comic Sans MS"/>
              </a:rPr>
              <a:t>, C</a:t>
            </a:r>
            <a:r>
              <a:rPr sz="2400" spc="-5" dirty="0">
                <a:latin typeface="Comic Sans MS"/>
                <a:cs typeface="Comic Sans MS"/>
              </a:rPr>
              <a:t>hapter</a:t>
            </a:r>
            <a:r>
              <a:rPr sz="2400" dirty="0">
                <a:latin typeface="Comic Sans MS"/>
                <a:cs typeface="Comic Sans MS"/>
              </a:rPr>
              <a:t> </a:t>
            </a:r>
            <a:r>
              <a:rPr sz="2400" spc="-5" dirty="0">
                <a:latin typeface="Comic Sans MS"/>
                <a:cs typeface="Comic Sans MS"/>
              </a:rPr>
              <a:t>8,</a:t>
            </a:r>
            <a:r>
              <a:rPr sz="2400" dirty="0">
                <a:latin typeface="Comic Sans MS"/>
                <a:cs typeface="Comic Sans MS"/>
              </a:rPr>
              <a:t> </a:t>
            </a:r>
            <a:r>
              <a:rPr sz="2400" spc="-5" dirty="0">
                <a:latin typeface="Comic Sans MS"/>
                <a:cs typeface="Comic Sans MS"/>
              </a:rPr>
              <a:t>pp. 248.</a:t>
            </a:r>
            <a:endParaRPr lang="en-US" sz="2400" spc="-5" dirty="0">
              <a:latin typeface="Comic Sans MS"/>
              <a:cs typeface="Comic Sans MS"/>
            </a:endParaRPr>
          </a:p>
          <a:p>
            <a:pPr marR="49530" algn="just">
              <a:buFont typeface="+mj-lt"/>
              <a:buAutoNum type="arabicPeriod"/>
            </a:pPr>
            <a:endParaRPr lang="en-US" sz="2400" spc="-5" dirty="0">
              <a:latin typeface="Comic Sans MS"/>
              <a:cs typeface="Comic Sans MS"/>
            </a:endParaRPr>
          </a:p>
          <a:p>
            <a:pPr marL="449263" marR="49530" indent="-449263" algn="just">
              <a:buFont typeface="+mj-lt"/>
              <a:buAutoNum type="arabicPeriod"/>
            </a:pPr>
            <a:r>
              <a:rPr sz="2400" spc="-5" dirty="0">
                <a:latin typeface="Comic Sans MS"/>
                <a:cs typeface="Comic Sans MS"/>
              </a:rPr>
              <a:t>"IEEE</a:t>
            </a:r>
            <a:r>
              <a:rPr sz="2400" spc="5" dirty="0">
                <a:latin typeface="Comic Sans MS"/>
                <a:cs typeface="Comic Sans MS"/>
              </a:rPr>
              <a:t> </a:t>
            </a:r>
            <a:r>
              <a:rPr sz="2400" spc="-5" dirty="0">
                <a:latin typeface="Comic Sans MS"/>
                <a:cs typeface="Comic Sans MS"/>
              </a:rPr>
              <a:t>Guide</a:t>
            </a:r>
            <a:r>
              <a:rPr sz="2400" spc="10" dirty="0">
                <a:latin typeface="Comic Sans MS"/>
                <a:cs typeface="Comic Sans MS"/>
              </a:rPr>
              <a:t> </a:t>
            </a:r>
            <a:r>
              <a:rPr sz="2400" spc="-5" dirty="0">
                <a:latin typeface="Comic Sans MS"/>
                <a:cs typeface="Comic Sans MS"/>
              </a:rPr>
              <a:t>for</a:t>
            </a:r>
            <a:r>
              <a:rPr sz="2400" spc="5" dirty="0">
                <a:latin typeface="Comic Sans MS"/>
                <a:cs typeface="Comic Sans MS"/>
              </a:rPr>
              <a:t> </a:t>
            </a:r>
            <a:r>
              <a:rPr sz="2400" spc="-5" dirty="0">
                <a:latin typeface="Comic Sans MS"/>
                <a:cs typeface="Comic Sans MS"/>
              </a:rPr>
              <a:t>AC</a:t>
            </a:r>
            <a:r>
              <a:rPr sz="2400" spc="10" dirty="0">
                <a:latin typeface="Comic Sans MS"/>
                <a:cs typeface="Comic Sans MS"/>
              </a:rPr>
              <a:t> </a:t>
            </a:r>
            <a:r>
              <a:rPr sz="2400" spc="-5" dirty="0">
                <a:latin typeface="Comic Sans MS"/>
                <a:cs typeface="Comic Sans MS"/>
              </a:rPr>
              <a:t>Generator</a:t>
            </a:r>
            <a:r>
              <a:rPr sz="2400" spc="5" dirty="0">
                <a:latin typeface="Comic Sans MS"/>
                <a:cs typeface="Comic Sans MS"/>
              </a:rPr>
              <a:t> </a:t>
            </a:r>
            <a:r>
              <a:rPr sz="2400" spc="-5" dirty="0">
                <a:latin typeface="Comic Sans MS"/>
                <a:cs typeface="Comic Sans MS"/>
              </a:rPr>
              <a:t>Protection,"</a:t>
            </a:r>
            <a:r>
              <a:rPr lang="es-AR" sz="2400" spc="-5" dirty="0">
                <a:latin typeface="Comic Sans MS"/>
                <a:cs typeface="Comic Sans MS"/>
              </a:rPr>
              <a:t> </a:t>
            </a:r>
            <a:r>
              <a:rPr sz="2400" spc="-5" dirty="0">
                <a:latin typeface="Comic Sans MS"/>
                <a:cs typeface="Comic Sans MS"/>
              </a:rPr>
              <a:t>ANSI/IEEE C37.102-1986.</a:t>
            </a:r>
            <a:endParaRPr lang="en-US" sz="2400" spc="-5" dirty="0">
              <a:latin typeface="Comic Sans MS"/>
              <a:cs typeface="Comic Sans MS"/>
            </a:endParaRPr>
          </a:p>
          <a:p>
            <a:pPr marR="49530" algn="just">
              <a:buFont typeface="+mj-lt"/>
              <a:buAutoNum type="arabicPeriod"/>
            </a:pPr>
            <a:endParaRPr lang="en-US" sz="2400" spc="-5" dirty="0">
              <a:latin typeface="Comic Sans MS"/>
              <a:cs typeface="Comic Sans MS"/>
            </a:endParaRPr>
          </a:p>
          <a:p>
            <a:pPr marL="449263" marR="49530" indent="-449263" algn="just">
              <a:buFont typeface="+mj-lt"/>
              <a:buAutoNum type="arabicPeriod"/>
            </a:pPr>
            <a:r>
              <a:rPr sz="2400" spc="-5" dirty="0" err="1">
                <a:latin typeface="Comic Sans MS"/>
                <a:cs typeface="Comic Sans MS"/>
              </a:rPr>
              <a:t>Pfuntner</a:t>
            </a:r>
            <a:r>
              <a:rPr sz="2400" spc="-5" dirty="0">
                <a:latin typeface="Comic Sans MS"/>
                <a:cs typeface="Comic Sans MS"/>
              </a:rPr>
              <a:t>,</a:t>
            </a:r>
            <a:r>
              <a:rPr sz="2400" spc="10" dirty="0">
                <a:latin typeface="Comic Sans MS"/>
                <a:cs typeface="Comic Sans MS"/>
              </a:rPr>
              <a:t> </a:t>
            </a:r>
            <a:r>
              <a:rPr sz="2400" spc="-5" dirty="0">
                <a:latin typeface="Comic Sans MS"/>
                <a:cs typeface="Comic Sans MS"/>
              </a:rPr>
              <a:t>R.A.</a:t>
            </a:r>
            <a:r>
              <a:rPr sz="2400" spc="15" dirty="0">
                <a:latin typeface="Comic Sans MS"/>
                <a:cs typeface="Comic Sans MS"/>
              </a:rPr>
              <a:t> </a:t>
            </a:r>
            <a:r>
              <a:rPr sz="2400" spc="-5" dirty="0">
                <a:latin typeface="Comic Sans MS"/>
                <a:cs typeface="Comic Sans MS"/>
              </a:rPr>
              <a:t>"Accuracy</a:t>
            </a:r>
            <a:r>
              <a:rPr sz="2400" spc="5" dirty="0">
                <a:latin typeface="Comic Sans MS"/>
                <a:cs typeface="Comic Sans MS"/>
              </a:rPr>
              <a:t> </a:t>
            </a:r>
            <a:r>
              <a:rPr sz="2400" spc="-5" dirty="0">
                <a:latin typeface="Comic Sans MS"/>
                <a:cs typeface="Comic Sans MS"/>
              </a:rPr>
              <a:t>of</a:t>
            </a:r>
            <a:r>
              <a:rPr sz="2400" spc="15" dirty="0">
                <a:latin typeface="Comic Sans MS"/>
                <a:cs typeface="Comic Sans MS"/>
              </a:rPr>
              <a:t> </a:t>
            </a:r>
            <a:r>
              <a:rPr sz="2400" spc="-5" dirty="0">
                <a:latin typeface="Comic Sans MS"/>
                <a:cs typeface="Comic Sans MS"/>
              </a:rPr>
              <a:t>Current</a:t>
            </a:r>
            <a:r>
              <a:rPr sz="2400" spc="10" dirty="0">
                <a:latin typeface="Comic Sans MS"/>
                <a:cs typeface="Comic Sans MS"/>
              </a:rPr>
              <a:t> </a:t>
            </a:r>
            <a:r>
              <a:rPr sz="2400" spc="-5" dirty="0">
                <a:latin typeface="Comic Sans MS"/>
                <a:cs typeface="Comic Sans MS"/>
              </a:rPr>
              <a:t>Transformers</a:t>
            </a:r>
            <a:r>
              <a:rPr lang="es-AR" sz="2400" spc="-5" dirty="0">
                <a:latin typeface="Comic Sans MS"/>
                <a:cs typeface="Comic Sans MS"/>
              </a:rPr>
              <a:t> </a:t>
            </a:r>
            <a:r>
              <a:rPr sz="2400" spc="-5" dirty="0">
                <a:latin typeface="Comic Sans MS"/>
                <a:cs typeface="Comic Sans MS"/>
              </a:rPr>
              <a:t>Adjacent</a:t>
            </a:r>
            <a:r>
              <a:rPr sz="2400" dirty="0">
                <a:latin typeface="Comic Sans MS"/>
                <a:cs typeface="Comic Sans MS"/>
              </a:rPr>
              <a:t> </a:t>
            </a:r>
            <a:r>
              <a:rPr sz="2400" spc="-5" dirty="0">
                <a:latin typeface="Comic Sans MS"/>
                <a:cs typeface="Comic Sans MS"/>
              </a:rPr>
              <a:t>to</a:t>
            </a:r>
            <a:r>
              <a:rPr sz="2400" dirty="0">
                <a:latin typeface="Comic Sans MS"/>
                <a:cs typeface="Comic Sans MS"/>
              </a:rPr>
              <a:t> </a:t>
            </a:r>
            <a:r>
              <a:rPr sz="2400" spc="-5" dirty="0">
                <a:latin typeface="Comic Sans MS"/>
                <a:cs typeface="Comic Sans MS"/>
              </a:rPr>
              <a:t>High</a:t>
            </a:r>
            <a:r>
              <a:rPr sz="2400" dirty="0">
                <a:latin typeface="Comic Sans MS"/>
                <a:cs typeface="Comic Sans MS"/>
              </a:rPr>
              <a:t> </a:t>
            </a:r>
            <a:r>
              <a:rPr sz="2400" spc="-5" dirty="0">
                <a:latin typeface="Comic Sans MS"/>
                <a:cs typeface="Comic Sans MS"/>
              </a:rPr>
              <a:t>Current</a:t>
            </a:r>
            <a:r>
              <a:rPr sz="2400" dirty="0">
                <a:latin typeface="Comic Sans MS"/>
                <a:cs typeface="Comic Sans MS"/>
              </a:rPr>
              <a:t> </a:t>
            </a:r>
            <a:r>
              <a:rPr sz="2400" spc="-5" dirty="0">
                <a:latin typeface="Comic Sans MS"/>
                <a:cs typeface="Comic Sans MS"/>
              </a:rPr>
              <a:t>Busses."</a:t>
            </a:r>
            <a:r>
              <a:rPr sz="2400" dirty="0">
                <a:latin typeface="Comic Sans MS"/>
                <a:cs typeface="Comic Sans MS"/>
              </a:rPr>
              <a:t> </a:t>
            </a:r>
            <a:r>
              <a:rPr sz="2400" spc="-5" dirty="0">
                <a:latin typeface="Comic Sans MS"/>
                <a:cs typeface="Comic Sans MS"/>
              </a:rPr>
              <a:t>AIEE</a:t>
            </a:r>
            <a:r>
              <a:rPr lang="es-AR" sz="2400" spc="-5" dirty="0">
                <a:latin typeface="Comic Sans MS"/>
                <a:cs typeface="Comic Sans MS"/>
              </a:rPr>
              <a:t> </a:t>
            </a:r>
            <a:r>
              <a:rPr sz="2400" spc="-5" dirty="0">
                <a:latin typeface="Comic Sans MS"/>
                <a:cs typeface="Comic Sans MS"/>
              </a:rPr>
              <a:t>Transactions.</a:t>
            </a:r>
            <a:r>
              <a:rPr sz="2400" spc="10" dirty="0">
                <a:latin typeface="Comic Sans MS"/>
                <a:cs typeface="Comic Sans MS"/>
              </a:rPr>
              <a:t> </a:t>
            </a:r>
            <a:r>
              <a:rPr sz="2400" spc="-5" dirty="0">
                <a:latin typeface="Comic Sans MS"/>
                <a:cs typeface="Comic Sans MS"/>
              </a:rPr>
              <a:t>Vol. 70,</a:t>
            </a:r>
            <a:r>
              <a:rPr sz="2400" spc="5" dirty="0">
                <a:latin typeface="Comic Sans MS"/>
                <a:cs typeface="Comic Sans MS"/>
              </a:rPr>
              <a:t> </a:t>
            </a:r>
            <a:r>
              <a:rPr sz="2400" spc="-5" dirty="0">
                <a:latin typeface="Comic Sans MS"/>
                <a:cs typeface="Comic Sans MS"/>
              </a:rPr>
              <a:t>Part</a:t>
            </a:r>
            <a:r>
              <a:rPr sz="2400" spc="5" dirty="0">
                <a:latin typeface="Comic Sans MS"/>
                <a:cs typeface="Comic Sans MS"/>
              </a:rPr>
              <a:t> </a:t>
            </a:r>
            <a:r>
              <a:rPr sz="2400" spc="-5" dirty="0">
                <a:latin typeface="Comic Sans MS"/>
                <a:cs typeface="Comic Sans MS"/>
              </a:rPr>
              <a:t>II,</a:t>
            </a:r>
            <a:r>
              <a:rPr sz="2400" dirty="0">
                <a:latin typeface="Comic Sans MS"/>
                <a:cs typeface="Comic Sans MS"/>
              </a:rPr>
              <a:t> </a:t>
            </a:r>
            <a:r>
              <a:rPr sz="2400" spc="-5" dirty="0">
                <a:latin typeface="Comic Sans MS"/>
                <a:cs typeface="Comic Sans MS"/>
              </a:rPr>
              <a:t>195</a:t>
            </a:r>
            <a:r>
              <a:rPr sz="2400" spc="5" dirty="0">
                <a:latin typeface="Comic Sans MS"/>
                <a:cs typeface="Comic Sans MS"/>
              </a:rPr>
              <a:t> </a:t>
            </a:r>
            <a:r>
              <a:rPr sz="2400" spc="-5" dirty="0">
                <a:latin typeface="Comic Sans MS"/>
                <a:cs typeface="Comic Sans MS"/>
              </a:rPr>
              <a:t>1,</a:t>
            </a:r>
            <a:r>
              <a:rPr sz="2400" spc="5" dirty="0">
                <a:latin typeface="Comic Sans MS"/>
                <a:cs typeface="Comic Sans MS"/>
              </a:rPr>
              <a:t> </a:t>
            </a:r>
            <a:r>
              <a:rPr sz="2400" spc="-5" dirty="0">
                <a:latin typeface="Comic Sans MS"/>
                <a:cs typeface="Comic Sans MS"/>
              </a:rPr>
              <a:t>pp.</a:t>
            </a:r>
            <a:r>
              <a:rPr sz="2400" spc="5" dirty="0">
                <a:latin typeface="Comic Sans MS"/>
                <a:cs typeface="Comic Sans MS"/>
              </a:rPr>
              <a:t> </a:t>
            </a:r>
            <a:r>
              <a:rPr sz="2400" spc="-5" dirty="0">
                <a:latin typeface="Comic Sans MS"/>
                <a:cs typeface="Comic Sans MS"/>
              </a:rPr>
              <a:t>1656-</a:t>
            </a:r>
            <a:r>
              <a:rPr lang="es-AR" sz="2400" spc="-5" dirty="0">
                <a:latin typeface="Comic Sans MS"/>
                <a:cs typeface="Comic Sans MS"/>
              </a:rPr>
              <a:t> </a:t>
            </a:r>
            <a:r>
              <a:rPr sz="2400" spc="-5" dirty="0">
                <a:latin typeface="Comic Sans MS"/>
                <a:cs typeface="Comic Sans MS"/>
              </a:rPr>
              <a:t>1662.</a:t>
            </a:r>
            <a:endParaRPr sz="2400" dirty="0">
              <a:latin typeface="Comic Sans MS"/>
              <a:cs typeface="Comic Sans M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30200" y="424888"/>
            <a:ext cx="17221200" cy="1156727"/>
          </a:xfrm>
          <a:prstGeom prst="rect">
            <a:avLst/>
          </a:prstGeom>
        </p:spPr>
        <p:txBody>
          <a:bodyPr vert="horz" wrap="square" lIns="0" tIns="12700" rIns="0" bIns="0" rtlCol="0">
            <a:spAutoFit/>
          </a:bodyPr>
          <a:lstStyle/>
          <a:p>
            <a:pPr marR="1737360" algn="ctr">
              <a:spcBef>
                <a:spcPts val="100"/>
              </a:spcBef>
            </a:pPr>
            <a:r>
              <a:rPr sz="3200" b="1" spc="-5" dirty="0">
                <a:latin typeface="Comic Sans MS"/>
                <a:cs typeface="Comic Sans MS"/>
              </a:rPr>
              <a:t>SECCIÓN</a:t>
            </a:r>
            <a:r>
              <a:rPr sz="3200" b="1" spc="-70" dirty="0">
                <a:latin typeface="Comic Sans MS"/>
                <a:cs typeface="Comic Sans MS"/>
              </a:rPr>
              <a:t> </a:t>
            </a:r>
            <a:r>
              <a:rPr sz="3200" b="1" spc="-5" dirty="0">
                <a:latin typeface="Comic Sans MS"/>
                <a:cs typeface="Comic Sans MS"/>
              </a:rPr>
              <a:t>3</a:t>
            </a:r>
            <a:endParaRPr sz="3200" dirty="0">
              <a:latin typeface="Comic Sans MS"/>
              <a:cs typeface="Comic Sans MS"/>
            </a:endParaRPr>
          </a:p>
          <a:p>
            <a:pPr marR="1736089" algn="ctr">
              <a:spcBef>
                <a:spcPts val="5"/>
              </a:spcBef>
            </a:pPr>
            <a:r>
              <a:rPr sz="3200" b="1" spc="-5" dirty="0">
                <a:latin typeface="Comic Sans MS"/>
                <a:cs typeface="Comic Sans MS"/>
              </a:rPr>
              <a:t>PROTECCIÓN</a:t>
            </a:r>
            <a:r>
              <a:rPr sz="3200" b="1" dirty="0">
                <a:latin typeface="Comic Sans MS"/>
                <a:cs typeface="Comic Sans MS"/>
              </a:rPr>
              <a:t> </a:t>
            </a:r>
            <a:r>
              <a:rPr sz="3200" b="1" spc="-5" dirty="0">
                <a:latin typeface="Comic Sans MS"/>
                <a:cs typeface="Comic Sans MS"/>
              </a:rPr>
              <a:t>DE</a:t>
            </a:r>
            <a:r>
              <a:rPr sz="3200" b="1" dirty="0">
                <a:latin typeface="Comic Sans MS"/>
                <a:cs typeface="Comic Sans MS"/>
              </a:rPr>
              <a:t> </a:t>
            </a:r>
            <a:r>
              <a:rPr sz="3200" b="1" spc="-5" dirty="0">
                <a:latin typeface="Comic Sans MS"/>
                <a:cs typeface="Comic Sans MS"/>
              </a:rPr>
              <a:t>TIERRA</a:t>
            </a:r>
            <a:r>
              <a:rPr sz="3200" b="1" dirty="0">
                <a:latin typeface="Comic Sans MS"/>
                <a:cs typeface="Comic Sans MS"/>
              </a:rPr>
              <a:t> </a:t>
            </a:r>
            <a:r>
              <a:rPr sz="3200" b="1" spc="-5" dirty="0">
                <a:latin typeface="Comic Sans MS"/>
                <a:cs typeface="Comic Sans MS"/>
              </a:rPr>
              <a:t>EN</a:t>
            </a:r>
            <a:r>
              <a:rPr sz="3200" b="1" spc="5" dirty="0">
                <a:latin typeface="Comic Sans MS"/>
                <a:cs typeface="Comic Sans MS"/>
              </a:rPr>
              <a:t> </a:t>
            </a:r>
            <a:r>
              <a:rPr sz="3200" b="1" spc="-5" dirty="0">
                <a:latin typeface="Comic Sans MS"/>
                <a:cs typeface="Comic Sans MS"/>
              </a:rPr>
              <a:t>EL</a:t>
            </a:r>
            <a:r>
              <a:rPr sz="3200" b="1" spc="5" dirty="0">
                <a:latin typeface="Comic Sans MS"/>
                <a:cs typeface="Comic Sans MS"/>
              </a:rPr>
              <a:t> </a:t>
            </a:r>
            <a:r>
              <a:rPr sz="3200" b="1" spc="-5" dirty="0">
                <a:latin typeface="Comic Sans MS"/>
                <a:cs typeface="Comic Sans MS"/>
              </a:rPr>
              <a:t>CAMPO</a:t>
            </a:r>
            <a:endParaRPr sz="3200" dirty="0">
              <a:latin typeface="Comic Sans MS"/>
              <a:cs typeface="Comic Sans MS"/>
            </a:endParaRPr>
          </a:p>
          <a:p>
            <a:pPr>
              <a:spcBef>
                <a:spcPts val="55"/>
              </a:spcBef>
            </a:pPr>
            <a:endParaRPr sz="950" dirty="0">
              <a:latin typeface="Comic Sans MS"/>
              <a:cs typeface="Comic Sans MS"/>
            </a:endParaRPr>
          </a:p>
        </p:txBody>
      </p:sp>
      <p:sp>
        <p:nvSpPr>
          <p:cNvPr id="3" name="object 3"/>
          <p:cNvSpPr txBox="1"/>
          <p:nvPr/>
        </p:nvSpPr>
        <p:spPr>
          <a:xfrm>
            <a:off x="330200" y="1581615"/>
            <a:ext cx="17221200" cy="4647426"/>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n-US" sz="2400" b="1" spc="-5" dirty="0">
              <a:latin typeface="Comic Sans MS"/>
              <a:cs typeface="Comic Sans MS"/>
            </a:endParaRPr>
          </a:p>
          <a:p>
            <a:pPr marL="12700" algn="just">
              <a:spcBef>
                <a:spcPts val="270"/>
              </a:spcBef>
            </a:pPr>
            <a:r>
              <a:rPr lang="es-MX" sz="2400" spc="-5" dirty="0">
                <a:latin typeface="Comic Sans MS"/>
                <a:cs typeface="Comic Sans MS"/>
              </a:rPr>
              <a:t>El</a:t>
            </a:r>
            <a:r>
              <a:rPr lang="es-MX" sz="2400" spc="125" dirty="0">
                <a:latin typeface="Comic Sans MS"/>
                <a:cs typeface="Comic Sans MS"/>
              </a:rPr>
              <a:t> </a:t>
            </a:r>
            <a:r>
              <a:rPr lang="es-MX" sz="2400" spc="-5" dirty="0">
                <a:latin typeface="Comic Sans MS"/>
                <a:cs typeface="Comic Sans MS"/>
              </a:rPr>
              <a:t>circuito</a:t>
            </a:r>
            <a:r>
              <a:rPr lang="es-MX" sz="2400" spc="125" dirty="0">
                <a:latin typeface="Comic Sans MS"/>
                <a:cs typeface="Comic Sans MS"/>
              </a:rPr>
              <a:t> </a:t>
            </a:r>
            <a:r>
              <a:rPr lang="es-MX" sz="2400" spc="-5" dirty="0">
                <a:latin typeface="Comic Sans MS"/>
                <a:cs typeface="Comic Sans MS"/>
              </a:rPr>
              <a:t>de</a:t>
            </a:r>
            <a:r>
              <a:rPr lang="es-MX" sz="2400" spc="130" dirty="0">
                <a:latin typeface="Comic Sans MS"/>
                <a:cs typeface="Comic Sans MS"/>
              </a:rPr>
              <a:t> </a:t>
            </a:r>
            <a:r>
              <a:rPr lang="es-MX" sz="2400" spc="-5" dirty="0">
                <a:latin typeface="Comic Sans MS"/>
                <a:cs typeface="Comic Sans MS"/>
              </a:rPr>
              <a:t>campo</a:t>
            </a:r>
            <a:r>
              <a:rPr lang="es-MX" sz="2400" spc="125" dirty="0">
                <a:latin typeface="Comic Sans MS"/>
                <a:cs typeface="Comic Sans MS"/>
              </a:rPr>
              <a:t> </a:t>
            </a:r>
            <a:r>
              <a:rPr lang="es-MX" sz="2400" spc="-5" dirty="0">
                <a:latin typeface="Comic Sans MS"/>
                <a:cs typeface="Comic Sans MS"/>
              </a:rPr>
              <a:t>de</a:t>
            </a:r>
            <a:r>
              <a:rPr lang="es-MX" sz="2400" spc="130" dirty="0">
                <a:latin typeface="Comic Sans MS"/>
                <a:cs typeface="Comic Sans MS"/>
              </a:rPr>
              <a:t> </a:t>
            </a:r>
            <a:r>
              <a:rPr lang="es-MX" sz="2400" spc="-5" dirty="0">
                <a:latin typeface="Comic Sans MS"/>
                <a:cs typeface="Comic Sans MS"/>
              </a:rPr>
              <a:t>un</a:t>
            </a:r>
            <a:r>
              <a:rPr lang="es-MX" sz="2400" spc="114" dirty="0">
                <a:latin typeface="Comic Sans MS"/>
                <a:cs typeface="Comic Sans MS"/>
              </a:rPr>
              <a:t> </a:t>
            </a:r>
            <a:r>
              <a:rPr lang="es-MX" sz="2400" spc="-5" dirty="0">
                <a:latin typeface="Comic Sans MS"/>
                <a:cs typeface="Comic Sans MS"/>
              </a:rPr>
              <a:t>generador</a:t>
            </a:r>
            <a:r>
              <a:rPr lang="es-MX" sz="2400" spc="114" dirty="0">
                <a:latin typeface="Comic Sans MS"/>
                <a:cs typeface="Comic Sans MS"/>
              </a:rPr>
              <a:t> </a:t>
            </a:r>
            <a:r>
              <a:rPr lang="es-MX" sz="2400" spc="-5" dirty="0">
                <a:latin typeface="Comic Sans MS"/>
                <a:cs typeface="Comic Sans MS"/>
              </a:rPr>
              <a:t>es</a:t>
            </a:r>
            <a:r>
              <a:rPr lang="es-MX" sz="2400" spc="125" dirty="0">
                <a:latin typeface="Comic Sans MS"/>
                <a:cs typeface="Comic Sans MS"/>
              </a:rPr>
              <a:t> </a:t>
            </a:r>
            <a:r>
              <a:rPr lang="es-MX" sz="2400" spc="-5" dirty="0">
                <a:latin typeface="Comic Sans MS"/>
                <a:cs typeface="Comic Sans MS"/>
              </a:rPr>
              <a:t>un</a:t>
            </a:r>
            <a:r>
              <a:rPr lang="es-MX" sz="2400" spc="120" dirty="0">
                <a:latin typeface="Comic Sans MS"/>
                <a:cs typeface="Comic Sans MS"/>
              </a:rPr>
              <a:t> </a:t>
            </a:r>
            <a:r>
              <a:rPr lang="es-MX" sz="2400" spc="-5" dirty="0">
                <a:latin typeface="Comic Sans MS"/>
                <a:cs typeface="Comic Sans MS"/>
              </a:rPr>
              <a:t>sistema</a:t>
            </a:r>
            <a:r>
              <a:rPr lang="es-MX" sz="2400" spc="125" dirty="0">
                <a:latin typeface="Comic Sans MS"/>
                <a:cs typeface="Comic Sans MS"/>
              </a:rPr>
              <a:t> </a:t>
            </a:r>
            <a:r>
              <a:rPr lang="es-MX" sz="2400" spc="-5" dirty="0">
                <a:latin typeface="Comic Sans MS"/>
                <a:cs typeface="Comic Sans MS"/>
              </a:rPr>
              <a:t>de C.D.</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sola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 generalmente</a:t>
            </a:r>
            <a:r>
              <a:rPr lang="es-MX" sz="2400" spc="120" dirty="0">
                <a:latin typeface="Comic Sans MS"/>
                <a:cs typeface="Comic Sans MS"/>
              </a:rPr>
              <a:t> </a:t>
            </a:r>
            <a:r>
              <a:rPr lang="es-MX" sz="2400" spc="-5" dirty="0">
                <a:latin typeface="Comic Sans MS"/>
                <a:cs typeface="Comic Sans MS"/>
              </a:rPr>
              <a:t>no</a:t>
            </a:r>
            <a:r>
              <a:rPr lang="es-MX" sz="2400" spc="114" dirty="0">
                <a:latin typeface="Comic Sans MS"/>
                <a:cs typeface="Comic Sans MS"/>
              </a:rPr>
              <a:t> </a:t>
            </a:r>
            <a:r>
              <a:rPr lang="es-MX" sz="2400" spc="-5" dirty="0">
                <a:latin typeface="Comic Sans MS"/>
                <a:cs typeface="Comic Sans MS"/>
              </a:rPr>
              <a:t>afectará</a:t>
            </a:r>
            <a:r>
              <a:rPr lang="es-MX" sz="2400" spc="120" dirty="0">
                <a:latin typeface="Comic Sans MS"/>
                <a:cs typeface="Comic Sans MS"/>
              </a:rPr>
              <a:t> </a:t>
            </a:r>
            <a:r>
              <a:rPr lang="es-MX" sz="2400" spc="-5" dirty="0">
                <a:latin typeface="Comic Sans MS"/>
                <a:cs typeface="Comic Sans MS"/>
              </a:rPr>
              <a:t>la</a:t>
            </a:r>
            <a:r>
              <a:rPr lang="es-MX" sz="2400" spc="125" dirty="0">
                <a:latin typeface="Comic Sans MS"/>
                <a:cs typeface="Comic Sans MS"/>
              </a:rPr>
              <a:t> </a:t>
            </a:r>
            <a:r>
              <a:rPr lang="es-MX" sz="2400" spc="-5" dirty="0">
                <a:latin typeface="Comic Sans MS"/>
                <a:cs typeface="Comic Sans MS"/>
              </a:rPr>
              <a:t>operación</a:t>
            </a:r>
            <a:r>
              <a:rPr lang="es-MX" sz="2400" spc="120"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un</a:t>
            </a:r>
            <a:r>
              <a:rPr lang="es-MX" sz="2400" spc="110" dirty="0">
                <a:latin typeface="Comic Sans MS"/>
                <a:cs typeface="Comic Sans MS"/>
              </a:rPr>
              <a:t> </a:t>
            </a:r>
            <a:r>
              <a:rPr lang="es-MX" sz="2400" spc="-5" dirty="0">
                <a:latin typeface="Comic Sans MS"/>
                <a:cs typeface="Comic Sans MS"/>
              </a:rPr>
              <a:t>generador ni producirá efectos de daño inmediato.</a:t>
            </a:r>
            <a:r>
              <a:rPr lang="es-MX" sz="2400" dirty="0">
                <a:latin typeface="Comic Sans MS"/>
                <a:cs typeface="Comic Sans MS"/>
              </a:rPr>
              <a:t> </a:t>
            </a:r>
            <a:r>
              <a:rPr lang="es-MX" sz="2400" spc="-5" dirty="0">
                <a:latin typeface="Comic Sans MS"/>
                <a:cs typeface="Comic Sans MS"/>
              </a:rPr>
              <a:t>Sin embargo, la probabilidad de que una segunda falla a tierra ocurra es mayor</a:t>
            </a:r>
            <a:r>
              <a:rPr lang="es-MX" sz="2400" dirty="0">
                <a:latin typeface="Comic Sans MS"/>
                <a:cs typeface="Comic Sans MS"/>
              </a:rPr>
              <a:t> </a:t>
            </a:r>
            <a:r>
              <a:rPr lang="es-MX" sz="2400" spc="-5" dirty="0">
                <a:latin typeface="Comic Sans MS"/>
                <a:cs typeface="Comic Sans MS"/>
              </a:rPr>
              <a:t>después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primera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ha ocurrido.</a:t>
            </a:r>
            <a:r>
              <a:rPr lang="es-MX" sz="2400" dirty="0">
                <a:latin typeface="Comic Sans MS"/>
                <a:cs typeface="Comic Sans MS"/>
              </a:rPr>
              <a:t> </a:t>
            </a:r>
            <a:r>
              <a:rPr lang="es-MX" sz="2400" spc="-5" dirty="0">
                <a:latin typeface="Comic Sans MS"/>
                <a:cs typeface="Comic Sans MS"/>
              </a:rPr>
              <a:t>Cuando se tiene una segunda falla a tierra, una parte</a:t>
            </a:r>
            <a:r>
              <a:rPr lang="es-MX" sz="2400" spc="229" dirty="0">
                <a:latin typeface="Comic Sans MS"/>
                <a:cs typeface="Comic Sans MS"/>
              </a:rPr>
              <a:t> </a:t>
            </a:r>
            <a:r>
              <a:rPr lang="es-MX" sz="2400" spc="-5" dirty="0">
                <a:latin typeface="Comic Sans MS"/>
                <a:cs typeface="Comic Sans MS"/>
              </a:rPr>
              <a:t>del</a:t>
            </a:r>
            <a:r>
              <a:rPr lang="es-MX" sz="2400" spc="225" dirty="0">
                <a:latin typeface="Comic Sans MS"/>
                <a:cs typeface="Comic Sans MS"/>
              </a:rPr>
              <a:t> </a:t>
            </a:r>
            <a:r>
              <a:rPr lang="es-MX" sz="2400" spc="-5" dirty="0">
                <a:latin typeface="Comic Sans MS"/>
                <a:cs typeface="Comic Sans MS"/>
              </a:rPr>
              <a:t>devanado</a:t>
            </a:r>
            <a:r>
              <a:rPr lang="es-MX" sz="2400" spc="225" dirty="0">
                <a:latin typeface="Comic Sans MS"/>
                <a:cs typeface="Comic Sans MS"/>
              </a:rPr>
              <a:t> </a:t>
            </a:r>
            <a:r>
              <a:rPr lang="es-MX" sz="2400" spc="-5" dirty="0">
                <a:latin typeface="Comic Sans MS"/>
                <a:cs typeface="Comic Sans MS"/>
              </a:rPr>
              <a:t>de</a:t>
            </a:r>
            <a:r>
              <a:rPr lang="es-MX" sz="2400" spc="225" dirty="0">
                <a:latin typeface="Comic Sans MS"/>
                <a:cs typeface="Comic Sans MS"/>
              </a:rPr>
              <a:t> </a:t>
            </a:r>
            <a:r>
              <a:rPr lang="es-MX" sz="2400" spc="-5" dirty="0">
                <a:latin typeface="Comic Sans MS"/>
                <a:cs typeface="Comic Sans MS"/>
              </a:rPr>
              <a:t>campo</a:t>
            </a:r>
            <a:r>
              <a:rPr lang="es-MX" sz="2400" spc="225" dirty="0">
                <a:latin typeface="Comic Sans MS"/>
                <a:cs typeface="Comic Sans MS"/>
              </a:rPr>
              <a:t> </a:t>
            </a:r>
            <a:r>
              <a:rPr lang="es-MX" sz="2400" spc="-5" dirty="0">
                <a:latin typeface="Comic Sans MS"/>
                <a:cs typeface="Comic Sans MS"/>
              </a:rPr>
              <a:t>estará</a:t>
            </a:r>
            <a:r>
              <a:rPr lang="es-MX" sz="2400" spc="220" dirty="0">
                <a:latin typeface="Comic Sans MS"/>
                <a:cs typeface="Comic Sans MS"/>
              </a:rPr>
              <a:t> </a:t>
            </a:r>
            <a:r>
              <a:rPr lang="es-MX" sz="2400" spc="-5" dirty="0">
                <a:latin typeface="Comic Sans MS"/>
                <a:cs typeface="Comic Sans MS"/>
              </a:rPr>
              <a:t>corto</a:t>
            </a:r>
            <a:r>
              <a:rPr lang="es-MX" sz="2400" spc="220" dirty="0">
                <a:latin typeface="Comic Sans MS"/>
                <a:cs typeface="Comic Sans MS"/>
              </a:rPr>
              <a:t> </a:t>
            </a:r>
            <a:r>
              <a:rPr lang="es-MX" sz="2400" spc="-5" dirty="0" err="1">
                <a:latin typeface="Comic Sans MS"/>
                <a:cs typeface="Comic Sans MS"/>
              </a:rPr>
              <a:t>circuitada</a:t>
            </a:r>
            <a:r>
              <a:rPr lang="es-MX" sz="2400" spc="-5" dirty="0">
                <a:latin typeface="Comic Sans MS"/>
                <a:cs typeface="Comic Sans MS"/>
              </a:rPr>
              <a:t>,</a:t>
            </a:r>
            <a:endParaRPr lang="es-MX" sz="2400" dirty="0">
              <a:latin typeface="Comic Sans MS"/>
              <a:cs typeface="Comic Sans MS"/>
            </a:endParaRPr>
          </a:p>
          <a:p>
            <a:pPr marL="12700" marR="5080" algn="just">
              <a:spcBef>
                <a:spcPts val="10"/>
              </a:spcBef>
            </a:pPr>
            <a:r>
              <a:rPr lang="es-MX" sz="2400" spc="-5" dirty="0">
                <a:latin typeface="Comic Sans MS"/>
                <a:cs typeface="Comic Sans MS"/>
              </a:rPr>
              <a:t>produciendo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tanto</a:t>
            </a:r>
            <a:r>
              <a:rPr lang="es-MX" sz="2400" dirty="0">
                <a:latin typeface="Comic Sans MS"/>
                <a:cs typeface="Comic Sans MS"/>
              </a:rPr>
              <a:t> </a:t>
            </a:r>
            <a:r>
              <a:rPr lang="es-MX" sz="2400" spc="-5" dirty="0">
                <a:latin typeface="Comic Sans MS"/>
                <a:cs typeface="Comic Sans MS"/>
              </a:rPr>
              <a:t>flujos</a:t>
            </a:r>
            <a:r>
              <a:rPr lang="es-MX" sz="2400" dirty="0">
                <a:latin typeface="Comic Sans MS"/>
                <a:cs typeface="Comic Sans MS"/>
              </a:rPr>
              <a:t> </a:t>
            </a:r>
            <a:r>
              <a:rPr lang="es-MX" sz="2400" spc="-5" dirty="0">
                <a:latin typeface="Comic Sans MS"/>
                <a:cs typeface="Comic Sans MS"/>
              </a:rPr>
              <a:t>desbalanceados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 entrehierro de la máquina.</a:t>
            </a:r>
            <a:r>
              <a:rPr lang="es-MX" sz="2400" dirty="0">
                <a:latin typeface="Comic Sans MS"/>
                <a:cs typeface="Comic Sans MS"/>
              </a:rPr>
              <a:t> </a:t>
            </a:r>
            <a:r>
              <a:rPr lang="es-MX" sz="2400" spc="-5" dirty="0">
                <a:latin typeface="Comic Sans MS"/>
                <a:cs typeface="Comic Sans MS"/>
              </a:rPr>
              <a:t>Los flujos desbalanceados producen fuerzas magnéticas desbalanceadas las cuales dan como resultado vibración y daño de la máquina.</a:t>
            </a:r>
            <a:r>
              <a:rPr lang="es-MX" sz="2400" dirty="0">
                <a:latin typeface="Comic Sans MS"/>
                <a:cs typeface="Comic Sans MS"/>
              </a:rPr>
              <a:t> </a:t>
            </a:r>
            <a:r>
              <a:rPr lang="es-MX" sz="2400" spc="-5" dirty="0">
                <a:latin typeface="Comic Sans MS"/>
                <a:cs typeface="Comic Sans MS"/>
              </a:rPr>
              <a:t>Una tierra en el campo también produce calentamiento del hierro del rotor debido a las corrientes desbalanceadas, las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dan</a:t>
            </a:r>
            <a:r>
              <a:rPr lang="es-MX" sz="2400" dirty="0">
                <a:latin typeface="Comic Sans MS"/>
                <a:cs typeface="Comic Sans MS"/>
              </a:rPr>
              <a:t> </a:t>
            </a:r>
            <a:r>
              <a:rPr lang="es-MX" sz="2400" spc="-5" dirty="0">
                <a:latin typeface="Comic Sans MS"/>
                <a:cs typeface="Comic Sans MS"/>
              </a:rPr>
              <a:t>como</a:t>
            </a:r>
            <a:r>
              <a:rPr lang="es-MX" sz="2400" spc="260" dirty="0">
                <a:latin typeface="Comic Sans MS"/>
                <a:cs typeface="Comic Sans MS"/>
              </a:rPr>
              <a:t> </a:t>
            </a:r>
            <a:r>
              <a:rPr lang="es-MX" sz="2400" spc="-5" dirty="0">
                <a:latin typeface="Comic Sans MS"/>
                <a:cs typeface="Comic Sans MS"/>
              </a:rPr>
              <a:t>resultado</a:t>
            </a:r>
            <a:r>
              <a:rPr lang="es-MX" sz="2400" spc="260" dirty="0">
                <a:latin typeface="Comic Sans MS"/>
                <a:cs typeface="Comic Sans MS"/>
              </a:rPr>
              <a:t> </a:t>
            </a:r>
            <a:r>
              <a:rPr lang="es-MX" sz="2400" spc="-5" dirty="0">
                <a:latin typeface="Comic Sans MS"/>
                <a:cs typeface="Comic Sans MS"/>
              </a:rPr>
              <a:t>temperaturas desbalanceadas que pueden causar vibraciones dañinas. Dentro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industria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prácticas</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disparo</a:t>
            </a:r>
            <a:r>
              <a:rPr lang="es-MX" sz="2400" spc="260" dirty="0">
                <a:latin typeface="Comic Sans MS"/>
                <a:cs typeface="Comic Sans MS"/>
              </a:rPr>
              <a:t> </a:t>
            </a:r>
            <a:r>
              <a:rPr lang="es-MX" sz="2400" spc="-5" dirty="0">
                <a:latin typeface="Comic Sans MS"/>
                <a:cs typeface="Comic Sans MS"/>
              </a:rPr>
              <a:t>para relés de tierra en el campo no están bien establecidas. Algunas</a:t>
            </a:r>
            <a:r>
              <a:rPr lang="es-MX" sz="2400" dirty="0">
                <a:latin typeface="Comic Sans MS"/>
                <a:cs typeface="Comic Sans MS"/>
              </a:rPr>
              <a:t> </a:t>
            </a:r>
            <a:r>
              <a:rPr lang="es-MX" sz="2400" spc="-5" dirty="0">
                <a:latin typeface="Comic Sans MS"/>
                <a:cs typeface="Comic Sans MS"/>
              </a:rPr>
              <a:t>empresas</a:t>
            </a:r>
            <a:r>
              <a:rPr lang="es-MX" sz="2400" dirty="0">
                <a:latin typeface="Comic Sans MS"/>
                <a:cs typeface="Comic Sans MS"/>
              </a:rPr>
              <a:t> </a:t>
            </a:r>
            <a:r>
              <a:rPr lang="es-MX" sz="2400" spc="-5" dirty="0">
                <a:latin typeface="Comic Sans MS"/>
                <a:cs typeface="Comic Sans MS"/>
              </a:rPr>
              <a:t>disparan,</a:t>
            </a:r>
            <a:r>
              <a:rPr lang="es-MX" sz="2400" dirty="0">
                <a:latin typeface="Comic Sans MS"/>
                <a:cs typeface="Comic Sans MS"/>
              </a:rPr>
              <a:t> </a:t>
            </a:r>
            <a:r>
              <a:rPr lang="es-MX" sz="2400" spc="-5" dirty="0">
                <a:latin typeface="Comic Sans MS"/>
                <a:cs typeface="Comic Sans MS"/>
              </a:rPr>
              <a:t>mientras</a:t>
            </a:r>
            <a:r>
              <a:rPr lang="es-MX" sz="2400" spc="260" dirty="0">
                <a:latin typeface="Comic Sans MS"/>
                <a:cs typeface="Comic Sans MS"/>
              </a:rPr>
              <a:t> </a:t>
            </a:r>
            <a:r>
              <a:rPr lang="es-MX" sz="2400" spc="-5" dirty="0">
                <a:latin typeface="Comic Sans MS"/>
                <a:cs typeface="Comic Sans MS"/>
              </a:rPr>
              <a:t>que</a:t>
            </a:r>
            <a:r>
              <a:rPr lang="es-MX" sz="2400" spc="260" dirty="0">
                <a:latin typeface="Comic Sans MS"/>
                <a:cs typeface="Comic Sans MS"/>
              </a:rPr>
              <a:t> </a:t>
            </a:r>
            <a:r>
              <a:rPr lang="es-MX" sz="2400" spc="-5" dirty="0">
                <a:latin typeface="Comic Sans MS"/>
                <a:cs typeface="Comic Sans MS"/>
              </a:rPr>
              <a:t>otras prefieren</a:t>
            </a:r>
            <a:r>
              <a:rPr lang="es-MX" sz="2400" dirty="0">
                <a:latin typeface="Comic Sans MS"/>
                <a:cs typeface="Comic Sans MS"/>
              </a:rPr>
              <a:t> </a:t>
            </a:r>
            <a:r>
              <a:rPr lang="es-MX" sz="2400" spc="-5" dirty="0">
                <a:latin typeface="Comic Sans MS"/>
                <a:cs typeface="Comic Sans MS"/>
              </a:rPr>
              <a:t>alarmar,</a:t>
            </a:r>
            <a:r>
              <a:rPr lang="es-MX" sz="2400" dirty="0">
                <a:latin typeface="Comic Sans MS"/>
                <a:cs typeface="Comic Sans MS"/>
              </a:rPr>
              <a:t> </a:t>
            </a:r>
            <a:r>
              <a:rPr lang="es-MX" sz="2400" spc="-5" dirty="0">
                <a:latin typeface="Comic Sans MS"/>
                <a:cs typeface="Comic Sans MS"/>
              </a:rPr>
              <a:t>arriesgando</a:t>
            </a:r>
            <a:r>
              <a:rPr lang="es-MX" sz="2400" dirty="0">
                <a:latin typeface="Comic Sans MS"/>
                <a:cs typeface="Comic Sans MS"/>
              </a:rPr>
              <a:t> </a:t>
            </a:r>
            <a:r>
              <a:rPr lang="es-MX" sz="2400" spc="-5" dirty="0">
                <a:latin typeface="Comic Sans MS"/>
                <a:cs typeface="Comic Sans MS"/>
              </a:rPr>
              <a:t>así</a:t>
            </a:r>
            <a:r>
              <a:rPr lang="es-MX" sz="2400" dirty="0">
                <a:latin typeface="Comic Sans MS"/>
                <a:cs typeface="Comic Sans MS"/>
              </a:rPr>
              <a:t> </a:t>
            </a:r>
            <a:r>
              <a:rPr lang="es-MX" sz="2400" spc="-5" dirty="0">
                <a:latin typeface="Comic Sans MS"/>
                <a:cs typeface="Comic Sans MS"/>
              </a:rPr>
              <a:t>tener</a:t>
            </a:r>
            <a:r>
              <a:rPr lang="es-MX" sz="2400" dirty="0">
                <a:latin typeface="Comic Sans MS"/>
                <a:cs typeface="Comic Sans MS"/>
              </a:rPr>
              <a:t> </a:t>
            </a:r>
            <a:r>
              <a:rPr lang="es-MX" sz="2400" spc="-5" dirty="0">
                <a:latin typeface="Comic Sans MS"/>
                <a:cs typeface="Comic Sans MS"/>
              </a:rPr>
              <a:t>una</a:t>
            </a:r>
            <a:r>
              <a:rPr lang="es-MX" sz="2400" spc="254" dirty="0">
                <a:latin typeface="Comic Sans MS"/>
                <a:cs typeface="Comic Sans MS"/>
              </a:rPr>
              <a:t> </a:t>
            </a:r>
            <a:r>
              <a:rPr lang="es-MX" sz="2400" spc="-5" dirty="0">
                <a:latin typeface="Comic Sans MS"/>
                <a:cs typeface="Comic Sans MS"/>
              </a:rPr>
              <a:t>segunda falla 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mayor</a:t>
            </a:r>
            <a:r>
              <a:rPr lang="es-MX" sz="2400" dirty="0">
                <a:latin typeface="Comic Sans MS"/>
                <a:cs typeface="Comic Sans MS"/>
              </a:rPr>
              <a:t> </a:t>
            </a:r>
            <a:r>
              <a:rPr lang="es-MX" sz="2400" spc="-5" dirty="0">
                <a:latin typeface="Comic Sans MS"/>
                <a:cs typeface="Comic Sans MS"/>
              </a:rPr>
              <a:t>daño.</a:t>
            </a:r>
          </a:p>
          <a:p>
            <a:pPr marL="12700">
              <a:spcBef>
                <a:spcPts val="100"/>
              </a:spcBef>
            </a:pPr>
            <a:endParaRPr sz="900" dirty="0">
              <a:latin typeface="Comic Sans MS"/>
              <a:cs typeface="Comic Sans MS"/>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490134"/>
            <a:ext cx="17221200" cy="7527702"/>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a:cs typeface="Comic Sans MS"/>
              </a:rPr>
              <a:t>INTRODUCCIÓN</a:t>
            </a:r>
          </a:p>
          <a:p>
            <a:pPr marL="12700" algn="just">
              <a:spcBef>
                <a:spcPts val="100"/>
              </a:spcBef>
            </a:pPr>
            <a:endParaRPr lang="es-MX" sz="2400" b="1" spc="-5" dirty="0">
              <a:latin typeface="Comic Sans MS"/>
              <a:cs typeface="Comic Sans MS"/>
            </a:endParaRPr>
          </a:p>
          <a:p>
            <a:pPr marL="12700" marR="5080" algn="just">
              <a:spcBef>
                <a:spcPts val="95"/>
              </a:spcBef>
            </a:pPr>
            <a:r>
              <a:rPr lang="es-MX" sz="2400" spc="-5" dirty="0">
                <a:latin typeface="Comic Sans MS"/>
                <a:cs typeface="Comic Sans MS"/>
              </a:rPr>
              <a:t>Esta</a:t>
            </a:r>
            <a:r>
              <a:rPr lang="es-MX" sz="2400" spc="95" dirty="0">
                <a:latin typeface="Comic Sans MS"/>
                <a:cs typeface="Comic Sans MS"/>
              </a:rPr>
              <a:t> </a:t>
            </a:r>
            <a:r>
              <a:rPr lang="es-MX" sz="2400" spc="-5" dirty="0">
                <a:latin typeface="Comic Sans MS"/>
                <a:cs typeface="Comic Sans MS"/>
              </a:rPr>
              <a:t>sección</a:t>
            </a:r>
            <a:r>
              <a:rPr lang="es-MX" sz="2400" spc="95" dirty="0">
                <a:latin typeface="Comic Sans MS"/>
                <a:cs typeface="Comic Sans MS"/>
              </a:rPr>
              <a:t> </a:t>
            </a:r>
            <a:r>
              <a:rPr lang="es-MX" sz="2400" spc="-5" dirty="0">
                <a:latin typeface="Comic Sans MS"/>
                <a:cs typeface="Comic Sans MS"/>
              </a:rPr>
              <a:t>está</a:t>
            </a:r>
            <a:r>
              <a:rPr lang="es-MX" sz="2400" spc="95" dirty="0">
                <a:latin typeface="Comic Sans MS"/>
                <a:cs typeface="Comic Sans MS"/>
              </a:rPr>
              <a:t> </a:t>
            </a:r>
            <a:r>
              <a:rPr lang="es-MX" sz="2400" spc="-5" dirty="0">
                <a:latin typeface="Comic Sans MS"/>
                <a:cs typeface="Comic Sans MS"/>
              </a:rPr>
              <a:t>relacionada</a:t>
            </a:r>
            <a:r>
              <a:rPr lang="es-MX" sz="2400" spc="95" dirty="0">
                <a:latin typeface="Comic Sans MS"/>
                <a:cs typeface="Comic Sans MS"/>
              </a:rPr>
              <a:t> </a:t>
            </a:r>
            <a:r>
              <a:rPr lang="es-MX" sz="2400" spc="-5" dirty="0">
                <a:latin typeface="Comic Sans MS"/>
                <a:cs typeface="Comic Sans MS"/>
              </a:rPr>
              <a:t>con</a:t>
            </a:r>
            <a:r>
              <a:rPr lang="es-MX" sz="2400" spc="100" dirty="0">
                <a:latin typeface="Comic Sans MS"/>
                <a:cs typeface="Comic Sans MS"/>
              </a:rPr>
              <a:t> </a:t>
            </a:r>
            <a:r>
              <a:rPr lang="es-MX" sz="2400" spc="-5" dirty="0">
                <a:latin typeface="Comic Sans MS"/>
                <a:cs typeface="Comic Sans MS"/>
              </a:rPr>
              <a:t>la</a:t>
            </a:r>
            <a:r>
              <a:rPr lang="es-MX" sz="2400" spc="95" dirty="0">
                <a:latin typeface="Comic Sans MS"/>
                <a:cs typeface="Comic Sans MS"/>
              </a:rPr>
              <a:t> </a:t>
            </a:r>
            <a:r>
              <a:rPr lang="es-MX" sz="2400" spc="-5" dirty="0">
                <a:latin typeface="Comic Sans MS"/>
                <a:cs typeface="Comic Sans MS"/>
              </a:rPr>
              <a:t>detección</a:t>
            </a:r>
            <a:r>
              <a:rPr lang="es-MX" sz="2400" spc="95" dirty="0">
                <a:latin typeface="Comic Sans MS"/>
                <a:cs typeface="Comic Sans MS"/>
              </a:rPr>
              <a:t> </a:t>
            </a:r>
            <a:r>
              <a:rPr lang="es-MX" sz="2400" spc="-5" dirty="0">
                <a:latin typeface="Comic Sans MS"/>
                <a:cs typeface="Comic Sans MS"/>
              </a:rPr>
              <a:t>de</a:t>
            </a:r>
            <a:r>
              <a:rPr lang="es-MX" sz="2400" spc="90" dirty="0">
                <a:latin typeface="Comic Sans MS"/>
                <a:cs typeface="Comic Sans MS"/>
              </a:rPr>
              <a:t> </a:t>
            </a:r>
            <a:r>
              <a:rPr lang="es-MX" sz="2400" spc="-5" dirty="0">
                <a:latin typeface="Comic Sans MS"/>
                <a:cs typeface="Comic Sans MS"/>
              </a:rPr>
              <a:t>fallas 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protección</a:t>
            </a:r>
            <a:r>
              <a:rPr lang="es-MX" sz="2400" spc="260" dirty="0">
                <a:latin typeface="Comic Sans MS"/>
                <a:cs typeface="Comic Sans MS"/>
              </a:rPr>
              <a:t> </a:t>
            </a:r>
            <a:r>
              <a:rPr lang="es-MX" sz="2400" spc="-5" dirty="0">
                <a:latin typeface="Comic Sans MS"/>
                <a:cs typeface="Comic Sans MS"/>
              </a:rPr>
              <a:t>de pérdida de campo es tratada en otra sección de este texto.</a:t>
            </a:r>
            <a:r>
              <a:rPr lang="es-MX" sz="2400" spc="254" dirty="0">
                <a:latin typeface="Comic Sans MS"/>
                <a:cs typeface="Comic Sans MS"/>
              </a:rPr>
              <a:t> </a:t>
            </a:r>
            <a:r>
              <a:rPr lang="es-MX" sz="2400" spc="-5" dirty="0">
                <a:latin typeface="Comic Sans MS"/>
                <a:cs typeface="Comic Sans MS"/>
              </a:rPr>
              <a:t>Una vez que la primera falla a tierra en el campo ha ocurrido, la probabilidad de que ocurra una segunda tierra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mucho</a:t>
            </a:r>
            <a:r>
              <a:rPr lang="es-MX" sz="2400" dirty="0">
                <a:latin typeface="Comic Sans MS"/>
                <a:cs typeface="Comic Sans MS"/>
              </a:rPr>
              <a:t> </a:t>
            </a:r>
            <a:r>
              <a:rPr lang="es-MX" sz="2400" spc="-5" dirty="0">
                <a:latin typeface="Comic Sans MS"/>
                <a:cs typeface="Comic Sans MS"/>
              </a:rPr>
              <a:t>mayor,</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primera</a:t>
            </a:r>
            <a:r>
              <a:rPr lang="es-MX" sz="2400" dirty="0">
                <a:latin typeface="Comic Sans MS"/>
                <a:cs typeface="Comic Sans MS"/>
              </a:rPr>
              <a:t> </a:t>
            </a:r>
            <a:r>
              <a:rPr lang="es-MX" sz="2400" spc="-5" dirty="0">
                <a:latin typeface="Comic Sans MS"/>
                <a:cs typeface="Comic Sans MS"/>
              </a:rPr>
              <a:t>tierra establece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referencia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tensiones inducidas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transitorios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spc="254" dirty="0">
                <a:latin typeface="Comic Sans MS"/>
                <a:cs typeface="Comic Sans MS"/>
              </a:rPr>
              <a:t> </a:t>
            </a:r>
            <a:r>
              <a:rPr lang="es-MX" sz="2400" spc="-5" dirty="0">
                <a:latin typeface="Comic Sans MS"/>
                <a:cs typeface="Comic Sans MS"/>
              </a:rPr>
              <a:t>estator. Estos transitorios incrementan el esfuerzo a tierra en otros</a:t>
            </a:r>
            <a:r>
              <a:rPr lang="es-MX" sz="2400" dirty="0">
                <a:latin typeface="Comic Sans MS"/>
                <a:cs typeface="Comic Sans MS"/>
              </a:rPr>
              <a:t> </a:t>
            </a:r>
            <a:r>
              <a:rPr lang="es-MX" sz="2400" spc="-5" dirty="0">
                <a:latin typeface="Comic Sans MS"/>
                <a:cs typeface="Comic Sans MS"/>
              </a:rPr>
              <a:t>puntos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devanado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endParaRPr lang="es-MX" sz="2400" dirty="0">
              <a:latin typeface="Comic Sans MS"/>
              <a:cs typeface="Comic Sans MS"/>
            </a:endParaRPr>
          </a:p>
          <a:p>
            <a:pPr marL="12700" marR="6350" algn="just">
              <a:spcBef>
                <a:spcPts val="600"/>
              </a:spcBef>
            </a:pPr>
            <a:r>
              <a:rPr lang="es-MX" sz="2400" spc="-5" dirty="0">
                <a:latin typeface="Comic Sans MS"/>
                <a:cs typeface="Comic Sans MS"/>
              </a:rPr>
              <a:t>La detección de tierra para los devanados de campo y el excitador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suministrada</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parte</a:t>
            </a:r>
            <a:r>
              <a:rPr lang="es-MX" sz="2400" dirty="0">
                <a:latin typeface="Comic Sans MS"/>
                <a:cs typeface="Comic Sans MS"/>
              </a:rPr>
              <a:t> </a:t>
            </a:r>
            <a:r>
              <a:rPr lang="es-MX" sz="2400" spc="-5" dirty="0">
                <a:latin typeface="Comic Sans MS"/>
                <a:cs typeface="Comic Sans MS"/>
              </a:rPr>
              <a:t>del equipo del fabricante del generador.</a:t>
            </a:r>
            <a:r>
              <a:rPr lang="es-MX" sz="2400" dirty="0">
                <a:latin typeface="Comic Sans MS"/>
                <a:cs typeface="Comic Sans MS"/>
              </a:rPr>
              <a:t> </a:t>
            </a:r>
            <a:r>
              <a:rPr lang="es-MX" sz="2400" spc="-5" dirty="0">
                <a:latin typeface="Comic Sans MS"/>
                <a:cs typeface="Comic Sans MS"/>
              </a:rPr>
              <a:t>Una investigación reciente de la protección de generadores indicó que el 82%</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todas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generadoras</a:t>
            </a:r>
            <a:r>
              <a:rPr lang="es-MX" sz="2400" dirty="0">
                <a:latin typeface="Comic Sans MS"/>
                <a:cs typeface="Comic Sans MS"/>
              </a:rPr>
              <a:t> </a:t>
            </a:r>
            <a:r>
              <a:rPr lang="es-MX" sz="2400" spc="-5" dirty="0">
                <a:latin typeface="Comic Sans MS"/>
                <a:cs typeface="Comic Sans MS"/>
              </a:rPr>
              <a:t>empleaban detectores de tierra en el campo.</a:t>
            </a:r>
            <a:r>
              <a:rPr lang="es-MX" sz="2400" dirty="0">
                <a:latin typeface="Comic Sans MS"/>
                <a:cs typeface="Comic Sans MS"/>
              </a:rPr>
              <a:t> </a:t>
            </a:r>
            <a:r>
              <a:rPr lang="es-MX" sz="2400" spc="-5" dirty="0">
                <a:latin typeface="Comic Sans MS"/>
                <a:cs typeface="Comic Sans MS"/>
              </a:rPr>
              <a:t>De estos detectores, únicamente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30%</a:t>
            </a:r>
            <a:r>
              <a:rPr lang="es-MX" sz="2400" dirty="0">
                <a:latin typeface="Comic Sans MS"/>
                <a:cs typeface="Comic Sans MS"/>
              </a:rPr>
              <a:t> </a:t>
            </a:r>
            <a:r>
              <a:rPr lang="es-MX" sz="2400" spc="-5" dirty="0">
                <a:latin typeface="Comic Sans MS"/>
                <a:cs typeface="Comic Sans MS"/>
              </a:rPr>
              <a:t>disparaba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spc="260" dirty="0">
                <a:latin typeface="Comic Sans MS"/>
                <a:cs typeface="Comic Sans MS"/>
              </a:rPr>
              <a:t> </a:t>
            </a:r>
            <a:r>
              <a:rPr lang="es-MX" sz="2400" spc="-5" dirty="0">
                <a:latin typeface="Comic Sans MS"/>
                <a:cs typeface="Comic Sans MS"/>
              </a:rPr>
              <a:t>ante</a:t>
            </a:r>
            <a:r>
              <a:rPr lang="es-MX" sz="2400" spc="260" dirty="0">
                <a:latin typeface="Comic Sans MS"/>
                <a:cs typeface="Comic Sans MS"/>
              </a:rPr>
              <a:t> </a:t>
            </a:r>
            <a:r>
              <a:rPr lang="es-MX" sz="2400" spc="-5" dirty="0">
                <a:latin typeface="Comic Sans MS"/>
                <a:cs typeface="Comic Sans MS"/>
              </a:rPr>
              <a:t>la ocurrencia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campo.</a:t>
            </a:r>
          </a:p>
          <a:p>
            <a:pPr marL="12700" marR="5080" algn="just">
              <a:spcBef>
                <a:spcPts val="100"/>
              </a:spcBef>
            </a:pPr>
            <a:r>
              <a:rPr lang="es-MX" sz="2400" spc="-5" dirty="0">
                <a:latin typeface="Comic Sans MS"/>
                <a:cs typeface="Comic Sans MS"/>
              </a:rPr>
              <a:t>La</a:t>
            </a:r>
            <a:r>
              <a:rPr lang="es-MX" sz="2400" spc="105" dirty="0">
                <a:latin typeface="Comic Sans MS"/>
                <a:cs typeface="Comic Sans MS"/>
              </a:rPr>
              <a:t> </a:t>
            </a:r>
            <a:r>
              <a:rPr lang="es-MX" sz="2400" spc="-5" dirty="0">
                <a:latin typeface="Comic Sans MS"/>
                <a:cs typeface="Comic Sans MS"/>
              </a:rPr>
              <a:t>explicación</a:t>
            </a:r>
            <a:r>
              <a:rPr lang="es-MX" sz="2400" spc="110" dirty="0">
                <a:latin typeface="Comic Sans MS"/>
                <a:cs typeface="Comic Sans MS"/>
              </a:rPr>
              <a:t> </a:t>
            </a:r>
            <a:r>
              <a:rPr lang="es-MX" sz="2400" spc="-5" dirty="0">
                <a:latin typeface="Comic Sans MS"/>
                <a:cs typeface="Comic Sans MS"/>
              </a:rPr>
              <a:t>para</a:t>
            </a:r>
            <a:r>
              <a:rPr lang="es-MX" sz="2400" spc="114" dirty="0">
                <a:latin typeface="Comic Sans MS"/>
                <a:cs typeface="Comic Sans MS"/>
              </a:rPr>
              <a:t> </a:t>
            </a:r>
            <a:r>
              <a:rPr lang="es-MX" sz="2400" spc="-5" dirty="0">
                <a:latin typeface="Comic Sans MS"/>
                <a:cs typeface="Comic Sans MS"/>
              </a:rPr>
              <a:t>el</a:t>
            </a:r>
            <a:r>
              <a:rPr lang="es-MX" sz="2400" spc="110" dirty="0">
                <a:latin typeface="Comic Sans MS"/>
                <a:cs typeface="Comic Sans MS"/>
              </a:rPr>
              <a:t> </a:t>
            </a:r>
            <a:r>
              <a:rPr lang="es-MX" sz="2400" spc="-5" dirty="0">
                <a:latin typeface="Comic Sans MS"/>
                <a:cs typeface="Comic Sans MS"/>
              </a:rPr>
              <a:t>bajo</a:t>
            </a:r>
            <a:r>
              <a:rPr lang="es-MX" sz="2400" spc="110" dirty="0">
                <a:latin typeface="Comic Sans MS"/>
                <a:cs typeface="Comic Sans MS"/>
              </a:rPr>
              <a:t> </a:t>
            </a:r>
            <a:r>
              <a:rPr lang="es-MX" sz="2400" spc="-5" dirty="0">
                <a:latin typeface="Comic Sans MS"/>
                <a:cs typeface="Comic Sans MS"/>
              </a:rPr>
              <a:t>porcentaje</a:t>
            </a:r>
            <a:r>
              <a:rPr lang="es-MX" sz="2400" spc="114" dirty="0">
                <a:latin typeface="Comic Sans MS"/>
                <a:cs typeface="Comic Sans MS"/>
              </a:rPr>
              <a:t> </a:t>
            </a:r>
            <a:r>
              <a:rPr lang="es-MX" sz="2400" spc="-5" dirty="0">
                <a:latin typeface="Comic Sans MS"/>
                <a:cs typeface="Comic Sans MS"/>
              </a:rPr>
              <a:t>de</a:t>
            </a:r>
            <a:r>
              <a:rPr lang="es-MX" sz="2400" spc="110" dirty="0">
                <a:latin typeface="Comic Sans MS"/>
                <a:cs typeface="Comic Sans MS"/>
              </a:rPr>
              <a:t> </a:t>
            </a:r>
            <a:r>
              <a:rPr lang="es-MX" sz="2400" spc="-5" dirty="0">
                <a:latin typeface="Comic Sans MS"/>
                <a:cs typeface="Comic Sans MS"/>
              </a:rPr>
              <a:t>disparo</a:t>
            </a:r>
            <a:r>
              <a:rPr lang="es-MX" sz="2400" spc="105" dirty="0">
                <a:latin typeface="Comic Sans MS"/>
                <a:cs typeface="Comic Sans MS"/>
              </a:rPr>
              <a:t> </a:t>
            </a:r>
            <a:r>
              <a:rPr lang="es-MX" sz="2400" spc="-5" dirty="0">
                <a:latin typeface="Comic Sans MS"/>
                <a:cs typeface="Comic Sans MS"/>
              </a:rPr>
              <a:t>es</a:t>
            </a:r>
            <a:r>
              <a:rPr lang="es-MX" sz="2400" spc="110" dirty="0">
                <a:latin typeface="Comic Sans MS"/>
                <a:cs typeface="Comic Sans MS"/>
              </a:rPr>
              <a:t> </a:t>
            </a:r>
            <a:r>
              <a:rPr lang="es-MX" sz="2400" spc="-5" dirty="0">
                <a:latin typeface="Comic Sans MS"/>
                <a:cs typeface="Comic Sans MS"/>
              </a:rPr>
              <a:t>en parte debida a las prácticas más antiguas usadas por las empresas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suministro.</a:t>
            </a:r>
            <a:r>
              <a:rPr lang="es-MX" sz="2400" dirty="0">
                <a:latin typeface="Comic Sans MS"/>
                <a:cs typeface="Comic Sans MS"/>
              </a:rPr>
              <a:t> </a:t>
            </a:r>
            <a:r>
              <a:rPr lang="es-MX" sz="2400" spc="-5" dirty="0">
                <a:latin typeface="Comic Sans MS"/>
                <a:cs typeface="Comic Sans MS"/>
              </a:rPr>
              <a:t>Era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práctica</a:t>
            </a:r>
            <a:r>
              <a:rPr lang="es-MX" sz="2400" spc="254" dirty="0">
                <a:latin typeface="Comic Sans MS"/>
                <a:cs typeface="Comic Sans MS"/>
              </a:rPr>
              <a:t> </a:t>
            </a:r>
            <a:r>
              <a:rPr lang="es-MX" sz="2400" spc="-5" dirty="0">
                <a:latin typeface="Comic Sans MS"/>
                <a:cs typeface="Comic Sans MS"/>
              </a:rPr>
              <a:t>industrial común</a:t>
            </a:r>
            <a:r>
              <a:rPr lang="es-MX" sz="2400" dirty="0">
                <a:latin typeface="Comic Sans MS"/>
                <a:cs typeface="Comic Sans MS"/>
              </a:rPr>
              <a:t> </a:t>
            </a:r>
            <a:r>
              <a:rPr lang="es-MX" sz="2400" spc="-5" dirty="0">
                <a:latin typeface="Comic Sans MS"/>
                <a:cs typeface="Comic Sans MS"/>
              </a:rPr>
              <a:t>aplicar</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en generadores tipo </a:t>
            </a:r>
            <a:r>
              <a:rPr lang="es-MX" sz="2400" spc="-5" dirty="0" err="1">
                <a:latin typeface="Comic Sans MS"/>
                <a:cs typeface="Comic Sans MS"/>
              </a:rPr>
              <a:t>brush</a:t>
            </a:r>
            <a:r>
              <a:rPr lang="es-MX" sz="2400" spc="-5" dirty="0">
                <a:latin typeface="Comic Sans MS"/>
                <a:cs typeface="Comic Sans MS"/>
              </a:rPr>
              <a:t> para alarmar con tierra en el rotor.</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eran</a:t>
            </a:r>
            <a:r>
              <a:rPr lang="es-MX" sz="2400" dirty="0">
                <a:latin typeface="Comic Sans MS"/>
                <a:cs typeface="Comic Sans MS"/>
              </a:rPr>
              <a:t> </a:t>
            </a: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del</a:t>
            </a:r>
            <a:r>
              <a:rPr lang="es-MX" sz="2400" spc="260" dirty="0">
                <a:latin typeface="Comic Sans MS"/>
                <a:cs typeface="Comic Sans MS"/>
              </a:rPr>
              <a:t> </a:t>
            </a:r>
            <a:r>
              <a:rPr lang="es-MX" sz="2400" spc="-5" dirty="0">
                <a:latin typeface="Comic Sans MS"/>
                <a:cs typeface="Comic Sans MS"/>
              </a:rPr>
              <a:t>tipo instantáneo,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cual</a:t>
            </a:r>
            <a:r>
              <a:rPr lang="es-MX" sz="2400" dirty="0">
                <a:latin typeface="Comic Sans MS"/>
                <a:cs typeface="Comic Sans MS"/>
              </a:rPr>
              <a:t> </a:t>
            </a:r>
            <a:r>
              <a:rPr lang="es-MX" sz="2400" spc="-5" dirty="0">
                <a:latin typeface="Comic Sans MS"/>
                <a:cs typeface="Comic Sans MS"/>
              </a:rPr>
              <a:t>frecuentemente</a:t>
            </a:r>
            <a:r>
              <a:rPr lang="es-MX" sz="2400" dirty="0">
                <a:latin typeface="Comic Sans MS"/>
                <a:cs typeface="Comic Sans MS"/>
              </a:rPr>
              <a:t> </a:t>
            </a:r>
            <a:r>
              <a:rPr lang="es-MX" sz="2400" spc="-5" dirty="0">
                <a:latin typeface="Comic Sans MS"/>
                <a:cs typeface="Comic Sans MS"/>
              </a:rPr>
              <a:t>opera</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un arranque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tierras</a:t>
            </a:r>
            <a:r>
              <a:rPr lang="es-MX" sz="2400" dirty="0">
                <a:latin typeface="Comic Sans MS"/>
                <a:cs typeface="Comic Sans MS"/>
              </a:rPr>
              <a:t> </a:t>
            </a:r>
            <a:r>
              <a:rPr lang="es-MX" sz="2400" spc="-5" dirty="0">
                <a:latin typeface="Comic Sans MS"/>
                <a:cs typeface="Comic Sans MS"/>
              </a:rPr>
              <a:t>intermitentes producidas por humedad, suciedad del cobre o durante transitorios en el sistema.</a:t>
            </a:r>
            <a:r>
              <a:rPr lang="es-MX" sz="2400" dirty="0">
                <a:latin typeface="Comic Sans MS"/>
                <a:cs typeface="Comic Sans MS"/>
              </a:rPr>
              <a:t> </a:t>
            </a:r>
            <a:r>
              <a:rPr lang="es-MX" sz="2400" spc="-5" dirty="0">
                <a:latin typeface="Comic Sans MS"/>
                <a:cs typeface="Comic Sans MS"/>
              </a:rPr>
              <a:t>La suciedad en el cobre es causada por roce en las barras del rotor mientras que la unidad</a:t>
            </a:r>
            <a:r>
              <a:rPr lang="es-MX" sz="2400" spc="45" dirty="0">
                <a:latin typeface="Comic Sans MS"/>
                <a:cs typeface="Comic Sans MS"/>
              </a:rPr>
              <a:t> </a:t>
            </a:r>
            <a:r>
              <a:rPr lang="es-MX" sz="2400" spc="-5" dirty="0">
                <a:latin typeface="Comic Sans MS"/>
                <a:cs typeface="Comic Sans MS"/>
              </a:rPr>
              <a:t>estaba</a:t>
            </a:r>
            <a:r>
              <a:rPr lang="es-MX" sz="2400" spc="45" dirty="0">
                <a:latin typeface="Comic Sans MS"/>
                <a:cs typeface="Comic Sans MS"/>
              </a:rPr>
              <a:t> </a:t>
            </a:r>
            <a:r>
              <a:rPr lang="es-MX" sz="2400" spc="-5" dirty="0">
                <a:latin typeface="Comic Sans MS"/>
                <a:cs typeface="Comic Sans MS"/>
              </a:rPr>
              <a:t>en</a:t>
            </a:r>
            <a:r>
              <a:rPr lang="es-MX" sz="2400" spc="45" dirty="0">
                <a:latin typeface="Comic Sans MS"/>
                <a:cs typeface="Comic Sans MS"/>
              </a:rPr>
              <a:t> </a:t>
            </a:r>
            <a:r>
              <a:rPr lang="es-MX" sz="2400" spc="-5" dirty="0">
                <a:latin typeface="Comic Sans MS"/>
                <a:cs typeface="Comic Sans MS"/>
              </a:rPr>
              <a:t>torna</a:t>
            </a:r>
            <a:r>
              <a:rPr lang="es-MX" sz="2400" spc="45" dirty="0">
                <a:latin typeface="Comic Sans MS"/>
                <a:cs typeface="Comic Sans MS"/>
              </a:rPr>
              <a:t> </a:t>
            </a:r>
            <a:r>
              <a:rPr lang="es-MX" sz="2400" spc="-5" dirty="0">
                <a:latin typeface="Comic Sans MS"/>
                <a:cs typeface="Comic Sans MS"/>
              </a:rPr>
              <a:t>flecha,</a:t>
            </a:r>
            <a:r>
              <a:rPr lang="es-MX" sz="2400" spc="45" dirty="0">
                <a:latin typeface="Comic Sans MS"/>
                <a:cs typeface="Comic Sans MS"/>
              </a:rPr>
              <a:t> </a:t>
            </a:r>
            <a:r>
              <a:rPr lang="es-MX" sz="2400" spc="-5" dirty="0">
                <a:latin typeface="Comic Sans MS"/>
                <a:cs typeface="Comic Sans MS"/>
              </a:rPr>
              <a:t>especialmente</a:t>
            </a:r>
            <a:r>
              <a:rPr lang="es-MX" sz="2400" spc="45" dirty="0">
                <a:latin typeface="Comic Sans MS"/>
                <a:cs typeface="Comic Sans MS"/>
              </a:rPr>
              <a:t> </a:t>
            </a:r>
            <a:r>
              <a:rPr lang="es-MX" sz="2400" spc="-5" dirty="0">
                <a:latin typeface="Comic Sans MS"/>
                <a:cs typeface="Comic Sans MS"/>
              </a:rPr>
              <a:t>por</a:t>
            </a:r>
            <a:r>
              <a:rPr lang="es-MX" sz="2400" spc="45" dirty="0">
                <a:latin typeface="Comic Sans MS"/>
                <a:cs typeface="Comic Sans MS"/>
              </a:rPr>
              <a:t> </a:t>
            </a:r>
            <a:r>
              <a:rPr lang="es-MX" sz="2400" spc="-5" dirty="0">
                <a:latin typeface="Comic Sans MS"/>
                <a:cs typeface="Comic Sans MS"/>
              </a:rPr>
              <a:t>un tiempo</a:t>
            </a:r>
            <a:r>
              <a:rPr lang="es-MX" sz="2400" spc="490" dirty="0">
                <a:latin typeface="Comic Sans MS"/>
                <a:cs typeface="Comic Sans MS"/>
              </a:rPr>
              <a:t> </a:t>
            </a:r>
            <a:r>
              <a:rPr lang="es-MX" sz="2400" spc="-5" dirty="0">
                <a:latin typeface="Comic Sans MS"/>
                <a:cs typeface="Comic Sans MS"/>
              </a:rPr>
              <a:t>prolongado.	Los</a:t>
            </a:r>
            <a:r>
              <a:rPr lang="es-MX" sz="2400" spc="150" dirty="0">
                <a:latin typeface="Comic Sans MS"/>
                <a:cs typeface="Comic Sans MS"/>
              </a:rPr>
              <a:t> </a:t>
            </a:r>
            <a:r>
              <a:rPr lang="es-MX" sz="2400" spc="-5" dirty="0">
                <a:latin typeface="Comic Sans MS"/>
                <a:cs typeface="Comic Sans MS"/>
              </a:rPr>
              <a:t>operadores</a:t>
            </a:r>
            <a:r>
              <a:rPr lang="es-MX" sz="2400" spc="145" dirty="0">
                <a:latin typeface="Comic Sans MS"/>
                <a:cs typeface="Comic Sans MS"/>
              </a:rPr>
              <a:t> </a:t>
            </a:r>
            <a:r>
              <a:rPr lang="es-MX" sz="2400" spc="-5" dirty="0">
                <a:latin typeface="Comic Sans MS"/>
                <a:cs typeface="Comic Sans MS"/>
              </a:rPr>
              <a:t>debían rutinariamente</a:t>
            </a:r>
            <a:r>
              <a:rPr lang="es-MX" sz="2400" dirty="0">
                <a:latin typeface="Comic Sans MS"/>
                <a:cs typeface="Comic Sans MS"/>
              </a:rPr>
              <a:t> </a:t>
            </a:r>
            <a:r>
              <a:rPr lang="es-MX" sz="2400" spc="-5" dirty="0">
                <a:latin typeface="Comic Sans MS"/>
                <a:cs typeface="Comic Sans MS"/>
              </a:rPr>
              <a:t>reponer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alarma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continuar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 procedimiento de</a:t>
            </a:r>
            <a:r>
              <a:rPr lang="es-MX" sz="2400" dirty="0">
                <a:latin typeface="Comic Sans MS"/>
                <a:cs typeface="Comic Sans MS"/>
              </a:rPr>
              <a:t> </a:t>
            </a:r>
            <a:r>
              <a:rPr lang="es-MX" sz="2400" spc="-5" dirty="0">
                <a:latin typeface="Comic Sans MS"/>
                <a:cs typeface="Comic Sans MS"/>
              </a:rPr>
              <a:t>arranque.</a:t>
            </a:r>
          </a:p>
          <a:p>
            <a:pPr marL="12700" marR="5080" algn="just">
              <a:spcBef>
                <a:spcPts val="100"/>
              </a:spcBef>
            </a:pP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ocurría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alarma</a:t>
            </a:r>
            <a:r>
              <a:rPr lang="es-MX" sz="2400" dirty="0">
                <a:latin typeface="Comic Sans MS"/>
                <a:cs typeface="Comic Sans MS"/>
              </a:rPr>
              <a:t> </a:t>
            </a:r>
            <a:r>
              <a:rPr lang="es-MX" sz="2400" spc="-5" dirty="0">
                <a:latin typeface="Comic Sans MS"/>
                <a:cs typeface="Comic Sans MS"/>
              </a:rPr>
              <a:t>persistente,</a:t>
            </a:r>
            <a:r>
              <a:rPr lang="es-MX" sz="2400" spc="260"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a:latin typeface="Comic Sans MS"/>
                <a:cs typeface="Comic Sans MS"/>
              </a:rPr>
              <a:t>técnicos intentaban</a:t>
            </a:r>
            <a:r>
              <a:rPr lang="es-MX" sz="2400" dirty="0">
                <a:latin typeface="Comic Sans MS"/>
                <a:cs typeface="Comic Sans MS"/>
              </a:rPr>
              <a:t> </a:t>
            </a:r>
            <a:r>
              <a:rPr lang="es-MX" sz="2400" spc="-5" dirty="0">
                <a:latin typeface="Comic Sans MS"/>
                <a:cs typeface="Comic Sans MS"/>
              </a:rPr>
              <a:t>localizar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problema</a:t>
            </a:r>
            <a:r>
              <a:rPr lang="es-MX" sz="2400" dirty="0">
                <a:latin typeface="Comic Sans MS"/>
                <a:cs typeface="Comic Sans MS"/>
              </a:rPr>
              <a:t> </a:t>
            </a:r>
            <a:r>
              <a:rPr lang="es-MX" sz="2400" spc="-5" dirty="0">
                <a:latin typeface="Comic Sans MS"/>
                <a:cs typeface="Comic Sans MS"/>
              </a:rPr>
              <a:t>subiendo</a:t>
            </a:r>
            <a:r>
              <a:rPr lang="es-MX" sz="2400" dirty="0">
                <a:latin typeface="Comic Sans MS"/>
                <a:cs typeface="Comic Sans MS"/>
              </a:rPr>
              <a:t> </a:t>
            </a:r>
            <a:r>
              <a:rPr lang="es-MX" sz="2400" spc="-5" dirty="0">
                <a:latin typeface="Comic Sans MS"/>
                <a:cs typeface="Comic Sans MS"/>
              </a:rPr>
              <a:t>los instrumentos en derivación.</a:t>
            </a:r>
            <a:r>
              <a:rPr lang="es-MX" sz="2400" dirty="0">
                <a:latin typeface="Comic Sans MS"/>
                <a:cs typeface="Comic Sans MS"/>
              </a:rPr>
              <a:t> </a:t>
            </a:r>
            <a:r>
              <a:rPr lang="es-MX" sz="2400" spc="-5" dirty="0">
                <a:latin typeface="Comic Sans MS"/>
                <a:cs typeface="Comic Sans MS"/>
              </a:rPr>
              <a:t>Si la tierra no podía ser encontrada en un período razonable, se suponía que la unidad debía ser disparada manualmente.</a:t>
            </a:r>
            <a:r>
              <a:rPr lang="es-MX" sz="2400" spc="260" dirty="0">
                <a:latin typeface="Comic Sans MS"/>
                <a:cs typeface="Comic Sans MS"/>
              </a:rPr>
              <a:t> </a:t>
            </a:r>
            <a:endParaRPr sz="900" dirty="0">
              <a:latin typeface="Comic Sans MS"/>
              <a:cs typeface="Comic Sans MS"/>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12</a:t>
            </a:r>
          </a:p>
        </p:txBody>
      </p:sp>
    </p:spTree>
    <p:extLst>
      <p:ext uri="{BB962C8B-B14F-4D97-AF65-F5344CB8AC3E}">
        <p14:creationId xmlns="" xmlns:p14="http://schemas.microsoft.com/office/powerpoint/2010/main" val="32458488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04800"/>
            <a:ext cx="17221200" cy="7296869"/>
          </a:xfrm>
          <a:prstGeom prst="rect">
            <a:avLst/>
          </a:prstGeom>
        </p:spPr>
        <p:txBody>
          <a:bodyPr vert="horz" wrap="square" lIns="0" tIns="12700" rIns="0" bIns="0" rtlCol="0">
            <a:spAutoFit/>
          </a:bodyPr>
          <a:lstStyle/>
          <a:p>
            <a:pPr marL="12700" algn="just">
              <a:spcBef>
                <a:spcPts val="100"/>
              </a:spcBef>
            </a:pPr>
            <a:r>
              <a:rPr lang="es-MX" sz="2400" spc="-5" dirty="0">
                <a:latin typeface="Comic Sans MS" panose="030F0702030302020204" pitchFamily="66" charset="0"/>
                <a:cs typeface="Comic Sans MS"/>
              </a:rPr>
              <a:t>Sin embargo, las muchas alarmas molestas y las muy pocas legítimas, hicieron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operadores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perdieran confianza en el relé de tierra en el campo, por lo que la alarma perdió credibilidad.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operadores continuaron manteniendo la unidad en operación considerando que una segunda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nunca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ocurriría.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Han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ocurrido catastróficas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segunda 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campo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principal,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desarrollándose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muy rápidamente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después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primera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estos ejemplo, los operadores no fueron capaces de aislar la causa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primera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alarma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ni</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sacar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operación en forma ordenada antes de que la segunda tierra ocurriera.</a:t>
            </a:r>
          </a:p>
          <a:p>
            <a:pPr marL="12700" algn="just">
              <a:spcBef>
                <a:spcPts val="100"/>
              </a:spcBef>
            </a:pPr>
            <a:r>
              <a:rPr lang="es-MX" sz="2400" spc="-5" dirty="0">
                <a:latin typeface="Comic Sans MS" panose="030F0702030302020204" pitchFamily="66" charset="0"/>
                <a:cs typeface="Comic Sans MS"/>
              </a:rPr>
              <a:t>Estas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han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impulsado</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algunos fabricantes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grandes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desarrollar</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un relé de tierra en el campo más seguro que tuviera un </a:t>
            </a:r>
            <a:r>
              <a:rPr lang="es-MX" sz="2400" spc="-5" dirty="0" err="1">
                <a:latin typeface="Comic Sans MS" panose="030F0702030302020204" pitchFamily="66" charset="0"/>
                <a:cs typeface="Comic Sans MS"/>
              </a:rPr>
              <a:t>timer</a:t>
            </a:r>
            <a:r>
              <a:rPr lang="es-MX" sz="2400" spc="-5" dirty="0">
                <a:latin typeface="Comic Sans MS" panose="030F0702030302020204" pitchFamily="66" charset="0"/>
                <a:cs typeface="Comic Sans MS"/>
              </a:rPr>
              <a:t> integrado.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a:t>
            </a:r>
            <a:r>
              <a:rPr lang="es-MX" sz="2400" spc="-5" dirty="0" err="1">
                <a:latin typeface="Comic Sans MS" panose="030F0702030302020204" pitchFamily="66" charset="0"/>
                <a:cs typeface="Comic Sans MS"/>
              </a:rPr>
              <a:t>timer</a:t>
            </a:r>
            <a:r>
              <a:rPr lang="es-MX" sz="2400" spc="-5" dirty="0">
                <a:latin typeface="Comic Sans MS" panose="030F0702030302020204" pitchFamily="66" charset="0"/>
                <a:cs typeface="Comic Sans MS"/>
              </a:rPr>
              <a:t> evitaría la mala operación del relé por tierras temporales causadas por transitorios en el sistema.</a:t>
            </a:r>
            <a:r>
              <a:rPr lang="es-MX" sz="2400" spc="52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relés fueron diseñados de tal forma que la detección de una primera tierra legítima dispararía automáticamente el generador y removería la excitación 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campo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segunda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pudiera desarrollarse.	Algunas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empresas,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 recomendaciones</a:t>
            </a:r>
            <a:r>
              <a:rPr lang="es-MX" sz="2400" spc="185"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garantías</a:t>
            </a:r>
            <a:r>
              <a:rPr lang="es-MX" sz="2400" spc="16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65" dirty="0">
                <a:latin typeface="Comic Sans MS" panose="030F0702030302020204" pitchFamily="66" charset="0"/>
                <a:cs typeface="Comic Sans MS"/>
              </a:rPr>
              <a:t> </a:t>
            </a:r>
            <a:r>
              <a:rPr lang="es-MX" sz="2400" spc="-5" dirty="0">
                <a:latin typeface="Comic Sans MS" panose="030F0702030302020204" pitchFamily="66" charset="0"/>
                <a:cs typeface="Comic Sans MS"/>
              </a:rPr>
              <a:t>fabricantes,</a:t>
            </a:r>
            <a:r>
              <a:rPr lang="es-MX" sz="2400" spc="165" dirty="0">
                <a:latin typeface="Comic Sans MS" panose="030F0702030302020204" pitchFamily="66" charset="0"/>
                <a:cs typeface="Comic Sans MS"/>
              </a:rPr>
              <a:t> </a:t>
            </a:r>
            <a:r>
              <a:rPr lang="es-MX" sz="2400" spc="-5" dirty="0">
                <a:latin typeface="Comic Sans MS" panose="030F0702030302020204" pitchFamily="66" charset="0"/>
                <a:cs typeface="Comic Sans MS"/>
              </a:rPr>
              <a:t>han </a:t>
            </a:r>
            <a:r>
              <a:rPr lang="es-MX" sz="2400" dirty="0">
                <a:latin typeface="Comic Sans MS" panose="030F0702030302020204" pitchFamily="66" charset="0"/>
              </a:rPr>
              <a:t>decidido cambiar de una política de alarma a una política de disparo con la introducción de este relé. Aunque el modo de disparo que usa el relé de tierra más seguro en el campo disminuye grandemente el riesgo de una falla catastrófica del rotor, su uso incrementa la posibilidad de disparar en falso la unidad debido a suciedad en el cobre y otros fenómenos como ha sido experimentado por algunas empresas. Al ajustar el relé, debe aceptarse un compromiso entre la sensibilidad del pickup y la seguridad. La decisión para disparar o alarmar debe ser cuidadosamente analizada. </a:t>
            </a:r>
            <a:endParaRPr lang="es-MX" sz="2400" dirty="0">
              <a:latin typeface="Comic Sans MS" panose="030F0702030302020204" pitchFamily="66" charset="0"/>
              <a:cs typeface="Comic Sans MS"/>
            </a:endParaRPr>
          </a:p>
          <a:p>
            <a:pPr marL="12700" algn="just">
              <a:spcBef>
                <a:spcPts val="100"/>
              </a:spcBef>
            </a:pP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6350" algn="just">
              <a:spcBef>
                <a:spcPts val="600"/>
              </a:spcBef>
            </a:pPr>
            <a:endParaRPr lang="es-MX" sz="2400" dirty="0">
              <a:latin typeface="Comic Sans MS"/>
              <a:cs typeface="Comic Sans MS"/>
            </a:endParaRPr>
          </a:p>
          <a:p>
            <a:pPr marL="12700">
              <a:spcBef>
                <a:spcPts val="100"/>
              </a:spcBef>
            </a:pPr>
            <a:endParaRPr sz="900" dirty="0">
              <a:latin typeface="Comic Sans MS"/>
              <a:cs typeface="Comic Sans MS"/>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12</a:t>
            </a:r>
          </a:p>
        </p:txBody>
      </p:sp>
    </p:spTree>
    <p:extLst>
      <p:ext uri="{BB962C8B-B14F-4D97-AF65-F5344CB8AC3E}">
        <p14:creationId xmlns="" xmlns:p14="http://schemas.microsoft.com/office/powerpoint/2010/main" val="2046820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23134" y="457200"/>
            <a:ext cx="17145000" cy="4047262"/>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MÉTODOS</a:t>
            </a:r>
            <a:r>
              <a:rPr sz="2400" b="1" spc="-15" dirty="0">
                <a:latin typeface="Comic Sans MS"/>
                <a:cs typeface="Comic Sans MS"/>
              </a:rPr>
              <a:t> </a:t>
            </a:r>
            <a:r>
              <a:rPr sz="2400" b="1" spc="-5" dirty="0">
                <a:latin typeface="Comic Sans MS"/>
                <a:cs typeface="Comic Sans MS"/>
              </a:rPr>
              <a:t>DE</a:t>
            </a:r>
            <a:r>
              <a:rPr sz="2400" b="1" spc="-15" dirty="0">
                <a:latin typeface="Comic Sans MS"/>
                <a:cs typeface="Comic Sans MS"/>
              </a:rPr>
              <a:t> </a:t>
            </a:r>
            <a:r>
              <a:rPr sz="2400" b="1" spc="-5" dirty="0">
                <a:latin typeface="Comic Sans MS"/>
                <a:cs typeface="Comic Sans MS"/>
              </a:rPr>
              <a:t>PROTECCIÓN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Existen</a:t>
            </a:r>
            <a:r>
              <a:rPr lang="es-MX" sz="2400" spc="60" dirty="0">
                <a:latin typeface="Comic Sans MS"/>
                <a:cs typeface="Comic Sans MS"/>
              </a:rPr>
              <a:t> </a:t>
            </a:r>
            <a:r>
              <a:rPr lang="es-MX" sz="2400" spc="-5" dirty="0">
                <a:latin typeface="Comic Sans MS"/>
                <a:cs typeface="Comic Sans MS"/>
              </a:rPr>
              <a:t>varios</a:t>
            </a:r>
            <a:r>
              <a:rPr lang="es-MX" sz="2400" spc="65" dirty="0">
                <a:latin typeface="Comic Sans MS"/>
                <a:cs typeface="Comic Sans MS"/>
              </a:rPr>
              <a:t> </a:t>
            </a:r>
            <a:r>
              <a:rPr lang="es-MX" sz="2400" spc="-5" dirty="0">
                <a:latin typeface="Comic Sans MS"/>
                <a:cs typeface="Comic Sans MS"/>
              </a:rPr>
              <a:t>métodos</a:t>
            </a:r>
            <a:r>
              <a:rPr lang="es-MX" sz="2400" spc="65" dirty="0">
                <a:latin typeface="Comic Sans MS"/>
                <a:cs typeface="Comic Sans MS"/>
              </a:rPr>
              <a:t> </a:t>
            </a:r>
            <a:r>
              <a:rPr lang="es-MX" sz="2400" spc="-5" dirty="0">
                <a:latin typeface="Comic Sans MS"/>
                <a:cs typeface="Comic Sans MS"/>
              </a:rPr>
              <a:t>de</a:t>
            </a:r>
            <a:r>
              <a:rPr lang="es-MX" sz="2400" spc="60" dirty="0">
                <a:latin typeface="Comic Sans MS"/>
                <a:cs typeface="Comic Sans MS"/>
              </a:rPr>
              <a:t> </a:t>
            </a:r>
            <a:r>
              <a:rPr lang="es-MX" sz="2400" spc="-5" dirty="0">
                <a:latin typeface="Comic Sans MS"/>
                <a:cs typeface="Comic Sans MS"/>
              </a:rPr>
              <a:t>uso</a:t>
            </a:r>
            <a:r>
              <a:rPr lang="es-MX" sz="2400" spc="60" dirty="0">
                <a:latin typeface="Comic Sans MS"/>
                <a:cs typeface="Comic Sans MS"/>
              </a:rPr>
              <a:t> </a:t>
            </a:r>
            <a:r>
              <a:rPr lang="es-MX" sz="2400" spc="-5" dirty="0">
                <a:latin typeface="Comic Sans MS"/>
                <a:cs typeface="Comic Sans MS"/>
              </a:rPr>
              <a:t>común</a:t>
            </a:r>
            <a:r>
              <a:rPr lang="es-MX" sz="2400" spc="60" dirty="0">
                <a:latin typeface="Comic Sans MS"/>
                <a:cs typeface="Comic Sans MS"/>
              </a:rPr>
              <a:t> </a:t>
            </a:r>
            <a:r>
              <a:rPr lang="es-MX" sz="2400" spc="-5" dirty="0">
                <a:latin typeface="Comic Sans MS"/>
                <a:cs typeface="Comic Sans MS"/>
              </a:rPr>
              <a:t>para</a:t>
            </a:r>
            <a:r>
              <a:rPr lang="es-MX" sz="2400" spc="60" dirty="0">
                <a:latin typeface="Comic Sans MS"/>
                <a:cs typeface="Comic Sans MS"/>
              </a:rPr>
              <a:t> </a:t>
            </a:r>
            <a:r>
              <a:rPr lang="es-MX" sz="2400" spc="-5" dirty="0">
                <a:latin typeface="Comic Sans MS"/>
                <a:cs typeface="Comic Sans MS"/>
              </a:rPr>
              <a:t>detectar tierras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rotor.</a:t>
            </a:r>
          </a:p>
          <a:p>
            <a:pPr marL="12700" algn="just">
              <a:spcBef>
                <a:spcPts val="100"/>
              </a:spcBef>
            </a:pPr>
            <a:r>
              <a:rPr lang="es-MX" sz="2400" spc="-5" dirty="0">
                <a:latin typeface="Comic Sans MS"/>
                <a:cs typeface="Comic Sans MS"/>
              </a:rPr>
              <a:t>En el método mostrado en la </a:t>
            </a:r>
            <a:r>
              <a:rPr lang="es-MX" sz="2400" b="1" spc="-5" dirty="0">
                <a:latin typeface="Comic Sans MS"/>
                <a:cs typeface="Comic Sans MS"/>
              </a:rPr>
              <a:t>figura 1</a:t>
            </a:r>
            <a:r>
              <a:rPr lang="es-MX" sz="2400" spc="-5" dirty="0">
                <a:latin typeface="Comic Sans MS"/>
                <a:cs typeface="Comic Sans MS"/>
              </a:rPr>
              <a:t>, una fuente de tensión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C.D.</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serie</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bobina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 sobretensión</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conectada</a:t>
            </a:r>
            <a:r>
              <a:rPr lang="es-MX" sz="2400" dirty="0">
                <a:latin typeface="Comic Sans MS"/>
                <a:cs typeface="Comic Sans MS"/>
              </a:rPr>
              <a:t> </a:t>
            </a:r>
            <a:r>
              <a:rPr lang="es-MX" sz="2400" spc="-5" dirty="0">
                <a:latin typeface="Comic Sans MS"/>
                <a:cs typeface="Comic Sans MS"/>
              </a:rPr>
              <a:t>entre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lado</a:t>
            </a:r>
            <a:r>
              <a:rPr lang="es-MX" sz="2400" dirty="0">
                <a:latin typeface="Comic Sans MS"/>
                <a:cs typeface="Comic Sans MS"/>
              </a:rPr>
              <a:t> </a:t>
            </a:r>
            <a:r>
              <a:rPr lang="es-MX" sz="2400" spc="-5" dirty="0">
                <a:latin typeface="Comic Sans MS"/>
                <a:cs typeface="Comic Sans MS"/>
              </a:rPr>
              <a:t>negativo</a:t>
            </a:r>
            <a:r>
              <a:rPr lang="es-MX" sz="2400" dirty="0">
                <a:latin typeface="Comic Sans MS"/>
                <a:cs typeface="Comic Sans MS"/>
              </a:rPr>
              <a:t> </a:t>
            </a:r>
            <a:r>
              <a:rPr lang="es-MX" sz="2400" spc="-5" dirty="0">
                <a:latin typeface="Comic Sans MS"/>
                <a:cs typeface="Comic Sans MS"/>
              </a:rPr>
              <a:t>del devanado</a:t>
            </a:r>
            <a:r>
              <a:rPr lang="es-MX" sz="2400" spc="130" dirty="0">
                <a:latin typeface="Comic Sans MS"/>
                <a:cs typeface="Comic Sans MS"/>
              </a:rPr>
              <a:t> </a:t>
            </a:r>
            <a:r>
              <a:rPr lang="es-MX" sz="2400" spc="-5" dirty="0">
                <a:latin typeface="Comic Sans MS"/>
                <a:cs typeface="Comic Sans MS"/>
              </a:rPr>
              <a:t>de</a:t>
            </a:r>
            <a:r>
              <a:rPr lang="es-MX" sz="2400" spc="135" dirty="0">
                <a:latin typeface="Comic Sans MS"/>
                <a:cs typeface="Comic Sans MS"/>
              </a:rPr>
              <a:t> </a:t>
            </a:r>
            <a:r>
              <a:rPr lang="es-MX" sz="2400" spc="-5" dirty="0">
                <a:latin typeface="Comic Sans MS"/>
                <a:cs typeface="Comic Sans MS"/>
              </a:rPr>
              <a:t>campo</a:t>
            </a:r>
            <a:r>
              <a:rPr lang="es-MX" sz="2400" spc="130" dirty="0">
                <a:latin typeface="Comic Sans MS"/>
                <a:cs typeface="Comic Sans MS"/>
              </a:rPr>
              <a:t> </a:t>
            </a:r>
            <a:r>
              <a:rPr lang="es-MX" sz="2400" spc="-5" dirty="0">
                <a:latin typeface="Comic Sans MS"/>
                <a:cs typeface="Comic Sans MS"/>
              </a:rPr>
              <a:t>del</a:t>
            </a:r>
            <a:r>
              <a:rPr lang="es-MX" sz="2400" spc="135" dirty="0">
                <a:latin typeface="Comic Sans MS"/>
                <a:cs typeface="Comic Sans MS"/>
              </a:rPr>
              <a:t> </a:t>
            </a:r>
            <a:r>
              <a:rPr lang="es-MX" sz="2400" spc="-5" dirty="0">
                <a:latin typeface="Comic Sans MS"/>
                <a:cs typeface="Comic Sans MS"/>
              </a:rPr>
              <a:t>generador</a:t>
            </a:r>
            <a:r>
              <a:rPr lang="es-MX" sz="2400" spc="130" dirty="0">
                <a:latin typeface="Comic Sans MS"/>
                <a:cs typeface="Comic Sans MS"/>
              </a:rPr>
              <a:t> </a:t>
            </a:r>
            <a:r>
              <a:rPr lang="es-MX" sz="2400" spc="-5" dirty="0">
                <a:latin typeface="Comic Sans MS"/>
                <a:cs typeface="Comic Sans MS"/>
              </a:rPr>
              <a:t>y</a:t>
            </a:r>
            <a:r>
              <a:rPr lang="es-MX" sz="2400" spc="135" dirty="0">
                <a:latin typeface="Comic Sans MS"/>
                <a:cs typeface="Comic Sans MS"/>
              </a:rPr>
              <a:t> </a:t>
            </a:r>
            <a:r>
              <a:rPr lang="es-MX" sz="2400" spc="-5" dirty="0">
                <a:latin typeface="Comic Sans MS"/>
                <a:cs typeface="Comic Sans MS"/>
              </a:rPr>
              <a:t>tierra.</a:t>
            </a:r>
            <a:r>
              <a:rPr lang="es-MX" sz="2400" spc="15" dirty="0">
                <a:latin typeface="Comic Sans MS"/>
                <a:cs typeface="Comic Sans MS"/>
              </a:rPr>
              <a:t> </a:t>
            </a:r>
            <a:r>
              <a:rPr lang="es-MX" sz="2400" spc="-5" dirty="0">
                <a:latin typeface="Comic Sans MS"/>
                <a:cs typeface="Comic Sans MS"/>
              </a:rPr>
              <a:t>Una</a:t>
            </a:r>
            <a:r>
              <a:rPr lang="es-MX" sz="2400" spc="135" dirty="0">
                <a:latin typeface="Comic Sans MS"/>
                <a:cs typeface="Comic Sans MS"/>
              </a:rPr>
              <a:t> </a:t>
            </a:r>
            <a:r>
              <a:rPr lang="es-MX" sz="2400" spc="-5" dirty="0">
                <a:latin typeface="Comic Sans MS"/>
                <a:cs typeface="Comic Sans MS"/>
              </a:rPr>
              <a:t>tierra en</a:t>
            </a:r>
            <a:r>
              <a:rPr lang="es-MX" sz="2400" spc="105" dirty="0">
                <a:latin typeface="Comic Sans MS"/>
                <a:cs typeface="Comic Sans MS"/>
              </a:rPr>
              <a:t> </a:t>
            </a:r>
            <a:r>
              <a:rPr lang="es-MX" sz="2400" spc="-5" dirty="0">
                <a:latin typeface="Comic Sans MS"/>
                <a:cs typeface="Comic Sans MS"/>
              </a:rPr>
              <a:t>cualquier</a:t>
            </a:r>
            <a:r>
              <a:rPr lang="es-MX" sz="2400" spc="110" dirty="0">
                <a:latin typeface="Comic Sans MS"/>
                <a:cs typeface="Comic Sans MS"/>
              </a:rPr>
              <a:t> </a:t>
            </a:r>
            <a:r>
              <a:rPr lang="es-MX" sz="2400" spc="-5" dirty="0">
                <a:latin typeface="Comic Sans MS"/>
                <a:cs typeface="Comic Sans MS"/>
              </a:rPr>
              <a:t>punto</a:t>
            </a:r>
            <a:r>
              <a:rPr lang="es-MX" sz="2400" spc="110" dirty="0">
                <a:latin typeface="Comic Sans MS"/>
                <a:cs typeface="Comic Sans MS"/>
              </a:rPr>
              <a:t> </a:t>
            </a:r>
            <a:r>
              <a:rPr lang="es-MX" sz="2400" spc="-5" dirty="0">
                <a:latin typeface="Comic Sans MS"/>
                <a:cs typeface="Comic Sans MS"/>
              </a:rPr>
              <a:t>del</a:t>
            </a:r>
            <a:r>
              <a:rPr lang="es-MX" sz="2400" spc="110" dirty="0">
                <a:latin typeface="Comic Sans MS"/>
                <a:cs typeface="Comic Sans MS"/>
              </a:rPr>
              <a:t> </a:t>
            </a:r>
            <a:r>
              <a:rPr lang="es-MX" sz="2400" spc="-5" dirty="0">
                <a:latin typeface="Comic Sans MS"/>
                <a:cs typeface="Comic Sans MS"/>
              </a:rPr>
              <a:t>campo</a:t>
            </a:r>
            <a:r>
              <a:rPr lang="es-MX" sz="2400" spc="105" dirty="0">
                <a:latin typeface="Comic Sans MS"/>
                <a:cs typeface="Comic Sans MS"/>
              </a:rPr>
              <a:t> </a:t>
            </a:r>
            <a:r>
              <a:rPr lang="es-MX" sz="2400" spc="-5" dirty="0">
                <a:latin typeface="Comic Sans MS"/>
                <a:cs typeface="Comic Sans MS"/>
              </a:rPr>
              <a:t>causará</a:t>
            </a:r>
            <a:r>
              <a:rPr lang="es-MX" sz="2400" spc="110" dirty="0">
                <a:latin typeface="Comic Sans MS"/>
                <a:cs typeface="Comic Sans MS"/>
              </a:rPr>
              <a:t> </a:t>
            </a:r>
            <a:r>
              <a:rPr lang="es-MX" sz="2400" spc="-5" dirty="0">
                <a:latin typeface="Comic Sans MS"/>
                <a:cs typeface="Comic Sans MS"/>
              </a:rPr>
              <a:t>que</a:t>
            </a:r>
            <a:r>
              <a:rPr lang="es-MX" sz="2400" spc="110" dirty="0">
                <a:latin typeface="Comic Sans MS"/>
                <a:cs typeface="Comic Sans MS"/>
              </a:rPr>
              <a:t> </a:t>
            </a:r>
            <a:r>
              <a:rPr lang="es-MX" sz="2400" spc="-5" dirty="0">
                <a:latin typeface="Comic Sans MS"/>
                <a:cs typeface="Comic Sans MS"/>
              </a:rPr>
              <a:t>el</a:t>
            </a:r>
            <a:r>
              <a:rPr lang="es-MX" sz="2400" spc="110" dirty="0">
                <a:latin typeface="Comic Sans MS"/>
                <a:cs typeface="Comic Sans MS"/>
              </a:rPr>
              <a:t> </a:t>
            </a:r>
            <a:r>
              <a:rPr lang="es-MX" sz="2400" spc="-5" dirty="0">
                <a:latin typeface="Comic Sans MS"/>
                <a:cs typeface="Comic Sans MS"/>
              </a:rPr>
              <a:t>relé</a:t>
            </a:r>
            <a:r>
              <a:rPr lang="es-MX" sz="2400" spc="110" dirty="0">
                <a:latin typeface="Comic Sans MS"/>
                <a:cs typeface="Comic Sans MS"/>
              </a:rPr>
              <a:t> </a:t>
            </a:r>
            <a:r>
              <a:rPr lang="es-MX" sz="2400" spc="-5" dirty="0">
                <a:latin typeface="Comic Sans MS"/>
                <a:cs typeface="Comic Sans MS"/>
              </a:rPr>
              <a:t>opere. Se usa una escobilla para aterrizar </a:t>
            </a:r>
            <a:r>
              <a:rPr lang="es-MX" sz="2400" spc="-5" dirty="0" smtClean="0">
                <a:latin typeface="Comic Sans MS"/>
                <a:cs typeface="Comic Sans MS"/>
              </a:rPr>
              <a:t>el eje </a:t>
            </a:r>
            <a:r>
              <a:rPr lang="es-MX" sz="2400" spc="-5" dirty="0">
                <a:latin typeface="Comic Sans MS"/>
                <a:cs typeface="Comic Sans MS"/>
              </a:rPr>
              <a:t>del rotor puesto que la película de aceite de los cojinetes puede insertar suficiente resistencia en el circuito, de forma que el relé podría no operar para una tierra en el campo. Un</a:t>
            </a:r>
            <a:r>
              <a:rPr lang="es-MX" sz="2400" spc="245" dirty="0">
                <a:latin typeface="Comic Sans MS"/>
                <a:cs typeface="Comic Sans MS"/>
              </a:rPr>
              <a:t> </a:t>
            </a:r>
            <a:r>
              <a:rPr lang="es-MX" sz="2400" spc="-5" dirty="0">
                <a:latin typeface="Comic Sans MS"/>
                <a:cs typeface="Comic Sans MS"/>
              </a:rPr>
              <a:t>retardo</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tiempo</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1.0</a:t>
            </a:r>
            <a:r>
              <a:rPr lang="es-MX" sz="2400" spc="245" dirty="0">
                <a:latin typeface="Comic Sans MS"/>
                <a:cs typeface="Comic Sans MS"/>
              </a:rPr>
              <a:t> </a:t>
            </a:r>
            <a:r>
              <a:rPr lang="es-MX" sz="2400" spc="-5" dirty="0">
                <a:latin typeface="Comic Sans MS"/>
                <a:cs typeface="Comic Sans MS"/>
              </a:rPr>
              <a:t>–</a:t>
            </a:r>
            <a:r>
              <a:rPr lang="es-MX" sz="2400" spc="245" dirty="0">
                <a:latin typeface="Comic Sans MS"/>
                <a:cs typeface="Comic Sans MS"/>
              </a:rPr>
              <a:t> </a:t>
            </a:r>
            <a:r>
              <a:rPr lang="es-MX" sz="2400" spc="-5" dirty="0">
                <a:latin typeface="Comic Sans MS"/>
                <a:cs typeface="Comic Sans MS"/>
              </a:rPr>
              <a:t>3.0</a:t>
            </a:r>
            <a:r>
              <a:rPr lang="es-MX" sz="2400" spc="245" dirty="0">
                <a:latin typeface="Comic Sans MS"/>
                <a:cs typeface="Comic Sans MS"/>
              </a:rPr>
              <a:t> </a:t>
            </a:r>
            <a:r>
              <a:rPr lang="es-MX" sz="2400" spc="-5" dirty="0">
                <a:latin typeface="Comic Sans MS"/>
                <a:cs typeface="Comic Sans MS"/>
              </a:rPr>
              <a:t>segundos</a:t>
            </a:r>
            <a:r>
              <a:rPr lang="es-MX" sz="2400" spc="250" dirty="0">
                <a:latin typeface="Comic Sans MS"/>
                <a:cs typeface="Comic Sans MS"/>
              </a:rPr>
              <a:t> </a:t>
            </a:r>
            <a:r>
              <a:rPr lang="es-MX" sz="2400" spc="-5" dirty="0">
                <a:latin typeface="Comic Sans MS"/>
                <a:cs typeface="Comic Sans MS"/>
              </a:rPr>
              <a:t>es normalmente usado con este relé para evitar operaciones innecesarias por desbalances transitorios momentáneos del</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respecto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Estos desbalances momentáneos podrían ser causados por la operación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sistemas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excitación</a:t>
            </a:r>
            <a:r>
              <a:rPr lang="es-MX" sz="2400" dirty="0">
                <a:latin typeface="Comic Sans MS"/>
                <a:cs typeface="Comic Sans MS"/>
              </a:rPr>
              <a:t> </a:t>
            </a:r>
            <a:r>
              <a:rPr lang="es-MX" sz="2400" spc="-5" dirty="0">
                <a:latin typeface="Comic Sans MS"/>
                <a:cs typeface="Comic Sans MS"/>
              </a:rPr>
              <a:t>tipo</a:t>
            </a:r>
            <a:r>
              <a:rPr lang="es-MX" sz="2400" dirty="0">
                <a:latin typeface="Comic Sans MS"/>
                <a:cs typeface="Comic Sans MS"/>
              </a:rPr>
              <a:t> </a:t>
            </a:r>
            <a:r>
              <a:rPr lang="es-MX" sz="2400" spc="-5" dirty="0">
                <a:latin typeface="Comic Sans MS"/>
                <a:cs typeface="Comic Sans MS"/>
              </a:rPr>
              <a:t>tiristor</a:t>
            </a:r>
            <a:r>
              <a:rPr lang="es-MX" sz="2400" dirty="0">
                <a:latin typeface="Comic Sans MS"/>
                <a:cs typeface="Comic Sans MS"/>
              </a:rPr>
              <a:t> </a:t>
            </a:r>
            <a:r>
              <a:rPr lang="es-MX" sz="2400" spc="-5" dirty="0">
                <a:latin typeface="Comic Sans MS"/>
                <a:cs typeface="Comic Sans MS"/>
              </a:rPr>
              <a:t>de respuesta rápida.</a:t>
            </a:r>
            <a:endParaRPr lang="es-MX" sz="2400" dirty="0">
              <a:latin typeface="Comic Sans MS"/>
              <a:cs typeface="Comic Sans MS"/>
            </a:endParaRPr>
          </a:p>
          <a:p>
            <a:pPr marL="12700">
              <a:spcBef>
                <a:spcPts val="100"/>
              </a:spcBef>
            </a:pPr>
            <a:endParaRPr lang="es-MX" sz="900" dirty="0">
              <a:latin typeface="Comic Sans MS"/>
              <a:cs typeface="Comic Sans MS"/>
            </a:endParaRPr>
          </a:p>
          <a:p>
            <a:pPr marL="12700">
              <a:spcBef>
                <a:spcPts val="100"/>
              </a:spcBef>
            </a:pPr>
            <a:endParaRPr sz="900" dirty="0">
              <a:latin typeface="Comic Sans MS"/>
              <a:cs typeface="Comic Sans MS"/>
            </a:endParaRPr>
          </a:p>
        </p:txBody>
      </p:sp>
      <p:pic>
        <p:nvPicPr>
          <p:cNvPr id="5" name="object 5"/>
          <p:cNvPicPr/>
          <p:nvPr/>
        </p:nvPicPr>
        <p:blipFill>
          <a:blip r:embed="rId2" cstate="print"/>
          <a:stretch>
            <a:fillRect/>
          </a:stretch>
        </p:blipFill>
        <p:spPr>
          <a:xfrm>
            <a:off x="5359400" y="4572000"/>
            <a:ext cx="7298466" cy="4626153"/>
          </a:xfrm>
          <a:prstGeom prst="rect">
            <a:avLst/>
          </a:prstGeom>
        </p:spPr>
      </p:pic>
      <p:sp>
        <p:nvSpPr>
          <p:cNvPr id="18" name="CuadroTexto 17">
            <a:extLst>
              <a:ext uri="{FF2B5EF4-FFF2-40B4-BE49-F238E27FC236}">
                <a16:creationId xmlns="" xmlns:a16="http://schemas.microsoft.com/office/drawing/2014/main" id="{1DC9E928-6D20-470E-9687-F7472FA852A1}"/>
              </a:ext>
            </a:extLst>
          </p:cNvPr>
          <p:cNvSpPr txBox="1"/>
          <p:nvPr/>
        </p:nvSpPr>
        <p:spPr>
          <a:xfrm>
            <a:off x="423134" y="6910955"/>
            <a:ext cx="4936266" cy="1015663"/>
          </a:xfrm>
          <a:prstGeom prst="rect">
            <a:avLst/>
          </a:prstGeom>
          <a:noFill/>
        </p:spPr>
        <p:txBody>
          <a:bodyPr wrap="square">
            <a:spAutoFit/>
          </a:bodyPr>
          <a:lstStyle/>
          <a:p>
            <a:pPr algn="ctr"/>
            <a:r>
              <a:rPr lang="es-MX" sz="2000" b="1" dirty="0">
                <a:latin typeface="Comic Sans MS" panose="030F0702030302020204" pitchFamily="66" charset="0"/>
              </a:rPr>
              <a:t>FIGURA 1. DETECCIÓN DE TIERRA EN EL CAMPO USANDO UNA FUENTE DE C.D</a:t>
            </a:r>
            <a:endParaRPr lang="es-AR" sz="2000" b="1" dirty="0">
              <a:latin typeface="Comic Sans MS" panose="030F0702030302020204" pitchFamily="66"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330200" y="5029200"/>
            <a:ext cx="17297400" cy="4989315"/>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La</a:t>
            </a:r>
            <a:r>
              <a:rPr sz="2400" dirty="0">
                <a:latin typeface="Comic Sans MS"/>
                <a:cs typeface="Comic Sans MS"/>
              </a:rPr>
              <a:t> </a:t>
            </a:r>
            <a:r>
              <a:rPr sz="2400" b="1" spc="-5" dirty="0">
                <a:latin typeface="Comic Sans MS"/>
                <a:cs typeface="Comic Sans MS"/>
              </a:rPr>
              <a:t>figura</a:t>
            </a:r>
            <a:r>
              <a:rPr sz="2400" b="1" dirty="0">
                <a:latin typeface="Comic Sans MS"/>
                <a:cs typeface="Comic Sans MS"/>
              </a:rPr>
              <a:t> </a:t>
            </a:r>
            <a:r>
              <a:rPr sz="2400" b="1" spc="-5" dirty="0">
                <a:latin typeface="Comic Sans MS"/>
                <a:cs typeface="Comic Sans MS"/>
              </a:rPr>
              <a:t>2</a:t>
            </a:r>
            <a:r>
              <a:rPr sz="2400" dirty="0">
                <a:latin typeface="Comic Sans MS"/>
                <a:cs typeface="Comic Sans MS"/>
              </a:rPr>
              <a:t> </a:t>
            </a:r>
            <a:r>
              <a:rPr sz="2400" spc="-5" dirty="0">
                <a:latin typeface="Comic Sans MS"/>
                <a:cs typeface="Comic Sans MS"/>
              </a:rPr>
              <a:t>ilustra</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segundo</a:t>
            </a:r>
            <a:r>
              <a:rPr sz="2400" dirty="0">
                <a:latin typeface="Comic Sans MS"/>
                <a:cs typeface="Comic Sans MS"/>
              </a:rPr>
              <a:t> </a:t>
            </a:r>
            <a:r>
              <a:rPr sz="2400" spc="-5" dirty="0">
                <a:latin typeface="Comic Sans MS"/>
                <a:cs typeface="Comic Sans MS"/>
              </a:rPr>
              <a:t>método</a:t>
            </a:r>
            <a:r>
              <a:rPr sz="2400" dirty="0">
                <a:latin typeface="Comic Sans MS"/>
                <a:cs typeface="Comic Sans MS"/>
              </a:rPr>
              <a:t> </a:t>
            </a:r>
            <a:r>
              <a:rPr sz="2400" spc="-5" dirty="0" err="1">
                <a:latin typeface="Comic Sans MS"/>
                <a:cs typeface="Comic Sans MS"/>
              </a:rPr>
              <a:t>usado</a:t>
            </a:r>
            <a:r>
              <a:rPr sz="2400" dirty="0">
                <a:latin typeface="Comic Sans MS"/>
                <a:cs typeface="Comic Sans MS"/>
              </a:rPr>
              <a:t> </a:t>
            </a:r>
            <a:r>
              <a:rPr sz="2400" spc="-5" dirty="0">
                <a:latin typeface="Comic Sans MS"/>
                <a:cs typeface="Comic Sans MS"/>
              </a:rPr>
              <a:t>para</a:t>
            </a:r>
            <a:r>
              <a:rPr lang="es-AR" sz="2400" spc="-5" dirty="0">
                <a:latin typeface="Comic Sans MS"/>
                <a:cs typeface="Comic Sans MS"/>
              </a:rPr>
              <a:t> </a:t>
            </a:r>
            <a:r>
              <a:rPr sz="2400" spc="-5" dirty="0" err="1">
                <a:latin typeface="Comic Sans MS"/>
                <a:cs typeface="Comic Sans MS"/>
              </a:rPr>
              <a:t>detectar</a:t>
            </a:r>
            <a:r>
              <a:rPr sz="2400" spc="-5" dirty="0">
                <a:latin typeface="Comic Sans MS"/>
                <a:cs typeface="Comic Sans MS"/>
              </a:rPr>
              <a:t> tierras en el circuito de campo.</a:t>
            </a:r>
            <a:r>
              <a:rPr sz="2400" dirty="0">
                <a:latin typeface="Comic Sans MS"/>
                <a:cs typeface="Comic Sans MS"/>
              </a:rPr>
              <a:t> </a:t>
            </a:r>
            <a:r>
              <a:rPr sz="2400" spc="-5" dirty="0">
                <a:latin typeface="Comic Sans MS"/>
                <a:cs typeface="Comic Sans MS"/>
              </a:rPr>
              <a:t>Es similar a los</a:t>
            </a:r>
            <a:r>
              <a:rPr lang="es-AR" sz="2400" spc="-5" dirty="0">
                <a:latin typeface="Comic Sans MS"/>
                <a:cs typeface="Comic Sans MS"/>
              </a:rPr>
              <a:t> </a:t>
            </a:r>
            <a:r>
              <a:rPr sz="2400" spc="-5" dirty="0" err="1">
                <a:latin typeface="Comic Sans MS"/>
                <a:cs typeface="Comic Sans MS"/>
              </a:rPr>
              <a:t>esquemas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detección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usados</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err="1">
                <a:latin typeface="Comic Sans MS"/>
                <a:cs typeface="Comic Sans MS"/>
              </a:rPr>
              <a:t>sensar</a:t>
            </a:r>
            <a:r>
              <a:rPr lang="es-AR" sz="2400" spc="-5" dirty="0">
                <a:latin typeface="Comic Sans MS"/>
                <a:cs typeface="Comic Sans MS"/>
              </a:rPr>
              <a:t> </a:t>
            </a:r>
            <a:r>
              <a:rPr sz="2400" spc="-5" dirty="0">
                <a:latin typeface="Comic Sans MS"/>
                <a:cs typeface="Comic Sans MS"/>
              </a:rPr>
              <a:t>tierras</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a:latin typeface="Comic Sans MS"/>
                <a:cs typeface="Comic Sans MS"/>
              </a:rPr>
              <a:t>baterías</a:t>
            </a:r>
            <a:r>
              <a:rPr sz="2400" dirty="0">
                <a:latin typeface="Comic Sans MS"/>
                <a:cs typeface="Comic Sans MS"/>
              </a:rPr>
              <a:t> </a:t>
            </a:r>
            <a:r>
              <a:rPr sz="2400" spc="-5" dirty="0">
                <a:latin typeface="Comic Sans MS"/>
                <a:cs typeface="Comic Sans MS"/>
              </a:rPr>
              <a:t>de</a:t>
            </a:r>
            <a:r>
              <a:rPr sz="2400" spc="254" dirty="0">
                <a:latin typeface="Comic Sans MS"/>
                <a:cs typeface="Comic Sans MS"/>
              </a:rPr>
              <a:t> </a:t>
            </a:r>
            <a:r>
              <a:rPr sz="2400" spc="-5" dirty="0">
                <a:latin typeface="Comic Sans MS"/>
                <a:cs typeface="Comic Sans MS"/>
              </a:rPr>
              <a:t>control</a:t>
            </a:r>
            <a:r>
              <a:rPr sz="2400" spc="260" dirty="0">
                <a:latin typeface="Comic Sans MS"/>
                <a:cs typeface="Comic Sans MS"/>
              </a:rPr>
              <a:t> </a:t>
            </a:r>
            <a:r>
              <a:rPr sz="2400" spc="-5" dirty="0">
                <a:latin typeface="Comic Sans MS"/>
                <a:cs typeface="Comic Sans MS"/>
              </a:rPr>
              <a:t>de</a:t>
            </a:r>
            <a:r>
              <a:rPr sz="2400" spc="260" dirty="0">
                <a:latin typeface="Comic Sans MS"/>
                <a:cs typeface="Comic Sans MS"/>
              </a:rPr>
              <a:t> </a:t>
            </a:r>
            <a:r>
              <a:rPr sz="2400" spc="-5" dirty="0" err="1">
                <a:latin typeface="Comic Sans MS"/>
                <a:cs typeface="Comic Sans MS"/>
              </a:rPr>
              <a:t>subestaciones</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Este método usa un divisor de tensión y un </a:t>
            </a:r>
            <a:r>
              <a:rPr sz="2400" spc="-5" dirty="0" err="1">
                <a:latin typeface="Comic Sans MS"/>
                <a:cs typeface="Comic Sans MS"/>
              </a:rPr>
              <a:t>relé</a:t>
            </a:r>
            <a:r>
              <a:rPr sz="2400" spc="-5" dirty="0">
                <a:latin typeface="Comic Sans MS"/>
                <a:cs typeface="Comic Sans MS"/>
              </a:rPr>
              <a:t> sensible</a:t>
            </a:r>
            <a:r>
              <a:rPr lang="es-A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sobretensión</a:t>
            </a:r>
            <a:r>
              <a:rPr sz="2400" dirty="0">
                <a:latin typeface="Comic Sans MS"/>
                <a:cs typeface="Comic Sans MS"/>
              </a:rPr>
              <a:t> </a:t>
            </a:r>
            <a:r>
              <a:rPr sz="2400" spc="-5" dirty="0">
                <a:latin typeface="Comic Sans MS"/>
                <a:cs typeface="Comic Sans MS"/>
              </a:rPr>
              <a:t>entre</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punto</a:t>
            </a:r>
            <a:r>
              <a:rPr sz="2400" dirty="0">
                <a:latin typeface="Comic Sans MS"/>
                <a:cs typeface="Comic Sans MS"/>
              </a:rPr>
              <a:t> </a:t>
            </a:r>
            <a:r>
              <a:rPr sz="2400" spc="-5" dirty="0">
                <a:latin typeface="Comic Sans MS"/>
                <a:cs typeface="Comic Sans MS"/>
              </a:rPr>
              <a:t>medio</a:t>
            </a:r>
            <a:r>
              <a:rPr sz="2400" dirty="0">
                <a:latin typeface="Comic Sans MS"/>
                <a:cs typeface="Comic Sans MS"/>
              </a:rPr>
              <a:t> </a:t>
            </a:r>
            <a:r>
              <a:rPr sz="2400" spc="-5" dirty="0">
                <a:latin typeface="Comic Sans MS"/>
                <a:cs typeface="Comic Sans MS"/>
              </a:rPr>
              <a:t>del</a:t>
            </a:r>
            <a:r>
              <a:rPr sz="2400" spc="254" dirty="0">
                <a:latin typeface="Comic Sans MS"/>
                <a:cs typeface="Comic Sans MS"/>
              </a:rPr>
              <a:t> </a:t>
            </a:r>
            <a:r>
              <a:rPr sz="2400" spc="-5" dirty="0">
                <a:latin typeface="Comic Sans MS"/>
                <a:cs typeface="Comic Sans MS"/>
              </a:rPr>
              <a:t>divisor</a:t>
            </a:r>
            <a:r>
              <a:rPr sz="2400" spc="260" dirty="0">
                <a:latin typeface="Comic Sans MS"/>
                <a:cs typeface="Comic Sans MS"/>
              </a:rPr>
              <a:t> </a:t>
            </a:r>
            <a:r>
              <a:rPr sz="2400" spc="-5" dirty="0">
                <a:latin typeface="Comic Sans MS"/>
                <a:cs typeface="Comic Sans MS"/>
              </a:rPr>
              <a:t>y</a:t>
            </a:r>
            <a:r>
              <a:rPr lang="es-AR" sz="2400" spc="-5"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Una tensión máxima es impuesta al relé por una</a:t>
            </a:r>
            <a:r>
              <a:rPr lang="es-AR" sz="2400" spc="-5"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lado</a:t>
            </a:r>
            <a:r>
              <a:rPr sz="2400" dirty="0">
                <a:latin typeface="Comic Sans MS"/>
                <a:cs typeface="Comic Sans MS"/>
              </a:rPr>
              <a:t> </a:t>
            </a:r>
            <a:r>
              <a:rPr sz="2400" spc="-5" dirty="0">
                <a:latin typeface="Comic Sans MS"/>
                <a:cs typeface="Comic Sans MS"/>
              </a:rPr>
              <a:t>positivo</a:t>
            </a:r>
            <a:r>
              <a:rPr sz="2400" dirty="0">
                <a:latin typeface="Comic Sans MS"/>
                <a:cs typeface="Comic Sans MS"/>
              </a:rPr>
              <a:t> </a:t>
            </a:r>
            <a:r>
              <a:rPr sz="2400" spc="-5" dirty="0">
                <a:latin typeface="Comic Sans MS"/>
                <a:cs typeface="Comic Sans MS"/>
              </a:rPr>
              <a:t>o</a:t>
            </a:r>
            <a:r>
              <a:rPr sz="2400" dirty="0">
                <a:latin typeface="Comic Sans MS"/>
                <a:cs typeface="Comic Sans MS"/>
              </a:rPr>
              <a:t> </a:t>
            </a:r>
            <a:r>
              <a:rPr sz="2400" spc="-5" dirty="0">
                <a:latin typeface="Comic Sans MS"/>
                <a:cs typeface="Comic Sans MS"/>
              </a:rPr>
              <a:t>negativo</a:t>
            </a:r>
            <a:r>
              <a:rPr sz="2400" dirty="0">
                <a:latin typeface="Comic Sans MS"/>
                <a:cs typeface="Comic Sans MS"/>
              </a:rPr>
              <a:t> </a:t>
            </a:r>
            <a:r>
              <a:rPr sz="2400" spc="-5" dirty="0">
                <a:latin typeface="Comic Sans MS"/>
                <a:cs typeface="Comic Sans MS"/>
              </a:rPr>
              <a:t>del</a:t>
            </a:r>
            <a:r>
              <a:rPr sz="2400" spc="254" dirty="0">
                <a:latin typeface="Comic Sans MS"/>
                <a:cs typeface="Comic Sans MS"/>
              </a:rPr>
              <a:t> </a:t>
            </a:r>
            <a:r>
              <a:rPr sz="2400" spc="-5" dirty="0" err="1">
                <a:latin typeface="Comic Sans MS"/>
                <a:cs typeface="Comic Sans MS"/>
              </a:rPr>
              <a:t>circuito</a:t>
            </a:r>
            <a:r>
              <a:rPr sz="2400" spc="26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Sin</a:t>
            </a:r>
            <a:r>
              <a:rPr sz="2400" dirty="0">
                <a:latin typeface="Comic Sans MS"/>
                <a:cs typeface="Comic Sans MS"/>
              </a:rPr>
              <a:t> </a:t>
            </a:r>
            <a:r>
              <a:rPr sz="2400" spc="-5" dirty="0">
                <a:latin typeface="Comic Sans MS"/>
                <a:cs typeface="Comic Sans MS"/>
              </a:rPr>
              <a:t>embargo,</a:t>
            </a:r>
            <a:r>
              <a:rPr sz="2400" dirty="0">
                <a:latin typeface="Comic Sans MS"/>
                <a:cs typeface="Comic Sans MS"/>
              </a:rPr>
              <a:t> </a:t>
            </a:r>
            <a:r>
              <a:rPr sz="2400" spc="-5" dirty="0">
                <a:latin typeface="Comic Sans MS"/>
                <a:cs typeface="Comic Sans MS"/>
              </a:rPr>
              <a:t>existe</a:t>
            </a:r>
            <a:r>
              <a:rPr sz="2400" dirty="0">
                <a:latin typeface="Comic Sans MS"/>
                <a:cs typeface="Comic Sans MS"/>
              </a:rPr>
              <a:t> </a:t>
            </a:r>
            <a:r>
              <a:rPr sz="2400" spc="-5" dirty="0">
                <a:latin typeface="Comic Sans MS"/>
                <a:cs typeface="Comic Sans MS"/>
              </a:rPr>
              <a:t>un</a:t>
            </a:r>
            <a:r>
              <a:rPr sz="2400" spc="254" dirty="0">
                <a:latin typeface="Comic Sans MS"/>
                <a:cs typeface="Comic Sans MS"/>
              </a:rPr>
              <a:t> </a:t>
            </a:r>
            <a:r>
              <a:rPr sz="2400" spc="-5" dirty="0">
                <a:latin typeface="Comic Sans MS"/>
                <a:cs typeface="Comic Sans MS"/>
              </a:rPr>
              <a:t>punto</a:t>
            </a:r>
            <a:r>
              <a:rPr sz="2400" spc="260" dirty="0">
                <a:latin typeface="Comic Sans MS"/>
                <a:cs typeface="Comic Sans MS"/>
              </a:rPr>
              <a:t> </a:t>
            </a:r>
            <a:r>
              <a:rPr sz="2400" spc="-5" dirty="0" err="1">
                <a:latin typeface="Comic Sans MS"/>
                <a:cs typeface="Comic Sans MS"/>
              </a:rPr>
              <a:t>ciego</a:t>
            </a:r>
            <a:r>
              <a:rPr sz="2400" spc="260" dirty="0">
                <a:latin typeface="Comic Sans MS"/>
                <a:cs typeface="Comic Sans MS"/>
              </a:rPr>
              <a:t> </a:t>
            </a:r>
            <a:r>
              <a:rPr sz="2400" spc="-5" dirty="0">
                <a:latin typeface="Comic Sans MS"/>
                <a:cs typeface="Comic Sans MS"/>
              </a:rPr>
              <a:t>entre</a:t>
            </a:r>
            <a:r>
              <a:rPr lang="es-AR" sz="2400" spc="-5" dirty="0">
                <a:latin typeface="Comic Sans MS"/>
                <a:cs typeface="Comic Sans MS"/>
              </a:rPr>
              <a:t> </a:t>
            </a:r>
            <a:r>
              <a:rPr sz="2400" spc="-5" dirty="0" err="1">
                <a:latin typeface="Comic Sans MS"/>
                <a:cs typeface="Comic Sans MS"/>
              </a:rPr>
              <a:t>positivo</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negativo</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falla</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no</a:t>
            </a:r>
            <a:r>
              <a:rPr lang="es-AR" sz="2400" spc="-5" dirty="0">
                <a:latin typeface="Comic Sans MS"/>
                <a:cs typeface="Comic Sans MS"/>
              </a:rPr>
              <a:t> </a:t>
            </a:r>
            <a:r>
              <a:rPr sz="2400" spc="-5" dirty="0" err="1">
                <a:latin typeface="Comic Sans MS"/>
                <a:cs typeface="Comic Sans MS"/>
              </a:rPr>
              <a:t>producirá</a:t>
            </a:r>
            <a:r>
              <a:rPr sz="2400" spc="-5" dirty="0">
                <a:latin typeface="Comic Sans MS"/>
                <a:cs typeface="Comic Sans MS"/>
              </a:rPr>
              <a:t> una tensión a través del relé.</a:t>
            </a:r>
            <a:r>
              <a:rPr sz="2400" dirty="0">
                <a:latin typeface="Comic Sans MS"/>
                <a:cs typeface="Comic Sans MS"/>
              </a:rPr>
              <a:t> </a:t>
            </a:r>
            <a:r>
              <a:rPr sz="2400" spc="-5" dirty="0">
                <a:latin typeface="Comic Sans MS"/>
                <a:cs typeface="Comic Sans MS"/>
              </a:rPr>
              <a:t>Este </a:t>
            </a:r>
            <a:r>
              <a:rPr sz="2400" spc="-5" dirty="0" err="1">
                <a:latin typeface="Comic Sans MS"/>
                <a:cs typeface="Comic Sans MS"/>
              </a:rPr>
              <a:t>relé</a:t>
            </a:r>
            <a:r>
              <a:rPr sz="2400" spc="-5" dirty="0">
                <a:latin typeface="Comic Sans MS"/>
                <a:cs typeface="Comic Sans MS"/>
              </a:rPr>
              <a:t> de</a:t>
            </a:r>
            <a:r>
              <a:rPr lang="es-AR" sz="2400" spc="-5"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está</a:t>
            </a:r>
            <a:r>
              <a:rPr sz="2400" dirty="0">
                <a:latin typeface="Comic Sans MS"/>
                <a:cs typeface="Comic Sans MS"/>
              </a:rPr>
              <a:t> </a:t>
            </a:r>
            <a:r>
              <a:rPr sz="2400" spc="-5" dirty="0" err="1">
                <a:latin typeface="Comic Sans MS"/>
                <a:cs typeface="Comic Sans MS"/>
              </a:rPr>
              <a:t>diseñado</a:t>
            </a:r>
            <a:r>
              <a:rPr sz="2400" dirty="0">
                <a:latin typeface="Comic Sans MS"/>
                <a:cs typeface="Comic Sans MS"/>
              </a:rPr>
              <a:t> </a:t>
            </a:r>
            <a:r>
              <a:rPr sz="2400" spc="-5" dirty="0">
                <a:latin typeface="Comic Sans MS"/>
                <a:cs typeface="Comic Sans MS"/>
              </a:rPr>
              <a:t>para</a:t>
            </a:r>
            <a:r>
              <a:rPr lang="es-AR" sz="2400" spc="-5" dirty="0">
                <a:latin typeface="Comic Sans MS"/>
                <a:cs typeface="Comic Sans MS"/>
              </a:rPr>
              <a:t> </a:t>
            </a:r>
            <a:r>
              <a:rPr sz="2400" spc="-5" dirty="0" err="1">
                <a:latin typeface="Comic Sans MS"/>
                <a:cs typeface="Comic Sans MS"/>
              </a:rPr>
              <a:t>superar</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problema</a:t>
            </a:r>
            <a:r>
              <a:rPr sz="2400" dirty="0">
                <a:latin typeface="Comic Sans MS"/>
                <a:cs typeface="Comic Sans MS"/>
              </a:rPr>
              <a:t> </a:t>
            </a:r>
            <a:r>
              <a:rPr sz="2400" spc="-5" dirty="0">
                <a:latin typeface="Comic Sans MS"/>
                <a:cs typeface="Comic Sans MS"/>
              </a:rPr>
              <a:t>usando</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resistor</a:t>
            </a:r>
            <a:r>
              <a:rPr sz="2400" dirty="0">
                <a:latin typeface="Comic Sans MS"/>
                <a:cs typeface="Comic Sans MS"/>
              </a:rPr>
              <a:t> </a:t>
            </a:r>
            <a:r>
              <a:rPr sz="2400" spc="-5" dirty="0">
                <a:latin typeface="Comic Sans MS"/>
                <a:cs typeface="Comic Sans MS"/>
              </a:rPr>
              <a:t>no</a:t>
            </a:r>
            <a:r>
              <a:rPr sz="2400" spc="260" dirty="0">
                <a:latin typeface="Comic Sans MS"/>
                <a:cs typeface="Comic Sans MS"/>
              </a:rPr>
              <a:t> </a:t>
            </a:r>
            <a:r>
              <a:rPr sz="2400" spc="-5" dirty="0">
                <a:latin typeface="Comic Sans MS"/>
                <a:cs typeface="Comic Sans MS"/>
              </a:rPr>
              <a:t>lineal</a:t>
            </a:r>
            <a:r>
              <a:rPr lang="es-AR" sz="2400" spc="-5" dirty="0">
                <a:latin typeface="Comic Sans MS"/>
                <a:cs typeface="Comic Sans MS"/>
              </a:rPr>
              <a:t> </a:t>
            </a:r>
            <a:r>
              <a:rPr sz="2400" spc="-5" dirty="0">
                <a:latin typeface="Comic Sans MS"/>
                <a:cs typeface="Comic Sans MS"/>
              </a:rPr>
              <a:t>(varistor) en serie con uno de los dos </a:t>
            </a:r>
            <a:r>
              <a:rPr sz="2400" spc="-5" dirty="0" err="1">
                <a:latin typeface="Comic Sans MS"/>
                <a:cs typeface="Comic Sans MS"/>
              </a:rPr>
              <a:t>resistores</a:t>
            </a:r>
            <a:r>
              <a:rPr sz="2400" spc="-5" dirty="0">
                <a:latin typeface="Comic Sans MS"/>
                <a:cs typeface="Comic Sans MS"/>
              </a:rPr>
              <a:t> </a:t>
            </a:r>
            <a:r>
              <a:rPr sz="2400" spc="-5" dirty="0" err="1">
                <a:latin typeface="Comic Sans MS"/>
                <a:cs typeface="Comic Sans MS"/>
              </a:rPr>
              <a:t>lineales</a:t>
            </a:r>
            <a:r>
              <a:rPr lang="es-AR" sz="2400" spc="-5" dirty="0">
                <a:latin typeface="Comic Sans MS"/>
                <a:cs typeface="Comic Sans MS"/>
              </a:rPr>
              <a:t> </a:t>
            </a:r>
            <a:r>
              <a:rPr sz="2400" spc="-5" dirty="0">
                <a:latin typeface="Comic Sans MS"/>
                <a:cs typeface="Comic Sans MS"/>
              </a:rPr>
              <a:t>en el divisor de tensión.</a:t>
            </a:r>
            <a:r>
              <a:rPr sz="2400" dirty="0">
                <a:latin typeface="Comic Sans MS"/>
                <a:cs typeface="Comic Sans MS"/>
              </a:rPr>
              <a:t> </a:t>
            </a:r>
            <a:r>
              <a:rPr sz="2400" spc="-5" dirty="0">
                <a:latin typeface="Comic Sans MS"/>
                <a:cs typeface="Comic Sans MS"/>
              </a:rPr>
              <a:t>La resistencia del varistor </a:t>
            </a:r>
            <a:r>
              <a:rPr sz="2400" spc="-5" dirty="0" err="1">
                <a:latin typeface="Comic Sans MS"/>
                <a:cs typeface="Comic Sans MS"/>
              </a:rPr>
              <a:t>varía</a:t>
            </a:r>
            <a:r>
              <a:rPr lang="es-AR" sz="2400" spc="-5" dirty="0">
                <a:latin typeface="Comic Sans MS"/>
                <a:cs typeface="Comic Sans MS"/>
              </a:rPr>
              <a:t> </a:t>
            </a:r>
            <a:r>
              <a:rPr sz="2400" spc="-5" dirty="0">
                <a:latin typeface="Comic Sans MS"/>
                <a:cs typeface="Comic Sans MS"/>
              </a:rPr>
              <a:t>con la tensión aplicada.</a:t>
            </a:r>
            <a:r>
              <a:rPr sz="2400" dirty="0">
                <a:latin typeface="Comic Sans MS"/>
                <a:cs typeface="Comic Sans MS"/>
              </a:rPr>
              <a:t> </a:t>
            </a:r>
            <a:r>
              <a:rPr sz="2400" spc="-5" dirty="0">
                <a:latin typeface="Comic Sans MS"/>
                <a:cs typeface="Comic Sans MS"/>
              </a:rPr>
              <a:t>El divisor es </a:t>
            </a:r>
            <a:r>
              <a:rPr sz="2400" spc="-5" dirty="0" err="1">
                <a:latin typeface="Comic Sans MS"/>
                <a:cs typeface="Comic Sans MS"/>
              </a:rPr>
              <a:t>dimensionado</a:t>
            </a:r>
            <a:r>
              <a:rPr sz="2400" spc="-5" dirty="0">
                <a:latin typeface="Comic Sans MS"/>
                <a:cs typeface="Comic Sans MS"/>
              </a:rPr>
              <a:t> de</a:t>
            </a:r>
            <a:r>
              <a:rPr lang="es-AR" sz="2400" spc="-5" dirty="0">
                <a:latin typeface="Comic Sans MS"/>
                <a:cs typeface="Comic Sans MS"/>
              </a:rPr>
              <a:t> </a:t>
            </a:r>
            <a:r>
              <a:rPr sz="2400" spc="-5" dirty="0">
                <a:latin typeface="Comic Sans MS"/>
                <a:cs typeface="Comic Sans MS"/>
              </a:rPr>
              <a:t>forma tal que el punto ciego del devanado de campo </a:t>
            </a:r>
            <a:r>
              <a:rPr sz="2400" spc="-5" dirty="0" err="1">
                <a:latin typeface="Comic Sans MS"/>
                <a:cs typeface="Comic Sans MS"/>
              </a:rPr>
              <a:t>está</a:t>
            </a:r>
            <a:r>
              <a:rPr lang="es-AR" sz="2400" spc="-5" dirty="0">
                <a:latin typeface="Comic Sans MS"/>
                <a:cs typeface="Comic Sans MS"/>
              </a:rPr>
              <a:t> </a:t>
            </a:r>
            <a:r>
              <a:rPr sz="2400" spc="-5" dirty="0">
                <a:latin typeface="Comic Sans MS"/>
                <a:cs typeface="Comic Sans MS"/>
              </a:rPr>
              <a:t>en el punto medio del devanado cuando la </a:t>
            </a:r>
            <a:r>
              <a:rPr sz="2400" spc="-5" dirty="0" err="1">
                <a:latin typeface="Comic Sans MS"/>
                <a:cs typeface="Comic Sans MS"/>
              </a:rPr>
              <a:t>tensión</a:t>
            </a:r>
            <a:r>
              <a:rPr sz="2400" spc="-5" dirty="0">
                <a:latin typeface="Comic Sans MS"/>
                <a:cs typeface="Comic Sans MS"/>
              </a:rPr>
              <a:t> del</a:t>
            </a:r>
            <a:r>
              <a:rPr lang="es-AR" sz="2400" spc="-5" dirty="0">
                <a:latin typeface="Comic Sans MS"/>
                <a:cs typeface="Comic Sans MS"/>
              </a:rPr>
              <a:t> </a:t>
            </a:r>
            <a:r>
              <a:rPr sz="2400" spc="-5" dirty="0" err="1">
                <a:latin typeface="Comic Sans MS"/>
                <a:cs typeface="Comic Sans MS"/>
              </a:rPr>
              <a:t>excitador</a:t>
            </a:r>
            <a:r>
              <a:rPr sz="2400" dirty="0">
                <a:latin typeface="Comic Sans MS"/>
                <a:cs typeface="Comic Sans MS"/>
              </a:rPr>
              <a:t> </a:t>
            </a:r>
            <a:r>
              <a:rPr sz="2400" spc="-5" dirty="0">
                <a:latin typeface="Comic Sans MS"/>
                <a:cs typeface="Comic Sans MS"/>
              </a:rPr>
              <a:t>está</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tensión</a:t>
            </a:r>
            <a:r>
              <a:rPr sz="2400" dirty="0">
                <a:latin typeface="Comic Sans MS"/>
                <a:cs typeface="Comic Sans MS"/>
              </a:rPr>
              <a:t> </a:t>
            </a:r>
            <a:r>
              <a:rPr sz="2400" spc="-5" dirty="0">
                <a:latin typeface="Comic Sans MS"/>
                <a:cs typeface="Comic Sans MS"/>
              </a:rPr>
              <a:t>nominal.</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cambios</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a:t>
            </a:r>
            <a:r>
              <a:rPr lang="es-AR" sz="2400" spc="-5" dirty="0">
                <a:latin typeface="Comic Sans MS"/>
                <a:cs typeface="Comic Sans MS"/>
              </a:rPr>
              <a:t> </a:t>
            </a:r>
            <a:r>
              <a:rPr sz="2400" spc="-5" dirty="0" err="1">
                <a:latin typeface="Comic Sans MS"/>
                <a:cs typeface="Comic Sans MS"/>
              </a:rPr>
              <a:t>tensión</a:t>
            </a:r>
            <a:r>
              <a:rPr sz="2400" spc="-5" dirty="0">
                <a:latin typeface="Comic Sans MS"/>
                <a:cs typeface="Comic Sans MS"/>
              </a:rPr>
              <a:t> del excitador moverán el punto ciego del </a:t>
            </a:r>
            <a:r>
              <a:rPr sz="2400" spc="-5" dirty="0" err="1">
                <a:latin typeface="Comic Sans MS"/>
                <a:cs typeface="Comic Sans MS"/>
              </a:rPr>
              <a:t>centro</a:t>
            </a:r>
            <a:r>
              <a:rPr lang="es-AR" sz="2400" spc="-5" dirty="0">
                <a:latin typeface="Comic Sans MS"/>
                <a:cs typeface="Comic Sans MS"/>
              </a:rPr>
              <a:t> </a:t>
            </a:r>
            <a:r>
              <a:rPr sz="2400" spc="-5" dirty="0">
                <a:latin typeface="Comic Sans MS"/>
                <a:cs typeface="Comic Sans MS"/>
              </a:rPr>
              <a:t>del devanado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campo.</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En un sistema de excitación sin escobillas, el monitoreo continuo para tierra en el campo, no es posible con relés convencionales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las conexiones del campo del generador son contenidas en el elemento rotatorio.</a:t>
            </a:r>
            <a:endParaRPr lang="es-MX" sz="24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pic>
        <p:nvPicPr>
          <p:cNvPr id="4" name="Imagen 3">
            <a:extLst>
              <a:ext uri="{FF2B5EF4-FFF2-40B4-BE49-F238E27FC236}">
                <a16:creationId xmlns="" xmlns:a16="http://schemas.microsoft.com/office/drawing/2014/main" id="{2028F0CD-9A18-4794-8B92-A73840B22390}"/>
              </a:ext>
            </a:extLst>
          </p:cNvPr>
          <p:cNvPicPr>
            <a:picLocks noChangeAspect="1"/>
          </p:cNvPicPr>
          <p:nvPr/>
        </p:nvPicPr>
        <p:blipFill>
          <a:blip r:embed="rId2"/>
          <a:stretch>
            <a:fillRect/>
          </a:stretch>
        </p:blipFill>
        <p:spPr>
          <a:xfrm>
            <a:off x="4940272" y="242854"/>
            <a:ext cx="7929618" cy="4500594"/>
          </a:xfrm>
          <a:prstGeom prst="rect">
            <a:avLst/>
          </a:prstGeom>
        </p:spPr>
      </p:pic>
      <p:sp>
        <p:nvSpPr>
          <p:cNvPr id="14" name="CuadroTexto 13">
            <a:extLst>
              <a:ext uri="{FF2B5EF4-FFF2-40B4-BE49-F238E27FC236}">
                <a16:creationId xmlns="" xmlns:a16="http://schemas.microsoft.com/office/drawing/2014/main" id="{73047E8D-D50B-4A2C-88BF-A5EE3CE56A83}"/>
              </a:ext>
            </a:extLst>
          </p:cNvPr>
          <p:cNvSpPr txBox="1"/>
          <p:nvPr/>
        </p:nvSpPr>
        <p:spPr>
          <a:xfrm>
            <a:off x="2511380" y="4600572"/>
            <a:ext cx="12725400" cy="400110"/>
          </a:xfrm>
          <a:prstGeom prst="rect">
            <a:avLst/>
          </a:prstGeom>
          <a:noFill/>
        </p:spPr>
        <p:txBody>
          <a:bodyPr wrap="square">
            <a:spAutoFit/>
          </a:bodyPr>
          <a:lstStyle/>
          <a:p>
            <a:pPr algn="ctr"/>
            <a:r>
              <a:rPr lang="es-MX" sz="2000" b="1" dirty="0">
                <a:latin typeface="Comic Sans MS" panose="030F0702030302020204" pitchFamily="66" charset="0"/>
              </a:rPr>
              <a:t>FIGURA 2. DETECCIÓN DE TIERRA EN EL CAMPO USANDO UN DIVISOR DE TENSIÓN</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9382395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226024" y="671482"/>
            <a:ext cx="7110441" cy="4653023"/>
          </a:xfrm>
          <a:prstGeom prst="rect">
            <a:avLst/>
          </a:prstGeom>
        </p:spPr>
      </p:pic>
      <p:sp>
        <p:nvSpPr>
          <p:cNvPr id="4" name="object 4"/>
          <p:cNvSpPr txBox="1"/>
          <p:nvPr/>
        </p:nvSpPr>
        <p:spPr>
          <a:xfrm>
            <a:off x="296802" y="5672142"/>
            <a:ext cx="17297400" cy="4075475"/>
          </a:xfrm>
          <a:prstGeom prst="rect">
            <a:avLst/>
          </a:prstGeom>
        </p:spPr>
        <p:txBody>
          <a:bodyPr vert="horz" wrap="square" lIns="0" tIns="12700" rIns="0" bIns="0" rtlCol="0">
            <a:spAutoFit/>
          </a:bodyPr>
          <a:lstStyle/>
          <a:p>
            <a:pPr marL="38100" marR="30480" algn="just">
              <a:spcBef>
                <a:spcPts val="100"/>
              </a:spcBef>
            </a:pPr>
            <a:r>
              <a:rPr sz="2400" spc="-5" dirty="0">
                <a:latin typeface="Comic Sans MS"/>
                <a:cs typeface="Comic Sans MS"/>
              </a:rPr>
              <a:t>La </a:t>
            </a:r>
            <a:r>
              <a:rPr sz="2400" b="1" spc="-5" dirty="0">
                <a:latin typeface="Comic Sans MS"/>
                <a:cs typeface="Comic Sans MS"/>
              </a:rPr>
              <a:t>figura 3</a:t>
            </a:r>
            <a:r>
              <a:rPr sz="2400" spc="-5" dirty="0">
                <a:latin typeface="Comic Sans MS"/>
                <a:cs typeface="Comic Sans MS"/>
              </a:rPr>
              <a:t> ilustra la adición de una escobilla </a:t>
            </a:r>
            <a:r>
              <a:rPr sz="2400" spc="-5" dirty="0" err="1">
                <a:latin typeface="Comic Sans MS"/>
                <a:cs typeface="Comic Sans MS"/>
              </a:rPr>
              <a:t>piloto</a:t>
            </a:r>
            <a:r>
              <a:rPr sz="2400" spc="-5" dirty="0">
                <a:latin typeface="Comic Sans MS"/>
                <a:cs typeface="Comic Sans MS"/>
              </a:rPr>
              <a:t> o</a:t>
            </a:r>
            <a:r>
              <a:rPr lang="es-AR" sz="2400" spc="-5" dirty="0">
                <a:latin typeface="Comic Sans MS"/>
                <a:cs typeface="Comic Sans MS"/>
              </a:rPr>
              <a:t> </a:t>
            </a:r>
            <a:r>
              <a:rPr sz="2400" spc="-5" dirty="0" err="1">
                <a:latin typeface="Comic Sans MS"/>
                <a:cs typeface="Comic Sans MS"/>
              </a:rPr>
              <a:t>escobillas</a:t>
            </a:r>
            <a:r>
              <a:rPr sz="2400" spc="-5" dirty="0">
                <a:latin typeface="Comic Sans MS"/>
                <a:cs typeface="Comic Sans MS"/>
              </a:rPr>
              <a:t> para tener acceso a las partes </a:t>
            </a:r>
            <a:r>
              <a:rPr sz="2400" spc="-5" dirty="0" err="1">
                <a:latin typeface="Comic Sans MS"/>
                <a:cs typeface="Comic Sans MS"/>
              </a:rPr>
              <a:t>rotatorias</a:t>
            </a:r>
            <a:r>
              <a:rPr sz="2400" spc="-5" dirty="0">
                <a:latin typeface="Comic Sans MS"/>
                <a:cs typeface="Comic Sans MS"/>
              </a:rPr>
              <a:t> del</a:t>
            </a:r>
            <a:r>
              <a:rPr lang="es-AR" sz="2400" spc="-5"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Normalmente</a:t>
            </a:r>
            <a:r>
              <a:rPr sz="2400" dirty="0">
                <a:latin typeface="Comic Sans MS"/>
                <a:cs typeface="Comic Sans MS"/>
              </a:rPr>
              <a:t> </a:t>
            </a:r>
            <a:r>
              <a:rPr sz="2400" spc="-5" dirty="0">
                <a:latin typeface="Comic Sans MS"/>
                <a:cs typeface="Comic Sans MS"/>
              </a:rPr>
              <a:t>esto</a:t>
            </a:r>
            <a:r>
              <a:rPr sz="2400" dirty="0">
                <a:latin typeface="Comic Sans MS"/>
                <a:cs typeface="Comic Sans MS"/>
              </a:rPr>
              <a:t> </a:t>
            </a:r>
            <a:r>
              <a:rPr sz="2400" spc="-5" dirty="0">
                <a:latin typeface="Comic Sans MS"/>
                <a:cs typeface="Comic Sans MS"/>
              </a:rPr>
              <a:t>no</a:t>
            </a:r>
            <a:r>
              <a:rPr sz="2400" dirty="0">
                <a:latin typeface="Comic Sans MS"/>
                <a:cs typeface="Comic Sans MS"/>
              </a:rPr>
              <a:t> </a:t>
            </a:r>
            <a:r>
              <a:rPr sz="2400" spc="-5" dirty="0">
                <a:latin typeface="Comic Sans MS"/>
                <a:cs typeface="Comic Sans MS"/>
              </a:rPr>
              <a:t>se</a:t>
            </a:r>
            <a:r>
              <a:rPr sz="2400" dirty="0">
                <a:latin typeface="Comic Sans MS"/>
                <a:cs typeface="Comic Sans MS"/>
              </a:rPr>
              <a:t> </a:t>
            </a:r>
            <a:r>
              <a:rPr sz="2400" spc="-5" dirty="0">
                <a:latin typeface="Comic Sans MS"/>
                <a:cs typeface="Comic Sans MS"/>
              </a:rPr>
              <a:t>hace</a:t>
            </a:r>
            <a:r>
              <a:rPr sz="2400" dirty="0">
                <a:latin typeface="Comic Sans MS"/>
                <a:cs typeface="Comic Sans MS"/>
              </a:rPr>
              <a:t> </a:t>
            </a:r>
            <a:r>
              <a:rPr sz="2400" spc="-5" dirty="0">
                <a:latin typeface="Comic Sans MS"/>
                <a:cs typeface="Comic Sans MS"/>
              </a:rPr>
              <a:t>puesto</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la</a:t>
            </a:r>
            <a:r>
              <a:rPr lang="es-AR" sz="2400" spc="-5" dirty="0">
                <a:latin typeface="Comic Sans MS"/>
                <a:cs typeface="Comic Sans MS"/>
              </a:rPr>
              <a:t> </a:t>
            </a:r>
            <a:r>
              <a:rPr sz="2400" spc="-5" dirty="0" err="1">
                <a:latin typeface="Comic Sans MS"/>
                <a:cs typeface="Comic Sans MS"/>
              </a:rPr>
              <a:t>eliminación</a:t>
            </a:r>
            <a:r>
              <a:rPr sz="2400" spc="-5" dirty="0">
                <a:latin typeface="Comic Sans MS"/>
                <a:cs typeface="Comic Sans MS"/>
              </a:rPr>
              <a:t> de las escobillas es una de las ventajas de un</a:t>
            </a:r>
            <a:r>
              <a:rPr lang="es-AR" sz="2400" spc="-5" dirty="0">
                <a:latin typeface="Comic Sans MS"/>
                <a:cs typeface="Comic Sans MS"/>
              </a:rPr>
              <a:t> </a:t>
            </a:r>
            <a:r>
              <a:rPr sz="2400" spc="-5" dirty="0" err="1">
                <a:latin typeface="Comic Sans MS"/>
                <a:cs typeface="Comic Sans MS"/>
              </a:rPr>
              <a:t>sistema</a:t>
            </a:r>
            <a:r>
              <a:rPr sz="2400" dirty="0">
                <a:latin typeface="Comic Sans MS"/>
                <a:cs typeface="Comic Sans MS"/>
              </a:rPr>
              <a:t> </a:t>
            </a:r>
            <a:r>
              <a:rPr sz="2400" spc="-5" dirty="0">
                <a:latin typeface="Comic Sans MS"/>
                <a:cs typeface="Comic Sans MS"/>
              </a:rPr>
              <a:t>sin</a:t>
            </a:r>
            <a:r>
              <a:rPr sz="2400" dirty="0">
                <a:latin typeface="Comic Sans MS"/>
                <a:cs typeface="Comic Sans MS"/>
              </a:rPr>
              <a:t> </a:t>
            </a:r>
            <a:r>
              <a:rPr sz="2400" spc="-5" dirty="0">
                <a:latin typeface="Comic Sans MS"/>
                <a:cs typeface="Comic Sans MS"/>
              </a:rPr>
              <a:t>escobillas.</a:t>
            </a:r>
            <a:r>
              <a:rPr sz="2400" dirty="0">
                <a:latin typeface="Comic Sans MS"/>
                <a:cs typeface="Comic Sans MS"/>
              </a:rPr>
              <a:t> </a:t>
            </a:r>
            <a:r>
              <a:rPr sz="2400" spc="-5" dirty="0">
                <a:latin typeface="Comic Sans MS"/>
                <a:cs typeface="Comic Sans MS"/>
              </a:rPr>
              <a:t>Sin</a:t>
            </a:r>
            <a:r>
              <a:rPr sz="2400" dirty="0">
                <a:latin typeface="Comic Sans MS"/>
                <a:cs typeface="Comic Sans MS"/>
              </a:rPr>
              <a:t> </a:t>
            </a:r>
            <a:r>
              <a:rPr sz="2400" spc="-5" dirty="0">
                <a:latin typeface="Comic Sans MS"/>
                <a:cs typeface="Comic Sans MS"/>
              </a:rPr>
              <a:t>embargo,</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err="1">
                <a:latin typeface="Comic Sans MS"/>
                <a:cs typeface="Comic Sans MS"/>
              </a:rPr>
              <a:t>sistemas</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detección</a:t>
            </a:r>
            <a:r>
              <a:rPr sz="2400" spc="-5" dirty="0">
                <a:latin typeface="Comic Sans MS"/>
                <a:cs typeface="Comic Sans MS"/>
              </a:rPr>
              <a:t> pueden ser usados para detectar tierras en </a:t>
            </a:r>
            <a:r>
              <a:rPr sz="2400" spc="-5" dirty="0" err="1">
                <a:latin typeface="Comic Sans MS"/>
                <a:cs typeface="Comic Sans MS"/>
              </a:rPr>
              <a:t>el</a:t>
            </a:r>
            <a:r>
              <a:rPr lang="es-AR" sz="2400" spc="-5" dirty="0">
                <a:latin typeface="Comic Sans MS"/>
                <a:cs typeface="Comic Sans MS"/>
              </a:rPr>
              <a:t> </a:t>
            </a:r>
            <a:r>
              <a:rPr sz="2400" spc="-5" dirty="0">
                <a:latin typeface="Comic Sans MS"/>
                <a:cs typeface="Comic Sans MS"/>
              </a:rPr>
              <a:t>campo si un anillo colector es proporcionado </a:t>
            </a:r>
            <a:r>
              <a:rPr sz="2400" spc="-5">
                <a:latin typeface="Comic Sans MS"/>
                <a:cs typeface="Comic Sans MS"/>
              </a:rPr>
              <a:t>en </a:t>
            </a:r>
            <a:r>
              <a:rPr lang="es-AR" sz="2400" spc="-5" dirty="0" smtClean="0">
                <a:latin typeface="Comic Sans MS"/>
                <a:cs typeface="Comic Sans MS"/>
              </a:rPr>
              <a:t>el eje </a:t>
            </a:r>
            <a:r>
              <a:rPr sz="2400" spc="-5" dirty="0" err="1">
                <a:latin typeface="Comic Sans MS"/>
                <a:cs typeface="Comic Sans MS"/>
              </a:rPr>
              <a:t>rotatoria</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escobilla</a:t>
            </a:r>
            <a:r>
              <a:rPr sz="2400" dirty="0">
                <a:latin typeface="Comic Sans MS"/>
                <a:cs typeface="Comic Sans MS"/>
              </a:rPr>
              <a:t> </a:t>
            </a:r>
            <a:r>
              <a:rPr sz="2400" spc="-5" dirty="0">
                <a:latin typeface="Comic Sans MS"/>
                <a:cs typeface="Comic Sans MS"/>
              </a:rPr>
              <a:t>piloto</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err="1">
                <a:latin typeface="Comic Sans MS"/>
                <a:cs typeface="Comic Sans MS"/>
              </a:rPr>
              <a:t>puede</a:t>
            </a:r>
            <a:r>
              <a:rPr sz="2400" dirty="0">
                <a:latin typeface="Comic Sans MS"/>
                <a:cs typeface="Comic Sans MS"/>
              </a:rPr>
              <a:t> </a:t>
            </a:r>
            <a:r>
              <a:rPr sz="2400" spc="-5" dirty="0">
                <a:latin typeface="Comic Sans MS"/>
                <a:cs typeface="Comic Sans MS"/>
              </a:rPr>
              <a:t>ser</a:t>
            </a:r>
            <a:r>
              <a:rPr lang="es-AR" sz="2400" spc="-5" dirty="0">
                <a:latin typeface="Comic Sans MS"/>
                <a:cs typeface="Comic Sans MS"/>
              </a:rPr>
              <a:t> </a:t>
            </a:r>
            <a:r>
              <a:rPr sz="2400" spc="-5" dirty="0" err="1">
                <a:latin typeface="Comic Sans MS"/>
                <a:cs typeface="Comic Sans MS"/>
              </a:rPr>
              <a:t>periódicamente</a:t>
            </a:r>
            <a:r>
              <a:rPr sz="2400" spc="-5" dirty="0">
                <a:latin typeface="Comic Sans MS"/>
                <a:cs typeface="Comic Sans MS"/>
              </a:rPr>
              <a:t> aplicada para monitorear el sistema.</a:t>
            </a:r>
            <a:r>
              <a:rPr sz="2400" dirty="0">
                <a:latin typeface="Comic Sans MS"/>
                <a:cs typeface="Comic Sans MS"/>
              </a:rPr>
              <a:t> </a:t>
            </a:r>
            <a:r>
              <a:rPr sz="2400" spc="-5" dirty="0">
                <a:latin typeface="Comic Sans MS"/>
                <a:cs typeface="Comic Sans MS"/>
              </a:rPr>
              <a:t>El</a:t>
            </a:r>
            <a:r>
              <a:rPr lang="es-AR" sz="2400" spc="-5" dirty="0">
                <a:latin typeface="Comic Sans MS"/>
                <a:cs typeface="Comic Sans MS"/>
              </a:rPr>
              <a:t> </a:t>
            </a:r>
            <a:r>
              <a:rPr sz="2400" spc="-5" dirty="0" err="1">
                <a:latin typeface="Comic Sans MS"/>
                <a:cs typeface="Comic Sans MS"/>
              </a:rPr>
              <a:t>chequeo</a:t>
            </a:r>
            <a:r>
              <a:rPr sz="2400" spc="-5" dirty="0">
                <a:latin typeface="Comic Sans MS"/>
                <a:cs typeface="Comic Sans MS"/>
              </a:rPr>
              <a:t> de tierra puede ser hecho </a:t>
            </a:r>
            <a:r>
              <a:rPr sz="2400" spc="-5" dirty="0" err="1">
                <a:latin typeface="Comic Sans MS"/>
                <a:cs typeface="Comic Sans MS"/>
              </a:rPr>
              <a:t>automáticamente</a:t>
            </a:r>
            <a:r>
              <a:rPr sz="2400" spc="-5" dirty="0">
                <a:latin typeface="Comic Sans MS"/>
                <a:cs typeface="Comic Sans MS"/>
              </a:rPr>
              <a:t> por</a:t>
            </a:r>
            <a:r>
              <a:rPr lang="es-AR" sz="2400" spc="-5" dirty="0">
                <a:latin typeface="Comic Sans MS"/>
                <a:cs typeface="Comic Sans MS"/>
              </a:rPr>
              <a:t> </a:t>
            </a:r>
            <a:r>
              <a:rPr sz="2400" spc="-5" dirty="0">
                <a:latin typeface="Comic Sans MS"/>
                <a:cs typeface="Comic Sans MS"/>
              </a:rPr>
              <a:t>un</a:t>
            </a:r>
            <a:r>
              <a:rPr sz="2400" spc="180" dirty="0">
                <a:latin typeface="Comic Sans MS"/>
                <a:cs typeface="Comic Sans MS"/>
              </a:rPr>
              <a:t> </a:t>
            </a:r>
            <a:r>
              <a:rPr sz="2400" spc="-5" dirty="0">
                <a:latin typeface="Comic Sans MS"/>
                <a:cs typeface="Comic Sans MS"/>
              </a:rPr>
              <a:t>timer</a:t>
            </a:r>
            <a:r>
              <a:rPr sz="2400" spc="180" dirty="0">
                <a:latin typeface="Comic Sans MS"/>
                <a:cs typeface="Comic Sans MS"/>
              </a:rPr>
              <a:t> </a:t>
            </a:r>
            <a:r>
              <a:rPr sz="2400" spc="-5" dirty="0">
                <a:latin typeface="Comic Sans MS"/>
                <a:cs typeface="Comic Sans MS"/>
              </a:rPr>
              <a:t>secuenciador</a:t>
            </a:r>
            <a:r>
              <a:rPr sz="2400" spc="175" dirty="0">
                <a:latin typeface="Comic Sans MS"/>
                <a:cs typeface="Comic Sans MS"/>
              </a:rPr>
              <a:t> </a:t>
            </a:r>
            <a:r>
              <a:rPr sz="2400" spc="-5" dirty="0">
                <a:latin typeface="Comic Sans MS"/>
                <a:cs typeface="Comic Sans MS"/>
              </a:rPr>
              <a:t>y</a:t>
            </a:r>
            <a:r>
              <a:rPr sz="2400" spc="180" dirty="0">
                <a:latin typeface="Comic Sans MS"/>
                <a:cs typeface="Comic Sans MS"/>
              </a:rPr>
              <a:t> </a:t>
            </a:r>
            <a:r>
              <a:rPr sz="2400" spc="-5" dirty="0">
                <a:latin typeface="Comic Sans MS"/>
                <a:cs typeface="Comic Sans MS"/>
              </a:rPr>
              <a:t>su</a:t>
            </a:r>
            <a:r>
              <a:rPr sz="2400" spc="175" dirty="0">
                <a:latin typeface="Comic Sans MS"/>
                <a:cs typeface="Comic Sans MS"/>
              </a:rPr>
              <a:t> </a:t>
            </a:r>
            <a:r>
              <a:rPr sz="2400" spc="-5" dirty="0">
                <a:latin typeface="Comic Sans MS"/>
                <a:cs typeface="Comic Sans MS"/>
              </a:rPr>
              <a:t>control,</a:t>
            </a:r>
            <a:r>
              <a:rPr sz="2400" spc="180" dirty="0">
                <a:latin typeface="Comic Sans MS"/>
                <a:cs typeface="Comic Sans MS"/>
              </a:rPr>
              <a:t> </a:t>
            </a:r>
            <a:r>
              <a:rPr sz="2400" spc="-5" dirty="0">
                <a:latin typeface="Comic Sans MS"/>
                <a:cs typeface="Comic Sans MS"/>
              </a:rPr>
              <a:t>o</a:t>
            </a:r>
            <a:r>
              <a:rPr sz="2400" spc="175" dirty="0">
                <a:latin typeface="Comic Sans MS"/>
                <a:cs typeface="Comic Sans MS"/>
              </a:rPr>
              <a:t> </a:t>
            </a:r>
            <a:r>
              <a:rPr sz="2400" spc="-5" dirty="0">
                <a:latin typeface="Comic Sans MS"/>
                <a:cs typeface="Comic Sans MS"/>
              </a:rPr>
              <a:t>por</a:t>
            </a:r>
            <a:r>
              <a:rPr sz="2400" spc="180" dirty="0">
                <a:latin typeface="Comic Sans MS"/>
                <a:cs typeface="Comic Sans MS"/>
              </a:rPr>
              <a:t> </a:t>
            </a:r>
            <a:r>
              <a:rPr sz="2400" spc="-5" dirty="0">
                <a:latin typeface="Comic Sans MS"/>
                <a:cs typeface="Comic Sans MS"/>
              </a:rPr>
              <a:t>el</a:t>
            </a:r>
            <a:r>
              <a:rPr sz="2400" spc="175" dirty="0">
                <a:latin typeface="Comic Sans MS"/>
                <a:cs typeface="Comic Sans MS"/>
              </a:rPr>
              <a:t> </a:t>
            </a:r>
            <a:r>
              <a:rPr sz="2400" spc="-5" dirty="0" err="1">
                <a:latin typeface="Comic Sans MS"/>
                <a:cs typeface="Comic Sans MS"/>
              </a:rPr>
              <a:t>operador</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Las escobillas usadas en este esquema no son </a:t>
            </a:r>
            <a:r>
              <a:rPr sz="2400" spc="-5" dirty="0" err="1">
                <a:latin typeface="Comic Sans MS"/>
                <a:cs typeface="Comic Sans MS"/>
              </a:rPr>
              <a:t>adecuadas</a:t>
            </a:r>
            <a:r>
              <a:rPr lang="es-AR" sz="2400" spc="-5"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contacto</a:t>
            </a:r>
            <a:r>
              <a:rPr sz="2400" dirty="0">
                <a:latin typeface="Comic Sans MS"/>
                <a:cs typeface="Comic Sans MS"/>
              </a:rPr>
              <a:t> </a:t>
            </a:r>
            <a:r>
              <a:rPr sz="2400" spc="-5" dirty="0">
                <a:latin typeface="Comic Sans MS"/>
                <a:cs typeface="Comic Sans MS"/>
              </a:rPr>
              <a:t>continuo</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anillos</a:t>
            </a:r>
            <a:r>
              <a:rPr sz="2400" dirty="0">
                <a:latin typeface="Comic Sans MS"/>
                <a:cs typeface="Comic Sans MS"/>
              </a:rPr>
              <a:t> </a:t>
            </a:r>
            <a:r>
              <a:rPr sz="2400" spc="-5" dirty="0">
                <a:latin typeface="Comic Sans MS"/>
                <a:cs typeface="Comic Sans MS"/>
              </a:rPr>
              <a:t>colectores.</a:t>
            </a:r>
            <a:r>
              <a:rPr sz="2400" dirty="0">
                <a:latin typeface="Comic Sans MS"/>
                <a:cs typeface="Comic Sans MS"/>
              </a:rPr>
              <a:t> </a:t>
            </a:r>
            <a:r>
              <a:rPr sz="2400" spc="-5" dirty="0">
                <a:latin typeface="Comic Sans MS"/>
                <a:cs typeface="Comic Sans MS"/>
              </a:rPr>
              <a:t>La</a:t>
            </a:r>
            <a:r>
              <a:rPr lang="es-AR" sz="2400" spc="-5" dirty="0">
                <a:latin typeface="Comic Sans MS"/>
                <a:cs typeface="Comic Sans MS"/>
              </a:rPr>
              <a:t> </a:t>
            </a:r>
            <a:r>
              <a:rPr sz="2400" spc="-5" dirty="0" err="1">
                <a:latin typeface="Comic Sans MS"/>
                <a:cs typeface="Comic Sans MS"/>
              </a:rPr>
              <a:t>impedancia</a:t>
            </a:r>
            <a:r>
              <a:rPr sz="2400" spc="100" dirty="0">
                <a:latin typeface="Comic Sans MS"/>
                <a:cs typeface="Comic Sans MS"/>
              </a:rPr>
              <a:t> </a:t>
            </a:r>
            <a:r>
              <a:rPr sz="2400" spc="-5" dirty="0">
                <a:latin typeface="Comic Sans MS"/>
                <a:cs typeface="Comic Sans MS"/>
              </a:rPr>
              <a:t>a</a:t>
            </a:r>
            <a:r>
              <a:rPr sz="2400" spc="105" dirty="0">
                <a:latin typeface="Comic Sans MS"/>
                <a:cs typeface="Comic Sans MS"/>
              </a:rPr>
              <a:t> </a:t>
            </a:r>
            <a:r>
              <a:rPr sz="2400" spc="-5" dirty="0">
                <a:latin typeface="Comic Sans MS"/>
                <a:cs typeface="Comic Sans MS"/>
              </a:rPr>
              <a:t>tierra</a:t>
            </a:r>
            <a:r>
              <a:rPr sz="2400" spc="105" dirty="0">
                <a:latin typeface="Comic Sans MS"/>
                <a:cs typeface="Comic Sans MS"/>
              </a:rPr>
              <a:t> </a:t>
            </a:r>
            <a:r>
              <a:rPr sz="2400" spc="-5" dirty="0">
                <a:latin typeface="Comic Sans MS"/>
                <a:cs typeface="Comic Sans MS"/>
              </a:rPr>
              <a:t>del</a:t>
            </a:r>
            <a:r>
              <a:rPr sz="2400" spc="105" dirty="0">
                <a:latin typeface="Comic Sans MS"/>
                <a:cs typeface="Comic Sans MS"/>
              </a:rPr>
              <a:t> </a:t>
            </a:r>
            <a:r>
              <a:rPr sz="2400" spc="-5" dirty="0">
                <a:latin typeface="Comic Sans MS"/>
                <a:cs typeface="Comic Sans MS"/>
              </a:rPr>
              <a:t>circuito</a:t>
            </a:r>
            <a:r>
              <a:rPr sz="2400" spc="100" dirty="0">
                <a:latin typeface="Comic Sans MS"/>
                <a:cs typeface="Comic Sans MS"/>
              </a:rPr>
              <a:t> </a:t>
            </a:r>
            <a:r>
              <a:rPr sz="2400" spc="-5" dirty="0">
                <a:latin typeface="Comic Sans MS"/>
                <a:cs typeface="Comic Sans MS"/>
              </a:rPr>
              <a:t>de</a:t>
            </a:r>
            <a:r>
              <a:rPr sz="2400" spc="105" dirty="0">
                <a:latin typeface="Comic Sans MS"/>
                <a:cs typeface="Comic Sans MS"/>
              </a:rPr>
              <a:t> </a:t>
            </a:r>
            <a:r>
              <a:rPr sz="2400" spc="-5" dirty="0">
                <a:latin typeface="Comic Sans MS"/>
                <a:cs typeface="Comic Sans MS"/>
              </a:rPr>
              <a:t>campo</a:t>
            </a:r>
            <a:r>
              <a:rPr sz="2400" spc="105" dirty="0">
                <a:latin typeface="Comic Sans MS"/>
                <a:cs typeface="Comic Sans MS"/>
              </a:rPr>
              <a:t> </a:t>
            </a:r>
            <a:r>
              <a:rPr sz="2400" spc="-5" dirty="0">
                <a:latin typeface="Comic Sans MS"/>
                <a:cs typeface="Comic Sans MS"/>
              </a:rPr>
              <a:t>es</a:t>
            </a:r>
            <a:r>
              <a:rPr sz="2400" spc="105" dirty="0">
                <a:latin typeface="Comic Sans MS"/>
                <a:cs typeface="Comic Sans MS"/>
              </a:rPr>
              <a:t> </a:t>
            </a:r>
            <a:r>
              <a:rPr sz="2400" spc="-5" dirty="0">
                <a:latin typeface="Comic Sans MS"/>
                <a:cs typeface="Comic Sans MS"/>
              </a:rPr>
              <a:t>una</a:t>
            </a:r>
            <a:r>
              <a:rPr sz="2400" spc="105" dirty="0">
                <a:latin typeface="Comic Sans MS"/>
                <a:cs typeface="Comic Sans MS"/>
              </a:rPr>
              <a:t> </a:t>
            </a:r>
            <a:r>
              <a:rPr sz="2400" spc="-5" dirty="0" err="1">
                <a:latin typeface="Comic Sans MS"/>
                <a:cs typeface="Comic Sans MS"/>
              </a:rPr>
              <a:t>pierna</a:t>
            </a:r>
            <a:r>
              <a:rPr lang="es-AR" sz="2400" spc="-5" dirty="0">
                <a:latin typeface="Comic Sans MS"/>
                <a:cs typeface="Comic Sans MS"/>
              </a:rPr>
              <a:t> </a:t>
            </a:r>
            <a:r>
              <a:rPr sz="2400" spc="-5" dirty="0">
                <a:latin typeface="Comic Sans MS"/>
                <a:cs typeface="Comic Sans MS"/>
              </a:rPr>
              <a:t>de un puente de Wheatstone conectado vía la </a:t>
            </a:r>
            <a:r>
              <a:rPr sz="2400" spc="-5" dirty="0" err="1">
                <a:latin typeface="Comic Sans MS"/>
                <a:cs typeface="Comic Sans MS"/>
              </a:rPr>
              <a:t>escobilla</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falla</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reduce</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devanado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la</a:t>
            </a:r>
            <a:r>
              <a:rPr lang="es-AR" sz="2400" spc="-5" dirty="0">
                <a:latin typeface="Comic Sans MS"/>
                <a:cs typeface="Comic Sans MS"/>
              </a:rPr>
              <a:t> </a:t>
            </a:r>
            <a:r>
              <a:rPr sz="2400" spc="-5" dirty="0" err="1">
                <a:latin typeface="Comic Sans MS"/>
                <a:cs typeface="Comic Sans MS"/>
              </a:rPr>
              <a:t>capacitancia</a:t>
            </a:r>
            <a:r>
              <a:rPr sz="2400" spc="-5" dirty="0">
                <a:latin typeface="Comic Sans MS"/>
                <a:cs typeface="Comic Sans MS"/>
              </a:rPr>
              <a:t> del rotor, C</a:t>
            </a:r>
            <a:r>
              <a:rPr sz="2400" spc="-7" baseline="-13888" dirty="0">
                <a:latin typeface="Comic Sans MS"/>
                <a:cs typeface="Comic Sans MS"/>
              </a:rPr>
              <a:t>R</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lo cual desbalancea </a:t>
            </a:r>
            <a:r>
              <a:rPr sz="2400" spc="-5" dirty="0" err="1">
                <a:latin typeface="Comic Sans MS"/>
                <a:cs typeface="Comic Sans MS"/>
              </a:rPr>
              <a:t>el</a:t>
            </a:r>
            <a:r>
              <a:rPr sz="2400" spc="-5" dirty="0">
                <a:latin typeface="Comic Sans MS"/>
                <a:cs typeface="Comic Sans MS"/>
              </a:rPr>
              <a:t> </a:t>
            </a:r>
            <a:r>
              <a:rPr sz="2400" spc="-5" dirty="0" err="1">
                <a:latin typeface="Comic Sans MS"/>
                <a:cs typeface="Comic Sans MS"/>
              </a:rPr>
              <a:t>circuito</a:t>
            </a:r>
            <a:r>
              <a:rPr lang="es-AR" sz="2400" spc="-5" dirty="0">
                <a:latin typeface="Comic Sans MS"/>
                <a:cs typeface="Comic Sans MS"/>
              </a:rPr>
              <a:t> </a:t>
            </a:r>
            <a:r>
              <a:rPr sz="2400" spc="-5" dirty="0">
                <a:latin typeface="Comic Sans MS"/>
                <a:cs typeface="Comic Sans MS"/>
              </a:rPr>
              <a:t>del puente.</a:t>
            </a:r>
            <a:r>
              <a:rPr sz="2400" dirty="0">
                <a:latin typeface="Comic Sans MS"/>
                <a:cs typeface="Comic Sans MS"/>
              </a:rPr>
              <a:t> </a:t>
            </a:r>
            <a:r>
              <a:rPr sz="2400" spc="-5" dirty="0">
                <a:latin typeface="Comic Sans MS"/>
                <a:cs typeface="Comic Sans MS"/>
              </a:rPr>
              <a:t>Si una tensión es medida entre tierra y la</a:t>
            </a:r>
            <a:r>
              <a:rPr lang="es-AR" sz="2400" spc="-5" dirty="0">
                <a:latin typeface="Comic Sans MS"/>
                <a:cs typeface="Comic Sans MS"/>
              </a:rPr>
              <a:t> </a:t>
            </a:r>
            <a:r>
              <a:rPr sz="2400" spc="-5" dirty="0" err="1">
                <a:latin typeface="Comic Sans MS"/>
                <a:cs typeface="Comic Sans MS"/>
              </a:rPr>
              <a:t>escobilla</a:t>
            </a:r>
            <a:r>
              <a:rPr sz="2400" spc="-5" dirty="0">
                <a:latin typeface="Comic Sans MS"/>
                <a:cs typeface="Comic Sans MS"/>
              </a:rPr>
              <a:t>, la cual está conectada en un lado del campo del</a:t>
            </a:r>
            <a:r>
              <a:rPr lang="es-AR" sz="2400" spc="-5" dirty="0">
                <a:latin typeface="Comic Sans MS"/>
                <a:cs typeface="Comic Sans MS"/>
              </a:rPr>
              <a:t> </a:t>
            </a:r>
            <a:r>
              <a:rPr sz="2400" spc="-5" dirty="0" err="1">
                <a:latin typeface="Comic Sans MS"/>
                <a:cs typeface="Comic Sans MS"/>
              </a:rPr>
              <a:t>generador</a:t>
            </a:r>
            <a:r>
              <a:rPr sz="2400" spc="-5" dirty="0">
                <a:latin typeface="Comic Sans MS"/>
                <a:cs typeface="Comic Sans MS"/>
              </a:rPr>
              <a:t>, entonces existe una tierra.</a:t>
            </a:r>
            <a:r>
              <a:rPr sz="2400" spc="254" dirty="0">
                <a:latin typeface="Comic Sans MS"/>
                <a:cs typeface="Comic Sans MS"/>
              </a:rPr>
              <a:t> </a:t>
            </a:r>
            <a:r>
              <a:rPr sz="2400" spc="-5" dirty="0">
                <a:latin typeface="Comic Sans MS"/>
                <a:cs typeface="Comic Sans MS"/>
              </a:rPr>
              <a:t>En las </a:t>
            </a:r>
            <a:r>
              <a:rPr sz="2400" spc="-5" dirty="0" err="1">
                <a:latin typeface="Comic Sans MS"/>
                <a:cs typeface="Comic Sans MS"/>
              </a:rPr>
              <a:t>máquinas</a:t>
            </a:r>
            <a:r>
              <a:rPr lang="es-AR" sz="2400" spc="-5" dirty="0">
                <a:latin typeface="Comic Sans MS"/>
                <a:cs typeface="Comic Sans MS"/>
              </a:rPr>
              <a:t> </a:t>
            </a:r>
            <a:r>
              <a:rPr sz="2400" spc="-5" dirty="0">
                <a:latin typeface="Comic Sans MS"/>
                <a:cs typeface="Comic Sans MS"/>
              </a:rPr>
              <a:t>sin escobillas, las mediciones de resistencia </a:t>
            </a:r>
            <a:r>
              <a:rPr sz="2400" spc="-5" dirty="0" err="1">
                <a:latin typeface="Comic Sans MS"/>
                <a:cs typeface="Comic Sans MS"/>
              </a:rPr>
              <a:t>pueden</a:t>
            </a:r>
            <a:r>
              <a:rPr sz="2400" spc="-5" dirty="0">
                <a:latin typeface="Comic Sans MS"/>
                <a:cs typeface="Comic Sans MS"/>
              </a:rPr>
              <a:t> ser</a:t>
            </a:r>
            <a:r>
              <a:rPr lang="es-AR" sz="2400" spc="-5" dirty="0">
                <a:latin typeface="Comic Sans MS"/>
                <a:cs typeface="Comic Sans MS"/>
              </a:rPr>
              <a:t> </a:t>
            </a:r>
            <a:r>
              <a:rPr sz="2400" spc="-5" dirty="0" err="1">
                <a:latin typeface="Comic Sans MS"/>
                <a:cs typeface="Comic Sans MS"/>
              </a:rPr>
              <a:t>usadas</a:t>
            </a:r>
            <a:r>
              <a:rPr sz="2400" spc="10" dirty="0">
                <a:latin typeface="Comic Sans MS"/>
                <a:cs typeface="Comic Sans MS"/>
              </a:rPr>
              <a:t> </a:t>
            </a:r>
            <a:r>
              <a:rPr sz="2400" spc="-5" dirty="0">
                <a:latin typeface="Comic Sans MS"/>
                <a:cs typeface="Comic Sans MS"/>
              </a:rPr>
              <a:t>para</a:t>
            </a:r>
            <a:r>
              <a:rPr sz="2400" spc="10" dirty="0">
                <a:latin typeface="Comic Sans MS"/>
                <a:cs typeface="Comic Sans MS"/>
              </a:rPr>
              <a:t> </a:t>
            </a:r>
            <a:r>
              <a:rPr sz="2400" spc="-5" dirty="0">
                <a:latin typeface="Comic Sans MS"/>
                <a:cs typeface="Comic Sans MS"/>
              </a:rPr>
              <a:t>evaluar</a:t>
            </a:r>
            <a:r>
              <a:rPr sz="2400" spc="10" dirty="0">
                <a:latin typeface="Comic Sans MS"/>
                <a:cs typeface="Comic Sans MS"/>
              </a:rPr>
              <a:t> </a:t>
            </a:r>
            <a:r>
              <a:rPr sz="2400" spc="-5" dirty="0">
                <a:latin typeface="Comic Sans MS"/>
                <a:cs typeface="Comic Sans MS"/>
              </a:rPr>
              <a:t>la</a:t>
            </a:r>
            <a:r>
              <a:rPr sz="2400" spc="10" dirty="0">
                <a:latin typeface="Comic Sans MS"/>
                <a:cs typeface="Comic Sans MS"/>
              </a:rPr>
              <a:t> </a:t>
            </a:r>
            <a:r>
              <a:rPr sz="2400" spc="-5" dirty="0">
                <a:latin typeface="Comic Sans MS"/>
                <a:cs typeface="Comic Sans MS"/>
              </a:rPr>
              <a:t>integridad</a:t>
            </a:r>
            <a:r>
              <a:rPr sz="2400" spc="10" dirty="0">
                <a:latin typeface="Comic Sans MS"/>
                <a:cs typeface="Comic Sans MS"/>
              </a:rPr>
              <a:t> </a:t>
            </a:r>
            <a:r>
              <a:rPr sz="2400" spc="-5" dirty="0">
                <a:latin typeface="Comic Sans MS"/>
                <a:cs typeface="Comic Sans MS"/>
              </a:rPr>
              <a:t>del</a:t>
            </a:r>
            <a:r>
              <a:rPr sz="2400" spc="10" dirty="0">
                <a:latin typeface="Comic Sans MS"/>
                <a:cs typeface="Comic Sans MS"/>
              </a:rPr>
              <a:t> </a:t>
            </a:r>
            <a:r>
              <a:rPr sz="2400" spc="-5" dirty="0">
                <a:latin typeface="Comic Sans MS"/>
                <a:cs typeface="Comic Sans MS"/>
              </a:rPr>
              <a:t>devanado</a:t>
            </a:r>
            <a:r>
              <a:rPr sz="2400" spc="10" dirty="0">
                <a:latin typeface="Comic Sans MS"/>
                <a:cs typeface="Comic Sans MS"/>
              </a:rPr>
              <a:t> </a:t>
            </a:r>
            <a:r>
              <a:rPr sz="2400" spc="-5" dirty="0">
                <a:latin typeface="Comic Sans MS"/>
                <a:cs typeface="Comic Sans MS"/>
              </a:rPr>
              <a:t>de</a:t>
            </a:r>
            <a:r>
              <a:rPr sz="2400" spc="10" dirty="0">
                <a:latin typeface="Comic Sans MS"/>
                <a:cs typeface="Comic Sans MS"/>
              </a:rPr>
              <a:t> </a:t>
            </a:r>
            <a:r>
              <a:rPr sz="2400" spc="-5" dirty="0">
                <a:latin typeface="Comic Sans MS"/>
                <a:cs typeface="Comic Sans MS"/>
              </a:rPr>
              <a:t>campo.</a:t>
            </a:r>
            <a:endParaRPr sz="2400" dirty="0">
              <a:latin typeface="Comic Sans MS"/>
              <a:cs typeface="Comic Sans MS"/>
            </a:endParaRPr>
          </a:p>
        </p:txBody>
      </p:sp>
      <p:sp>
        <p:nvSpPr>
          <p:cNvPr id="17" name="CuadroTexto 16">
            <a:extLst>
              <a:ext uri="{FF2B5EF4-FFF2-40B4-BE49-F238E27FC236}">
                <a16:creationId xmlns="" xmlns:a16="http://schemas.microsoft.com/office/drawing/2014/main" id="{8F6A6B32-A1A2-43FC-B10E-472EC10D461C}"/>
              </a:ext>
            </a:extLst>
          </p:cNvPr>
          <p:cNvSpPr txBox="1"/>
          <p:nvPr/>
        </p:nvSpPr>
        <p:spPr>
          <a:xfrm>
            <a:off x="4440206" y="5243514"/>
            <a:ext cx="8936966" cy="400110"/>
          </a:xfrm>
          <a:prstGeom prst="rect">
            <a:avLst/>
          </a:prstGeom>
          <a:noFill/>
        </p:spPr>
        <p:txBody>
          <a:bodyPr wrap="square">
            <a:spAutoFit/>
          </a:bodyPr>
          <a:lstStyle/>
          <a:p>
            <a:pPr algn="ctr"/>
            <a:r>
              <a:rPr lang="es-MX" sz="2000" b="1" dirty="0">
                <a:latin typeface="Comic Sans MS" panose="030F0702030302020204" pitchFamily="66" charset="0"/>
              </a:rPr>
              <a:t>Figura 3. Detección de tierra en el campo usando escobillas piloto</a:t>
            </a:r>
            <a:endParaRPr lang="es-AR" sz="2000" b="1" dirty="0">
              <a:latin typeface="Comic Sans MS" panose="030F0702030302020204" pitchFamily="66"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8440734" y="1743052"/>
            <a:ext cx="9144064" cy="5072098"/>
          </a:xfrm>
          <a:prstGeom prst="rect">
            <a:avLst/>
          </a:prstGeom>
        </p:spPr>
      </p:pic>
      <p:sp>
        <p:nvSpPr>
          <p:cNvPr id="8" name="object 8"/>
          <p:cNvSpPr txBox="1"/>
          <p:nvPr/>
        </p:nvSpPr>
        <p:spPr>
          <a:xfrm>
            <a:off x="225364" y="242854"/>
            <a:ext cx="8001056" cy="9984785"/>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La</a:t>
            </a:r>
            <a:r>
              <a:rPr lang="es-MX" sz="2400" spc="10" dirty="0">
                <a:latin typeface="Comic Sans MS"/>
                <a:cs typeface="Comic Sans MS"/>
              </a:rPr>
              <a:t> </a:t>
            </a:r>
            <a:r>
              <a:rPr lang="es-MX" sz="2400" b="1" spc="-5" dirty="0">
                <a:latin typeface="Comic Sans MS"/>
                <a:cs typeface="Comic Sans MS"/>
              </a:rPr>
              <a:t>figura</a:t>
            </a:r>
            <a:r>
              <a:rPr lang="es-MX" sz="2400" b="1" spc="20" dirty="0">
                <a:latin typeface="Comic Sans MS"/>
                <a:cs typeface="Comic Sans MS"/>
              </a:rPr>
              <a:t> </a:t>
            </a:r>
            <a:r>
              <a:rPr lang="es-MX" sz="2400" b="1" spc="-5" dirty="0">
                <a:latin typeface="Comic Sans MS"/>
                <a:cs typeface="Comic Sans MS"/>
              </a:rPr>
              <a:t>4</a:t>
            </a:r>
            <a:r>
              <a:rPr lang="es-MX" sz="2400" spc="15" dirty="0">
                <a:latin typeface="Comic Sans MS"/>
                <a:cs typeface="Comic Sans MS"/>
              </a:rPr>
              <a:t> </a:t>
            </a:r>
            <a:r>
              <a:rPr lang="es-MX" sz="2400" spc="-5" dirty="0">
                <a:latin typeface="Comic Sans MS"/>
                <a:cs typeface="Comic Sans MS"/>
              </a:rPr>
              <a:t>ilustra</a:t>
            </a:r>
            <a:r>
              <a:rPr lang="es-MX" sz="2400" spc="20" dirty="0">
                <a:latin typeface="Comic Sans MS"/>
                <a:cs typeface="Comic Sans MS"/>
              </a:rPr>
              <a:t> </a:t>
            </a:r>
            <a:r>
              <a:rPr lang="es-MX" sz="2400" spc="-5" dirty="0">
                <a:latin typeface="Comic Sans MS"/>
                <a:cs typeface="Comic Sans MS"/>
              </a:rPr>
              <a:t>un</a:t>
            </a:r>
            <a:r>
              <a:rPr lang="es-MX" sz="2400" spc="10" dirty="0">
                <a:latin typeface="Comic Sans MS"/>
                <a:cs typeface="Comic Sans MS"/>
              </a:rPr>
              <a:t> </a:t>
            </a:r>
            <a:r>
              <a:rPr lang="es-MX" sz="2400" spc="-5" dirty="0">
                <a:latin typeface="Comic Sans MS"/>
                <a:cs typeface="Comic Sans MS"/>
              </a:rPr>
              <a:t>método</a:t>
            </a:r>
            <a:r>
              <a:rPr lang="es-MX" sz="2400" spc="10" dirty="0">
                <a:latin typeface="Comic Sans MS"/>
                <a:cs typeface="Comic Sans MS"/>
              </a:rPr>
              <a:t> </a:t>
            </a:r>
            <a:r>
              <a:rPr lang="es-MX" sz="2400" spc="-5" dirty="0">
                <a:latin typeface="Comic Sans MS"/>
                <a:cs typeface="Comic Sans MS"/>
              </a:rPr>
              <a:t>para</a:t>
            </a:r>
            <a:r>
              <a:rPr lang="es-MX" sz="2400" spc="5" dirty="0">
                <a:latin typeface="Comic Sans MS"/>
                <a:cs typeface="Comic Sans MS"/>
              </a:rPr>
              <a:t> </a:t>
            </a:r>
            <a:r>
              <a:rPr lang="es-MX" sz="2400" spc="-5" dirty="0">
                <a:latin typeface="Comic Sans MS"/>
                <a:cs typeface="Comic Sans MS"/>
              </a:rPr>
              <a:t>monitoreo</a:t>
            </a:r>
            <a:r>
              <a:rPr lang="es-MX" sz="2400" spc="10" dirty="0">
                <a:latin typeface="Comic Sans MS"/>
                <a:cs typeface="Comic Sans MS"/>
              </a:rPr>
              <a:t> </a:t>
            </a:r>
            <a:r>
              <a:rPr lang="es-MX" sz="2400" spc="-5" dirty="0">
                <a:latin typeface="Comic Sans MS"/>
                <a:cs typeface="Comic Sans MS"/>
              </a:rPr>
              <a:t>continuo</a:t>
            </a:r>
            <a:r>
              <a:rPr lang="es-MX" sz="2400" spc="10" dirty="0">
                <a:latin typeface="Comic Sans MS"/>
                <a:cs typeface="Comic Sans MS"/>
              </a:rPr>
              <a:t> </a:t>
            </a:r>
            <a:r>
              <a:rPr lang="es-MX" sz="2400" spc="-5" dirty="0">
                <a:latin typeface="Comic Sans MS"/>
                <a:cs typeface="Comic Sans MS"/>
              </a:rPr>
              <a:t>de tierras</a:t>
            </a:r>
            <a:r>
              <a:rPr lang="es-MX" sz="2400" spc="120" dirty="0">
                <a:latin typeface="Comic Sans MS"/>
                <a:cs typeface="Comic Sans MS"/>
              </a:rPr>
              <a:t> </a:t>
            </a:r>
            <a:r>
              <a:rPr lang="es-MX" sz="2400" spc="-5" dirty="0">
                <a:latin typeface="Comic Sans MS"/>
                <a:cs typeface="Comic Sans MS"/>
              </a:rPr>
              <a:t>en</a:t>
            </a:r>
            <a:r>
              <a:rPr lang="es-MX" sz="2400" spc="125" dirty="0">
                <a:latin typeface="Comic Sans MS"/>
                <a:cs typeface="Comic Sans MS"/>
              </a:rPr>
              <a:t> </a:t>
            </a:r>
            <a:r>
              <a:rPr lang="es-MX" sz="2400" spc="-5" dirty="0">
                <a:latin typeface="Comic Sans MS"/>
                <a:cs typeface="Comic Sans MS"/>
              </a:rPr>
              <a:t>el</a:t>
            </a:r>
            <a:r>
              <a:rPr lang="es-MX" sz="2400" spc="125" dirty="0">
                <a:latin typeface="Comic Sans MS"/>
                <a:cs typeface="Comic Sans MS"/>
              </a:rPr>
              <a:t> </a:t>
            </a:r>
            <a:r>
              <a:rPr lang="es-MX" sz="2400" spc="-5" dirty="0">
                <a:latin typeface="Comic Sans MS"/>
                <a:cs typeface="Comic Sans MS"/>
              </a:rPr>
              <a:t>campo</a:t>
            </a:r>
            <a:r>
              <a:rPr lang="es-MX" sz="2400" spc="125" dirty="0">
                <a:latin typeface="Comic Sans MS"/>
                <a:cs typeface="Comic Sans MS"/>
              </a:rPr>
              <a:t> </a:t>
            </a:r>
            <a:r>
              <a:rPr lang="es-MX" sz="2400" spc="-5" dirty="0">
                <a:latin typeface="Comic Sans MS"/>
                <a:cs typeface="Comic Sans MS"/>
              </a:rPr>
              <a:t>de</a:t>
            </a:r>
            <a:r>
              <a:rPr lang="es-MX" sz="2400" spc="125" dirty="0">
                <a:latin typeface="Comic Sans MS"/>
                <a:cs typeface="Comic Sans MS"/>
              </a:rPr>
              <a:t> </a:t>
            </a:r>
            <a:r>
              <a:rPr lang="es-MX" sz="2400" spc="-5" dirty="0">
                <a:latin typeface="Comic Sans MS"/>
                <a:cs typeface="Comic Sans MS"/>
              </a:rPr>
              <a:t>máquinas</a:t>
            </a:r>
            <a:r>
              <a:rPr lang="es-MX" sz="2400" spc="125" dirty="0">
                <a:latin typeface="Comic Sans MS"/>
                <a:cs typeface="Comic Sans MS"/>
              </a:rPr>
              <a:t> </a:t>
            </a:r>
            <a:r>
              <a:rPr lang="es-MX" sz="2400" spc="-5" dirty="0">
                <a:latin typeface="Comic Sans MS"/>
                <a:cs typeface="Comic Sans MS"/>
              </a:rPr>
              <a:t>sin</a:t>
            </a:r>
            <a:r>
              <a:rPr lang="es-MX" sz="2400" spc="125" dirty="0">
                <a:latin typeface="Comic Sans MS"/>
                <a:cs typeface="Comic Sans MS"/>
              </a:rPr>
              <a:t> </a:t>
            </a:r>
            <a:r>
              <a:rPr lang="es-MX" sz="2400" spc="-5" dirty="0">
                <a:latin typeface="Comic Sans MS"/>
                <a:cs typeface="Comic Sans MS"/>
              </a:rPr>
              <a:t>escobillas,</a:t>
            </a:r>
            <a:r>
              <a:rPr lang="es-MX" sz="2400" spc="125" dirty="0">
                <a:latin typeface="Comic Sans MS"/>
                <a:cs typeface="Comic Sans MS"/>
              </a:rPr>
              <a:t> </a:t>
            </a:r>
            <a:r>
              <a:rPr lang="es-MX" sz="2400" spc="-5" dirty="0">
                <a:latin typeface="Comic Sans MS"/>
                <a:cs typeface="Comic Sans MS"/>
              </a:rPr>
              <a:t>sin</a:t>
            </a:r>
            <a:r>
              <a:rPr lang="es-MX" sz="2400" spc="110" dirty="0">
                <a:latin typeface="Comic Sans MS"/>
                <a:cs typeface="Comic Sans MS"/>
              </a:rPr>
              <a:t> </a:t>
            </a:r>
            <a:r>
              <a:rPr lang="es-MX" sz="2400" spc="-5" dirty="0">
                <a:latin typeface="Comic Sans MS"/>
                <a:cs typeface="Comic Sans MS"/>
              </a:rPr>
              <a:t>usar </a:t>
            </a:r>
            <a:r>
              <a:rPr sz="2400" spc="-5" dirty="0" err="1">
                <a:latin typeface="Comic Sans MS"/>
                <a:cs typeface="Comic Sans MS"/>
              </a:rPr>
              <a:t>escobillas</a:t>
            </a:r>
            <a:r>
              <a:rPr sz="2400" dirty="0">
                <a:latin typeface="Comic Sans MS"/>
                <a:cs typeface="Comic Sans MS"/>
              </a:rPr>
              <a:t> </a:t>
            </a:r>
            <a:r>
              <a:rPr sz="2400" spc="-5" dirty="0">
                <a:latin typeface="Comic Sans MS"/>
                <a:cs typeface="Comic Sans MS"/>
              </a:rPr>
              <a:t>piloto.</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transmisor</a:t>
            </a:r>
            <a:r>
              <a:rPr sz="2400" dirty="0">
                <a:latin typeface="Comic Sans MS"/>
                <a:cs typeface="Comic Sans MS"/>
              </a:rPr>
              <a:t> </a:t>
            </a:r>
            <a:r>
              <a:rPr sz="2400" spc="-5" dirty="0">
                <a:latin typeface="Comic Sans MS"/>
                <a:cs typeface="Comic Sans MS"/>
              </a:rPr>
              <a:t>del</a:t>
            </a:r>
            <a:r>
              <a:rPr sz="2400" spc="254" dirty="0">
                <a:latin typeface="Comic Sans MS"/>
                <a:cs typeface="Comic Sans MS"/>
              </a:rPr>
              <a:t> </a:t>
            </a:r>
            <a:r>
              <a:rPr sz="2400" spc="-5" dirty="0">
                <a:latin typeface="Comic Sans MS"/>
                <a:cs typeface="Comic Sans MS"/>
              </a:rPr>
              <a:t>relé</a:t>
            </a:r>
            <a:r>
              <a:rPr sz="2400" spc="260" dirty="0">
                <a:latin typeface="Comic Sans MS"/>
                <a:cs typeface="Comic Sans MS"/>
              </a:rPr>
              <a:t> </a:t>
            </a:r>
            <a:r>
              <a:rPr sz="2400" spc="-5" dirty="0">
                <a:latin typeface="Comic Sans MS"/>
                <a:cs typeface="Comic Sans MS"/>
              </a:rPr>
              <a:t>es</a:t>
            </a:r>
            <a:r>
              <a:rPr sz="2400" spc="260" dirty="0">
                <a:latin typeface="Comic Sans MS"/>
                <a:cs typeface="Comic Sans MS"/>
              </a:rPr>
              <a:t> </a:t>
            </a:r>
            <a:r>
              <a:rPr sz="2400" spc="-5" dirty="0" err="1">
                <a:latin typeface="Comic Sans MS"/>
                <a:cs typeface="Comic Sans MS"/>
              </a:rPr>
              <a:t>montado</a:t>
            </a:r>
            <a:r>
              <a:rPr lang="es-AR" sz="2400" spc="-5" dirty="0">
                <a:latin typeface="Comic Sans MS"/>
                <a:cs typeface="Comic Sans MS"/>
              </a:rPr>
              <a:t> </a:t>
            </a:r>
            <a:r>
              <a:rPr sz="2400" spc="-5" dirty="0" err="1">
                <a:latin typeface="Comic Sans MS"/>
                <a:cs typeface="Comic Sans MS"/>
              </a:rPr>
              <a:t>sobre</a:t>
            </a:r>
            <a:r>
              <a:rPr sz="2400" spc="-5" dirty="0">
                <a:latin typeface="Comic Sans MS"/>
                <a:cs typeface="Comic Sans MS"/>
              </a:rPr>
              <a:t> el volante de diodos del campo del generador.</a:t>
            </a:r>
            <a:r>
              <a:rPr sz="2400" dirty="0">
                <a:latin typeface="Comic Sans MS"/>
                <a:cs typeface="Comic Sans MS"/>
              </a:rPr>
              <a:t> </a:t>
            </a:r>
            <a:r>
              <a:rPr sz="2400" spc="-5" dirty="0" err="1">
                <a:latin typeface="Comic Sans MS"/>
                <a:cs typeface="Comic Sans MS"/>
              </a:rPr>
              <a:t>Su</a:t>
            </a:r>
            <a:r>
              <a:rPr lang="es-AR" sz="2400" spc="-5" dirty="0">
                <a:latin typeface="Comic Sans MS"/>
                <a:cs typeface="Comic Sans MS"/>
              </a:rPr>
              <a:t> </a:t>
            </a:r>
            <a:r>
              <a:rPr sz="2400" spc="-5" dirty="0" err="1">
                <a:latin typeface="Comic Sans MS"/>
                <a:cs typeface="Comic Sans MS"/>
              </a:rPr>
              <a:t>fuente</a:t>
            </a:r>
            <a:r>
              <a:rPr sz="2400" spc="-5" dirty="0">
                <a:latin typeface="Comic Sans MS"/>
                <a:cs typeface="Comic Sans MS"/>
              </a:rPr>
              <a:t> de potencia es el sistema excitador sin </a:t>
            </a:r>
            <a:r>
              <a:rPr sz="2400" spc="-5" dirty="0" err="1">
                <a:latin typeface="Comic Sans MS"/>
                <a:cs typeface="Comic Sans MS"/>
              </a:rPr>
              <a:t>escobillas</a:t>
            </a:r>
            <a:r>
              <a:rPr lang="es-A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a:t>
            </a:r>
            <a:r>
              <a:rPr sz="2400" dirty="0">
                <a:latin typeface="Comic Sans MS"/>
                <a:cs typeface="Comic Sans MS"/>
              </a:rPr>
              <a:t> </a:t>
            </a:r>
            <a:r>
              <a:rPr sz="2400" spc="-5" dirty="0">
                <a:latin typeface="Comic Sans MS"/>
                <a:cs typeface="Comic Sans MS"/>
              </a:rPr>
              <a:t>Dos</a:t>
            </a:r>
            <a:r>
              <a:rPr sz="2400" dirty="0">
                <a:latin typeface="Comic Sans MS"/>
                <a:cs typeface="Comic Sans MS"/>
              </a:rPr>
              <a:t> </a:t>
            </a:r>
            <a:r>
              <a:rPr sz="2400" spc="-5" dirty="0">
                <a:latin typeface="Comic Sans MS"/>
                <a:cs typeface="Comic Sans MS"/>
              </a:rPr>
              <a:t>conductores</a:t>
            </a:r>
            <a:r>
              <a:rPr sz="2400" dirty="0">
                <a:latin typeface="Comic Sans MS"/>
                <a:cs typeface="Comic Sans MS"/>
              </a:rPr>
              <a:t> </a:t>
            </a:r>
            <a:r>
              <a:rPr sz="2400" spc="-5" dirty="0">
                <a:latin typeface="Comic Sans MS"/>
                <a:cs typeface="Comic Sans MS"/>
              </a:rPr>
              <a:t>son</a:t>
            </a:r>
            <a:r>
              <a:rPr sz="2400" dirty="0">
                <a:latin typeface="Comic Sans MS"/>
                <a:cs typeface="Comic Sans MS"/>
              </a:rPr>
              <a:t> </a:t>
            </a:r>
            <a:r>
              <a:rPr sz="2400" spc="-5" dirty="0">
                <a:latin typeface="Comic Sans MS"/>
                <a:cs typeface="Comic Sans MS"/>
              </a:rPr>
              <a:t>conectados</a:t>
            </a:r>
            <a:r>
              <a:rPr sz="2400" dirty="0">
                <a:latin typeface="Comic Sans MS"/>
                <a:cs typeface="Comic Sans MS"/>
              </a:rPr>
              <a:t> </a:t>
            </a:r>
            <a:r>
              <a:rPr sz="2400" spc="-5" dirty="0">
                <a:latin typeface="Comic Sans MS"/>
                <a:cs typeface="Comic Sans MS"/>
              </a:rPr>
              <a:t>al</a:t>
            </a:r>
            <a:r>
              <a:rPr sz="2400" spc="254" dirty="0">
                <a:latin typeface="Comic Sans MS"/>
                <a:cs typeface="Comic Sans MS"/>
              </a:rPr>
              <a:t> </a:t>
            </a:r>
            <a:r>
              <a:rPr sz="2400" spc="-5" dirty="0" err="1">
                <a:latin typeface="Comic Sans MS"/>
                <a:cs typeface="Comic Sans MS"/>
              </a:rPr>
              <a:t>circuito</a:t>
            </a:r>
            <a:r>
              <a:rPr lang="es-AR" sz="2400" spc="-5" dirty="0">
                <a:latin typeface="Comic Sans MS"/>
                <a:cs typeface="Comic Sans MS"/>
              </a:rPr>
              <a:t> </a:t>
            </a:r>
            <a:r>
              <a:rPr sz="2400" spc="-5" dirty="0" err="1">
                <a:latin typeface="Comic Sans MS"/>
                <a:cs typeface="Comic Sans MS"/>
              </a:rPr>
              <a:t>puente</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diodos</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rectificador</a:t>
            </a:r>
            <a:r>
              <a:rPr sz="2400" dirty="0">
                <a:latin typeface="Comic Sans MS"/>
                <a:cs typeface="Comic Sans MS"/>
              </a:rPr>
              <a:t> </a:t>
            </a:r>
            <a:r>
              <a:rPr sz="2400" spc="-5" dirty="0" err="1">
                <a:latin typeface="Comic Sans MS"/>
                <a:cs typeface="Comic Sans MS"/>
              </a:rPr>
              <a:t>rotatorio</a:t>
            </a:r>
            <a:r>
              <a:rPr sz="2400" dirty="0">
                <a:latin typeface="Comic Sans MS"/>
                <a:cs typeface="Comic Sans MS"/>
              </a:rPr>
              <a:t> </a:t>
            </a:r>
            <a:r>
              <a:rPr sz="2400" spc="-5" dirty="0">
                <a:latin typeface="Comic Sans MS"/>
                <a:cs typeface="Comic Sans MS"/>
              </a:rPr>
              <a:t>para</a:t>
            </a:r>
            <a:r>
              <a:rPr lang="es-AR" sz="2400" spc="-5" dirty="0">
                <a:latin typeface="Comic Sans MS"/>
                <a:cs typeface="Comic Sans MS"/>
              </a:rPr>
              <a:t> </a:t>
            </a:r>
            <a:r>
              <a:rPr sz="2400" spc="-5" dirty="0" err="1">
                <a:latin typeface="Comic Sans MS"/>
                <a:cs typeface="Comic Sans MS"/>
              </a:rPr>
              <a:t>proporcionar</a:t>
            </a:r>
            <a:r>
              <a:rPr sz="2400" spc="-5" dirty="0">
                <a:latin typeface="Comic Sans MS"/>
                <a:cs typeface="Comic Sans MS"/>
              </a:rPr>
              <a:t> esta energía.</a:t>
            </a:r>
            <a:r>
              <a:rPr sz="2400" dirty="0">
                <a:latin typeface="Comic Sans MS"/>
                <a:cs typeface="Comic Sans MS"/>
              </a:rPr>
              <a:t> </a:t>
            </a:r>
            <a:r>
              <a:rPr sz="2400" spc="-5" dirty="0">
                <a:latin typeface="Comic Sans MS"/>
                <a:cs typeface="Comic Sans MS"/>
              </a:rPr>
              <a:t>La detección de tierra se</a:t>
            </a:r>
            <a:r>
              <a:rPr lang="es-AR" sz="2400" spc="-5" dirty="0">
                <a:latin typeface="Comic Sans MS"/>
                <a:cs typeface="Comic Sans MS"/>
              </a:rPr>
              <a:t> </a:t>
            </a:r>
            <a:r>
              <a:rPr sz="2400" spc="-5" dirty="0" err="1">
                <a:latin typeface="Comic Sans MS"/>
                <a:cs typeface="Comic Sans MS"/>
              </a:rPr>
              <a:t>obtiene</a:t>
            </a:r>
            <a:r>
              <a:rPr sz="2400" spc="-5" dirty="0">
                <a:latin typeface="Comic Sans MS"/>
                <a:cs typeface="Comic Sans MS"/>
              </a:rPr>
              <a:t> conectando una terminal del transmisor al bus</a:t>
            </a:r>
            <a:r>
              <a:rPr lang="es-AR" sz="2400" spc="-5" dirty="0">
                <a:latin typeface="Comic Sans MS"/>
                <a:cs typeface="Comic Sans MS"/>
              </a:rPr>
              <a:t> </a:t>
            </a:r>
            <a:r>
              <a:rPr sz="2400" spc="-5" dirty="0" err="1">
                <a:latin typeface="Comic Sans MS"/>
                <a:cs typeface="Comic Sans MS"/>
              </a:rPr>
              <a:t>negativo</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rectificador</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terminal</a:t>
            </a:r>
            <a:r>
              <a:rPr sz="2400" spc="254"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a:latin typeface="Comic Sans MS"/>
                <a:cs typeface="Comic Sans MS"/>
              </a:rPr>
              <a:t>tierra </a:t>
            </a:r>
            <a:r>
              <a:rPr sz="2400" spc="-5">
                <a:latin typeface="Comic Sans MS"/>
                <a:cs typeface="Comic Sans MS"/>
              </a:rPr>
              <a:t>a </a:t>
            </a:r>
            <a:r>
              <a:rPr lang="es-AR" sz="2400" spc="-5" dirty="0" smtClean="0">
                <a:latin typeface="Comic Sans MS"/>
                <a:cs typeface="Comic Sans MS"/>
              </a:rPr>
              <a:t>el eje</a:t>
            </a:r>
            <a:r>
              <a:rPr sz="2400" spc="-5" smtClean="0">
                <a:latin typeface="Comic Sans MS"/>
                <a:cs typeface="Comic Sans MS"/>
              </a:rPr>
              <a:t> </a:t>
            </a:r>
            <a:r>
              <a:rPr sz="2400" spc="-5" dirty="0">
                <a:latin typeface="Comic Sans MS"/>
                <a:cs typeface="Comic Sans MS"/>
              </a:rPr>
              <a:t>del rotor.</a:t>
            </a:r>
            <a:r>
              <a:rPr sz="2400" dirty="0">
                <a:latin typeface="Comic Sans MS"/>
                <a:cs typeface="Comic Sans MS"/>
              </a:rPr>
              <a:t> </a:t>
            </a:r>
            <a:r>
              <a:rPr sz="2400" spc="-5" dirty="0">
                <a:latin typeface="Comic Sans MS"/>
                <a:cs typeface="Comic Sans MS"/>
              </a:rPr>
              <a:t>Estas conexiones </a:t>
            </a:r>
            <a:r>
              <a:rPr sz="2400" spc="-5" dirty="0" err="1">
                <a:latin typeface="Comic Sans MS"/>
                <a:cs typeface="Comic Sans MS"/>
              </a:rPr>
              <a:t>ponen</a:t>
            </a:r>
            <a:r>
              <a:rPr sz="2400" spc="-5" dirty="0">
                <a:latin typeface="Comic Sans MS"/>
                <a:cs typeface="Comic Sans MS"/>
              </a:rPr>
              <a:t> al</a:t>
            </a:r>
            <a:r>
              <a:rPr lang="es-AR" sz="2400" spc="-5" dirty="0">
                <a:latin typeface="Comic Sans MS"/>
                <a:cs typeface="Comic Sans MS"/>
              </a:rPr>
              <a:t> </a:t>
            </a:r>
            <a:r>
              <a:rPr sz="2400" spc="-5" dirty="0" err="1">
                <a:latin typeface="Comic Sans MS"/>
                <a:cs typeface="Comic Sans MS"/>
              </a:rPr>
              <a:t>rectificador</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serie</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err="1">
                <a:latin typeface="Comic Sans MS"/>
                <a:cs typeface="Comic Sans MS"/>
              </a:rPr>
              <a:t>tensión</a:t>
            </a:r>
            <a:r>
              <a:rPr sz="2400" dirty="0">
                <a:latin typeface="Comic Sans MS"/>
                <a:cs typeface="Comic Sans MS"/>
              </a:rPr>
              <a:t> </a:t>
            </a:r>
            <a:r>
              <a:rPr sz="2400" spc="-5" dirty="0">
                <a:latin typeface="Comic Sans MS"/>
                <a:cs typeface="Comic Sans MS"/>
              </a:rPr>
              <a:t>del</a:t>
            </a:r>
            <a:r>
              <a:rPr lang="es-AR" sz="2400" spc="-5" dirty="0">
                <a:latin typeface="Comic Sans MS"/>
                <a:cs typeface="Comic Sans MS"/>
              </a:rPr>
              <a:t> </a:t>
            </a:r>
            <a:r>
              <a:rPr sz="2400" spc="-5" dirty="0" err="1">
                <a:latin typeface="Comic Sans MS"/>
                <a:cs typeface="Comic Sans MS"/>
              </a:rPr>
              <a:t>rectificador</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transmisor.</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err="1">
                <a:latin typeface="Comic Sans MS"/>
                <a:cs typeface="Comic Sans MS"/>
              </a:rPr>
              <a:t>corriente</a:t>
            </a:r>
            <a:r>
              <a:rPr sz="2400" dirty="0">
                <a:latin typeface="Comic Sans MS"/>
                <a:cs typeface="Comic Sans MS"/>
              </a:rPr>
              <a:t> </a:t>
            </a:r>
            <a:r>
              <a:rPr sz="2400" spc="-5" dirty="0">
                <a:latin typeface="Comic Sans MS"/>
                <a:cs typeface="Comic Sans MS"/>
              </a:rPr>
              <a:t>es</a:t>
            </a:r>
            <a:r>
              <a:rPr lang="es-AR" sz="2400" spc="-5" dirty="0">
                <a:latin typeface="Comic Sans MS"/>
                <a:cs typeface="Comic Sans MS"/>
              </a:rPr>
              <a:t> </a:t>
            </a:r>
            <a:r>
              <a:rPr sz="2400" spc="-5" dirty="0" err="1">
                <a:latin typeface="Comic Sans MS"/>
                <a:cs typeface="Comic Sans MS"/>
              </a:rPr>
              <a:t>determinada</a:t>
            </a:r>
            <a:r>
              <a:rPr sz="2400" spc="-5" dirty="0">
                <a:latin typeface="Comic Sans MS"/>
                <a:cs typeface="Comic Sans MS"/>
              </a:rPr>
              <a:t> por la resistencia a tierra del campo y la</a:t>
            </a:r>
            <a:r>
              <a:rPr lang="es-AR" sz="2400" spc="-5" dirty="0">
                <a:latin typeface="Comic Sans MS"/>
                <a:cs typeface="Comic Sans MS"/>
              </a:rPr>
              <a:t> </a:t>
            </a:r>
            <a:r>
              <a:rPr sz="2400" spc="-5" dirty="0" err="1">
                <a:latin typeface="Comic Sans MS"/>
                <a:cs typeface="Comic Sans MS"/>
              </a:rPr>
              <a:t>ubicación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falla</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respecto</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bus</a:t>
            </a:r>
            <a:r>
              <a:rPr sz="2400" dirty="0">
                <a:latin typeface="Comic Sans MS"/>
                <a:cs typeface="Comic Sans MS"/>
              </a:rPr>
              <a:t> </a:t>
            </a:r>
            <a:r>
              <a:rPr sz="2400" spc="-5" dirty="0" err="1">
                <a:latin typeface="Comic Sans MS"/>
                <a:cs typeface="Comic Sans MS"/>
              </a:rPr>
              <a:t>positivo</a:t>
            </a:r>
            <a:r>
              <a:rPr sz="2400" dirty="0">
                <a:latin typeface="Comic Sans MS"/>
                <a:cs typeface="Comic Sans MS"/>
              </a:rPr>
              <a:t> </a:t>
            </a:r>
            <a:r>
              <a:rPr sz="2400" spc="-5" dirty="0">
                <a:latin typeface="Comic Sans MS"/>
                <a:cs typeface="Comic Sans MS"/>
              </a:rPr>
              <a:t>y</a:t>
            </a:r>
            <a:r>
              <a:rPr lang="es-AR" sz="2400" spc="-5" dirty="0">
                <a:latin typeface="Comic Sans MS"/>
                <a:cs typeface="Comic Sans MS"/>
              </a:rPr>
              <a:t> </a:t>
            </a:r>
            <a:r>
              <a:rPr sz="2400" spc="-5" dirty="0" err="1">
                <a:latin typeface="Comic Sans MS"/>
                <a:cs typeface="Comic Sans MS"/>
              </a:rPr>
              <a:t>negativo</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transmisor</a:t>
            </a:r>
            <a:r>
              <a:rPr sz="2400" dirty="0">
                <a:latin typeface="Comic Sans MS"/>
                <a:cs typeface="Comic Sans MS"/>
              </a:rPr>
              <a:t> </a:t>
            </a:r>
            <a:r>
              <a:rPr sz="2400" spc="-5" dirty="0">
                <a:latin typeface="Comic Sans MS"/>
                <a:cs typeface="Comic Sans MS"/>
              </a:rPr>
              <a:t>detecta</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cambio</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a:t>
            </a:r>
            <a:r>
              <a:rPr lang="es-AR" sz="2400" spc="-5" dirty="0">
                <a:latin typeface="Comic Sans MS"/>
                <a:cs typeface="Comic Sans MS"/>
              </a:rPr>
              <a:t> </a:t>
            </a:r>
            <a:r>
              <a:rPr sz="2400" spc="-5" dirty="0" err="1">
                <a:latin typeface="Comic Sans MS"/>
                <a:cs typeface="Comic Sans MS"/>
              </a:rPr>
              <a:t>resistencia</a:t>
            </a:r>
            <a:r>
              <a:rPr sz="2400" spc="-5" dirty="0">
                <a:latin typeface="Comic Sans MS"/>
                <a:cs typeface="Comic Sans MS"/>
              </a:rPr>
              <a:t> entre el devanado de campo y el </a:t>
            </a:r>
            <a:r>
              <a:rPr sz="2400" spc="-5" dirty="0" err="1">
                <a:latin typeface="Comic Sans MS"/>
                <a:cs typeface="Comic Sans MS"/>
              </a:rPr>
              <a:t>núcleo</a:t>
            </a:r>
            <a:r>
              <a:rPr sz="2400" spc="-5" dirty="0">
                <a:latin typeface="Comic Sans MS"/>
                <a:cs typeface="Comic Sans MS"/>
              </a:rPr>
              <a:t> del</a:t>
            </a:r>
            <a:r>
              <a:rPr lang="es-AR" sz="2400" spc="-5" dirty="0">
                <a:latin typeface="Comic Sans MS"/>
                <a:cs typeface="Comic Sans MS"/>
              </a:rPr>
              <a:t> </a:t>
            </a:r>
            <a:r>
              <a:rPr sz="2400" spc="-5" dirty="0">
                <a:latin typeface="Comic Sans MS"/>
                <a:cs typeface="Comic Sans MS"/>
              </a:rPr>
              <a:t>rotor.</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LED’s</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transmisor</a:t>
            </a:r>
            <a:r>
              <a:rPr sz="2400" dirty="0">
                <a:latin typeface="Comic Sans MS"/>
                <a:cs typeface="Comic Sans MS"/>
              </a:rPr>
              <a:t> </a:t>
            </a:r>
            <a:r>
              <a:rPr sz="2400" spc="-5" dirty="0">
                <a:latin typeface="Comic Sans MS"/>
                <a:cs typeface="Comic Sans MS"/>
              </a:rPr>
              <a:t>emiten</a:t>
            </a:r>
            <a:r>
              <a:rPr sz="2400" spc="254" dirty="0">
                <a:latin typeface="Comic Sans MS"/>
                <a:cs typeface="Comic Sans MS"/>
              </a:rPr>
              <a:t> </a:t>
            </a:r>
            <a:r>
              <a:rPr sz="2400" spc="-5" dirty="0">
                <a:latin typeface="Comic Sans MS"/>
                <a:cs typeface="Comic Sans MS"/>
              </a:rPr>
              <a:t>luz</a:t>
            </a:r>
            <a:r>
              <a:rPr sz="2400" spc="260" dirty="0">
                <a:latin typeface="Comic Sans MS"/>
                <a:cs typeface="Comic Sans MS"/>
              </a:rPr>
              <a:t> </a:t>
            </a:r>
            <a:r>
              <a:rPr sz="2400" spc="-5" dirty="0">
                <a:latin typeface="Comic Sans MS"/>
                <a:cs typeface="Comic Sans MS"/>
              </a:rPr>
              <a:t>en</a:t>
            </a:r>
            <a:r>
              <a:rPr lang="es-AR" sz="2400" spc="-5" dirty="0">
                <a:latin typeface="Comic Sans MS"/>
                <a:cs typeface="Comic Sans MS"/>
              </a:rPr>
              <a:t> </a:t>
            </a:r>
            <a:r>
              <a:rPr sz="2400" spc="-5" dirty="0" err="1">
                <a:latin typeface="Comic Sans MS"/>
                <a:cs typeface="Comic Sans MS"/>
              </a:rPr>
              <a:t>condiciones</a:t>
            </a:r>
            <a:r>
              <a:rPr sz="2400" spc="-5" dirty="0">
                <a:latin typeface="Comic Sans MS"/>
                <a:cs typeface="Comic Sans MS"/>
              </a:rPr>
              <a:t> normales.</a:t>
            </a:r>
            <a:r>
              <a:rPr sz="2400" dirty="0">
                <a:latin typeface="Comic Sans MS"/>
                <a:cs typeface="Comic Sans MS"/>
              </a:rPr>
              <a:t> </a:t>
            </a:r>
            <a:r>
              <a:rPr sz="2400" spc="-5" dirty="0">
                <a:latin typeface="Comic Sans MS"/>
                <a:cs typeface="Comic Sans MS"/>
              </a:rPr>
              <a:t>El receptor es montado </a:t>
            </a:r>
            <a:r>
              <a:rPr sz="2400" spc="-5" dirty="0" err="1">
                <a:latin typeface="Comic Sans MS"/>
                <a:cs typeface="Comic Sans MS"/>
              </a:rPr>
              <a:t>sobre</a:t>
            </a:r>
            <a:r>
              <a:rPr sz="2400" spc="-5" dirty="0">
                <a:latin typeface="Comic Sans MS"/>
                <a:cs typeface="Comic Sans MS"/>
              </a:rPr>
              <a:t> la</a:t>
            </a:r>
            <a:r>
              <a:rPr lang="es-AR" sz="2400" spc="-5" dirty="0">
                <a:latin typeface="Comic Sans MS"/>
                <a:cs typeface="Comic Sans MS"/>
              </a:rPr>
              <a:t> </a:t>
            </a:r>
            <a:r>
              <a:rPr sz="2400" spc="-5" dirty="0" err="1">
                <a:latin typeface="Comic Sans MS"/>
                <a:cs typeface="Comic Sans MS"/>
              </a:rPr>
              <a:t>cubierta</a:t>
            </a:r>
            <a:r>
              <a:rPr sz="2400" spc="-5" dirty="0">
                <a:latin typeface="Comic Sans MS"/>
                <a:cs typeface="Comic Sans MS"/>
              </a:rPr>
              <a:t> del excitador.</a:t>
            </a:r>
            <a:r>
              <a:rPr sz="2400" dirty="0">
                <a:latin typeface="Comic Sans MS"/>
                <a:cs typeface="Comic Sans MS"/>
              </a:rPr>
              <a:t> </a:t>
            </a:r>
            <a:r>
              <a:rPr sz="2400" spc="-5" dirty="0">
                <a:latin typeface="Comic Sans MS"/>
                <a:cs typeface="Comic Sans MS"/>
              </a:rPr>
              <a:t>Los detectores </a:t>
            </a:r>
            <a:r>
              <a:rPr sz="2400" spc="-5" dirty="0" err="1">
                <a:latin typeface="Comic Sans MS"/>
                <a:cs typeface="Comic Sans MS"/>
              </a:rPr>
              <a:t>infrarrojos</a:t>
            </a:r>
            <a:r>
              <a:rPr sz="2400" spc="-5" dirty="0">
                <a:latin typeface="Comic Sans MS"/>
                <a:cs typeface="Comic Sans MS"/>
              </a:rPr>
              <a:t> del</a:t>
            </a:r>
            <a:r>
              <a:rPr lang="es-AR" sz="2400" spc="-5" dirty="0">
                <a:latin typeface="Comic Sans MS"/>
                <a:cs typeface="Comic Sans MS"/>
              </a:rPr>
              <a:t> </a:t>
            </a:r>
            <a:r>
              <a:rPr sz="2400" spc="-5" dirty="0">
                <a:latin typeface="Comic Sans MS"/>
                <a:cs typeface="Comic Sans MS"/>
              </a:rPr>
              <a:t>receptor</a:t>
            </a:r>
            <a:r>
              <a:rPr sz="2400" dirty="0">
                <a:latin typeface="Comic Sans MS"/>
                <a:cs typeface="Comic Sans MS"/>
              </a:rPr>
              <a:t> </a:t>
            </a:r>
            <a:r>
              <a:rPr sz="2400" spc="-5" dirty="0">
                <a:latin typeface="Comic Sans MS"/>
                <a:cs typeface="Comic Sans MS"/>
              </a:rPr>
              <a:t>sensan la señal de luz del LED a </a:t>
            </a:r>
            <a:r>
              <a:rPr sz="2400" spc="-5" dirty="0" err="1">
                <a:latin typeface="Comic Sans MS"/>
                <a:cs typeface="Comic Sans MS"/>
              </a:rPr>
              <a:t>través</a:t>
            </a:r>
            <a:r>
              <a:rPr sz="2400" spc="-5" dirty="0">
                <a:latin typeface="Comic Sans MS"/>
                <a:cs typeface="Comic Sans MS"/>
              </a:rPr>
              <a:t> del</a:t>
            </a:r>
            <a:r>
              <a:rPr lang="es-AR" sz="2400" spc="-5" dirty="0">
                <a:latin typeface="Comic Sans MS"/>
                <a:cs typeface="Comic Sans MS"/>
              </a:rPr>
              <a:t> </a:t>
            </a:r>
            <a:r>
              <a:rPr sz="2400" spc="-5" dirty="0" err="1">
                <a:latin typeface="Comic Sans MS"/>
                <a:cs typeface="Comic Sans MS"/>
              </a:rPr>
              <a:t>entrehierro</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Con la detección de una falla, los LED’s se</a:t>
            </a:r>
            <a:r>
              <a:rPr lang="es-AR" sz="2400" spc="-5" dirty="0">
                <a:latin typeface="Comic Sans MS"/>
                <a:cs typeface="Comic Sans MS"/>
              </a:rPr>
              <a:t> </a:t>
            </a:r>
            <a:r>
              <a:rPr sz="2400" spc="-5" dirty="0" err="1">
                <a:latin typeface="Comic Sans MS"/>
                <a:cs typeface="Comic Sans MS"/>
              </a:rPr>
              <a:t>apagan</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pérdida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luz</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LED</a:t>
            </a:r>
            <a:r>
              <a:rPr sz="2400" spc="254" dirty="0">
                <a:latin typeface="Comic Sans MS"/>
                <a:cs typeface="Comic Sans MS"/>
              </a:rPr>
              <a:t> </a:t>
            </a:r>
            <a:r>
              <a:rPr sz="2400" spc="-5" dirty="0">
                <a:latin typeface="Comic Sans MS"/>
                <a:cs typeface="Comic Sans MS"/>
              </a:rPr>
              <a:t>en</a:t>
            </a:r>
            <a:r>
              <a:rPr sz="2400" spc="260" dirty="0">
                <a:latin typeface="Comic Sans MS"/>
                <a:cs typeface="Comic Sans MS"/>
              </a:rPr>
              <a:t> </a:t>
            </a:r>
            <a:r>
              <a:rPr sz="2400" spc="-5" dirty="0" err="1">
                <a:latin typeface="Comic Sans MS"/>
                <a:cs typeface="Comic Sans MS"/>
              </a:rPr>
              <a:t>el</a:t>
            </a:r>
            <a:r>
              <a:rPr sz="2400" spc="260" dirty="0">
                <a:latin typeface="Comic Sans MS"/>
                <a:cs typeface="Comic Sans MS"/>
              </a:rPr>
              <a:t> </a:t>
            </a:r>
            <a:r>
              <a:rPr sz="2400" spc="-5" dirty="0">
                <a:latin typeface="Comic Sans MS"/>
                <a:cs typeface="Comic Sans MS"/>
              </a:rPr>
              <a:t>receptor</a:t>
            </a:r>
            <a:r>
              <a:rPr lang="es-AR" sz="2400" spc="-5" dirty="0">
                <a:latin typeface="Comic Sans MS"/>
                <a:cs typeface="Comic Sans MS"/>
              </a:rPr>
              <a:t> </a:t>
            </a:r>
            <a:r>
              <a:rPr sz="2400" spc="-5" dirty="0" err="1">
                <a:latin typeface="Comic Sans MS"/>
                <a:cs typeface="Comic Sans MS"/>
              </a:rPr>
              <a:t>actuará</a:t>
            </a:r>
            <a:r>
              <a:rPr sz="2400" spc="254" dirty="0">
                <a:latin typeface="Comic Sans MS"/>
                <a:cs typeface="Comic Sans MS"/>
              </a:rPr>
              <a:t> </a:t>
            </a:r>
            <a:r>
              <a:rPr sz="2400" spc="-5" dirty="0">
                <a:latin typeface="Comic Sans MS"/>
                <a:cs typeface="Comic Sans MS"/>
              </a:rPr>
              <a:t>el</a:t>
            </a:r>
            <a:r>
              <a:rPr sz="2400" spc="260" dirty="0">
                <a:latin typeface="Comic Sans MS"/>
                <a:cs typeface="Comic Sans MS"/>
              </a:rPr>
              <a:t> </a:t>
            </a:r>
            <a:r>
              <a:rPr sz="2400" spc="-5" dirty="0">
                <a:latin typeface="Comic Sans MS"/>
                <a:cs typeface="Comic Sans MS"/>
              </a:rPr>
              <a:t>relé</a:t>
            </a:r>
            <a:r>
              <a:rPr sz="2400" spc="260" dirty="0">
                <a:latin typeface="Comic Sans MS"/>
                <a:cs typeface="Comic Sans MS"/>
              </a:rPr>
              <a:t> </a:t>
            </a:r>
            <a:r>
              <a:rPr sz="2400" spc="-5" dirty="0">
                <a:latin typeface="Comic Sans MS"/>
                <a:cs typeface="Comic Sans MS"/>
              </a:rPr>
              <a:t>de tierra e iniciará un disparo o </a:t>
            </a:r>
            <a:r>
              <a:rPr sz="2400" spc="-5" dirty="0" err="1">
                <a:latin typeface="Comic Sans MS"/>
                <a:cs typeface="Comic Sans MS"/>
              </a:rPr>
              <a:t>alarma</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El relé tiene un retardo de tiempo ajustable hasta de 10</a:t>
            </a:r>
            <a:r>
              <a:rPr lang="es-AR" sz="2400" spc="-5" dirty="0">
                <a:latin typeface="Comic Sans MS"/>
                <a:cs typeface="Comic Sans MS"/>
              </a:rPr>
              <a:t> </a:t>
            </a:r>
            <a:r>
              <a:rPr sz="2400" spc="-5" dirty="0" err="1">
                <a:latin typeface="Comic Sans MS"/>
                <a:cs typeface="Comic Sans MS"/>
              </a:rPr>
              <a:t>segundos</a:t>
            </a:r>
            <a:r>
              <a:rPr sz="2400" spc="-5" dirty="0">
                <a:latin typeface="Comic Sans MS"/>
                <a:cs typeface="Comic Sans MS"/>
              </a:rPr>
              <a:t>.</a:t>
            </a:r>
            <a:endParaRPr sz="2400" dirty="0">
              <a:latin typeface="Comic Sans MS"/>
              <a:cs typeface="Comic Sans MS"/>
            </a:endParaRPr>
          </a:p>
        </p:txBody>
      </p:sp>
      <p:sp>
        <p:nvSpPr>
          <p:cNvPr id="14" name="CuadroTexto 13">
            <a:extLst>
              <a:ext uri="{FF2B5EF4-FFF2-40B4-BE49-F238E27FC236}">
                <a16:creationId xmlns="" xmlns:a16="http://schemas.microsoft.com/office/drawing/2014/main" id="{B835F1F5-F4FD-4611-91B6-1A7D50F6ED58}"/>
              </a:ext>
            </a:extLst>
          </p:cNvPr>
          <p:cNvSpPr txBox="1"/>
          <p:nvPr/>
        </p:nvSpPr>
        <p:spPr>
          <a:xfrm>
            <a:off x="8583610" y="7172340"/>
            <a:ext cx="8936966" cy="400110"/>
          </a:xfrm>
          <a:prstGeom prst="rect">
            <a:avLst/>
          </a:prstGeom>
          <a:noFill/>
        </p:spPr>
        <p:txBody>
          <a:bodyPr wrap="square">
            <a:spAutoFit/>
          </a:bodyPr>
          <a:lstStyle/>
          <a:p>
            <a:pPr algn="ctr"/>
            <a:r>
              <a:rPr lang="es-MX" sz="2000" b="1" dirty="0">
                <a:latin typeface="Comic Sans MS" panose="030F0702030302020204" pitchFamily="66" charset="0"/>
              </a:rPr>
              <a:t>Figura 4. Detección de tierra en el campo para máquinas sin escobillas</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313683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54000" y="304800"/>
            <a:ext cx="17373600" cy="8464368"/>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PROTECCIÓN</a:t>
            </a:r>
            <a:r>
              <a:rPr sz="2400" b="1" spc="-1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a:latin typeface="Comic Sans MS"/>
                <a:cs typeface="Comic Sans MS"/>
              </a:rPr>
              <a:t>RESPALDO</a:t>
            </a:r>
            <a:endParaRPr lang="en-US" sz="2400" b="1" spc="-5" dirty="0">
              <a:latin typeface="Comic Sans MS"/>
              <a:cs typeface="Comic Sans MS"/>
            </a:endParaRPr>
          </a:p>
          <a:p>
            <a:pPr marL="12700" marR="5080" algn="just">
              <a:spcBef>
                <a:spcPts val="100"/>
              </a:spcBef>
            </a:pPr>
            <a:r>
              <a:rPr lang="es-MX" sz="2400" spc="-5" dirty="0">
                <a:latin typeface="Comic Sans MS"/>
                <a:cs typeface="Comic Sans MS"/>
              </a:rPr>
              <a:t>La protección de respaldo para los esquemas descritos anteriormente</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consiste</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un</a:t>
            </a:r>
            <a:r>
              <a:rPr lang="es-MX" sz="2400" spc="260" dirty="0">
                <a:latin typeface="Comic Sans MS"/>
                <a:cs typeface="Comic Sans MS"/>
              </a:rPr>
              <a:t> </a:t>
            </a:r>
            <a:r>
              <a:rPr lang="es-MX" sz="2400" spc="-5" dirty="0">
                <a:latin typeface="Comic Sans MS"/>
                <a:cs typeface="Comic Sans MS"/>
              </a:rPr>
              <a:t>equipo detector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vibraciones.</a:t>
            </a:r>
            <a:r>
              <a:rPr lang="es-MX" sz="2400" spc="260" dirty="0">
                <a:latin typeface="Comic Sans MS"/>
                <a:cs typeface="Comic Sans MS"/>
              </a:rPr>
              <a:t> </a:t>
            </a:r>
            <a:r>
              <a:rPr lang="es-MX" sz="2400" spc="-5" dirty="0">
                <a:latin typeface="Comic Sans MS"/>
                <a:cs typeface="Comic Sans MS"/>
              </a:rPr>
              <a:t>Se</a:t>
            </a:r>
            <a:r>
              <a:rPr lang="es-MX" sz="2400" spc="254" dirty="0">
                <a:latin typeface="Comic Sans MS"/>
                <a:cs typeface="Comic Sans MS"/>
              </a:rPr>
              <a:t> </a:t>
            </a:r>
            <a:r>
              <a:rPr lang="es-MX" sz="2400" spc="-5" dirty="0">
                <a:latin typeface="Comic Sans MS"/>
                <a:cs typeface="Comic Sans MS"/>
              </a:rPr>
              <a:t>proporcionan</a:t>
            </a:r>
            <a:r>
              <a:rPr lang="es-MX" sz="2400" spc="260" dirty="0">
                <a:latin typeface="Comic Sans MS"/>
                <a:cs typeface="Comic Sans MS"/>
              </a:rPr>
              <a:t> </a:t>
            </a:r>
            <a:r>
              <a:rPr lang="es-MX" sz="2400" spc="-5" dirty="0">
                <a:latin typeface="Comic Sans MS"/>
                <a:cs typeface="Comic Sans MS"/>
              </a:rPr>
              <a:t>contactos para disparar los interruptores principal y de campo si la vibración es mayor que la asociada con transitorios de corto circuito normales para fallas externas a la unidad. Algunas</a:t>
            </a:r>
            <a:r>
              <a:rPr lang="es-MX" sz="2400" dirty="0">
                <a:latin typeface="Comic Sans MS"/>
                <a:cs typeface="Comic Sans MS"/>
              </a:rPr>
              <a:t> </a:t>
            </a:r>
            <a:r>
              <a:rPr lang="es-MX" sz="2400" spc="-5" dirty="0">
                <a:latin typeface="Comic Sans MS"/>
                <a:cs typeface="Comic Sans MS"/>
              </a:rPr>
              <a:t>veces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utiliza</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 verificación de asentamiento de escobillas cuando éstas son retráctiles.</a:t>
            </a:r>
            <a:r>
              <a:rPr lang="es-MX" sz="2400" dirty="0">
                <a:latin typeface="Comic Sans MS"/>
                <a:cs typeface="Comic Sans MS"/>
              </a:rPr>
              <a:t> </a:t>
            </a:r>
            <a:r>
              <a:rPr lang="es-MX" sz="2400" spc="-5" dirty="0">
                <a:latin typeface="Comic Sans MS"/>
                <a:cs typeface="Comic Sans MS"/>
              </a:rPr>
              <a:t>El esquema requiere dos escobillas con una fuente de energía, la cual por acción del relé indicará si alguna de las escobillas no asienta y por lo tanto la detección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no</a:t>
            </a:r>
            <a:r>
              <a:rPr lang="es-MX" sz="2400" spc="5"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funcionando.</a:t>
            </a:r>
          </a:p>
          <a:p>
            <a:pPr marL="12700" marR="5080" algn="just">
              <a:spcBef>
                <a:spcPts val="100"/>
              </a:spcBef>
            </a:pPr>
            <a:endParaRPr lang="es-MX" sz="2400" spc="-5" dirty="0">
              <a:latin typeface="Comic Sans MS"/>
              <a:cs typeface="Comic Sans MS"/>
            </a:endParaRPr>
          </a:p>
          <a:p>
            <a:pPr marL="12700" algn="just">
              <a:spcBef>
                <a:spcPts val="100"/>
              </a:spcBef>
            </a:pPr>
            <a:r>
              <a:rPr lang="es-MX" sz="2400" b="1" spc="-5" dirty="0">
                <a:latin typeface="Comic Sans MS"/>
                <a:cs typeface="Comic Sans MS"/>
              </a:rPr>
              <a:t>CONSIDERACIONES</a:t>
            </a:r>
            <a:r>
              <a:rPr lang="es-MX" sz="2400" b="1" spc="-10" dirty="0">
                <a:latin typeface="Comic Sans MS"/>
                <a:cs typeface="Comic Sans MS"/>
              </a:rPr>
              <a:t> </a:t>
            </a:r>
            <a:r>
              <a:rPr lang="es-MX" sz="2400" b="1" spc="-5" dirty="0">
                <a:latin typeface="Comic Sans MS"/>
                <a:cs typeface="Comic Sans MS"/>
              </a:rPr>
              <a:t>DE DISPARO</a:t>
            </a:r>
          </a:p>
          <a:p>
            <a:pPr marL="12700" algn="just">
              <a:spcBef>
                <a:spcPts val="100"/>
              </a:spcBef>
            </a:pPr>
            <a:r>
              <a:rPr lang="es-MX" sz="2400" spc="-5" dirty="0">
                <a:latin typeface="Comic Sans MS"/>
                <a:cs typeface="Comic Sans MS"/>
              </a:rPr>
              <a:t>Desde un punto de vista de protección, la práctica más segura es disparar el generador automáticamente cuando la</a:t>
            </a:r>
            <a:r>
              <a:rPr lang="es-MX" sz="2400" dirty="0">
                <a:latin typeface="Comic Sans MS"/>
                <a:cs typeface="Comic Sans MS"/>
              </a:rPr>
              <a:t> </a:t>
            </a:r>
            <a:r>
              <a:rPr lang="es-MX" sz="2400" spc="-5" dirty="0">
                <a:latin typeface="Comic Sans MS"/>
                <a:cs typeface="Comic Sans MS"/>
              </a:rPr>
              <a:t>primera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detectada.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segunda</a:t>
            </a:r>
            <a:r>
              <a:rPr lang="es-MX" sz="2400" spc="254" dirty="0">
                <a:latin typeface="Comic Sans MS"/>
                <a:cs typeface="Comic Sans MS"/>
              </a:rPr>
              <a:t> </a:t>
            </a:r>
            <a:r>
              <a:rPr lang="es-MX" sz="2400" spc="-5" dirty="0">
                <a:latin typeface="Comic Sans MS"/>
                <a:cs typeface="Comic Sans MS"/>
              </a:rPr>
              <a:t>falla</a:t>
            </a:r>
            <a:r>
              <a:rPr lang="es-MX" sz="2400" spc="260" dirty="0">
                <a:latin typeface="Comic Sans MS"/>
                <a:cs typeface="Comic Sans MS"/>
              </a:rPr>
              <a:t> </a:t>
            </a:r>
            <a:r>
              <a:rPr lang="es-MX" sz="2400" spc="-5" dirty="0">
                <a:latin typeface="Comic Sans MS"/>
                <a:cs typeface="Comic Sans MS"/>
              </a:rPr>
              <a:t>a tierra podría ser inminente debido a los problemas de aislamiento en el campo.</a:t>
            </a:r>
            <a:r>
              <a:rPr lang="es-MX" sz="2400" dirty="0">
                <a:latin typeface="Comic Sans MS"/>
                <a:cs typeface="Comic Sans MS"/>
              </a:rPr>
              <a:t> </a:t>
            </a:r>
            <a:r>
              <a:rPr lang="es-MX" sz="2400" spc="-5" dirty="0">
                <a:latin typeface="Comic Sans MS"/>
                <a:cs typeface="Comic Sans MS"/>
              </a:rPr>
              <a:t>Ha habido casos en que una segunda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ha</a:t>
            </a:r>
            <a:r>
              <a:rPr lang="es-MX" sz="2400" dirty="0">
                <a:latin typeface="Comic Sans MS"/>
                <a:cs typeface="Comic Sans MS"/>
              </a:rPr>
              <a:t> </a:t>
            </a:r>
            <a:r>
              <a:rPr lang="es-MX" sz="2400" spc="-5" dirty="0">
                <a:latin typeface="Comic Sans MS"/>
                <a:cs typeface="Comic Sans MS"/>
              </a:rPr>
              <a:t>causado</a:t>
            </a:r>
            <a:r>
              <a:rPr lang="es-MX" sz="2400" dirty="0">
                <a:latin typeface="Comic Sans MS"/>
                <a:cs typeface="Comic Sans MS"/>
              </a:rPr>
              <a:t> </a:t>
            </a:r>
            <a:r>
              <a:rPr lang="es-MX" sz="2400" spc="-5" dirty="0">
                <a:latin typeface="Comic Sans MS"/>
                <a:cs typeface="Comic Sans MS"/>
              </a:rPr>
              <a:t>daños</a:t>
            </a:r>
            <a:r>
              <a:rPr lang="es-MX" sz="2400" spc="254" dirty="0">
                <a:latin typeface="Comic Sans MS"/>
                <a:cs typeface="Comic Sans MS"/>
              </a:rPr>
              <a:t> </a:t>
            </a:r>
            <a:r>
              <a:rPr lang="es-MX" sz="2400" spc="-5" dirty="0">
                <a:latin typeface="Comic Sans MS"/>
                <a:cs typeface="Comic Sans MS"/>
              </a:rPr>
              <a:t>al</a:t>
            </a:r>
            <a:r>
              <a:rPr lang="es-MX" sz="2400" spc="260" dirty="0">
                <a:latin typeface="Comic Sans MS"/>
                <a:cs typeface="Comic Sans MS"/>
              </a:rPr>
              <a:t> </a:t>
            </a:r>
            <a:r>
              <a:rPr lang="es-MX" sz="2400" spc="-5" dirty="0">
                <a:latin typeface="Comic Sans MS"/>
                <a:cs typeface="Comic Sans MS"/>
              </a:rPr>
              <a:t>campo. Muchas</a:t>
            </a:r>
            <a:r>
              <a:rPr lang="es-MX" sz="2400" spc="30" dirty="0">
                <a:latin typeface="Comic Sans MS"/>
                <a:cs typeface="Comic Sans MS"/>
              </a:rPr>
              <a:t> </a:t>
            </a:r>
            <a:r>
              <a:rPr lang="es-MX" sz="2400" spc="-5" dirty="0">
                <a:latin typeface="Comic Sans MS"/>
                <a:cs typeface="Comic Sans MS"/>
              </a:rPr>
              <a:t>empresas</a:t>
            </a:r>
            <a:r>
              <a:rPr lang="es-MX" sz="2400" spc="30" dirty="0">
                <a:latin typeface="Comic Sans MS"/>
                <a:cs typeface="Comic Sans MS"/>
              </a:rPr>
              <a:t> </a:t>
            </a:r>
            <a:r>
              <a:rPr lang="es-MX" sz="2400" spc="-5" dirty="0">
                <a:latin typeface="Comic Sans MS"/>
                <a:cs typeface="Comic Sans MS"/>
              </a:rPr>
              <a:t>suministradoras</a:t>
            </a:r>
            <a:r>
              <a:rPr lang="es-MX" sz="2400" spc="35" dirty="0">
                <a:latin typeface="Comic Sans MS"/>
                <a:cs typeface="Comic Sans MS"/>
              </a:rPr>
              <a:t> </a:t>
            </a:r>
            <a:r>
              <a:rPr lang="es-MX" sz="2400" spc="-5" dirty="0">
                <a:latin typeface="Comic Sans MS"/>
                <a:cs typeface="Comic Sans MS"/>
              </a:rPr>
              <a:t>alarman</a:t>
            </a:r>
            <a:r>
              <a:rPr lang="es-MX" sz="2400" spc="30" dirty="0">
                <a:latin typeface="Comic Sans MS"/>
                <a:cs typeface="Comic Sans MS"/>
              </a:rPr>
              <a:t> </a:t>
            </a:r>
            <a:r>
              <a:rPr lang="es-MX" sz="2400" spc="-5" dirty="0">
                <a:latin typeface="Comic Sans MS"/>
                <a:cs typeface="Comic Sans MS"/>
              </a:rPr>
              <a:t>con</a:t>
            </a:r>
            <a:r>
              <a:rPr lang="es-MX" sz="2400" spc="30" dirty="0">
                <a:latin typeface="Comic Sans MS"/>
                <a:cs typeface="Comic Sans MS"/>
              </a:rPr>
              <a:t> </a:t>
            </a:r>
            <a:r>
              <a:rPr lang="es-MX" sz="2400" spc="-5" dirty="0">
                <a:latin typeface="Comic Sans MS"/>
                <a:cs typeface="Comic Sans MS"/>
              </a:rPr>
              <a:t>el</a:t>
            </a:r>
            <a:r>
              <a:rPr lang="es-MX" sz="2400" spc="35" dirty="0">
                <a:latin typeface="Comic Sans MS"/>
                <a:cs typeface="Comic Sans MS"/>
              </a:rPr>
              <a:t> </a:t>
            </a:r>
            <a:r>
              <a:rPr lang="es-MX" sz="2400" spc="-5" dirty="0">
                <a:latin typeface="Comic Sans MS"/>
                <a:cs typeface="Comic Sans MS"/>
              </a:rPr>
              <a:t>relé</a:t>
            </a:r>
            <a:r>
              <a:rPr lang="es-MX" sz="2400" spc="10" dirty="0">
                <a:latin typeface="Comic Sans MS"/>
                <a:cs typeface="Comic Sans MS"/>
              </a:rPr>
              <a:t> </a:t>
            </a:r>
            <a:r>
              <a:rPr lang="es-MX" sz="2400" spc="-5" dirty="0">
                <a:latin typeface="Comic Sans MS"/>
                <a:cs typeface="Comic Sans MS"/>
              </a:rPr>
              <a:t>de tierra en el campo, con instrucciones escritas para el operador</a:t>
            </a:r>
            <a:r>
              <a:rPr lang="es-MX" sz="2400" spc="125" dirty="0">
                <a:latin typeface="Comic Sans MS"/>
                <a:cs typeface="Comic Sans MS"/>
              </a:rPr>
              <a:t> </a:t>
            </a:r>
            <a:r>
              <a:rPr lang="es-MX" sz="2400" spc="-5" dirty="0">
                <a:latin typeface="Comic Sans MS"/>
                <a:cs typeface="Comic Sans MS"/>
              </a:rPr>
              <a:t>para</a:t>
            </a:r>
            <a:r>
              <a:rPr lang="es-MX" sz="2400" spc="125" dirty="0">
                <a:latin typeface="Comic Sans MS"/>
                <a:cs typeface="Comic Sans MS"/>
              </a:rPr>
              <a:t> </a:t>
            </a:r>
            <a:r>
              <a:rPr lang="es-MX" sz="2400" spc="-5" dirty="0">
                <a:latin typeface="Comic Sans MS"/>
                <a:cs typeface="Comic Sans MS"/>
              </a:rPr>
              <a:t>descargar</a:t>
            </a:r>
            <a:r>
              <a:rPr lang="es-MX" sz="2400" spc="125" dirty="0">
                <a:latin typeface="Comic Sans MS"/>
                <a:cs typeface="Comic Sans MS"/>
              </a:rPr>
              <a:t> </a:t>
            </a:r>
            <a:r>
              <a:rPr lang="es-MX" sz="2400" spc="-5" dirty="0">
                <a:latin typeface="Comic Sans MS"/>
                <a:cs typeface="Comic Sans MS"/>
              </a:rPr>
              <a:t>y</a:t>
            </a:r>
            <a:r>
              <a:rPr lang="es-MX" sz="2400" spc="125" dirty="0">
                <a:latin typeface="Comic Sans MS"/>
                <a:cs typeface="Comic Sans MS"/>
              </a:rPr>
              <a:t> </a:t>
            </a:r>
            <a:r>
              <a:rPr lang="es-MX" sz="2400" spc="-5" dirty="0">
                <a:latin typeface="Comic Sans MS"/>
                <a:cs typeface="Comic Sans MS"/>
              </a:rPr>
              <a:t>sacar</a:t>
            </a:r>
            <a:r>
              <a:rPr lang="es-MX" sz="2400" spc="125" dirty="0">
                <a:latin typeface="Comic Sans MS"/>
                <a:cs typeface="Comic Sans MS"/>
              </a:rPr>
              <a:t> </a:t>
            </a:r>
            <a:r>
              <a:rPr lang="es-MX" sz="2400" spc="-5" dirty="0">
                <a:latin typeface="Comic Sans MS"/>
                <a:cs typeface="Comic Sans MS"/>
              </a:rPr>
              <a:t>de</a:t>
            </a:r>
            <a:r>
              <a:rPr lang="es-MX" sz="2400" spc="125" dirty="0">
                <a:latin typeface="Comic Sans MS"/>
                <a:cs typeface="Comic Sans MS"/>
              </a:rPr>
              <a:t> </a:t>
            </a:r>
            <a:r>
              <a:rPr lang="es-MX" sz="2400" spc="-5" dirty="0">
                <a:latin typeface="Comic Sans MS"/>
                <a:cs typeface="Comic Sans MS"/>
              </a:rPr>
              <a:t>servicio</a:t>
            </a:r>
            <a:r>
              <a:rPr lang="es-MX" sz="2400" spc="114" dirty="0">
                <a:latin typeface="Comic Sans MS"/>
                <a:cs typeface="Comic Sans MS"/>
              </a:rPr>
              <a:t> </a:t>
            </a:r>
            <a:r>
              <a:rPr lang="es-MX" sz="2400" spc="-5" dirty="0">
                <a:latin typeface="Comic Sans MS"/>
                <a:cs typeface="Comic Sans MS"/>
              </a:rPr>
              <a:t>la</a:t>
            </a:r>
            <a:r>
              <a:rPr lang="es-MX" sz="2400" spc="120" dirty="0">
                <a:latin typeface="Comic Sans MS"/>
                <a:cs typeface="Comic Sans MS"/>
              </a:rPr>
              <a:t> </a:t>
            </a:r>
            <a:r>
              <a:rPr lang="es-MX" sz="2400" spc="-5" dirty="0">
                <a:latin typeface="Comic Sans MS"/>
                <a:cs typeface="Comic Sans MS"/>
              </a:rPr>
              <a:t>máquina de una</a:t>
            </a:r>
            <a:r>
              <a:rPr lang="es-MX" sz="2400" dirty="0">
                <a:latin typeface="Comic Sans MS"/>
                <a:cs typeface="Comic Sans MS"/>
              </a:rPr>
              <a:t> </a:t>
            </a:r>
            <a:r>
              <a:rPr lang="es-MX" sz="2400" spc="-5" dirty="0">
                <a:latin typeface="Comic Sans MS"/>
                <a:cs typeface="Comic Sans MS"/>
              </a:rPr>
              <a:t>forma</a:t>
            </a:r>
            <a:r>
              <a:rPr lang="es-MX" sz="2400" dirty="0">
                <a:latin typeface="Comic Sans MS"/>
                <a:cs typeface="Comic Sans MS"/>
              </a:rPr>
              <a:t> </a:t>
            </a:r>
            <a:r>
              <a:rPr lang="es-MX" sz="2400" spc="-5" dirty="0">
                <a:latin typeface="Comic Sans MS"/>
                <a:cs typeface="Comic Sans MS"/>
              </a:rPr>
              <a:t>ordenada.</a:t>
            </a:r>
          </a:p>
          <a:p>
            <a:pPr marL="12700" algn="just">
              <a:spcBef>
                <a:spcPts val="100"/>
              </a:spcBef>
            </a:pPr>
            <a:endParaRPr lang="es-MX" sz="2400" spc="-5" dirty="0">
              <a:latin typeface="Comic Sans MS"/>
              <a:cs typeface="Comic Sans MS"/>
            </a:endParaRPr>
          </a:p>
          <a:p>
            <a:pPr marL="12700">
              <a:spcBef>
                <a:spcPts val="100"/>
              </a:spcBef>
            </a:pPr>
            <a:r>
              <a:rPr lang="es-AR" sz="2400" b="1" spc="-5" dirty="0">
                <a:latin typeface="Comic Sans MS"/>
                <a:cs typeface="Comic Sans MS"/>
              </a:rPr>
              <a:t>REFERENCIAS</a:t>
            </a:r>
            <a:endParaRPr lang="es-AR" sz="2400" dirty="0">
              <a:latin typeface="Comic Sans MS"/>
              <a:cs typeface="Comic Sans MS"/>
            </a:endParaRPr>
          </a:p>
          <a:p>
            <a:pPr marL="286385" marR="6350" indent="-274320" algn="just">
              <a:lnSpc>
                <a:spcPct val="116100"/>
              </a:lnSpc>
              <a:buAutoNum type="arabicPeriod"/>
              <a:tabLst>
                <a:tab pos="287020" algn="l"/>
              </a:tabLst>
            </a:pPr>
            <a:r>
              <a:rPr lang="es-AR" sz="2400" spc="-5" dirty="0">
                <a:latin typeface="Comic Sans MS"/>
                <a:cs typeface="Comic Sans MS"/>
              </a:rPr>
              <a:t>"IEEE Guide </a:t>
            </a:r>
            <a:r>
              <a:rPr lang="es-AR" sz="2400" spc="-5" dirty="0" err="1">
                <a:latin typeface="Comic Sans MS"/>
                <a:cs typeface="Comic Sans MS"/>
              </a:rPr>
              <a:t>for</a:t>
            </a:r>
            <a:r>
              <a:rPr lang="es-AR" sz="2400" spc="-5" dirty="0">
                <a:latin typeface="Comic Sans MS"/>
                <a:cs typeface="Comic Sans MS"/>
              </a:rPr>
              <a:t> AC </a:t>
            </a:r>
            <a:r>
              <a:rPr lang="es-AR" sz="2400" spc="-5" dirty="0" err="1">
                <a:latin typeface="Comic Sans MS"/>
                <a:cs typeface="Comic Sans MS"/>
              </a:rPr>
              <a:t>Generator</a:t>
            </a:r>
            <a:r>
              <a:rPr lang="es-AR" sz="2400" spc="-5" dirty="0">
                <a:latin typeface="Comic Sans MS"/>
                <a:cs typeface="Comic Sans MS"/>
              </a:rPr>
              <a:t> </a:t>
            </a:r>
            <a:r>
              <a:rPr lang="es-AR" sz="2400" spc="-5" dirty="0" err="1">
                <a:latin typeface="Comic Sans MS"/>
                <a:cs typeface="Comic Sans MS"/>
              </a:rPr>
              <a:t>Protection</a:t>
            </a:r>
            <a:r>
              <a:rPr lang="es-AR" sz="2400" spc="-5" dirty="0">
                <a:latin typeface="Comic Sans MS"/>
                <a:cs typeface="Comic Sans MS"/>
              </a:rPr>
              <a:t>," ANSI/ IEEE C37.102-1986.</a:t>
            </a:r>
            <a:endParaRPr lang="es-AR" sz="2400" dirty="0">
              <a:latin typeface="Comic Sans MS"/>
              <a:cs typeface="Comic Sans MS"/>
            </a:endParaRPr>
          </a:p>
          <a:p>
            <a:pPr marL="286385" marR="5080" indent="-274320" algn="just">
              <a:lnSpc>
                <a:spcPct val="116100"/>
              </a:lnSpc>
              <a:buAutoNum type="arabicPeriod"/>
              <a:tabLst>
                <a:tab pos="287020" algn="l"/>
              </a:tabLst>
            </a:pPr>
            <a:r>
              <a:rPr lang="es-AR" sz="2400" spc="-5" dirty="0">
                <a:latin typeface="Comic Sans MS"/>
                <a:cs typeface="Comic Sans MS"/>
              </a:rPr>
              <a:t>"</a:t>
            </a:r>
            <a:r>
              <a:rPr lang="es-AR" sz="2400" spc="-5" dirty="0" err="1">
                <a:latin typeface="Comic Sans MS"/>
                <a:cs typeface="Comic Sans MS"/>
              </a:rPr>
              <a:t>Protective</a:t>
            </a:r>
            <a:r>
              <a:rPr lang="es-AR" sz="2400" spc="-5" dirty="0">
                <a:latin typeface="Comic Sans MS"/>
                <a:cs typeface="Comic Sans MS"/>
              </a:rPr>
              <a:t> </a:t>
            </a:r>
            <a:r>
              <a:rPr lang="es-AR" sz="2400" spc="-5" dirty="0" err="1">
                <a:latin typeface="Comic Sans MS"/>
                <a:cs typeface="Comic Sans MS"/>
              </a:rPr>
              <a:t>Relaying</a:t>
            </a:r>
            <a:r>
              <a:rPr lang="es-AR" sz="2400" spc="-5" dirty="0">
                <a:latin typeface="Comic Sans MS"/>
                <a:cs typeface="Comic Sans MS"/>
              </a:rPr>
              <a:t>, </a:t>
            </a:r>
            <a:r>
              <a:rPr lang="es-AR" sz="2400" spc="-5" dirty="0" err="1">
                <a:latin typeface="Comic Sans MS"/>
                <a:cs typeface="Comic Sans MS"/>
              </a:rPr>
              <a:t>Theory</a:t>
            </a:r>
            <a:r>
              <a:rPr lang="es-AR" sz="2400" spc="-5" dirty="0">
                <a:latin typeface="Comic Sans MS"/>
                <a:cs typeface="Comic Sans MS"/>
              </a:rPr>
              <a:t> and </a:t>
            </a:r>
            <a:r>
              <a:rPr lang="es-AR" sz="2400" spc="-5" dirty="0" err="1">
                <a:latin typeface="Comic Sans MS"/>
                <a:cs typeface="Comic Sans MS"/>
              </a:rPr>
              <a:t>Application</a:t>
            </a:r>
            <a:r>
              <a:rPr lang="es-AR" sz="2400" spc="-5" dirty="0">
                <a:latin typeface="Comic Sans MS"/>
                <a:cs typeface="Comic Sans MS"/>
              </a:rPr>
              <a:t>," ABB </a:t>
            </a:r>
            <a:r>
              <a:rPr lang="es-AR" sz="2400" spc="-5" dirty="0" err="1">
                <a:latin typeface="Comic Sans MS"/>
                <a:cs typeface="Comic Sans MS"/>
              </a:rPr>
              <a:t>Relay</a:t>
            </a:r>
            <a:r>
              <a:rPr lang="es-AR" sz="2400" spc="-5" dirty="0">
                <a:latin typeface="Comic Sans MS"/>
                <a:cs typeface="Comic Sans MS"/>
              </a:rPr>
              <a:t> </a:t>
            </a:r>
            <a:r>
              <a:rPr lang="es-AR" sz="2400" spc="-5" dirty="0" err="1">
                <a:latin typeface="Comic Sans MS"/>
                <a:cs typeface="Comic Sans MS"/>
              </a:rPr>
              <a:t>Division</a:t>
            </a:r>
            <a:r>
              <a:rPr lang="es-AR" sz="2400" spc="-5" dirty="0">
                <a:latin typeface="Comic Sans MS"/>
                <a:cs typeface="Comic Sans MS"/>
              </a:rPr>
              <a:t>, Coral Springs, FL, Marcel </a:t>
            </a:r>
            <a:r>
              <a:rPr lang="es-AR" sz="2400" spc="-5" dirty="0" err="1">
                <a:latin typeface="Comic Sans MS"/>
                <a:cs typeface="Comic Sans MS"/>
              </a:rPr>
              <a:t>Dekker</a:t>
            </a:r>
            <a:r>
              <a:rPr lang="es-AR" sz="2400" spc="-5" dirty="0">
                <a:latin typeface="Comic Sans MS"/>
                <a:cs typeface="Comic Sans MS"/>
              </a:rPr>
              <a:t>, 1994.</a:t>
            </a:r>
            <a:endParaRPr lang="es-AR" sz="2400" dirty="0">
              <a:latin typeface="Comic Sans MS"/>
              <a:cs typeface="Comic Sans MS"/>
            </a:endParaRPr>
          </a:p>
          <a:p>
            <a:pPr marL="286385" marR="5080" indent="-274320" algn="just">
              <a:lnSpc>
                <a:spcPct val="116100"/>
              </a:lnSpc>
              <a:buAutoNum type="arabicPeriod"/>
              <a:tabLst>
                <a:tab pos="287020" algn="l"/>
              </a:tabLst>
            </a:pPr>
            <a:r>
              <a:rPr lang="es-AR" sz="2400" spc="-5" dirty="0">
                <a:latin typeface="Comic Sans MS"/>
                <a:cs typeface="Comic Sans MS"/>
              </a:rPr>
              <a:t>"Field</a:t>
            </a:r>
            <a:r>
              <a:rPr lang="es-AR" sz="2400" dirty="0">
                <a:latin typeface="Comic Sans MS"/>
                <a:cs typeface="Comic Sans MS"/>
              </a:rPr>
              <a:t> </a:t>
            </a:r>
            <a:r>
              <a:rPr lang="es-AR" sz="2400" spc="-5" dirty="0" err="1">
                <a:latin typeface="Comic Sans MS"/>
                <a:cs typeface="Comic Sans MS"/>
              </a:rPr>
              <a:t>Ground</a:t>
            </a:r>
            <a:r>
              <a:rPr lang="es-AR" sz="2400" dirty="0">
                <a:latin typeface="Comic Sans MS"/>
                <a:cs typeface="Comic Sans MS"/>
              </a:rPr>
              <a:t> </a:t>
            </a:r>
            <a:r>
              <a:rPr lang="es-AR" sz="2400" spc="-5" dirty="0" err="1">
                <a:latin typeface="Comic Sans MS"/>
                <a:cs typeface="Comic Sans MS"/>
              </a:rPr>
              <a:t>Detection</a:t>
            </a:r>
            <a:r>
              <a:rPr lang="es-AR" sz="2400" dirty="0">
                <a:latin typeface="Comic Sans MS"/>
                <a:cs typeface="Comic Sans MS"/>
              </a:rPr>
              <a:t> </a:t>
            </a:r>
            <a:r>
              <a:rPr lang="es-AR" sz="2400" spc="-5" dirty="0" err="1">
                <a:latin typeface="Comic Sans MS"/>
                <a:cs typeface="Comic Sans MS"/>
              </a:rPr>
              <a:t>System</a:t>
            </a:r>
            <a:r>
              <a:rPr lang="es-AR" sz="2400" dirty="0">
                <a:latin typeface="Comic Sans MS"/>
                <a:cs typeface="Comic Sans MS"/>
              </a:rPr>
              <a:t> </a:t>
            </a:r>
            <a:r>
              <a:rPr lang="es-AR" sz="2400" spc="-5" dirty="0" err="1">
                <a:latin typeface="Comic Sans MS"/>
                <a:cs typeface="Comic Sans MS"/>
              </a:rPr>
              <a:t>Instruction</a:t>
            </a:r>
            <a:r>
              <a:rPr lang="es-AR" sz="2400" spc="-5" dirty="0">
                <a:latin typeface="Comic Sans MS"/>
                <a:cs typeface="Comic Sans MS"/>
              </a:rPr>
              <a:t> Manual," </a:t>
            </a:r>
            <a:r>
              <a:rPr lang="es-AR" sz="2400" spc="-5" dirty="0" err="1">
                <a:latin typeface="Comic Sans MS"/>
                <a:cs typeface="Comic Sans MS"/>
              </a:rPr>
              <a:t>Dresser</a:t>
            </a:r>
            <a:r>
              <a:rPr lang="es-AR" sz="2400" spc="-5" dirty="0">
                <a:latin typeface="Comic Sans MS"/>
                <a:cs typeface="Comic Sans MS"/>
              </a:rPr>
              <a:t> Rand, Electric </a:t>
            </a:r>
            <a:r>
              <a:rPr lang="es-AR" sz="2400" spc="-5" dirty="0" err="1">
                <a:latin typeface="Comic Sans MS"/>
                <a:cs typeface="Comic Sans MS"/>
              </a:rPr>
              <a:t>Machinery</a:t>
            </a:r>
            <a:r>
              <a:rPr lang="es-AR" sz="2400" spc="-5" dirty="0">
                <a:latin typeface="Comic Sans MS"/>
                <a:cs typeface="Comic Sans MS"/>
              </a:rPr>
              <a:t> 2100- IN-324B.</a:t>
            </a:r>
            <a:endParaRPr lang="es-AR" sz="2400" dirty="0">
              <a:latin typeface="Comic Sans MS"/>
              <a:cs typeface="Comic Sans MS"/>
            </a:endParaRPr>
          </a:p>
          <a:p>
            <a:pPr marL="286385" marR="5715" indent="-274320" algn="just">
              <a:lnSpc>
                <a:spcPct val="116100"/>
              </a:lnSpc>
              <a:buAutoNum type="arabicPeriod"/>
              <a:tabLst>
                <a:tab pos="287020" algn="l"/>
              </a:tabLst>
            </a:pPr>
            <a:r>
              <a:rPr lang="es-AR" sz="2400" spc="-5" dirty="0">
                <a:latin typeface="Comic Sans MS"/>
                <a:cs typeface="Comic Sans MS"/>
              </a:rPr>
              <a:t>"Machine Field </a:t>
            </a:r>
            <a:r>
              <a:rPr lang="es-AR" sz="2400" spc="-5" dirty="0" err="1">
                <a:latin typeface="Comic Sans MS"/>
                <a:cs typeface="Comic Sans MS"/>
              </a:rPr>
              <a:t>Ground</a:t>
            </a:r>
            <a:r>
              <a:rPr lang="es-AR" sz="2400" spc="-5" dirty="0">
                <a:latin typeface="Comic Sans MS"/>
                <a:cs typeface="Comic Sans MS"/>
              </a:rPr>
              <a:t> Detector </a:t>
            </a:r>
            <a:r>
              <a:rPr lang="es-AR" sz="2400" spc="-5" dirty="0" err="1">
                <a:latin typeface="Comic Sans MS"/>
                <a:cs typeface="Comic Sans MS"/>
              </a:rPr>
              <a:t>Relay</a:t>
            </a:r>
            <a:r>
              <a:rPr lang="es-AR" sz="2400" spc="-5" dirty="0">
                <a:latin typeface="Comic Sans MS"/>
                <a:cs typeface="Comic Sans MS"/>
              </a:rPr>
              <a:t> PJG-12-B," GEK-4188, General</a:t>
            </a:r>
            <a:r>
              <a:rPr lang="es-AR" sz="2400" dirty="0">
                <a:latin typeface="Comic Sans MS"/>
                <a:cs typeface="Comic Sans MS"/>
              </a:rPr>
              <a:t> </a:t>
            </a:r>
            <a:r>
              <a:rPr lang="es-AR" sz="2400" spc="-5" dirty="0">
                <a:latin typeface="Comic Sans MS"/>
                <a:cs typeface="Comic Sans MS"/>
              </a:rPr>
              <a:t>Electric.</a:t>
            </a:r>
            <a:endParaRPr lang="es-AR" sz="2400" dirty="0">
              <a:latin typeface="Comic Sans MS"/>
              <a:cs typeface="Comic Sans MS"/>
            </a:endParaRPr>
          </a:p>
          <a:p>
            <a:pPr marL="179070" indent="-167005">
              <a:buAutoNum type="arabicPeriod"/>
              <a:tabLst>
                <a:tab pos="179705" algn="l"/>
              </a:tabLst>
            </a:pPr>
            <a:r>
              <a:rPr lang="es-AR" sz="2400" spc="-5" dirty="0">
                <a:latin typeface="Comic Sans MS"/>
                <a:cs typeface="Comic Sans MS"/>
              </a:rPr>
              <a:t>"</a:t>
            </a:r>
            <a:r>
              <a:rPr lang="es-AR" sz="2400" spc="-5" dirty="0" err="1">
                <a:latin typeface="Comic Sans MS"/>
                <a:cs typeface="Comic Sans MS"/>
              </a:rPr>
              <a:t>Type</a:t>
            </a:r>
            <a:r>
              <a:rPr lang="es-AR" sz="2400" spc="5" dirty="0">
                <a:latin typeface="Comic Sans MS"/>
                <a:cs typeface="Comic Sans MS"/>
              </a:rPr>
              <a:t> </a:t>
            </a:r>
            <a:r>
              <a:rPr lang="es-AR" sz="2400" spc="-5" dirty="0">
                <a:latin typeface="Comic Sans MS"/>
                <a:cs typeface="Comic Sans MS"/>
              </a:rPr>
              <a:t>DGF</a:t>
            </a:r>
            <a:r>
              <a:rPr lang="es-AR" sz="2400" spc="10" dirty="0">
                <a:latin typeface="Comic Sans MS"/>
                <a:cs typeface="Comic Sans MS"/>
              </a:rPr>
              <a:t> </a:t>
            </a:r>
            <a:r>
              <a:rPr lang="es-AR" sz="2400" spc="-5" dirty="0" err="1">
                <a:latin typeface="Comic Sans MS"/>
                <a:cs typeface="Comic Sans MS"/>
              </a:rPr>
              <a:t>Generator</a:t>
            </a:r>
            <a:r>
              <a:rPr lang="es-AR" sz="2400" spc="10" dirty="0">
                <a:latin typeface="Comic Sans MS"/>
                <a:cs typeface="Comic Sans MS"/>
              </a:rPr>
              <a:t> </a:t>
            </a:r>
            <a:r>
              <a:rPr lang="es-AR" sz="2400" spc="-5" dirty="0">
                <a:latin typeface="Comic Sans MS"/>
                <a:cs typeface="Comic Sans MS"/>
              </a:rPr>
              <a:t>Field</a:t>
            </a:r>
            <a:r>
              <a:rPr lang="es-AR" sz="2400" spc="5" dirty="0">
                <a:latin typeface="Comic Sans MS"/>
                <a:cs typeface="Comic Sans MS"/>
              </a:rPr>
              <a:t> </a:t>
            </a:r>
            <a:r>
              <a:rPr lang="es-AR" sz="2400" spc="-5" dirty="0" err="1">
                <a:latin typeface="Comic Sans MS"/>
                <a:cs typeface="Comic Sans MS"/>
              </a:rPr>
              <a:t>Relay</a:t>
            </a:r>
            <a:r>
              <a:rPr lang="es-AR" sz="2400" spc="-5" dirty="0">
                <a:latin typeface="Comic Sans MS"/>
                <a:cs typeface="Comic Sans MS"/>
              </a:rPr>
              <a:t>,"</a:t>
            </a:r>
            <a:r>
              <a:rPr lang="es-AR" sz="2400" spc="10" dirty="0">
                <a:latin typeface="Comic Sans MS"/>
                <a:cs typeface="Comic Sans MS"/>
              </a:rPr>
              <a:t> </a:t>
            </a:r>
            <a:r>
              <a:rPr lang="es-AR" sz="2400" spc="-5" dirty="0">
                <a:latin typeface="Comic Sans MS"/>
                <a:cs typeface="Comic Sans MS"/>
              </a:rPr>
              <a:t>ABB</a:t>
            </a:r>
            <a:r>
              <a:rPr lang="es-AR" sz="2400" spc="10" dirty="0">
                <a:latin typeface="Comic Sans MS"/>
                <a:cs typeface="Comic Sans MS"/>
              </a:rPr>
              <a:t> </a:t>
            </a:r>
            <a:r>
              <a:rPr lang="es-AR" sz="2400" spc="-5" dirty="0">
                <a:latin typeface="Comic Sans MS"/>
                <a:cs typeface="Comic Sans MS"/>
              </a:rPr>
              <a:t>IL41-747.</a:t>
            </a:r>
            <a:endParaRPr lang="es-AR" sz="2400" dirty="0">
              <a:latin typeface="Comic Sans MS"/>
              <a:cs typeface="Comic Sans MS"/>
            </a:endParaRPr>
          </a:p>
          <a:p>
            <a:pPr marL="12700" algn="just">
              <a:spcBef>
                <a:spcPts val="100"/>
              </a:spcBef>
            </a:pPr>
            <a:endParaRPr sz="2400" dirty="0">
              <a:latin typeface="Comic Sans MS"/>
              <a:cs typeface="Comic Sans MS"/>
            </a:endParaRPr>
          </a:p>
        </p:txBody>
      </p:sp>
    </p:spTree>
    <p:extLst>
      <p:ext uri="{BB962C8B-B14F-4D97-AF65-F5344CB8AC3E}">
        <p14:creationId xmlns="" xmlns:p14="http://schemas.microsoft.com/office/powerpoint/2010/main" val="18398980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311400" y="347153"/>
            <a:ext cx="14401799"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4</a:t>
            </a:r>
            <a:endParaRPr sz="3200" b="1" dirty="0">
              <a:latin typeface="Comic Sans MS"/>
              <a:cs typeface="Comic Sans MS"/>
            </a:endParaRPr>
          </a:p>
          <a:p>
            <a:pPr algn="ctr">
              <a:spcBef>
                <a:spcPts val="5"/>
              </a:spcBef>
            </a:pPr>
            <a:r>
              <a:rPr sz="3200" b="1" spc="-5" dirty="0">
                <a:latin typeface="Comic Sans MS"/>
                <a:cs typeface="Comic Sans MS"/>
              </a:rPr>
              <a:t>PROTECCIÓN</a:t>
            </a:r>
            <a:r>
              <a:rPr sz="3200" b="1" spc="10" dirty="0">
                <a:latin typeface="Comic Sans MS"/>
                <a:cs typeface="Comic Sans MS"/>
              </a:rPr>
              <a:t> </a:t>
            </a:r>
            <a:r>
              <a:rPr sz="3200" b="1" spc="-5" dirty="0">
                <a:latin typeface="Comic Sans MS"/>
                <a:cs typeface="Comic Sans MS"/>
              </a:rPr>
              <a:t>DE</a:t>
            </a:r>
            <a:r>
              <a:rPr sz="3200" b="1" spc="10" dirty="0">
                <a:latin typeface="Comic Sans MS"/>
                <a:cs typeface="Comic Sans MS"/>
              </a:rPr>
              <a:t> </a:t>
            </a:r>
            <a:r>
              <a:rPr sz="3200" b="1" spc="-5" dirty="0">
                <a:latin typeface="Comic Sans MS"/>
                <a:cs typeface="Comic Sans MS"/>
              </a:rPr>
              <a:t>FALLA</a:t>
            </a:r>
            <a:r>
              <a:rPr sz="3200" b="1" spc="10" dirty="0">
                <a:latin typeface="Comic Sans MS"/>
                <a:cs typeface="Comic Sans MS"/>
              </a:rPr>
              <a:t> </a:t>
            </a:r>
            <a:r>
              <a:rPr sz="3200" b="1" spc="-5" dirty="0">
                <a:latin typeface="Comic Sans MS"/>
                <a:cs typeface="Comic Sans MS"/>
              </a:rPr>
              <a:t>A</a:t>
            </a:r>
            <a:r>
              <a:rPr sz="3200" b="1" spc="5" dirty="0">
                <a:latin typeface="Comic Sans MS"/>
                <a:cs typeface="Comic Sans MS"/>
              </a:rPr>
              <a:t> </a:t>
            </a:r>
            <a:r>
              <a:rPr sz="3200" b="1" spc="-5" dirty="0">
                <a:latin typeface="Comic Sans MS"/>
                <a:cs typeface="Comic Sans MS"/>
              </a:rPr>
              <a:t>TIERRA</a:t>
            </a:r>
            <a:r>
              <a:rPr sz="3200" b="1" spc="10" dirty="0">
                <a:latin typeface="Comic Sans MS"/>
                <a:cs typeface="Comic Sans MS"/>
              </a:rPr>
              <a:t> </a:t>
            </a:r>
            <a:r>
              <a:rPr sz="3200" b="1" spc="-5" dirty="0">
                <a:latin typeface="Comic Sans MS"/>
                <a:cs typeface="Comic Sans MS"/>
              </a:rPr>
              <a:t>EN</a:t>
            </a:r>
            <a:r>
              <a:rPr sz="3200" b="1" spc="15" dirty="0">
                <a:latin typeface="Comic Sans MS"/>
                <a:cs typeface="Comic Sans MS"/>
              </a:rPr>
              <a:t> </a:t>
            </a:r>
            <a:r>
              <a:rPr sz="3200" b="1" spc="-5" dirty="0">
                <a:latin typeface="Comic Sans MS"/>
                <a:cs typeface="Comic Sans MS"/>
              </a:rPr>
              <a:t>EL</a:t>
            </a:r>
            <a:r>
              <a:rPr sz="3200" b="1" spc="10" dirty="0">
                <a:latin typeface="Comic Sans MS"/>
                <a:cs typeface="Comic Sans MS"/>
              </a:rPr>
              <a:t> </a:t>
            </a:r>
            <a:r>
              <a:rPr sz="3200" b="1" spc="-5" dirty="0">
                <a:latin typeface="Comic Sans MS"/>
                <a:cs typeface="Comic Sans MS"/>
              </a:rPr>
              <a:t>DEVANADO</a:t>
            </a:r>
            <a:r>
              <a:rPr sz="3200" b="1" spc="10" dirty="0">
                <a:latin typeface="Comic Sans MS"/>
                <a:cs typeface="Comic Sans MS"/>
              </a:rPr>
              <a:t> </a:t>
            </a:r>
            <a:r>
              <a:rPr sz="3200" b="1" spc="-5" dirty="0">
                <a:latin typeface="Comic Sans MS"/>
                <a:cs typeface="Comic Sans MS"/>
              </a:rPr>
              <a:t>DEL</a:t>
            </a:r>
            <a:r>
              <a:rPr sz="3200" b="1" spc="10" dirty="0">
                <a:latin typeface="Comic Sans MS"/>
                <a:cs typeface="Comic Sans MS"/>
              </a:rPr>
              <a:t> </a:t>
            </a:r>
            <a:r>
              <a:rPr sz="3200" b="1" spc="-5" dirty="0">
                <a:latin typeface="Comic Sans MS"/>
                <a:cs typeface="Comic Sans MS"/>
              </a:rPr>
              <a:t>ESTATOR</a:t>
            </a:r>
            <a:endParaRPr sz="3200" b="1" dirty="0">
              <a:latin typeface="Comic Sans MS"/>
              <a:cs typeface="Comic Sans MS"/>
            </a:endParaRPr>
          </a:p>
        </p:txBody>
      </p:sp>
      <p:sp>
        <p:nvSpPr>
          <p:cNvPr id="3" name="object 3"/>
          <p:cNvSpPr txBox="1"/>
          <p:nvPr/>
        </p:nvSpPr>
        <p:spPr>
          <a:xfrm>
            <a:off x="330200" y="2274443"/>
            <a:ext cx="17221200" cy="240578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Esta sección está dirigida a la puesta a tierra del neutro del estator del generador y los esquemas de protección usados para detectar fallas a tierra en el estator.</a:t>
            </a:r>
            <a:r>
              <a:rPr lang="es-MX" sz="2400" dirty="0">
                <a:latin typeface="Comic Sans MS"/>
                <a:cs typeface="Comic Sans MS"/>
              </a:rPr>
              <a:t> </a:t>
            </a:r>
            <a:r>
              <a:rPr lang="es-MX" sz="2400" spc="-5" dirty="0">
                <a:latin typeface="Comic Sans MS"/>
                <a:cs typeface="Comic Sans MS"/>
              </a:rPr>
              <a:t>Se describen</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tipos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prácticas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 impedancia alta y baja. Estos dos tipos de prácticas de 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representan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métodos</a:t>
            </a:r>
            <a:r>
              <a:rPr lang="es-MX" sz="2400" dirty="0">
                <a:latin typeface="Comic Sans MS"/>
                <a:cs typeface="Comic Sans MS"/>
              </a:rPr>
              <a:t> </a:t>
            </a:r>
            <a:r>
              <a:rPr lang="es-MX" sz="2400" spc="-5" dirty="0">
                <a:latin typeface="Comic Sans MS"/>
                <a:cs typeface="Comic Sans MS"/>
              </a:rPr>
              <a:t>principales usados en la industria para aterrizar los devanados del generador.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principales</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protección usados</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descritos.</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30200" y="381000"/>
            <a:ext cx="17297400" cy="758925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El método usado de puesta a tierra del estator en una instalación</a:t>
            </a:r>
            <a:r>
              <a:rPr lang="es-MX" sz="2400" spc="225" dirty="0">
                <a:latin typeface="Comic Sans MS"/>
                <a:cs typeface="Comic Sans MS"/>
              </a:rPr>
              <a:t> </a:t>
            </a:r>
            <a:r>
              <a:rPr lang="es-MX" sz="2400" spc="-5" dirty="0">
                <a:latin typeface="Comic Sans MS"/>
                <a:cs typeface="Comic Sans MS"/>
              </a:rPr>
              <a:t>de</a:t>
            </a:r>
            <a:r>
              <a:rPr lang="es-MX" sz="2400" spc="225" dirty="0">
                <a:latin typeface="Comic Sans MS"/>
                <a:cs typeface="Comic Sans MS"/>
              </a:rPr>
              <a:t> </a:t>
            </a:r>
            <a:r>
              <a:rPr lang="es-MX" sz="2400" spc="-5" dirty="0">
                <a:latin typeface="Comic Sans MS"/>
                <a:cs typeface="Comic Sans MS"/>
              </a:rPr>
              <a:t>generador</a:t>
            </a:r>
            <a:r>
              <a:rPr lang="es-MX" sz="2400" spc="225" dirty="0">
                <a:latin typeface="Comic Sans MS"/>
                <a:cs typeface="Comic Sans MS"/>
              </a:rPr>
              <a:t> </a:t>
            </a:r>
            <a:r>
              <a:rPr lang="es-MX" sz="2400" spc="-5" dirty="0">
                <a:latin typeface="Comic Sans MS"/>
                <a:cs typeface="Comic Sans MS"/>
              </a:rPr>
              <a:t>determina</a:t>
            </a:r>
            <a:r>
              <a:rPr lang="es-MX" sz="2400" spc="225" dirty="0">
                <a:latin typeface="Comic Sans MS"/>
                <a:cs typeface="Comic Sans MS"/>
              </a:rPr>
              <a:t> </a:t>
            </a:r>
            <a:r>
              <a:rPr lang="es-MX" sz="2400" spc="-5" dirty="0">
                <a:latin typeface="Comic Sans MS"/>
                <a:cs typeface="Comic Sans MS"/>
              </a:rPr>
              <a:t>el</a:t>
            </a:r>
            <a:r>
              <a:rPr lang="es-MX" sz="2400" spc="225" dirty="0">
                <a:latin typeface="Comic Sans MS"/>
                <a:cs typeface="Comic Sans MS"/>
              </a:rPr>
              <a:t> </a:t>
            </a:r>
            <a:r>
              <a:rPr lang="es-MX" sz="2400" spc="-5" dirty="0">
                <a:latin typeface="Comic Sans MS"/>
                <a:cs typeface="Comic Sans MS"/>
              </a:rPr>
              <a:t>comportamiento del</a:t>
            </a:r>
            <a:r>
              <a:rPr lang="es-MX" sz="2400" spc="100" dirty="0">
                <a:latin typeface="Comic Sans MS"/>
                <a:cs typeface="Comic Sans MS"/>
              </a:rPr>
              <a:t> </a:t>
            </a:r>
            <a:r>
              <a:rPr lang="es-MX" sz="2400" spc="-5" dirty="0">
                <a:latin typeface="Comic Sans MS"/>
                <a:cs typeface="Comic Sans MS"/>
              </a:rPr>
              <a:t>generador</a:t>
            </a:r>
            <a:r>
              <a:rPr lang="es-MX" sz="2400" spc="105" dirty="0">
                <a:latin typeface="Comic Sans MS"/>
                <a:cs typeface="Comic Sans MS"/>
              </a:rPr>
              <a:t> </a:t>
            </a:r>
            <a:r>
              <a:rPr lang="es-MX" sz="2400" spc="-5" dirty="0">
                <a:latin typeface="Comic Sans MS"/>
                <a:cs typeface="Comic Sans MS"/>
              </a:rPr>
              <a:t>durante</a:t>
            </a:r>
            <a:r>
              <a:rPr lang="es-MX" sz="2400" spc="105" dirty="0">
                <a:latin typeface="Comic Sans MS"/>
                <a:cs typeface="Comic Sans MS"/>
              </a:rPr>
              <a:t> </a:t>
            </a:r>
            <a:r>
              <a:rPr lang="es-MX" sz="2400" spc="-5" dirty="0">
                <a:latin typeface="Comic Sans MS"/>
                <a:cs typeface="Comic Sans MS"/>
              </a:rPr>
              <a:t>condiciones</a:t>
            </a:r>
            <a:r>
              <a:rPr lang="es-MX" sz="2400" spc="105"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falla</a:t>
            </a:r>
            <a:r>
              <a:rPr lang="es-MX" sz="2400" spc="105" dirty="0">
                <a:latin typeface="Comic Sans MS"/>
                <a:cs typeface="Comic Sans MS"/>
              </a:rPr>
              <a:t> </a:t>
            </a:r>
            <a:r>
              <a:rPr lang="es-MX" sz="2400" spc="-5" dirty="0">
                <a:latin typeface="Comic Sans MS"/>
                <a:cs typeface="Comic Sans MS"/>
              </a:rPr>
              <a:t>a</a:t>
            </a:r>
            <a:r>
              <a:rPr lang="es-MX" sz="2400" spc="105" dirty="0">
                <a:latin typeface="Comic Sans MS"/>
                <a:cs typeface="Comic Sans MS"/>
              </a:rPr>
              <a:t> </a:t>
            </a:r>
            <a:r>
              <a:rPr lang="es-MX" sz="2400" spc="-5" dirty="0">
                <a:latin typeface="Comic Sans MS"/>
                <a:cs typeface="Comic Sans MS"/>
              </a:rPr>
              <a:t>tierra.</a:t>
            </a:r>
            <a:r>
              <a:rPr lang="es-MX" sz="2400" spc="220" dirty="0">
                <a:latin typeface="Comic Sans MS"/>
                <a:cs typeface="Comic Sans MS"/>
              </a:rPr>
              <a:t> </a:t>
            </a:r>
            <a:r>
              <a:rPr lang="es-MX" sz="2400" spc="-5" dirty="0">
                <a:latin typeface="Comic Sans MS"/>
                <a:cs typeface="Comic Sans MS"/>
              </a:rPr>
              <a:t>Si el generador está sólidamente puesto a tierra, como casi nunca</a:t>
            </a:r>
            <a:r>
              <a:rPr lang="es-MX" sz="2400" dirty="0">
                <a:latin typeface="Comic Sans MS"/>
                <a:cs typeface="Comic Sans MS"/>
              </a:rPr>
              <a:t> </a:t>
            </a:r>
            <a:r>
              <a:rPr lang="es-MX" sz="2400" spc="-5" dirty="0">
                <a:latin typeface="Comic Sans MS"/>
                <a:cs typeface="Comic Sans MS"/>
              </a:rPr>
              <a:t>sucede,</a:t>
            </a:r>
            <a:r>
              <a:rPr lang="es-MX" sz="2400" dirty="0">
                <a:latin typeface="Comic Sans MS"/>
                <a:cs typeface="Comic Sans MS"/>
              </a:rPr>
              <a:t> </a:t>
            </a:r>
            <a:r>
              <a:rPr lang="es-MX" sz="2400" spc="-5" dirty="0">
                <a:latin typeface="Comic Sans MS"/>
                <a:cs typeface="Comic Sans MS"/>
              </a:rPr>
              <a:t>aportará</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muy</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magnitud</a:t>
            </a:r>
            <a:r>
              <a:rPr lang="es-MX" sz="2400" dirty="0">
                <a:latin typeface="Comic Sans MS"/>
                <a:cs typeface="Comic Sans MS"/>
              </a:rPr>
              <a:t> </a:t>
            </a:r>
            <a:r>
              <a:rPr lang="es-MX" sz="2400" spc="-5" dirty="0">
                <a:latin typeface="Comic Sans MS"/>
                <a:cs typeface="Comic Sans MS"/>
              </a:rPr>
              <a:t>de corriente a una falla de una línea a tierra (SLG) en sus terminales, acompañada de una reducción del 58% en las tensiones</a:t>
            </a:r>
            <a:r>
              <a:rPr lang="es-MX" sz="2400" spc="150" dirty="0">
                <a:latin typeface="Comic Sans MS"/>
                <a:cs typeface="Comic Sans MS"/>
              </a:rPr>
              <a:t> </a:t>
            </a:r>
            <a:r>
              <a:rPr lang="es-MX" sz="2400" spc="-5" dirty="0">
                <a:latin typeface="Comic Sans MS"/>
                <a:cs typeface="Comic Sans MS"/>
              </a:rPr>
              <a:t>fase-fase</a:t>
            </a:r>
            <a:r>
              <a:rPr lang="es-MX" sz="2400" spc="155" dirty="0">
                <a:latin typeface="Comic Sans MS"/>
                <a:cs typeface="Comic Sans MS"/>
              </a:rPr>
              <a:t> </a:t>
            </a:r>
            <a:r>
              <a:rPr lang="es-MX" sz="2400" spc="-5" dirty="0">
                <a:latin typeface="Comic Sans MS"/>
                <a:cs typeface="Comic Sans MS"/>
              </a:rPr>
              <a:t>que</a:t>
            </a:r>
            <a:r>
              <a:rPr lang="es-MX" sz="2400" spc="155" dirty="0">
                <a:latin typeface="Comic Sans MS"/>
                <a:cs typeface="Comic Sans MS"/>
              </a:rPr>
              <a:t> </a:t>
            </a:r>
            <a:r>
              <a:rPr lang="es-MX" sz="2400" spc="-5" dirty="0">
                <a:latin typeface="Comic Sans MS"/>
                <a:cs typeface="Comic Sans MS"/>
              </a:rPr>
              <a:t>involucran</a:t>
            </a:r>
            <a:r>
              <a:rPr lang="es-MX" sz="2400" spc="155" dirty="0">
                <a:latin typeface="Comic Sans MS"/>
                <a:cs typeface="Comic Sans MS"/>
              </a:rPr>
              <a:t> </a:t>
            </a:r>
            <a:r>
              <a:rPr lang="es-MX" sz="2400" spc="-5" dirty="0">
                <a:latin typeface="Comic Sans MS"/>
                <a:cs typeface="Comic Sans MS"/>
              </a:rPr>
              <a:t>la</a:t>
            </a:r>
            <a:r>
              <a:rPr lang="es-MX" sz="2400" spc="155" dirty="0">
                <a:latin typeface="Comic Sans MS"/>
                <a:cs typeface="Comic Sans MS"/>
              </a:rPr>
              <a:t> </a:t>
            </a:r>
            <a:r>
              <a:rPr lang="es-MX" sz="2400" spc="-5" dirty="0">
                <a:latin typeface="Comic Sans MS"/>
                <a:cs typeface="Comic Sans MS"/>
              </a:rPr>
              <a:t>fase</a:t>
            </a:r>
            <a:r>
              <a:rPr lang="es-MX" sz="2400" spc="165" dirty="0">
                <a:latin typeface="Comic Sans MS"/>
                <a:cs typeface="Comic Sans MS"/>
              </a:rPr>
              <a:t> </a:t>
            </a:r>
            <a:r>
              <a:rPr lang="es-MX" sz="2400" spc="-5" dirty="0">
                <a:latin typeface="Comic Sans MS"/>
                <a:cs typeface="Comic Sans MS"/>
              </a:rPr>
              <a:t>fallada</a:t>
            </a:r>
            <a:r>
              <a:rPr lang="es-MX" sz="2400" spc="150" dirty="0">
                <a:latin typeface="Comic Sans MS"/>
                <a:cs typeface="Comic Sans MS"/>
              </a:rPr>
              <a:t> </a:t>
            </a:r>
            <a:r>
              <a:rPr lang="es-MX" sz="2400" spc="-5" dirty="0">
                <a:latin typeface="Comic Sans MS"/>
                <a:cs typeface="Comic Sans MS"/>
              </a:rPr>
              <a:t>y</a:t>
            </a:r>
            <a:r>
              <a:rPr lang="es-MX" sz="2400" spc="150" dirty="0">
                <a:latin typeface="Comic Sans MS"/>
                <a:cs typeface="Comic Sans MS"/>
              </a:rPr>
              <a:t> </a:t>
            </a:r>
            <a:r>
              <a:rPr lang="es-MX" sz="2400" spc="-5" dirty="0">
                <a:latin typeface="Comic Sans MS"/>
                <a:cs typeface="Comic Sans MS"/>
              </a:rPr>
              <a:t>de un</a:t>
            </a:r>
            <a:r>
              <a:rPr lang="es-MX" sz="2400" spc="105" dirty="0">
                <a:latin typeface="Comic Sans MS"/>
                <a:cs typeface="Comic Sans MS"/>
              </a:rPr>
              <a:t> </a:t>
            </a:r>
            <a:r>
              <a:rPr lang="es-MX" sz="2400" spc="-5" dirty="0">
                <a:latin typeface="Comic Sans MS"/>
                <a:cs typeface="Comic Sans MS"/>
              </a:rPr>
              <a:t>modesto</a:t>
            </a:r>
            <a:r>
              <a:rPr lang="es-MX" sz="2400" spc="110" dirty="0">
                <a:latin typeface="Comic Sans MS"/>
                <a:cs typeface="Comic Sans MS"/>
              </a:rPr>
              <a:t> </a:t>
            </a:r>
            <a:r>
              <a:rPr lang="es-MX" sz="2400" spc="-5" dirty="0">
                <a:latin typeface="Comic Sans MS"/>
                <a:cs typeface="Comic Sans MS"/>
              </a:rPr>
              <a:t>desplazamiento</a:t>
            </a:r>
            <a:r>
              <a:rPr lang="es-MX" sz="2400" spc="105"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la</a:t>
            </a:r>
            <a:r>
              <a:rPr lang="es-MX" sz="2400" spc="105" dirty="0">
                <a:latin typeface="Comic Sans MS"/>
                <a:cs typeface="Comic Sans MS"/>
              </a:rPr>
              <a:t> </a:t>
            </a:r>
            <a:r>
              <a:rPr lang="es-MX" sz="2400" spc="-5" dirty="0">
                <a:latin typeface="Comic Sans MS"/>
                <a:cs typeface="Comic Sans MS"/>
              </a:rPr>
              <a:t>tensión</a:t>
            </a:r>
            <a:r>
              <a:rPr lang="es-MX" sz="2400" spc="105"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neutro.</a:t>
            </a:r>
            <a:r>
              <a:rPr lang="es-MX" sz="2400" spc="220" dirty="0">
                <a:latin typeface="Comic Sans MS"/>
                <a:cs typeface="Comic Sans MS"/>
              </a:rPr>
              <a:t> </a:t>
            </a:r>
            <a:r>
              <a:rPr lang="es-MX" sz="2400" spc="-5" dirty="0">
                <a:latin typeface="Comic Sans MS"/>
                <a:cs typeface="Comic Sans MS"/>
              </a:rPr>
              <a:t>Si 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cual prácticamente nunca sucede, aportará una cantidad de corriente</a:t>
            </a:r>
            <a:r>
              <a:rPr lang="es-MX" sz="2400" spc="245" dirty="0">
                <a:latin typeface="Comic Sans MS"/>
                <a:cs typeface="Comic Sans MS"/>
              </a:rPr>
              <a:t> </a:t>
            </a:r>
            <a:r>
              <a:rPr lang="es-MX" sz="2400" spc="-5" dirty="0">
                <a:latin typeface="Comic Sans MS"/>
                <a:cs typeface="Comic Sans MS"/>
              </a:rPr>
              <a:t>despreciable</a:t>
            </a:r>
            <a:r>
              <a:rPr lang="es-MX" sz="2400" spc="250" dirty="0">
                <a:latin typeface="Comic Sans MS"/>
                <a:cs typeface="Comic Sans MS"/>
              </a:rPr>
              <a:t> </a:t>
            </a:r>
            <a:r>
              <a:rPr lang="es-MX" sz="2400" spc="-5" dirty="0">
                <a:latin typeface="Comic Sans MS"/>
                <a:cs typeface="Comic Sans MS"/>
              </a:rPr>
              <a:t>a</a:t>
            </a:r>
            <a:r>
              <a:rPr lang="es-MX" sz="2400" spc="245" dirty="0">
                <a:latin typeface="Comic Sans MS"/>
                <a:cs typeface="Comic Sans MS"/>
              </a:rPr>
              <a:t> </a:t>
            </a:r>
            <a:r>
              <a:rPr lang="es-MX" sz="2400" spc="-5" dirty="0">
                <a:latin typeface="Comic Sans MS"/>
                <a:cs typeface="Comic Sans MS"/>
              </a:rPr>
              <a:t>una</a:t>
            </a:r>
            <a:r>
              <a:rPr lang="es-MX" sz="2400" spc="250" dirty="0">
                <a:latin typeface="Comic Sans MS"/>
                <a:cs typeface="Comic Sans MS"/>
              </a:rPr>
              <a:t> </a:t>
            </a:r>
            <a:r>
              <a:rPr lang="es-MX" sz="2400" spc="-5" dirty="0">
                <a:latin typeface="Comic Sans MS"/>
                <a:cs typeface="Comic Sans MS"/>
              </a:rPr>
              <a:t>falla</a:t>
            </a:r>
            <a:r>
              <a:rPr lang="es-MX" sz="2400" spc="250" dirty="0">
                <a:latin typeface="Comic Sans MS"/>
                <a:cs typeface="Comic Sans MS"/>
              </a:rPr>
              <a:t> </a:t>
            </a:r>
            <a:r>
              <a:rPr lang="es-MX" sz="2400" spc="-5" dirty="0">
                <a:latin typeface="Comic Sans MS"/>
                <a:cs typeface="Comic Sans MS"/>
              </a:rPr>
              <a:t>SLG</a:t>
            </a:r>
            <a:r>
              <a:rPr lang="es-MX" sz="2400" spc="245" dirty="0">
                <a:latin typeface="Comic Sans MS"/>
                <a:cs typeface="Comic Sans MS"/>
              </a:rPr>
              <a:t> </a:t>
            </a:r>
            <a:r>
              <a:rPr lang="es-MX" sz="2400" spc="-5" dirty="0">
                <a:latin typeface="Comic Sans MS"/>
                <a:cs typeface="Comic Sans MS"/>
              </a:rPr>
              <a:t>franca</a:t>
            </a:r>
            <a:r>
              <a:rPr lang="es-MX" sz="2400" spc="245" dirty="0">
                <a:latin typeface="Comic Sans MS"/>
                <a:cs typeface="Comic Sans MS"/>
              </a:rPr>
              <a:t> </a:t>
            </a:r>
            <a:r>
              <a:rPr lang="es-MX" sz="2400" spc="-5" dirty="0">
                <a:latin typeface="Comic Sans MS"/>
                <a:cs typeface="Comic Sans MS"/>
              </a:rPr>
              <a:t>en</a:t>
            </a:r>
            <a:r>
              <a:rPr lang="es-MX" sz="2400" spc="240" dirty="0">
                <a:latin typeface="Comic Sans MS"/>
                <a:cs typeface="Comic Sans MS"/>
              </a:rPr>
              <a:t> </a:t>
            </a:r>
            <a:r>
              <a:rPr lang="es-MX" sz="2400" spc="-5" dirty="0">
                <a:latin typeface="Comic Sans MS"/>
                <a:cs typeface="Comic Sans MS"/>
              </a:rPr>
              <a:t>sus terminales, sin reducción en las tensiones fase-fase en terminales</a:t>
            </a:r>
            <a:r>
              <a:rPr lang="es-MX" sz="2400" spc="190" dirty="0">
                <a:latin typeface="Comic Sans MS"/>
                <a:cs typeface="Comic Sans MS"/>
              </a:rPr>
              <a:t> </a:t>
            </a:r>
            <a:r>
              <a:rPr lang="es-MX" sz="2400" spc="-5" dirty="0">
                <a:latin typeface="Comic Sans MS"/>
                <a:cs typeface="Comic Sans MS"/>
              </a:rPr>
              <a:t>y</a:t>
            </a:r>
            <a:r>
              <a:rPr lang="es-MX" sz="2400" spc="190" dirty="0">
                <a:latin typeface="Comic Sans MS"/>
                <a:cs typeface="Comic Sans MS"/>
              </a:rPr>
              <a:t> </a:t>
            </a:r>
            <a:r>
              <a:rPr lang="es-MX" sz="2400" spc="-5" dirty="0">
                <a:latin typeface="Comic Sans MS"/>
                <a:cs typeface="Comic Sans MS"/>
              </a:rPr>
              <a:t>un</a:t>
            </a:r>
            <a:r>
              <a:rPr lang="es-MX" sz="2400" spc="190" dirty="0">
                <a:latin typeface="Comic Sans MS"/>
                <a:cs typeface="Comic Sans MS"/>
              </a:rPr>
              <a:t> </a:t>
            </a:r>
            <a:r>
              <a:rPr lang="es-MX" sz="2400" spc="-5" dirty="0">
                <a:latin typeface="Comic Sans MS"/>
                <a:cs typeface="Comic Sans MS"/>
              </a:rPr>
              <a:t>completo</a:t>
            </a:r>
            <a:r>
              <a:rPr lang="es-MX" sz="2400" spc="190" dirty="0">
                <a:latin typeface="Comic Sans MS"/>
                <a:cs typeface="Comic Sans MS"/>
              </a:rPr>
              <a:t> </a:t>
            </a:r>
            <a:r>
              <a:rPr lang="es-MX" sz="2400" spc="-5" dirty="0">
                <a:latin typeface="Comic Sans MS"/>
                <a:cs typeface="Comic Sans MS"/>
              </a:rPr>
              <a:t>desplazamiento</a:t>
            </a:r>
            <a:r>
              <a:rPr lang="es-MX" sz="2400" spc="190" dirty="0">
                <a:latin typeface="Comic Sans MS"/>
                <a:cs typeface="Comic Sans MS"/>
              </a:rPr>
              <a:t> </a:t>
            </a:r>
            <a:r>
              <a:rPr lang="es-MX" sz="2400" spc="-5" dirty="0">
                <a:latin typeface="Comic Sans MS"/>
                <a:cs typeface="Comic Sans MS"/>
              </a:rPr>
              <a:t>en</a:t>
            </a:r>
            <a:r>
              <a:rPr lang="es-MX" sz="2400" spc="195" dirty="0">
                <a:latin typeface="Comic Sans MS"/>
                <a:cs typeface="Comic Sans MS"/>
              </a:rPr>
              <a:t> </a:t>
            </a:r>
            <a:r>
              <a:rPr lang="es-MX" sz="2400" spc="-5" dirty="0">
                <a:latin typeface="Comic Sans MS"/>
                <a:cs typeface="Comic Sans MS"/>
              </a:rPr>
              <a:t>la</a:t>
            </a:r>
            <a:r>
              <a:rPr lang="es-MX" sz="2400" spc="185" dirty="0">
                <a:latin typeface="Comic Sans MS"/>
                <a:cs typeface="Comic Sans MS"/>
              </a:rPr>
              <a:t> </a:t>
            </a:r>
            <a:r>
              <a:rPr lang="es-MX" sz="2400" spc="-5" dirty="0">
                <a:latin typeface="Comic Sans MS"/>
                <a:cs typeface="Comic Sans MS"/>
              </a:rPr>
              <a:t>tensión de neutro.</a:t>
            </a:r>
          </a:p>
          <a:p>
            <a:pPr marL="12700" marR="5080" algn="just">
              <a:spcBef>
                <a:spcPts val="100"/>
              </a:spcBef>
            </a:pP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altas</a:t>
            </a:r>
            <a:r>
              <a:rPr lang="es-MX" sz="2400" dirty="0">
                <a:latin typeface="Comic Sans MS"/>
                <a:cs typeface="Comic Sans MS"/>
              </a:rPr>
              <a:t> </a:t>
            </a:r>
            <a:r>
              <a:rPr lang="es-MX" sz="2400" spc="-5" dirty="0">
                <a:latin typeface="Comic Sans MS"/>
                <a:cs typeface="Comic Sans MS"/>
              </a:rPr>
              <a:t>magnitudes de corriente</a:t>
            </a:r>
            <a:r>
              <a:rPr lang="es-MX" sz="2400" spc="254" dirty="0">
                <a:latin typeface="Comic Sans MS"/>
                <a:cs typeface="Comic Sans MS"/>
              </a:rPr>
              <a:t> </a:t>
            </a:r>
            <a:r>
              <a:rPr lang="es-MX" sz="2400" spc="-5" dirty="0">
                <a:latin typeface="Comic Sans MS"/>
                <a:cs typeface="Comic Sans MS"/>
              </a:rPr>
              <a:t>de falla que resultan 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sólidamente</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son inaceptables debido al daño que la falla puede causar.</a:t>
            </a:r>
            <a:r>
              <a:rPr lang="es-MX" sz="2400" dirty="0">
                <a:latin typeface="Comic Sans MS"/>
                <a:cs typeface="Comic Sans MS"/>
              </a:rPr>
              <a:t> </a:t>
            </a:r>
            <a:r>
              <a:rPr lang="es-MX" sz="2400" spc="-5" dirty="0">
                <a:latin typeface="Comic Sans MS"/>
                <a:cs typeface="Comic Sans MS"/>
              </a:rPr>
              <a:t>La desconexión</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del interruptor principal, de campo y el impulsor no hará que la</a:t>
            </a:r>
            <a:r>
              <a:rPr lang="es-MX" sz="2400" spc="100" dirty="0">
                <a:latin typeface="Comic Sans MS"/>
                <a:cs typeface="Comic Sans MS"/>
              </a:rPr>
              <a:t> </a:t>
            </a:r>
            <a:r>
              <a:rPr lang="es-MX" sz="2400" spc="-5" dirty="0">
                <a:latin typeface="Comic Sans MS"/>
                <a:cs typeface="Comic Sans MS"/>
              </a:rPr>
              <a:t>corriente</a:t>
            </a:r>
            <a:r>
              <a:rPr lang="es-MX" sz="2400" spc="100"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falla</a:t>
            </a:r>
            <a:r>
              <a:rPr lang="es-MX" sz="2400" spc="100" dirty="0">
                <a:latin typeface="Comic Sans MS"/>
                <a:cs typeface="Comic Sans MS"/>
              </a:rPr>
              <a:t> </a:t>
            </a:r>
            <a:r>
              <a:rPr lang="es-MX" sz="2400" spc="-5" dirty="0">
                <a:latin typeface="Comic Sans MS"/>
                <a:cs typeface="Comic Sans MS"/>
              </a:rPr>
              <a:t>se</a:t>
            </a:r>
            <a:r>
              <a:rPr lang="es-MX" sz="2400" spc="100" dirty="0">
                <a:latin typeface="Comic Sans MS"/>
                <a:cs typeface="Comic Sans MS"/>
              </a:rPr>
              <a:t> </a:t>
            </a:r>
            <a:r>
              <a:rPr lang="es-MX" sz="2400" spc="-5" dirty="0">
                <a:latin typeface="Comic Sans MS"/>
                <a:cs typeface="Comic Sans MS"/>
              </a:rPr>
              <a:t>reduzca</a:t>
            </a:r>
            <a:r>
              <a:rPr lang="es-MX" sz="2400" spc="95" dirty="0">
                <a:latin typeface="Comic Sans MS"/>
                <a:cs typeface="Comic Sans MS"/>
              </a:rPr>
              <a:t> </a:t>
            </a:r>
            <a:r>
              <a:rPr lang="es-MX" sz="2400" spc="-5" dirty="0">
                <a:latin typeface="Comic Sans MS"/>
                <a:cs typeface="Comic Sans MS"/>
              </a:rPr>
              <a:t>inmediatamente</a:t>
            </a:r>
            <a:r>
              <a:rPr lang="es-MX" sz="2400" spc="100" dirty="0">
                <a:latin typeface="Comic Sans MS"/>
                <a:cs typeface="Comic Sans MS"/>
              </a:rPr>
              <a:t> </a:t>
            </a:r>
            <a:r>
              <a:rPr lang="es-MX" sz="2400" spc="-5" dirty="0">
                <a:latin typeface="Comic Sans MS"/>
                <a:cs typeface="Comic Sans MS"/>
              </a:rPr>
              <a:t>a</a:t>
            </a:r>
            <a:r>
              <a:rPr lang="es-MX" sz="2400" spc="95" dirty="0">
                <a:latin typeface="Comic Sans MS"/>
                <a:cs typeface="Comic Sans MS"/>
              </a:rPr>
              <a:t> </a:t>
            </a:r>
            <a:r>
              <a:rPr lang="es-MX" sz="2400" spc="-5" dirty="0">
                <a:latin typeface="Comic Sans MS"/>
                <a:cs typeface="Comic Sans MS"/>
              </a:rPr>
              <a:t>cero. El flujo atrapado en el campo causará una corriente de falla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disminuye</a:t>
            </a:r>
            <a:r>
              <a:rPr lang="es-MX" sz="2400" dirty="0">
                <a:latin typeface="Comic Sans MS"/>
                <a:cs typeface="Comic Sans MS"/>
              </a:rPr>
              <a:t> </a:t>
            </a:r>
            <a:r>
              <a:rPr lang="es-MX" sz="2400" spc="-5" dirty="0">
                <a:latin typeface="Comic Sans MS"/>
                <a:cs typeface="Comic Sans MS"/>
              </a:rPr>
              <a:t>lentamente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algunos</a:t>
            </a:r>
            <a:r>
              <a:rPr lang="es-MX" sz="2400" dirty="0">
                <a:latin typeface="Comic Sans MS"/>
                <a:cs typeface="Comic Sans MS"/>
              </a:rPr>
              <a:t> </a:t>
            </a:r>
            <a:r>
              <a:rPr lang="es-MX" sz="2400" spc="-5" dirty="0">
                <a:latin typeface="Comic Sans MS"/>
                <a:cs typeface="Comic Sans MS"/>
              </a:rPr>
              <a:t>segundos después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disparado,</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que magnifica</a:t>
            </a:r>
            <a:r>
              <a:rPr lang="es-MX" sz="2400" dirty="0">
                <a:latin typeface="Comic Sans MS"/>
                <a:cs typeface="Comic Sans MS"/>
              </a:rPr>
              <a:t> </a:t>
            </a:r>
            <a:r>
              <a:rPr lang="es-MX" sz="2400" spc="-5" dirty="0">
                <a:latin typeface="Comic Sans MS"/>
                <a:cs typeface="Comic Sans MS"/>
              </a:rPr>
              <a:t>sustancialmente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otro</a:t>
            </a:r>
            <a:r>
              <a:rPr lang="es-MX" sz="2400" dirty="0">
                <a:latin typeface="Comic Sans MS"/>
                <a:cs typeface="Comic Sans MS"/>
              </a:rPr>
              <a:t> </a:t>
            </a:r>
            <a:r>
              <a:rPr lang="es-MX" sz="2400" spc="-5" dirty="0">
                <a:latin typeface="Comic Sans MS"/>
                <a:cs typeface="Comic Sans MS"/>
              </a:rPr>
              <a:t>lado,</a:t>
            </a:r>
            <a:r>
              <a:rPr lang="es-MX" sz="2400" spc="254" dirty="0">
                <a:latin typeface="Comic Sans MS"/>
                <a:cs typeface="Comic Sans MS"/>
              </a:rPr>
              <a:t> </a:t>
            </a:r>
            <a:r>
              <a:rPr lang="es-MX" sz="2400" spc="-5" dirty="0">
                <a:latin typeface="Comic Sans MS"/>
                <a:cs typeface="Comic Sans MS"/>
              </a:rPr>
              <a:t>el operar un generador sin aterrizar provoca una corriente de falla despreciable, pero las tensiones de línea a tierra 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fases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falladas</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elevarse</a:t>
            </a:r>
            <a:r>
              <a:rPr lang="es-MX" sz="2400" dirty="0">
                <a:latin typeface="Comic Sans MS"/>
                <a:cs typeface="Comic Sans MS"/>
              </a:rPr>
              <a:t> </a:t>
            </a:r>
            <a:r>
              <a:rPr lang="es-MX" sz="2400" spc="-5" dirty="0">
                <a:latin typeface="Comic Sans MS"/>
                <a:cs typeface="Comic Sans MS"/>
              </a:rPr>
              <a:t>durante</a:t>
            </a:r>
            <a:r>
              <a:rPr lang="es-MX" sz="2400" spc="254" dirty="0">
                <a:latin typeface="Comic Sans MS"/>
                <a:cs typeface="Comic Sans MS"/>
              </a:rPr>
              <a:t> </a:t>
            </a:r>
            <a:r>
              <a:rPr lang="es-MX" sz="2400" spc="-5" dirty="0">
                <a:latin typeface="Comic Sans MS"/>
                <a:cs typeface="Comic Sans MS"/>
              </a:rPr>
              <a:t>las fallas</a:t>
            </a:r>
            <a:r>
              <a:rPr lang="es-MX" sz="2400" spc="120" dirty="0">
                <a:latin typeface="Comic Sans MS"/>
                <a:cs typeface="Comic Sans MS"/>
              </a:rPr>
              <a:t> </a:t>
            </a:r>
            <a:r>
              <a:rPr lang="es-MX" sz="2400" spc="-5" dirty="0">
                <a:latin typeface="Comic Sans MS"/>
                <a:cs typeface="Comic Sans MS"/>
              </a:rPr>
              <a:t>con</a:t>
            </a:r>
            <a:r>
              <a:rPr lang="es-MX" sz="2400" spc="125" dirty="0">
                <a:latin typeface="Comic Sans MS"/>
                <a:cs typeface="Comic Sans MS"/>
              </a:rPr>
              <a:t> </a:t>
            </a:r>
            <a:r>
              <a:rPr lang="es-MX" sz="2400" spc="-5" dirty="0">
                <a:latin typeface="Comic Sans MS"/>
                <a:cs typeface="Comic Sans MS"/>
              </a:rPr>
              <a:t>arqueo</a:t>
            </a:r>
            <a:r>
              <a:rPr lang="es-MX" sz="2400" spc="125" dirty="0">
                <a:latin typeface="Comic Sans MS"/>
                <a:cs typeface="Comic Sans MS"/>
              </a:rPr>
              <a:t> </a:t>
            </a:r>
            <a:r>
              <a:rPr lang="es-MX" sz="2400" spc="-5" dirty="0">
                <a:latin typeface="Comic Sans MS"/>
                <a:cs typeface="Comic Sans MS"/>
              </a:rPr>
              <a:t>a</a:t>
            </a:r>
            <a:r>
              <a:rPr lang="es-MX" sz="2400" spc="125" dirty="0">
                <a:latin typeface="Comic Sans MS"/>
                <a:cs typeface="Comic Sans MS"/>
              </a:rPr>
              <a:t> </a:t>
            </a:r>
            <a:r>
              <a:rPr lang="es-MX" sz="2400" spc="-5" dirty="0">
                <a:latin typeface="Comic Sans MS"/>
                <a:cs typeface="Comic Sans MS"/>
              </a:rPr>
              <a:t>niveles</a:t>
            </a:r>
            <a:r>
              <a:rPr lang="es-MX" sz="2400" spc="120" dirty="0">
                <a:latin typeface="Comic Sans MS"/>
                <a:cs typeface="Comic Sans MS"/>
              </a:rPr>
              <a:t> </a:t>
            </a:r>
            <a:r>
              <a:rPr lang="es-MX" sz="2400" spc="-5" dirty="0">
                <a:latin typeface="Comic Sans MS"/>
                <a:cs typeface="Comic Sans MS"/>
              </a:rPr>
              <a:t>altamente</a:t>
            </a:r>
            <a:r>
              <a:rPr lang="es-MX" sz="2400" spc="114" dirty="0">
                <a:latin typeface="Comic Sans MS"/>
                <a:cs typeface="Comic Sans MS"/>
              </a:rPr>
              <a:t> </a:t>
            </a:r>
            <a:r>
              <a:rPr lang="es-MX" sz="2400" spc="-5" dirty="0">
                <a:latin typeface="Comic Sans MS"/>
                <a:cs typeface="Comic Sans MS"/>
              </a:rPr>
              <a:t>peligrosos</a:t>
            </a:r>
            <a:r>
              <a:rPr lang="es-MX" sz="2400" spc="110" dirty="0">
                <a:latin typeface="Comic Sans MS"/>
                <a:cs typeface="Comic Sans MS"/>
              </a:rPr>
              <a:t> </a:t>
            </a:r>
            <a:r>
              <a:rPr lang="es-MX" sz="2400" spc="-5" dirty="0">
                <a:latin typeface="Comic Sans MS"/>
                <a:cs typeface="Comic Sans MS"/>
              </a:rPr>
              <a:t>los cuales</a:t>
            </a:r>
            <a:r>
              <a:rPr lang="es-MX" sz="2400" dirty="0">
                <a:latin typeface="Comic Sans MS"/>
                <a:cs typeface="Comic Sans MS"/>
              </a:rPr>
              <a:t> </a:t>
            </a:r>
            <a:r>
              <a:rPr lang="es-MX" sz="2400" spc="-5" dirty="0">
                <a:latin typeface="Comic Sans MS"/>
                <a:cs typeface="Comic Sans MS"/>
              </a:rPr>
              <a:t>podrían</a:t>
            </a:r>
            <a:r>
              <a:rPr lang="es-MX" sz="2400" dirty="0">
                <a:latin typeface="Comic Sans MS"/>
                <a:cs typeface="Comic Sans MS"/>
              </a:rPr>
              <a:t> </a:t>
            </a:r>
            <a:r>
              <a:rPr lang="es-MX" sz="2400" spc="-5" dirty="0">
                <a:latin typeface="Comic Sans MS"/>
                <a:cs typeface="Comic Sans MS"/>
              </a:rPr>
              <a:t>causar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aislamiento</a:t>
            </a:r>
            <a:r>
              <a:rPr lang="es-MX" sz="2400" dirty="0">
                <a:latin typeface="Comic Sans MS"/>
                <a:cs typeface="Comic Sans MS"/>
              </a:rPr>
              <a:t> </a:t>
            </a:r>
            <a:r>
              <a:rPr lang="es-MX" sz="2400" spc="-5" dirty="0">
                <a:latin typeface="Comic Sans MS"/>
                <a:cs typeface="Comic Sans MS"/>
              </a:rPr>
              <a:t>del generador.</a:t>
            </a:r>
            <a:r>
              <a:rPr lang="es-MX" sz="2400" spc="110" dirty="0">
                <a:latin typeface="Comic Sans MS"/>
                <a:cs typeface="Comic Sans MS"/>
              </a:rPr>
              <a:t> </a:t>
            </a:r>
            <a:r>
              <a:rPr lang="es-MX" sz="2400" spc="-5" dirty="0">
                <a:latin typeface="Comic Sans MS"/>
                <a:cs typeface="Comic Sans MS"/>
              </a:rPr>
              <a:t>Como</a:t>
            </a:r>
            <a:r>
              <a:rPr lang="es-MX" sz="2400" spc="180" dirty="0">
                <a:latin typeface="Comic Sans MS"/>
                <a:cs typeface="Comic Sans MS"/>
              </a:rPr>
              <a:t> </a:t>
            </a:r>
            <a:r>
              <a:rPr lang="es-MX" sz="2400" spc="-5" dirty="0">
                <a:latin typeface="Comic Sans MS"/>
                <a:cs typeface="Comic Sans MS"/>
              </a:rPr>
              <a:t>resultado,</a:t>
            </a:r>
            <a:r>
              <a:rPr lang="es-MX" sz="2400" spc="180" dirty="0">
                <a:latin typeface="Comic Sans MS"/>
                <a:cs typeface="Comic Sans MS"/>
              </a:rPr>
              <a:t> </a:t>
            </a:r>
            <a:r>
              <a:rPr lang="es-MX" sz="2400" spc="-5" dirty="0">
                <a:latin typeface="Comic Sans MS"/>
                <a:cs typeface="Comic Sans MS"/>
              </a:rPr>
              <a:t>los</a:t>
            </a:r>
            <a:r>
              <a:rPr lang="es-MX" sz="2400" spc="180" dirty="0">
                <a:latin typeface="Comic Sans MS"/>
                <a:cs typeface="Comic Sans MS"/>
              </a:rPr>
              <a:t> </a:t>
            </a:r>
            <a:r>
              <a:rPr lang="es-MX" sz="2400" spc="-5" dirty="0">
                <a:latin typeface="Comic Sans MS"/>
                <a:cs typeface="Comic Sans MS"/>
              </a:rPr>
              <a:t>devanados</a:t>
            </a:r>
            <a:r>
              <a:rPr lang="es-MX" sz="2400" spc="180" dirty="0">
                <a:latin typeface="Comic Sans MS"/>
                <a:cs typeface="Comic Sans MS"/>
              </a:rPr>
              <a:t> </a:t>
            </a:r>
            <a:r>
              <a:rPr lang="es-MX" sz="2400" spc="-5" dirty="0">
                <a:latin typeface="Comic Sans MS"/>
                <a:cs typeface="Comic Sans MS"/>
              </a:rPr>
              <a:t>del</a:t>
            </a:r>
            <a:r>
              <a:rPr lang="es-MX" sz="2400" spc="180" dirty="0">
                <a:latin typeface="Comic Sans MS"/>
                <a:cs typeface="Comic Sans MS"/>
              </a:rPr>
              <a:t> </a:t>
            </a:r>
            <a:r>
              <a:rPr lang="es-MX" sz="2400" spc="-5" dirty="0">
                <a:latin typeface="Comic Sans MS"/>
                <a:cs typeface="Comic Sans MS"/>
              </a:rPr>
              <a:t>estator de</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grandes</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puestos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tal forma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reduzcan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las sobretensiones y proporcionen un medio de detectar la condición de falla a tierra lo suficientemente rápido para prevenir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calentamiento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hierro.</a:t>
            </a:r>
            <a:r>
              <a:rPr lang="es-MX" sz="2400" spc="260" dirty="0">
                <a:latin typeface="Comic Sans MS"/>
                <a:cs typeface="Comic Sans MS"/>
              </a:rPr>
              <a:t> </a:t>
            </a:r>
            <a:r>
              <a:rPr lang="es-MX" sz="2400" spc="-5" dirty="0">
                <a:latin typeface="Comic Sans MS"/>
                <a:cs typeface="Comic Sans MS"/>
              </a:rPr>
              <a:t>Dos</a:t>
            </a:r>
            <a:r>
              <a:rPr lang="es-MX" sz="2400" spc="254" dirty="0">
                <a:latin typeface="Comic Sans MS"/>
                <a:cs typeface="Comic Sans MS"/>
              </a:rPr>
              <a:t> </a:t>
            </a:r>
            <a:r>
              <a:rPr lang="es-MX" sz="2400" spc="-5" dirty="0">
                <a:latin typeface="Comic Sans MS"/>
                <a:cs typeface="Comic Sans MS"/>
              </a:rPr>
              <a:t>tipos</a:t>
            </a:r>
            <a:r>
              <a:rPr lang="es-MX" sz="2400" spc="260" dirty="0">
                <a:latin typeface="Comic Sans MS"/>
                <a:cs typeface="Comic Sans MS"/>
              </a:rPr>
              <a:t> </a:t>
            </a:r>
            <a:r>
              <a:rPr lang="es-MX" sz="2400" spc="-5" dirty="0">
                <a:latin typeface="Comic Sans MS"/>
                <a:cs typeface="Comic Sans MS"/>
              </a:rPr>
              <a:t>de puesta</a:t>
            </a:r>
            <a:r>
              <a:rPr lang="es-MX" sz="2400" spc="125" dirty="0">
                <a:latin typeface="Comic Sans MS"/>
                <a:cs typeface="Comic Sans MS"/>
              </a:rPr>
              <a:t> </a:t>
            </a:r>
            <a:r>
              <a:rPr lang="es-MX" sz="2400" spc="-5" dirty="0">
                <a:latin typeface="Comic Sans MS"/>
                <a:cs typeface="Comic Sans MS"/>
              </a:rPr>
              <a:t>a</a:t>
            </a:r>
            <a:r>
              <a:rPr lang="es-MX" sz="2400" spc="125" dirty="0">
                <a:latin typeface="Comic Sans MS"/>
                <a:cs typeface="Comic Sans MS"/>
              </a:rPr>
              <a:t> </a:t>
            </a:r>
            <a:r>
              <a:rPr lang="es-MX" sz="2400" spc="-5" dirty="0">
                <a:latin typeface="Comic Sans MS"/>
                <a:cs typeface="Comic Sans MS"/>
              </a:rPr>
              <a:t>tierra</a:t>
            </a:r>
            <a:r>
              <a:rPr lang="es-MX" sz="2400" spc="125" dirty="0">
                <a:latin typeface="Comic Sans MS"/>
                <a:cs typeface="Comic Sans MS"/>
              </a:rPr>
              <a:t> </a:t>
            </a:r>
            <a:r>
              <a:rPr lang="es-MX" sz="2400" spc="-5" dirty="0">
                <a:latin typeface="Comic Sans MS"/>
                <a:cs typeface="Comic Sans MS"/>
              </a:rPr>
              <a:t>son</a:t>
            </a:r>
            <a:r>
              <a:rPr lang="es-MX" sz="2400" spc="125" dirty="0">
                <a:latin typeface="Comic Sans MS"/>
                <a:cs typeface="Comic Sans MS"/>
              </a:rPr>
              <a:t> </a:t>
            </a:r>
            <a:r>
              <a:rPr lang="es-MX" sz="2400" spc="-5" dirty="0">
                <a:latin typeface="Comic Sans MS"/>
                <a:cs typeface="Comic Sans MS"/>
              </a:rPr>
              <a:t>ampliamente</a:t>
            </a:r>
            <a:r>
              <a:rPr lang="es-MX" sz="2400" spc="125" dirty="0">
                <a:latin typeface="Comic Sans MS"/>
                <a:cs typeface="Comic Sans MS"/>
              </a:rPr>
              <a:t> </a:t>
            </a:r>
            <a:r>
              <a:rPr lang="es-MX" sz="2400" spc="-5" dirty="0">
                <a:latin typeface="Comic Sans MS"/>
                <a:cs typeface="Comic Sans MS"/>
              </a:rPr>
              <a:t>usados</a:t>
            </a:r>
            <a:r>
              <a:rPr lang="es-MX" sz="2400" spc="125" dirty="0">
                <a:latin typeface="Comic Sans MS"/>
                <a:cs typeface="Comic Sans MS"/>
              </a:rPr>
              <a:t> </a:t>
            </a:r>
            <a:r>
              <a:rPr lang="es-MX" sz="2400" spc="-5" dirty="0">
                <a:latin typeface="Comic Sans MS"/>
                <a:cs typeface="Comic Sans MS"/>
              </a:rPr>
              <a:t>en</a:t>
            </a:r>
            <a:r>
              <a:rPr lang="es-MX" sz="2400" spc="125" dirty="0">
                <a:latin typeface="Comic Sans MS"/>
                <a:cs typeface="Comic Sans MS"/>
              </a:rPr>
              <a:t> </a:t>
            </a:r>
            <a:r>
              <a:rPr lang="es-MX" sz="2400" spc="-5" dirty="0">
                <a:latin typeface="Comic Sans MS"/>
                <a:cs typeface="Comic Sans MS"/>
              </a:rPr>
              <a:t>la</a:t>
            </a:r>
            <a:r>
              <a:rPr lang="es-MX" sz="2400" spc="125" dirty="0">
                <a:latin typeface="Comic Sans MS"/>
                <a:cs typeface="Comic Sans MS"/>
              </a:rPr>
              <a:t> </a:t>
            </a:r>
            <a:r>
              <a:rPr lang="es-MX" sz="2400" spc="-5" dirty="0">
                <a:latin typeface="Comic Sans MS"/>
                <a:cs typeface="Comic Sans MS"/>
              </a:rPr>
              <a:t>industria, los denominados como puesta a tierra de alta y de baja impedancia.</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29749538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54000" y="314292"/>
            <a:ext cx="17373600" cy="9502601"/>
          </a:xfrm>
          <a:prstGeom prst="rect">
            <a:avLst/>
          </a:prstGeom>
        </p:spPr>
        <p:txBody>
          <a:bodyPr vert="horz" wrap="square" lIns="0" tIns="12700" rIns="0" bIns="0" rtlCol="0">
            <a:spAutoFit/>
          </a:bodyPr>
          <a:lstStyle/>
          <a:p>
            <a:pPr marL="12700" marR="5080" algn="just">
              <a:spcBef>
                <a:spcPts val="100"/>
              </a:spcBef>
              <a:tabLst>
                <a:tab pos="605155" algn="l"/>
                <a:tab pos="821055" algn="l"/>
                <a:tab pos="1397635" algn="l"/>
                <a:tab pos="1747520" algn="l"/>
                <a:tab pos="2439035" algn="l"/>
                <a:tab pos="2725420" algn="l"/>
              </a:tabLst>
            </a:pPr>
            <a:r>
              <a:rPr sz="2400" b="1" spc="-5" dirty="0">
                <a:latin typeface="Comic Sans MS"/>
                <a:cs typeface="Comic Sans MS"/>
              </a:rPr>
              <a:t>PUESTA	A	TIERRA	DEL	ESTATOR	DE	</a:t>
            </a:r>
            <a:r>
              <a:rPr sz="2400" b="1" spc="-15" dirty="0">
                <a:latin typeface="Comic Sans MS"/>
                <a:cs typeface="Comic Sans MS"/>
              </a:rPr>
              <a:t>B</a:t>
            </a:r>
            <a:r>
              <a:rPr sz="2400" b="1" spc="-5" dirty="0">
                <a:latin typeface="Comic Sans MS"/>
                <a:cs typeface="Comic Sans MS"/>
              </a:rPr>
              <a:t>AJA</a:t>
            </a:r>
            <a:r>
              <a:rPr lang="es-AR" sz="2400" b="1" spc="-5" dirty="0">
                <a:latin typeface="Comic Sans MS"/>
                <a:cs typeface="Comic Sans MS"/>
              </a:rPr>
              <a:t> </a:t>
            </a:r>
            <a:r>
              <a:rPr sz="2400" b="1" spc="-5" dirty="0">
                <a:latin typeface="Comic Sans MS"/>
                <a:cs typeface="Comic Sans MS"/>
              </a:rPr>
              <a:t>IMPEDANCIA.</a:t>
            </a:r>
            <a:endParaRPr lang="en-US" sz="2400" b="1"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r>
              <a:rPr lang="es-MX" sz="2400" spc="-5" dirty="0">
                <a:latin typeface="Comic Sans MS"/>
                <a:cs typeface="Comic Sans MS"/>
              </a:rPr>
              <a:t>Este</a:t>
            </a:r>
            <a:r>
              <a:rPr lang="es-MX" sz="2400" spc="55" dirty="0">
                <a:latin typeface="Comic Sans MS"/>
                <a:cs typeface="Comic Sans MS"/>
              </a:rPr>
              <a:t> </a:t>
            </a:r>
            <a:r>
              <a:rPr lang="es-MX" sz="2400" spc="-5" dirty="0">
                <a:latin typeface="Comic Sans MS"/>
                <a:cs typeface="Comic Sans MS"/>
              </a:rPr>
              <a:t>método</a:t>
            </a:r>
            <a:r>
              <a:rPr lang="es-MX" sz="2400" spc="65" dirty="0">
                <a:latin typeface="Comic Sans MS"/>
                <a:cs typeface="Comic Sans MS"/>
              </a:rPr>
              <a:t> </a:t>
            </a:r>
            <a:r>
              <a:rPr lang="es-MX" sz="2400" spc="-5" dirty="0">
                <a:latin typeface="Comic Sans MS"/>
                <a:cs typeface="Comic Sans MS"/>
              </a:rPr>
              <a:t>de</a:t>
            </a:r>
            <a:r>
              <a:rPr lang="es-MX" sz="2400" spc="60" dirty="0">
                <a:latin typeface="Comic Sans MS"/>
                <a:cs typeface="Comic Sans MS"/>
              </a:rPr>
              <a:t> </a:t>
            </a:r>
            <a:r>
              <a:rPr lang="es-MX" sz="2400" spc="-5" dirty="0">
                <a:latin typeface="Comic Sans MS"/>
                <a:cs typeface="Comic Sans MS"/>
              </a:rPr>
              <a:t>puesta</a:t>
            </a:r>
            <a:r>
              <a:rPr lang="es-MX" sz="2400" spc="60" dirty="0">
                <a:latin typeface="Comic Sans MS"/>
                <a:cs typeface="Comic Sans MS"/>
              </a:rPr>
              <a:t> </a:t>
            </a:r>
            <a:r>
              <a:rPr lang="es-MX" sz="2400" spc="-5" dirty="0">
                <a:latin typeface="Comic Sans MS"/>
                <a:cs typeface="Comic Sans MS"/>
              </a:rPr>
              <a:t>a</a:t>
            </a:r>
            <a:r>
              <a:rPr lang="es-MX" sz="2400" spc="60" dirty="0">
                <a:latin typeface="Comic Sans MS"/>
                <a:cs typeface="Comic Sans MS"/>
              </a:rPr>
              <a:t> </a:t>
            </a:r>
            <a:r>
              <a:rPr lang="es-MX" sz="2400" spc="-5" dirty="0">
                <a:latin typeface="Comic Sans MS"/>
                <a:cs typeface="Comic Sans MS"/>
              </a:rPr>
              <a:t>tierra</a:t>
            </a:r>
            <a:r>
              <a:rPr lang="es-MX" sz="2400" spc="55" dirty="0">
                <a:latin typeface="Comic Sans MS"/>
                <a:cs typeface="Comic Sans MS"/>
              </a:rPr>
              <a:t> </a:t>
            </a:r>
            <a:r>
              <a:rPr lang="es-MX" sz="2400" spc="-5" dirty="0">
                <a:latin typeface="Comic Sans MS"/>
                <a:cs typeface="Comic Sans MS"/>
              </a:rPr>
              <a:t>es</a:t>
            </a:r>
            <a:r>
              <a:rPr lang="es-MX" sz="2400" spc="60" dirty="0">
                <a:latin typeface="Comic Sans MS"/>
                <a:cs typeface="Comic Sans MS"/>
              </a:rPr>
              <a:t> </a:t>
            </a:r>
            <a:r>
              <a:rPr lang="es-MX" sz="2400" spc="-5" dirty="0">
                <a:latin typeface="Comic Sans MS"/>
                <a:cs typeface="Comic Sans MS"/>
              </a:rPr>
              <a:t>ilustrado</a:t>
            </a:r>
            <a:r>
              <a:rPr lang="es-MX" sz="2400" spc="55" dirty="0">
                <a:latin typeface="Comic Sans MS"/>
                <a:cs typeface="Comic Sans MS"/>
              </a:rPr>
              <a:t> </a:t>
            </a:r>
            <a:r>
              <a:rPr lang="es-MX" sz="2400" spc="-5" dirty="0">
                <a:latin typeface="Comic Sans MS"/>
                <a:cs typeface="Comic Sans MS"/>
              </a:rPr>
              <a:t>en</a:t>
            </a:r>
            <a:r>
              <a:rPr lang="es-MX" sz="2400" spc="60" dirty="0">
                <a:latin typeface="Comic Sans MS"/>
                <a:cs typeface="Comic Sans MS"/>
              </a:rPr>
              <a:t> </a:t>
            </a:r>
            <a:r>
              <a:rPr lang="es-MX" sz="2400" spc="-5" dirty="0">
                <a:latin typeface="Comic Sans MS"/>
                <a:cs typeface="Comic Sans MS"/>
              </a:rPr>
              <a:t>la</a:t>
            </a:r>
            <a:r>
              <a:rPr lang="es-MX" sz="2400" spc="60" dirty="0">
                <a:latin typeface="Comic Sans MS"/>
                <a:cs typeface="Comic Sans MS"/>
              </a:rPr>
              <a:t> </a:t>
            </a:r>
            <a:r>
              <a:rPr lang="es-MX" sz="2400" spc="-5" dirty="0">
                <a:latin typeface="Comic Sans MS"/>
                <a:cs typeface="Comic Sans MS"/>
              </a:rPr>
              <a:t>figura 1.</a:t>
            </a: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smtClean="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smtClean="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smtClean="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endParaRPr lang="es-MX" sz="2400" spc="-5" dirty="0">
              <a:latin typeface="Comic Sans MS"/>
              <a:cs typeface="Comic Sans MS"/>
            </a:endParaRPr>
          </a:p>
          <a:p>
            <a:pPr marL="12700" marR="5080" algn="just">
              <a:spcBef>
                <a:spcPts val="100"/>
              </a:spcBef>
              <a:tabLst>
                <a:tab pos="605155" algn="l"/>
                <a:tab pos="821055" algn="l"/>
                <a:tab pos="1397635" algn="l"/>
                <a:tab pos="1747520" algn="l"/>
                <a:tab pos="2439035" algn="l"/>
                <a:tab pos="2725420" algn="l"/>
              </a:tabLst>
            </a:pPr>
            <a:r>
              <a:rPr lang="es-MX" sz="2400" spc="-5" dirty="0">
                <a:latin typeface="Comic Sans MS"/>
                <a:cs typeface="Comic Sans MS"/>
              </a:rPr>
              <a:t>El resistor o reactor de puesta a tierra es seleccionado para limitar la contribución del generador para una falla SLG</a:t>
            </a:r>
            <a:r>
              <a:rPr lang="es-MX" sz="2400" spc="35" dirty="0">
                <a:latin typeface="Comic Sans MS"/>
                <a:cs typeface="Comic Sans MS"/>
              </a:rPr>
              <a:t> </a:t>
            </a:r>
            <a:r>
              <a:rPr lang="es-MX" sz="2400" spc="-5" dirty="0">
                <a:latin typeface="Comic Sans MS"/>
                <a:cs typeface="Comic Sans MS"/>
              </a:rPr>
              <a:t>a</a:t>
            </a:r>
            <a:r>
              <a:rPr lang="es-MX" sz="2400" spc="40" dirty="0">
                <a:latin typeface="Comic Sans MS"/>
                <a:cs typeface="Comic Sans MS"/>
              </a:rPr>
              <a:t> </a:t>
            </a:r>
            <a:r>
              <a:rPr lang="es-MX" sz="2400" spc="-5" dirty="0">
                <a:latin typeface="Comic Sans MS"/>
                <a:cs typeface="Comic Sans MS"/>
              </a:rPr>
              <a:t>un</a:t>
            </a:r>
            <a:r>
              <a:rPr lang="es-MX" sz="2400" spc="35" dirty="0">
                <a:latin typeface="Comic Sans MS"/>
                <a:cs typeface="Comic Sans MS"/>
              </a:rPr>
              <a:t> </a:t>
            </a:r>
            <a:r>
              <a:rPr lang="es-MX" sz="2400" spc="-5" dirty="0">
                <a:latin typeface="Comic Sans MS"/>
                <a:cs typeface="Comic Sans MS"/>
              </a:rPr>
              <a:t>rango</a:t>
            </a:r>
            <a:r>
              <a:rPr lang="es-MX" sz="2400" spc="40" dirty="0">
                <a:latin typeface="Comic Sans MS"/>
                <a:cs typeface="Comic Sans MS"/>
              </a:rPr>
              <a:t> </a:t>
            </a:r>
            <a:r>
              <a:rPr lang="es-MX" sz="2400" spc="-5" dirty="0">
                <a:latin typeface="Comic Sans MS"/>
                <a:cs typeface="Comic Sans MS"/>
              </a:rPr>
              <a:t>de</a:t>
            </a:r>
            <a:r>
              <a:rPr lang="es-MX" sz="2400" spc="35" dirty="0">
                <a:latin typeface="Comic Sans MS"/>
                <a:cs typeface="Comic Sans MS"/>
              </a:rPr>
              <a:t> </a:t>
            </a:r>
            <a:r>
              <a:rPr lang="es-MX" sz="2400" spc="-5" dirty="0">
                <a:latin typeface="Comic Sans MS"/>
                <a:cs typeface="Comic Sans MS"/>
              </a:rPr>
              <a:t>corrientes</a:t>
            </a:r>
            <a:r>
              <a:rPr lang="es-MX" sz="2400" spc="40" dirty="0">
                <a:latin typeface="Comic Sans MS"/>
                <a:cs typeface="Comic Sans MS"/>
              </a:rPr>
              <a:t> </a:t>
            </a:r>
            <a:r>
              <a:rPr lang="es-MX" sz="2400" spc="-5" dirty="0">
                <a:latin typeface="Comic Sans MS"/>
                <a:cs typeface="Comic Sans MS"/>
              </a:rPr>
              <a:t>generalmente</a:t>
            </a:r>
            <a:r>
              <a:rPr lang="es-MX" sz="2400" spc="35" dirty="0">
                <a:latin typeface="Comic Sans MS"/>
                <a:cs typeface="Comic Sans MS"/>
              </a:rPr>
              <a:t> </a:t>
            </a:r>
            <a:r>
              <a:rPr lang="es-MX" sz="2400" spc="-5" dirty="0">
                <a:latin typeface="Comic Sans MS"/>
                <a:cs typeface="Comic Sans MS"/>
              </a:rPr>
              <a:t>entre</a:t>
            </a:r>
            <a:r>
              <a:rPr lang="es-MX" sz="2400" spc="30" dirty="0">
                <a:latin typeface="Comic Sans MS"/>
                <a:cs typeface="Comic Sans MS"/>
              </a:rPr>
              <a:t> </a:t>
            </a:r>
            <a:r>
              <a:rPr lang="es-MX" sz="2400" spc="-5" dirty="0">
                <a:latin typeface="Comic Sans MS"/>
                <a:cs typeface="Comic Sans MS"/>
              </a:rPr>
              <a:t>200</a:t>
            </a:r>
            <a:r>
              <a:rPr lang="es-MX" sz="2400" spc="30" dirty="0">
                <a:latin typeface="Comic Sans MS"/>
                <a:cs typeface="Comic Sans MS"/>
              </a:rPr>
              <a:t> </a:t>
            </a:r>
            <a:r>
              <a:rPr lang="es-MX" sz="2400" spc="-5" dirty="0">
                <a:latin typeface="Comic Sans MS"/>
                <a:cs typeface="Comic Sans MS"/>
              </a:rPr>
              <a:t>A y</a:t>
            </a:r>
            <a:r>
              <a:rPr lang="es-MX" sz="2400" dirty="0">
                <a:latin typeface="Comic Sans MS"/>
                <a:cs typeface="Comic Sans MS"/>
              </a:rPr>
              <a:t> </a:t>
            </a:r>
            <a:r>
              <a:rPr lang="es-MX" sz="2400" spc="-5" dirty="0">
                <a:latin typeface="Comic Sans MS"/>
                <a:cs typeface="Comic Sans MS"/>
              </a:rPr>
              <a:t>150%</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r>
              <a:rPr lang="es-MX" sz="2400" spc="254" dirty="0">
                <a:latin typeface="Comic Sans MS"/>
                <a:cs typeface="Comic Sans MS"/>
              </a:rPr>
              <a:t> </a:t>
            </a:r>
            <a:r>
              <a:rPr lang="es-MX" sz="2400" spc="-5" dirty="0">
                <a:latin typeface="Comic Sans MS"/>
                <a:cs typeface="Comic Sans MS"/>
              </a:rPr>
              <a:t>nominal.</a:t>
            </a:r>
            <a:r>
              <a:rPr lang="es-MX" sz="2400" spc="260" dirty="0">
                <a:latin typeface="Comic Sans MS"/>
                <a:cs typeface="Comic Sans MS"/>
              </a:rPr>
              <a:t> </a:t>
            </a:r>
            <a:r>
              <a:rPr lang="es-MX" sz="2400" spc="-5" dirty="0">
                <a:latin typeface="Comic Sans MS"/>
                <a:cs typeface="Comic Sans MS"/>
              </a:rPr>
              <a:t>Con</a:t>
            </a:r>
            <a:r>
              <a:rPr lang="es-MX" sz="2400" spc="260" dirty="0">
                <a:latin typeface="Comic Sans MS"/>
                <a:cs typeface="Comic Sans MS"/>
              </a:rPr>
              <a:t> </a:t>
            </a:r>
            <a:r>
              <a:rPr lang="es-MX" sz="2400" spc="-5" dirty="0">
                <a:latin typeface="Comic Sans MS"/>
                <a:cs typeface="Comic Sans MS"/>
              </a:rPr>
              <a:t>este amplio rango de corriente de falla disponible, los relés diferenciales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fase</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alguna 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altos</a:t>
            </a:r>
            <a:r>
              <a:rPr lang="es-MX" sz="2400" dirty="0">
                <a:latin typeface="Comic Sans MS"/>
                <a:cs typeface="Comic Sans MS"/>
              </a:rPr>
              <a:t> </a:t>
            </a:r>
            <a:r>
              <a:rPr lang="es-MX" sz="2400" spc="-5" dirty="0">
                <a:latin typeface="Comic Sans MS"/>
                <a:cs typeface="Comic Sans MS"/>
              </a:rPr>
              <a:t>niveles</a:t>
            </a:r>
            <a:r>
              <a:rPr lang="es-MX" sz="2400" spc="260" dirty="0">
                <a:latin typeface="Comic Sans MS"/>
                <a:cs typeface="Comic Sans MS"/>
              </a:rPr>
              <a:t> </a:t>
            </a:r>
            <a:r>
              <a:rPr lang="es-MX" sz="2400" spc="-5" dirty="0">
                <a:latin typeface="Comic Sans MS"/>
                <a:cs typeface="Comic Sans MS"/>
              </a:rPr>
              <a:t>de corrientes de tierra.</a:t>
            </a:r>
            <a:r>
              <a:rPr lang="es-MX" sz="2400" dirty="0">
                <a:latin typeface="Comic Sans MS"/>
                <a:cs typeface="Comic Sans MS"/>
              </a:rPr>
              <a:t> </a:t>
            </a:r>
            <a:r>
              <a:rPr lang="es-MX" sz="2400" spc="-5" dirty="0">
                <a:latin typeface="Comic Sans MS"/>
                <a:cs typeface="Comic Sans MS"/>
              </a:rPr>
              <a:t>Sin embargo, el relé diferencial no proporcionará protección de falla a tierra para todo el devanado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estator.</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ello,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práctica</a:t>
            </a:r>
            <a:r>
              <a:rPr lang="es-MX" sz="2400" dirty="0">
                <a:latin typeface="Comic Sans MS"/>
                <a:cs typeface="Comic Sans MS"/>
              </a:rPr>
              <a:t> </a:t>
            </a:r>
            <a:r>
              <a:rPr lang="es-MX" sz="2400" spc="-5" dirty="0">
                <a:latin typeface="Comic Sans MS"/>
                <a:cs typeface="Comic Sans MS"/>
              </a:rPr>
              <a:t>común proporcionar</a:t>
            </a:r>
            <a:r>
              <a:rPr lang="es-MX" sz="2400" dirty="0">
                <a:latin typeface="Comic Sans MS"/>
                <a:cs typeface="Comic Sans MS"/>
              </a:rPr>
              <a:t> </a:t>
            </a:r>
            <a:r>
              <a:rPr lang="es-MX" sz="2400" spc="-5" dirty="0">
                <a:latin typeface="Comic Sans MS"/>
                <a:cs typeface="Comic Sans MS"/>
              </a:rPr>
              <a:t>alguna</a:t>
            </a:r>
            <a:r>
              <a:rPr lang="es-MX" sz="2400" dirty="0">
                <a:latin typeface="Comic Sans MS"/>
                <a:cs typeface="Comic Sans MS"/>
              </a:rPr>
              <a:t> </a:t>
            </a:r>
            <a:r>
              <a:rPr lang="es-MX" sz="2400" spc="-5" dirty="0">
                <a:latin typeface="Comic Sans MS"/>
                <a:cs typeface="Comic Sans MS"/>
              </a:rPr>
              <a:t>protección</a:t>
            </a:r>
            <a:r>
              <a:rPr lang="es-MX" sz="2400" spc="254" dirty="0">
                <a:latin typeface="Comic Sans MS"/>
                <a:cs typeface="Comic Sans MS"/>
              </a:rPr>
              <a:t> </a:t>
            </a:r>
            <a:r>
              <a:rPr lang="es-MX" sz="2400" spc="-5" dirty="0">
                <a:latin typeface="Comic Sans MS"/>
                <a:cs typeface="Comic Sans MS"/>
              </a:rPr>
              <a:t>complementaria.</a:t>
            </a:r>
            <a:r>
              <a:rPr lang="es-MX" sz="2400" spc="260" dirty="0">
                <a:latin typeface="Comic Sans MS"/>
                <a:cs typeface="Comic Sans MS"/>
              </a:rPr>
              <a:t> </a:t>
            </a:r>
            <a:endParaRPr sz="2400" dirty="0">
              <a:latin typeface="Comic Sans MS"/>
              <a:cs typeface="Comic Sans MS"/>
            </a:endParaRPr>
          </a:p>
        </p:txBody>
      </p:sp>
      <p:pic>
        <p:nvPicPr>
          <p:cNvPr id="13" name="object 11">
            <a:extLst>
              <a:ext uri="{FF2B5EF4-FFF2-40B4-BE49-F238E27FC236}">
                <a16:creationId xmlns="" xmlns:a16="http://schemas.microsoft.com/office/drawing/2014/main" id="{6AEAACFC-4448-451E-A5A2-EA7AB3C29EF3}"/>
              </a:ext>
            </a:extLst>
          </p:cNvPr>
          <p:cNvPicPr/>
          <p:nvPr/>
        </p:nvPicPr>
        <p:blipFill>
          <a:blip r:embed="rId2" cstate="print"/>
          <a:stretch>
            <a:fillRect/>
          </a:stretch>
        </p:blipFill>
        <p:spPr>
          <a:xfrm>
            <a:off x="296802" y="1314424"/>
            <a:ext cx="5643602" cy="4857784"/>
          </a:xfrm>
          <a:prstGeom prst="rect">
            <a:avLst/>
          </a:prstGeom>
        </p:spPr>
      </p:pic>
      <p:sp>
        <p:nvSpPr>
          <p:cNvPr id="15" name="CuadroTexto 14">
            <a:extLst>
              <a:ext uri="{FF2B5EF4-FFF2-40B4-BE49-F238E27FC236}">
                <a16:creationId xmlns="" xmlns:a16="http://schemas.microsoft.com/office/drawing/2014/main" id="{562C7357-CC82-4A6C-A362-26FA9C494BA2}"/>
              </a:ext>
            </a:extLst>
          </p:cNvPr>
          <p:cNvSpPr txBox="1"/>
          <p:nvPr/>
        </p:nvSpPr>
        <p:spPr>
          <a:xfrm>
            <a:off x="296802" y="6386522"/>
            <a:ext cx="4000528" cy="1323439"/>
          </a:xfrm>
          <a:prstGeom prst="rect">
            <a:avLst/>
          </a:prstGeom>
          <a:noFill/>
        </p:spPr>
        <p:txBody>
          <a:bodyPr wrap="square">
            <a:spAutoFit/>
          </a:bodyPr>
          <a:lstStyle/>
          <a:p>
            <a:pPr algn="ctr"/>
            <a:r>
              <a:rPr lang="es-MX" sz="2000" b="1" dirty="0">
                <a:latin typeface="Comic Sans MS" panose="030F0702030302020204" pitchFamily="66" charset="0"/>
              </a:rPr>
              <a:t>Figura 1(A). Generadores conectados a un bus común que comparten un transformador de unidad</a:t>
            </a:r>
            <a:endParaRPr lang="es-AR" sz="2000" b="1" dirty="0">
              <a:latin typeface="Comic Sans MS" panose="030F0702030302020204" pitchFamily="66" charset="0"/>
            </a:endParaRPr>
          </a:p>
        </p:txBody>
      </p:sp>
      <p:pic>
        <p:nvPicPr>
          <p:cNvPr id="16" name="object 2">
            <a:extLst>
              <a:ext uri="{FF2B5EF4-FFF2-40B4-BE49-F238E27FC236}">
                <a16:creationId xmlns="" xmlns:a16="http://schemas.microsoft.com/office/drawing/2014/main" id="{37719B1F-AA86-4E5F-A147-6EE0D40D16F8}"/>
              </a:ext>
            </a:extLst>
          </p:cNvPr>
          <p:cNvPicPr/>
          <p:nvPr/>
        </p:nvPicPr>
        <p:blipFill>
          <a:blip r:embed="rId3" cstate="print"/>
          <a:stretch>
            <a:fillRect/>
          </a:stretch>
        </p:blipFill>
        <p:spPr>
          <a:xfrm>
            <a:off x="5868966" y="1885928"/>
            <a:ext cx="4357718" cy="4943484"/>
          </a:xfrm>
          <a:prstGeom prst="rect">
            <a:avLst/>
          </a:prstGeom>
        </p:spPr>
      </p:pic>
      <p:pic>
        <p:nvPicPr>
          <p:cNvPr id="17" name="object 4">
            <a:extLst>
              <a:ext uri="{FF2B5EF4-FFF2-40B4-BE49-F238E27FC236}">
                <a16:creationId xmlns="" xmlns:a16="http://schemas.microsoft.com/office/drawing/2014/main" id="{975EA2A0-54F2-4BCA-BB45-932C47AE8C74}"/>
              </a:ext>
            </a:extLst>
          </p:cNvPr>
          <p:cNvPicPr/>
          <p:nvPr/>
        </p:nvPicPr>
        <p:blipFill>
          <a:blip r:embed="rId4" cstate="print"/>
          <a:stretch>
            <a:fillRect/>
          </a:stretch>
        </p:blipFill>
        <p:spPr>
          <a:xfrm>
            <a:off x="10440998" y="3028936"/>
            <a:ext cx="6941815" cy="4800607"/>
          </a:xfrm>
          <a:prstGeom prst="rect">
            <a:avLst/>
          </a:prstGeom>
        </p:spPr>
      </p:pic>
      <p:sp>
        <p:nvSpPr>
          <p:cNvPr id="18" name="CuadroTexto 17">
            <a:extLst>
              <a:ext uri="{FF2B5EF4-FFF2-40B4-BE49-F238E27FC236}">
                <a16:creationId xmlns="" xmlns:a16="http://schemas.microsoft.com/office/drawing/2014/main" id="{87D9BD6B-E45C-47AB-92C0-1BDC7CC81BF3}"/>
              </a:ext>
            </a:extLst>
          </p:cNvPr>
          <p:cNvSpPr txBox="1"/>
          <p:nvPr/>
        </p:nvSpPr>
        <p:spPr>
          <a:xfrm>
            <a:off x="5297462" y="6886588"/>
            <a:ext cx="4929222" cy="707886"/>
          </a:xfrm>
          <a:prstGeom prst="rect">
            <a:avLst/>
          </a:prstGeom>
          <a:noFill/>
        </p:spPr>
        <p:txBody>
          <a:bodyPr wrap="square">
            <a:spAutoFit/>
          </a:bodyPr>
          <a:lstStyle/>
          <a:p>
            <a:pPr algn="ctr"/>
            <a:r>
              <a:rPr lang="es-AR" sz="2000" b="1" dirty="0">
                <a:latin typeface="Comic Sans MS" panose="030F0702030302020204" pitchFamily="66" charset="0"/>
              </a:rPr>
              <a:t>Figura 1(B). Generadores que comparten un transformado</a:t>
            </a:r>
          </a:p>
        </p:txBody>
      </p:sp>
      <p:sp>
        <p:nvSpPr>
          <p:cNvPr id="19" name="CuadroTexto 18">
            <a:extLst>
              <a:ext uri="{FF2B5EF4-FFF2-40B4-BE49-F238E27FC236}">
                <a16:creationId xmlns="" xmlns:a16="http://schemas.microsoft.com/office/drawing/2014/main" id="{DD30A513-3D15-4737-BAD2-E970ADCBB2ED}"/>
              </a:ext>
            </a:extLst>
          </p:cNvPr>
          <p:cNvSpPr txBox="1"/>
          <p:nvPr/>
        </p:nvSpPr>
        <p:spPr>
          <a:xfrm>
            <a:off x="10726750" y="1957366"/>
            <a:ext cx="6929486" cy="707886"/>
          </a:xfrm>
          <a:prstGeom prst="rect">
            <a:avLst/>
          </a:prstGeom>
          <a:noFill/>
        </p:spPr>
        <p:txBody>
          <a:bodyPr wrap="square">
            <a:spAutoFit/>
          </a:bodyPr>
          <a:lstStyle/>
          <a:p>
            <a:pPr algn="ctr"/>
            <a:r>
              <a:rPr lang="es-MX" sz="2000" b="1" dirty="0">
                <a:latin typeface="Comic Sans MS" panose="030F0702030302020204" pitchFamily="66" charset="0"/>
              </a:rPr>
              <a:t>Figura 1(C) Generadores conectados directamente a un sistema de distribución</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294253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54000" y="457200"/>
            <a:ext cx="17373600" cy="2980303"/>
          </a:xfrm>
          <a:prstGeom prst="rect">
            <a:avLst/>
          </a:prstGeom>
        </p:spPr>
        <p:txBody>
          <a:bodyPr vert="horz" wrap="square" lIns="0" tIns="12700" rIns="0" bIns="0" rtlCol="0">
            <a:spAutoFit/>
          </a:bodyPr>
          <a:lstStyle/>
          <a:p>
            <a:pPr marL="12700" marR="5080" algn="just">
              <a:spcBef>
                <a:spcPts val="100"/>
              </a:spcBef>
              <a:tabLst>
                <a:tab pos="605155" algn="l"/>
                <a:tab pos="821055" algn="l"/>
                <a:tab pos="1397635" algn="l"/>
                <a:tab pos="1747520" algn="l"/>
                <a:tab pos="2439035" algn="l"/>
                <a:tab pos="2725420" algn="l"/>
              </a:tabLst>
            </a:pPr>
            <a:r>
              <a:rPr lang="es-MX" sz="2400" spc="-5" dirty="0">
                <a:latin typeface="Comic Sans MS"/>
                <a:cs typeface="Comic Sans MS"/>
              </a:rPr>
              <a:t>La </a:t>
            </a:r>
            <a:r>
              <a:rPr lang="es-MX" sz="2400" b="1" spc="-5" dirty="0">
                <a:latin typeface="Comic Sans MS"/>
                <a:cs typeface="Comic Sans MS"/>
              </a:rPr>
              <a:t>figura 2</a:t>
            </a:r>
            <a:r>
              <a:rPr lang="es-MX" sz="2400" spc="-5" dirty="0">
                <a:latin typeface="Comic Sans MS"/>
                <a:cs typeface="Comic Sans MS"/>
              </a:rPr>
              <a:t> es una ilustración de un esquema diferencial a tierra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proporcionar</a:t>
            </a:r>
            <a:r>
              <a:rPr lang="es-MX" sz="2400" spc="254" dirty="0">
                <a:latin typeface="Comic Sans MS"/>
                <a:cs typeface="Comic Sans MS"/>
              </a:rPr>
              <a:t> </a:t>
            </a:r>
            <a:r>
              <a:rPr lang="es-MX" sz="2400" spc="-5" dirty="0">
                <a:latin typeface="Comic Sans MS"/>
                <a:cs typeface="Comic Sans MS"/>
              </a:rPr>
              <a:t>esta mejora en la sensibilidad.</a:t>
            </a:r>
            <a:r>
              <a:rPr lang="es-MX" sz="2400" dirty="0">
                <a:latin typeface="Comic Sans MS"/>
                <a:cs typeface="Comic Sans MS"/>
              </a:rPr>
              <a:t> </a:t>
            </a:r>
            <a:r>
              <a:rPr lang="es-MX" sz="2400" spc="-5" dirty="0">
                <a:latin typeface="Comic Sans MS"/>
                <a:cs typeface="Comic Sans MS"/>
              </a:rPr>
              <a:t>El esquema usa un relé de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direccional</a:t>
            </a:r>
            <a:r>
              <a:rPr lang="es-MX" sz="2400" dirty="0">
                <a:latin typeface="Comic Sans MS"/>
                <a:cs typeface="Comic Sans MS"/>
              </a:rPr>
              <a:t> </a:t>
            </a:r>
            <a:r>
              <a:rPr lang="es-MX" sz="2400" spc="-5" dirty="0">
                <a:latin typeface="Comic Sans MS"/>
                <a:cs typeface="Comic Sans MS"/>
              </a:rPr>
              <a:t>tipo</a:t>
            </a:r>
            <a:r>
              <a:rPr lang="es-MX" sz="2400" dirty="0">
                <a:latin typeface="Comic Sans MS"/>
                <a:cs typeface="Comic Sans MS"/>
              </a:rPr>
              <a:t> </a:t>
            </a:r>
            <a:r>
              <a:rPr lang="es-MX" sz="2400" spc="-5" dirty="0">
                <a:latin typeface="Comic Sans MS"/>
                <a:cs typeface="Comic Sans MS"/>
              </a:rPr>
              <a:t>producto</a:t>
            </a:r>
            <a:r>
              <a:rPr lang="es-MX" sz="2400" dirty="0">
                <a:latin typeface="Comic Sans MS"/>
                <a:cs typeface="Comic Sans MS"/>
              </a:rPr>
              <a:t> </a:t>
            </a:r>
            <a:r>
              <a:rPr lang="es-MX" sz="2400" spc="-5" dirty="0">
                <a:latin typeface="Comic Sans MS"/>
                <a:cs typeface="Comic Sans MS"/>
              </a:rPr>
              <a:t>(87N)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su aplicación es descrita completamente en la Referencia 5. El relé está conectado para recibir corriente diferencial en el circuito de la bobina de operación y corriente del neutro</a:t>
            </a:r>
            <a:r>
              <a:rPr lang="es-MX" sz="2400" spc="254" dirty="0">
                <a:latin typeface="Comic Sans MS"/>
                <a:cs typeface="Comic Sans MS"/>
              </a:rPr>
              <a:t> </a:t>
            </a:r>
            <a:r>
              <a:rPr lang="es-MX" sz="2400" spc="-5" dirty="0">
                <a:latin typeface="Comic Sans MS"/>
                <a:cs typeface="Comic Sans MS"/>
              </a:rPr>
              <a:t>(3Io)</a:t>
            </a:r>
            <a:r>
              <a:rPr lang="es-MX" sz="2400" spc="250" dirty="0">
                <a:latin typeface="Comic Sans MS"/>
                <a:cs typeface="Comic Sans MS"/>
              </a:rPr>
              <a:t> </a:t>
            </a:r>
            <a:r>
              <a:rPr lang="es-MX" sz="2400" spc="-5" dirty="0">
                <a:latin typeface="Comic Sans MS"/>
                <a:cs typeface="Comic Sans MS"/>
              </a:rPr>
              <a:t>del</a:t>
            </a:r>
            <a:r>
              <a:rPr lang="es-MX" sz="2400" spc="250" dirty="0">
                <a:latin typeface="Comic Sans MS"/>
                <a:cs typeface="Comic Sans MS"/>
              </a:rPr>
              <a:t> </a:t>
            </a:r>
            <a:r>
              <a:rPr lang="es-MX" sz="2400" spc="-5" dirty="0">
                <a:latin typeface="Comic Sans MS"/>
                <a:cs typeface="Comic Sans MS"/>
              </a:rPr>
              <a:t>generador</a:t>
            </a:r>
            <a:r>
              <a:rPr lang="es-MX" sz="2400" spc="245" dirty="0">
                <a:latin typeface="Comic Sans MS"/>
                <a:cs typeface="Comic Sans MS"/>
              </a:rPr>
              <a:t> </a:t>
            </a:r>
            <a:r>
              <a:rPr lang="es-MX" sz="2400" spc="-5" dirty="0">
                <a:latin typeface="Comic Sans MS"/>
                <a:cs typeface="Comic Sans MS"/>
              </a:rPr>
              <a:t>en</a:t>
            </a:r>
            <a:r>
              <a:rPr lang="es-MX" sz="2400" spc="245" dirty="0">
                <a:latin typeface="Comic Sans MS"/>
                <a:cs typeface="Comic Sans MS"/>
              </a:rPr>
              <a:t> </a:t>
            </a:r>
            <a:r>
              <a:rPr lang="es-MX" sz="2400" spc="-5" dirty="0">
                <a:latin typeface="Comic Sans MS"/>
                <a:cs typeface="Comic Sans MS"/>
              </a:rPr>
              <a:t>su</a:t>
            </a:r>
            <a:r>
              <a:rPr lang="es-MX" sz="2400" spc="245" dirty="0">
                <a:latin typeface="Comic Sans MS"/>
                <a:cs typeface="Comic Sans MS"/>
              </a:rPr>
              <a:t> </a:t>
            </a:r>
            <a:r>
              <a:rPr lang="es-MX" sz="2400" spc="-5" dirty="0">
                <a:latin typeface="Comic Sans MS"/>
                <a:cs typeface="Comic Sans MS"/>
              </a:rPr>
              <a:t>circuito</a:t>
            </a:r>
            <a:r>
              <a:rPr lang="es-MX" sz="2400" spc="245" dirty="0">
                <a:latin typeface="Comic Sans MS"/>
                <a:cs typeface="Comic Sans MS"/>
              </a:rPr>
              <a:t> </a:t>
            </a:r>
            <a:r>
              <a:rPr lang="es-MX" sz="2400" spc="-5" dirty="0">
                <a:latin typeface="Comic Sans MS"/>
                <a:cs typeface="Comic Sans MS"/>
              </a:rPr>
              <a:t>de polarización.</a:t>
            </a:r>
          </a:p>
          <a:p>
            <a:pPr marL="12700" marR="5080" algn="just">
              <a:spcBef>
                <a:spcPts val="100"/>
              </a:spcBef>
              <a:tabLst>
                <a:tab pos="605155" algn="l"/>
                <a:tab pos="821055" algn="l"/>
                <a:tab pos="1397635" algn="l"/>
                <a:tab pos="1747520" algn="l"/>
                <a:tab pos="2439035" algn="l"/>
                <a:tab pos="2725420" algn="l"/>
              </a:tabLst>
            </a:pPr>
            <a:r>
              <a:rPr lang="es-MX" sz="2400" spc="-5" dirty="0">
                <a:latin typeface="Comic Sans MS"/>
                <a:cs typeface="Comic Sans MS"/>
              </a:rPr>
              <a:t>La comparación direccional es polarizada para asegurar que exista una restricción positiva para una falla externa aunque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transformadores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R</a:t>
            </a:r>
            <a:r>
              <a:rPr lang="es-MX" sz="2400" spc="-7" baseline="-13888" dirty="0">
                <a:latin typeface="Comic Sans MS"/>
                <a:cs typeface="Comic Sans MS"/>
              </a:rPr>
              <a:t>CN</a:t>
            </a:r>
            <a:r>
              <a:rPr lang="es-MX" sz="2400" spc="254" baseline="-13888" dirty="0">
                <a:latin typeface="Comic Sans MS"/>
                <a:cs typeface="Comic Sans MS"/>
              </a:rPr>
              <a:t> </a:t>
            </a:r>
            <a:r>
              <a:rPr lang="es-MX" sz="2400" spc="-5" dirty="0">
                <a:latin typeface="Comic Sans MS"/>
                <a:cs typeface="Comic Sans MS"/>
              </a:rPr>
              <a:t>y</a:t>
            </a:r>
            <a:r>
              <a:rPr lang="es-MX" sz="2400" spc="254" dirty="0">
                <a:latin typeface="Comic Sans MS"/>
                <a:cs typeface="Comic Sans MS"/>
              </a:rPr>
              <a:t> </a:t>
            </a:r>
            <a:r>
              <a:rPr lang="es-MX" sz="2400" spc="-10" dirty="0">
                <a:latin typeface="Comic Sans MS"/>
                <a:cs typeface="Comic Sans MS"/>
              </a:rPr>
              <a:t>R</a:t>
            </a:r>
            <a:r>
              <a:rPr lang="es-MX" sz="2400" spc="-15" baseline="-13888" dirty="0">
                <a:latin typeface="Comic Sans MS"/>
                <a:cs typeface="Comic Sans MS"/>
              </a:rPr>
              <a:t>CL </a:t>
            </a:r>
            <a:r>
              <a:rPr lang="es-MX" sz="2400" spc="-5" dirty="0">
                <a:latin typeface="Comic Sans MS"/>
                <a:cs typeface="Comic Sans MS"/>
              </a:rPr>
              <a:t>tienen</a:t>
            </a:r>
            <a:r>
              <a:rPr lang="es-MX" sz="2400" dirty="0">
                <a:latin typeface="Comic Sans MS"/>
                <a:cs typeface="Comic Sans MS"/>
              </a:rPr>
              <a:t> </a:t>
            </a:r>
            <a:r>
              <a:rPr lang="es-MX" sz="2400" spc="-5" dirty="0">
                <a:latin typeface="Comic Sans MS"/>
                <a:cs typeface="Comic Sans MS"/>
              </a:rPr>
              <a:t>características</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funcionamiento sustancialmente diferentes.</a:t>
            </a:r>
            <a:r>
              <a:rPr lang="es-MX" sz="2400" dirty="0">
                <a:latin typeface="Comic Sans MS"/>
                <a:cs typeface="Comic Sans MS"/>
              </a:rPr>
              <a:t> </a:t>
            </a:r>
            <a:r>
              <a:rPr lang="es-MX" sz="2400" spc="-5" dirty="0">
                <a:latin typeface="Comic Sans MS"/>
                <a:cs typeface="Comic Sans MS"/>
              </a:rPr>
              <a:t>Este esquema proporciona excelente</a:t>
            </a:r>
            <a:r>
              <a:rPr lang="es-MX" sz="2400" dirty="0">
                <a:latin typeface="Comic Sans MS"/>
                <a:cs typeface="Comic Sans MS"/>
              </a:rPr>
              <a:t> </a:t>
            </a:r>
            <a:r>
              <a:rPr lang="es-MX" sz="2400" spc="-5" dirty="0">
                <a:latin typeface="Comic Sans MS"/>
                <a:cs typeface="Comic Sans MS"/>
              </a:rPr>
              <a:t>seguridad</a:t>
            </a:r>
            <a:r>
              <a:rPr lang="es-MX" sz="2400" dirty="0">
                <a:latin typeface="Comic Sans MS"/>
                <a:cs typeface="Comic Sans MS"/>
              </a:rPr>
              <a:t> </a:t>
            </a:r>
            <a:r>
              <a:rPr lang="es-MX" sz="2400" spc="-5" dirty="0">
                <a:latin typeface="Comic Sans MS"/>
                <a:cs typeface="Comic Sans MS"/>
              </a:rPr>
              <a:t>contra</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incorrecta</a:t>
            </a:r>
            <a:r>
              <a:rPr lang="es-MX" sz="2400" dirty="0">
                <a:latin typeface="Comic Sans MS"/>
                <a:cs typeface="Comic Sans MS"/>
              </a:rPr>
              <a:t> </a:t>
            </a:r>
            <a:r>
              <a:rPr lang="es-MX" sz="2400" spc="-5" dirty="0">
                <a:latin typeface="Comic Sans MS"/>
                <a:cs typeface="Comic Sans MS"/>
              </a:rPr>
              <a:t>para fallas externas y proporciona una detección muy sensible de fallas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internas.</a:t>
            </a:r>
            <a:endParaRPr sz="2400" dirty="0">
              <a:latin typeface="Comic Sans MS"/>
              <a:cs typeface="Comic Sans MS"/>
            </a:endParaRPr>
          </a:p>
        </p:txBody>
      </p:sp>
      <p:pic>
        <p:nvPicPr>
          <p:cNvPr id="10" name="object 7">
            <a:extLst>
              <a:ext uri="{FF2B5EF4-FFF2-40B4-BE49-F238E27FC236}">
                <a16:creationId xmlns="" xmlns:a16="http://schemas.microsoft.com/office/drawing/2014/main" id="{79DC05BA-2174-4BD9-B1C1-CD7CAD87F74E}"/>
              </a:ext>
            </a:extLst>
          </p:cNvPr>
          <p:cNvPicPr/>
          <p:nvPr/>
        </p:nvPicPr>
        <p:blipFill>
          <a:blip r:embed="rId2" cstate="print"/>
          <a:stretch>
            <a:fillRect/>
          </a:stretch>
        </p:blipFill>
        <p:spPr>
          <a:xfrm>
            <a:off x="3797264" y="3886192"/>
            <a:ext cx="10244182" cy="4633938"/>
          </a:xfrm>
          <a:prstGeom prst="rect">
            <a:avLst/>
          </a:prstGeom>
        </p:spPr>
      </p:pic>
      <p:sp>
        <p:nvSpPr>
          <p:cNvPr id="11" name="CuadroTexto 10">
            <a:extLst>
              <a:ext uri="{FF2B5EF4-FFF2-40B4-BE49-F238E27FC236}">
                <a16:creationId xmlns="" xmlns:a16="http://schemas.microsoft.com/office/drawing/2014/main" id="{9797B410-7D61-498B-8456-0EFCD18BB327}"/>
              </a:ext>
            </a:extLst>
          </p:cNvPr>
          <p:cNvSpPr txBox="1"/>
          <p:nvPr/>
        </p:nvSpPr>
        <p:spPr>
          <a:xfrm>
            <a:off x="3154322" y="8815414"/>
            <a:ext cx="11582400" cy="461665"/>
          </a:xfrm>
          <a:prstGeom prst="rect">
            <a:avLst/>
          </a:prstGeom>
          <a:noFill/>
        </p:spPr>
        <p:txBody>
          <a:bodyPr wrap="square">
            <a:spAutoFit/>
          </a:bodyPr>
          <a:lstStyle/>
          <a:p>
            <a:pPr algn="ctr"/>
            <a:r>
              <a:rPr lang="es-MX" sz="2400" b="1" dirty="0">
                <a:latin typeface="Comic Sans MS" panose="030F0702030302020204" pitchFamily="66" charset="0"/>
              </a:rPr>
              <a:t>Figura 2. Diferencial de tierra del generador usando un relé tipo producto</a:t>
            </a:r>
            <a:endParaRPr lang="es-AR" sz="2400" b="1" dirty="0">
              <a:latin typeface="Comic Sans MS" panose="030F0702030302020204" pitchFamily="66" charset="0"/>
            </a:endParaRPr>
          </a:p>
        </p:txBody>
      </p:sp>
    </p:spTree>
    <p:extLst>
      <p:ext uri="{BB962C8B-B14F-4D97-AF65-F5344CB8AC3E}">
        <p14:creationId xmlns="" xmlns:p14="http://schemas.microsoft.com/office/powerpoint/2010/main" val="17876083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object 10"/>
          <p:cNvPicPr/>
          <p:nvPr/>
        </p:nvPicPr>
        <p:blipFill>
          <a:blip r:embed="rId2" cstate="print"/>
          <a:stretch>
            <a:fillRect/>
          </a:stretch>
        </p:blipFill>
        <p:spPr>
          <a:xfrm>
            <a:off x="10226684" y="1957366"/>
            <a:ext cx="7358114" cy="6000792"/>
          </a:xfrm>
          <a:prstGeom prst="rect">
            <a:avLst/>
          </a:prstGeom>
        </p:spPr>
      </p:pic>
      <p:sp>
        <p:nvSpPr>
          <p:cNvPr id="12" name="object 12"/>
          <p:cNvSpPr txBox="1"/>
          <p:nvPr/>
        </p:nvSpPr>
        <p:spPr>
          <a:xfrm>
            <a:off x="292100" y="304800"/>
            <a:ext cx="9720270" cy="10174580"/>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Puesta</a:t>
            </a:r>
            <a:r>
              <a:rPr sz="2400" b="1" spc="5" dirty="0">
                <a:latin typeface="Comic Sans MS"/>
                <a:cs typeface="Comic Sans MS"/>
              </a:rPr>
              <a:t> </a:t>
            </a:r>
            <a:r>
              <a:rPr sz="2400" b="1" spc="-5" dirty="0">
                <a:latin typeface="Comic Sans MS"/>
                <a:cs typeface="Comic Sans MS"/>
              </a:rPr>
              <a:t>a</a:t>
            </a:r>
            <a:r>
              <a:rPr sz="2400" b="1" spc="10" dirty="0">
                <a:latin typeface="Comic Sans MS"/>
                <a:cs typeface="Comic Sans MS"/>
              </a:rPr>
              <a:t> </a:t>
            </a:r>
            <a:r>
              <a:rPr sz="2400" b="1" spc="-5" dirty="0">
                <a:latin typeface="Comic Sans MS"/>
                <a:cs typeface="Comic Sans MS"/>
              </a:rPr>
              <a:t>tierra</a:t>
            </a:r>
            <a:r>
              <a:rPr sz="2400" b="1" spc="5" dirty="0">
                <a:latin typeface="Comic Sans MS"/>
                <a:cs typeface="Comic Sans MS"/>
              </a:rPr>
              <a:t> </a:t>
            </a:r>
            <a:r>
              <a:rPr sz="2400" b="1" spc="-5" dirty="0">
                <a:latin typeface="Comic Sans MS"/>
                <a:cs typeface="Comic Sans MS"/>
              </a:rPr>
              <a:t>del</a:t>
            </a:r>
            <a:r>
              <a:rPr sz="2400" b="1" spc="10" dirty="0">
                <a:latin typeface="Comic Sans MS"/>
                <a:cs typeface="Comic Sans MS"/>
              </a:rPr>
              <a:t> </a:t>
            </a:r>
            <a:r>
              <a:rPr sz="2400" b="1" spc="-5" dirty="0">
                <a:latin typeface="Comic Sans MS"/>
                <a:cs typeface="Comic Sans MS"/>
              </a:rPr>
              <a:t>estator</a:t>
            </a:r>
            <a:r>
              <a:rPr sz="2400" b="1" spc="5" dirty="0">
                <a:latin typeface="Comic Sans MS"/>
                <a:cs typeface="Comic Sans MS"/>
              </a:rPr>
              <a:t> </a:t>
            </a:r>
            <a:r>
              <a:rPr sz="2400" b="1" spc="-5" dirty="0">
                <a:latin typeface="Comic Sans MS"/>
                <a:cs typeface="Comic Sans MS"/>
              </a:rPr>
              <a:t>con</a:t>
            </a:r>
            <a:r>
              <a:rPr sz="2400" b="1" spc="10" dirty="0">
                <a:latin typeface="Comic Sans MS"/>
                <a:cs typeface="Comic Sans MS"/>
              </a:rPr>
              <a:t> </a:t>
            </a:r>
            <a:r>
              <a:rPr sz="2400" b="1" spc="-5" dirty="0" err="1">
                <a:latin typeface="Comic Sans MS"/>
                <a:cs typeface="Comic Sans MS"/>
              </a:rPr>
              <a:t>alta</a:t>
            </a:r>
            <a:r>
              <a:rPr sz="2400" b="1" spc="10" dirty="0">
                <a:latin typeface="Comic Sans MS"/>
                <a:cs typeface="Comic Sans MS"/>
              </a:rPr>
              <a:t> </a:t>
            </a:r>
            <a:r>
              <a:rPr sz="2400" b="1" spc="-5" dirty="0" err="1">
                <a:latin typeface="Comic Sans MS"/>
                <a:cs typeface="Comic Sans MS"/>
              </a:rPr>
              <a:t>impedancia</a:t>
            </a:r>
            <a:endParaRPr lang="en-US" sz="2400" b="1" spc="-5" dirty="0">
              <a:latin typeface="Comic Sans MS"/>
              <a:cs typeface="Comic Sans MS"/>
            </a:endParaRPr>
          </a:p>
          <a:p>
            <a:pPr marL="12700" marR="5080" algn="just">
              <a:spcBef>
                <a:spcPts val="105"/>
              </a:spcBef>
            </a:pPr>
            <a:r>
              <a:rPr lang="es-MX" sz="2400" spc="-5" dirty="0">
                <a:latin typeface="Comic Sans MS"/>
                <a:cs typeface="Comic Sans MS"/>
              </a:rPr>
              <a:t>La</a:t>
            </a:r>
            <a:r>
              <a:rPr lang="es-MX" sz="2400" spc="245" dirty="0">
                <a:latin typeface="Comic Sans MS"/>
                <a:cs typeface="Comic Sans MS"/>
              </a:rPr>
              <a:t> </a:t>
            </a:r>
            <a:r>
              <a:rPr lang="es-MX" sz="2400" spc="-5" dirty="0">
                <a:latin typeface="Comic Sans MS"/>
                <a:cs typeface="Comic Sans MS"/>
              </a:rPr>
              <a:t>puesta</a:t>
            </a:r>
            <a:r>
              <a:rPr lang="es-MX" sz="2400" spc="245" dirty="0">
                <a:latin typeface="Comic Sans MS"/>
                <a:cs typeface="Comic Sans MS"/>
              </a:rPr>
              <a:t> </a:t>
            </a:r>
            <a:r>
              <a:rPr lang="es-MX" sz="2400" spc="-5" dirty="0">
                <a:latin typeface="Comic Sans MS"/>
                <a:cs typeface="Comic Sans MS"/>
              </a:rPr>
              <a:t>a</a:t>
            </a:r>
            <a:r>
              <a:rPr lang="es-MX" sz="2400" spc="250" dirty="0">
                <a:latin typeface="Comic Sans MS"/>
                <a:cs typeface="Comic Sans MS"/>
              </a:rPr>
              <a:t> </a:t>
            </a:r>
            <a:r>
              <a:rPr lang="es-MX" sz="2400" spc="-5" dirty="0">
                <a:latin typeface="Comic Sans MS"/>
                <a:cs typeface="Comic Sans MS"/>
              </a:rPr>
              <a:t>tierra</a:t>
            </a:r>
            <a:r>
              <a:rPr lang="es-MX" sz="2400" spc="245" dirty="0">
                <a:latin typeface="Comic Sans MS"/>
                <a:cs typeface="Comic Sans MS"/>
              </a:rPr>
              <a:t> </a:t>
            </a:r>
            <a:r>
              <a:rPr lang="es-MX" sz="2400" spc="-5" dirty="0">
                <a:latin typeface="Comic Sans MS"/>
                <a:cs typeface="Comic Sans MS"/>
              </a:rPr>
              <a:t>del</a:t>
            </a:r>
            <a:r>
              <a:rPr lang="es-MX" sz="2400" spc="245" dirty="0">
                <a:latin typeface="Comic Sans MS"/>
                <a:cs typeface="Comic Sans MS"/>
              </a:rPr>
              <a:t> </a:t>
            </a:r>
            <a:r>
              <a:rPr lang="es-MX" sz="2400" spc="-5" dirty="0">
                <a:latin typeface="Comic Sans MS"/>
                <a:cs typeface="Comic Sans MS"/>
              </a:rPr>
              <a:t>neutro</a:t>
            </a:r>
            <a:r>
              <a:rPr lang="es-MX" sz="2400" spc="250" dirty="0">
                <a:latin typeface="Comic Sans MS"/>
                <a:cs typeface="Comic Sans MS"/>
              </a:rPr>
              <a:t> </a:t>
            </a:r>
            <a:r>
              <a:rPr lang="es-MX" sz="2400" spc="-5" dirty="0">
                <a:latin typeface="Comic Sans MS"/>
                <a:cs typeface="Comic Sans MS"/>
              </a:rPr>
              <a:t>del</a:t>
            </a:r>
            <a:r>
              <a:rPr lang="es-MX" sz="2400" spc="245" dirty="0">
                <a:latin typeface="Comic Sans MS"/>
                <a:cs typeface="Comic Sans MS"/>
              </a:rPr>
              <a:t> </a:t>
            </a:r>
            <a:r>
              <a:rPr lang="es-MX" sz="2400" spc="-5" dirty="0">
                <a:latin typeface="Comic Sans MS"/>
                <a:cs typeface="Comic Sans MS"/>
              </a:rPr>
              <a:t>generador</a:t>
            </a:r>
            <a:r>
              <a:rPr lang="es-MX" sz="2400" spc="245" dirty="0">
                <a:latin typeface="Comic Sans MS"/>
                <a:cs typeface="Comic Sans MS"/>
              </a:rPr>
              <a:t> </a:t>
            </a:r>
            <a:r>
              <a:rPr lang="es-MX" sz="2400" spc="-5" dirty="0">
                <a:latin typeface="Comic Sans MS"/>
                <a:cs typeface="Comic Sans MS"/>
              </a:rPr>
              <a:t>con</a:t>
            </a:r>
            <a:r>
              <a:rPr lang="es-MX" sz="2400" spc="245" dirty="0">
                <a:latin typeface="Comic Sans MS"/>
                <a:cs typeface="Comic Sans MS"/>
              </a:rPr>
              <a:t> </a:t>
            </a:r>
            <a:r>
              <a:rPr lang="es-MX" sz="2400" spc="-5" dirty="0">
                <a:latin typeface="Comic Sans MS"/>
                <a:cs typeface="Comic Sans MS"/>
              </a:rPr>
              <a:t>alta impedancia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ilustrado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3.</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es principalmente</a:t>
            </a:r>
            <a:r>
              <a:rPr lang="es-MX" sz="2400" dirty="0">
                <a:latin typeface="Comic Sans MS"/>
                <a:cs typeface="Comic Sans MS"/>
              </a:rPr>
              <a:t> </a:t>
            </a:r>
            <a:r>
              <a:rPr lang="es-MX" sz="2400" spc="-5" dirty="0">
                <a:latin typeface="Comic Sans MS"/>
                <a:cs typeface="Comic Sans MS"/>
              </a:rPr>
              <a:t>utilizado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sistemas</a:t>
            </a:r>
            <a:r>
              <a:rPr lang="es-MX" sz="2400" spc="260"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conexión unitaria,</a:t>
            </a:r>
            <a:r>
              <a:rPr lang="es-MX" sz="2400" dirty="0">
                <a:latin typeface="Comic Sans MS"/>
                <a:cs typeface="Comic Sans MS"/>
              </a:rPr>
              <a:t> </a:t>
            </a:r>
            <a:r>
              <a:rPr lang="es-MX" sz="2400" spc="-5" dirty="0">
                <a:latin typeface="Comic Sans MS"/>
                <a:cs typeface="Comic Sans MS"/>
              </a:rPr>
              <a:t>sin</a:t>
            </a:r>
            <a:r>
              <a:rPr lang="es-MX" sz="2400" dirty="0">
                <a:latin typeface="Comic Sans MS"/>
                <a:cs typeface="Comic Sans MS"/>
              </a:rPr>
              <a:t> </a:t>
            </a:r>
            <a:r>
              <a:rPr lang="es-MX" sz="2400" spc="-5" dirty="0">
                <a:latin typeface="Comic Sans MS"/>
                <a:cs typeface="Comic Sans MS"/>
              </a:rPr>
              <a:t>embargo,</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en generadores</a:t>
            </a:r>
            <a:r>
              <a:rPr lang="es-MX" sz="2400" dirty="0">
                <a:latin typeface="Comic Sans MS"/>
                <a:cs typeface="Comic Sans MS"/>
              </a:rPr>
              <a:t> </a:t>
            </a:r>
            <a:r>
              <a:rPr lang="es-MX" sz="2400" spc="-5" dirty="0" err="1">
                <a:latin typeface="Comic Sans MS"/>
                <a:cs typeface="Comic Sans MS"/>
              </a:rPr>
              <a:t>cross-compound</a:t>
            </a:r>
            <a:r>
              <a:rPr lang="es-MX" sz="2400" dirty="0">
                <a:latin typeface="Comic Sans MS"/>
                <a:cs typeface="Comic Sans MS"/>
              </a:rPr>
              <a:t> </a:t>
            </a:r>
            <a:r>
              <a:rPr lang="es-MX" sz="2400" spc="-5" dirty="0">
                <a:latin typeface="Comic Sans MS"/>
                <a:cs typeface="Comic Sans MS"/>
              </a:rPr>
              <a:t>donde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devanado</a:t>
            </a:r>
            <a:r>
              <a:rPr lang="es-MX" sz="2400" dirty="0">
                <a:latin typeface="Comic Sans MS"/>
                <a:cs typeface="Comic Sans MS"/>
              </a:rPr>
              <a:t> </a:t>
            </a:r>
            <a:r>
              <a:rPr lang="es-MX" sz="2400" spc="-5" dirty="0">
                <a:latin typeface="Comic Sans MS"/>
                <a:cs typeface="Comic Sans MS"/>
              </a:rPr>
              <a:t>está generalmente</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alta impedancia.</a:t>
            </a:r>
          </a:p>
          <a:p>
            <a:pPr marL="12700" marR="5080" algn="just">
              <a:spcBef>
                <a:spcPts val="105"/>
              </a:spcBef>
            </a:pPr>
            <a:r>
              <a:rPr lang="es-MX" sz="2400" spc="-5" dirty="0">
                <a:latin typeface="Comic Sans MS"/>
                <a:cs typeface="Comic Sans MS"/>
              </a:rPr>
              <a:t>La</a:t>
            </a:r>
            <a:r>
              <a:rPr lang="es-MX" sz="2400" spc="245" dirty="0">
                <a:latin typeface="Comic Sans MS"/>
                <a:cs typeface="Comic Sans MS"/>
              </a:rPr>
              <a:t> </a:t>
            </a:r>
            <a:r>
              <a:rPr lang="es-MX" sz="2400" spc="-5" dirty="0">
                <a:latin typeface="Comic Sans MS"/>
                <a:cs typeface="Comic Sans MS"/>
              </a:rPr>
              <a:t>puesta</a:t>
            </a:r>
            <a:r>
              <a:rPr lang="es-MX" sz="2400" spc="245" dirty="0">
                <a:latin typeface="Comic Sans MS"/>
                <a:cs typeface="Comic Sans MS"/>
              </a:rPr>
              <a:t> </a:t>
            </a:r>
            <a:r>
              <a:rPr lang="es-MX" sz="2400" spc="-5" dirty="0">
                <a:latin typeface="Comic Sans MS"/>
                <a:cs typeface="Comic Sans MS"/>
              </a:rPr>
              <a:t>a</a:t>
            </a:r>
            <a:r>
              <a:rPr lang="es-MX" sz="2400" spc="250" dirty="0">
                <a:latin typeface="Comic Sans MS"/>
                <a:cs typeface="Comic Sans MS"/>
              </a:rPr>
              <a:t> </a:t>
            </a:r>
            <a:r>
              <a:rPr lang="es-MX" sz="2400" spc="-5" dirty="0">
                <a:latin typeface="Comic Sans MS"/>
                <a:cs typeface="Comic Sans MS"/>
              </a:rPr>
              <a:t>tierra</a:t>
            </a:r>
            <a:r>
              <a:rPr lang="es-MX" sz="2400" spc="245" dirty="0">
                <a:latin typeface="Comic Sans MS"/>
                <a:cs typeface="Comic Sans MS"/>
              </a:rPr>
              <a:t> </a:t>
            </a:r>
            <a:r>
              <a:rPr lang="es-MX" sz="2400" spc="-5" dirty="0">
                <a:latin typeface="Comic Sans MS"/>
                <a:cs typeface="Comic Sans MS"/>
              </a:rPr>
              <a:t>del</a:t>
            </a:r>
            <a:r>
              <a:rPr lang="es-MX" sz="2400" spc="245" dirty="0">
                <a:latin typeface="Comic Sans MS"/>
                <a:cs typeface="Comic Sans MS"/>
              </a:rPr>
              <a:t> </a:t>
            </a:r>
            <a:r>
              <a:rPr lang="es-MX" sz="2400" spc="-5" dirty="0">
                <a:latin typeface="Comic Sans MS"/>
                <a:cs typeface="Comic Sans MS"/>
              </a:rPr>
              <a:t>neutro</a:t>
            </a:r>
            <a:r>
              <a:rPr lang="es-MX" sz="2400" spc="250" dirty="0">
                <a:latin typeface="Comic Sans MS"/>
                <a:cs typeface="Comic Sans MS"/>
              </a:rPr>
              <a:t> </a:t>
            </a:r>
            <a:r>
              <a:rPr lang="es-MX" sz="2400" spc="-5" dirty="0">
                <a:latin typeface="Comic Sans MS"/>
                <a:cs typeface="Comic Sans MS"/>
              </a:rPr>
              <a:t>del</a:t>
            </a:r>
            <a:r>
              <a:rPr lang="es-MX" sz="2400" spc="245" dirty="0">
                <a:latin typeface="Comic Sans MS"/>
                <a:cs typeface="Comic Sans MS"/>
              </a:rPr>
              <a:t> </a:t>
            </a:r>
            <a:r>
              <a:rPr lang="es-MX" sz="2400" spc="-5" dirty="0">
                <a:latin typeface="Comic Sans MS"/>
                <a:cs typeface="Comic Sans MS"/>
              </a:rPr>
              <a:t>generador</a:t>
            </a:r>
            <a:r>
              <a:rPr lang="es-MX" sz="2400" spc="245" dirty="0">
                <a:latin typeface="Comic Sans MS"/>
                <a:cs typeface="Comic Sans MS"/>
              </a:rPr>
              <a:t> </a:t>
            </a:r>
            <a:r>
              <a:rPr lang="es-MX" sz="2400" spc="-5" dirty="0">
                <a:latin typeface="Comic Sans MS"/>
                <a:cs typeface="Comic Sans MS"/>
              </a:rPr>
              <a:t>con</a:t>
            </a:r>
            <a:r>
              <a:rPr lang="es-MX" sz="2400" spc="245" dirty="0">
                <a:latin typeface="Comic Sans MS"/>
                <a:cs typeface="Comic Sans MS"/>
              </a:rPr>
              <a:t> </a:t>
            </a:r>
            <a:r>
              <a:rPr lang="es-MX" sz="2400" spc="-5" dirty="0">
                <a:latin typeface="Comic Sans MS"/>
                <a:cs typeface="Comic Sans MS"/>
              </a:rPr>
              <a:t>alta resistencia utiliza un transformador de distribución con un valor de tensión primaria mayor o igual al valor de la tensión</a:t>
            </a:r>
            <a:r>
              <a:rPr lang="es-MX" sz="2400" dirty="0">
                <a:latin typeface="Comic Sans MS"/>
                <a:cs typeface="Comic Sans MS"/>
              </a:rPr>
              <a:t> </a:t>
            </a:r>
            <a:r>
              <a:rPr lang="es-MX" sz="2400" spc="-5" dirty="0">
                <a:latin typeface="Comic Sans MS"/>
                <a:cs typeface="Comic Sans MS"/>
              </a:rPr>
              <a:t>línea-neutro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tensión secundaria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120</a:t>
            </a:r>
            <a:r>
              <a:rPr lang="es-MX" sz="2400" dirty="0">
                <a:latin typeface="Comic Sans MS"/>
                <a:cs typeface="Comic Sans MS"/>
              </a:rPr>
              <a:t> </a:t>
            </a:r>
            <a:r>
              <a:rPr lang="es-MX" sz="2400" spc="-5" dirty="0">
                <a:latin typeface="Comic Sans MS"/>
                <a:cs typeface="Comic Sans MS"/>
              </a:rPr>
              <a:t>V</a:t>
            </a:r>
            <a:r>
              <a:rPr lang="es-MX" sz="2400" dirty="0">
                <a:latin typeface="Comic Sans MS"/>
                <a:cs typeface="Comic Sans MS"/>
              </a:rPr>
              <a:t> </a:t>
            </a:r>
            <a:r>
              <a:rPr lang="es-MX" sz="2400" spc="-5" dirty="0" err="1">
                <a:latin typeface="Comic Sans MS"/>
                <a:cs typeface="Comic Sans MS"/>
              </a:rPr>
              <a:t>ó</a:t>
            </a:r>
            <a:r>
              <a:rPr lang="es-MX" sz="2400" dirty="0">
                <a:latin typeface="Comic Sans MS"/>
                <a:cs typeface="Comic Sans MS"/>
              </a:rPr>
              <a:t> </a:t>
            </a:r>
            <a:r>
              <a:rPr lang="es-MX" sz="2400" spc="-5" dirty="0">
                <a:latin typeface="Comic Sans MS"/>
                <a:cs typeface="Comic Sans MS"/>
              </a:rPr>
              <a:t>240</a:t>
            </a:r>
            <a:r>
              <a:rPr lang="es-MX" sz="2400" dirty="0">
                <a:latin typeface="Comic Sans MS"/>
                <a:cs typeface="Comic Sans MS"/>
              </a:rPr>
              <a:t> </a:t>
            </a:r>
            <a:r>
              <a:rPr lang="es-MX" sz="2400" spc="-5" dirty="0">
                <a:latin typeface="Comic Sans MS"/>
                <a:cs typeface="Comic Sans MS"/>
              </a:rPr>
              <a:t>V.</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 distribución</a:t>
            </a:r>
            <a:r>
              <a:rPr lang="es-MX" sz="2400" spc="250" dirty="0">
                <a:latin typeface="Comic Sans MS"/>
                <a:cs typeface="Comic Sans MS"/>
              </a:rPr>
              <a:t> </a:t>
            </a:r>
            <a:r>
              <a:rPr lang="es-MX" sz="2400" spc="-5" dirty="0">
                <a:latin typeface="Comic Sans MS"/>
                <a:cs typeface="Comic Sans MS"/>
              </a:rPr>
              <a:t>debe</a:t>
            </a:r>
            <a:r>
              <a:rPr lang="es-MX" sz="2400" spc="250" dirty="0">
                <a:latin typeface="Comic Sans MS"/>
                <a:cs typeface="Comic Sans MS"/>
              </a:rPr>
              <a:t> </a:t>
            </a:r>
            <a:r>
              <a:rPr lang="es-MX" sz="2400" spc="-5" dirty="0">
                <a:latin typeface="Comic Sans MS"/>
                <a:cs typeface="Comic Sans MS"/>
              </a:rPr>
              <a:t>tener</a:t>
            </a:r>
            <a:r>
              <a:rPr lang="es-MX" sz="2400" spc="250" dirty="0">
                <a:latin typeface="Comic Sans MS"/>
                <a:cs typeface="Comic Sans MS"/>
              </a:rPr>
              <a:t> </a:t>
            </a:r>
            <a:r>
              <a:rPr lang="es-MX" sz="2400" spc="-5" dirty="0">
                <a:latin typeface="Comic Sans MS"/>
                <a:cs typeface="Comic Sans MS"/>
              </a:rPr>
              <a:t>suficiente</a:t>
            </a:r>
            <a:r>
              <a:rPr lang="es-MX" sz="2400" spc="250" dirty="0">
                <a:latin typeface="Comic Sans MS"/>
                <a:cs typeface="Comic Sans MS"/>
              </a:rPr>
              <a:t> </a:t>
            </a:r>
            <a:r>
              <a:rPr lang="es-MX" sz="2400" spc="-5" dirty="0">
                <a:latin typeface="Comic Sans MS"/>
                <a:cs typeface="Comic Sans MS"/>
              </a:rPr>
              <a:t>capacidad</a:t>
            </a:r>
            <a:r>
              <a:rPr lang="es-MX" sz="2400" spc="245" dirty="0">
                <a:latin typeface="Comic Sans MS"/>
                <a:cs typeface="Comic Sans MS"/>
              </a:rPr>
              <a:t> </a:t>
            </a:r>
            <a:r>
              <a:rPr lang="es-MX" sz="2400" spc="-5" dirty="0">
                <a:latin typeface="Comic Sans MS"/>
                <a:cs typeface="Comic Sans MS"/>
              </a:rPr>
              <a:t>de sobretensión de forma que no se sature con fallas SLG con la máquina operada al 105% de tensión nominal.</a:t>
            </a:r>
            <a:r>
              <a:rPr lang="es-MX" sz="2400" dirty="0">
                <a:latin typeface="Comic Sans MS"/>
                <a:cs typeface="Comic Sans MS"/>
              </a:rPr>
              <a:t> </a:t>
            </a:r>
            <a:r>
              <a:rPr lang="es-MX" sz="2400" spc="-5" dirty="0">
                <a:latin typeface="Comic Sans MS"/>
                <a:cs typeface="Comic Sans MS"/>
              </a:rPr>
              <a:t>El resistor</a:t>
            </a:r>
            <a:r>
              <a:rPr lang="es-MX" sz="2400" dirty="0">
                <a:latin typeface="Comic Sans MS"/>
                <a:cs typeface="Comic Sans MS"/>
              </a:rPr>
              <a:t> </a:t>
            </a:r>
            <a:r>
              <a:rPr lang="es-MX" sz="2400" spc="-5" dirty="0">
                <a:latin typeface="Comic Sans MS"/>
                <a:cs typeface="Comic Sans MS"/>
              </a:rPr>
              <a:t>secundario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seleccionado</a:t>
            </a:r>
            <a:r>
              <a:rPr lang="es-MX" sz="2400" spc="260" dirty="0">
                <a:latin typeface="Comic Sans MS"/>
                <a:cs typeface="Comic Sans MS"/>
              </a:rPr>
              <a:t> </a:t>
            </a:r>
            <a:r>
              <a:rPr lang="es-MX" sz="2400" spc="-5" dirty="0">
                <a:latin typeface="Comic Sans MS"/>
                <a:cs typeface="Comic Sans MS"/>
              </a:rPr>
              <a:t>de manera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SLG</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disipada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resistor</a:t>
            </a:r>
            <a:r>
              <a:rPr lang="es-MX" sz="2400" dirty="0">
                <a:latin typeface="Comic Sans MS"/>
                <a:cs typeface="Comic Sans MS"/>
              </a:rPr>
              <a:t> </a:t>
            </a:r>
            <a:r>
              <a:rPr lang="es-MX" sz="2400" spc="-5" dirty="0">
                <a:latin typeface="Comic Sans MS"/>
                <a:cs typeface="Comic Sans MS"/>
              </a:rPr>
              <a:t>sea aproximadamente</a:t>
            </a:r>
            <a:r>
              <a:rPr lang="es-MX" sz="2400" spc="105" dirty="0">
                <a:latin typeface="Comic Sans MS"/>
                <a:cs typeface="Comic Sans MS"/>
              </a:rPr>
              <a:t> </a:t>
            </a:r>
            <a:r>
              <a:rPr lang="es-MX" sz="2400" spc="-5" dirty="0">
                <a:latin typeface="Comic Sans MS"/>
                <a:cs typeface="Comic Sans MS"/>
              </a:rPr>
              <a:t>igual</a:t>
            </a:r>
            <a:r>
              <a:rPr lang="es-MX" sz="2400" spc="110" dirty="0">
                <a:latin typeface="Comic Sans MS"/>
                <a:cs typeface="Comic Sans MS"/>
              </a:rPr>
              <a:t> </a:t>
            </a:r>
            <a:r>
              <a:rPr lang="es-MX" sz="2400" spc="-5" dirty="0">
                <a:latin typeface="Comic Sans MS"/>
                <a:cs typeface="Comic Sans MS"/>
              </a:rPr>
              <a:t>a</a:t>
            </a:r>
            <a:r>
              <a:rPr lang="es-MX" sz="2400" spc="110" dirty="0">
                <a:latin typeface="Comic Sans MS"/>
                <a:cs typeface="Comic Sans MS"/>
              </a:rPr>
              <a:t> </a:t>
            </a:r>
            <a:r>
              <a:rPr lang="es-MX" sz="2400" spc="-5" dirty="0">
                <a:latin typeface="Comic Sans MS"/>
                <a:cs typeface="Comic Sans MS"/>
              </a:rPr>
              <a:t>los</a:t>
            </a:r>
            <a:r>
              <a:rPr lang="es-MX" sz="2400" spc="110" dirty="0">
                <a:latin typeface="Comic Sans MS"/>
                <a:cs typeface="Comic Sans MS"/>
              </a:rPr>
              <a:t> </a:t>
            </a:r>
            <a:r>
              <a:rPr lang="es-MX" sz="2400" spc="-5" dirty="0">
                <a:latin typeface="Comic Sans MS"/>
                <a:cs typeface="Comic Sans MS"/>
              </a:rPr>
              <a:t>volts-amperes</a:t>
            </a:r>
            <a:r>
              <a:rPr lang="es-MX" sz="2400" spc="110" dirty="0">
                <a:latin typeface="Comic Sans MS"/>
                <a:cs typeface="Comic Sans MS"/>
              </a:rPr>
              <a:t> </a:t>
            </a:r>
            <a:r>
              <a:rPr lang="es-MX" sz="2400" spc="-5" dirty="0">
                <a:latin typeface="Comic Sans MS"/>
                <a:cs typeface="Comic Sans MS"/>
              </a:rPr>
              <a:t>reactivos</a:t>
            </a:r>
            <a:r>
              <a:rPr lang="es-MX" sz="2400" spc="110" dirty="0">
                <a:latin typeface="Comic Sans MS"/>
                <a:cs typeface="Comic Sans MS"/>
              </a:rPr>
              <a:t> </a:t>
            </a:r>
            <a:r>
              <a:rPr lang="es-MX" sz="2400" spc="-5" dirty="0">
                <a:latin typeface="Comic Sans MS"/>
                <a:cs typeface="Comic Sans MS"/>
              </a:rPr>
              <a:t>en la</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capacitiva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cero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 devanados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sus</a:t>
            </a:r>
            <a:r>
              <a:rPr lang="es-MX" sz="2400" dirty="0">
                <a:latin typeface="Comic Sans MS"/>
                <a:cs typeface="Comic Sans MS"/>
              </a:rPr>
              <a:t> </a:t>
            </a:r>
            <a:r>
              <a:rPr lang="es-MX" sz="2400" spc="-5" dirty="0">
                <a:latin typeface="Comic Sans MS"/>
                <a:cs typeface="Comic Sans MS"/>
              </a:rPr>
              <a:t>conductores,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los devanados de todos los transformadores conectado a las terminales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Usando</a:t>
            </a:r>
            <a:r>
              <a:rPr lang="es-MX" sz="2400" spc="254" dirty="0">
                <a:latin typeface="Comic Sans MS"/>
                <a:cs typeface="Comic Sans MS"/>
              </a:rPr>
              <a:t> </a:t>
            </a:r>
            <a:r>
              <a:rPr lang="es-MX" sz="2400" spc="-5" dirty="0">
                <a:latin typeface="Comic Sans MS"/>
                <a:cs typeface="Comic Sans MS"/>
              </a:rPr>
              <a:t>este</a:t>
            </a:r>
            <a:r>
              <a:rPr lang="es-MX" sz="2400" spc="260" dirty="0">
                <a:latin typeface="Comic Sans MS"/>
                <a:cs typeface="Comic Sans MS"/>
              </a:rPr>
              <a:t> </a:t>
            </a:r>
            <a:r>
              <a:rPr lang="es-MX" sz="2400" spc="-5" dirty="0">
                <a:latin typeface="Comic Sans MS"/>
                <a:cs typeface="Comic Sans MS"/>
              </a:rPr>
              <a:t>método</a:t>
            </a:r>
            <a:r>
              <a:rPr lang="es-MX" sz="2400" spc="260" dirty="0">
                <a:latin typeface="Comic Sans MS"/>
                <a:cs typeface="Comic Sans MS"/>
              </a:rPr>
              <a:t> </a:t>
            </a:r>
            <a:r>
              <a:rPr lang="es-MX" sz="2400" spc="-5" dirty="0">
                <a:latin typeface="Comic Sans MS"/>
                <a:cs typeface="Comic Sans MS"/>
              </a:rPr>
              <a:t>de puesta</a:t>
            </a:r>
            <a:r>
              <a:rPr lang="es-MX" sz="2400" spc="105" dirty="0">
                <a:latin typeface="Comic Sans MS"/>
                <a:cs typeface="Comic Sans MS"/>
              </a:rPr>
              <a:t> </a:t>
            </a:r>
            <a:r>
              <a:rPr lang="es-MX" sz="2400" spc="-5" dirty="0">
                <a:latin typeface="Comic Sans MS"/>
                <a:cs typeface="Comic Sans MS"/>
              </a:rPr>
              <a:t>a</a:t>
            </a:r>
            <a:r>
              <a:rPr lang="es-MX" sz="2400" spc="105" dirty="0">
                <a:latin typeface="Comic Sans MS"/>
                <a:cs typeface="Comic Sans MS"/>
              </a:rPr>
              <a:t> </a:t>
            </a:r>
            <a:r>
              <a:rPr lang="es-MX" sz="2400" spc="-5" dirty="0">
                <a:latin typeface="Comic Sans MS"/>
                <a:cs typeface="Comic Sans MS"/>
              </a:rPr>
              <a:t>tierra,</a:t>
            </a:r>
            <a:r>
              <a:rPr lang="es-MX" sz="2400" spc="105" dirty="0">
                <a:latin typeface="Comic Sans MS"/>
                <a:cs typeface="Comic Sans MS"/>
              </a:rPr>
              <a:t> </a:t>
            </a:r>
            <a:r>
              <a:rPr lang="es-MX" sz="2400" spc="-5" dirty="0">
                <a:latin typeface="Comic Sans MS"/>
                <a:cs typeface="Comic Sans MS"/>
              </a:rPr>
              <a:t>una</a:t>
            </a:r>
            <a:r>
              <a:rPr lang="es-MX" sz="2400" spc="105" dirty="0">
                <a:latin typeface="Comic Sans MS"/>
                <a:cs typeface="Comic Sans MS"/>
              </a:rPr>
              <a:t> </a:t>
            </a:r>
            <a:r>
              <a:rPr lang="es-MX" sz="2400" spc="-5" dirty="0">
                <a:latin typeface="Comic Sans MS"/>
                <a:cs typeface="Comic Sans MS"/>
              </a:rPr>
              <a:t>falla</a:t>
            </a:r>
            <a:r>
              <a:rPr lang="es-MX" sz="2400" spc="105" dirty="0">
                <a:latin typeface="Comic Sans MS"/>
                <a:cs typeface="Comic Sans MS"/>
              </a:rPr>
              <a:t> </a:t>
            </a:r>
            <a:r>
              <a:rPr lang="es-MX" sz="2400" spc="-5" dirty="0">
                <a:latin typeface="Comic Sans MS"/>
                <a:cs typeface="Comic Sans MS"/>
              </a:rPr>
              <a:t>SLG</a:t>
            </a:r>
            <a:r>
              <a:rPr lang="es-MX" sz="2400" spc="105" dirty="0">
                <a:latin typeface="Comic Sans MS"/>
                <a:cs typeface="Comic Sans MS"/>
              </a:rPr>
              <a:t> </a:t>
            </a:r>
            <a:r>
              <a:rPr lang="es-MX" sz="2400" spc="-5" dirty="0">
                <a:latin typeface="Comic Sans MS"/>
                <a:cs typeface="Comic Sans MS"/>
              </a:rPr>
              <a:t>es</a:t>
            </a:r>
            <a:r>
              <a:rPr lang="es-MX" sz="2400" spc="105" dirty="0">
                <a:latin typeface="Comic Sans MS"/>
                <a:cs typeface="Comic Sans MS"/>
              </a:rPr>
              <a:t> </a:t>
            </a:r>
            <a:r>
              <a:rPr lang="es-MX" sz="2400" spc="-5" dirty="0">
                <a:latin typeface="Comic Sans MS"/>
                <a:cs typeface="Comic Sans MS"/>
              </a:rPr>
              <a:t>generalmente</a:t>
            </a:r>
            <a:r>
              <a:rPr lang="es-MX" sz="2400" spc="105" dirty="0">
                <a:latin typeface="Comic Sans MS"/>
                <a:cs typeface="Comic Sans MS"/>
              </a:rPr>
              <a:t> </a:t>
            </a:r>
            <a:r>
              <a:rPr lang="es-MX" sz="2400" spc="-5" dirty="0">
                <a:latin typeface="Comic Sans MS"/>
                <a:cs typeface="Comic Sans MS"/>
              </a:rPr>
              <a:t>limitada de 3-25 amperes primarios.</a:t>
            </a:r>
            <a:r>
              <a:rPr lang="es-MX" sz="2400" spc="520" dirty="0">
                <a:latin typeface="Comic Sans MS"/>
                <a:cs typeface="Comic Sans MS"/>
              </a:rPr>
              <a:t> </a:t>
            </a:r>
            <a:r>
              <a:rPr lang="es-MX" sz="2400" spc="-5" dirty="0">
                <a:latin typeface="Comic Sans MS"/>
                <a:cs typeface="Comic Sans MS"/>
              </a:rPr>
              <a:t>Como resultado, este nivel de corriente de falla no es suficiente para operar los relés</a:t>
            </a:r>
            <a:r>
              <a:rPr lang="es-MX" sz="2400" dirty="0">
                <a:latin typeface="Comic Sans MS"/>
                <a:cs typeface="Comic Sans MS"/>
              </a:rPr>
              <a:t> </a:t>
            </a:r>
            <a:r>
              <a:rPr lang="es-MX" sz="2400" spc="-5" dirty="0">
                <a:latin typeface="Comic Sans MS"/>
                <a:cs typeface="Comic Sans MS"/>
              </a:rPr>
              <a:t>diferenciales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apéndice</a:t>
            </a:r>
            <a:r>
              <a:rPr lang="es-MX" sz="2400" dirty="0">
                <a:latin typeface="Comic Sans MS"/>
                <a:cs typeface="Comic Sans MS"/>
              </a:rPr>
              <a:t> </a:t>
            </a:r>
            <a:r>
              <a:rPr lang="es-MX" sz="2400" spc="-5" dirty="0">
                <a:latin typeface="Comic Sans MS"/>
                <a:cs typeface="Comic Sans MS"/>
              </a:rPr>
              <a:t>I proporciona un ejemplo detallado de cómo determinar el tamaño</a:t>
            </a:r>
            <a:r>
              <a:rPr lang="es-MX" sz="2400" spc="245" dirty="0">
                <a:latin typeface="Comic Sans MS"/>
                <a:cs typeface="Comic Sans MS"/>
              </a:rPr>
              <a:t> </a:t>
            </a:r>
            <a:r>
              <a:rPr lang="es-MX" sz="2400" spc="-5" dirty="0">
                <a:latin typeface="Comic Sans MS"/>
                <a:cs typeface="Comic Sans MS"/>
              </a:rPr>
              <a:t>del</a:t>
            </a:r>
            <a:r>
              <a:rPr lang="es-MX" sz="2400" spc="245" dirty="0">
                <a:latin typeface="Comic Sans MS"/>
                <a:cs typeface="Comic Sans MS"/>
              </a:rPr>
              <a:t> </a:t>
            </a:r>
            <a:r>
              <a:rPr lang="es-MX" sz="2400" spc="-5" dirty="0">
                <a:latin typeface="Comic Sans MS"/>
                <a:cs typeface="Comic Sans MS"/>
              </a:rPr>
              <a:t>resistor</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tierra</a:t>
            </a:r>
            <a:r>
              <a:rPr lang="es-MX" sz="2400" spc="245" dirty="0">
                <a:latin typeface="Comic Sans MS"/>
                <a:cs typeface="Comic Sans MS"/>
              </a:rPr>
              <a:t> </a:t>
            </a:r>
            <a:r>
              <a:rPr lang="es-MX" sz="2400" spc="-5" dirty="0">
                <a:latin typeface="Comic Sans MS"/>
                <a:cs typeface="Comic Sans MS"/>
              </a:rPr>
              <a:t>para</a:t>
            </a:r>
            <a:r>
              <a:rPr lang="es-MX" sz="2400" spc="245" dirty="0">
                <a:latin typeface="Comic Sans MS"/>
                <a:cs typeface="Comic Sans MS"/>
              </a:rPr>
              <a:t> </a:t>
            </a:r>
            <a:r>
              <a:rPr lang="es-MX" sz="2400" spc="-5" dirty="0">
                <a:latin typeface="Comic Sans MS"/>
                <a:cs typeface="Comic Sans MS"/>
              </a:rPr>
              <a:t>satisfacer</a:t>
            </a:r>
            <a:r>
              <a:rPr lang="es-MX" sz="2400" spc="245" dirty="0">
                <a:latin typeface="Comic Sans MS"/>
                <a:cs typeface="Comic Sans MS"/>
              </a:rPr>
              <a:t> </a:t>
            </a:r>
            <a:r>
              <a:rPr lang="es-MX" sz="2400" spc="-5" dirty="0">
                <a:latin typeface="Comic Sans MS"/>
                <a:cs typeface="Comic Sans MS"/>
              </a:rPr>
              <a:t>las necesidades citadas arriba y también cómo calcular las corrientes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tensiones</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spc="5" dirty="0">
                <a:latin typeface="Comic Sans MS"/>
                <a:cs typeface="Comic Sans MS"/>
              </a:rPr>
              <a:t> </a:t>
            </a:r>
            <a:r>
              <a:rPr lang="es-MX" sz="2400" spc="-5" dirty="0">
                <a:latin typeface="Comic Sans MS"/>
                <a:cs typeface="Comic Sans MS"/>
              </a:rPr>
              <a:t>resultantes.</a:t>
            </a:r>
            <a:endParaRPr lang="es-MX" sz="2400" dirty="0">
              <a:latin typeface="Comic Sans MS"/>
              <a:cs typeface="Comic Sans MS"/>
            </a:endParaRPr>
          </a:p>
          <a:p>
            <a:pPr marL="12700" marR="5080" algn="just">
              <a:spcBef>
                <a:spcPts val="105"/>
              </a:spcBef>
            </a:pPr>
            <a:endParaRPr lang="es-MX" sz="2400" dirty="0">
              <a:latin typeface="Comic Sans MS"/>
              <a:cs typeface="Comic Sans MS"/>
            </a:endParaRPr>
          </a:p>
          <a:p>
            <a:pPr marL="12700">
              <a:spcBef>
                <a:spcPts val="100"/>
              </a:spcBef>
            </a:pPr>
            <a:endParaRPr sz="900" dirty="0">
              <a:latin typeface="Comic Sans MS"/>
              <a:cs typeface="Comic Sans MS"/>
            </a:endParaRPr>
          </a:p>
        </p:txBody>
      </p:sp>
      <p:sp>
        <p:nvSpPr>
          <p:cNvPr id="19" name="CuadroTexto 18">
            <a:extLst>
              <a:ext uri="{FF2B5EF4-FFF2-40B4-BE49-F238E27FC236}">
                <a16:creationId xmlns="" xmlns:a16="http://schemas.microsoft.com/office/drawing/2014/main" id="{68540C0E-9B36-425F-B0EA-289592B932B3}"/>
              </a:ext>
            </a:extLst>
          </p:cNvPr>
          <p:cNvSpPr txBox="1"/>
          <p:nvPr/>
        </p:nvSpPr>
        <p:spPr>
          <a:xfrm>
            <a:off x="10155246" y="8243910"/>
            <a:ext cx="7391400" cy="830997"/>
          </a:xfrm>
          <a:prstGeom prst="rect">
            <a:avLst/>
          </a:prstGeom>
          <a:noFill/>
        </p:spPr>
        <p:txBody>
          <a:bodyPr wrap="square">
            <a:spAutoFit/>
          </a:bodyPr>
          <a:lstStyle/>
          <a:p>
            <a:pPr algn="ctr"/>
            <a:r>
              <a:rPr lang="es-AR" sz="2400" b="1" dirty="0">
                <a:latin typeface="Comic Sans MS" panose="030F0702030302020204" pitchFamily="66" charset="0"/>
              </a:rPr>
              <a:t>Figura 3. Generador puesto a tierra con alta impedancia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457200"/>
            <a:ext cx="17221200" cy="9486443"/>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Métodos</a:t>
            </a:r>
            <a:r>
              <a:rPr sz="2400" b="1" spc="10" dirty="0">
                <a:latin typeface="Comic Sans MS"/>
                <a:cs typeface="Comic Sans MS"/>
              </a:rPr>
              <a:t> </a:t>
            </a:r>
            <a:r>
              <a:rPr sz="2400" b="1" spc="-5" dirty="0">
                <a:latin typeface="Comic Sans MS"/>
                <a:cs typeface="Comic Sans MS"/>
              </a:rPr>
              <a:t>de</a:t>
            </a:r>
            <a:r>
              <a:rPr sz="2400" b="1" spc="15" dirty="0">
                <a:latin typeface="Comic Sans MS"/>
                <a:cs typeface="Comic Sans MS"/>
              </a:rPr>
              <a:t> </a:t>
            </a:r>
            <a:r>
              <a:rPr sz="2400" b="1" spc="-5" dirty="0">
                <a:latin typeface="Comic Sans MS"/>
                <a:cs typeface="Comic Sans MS"/>
              </a:rPr>
              <a:t>protección</a:t>
            </a:r>
            <a:r>
              <a:rPr sz="2400" b="1" spc="15" dirty="0">
                <a:latin typeface="Comic Sans MS"/>
                <a:cs typeface="Comic Sans MS"/>
              </a:rPr>
              <a:t> </a:t>
            </a:r>
            <a:r>
              <a:rPr sz="2400" b="1" spc="-5" dirty="0">
                <a:latin typeface="Comic Sans MS"/>
                <a:cs typeface="Comic Sans MS"/>
              </a:rPr>
              <a:t>convencionales</a:t>
            </a:r>
            <a:r>
              <a:rPr sz="2400" b="1" spc="15" dirty="0">
                <a:latin typeface="Comic Sans MS"/>
                <a:cs typeface="Comic Sans MS"/>
              </a:rPr>
              <a:t> </a:t>
            </a:r>
            <a:r>
              <a:rPr sz="2400" b="1" spc="-5" dirty="0">
                <a:latin typeface="Comic Sans MS"/>
                <a:cs typeface="Comic Sans MS"/>
              </a:rPr>
              <a:t>del</a:t>
            </a:r>
            <a:r>
              <a:rPr sz="2400" b="1" spc="15" dirty="0">
                <a:latin typeface="Comic Sans MS"/>
                <a:cs typeface="Comic Sans MS"/>
              </a:rPr>
              <a:t> </a:t>
            </a:r>
            <a:r>
              <a:rPr sz="2400" b="1" spc="-5" dirty="0" err="1">
                <a:latin typeface="Comic Sans MS"/>
                <a:cs typeface="Comic Sans MS"/>
              </a:rPr>
              <a:t>devanado</a:t>
            </a:r>
            <a:r>
              <a:rPr lang="es-AR" sz="2400" b="1" spc="-5" dirty="0">
                <a:latin typeface="Comic Sans MS"/>
                <a:cs typeface="Comic Sans MS"/>
              </a:rPr>
              <a:t> </a:t>
            </a:r>
            <a:r>
              <a:rPr sz="2400" b="1" spc="-5" dirty="0">
                <a:latin typeface="Comic Sans MS"/>
                <a:cs typeface="Comic Sans MS"/>
              </a:rPr>
              <a:t>del</a:t>
            </a:r>
            <a:r>
              <a:rPr sz="2400" b="1" dirty="0">
                <a:latin typeface="Comic Sans MS"/>
                <a:cs typeface="Comic Sans MS"/>
              </a:rPr>
              <a:t> </a:t>
            </a:r>
            <a:r>
              <a:rPr sz="2400" b="1" spc="-5" dirty="0">
                <a:latin typeface="Comic Sans MS"/>
                <a:cs typeface="Comic Sans MS"/>
              </a:rPr>
              <a:t>estator</a:t>
            </a:r>
            <a:r>
              <a:rPr sz="2400" b="1" dirty="0">
                <a:latin typeface="Comic Sans MS"/>
                <a:cs typeface="Comic Sans MS"/>
              </a:rPr>
              <a:t> </a:t>
            </a:r>
            <a:r>
              <a:rPr sz="2400" b="1" spc="-5" dirty="0">
                <a:latin typeface="Comic Sans MS"/>
                <a:cs typeface="Comic Sans MS"/>
              </a:rPr>
              <a:t>con</a:t>
            </a:r>
            <a:r>
              <a:rPr sz="2400" b="1" dirty="0">
                <a:latin typeface="Comic Sans MS"/>
                <a:cs typeface="Comic Sans MS"/>
              </a:rPr>
              <a:t> </a:t>
            </a:r>
            <a:r>
              <a:rPr sz="2400" b="1" spc="-5" dirty="0" err="1">
                <a:latin typeface="Comic Sans MS"/>
                <a:cs typeface="Comic Sans MS"/>
              </a:rPr>
              <a:t>alta</a:t>
            </a:r>
            <a:r>
              <a:rPr sz="2400" b="1" dirty="0">
                <a:latin typeface="Comic Sans MS"/>
                <a:cs typeface="Comic Sans MS"/>
              </a:rPr>
              <a:t> </a:t>
            </a:r>
            <a:r>
              <a:rPr sz="2400" b="1" spc="-5" dirty="0" err="1">
                <a:latin typeface="Comic Sans MS"/>
                <a:cs typeface="Comic Sans MS"/>
              </a:rPr>
              <a:t>impedancia</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lang="es-MX" sz="2400" b="1" spc="-5" dirty="0">
                <a:latin typeface="Comic Sans MS"/>
                <a:cs typeface="Comic Sans MS"/>
              </a:rPr>
              <a:t>Esquema</a:t>
            </a:r>
            <a:r>
              <a:rPr lang="es-MX" sz="2400" b="1" dirty="0">
                <a:latin typeface="Comic Sans MS"/>
                <a:cs typeface="Comic Sans MS"/>
              </a:rPr>
              <a:t> </a:t>
            </a:r>
            <a:r>
              <a:rPr lang="es-MX" sz="2400" b="1" spc="-5" dirty="0">
                <a:latin typeface="Comic Sans MS"/>
                <a:cs typeface="Comic Sans MS"/>
              </a:rPr>
              <a:t>de</a:t>
            </a:r>
            <a:r>
              <a:rPr lang="es-MX" sz="2400" b="1" dirty="0">
                <a:latin typeface="Comic Sans MS"/>
                <a:cs typeface="Comic Sans MS"/>
              </a:rPr>
              <a:t> </a:t>
            </a:r>
            <a:r>
              <a:rPr lang="es-MX" sz="2400" b="1" spc="-5" dirty="0">
                <a:latin typeface="Comic Sans MS"/>
                <a:cs typeface="Comic Sans MS"/>
              </a:rPr>
              <a:t>sobretensión/corriente</a:t>
            </a:r>
            <a:r>
              <a:rPr lang="es-MX" sz="2400" b="1" dirty="0">
                <a:latin typeface="Comic Sans MS"/>
                <a:cs typeface="Comic Sans MS"/>
              </a:rPr>
              <a:t> </a:t>
            </a:r>
            <a:r>
              <a:rPr lang="es-MX" sz="2400" b="1" spc="-5" dirty="0">
                <a:latin typeface="Comic Sans MS"/>
                <a:cs typeface="Comic Sans MS"/>
              </a:rPr>
              <a:t>de</a:t>
            </a:r>
            <a:r>
              <a:rPr lang="es-MX" sz="2400" b="1" dirty="0">
                <a:latin typeface="Comic Sans MS"/>
                <a:cs typeface="Comic Sans MS"/>
              </a:rPr>
              <a:t> </a:t>
            </a:r>
            <a:r>
              <a:rPr lang="es-MX" sz="2400" b="1" spc="-5" dirty="0">
                <a:latin typeface="Comic Sans MS"/>
                <a:cs typeface="Comic Sans MS"/>
              </a:rPr>
              <a:t>neutro</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El 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ampliamente</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en sistemas</a:t>
            </a:r>
            <a:r>
              <a:rPr lang="es-MX" sz="2400" spc="135" dirty="0">
                <a:latin typeface="Comic Sans MS"/>
                <a:cs typeface="Comic Sans MS"/>
              </a:rPr>
              <a:t> </a:t>
            </a:r>
            <a:r>
              <a:rPr lang="es-MX" sz="2400" spc="-5" dirty="0">
                <a:latin typeface="Comic Sans MS"/>
                <a:cs typeface="Comic Sans MS"/>
              </a:rPr>
              <a:t>puestos</a:t>
            </a:r>
            <a:r>
              <a:rPr lang="es-MX" sz="2400" spc="135" dirty="0">
                <a:latin typeface="Comic Sans MS"/>
                <a:cs typeface="Comic Sans MS"/>
              </a:rPr>
              <a:t> </a:t>
            </a:r>
            <a:r>
              <a:rPr lang="es-MX" sz="2400" spc="-5" dirty="0">
                <a:latin typeface="Comic Sans MS"/>
                <a:cs typeface="Comic Sans MS"/>
              </a:rPr>
              <a:t>a</a:t>
            </a:r>
            <a:r>
              <a:rPr lang="es-MX" sz="2400" spc="130" dirty="0">
                <a:latin typeface="Comic Sans MS"/>
                <a:cs typeface="Comic Sans MS"/>
              </a:rPr>
              <a:t> </a:t>
            </a:r>
            <a:r>
              <a:rPr lang="es-MX" sz="2400" spc="-5" dirty="0">
                <a:latin typeface="Comic Sans MS"/>
                <a:cs typeface="Comic Sans MS"/>
              </a:rPr>
              <a:t>tierra</a:t>
            </a:r>
            <a:r>
              <a:rPr lang="es-MX" sz="2400" spc="135" dirty="0">
                <a:latin typeface="Comic Sans MS"/>
                <a:cs typeface="Comic Sans MS"/>
              </a:rPr>
              <a:t> </a:t>
            </a:r>
            <a:r>
              <a:rPr lang="es-MX" sz="2400" spc="-5" dirty="0">
                <a:latin typeface="Comic Sans MS"/>
                <a:cs typeface="Comic Sans MS"/>
              </a:rPr>
              <a:t>con</a:t>
            </a:r>
            <a:r>
              <a:rPr lang="es-MX" sz="2400" spc="130" dirty="0">
                <a:latin typeface="Comic Sans MS"/>
                <a:cs typeface="Comic Sans MS"/>
              </a:rPr>
              <a:t> </a:t>
            </a:r>
            <a:r>
              <a:rPr lang="es-MX" sz="2400" spc="-5" dirty="0">
                <a:latin typeface="Comic Sans MS"/>
                <a:cs typeface="Comic Sans MS"/>
              </a:rPr>
              <a:t>alta</a:t>
            </a:r>
            <a:r>
              <a:rPr lang="es-MX" sz="2400" spc="135" dirty="0">
                <a:latin typeface="Comic Sans MS"/>
                <a:cs typeface="Comic Sans MS"/>
              </a:rPr>
              <a:t> </a:t>
            </a:r>
            <a:r>
              <a:rPr lang="es-MX" sz="2400" spc="-5" dirty="0">
                <a:latin typeface="Comic Sans MS"/>
                <a:cs typeface="Comic Sans MS"/>
              </a:rPr>
              <a:t>impedancia,</a:t>
            </a:r>
            <a:r>
              <a:rPr lang="es-MX" sz="2400" spc="130" dirty="0">
                <a:latin typeface="Comic Sans MS"/>
                <a:cs typeface="Comic Sans MS"/>
              </a:rPr>
              <a:t> </a:t>
            </a:r>
            <a:r>
              <a:rPr lang="es-MX" sz="2400" spc="-5" dirty="0">
                <a:latin typeface="Comic Sans MS"/>
                <a:cs typeface="Comic Sans MS"/>
              </a:rPr>
              <a:t>consiste 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retardo</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tiempo (59GN)</a:t>
            </a:r>
            <a:r>
              <a:rPr lang="es-MX" sz="2400" dirty="0">
                <a:latin typeface="Comic Sans MS"/>
                <a:cs typeface="Comic Sans MS"/>
              </a:rPr>
              <a:t> </a:t>
            </a:r>
            <a:r>
              <a:rPr lang="es-MX" sz="2400" spc="-5" dirty="0">
                <a:latin typeface="Comic Sans MS"/>
                <a:cs typeface="Comic Sans MS"/>
              </a:rPr>
              <a:t>conectado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resistor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puesta</a:t>
            </a:r>
            <a:r>
              <a:rPr lang="es-MX" sz="2400" spc="254" dirty="0">
                <a:latin typeface="Comic Sans MS"/>
                <a:cs typeface="Comic Sans MS"/>
              </a:rPr>
              <a:t> </a:t>
            </a:r>
            <a:r>
              <a:rPr lang="es-MX" sz="2400" spc="-5" dirty="0">
                <a:latin typeface="Comic Sans MS"/>
                <a:cs typeface="Comic Sans MS"/>
              </a:rPr>
              <a:t>a tierra para </a:t>
            </a:r>
            <a:r>
              <a:rPr lang="es-MX" sz="2400" spc="-5" dirty="0" err="1">
                <a:latin typeface="Comic Sans MS"/>
                <a:cs typeface="Comic Sans MS"/>
              </a:rPr>
              <a:t>sensar</a:t>
            </a:r>
            <a:r>
              <a:rPr lang="es-MX" sz="2400" spc="-5" dirty="0">
                <a:latin typeface="Comic Sans MS"/>
                <a:cs typeface="Comic Sans MS"/>
              </a:rPr>
              <a:t> tensión de secuencia cero, como se muestra en la figura 3.</a:t>
            </a:r>
            <a:r>
              <a:rPr lang="es-MX" sz="2400" dirty="0">
                <a:latin typeface="Comic Sans MS"/>
                <a:cs typeface="Comic Sans MS"/>
              </a:rPr>
              <a:t> </a:t>
            </a:r>
            <a:r>
              <a:rPr lang="es-MX" sz="2400" spc="-5" dirty="0">
                <a:latin typeface="Comic Sans MS"/>
                <a:cs typeface="Comic Sans MS"/>
              </a:rPr>
              <a:t>El relé usado para esta función está diseñado para ser sensible a tensión de frecuencia fundamental e insensible a tensión de tercera armónica y a otras tensiones armónicas de secuencia cero, que están presentes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p>
          <a:p>
            <a:pPr marL="12700" marR="5080" algn="just">
              <a:spcBef>
                <a:spcPts val="100"/>
              </a:spcBef>
            </a:pPr>
            <a:r>
              <a:rPr lang="es-MX" sz="2400" spc="-5" dirty="0">
                <a:latin typeface="Comic Sans MS"/>
                <a:cs typeface="Comic Sans MS"/>
              </a:rPr>
              <a:t>Puesto que la impedancia de puesta a tierra es grande comparada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impedancia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otras impedancias en el circuito, la tensión total fase-neutro será</a:t>
            </a:r>
            <a:r>
              <a:rPr lang="es-MX" sz="2400" dirty="0">
                <a:latin typeface="Comic Sans MS"/>
                <a:cs typeface="Comic Sans MS"/>
              </a:rPr>
              <a:t> </a:t>
            </a:r>
            <a:r>
              <a:rPr lang="es-MX" sz="2400" spc="-5" dirty="0">
                <a:latin typeface="Comic Sans MS"/>
                <a:cs typeface="Comic Sans MS"/>
              </a:rPr>
              <a:t>imprimida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dispositivo</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puesta</a:t>
            </a:r>
            <a:r>
              <a:rPr lang="es-MX" sz="2400" spc="260" dirty="0">
                <a:latin typeface="Comic Sans MS"/>
                <a:cs typeface="Comic Sans MS"/>
              </a:rPr>
              <a:t> </a:t>
            </a:r>
            <a:r>
              <a:rPr lang="es-MX" sz="2400" spc="-5" dirty="0">
                <a:latin typeface="Comic Sans MS"/>
                <a:cs typeface="Comic Sans MS"/>
              </a:rPr>
              <a:t>a tierra con una falla SLG en </a:t>
            </a:r>
            <a:r>
              <a:rPr lang="es-MX" sz="2400" dirty="0">
                <a:latin typeface="Comic Sans MS"/>
                <a:cs typeface="Comic Sans MS"/>
              </a:rPr>
              <a:t>las </a:t>
            </a:r>
            <a:r>
              <a:rPr lang="es-MX" sz="2400" spc="-5" dirty="0">
                <a:latin typeface="Comic Sans MS"/>
                <a:cs typeface="Comic Sans MS"/>
              </a:rPr>
              <a:t>terminales del generador. 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función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relación</a:t>
            </a:r>
            <a:r>
              <a:rPr lang="es-MX" sz="2400" dirty="0">
                <a:latin typeface="Comic Sans MS"/>
                <a:cs typeface="Comic Sans MS"/>
              </a:rPr>
              <a:t> </a:t>
            </a:r>
            <a:r>
              <a:rPr lang="es-MX" sz="2400" spc="-5" dirty="0">
                <a:latin typeface="Comic Sans MS"/>
                <a:cs typeface="Comic Sans MS"/>
              </a:rPr>
              <a:t>del transformador de distribución y del lugar de la falla.</a:t>
            </a:r>
            <a:r>
              <a:rPr lang="es-MX" sz="2400" dirty="0">
                <a:latin typeface="Comic Sans MS"/>
                <a:cs typeface="Comic Sans MS"/>
              </a:rPr>
              <a:t> </a:t>
            </a:r>
            <a:r>
              <a:rPr lang="es-MX" sz="2400" spc="-5" dirty="0">
                <a:latin typeface="Comic Sans MS"/>
                <a:cs typeface="Comic Sans MS"/>
              </a:rPr>
              <a:t>La tensión</a:t>
            </a:r>
            <a:r>
              <a:rPr lang="es-MX" sz="2400" dirty="0">
                <a:latin typeface="Comic Sans MS"/>
                <a:cs typeface="Comic Sans MS"/>
              </a:rPr>
              <a:t> </a:t>
            </a:r>
            <a:r>
              <a:rPr lang="es-MX" sz="2400" spc="-5" dirty="0">
                <a:latin typeface="Comic Sans MS"/>
                <a:cs typeface="Comic Sans MS"/>
              </a:rPr>
              <a:t>será</a:t>
            </a:r>
            <a:r>
              <a:rPr lang="es-MX" sz="2400" dirty="0">
                <a:latin typeface="Comic Sans MS"/>
                <a:cs typeface="Comic Sans MS"/>
              </a:rPr>
              <a:t> </a:t>
            </a:r>
            <a:r>
              <a:rPr lang="es-MX" sz="2400" spc="-5" dirty="0">
                <a:latin typeface="Comic Sans MS"/>
                <a:cs typeface="Comic Sans MS"/>
              </a:rPr>
              <a:t>máxima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y disminuirá en magnitud a medida que la falla se mueva de 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hacia</a:t>
            </a:r>
            <a:r>
              <a:rPr lang="es-MX" sz="2400"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neutro. Típicamente, el relé de sobretensión tiene un ajuste de pickup mínimo de aproximadamente 5 Volts.</a:t>
            </a:r>
            <a:r>
              <a:rPr lang="es-MX" sz="2400" dirty="0">
                <a:latin typeface="Comic Sans MS"/>
                <a:cs typeface="Comic Sans MS"/>
              </a:rPr>
              <a:t> </a:t>
            </a:r>
            <a:r>
              <a:rPr lang="es-MX" sz="2400" spc="-5" dirty="0">
                <a:latin typeface="Comic Sans MS"/>
                <a:cs typeface="Comic Sans MS"/>
              </a:rPr>
              <a:t>Con este ajuste</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relaciones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transformador</a:t>
            </a:r>
            <a:r>
              <a:rPr lang="es-MX" sz="2400" spc="260" dirty="0">
                <a:latin typeface="Comic Sans MS"/>
                <a:cs typeface="Comic Sans MS"/>
              </a:rPr>
              <a:t> </a:t>
            </a:r>
            <a:r>
              <a:rPr lang="es-MX" sz="2400" spc="-5" dirty="0">
                <a:latin typeface="Comic Sans MS"/>
                <a:cs typeface="Comic Sans MS"/>
              </a:rPr>
              <a:t>de distribución típicas, este esquema es capaz de detectar fallas</a:t>
            </a:r>
            <a:r>
              <a:rPr lang="es-MX" sz="2400" spc="5" dirty="0">
                <a:latin typeface="Comic Sans MS"/>
                <a:cs typeface="Comic Sans MS"/>
              </a:rPr>
              <a:t> </a:t>
            </a:r>
            <a:r>
              <a:rPr lang="es-MX" sz="2400" spc="-5" dirty="0">
                <a:latin typeface="Comic Sans MS"/>
                <a:cs typeface="Comic Sans MS"/>
              </a:rPr>
              <a:t>hasta</a:t>
            </a:r>
            <a:r>
              <a:rPr lang="es-MX" sz="2400" spc="5" dirty="0">
                <a:latin typeface="Comic Sans MS"/>
                <a:cs typeface="Comic Sans MS"/>
              </a:rPr>
              <a:t> </a:t>
            </a:r>
            <a:r>
              <a:rPr lang="es-MX" sz="2400" spc="-5" dirty="0">
                <a:latin typeface="Comic Sans MS"/>
                <a:cs typeface="Comic Sans MS"/>
              </a:rPr>
              <a:t>del</a:t>
            </a:r>
            <a:r>
              <a:rPr lang="es-MX" sz="2400" spc="5" dirty="0">
                <a:latin typeface="Comic Sans MS"/>
                <a:cs typeface="Comic Sans MS"/>
              </a:rPr>
              <a:t> </a:t>
            </a:r>
            <a:r>
              <a:rPr lang="es-MX" sz="2400" spc="-5" dirty="0">
                <a:latin typeface="Comic Sans MS"/>
                <a:cs typeface="Comic Sans MS"/>
              </a:rPr>
              <a:t>orden</a:t>
            </a:r>
            <a:r>
              <a:rPr lang="es-MX" sz="2400" spc="5" dirty="0">
                <a:latin typeface="Comic Sans MS"/>
                <a:cs typeface="Comic Sans MS"/>
              </a:rPr>
              <a:t> </a:t>
            </a:r>
            <a:r>
              <a:rPr lang="es-MX" sz="2400" spc="-5" dirty="0">
                <a:latin typeface="Comic Sans MS"/>
                <a:cs typeface="Comic Sans MS"/>
              </a:rPr>
              <a:t>del</a:t>
            </a:r>
            <a:r>
              <a:rPr lang="es-MX" sz="2400" spc="5" dirty="0">
                <a:latin typeface="Comic Sans MS"/>
                <a:cs typeface="Comic Sans MS"/>
              </a:rPr>
              <a:t> </a:t>
            </a:r>
            <a:r>
              <a:rPr lang="es-MX" sz="2400" spc="-5" dirty="0">
                <a:latin typeface="Comic Sans MS"/>
                <a:cs typeface="Comic Sans MS"/>
              </a:rPr>
              <a:t>2-5%</a:t>
            </a:r>
            <a:r>
              <a:rPr lang="es-MX" sz="2400" spc="5" dirty="0">
                <a:latin typeface="Comic Sans MS"/>
                <a:cs typeface="Comic Sans MS"/>
              </a:rPr>
              <a:t> </a:t>
            </a:r>
            <a:r>
              <a:rPr lang="es-MX" sz="2400" spc="-5" dirty="0">
                <a:latin typeface="Comic Sans MS"/>
                <a:cs typeface="Comic Sans MS"/>
              </a:rPr>
              <a:t>al</a:t>
            </a:r>
            <a:r>
              <a:rPr lang="es-MX" sz="2400" spc="5" dirty="0">
                <a:latin typeface="Comic Sans MS"/>
                <a:cs typeface="Comic Sans MS"/>
              </a:rPr>
              <a:t> </a:t>
            </a:r>
            <a:r>
              <a:rPr lang="es-MX" sz="2400" spc="-5" dirty="0">
                <a:latin typeface="Comic Sans MS"/>
                <a:cs typeface="Comic Sans MS"/>
              </a:rPr>
              <a:t>neutro</a:t>
            </a:r>
            <a:r>
              <a:rPr lang="es-MX" sz="2400" spc="5" dirty="0">
                <a:latin typeface="Comic Sans MS"/>
                <a:cs typeface="Comic Sans MS"/>
              </a:rPr>
              <a:t> </a:t>
            </a:r>
            <a:r>
              <a:rPr lang="es-MX" sz="2400" spc="-5" dirty="0">
                <a:latin typeface="Comic Sans MS"/>
                <a:cs typeface="Comic Sans MS"/>
              </a:rPr>
              <a:t>del</a:t>
            </a:r>
            <a:r>
              <a:rPr lang="es-MX" sz="2400" spc="5" dirty="0">
                <a:latin typeface="Comic Sans MS"/>
                <a:cs typeface="Comic Sans MS"/>
              </a:rPr>
              <a:t> </a:t>
            </a:r>
            <a:r>
              <a:rPr lang="es-MX" sz="2400" spc="-5" dirty="0">
                <a:latin typeface="Comic Sans MS"/>
                <a:cs typeface="Comic Sans MS"/>
              </a:rPr>
              <a:t>estator.</a:t>
            </a:r>
          </a:p>
          <a:p>
            <a:pPr marL="12700" marR="5080" algn="just">
              <a:spcBef>
                <a:spcPts val="100"/>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ajuste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es seleccionado</a:t>
            </a:r>
            <a:r>
              <a:rPr lang="es-MX" sz="2400" spc="254" dirty="0">
                <a:latin typeface="Comic Sans MS"/>
                <a:cs typeface="Comic Sans MS"/>
              </a:rPr>
              <a:t> </a:t>
            </a:r>
            <a:r>
              <a:rPr lang="es-MX" sz="2400" spc="-5" dirty="0">
                <a:latin typeface="Comic Sans MS"/>
                <a:cs typeface="Comic Sans MS"/>
              </a:rPr>
              <a:t>para</a:t>
            </a:r>
            <a:r>
              <a:rPr lang="es-MX" sz="2400" spc="254" dirty="0">
                <a:latin typeface="Comic Sans MS"/>
                <a:cs typeface="Comic Sans MS"/>
              </a:rPr>
              <a:t> </a:t>
            </a:r>
            <a:r>
              <a:rPr lang="es-MX" sz="2400" spc="-5" dirty="0">
                <a:latin typeface="Comic Sans MS"/>
                <a:cs typeface="Comic Sans MS"/>
              </a:rPr>
              <a:t>proporcionar coordinación</a:t>
            </a:r>
            <a:r>
              <a:rPr lang="es-MX" sz="2400" spc="254" dirty="0">
                <a:latin typeface="Comic Sans MS"/>
                <a:cs typeface="Comic Sans MS"/>
              </a:rPr>
              <a:t> </a:t>
            </a:r>
            <a:r>
              <a:rPr lang="es-MX" sz="2400" spc="-5" dirty="0">
                <a:latin typeface="Comic Sans MS"/>
                <a:cs typeface="Comic Sans MS"/>
              </a:rPr>
              <a:t>con</a:t>
            </a:r>
            <a:r>
              <a:rPr lang="es-MX" sz="2400" spc="229" dirty="0">
                <a:latin typeface="Comic Sans MS"/>
                <a:cs typeface="Comic Sans MS"/>
              </a:rPr>
              <a:t> </a:t>
            </a:r>
            <a:r>
              <a:rPr lang="es-MX" sz="2400" spc="-5" dirty="0">
                <a:latin typeface="Comic Sans MS"/>
                <a:cs typeface="Comic Sans MS"/>
              </a:rPr>
              <a:t>otros dispositivos</a:t>
            </a:r>
            <a:r>
              <a:rPr lang="es-MX" sz="2400" spc="40" dirty="0">
                <a:latin typeface="Comic Sans MS"/>
                <a:cs typeface="Comic Sans MS"/>
              </a:rPr>
              <a:t> </a:t>
            </a:r>
            <a:r>
              <a:rPr lang="es-MX" sz="2400" spc="-5" dirty="0">
                <a:latin typeface="Comic Sans MS"/>
                <a:cs typeface="Comic Sans MS"/>
              </a:rPr>
              <a:t>de</a:t>
            </a:r>
            <a:r>
              <a:rPr lang="es-MX" sz="2400" spc="45" dirty="0">
                <a:latin typeface="Comic Sans MS"/>
                <a:cs typeface="Comic Sans MS"/>
              </a:rPr>
              <a:t> </a:t>
            </a:r>
            <a:r>
              <a:rPr lang="es-MX" sz="2400" spc="-5" dirty="0">
                <a:latin typeface="Comic Sans MS"/>
                <a:cs typeface="Comic Sans MS"/>
              </a:rPr>
              <a:t>protección.</a:t>
            </a:r>
            <a:r>
              <a:rPr lang="es-MX" sz="2400" spc="100" dirty="0">
                <a:latin typeface="Comic Sans MS"/>
                <a:cs typeface="Comic Sans MS"/>
              </a:rPr>
              <a:t> Las áreas</a:t>
            </a:r>
            <a:r>
              <a:rPr lang="es-MX" sz="2400" spc="45" dirty="0">
                <a:latin typeface="Comic Sans MS"/>
                <a:cs typeface="Comic Sans MS"/>
              </a:rPr>
              <a:t> </a:t>
            </a:r>
            <a:r>
              <a:rPr lang="es-MX" sz="2400" spc="-5" dirty="0">
                <a:latin typeface="Comic Sans MS"/>
                <a:cs typeface="Comic Sans MS"/>
              </a:rPr>
              <a:t>específicas</a:t>
            </a:r>
            <a:r>
              <a:rPr lang="es-MX" sz="2400" spc="35" dirty="0">
                <a:latin typeface="Comic Sans MS"/>
                <a:cs typeface="Comic Sans MS"/>
              </a:rPr>
              <a:t> </a:t>
            </a:r>
            <a:r>
              <a:rPr lang="es-MX" sz="2400" spc="-5" dirty="0">
                <a:latin typeface="Comic Sans MS"/>
                <a:cs typeface="Comic Sans MS"/>
              </a:rPr>
              <a:t>de</a:t>
            </a:r>
            <a:r>
              <a:rPr lang="es-MX" sz="2400" spc="35" dirty="0">
                <a:latin typeface="Comic Sans MS"/>
                <a:cs typeface="Comic Sans MS"/>
              </a:rPr>
              <a:t> </a:t>
            </a:r>
            <a:r>
              <a:rPr lang="es-MX" sz="2400" spc="-5" dirty="0">
                <a:latin typeface="Comic Sans MS"/>
                <a:cs typeface="Comic Sans MS"/>
              </a:rPr>
              <a:t>interés son:</a:t>
            </a:r>
          </a:p>
          <a:p>
            <a:pPr marL="12700" marR="5080" algn="just">
              <a:spcBef>
                <a:spcPts val="100"/>
              </a:spcBef>
            </a:pPr>
            <a:endParaRPr lang="es-MX" sz="2400" dirty="0">
              <a:latin typeface="Comic Sans MS"/>
              <a:cs typeface="Comic Sans MS"/>
            </a:endParaRPr>
          </a:p>
          <a:p>
            <a:pPr marL="469900" marR="5080" indent="-457200" algn="just">
              <a:spcBef>
                <a:spcPts val="100"/>
              </a:spcBef>
              <a:buFont typeface="+mj-lt"/>
              <a:buAutoNum type="alphaUcPeriod"/>
            </a:pPr>
            <a:r>
              <a:rPr lang="es-MX" sz="2400" spc="-5" dirty="0">
                <a:latin typeface="Comic Sans MS"/>
                <a:cs typeface="Comic Sans MS"/>
              </a:rPr>
              <a:t>Cuando los </a:t>
            </a:r>
            <a:r>
              <a:rPr lang="es-MX" sz="2400" spc="-5" dirty="0" err="1">
                <a:latin typeface="Comic Sans MS"/>
                <a:cs typeface="Comic Sans MS"/>
              </a:rPr>
              <a:t>TPs</a:t>
            </a:r>
            <a:r>
              <a:rPr lang="es-MX" sz="2400" spc="-5" dirty="0">
                <a:latin typeface="Comic Sans MS"/>
                <a:cs typeface="Comic Sans MS"/>
              </a:rPr>
              <a:t> Estrella a tierra-Estrella a tierra son conectados en terminales de la máquina, el relé de sobretensión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spc="260" dirty="0">
                <a:latin typeface="Comic Sans MS"/>
                <a:cs typeface="Comic Sans MS"/>
              </a:rPr>
              <a:t> </a:t>
            </a:r>
            <a:r>
              <a:rPr lang="es-MX" sz="2400" spc="-5" dirty="0">
                <a:latin typeface="Comic Sans MS"/>
                <a:cs typeface="Comic Sans MS"/>
              </a:rPr>
              <a:t>debe</a:t>
            </a:r>
            <a:r>
              <a:rPr lang="es-MX" sz="2400" spc="260" dirty="0">
                <a:latin typeface="Comic Sans MS"/>
                <a:cs typeface="Comic Sans MS"/>
              </a:rPr>
              <a:t> </a:t>
            </a:r>
            <a:r>
              <a:rPr lang="es-MX" sz="2400" spc="-5" dirty="0">
                <a:latin typeface="Comic Sans MS"/>
                <a:cs typeface="Comic Sans MS"/>
              </a:rPr>
              <a:t>ser coordinado con los fusibles del primario de los </a:t>
            </a:r>
            <a:r>
              <a:rPr lang="es-MX" sz="2400" spc="-5" dirty="0" err="1">
                <a:latin typeface="Comic Sans MS"/>
                <a:cs typeface="Comic Sans MS"/>
              </a:rPr>
              <a:t>TPs</a:t>
            </a:r>
            <a:r>
              <a:rPr lang="es-MX" sz="2400" spc="-5" dirty="0">
                <a:latin typeface="Comic Sans MS"/>
                <a:cs typeface="Comic Sans MS"/>
              </a:rPr>
              <a:t> para</a:t>
            </a:r>
            <a:r>
              <a:rPr lang="es-MX" sz="2400" dirty="0">
                <a:latin typeface="Comic Sans MS"/>
                <a:cs typeface="Comic Sans MS"/>
              </a:rPr>
              <a:t> </a:t>
            </a:r>
            <a:r>
              <a:rPr lang="es-MX" sz="2400" spc="-5" dirty="0">
                <a:latin typeface="Comic Sans MS"/>
                <a:cs typeface="Comic Sans MS"/>
              </a:rPr>
              <a:t>evitar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a tierra en el secundario de los </a:t>
            </a:r>
            <a:r>
              <a:rPr lang="es-MX" sz="2400" spc="-5" dirty="0" err="1">
                <a:latin typeface="Comic Sans MS"/>
                <a:cs typeface="Comic Sans MS"/>
              </a:rPr>
              <a:t>TPs</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Si el retardo de tiempo del relé para coordinación no es aceptable, el problema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coordinación</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aliviado aterrizando</a:t>
            </a:r>
            <a:r>
              <a:rPr lang="es-MX" sz="2400" dirty="0">
                <a:latin typeface="Comic Sans MS"/>
                <a:cs typeface="Comic Sans MS"/>
              </a:rPr>
              <a:t> </a:t>
            </a:r>
            <a:r>
              <a:rPr lang="es-MX" sz="2400" spc="-5" dirty="0">
                <a:latin typeface="Comic Sans MS"/>
                <a:cs typeface="Comic Sans MS"/>
              </a:rPr>
              <a:t>uno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conductores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fase</a:t>
            </a:r>
            <a:r>
              <a:rPr lang="es-MX" sz="2400" dirty="0">
                <a:latin typeface="Comic Sans MS"/>
                <a:cs typeface="Comic Sans MS"/>
              </a:rPr>
              <a:t> </a:t>
            </a:r>
            <a:r>
              <a:rPr lang="es-MX" sz="2400" spc="-5" dirty="0">
                <a:latin typeface="Comic Sans MS"/>
                <a:cs typeface="Comic Sans MS"/>
              </a:rPr>
              <a:t>del secundario</a:t>
            </a:r>
            <a:r>
              <a:rPr lang="es-MX" sz="2400" spc="175" dirty="0">
                <a:latin typeface="Comic Sans MS"/>
                <a:cs typeface="Comic Sans MS"/>
              </a:rPr>
              <a:t> </a:t>
            </a:r>
            <a:r>
              <a:rPr lang="es-MX" sz="2400" spc="-5" dirty="0">
                <a:latin typeface="Comic Sans MS"/>
                <a:cs typeface="Comic Sans MS"/>
              </a:rPr>
              <a:t>en</a:t>
            </a:r>
            <a:r>
              <a:rPr lang="es-MX" sz="2400" spc="180" dirty="0">
                <a:latin typeface="Comic Sans MS"/>
                <a:cs typeface="Comic Sans MS"/>
              </a:rPr>
              <a:t> </a:t>
            </a:r>
            <a:r>
              <a:rPr lang="es-MX" sz="2400" spc="-5" dirty="0">
                <a:latin typeface="Comic Sans MS"/>
                <a:cs typeface="Comic Sans MS"/>
              </a:rPr>
              <a:t>lugar</a:t>
            </a:r>
            <a:r>
              <a:rPr lang="es-MX" sz="2400" spc="180" dirty="0">
                <a:latin typeface="Comic Sans MS"/>
                <a:cs typeface="Comic Sans MS"/>
              </a:rPr>
              <a:t> </a:t>
            </a:r>
            <a:r>
              <a:rPr lang="es-MX" sz="2400" spc="-5" dirty="0">
                <a:latin typeface="Comic Sans MS"/>
                <a:cs typeface="Comic Sans MS"/>
              </a:rPr>
              <a:t>del</a:t>
            </a:r>
            <a:r>
              <a:rPr lang="es-MX" sz="2400" spc="180" dirty="0">
                <a:latin typeface="Comic Sans MS"/>
                <a:cs typeface="Comic Sans MS"/>
              </a:rPr>
              <a:t> </a:t>
            </a:r>
            <a:r>
              <a:rPr lang="es-MX" sz="2400" spc="-5" dirty="0">
                <a:latin typeface="Comic Sans MS"/>
                <a:cs typeface="Comic Sans MS"/>
              </a:rPr>
              <a:t>neutro</a:t>
            </a:r>
            <a:r>
              <a:rPr lang="es-MX" sz="2400" spc="175" dirty="0">
                <a:latin typeface="Comic Sans MS"/>
                <a:cs typeface="Comic Sans MS"/>
              </a:rPr>
              <a:t> </a:t>
            </a:r>
            <a:r>
              <a:rPr lang="es-MX" sz="2400" spc="-5" dirty="0">
                <a:latin typeface="Comic Sans MS"/>
                <a:cs typeface="Comic Sans MS"/>
              </a:rPr>
              <a:t>del</a:t>
            </a:r>
            <a:r>
              <a:rPr lang="es-MX" sz="2400" spc="175" dirty="0">
                <a:latin typeface="Comic Sans MS"/>
                <a:cs typeface="Comic Sans MS"/>
              </a:rPr>
              <a:t> </a:t>
            </a:r>
            <a:r>
              <a:rPr lang="es-MX" sz="2400" spc="-5" dirty="0">
                <a:latin typeface="Comic Sans MS"/>
                <a:cs typeface="Comic Sans MS"/>
              </a:rPr>
              <a:t>secundario;</a:t>
            </a:r>
            <a:r>
              <a:rPr lang="es-MX" sz="2400" spc="170" dirty="0">
                <a:latin typeface="Comic Sans MS"/>
                <a:cs typeface="Comic Sans MS"/>
              </a:rPr>
              <a:t> </a:t>
            </a:r>
            <a:r>
              <a:rPr lang="es-MX" sz="2400" spc="-5" dirty="0">
                <a:latin typeface="Comic Sans MS"/>
                <a:cs typeface="Comic Sans MS"/>
              </a:rPr>
              <a:t>así, una falla a tierra en el secundario implica una falla fase-fase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opera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 sobretensión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Sin</a:t>
            </a:r>
            <a:r>
              <a:rPr lang="es-MX" sz="2400" dirty="0">
                <a:latin typeface="Comic Sans MS"/>
                <a:cs typeface="Comic Sans MS"/>
              </a:rPr>
              <a:t> </a:t>
            </a:r>
            <a:r>
              <a:rPr lang="es-MX" sz="2400" spc="-5" dirty="0">
                <a:latin typeface="Comic Sans MS"/>
                <a:cs typeface="Comic Sans MS"/>
              </a:rPr>
              <a:t>embargo, cuando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emplea</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técnica,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problema</a:t>
            </a:r>
            <a:r>
              <a:rPr lang="es-MX" sz="2400" dirty="0">
                <a:latin typeface="Comic Sans MS"/>
                <a:cs typeface="Comic Sans MS"/>
              </a:rPr>
              <a:t> </a:t>
            </a:r>
            <a:r>
              <a:rPr lang="es-MX" sz="2400" spc="-5" dirty="0">
                <a:latin typeface="Comic Sans MS"/>
                <a:cs typeface="Comic Sans MS"/>
              </a:rPr>
              <a:t>de coordinación persiste con fallas a tierra en el neutro del</a:t>
            </a:r>
            <a:r>
              <a:rPr lang="es-MX" sz="2400" dirty="0">
                <a:latin typeface="Comic Sans MS"/>
                <a:cs typeface="Comic Sans MS"/>
              </a:rPr>
              <a:t> </a:t>
            </a:r>
            <a:r>
              <a:rPr lang="es-MX" sz="2400" spc="-5" dirty="0">
                <a:latin typeface="Comic Sans MS"/>
                <a:cs typeface="Comic Sans MS"/>
              </a:rPr>
              <a:t>secundario;</a:t>
            </a:r>
            <a:r>
              <a:rPr lang="es-MX" sz="2400" dirty="0">
                <a:latin typeface="Comic Sans MS"/>
                <a:cs typeface="Comic Sans MS"/>
              </a:rPr>
              <a:t> </a:t>
            </a:r>
            <a:r>
              <a:rPr lang="es-MX" sz="2400" spc="-5" dirty="0">
                <a:latin typeface="Comic Sans MS"/>
                <a:cs typeface="Comic Sans MS"/>
              </a:rPr>
              <a:t>así,</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utilidad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limitada</a:t>
            </a:r>
            <a:r>
              <a:rPr lang="es-MX" sz="2400" spc="254" dirty="0">
                <a:latin typeface="Comic Sans MS"/>
                <a:cs typeface="Comic Sans MS"/>
              </a:rPr>
              <a:t> </a:t>
            </a:r>
            <a:r>
              <a:rPr lang="es-MX" sz="2400" spc="-5" dirty="0">
                <a:latin typeface="Comic Sans MS"/>
                <a:cs typeface="Comic Sans MS"/>
              </a:rPr>
              <a:t>a aquellas aplicaciones en que la exposición del neutro secundario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pequeña.</a:t>
            </a:r>
          </a:p>
          <a:p>
            <a:pPr marL="12700" marR="5080">
              <a:lnSpc>
                <a:spcPct val="116599"/>
              </a:lnSpc>
              <a:spcBef>
                <a:spcPts val="100"/>
              </a:spcBef>
            </a:pPr>
            <a:endParaRPr sz="900" dirty="0">
              <a:latin typeface="Comic Sans MS"/>
              <a:cs typeface="Comic Sans M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457200"/>
            <a:ext cx="17221200" cy="7566174"/>
          </a:xfrm>
          <a:prstGeom prst="rect">
            <a:avLst/>
          </a:prstGeom>
        </p:spPr>
        <p:txBody>
          <a:bodyPr vert="horz" wrap="square" lIns="0" tIns="12700" rIns="0" bIns="0" rtlCol="0">
            <a:spAutoFit/>
          </a:bodyPr>
          <a:lstStyle/>
          <a:p>
            <a:pPr marL="469900" marR="5080" indent="-457200" algn="just">
              <a:spcBef>
                <a:spcPts val="100"/>
              </a:spcBef>
              <a:buFont typeface="+mj-lt"/>
              <a:buAutoNum type="alphaUcPeriod" startAt="2"/>
            </a:pP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posible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tenga</a:t>
            </a:r>
            <a:r>
              <a:rPr lang="es-MX" sz="2400" spc="254" dirty="0">
                <a:latin typeface="Comic Sans MS"/>
                <a:cs typeface="Comic Sans MS"/>
              </a:rPr>
              <a:t> </a:t>
            </a:r>
            <a:r>
              <a:rPr lang="es-MX" sz="2400" spc="-5" dirty="0">
                <a:latin typeface="Comic Sans MS"/>
                <a:cs typeface="Comic Sans MS"/>
              </a:rPr>
              <a:t>que coordinar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a tierra</a:t>
            </a:r>
            <a:r>
              <a:rPr lang="es-MX" sz="2400" spc="254"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el sistema.</a:t>
            </a:r>
            <a:r>
              <a:rPr lang="es-MX" sz="2400" spc="265" dirty="0">
                <a:latin typeface="Comic Sans MS"/>
                <a:cs typeface="Comic Sans MS"/>
              </a:rPr>
              <a:t> </a:t>
            </a:r>
            <a:r>
              <a:rPr lang="es-MX" sz="2400" spc="-5" dirty="0">
                <a:latin typeface="Comic Sans MS"/>
                <a:cs typeface="Comic Sans MS"/>
              </a:rPr>
              <a:t>Las fallas de fase a tierra en el</a:t>
            </a:r>
            <a:r>
              <a:rPr lang="es-MX" sz="2400" spc="95" dirty="0">
                <a:latin typeface="Comic Sans MS"/>
                <a:cs typeface="Comic Sans MS"/>
              </a:rPr>
              <a:t> </a:t>
            </a:r>
            <a:r>
              <a:rPr lang="es-MX" sz="2400" spc="-5" dirty="0">
                <a:latin typeface="Comic Sans MS"/>
                <a:cs typeface="Comic Sans MS"/>
              </a:rPr>
              <a:t>sistema</a:t>
            </a:r>
            <a:r>
              <a:rPr lang="es-MX" sz="2400" spc="95" dirty="0">
                <a:latin typeface="Comic Sans MS"/>
                <a:cs typeface="Comic Sans MS"/>
              </a:rPr>
              <a:t> </a:t>
            </a:r>
            <a:r>
              <a:rPr lang="es-MX" sz="2400" spc="-5" dirty="0">
                <a:latin typeface="Comic Sans MS"/>
                <a:cs typeface="Comic Sans MS"/>
              </a:rPr>
              <a:t>inducirán</a:t>
            </a:r>
            <a:r>
              <a:rPr lang="es-MX" sz="2400" spc="95" dirty="0">
                <a:latin typeface="Comic Sans MS"/>
                <a:cs typeface="Comic Sans MS"/>
              </a:rPr>
              <a:t> </a:t>
            </a:r>
            <a:r>
              <a:rPr lang="es-MX" sz="2400" spc="-5" dirty="0">
                <a:latin typeface="Comic Sans MS"/>
                <a:cs typeface="Comic Sans MS"/>
              </a:rPr>
              <a:t>tensiones</a:t>
            </a:r>
            <a:r>
              <a:rPr lang="es-MX" sz="2400" spc="95" dirty="0">
                <a:latin typeface="Comic Sans MS"/>
                <a:cs typeface="Comic Sans MS"/>
              </a:rPr>
              <a:t> </a:t>
            </a:r>
            <a:r>
              <a:rPr lang="es-MX" sz="2400" spc="-5" dirty="0">
                <a:latin typeface="Comic Sans MS"/>
                <a:cs typeface="Comic Sans MS"/>
              </a:rPr>
              <a:t>de</a:t>
            </a:r>
            <a:r>
              <a:rPr lang="es-MX" sz="2400" spc="95" dirty="0">
                <a:latin typeface="Comic Sans MS"/>
                <a:cs typeface="Comic Sans MS"/>
              </a:rPr>
              <a:t> </a:t>
            </a:r>
            <a:r>
              <a:rPr lang="es-MX" sz="2400" spc="-5" dirty="0">
                <a:latin typeface="Comic Sans MS"/>
                <a:cs typeface="Comic Sans MS"/>
              </a:rPr>
              <a:t>secuencia</a:t>
            </a:r>
            <a:r>
              <a:rPr lang="es-MX" sz="2400" spc="95" dirty="0">
                <a:latin typeface="Comic Sans MS"/>
                <a:cs typeface="Comic Sans MS"/>
              </a:rPr>
              <a:t> </a:t>
            </a:r>
            <a:r>
              <a:rPr lang="es-MX" sz="2400" spc="-5" dirty="0">
                <a:latin typeface="Comic Sans MS"/>
                <a:cs typeface="Comic Sans MS"/>
              </a:rPr>
              <a:t>cero</a:t>
            </a:r>
            <a:r>
              <a:rPr lang="es-MX" sz="2400" spc="95" dirty="0">
                <a:latin typeface="Comic Sans MS"/>
                <a:cs typeface="Comic Sans MS"/>
              </a:rPr>
              <a:t> </a:t>
            </a:r>
            <a:r>
              <a:rPr lang="es-MX" sz="2400" spc="-5" dirty="0">
                <a:latin typeface="Comic Sans MS"/>
                <a:cs typeface="Comic Sans MS"/>
              </a:rPr>
              <a:t>en 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acoplamiento capacitivo entre los devanados del transformador de 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inducida</a:t>
            </a:r>
            <a:r>
              <a:rPr lang="es-MX" sz="2400" dirty="0">
                <a:latin typeface="Comic Sans MS"/>
                <a:cs typeface="Comic Sans MS"/>
              </a:rPr>
              <a:t> </a:t>
            </a:r>
            <a:r>
              <a:rPr lang="es-MX" sz="2400" spc="-5" dirty="0">
                <a:latin typeface="Comic Sans MS"/>
                <a:cs typeface="Comic Sans MS"/>
              </a:rPr>
              <a:t>aparecerá</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 secundario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distribución</a:t>
            </a:r>
            <a:r>
              <a:rPr lang="es-MX" sz="2400" dirty="0">
                <a:latin typeface="Comic Sans MS"/>
                <a:cs typeface="Comic Sans MS"/>
              </a:rPr>
              <a:t> </a:t>
            </a:r>
            <a:r>
              <a:rPr lang="es-MX" sz="2400" spc="-5" dirty="0">
                <a:latin typeface="Comic Sans MS"/>
                <a:cs typeface="Comic Sans MS"/>
              </a:rPr>
              <a:t>de puesta a tierra y puede causar la operación del relé 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 cero.</a:t>
            </a:r>
            <a:endParaRPr lang="es-MX" sz="2400" dirty="0">
              <a:latin typeface="Comic Sans MS"/>
              <a:cs typeface="Comic Sans MS"/>
            </a:endParaRPr>
          </a:p>
          <a:p>
            <a:pPr marL="241300" marR="5080" indent="-228600" algn="just">
              <a:spcBef>
                <a:spcPts val="100"/>
              </a:spcBef>
              <a:buAutoNum type="alphaUcParenR"/>
            </a:pPr>
            <a:endParaRPr lang="es-MX" sz="2400" dirty="0">
              <a:latin typeface="Comic Sans MS"/>
              <a:cs typeface="Comic Sans MS"/>
            </a:endParaRPr>
          </a:p>
          <a:p>
            <a:pPr marL="12700" marR="5080" algn="just">
              <a:spcBef>
                <a:spcPts val="100"/>
              </a:spcBef>
            </a:pP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puede</a:t>
            </a:r>
            <a:r>
              <a:rPr lang="es-MX" sz="2400" spc="254" dirty="0">
                <a:latin typeface="Comic Sans MS"/>
                <a:cs typeface="Comic Sans MS"/>
              </a:rPr>
              <a:t> </a:t>
            </a:r>
            <a:r>
              <a:rPr lang="es-MX" sz="2400" spc="-5" dirty="0">
                <a:latin typeface="Comic Sans MS"/>
                <a:cs typeface="Comic Sans MS"/>
              </a:rPr>
              <a:t>ser usado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respaldo</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el 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 transformador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distribución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resistor secundario.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que alimenta</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 localizado ya sea en el circuito del neutro primario o 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secundario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 distribución,</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en</a:t>
            </a:r>
            <a:r>
              <a:rPr lang="es-MX" sz="2400" spc="254"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b="1" spc="-5" dirty="0">
                <a:latin typeface="Comic Sans MS"/>
                <a:cs typeface="Comic Sans MS"/>
              </a:rPr>
              <a:t>figura</a:t>
            </a:r>
            <a:r>
              <a:rPr lang="es-MX" sz="2400" b="1" spc="260" dirty="0">
                <a:latin typeface="Comic Sans MS"/>
                <a:cs typeface="Comic Sans MS"/>
              </a:rPr>
              <a:t> </a:t>
            </a:r>
            <a:r>
              <a:rPr lang="es-MX" sz="2400" b="1" spc="-5" dirty="0">
                <a:latin typeface="Comic Sans MS"/>
                <a:cs typeface="Comic Sans MS"/>
              </a:rPr>
              <a:t>3</a:t>
            </a:r>
            <a:r>
              <a:rPr lang="es-MX" sz="2400" spc="-5" dirty="0">
                <a:latin typeface="Comic Sans MS"/>
                <a:cs typeface="Comic Sans MS"/>
              </a:rPr>
              <a:t>. Cuando el transformador de corriente es conectado 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secundario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 distribución,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selecciona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RTC</a:t>
            </a:r>
            <a:r>
              <a:rPr lang="es-MX" sz="2400" dirty="0">
                <a:latin typeface="Comic Sans MS"/>
                <a:cs typeface="Comic Sans MS"/>
              </a:rPr>
              <a:t> </a:t>
            </a:r>
            <a:r>
              <a:rPr lang="es-MX" sz="2400" spc="-5" dirty="0">
                <a:latin typeface="Comic Sans MS"/>
                <a:cs typeface="Comic Sans MS"/>
              </a:rPr>
              <a:t>(relación</a:t>
            </a:r>
            <a:r>
              <a:rPr lang="es-MX" sz="2400" dirty="0">
                <a:latin typeface="Comic Sans MS"/>
                <a:cs typeface="Comic Sans MS"/>
              </a:rPr>
              <a:t> </a:t>
            </a:r>
            <a:r>
              <a:rPr lang="es-MX" sz="2400" spc="-5" dirty="0">
                <a:latin typeface="Comic Sans MS"/>
                <a:cs typeface="Comic Sans MS"/>
              </a:rPr>
              <a:t>de transformación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manera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 corriente en el relé sea aproximadamente igual a la corriente</a:t>
            </a:r>
            <a:r>
              <a:rPr lang="es-MX" sz="2400" dirty="0">
                <a:latin typeface="Comic Sans MS"/>
                <a:cs typeface="Comic Sans MS"/>
              </a:rPr>
              <a:t> </a:t>
            </a:r>
            <a:r>
              <a:rPr lang="es-MX" sz="2400" spc="-5" dirty="0">
                <a:latin typeface="Comic Sans MS"/>
                <a:cs typeface="Comic Sans MS"/>
              </a:rPr>
              <a:t>primaria</a:t>
            </a:r>
            <a:r>
              <a:rPr lang="es-MX" sz="2400" dirty="0">
                <a:latin typeface="Comic Sans MS"/>
                <a:cs typeface="Comic Sans MS"/>
              </a:rPr>
              <a:t> </a:t>
            </a:r>
            <a:r>
              <a:rPr lang="es-MX" sz="2400" spc="-5" dirty="0">
                <a:latin typeface="Comic Sans MS"/>
                <a:cs typeface="Comic Sans MS"/>
              </a:rPr>
              <a:t>máxima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usa</a:t>
            </a:r>
            <a:r>
              <a:rPr lang="es-MX" sz="2400" dirty="0">
                <a:latin typeface="Comic Sans MS"/>
                <a:cs typeface="Comic Sans MS"/>
              </a:rPr>
              <a:t> </a:t>
            </a: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 </a:t>
            </a:r>
            <a:r>
              <a:rPr lang="es-MX" sz="2400" spc="-5" dirty="0" err="1">
                <a:latin typeface="Comic Sans MS"/>
                <a:cs typeface="Comic Sans MS"/>
              </a:rPr>
              <a:t>sobrecorriente</a:t>
            </a:r>
            <a:r>
              <a:rPr lang="es-MX" sz="2400" spc="-5" dirty="0">
                <a:latin typeface="Comic Sans MS"/>
                <a:cs typeface="Comic Sans MS"/>
              </a:rPr>
              <a:t> con retardo de tiempo muy inverso o inverso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aplicación.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 </a:t>
            </a:r>
            <a:r>
              <a:rPr lang="es-MX" sz="2400" spc="-5" dirty="0" err="1">
                <a:latin typeface="Comic Sans MS"/>
                <a:cs typeface="Comic Sans MS"/>
              </a:rPr>
              <a:t>sobrecorriente</a:t>
            </a:r>
            <a:r>
              <a:rPr lang="es-MX" sz="2400" spc="-5" dirty="0">
                <a:latin typeface="Comic Sans MS"/>
                <a:cs typeface="Comic Sans MS"/>
              </a:rPr>
              <a:t> debe ser ajustado tal que no opere con</a:t>
            </a:r>
            <a:r>
              <a:rPr lang="es-MX" sz="2400" spc="254" dirty="0">
                <a:latin typeface="Comic Sans MS"/>
                <a:cs typeface="Comic Sans MS"/>
              </a:rPr>
              <a:t> </a:t>
            </a:r>
            <a:r>
              <a:rPr lang="es-MX" sz="2400" spc="-5" dirty="0">
                <a:latin typeface="Comic Sans MS"/>
                <a:cs typeface="Comic Sans MS"/>
              </a:rPr>
              <a:t>corrientes</a:t>
            </a:r>
            <a:r>
              <a:rPr lang="es-MX" sz="2400" spc="250" dirty="0">
                <a:latin typeface="Comic Sans MS"/>
                <a:cs typeface="Comic Sans MS"/>
              </a:rPr>
              <a:t> </a:t>
            </a:r>
            <a:r>
              <a:rPr lang="es-MX" sz="2400" spc="-5" dirty="0">
                <a:latin typeface="Comic Sans MS"/>
                <a:cs typeface="Comic Sans MS"/>
              </a:rPr>
              <a:t>de</a:t>
            </a:r>
            <a:r>
              <a:rPr lang="es-MX" sz="2400" spc="250" dirty="0">
                <a:latin typeface="Comic Sans MS"/>
                <a:cs typeface="Comic Sans MS"/>
              </a:rPr>
              <a:t> </a:t>
            </a:r>
            <a:r>
              <a:rPr lang="es-MX" sz="2400" spc="-5" dirty="0">
                <a:latin typeface="Comic Sans MS"/>
                <a:cs typeface="Comic Sans MS"/>
              </a:rPr>
              <a:t>desbalance</a:t>
            </a:r>
            <a:r>
              <a:rPr lang="es-MX" sz="2400" spc="250" dirty="0">
                <a:latin typeface="Comic Sans MS"/>
                <a:cs typeface="Comic Sans MS"/>
              </a:rPr>
              <a:t> </a:t>
            </a:r>
            <a:r>
              <a:rPr lang="es-MX" sz="2400" spc="-5" dirty="0">
                <a:latin typeface="Comic Sans MS"/>
                <a:cs typeface="Comic Sans MS"/>
              </a:rPr>
              <a:t>normal</a:t>
            </a:r>
            <a:r>
              <a:rPr lang="es-MX" sz="2400" spc="250" dirty="0">
                <a:latin typeface="Comic Sans MS"/>
                <a:cs typeface="Comic Sans MS"/>
              </a:rPr>
              <a:t> </a:t>
            </a:r>
            <a:r>
              <a:rPr lang="es-MX" sz="2400" spc="-5" dirty="0">
                <a:latin typeface="Comic Sans MS"/>
                <a:cs typeface="Comic Sans MS"/>
              </a:rPr>
              <a:t>y</a:t>
            </a:r>
            <a:r>
              <a:rPr lang="es-MX" sz="2400" spc="250" dirty="0">
                <a:latin typeface="Comic Sans MS"/>
                <a:cs typeface="Comic Sans MS"/>
              </a:rPr>
              <a:t> </a:t>
            </a:r>
            <a:r>
              <a:rPr lang="es-MX" sz="2400" spc="-5" dirty="0">
                <a:latin typeface="Comic Sans MS"/>
                <a:cs typeface="Comic Sans MS"/>
              </a:rPr>
              <a:t>las corrientes</a:t>
            </a:r>
            <a:r>
              <a:rPr lang="es-MX" sz="2400" dirty="0">
                <a:latin typeface="Comic Sans MS"/>
                <a:cs typeface="Comic Sans MS"/>
              </a:rPr>
              <a:t> </a:t>
            </a:r>
            <a:r>
              <a:rPr lang="es-MX" sz="2400" spc="-5" dirty="0">
                <a:latin typeface="Comic Sans MS"/>
                <a:cs typeface="Comic Sans MS"/>
              </a:rPr>
              <a:t>armónicas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spc="260" dirty="0">
                <a:latin typeface="Comic Sans MS"/>
                <a:cs typeface="Comic Sans MS"/>
              </a:rPr>
              <a:t> </a:t>
            </a:r>
            <a:r>
              <a:rPr lang="es-MX" sz="2400" spc="-5" dirty="0">
                <a:latin typeface="Comic Sans MS"/>
                <a:cs typeface="Comic Sans MS"/>
              </a:rPr>
              <a:t>cero</a:t>
            </a:r>
            <a:r>
              <a:rPr lang="es-MX" sz="2400" spc="260" dirty="0">
                <a:latin typeface="Comic Sans MS"/>
                <a:cs typeface="Comic Sans MS"/>
              </a:rPr>
              <a:t> </a:t>
            </a:r>
            <a:r>
              <a:rPr lang="es-MX" sz="2400" spc="-5" dirty="0">
                <a:latin typeface="Comic Sans MS"/>
                <a:cs typeface="Comic Sans MS"/>
              </a:rPr>
              <a:t>que aparecen en</a:t>
            </a:r>
            <a:r>
              <a:rPr lang="es-MX" sz="2400" dirty="0">
                <a:latin typeface="Comic Sans MS"/>
                <a:cs typeface="Comic Sans MS"/>
              </a:rPr>
              <a:t> </a:t>
            </a:r>
            <a:r>
              <a:rPr lang="es-MX" sz="2400" spc="-5" dirty="0">
                <a:latin typeface="Comic Sans MS"/>
                <a:cs typeface="Comic Sans MS"/>
              </a:rPr>
              <a:t>el neutro.</a:t>
            </a:r>
            <a:r>
              <a:rPr lang="es-MX" sz="2400" spc="254" dirty="0">
                <a:latin typeface="Comic Sans MS"/>
                <a:cs typeface="Comic Sans MS"/>
              </a:rPr>
              <a:t> </a:t>
            </a:r>
            <a:r>
              <a:rPr lang="es-MX" sz="2400" spc="-5" dirty="0">
                <a:latin typeface="Comic Sans MS"/>
                <a:cs typeface="Comic Sans MS"/>
              </a:rPr>
              <a:t>El ajuste del pickup del relé de </a:t>
            </a:r>
            <a:r>
              <a:rPr lang="es-MX" sz="2400" spc="-5" dirty="0" err="1">
                <a:latin typeface="Comic Sans MS"/>
                <a:cs typeface="Comic Sans MS"/>
              </a:rPr>
              <a:t>sobrecorriente</a:t>
            </a:r>
            <a:r>
              <a:rPr lang="es-MX" sz="2400" spc="-5" dirty="0">
                <a:latin typeface="Comic Sans MS"/>
                <a:cs typeface="Comic Sans MS"/>
              </a:rPr>
              <a:t> no debe ser menor al 135% del valor</a:t>
            </a:r>
            <a:r>
              <a:rPr lang="es-MX" sz="2400" spc="210" dirty="0">
                <a:latin typeface="Comic Sans MS"/>
                <a:cs typeface="Comic Sans MS"/>
              </a:rPr>
              <a:t> </a:t>
            </a:r>
            <a:r>
              <a:rPr lang="es-MX" sz="2400" spc="-5" dirty="0">
                <a:latin typeface="Comic Sans MS"/>
                <a:cs typeface="Comic Sans MS"/>
              </a:rPr>
              <a:t>máximo</a:t>
            </a:r>
            <a:r>
              <a:rPr lang="es-MX" sz="2400" spc="210" dirty="0">
                <a:latin typeface="Comic Sans MS"/>
                <a:cs typeface="Comic Sans MS"/>
              </a:rPr>
              <a:t> </a:t>
            </a:r>
            <a:r>
              <a:rPr lang="es-MX" sz="2400" spc="-5" dirty="0">
                <a:latin typeface="Comic Sans MS"/>
                <a:cs typeface="Comic Sans MS"/>
              </a:rPr>
              <a:t>de</a:t>
            </a:r>
            <a:r>
              <a:rPr lang="es-MX" sz="2400" spc="210" dirty="0">
                <a:latin typeface="Comic Sans MS"/>
                <a:cs typeface="Comic Sans MS"/>
              </a:rPr>
              <a:t> </a:t>
            </a:r>
            <a:r>
              <a:rPr lang="es-MX" sz="2400" spc="-5" dirty="0">
                <a:latin typeface="Comic Sans MS"/>
                <a:cs typeface="Comic Sans MS"/>
              </a:rPr>
              <a:t>la</a:t>
            </a:r>
            <a:r>
              <a:rPr lang="es-MX" sz="2400" spc="204" dirty="0">
                <a:latin typeface="Comic Sans MS"/>
                <a:cs typeface="Comic Sans MS"/>
              </a:rPr>
              <a:t> </a:t>
            </a:r>
            <a:r>
              <a:rPr lang="es-MX" sz="2400" spc="-5" dirty="0">
                <a:latin typeface="Comic Sans MS"/>
                <a:cs typeface="Comic Sans MS"/>
              </a:rPr>
              <a:t>corriente</a:t>
            </a:r>
            <a:r>
              <a:rPr lang="es-MX" sz="2400" spc="210" dirty="0">
                <a:latin typeface="Comic Sans MS"/>
                <a:cs typeface="Comic Sans MS"/>
              </a:rPr>
              <a:t> </a:t>
            </a:r>
            <a:r>
              <a:rPr lang="es-MX" sz="2400" spc="-5" dirty="0">
                <a:latin typeface="Comic Sans MS"/>
                <a:cs typeface="Comic Sans MS"/>
              </a:rPr>
              <a:t>medida</a:t>
            </a:r>
            <a:r>
              <a:rPr lang="es-MX" sz="2400" spc="204" dirty="0">
                <a:latin typeface="Comic Sans MS"/>
                <a:cs typeface="Comic Sans MS"/>
              </a:rPr>
              <a:t> </a:t>
            </a:r>
            <a:r>
              <a:rPr lang="es-MX" sz="2400" spc="-5" dirty="0">
                <a:latin typeface="Comic Sans MS"/>
                <a:cs typeface="Comic Sans MS"/>
              </a:rPr>
              <a:t>en</a:t>
            </a:r>
            <a:r>
              <a:rPr lang="es-MX" sz="2400" spc="204" dirty="0">
                <a:latin typeface="Comic Sans MS"/>
                <a:cs typeface="Comic Sans MS"/>
              </a:rPr>
              <a:t> </a:t>
            </a:r>
            <a:r>
              <a:rPr lang="es-MX" sz="2400" spc="-5" dirty="0">
                <a:latin typeface="Comic Sans MS"/>
                <a:cs typeface="Comic Sans MS"/>
              </a:rPr>
              <a:t>el</a:t>
            </a:r>
            <a:r>
              <a:rPr lang="es-MX" sz="2400" spc="204" dirty="0">
                <a:latin typeface="Comic Sans MS"/>
                <a:cs typeface="Comic Sans MS"/>
              </a:rPr>
              <a:t> </a:t>
            </a:r>
            <a:r>
              <a:rPr lang="es-MX" sz="2400" spc="-5" dirty="0">
                <a:latin typeface="Comic Sans MS"/>
                <a:cs typeface="Comic Sans MS"/>
              </a:rPr>
              <a:t>neutro bajo condiciones de no-falla.</a:t>
            </a:r>
            <a:r>
              <a:rPr lang="es-MX" sz="2400" dirty="0">
                <a:latin typeface="Comic Sans MS"/>
                <a:cs typeface="Comic Sans MS"/>
              </a:rPr>
              <a:t> </a:t>
            </a:r>
            <a:r>
              <a:rPr lang="es-MX" sz="2400" spc="-5" dirty="0">
                <a:latin typeface="Comic Sans MS"/>
                <a:cs typeface="Comic Sans MS"/>
              </a:rPr>
              <a:t>En general, el relé de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proporciona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menos sensible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detecta tensión de secuencia cero. De manera similar que el relé de sobretensión, el relé de </a:t>
            </a:r>
            <a:r>
              <a:rPr lang="es-MX" sz="2400" spc="-5" dirty="0" err="1">
                <a:latin typeface="Comic Sans MS"/>
                <a:cs typeface="Comic Sans MS"/>
              </a:rPr>
              <a:t>sobrecorriente</a:t>
            </a:r>
            <a:r>
              <a:rPr lang="es-MX" sz="2400" spc="-5" dirty="0">
                <a:latin typeface="Comic Sans MS"/>
                <a:cs typeface="Comic Sans MS"/>
              </a:rPr>
              <a:t> debe ser</a:t>
            </a:r>
            <a:r>
              <a:rPr lang="es-MX" sz="2400" dirty="0">
                <a:latin typeface="Comic Sans MS"/>
                <a:cs typeface="Comic Sans MS"/>
              </a:rPr>
              <a:t> </a:t>
            </a:r>
            <a:r>
              <a:rPr lang="es-MX" sz="2400" spc="-5" dirty="0">
                <a:latin typeface="Comic Sans MS"/>
                <a:cs typeface="Comic Sans MS"/>
              </a:rPr>
              <a:t>coordinado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fusibles</a:t>
            </a:r>
            <a:r>
              <a:rPr lang="es-MX" sz="2400" dirty="0">
                <a:latin typeface="Comic Sans MS"/>
                <a:cs typeface="Comic Sans MS"/>
              </a:rPr>
              <a:t> </a:t>
            </a:r>
            <a:r>
              <a:rPr lang="es-MX" sz="2400" spc="-5" dirty="0">
                <a:latin typeface="Comic Sans MS"/>
                <a:cs typeface="Comic Sans MS"/>
              </a:rPr>
              <a:t>del transformador de potencial y con los relés de tierra del sistema.</a:t>
            </a:r>
            <a:endParaRPr lang="es-MX" sz="24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nSpc>
                <a:spcPct val="116599"/>
              </a:lnSpc>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3036788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58800" y="520193"/>
            <a:ext cx="17068800" cy="4671279"/>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panose="030F0702030302020204" pitchFamily="66" charset="0"/>
                <a:cs typeface="Comic Sans MS"/>
              </a:rPr>
              <a:t>Métodos</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protección</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para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falla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tierra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en</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100%</a:t>
            </a:r>
            <a:r>
              <a:rPr lang="es-A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del devanado</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del</a:t>
            </a:r>
            <a:r>
              <a:rPr sz="2400" b="1" dirty="0">
                <a:latin typeface="Comic Sans MS" panose="030F0702030302020204" pitchFamily="66" charset="0"/>
                <a:cs typeface="Comic Sans MS"/>
              </a:rPr>
              <a:t> </a:t>
            </a:r>
            <a:r>
              <a:rPr sz="2400" b="1" spc="-5" dirty="0" err="1">
                <a:latin typeface="Comic Sans MS" panose="030F0702030302020204" pitchFamily="66" charset="0"/>
                <a:cs typeface="Comic Sans MS"/>
              </a:rPr>
              <a:t>estator</a:t>
            </a:r>
            <a:endParaRPr lang="en-US" sz="2400" b="1" spc="-5" dirty="0">
              <a:latin typeface="Comic Sans MS" panose="030F0702030302020204" pitchFamily="66" charset="0"/>
              <a:cs typeface="Comic Sans MS"/>
            </a:endParaRPr>
          </a:p>
          <a:p>
            <a:pPr marL="12700" marR="5080" algn="just">
              <a:spcBef>
                <a:spcPts val="100"/>
              </a:spcBef>
            </a:pPr>
            <a:endParaRPr lang="es-AR" sz="2400" b="1" spc="-5" dirty="0">
              <a:latin typeface="Comic Sans MS" panose="030F0702030302020204" pitchFamily="66" charset="0"/>
              <a:cs typeface="Comic Sans MS"/>
            </a:endParaRPr>
          </a:p>
          <a:p>
            <a:pPr marL="12700" marR="5080" algn="just">
              <a:spcBef>
                <a:spcPts val="100"/>
              </a:spcBef>
            </a:pP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convencional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 tierra del estator en sistemas puestos a tierra con alta impedancia ha sido discutido en la sección previa.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Estos esquemas,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aunque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adecuados,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sólo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proporcionan protección sensible para únicamente alrededor del 95% del 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 es debido a que la falla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 el 5% restante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cerca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neutro,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causará suficiente tensión residual y corriente residual de 60 Hz para operar a estos relés.</a:t>
            </a:r>
            <a:r>
              <a:rPr lang="es-MX" sz="2400" spc="520" dirty="0">
                <a:latin typeface="Comic Sans MS" panose="030F0702030302020204" pitchFamily="66" charset="0"/>
                <a:cs typeface="Comic Sans MS"/>
              </a:rPr>
              <a:t> </a:t>
            </a:r>
            <a:r>
              <a:rPr lang="es-MX" sz="2400" spc="-5" dirty="0">
                <a:latin typeface="Comic Sans MS" panose="030F0702030302020204" pitchFamily="66" charset="0"/>
                <a:cs typeface="Comic Sans MS"/>
              </a:rPr>
              <a:t>Es importante proteger todo el generador con un sistema de protección de falla a tierra adicional de tal forma que se cubra el 100% del devanado.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técnicas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a 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cubran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100%</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 pueden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divididas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dos</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categorías:</a:t>
            </a:r>
          </a:p>
          <a:p>
            <a:pPr marL="12700" marR="5080" algn="just">
              <a:spcBef>
                <a:spcPts val="100"/>
              </a:spcBef>
            </a:pPr>
            <a:endParaRPr lang="es-MX" sz="2400" spc="-5" dirty="0">
              <a:latin typeface="Comic Sans MS" panose="030F0702030302020204" pitchFamily="66" charset="0"/>
              <a:cs typeface="Comic Sans MS"/>
            </a:endParaRPr>
          </a:p>
          <a:p>
            <a:pPr marL="240665" marR="5080" indent="-228600" algn="just">
              <a:spcBef>
                <a:spcPts val="100"/>
              </a:spcBef>
              <a:buFont typeface="Wingdings"/>
              <a:buChar char=""/>
              <a:tabLst>
                <a:tab pos="440690" algn="l"/>
                <a:tab pos="441325" algn="l"/>
              </a:tabLst>
            </a:pPr>
            <a:r>
              <a:rPr lang="es-MX" sz="2400" dirty="0">
                <a:latin typeface="Comic Sans MS" panose="030F0702030302020204" pitchFamily="66" charset="0"/>
              </a:rPr>
              <a:t>	</a:t>
            </a:r>
            <a:r>
              <a:rPr lang="es-MX" sz="2400" spc="-5" dirty="0">
                <a:latin typeface="Comic Sans MS" panose="030F0702030302020204" pitchFamily="66" charset="0"/>
                <a:cs typeface="Comic Sans MS"/>
              </a:rPr>
              <a:t>Técnicas</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basadas</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80" dirty="0">
                <a:latin typeface="Comic Sans MS" panose="030F0702030302020204" pitchFamily="66" charset="0"/>
                <a:cs typeface="Comic Sans MS"/>
              </a:rPr>
              <a:t> </a:t>
            </a:r>
            <a:r>
              <a:rPr lang="es-MX" sz="2400" spc="-5" dirty="0">
                <a:latin typeface="Comic Sans MS" panose="030F0702030302020204" pitchFamily="66" charset="0"/>
                <a:cs typeface="Comic Sans MS"/>
              </a:rPr>
              <a:t>tercera armónica.</a:t>
            </a:r>
          </a:p>
          <a:p>
            <a:pPr marL="240665" marR="5080" indent="-228600" algn="just">
              <a:spcBef>
                <a:spcPts val="100"/>
              </a:spcBef>
              <a:buFont typeface="Wingdings"/>
              <a:buChar char=""/>
              <a:tabLst>
                <a:tab pos="440690" algn="l"/>
                <a:tab pos="441325" algn="l"/>
              </a:tabLst>
            </a:pPr>
            <a:r>
              <a:rPr lang="es-MX" sz="2400" dirty="0">
                <a:latin typeface="Comic Sans MS" panose="030F0702030302020204" pitchFamily="66" charset="0"/>
              </a:rPr>
              <a:t>	</a:t>
            </a:r>
            <a:r>
              <a:rPr lang="es-MX" sz="2400" spc="-5" dirty="0">
                <a:latin typeface="Comic Sans MS" panose="030F0702030302020204" pitchFamily="66" charset="0"/>
                <a:cs typeface="Comic Sans MS"/>
              </a:rPr>
              <a:t>Inyección</a:t>
            </a:r>
            <a:r>
              <a:rPr lang="es-MX" sz="2400" spc="2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residual</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o</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de neutro.</a:t>
            </a:r>
            <a:endParaRPr lang="es-MX" sz="2400" dirty="0">
              <a:latin typeface="Comic Sans MS" panose="030F0702030302020204" pitchFamily="66" charset="0"/>
              <a:cs typeface="Comic Sans MS"/>
            </a:endParaRPr>
          </a:p>
          <a:p>
            <a:pPr marL="12700" marR="5080">
              <a:lnSpc>
                <a:spcPct val="116100"/>
              </a:lnSpc>
              <a:spcBef>
                <a:spcPts val="100"/>
              </a:spcBef>
            </a:pPr>
            <a:endParaRPr sz="900" dirty="0">
              <a:latin typeface="Comic Sans MS"/>
              <a:cs typeface="Comic Sans M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58800" y="520193"/>
            <a:ext cx="17068800" cy="5175648"/>
          </a:xfrm>
          <a:prstGeom prst="rect">
            <a:avLst/>
          </a:prstGeom>
        </p:spPr>
        <p:txBody>
          <a:bodyPr vert="horz" wrap="square" lIns="0" tIns="12700" rIns="0" bIns="0" rtlCol="0">
            <a:spAutoFit/>
          </a:bodyPr>
          <a:lstStyle/>
          <a:p>
            <a:pPr marL="12700" marR="5080" algn="just">
              <a:spcBef>
                <a:spcPts val="100"/>
              </a:spcBef>
            </a:pPr>
            <a:r>
              <a:rPr lang="es-MX" sz="2400" b="1" spc="-5" dirty="0">
                <a:latin typeface="Comic Sans MS" panose="030F0702030302020204" pitchFamily="66" charset="0"/>
                <a:cs typeface="Comic Sans MS"/>
              </a:rPr>
              <a:t>Técnicas basadas en la tensión de tercera armónica</a:t>
            </a:r>
            <a:r>
              <a:rPr lang="es-MX" sz="2400" spc="-5" dirty="0">
                <a:latin typeface="Comic Sans MS" panose="030F0702030302020204" pitchFamily="66" charset="0"/>
                <a:cs typeface="Comic Sans MS"/>
              </a:rPr>
              <a:t>. 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componentes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3ª</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Armónica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están presentes</a:t>
            </a:r>
            <a:r>
              <a:rPr lang="es-MX" sz="2400" spc="15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terminales</a:t>
            </a:r>
            <a:r>
              <a:rPr lang="es-MX" sz="2400" spc="15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50" dirty="0">
                <a:latin typeface="Comic Sans MS" panose="030F0702030302020204" pitchFamily="66" charset="0"/>
                <a:cs typeface="Comic Sans MS"/>
              </a:rPr>
              <a:t> </a:t>
            </a:r>
            <a:r>
              <a:rPr lang="es-MX" sz="2400" spc="-5" dirty="0">
                <a:latin typeface="Comic Sans MS" panose="030F0702030302020204" pitchFamily="66" charset="0"/>
                <a:cs typeface="Comic Sans MS"/>
              </a:rPr>
              <a:t>casi</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todas</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máquinas en diferentes grados; se presentan y varían debido a las diferencias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diseño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fabricación.</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Si</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están presentes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cantidad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suficiente,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estas tensiones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son usadas por los esquemas de esta categoría para detectar fallas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cerca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neutro.</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tensiones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 tercera armónica medidas en el neutro, en terminales del 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ambos,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proporcionar protección.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discutir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técnicas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sus principios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operación,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importante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 características de las tensiones de tercera armónica que usan estos esquemas como señales a los relés para la detección</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fallas.</a:t>
            </a:r>
            <a:r>
              <a:rPr lang="es-MX" sz="2400" spc="265" dirty="0">
                <a:latin typeface="Comic Sans MS" panose="030F0702030302020204" pitchFamily="66" charset="0"/>
                <a:cs typeface="Comic Sans MS"/>
              </a:rPr>
              <a:t> </a:t>
            </a:r>
            <a:r>
              <a:rPr lang="es-MX" sz="2400" spc="-5" dirty="0">
                <a:latin typeface="Comic Sans MS" panose="030F0702030302020204" pitchFamily="66" charset="0"/>
                <a:cs typeface="Comic Sans MS"/>
              </a:rPr>
              <a:t>La figura 4 muestra las tensiones de tercera armónica (V</a:t>
            </a:r>
            <a:r>
              <a:rPr lang="es-MX" sz="2400" spc="-7" baseline="-13888" dirty="0">
                <a:latin typeface="Comic Sans MS" panose="030F0702030302020204" pitchFamily="66" charset="0"/>
                <a:cs typeface="Comic Sans MS"/>
              </a:rPr>
              <a:t>3</a:t>
            </a:r>
            <a:r>
              <a:rPr lang="es-MX" sz="2400" spc="-5" dirty="0">
                <a:latin typeface="Comic Sans MS" panose="030F0702030302020204" pitchFamily="66" charset="0"/>
                <a:cs typeface="Comic Sans MS"/>
              </a:rPr>
              <a:t>RD) presentes en el neutro y terminales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típico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durante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diferentes condiciones de carga: (a) bajo operación normal (b) para una falla en el extremo del neutro y (c) para una falla en 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terminales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endParaRPr lang="es-MX" sz="2400" dirty="0">
              <a:latin typeface="Comic Sans MS" panose="030F0702030302020204" pitchFamily="66" charset="0"/>
              <a:cs typeface="Comic Sans MS"/>
            </a:endParaRPr>
          </a:p>
          <a:p>
            <a:pPr marL="12700" marR="5080" algn="just">
              <a:spcBef>
                <a:spcPts val="100"/>
              </a:spcBef>
            </a:pPr>
            <a:r>
              <a:rPr lang="es-MX" sz="2400" spc="-5" dirty="0">
                <a:latin typeface="Comic Sans MS" panose="030F0702030302020204" pitchFamily="66" charset="0"/>
                <a:cs typeface="Comic Sans MS"/>
              </a:rPr>
              <a:t>Las</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siguientes</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observaciones</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pueden</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hechas</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partir de 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figura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4:</a:t>
            </a:r>
          </a:p>
          <a:p>
            <a:pPr marL="12700" marR="5080" algn="just">
              <a:spcBef>
                <a:spcPts val="100"/>
              </a:spcBef>
            </a:pPr>
            <a:r>
              <a:rPr lang="es-MX" sz="2400" spc="-5" dirty="0">
                <a:latin typeface="Comic Sans MS" panose="030F0702030302020204" pitchFamily="66" charset="0"/>
                <a:cs typeface="Comic Sans MS"/>
              </a:rPr>
              <a:t>1.</a:t>
            </a:r>
            <a:r>
              <a:rPr lang="es-MX" sz="2400" spc="66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nivel</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tercera</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armónica</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neutro y terminales del generador es dependiente de las condiciones de operación del generador.</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La tensión es mayor a plena carga que en condiciones en vacío como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muestra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figura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4;</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embargo, dependiendo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diseño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podría también 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revés.</a:t>
            </a:r>
            <a:endParaRPr lang="es-MX" sz="2400" dirty="0">
              <a:latin typeface="Comic Sans MS" panose="030F0702030302020204" pitchFamily="66" charset="0"/>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sz="900" dirty="0">
              <a:latin typeface="Comic Sans MS"/>
              <a:cs typeface="Comic Sans MS"/>
            </a:endParaRPr>
          </a:p>
        </p:txBody>
      </p:sp>
      <p:pic>
        <p:nvPicPr>
          <p:cNvPr id="9" name="object 9"/>
          <p:cNvPicPr/>
          <p:nvPr/>
        </p:nvPicPr>
        <p:blipFill>
          <a:blip r:embed="rId2" cstate="print"/>
          <a:stretch>
            <a:fillRect/>
          </a:stretch>
        </p:blipFill>
        <p:spPr>
          <a:xfrm>
            <a:off x="6534006" y="5695841"/>
            <a:ext cx="4768994" cy="1466959"/>
          </a:xfrm>
          <a:prstGeom prst="rect">
            <a:avLst/>
          </a:prstGeom>
        </p:spPr>
      </p:pic>
      <p:sp>
        <p:nvSpPr>
          <p:cNvPr id="10" name="object 10"/>
          <p:cNvSpPr txBox="1"/>
          <p:nvPr/>
        </p:nvSpPr>
        <p:spPr>
          <a:xfrm>
            <a:off x="6534006" y="7581558"/>
            <a:ext cx="4768994"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b)</a:t>
            </a:r>
            <a:r>
              <a:rPr sz="2000" b="1" spc="-10" dirty="0">
                <a:latin typeface="Comic Sans MS"/>
                <a:cs typeface="Comic Sans MS"/>
              </a:rPr>
              <a:t> </a:t>
            </a:r>
            <a:r>
              <a:rPr sz="2000" b="1" spc="-5" dirty="0">
                <a:latin typeface="Comic Sans MS"/>
                <a:cs typeface="Comic Sans MS"/>
              </a:rPr>
              <a:t>Falla en</a:t>
            </a:r>
            <a:r>
              <a:rPr sz="2000" b="1" spc="-10" dirty="0">
                <a:latin typeface="Comic Sans MS"/>
                <a:cs typeface="Comic Sans MS"/>
              </a:rPr>
              <a:t> </a:t>
            </a:r>
            <a:r>
              <a:rPr sz="2000" b="1" spc="-5" dirty="0">
                <a:latin typeface="Comic Sans MS"/>
                <a:cs typeface="Comic Sans MS"/>
              </a:rPr>
              <a:t>el neutro</a:t>
            </a:r>
            <a:endParaRPr sz="2000" b="1" dirty="0">
              <a:latin typeface="Comic Sans MS"/>
              <a:cs typeface="Comic Sans MS"/>
            </a:endParaRPr>
          </a:p>
        </p:txBody>
      </p:sp>
      <p:pic>
        <p:nvPicPr>
          <p:cNvPr id="11" name="object 11"/>
          <p:cNvPicPr/>
          <p:nvPr/>
        </p:nvPicPr>
        <p:blipFill>
          <a:blip r:embed="rId3" cstate="print"/>
          <a:stretch>
            <a:fillRect/>
          </a:stretch>
        </p:blipFill>
        <p:spPr>
          <a:xfrm>
            <a:off x="12486862" y="7162800"/>
            <a:ext cx="4302537" cy="1162377"/>
          </a:xfrm>
          <a:prstGeom prst="rect">
            <a:avLst/>
          </a:prstGeom>
        </p:spPr>
      </p:pic>
      <p:sp>
        <p:nvSpPr>
          <p:cNvPr id="12" name="object 12"/>
          <p:cNvSpPr txBox="1"/>
          <p:nvPr/>
        </p:nvSpPr>
        <p:spPr>
          <a:xfrm>
            <a:off x="13436600" y="8645778"/>
            <a:ext cx="3086099"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c)</a:t>
            </a:r>
            <a:r>
              <a:rPr sz="2000" b="1" spc="-10" dirty="0">
                <a:latin typeface="Comic Sans MS"/>
                <a:cs typeface="Comic Sans MS"/>
              </a:rPr>
              <a:t> </a:t>
            </a:r>
            <a:r>
              <a:rPr sz="2000" b="1" spc="-5" dirty="0">
                <a:latin typeface="Comic Sans MS"/>
                <a:cs typeface="Comic Sans MS"/>
              </a:rPr>
              <a:t>Falla en</a:t>
            </a:r>
            <a:r>
              <a:rPr sz="2000" b="1" spc="-10" dirty="0">
                <a:latin typeface="Comic Sans MS"/>
                <a:cs typeface="Comic Sans MS"/>
              </a:rPr>
              <a:t> </a:t>
            </a:r>
            <a:r>
              <a:rPr sz="2000" b="1" spc="-5" dirty="0">
                <a:latin typeface="Comic Sans MS"/>
                <a:cs typeface="Comic Sans MS"/>
              </a:rPr>
              <a:t>terminales</a:t>
            </a:r>
            <a:endParaRPr sz="2000" b="1" dirty="0">
              <a:latin typeface="Comic Sans MS"/>
              <a:cs typeface="Comic Sans MS"/>
            </a:endParaRPr>
          </a:p>
        </p:txBody>
      </p:sp>
      <p:pic>
        <p:nvPicPr>
          <p:cNvPr id="14" name="object 7">
            <a:extLst>
              <a:ext uri="{FF2B5EF4-FFF2-40B4-BE49-F238E27FC236}">
                <a16:creationId xmlns="" xmlns:a16="http://schemas.microsoft.com/office/drawing/2014/main" id="{9824D004-E9C3-4594-B8BF-FA4B46FB4C44}"/>
              </a:ext>
            </a:extLst>
          </p:cNvPr>
          <p:cNvPicPr/>
          <p:nvPr/>
        </p:nvPicPr>
        <p:blipFill>
          <a:blip r:embed="rId4" cstate="print"/>
          <a:stretch>
            <a:fillRect/>
          </a:stretch>
        </p:blipFill>
        <p:spPr>
          <a:xfrm>
            <a:off x="406400" y="5722972"/>
            <a:ext cx="5943600" cy="2602205"/>
          </a:xfrm>
          <a:prstGeom prst="rect">
            <a:avLst/>
          </a:prstGeom>
        </p:spPr>
      </p:pic>
      <p:sp>
        <p:nvSpPr>
          <p:cNvPr id="15" name="object 8">
            <a:extLst>
              <a:ext uri="{FF2B5EF4-FFF2-40B4-BE49-F238E27FC236}">
                <a16:creationId xmlns="" xmlns:a16="http://schemas.microsoft.com/office/drawing/2014/main" id="{494D08CC-370B-4510-B5C3-4FB2351B1AC3}"/>
              </a:ext>
            </a:extLst>
          </p:cNvPr>
          <p:cNvSpPr txBox="1"/>
          <p:nvPr/>
        </p:nvSpPr>
        <p:spPr>
          <a:xfrm>
            <a:off x="2088078" y="8325177"/>
            <a:ext cx="3306661"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a</a:t>
            </a:r>
            <a:r>
              <a:rPr sz="2000" b="1" spc="-5" dirty="0">
                <a:latin typeface="Comic Sans MS" panose="030F0702030302020204" pitchFamily="66" charset="0"/>
                <a:cs typeface="Comic Sans MS"/>
              </a:rPr>
              <a:t>)</a:t>
            </a:r>
            <a:r>
              <a:rPr sz="2000" b="1" spc="-15" dirty="0">
                <a:latin typeface="Comic Sans MS" panose="030F0702030302020204" pitchFamily="66" charset="0"/>
                <a:cs typeface="Comic Sans MS"/>
              </a:rPr>
              <a:t> </a:t>
            </a:r>
            <a:r>
              <a:rPr sz="2000" b="1" spc="-5" dirty="0">
                <a:latin typeface="Comic Sans MS" panose="030F0702030302020204" pitchFamily="66" charset="0"/>
                <a:cs typeface="Comic Sans MS"/>
              </a:rPr>
              <a:t>Operación</a:t>
            </a:r>
            <a:r>
              <a:rPr sz="2000" b="1" spc="-15" dirty="0">
                <a:latin typeface="Comic Sans MS" panose="030F0702030302020204" pitchFamily="66" charset="0"/>
                <a:cs typeface="Comic Sans MS"/>
              </a:rPr>
              <a:t> </a:t>
            </a:r>
            <a:r>
              <a:rPr sz="2000" b="1" spc="-5" dirty="0">
                <a:latin typeface="Comic Sans MS" panose="030F0702030302020204" pitchFamily="66" charset="0"/>
                <a:cs typeface="Comic Sans MS"/>
              </a:rPr>
              <a:t>normal</a:t>
            </a:r>
            <a:endParaRPr sz="2000" b="1" dirty="0">
              <a:latin typeface="Comic Sans MS" panose="030F0702030302020204" pitchFamily="66" charset="0"/>
              <a:cs typeface="Comic Sans MS"/>
            </a:endParaRPr>
          </a:p>
        </p:txBody>
      </p:sp>
      <p:sp>
        <p:nvSpPr>
          <p:cNvPr id="16" name="CuadroTexto 15">
            <a:extLst>
              <a:ext uri="{FF2B5EF4-FFF2-40B4-BE49-F238E27FC236}">
                <a16:creationId xmlns="" xmlns:a16="http://schemas.microsoft.com/office/drawing/2014/main" id="{4E5F4A2D-6E51-4999-BECE-C7907C55DE7E}"/>
              </a:ext>
            </a:extLst>
          </p:cNvPr>
          <p:cNvSpPr txBox="1"/>
          <p:nvPr/>
        </p:nvSpPr>
        <p:spPr>
          <a:xfrm>
            <a:off x="2517703" y="9286980"/>
            <a:ext cx="12801600" cy="400110"/>
          </a:xfrm>
          <a:prstGeom prst="rect">
            <a:avLst/>
          </a:prstGeom>
          <a:noFill/>
        </p:spPr>
        <p:txBody>
          <a:bodyPr wrap="square">
            <a:spAutoFit/>
          </a:bodyPr>
          <a:lstStyle/>
          <a:p>
            <a:pPr algn="ctr"/>
            <a:r>
              <a:rPr lang="es-MX" sz="2000" b="1" dirty="0">
                <a:latin typeface="Comic Sans MS" panose="030F0702030302020204" pitchFamily="66" charset="0"/>
              </a:rPr>
              <a:t>Figura 4. Tensiones de tercera armónica para diferentes condiciones en un generador típico</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32982668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06400" y="520193"/>
            <a:ext cx="17221200" cy="5557804"/>
          </a:xfrm>
          <a:prstGeom prst="rect">
            <a:avLst/>
          </a:prstGeom>
        </p:spPr>
        <p:txBody>
          <a:bodyPr vert="horz" wrap="square" lIns="0" tIns="12700" rIns="0" bIns="0" rtlCol="0">
            <a:spAutoFit/>
          </a:bodyPr>
          <a:lstStyle/>
          <a:p>
            <a:pPr marL="240665" marR="5080" indent="-228600" algn="just">
              <a:spcBef>
                <a:spcPts val="100"/>
              </a:spcBef>
            </a:pPr>
            <a:r>
              <a:rPr lang="es-MX" sz="2400" spc="-5" dirty="0">
                <a:latin typeface="Comic Sans MS"/>
                <a:cs typeface="Comic Sans MS"/>
              </a:rPr>
              <a:t>2.</a:t>
            </a:r>
            <a:r>
              <a:rPr lang="es-MX" sz="2400" spc="245" dirty="0">
                <a:latin typeface="Comic Sans MS"/>
                <a:cs typeface="Comic Sans MS"/>
              </a:rPr>
              <a:t> </a:t>
            </a:r>
            <a:r>
              <a:rPr lang="es-MX" sz="2400" spc="-5" dirty="0">
                <a:latin typeface="Comic Sans MS"/>
                <a:cs typeface="Comic Sans MS"/>
              </a:rPr>
              <a:t>Existe</a:t>
            </a:r>
            <a:r>
              <a:rPr lang="es-MX" sz="2400" spc="165" dirty="0">
                <a:latin typeface="Comic Sans MS"/>
                <a:cs typeface="Comic Sans MS"/>
              </a:rPr>
              <a:t> </a:t>
            </a:r>
            <a:r>
              <a:rPr lang="es-MX" sz="2400" spc="-5" dirty="0">
                <a:latin typeface="Comic Sans MS"/>
                <a:cs typeface="Comic Sans MS"/>
              </a:rPr>
              <a:t>un</a:t>
            </a:r>
            <a:r>
              <a:rPr lang="es-MX" sz="2400" spc="165" dirty="0">
                <a:latin typeface="Comic Sans MS"/>
                <a:cs typeface="Comic Sans MS"/>
              </a:rPr>
              <a:t> </a:t>
            </a:r>
            <a:r>
              <a:rPr lang="es-MX" sz="2400" spc="-5" dirty="0">
                <a:latin typeface="Comic Sans MS"/>
                <a:cs typeface="Comic Sans MS"/>
              </a:rPr>
              <a:t>punto</a:t>
            </a:r>
            <a:r>
              <a:rPr lang="es-MX" sz="2400" spc="165" dirty="0">
                <a:latin typeface="Comic Sans MS"/>
                <a:cs typeface="Comic Sans MS"/>
              </a:rPr>
              <a:t> </a:t>
            </a:r>
            <a:r>
              <a:rPr lang="es-MX" sz="2400" spc="-5" dirty="0">
                <a:latin typeface="Comic Sans MS"/>
                <a:cs typeface="Comic Sans MS"/>
              </a:rPr>
              <a:t>en</a:t>
            </a:r>
            <a:r>
              <a:rPr lang="es-MX" sz="2400" spc="165" dirty="0">
                <a:latin typeface="Comic Sans MS"/>
                <a:cs typeface="Comic Sans MS"/>
              </a:rPr>
              <a:t> </a:t>
            </a:r>
            <a:r>
              <a:rPr lang="es-MX" sz="2400" spc="-5" dirty="0">
                <a:latin typeface="Comic Sans MS"/>
                <a:cs typeface="Comic Sans MS"/>
              </a:rPr>
              <a:t>los</a:t>
            </a:r>
            <a:r>
              <a:rPr lang="es-MX" sz="2400" spc="165" dirty="0">
                <a:latin typeface="Comic Sans MS"/>
                <a:cs typeface="Comic Sans MS"/>
              </a:rPr>
              <a:t> </a:t>
            </a:r>
            <a:r>
              <a:rPr lang="es-MX" sz="2400" spc="-5" dirty="0">
                <a:latin typeface="Comic Sans MS"/>
                <a:cs typeface="Comic Sans MS"/>
              </a:rPr>
              <a:t>devanados</a:t>
            </a:r>
            <a:r>
              <a:rPr lang="es-MX" sz="2400" spc="160" dirty="0">
                <a:latin typeface="Comic Sans MS"/>
                <a:cs typeface="Comic Sans MS"/>
              </a:rPr>
              <a:t> </a:t>
            </a:r>
            <a:r>
              <a:rPr lang="es-MX" sz="2400" spc="-5" dirty="0">
                <a:latin typeface="Comic Sans MS"/>
                <a:cs typeface="Comic Sans MS"/>
              </a:rPr>
              <a:t>donde</a:t>
            </a:r>
            <a:r>
              <a:rPr lang="es-MX" sz="2400" spc="160" dirty="0">
                <a:latin typeface="Comic Sans MS"/>
                <a:cs typeface="Comic Sans MS"/>
              </a:rPr>
              <a:t> </a:t>
            </a:r>
            <a:r>
              <a:rPr lang="es-MX" sz="2400" spc="-5" dirty="0">
                <a:latin typeface="Comic Sans MS"/>
                <a:cs typeface="Comic Sans MS"/>
              </a:rPr>
              <a:t>la</a:t>
            </a:r>
            <a:r>
              <a:rPr lang="es-MX" sz="2400" spc="165" dirty="0">
                <a:latin typeface="Comic Sans MS"/>
                <a:cs typeface="Comic Sans MS"/>
              </a:rPr>
              <a:t> </a:t>
            </a:r>
            <a:r>
              <a:rPr lang="es-MX" sz="2400" spc="-5" dirty="0">
                <a:latin typeface="Comic Sans MS"/>
                <a:cs typeface="Comic Sans MS"/>
              </a:rPr>
              <a:t>tensión de tercera armónica es cero.</a:t>
            </a:r>
            <a:r>
              <a:rPr lang="es-MX" sz="2400" dirty="0">
                <a:latin typeface="Comic Sans MS"/>
                <a:cs typeface="Comic Sans MS"/>
              </a:rPr>
              <a:t> </a:t>
            </a:r>
            <a:r>
              <a:rPr lang="es-MX" sz="2400" spc="-5" dirty="0">
                <a:latin typeface="Comic Sans MS"/>
                <a:cs typeface="Comic Sans MS"/>
              </a:rPr>
              <a:t>La ubicación exacta de este</a:t>
            </a:r>
            <a:r>
              <a:rPr lang="es-MX" sz="2400" spc="85" dirty="0">
                <a:latin typeface="Comic Sans MS"/>
                <a:cs typeface="Comic Sans MS"/>
              </a:rPr>
              <a:t> </a:t>
            </a:r>
            <a:r>
              <a:rPr lang="es-MX" sz="2400" spc="-5" dirty="0">
                <a:latin typeface="Comic Sans MS"/>
                <a:cs typeface="Comic Sans MS"/>
              </a:rPr>
              <a:t>punto</a:t>
            </a:r>
            <a:r>
              <a:rPr lang="es-MX" sz="2400" spc="90" dirty="0">
                <a:latin typeface="Comic Sans MS"/>
                <a:cs typeface="Comic Sans MS"/>
              </a:rPr>
              <a:t> </a:t>
            </a:r>
            <a:r>
              <a:rPr lang="es-MX" sz="2400" spc="-5" dirty="0">
                <a:latin typeface="Comic Sans MS"/>
                <a:cs typeface="Comic Sans MS"/>
              </a:rPr>
              <a:t>depende</a:t>
            </a:r>
            <a:r>
              <a:rPr lang="es-MX" sz="2400" spc="85" dirty="0">
                <a:latin typeface="Comic Sans MS"/>
                <a:cs typeface="Comic Sans MS"/>
              </a:rPr>
              <a:t> </a:t>
            </a:r>
            <a:r>
              <a:rPr lang="es-MX" sz="2400" spc="-5" dirty="0">
                <a:latin typeface="Comic Sans MS"/>
                <a:cs typeface="Comic Sans MS"/>
              </a:rPr>
              <a:t>de</a:t>
            </a:r>
            <a:r>
              <a:rPr lang="es-MX" sz="2400" spc="85" dirty="0">
                <a:latin typeface="Comic Sans MS"/>
                <a:cs typeface="Comic Sans MS"/>
              </a:rPr>
              <a:t> </a:t>
            </a:r>
            <a:r>
              <a:rPr lang="es-MX" sz="2400" spc="-5" dirty="0">
                <a:latin typeface="Comic Sans MS"/>
                <a:cs typeface="Comic Sans MS"/>
              </a:rPr>
              <a:t>las</a:t>
            </a:r>
            <a:r>
              <a:rPr lang="es-MX" sz="2400" spc="80" dirty="0">
                <a:latin typeface="Comic Sans MS"/>
                <a:cs typeface="Comic Sans MS"/>
              </a:rPr>
              <a:t> </a:t>
            </a:r>
            <a:r>
              <a:rPr lang="es-MX" sz="2400" spc="-5" dirty="0">
                <a:latin typeface="Comic Sans MS"/>
                <a:cs typeface="Comic Sans MS"/>
              </a:rPr>
              <a:t>condiciones</a:t>
            </a:r>
            <a:r>
              <a:rPr lang="es-MX" sz="2400" spc="75" dirty="0">
                <a:latin typeface="Comic Sans MS"/>
                <a:cs typeface="Comic Sans MS"/>
              </a:rPr>
              <a:t> </a:t>
            </a:r>
            <a:r>
              <a:rPr lang="es-MX" sz="2400" spc="-5" dirty="0">
                <a:latin typeface="Comic Sans MS"/>
                <a:cs typeface="Comic Sans MS"/>
              </a:rPr>
              <a:t>de</a:t>
            </a:r>
            <a:r>
              <a:rPr lang="es-MX" sz="2400" spc="80" dirty="0">
                <a:latin typeface="Comic Sans MS"/>
                <a:cs typeface="Comic Sans MS"/>
              </a:rPr>
              <a:t> </a:t>
            </a:r>
            <a:r>
              <a:rPr lang="es-MX" sz="2400" spc="-5" dirty="0">
                <a:latin typeface="Comic Sans MS"/>
                <a:cs typeface="Comic Sans MS"/>
              </a:rPr>
              <a:t>operación y del</a:t>
            </a:r>
            <a:r>
              <a:rPr lang="es-MX" sz="2400" dirty="0">
                <a:latin typeface="Comic Sans MS"/>
                <a:cs typeface="Comic Sans MS"/>
              </a:rPr>
              <a:t> </a:t>
            </a:r>
            <a:r>
              <a:rPr lang="es-MX" sz="2400" spc="-5" dirty="0">
                <a:latin typeface="Comic Sans MS"/>
                <a:cs typeface="Comic Sans MS"/>
              </a:rPr>
              <a:t>diseño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p>
          <a:p>
            <a:pPr marL="240665" marR="5080" indent="-228600" algn="just">
              <a:spcBef>
                <a:spcPts val="100"/>
              </a:spcBef>
            </a:pPr>
            <a:r>
              <a:rPr lang="es-MX" sz="2400" spc="-5" dirty="0">
                <a:latin typeface="Comic Sans MS"/>
                <a:cs typeface="Comic Sans MS"/>
              </a:rPr>
              <a:t>3.</a:t>
            </a:r>
            <a:r>
              <a:rPr lang="es-MX" sz="2400" dirty="0">
                <a:latin typeface="Comic Sans MS"/>
                <a:cs typeface="Comic Sans MS"/>
              </a:rPr>
              <a:t> </a:t>
            </a:r>
            <a:r>
              <a:rPr lang="es-MX" sz="2400" spc="-5" dirty="0">
                <a:latin typeface="Comic Sans MS"/>
                <a:cs typeface="Comic Sans MS"/>
              </a:rPr>
              <a:t>Para una falla a tierra en el neutro, la tensión de tercera</a:t>
            </a:r>
            <a:r>
              <a:rPr lang="es-MX" sz="2400" spc="170" dirty="0">
                <a:latin typeface="Comic Sans MS"/>
                <a:cs typeface="Comic Sans MS"/>
              </a:rPr>
              <a:t> </a:t>
            </a:r>
            <a:r>
              <a:rPr lang="es-MX" sz="2400" spc="-5" dirty="0">
                <a:latin typeface="Comic Sans MS"/>
                <a:cs typeface="Comic Sans MS"/>
              </a:rPr>
              <a:t>armónica</a:t>
            </a:r>
            <a:r>
              <a:rPr lang="es-MX" sz="2400" spc="170" dirty="0">
                <a:latin typeface="Comic Sans MS"/>
                <a:cs typeface="Comic Sans MS"/>
              </a:rPr>
              <a:t> </a:t>
            </a:r>
            <a:r>
              <a:rPr lang="es-MX" sz="2400" spc="-5" dirty="0">
                <a:latin typeface="Comic Sans MS"/>
                <a:cs typeface="Comic Sans MS"/>
              </a:rPr>
              <a:t>en</a:t>
            </a:r>
            <a:r>
              <a:rPr lang="es-MX" sz="2400" spc="170" dirty="0">
                <a:latin typeface="Comic Sans MS"/>
                <a:cs typeface="Comic Sans MS"/>
              </a:rPr>
              <a:t> </a:t>
            </a:r>
            <a:r>
              <a:rPr lang="es-MX" sz="2400" spc="-5" dirty="0">
                <a:latin typeface="Comic Sans MS"/>
                <a:cs typeface="Comic Sans MS"/>
              </a:rPr>
              <a:t>el</a:t>
            </a:r>
            <a:r>
              <a:rPr lang="es-MX" sz="2400" spc="170" dirty="0">
                <a:latin typeface="Comic Sans MS"/>
                <a:cs typeface="Comic Sans MS"/>
              </a:rPr>
              <a:t> </a:t>
            </a:r>
            <a:r>
              <a:rPr lang="es-MX" sz="2400" spc="-5" dirty="0">
                <a:latin typeface="Comic Sans MS"/>
                <a:cs typeface="Comic Sans MS"/>
              </a:rPr>
              <a:t>neutro</a:t>
            </a:r>
            <a:r>
              <a:rPr lang="es-MX" sz="2400" spc="165" dirty="0">
                <a:latin typeface="Comic Sans MS"/>
                <a:cs typeface="Comic Sans MS"/>
              </a:rPr>
              <a:t> </a:t>
            </a:r>
            <a:r>
              <a:rPr lang="es-MX" sz="2400" spc="-5" dirty="0">
                <a:latin typeface="Comic Sans MS"/>
                <a:cs typeface="Comic Sans MS"/>
              </a:rPr>
              <a:t>se</a:t>
            </a:r>
            <a:r>
              <a:rPr lang="es-MX" sz="2400" spc="170" dirty="0">
                <a:latin typeface="Comic Sans MS"/>
                <a:cs typeface="Comic Sans MS"/>
              </a:rPr>
              <a:t> </a:t>
            </a:r>
            <a:r>
              <a:rPr lang="es-MX" sz="2400" spc="-5" dirty="0">
                <a:latin typeface="Comic Sans MS"/>
                <a:cs typeface="Comic Sans MS"/>
              </a:rPr>
              <a:t>hace</a:t>
            </a:r>
            <a:r>
              <a:rPr lang="es-MX" sz="2400" spc="170" dirty="0">
                <a:latin typeface="Comic Sans MS"/>
                <a:cs typeface="Comic Sans MS"/>
              </a:rPr>
              <a:t> </a:t>
            </a:r>
            <a:r>
              <a:rPr lang="es-MX" sz="2400" spc="-5" dirty="0">
                <a:latin typeface="Comic Sans MS"/>
                <a:cs typeface="Comic Sans MS"/>
              </a:rPr>
              <a:t>cero.</a:t>
            </a:r>
            <a:r>
              <a:rPr lang="es-MX" sz="2400" spc="65" dirty="0">
                <a:latin typeface="Comic Sans MS"/>
                <a:cs typeface="Comic Sans MS"/>
              </a:rPr>
              <a:t> </a:t>
            </a:r>
            <a:r>
              <a:rPr lang="es-MX" sz="2400" spc="-5" dirty="0">
                <a:latin typeface="Comic Sans MS"/>
                <a:cs typeface="Comic Sans MS"/>
              </a:rPr>
              <a:t>Para una falla cercana al neutro, el nivel de tensión de tercera armónica en el neutro disminuirá y el</a:t>
            </a:r>
            <a:r>
              <a:rPr lang="es-MX" sz="2400" spc="520" dirty="0">
                <a:latin typeface="Comic Sans MS"/>
                <a:cs typeface="Comic Sans MS"/>
              </a:rPr>
              <a:t> </a:t>
            </a:r>
            <a:r>
              <a:rPr lang="es-MX" sz="2400" spc="-5" dirty="0">
                <a:latin typeface="Comic Sans MS"/>
                <a:cs typeface="Comic Sans MS"/>
              </a:rPr>
              <a:t>nivel en las terminales del generador se incrementará.</a:t>
            </a:r>
            <a:r>
              <a:rPr lang="es-MX" sz="2400" dirty="0">
                <a:latin typeface="Comic Sans MS"/>
                <a:cs typeface="Comic Sans MS"/>
              </a:rPr>
              <a:t> </a:t>
            </a:r>
            <a:r>
              <a:rPr lang="es-MX" sz="2400" spc="-5" dirty="0">
                <a:latin typeface="Comic Sans MS"/>
                <a:cs typeface="Comic Sans MS"/>
              </a:rPr>
              <a:t>La cantidad</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decremento</a:t>
            </a:r>
            <a:r>
              <a:rPr lang="es-MX" sz="2400" spc="260" dirty="0">
                <a:latin typeface="Comic Sans MS"/>
                <a:cs typeface="Comic Sans MS"/>
              </a:rPr>
              <a:t> </a:t>
            </a:r>
            <a:r>
              <a:rPr lang="es-MX" sz="2400" spc="-5" dirty="0">
                <a:latin typeface="Comic Sans MS"/>
                <a:cs typeface="Comic Sans MS"/>
              </a:rPr>
              <a:t>o incremento depende de las condiciones de operación y de la ubicación de la </a:t>
            </a:r>
            <a:r>
              <a:rPr lang="es-MX" sz="2400" spc="-10" dirty="0">
                <a:latin typeface="Comic Sans MS"/>
                <a:cs typeface="Comic Sans MS"/>
              </a:rPr>
              <a:t>falla.</a:t>
            </a:r>
          </a:p>
          <a:p>
            <a:pPr marL="240665" marR="5080" indent="-228600" algn="just">
              <a:spcBef>
                <a:spcPts val="100"/>
              </a:spcBef>
            </a:pPr>
            <a:r>
              <a:rPr lang="es-MX" sz="2400" spc="-5" dirty="0">
                <a:latin typeface="Comic Sans MS"/>
                <a:cs typeface="Comic Sans MS"/>
              </a:rPr>
              <a:t>4.</a:t>
            </a:r>
            <a:r>
              <a:rPr lang="es-MX" sz="2400" spc="254" dirty="0">
                <a:latin typeface="Comic Sans MS"/>
                <a:cs typeface="Comic Sans MS"/>
              </a:rPr>
              <a:t> </a:t>
            </a:r>
            <a:r>
              <a:rPr lang="es-MX" sz="2400" spc="-5" dirty="0">
                <a:latin typeface="Comic Sans MS"/>
                <a:cs typeface="Comic Sans MS"/>
              </a:rPr>
              <a:t>Para</a:t>
            </a:r>
            <a:r>
              <a:rPr lang="es-MX" sz="2400" spc="125" dirty="0">
                <a:latin typeface="Comic Sans MS"/>
                <a:cs typeface="Comic Sans MS"/>
              </a:rPr>
              <a:t> </a:t>
            </a:r>
            <a:r>
              <a:rPr lang="es-MX" sz="2400" spc="-5" dirty="0">
                <a:latin typeface="Comic Sans MS"/>
                <a:cs typeface="Comic Sans MS"/>
              </a:rPr>
              <a:t>una</a:t>
            </a:r>
            <a:r>
              <a:rPr lang="es-MX" sz="2400" spc="120" dirty="0">
                <a:latin typeface="Comic Sans MS"/>
                <a:cs typeface="Comic Sans MS"/>
              </a:rPr>
              <a:t> </a:t>
            </a:r>
            <a:r>
              <a:rPr lang="es-MX" sz="2400" spc="-5" dirty="0">
                <a:latin typeface="Comic Sans MS"/>
                <a:cs typeface="Comic Sans MS"/>
              </a:rPr>
              <a:t>falla</a:t>
            </a:r>
            <a:r>
              <a:rPr lang="es-MX" sz="2400" spc="125" dirty="0">
                <a:latin typeface="Comic Sans MS"/>
                <a:cs typeface="Comic Sans MS"/>
              </a:rPr>
              <a:t> </a:t>
            </a:r>
            <a:r>
              <a:rPr lang="es-MX" sz="2400" spc="-5" dirty="0">
                <a:latin typeface="Comic Sans MS"/>
                <a:cs typeface="Comic Sans MS"/>
              </a:rPr>
              <a:t>a</a:t>
            </a:r>
            <a:r>
              <a:rPr lang="es-MX" sz="2400" spc="120" dirty="0">
                <a:latin typeface="Comic Sans MS"/>
                <a:cs typeface="Comic Sans MS"/>
              </a:rPr>
              <a:t> </a:t>
            </a:r>
            <a:r>
              <a:rPr lang="es-MX" sz="2400" spc="-5" dirty="0">
                <a:latin typeface="Comic Sans MS"/>
                <a:cs typeface="Comic Sans MS"/>
              </a:rPr>
              <a:t>tierra</a:t>
            </a:r>
            <a:r>
              <a:rPr lang="es-MX" sz="2400" spc="125" dirty="0">
                <a:latin typeface="Comic Sans MS"/>
                <a:cs typeface="Comic Sans MS"/>
              </a:rPr>
              <a:t> </a:t>
            </a:r>
            <a:r>
              <a:rPr lang="es-MX" sz="2400" spc="-5" dirty="0">
                <a:latin typeface="Comic Sans MS"/>
                <a:cs typeface="Comic Sans MS"/>
              </a:rPr>
              <a:t>en</a:t>
            </a:r>
            <a:r>
              <a:rPr lang="es-MX" sz="2400" spc="120" dirty="0">
                <a:latin typeface="Comic Sans MS"/>
                <a:cs typeface="Comic Sans MS"/>
              </a:rPr>
              <a:t> </a:t>
            </a:r>
            <a:r>
              <a:rPr lang="es-MX" sz="2400" spc="-5" dirty="0">
                <a:latin typeface="Comic Sans MS"/>
                <a:cs typeface="Comic Sans MS"/>
              </a:rPr>
              <a:t>las</a:t>
            </a:r>
            <a:r>
              <a:rPr lang="es-MX" sz="2400" spc="125" dirty="0">
                <a:latin typeface="Comic Sans MS"/>
                <a:cs typeface="Comic Sans MS"/>
              </a:rPr>
              <a:t> </a:t>
            </a:r>
            <a:r>
              <a:rPr lang="es-MX" sz="2400" spc="-5" dirty="0">
                <a:latin typeface="Comic Sans MS"/>
                <a:cs typeface="Comic Sans MS"/>
              </a:rPr>
              <a:t>terminales,</a:t>
            </a:r>
            <a:r>
              <a:rPr lang="es-MX" sz="2400" spc="120" dirty="0">
                <a:latin typeface="Comic Sans MS"/>
                <a:cs typeface="Comic Sans MS"/>
              </a:rPr>
              <a:t> </a:t>
            </a:r>
            <a:r>
              <a:rPr lang="es-MX" sz="2400" spc="-5" dirty="0">
                <a:latin typeface="Comic Sans MS"/>
                <a:cs typeface="Comic Sans MS"/>
              </a:rPr>
              <a:t>la</a:t>
            </a:r>
            <a:r>
              <a:rPr lang="es-MX" sz="2400" spc="120" dirty="0">
                <a:latin typeface="Comic Sans MS"/>
                <a:cs typeface="Comic Sans MS"/>
              </a:rPr>
              <a:t> </a:t>
            </a:r>
            <a:r>
              <a:rPr lang="es-MX" sz="2400" spc="-5" dirty="0">
                <a:latin typeface="Comic Sans MS"/>
                <a:cs typeface="Comic Sans MS"/>
              </a:rPr>
              <a:t>tensión de</a:t>
            </a:r>
            <a:r>
              <a:rPr lang="es-MX" sz="2400" dirty="0">
                <a:latin typeface="Comic Sans MS"/>
                <a:cs typeface="Comic Sans MS"/>
              </a:rPr>
              <a:t> </a:t>
            </a:r>
            <a:r>
              <a:rPr lang="es-MX" sz="2400" spc="-5" dirty="0">
                <a:latin typeface="Comic Sans MS"/>
                <a:cs typeface="Comic Sans MS"/>
              </a:rPr>
              <a:t>tercera</a:t>
            </a:r>
            <a:r>
              <a:rPr lang="es-MX" sz="2400" dirty="0">
                <a:latin typeface="Comic Sans MS"/>
                <a:cs typeface="Comic Sans MS"/>
              </a:rPr>
              <a:t> </a:t>
            </a:r>
            <a:r>
              <a:rPr lang="es-MX" sz="2400" spc="-5" dirty="0">
                <a:latin typeface="Comic Sans MS"/>
                <a:cs typeface="Comic Sans MS"/>
              </a:rPr>
              <a:t>armónica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se</a:t>
            </a:r>
            <a:r>
              <a:rPr lang="es-MX" sz="2400" spc="254" dirty="0">
                <a:latin typeface="Comic Sans MS"/>
                <a:cs typeface="Comic Sans MS"/>
              </a:rPr>
              <a:t> </a:t>
            </a:r>
            <a:r>
              <a:rPr lang="es-MX" sz="2400" spc="-5" dirty="0">
                <a:latin typeface="Comic Sans MS"/>
                <a:cs typeface="Comic Sans MS"/>
              </a:rPr>
              <a:t>vuelve cero.</a:t>
            </a:r>
            <a:r>
              <a:rPr lang="es-MX" sz="2400" dirty="0">
                <a:latin typeface="Comic Sans MS"/>
                <a:cs typeface="Comic Sans MS"/>
              </a:rPr>
              <a:t> </a:t>
            </a:r>
            <a:r>
              <a:rPr lang="es-MX" sz="2400" spc="-5" dirty="0">
                <a:latin typeface="Comic Sans MS"/>
                <a:cs typeface="Comic Sans MS"/>
              </a:rPr>
              <a:t>Si ocurre una falla cerca de las terminales del generador,</a:t>
            </a:r>
            <a:r>
              <a:rPr lang="es-MX" sz="2400" spc="150" dirty="0">
                <a:latin typeface="Comic Sans MS"/>
                <a:cs typeface="Comic Sans MS"/>
              </a:rPr>
              <a:t> </a:t>
            </a:r>
            <a:r>
              <a:rPr lang="es-MX" sz="2400" spc="-5" dirty="0">
                <a:latin typeface="Comic Sans MS"/>
                <a:cs typeface="Comic Sans MS"/>
              </a:rPr>
              <a:t>el</a:t>
            </a:r>
            <a:r>
              <a:rPr lang="es-MX" sz="2400" spc="155" dirty="0">
                <a:latin typeface="Comic Sans MS"/>
                <a:cs typeface="Comic Sans MS"/>
              </a:rPr>
              <a:t> </a:t>
            </a:r>
            <a:r>
              <a:rPr lang="es-MX" sz="2400" spc="-5" dirty="0">
                <a:latin typeface="Comic Sans MS"/>
                <a:cs typeface="Comic Sans MS"/>
              </a:rPr>
              <a:t>nivel</a:t>
            </a:r>
            <a:r>
              <a:rPr lang="es-MX" sz="2400" spc="155"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tensión</a:t>
            </a:r>
            <a:r>
              <a:rPr lang="es-MX" sz="2400" spc="150"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tercera</a:t>
            </a:r>
            <a:r>
              <a:rPr lang="es-MX" sz="2400" spc="155" dirty="0">
                <a:latin typeface="Comic Sans MS"/>
                <a:cs typeface="Comic Sans MS"/>
              </a:rPr>
              <a:t> </a:t>
            </a:r>
            <a:r>
              <a:rPr lang="es-MX" sz="2400" spc="-5" dirty="0">
                <a:latin typeface="Comic Sans MS"/>
                <a:cs typeface="Comic Sans MS"/>
              </a:rPr>
              <a:t>armónica en el neutro se incrementará y el de las terminales disminuirá.</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cantidad</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decremento</a:t>
            </a:r>
            <a:r>
              <a:rPr lang="es-MX" sz="2400" spc="260" dirty="0">
                <a:latin typeface="Comic Sans MS"/>
                <a:cs typeface="Comic Sans MS"/>
              </a:rPr>
              <a:t> </a:t>
            </a:r>
            <a:r>
              <a:rPr lang="es-MX" sz="2400" spc="-5" dirty="0">
                <a:latin typeface="Comic Sans MS"/>
                <a:cs typeface="Comic Sans MS"/>
              </a:rPr>
              <a:t>o incremento depende otra vez de las condiciones de operación prevalecientes y de la localización de la </a:t>
            </a:r>
            <a:r>
              <a:rPr lang="es-MX" sz="2400" spc="-10" dirty="0">
                <a:latin typeface="Comic Sans MS"/>
                <a:cs typeface="Comic Sans MS"/>
              </a:rPr>
              <a:t>falla.</a:t>
            </a:r>
          </a:p>
          <a:p>
            <a:pPr marL="240665" marR="5080" indent="-228600" algn="just">
              <a:spcBef>
                <a:spcPts val="100"/>
              </a:spcBef>
            </a:pPr>
            <a:r>
              <a:rPr lang="es-MX" sz="2400" spc="-5" dirty="0">
                <a:latin typeface="Comic Sans MS"/>
                <a:cs typeface="Comic Sans MS"/>
              </a:rPr>
              <a:t>5.</a:t>
            </a:r>
            <a:r>
              <a:rPr lang="es-MX" sz="2400" dirty="0">
                <a:latin typeface="Comic Sans MS"/>
                <a:cs typeface="Comic Sans MS"/>
              </a:rPr>
              <a:t> </a:t>
            </a:r>
            <a:r>
              <a:rPr lang="es-MX" sz="2400" spc="-5" dirty="0">
                <a:latin typeface="Comic Sans MS"/>
                <a:cs typeface="Comic Sans MS"/>
              </a:rPr>
              <a:t>Los niveles de tensión de tercera armónica varían de una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otra,</a:t>
            </a:r>
            <a:r>
              <a:rPr lang="es-MX" sz="2400" dirty="0">
                <a:latin typeface="Comic Sans MS"/>
                <a:cs typeface="Comic Sans MS"/>
              </a:rPr>
              <a:t> </a:t>
            </a:r>
            <a:r>
              <a:rPr lang="es-MX" sz="2400" spc="-5" dirty="0">
                <a:latin typeface="Comic Sans MS"/>
                <a:cs typeface="Comic Sans MS"/>
              </a:rPr>
              <a:t>dependiendo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diseño.</a:t>
            </a:r>
            <a:r>
              <a:rPr lang="es-MX" sz="2400" dirty="0">
                <a:latin typeface="Comic Sans MS"/>
                <a:cs typeface="Comic Sans MS"/>
              </a:rPr>
              <a:t> </a:t>
            </a:r>
            <a:r>
              <a:rPr lang="es-MX" sz="2400" spc="-5" dirty="0">
                <a:latin typeface="Comic Sans MS"/>
                <a:cs typeface="Comic Sans MS"/>
              </a:rPr>
              <a:t>Los niveles de tercera armónica de cualquier generador deben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medidos</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conectado y desconectado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antes</a:t>
            </a:r>
            <a:r>
              <a:rPr lang="es-MX" sz="2400" dirty="0">
                <a:latin typeface="Comic Sans MS"/>
                <a:cs typeface="Comic Sans MS"/>
              </a:rPr>
              <a:t> </a:t>
            </a:r>
            <a:r>
              <a:rPr lang="es-MX" sz="2400" spc="-5" dirty="0">
                <a:latin typeface="Comic Sans MS"/>
                <a:cs typeface="Comic Sans MS"/>
              </a:rPr>
              <a:t>de instalar cualquier esquema de protección basado en tercera</a:t>
            </a:r>
            <a:r>
              <a:rPr lang="es-MX" sz="2400" dirty="0">
                <a:latin typeface="Comic Sans MS"/>
                <a:cs typeface="Comic Sans MS"/>
              </a:rPr>
              <a:t> </a:t>
            </a:r>
            <a:r>
              <a:rPr lang="es-MX" sz="2400" spc="-5" dirty="0">
                <a:latin typeface="Comic Sans MS"/>
                <a:cs typeface="Comic Sans MS"/>
              </a:rPr>
              <a:t>armónica,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asegurar</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existen</a:t>
            </a:r>
            <a:r>
              <a:rPr lang="es-MX" sz="2400" dirty="0">
                <a:latin typeface="Comic Sans MS"/>
                <a:cs typeface="Comic Sans MS"/>
              </a:rPr>
              <a:t> </a:t>
            </a:r>
            <a:r>
              <a:rPr lang="es-MX" sz="2400" spc="-5" dirty="0">
                <a:latin typeface="Comic Sans MS"/>
                <a:cs typeface="Comic Sans MS"/>
              </a:rPr>
              <a:t>los niveles</a:t>
            </a:r>
            <a:r>
              <a:rPr lang="es-MX" sz="2400" dirty="0">
                <a:latin typeface="Comic Sans MS"/>
                <a:cs typeface="Comic Sans MS"/>
              </a:rPr>
              <a:t> </a:t>
            </a:r>
            <a:r>
              <a:rPr lang="es-MX" sz="2400" spc="-5" dirty="0">
                <a:latin typeface="Comic Sans MS"/>
                <a:cs typeface="Comic Sans MS"/>
              </a:rPr>
              <a:t>adecuados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operar</a:t>
            </a:r>
            <a:r>
              <a:rPr lang="es-MX" sz="2400" spc="260"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a:latin typeface="Comic Sans MS"/>
                <a:cs typeface="Comic Sans MS"/>
              </a:rPr>
              <a:t>diversos elementos de</a:t>
            </a:r>
            <a:r>
              <a:rPr lang="es-MX" sz="2400" dirty="0">
                <a:latin typeface="Comic Sans MS"/>
                <a:cs typeface="Comic Sans MS"/>
              </a:rPr>
              <a:t> </a:t>
            </a:r>
            <a:r>
              <a:rPr lang="es-MX" sz="2400" spc="-5" dirty="0">
                <a:latin typeface="Comic Sans MS"/>
                <a:cs typeface="Comic Sans MS"/>
              </a:rPr>
              <a:t>protección.</a:t>
            </a:r>
            <a:endParaRPr lang="es-MX" sz="24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sz="900" dirty="0">
              <a:latin typeface="Comic Sans MS"/>
              <a:cs typeface="Comic Sans MS"/>
            </a:endParaRPr>
          </a:p>
        </p:txBody>
      </p:sp>
      <p:pic>
        <p:nvPicPr>
          <p:cNvPr id="9" name="object 9"/>
          <p:cNvPicPr/>
          <p:nvPr/>
        </p:nvPicPr>
        <p:blipFill>
          <a:blip r:embed="rId2" cstate="print"/>
          <a:stretch>
            <a:fillRect/>
          </a:stretch>
        </p:blipFill>
        <p:spPr>
          <a:xfrm>
            <a:off x="6534006" y="5695841"/>
            <a:ext cx="4768994" cy="1466959"/>
          </a:xfrm>
          <a:prstGeom prst="rect">
            <a:avLst/>
          </a:prstGeom>
        </p:spPr>
      </p:pic>
      <p:sp>
        <p:nvSpPr>
          <p:cNvPr id="10" name="object 10"/>
          <p:cNvSpPr txBox="1"/>
          <p:nvPr/>
        </p:nvSpPr>
        <p:spPr>
          <a:xfrm>
            <a:off x="6534006" y="7581558"/>
            <a:ext cx="4768994"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b)</a:t>
            </a:r>
            <a:r>
              <a:rPr sz="2000" b="1" spc="-10" dirty="0">
                <a:latin typeface="Comic Sans MS"/>
                <a:cs typeface="Comic Sans MS"/>
              </a:rPr>
              <a:t> </a:t>
            </a:r>
            <a:r>
              <a:rPr sz="2000" b="1" spc="-5" dirty="0">
                <a:latin typeface="Comic Sans MS"/>
                <a:cs typeface="Comic Sans MS"/>
              </a:rPr>
              <a:t>Falla en</a:t>
            </a:r>
            <a:r>
              <a:rPr sz="2000" b="1" spc="-10" dirty="0">
                <a:latin typeface="Comic Sans MS"/>
                <a:cs typeface="Comic Sans MS"/>
              </a:rPr>
              <a:t> </a:t>
            </a:r>
            <a:r>
              <a:rPr sz="2000" b="1" spc="-5" dirty="0">
                <a:latin typeface="Comic Sans MS"/>
                <a:cs typeface="Comic Sans MS"/>
              </a:rPr>
              <a:t>el neutro</a:t>
            </a:r>
            <a:endParaRPr sz="2000" b="1" dirty="0">
              <a:latin typeface="Comic Sans MS"/>
              <a:cs typeface="Comic Sans MS"/>
            </a:endParaRPr>
          </a:p>
        </p:txBody>
      </p:sp>
      <p:pic>
        <p:nvPicPr>
          <p:cNvPr id="11" name="object 11"/>
          <p:cNvPicPr/>
          <p:nvPr/>
        </p:nvPicPr>
        <p:blipFill>
          <a:blip r:embed="rId3" cstate="print"/>
          <a:stretch>
            <a:fillRect/>
          </a:stretch>
        </p:blipFill>
        <p:spPr>
          <a:xfrm>
            <a:off x="12486862" y="7162800"/>
            <a:ext cx="4302537" cy="1162377"/>
          </a:xfrm>
          <a:prstGeom prst="rect">
            <a:avLst/>
          </a:prstGeom>
        </p:spPr>
      </p:pic>
      <p:sp>
        <p:nvSpPr>
          <p:cNvPr id="12" name="object 12"/>
          <p:cNvSpPr txBox="1"/>
          <p:nvPr/>
        </p:nvSpPr>
        <p:spPr>
          <a:xfrm>
            <a:off x="13436600" y="8645778"/>
            <a:ext cx="3086099"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c)</a:t>
            </a:r>
            <a:r>
              <a:rPr sz="2000" b="1" spc="-10" dirty="0">
                <a:latin typeface="Comic Sans MS"/>
                <a:cs typeface="Comic Sans MS"/>
              </a:rPr>
              <a:t> </a:t>
            </a:r>
            <a:r>
              <a:rPr sz="2000" b="1" spc="-5" dirty="0">
                <a:latin typeface="Comic Sans MS"/>
                <a:cs typeface="Comic Sans MS"/>
              </a:rPr>
              <a:t>Falla en</a:t>
            </a:r>
            <a:r>
              <a:rPr sz="2000" b="1" spc="-10" dirty="0">
                <a:latin typeface="Comic Sans MS"/>
                <a:cs typeface="Comic Sans MS"/>
              </a:rPr>
              <a:t> </a:t>
            </a:r>
            <a:r>
              <a:rPr sz="2000" b="1" spc="-5" dirty="0">
                <a:latin typeface="Comic Sans MS"/>
                <a:cs typeface="Comic Sans MS"/>
              </a:rPr>
              <a:t>terminales</a:t>
            </a:r>
            <a:endParaRPr sz="2000" b="1" dirty="0">
              <a:latin typeface="Comic Sans MS"/>
              <a:cs typeface="Comic Sans MS"/>
            </a:endParaRPr>
          </a:p>
        </p:txBody>
      </p:sp>
      <p:pic>
        <p:nvPicPr>
          <p:cNvPr id="14" name="object 7">
            <a:extLst>
              <a:ext uri="{FF2B5EF4-FFF2-40B4-BE49-F238E27FC236}">
                <a16:creationId xmlns="" xmlns:a16="http://schemas.microsoft.com/office/drawing/2014/main" id="{9824D004-E9C3-4594-B8BF-FA4B46FB4C44}"/>
              </a:ext>
            </a:extLst>
          </p:cNvPr>
          <p:cNvPicPr/>
          <p:nvPr/>
        </p:nvPicPr>
        <p:blipFill>
          <a:blip r:embed="rId4" cstate="print"/>
          <a:stretch>
            <a:fillRect/>
          </a:stretch>
        </p:blipFill>
        <p:spPr>
          <a:xfrm>
            <a:off x="406400" y="5722972"/>
            <a:ext cx="5943600" cy="2602205"/>
          </a:xfrm>
          <a:prstGeom prst="rect">
            <a:avLst/>
          </a:prstGeom>
        </p:spPr>
      </p:pic>
      <p:sp>
        <p:nvSpPr>
          <p:cNvPr id="15" name="object 8">
            <a:extLst>
              <a:ext uri="{FF2B5EF4-FFF2-40B4-BE49-F238E27FC236}">
                <a16:creationId xmlns="" xmlns:a16="http://schemas.microsoft.com/office/drawing/2014/main" id="{494D08CC-370B-4510-B5C3-4FB2351B1AC3}"/>
              </a:ext>
            </a:extLst>
          </p:cNvPr>
          <p:cNvSpPr txBox="1"/>
          <p:nvPr/>
        </p:nvSpPr>
        <p:spPr>
          <a:xfrm>
            <a:off x="2088078" y="8325177"/>
            <a:ext cx="3306661" cy="320601"/>
          </a:xfrm>
          <a:prstGeom prst="rect">
            <a:avLst/>
          </a:prstGeom>
        </p:spPr>
        <p:txBody>
          <a:bodyPr vert="horz" wrap="square" lIns="0" tIns="12700" rIns="0" bIns="0" rtlCol="0">
            <a:spAutoFit/>
          </a:bodyPr>
          <a:lstStyle/>
          <a:p>
            <a:pPr marL="12700" algn="ctr">
              <a:spcBef>
                <a:spcPts val="100"/>
              </a:spcBef>
            </a:pPr>
            <a:r>
              <a:rPr sz="2000" b="1" spc="-5" dirty="0">
                <a:latin typeface="Comic Sans MS"/>
                <a:cs typeface="Comic Sans MS"/>
              </a:rPr>
              <a:t>a</a:t>
            </a:r>
            <a:r>
              <a:rPr sz="2000" b="1" spc="-5" dirty="0">
                <a:latin typeface="Comic Sans MS" panose="030F0702030302020204" pitchFamily="66" charset="0"/>
                <a:cs typeface="Comic Sans MS"/>
              </a:rPr>
              <a:t>)</a:t>
            </a:r>
            <a:r>
              <a:rPr sz="2000" b="1" spc="-15" dirty="0">
                <a:latin typeface="Comic Sans MS" panose="030F0702030302020204" pitchFamily="66" charset="0"/>
                <a:cs typeface="Comic Sans MS"/>
              </a:rPr>
              <a:t> </a:t>
            </a:r>
            <a:r>
              <a:rPr sz="2000" b="1" spc="-5" dirty="0">
                <a:latin typeface="Comic Sans MS" panose="030F0702030302020204" pitchFamily="66" charset="0"/>
                <a:cs typeface="Comic Sans MS"/>
              </a:rPr>
              <a:t>Operación</a:t>
            </a:r>
            <a:r>
              <a:rPr sz="2000" b="1" spc="-15" dirty="0">
                <a:latin typeface="Comic Sans MS" panose="030F0702030302020204" pitchFamily="66" charset="0"/>
                <a:cs typeface="Comic Sans MS"/>
              </a:rPr>
              <a:t> </a:t>
            </a:r>
            <a:r>
              <a:rPr sz="2000" b="1" spc="-5" dirty="0">
                <a:latin typeface="Comic Sans MS" panose="030F0702030302020204" pitchFamily="66" charset="0"/>
                <a:cs typeface="Comic Sans MS"/>
              </a:rPr>
              <a:t>normal</a:t>
            </a:r>
            <a:endParaRPr sz="2000" b="1" dirty="0">
              <a:latin typeface="Comic Sans MS" panose="030F0702030302020204" pitchFamily="66" charset="0"/>
              <a:cs typeface="Comic Sans MS"/>
            </a:endParaRPr>
          </a:p>
        </p:txBody>
      </p:sp>
      <p:sp>
        <p:nvSpPr>
          <p:cNvPr id="16" name="CuadroTexto 15">
            <a:extLst>
              <a:ext uri="{FF2B5EF4-FFF2-40B4-BE49-F238E27FC236}">
                <a16:creationId xmlns="" xmlns:a16="http://schemas.microsoft.com/office/drawing/2014/main" id="{4E5F4A2D-6E51-4999-BECE-C7907C55DE7E}"/>
              </a:ext>
            </a:extLst>
          </p:cNvPr>
          <p:cNvSpPr txBox="1"/>
          <p:nvPr/>
        </p:nvSpPr>
        <p:spPr>
          <a:xfrm>
            <a:off x="2517703" y="9286980"/>
            <a:ext cx="12801600" cy="400110"/>
          </a:xfrm>
          <a:prstGeom prst="rect">
            <a:avLst/>
          </a:prstGeom>
          <a:noFill/>
        </p:spPr>
        <p:txBody>
          <a:bodyPr wrap="square">
            <a:spAutoFit/>
          </a:bodyPr>
          <a:lstStyle/>
          <a:p>
            <a:pPr algn="ctr"/>
            <a:r>
              <a:rPr lang="es-MX" sz="2000" b="1" dirty="0">
                <a:latin typeface="Comic Sans MS" panose="030F0702030302020204" pitchFamily="66" charset="0"/>
              </a:rPr>
              <a:t>Figura 4. Tensiones de tercera armónica para diferentes condiciones en un generador típico</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21144181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54000" y="457200"/>
            <a:ext cx="17284700" cy="2060308"/>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Las</a:t>
            </a:r>
            <a:r>
              <a:rPr sz="2400" spc="95" dirty="0">
                <a:latin typeface="Comic Sans MS"/>
                <a:cs typeface="Comic Sans MS"/>
              </a:rPr>
              <a:t> </a:t>
            </a:r>
            <a:r>
              <a:rPr sz="2400" spc="-5" dirty="0">
                <a:latin typeface="Comic Sans MS"/>
                <a:cs typeface="Comic Sans MS"/>
              </a:rPr>
              <a:t>técnicas</a:t>
            </a:r>
            <a:r>
              <a:rPr sz="2400" spc="100" dirty="0">
                <a:latin typeface="Comic Sans MS"/>
                <a:cs typeface="Comic Sans MS"/>
              </a:rPr>
              <a:t> </a:t>
            </a:r>
            <a:r>
              <a:rPr sz="2400" spc="-5" dirty="0">
                <a:latin typeface="Comic Sans MS"/>
                <a:cs typeface="Comic Sans MS"/>
              </a:rPr>
              <a:t>basadas</a:t>
            </a:r>
            <a:r>
              <a:rPr sz="2400" spc="95" dirty="0">
                <a:latin typeface="Comic Sans MS"/>
                <a:cs typeface="Comic Sans MS"/>
              </a:rPr>
              <a:t> </a:t>
            </a:r>
            <a:r>
              <a:rPr sz="2400" spc="-5" dirty="0">
                <a:latin typeface="Comic Sans MS"/>
                <a:cs typeface="Comic Sans MS"/>
              </a:rPr>
              <a:t>en</a:t>
            </a:r>
            <a:r>
              <a:rPr sz="2400" spc="100" dirty="0">
                <a:latin typeface="Comic Sans MS"/>
                <a:cs typeface="Comic Sans MS"/>
              </a:rPr>
              <a:t> </a:t>
            </a:r>
            <a:r>
              <a:rPr sz="2400" spc="-5" dirty="0">
                <a:latin typeface="Comic Sans MS"/>
                <a:cs typeface="Comic Sans MS"/>
              </a:rPr>
              <a:t>el</a:t>
            </a:r>
            <a:r>
              <a:rPr sz="2400" spc="95" dirty="0">
                <a:latin typeface="Comic Sans MS"/>
                <a:cs typeface="Comic Sans MS"/>
              </a:rPr>
              <a:t> </a:t>
            </a:r>
            <a:r>
              <a:rPr sz="2400" spc="-5" dirty="0">
                <a:latin typeface="Comic Sans MS"/>
                <a:cs typeface="Comic Sans MS"/>
              </a:rPr>
              <a:t>uso</a:t>
            </a:r>
            <a:r>
              <a:rPr sz="2400" spc="100" dirty="0">
                <a:latin typeface="Comic Sans MS"/>
                <a:cs typeface="Comic Sans MS"/>
              </a:rPr>
              <a:t> </a:t>
            </a:r>
            <a:r>
              <a:rPr sz="2400" spc="-5" dirty="0">
                <a:latin typeface="Comic Sans MS"/>
                <a:cs typeface="Comic Sans MS"/>
              </a:rPr>
              <a:t>de</a:t>
            </a:r>
            <a:r>
              <a:rPr sz="2400" spc="95" dirty="0">
                <a:latin typeface="Comic Sans MS"/>
                <a:cs typeface="Comic Sans MS"/>
              </a:rPr>
              <a:t> </a:t>
            </a:r>
            <a:r>
              <a:rPr sz="2400" spc="-5" dirty="0">
                <a:latin typeface="Comic Sans MS"/>
                <a:cs typeface="Comic Sans MS"/>
              </a:rPr>
              <a:t>la</a:t>
            </a:r>
            <a:r>
              <a:rPr sz="2400" spc="100" dirty="0">
                <a:latin typeface="Comic Sans MS"/>
                <a:cs typeface="Comic Sans MS"/>
              </a:rPr>
              <a:t> </a:t>
            </a:r>
            <a:r>
              <a:rPr sz="2400" spc="-5" dirty="0">
                <a:latin typeface="Comic Sans MS"/>
                <a:cs typeface="Comic Sans MS"/>
              </a:rPr>
              <a:t>tensión</a:t>
            </a:r>
            <a:r>
              <a:rPr sz="2400" spc="95" dirty="0">
                <a:latin typeface="Comic Sans MS"/>
                <a:cs typeface="Comic Sans MS"/>
              </a:rPr>
              <a:t> </a:t>
            </a:r>
            <a:r>
              <a:rPr sz="2400" spc="-5" dirty="0">
                <a:latin typeface="Comic Sans MS"/>
                <a:cs typeface="Comic Sans MS"/>
              </a:rPr>
              <a:t>de</a:t>
            </a:r>
            <a:r>
              <a:rPr sz="2400" spc="95" dirty="0">
                <a:latin typeface="Comic Sans MS"/>
                <a:cs typeface="Comic Sans MS"/>
              </a:rPr>
              <a:t> </a:t>
            </a:r>
            <a:r>
              <a:rPr sz="2400" spc="-5" dirty="0" err="1">
                <a:latin typeface="Comic Sans MS"/>
                <a:cs typeface="Comic Sans MS"/>
              </a:rPr>
              <a:t>tercera</a:t>
            </a:r>
            <a:r>
              <a:rPr lang="es-AR" sz="2400" spc="-5" dirty="0">
                <a:latin typeface="Comic Sans MS"/>
                <a:cs typeface="Comic Sans MS"/>
              </a:rPr>
              <a:t> </a:t>
            </a:r>
            <a:r>
              <a:rPr sz="2400" spc="-5" dirty="0" err="1">
                <a:latin typeface="Comic Sans MS"/>
                <a:cs typeface="Comic Sans MS"/>
              </a:rPr>
              <a:t>armónica</a:t>
            </a:r>
            <a:r>
              <a:rPr sz="2400" dirty="0">
                <a:latin typeface="Comic Sans MS"/>
                <a:cs typeface="Comic Sans MS"/>
              </a:rPr>
              <a:t> </a:t>
            </a:r>
            <a:r>
              <a:rPr sz="2400" spc="-5" dirty="0">
                <a:latin typeface="Comic Sans MS"/>
                <a:cs typeface="Comic Sans MS"/>
              </a:rPr>
              <a:t>pueden</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divididas</a:t>
            </a:r>
            <a:r>
              <a:rPr sz="2400" spc="5" dirty="0">
                <a:latin typeface="Comic Sans MS"/>
                <a:cs typeface="Comic Sans MS"/>
              </a:rPr>
              <a:t> </a:t>
            </a:r>
            <a:r>
              <a:rPr sz="2400" spc="-5" dirty="0">
                <a:latin typeface="Comic Sans MS"/>
                <a:cs typeface="Comic Sans MS"/>
              </a:rPr>
              <a:t>como</a:t>
            </a:r>
            <a:r>
              <a:rPr sz="2400" dirty="0">
                <a:latin typeface="Comic Sans MS"/>
                <a:cs typeface="Comic Sans MS"/>
              </a:rPr>
              <a:t> </a:t>
            </a:r>
            <a:r>
              <a:rPr sz="2400" spc="-5" dirty="0" err="1">
                <a:latin typeface="Comic Sans MS"/>
                <a:cs typeface="Comic Sans MS"/>
              </a:rPr>
              <a:t>sigue</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240665" marR="5080" indent="-228600" algn="just">
              <a:spcBef>
                <a:spcPts val="100"/>
              </a:spcBef>
              <a:buFont typeface="Symbol"/>
              <a:buChar char=""/>
              <a:tabLst>
                <a:tab pos="240665" algn="l"/>
                <a:tab pos="241300" algn="l"/>
                <a:tab pos="782320" algn="l"/>
                <a:tab pos="1044575" algn="l"/>
                <a:tab pos="1407795" algn="l"/>
                <a:tab pos="1924050" algn="l"/>
                <a:tab pos="2185670" algn="l"/>
              </a:tabLst>
            </a:pPr>
            <a:r>
              <a:rPr lang="es-AR" sz="2400" spc="-5" dirty="0">
                <a:latin typeface="Comic Sans MS"/>
                <a:cs typeface="Comic Sans MS"/>
              </a:rPr>
              <a:t>Técnica	de	baja	tensión	de	tercera armónica en</a:t>
            </a:r>
            <a:r>
              <a:rPr lang="es-AR" sz="2400" dirty="0">
                <a:latin typeface="Comic Sans MS"/>
                <a:cs typeface="Comic Sans MS"/>
              </a:rPr>
              <a:t> </a:t>
            </a:r>
            <a:r>
              <a:rPr lang="es-AR" sz="2400" spc="-5" dirty="0">
                <a:latin typeface="Comic Sans MS"/>
                <a:cs typeface="Comic Sans MS"/>
              </a:rPr>
              <a:t>el</a:t>
            </a:r>
            <a:r>
              <a:rPr lang="es-AR" sz="2400" dirty="0">
                <a:latin typeface="Comic Sans MS"/>
                <a:cs typeface="Comic Sans MS"/>
              </a:rPr>
              <a:t> </a:t>
            </a:r>
            <a:r>
              <a:rPr lang="es-AR" sz="2400" spc="-5" dirty="0">
                <a:latin typeface="Comic Sans MS"/>
                <a:cs typeface="Comic Sans MS"/>
              </a:rPr>
              <a:t>neutro.</a:t>
            </a:r>
          </a:p>
          <a:p>
            <a:pPr marL="240665" marR="5715" indent="-228600" algn="just">
              <a:spcBef>
                <a:spcPts val="100"/>
              </a:spcBef>
              <a:buFont typeface="Symbol"/>
              <a:buChar char=""/>
              <a:tabLst>
                <a:tab pos="240665" algn="l"/>
                <a:tab pos="241300" algn="l"/>
              </a:tabLst>
            </a:pPr>
            <a:r>
              <a:rPr lang="es-AR" sz="2400" spc="-5" dirty="0">
                <a:latin typeface="Comic Sans MS"/>
                <a:cs typeface="Comic Sans MS"/>
              </a:rPr>
              <a:t>Técnica</a:t>
            </a:r>
            <a:r>
              <a:rPr lang="es-AR" sz="2400" spc="160" dirty="0">
                <a:latin typeface="Comic Sans MS"/>
                <a:cs typeface="Comic Sans MS"/>
              </a:rPr>
              <a:t> </a:t>
            </a:r>
            <a:r>
              <a:rPr lang="es-AR" sz="2400" spc="-5" dirty="0">
                <a:latin typeface="Comic Sans MS"/>
                <a:cs typeface="Comic Sans MS"/>
              </a:rPr>
              <a:t>de</a:t>
            </a:r>
            <a:r>
              <a:rPr lang="es-AR" sz="2400" spc="160" dirty="0">
                <a:latin typeface="Comic Sans MS"/>
                <a:cs typeface="Comic Sans MS"/>
              </a:rPr>
              <a:t> </a:t>
            </a:r>
            <a:r>
              <a:rPr lang="es-AR" sz="2400" spc="-5" dirty="0">
                <a:latin typeface="Comic Sans MS"/>
                <a:cs typeface="Comic Sans MS"/>
              </a:rPr>
              <a:t>tensión</a:t>
            </a:r>
            <a:r>
              <a:rPr lang="es-AR" sz="2400" spc="160" dirty="0">
                <a:latin typeface="Comic Sans MS"/>
                <a:cs typeface="Comic Sans MS"/>
              </a:rPr>
              <a:t> </a:t>
            </a:r>
            <a:r>
              <a:rPr lang="es-AR" sz="2400" spc="-5" dirty="0">
                <a:latin typeface="Comic Sans MS"/>
                <a:cs typeface="Comic Sans MS"/>
              </a:rPr>
              <a:t>terminal</a:t>
            </a:r>
            <a:r>
              <a:rPr lang="es-AR" sz="2400" spc="160" dirty="0">
                <a:latin typeface="Comic Sans MS"/>
                <a:cs typeface="Comic Sans MS"/>
              </a:rPr>
              <a:t> </a:t>
            </a:r>
            <a:r>
              <a:rPr lang="es-AR" sz="2400" spc="-5" dirty="0">
                <a:latin typeface="Comic Sans MS"/>
                <a:cs typeface="Comic Sans MS"/>
              </a:rPr>
              <a:t>residual</a:t>
            </a:r>
            <a:r>
              <a:rPr lang="es-AR" sz="2400" spc="160" dirty="0">
                <a:latin typeface="Comic Sans MS"/>
                <a:cs typeface="Comic Sans MS"/>
              </a:rPr>
              <a:t> </a:t>
            </a:r>
            <a:r>
              <a:rPr lang="es-AR" sz="2400" spc="-5" dirty="0">
                <a:latin typeface="Comic Sans MS"/>
                <a:cs typeface="Comic Sans MS"/>
              </a:rPr>
              <a:t>de tercera armónica.</a:t>
            </a:r>
            <a:endParaRPr lang="es-AR" sz="2400" dirty="0">
              <a:latin typeface="Comic Sans MS"/>
              <a:cs typeface="Comic Sans MS"/>
            </a:endParaRPr>
          </a:p>
          <a:p>
            <a:pPr marL="240665" marR="5080" indent="-228600" algn="just">
              <a:buFont typeface="Symbol"/>
              <a:buChar char=""/>
              <a:tabLst>
                <a:tab pos="240665" algn="l"/>
                <a:tab pos="241300" algn="l"/>
                <a:tab pos="813435" algn="l"/>
                <a:tab pos="1106805" algn="l"/>
                <a:tab pos="1892300" algn="l"/>
                <a:tab pos="2185035" algn="l"/>
              </a:tabLst>
            </a:pPr>
            <a:r>
              <a:rPr lang="es-AR" sz="2400" spc="-5" dirty="0">
                <a:latin typeface="Comic Sans MS"/>
                <a:cs typeface="Comic Sans MS"/>
              </a:rPr>
              <a:t>Técnica	de	comparador	de	tercera armónica.</a:t>
            </a:r>
            <a:endParaRPr lang="es-AR" sz="2400" dirty="0">
              <a:latin typeface="Comic Sans MS"/>
              <a:cs typeface="Comic Sans MS"/>
            </a:endParaRPr>
          </a:p>
          <a:p>
            <a:pPr marL="12700" marR="5080">
              <a:lnSpc>
                <a:spcPct val="116100"/>
              </a:lnSpc>
              <a:spcBef>
                <a:spcPts val="100"/>
              </a:spcBef>
            </a:pPr>
            <a:endParaRPr sz="900" dirty="0">
              <a:latin typeface="Comic Sans MS"/>
              <a:cs typeface="Comic Sans M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object 9"/>
          <p:cNvPicPr/>
          <p:nvPr/>
        </p:nvPicPr>
        <p:blipFill>
          <a:blip r:embed="rId2" cstate="print"/>
          <a:stretch>
            <a:fillRect/>
          </a:stretch>
        </p:blipFill>
        <p:spPr>
          <a:xfrm>
            <a:off x="9655180" y="600044"/>
            <a:ext cx="7715304" cy="6072230"/>
          </a:xfrm>
          <a:prstGeom prst="rect">
            <a:avLst/>
          </a:prstGeom>
        </p:spPr>
      </p:pic>
      <p:sp>
        <p:nvSpPr>
          <p:cNvPr id="17" name="object 17"/>
          <p:cNvSpPr txBox="1"/>
          <p:nvPr/>
        </p:nvSpPr>
        <p:spPr>
          <a:xfrm>
            <a:off x="342303" y="381000"/>
            <a:ext cx="8455621" cy="9284593"/>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Técnica de baja tensión de tercera armónica</a:t>
            </a:r>
            <a:r>
              <a:rPr sz="2400" b="1" spc="380" dirty="0">
                <a:latin typeface="Comic Sans MS"/>
                <a:cs typeface="Comic Sans MS"/>
              </a:rPr>
              <a:t> </a:t>
            </a:r>
            <a:r>
              <a:rPr sz="2400" spc="-5" dirty="0">
                <a:latin typeface="Comic Sans MS"/>
                <a:cs typeface="Comic Sans MS"/>
              </a:rPr>
              <a:t>(</a:t>
            </a:r>
            <a:r>
              <a:rPr sz="2400" spc="-5" dirty="0" err="1">
                <a:latin typeface="Comic Sans MS"/>
                <a:cs typeface="Comic Sans MS"/>
              </a:rPr>
              <a:t>figura</a:t>
            </a:r>
            <a:r>
              <a:rPr lang="es-AR" sz="2400" spc="-5" dirty="0">
                <a:latin typeface="Comic Sans MS"/>
                <a:cs typeface="Comic Sans MS"/>
              </a:rPr>
              <a:t> </a:t>
            </a:r>
            <a:r>
              <a:rPr sz="2400" spc="-5" dirty="0">
                <a:latin typeface="Comic Sans MS"/>
                <a:cs typeface="Comic Sans MS"/>
              </a:rPr>
              <a:t>5</a:t>
            </a:r>
            <a:r>
              <a:rPr sz="2400" spc="-5">
                <a:latin typeface="Comic Sans MS"/>
                <a:cs typeface="Comic Sans MS"/>
              </a:rPr>
              <a:t>).</a:t>
            </a:r>
            <a:r>
              <a:rPr sz="2400">
                <a:latin typeface="Comic Sans MS"/>
                <a:cs typeface="Comic Sans MS"/>
              </a:rPr>
              <a:t> </a:t>
            </a:r>
            <a:endParaRPr lang="es-ES" sz="2400" dirty="0" smtClean="0">
              <a:latin typeface="Comic Sans MS"/>
              <a:cs typeface="Comic Sans MS"/>
            </a:endParaRPr>
          </a:p>
          <a:p>
            <a:pPr marL="12700" marR="5080" algn="just">
              <a:spcBef>
                <a:spcPts val="100"/>
              </a:spcBef>
            </a:pPr>
            <a:endParaRPr lang="es-ES" sz="2400" spc="-5" dirty="0" smtClean="0">
              <a:latin typeface="Comic Sans MS"/>
              <a:cs typeface="Comic Sans MS"/>
            </a:endParaRPr>
          </a:p>
          <a:p>
            <a:pPr marL="12700" marR="5080" algn="just">
              <a:spcBef>
                <a:spcPts val="100"/>
              </a:spcBef>
            </a:pPr>
            <a:r>
              <a:rPr sz="2400" spc="-5" smtClean="0">
                <a:latin typeface="Comic Sans MS"/>
                <a:cs typeface="Comic Sans MS"/>
              </a:rPr>
              <a:t>Esta</a:t>
            </a:r>
            <a:r>
              <a:rPr sz="2400" smtClean="0">
                <a:latin typeface="Comic Sans MS"/>
                <a:cs typeface="Comic Sans MS"/>
              </a:rPr>
              <a:t> </a:t>
            </a:r>
            <a:r>
              <a:rPr sz="2400" spc="-5" dirty="0">
                <a:latin typeface="Comic Sans MS"/>
                <a:cs typeface="Comic Sans MS"/>
              </a:rPr>
              <a:t>técnica</a:t>
            </a:r>
            <a:r>
              <a:rPr sz="2400" dirty="0">
                <a:latin typeface="Comic Sans MS"/>
                <a:cs typeface="Comic Sans MS"/>
              </a:rPr>
              <a:t> </a:t>
            </a:r>
            <a:r>
              <a:rPr sz="2400" spc="-5" dirty="0">
                <a:latin typeface="Comic Sans MS"/>
                <a:cs typeface="Comic Sans MS"/>
              </a:rPr>
              <a:t>usa</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hecho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una</a:t>
            </a:r>
            <a:r>
              <a:rPr sz="2400" spc="254" dirty="0">
                <a:latin typeface="Comic Sans MS"/>
                <a:cs typeface="Comic Sans MS"/>
              </a:rPr>
              <a:t> </a:t>
            </a:r>
            <a:r>
              <a:rPr sz="2400" spc="-5" dirty="0" err="1">
                <a:latin typeface="Comic Sans MS"/>
                <a:cs typeface="Comic Sans MS"/>
              </a:rPr>
              <a:t>falla</a:t>
            </a:r>
            <a:r>
              <a:rPr lang="es-AR" sz="2400" spc="-5" dirty="0">
                <a:latin typeface="Comic Sans MS"/>
                <a:cs typeface="Comic Sans MS"/>
              </a:rPr>
              <a:t> </a:t>
            </a:r>
            <a:r>
              <a:rPr sz="2400" spc="-5" dirty="0" err="1">
                <a:latin typeface="Comic Sans MS"/>
                <a:cs typeface="Comic Sans MS"/>
              </a:rPr>
              <a:t>cercana</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neutro,</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nivel</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tensión</a:t>
            </a:r>
            <a:r>
              <a:rPr sz="2400" spc="254" dirty="0">
                <a:latin typeface="Comic Sans MS"/>
                <a:cs typeface="Comic Sans MS"/>
              </a:rPr>
              <a:t> </a:t>
            </a:r>
            <a:r>
              <a:rPr sz="2400" spc="-5" dirty="0">
                <a:latin typeface="Comic Sans MS"/>
                <a:cs typeface="Comic Sans MS"/>
              </a:rPr>
              <a:t>de</a:t>
            </a:r>
            <a:r>
              <a:rPr sz="2400" spc="260" dirty="0">
                <a:latin typeface="Comic Sans MS"/>
                <a:cs typeface="Comic Sans MS"/>
              </a:rPr>
              <a:t> </a:t>
            </a:r>
            <a:r>
              <a:rPr sz="2400" spc="-5" dirty="0" err="1">
                <a:latin typeface="Comic Sans MS"/>
                <a:cs typeface="Comic Sans MS"/>
              </a:rPr>
              <a:t>tercera</a:t>
            </a:r>
            <a:r>
              <a:rPr lang="es-AR" sz="2400" spc="-5" dirty="0">
                <a:latin typeface="Comic Sans MS"/>
                <a:cs typeface="Comic Sans MS"/>
              </a:rPr>
              <a:t> </a:t>
            </a:r>
            <a:r>
              <a:rPr sz="2400" spc="-5" dirty="0" err="1">
                <a:latin typeface="Comic Sans MS"/>
                <a:cs typeface="Comic Sans MS"/>
              </a:rPr>
              <a:t>armónica</a:t>
            </a:r>
            <a:r>
              <a:rPr sz="2400" spc="-5" dirty="0">
                <a:latin typeface="Comic Sans MS"/>
                <a:cs typeface="Comic Sans MS"/>
              </a:rPr>
              <a:t> en el neutro disminuye.</a:t>
            </a:r>
            <a:r>
              <a:rPr sz="2400" dirty="0">
                <a:latin typeface="Comic Sans MS"/>
                <a:cs typeface="Comic Sans MS"/>
              </a:rPr>
              <a:t> </a:t>
            </a:r>
            <a:r>
              <a:rPr sz="2400" spc="-5" dirty="0">
                <a:latin typeface="Comic Sans MS"/>
                <a:cs typeface="Comic Sans MS"/>
              </a:rPr>
              <a:t>Por lo tanto, un </a:t>
            </a:r>
            <a:r>
              <a:rPr sz="2400" spc="-5" dirty="0" err="1">
                <a:latin typeface="Comic Sans MS"/>
                <a:cs typeface="Comic Sans MS"/>
              </a:rPr>
              <a:t>relé</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baja</a:t>
            </a:r>
            <a:r>
              <a:rPr sz="2400" spc="-5" dirty="0">
                <a:latin typeface="Comic Sans MS"/>
                <a:cs typeface="Comic Sans MS"/>
              </a:rPr>
              <a:t> tensión que operan a partir de la tensión de </a:t>
            </a:r>
            <a:r>
              <a:rPr sz="2400" spc="-5" dirty="0" err="1">
                <a:latin typeface="Comic Sans MS"/>
                <a:cs typeface="Comic Sans MS"/>
              </a:rPr>
              <a:t>tercera</a:t>
            </a:r>
            <a:r>
              <a:rPr lang="es-AR" sz="2400" spc="-5" dirty="0">
                <a:latin typeface="Comic Sans MS"/>
                <a:cs typeface="Comic Sans MS"/>
              </a:rPr>
              <a:t> </a:t>
            </a:r>
            <a:r>
              <a:rPr sz="2400" spc="-5" dirty="0" err="1">
                <a:latin typeface="Comic Sans MS"/>
                <a:cs typeface="Comic Sans MS"/>
              </a:rPr>
              <a:t>armónica</a:t>
            </a:r>
            <a:r>
              <a:rPr sz="2400" spc="-5" dirty="0">
                <a:latin typeface="Comic Sans MS"/>
                <a:cs typeface="Comic Sans MS"/>
              </a:rPr>
              <a:t> medido en el extremo del neutro </a:t>
            </a:r>
            <a:r>
              <a:rPr sz="2400" spc="-5" dirty="0" err="1">
                <a:latin typeface="Comic Sans MS"/>
                <a:cs typeface="Comic Sans MS"/>
              </a:rPr>
              <a:t>podría</a:t>
            </a:r>
            <a:r>
              <a:rPr sz="2400" spc="-5" dirty="0">
                <a:latin typeface="Comic Sans MS"/>
                <a:cs typeface="Comic Sans MS"/>
              </a:rPr>
              <a:t> ser</a:t>
            </a:r>
            <a:r>
              <a:rPr lang="es-AR" sz="2400" spc="-5" dirty="0">
                <a:latin typeface="Comic Sans MS"/>
                <a:cs typeface="Comic Sans MS"/>
              </a:rPr>
              <a:t> </a:t>
            </a:r>
            <a:r>
              <a:rPr sz="2400" spc="-5" dirty="0" err="1">
                <a:latin typeface="Comic Sans MS"/>
                <a:cs typeface="Comic Sans MS"/>
              </a:rPr>
              <a:t>usado</a:t>
            </a:r>
            <a:r>
              <a:rPr sz="2400" spc="-5" dirty="0">
                <a:latin typeface="Comic Sans MS"/>
                <a:cs typeface="Comic Sans MS"/>
              </a:rPr>
              <a:t> para detectar las fallas cercanas al neutro.</a:t>
            </a:r>
            <a:r>
              <a:rPr sz="2400" dirty="0">
                <a:latin typeface="Comic Sans MS"/>
                <a:cs typeface="Comic Sans MS"/>
              </a:rPr>
              <a:t> </a:t>
            </a:r>
            <a:r>
              <a:rPr sz="2400" spc="-5" dirty="0">
                <a:latin typeface="Comic Sans MS"/>
                <a:cs typeface="Comic Sans MS"/>
              </a:rPr>
              <a:t>Las</a:t>
            </a:r>
            <a:r>
              <a:rPr lang="es-AR" sz="2400" spc="-5" dirty="0">
                <a:latin typeface="Comic Sans MS"/>
                <a:cs typeface="Comic Sans MS"/>
              </a:rPr>
              <a:t> </a:t>
            </a:r>
            <a:r>
              <a:rPr sz="2400" spc="-5" dirty="0" err="1">
                <a:latin typeface="Comic Sans MS"/>
                <a:cs typeface="Comic Sans MS"/>
              </a:rPr>
              <a:t>fallas</a:t>
            </a:r>
            <a:r>
              <a:rPr sz="2400" dirty="0">
                <a:latin typeface="Comic Sans MS"/>
                <a:cs typeface="Comic Sans MS"/>
              </a:rPr>
              <a:t> </a:t>
            </a:r>
            <a:r>
              <a:rPr sz="2400" spc="-5" dirty="0">
                <a:latin typeface="Comic Sans MS"/>
                <a:cs typeface="Comic Sans MS"/>
              </a:rPr>
              <a:t>a tierra en la parte restante de los </a:t>
            </a:r>
            <a:r>
              <a:rPr sz="2400" spc="-5" dirty="0" err="1">
                <a:latin typeface="Comic Sans MS"/>
                <a:cs typeface="Comic Sans MS"/>
              </a:rPr>
              <a:t>devanados</a:t>
            </a:r>
            <a:r>
              <a:rPr lang="es-AR" sz="2400" spc="-5" dirty="0">
                <a:latin typeface="Comic Sans MS"/>
                <a:cs typeface="Comic Sans MS"/>
              </a:rPr>
              <a:t> </a:t>
            </a:r>
            <a:r>
              <a:rPr sz="2400" spc="-5" dirty="0" err="1">
                <a:latin typeface="Comic Sans MS"/>
                <a:cs typeface="Comic Sans MS"/>
              </a:rPr>
              <a:t>pueden</a:t>
            </a:r>
            <a:r>
              <a:rPr sz="2400" spc="-5" dirty="0">
                <a:latin typeface="Comic Sans MS"/>
                <a:cs typeface="Comic Sans MS"/>
              </a:rPr>
              <a:t> ser detectadas por la protección de falla a tierra</a:t>
            </a:r>
            <a:r>
              <a:rPr lang="es-AR" sz="2400" spc="-5" dirty="0">
                <a:latin typeface="Comic Sans MS"/>
                <a:cs typeface="Comic Sans MS"/>
              </a:rPr>
              <a:t> </a:t>
            </a:r>
            <a:r>
              <a:rPr sz="2400" spc="-5" dirty="0" err="1">
                <a:latin typeface="Comic Sans MS"/>
                <a:cs typeface="Comic Sans MS"/>
              </a:rPr>
              <a:t>convencional</a:t>
            </a:r>
            <a:r>
              <a:rPr sz="2400" spc="-5" dirty="0">
                <a:latin typeface="Comic Sans MS"/>
                <a:cs typeface="Comic Sans MS"/>
              </a:rPr>
              <a:t>, por ejemplo, </a:t>
            </a:r>
            <a:r>
              <a:rPr sz="2400" spc="-10" dirty="0">
                <a:latin typeface="Comic Sans MS"/>
                <a:cs typeface="Comic Sans MS"/>
              </a:rPr>
              <a:t>con </a:t>
            </a:r>
            <a:r>
              <a:rPr sz="2400" spc="-5" dirty="0">
                <a:latin typeface="Comic Sans MS"/>
                <a:cs typeface="Comic Sans MS"/>
              </a:rPr>
              <a:t>un relé de </a:t>
            </a:r>
            <a:r>
              <a:rPr sz="2400" spc="-5" dirty="0" err="1">
                <a:latin typeface="Comic Sans MS"/>
                <a:cs typeface="Comic Sans MS"/>
              </a:rPr>
              <a:t>sobretensión</a:t>
            </a:r>
            <a:r>
              <a:rPr lang="es-AR" sz="2400" spc="-5" dirty="0">
                <a:latin typeface="Comic Sans MS"/>
                <a:cs typeface="Comic Sans MS"/>
              </a:rPr>
              <a:t> </a:t>
            </a:r>
            <a:r>
              <a:rPr sz="2400" spc="-5" dirty="0">
                <a:latin typeface="Comic Sans MS"/>
                <a:cs typeface="Comic Sans MS"/>
              </a:rPr>
              <a:t>(59GN), el cual opera con la tensión de neutro de 60 Hz.</a:t>
            </a:r>
            <a:r>
              <a:rPr lang="es-AR" sz="2400" spc="-5" dirty="0">
                <a:latin typeface="Comic Sans MS"/>
                <a:cs typeface="Comic Sans MS"/>
              </a:rPr>
              <a:t> </a:t>
            </a:r>
            <a:r>
              <a:rPr sz="2400" spc="-5" dirty="0">
                <a:latin typeface="Comic Sans MS"/>
                <a:cs typeface="Comic Sans MS"/>
              </a:rPr>
              <a:t>La combinación de ambos relés proporciona </a:t>
            </a:r>
            <a:r>
              <a:rPr sz="2400" spc="-5" dirty="0" err="1">
                <a:latin typeface="Comic Sans MS"/>
                <a:cs typeface="Comic Sans MS"/>
              </a:rPr>
              <a:t>protección</a:t>
            </a:r>
            <a:r>
              <a:rPr sz="2400" spc="-5" dirty="0">
                <a:latin typeface="Comic Sans MS"/>
                <a:cs typeface="Comic Sans MS"/>
              </a:rPr>
              <a:t> al</a:t>
            </a:r>
            <a:r>
              <a:rPr lang="es-AR" sz="2400" spc="-5" dirty="0">
                <a:latin typeface="Comic Sans MS"/>
                <a:cs typeface="Comic Sans MS"/>
              </a:rPr>
              <a:t> </a:t>
            </a:r>
            <a:r>
              <a:rPr sz="2400" spc="-5" dirty="0">
                <a:latin typeface="Comic Sans MS"/>
                <a:cs typeface="Comic Sans MS"/>
              </a:rPr>
              <a:t>100%</a:t>
            </a:r>
            <a:r>
              <a:rPr sz="2400" spc="75" dirty="0">
                <a:latin typeface="Comic Sans MS"/>
                <a:cs typeface="Comic Sans MS"/>
              </a:rPr>
              <a:t> </a:t>
            </a:r>
            <a:r>
              <a:rPr sz="2400" spc="-5" dirty="0">
                <a:latin typeface="Comic Sans MS"/>
                <a:cs typeface="Comic Sans MS"/>
              </a:rPr>
              <a:t>del</a:t>
            </a:r>
            <a:r>
              <a:rPr sz="2400" spc="80" dirty="0">
                <a:latin typeface="Comic Sans MS"/>
                <a:cs typeface="Comic Sans MS"/>
              </a:rPr>
              <a:t> </a:t>
            </a:r>
            <a:r>
              <a:rPr sz="2400" spc="-5" dirty="0">
                <a:latin typeface="Comic Sans MS"/>
                <a:cs typeface="Comic Sans MS"/>
              </a:rPr>
              <a:t>devanado</a:t>
            </a:r>
            <a:r>
              <a:rPr sz="2400" spc="80" dirty="0">
                <a:latin typeface="Comic Sans MS"/>
                <a:cs typeface="Comic Sans MS"/>
              </a:rPr>
              <a:t> </a:t>
            </a:r>
            <a:r>
              <a:rPr sz="2400" spc="-5" dirty="0">
                <a:latin typeface="Comic Sans MS"/>
                <a:cs typeface="Comic Sans MS"/>
              </a:rPr>
              <a:t>del</a:t>
            </a:r>
            <a:r>
              <a:rPr sz="2400" spc="75" dirty="0">
                <a:latin typeface="Comic Sans MS"/>
                <a:cs typeface="Comic Sans MS"/>
              </a:rPr>
              <a:t> </a:t>
            </a:r>
            <a:r>
              <a:rPr sz="2400" spc="-5" dirty="0">
                <a:latin typeface="Comic Sans MS"/>
                <a:cs typeface="Comic Sans MS"/>
              </a:rPr>
              <a:t>estator.</a:t>
            </a:r>
            <a:r>
              <a:rPr sz="2400" spc="80" dirty="0">
                <a:latin typeface="Comic Sans MS"/>
                <a:cs typeface="Comic Sans MS"/>
              </a:rPr>
              <a:t> </a:t>
            </a:r>
            <a:r>
              <a:rPr sz="2400" spc="-5" dirty="0">
                <a:latin typeface="Comic Sans MS"/>
                <a:cs typeface="Comic Sans MS"/>
              </a:rPr>
              <a:t>Se</a:t>
            </a:r>
            <a:r>
              <a:rPr sz="2400" spc="80" dirty="0">
                <a:latin typeface="Comic Sans MS"/>
                <a:cs typeface="Comic Sans MS"/>
              </a:rPr>
              <a:t> </a:t>
            </a:r>
            <a:r>
              <a:rPr sz="2400" spc="-5" dirty="0">
                <a:latin typeface="Comic Sans MS"/>
                <a:cs typeface="Comic Sans MS"/>
              </a:rPr>
              <a:t>muestra</a:t>
            </a:r>
            <a:r>
              <a:rPr sz="2400" spc="75" dirty="0">
                <a:latin typeface="Comic Sans MS"/>
                <a:cs typeface="Comic Sans MS"/>
              </a:rPr>
              <a:t> </a:t>
            </a:r>
            <a:r>
              <a:rPr sz="2400" spc="-5" dirty="0">
                <a:latin typeface="Comic Sans MS"/>
                <a:cs typeface="Comic Sans MS"/>
              </a:rPr>
              <a:t>en</a:t>
            </a:r>
            <a:r>
              <a:rPr sz="2400" spc="80" dirty="0">
                <a:latin typeface="Comic Sans MS"/>
                <a:cs typeface="Comic Sans MS"/>
              </a:rPr>
              <a:t> </a:t>
            </a:r>
            <a:r>
              <a:rPr sz="2400" spc="-5">
                <a:latin typeface="Comic Sans MS"/>
                <a:cs typeface="Comic Sans MS"/>
              </a:rPr>
              <a:t>la</a:t>
            </a:r>
            <a:r>
              <a:rPr sz="2400" spc="70">
                <a:latin typeface="Comic Sans MS"/>
                <a:cs typeface="Comic Sans MS"/>
              </a:rPr>
              <a:t> </a:t>
            </a:r>
            <a:r>
              <a:rPr sz="2400" spc="-5" smtClean="0">
                <a:latin typeface="Comic Sans MS"/>
                <a:cs typeface="Comic Sans MS"/>
              </a:rPr>
              <a:t>figura</a:t>
            </a:r>
            <a:r>
              <a:rPr lang="es-ES" sz="2400" spc="-5" dirty="0" smtClean="0">
                <a:latin typeface="Comic Sans MS"/>
                <a:cs typeface="Comic Sans MS"/>
              </a:rPr>
              <a:t> </a:t>
            </a:r>
            <a:r>
              <a:rPr sz="2400" spc="-5" smtClean="0">
                <a:latin typeface="Comic Sans MS"/>
                <a:cs typeface="Comic Sans MS"/>
              </a:rPr>
              <a:t>5 </a:t>
            </a:r>
            <a:r>
              <a:rPr sz="2400" spc="-5" dirty="0">
                <a:latin typeface="Comic Sans MS"/>
                <a:cs typeface="Comic Sans MS"/>
              </a:rPr>
              <a:t>un esquema de protección simplificada que </a:t>
            </a:r>
            <a:r>
              <a:rPr sz="2400" spc="-5" dirty="0" err="1">
                <a:latin typeface="Comic Sans MS"/>
                <a:cs typeface="Comic Sans MS"/>
              </a:rPr>
              <a:t>usa</a:t>
            </a:r>
            <a:r>
              <a:rPr sz="2400" spc="-5" dirty="0">
                <a:latin typeface="Comic Sans MS"/>
                <a:cs typeface="Comic Sans MS"/>
              </a:rPr>
              <a:t> </a:t>
            </a:r>
            <a:r>
              <a:rPr sz="2400" spc="-5" dirty="0" err="1">
                <a:latin typeface="Comic Sans MS"/>
                <a:cs typeface="Comic Sans MS"/>
              </a:rPr>
              <a:t>esta</a:t>
            </a:r>
            <a:r>
              <a:rPr lang="es-AR" sz="2400" spc="-5" dirty="0">
                <a:latin typeface="Comic Sans MS"/>
                <a:cs typeface="Comic Sans MS"/>
              </a:rPr>
              <a:t> </a:t>
            </a:r>
            <a:r>
              <a:rPr sz="2400" spc="-5" dirty="0" err="1">
                <a:latin typeface="Comic Sans MS"/>
                <a:cs typeface="Comic Sans MS"/>
              </a:rPr>
              <a:t>técnica</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r>
              <a:rPr lang="es-MX" sz="2400" spc="-5" dirty="0" smtClean="0">
                <a:latin typeface="Comic Sans MS"/>
                <a:cs typeface="Comic Sans MS"/>
              </a:rPr>
              <a:t>Las </a:t>
            </a:r>
            <a:r>
              <a:rPr lang="es-MX" sz="2400" spc="-5" dirty="0">
                <a:latin typeface="Comic Sans MS"/>
                <a:cs typeface="Comic Sans MS"/>
              </a:rPr>
              <a:t>señales de los relés se toman de las entradas de tensión medidas a través del resistor del neutro.</a:t>
            </a:r>
            <a:r>
              <a:rPr lang="es-MX" sz="2400" dirty="0">
                <a:latin typeface="Comic Sans MS"/>
                <a:cs typeface="Comic Sans MS"/>
              </a:rPr>
              <a:t> </a:t>
            </a:r>
            <a:r>
              <a:rPr lang="es-MX" sz="2400" spc="-5" dirty="0">
                <a:latin typeface="Comic Sans MS"/>
                <a:cs typeface="Comic Sans MS"/>
              </a:rPr>
              <a:t>Un transformador de aislamiento interno escala la caída de tensión al rango continuo del relé y también proporciona aislamiento del esquema de protección.</a:t>
            </a:r>
            <a:r>
              <a:rPr lang="es-MX" sz="2400" dirty="0">
                <a:latin typeface="Comic Sans MS"/>
                <a:cs typeface="Comic Sans MS"/>
              </a:rPr>
              <a:t> </a:t>
            </a:r>
            <a:r>
              <a:rPr lang="es-MX" sz="2400" spc="-5" dirty="0">
                <a:latin typeface="Comic Sans MS"/>
                <a:cs typeface="Comic Sans MS"/>
              </a:rPr>
              <a:t>La protección de baja tensión consiste de un filtro sintonizado de 180 Hz, un detector de nivel de baja tensión (27), una lógica en línea y un temporizador.</a:t>
            </a:r>
            <a:r>
              <a:rPr lang="es-MX" sz="2400" spc="520" dirty="0">
                <a:latin typeface="Comic Sans MS"/>
                <a:cs typeface="Comic Sans MS"/>
              </a:rPr>
              <a:t> </a:t>
            </a:r>
            <a:r>
              <a:rPr lang="es-MX" sz="2400" spc="-5" dirty="0">
                <a:latin typeface="Comic Sans MS"/>
                <a:cs typeface="Comic Sans MS"/>
              </a:rPr>
              <a:t>La protección de sobretensión se</a:t>
            </a:r>
            <a:r>
              <a:rPr lang="es-MX" sz="2400" dirty="0">
                <a:latin typeface="Comic Sans MS"/>
                <a:cs typeface="Comic Sans MS"/>
              </a:rPr>
              <a:t> </a:t>
            </a:r>
            <a:r>
              <a:rPr lang="es-MX" sz="2400" spc="-5" dirty="0">
                <a:latin typeface="Comic Sans MS"/>
                <a:cs typeface="Comic Sans MS"/>
              </a:rPr>
              <a:t>construye</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filtro</a:t>
            </a:r>
            <a:r>
              <a:rPr lang="es-MX" sz="2400" dirty="0">
                <a:latin typeface="Comic Sans MS"/>
                <a:cs typeface="Comic Sans MS"/>
              </a:rPr>
              <a:t> </a:t>
            </a:r>
            <a:r>
              <a:rPr lang="es-MX" sz="2400" spc="-5" dirty="0">
                <a:latin typeface="Comic Sans MS"/>
                <a:cs typeface="Comic Sans MS"/>
              </a:rPr>
              <a:t>sintonizado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60</a:t>
            </a:r>
            <a:r>
              <a:rPr lang="es-MX" sz="2400" dirty="0">
                <a:latin typeface="Comic Sans MS"/>
                <a:cs typeface="Comic Sans MS"/>
              </a:rPr>
              <a:t> </a:t>
            </a:r>
            <a:r>
              <a:rPr lang="es-MX" sz="2400" spc="-5" dirty="0">
                <a:latin typeface="Comic Sans MS"/>
                <a:cs typeface="Comic Sans MS"/>
              </a:rPr>
              <a:t>Hz,</a:t>
            </a:r>
            <a:r>
              <a:rPr lang="es-MX" sz="2400" dirty="0">
                <a:latin typeface="Comic Sans MS"/>
                <a:cs typeface="Comic Sans MS"/>
              </a:rPr>
              <a:t> </a:t>
            </a:r>
            <a:r>
              <a:rPr lang="es-MX" sz="2400" spc="-5" dirty="0">
                <a:latin typeface="Comic Sans MS"/>
                <a:cs typeface="Comic Sans MS"/>
              </a:rPr>
              <a:t>un detector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nivel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(59</a:t>
            </a:r>
            <a:r>
              <a:rPr lang="es-MX" sz="2400" dirty="0">
                <a:latin typeface="Comic Sans MS"/>
                <a:cs typeface="Comic Sans MS"/>
              </a:rPr>
              <a:t> </a:t>
            </a:r>
            <a:r>
              <a:rPr lang="es-MX" sz="2400" spc="-5" dirty="0">
                <a:latin typeface="Comic Sans MS"/>
                <a:cs typeface="Comic Sans MS"/>
              </a:rPr>
              <a:t>GN)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un temporizador.</a:t>
            </a:r>
            <a:endParaRPr sz="900" dirty="0">
              <a:latin typeface="Comic Sans MS"/>
              <a:cs typeface="Comic Sans MS"/>
            </a:endParaRPr>
          </a:p>
        </p:txBody>
      </p:sp>
      <p:pic>
        <p:nvPicPr>
          <p:cNvPr id="3" name="Imagen 2">
            <a:extLst>
              <a:ext uri="{FF2B5EF4-FFF2-40B4-BE49-F238E27FC236}">
                <a16:creationId xmlns="" xmlns:a16="http://schemas.microsoft.com/office/drawing/2014/main" id="{7FF7B2E6-B4D0-4791-B720-F487DD33FEF7}"/>
              </a:ext>
            </a:extLst>
          </p:cNvPr>
          <p:cNvPicPr>
            <a:picLocks noChangeAspect="1"/>
          </p:cNvPicPr>
          <p:nvPr/>
        </p:nvPicPr>
        <p:blipFill>
          <a:blip r:embed="rId3"/>
          <a:stretch>
            <a:fillRect/>
          </a:stretch>
        </p:blipFill>
        <p:spPr>
          <a:xfrm>
            <a:off x="11155378" y="6672274"/>
            <a:ext cx="4643470" cy="2019304"/>
          </a:xfrm>
          <a:prstGeom prst="rect">
            <a:avLst/>
          </a:prstGeom>
        </p:spPr>
      </p:pic>
      <p:sp>
        <p:nvSpPr>
          <p:cNvPr id="19" name="CuadroTexto 18">
            <a:extLst>
              <a:ext uri="{FF2B5EF4-FFF2-40B4-BE49-F238E27FC236}">
                <a16:creationId xmlns="" xmlns:a16="http://schemas.microsoft.com/office/drawing/2014/main" id="{34F119A3-A6FD-4091-B304-B0F63DC766BB}"/>
              </a:ext>
            </a:extLst>
          </p:cNvPr>
          <p:cNvSpPr txBox="1"/>
          <p:nvPr/>
        </p:nvSpPr>
        <p:spPr>
          <a:xfrm>
            <a:off x="9083676" y="8743976"/>
            <a:ext cx="8501122" cy="707886"/>
          </a:xfrm>
          <a:prstGeom prst="rect">
            <a:avLst/>
          </a:prstGeom>
          <a:noFill/>
        </p:spPr>
        <p:txBody>
          <a:bodyPr wrap="square">
            <a:spAutoFit/>
          </a:bodyPr>
          <a:lstStyle/>
          <a:p>
            <a:pPr algn="ctr"/>
            <a:r>
              <a:rPr lang="es-MX" sz="2000" b="1" dirty="0">
                <a:latin typeface="Comic Sans MS" panose="030F0702030302020204" pitchFamily="66" charset="0"/>
              </a:rPr>
              <a:t>Figura 5. Un esquema de protección de falla a tierra de baja tensión de tercera armónica</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3801151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17"/>
          <p:cNvSpPr txBox="1"/>
          <p:nvPr/>
        </p:nvSpPr>
        <p:spPr>
          <a:xfrm>
            <a:off x="342303" y="381000"/>
            <a:ext cx="17285297" cy="8499634"/>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Las señales de los relés se toman de las entradas de tensión medidas a través del resistor del neutro.</a:t>
            </a:r>
            <a:r>
              <a:rPr lang="es-MX" sz="2400" dirty="0">
                <a:latin typeface="Comic Sans MS"/>
                <a:cs typeface="Comic Sans MS"/>
              </a:rPr>
              <a:t> </a:t>
            </a:r>
            <a:r>
              <a:rPr lang="es-MX" sz="2400" spc="-5" dirty="0">
                <a:latin typeface="Comic Sans MS"/>
                <a:cs typeface="Comic Sans MS"/>
              </a:rPr>
              <a:t>Un transformador de aislamiento interno escala la caída de tensión al rango continuo del relé y también proporciona aislamiento del esquema de protección.</a:t>
            </a:r>
            <a:r>
              <a:rPr lang="es-MX" sz="2400" dirty="0">
                <a:latin typeface="Comic Sans MS"/>
                <a:cs typeface="Comic Sans MS"/>
              </a:rPr>
              <a:t> </a:t>
            </a:r>
            <a:r>
              <a:rPr lang="es-MX" sz="2400" spc="-5" dirty="0">
                <a:latin typeface="Comic Sans MS"/>
                <a:cs typeface="Comic Sans MS"/>
              </a:rPr>
              <a:t>La protección de baja tensión consiste de un filtro sintonizado de 180 Hz, un detector de nivel de baja tensión (27), una lógica en línea y un temporizador.</a:t>
            </a:r>
            <a:r>
              <a:rPr lang="es-MX" sz="2400" spc="520" dirty="0">
                <a:latin typeface="Comic Sans MS"/>
                <a:cs typeface="Comic Sans MS"/>
              </a:rPr>
              <a:t> </a:t>
            </a:r>
            <a:r>
              <a:rPr lang="es-MX" sz="2400" spc="-5" dirty="0">
                <a:latin typeface="Comic Sans MS"/>
                <a:cs typeface="Comic Sans MS"/>
              </a:rPr>
              <a:t>La protección de sobretensión se</a:t>
            </a:r>
            <a:r>
              <a:rPr lang="es-MX" sz="2400" dirty="0">
                <a:latin typeface="Comic Sans MS"/>
                <a:cs typeface="Comic Sans MS"/>
              </a:rPr>
              <a:t> </a:t>
            </a:r>
            <a:r>
              <a:rPr lang="es-MX" sz="2400" spc="-5" dirty="0">
                <a:latin typeface="Comic Sans MS"/>
                <a:cs typeface="Comic Sans MS"/>
              </a:rPr>
              <a:t>construye</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filtro</a:t>
            </a:r>
            <a:r>
              <a:rPr lang="es-MX" sz="2400" dirty="0">
                <a:latin typeface="Comic Sans MS"/>
                <a:cs typeface="Comic Sans MS"/>
              </a:rPr>
              <a:t> </a:t>
            </a:r>
            <a:r>
              <a:rPr lang="es-MX" sz="2400" spc="-5" dirty="0">
                <a:latin typeface="Comic Sans MS"/>
                <a:cs typeface="Comic Sans MS"/>
              </a:rPr>
              <a:t>sintonizado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60</a:t>
            </a:r>
            <a:r>
              <a:rPr lang="es-MX" sz="2400" dirty="0">
                <a:latin typeface="Comic Sans MS"/>
                <a:cs typeface="Comic Sans MS"/>
              </a:rPr>
              <a:t> </a:t>
            </a:r>
            <a:r>
              <a:rPr lang="es-MX" sz="2400" spc="-5" dirty="0">
                <a:latin typeface="Comic Sans MS"/>
                <a:cs typeface="Comic Sans MS"/>
              </a:rPr>
              <a:t>Hz,</a:t>
            </a:r>
            <a:r>
              <a:rPr lang="es-MX" sz="2400" dirty="0">
                <a:latin typeface="Comic Sans MS"/>
                <a:cs typeface="Comic Sans MS"/>
              </a:rPr>
              <a:t> </a:t>
            </a:r>
            <a:r>
              <a:rPr lang="es-MX" sz="2400" spc="-5" dirty="0">
                <a:latin typeface="Comic Sans MS"/>
                <a:cs typeface="Comic Sans MS"/>
              </a:rPr>
              <a:t>un detector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nivel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(59</a:t>
            </a:r>
            <a:r>
              <a:rPr lang="es-MX" sz="2400" dirty="0">
                <a:latin typeface="Comic Sans MS"/>
                <a:cs typeface="Comic Sans MS"/>
              </a:rPr>
              <a:t> </a:t>
            </a:r>
            <a:r>
              <a:rPr lang="es-MX" sz="2400" spc="-5" dirty="0">
                <a:latin typeface="Comic Sans MS"/>
                <a:cs typeface="Comic Sans MS"/>
              </a:rPr>
              <a:t>GN)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un temporizador.</a:t>
            </a:r>
          </a:p>
          <a:p>
            <a:pPr marL="12700" marR="5080" algn="just">
              <a:spcBef>
                <a:spcPts val="100"/>
              </a:spcBef>
            </a:pPr>
            <a:r>
              <a:rPr lang="es-MX" sz="2400" spc="-5" dirty="0">
                <a:latin typeface="Comic Sans MS"/>
                <a:cs typeface="Comic Sans MS"/>
              </a:rPr>
              <a:t>Los ajustes de los detectores de nivel de baja tensión y sobretensión</a:t>
            </a:r>
            <a:r>
              <a:rPr lang="es-MX" sz="2400" spc="240" dirty="0">
                <a:latin typeface="Comic Sans MS"/>
                <a:cs typeface="Comic Sans MS"/>
              </a:rPr>
              <a:t> </a:t>
            </a:r>
            <a:r>
              <a:rPr lang="es-MX" sz="2400" spc="-5" dirty="0">
                <a:latin typeface="Comic Sans MS"/>
                <a:cs typeface="Comic Sans MS"/>
              </a:rPr>
              <a:t>son</a:t>
            </a:r>
            <a:r>
              <a:rPr lang="es-MX" sz="2400" spc="250" dirty="0">
                <a:latin typeface="Comic Sans MS"/>
                <a:cs typeface="Comic Sans MS"/>
              </a:rPr>
              <a:t> </a:t>
            </a:r>
            <a:r>
              <a:rPr lang="es-MX" sz="2400" spc="-5" dirty="0">
                <a:latin typeface="Comic Sans MS"/>
                <a:cs typeface="Comic Sans MS"/>
              </a:rPr>
              <a:t>tales</a:t>
            </a:r>
            <a:r>
              <a:rPr lang="es-MX" sz="2400" spc="254" dirty="0">
                <a:latin typeface="Comic Sans MS"/>
                <a:cs typeface="Comic Sans MS"/>
              </a:rPr>
              <a:t> </a:t>
            </a:r>
            <a:r>
              <a:rPr lang="es-MX" sz="2400" spc="-5" dirty="0">
                <a:latin typeface="Comic Sans MS"/>
                <a:cs typeface="Comic Sans MS"/>
              </a:rPr>
              <a:t>que</a:t>
            </a:r>
            <a:r>
              <a:rPr lang="es-MX" sz="2400" spc="245" dirty="0">
                <a:latin typeface="Comic Sans MS"/>
                <a:cs typeface="Comic Sans MS"/>
              </a:rPr>
              <a:t> </a:t>
            </a:r>
            <a:r>
              <a:rPr lang="es-MX" sz="2400" spc="-5" dirty="0">
                <a:latin typeface="Comic Sans MS"/>
                <a:cs typeface="Comic Sans MS"/>
              </a:rPr>
              <a:t>el</a:t>
            </a:r>
            <a:r>
              <a:rPr lang="es-MX" sz="2400" spc="240" dirty="0">
                <a:latin typeface="Comic Sans MS"/>
                <a:cs typeface="Comic Sans MS"/>
              </a:rPr>
              <a:t> </a:t>
            </a:r>
            <a:r>
              <a:rPr lang="es-MX" sz="2400" spc="-5" dirty="0">
                <a:latin typeface="Comic Sans MS"/>
                <a:cs typeface="Comic Sans MS"/>
              </a:rPr>
              <a:t>traslape</a:t>
            </a:r>
            <a:r>
              <a:rPr lang="es-MX" sz="2400" spc="245" dirty="0">
                <a:latin typeface="Comic Sans MS"/>
                <a:cs typeface="Comic Sans MS"/>
              </a:rPr>
              <a:t> </a:t>
            </a:r>
            <a:r>
              <a:rPr lang="es-MX" sz="2400" spc="-5" dirty="0">
                <a:latin typeface="Comic Sans MS"/>
                <a:cs typeface="Comic Sans MS"/>
              </a:rPr>
              <a:t>para</a:t>
            </a:r>
            <a:r>
              <a:rPr lang="es-MX" sz="2400" spc="245" dirty="0">
                <a:latin typeface="Comic Sans MS"/>
                <a:cs typeface="Comic Sans MS"/>
              </a:rPr>
              <a:t> </a:t>
            </a:r>
            <a:r>
              <a:rPr lang="es-MX" sz="2400" spc="-5" dirty="0">
                <a:latin typeface="Comic Sans MS"/>
                <a:cs typeface="Comic Sans MS"/>
              </a:rPr>
              <a:t>todos</a:t>
            </a:r>
            <a:r>
              <a:rPr lang="es-MX" sz="2400" spc="240" dirty="0">
                <a:latin typeface="Comic Sans MS"/>
                <a:cs typeface="Comic Sans MS"/>
              </a:rPr>
              <a:t> </a:t>
            </a:r>
            <a:r>
              <a:rPr lang="es-MX" sz="2400" spc="-5" dirty="0">
                <a:latin typeface="Comic Sans MS"/>
                <a:cs typeface="Comic Sans MS"/>
              </a:rPr>
              <a:t>los puntos</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falla</a:t>
            </a:r>
            <a:r>
              <a:rPr lang="es-MX" sz="2400" spc="250" dirty="0">
                <a:latin typeface="Comic Sans MS"/>
                <a:cs typeface="Comic Sans MS"/>
              </a:rPr>
              <a:t> </a:t>
            </a:r>
            <a:r>
              <a:rPr lang="es-MX" sz="2400" spc="-5" dirty="0">
                <a:latin typeface="Comic Sans MS"/>
                <a:cs typeface="Comic Sans MS"/>
              </a:rPr>
              <a:t>en</a:t>
            </a:r>
            <a:r>
              <a:rPr lang="es-MX" sz="2400" spc="245" dirty="0">
                <a:latin typeface="Comic Sans MS"/>
                <a:cs typeface="Comic Sans MS"/>
              </a:rPr>
              <a:t> </a:t>
            </a:r>
            <a:r>
              <a:rPr lang="es-MX" sz="2400" spc="-5" dirty="0">
                <a:latin typeface="Comic Sans MS"/>
                <a:cs typeface="Comic Sans MS"/>
              </a:rPr>
              <a:t>el</a:t>
            </a:r>
            <a:r>
              <a:rPr lang="es-MX" sz="2400" spc="245" dirty="0">
                <a:latin typeface="Comic Sans MS"/>
                <a:cs typeface="Comic Sans MS"/>
              </a:rPr>
              <a:t> </a:t>
            </a:r>
            <a:r>
              <a:rPr lang="es-MX" sz="2400" spc="-5" dirty="0">
                <a:latin typeface="Comic Sans MS"/>
                <a:cs typeface="Comic Sans MS"/>
              </a:rPr>
              <a:t>devanado</a:t>
            </a:r>
            <a:r>
              <a:rPr lang="es-MX" sz="2400" spc="250" dirty="0">
                <a:latin typeface="Comic Sans MS"/>
                <a:cs typeface="Comic Sans MS"/>
              </a:rPr>
              <a:t> </a:t>
            </a:r>
            <a:r>
              <a:rPr lang="es-MX" sz="2400" spc="-5" dirty="0">
                <a:latin typeface="Comic Sans MS"/>
                <a:cs typeface="Comic Sans MS"/>
              </a:rPr>
              <a:t>del</a:t>
            </a:r>
            <a:r>
              <a:rPr lang="es-MX" sz="2400" spc="245" dirty="0">
                <a:latin typeface="Comic Sans MS"/>
                <a:cs typeface="Comic Sans MS"/>
              </a:rPr>
              <a:t> </a:t>
            </a:r>
            <a:r>
              <a:rPr lang="es-MX" sz="2400" spc="-5" dirty="0">
                <a:latin typeface="Comic Sans MS"/>
                <a:cs typeface="Comic Sans MS"/>
              </a:rPr>
              <a:t>estator</a:t>
            </a:r>
            <a:r>
              <a:rPr lang="es-MX" sz="2400" spc="245" dirty="0">
                <a:latin typeface="Comic Sans MS"/>
                <a:cs typeface="Comic Sans MS"/>
              </a:rPr>
              <a:t> </a:t>
            </a:r>
            <a:r>
              <a:rPr lang="es-MX" sz="2400" spc="-5" dirty="0">
                <a:latin typeface="Comic Sans MS"/>
                <a:cs typeface="Comic Sans MS"/>
              </a:rPr>
              <a:t>desde</a:t>
            </a:r>
            <a:r>
              <a:rPr lang="es-MX" sz="2400" spc="250" dirty="0">
                <a:latin typeface="Comic Sans MS"/>
                <a:cs typeface="Comic Sans MS"/>
              </a:rPr>
              <a:t> </a:t>
            </a:r>
            <a:r>
              <a:rPr lang="es-MX" sz="2400" spc="-5" dirty="0">
                <a:latin typeface="Comic Sans MS"/>
                <a:cs typeface="Comic Sans MS"/>
              </a:rPr>
              <a:t>las terminales hasta el neutro del generador es asegurado. Generalmente, una tensión de tercera armónica no mayor al</a:t>
            </a:r>
            <a:r>
              <a:rPr lang="es-MX" sz="2400" dirty="0">
                <a:latin typeface="Comic Sans MS"/>
                <a:cs typeface="Comic Sans MS"/>
              </a:rPr>
              <a:t> </a:t>
            </a:r>
            <a:r>
              <a:rPr lang="es-MX" sz="2400" spc="-5" dirty="0">
                <a:latin typeface="Comic Sans MS"/>
                <a:cs typeface="Comic Sans MS"/>
              </a:rPr>
              <a:t>1%</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nominal</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necesario</a:t>
            </a:r>
            <a:r>
              <a:rPr lang="es-MX" sz="2400" spc="260" dirty="0">
                <a:latin typeface="Comic Sans MS"/>
                <a:cs typeface="Comic Sans MS"/>
              </a:rPr>
              <a:t> </a:t>
            </a:r>
            <a:r>
              <a:rPr lang="es-MX" sz="2400" spc="-5" dirty="0">
                <a:latin typeface="Comic Sans MS"/>
                <a:cs typeface="Comic Sans MS"/>
              </a:rPr>
              <a:t>para proporcionar</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traslape</a:t>
            </a:r>
            <a:r>
              <a:rPr lang="es-MX" sz="2400" dirty="0">
                <a:latin typeface="Comic Sans MS"/>
                <a:cs typeface="Comic Sans MS"/>
              </a:rPr>
              <a:t> </a:t>
            </a:r>
            <a:r>
              <a:rPr lang="es-MX" sz="2400" spc="-5" dirty="0">
                <a:latin typeface="Comic Sans MS"/>
                <a:cs typeface="Comic Sans MS"/>
              </a:rPr>
              <a:t>adecuado.</a:t>
            </a:r>
            <a:r>
              <a:rPr lang="es-MX" sz="2400" dirty="0">
                <a:latin typeface="Comic Sans MS"/>
                <a:cs typeface="Comic Sans MS"/>
              </a:rPr>
              <a:t> </a:t>
            </a:r>
            <a:r>
              <a:rPr lang="es-MX" sz="2400" spc="-5" dirty="0">
                <a:latin typeface="Comic Sans MS"/>
                <a:cs typeface="Comic Sans MS"/>
              </a:rPr>
              <a:t>Normalmente,</a:t>
            </a:r>
            <a:r>
              <a:rPr lang="es-MX" sz="2400" dirty="0">
                <a:latin typeface="Comic Sans MS"/>
                <a:cs typeface="Comic Sans MS"/>
              </a:rPr>
              <a:t> </a:t>
            </a:r>
            <a:r>
              <a:rPr lang="es-MX" sz="2400" spc="-5" dirty="0">
                <a:latin typeface="Comic Sans MS"/>
                <a:cs typeface="Comic Sans MS"/>
              </a:rPr>
              <a:t>la protección de baja tensión de tercera armónica puede proporcionar protección adecuada al 0-30% del devanado del estator, medido desde el neutro hacia las terminales 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ajustes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baja</a:t>
            </a:r>
            <a:r>
              <a:rPr lang="es-MX" sz="2400" spc="260" dirty="0">
                <a:latin typeface="Comic Sans MS"/>
                <a:cs typeface="Comic Sans MS"/>
              </a:rPr>
              <a:t> </a:t>
            </a:r>
            <a:r>
              <a:rPr lang="es-MX" sz="2400" spc="-5" dirty="0">
                <a:latin typeface="Comic Sans MS"/>
                <a:cs typeface="Comic Sans MS"/>
              </a:rPr>
              <a:t>tensión deben estar muy abajo del mínimo tensión de tercera armónica</a:t>
            </a:r>
            <a:r>
              <a:rPr lang="es-MX" sz="2400" dirty="0">
                <a:latin typeface="Comic Sans MS"/>
                <a:cs typeface="Comic Sans MS"/>
              </a:rPr>
              <a:t> </a:t>
            </a:r>
            <a:r>
              <a:rPr lang="es-MX" sz="2400" spc="-5" dirty="0">
                <a:latin typeface="Comic Sans MS"/>
                <a:cs typeface="Comic Sans MS"/>
              </a:rPr>
              <a:t>presente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operación normal del</a:t>
            </a:r>
            <a:r>
              <a:rPr lang="es-MX" sz="2400" dirty="0">
                <a:latin typeface="Comic Sans MS"/>
                <a:cs typeface="Comic Sans MS"/>
              </a:rPr>
              <a:t> </a:t>
            </a:r>
            <a:r>
              <a:rPr lang="es-MX" sz="2400" spc="-5" dirty="0">
                <a:latin typeface="Comic Sans MS"/>
                <a:cs typeface="Comic Sans MS"/>
              </a:rPr>
              <a:t>generador.</a:t>
            </a:r>
          </a:p>
          <a:p>
            <a:pPr marL="12700" marR="5080" algn="just">
              <a:spcBef>
                <a:spcPts val="100"/>
              </a:spcBef>
            </a:pPr>
            <a:r>
              <a:rPr lang="es-MX" sz="2400" spc="-5" dirty="0">
                <a:latin typeface="Comic Sans MS"/>
                <a:cs typeface="Comic Sans MS"/>
              </a:rPr>
              <a:t>El relé de baja tensión de tercera armónica debe ser bloqueado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evitar</a:t>
            </a:r>
            <a:r>
              <a:rPr lang="es-MX" sz="2400" dirty="0">
                <a:latin typeface="Comic Sans MS"/>
                <a:cs typeface="Comic Sans MS"/>
              </a:rPr>
              <a:t> </a:t>
            </a:r>
            <a:r>
              <a:rPr lang="es-MX" sz="2400" spc="-5" dirty="0">
                <a:latin typeface="Comic Sans MS"/>
                <a:cs typeface="Comic Sans MS"/>
              </a:rPr>
              <a:t>disparos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falso</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el arranque</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logra proporcionando</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(59C) </a:t>
            </a:r>
            <a:r>
              <a:rPr lang="es-MX" sz="2400" spc="-5" dirty="0" err="1">
                <a:latin typeface="Comic Sans MS"/>
                <a:cs typeface="Comic Sans MS"/>
              </a:rPr>
              <a:t>supervisorio</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algunos</a:t>
            </a:r>
            <a:r>
              <a:rPr lang="es-MX" sz="2400" dirty="0">
                <a:latin typeface="Comic Sans MS"/>
                <a:cs typeface="Comic Sans MS"/>
              </a:rPr>
              <a:t> </a:t>
            </a:r>
            <a:r>
              <a:rPr lang="es-MX" sz="2400" spc="-5" dirty="0">
                <a:latin typeface="Comic Sans MS"/>
                <a:cs typeface="Comic Sans MS"/>
              </a:rPr>
              <a:t>casos,</a:t>
            </a:r>
            <a:r>
              <a:rPr lang="es-MX" sz="2400"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generador</a:t>
            </a:r>
            <a:r>
              <a:rPr lang="es-MX" sz="2400" spc="260" dirty="0">
                <a:latin typeface="Comic Sans MS"/>
                <a:cs typeface="Comic Sans MS"/>
              </a:rPr>
              <a:t> </a:t>
            </a:r>
            <a:r>
              <a:rPr lang="es-MX" sz="2400" spc="-5" dirty="0">
                <a:latin typeface="Comic Sans MS"/>
                <a:cs typeface="Comic Sans MS"/>
              </a:rPr>
              <a:t>no desarrolla una tensión de tercera armónica significativo hasta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tiene</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caso,</a:t>
            </a:r>
            <a:r>
              <a:rPr lang="es-MX" sz="2400" spc="254"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supervisión usando</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 proporcionada; el relé de </a:t>
            </a:r>
            <a:r>
              <a:rPr lang="es-MX" sz="2400" spc="-5" dirty="0" err="1">
                <a:latin typeface="Comic Sans MS"/>
                <a:cs typeface="Comic Sans MS"/>
              </a:rPr>
              <a:t>sobrecorriente</a:t>
            </a:r>
            <a:r>
              <a:rPr lang="es-MX" sz="2400" spc="-5" dirty="0">
                <a:latin typeface="Comic Sans MS"/>
                <a:cs typeface="Comic Sans MS"/>
              </a:rPr>
              <a:t> operará cuando la corriente exceda su valor de pickup.</a:t>
            </a:r>
            <a:r>
              <a:rPr lang="es-MX" sz="2400" dirty="0">
                <a:latin typeface="Comic Sans MS"/>
                <a:cs typeface="Comic Sans MS"/>
              </a:rPr>
              <a:t> </a:t>
            </a:r>
            <a:r>
              <a:rPr lang="es-MX" sz="2400" spc="-5" dirty="0">
                <a:latin typeface="Comic Sans MS"/>
                <a:cs typeface="Comic Sans MS"/>
              </a:rPr>
              <a:t>Por lo tanto, bajo 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ligera,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interruptor principal está abierto, el relé de baja tensión de tercera armónica estará fuera de servicio, por lo que un esquema 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alterno</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considerado.</a:t>
            </a:r>
            <a:r>
              <a:rPr lang="es-MX" sz="2400" dirty="0">
                <a:latin typeface="Comic Sans MS"/>
                <a:cs typeface="Comic Sans MS"/>
              </a:rPr>
              <a:t> </a:t>
            </a:r>
            <a:r>
              <a:rPr lang="es-MX" sz="2400" spc="-5" dirty="0">
                <a:latin typeface="Comic Sans MS"/>
                <a:cs typeface="Comic Sans MS"/>
              </a:rPr>
              <a:t>La protección de baja tensión de tercera armónica operaría para circuitos abiertos o cortocircuitos de los devanados primario</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secundario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 tierra de neutro y no sería capaz de detectar un circuito abierto</a:t>
            </a:r>
            <a:r>
              <a:rPr lang="es-MX" sz="2400" spc="5" dirty="0">
                <a:latin typeface="Comic Sans MS"/>
                <a:cs typeface="Comic Sans MS"/>
              </a:rPr>
              <a:t> </a:t>
            </a:r>
            <a:r>
              <a:rPr lang="es-MX" sz="2400" spc="-5" dirty="0">
                <a:latin typeface="Comic Sans MS"/>
                <a:cs typeface="Comic Sans MS"/>
              </a:rPr>
              <a:t>en</a:t>
            </a:r>
            <a:r>
              <a:rPr lang="es-MX" sz="2400" spc="1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resistencia</a:t>
            </a:r>
            <a:r>
              <a:rPr lang="es-MX" sz="2400" spc="1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puesta</a:t>
            </a:r>
            <a:r>
              <a:rPr lang="es-MX" sz="2400" spc="10" dirty="0">
                <a:latin typeface="Comic Sans MS"/>
                <a:cs typeface="Comic Sans MS"/>
              </a:rPr>
              <a:t> </a:t>
            </a:r>
            <a:r>
              <a:rPr lang="es-MX" sz="2400" spc="-5" dirty="0">
                <a:latin typeface="Comic Sans MS"/>
                <a:cs typeface="Comic Sans MS"/>
              </a:rPr>
              <a:t>a</a:t>
            </a:r>
            <a:r>
              <a:rPr lang="es-MX" sz="2400" spc="10" dirty="0">
                <a:latin typeface="Comic Sans MS"/>
                <a:cs typeface="Comic Sans MS"/>
              </a:rPr>
              <a:t> </a:t>
            </a:r>
            <a:r>
              <a:rPr lang="es-MX" sz="2400" spc="-5" dirty="0">
                <a:latin typeface="Comic Sans MS"/>
                <a:cs typeface="Comic Sans MS"/>
              </a:rPr>
              <a:t>tierra</a:t>
            </a:r>
            <a:r>
              <a:rPr lang="es-MX" sz="2400" spc="5" dirty="0">
                <a:latin typeface="Comic Sans MS"/>
                <a:cs typeface="Comic Sans MS"/>
              </a:rPr>
              <a:t> </a:t>
            </a:r>
            <a:r>
              <a:rPr lang="es-MX" sz="2400" spc="-5" dirty="0">
                <a:latin typeface="Comic Sans MS"/>
                <a:cs typeface="Comic Sans MS"/>
              </a:rPr>
              <a:t>secundaria.</a:t>
            </a: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gn="just">
              <a:lnSpc>
                <a:spcPct val="116100"/>
              </a:lnSpc>
            </a:pPr>
            <a:endParaRPr sz="900" dirty="0">
              <a:latin typeface="Comic Sans MS"/>
              <a:cs typeface="Comic Sans MS"/>
            </a:endParaRPr>
          </a:p>
        </p:txBody>
      </p:sp>
    </p:spTree>
    <p:extLst>
      <p:ext uri="{BB962C8B-B14F-4D97-AF65-F5344CB8AC3E}">
        <p14:creationId xmlns="" xmlns:p14="http://schemas.microsoft.com/office/powerpoint/2010/main" val="40889853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30200" y="398699"/>
            <a:ext cx="9039228" cy="9258945"/>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Técnica de tensión en terminales residual de </a:t>
            </a:r>
            <a:r>
              <a:rPr sz="2400" b="1" spc="-5" dirty="0" err="1">
                <a:latin typeface="Comic Sans MS"/>
                <a:cs typeface="Comic Sans MS"/>
              </a:rPr>
              <a:t>tercera</a:t>
            </a:r>
            <a:r>
              <a:rPr lang="es-AR" sz="2400" b="1" spc="-5" dirty="0">
                <a:latin typeface="Comic Sans MS"/>
                <a:cs typeface="Comic Sans MS"/>
              </a:rPr>
              <a:t> </a:t>
            </a:r>
            <a:r>
              <a:rPr sz="2400" b="1" spc="-5" dirty="0" err="1">
                <a:latin typeface="Comic Sans MS"/>
                <a:cs typeface="Comic Sans MS"/>
              </a:rPr>
              <a:t>armónica</a:t>
            </a:r>
            <a:r>
              <a:rPr sz="2400" b="1" spc="-5" dirty="0">
                <a:latin typeface="Comic Sans MS"/>
                <a:cs typeface="Comic Sans MS"/>
              </a:rPr>
              <a:t> </a:t>
            </a:r>
            <a:r>
              <a:rPr sz="2400" spc="-5" dirty="0">
                <a:latin typeface="Comic Sans MS"/>
                <a:cs typeface="Comic Sans MS"/>
              </a:rPr>
              <a:t>(</a:t>
            </a:r>
            <a:r>
              <a:rPr sz="2400" b="1" spc="-5" dirty="0">
                <a:latin typeface="Comic Sans MS"/>
                <a:cs typeface="Comic Sans MS"/>
              </a:rPr>
              <a:t>figura</a:t>
            </a:r>
            <a:r>
              <a:rPr sz="2400" b="1" dirty="0">
                <a:latin typeface="Comic Sans MS"/>
                <a:cs typeface="Comic Sans MS"/>
              </a:rPr>
              <a:t> </a:t>
            </a:r>
            <a:r>
              <a:rPr sz="2400" b="1" spc="-5" dirty="0">
                <a:latin typeface="Comic Sans MS"/>
                <a:cs typeface="Comic Sans MS"/>
              </a:rPr>
              <a:t>6</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Esta</a:t>
            </a:r>
            <a:r>
              <a:rPr sz="2400" dirty="0">
                <a:latin typeface="Comic Sans MS"/>
                <a:cs typeface="Comic Sans MS"/>
              </a:rPr>
              <a:t> </a:t>
            </a:r>
            <a:r>
              <a:rPr sz="2400" spc="-5" dirty="0">
                <a:latin typeface="Comic Sans MS"/>
                <a:cs typeface="Comic Sans MS"/>
              </a:rPr>
              <a:t>técnica</a:t>
            </a:r>
            <a:r>
              <a:rPr sz="2400" dirty="0">
                <a:latin typeface="Comic Sans MS"/>
                <a:cs typeface="Comic Sans MS"/>
              </a:rPr>
              <a:t> </a:t>
            </a:r>
            <a:r>
              <a:rPr sz="2400" spc="-5" dirty="0">
                <a:latin typeface="Comic Sans MS"/>
                <a:cs typeface="Comic Sans MS"/>
              </a:rPr>
              <a:t>esta</a:t>
            </a:r>
            <a:r>
              <a:rPr sz="2400" dirty="0">
                <a:latin typeface="Comic Sans MS"/>
                <a:cs typeface="Comic Sans MS"/>
              </a:rPr>
              <a:t> </a:t>
            </a:r>
            <a:r>
              <a:rPr sz="2400" spc="-5" dirty="0">
                <a:latin typeface="Comic Sans MS"/>
                <a:cs typeface="Comic Sans MS"/>
              </a:rPr>
              <a:t>basada</a:t>
            </a:r>
            <a:r>
              <a:rPr sz="2400" spc="254" dirty="0">
                <a:latin typeface="Comic Sans MS"/>
                <a:cs typeface="Comic Sans MS"/>
              </a:rPr>
              <a:t> </a:t>
            </a:r>
            <a:r>
              <a:rPr sz="2400" spc="-5" dirty="0">
                <a:latin typeface="Comic Sans MS"/>
                <a:cs typeface="Comic Sans MS"/>
              </a:rPr>
              <a:t>en</a:t>
            </a:r>
            <a:r>
              <a:rPr sz="2400" spc="260"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hecho</a:t>
            </a:r>
            <a:r>
              <a:rPr sz="2400" spc="-5" dirty="0">
                <a:latin typeface="Comic Sans MS"/>
                <a:cs typeface="Comic Sans MS"/>
              </a:rPr>
              <a:t> de que para una falla cercana al neutro, el </a:t>
            </a:r>
            <a:r>
              <a:rPr sz="2400" spc="-5" dirty="0" err="1">
                <a:latin typeface="Comic Sans MS"/>
                <a:cs typeface="Comic Sans MS"/>
              </a:rPr>
              <a:t>nivel</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tensión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tercera</a:t>
            </a:r>
            <a:r>
              <a:rPr sz="2400" dirty="0">
                <a:latin typeface="Comic Sans MS"/>
                <a:cs typeface="Comic Sans MS"/>
              </a:rPr>
              <a:t> </a:t>
            </a:r>
            <a:r>
              <a:rPr sz="2400" spc="-5" dirty="0">
                <a:latin typeface="Comic Sans MS"/>
                <a:cs typeface="Comic Sans MS"/>
              </a:rPr>
              <a:t>armónica</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err="1">
                <a:latin typeface="Comic Sans MS"/>
                <a:cs typeface="Comic Sans MS"/>
              </a:rPr>
              <a:t>terminales</a:t>
            </a:r>
            <a:r>
              <a:rPr sz="2400" dirty="0">
                <a:latin typeface="Comic Sans MS"/>
                <a:cs typeface="Comic Sans MS"/>
              </a:rPr>
              <a:t> </a:t>
            </a:r>
            <a:r>
              <a:rPr sz="2400" spc="-5" dirty="0">
                <a:latin typeface="Comic Sans MS"/>
                <a:cs typeface="Comic Sans MS"/>
              </a:rPr>
              <a:t>del</a:t>
            </a:r>
            <a:r>
              <a:rPr lang="es-AR" sz="2400" spc="-5" dirty="0">
                <a:latin typeface="Comic Sans MS"/>
                <a:cs typeface="Comic Sans MS"/>
              </a:rPr>
              <a:t> </a:t>
            </a:r>
            <a:r>
              <a:rPr sz="2400" spc="-5" dirty="0" err="1">
                <a:latin typeface="Comic Sans MS"/>
                <a:cs typeface="Comic Sans MS"/>
              </a:rPr>
              <a:t>generador</a:t>
            </a:r>
            <a:r>
              <a:rPr sz="2400" dirty="0">
                <a:latin typeface="Comic Sans MS"/>
                <a:cs typeface="Comic Sans MS"/>
              </a:rPr>
              <a:t> </a:t>
            </a:r>
            <a:r>
              <a:rPr sz="2400" spc="-5" dirty="0">
                <a:latin typeface="Comic Sans MS"/>
                <a:cs typeface="Comic Sans MS"/>
              </a:rPr>
              <a:t>se</a:t>
            </a:r>
            <a:r>
              <a:rPr sz="2400" dirty="0">
                <a:latin typeface="Comic Sans MS"/>
                <a:cs typeface="Comic Sans MS"/>
              </a:rPr>
              <a:t> </a:t>
            </a:r>
            <a:r>
              <a:rPr sz="2400" spc="-5" dirty="0">
                <a:latin typeface="Comic Sans MS"/>
                <a:cs typeface="Comic Sans MS"/>
              </a:rPr>
              <a:t>incrementa.</a:t>
            </a:r>
            <a:r>
              <a:rPr sz="2400" dirty="0">
                <a:latin typeface="Comic Sans MS"/>
                <a:cs typeface="Comic Sans MS"/>
              </a:rPr>
              <a:t> Por</a:t>
            </a:r>
            <a:r>
              <a:rPr sz="2400" spc="5" dirty="0">
                <a:latin typeface="Comic Sans MS"/>
                <a:cs typeface="Comic Sans MS"/>
              </a:rPr>
              <a:t> </a:t>
            </a:r>
            <a:r>
              <a:rPr sz="2400" spc="-5" dirty="0">
                <a:latin typeface="Comic Sans MS"/>
                <a:cs typeface="Comic Sans MS"/>
              </a:rPr>
              <a:t>lo</a:t>
            </a:r>
            <a:r>
              <a:rPr sz="2400" dirty="0">
                <a:latin typeface="Comic Sans MS"/>
                <a:cs typeface="Comic Sans MS"/>
              </a:rPr>
              <a:t> </a:t>
            </a:r>
            <a:r>
              <a:rPr sz="2400" spc="-5" dirty="0">
                <a:latin typeface="Comic Sans MS"/>
                <a:cs typeface="Comic Sans MS"/>
              </a:rPr>
              <a:t>tanto,</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err="1">
                <a:latin typeface="Comic Sans MS"/>
                <a:cs typeface="Comic Sans MS"/>
              </a:rPr>
              <a:t>relé</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sobretensión</a:t>
            </a:r>
            <a:r>
              <a:rPr sz="2400" spc="-5" dirty="0">
                <a:latin typeface="Comic Sans MS"/>
                <a:cs typeface="Comic Sans MS"/>
              </a:rPr>
              <a:t> que emplea tensión de tercera </a:t>
            </a:r>
            <a:r>
              <a:rPr sz="2400" spc="-5" dirty="0" err="1">
                <a:latin typeface="Comic Sans MS"/>
                <a:cs typeface="Comic Sans MS"/>
              </a:rPr>
              <a:t>armónica</a:t>
            </a:r>
            <a:r>
              <a:rPr sz="2400" spc="-5" dirty="0">
                <a:latin typeface="Comic Sans MS"/>
                <a:cs typeface="Comic Sans MS"/>
              </a:rPr>
              <a:t> en</a:t>
            </a:r>
            <a:r>
              <a:rPr lang="es-AR" sz="2400" spc="-5"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a:latin typeface="Comic Sans MS"/>
                <a:cs typeface="Comic Sans MS"/>
              </a:rPr>
              <a:t>terminales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puede</a:t>
            </a:r>
            <a:r>
              <a:rPr sz="2400" dirty="0">
                <a:latin typeface="Comic Sans MS"/>
                <a:cs typeface="Comic Sans MS"/>
              </a:rPr>
              <a:t> </a:t>
            </a:r>
            <a:r>
              <a:rPr sz="2400" spc="-5" dirty="0">
                <a:latin typeface="Comic Sans MS"/>
                <a:cs typeface="Comic Sans MS"/>
              </a:rPr>
              <a:t>ser </a:t>
            </a:r>
            <a:r>
              <a:rPr sz="2400" spc="-5" dirty="0" err="1">
                <a:latin typeface="Comic Sans MS"/>
                <a:cs typeface="Comic Sans MS"/>
              </a:rPr>
              <a:t>usado</a:t>
            </a:r>
            <a:r>
              <a:rPr sz="2400" spc="-5" dirty="0">
                <a:latin typeface="Comic Sans MS"/>
                <a:cs typeface="Comic Sans MS"/>
              </a:rPr>
              <a:t> para</a:t>
            </a:r>
            <a:r>
              <a:rPr lang="es-AR" sz="2400" spc="-5" dirty="0">
                <a:latin typeface="Comic Sans MS"/>
                <a:cs typeface="Comic Sans MS"/>
              </a:rPr>
              <a:t> </a:t>
            </a:r>
            <a:r>
              <a:rPr sz="2400" spc="-5" dirty="0" err="1">
                <a:latin typeface="Comic Sans MS"/>
                <a:cs typeface="Comic Sans MS"/>
              </a:rPr>
              <a:t>detectar</a:t>
            </a:r>
            <a:r>
              <a:rPr sz="2400" spc="-5" dirty="0">
                <a:latin typeface="Comic Sans MS"/>
                <a:cs typeface="Comic Sans MS"/>
              </a:rPr>
              <a:t> fallas cercanas al neutro.</a:t>
            </a:r>
            <a:r>
              <a:rPr sz="2400" spc="520" dirty="0">
                <a:latin typeface="Comic Sans MS"/>
                <a:cs typeface="Comic Sans MS"/>
              </a:rPr>
              <a:t> </a:t>
            </a:r>
            <a:r>
              <a:rPr sz="2400" spc="-5" dirty="0">
                <a:latin typeface="Comic Sans MS"/>
                <a:cs typeface="Comic Sans MS"/>
              </a:rPr>
              <a:t>De manera similar a</a:t>
            </a:r>
            <a:r>
              <a:rPr lang="es-AR" sz="2400" spc="-5"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técnica</a:t>
            </a:r>
            <a:r>
              <a:rPr sz="2400" dirty="0">
                <a:latin typeface="Comic Sans MS"/>
                <a:cs typeface="Comic Sans MS"/>
              </a:rPr>
              <a:t> </a:t>
            </a:r>
            <a:r>
              <a:rPr sz="2400" spc="-5" dirty="0">
                <a:latin typeface="Comic Sans MS"/>
                <a:cs typeface="Comic Sans MS"/>
              </a:rPr>
              <a:t>anterior,</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a:latin typeface="Comic Sans MS"/>
                <a:cs typeface="Comic Sans MS"/>
              </a:rPr>
              <a:t>fallas</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tierra</a:t>
            </a:r>
            <a:r>
              <a:rPr sz="2400" dirty="0">
                <a:latin typeface="Comic Sans MS"/>
                <a:cs typeface="Comic Sans MS"/>
              </a:rPr>
              <a:t> </a:t>
            </a:r>
            <a:r>
              <a:rPr sz="2400" spc="-5" dirty="0">
                <a:latin typeface="Comic Sans MS"/>
                <a:cs typeface="Comic Sans MS"/>
              </a:rPr>
              <a:t>en</a:t>
            </a:r>
            <a:r>
              <a:rPr sz="2400" spc="254" dirty="0">
                <a:latin typeface="Comic Sans MS"/>
                <a:cs typeface="Comic Sans MS"/>
              </a:rPr>
              <a:t> </a:t>
            </a:r>
            <a:r>
              <a:rPr sz="2400" spc="-5" dirty="0">
                <a:latin typeface="Comic Sans MS"/>
                <a:cs typeface="Comic Sans MS"/>
              </a:rPr>
              <a:t>al</a:t>
            </a:r>
            <a:r>
              <a:rPr sz="2400" spc="260" dirty="0">
                <a:latin typeface="Comic Sans MS"/>
                <a:cs typeface="Comic Sans MS"/>
              </a:rPr>
              <a:t> </a:t>
            </a:r>
            <a:r>
              <a:rPr sz="2400" spc="-5" dirty="0" err="1">
                <a:latin typeface="Comic Sans MS"/>
                <a:cs typeface="Comic Sans MS"/>
              </a:rPr>
              <a:t>parte</a:t>
            </a:r>
            <a:r>
              <a:rPr lang="es-AR" sz="2400" spc="-5" dirty="0">
                <a:latin typeface="Comic Sans MS"/>
                <a:cs typeface="Comic Sans MS"/>
              </a:rPr>
              <a:t> </a:t>
            </a:r>
            <a:r>
              <a:rPr sz="2400" spc="-5" dirty="0">
                <a:latin typeface="Comic Sans MS"/>
                <a:cs typeface="Comic Sans MS"/>
              </a:rPr>
              <a:t>restante de los devanados pueden ser detectadas por la</a:t>
            </a:r>
            <a:r>
              <a:rPr lang="es-AR" sz="2400" spc="-5" dirty="0">
                <a:latin typeface="Comic Sans MS"/>
                <a:cs typeface="Comic Sans MS"/>
              </a:rPr>
              <a:t> </a:t>
            </a:r>
            <a:r>
              <a:rPr sz="2400" spc="-5" dirty="0" err="1">
                <a:latin typeface="Comic Sans MS"/>
                <a:cs typeface="Comic Sans MS"/>
              </a:rPr>
              <a:t>protección</a:t>
            </a:r>
            <a:r>
              <a:rPr sz="2400" dirty="0">
                <a:latin typeface="Comic Sans MS"/>
                <a:cs typeface="Comic Sans MS"/>
              </a:rPr>
              <a:t> </a:t>
            </a:r>
            <a:r>
              <a:rPr sz="2400" spc="-5" dirty="0">
                <a:latin typeface="Comic Sans MS"/>
                <a:cs typeface="Comic Sans MS"/>
              </a:rPr>
              <a:t>convencional</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95%,</a:t>
            </a:r>
            <a:r>
              <a:rPr sz="2400" dirty="0">
                <a:latin typeface="Comic Sans MS"/>
                <a:cs typeface="Comic Sans MS"/>
              </a:rPr>
              <a:t> </a:t>
            </a:r>
            <a:r>
              <a:rPr sz="2400" spc="-5" dirty="0">
                <a:latin typeface="Comic Sans MS"/>
                <a:cs typeface="Comic Sans MS"/>
              </a:rPr>
              <a:t>o</a:t>
            </a:r>
            <a:r>
              <a:rPr sz="2400" dirty="0">
                <a:latin typeface="Comic Sans MS"/>
                <a:cs typeface="Comic Sans MS"/>
              </a:rPr>
              <a:t> </a:t>
            </a:r>
            <a:r>
              <a:rPr sz="2400" spc="-5" dirty="0">
                <a:latin typeface="Comic Sans MS"/>
                <a:cs typeface="Comic Sans MS"/>
              </a:rPr>
              <a:t>sea,</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err="1">
                <a:latin typeface="Comic Sans MS"/>
                <a:cs typeface="Comic Sans MS"/>
              </a:rPr>
              <a:t>relé</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sobretensión</a:t>
            </a:r>
            <a:r>
              <a:rPr sz="2400" spc="-5" dirty="0">
                <a:latin typeface="Comic Sans MS"/>
                <a:cs typeface="Comic Sans MS"/>
              </a:rPr>
              <a:t> que opera con tensión de neutro de 60 Hz.</a:t>
            </a:r>
            <a:r>
              <a:rPr lang="es-AR" sz="2400" spc="-5" dirty="0">
                <a:latin typeface="Comic Sans MS"/>
                <a:cs typeface="Comic Sans MS"/>
              </a:rPr>
              <a:t> </a:t>
            </a:r>
            <a:r>
              <a:rPr sz="2400" spc="-5" dirty="0">
                <a:latin typeface="Comic Sans MS"/>
                <a:cs typeface="Comic Sans MS"/>
              </a:rPr>
              <a:t>Ambos</a:t>
            </a:r>
            <a:r>
              <a:rPr sz="2400" dirty="0">
                <a:latin typeface="Comic Sans MS"/>
                <a:cs typeface="Comic Sans MS"/>
              </a:rPr>
              <a:t> </a:t>
            </a:r>
            <a:r>
              <a:rPr sz="2400" spc="-5" dirty="0">
                <a:latin typeface="Comic Sans MS"/>
                <a:cs typeface="Comic Sans MS"/>
              </a:rPr>
              <a:t>relés</a:t>
            </a:r>
            <a:r>
              <a:rPr sz="2400" spc="254" dirty="0">
                <a:latin typeface="Comic Sans MS"/>
                <a:cs typeface="Comic Sans MS"/>
              </a:rPr>
              <a:t> </a:t>
            </a:r>
            <a:r>
              <a:rPr sz="2400" spc="-5" dirty="0">
                <a:latin typeface="Comic Sans MS"/>
                <a:cs typeface="Comic Sans MS"/>
              </a:rPr>
              <a:t>deben por lo tanto </a:t>
            </a:r>
            <a:r>
              <a:rPr sz="2400" spc="-5" dirty="0" err="1">
                <a:latin typeface="Comic Sans MS"/>
                <a:cs typeface="Comic Sans MS"/>
              </a:rPr>
              <a:t>proporcionar</a:t>
            </a:r>
            <a:r>
              <a:rPr sz="2400" spc="-5" dirty="0">
                <a:latin typeface="Comic Sans MS"/>
                <a:cs typeface="Comic Sans MS"/>
              </a:rPr>
              <a:t> </a:t>
            </a:r>
            <a:r>
              <a:rPr sz="2400" spc="-5" dirty="0" err="1">
                <a:latin typeface="Comic Sans MS"/>
                <a:cs typeface="Comic Sans MS"/>
              </a:rPr>
              <a:t>protección</a:t>
            </a:r>
            <a:r>
              <a:rPr lang="es-AR" sz="2400" spc="-5"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100%</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devanados</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estator,</a:t>
            </a:r>
            <a:r>
              <a:rPr sz="2400" dirty="0">
                <a:latin typeface="Comic Sans MS"/>
                <a:cs typeface="Comic Sans MS"/>
              </a:rPr>
              <a:t> </a:t>
            </a:r>
            <a:r>
              <a:rPr sz="2400" spc="-5" dirty="0" err="1">
                <a:latin typeface="Comic Sans MS"/>
                <a:cs typeface="Comic Sans MS"/>
              </a:rPr>
              <a:t>cubriendo</a:t>
            </a:r>
            <a:r>
              <a:rPr lang="es-AR" sz="2400" spc="-5" dirty="0">
                <a:latin typeface="Comic Sans MS"/>
                <a:cs typeface="Comic Sans MS"/>
              </a:rPr>
              <a:t> </a:t>
            </a:r>
            <a:r>
              <a:rPr sz="2400" spc="-5" dirty="0" err="1">
                <a:latin typeface="Comic Sans MS"/>
                <a:cs typeface="Comic Sans MS"/>
              </a:rPr>
              <a:t>diferentes</a:t>
            </a:r>
            <a:r>
              <a:rPr sz="2400" spc="-5" dirty="0">
                <a:latin typeface="Comic Sans MS"/>
                <a:cs typeface="Comic Sans MS"/>
              </a:rPr>
              <a:t> porciones de los devanados.</a:t>
            </a:r>
            <a:r>
              <a:rPr sz="2400" dirty="0">
                <a:latin typeface="Comic Sans MS"/>
                <a:cs typeface="Comic Sans MS"/>
              </a:rPr>
              <a:t> </a:t>
            </a:r>
            <a:r>
              <a:rPr sz="2400" spc="-5" dirty="0">
                <a:latin typeface="Comic Sans MS"/>
                <a:cs typeface="Comic Sans MS"/>
              </a:rPr>
              <a:t>Un </a:t>
            </a:r>
            <a:r>
              <a:rPr sz="2400" spc="-5" dirty="0" err="1">
                <a:latin typeface="Comic Sans MS"/>
                <a:cs typeface="Comic Sans MS"/>
              </a:rPr>
              <a:t>esquema</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protección</a:t>
            </a:r>
            <a:r>
              <a:rPr sz="2400" dirty="0">
                <a:latin typeface="Comic Sans MS"/>
                <a:cs typeface="Comic Sans MS"/>
              </a:rPr>
              <a:t> </a:t>
            </a:r>
            <a:r>
              <a:rPr sz="2400" spc="-5" dirty="0">
                <a:latin typeface="Comic Sans MS"/>
                <a:cs typeface="Comic Sans MS"/>
              </a:rPr>
              <a:t>simplificado</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emplea</a:t>
            </a:r>
            <a:r>
              <a:rPr sz="2400" dirty="0">
                <a:latin typeface="Comic Sans MS"/>
                <a:cs typeface="Comic Sans MS"/>
              </a:rPr>
              <a:t> </a:t>
            </a:r>
            <a:r>
              <a:rPr sz="2400" spc="-5" dirty="0">
                <a:latin typeface="Comic Sans MS"/>
                <a:cs typeface="Comic Sans MS"/>
              </a:rPr>
              <a:t>esta</a:t>
            </a:r>
            <a:r>
              <a:rPr sz="2400" dirty="0">
                <a:latin typeface="Comic Sans MS"/>
                <a:cs typeface="Comic Sans MS"/>
              </a:rPr>
              <a:t> </a:t>
            </a:r>
            <a:r>
              <a:rPr sz="2400" spc="-5" dirty="0" err="1">
                <a:latin typeface="Comic Sans MS"/>
                <a:cs typeface="Comic Sans MS"/>
              </a:rPr>
              <a:t>técnica</a:t>
            </a:r>
            <a:r>
              <a:rPr sz="2400" dirty="0">
                <a:latin typeface="Comic Sans MS"/>
                <a:cs typeface="Comic Sans MS"/>
              </a:rPr>
              <a:t> </a:t>
            </a:r>
            <a:r>
              <a:rPr sz="2400" spc="-5" dirty="0">
                <a:latin typeface="Comic Sans MS"/>
                <a:cs typeface="Comic Sans MS"/>
              </a:rPr>
              <a:t>se</a:t>
            </a:r>
            <a:r>
              <a:rPr lang="es-AR" sz="2400" spc="-5" dirty="0">
                <a:latin typeface="Comic Sans MS"/>
                <a:cs typeface="Comic Sans MS"/>
              </a:rPr>
              <a:t> </a:t>
            </a:r>
            <a:r>
              <a:rPr sz="2400" spc="-5" dirty="0" err="1">
                <a:latin typeface="Comic Sans MS"/>
                <a:cs typeface="Comic Sans MS"/>
              </a:rPr>
              <a:t>muestra</a:t>
            </a:r>
            <a:r>
              <a:rPr sz="2400" spc="-5" dirty="0">
                <a:latin typeface="Comic Sans MS"/>
                <a:cs typeface="Comic Sans MS"/>
              </a:rPr>
              <a:t> en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b="1" spc="-5" dirty="0">
                <a:latin typeface="Comic Sans MS"/>
                <a:cs typeface="Comic Sans MS"/>
              </a:rPr>
              <a:t>figura</a:t>
            </a:r>
            <a:r>
              <a:rPr sz="2400" b="1" dirty="0">
                <a:latin typeface="Comic Sans MS"/>
                <a:cs typeface="Comic Sans MS"/>
              </a:rPr>
              <a:t> </a:t>
            </a:r>
            <a:r>
              <a:rPr sz="2400" b="1" spc="-5" dirty="0">
                <a:latin typeface="Comic Sans MS"/>
                <a:cs typeface="Comic Sans MS"/>
              </a:rPr>
              <a:t>6</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La tensión residual en las terminales de la máquina es suministrada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estrella</a:t>
            </a:r>
            <a:r>
              <a:rPr lang="es-MX" sz="2400" dirty="0">
                <a:latin typeface="Comic Sans MS"/>
                <a:cs typeface="Comic Sans MS"/>
              </a:rPr>
              <a:t> </a:t>
            </a:r>
            <a:r>
              <a:rPr lang="es-MX" sz="2400" spc="-5" dirty="0">
                <a:latin typeface="Comic Sans MS"/>
                <a:cs typeface="Comic Sans MS"/>
              </a:rPr>
              <a:t>a</a:t>
            </a:r>
            <a:r>
              <a:rPr lang="es-MX" sz="2400" spc="254" dirty="0">
                <a:latin typeface="Comic Sans MS"/>
                <a:cs typeface="Comic Sans MS"/>
              </a:rPr>
              <a:t> </a:t>
            </a:r>
            <a:r>
              <a:rPr lang="es-MX" sz="2400" spc="-5" dirty="0">
                <a:latin typeface="Comic Sans MS"/>
                <a:cs typeface="Comic Sans MS"/>
              </a:rPr>
              <a:t>tierra- delta</a:t>
            </a:r>
            <a:r>
              <a:rPr lang="es-MX" sz="2400" spc="45" dirty="0">
                <a:latin typeface="Comic Sans MS"/>
                <a:cs typeface="Comic Sans MS"/>
              </a:rPr>
              <a:t> </a:t>
            </a:r>
            <a:r>
              <a:rPr lang="es-MX" sz="2400" spc="-5" dirty="0">
                <a:latin typeface="Comic Sans MS"/>
                <a:cs typeface="Comic Sans MS"/>
              </a:rPr>
              <a:t>abierta.</a:t>
            </a:r>
            <a:r>
              <a:rPr lang="es-MX" sz="2400" spc="90" dirty="0">
                <a:latin typeface="Comic Sans MS"/>
                <a:cs typeface="Comic Sans MS"/>
              </a:rPr>
              <a:t> </a:t>
            </a:r>
            <a:r>
              <a:rPr lang="es-MX" sz="2400" spc="-5" dirty="0">
                <a:latin typeface="Comic Sans MS"/>
                <a:cs typeface="Comic Sans MS"/>
              </a:rPr>
              <a:t>Esta</a:t>
            </a:r>
            <a:r>
              <a:rPr lang="es-MX" sz="2400" spc="40" dirty="0">
                <a:latin typeface="Comic Sans MS"/>
                <a:cs typeface="Comic Sans MS"/>
              </a:rPr>
              <a:t> </a:t>
            </a:r>
            <a:r>
              <a:rPr lang="es-MX" sz="2400" spc="-5" dirty="0">
                <a:latin typeface="Comic Sans MS"/>
                <a:cs typeface="Comic Sans MS"/>
              </a:rPr>
              <a:t>tensión</a:t>
            </a:r>
            <a:r>
              <a:rPr lang="es-MX" sz="2400" spc="35" dirty="0">
                <a:latin typeface="Comic Sans MS"/>
                <a:cs typeface="Comic Sans MS"/>
              </a:rPr>
              <a:t> </a:t>
            </a:r>
            <a:r>
              <a:rPr lang="es-MX" sz="2400" spc="-5" dirty="0">
                <a:latin typeface="Comic Sans MS"/>
                <a:cs typeface="Comic Sans MS"/>
              </a:rPr>
              <a:t>se</a:t>
            </a:r>
            <a:r>
              <a:rPr lang="es-MX" sz="2400" spc="40" dirty="0">
                <a:latin typeface="Comic Sans MS"/>
                <a:cs typeface="Comic Sans MS"/>
              </a:rPr>
              <a:t> </a:t>
            </a:r>
            <a:r>
              <a:rPr lang="es-MX" sz="2400" spc="-5" dirty="0">
                <a:latin typeface="Comic Sans MS"/>
                <a:cs typeface="Comic Sans MS"/>
              </a:rPr>
              <a:t>pasa</a:t>
            </a:r>
            <a:r>
              <a:rPr lang="es-MX" sz="2400" spc="35" dirty="0">
                <a:latin typeface="Comic Sans MS"/>
                <a:cs typeface="Comic Sans MS"/>
              </a:rPr>
              <a:t> </a:t>
            </a:r>
            <a:r>
              <a:rPr lang="es-MX" sz="2400" spc="-5" dirty="0">
                <a:latin typeface="Comic Sans MS"/>
                <a:cs typeface="Comic Sans MS"/>
              </a:rPr>
              <a:t>a</a:t>
            </a:r>
            <a:r>
              <a:rPr lang="es-MX" sz="2400" spc="40" dirty="0">
                <a:latin typeface="Comic Sans MS"/>
                <a:cs typeface="Comic Sans MS"/>
              </a:rPr>
              <a:t> </a:t>
            </a:r>
            <a:r>
              <a:rPr lang="es-MX" sz="2400" spc="-5" dirty="0">
                <a:latin typeface="Comic Sans MS"/>
                <a:cs typeface="Comic Sans MS"/>
              </a:rPr>
              <a:t>través</a:t>
            </a:r>
            <a:r>
              <a:rPr lang="es-MX" sz="2400" spc="35" dirty="0">
                <a:latin typeface="Comic Sans MS"/>
                <a:cs typeface="Comic Sans MS"/>
              </a:rPr>
              <a:t> </a:t>
            </a:r>
            <a:r>
              <a:rPr lang="es-MX" sz="2400" spc="-5" dirty="0">
                <a:latin typeface="Comic Sans MS"/>
                <a:cs typeface="Comic Sans MS"/>
              </a:rPr>
              <a:t>de</a:t>
            </a:r>
            <a:r>
              <a:rPr lang="es-MX" sz="2400" spc="40" dirty="0">
                <a:latin typeface="Comic Sans MS"/>
                <a:cs typeface="Comic Sans MS"/>
              </a:rPr>
              <a:t> </a:t>
            </a:r>
            <a:r>
              <a:rPr lang="es-MX" sz="2400" spc="-5" dirty="0">
                <a:latin typeface="Comic Sans MS"/>
                <a:cs typeface="Comic Sans MS"/>
              </a:rPr>
              <a:t>un</a:t>
            </a:r>
            <a:r>
              <a:rPr lang="es-MX" sz="2400" spc="40" dirty="0">
                <a:latin typeface="Comic Sans MS"/>
                <a:cs typeface="Comic Sans MS"/>
              </a:rPr>
              <a:t> </a:t>
            </a:r>
            <a:r>
              <a:rPr lang="es-MX" sz="2400" spc="-5" dirty="0">
                <a:latin typeface="Comic Sans MS"/>
                <a:cs typeface="Comic Sans MS"/>
              </a:rPr>
              <a:t>filtro sintonizado de 180 Hz y un detector de sobretensión (59T).</a:t>
            </a:r>
            <a:r>
              <a:rPr lang="es-MX" sz="2400" spc="520" dirty="0">
                <a:latin typeface="Comic Sans MS"/>
                <a:cs typeface="Comic Sans MS"/>
              </a:rPr>
              <a:t> </a:t>
            </a:r>
            <a:r>
              <a:rPr lang="es-MX" sz="2400" spc="-5" dirty="0">
                <a:latin typeface="Comic Sans MS"/>
                <a:cs typeface="Comic Sans MS"/>
              </a:rPr>
              <a:t>En el extremo del neutro, la señal del relé se toma entre el resistor de neutro; un transformador de aislamiento</a:t>
            </a:r>
            <a:r>
              <a:rPr lang="es-MX" sz="2400" spc="70" dirty="0">
                <a:latin typeface="Comic Sans MS"/>
                <a:cs typeface="Comic Sans MS"/>
              </a:rPr>
              <a:t> </a:t>
            </a:r>
            <a:r>
              <a:rPr lang="es-MX" sz="2400" spc="-5" dirty="0">
                <a:latin typeface="Comic Sans MS"/>
                <a:cs typeface="Comic Sans MS"/>
              </a:rPr>
              <a:t>interno</a:t>
            </a:r>
            <a:r>
              <a:rPr lang="es-MX" sz="2400" spc="65" dirty="0">
                <a:latin typeface="Comic Sans MS"/>
                <a:cs typeface="Comic Sans MS"/>
              </a:rPr>
              <a:t> </a:t>
            </a:r>
            <a:r>
              <a:rPr lang="es-MX" sz="2400" spc="-5" dirty="0">
                <a:latin typeface="Comic Sans MS"/>
                <a:cs typeface="Comic Sans MS"/>
              </a:rPr>
              <a:t>en</a:t>
            </a:r>
            <a:r>
              <a:rPr lang="es-MX" sz="2400" spc="70" dirty="0">
                <a:latin typeface="Comic Sans MS"/>
                <a:cs typeface="Comic Sans MS"/>
              </a:rPr>
              <a:t> </a:t>
            </a:r>
            <a:r>
              <a:rPr lang="es-MX" sz="2400" spc="-5" dirty="0">
                <a:latin typeface="Comic Sans MS"/>
                <a:cs typeface="Comic Sans MS"/>
              </a:rPr>
              <a:t>el</a:t>
            </a:r>
            <a:r>
              <a:rPr lang="es-MX" sz="2400" spc="70" dirty="0">
                <a:latin typeface="Comic Sans MS"/>
                <a:cs typeface="Comic Sans MS"/>
              </a:rPr>
              <a:t> </a:t>
            </a:r>
            <a:r>
              <a:rPr lang="es-MX" sz="2400" spc="-5" dirty="0">
                <a:latin typeface="Comic Sans MS"/>
                <a:cs typeface="Comic Sans MS"/>
              </a:rPr>
              <a:t>relé</a:t>
            </a:r>
            <a:r>
              <a:rPr lang="es-MX" sz="2400" spc="70" dirty="0">
                <a:latin typeface="Comic Sans MS"/>
                <a:cs typeface="Comic Sans MS"/>
              </a:rPr>
              <a:t> </a:t>
            </a:r>
            <a:r>
              <a:rPr lang="es-MX" sz="2400" spc="-5" dirty="0">
                <a:latin typeface="Comic Sans MS"/>
                <a:cs typeface="Comic Sans MS"/>
              </a:rPr>
              <a:t>reduce</a:t>
            </a:r>
            <a:r>
              <a:rPr lang="es-MX" sz="2400" spc="70" dirty="0">
                <a:latin typeface="Comic Sans MS"/>
                <a:cs typeface="Comic Sans MS"/>
              </a:rPr>
              <a:t> </a:t>
            </a:r>
            <a:r>
              <a:rPr lang="es-MX" sz="2400" spc="-5" dirty="0">
                <a:latin typeface="Comic Sans MS"/>
                <a:cs typeface="Comic Sans MS"/>
              </a:rPr>
              <a:t>la</a:t>
            </a:r>
            <a:r>
              <a:rPr lang="es-MX" sz="2400" spc="70" dirty="0">
                <a:latin typeface="Comic Sans MS"/>
                <a:cs typeface="Comic Sans MS"/>
              </a:rPr>
              <a:t> </a:t>
            </a:r>
            <a:r>
              <a:rPr lang="es-MX" sz="2400" spc="-5" dirty="0">
                <a:latin typeface="Comic Sans MS"/>
                <a:cs typeface="Comic Sans MS"/>
              </a:rPr>
              <a:t>caída</a:t>
            </a:r>
            <a:r>
              <a:rPr lang="es-MX" sz="2400" spc="70" dirty="0">
                <a:latin typeface="Comic Sans MS"/>
                <a:cs typeface="Comic Sans MS"/>
              </a:rPr>
              <a:t> </a:t>
            </a:r>
            <a:r>
              <a:rPr lang="es-MX" sz="2400" spc="-5" dirty="0">
                <a:latin typeface="Comic Sans MS"/>
                <a:cs typeface="Comic Sans MS"/>
              </a:rPr>
              <a:t>de</a:t>
            </a:r>
            <a:r>
              <a:rPr lang="es-MX" sz="2400" spc="70" dirty="0">
                <a:latin typeface="Comic Sans MS"/>
                <a:cs typeface="Comic Sans MS"/>
              </a:rPr>
              <a:t> </a:t>
            </a:r>
            <a:r>
              <a:rPr lang="es-MX" sz="2400" spc="-5" dirty="0">
                <a:latin typeface="Comic Sans MS"/>
                <a:cs typeface="Comic Sans MS"/>
              </a:rPr>
              <a:t>tensión a la capacidad continua del relé; esta tensión se pasa a través de un filtro sintonizado de 60 Hz y es entonces proporcionada a un detector de nivel de sobretensión (59GN</a:t>
            </a:r>
            <a:r>
              <a:rPr lang="es-MX" sz="2400" spc="-5" dirty="0" smtClean="0">
                <a:latin typeface="Comic Sans MS"/>
                <a:cs typeface="Comic Sans MS"/>
              </a:rPr>
              <a:t>).</a:t>
            </a:r>
            <a:endParaRPr lang="es-MX" sz="2400" spc="-5" dirty="0">
              <a:latin typeface="Comic Sans MS"/>
              <a:cs typeface="Comic Sans MS"/>
            </a:endParaRPr>
          </a:p>
        </p:txBody>
      </p:sp>
      <p:pic>
        <p:nvPicPr>
          <p:cNvPr id="8" name="object 8"/>
          <p:cNvPicPr/>
          <p:nvPr/>
        </p:nvPicPr>
        <p:blipFill>
          <a:blip r:embed="rId2" cstate="print"/>
          <a:stretch>
            <a:fillRect/>
          </a:stretch>
        </p:blipFill>
        <p:spPr>
          <a:xfrm>
            <a:off x="9655180" y="1314424"/>
            <a:ext cx="7786742" cy="5643602"/>
          </a:xfrm>
          <a:prstGeom prst="rect">
            <a:avLst/>
          </a:prstGeom>
        </p:spPr>
      </p:pic>
      <p:pic>
        <p:nvPicPr>
          <p:cNvPr id="18" name="Imagen 17">
            <a:extLst>
              <a:ext uri="{FF2B5EF4-FFF2-40B4-BE49-F238E27FC236}">
                <a16:creationId xmlns="" xmlns:a16="http://schemas.microsoft.com/office/drawing/2014/main" id="{4681FDB4-DCC2-420F-BAA2-13D5CD7F5197}"/>
              </a:ext>
            </a:extLst>
          </p:cNvPr>
          <p:cNvPicPr>
            <a:picLocks noChangeAspect="1"/>
          </p:cNvPicPr>
          <p:nvPr/>
        </p:nvPicPr>
        <p:blipFill>
          <a:blip r:embed="rId3"/>
          <a:stretch>
            <a:fillRect/>
          </a:stretch>
        </p:blipFill>
        <p:spPr>
          <a:xfrm>
            <a:off x="11584006" y="7315216"/>
            <a:ext cx="4572000" cy="1447800"/>
          </a:xfrm>
          <a:prstGeom prst="rect">
            <a:avLst/>
          </a:prstGeom>
        </p:spPr>
      </p:pic>
      <p:sp>
        <p:nvSpPr>
          <p:cNvPr id="20" name="CuadroTexto 19">
            <a:extLst>
              <a:ext uri="{FF2B5EF4-FFF2-40B4-BE49-F238E27FC236}">
                <a16:creationId xmlns="" xmlns:a16="http://schemas.microsoft.com/office/drawing/2014/main" id="{F6844BF9-7BE1-43F9-8364-5E1676E66F5B}"/>
              </a:ext>
            </a:extLst>
          </p:cNvPr>
          <p:cNvSpPr txBox="1"/>
          <p:nvPr/>
        </p:nvSpPr>
        <p:spPr>
          <a:xfrm>
            <a:off x="9512304" y="8743976"/>
            <a:ext cx="8039096" cy="707886"/>
          </a:xfrm>
          <a:prstGeom prst="rect">
            <a:avLst/>
          </a:prstGeom>
          <a:noFill/>
        </p:spPr>
        <p:txBody>
          <a:bodyPr wrap="square">
            <a:spAutoFit/>
          </a:bodyPr>
          <a:lstStyle/>
          <a:p>
            <a:pPr algn="ctr"/>
            <a:r>
              <a:rPr lang="es-MX" sz="2000" b="1" dirty="0">
                <a:latin typeface="Comic Sans MS" panose="030F0702030302020204" pitchFamily="66" charset="0"/>
              </a:rPr>
              <a:t>Figura 6. Esquema de protección de falla a tierra basado en la tensión residual en terminales de tercera armónica</a:t>
            </a:r>
            <a:endParaRPr lang="es-AR" sz="2000" b="1" dirty="0">
              <a:latin typeface="Comic Sans MS" panose="030F0702030302020204" pitchFamily="66"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30200" y="398699"/>
            <a:ext cx="8967790" cy="3336811"/>
          </a:xfrm>
          <a:prstGeom prst="rect">
            <a:avLst/>
          </a:prstGeom>
        </p:spPr>
        <p:txBody>
          <a:bodyPr vert="horz" wrap="square" lIns="0" tIns="12700" rIns="0" bIns="0" rtlCol="0">
            <a:spAutoFit/>
          </a:bodyPr>
          <a:lstStyle/>
          <a:p>
            <a:pPr marL="12700" marR="5080" algn="just">
              <a:spcBef>
                <a:spcPts val="100"/>
              </a:spcBef>
            </a:pPr>
            <a:r>
              <a:rPr lang="es-MX" sz="2400" spc="-5" dirty="0" smtClean="0">
                <a:latin typeface="Comic Sans MS"/>
                <a:cs typeface="Comic Sans MS"/>
              </a:rPr>
              <a:t>Para</a:t>
            </a:r>
            <a:r>
              <a:rPr lang="es-MX" sz="2400" dirty="0" smtClean="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cerca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nivel</a:t>
            </a:r>
            <a:r>
              <a:rPr lang="es-MX" sz="2400" spc="254" dirty="0">
                <a:latin typeface="Comic Sans MS"/>
                <a:cs typeface="Comic Sans MS"/>
              </a:rPr>
              <a:t> </a:t>
            </a:r>
            <a:r>
              <a:rPr lang="es-MX" sz="2400" spc="-5" dirty="0">
                <a:latin typeface="Comic Sans MS"/>
                <a:cs typeface="Comic Sans MS"/>
              </a:rPr>
              <a:t>de tensión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tercera</a:t>
            </a:r>
            <a:r>
              <a:rPr lang="es-MX" sz="2400" dirty="0">
                <a:latin typeface="Comic Sans MS"/>
                <a:cs typeface="Comic Sans MS"/>
              </a:rPr>
              <a:t> </a:t>
            </a:r>
            <a:r>
              <a:rPr lang="es-MX" sz="2400" spc="-5" dirty="0">
                <a:latin typeface="Comic Sans MS"/>
                <a:cs typeface="Comic Sans MS"/>
              </a:rPr>
              <a:t>armónica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del generador</a:t>
            </a:r>
            <a:r>
              <a:rPr lang="es-MX" sz="2400" spc="114" dirty="0">
                <a:latin typeface="Comic Sans MS"/>
                <a:cs typeface="Comic Sans MS"/>
              </a:rPr>
              <a:t> </a:t>
            </a:r>
            <a:r>
              <a:rPr lang="es-MX" sz="2400" spc="-5" dirty="0">
                <a:latin typeface="Comic Sans MS"/>
                <a:cs typeface="Comic Sans MS"/>
              </a:rPr>
              <a:t>llega</a:t>
            </a:r>
            <a:r>
              <a:rPr lang="es-MX" sz="2400" spc="120" dirty="0">
                <a:latin typeface="Comic Sans MS"/>
                <a:cs typeface="Comic Sans MS"/>
              </a:rPr>
              <a:t> </a:t>
            </a:r>
            <a:r>
              <a:rPr lang="es-MX" sz="2400" spc="-5" dirty="0">
                <a:latin typeface="Comic Sans MS"/>
                <a:cs typeface="Comic Sans MS"/>
              </a:rPr>
              <a:t>a</a:t>
            </a:r>
            <a:r>
              <a:rPr lang="es-MX" sz="2400" spc="120" dirty="0">
                <a:latin typeface="Comic Sans MS"/>
                <a:cs typeface="Comic Sans MS"/>
              </a:rPr>
              <a:t> </a:t>
            </a:r>
            <a:r>
              <a:rPr lang="es-MX" sz="2400" spc="-5" dirty="0">
                <a:latin typeface="Comic Sans MS"/>
                <a:cs typeface="Comic Sans MS"/>
              </a:rPr>
              <a:t>ser</a:t>
            </a:r>
            <a:r>
              <a:rPr lang="es-MX" sz="2400" spc="120" dirty="0">
                <a:latin typeface="Comic Sans MS"/>
                <a:cs typeface="Comic Sans MS"/>
              </a:rPr>
              <a:t> </a:t>
            </a:r>
            <a:r>
              <a:rPr lang="es-MX" sz="2400" spc="-5" dirty="0">
                <a:latin typeface="Comic Sans MS"/>
                <a:cs typeface="Comic Sans MS"/>
              </a:rPr>
              <a:t>elevado</a:t>
            </a:r>
            <a:r>
              <a:rPr lang="es-MX" sz="2400" spc="120" dirty="0">
                <a:latin typeface="Comic Sans MS"/>
                <a:cs typeface="Comic Sans MS"/>
              </a:rPr>
              <a:t> </a:t>
            </a:r>
            <a:r>
              <a:rPr lang="es-MX" sz="2400" spc="-5" dirty="0">
                <a:latin typeface="Comic Sans MS"/>
                <a:cs typeface="Comic Sans MS"/>
              </a:rPr>
              <a:t>y</a:t>
            </a:r>
            <a:r>
              <a:rPr lang="es-MX" sz="2400" spc="114" dirty="0">
                <a:latin typeface="Comic Sans MS"/>
                <a:cs typeface="Comic Sans MS"/>
              </a:rPr>
              <a:t> </a:t>
            </a:r>
            <a:r>
              <a:rPr lang="es-MX" sz="2400" spc="-5" dirty="0">
                <a:latin typeface="Comic Sans MS"/>
                <a:cs typeface="Comic Sans MS"/>
              </a:rPr>
              <a:t>el</a:t>
            </a:r>
            <a:r>
              <a:rPr lang="es-MX" sz="2400" spc="120" dirty="0">
                <a:latin typeface="Comic Sans MS"/>
                <a:cs typeface="Comic Sans MS"/>
              </a:rPr>
              <a:t> </a:t>
            </a:r>
            <a:r>
              <a:rPr lang="es-MX" sz="2400" spc="-5" dirty="0">
                <a:latin typeface="Comic Sans MS"/>
                <a:cs typeface="Comic Sans MS"/>
              </a:rPr>
              <a:t>relé</a:t>
            </a:r>
            <a:r>
              <a:rPr lang="es-MX" sz="2400" spc="114" dirty="0">
                <a:latin typeface="Comic Sans MS"/>
                <a:cs typeface="Comic Sans MS"/>
              </a:rPr>
              <a:t> </a:t>
            </a:r>
            <a:r>
              <a:rPr lang="es-MX" sz="2400" spc="-5" dirty="0">
                <a:latin typeface="Comic Sans MS"/>
                <a:cs typeface="Comic Sans MS"/>
              </a:rPr>
              <a:t>de</a:t>
            </a:r>
            <a:r>
              <a:rPr lang="es-MX" sz="2400" spc="114" dirty="0">
                <a:latin typeface="Comic Sans MS"/>
                <a:cs typeface="Comic Sans MS"/>
              </a:rPr>
              <a:t> </a:t>
            </a:r>
            <a:r>
              <a:rPr lang="es-MX" sz="2400" spc="-5" dirty="0">
                <a:latin typeface="Comic Sans MS"/>
                <a:cs typeface="Comic Sans MS"/>
              </a:rPr>
              <a:t>sobretensión de</a:t>
            </a:r>
            <a:r>
              <a:rPr lang="es-MX" sz="2400" dirty="0">
                <a:latin typeface="Comic Sans MS"/>
                <a:cs typeface="Comic Sans MS"/>
              </a:rPr>
              <a:t> </a:t>
            </a:r>
            <a:r>
              <a:rPr lang="es-MX" sz="2400" spc="-5" dirty="0">
                <a:latin typeface="Comic Sans MS"/>
                <a:cs typeface="Comic Sans MS"/>
              </a:rPr>
              <a:t>tercera</a:t>
            </a:r>
            <a:r>
              <a:rPr lang="es-MX" sz="2400" dirty="0">
                <a:latin typeface="Comic Sans MS"/>
                <a:cs typeface="Comic Sans MS"/>
              </a:rPr>
              <a:t> </a:t>
            </a:r>
            <a:r>
              <a:rPr lang="es-MX" sz="2400" spc="-5" dirty="0">
                <a:latin typeface="Comic Sans MS"/>
                <a:cs typeface="Comic Sans MS"/>
              </a:rPr>
              <a:t>armónica</a:t>
            </a:r>
            <a:r>
              <a:rPr lang="es-MX" sz="2400" dirty="0">
                <a:latin typeface="Comic Sans MS"/>
                <a:cs typeface="Comic Sans MS"/>
              </a:rPr>
              <a:t> </a:t>
            </a:r>
            <a:r>
              <a:rPr lang="es-MX" sz="2400" spc="-5" dirty="0">
                <a:latin typeface="Comic Sans MS"/>
                <a:cs typeface="Comic Sans MS"/>
              </a:rPr>
              <a:t>operará.</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debe</a:t>
            </a:r>
            <a:r>
              <a:rPr lang="es-MX" sz="2400" spc="254" dirty="0">
                <a:latin typeface="Comic Sans MS"/>
                <a:cs typeface="Comic Sans MS"/>
              </a:rPr>
              <a:t> </a:t>
            </a:r>
            <a:r>
              <a:rPr lang="es-MX" sz="2400" spc="-5" dirty="0">
                <a:latin typeface="Comic Sans MS"/>
                <a:cs typeface="Comic Sans MS"/>
              </a:rPr>
              <a:t>ser ajustado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tal</a:t>
            </a:r>
            <a:r>
              <a:rPr lang="es-MX" sz="2400" dirty="0">
                <a:latin typeface="Comic Sans MS"/>
                <a:cs typeface="Comic Sans MS"/>
              </a:rPr>
              <a:t> </a:t>
            </a:r>
            <a:r>
              <a:rPr lang="es-MX" sz="2400" spc="-5" dirty="0">
                <a:latin typeface="Comic Sans MS"/>
                <a:cs typeface="Comic Sans MS"/>
              </a:rPr>
              <a:t>forma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responda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máxima tensión de tercera armónica presente</a:t>
            </a:r>
            <a:r>
              <a:rPr lang="es-MX" sz="2400" dirty="0">
                <a:latin typeface="Comic Sans MS"/>
                <a:cs typeface="Comic Sans MS"/>
              </a:rPr>
              <a:t> </a:t>
            </a:r>
            <a:r>
              <a:rPr lang="es-MX" sz="2400" spc="-5" dirty="0">
                <a:latin typeface="Comic Sans MS"/>
                <a:cs typeface="Comic Sans MS"/>
              </a:rPr>
              <a:t>en las terminales del generador durante la operación normal.</a:t>
            </a:r>
            <a:r>
              <a:rPr lang="es-MX" sz="2400" dirty="0">
                <a:latin typeface="Comic Sans MS"/>
                <a:cs typeface="Comic Sans MS"/>
              </a:rPr>
              <a:t> </a:t>
            </a:r>
            <a:r>
              <a:rPr lang="es-MX" sz="2400" spc="-5" dirty="0">
                <a:latin typeface="Comic Sans MS"/>
                <a:cs typeface="Comic Sans MS"/>
              </a:rPr>
              <a:t>También, los ajustes de los relés de sobretensión en el extremo del neutro y en las terminales del generador deben ser tales 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detección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todo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devanado</a:t>
            </a:r>
            <a:r>
              <a:rPr lang="es-MX" sz="2400" dirty="0">
                <a:latin typeface="Comic Sans MS"/>
                <a:cs typeface="Comic Sans MS"/>
              </a:rPr>
              <a:t> </a:t>
            </a:r>
            <a:r>
              <a:rPr lang="es-MX" sz="2400" spc="-5" dirty="0">
                <a:latin typeface="Comic Sans MS"/>
                <a:cs typeface="Comic Sans MS"/>
              </a:rPr>
              <a:t>sea asegurada.</a:t>
            </a:r>
            <a:endParaRPr sz="2400" dirty="0">
              <a:latin typeface="Comic Sans MS"/>
              <a:cs typeface="Comic Sans MS"/>
            </a:endParaRPr>
          </a:p>
        </p:txBody>
      </p:sp>
      <p:pic>
        <p:nvPicPr>
          <p:cNvPr id="6" name="object 8"/>
          <p:cNvPicPr/>
          <p:nvPr/>
        </p:nvPicPr>
        <p:blipFill>
          <a:blip r:embed="rId2" cstate="print"/>
          <a:stretch>
            <a:fillRect/>
          </a:stretch>
        </p:blipFill>
        <p:spPr>
          <a:xfrm>
            <a:off x="9655180" y="1314424"/>
            <a:ext cx="7786742" cy="5643602"/>
          </a:xfrm>
          <a:prstGeom prst="rect">
            <a:avLst/>
          </a:prstGeom>
        </p:spPr>
      </p:pic>
      <p:pic>
        <p:nvPicPr>
          <p:cNvPr id="7" name="Imagen 17">
            <a:extLst>
              <a:ext uri="{FF2B5EF4-FFF2-40B4-BE49-F238E27FC236}">
                <a16:creationId xmlns="" xmlns:a16="http://schemas.microsoft.com/office/drawing/2014/main" id="{4681FDB4-DCC2-420F-BAA2-13D5CD7F5197}"/>
              </a:ext>
            </a:extLst>
          </p:cNvPr>
          <p:cNvPicPr>
            <a:picLocks noChangeAspect="1"/>
          </p:cNvPicPr>
          <p:nvPr/>
        </p:nvPicPr>
        <p:blipFill>
          <a:blip r:embed="rId3"/>
          <a:stretch>
            <a:fillRect/>
          </a:stretch>
        </p:blipFill>
        <p:spPr>
          <a:xfrm>
            <a:off x="11584006" y="7315216"/>
            <a:ext cx="4572000" cy="1447800"/>
          </a:xfrm>
          <a:prstGeom prst="rect">
            <a:avLst/>
          </a:prstGeom>
        </p:spPr>
      </p:pic>
      <p:sp>
        <p:nvSpPr>
          <p:cNvPr id="9" name="CuadroTexto 19">
            <a:extLst>
              <a:ext uri="{FF2B5EF4-FFF2-40B4-BE49-F238E27FC236}">
                <a16:creationId xmlns="" xmlns:a16="http://schemas.microsoft.com/office/drawing/2014/main" id="{F6844BF9-7BE1-43F9-8364-5E1676E66F5B}"/>
              </a:ext>
            </a:extLst>
          </p:cNvPr>
          <p:cNvSpPr txBox="1"/>
          <p:nvPr/>
        </p:nvSpPr>
        <p:spPr>
          <a:xfrm>
            <a:off x="9512304" y="8743976"/>
            <a:ext cx="8039096" cy="707886"/>
          </a:xfrm>
          <a:prstGeom prst="rect">
            <a:avLst/>
          </a:prstGeom>
          <a:noFill/>
        </p:spPr>
        <p:txBody>
          <a:bodyPr wrap="square">
            <a:spAutoFit/>
          </a:bodyPr>
          <a:lstStyle/>
          <a:p>
            <a:pPr algn="ctr"/>
            <a:r>
              <a:rPr lang="es-MX" sz="2000" b="1" dirty="0">
                <a:latin typeface="Comic Sans MS" panose="030F0702030302020204" pitchFamily="66" charset="0"/>
              </a:rPr>
              <a:t>Figura 6. Esquema de protección de falla a tierra basado en la tensión residual en terminales de tercera armónica</a:t>
            </a:r>
            <a:endParaRPr lang="es-AR" sz="2000" b="1" dirty="0">
              <a:latin typeface="Comic Sans MS" panose="030F0702030302020204" pitchFamily="66"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txBox="1"/>
          <p:nvPr/>
        </p:nvSpPr>
        <p:spPr>
          <a:xfrm>
            <a:off x="330200" y="457200"/>
            <a:ext cx="17221200" cy="3731791"/>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panose="030F0702030302020204" pitchFamily="66" charset="0"/>
                <a:cs typeface="Comic Sans MS"/>
              </a:rPr>
              <a:t>Técnica</a:t>
            </a:r>
            <a:r>
              <a:rPr sz="2400" b="1" spc="200" dirty="0">
                <a:latin typeface="Comic Sans MS" panose="030F0702030302020204" pitchFamily="66" charset="0"/>
                <a:cs typeface="Comic Sans MS"/>
              </a:rPr>
              <a:t> </a:t>
            </a:r>
            <a:r>
              <a:rPr sz="2400" b="1" spc="-5" dirty="0">
                <a:latin typeface="Comic Sans MS" panose="030F0702030302020204" pitchFamily="66" charset="0"/>
                <a:cs typeface="Comic Sans MS"/>
              </a:rPr>
              <a:t>del</a:t>
            </a:r>
            <a:r>
              <a:rPr sz="2400" b="1" spc="195" dirty="0">
                <a:latin typeface="Comic Sans MS" panose="030F0702030302020204" pitchFamily="66" charset="0"/>
                <a:cs typeface="Comic Sans MS"/>
              </a:rPr>
              <a:t> </a:t>
            </a:r>
            <a:r>
              <a:rPr sz="2400" b="1" spc="-5" dirty="0">
                <a:latin typeface="Comic Sans MS" panose="030F0702030302020204" pitchFamily="66" charset="0"/>
                <a:cs typeface="Comic Sans MS"/>
              </a:rPr>
              <a:t>comparador</a:t>
            </a:r>
            <a:r>
              <a:rPr sz="2400" b="1" spc="195"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spc="195" dirty="0">
                <a:latin typeface="Comic Sans MS" panose="030F0702030302020204" pitchFamily="66" charset="0"/>
                <a:cs typeface="Comic Sans MS"/>
              </a:rPr>
              <a:t> </a:t>
            </a:r>
            <a:r>
              <a:rPr sz="2400" b="1" spc="-5" dirty="0">
                <a:latin typeface="Comic Sans MS" panose="030F0702030302020204" pitchFamily="66" charset="0"/>
                <a:cs typeface="Comic Sans MS"/>
              </a:rPr>
              <a:t>tercera</a:t>
            </a:r>
            <a:r>
              <a:rPr sz="2400" b="1" spc="195" dirty="0">
                <a:latin typeface="Comic Sans MS" panose="030F0702030302020204" pitchFamily="66" charset="0"/>
                <a:cs typeface="Comic Sans MS"/>
              </a:rPr>
              <a:t> </a:t>
            </a:r>
            <a:r>
              <a:rPr sz="2400" b="1" spc="-5" dirty="0">
                <a:latin typeface="Comic Sans MS" panose="030F0702030302020204" pitchFamily="66" charset="0"/>
                <a:cs typeface="Comic Sans MS"/>
              </a:rPr>
              <a:t>armónica</a:t>
            </a:r>
            <a:r>
              <a:rPr sz="2400" b="1" spc="75" dirty="0">
                <a:latin typeface="Comic Sans MS" panose="030F0702030302020204" pitchFamily="66" charset="0"/>
                <a:cs typeface="Comic Sans MS"/>
              </a:rPr>
              <a:t> </a:t>
            </a:r>
            <a:r>
              <a:rPr sz="2400" spc="-5" dirty="0">
                <a:latin typeface="Comic Sans MS" panose="030F0702030302020204" pitchFamily="66" charset="0"/>
                <a:cs typeface="Comic Sans MS"/>
              </a:rPr>
              <a:t>(</a:t>
            </a:r>
            <a:r>
              <a:rPr sz="2400" b="1" spc="-5" dirty="0" err="1">
                <a:latin typeface="Comic Sans MS" panose="030F0702030302020204" pitchFamily="66" charset="0"/>
                <a:cs typeface="Comic Sans MS"/>
              </a:rPr>
              <a:t>figura</a:t>
            </a:r>
            <a:r>
              <a:rPr lang="es-A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7</a:t>
            </a:r>
            <a:r>
              <a:rPr sz="2400" spc="-5" dirty="0">
                <a:latin typeface="Comic Sans MS" panose="030F0702030302020204" pitchFamily="66" charset="0"/>
                <a:cs typeface="Comic Sans MS"/>
              </a:rPr>
              <a:t>). Este esquema compara la magnitud de la </a:t>
            </a:r>
            <a:r>
              <a:rPr sz="2400" spc="-5" dirty="0" err="1">
                <a:latin typeface="Comic Sans MS" panose="030F0702030302020204" pitchFamily="66" charset="0"/>
                <a:cs typeface="Comic Sans MS"/>
              </a:rPr>
              <a:t>tensión</a:t>
            </a:r>
            <a:r>
              <a:rPr sz="2400" spc="-5" dirty="0">
                <a:latin typeface="Comic Sans MS" panose="030F0702030302020204" pitchFamily="66" charset="0"/>
                <a:cs typeface="Comic Sans MS"/>
              </a:rPr>
              <a:t> de</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tercera</a:t>
            </a:r>
            <a:r>
              <a:rPr sz="2400" spc="160" dirty="0">
                <a:latin typeface="Comic Sans MS" panose="030F0702030302020204" pitchFamily="66" charset="0"/>
                <a:cs typeface="Comic Sans MS"/>
              </a:rPr>
              <a:t> </a:t>
            </a:r>
            <a:r>
              <a:rPr sz="2400" spc="-5" dirty="0">
                <a:latin typeface="Comic Sans MS" panose="030F0702030302020204" pitchFamily="66" charset="0"/>
                <a:cs typeface="Comic Sans MS"/>
              </a:rPr>
              <a:t>armónica</a:t>
            </a:r>
            <a:r>
              <a:rPr sz="2400" spc="155" dirty="0">
                <a:latin typeface="Comic Sans MS" panose="030F0702030302020204" pitchFamily="66" charset="0"/>
                <a:cs typeface="Comic Sans MS"/>
              </a:rPr>
              <a:t> </a:t>
            </a:r>
            <a:r>
              <a:rPr sz="2400" spc="-5" dirty="0">
                <a:latin typeface="Comic Sans MS" panose="030F0702030302020204" pitchFamily="66" charset="0"/>
                <a:cs typeface="Comic Sans MS"/>
              </a:rPr>
              <a:t>en</a:t>
            </a:r>
            <a:r>
              <a:rPr sz="2400" spc="160" dirty="0">
                <a:latin typeface="Comic Sans MS" panose="030F0702030302020204" pitchFamily="66" charset="0"/>
                <a:cs typeface="Comic Sans MS"/>
              </a:rPr>
              <a:t> </a:t>
            </a:r>
            <a:r>
              <a:rPr sz="2400" spc="-5" dirty="0">
                <a:latin typeface="Comic Sans MS" panose="030F0702030302020204" pitchFamily="66" charset="0"/>
                <a:cs typeface="Comic Sans MS"/>
              </a:rPr>
              <a:t>el</a:t>
            </a:r>
            <a:r>
              <a:rPr sz="2400" spc="155" dirty="0">
                <a:latin typeface="Comic Sans MS" panose="030F0702030302020204" pitchFamily="66" charset="0"/>
                <a:cs typeface="Comic Sans MS"/>
              </a:rPr>
              <a:t> </a:t>
            </a:r>
            <a:r>
              <a:rPr sz="2400" spc="-5" dirty="0">
                <a:latin typeface="Comic Sans MS" panose="030F0702030302020204" pitchFamily="66" charset="0"/>
                <a:cs typeface="Comic Sans MS"/>
              </a:rPr>
              <a:t>neutro</a:t>
            </a:r>
            <a:r>
              <a:rPr sz="2400" spc="155" dirty="0">
                <a:latin typeface="Comic Sans MS" panose="030F0702030302020204" pitchFamily="66" charset="0"/>
                <a:cs typeface="Comic Sans MS"/>
              </a:rPr>
              <a:t> </a:t>
            </a:r>
            <a:r>
              <a:rPr sz="2400" spc="-5" dirty="0">
                <a:latin typeface="Comic Sans MS" panose="030F0702030302020204" pitchFamily="66" charset="0"/>
                <a:cs typeface="Comic Sans MS"/>
              </a:rPr>
              <a:t>del</a:t>
            </a:r>
            <a:r>
              <a:rPr sz="2400" spc="150" dirty="0">
                <a:latin typeface="Comic Sans MS" panose="030F0702030302020204" pitchFamily="66" charset="0"/>
                <a:cs typeface="Comic Sans MS"/>
              </a:rPr>
              <a:t> </a:t>
            </a:r>
            <a:r>
              <a:rPr sz="2400" spc="-5" dirty="0">
                <a:latin typeface="Comic Sans MS" panose="030F0702030302020204" pitchFamily="66" charset="0"/>
                <a:cs typeface="Comic Sans MS"/>
              </a:rPr>
              <a:t>generador</a:t>
            </a:r>
            <a:r>
              <a:rPr sz="2400" spc="150" dirty="0">
                <a:latin typeface="Comic Sans MS" panose="030F0702030302020204" pitchFamily="66" charset="0"/>
                <a:cs typeface="Comic Sans MS"/>
              </a:rPr>
              <a:t> </a:t>
            </a:r>
            <a:r>
              <a:rPr sz="2400" spc="-5" dirty="0">
                <a:latin typeface="Comic Sans MS" panose="030F0702030302020204" pitchFamily="66" charset="0"/>
                <a:cs typeface="Comic Sans MS"/>
              </a:rPr>
              <a:t>con</a:t>
            </a:r>
            <a:r>
              <a:rPr sz="2400" spc="155" dirty="0">
                <a:latin typeface="Comic Sans MS" panose="030F0702030302020204" pitchFamily="66" charset="0"/>
                <a:cs typeface="Comic Sans MS"/>
              </a:rPr>
              <a:t> </a:t>
            </a:r>
            <a:r>
              <a:rPr sz="2400" spc="-5" dirty="0" err="1">
                <a:latin typeface="Comic Sans MS" panose="030F0702030302020204" pitchFamily="66" charset="0"/>
                <a:cs typeface="Comic Sans MS"/>
              </a:rPr>
              <a:t>el</a:t>
            </a:r>
            <a:r>
              <a:rPr sz="2400" spc="15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lang="es-AR" sz="2400" spc="-5" dirty="0">
                <a:latin typeface="Comic Sans MS" panose="030F0702030302020204" pitchFamily="66" charset="0"/>
                <a:cs typeface="Comic Sans MS"/>
              </a:rPr>
              <a:t> </a:t>
            </a:r>
            <a:r>
              <a:rPr sz="2400" spc="-5" dirty="0">
                <a:latin typeface="Comic Sans MS" panose="030F0702030302020204" pitchFamily="66" charset="0"/>
                <a:cs typeface="Comic Sans MS"/>
              </a:rPr>
              <a:t>las terminales del generador.</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El esquema está </a:t>
            </a:r>
            <a:r>
              <a:rPr sz="2400" spc="-5" dirty="0" err="1">
                <a:latin typeface="Comic Sans MS" panose="030F0702030302020204" pitchFamily="66" charset="0"/>
                <a:cs typeface="Comic Sans MS"/>
              </a:rPr>
              <a:t>basado</a:t>
            </a:r>
            <a:r>
              <a:rPr sz="2400" spc="-5" dirty="0">
                <a:latin typeface="Comic Sans MS" panose="030F0702030302020204" pitchFamily="66" charset="0"/>
                <a:cs typeface="Comic Sans MS"/>
              </a:rPr>
              <a:t> en</a:t>
            </a:r>
            <a:r>
              <a:rPr lang="es-AR" sz="2400" spc="-5"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consideración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que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relación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tensión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tercera</a:t>
            </a:r>
            <a:r>
              <a:rPr sz="2400" spc="-5" dirty="0">
                <a:latin typeface="Comic Sans MS" panose="030F0702030302020204" pitchFamily="66" charset="0"/>
                <a:cs typeface="Comic Sans MS"/>
              </a:rPr>
              <a:t> armónica en las terminales del generador al del</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neutro</a:t>
            </a:r>
            <a:r>
              <a:rPr sz="2400" spc="180" dirty="0">
                <a:latin typeface="Comic Sans MS" panose="030F0702030302020204" pitchFamily="66" charset="0"/>
                <a:cs typeface="Comic Sans MS"/>
              </a:rPr>
              <a:t> </a:t>
            </a:r>
            <a:r>
              <a:rPr sz="2400" spc="-5" dirty="0">
                <a:latin typeface="Comic Sans MS" panose="030F0702030302020204" pitchFamily="66" charset="0"/>
                <a:cs typeface="Comic Sans MS"/>
              </a:rPr>
              <a:t>del</a:t>
            </a:r>
            <a:r>
              <a:rPr sz="2400" spc="170" dirty="0">
                <a:latin typeface="Comic Sans MS" panose="030F0702030302020204" pitchFamily="66" charset="0"/>
                <a:cs typeface="Comic Sans MS"/>
              </a:rPr>
              <a:t> </a:t>
            </a:r>
            <a:r>
              <a:rPr sz="2400" spc="-5" dirty="0">
                <a:latin typeface="Comic Sans MS" panose="030F0702030302020204" pitchFamily="66" charset="0"/>
                <a:cs typeface="Comic Sans MS"/>
              </a:rPr>
              <a:t>generador</a:t>
            </a:r>
            <a:r>
              <a:rPr sz="2400" spc="175" dirty="0">
                <a:latin typeface="Comic Sans MS" panose="030F0702030302020204" pitchFamily="66" charset="0"/>
                <a:cs typeface="Comic Sans MS"/>
              </a:rPr>
              <a:t> </a:t>
            </a:r>
            <a:r>
              <a:rPr sz="2400" spc="-5" dirty="0">
                <a:latin typeface="Comic Sans MS" panose="030F0702030302020204" pitchFamily="66" charset="0"/>
                <a:cs typeface="Comic Sans MS"/>
              </a:rPr>
              <a:t>es</a:t>
            </a:r>
            <a:r>
              <a:rPr sz="2400" spc="175" dirty="0">
                <a:latin typeface="Comic Sans MS" panose="030F0702030302020204" pitchFamily="66" charset="0"/>
                <a:cs typeface="Comic Sans MS"/>
              </a:rPr>
              <a:t> </a:t>
            </a:r>
            <a:r>
              <a:rPr sz="2400" spc="-5" dirty="0">
                <a:latin typeface="Comic Sans MS" panose="030F0702030302020204" pitchFamily="66" charset="0"/>
                <a:cs typeface="Comic Sans MS"/>
              </a:rPr>
              <a:t>casi</a:t>
            </a:r>
            <a:r>
              <a:rPr sz="2400" spc="175" dirty="0">
                <a:latin typeface="Comic Sans MS" panose="030F0702030302020204" pitchFamily="66" charset="0"/>
                <a:cs typeface="Comic Sans MS"/>
              </a:rPr>
              <a:t> </a:t>
            </a:r>
            <a:r>
              <a:rPr sz="2400" spc="-5" dirty="0">
                <a:latin typeface="Comic Sans MS" panose="030F0702030302020204" pitchFamily="66" charset="0"/>
                <a:cs typeface="Comic Sans MS"/>
              </a:rPr>
              <a:t>constante</a:t>
            </a:r>
            <a:r>
              <a:rPr sz="2400" spc="175" dirty="0">
                <a:latin typeface="Comic Sans MS" panose="030F0702030302020204" pitchFamily="66" charset="0"/>
                <a:cs typeface="Comic Sans MS"/>
              </a:rPr>
              <a:t> </a:t>
            </a:r>
            <a:r>
              <a:rPr sz="2400" spc="-5" dirty="0" err="1">
                <a:latin typeface="Comic Sans MS" panose="030F0702030302020204" pitchFamily="66" charset="0"/>
                <a:cs typeface="Comic Sans MS"/>
              </a:rPr>
              <a:t>durante</a:t>
            </a:r>
            <a:r>
              <a:rPr sz="2400" spc="17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lang="en-US" sz="2400" spc="-5" dirty="0">
                <a:latin typeface="Comic Sans MS" panose="030F0702030302020204" pitchFamily="66" charset="0"/>
                <a:cs typeface="Comic Sans MS"/>
              </a:rPr>
              <a:t> </a:t>
            </a:r>
            <a:r>
              <a:rPr lang="es-MX" sz="2400" spc="-5" dirty="0">
                <a:latin typeface="Comic Sans MS"/>
                <a:cs typeface="Comic Sans MS"/>
              </a:rPr>
              <a:t>operación</a:t>
            </a:r>
            <a:r>
              <a:rPr lang="es-MX" sz="2400" spc="500" dirty="0">
                <a:latin typeface="Comic Sans MS"/>
                <a:cs typeface="Comic Sans MS"/>
              </a:rPr>
              <a:t> </a:t>
            </a:r>
            <a:r>
              <a:rPr lang="es-MX" sz="2400" spc="-5" dirty="0">
                <a:latin typeface="Comic Sans MS"/>
                <a:cs typeface="Comic Sans MS"/>
              </a:rPr>
              <a:t>normal</a:t>
            </a:r>
            <a:r>
              <a:rPr lang="es-MX" sz="2400" spc="505" dirty="0">
                <a:latin typeface="Comic Sans MS"/>
                <a:cs typeface="Comic Sans MS"/>
              </a:rPr>
              <a:t> </a:t>
            </a:r>
            <a:r>
              <a:rPr lang="es-MX" sz="2400" spc="-5" dirty="0">
                <a:latin typeface="Comic Sans MS"/>
                <a:cs typeface="Comic Sans MS"/>
              </a:rPr>
              <a:t>del</a:t>
            </a:r>
            <a:r>
              <a:rPr lang="es-MX" sz="2400" spc="500" dirty="0">
                <a:latin typeface="Comic Sans MS"/>
                <a:cs typeface="Comic Sans MS"/>
              </a:rPr>
              <a:t> </a:t>
            </a:r>
            <a:r>
              <a:rPr lang="es-MX" sz="2400" spc="-5" dirty="0">
                <a:latin typeface="Comic Sans MS"/>
                <a:cs typeface="Comic Sans MS"/>
              </a:rPr>
              <a:t>generador. Esta</a:t>
            </a:r>
            <a:r>
              <a:rPr lang="es-MX" sz="2400" spc="185" dirty="0">
                <a:latin typeface="Comic Sans MS"/>
                <a:cs typeface="Comic Sans MS"/>
              </a:rPr>
              <a:t> </a:t>
            </a:r>
            <a:r>
              <a:rPr lang="es-MX" sz="2400" spc="-5" dirty="0">
                <a:latin typeface="Comic Sans MS"/>
                <a:cs typeface="Comic Sans MS"/>
              </a:rPr>
              <a:t>relación</a:t>
            </a:r>
            <a:r>
              <a:rPr lang="es-MX" sz="2400" spc="185" dirty="0">
                <a:latin typeface="Comic Sans MS"/>
                <a:cs typeface="Comic Sans MS"/>
              </a:rPr>
              <a:t> </a:t>
            </a:r>
            <a:r>
              <a:rPr lang="es-MX" sz="2400" spc="-5" dirty="0">
                <a:latin typeface="Comic Sans MS"/>
                <a:cs typeface="Comic Sans MS"/>
              </a:rPr>
              <a:t>es afectada</a:t>
            </a:r>
            <a:r>
              <a:rPr lang="es-MX" sz="2400" spc="60" dirty="0">
                <a:latin typeface="Comic Sans MS"/>
                <a:cs typeface="Comic Sans MS"/>
              </a:rPr>
              <a:t> </a:t>
            </a:r>
            <a:r>
              <a:rPr lang="es-MX" sz="2400" spc="-5" dirty="0">
                <a:latin typeface="Comic Sans MS"/>
                <a:cs typeface="Comic Sans MS"/>
              </a:rPr>
              <a:t>con</a:t>
            </a:r>
            <a:r>
              <a:rPr lang="es-MX" sz="2400" spc="65" dirty="0">
                <a:latin typeface="Comic Sans MS"/>
                <a:cs typeface="Comic Sans MS"/>
              </a:rPr>
              <a:t> </a:t>
            </a:r>
            <a:r>
              <a:rPr lang="es-MX" sz="2400" spc="-5" dirty="0">
                <a:latin typeface="Comic Sans MS"/>
                <a:cs typeface="Comic Sans MS"/>
              </a:rPr>
              <a:t>una</a:t>
            </a:r>
            <a:r>
              <a:rPr lang="es-MX" sz="2400" spc="60" dirty="0">
                <a:latin typeface="Comic Sans MS"/>
                <a:cs typeface="Comic Sans MS"/>
              </a:rPr>
              <a:t> </a:t>
            </a:r>
            <a:r>
              <a:rPr lang="es-MX" sz="2400" spc="-5" dirty="0">
                <a:latin typeface="Comic Sans MS"/>
                <a:cs typeface="Comic Sans MS"/>
              </a:rPr>
              <a:t>falla</a:t>
            </a:r>
            <a:r>
              <a:rPr lang="es-MX" sz="2400" spc="60" dirty="0">
                <a:latin typeface="Comic Sans MS"/>
                <a:cs typeface="Comic Sans MS"/>
              </a:rPr>
              <a:t> </a:t>
            </a:r>
            <a:r>
              <a:rPr lang="es-MX" sz="2400" spc="-5" dirty="0">
                <a:latin typeface="Comic Sans MS"/>
                <a:cs typeface="Comic Sans MS"/>
              </a:rPr>
              <a:t>a</a:t>
            </a:r>
            <a:r>
              <a:rPr lang="es-MX" sz="2400" spc="60" dirty="0">
                <a:latin typeface="Comic Sans MS"/>
                <a:cs typeface="Comic Sans MS"/>
              </a:rPr>
              <a:t> </a:t>
            </a:r>
            <a:r>
              <a:rPr lang="es-MX" sz="2400" spc="-5" dirty="0">
                <a:latin typeface="Comic Sans MS"/>
                <a:cs typeface="Comic Sans MS"/>
              </a:rPr>
              <a:t>tierra</a:t>
            </a:r>
            <a:r>
              <a:rPr lang="es-MX" sz="2400" spc="60" dirty="0">
                <a:latin typeface="Comic Sans MS"/>
                <a:cs typeface="Comic Sans MS"/>
              </a:rPr>
              <a:t> </a:t>
            </a:r>
            <a:r>
              <a:rPr lang="es-MX" sz="2400" spc="-5" dirty="0">
                <a:latin typeface="Comic Sans MS"/>
                <a:cs typeface="Comic Sans MS"/>
              </a:rPr>
              <a:t>cercana</a:t>
            </a:r>
            <a:r>
              <a:rPr lang="es-MX" sz="2400" spc="60" dirty="0">
                <a:latin typeface="Comic Sans MS"/>
                <a:cs typeface="Comic Sans MS"/>
              </a:rPr>
              <a:t> </a:t>
            </a:r>
            <a:r>
              <a:rPr lang="es-MX" sz="2400" spc="-5" dirty="0">
                <a:latin typeface="Comic Sans MS"/>
                <a:cs typeface="Comic Sans MS"/>
              </a:rPr>
              <a:t>al</a:t>
            </a:r>
            <a:r>
              <a:rPr lang="es-MX" sz="2400" spc="60" dirty="0">
                <a:latin typeface="Comic Sans MS"/>
                <a:cs typeface="Comic Sans MS"/>
              </a:rPr>
              <a:t> </a:t>
            </a:r>
            <a:r>
              <a:rPr lang="es-MX" sz="2400" spc="-5" dirty="0">
                <a:latin typeface="Comic Sans MS"/>
                <a:cs typeface="Comic Sans MS"/>
              </a:rPr>
              <a:t>neutro</a:t>
            </a:r>
            <a:r>
              <a:rPr lang="es-MX" sz="2400" spc="60" dirty="0">
                <a:latin typeface="Comic Sans MS"/>
                <a:cs typeface="Comic Sans MS"/>
              </a:rPr>
              <a:t> </a:t>
            </a:r>
            <a:r>
              <a:rPr lang="es-MX" sz="2400" spc="-5" dirty="0">
                <a:latin typeface="Comic Sans MS"/>
                <a:cs typeface="Comic Sans MS"/>
              </a:rPr>
              <a:t>o cercana a las terminales del generador; este hecho es usado</a:t>
            </a:r>
            <a:r>
              <a:rPr lang="es-MX" sz="2400" spc="265" dirty="0">
                <a:latin typeface="Comic Sans MS"/>
                <a:cs typeface="Comic Sans MS"/>
              </a:rPr>
              <a:t> </a:t>
            </a:r>
            <a:r>
              <a:rPr lang="es-MX" sz="2400" spc="-5" dirty="0">
                <a:latin typeface="Comic Sans MS"/>
                <a:cs typeface="Comic Sans MS"/>
              </a:rPr>
              <a:t>para detectar estas fallas.</a:t>
            </a:r>
            <a:r>
              <a:rPr lang="es-MX" sz="2400" spc="520" dirty="0">
                <a:latin typeface="Comic Sans MS"/>
                <a:cs typeface="Comic Sans MS"/>
              </a:rPr>
              <a:t> </a:t>
            </a:r>
            <a:r>
              <a:rPr lang="es-MX" sz="2400" spc="-5" dirty="0">
                <a:latin typeface="Comic Sans MS"/>
                <a:cs typeface="Comic Sans MS"/>
              </a:rPr>
              <a:t>Las fallas a tierra en la parte restante de los devanados son detectadas por la protección de falla a tierra convencional del 95%, esto </a:t>
            </a:r>
            <a:r>
              <a:rPr lang="es-MX" sz="2400" spc="-5" dirty="0" err="1">
                <a:latin typeface="Comic Sans MS"/>
                <a:cs typeface="Comic Sans MS"/>
              </a:rPr>
              <a:t>esjemplo</a:t>
            </a:r>
            <a:r>
              <a:rPr lang="es-MX" sz="2400" spc="-5" dirty="0">
                <a:latin typeface="Comic Sans MS"/>
                <a:cs typeface="Comic Sans MS"/>
              </a:rPr>
              <a:t>,</a:t>
            </a:r>
            <a:r>
              <a:rPr lang="es-MX" sz="2400" spc="185" dirty="0">
                <a:latin typeface="Comic Sans MS"/>
                <a:cs typeface="Comic Sans MS"/>
              </a:rPr>
              <a:t> </a:t>
            </a:r>
            <a:r>
              <a:rPr lang="es-MX" sz="2400" spc="-5" dirty="0">
                <a:latin typeface="Comic Sans MS"/>
                <a:cs typeface="Comic Sans MS"/>
              </a:rPr>
              <a:t>un</a:t>
            </a:r>
            <a:r>
              <a:rPr lang="es-MX" sz="2400" spc="185" dirty="0">
                <a:latin typeface="Comic Sans MS"/>
                <a:cs typeface="Comic Sans MS"/>
              </a:rPr>
              <a:t> </a:t>
            </a:r>
            <a:r>
              <a:rPr lang="es-MX" sz="2400" spc="-5" dirty="0">
                <a:latin typeface="Comic Sans MS"/>
                <a:cs typeface="Comic Sans MS"/>
              </a:rPr>
              <a:t>relé</a:t>
            </a:r>
            <a:r>
              <a:rPr lang="es-MX" sz="2400" spc="180" dirty="0">
                <a:latin typeface="Comic Sans MS"/>
                <a:cs typeface="Comic Sans MS"/>
              </a:rPr>
              <a:t> </a:t>
            </a:r>
            <a:r>
              <a:rPr lang="es-MX" sz="2400" spc="-5" dirty="0">
                <a:latin typeface="Comic Sans MS"/>
                <a:cs typeface="Comic Sans MS"/>
              </a:rPr>
              <a:t>de</a:t>
            </a:r>
            <a:r>
              <a:rPr lang="es-MX" sz="2400" spc="180" dirty="0">
                <a:latin typeface="Comic Sans MS"/>
                <a:cs typeface="Comic Sans MS"/>
              </a:rPr>
              <a:t> </a:t>
            </a:r>
            <a:r>
              <a:rPr lang="es-MX" sz="2400" spc="-5" dirty="0" err="1">
                <a:latin typeface="Comic Sans MS"/>
                <a:cs typeface="Comic Sans MS"/>
              </a:rPr>
              <a:t>sobrecorriente</a:t>
            </a:r>
            <a:r>
              <a:rPr lang="es-MX" sz="2400" spc="180" dirty="0">
                <a:latin typeface="Comic Sans MS"/>
                <a:cs typeface="Comic Sans MS"/>
              </a:rPr>
              <a:t> </a:t>
            </a:r>
            <a:r>
              <a:rPr lang="es-MX" sz="2400" spc="-5" dirty="0">
                <a:latin typeface="Comic Sans MS"/>
                <a:cs typeface="Comic Sans MS"/>
              </a:rPr>
              <a:t>o</a:t>
            </a:r>
            <a:r>
              <a:rPr lang="es-MX" sz="2400" spc="180" dirty="0">
                <a:latin typeface="Comic Sans MS"/>
                <a:cs typeface="Comic Sans MS"/>
              </a:rPr>
              <a:t> </a:t>
            </a:r>
            <a:r>
              <a:rPr lang="es-MX" sz="2400" spc="-5" dirty="0">
                <a:latin typeface="Comic Sans MS"/>
                <a:cs typeface="Comic Sans MS"/>
              </a:rPr>
              <a:t>sobretensión</a:t>
            </a:r>
            <a:r>
              <a:rPr lang="es-MX" sz="2400" spc="180" dirty="0">
                <a:latin typeface="Comic Sans MS"/>
                <a:cs typeface="Comic Sans MS"/>
              </a:rPr>
              <a:t> </a:t>
            </a:r>
            <a:r>
              <a:rPr lang="es-MX" sz="2400" spc="-5" dirty="0">
                <a:latin typeface="Comic Sans MS"/>
                <a:cs typeface="Comic Sans MS"/>
              </a:rPr>
              <a:t>de60</a:t>
            </a:r>
            <a:r>
              <a:rPr lang="es-MX" sz="2400" spc="250" dirty="0">
                <a:latin typeface="Comic Sans MS"/>
                <a:cs typeface="Comic Sans MS"/>
              </a:rPr>
              <a:t> </a:t>
            </a:r>
            <a:r>
              <a:rPr lang="es-MX" sz="2400" spc="-5" dirty="0">
                <a:latin typeface="Comic Sans MS"/>
                <a:cs typeface="Comic Sans MS"/>
              </a:rPr>
              <a:t>Hz</a:t>
            </a:r>
            <a:r>
              <a:rPr lang="es-MX" sz="2400" spc="250" dirty="0">
                <a:latin typeface="Comic Sans MS"/>
                <a:cs typeface="Comic Sans MS"/>
              </a:rPr>
              <a:t> </a:t>
            </a:r>
            <a:r>
              <a:rPr lang="es-MX" sz="2400" spc="-5" dirty="0">
                <a:latin typeface="Comic Sans MS"/>
                <a:cs typeface="Comic Sans MS"/>
              </a:rPr>
              <a:t>que</a:t>
            </a:r>
            <a:r>
              <a:rPr lang="es-MX" sz="2400" spc="250" dirty="0">
                <a:latin typeface="Comic Sans MS"/>
                <a:cs typeface="Comic Sans MS"/>
              </a:rPr>
              <a:t> </a:t>
            </a:r>
            <a:r>
              <a:rPr lang="es-MX" sz="2400" spc="-5" dirty="0">
                <a:latin typeface="Comic Sans MS"/>
                <a:cs typeface="Comic Sans MS"/>
              </a:rPr>
              <a:t>opera</a:t>
            </a:r>
            <a:r>
              <a:rPr lang="es-MX" sz="2400" spc="245" dirty="0">
                <a:latin typeface="Comic Sans MS"/>
                <a:cs typeface="Comic Sans MS"/>
              </a:rPr>
              <a:t> </a:t>
            </a:r>
            <a:r>
              <a:rPr lang="es-MX" sz="2400" spc="-5" dirty="0">
                <a:latin typeface="Comic Sans MS"/>
                <a:cs typeface="Comic Sans MS"/>
              </a:rPr>
              <a:t>a</a:t>
            </a:r>
            <a:r>
              <a:rPr lang="es-MX" sz="2400" spc="245" dirty="0">
                <a:latin typeface="Comic Sans MS"/>
                <a:cs typeface="Comic Sans MS"/>
              </a:rPr>
              <a:t> </a:t>
            </a:r>
            <a:r>
              <a:rPr lang="es-MX" sz="2400" spc="-5" dirty="0">
                <a:latin typeface="Comic Sans MS"/>
                <a:cs typeface="Comic Sans MS"/>
              </a:rPr>
              <a:t>partir</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corriente</a:t>
            </a:r>
            <a:r>
              <a:rPr lang="es-MX" sz="2400" spc="245" dirty="0">
                <a:latin typeface="Comic Sans MS"/>
                <a:cs typeface="Comic Sans MS"/>
              </a:rPr>
              <a:t> </a:t>
            </a:r>
            <a:r>
              <a:rPr lang="es-MX" sz="2400" spc="-5" dirty="0">
                <a:latin typeface="Comic Sans MS"/>
                <a:cs typeface="Comic Sans MS"/>
              </a:rPr>
              <a:t>o</a:t>
            </a:r>
            <a:r>
              <a:rPr lang="es-MX" sz="2400" spc="245" dirty="0">
                <a:latin typeface="Comic Sans MS"/>
                <a:cs typeface="Comic Sans MS"/>
              </a:rPr>
              <a:t> </a:t>
            </a:r>
            <a:r>
              <a:rPr lang="es-MX" sz="2400" spc="-5" dirty="0">
                <a:latin typeface="Comic Sans MS"/>
                <a:cs typeface="Comic Sans MS"/>
              </a:rPr>
              <a:t>tensión</a:t>
            </a:r>
            <a:r>
              <a:rPr lang="es-MX" sz="2400" spc="245" dirty="0">
                <a:latin typeface="Comic Sans MS"/>
                <a:cs typeface="Comic Sans MS"/>
              </a:rPr>
              <a:t> </a:t>
            </a:r>
            <a:r>
              <a:rPr lang="es-MX" sz="2400" spc="-5" dirty="0">
                <a:latin typeface="Comic Sans MS"/>
                <a:cs typeface="Comic Sans MS"/>
              </a:rPr>
              <a:t>del neutro,</a:t>
            </a:r>
            <a:r>
              <a:rPr lang="es-MX" sz="2400" dirty="0">
                <a:latin typeface="Comic Sans MS"/>
                <a:cs typeface="Comic Sans MS"/>
              </a:rPr>
              <a:t> </a:t>
            </a:r>
            <a:r>
              <a:rPr lang="es-MX" sz="2400" spc="-5" dirty="0">
                <a:latin typeface="Comic Sans MS"/>
                <a:cs typeface="Comic Sans MS"/>
              </a:rPr>
              <a:t>respectivamente.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figura</a:t>
            </a:r>
            <a:r>
              <a:rPr lang="es-MX" sz="2400" dirty="0">
                <a:latin typeface="Comic Sans MS"/>
                <a:cs typeface="Comic Sans MS"/>
              </a:rPr>
              <a:t> </a:t>
            </a:r>
            <a:r>
              <a:rPr lang="es-MX" sz="2400" spc="-5" dirty="0">
                <a:latin typeface="Comic Sans MS"/>
                <a:cs typeface="Comic Sans MS"/>
              </a:rPr>
              <a:t>7</a:t>
            </a:r>
            <a:r>
              <a:rPr lang="es-MX" sz="2400" dirty="0">
                <a:latin typeface="Comic Sans MS"/>
                <a:cs typeface="Comic Sans MS"/>
              </a:rPr>
              <a:t> </a:t>
            </a:r>
            <a:r>
              <a:rPr lang="es-MX" sz="2400" spc="-5" dirty="0">
                <a:latin typeface="Comic Sans MS"/>
                <a:cs typeface="Comic Sans MS"/>
              </a:rPr>
              <a:t>muestra</a:t>
            </a:r>
            <a:r>
              <a:rPr lang="es-MX" sz="2400" spc="254" dirty="0">
                <a:latin typeface="Comic Sans MS"/>
                <a:cs typeface="Comic Sans MS"/>
              </a:rPr>
              <a:t> </a:t>
            </a:r>
            <a:r>
              <a:rPr lang="es-MX" sz="2400" spc="-5" dirty="0">
                <a:latin typeface="Comic Sans MS"/>
                <a:cs typeface="Comic Sans MS"/>
              </a:rPr>
              <a:t>un diagrama</a:t>
            </a:r>
            <a:r>
              <a:rPr lang="es-MX" sz="2400" dirty="0">
                <a:latin typeface="Comic Sans MS"/>
                <a:cs typeface="Comic Sans MS"/>
              </a:rPr>
              <a:t> </a:t>
            </a:r>
            <a:r>
              <a:rPr lang="es-MX" sz="2400" spc="-5" dirty="0">
                <a:latin typeface="Comic Sans MS"/>
                <a:cs typeface="Comic Sans MS"/>
              </a:rPr>
              <a:t>simplificado</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un</a:t>
            </a:r>
            <a:r>
              <a:rPr lang="es-MX" sz="2400" spc="5"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comparador.</a:t>
            </a: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spcBef>
                <a:spcPts val="100"/>
              </a:spcBef>
            </a:pPr>
            <a:endParaRPr sz="2400" dirty="0">
              <a:latin typeface="Comic Sans MS" panose="030F0702030302020204" pitchFamily="66" charset="0"/>
              <a:cs typeface="Comic Sans MS"/>
            </a:endParaRPr>
          </a:p>
        </p:txBody>
      </p:sp>
      <p:pic>
        <p:nvPicPr>
          <p:cNvPr id="7" name="object 4">
            <a:extLst>
              <a:ext uri="{FF2B5EF4-FFF2-40B4-BE49-F238E27FC236}">
                <a16:creationId xmlns="" xmlns:a16="http://schemas.microsoft.com/office/drawing/2014/main" id="{5733BA2F-207D-441B-B115-078519F08AAA}"/>
              </a:ext>
            </a:extLst>
          </p:cNvPr>
          <p:cNvPicPr/>
          <p:nvPr/>
        </p:nvPicPr>
        <p:blipFill>
          <a:blip r:embed="rId2" cstate="print"/>
          <a:stretch>
            <a:fillRect/>
          </a:stretch>
        </p:blipFill>
        <p:spPr>
          <a:xfrm>
            <a:off x="3868702" y="3529002"/>
            <a:ext cx="9961602" cy="5143536"/>
          </a:xfrm>
          <a:prstGeom prst="rect">
            <a:avLst/>
          </a:prstGeom>
        </p:spPr>
      </p:pic>
      <p:sp>
        <p:nvSpPr>
          <p:cNvPr id="9" name="CuadroTexto 8">
            <a:extLst>
              <a:ext uri="{FF2B5EF4-FFF2-40B4-BE49-F238E27FC236}">
                <a16:creationId xmlns="" xmlns:a16="http://schemas.microsoft.com/office/drawing/2014/main" id="{C4A3158F-BB4D-4511-9975-7B41204D6F6F}"/>
              </a:ext>
            </a:extLst>
          </p:cNvPr>
          <p:cNvSpPr txBox="1"/>
          <p:nvPr/>
        </p:nvSpPr>
        <p:spPr>
          <a:xfrm>
            <a:off x="3440074" y="8601100"/>
            <a:ext cx="11021683" cy="707886"/>
          </a:xfrm>
          <a:prstGeom prst="rect">
            <a:avLst/>
          </a:prstGeom>
          <a:noFill/>
        </p:spPr>
        <p:txBody>
          <a:bodyPr wrap="square">
            <a:spAutoFit/>
          </a:bodyPr>
          <a:lstStyle/>
          <a:p>
            <a:r>
              <a:rPr lang="es-MX" sz="2000" b="1" dirty="0">
                <a:latin typeface="Comic Sans MS" panose="030F0702030302020204" pitchFamily="66" charset="0"/>
              </a:rPr>
              <a:t>59GN Relé de sobretensión convencional sintonizado a la frecuencia fundamental. </a:t>
            </a:r>
          </a:p>
          <a:p>
            <a:r>
              <a:rPr lang="es-MX" sz="2000" b="1" dirty="0">
                <a:latin typeface="Comic Sans MS" panose="030F0702030302020204" pitchFamily="66" charset="0"/>
              </a:rPr>
              <a:t>59D Relé diferencial de tensión de tercera armónica. </a:t>
            </a:r>
            <a:endParaRPr lang="es-AR" sz="2000" b="1" dirty="0">
              <a:latin typeface="Comic Sans MS" panose="030F0702030302020204" pitchFamily="66" charset="0"/>
            </a:endParaRPr>
          </a:p>
        </p:txBody>
      </p:sp>
      <p:sp>
        <p:nvSpPr>
          <p:cNvPr id="11" name="CuadroTexto 10">
            <a:extLst>
              <a:ext uri="{FF2B5EF4-FFF2-40B4-BE49-F238E27FC236}">
                <a16:creationId xmlns="" xmlns:a16="http://schemas.microsoft.com/office/drawing/2014/main" id="{B6AA1017-932E-4CC6-A8C7-826E8D78768E}"/>
              </a:ext>
            </a:extLst>
          </p:cNvPr>
          <p:cNvSpPr txBox="1"/>
          <p:nvPr/>
        </p:nvSpPr>
        <p:spPr>
          <a:xfrm>
            <a:off x="2154190" y="9386918"/>
            <a:ext cx="13536283" cy="400110"/>
          </a:xfrm>
          <a:prstGeom prst="rect">
            <a:avLst/>
          </a:prstGeom>
          <a:noFill/>
        </p:spPr>
        <p:txBody>
          <a:bodyPr wrap="square">
            <a:spAutoFit/>
          </a:bodyPr>
          <a:lstStyle/>
          <a:p>
            <a:pPr algn="ctr"/>
            <a:r>
              <a:rPr lang="es-MX" sz="2000" b="1" dirty="0">
                <a:latin typeface="Comic Sans MS" panose="030F0702030302020204" pitchFamily="66" charset="0"/>
              </a:rPr>
              <a:t>Figura 7. Esquema de protección de falla a tierra basado en un comparador de tercera armónica</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15914702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482600" y="533400"/>
            <a:ext cx="17068800" cy="5727978"/>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El principio básico de operación de este esquema es un</a:t>
            </a:r>
            <a:r>
              <a:rPr lang="es-AR" sz="2400" spc="-5" dirty="0">
                <a:latin typeface="Comic Sans MS"/>
                <a:cs typeface="Comic Sans MS"/>
              </a:rPr>
              <a:t> </a:t>
            </a:r>
            <a:r>
              <a:rPr sz="2400" spc="-5" dirty="0" err="1">
                <a:latin typeface="Comic Sans MS"/>
                <a:cs typeface="Comic Sans MS"/>
              </a:rPr>
              <a:t>método</a:t>
            </a:r>
            <a:r>
              <a:rPr sz="2400" spc="-5" dirty="0">
                <a:latin typeface="Comic Sans MS"/>
                <a:cs typeface="Comic Sans MS"/>
              </a:rPr>
              <a:t> de tercera armónica diferencial. Consiste de dos</a:t>
            </a:r>
            <a:r>
              <a:rPr lang="es-AR" sz="2400" spc="-5" dirty="0">
                <a:latin typeface="Comic Sans MS"/>
                <a:cs typeface="Comic Sans MS"/>
              </a:rPr>
              <a:t> </a:t>
            </a:r>
            <a:r>
              <a:rPr sz="2400" spc="-5" dirty="0" err="1">
                <a:latin typeface="Comic Sans MS"/>
                <a:cs typeface="Comic Sans MS"/>
              </a:rPr>
              <a:t>puentes</a:t>
            </a:r>
            <a:r>
              <a:rPr sz="2400" spc="-5" dirty="0">
                <a:latin typeface="Comic Sans MS"/>
                <a:cs typeface="Comic Sans MS"/>
              </a:rPr>
              <a:t> rectificadores de onda completa, dos </a:t>
            </a:r>
            <a:r>
              <a:rPr sz="2400" spc="-5" dirty="0" err="1">
                <a:latin typeface="Comic Sans MS"/>
                <a:cs typeface="Comic Sans MS"/>
              </a:rPr>
              <a:t>filtros</a:t>
            </a:r>
            <a:r>
              <a:rPr sz="2400" spc="-5" dirty="0">
                <a:latin typeface="Comic Sans MS"/>
                <a:cs typeface="Comic Sans MS"/>
              </a:rPr>
              <a:t> de</a:t>
            </a:r>
            <a:r>
              <a:rPr lang="es-AR" sz="2400" spc="-5" dirty="0">
                <a:latin typeface="Comic Sans MS"/>
                <a:cs typeface="Comic Sans MS"/>
              </a:rPr>
              <a:t> </a:t>
            </a:r>
            <a:r>
              <a:rPr sz="2400" spc="-5" dirty="0">
                <a:latin typeface="Comic Sans MS"/>
                <a:cs typeface="Comic Sans MS"/>
              </a:rPr>
              <a:t>paso</a:t>
            </a:r>
            <a:r>
              <a:rPr sz="2400" dirty="0">
                <a:latin typeface="Comic Sans MS"/>
                <a:cs typeface="Comic Sans MS"/>
              </a:rPr>
              <a:t> </a:t>
            </a:r>
            <a:r>
              <a:rPr sz="2400" spc="-5" dirty="0">
                <a:latin typeface="Comic Sans MS"/>
                <a:cs typeface="Comic Sans MS"/>
              </a:rPr>
              <a:t>180</a:t>
            </a:r>
            <a:r>
              <a:rPr sz="2400" dirty="0">
                <a:latin typeface="Comic Sans MS"/>
                <a:cs typeface="Comic Sans MS"/>
              </a:rPr>
              <a:t> </a:t>
            </a:r>
            <a:r>
              <a:rPr sz="2400" spc="-5" dirty="0">
                <a:latin typeface="Comic Sans MS"/>
                <a:cs typeface="Comic Sans MS"/>
              </a:rPr>
              <a:t>Hz</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err="1">
                <a:latin typeface="Comic Sans MS"/>
                <a:cs typeface="Comic Sans MS"/>
              </a:rPr>
              <a:t>transformador</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aislamiento</a:t>
            </a:r>
            <a:r>
              <a:rPr sz="2400" spc="-5" dirty="0">
                <a:latin typeface="Comic Sans MS"/>
                <a:cs typeface="Comic Sans MS"/>
              </a:rPr>
              <a:t>/acoplamiento.</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err="1">
                <a:latin typeface="Comic Sans MS"/>
                <a:cs typeface="Comic Sans MS"/>
              </a:rPr>
              <a:t>transformador</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aislamiento</a:t>
            </a:r>
            <a:r>
              <a:rPr sz="2400" spc="125" dirty="0">
                <a:latin typeface="Comic Sans MS"/>
                <a:cs typeface="Comic Sans MS"/>
              </a:rPr>
              <a:t> </a:t>
            </a:r>
            <a:r>
              <a:rPr sz="2400" spc="-5" dirty="0">
                <a:latin typeface="Comic Sans MS"/>
                <a:cs typeface="Comic Sans MS"/>
              </a:rPr>
              <a:t>es</a:t>
            </a:r>
            <a:r>
              <a:rPr sz="2400" spc="125" dirty="0">
                <a:latin typeface="Comic Sans MS"/>
                <a:cs typeface="Comic Sans MS"/>
              </a:rPr>
              <a:t> </a:t>
            </a:r>
            <a:r>
              <a:rPr sz="2400" spc="-5" dirty="0">
                <a:latin typeface="Comic Sans MS"/>
                <a:cs typeface="Comic Sans MS"/>
              </a:rPr>
              <a:t>usado</a:t>
            </a:r>
            <a:r>
              <a:rPr sz="2400" spc="125" dirty="0">
                <a:latin typeface="Comic Sans MS"/>
                <a:cs typeface="Comic Sans MS"/>
              </a:rPr>
              <a:t> </a:t>
            </a:r>
            <a:r>
              <a:rPr sz="2400" spc="-5" dirty="0">
                <a:latin typeface="Comic Sans MS"/>
                <a:cs typeface="Comic Sans MS"/>
              </a:rPr>
              <a:t>para</a:t>
            </a:r>
            <a:r>
              <a:rPr sz="2400" spc="125" dirty="0">
                <a:latin typeface="Comic Sans MS"/>
                <a:cs typeface="Comic Sans MS"/>
              </a:rPr>
              <a:t> </a:t>
            </a:r>
            <a:r>
              <a:rPr sz="2400" spc="-5" dirty="0">
                <a:latin typeface="Comic Sans MS"/>
                <a:cs typeface="Comic Sans MS"/>
              </a:rPr>
              <a:t>acoplar</a:t>
            </a:r>
            <a:r>
              <a:rPr sz="2400" spc="110" dirty="0">
                <a:latin typeface="Comic Sans MS"/>
                <a:cs typeface="Comic Sans MS"/>
              </a:rPr>
              <a:t> </a:t>
            </a:r>
            <a:r>
              <a:rPr sz="2400" spc="-5" dirty="0">
                <a:latin typeface="Comic Sans MS"/>
                <a:cs typeface="Comic Sans MS"/>
              </a:rPr>
              <a:t>la</a:t>
            </a:r>
            <a:r>
              <a:rPr sz="2400" spc="120" dirty="0">
                <a:latin typeface="Comic Sans MS"/>
                <a:cs typeface="Comic Sans MS"/>
              </a:rPr>
              <a:t> </a:t>
            </a:r>
            <a:r>
              <a:rPr sz="2400" spc="-5" dirty="0">
                <a:latin typeface="Comic Sans MS"/>
                <a:cs typeface="Comic Sans MS"/>
              </a:rPr>
              <a:t>tensión</a:t>
            </a:r>
            <a:r>
              <a:rPr sz="2400" spc="120" dirty="0">
                <a:latin typeface="Comic Sans MS"/>
                <a:cs typeface="Comic Sans MS"/>
              </a:rPr>
              <a:t> </a:t>
            </a:r>
            <a:r>
              <a:rPr sz="2400" spc="-5" dirty="0">
                <a:latin typeface="Comic Sans MS"/>
                <a:cs typeface="Comic Sans MS"/>
              </a:rPr>
              <a:t>de</a:t>
            </a:r>
            <a:r>
              <a:rPr sz="2400" spc="120" dirty="0">
                <a:latin typeface="Comic Sans MS"/>
                <a:cs typeface="Comic Sans MS"/>
              </a:rPr>
              <a:t> </a:t>
            </a:r>
            <a:r>
              <a:rPr sz="2400" spc="-5" dirty="0" err="1">
                <a:latin typeface="Comic Sans MS"/>
                <a:cs typeface="Comic Sans MS"/>
              </a:rPr>
              <a:t>tercera</a:t>
            </a:r>
            <a:r>
              <a:rPr lang="en-US" sz="2400" spc="-5" dirty="0">
                <a:latin typeface="Comic Sans MS"/>
                <a:cs typeface="Comic Sans MS"/>
              </a:rPr>
              <a:t> </a:t>
            </a:r>
            <a:r>
              <a:rPr lang="es-MX" sz="2400" spc="-5" dirty="0">
                <a:latin typeface="Comic Sans MS"/>
                <a:cs typeface="Comic Sans MS"/>
              </a:rPr>
              <a:t>armónica de las terminales del generador al del extremo del neutro.</a:t>
            </a:r>
            <a:r>
              <a:rPr lang="es-MX" sz="2400" spc="520" dirty="0">
                <a:latin typeface="Comic Sans MS"/>
                <a:cs typeface="Comic Sans MS"/>
              </a:rPr>
              <a:t> </a:t>
            </a:r>
            <a:r>
              <a:rPr lang="es-MX" sz="2400" spc="-5" dirty="0">
                <a:latin typeface="Comic Sans MS"/>
                <a:cs typeface="Comic Sans MS"/>
              </a:rPr>
              <a:t>Cualquier diferencia de tensión causará que 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fluya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relé considera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relación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tercera armónica en las terminales del generador a la tensión de tercera armónica en el neutro del generador permanece constante</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condiciones</a:t>
            </a:r>
            <a:r>
              <a:rPr lang="es-MX" sz="2400" spc="260" dirty="0">
                <a:latin typeface="Comic Sans MS"/>
                <a:cs typeface="Comic Sans MS"/>
              </a:rPr>
              <a:t> </a:t>
            </a:r>
            <a:r>
              <a:rPr lang="es-MX" sz="2400" spc="-5" dirty="0">
                <a:latin typeface="Comic Sans MS"/>
                <a:cs typeface="Comic Sans MS"/>
              </a:rPr>
              <a:t>normales.</a:t>
            </a:r>
            <a:r>
              <a:rPr lang="es-MX" sz="2400" spc="260" dirty="0">
                <a:latin typeface="Comic Sans MS"/>
                <a:cs typeface="Comic Sans MS"/>
              </a:rPr>
              <a:t> </a:t>
            </a:r>
            <a:r>
              <a:rPr lang="es-MX" sz="2400" spc="-5" dirty="0">
                <a:latin typeface="Comic Sans MS"/>
                <a:cs typeface="Comic Sans MS"/>
              </a:rPr>
              <a:t>Si</a:t>
            </a:r>
            <a:r>
              <a:rPr lang="es-MX" sz="2400" spc="260" dirty="0">
                <a:latin typeface="Comic Sans MS"/>
                <a:cs typeface="Comic Sans MS"/>
              </a:rPr>
              <a:t> </a:t>
            </a:r>
            <a:r>
              <a:rPr lang="es-MX" sz="2400" spc="-5" dirty="0">
                <a:latin typeface="Comic Sans MS"/>
                <a:cs typeface="Comic Sans MS"/>
              </a:rPr>
              <a:t>esta relación cambia, causará que aparezca una diferencia de tensión,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operará.</a:t>
            </a:r>
            <a:r>
              <a:rPr lang="es-MX" sz="2400" dirty="0">
                <a:latin typeface="Comic Sans MS"/>
                <a:cs typeface="Comic Sans MS"/>
              </a:rPr>
              <a:t> </a:t>
            </a:r>
            <a:r>
              <a:rPr lang="es-MX" sz="2400" spc="-5" dirty="0">
                <a:latin typeface="Comic Sans MS"/>
                <a:cs typeface="Comic Sans MS"/>
              </a:rPr>
              <a:t>También, variaciones ligeras en esta relación durante la operación normal</a:t>
            </a:r>
            <a:r>
              <a:rPr lang="es-MX" sz="2400" dirty="0">
                <a:latin typeface="Comic Sans MS"/>
                <a:cs typeface="Comic Sans MS"/>
              </a:rPr>
              <a:t> </a:t>
            </a:r>
            <a:r>
              <a:rPr lang="es-MX" sz="2400" spc="-5" dirty="0">
                <a:latin typeface="Comic Sans MS"/>
                <a:cs typeface="Comic Sans MS"/>
              </a:rPr>
              <a:t>reducirán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sensibilidad</a:t>
            </a:r>
            <a:r>
              <a:rPr lang="es-MX" sz="2400" spc="5"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p>
          <a:p>
            <a:pPr marL="12700" marR="5080" algn="just">
              <a:spcBef>
                <a:spcPts val="100"/>
              </a:spcBef>
            </a:pPr>
            <a:r>
              <a:rPr lang="es-MX" sz="2400" spc="-5" dirty="0">
                <a:latin typeface="Comic Sans MS"/>
                <a:cs typeface="Comic Sans MS"/>
              </a:rPr>
              <a:t>Los ajustes del relé de protección convencional de 95% (59GN) y los del relé diferencial de tercera armónica (59D)</a:t>
            </a:r>
            <a:r>
              <a:rPr lang="es-MX" sz="2400" spc="80" dirty="0">
                <a:latin typeface="Comic Sans MS"/>
                <a:cs typeface="Comic Sans MS"/>
              </a:rPr>
              <a:t> </a:t>
            </a:r>
            <a:r>
              <a:rPr lang="es-MX" sz="2400" spc="-5" dirty="0">
                <a:latin typeface="Comic Sans MS"/>
                <a:cs typeface="Comic Sans MS"/>
              </a:rPr>
              <a:t>deben</a:t>
            </a:r>
            <a:r>
              <a:rPr lang="es-MX" sz="2400" spc="80" dirty="0">
                <a:latin typeface="Comic Sans MS"/>
                <a:cs typeface="Comic Sans MS"/>
              </a:rPr>
              <a:t> </a:t>
            </a:r>
            <a:r>
              <a:rPr lang="es-MX" sz="2400" spc="-5" dirty="0">
                <a:latin typeface="Comic Sans MS"/>
                <a:cs typeface="Comic Sans MS"/>
              </a:rPr>
              <a:t>ser</a:t>
            </a:r>
            <a:r>
              <a:rPr lang="es-MX" sz="2400" spc="85" dirty="0">
                <a:latin typeface="Comic Sans MS"/>
                <a:cs typeface="Comic Sans MS"/>
              </a:rPr>
              <a:t> </a:t>
            </a:r>
            <a:r>
              <a:rPr lang="es-MX" sz="2400" spc="-5" dirty="0">
                <a:latin typeface="Comic Sans MS"/>
                <a:cs typeface="Comic Sans MS"/>
              </a:rPr>
              <a:t>seleccionados</a:t>
            </a:r>
            <a:r>
              <a:rPr lang="es-MX" sz="2400" spc="85" dirty="0">
                <a:latin typeface="Comic Sans MS"/>
                <a:cs typeface="Comic Sans MS"/>
              </a:rPr>
              <a:t> </a:t>
            </a:r>
            <a:r>
              <a:rPr lang="es-MX" sz="2400" spc="-5" dirty="0">
                <a:latin typeface="Comic Sans MS"/>
                <a:cs typeface="Comic Sans MS"/>
              </a:rPr>
              <a:t>en</a:t>
            </a:r>
            <a:r>
              <a:rPr lang="es-MX" sz="2400" spc="80" dirty="0">
                <a:latin typeface="Comic Sans MS"/>
                <a:cs typeface="Comic Sans MS"/>
              </a:rPr>
              <a:t> </a:t>
            </a:r>
            <a:r>
              <a:rPr lang="es-MX" sz="2400" spc="-5" dirty="0">
                <a:latin typeface="Comic Sans MS"/>
                <a:cs typeface="Comic Sans MS"/>
              </a:rPr>
              <a:t>tal</a:t>
            </a:r>
            <a:r>
              <a:rPr lang="es-MX" sz="2400" spc="80" dirty="0">
                <a:latin typeface="Comic Sans MS"/>
                <a:cs typeface="Comic Sans MS"/>
              </a:rPr>
              <a:t> </a:t>
            </a:r>
            <a:r>
              <a:rPr lang="es-MX" sz="2400" spc="-5" dirty="0">
                <a:latin typeface="Comic Sans MS"/>
                <a:cs typeface="Comic Sans MS"/>
              </a:rPr>
              <a:t>forma,</a:t>
            </a:r>
            <a:r>
              <a:rPr lang="es-MX" sz="2400" spc="80" dirty="0">
                <a:latin typeface="Comic Sans MS"/>
                <a:cs typeface="Comic Sans MS"/>
              </a:rPr>
              <a:t> </a:t>
            </a:r>
            <a:r>
              <a:rPr lang="es-MX" sz="2400" spc="-5" dirty="0">
                <a:latin typeface="Comic Sans MS"/>
                <a:cs typeface="Comic Sans MS"/>
              </a:rPr>
              <a:t>que</a:t>
            </a:r>
            <a:r>
              <a:rPr lang="es-MX" sz="2400" spc="75" dirty="0">
                <a:latin typeface="Comic Sans MS"/>
                <a:cs typeface="Comic Sans MS"/>
              </a:rPr>
              <a:t> </a:t>
            </a:r>
            <a:r>
              <a:rPr lang="es-MX" sz="2400" spc="-5" dirty="0">
                <a:latin typeface="Comic Sans MS"/>
                <a:cs typeface="Comic Sans MS"/>
              </a:rPr>
              <a:t>la cobertura de detección de falla se asegure en todo el devanado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estator.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diferencial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tercera armónica detecta fallas a tierra cerca del neutro al igual que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spc="260" dirty="0">
                <a:latin typeface="Comic Sans MS"/>
                <a:cs typeface="Comic Sans MS"/>
              </a:rPr>
              <a:t> </a:t>
            </a:r>
            <a:r>
              <a:rPr lang="es-MX" sz="2400" spc="-5" dirty="0">
                <a:latin typeface="Comic Sans MS"/>
                <a:cs typeface="Comic Sans MS"/>
              </a:rPr>
              <a:t>tierra convencional</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95%</a:t>
            </a:r>
            <a:r>
              <a:rPr lang="es-MX" sz="2400" dirty="0">
                <a:latin typeface="Comic Sans MS"/>
                <a:cs typeface="Comic Sans MS"/>
              </a:rPr>
              <a:t> </a:t>
            </a:r>
            <a:r>
              <a:rPr lang="es-MX" sz="2400" spc="-5" dirty="0">
                <a:latin typeface="Comic Sans MS"/>
                <a:cs typeface="Comic Sans MS"/>
              </a:rPr>
              <a:t>detecta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parte superior de los devanados y traslapa gran parte de los devanados protegida con el relé diferencial de tercera armónica. La sensibilidad del relé diferencial de tercera armónica es mínima para una falla cercana a la mitad del devanado.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punto,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diferencia</a:t>
            </a:r>
            <a:r>
              <a:rPr lang="es-MX" sz="2400" dirty="0">
                <a:latin typeface="Comic Sans MS"/>
                <a:cs typeface="Comic Sans MS"/>
              </a:rPr>
              <a:t> </a:t>
            </a:r>
            <a:r>
              <a:rPr lang="es-MX" sz="2400" spc="-5" dirty="0">
                <a:latin typeface="Comic Sans MS"/>
                <a:cs typeface="Comic Sans MS"/>
              </a:rPr>
              <a:t>entre</a:t>
            </a:r>
            <a:r>
              <a:rPr lang="es-MX" sz="2400" spc="260" dirty="0">
                <a:latin typeface="Comic Sans MS"/>
                <a:cs typeface="Comic Sans MS"/>
              </a:rPr>
              <a:t> </a:t>
            </a:r>
            <a:r>
              <a:rPr lang="es-MX" sz="2400" spc="-5" dirty="0">
                <a:latin typeface="Comic Sans MS"/>
                <a:cs typeface="Comic Sans MS"/>
              </a:rPr>
              <a:t>las tensiones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tercera</a:t>
            </a:r>
            <a:r>
              <a:rPr lang="es-MX" sz="2400" dirty="0">
                <a:latin typeface="Comic Sans MS"/>
                <a:cs typeface="Comic Sans MS"/>
              </a:rPr>
              <a:t> </a:t>
            </a:r>
            <a:r>
              <a:rPr lang="es-MX" sz="2400" spc="-5" dirty="0">
                <a:latin typeface="Comic Sans MS"/>
                <a:cs typeface="Comic Sans MS"/>
              </a:rPr>
              <a:t>armónica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 terminales</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muy</a:t>
            </a:r>
            <a:r>
              <a:rPr lang="es-MX" sz="2400" spc="5" dirty="0">
                <a:latin typeface="Comic Sans MS"/>
                <a:cs typeface="Comic Sans MS"/>
              </a:rPr>
              <a:t> </a:t>
            </a:r>
            <a:r>
              <a:rPr lang="es-MX" sz="2400" spc="-5" dirty="0">
                <a:latin typeface="Comic Sans MS"/>
                <a:cs typeface="Comic Sans MS"/>
              </a:rPr>
              <a:t>cercana</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ajuste</a:t>
            </a:r>
            <a:r>
              <a:rPr lang="es-MX" sz="2400" spc="5"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p>
          <a:p>
            <a:pPr marL="12700" marR="5080" algn="just">
              <a:lnSpc>
                <a:spcPct val="116100"/>
              </a:lnSpc>
              <a:spcBef>
                <a:spcPts val="100"/>
              </a:spcBef>
            </a:pPr>
            <a:endParaRPr sz="900" dirty="0">
              <a:latin typeface="Comic Sans MS"/>
              <a:cs typeface="Comic Sans MS"/>
            </a:endParaRPr>
          </a:p>
        </p:txBody>
      </p:sp>
      <p:sp>
        <p:nvSpPr>
          <p:cNvPr id="19" name="object 19"/>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482600" y="533400"/>
            <a:ext cx="17068800" cy="6376874"/>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ajuste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usualmente</a:t>
            </a:r>
            <a:r>
              <a:rPr lang="es-MX" sz="2400" spc="254" dirty="0">
                <a:latin typeface="Comic Sans MS"/>
                <a:cs typeface="Comic Sans MS"/>
              </a:rPr>
              <a:t> </a:t>
            </a:r>
            <a:r>
              <a:rPr lang="es-MX" sz="2400" spc="-5" dirty="0">
                <a:latin typeface="Comic Sans MS"/>
                <a:cs typeface="Comic Sans MS"/>
              </a:rPr>
              <a:t>determinado</a:t>
            </a:r>
            <a:r>
              <a:rPr lang="es-MX" sz="2400" spc="260" dirty="0">
                <a:latin typeface="Comic Sans MS"/>
                <a:cs typeface="Comic Sans MS"/>
              </a:rPr>
              <a:t> </a:t>
            </a:r>
            <a:r>
              <a:rPr lang="es-MX" sz="2400" spc="-5" dirty="0">
                <a:latin typeface="Comic Sans MS"/>
                <a:cs typeface="Comic Sans MS"/>
              </a:rPr>
              <a:t>por pruebas de campo durante la puesta en servicio. Como un ejemplo,</a:t>
            </a:r>
            <a:r>
              <a:rPr lang="es-MX" sz="2400" spc="105" dirty="0">
                <a:latin typeface="Comic Sans MS"/>
                <a:cs typeface="Comic Sans MS"/>
              </a:rPr>
              <a:t> </a:t>
            </a:r>
            <a:r>
              <a:rPr lang="es-MX" sz="2400" spc="-5" dirty="0">
                <a:latin typeface="Comic Sans MS"/>
                <a:cs typeface="Comic Sans MS"/>
              </a:rPr>
              <a:t>la</a:t>
            </a:r>
            <a:r>
              <a:rPr lang="es-MX" sz="2400" spc="95" dirty="0">
                <a:latin typeface="Comic Sans MS"/>
                <a:cs typeface="Comic Sans MS"/>
              </a:rPr>
              <a:t> </a:t>
            </a:r>
            <a:r>
              <a:rPr lang="es-MX" sz="2400" spc="-5" dirty="0">
                <a:latin typeface="Comic Sans MS"/>
                <a:cs typeface="Comic Sans MS"/>
              </a:rPr>
              <a:t>magnitud</a:t>
            </a:r>
            <a:r>
              <a:rPr lang="es-MX" sz="2400" spc="100"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tensión</a:t>
            </a:r>
            <a:r>
              <a:rPr lang="es-MX" sz="2400" spc="100"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tercera</a:t>
            </a:r>
            <a:r>
              <a:rPr lang="es-MX" sz="2400" spc="100" dirty="0">
                <a:latin typeface="Comic Sans MS"/>
                <a:cs typeface="Comic Sans MS"/>
              </a:rPr>
              <a:t> </a:t>
            </a:r>
            <a:r>
              <a:rPr lang="es-MX" sz="2400" spc="-5" dirty="0">
                <a:latin typeface="Comic Sans MS"/>
                <a:cs typeface="Comic Sans MS"/>
              </a:rPr>
              <a:t>armónica</a:t>
            </a:r>
            <a:r>
              <a:rPr lang="es-MX" sz="2400" spc="100" dirty="0">
                <a:latin typeface="Comic Sans MS"/>
                <a:cs typeface="Comic Sans MS"/>
              </a:rPr>
              <a:t> </a:t>
            </a:r>
            <a:r>
              <a:rPr lang="es-MX" sz="2400" spc="-5" dirty="0">
                <a:latin typeface="Comic Sans MS"/>
                <a:cs typeface="Comic Sans MS"/>
              </a:rPr>
              <a:t>en 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relación</a:t>
            </a:r>
            <a:r>
              <a:rPr lang="es-MX" sz="2400" spc="254" dirty="0">
                <a:latin typeface="Comic Sans MS"/>
                <a:cs typeface="Comic Sans MS"/>
              </a:rPr>
              <a:t> </a:t>
            </a:r>
            <a:r>
              <a:rPr lang="es-MX" sz="2400" spc="-5" dirty="0">
                <a:latin typeface="Comic Sans MS"/>
                <a:cs typeface="Comic Sans MS"/>
              </a:rPr>
              <a:t>para diferentes condiciones de operación para un generador típico</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dadas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Tabla</a:t>
            </a:r>
            <a:r>
              <a:rPr lang="es-MX" sz="2400" dirty="0">
                <a:latin typeface="Comic Sans MS"/>
                <a:cs typeface="Comic Sans MS"/>
              </a:rPr>
              <a:t> </a:t>
            </a:r>
            <a:r>
              <a:rPr lang="es-MX" sz="2400" spc="-5" dirty="0">
                <a:latin typeface="Comic Sans MS"/>
                <a:cs typeface="Comic Sans MS"/>
              </a:rPr>
              <a:t>1.</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necesidad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TPs</a:t>
            </a:r>
            <a:r>
              <a:rPr lang="es-MX" sz="2400" spc="-5" dirty="0">
                <a:latin typeface="Comic Sans MS"/>
                <a:cs typeface="Comic Sans MS"/>
              </a:rPr>
              <a:t> múltiples y la necesidad de pruebas de campo para la determinación de ajustes del relé son los puntos débiles de</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Sin</a:t>
            </a:r>
            <a:r>
              <a:rPr lang="es-MX" sz="2400" dirty="0">
                <a:latin typeface="Comic Sans MS"/>
                <a:cs typeface="Comic Sans MS"/>
              </a:rPr>
              <a:t> </a:t>
            </a:r>
            <a:r>
              <a:rPr lang="es-MX" sz="2400" spc="-5" dirty="0">
                <a:latin typeface="Comic Sans MS"/>
                <a:cs typeface="Comic Sans MS"/>
              </a:rPr>
              <a:t>embargo,</a:t>
            </a:r>
            <a:r>
              <a:rPr lang="es-MX" sz="2400" spc="260" dirty="0">
                <a:latin typeface="Comic Sans MS"/>
                <a:cs typeface="Comic Sans MS"/>
              </a:rPr>
              <a:t> </a:t>
            </a:r>
            <a:r>
              <a:rPr lang="es-MX" sz="2400" spc="-5" dirty="0">
                <a:latin typeface="Comic Sans MS"/>
                <a:cs typeface="Comic Sans MS"/>
              </a:rPr>
              <a:t>este</a:t>
            </a:r>
            <a:r>
              <a:rPr lang="es-MX" sz="2400" spc="260" dirty="0">
                <a:latin typeface="Comic Sans MS"/>
                <a:cs typeface="Comic Sans MS"/>
              </a:rPr>
              <a:t> </a:t>
            </a:r>
            <a:r>
              <a:rPr lang="es-MX" sz="2400" spc="-5" dirty="0">
                <a:latin typeface="Comic Sans MS"/>
                <a:cs typeface="Comic Sans MS"/>
              </a:rPr>
              <a:t>esquema proporciona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cobertura</a:t>
            </a:r>
            <a:r>
              <a:rPr lang="es-MX" sz="2400" dirty="0">
                <a:latin typeface="Comic Sans MS"/>
                <a:cs typeface="Comic Sans MS"/>
              </a:rPr>
              <a:t> </a:t>
            </a:r>
            <a:r>
              <a:rPr lang="es-MX" sz="2400" spc="-5" dirty="0">
                <a:latin typeface="Comic Sans MS"/>
                <a:cs typeface="Comic Sans MS"/>
              </a:rPr>
              <a:t>óptima</a:t>
            </a:r>
            <a:r>
              <a:rPr lang="es-MX" sz="2400" spc="5"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100%.</a:t>
            </a: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9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sp>
        <p:nvSpPr>
          <p:cNvPr id="19" name="object 19"/>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22</a:t>
            </a:r>
          </a:p>
        </p:txBody>
      </p:sp>
      <p:pic>
        <p:nvPicPr>
          <p:cNvPr id="3" name="Imagen 2">
            <a:extLst>
              <a:ext uri="{FF2B5EF4-FFF2-40B4-BE49-F238E27FC236}">
                <a16:creationId xmlns="" xmlns:a16="http://schemas.microsoft.com/office/drawing/2014/main" id="{A00B4BE2-A3B1-476C-A83E-49D6FD0275EB}"/>
              </a:ext>
            </a:extLst>
          </p:cNvPr>
          <p:cNvPicPr>
            <a:picLocks noChangeAspect="1"/>
          </p:cNvPicPr>
          <p:nvPr/>
        </p:nvPicPr>
        <p:blipFill>
          <a:blip r:embed="rId2"/>
          <a:stretch>
            <a:fillRect/>
          </a:stretch>
        </p:blipFill>
        <p:spPr>
          <a:xfrm>
            <a:off x="4292600" y="2743200"/>
            <a:ext cx="9296400" cy="3429000"/>
          </a:xfrm>
          <a:prstGeom prst="rect">
            <a:avLst/>
          </a:prstGeom>
        </p:spPr>
      </p:pic>
      <p:sp>
        <p:nvSpPr>
          <p:cNvPr id="6" name="object 3">
            <a:extLst>
              <a:ext uri="{FF2B5EF4-FFF2-40B4-BE49-F238E27FC236}">
                <a16:creationId xmlns="" xmlns:a16="http://schemas.microsoft.com/office/drawing/2014/main" id="{95FFBE3F-DB49-45B5-B26E-C9697300AF0D}"/>
              </a:ext>
            </a:extLst>
          </p:cNvPr>
          <p:cNvSpPr txBox="1"/>
          <p:nvPr/>
        </p:nvSpPr>
        <p:spPr>
          <a:xfrm>
            <a:off x="3835400" y="6371365"/>
            <a:ext cx="9067800" cy="627736"/>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Tabla</a:t>
            </a:r>
            <a:r>
              <a:rPr sz="2000" b="1" spc="5" dirty="0">
                <a:latin typeface="Comic Sans MS"/>
                <a:cs typeface="Comic Sans MS"/>
              </a:rPr>
              <a:t> </a:t>
            </a:r>
            <a:r>
              <a:rPr sz="2000" b="1" spc="-5" dirty="0">
                <a:latin typeface="Comic Sans MS"/>
                <a:cs typeface="Comic Sans MS"/>
              </a:rPr>
              <a:t>1.</a:t>
            </a:r>
            <a:r>
              <a:rPr sz="2000" b="1" spc="-100" dirty="0">
                <a:latin typeface="Comic Sans MS"/>
                <a:cs typeface="Comic Sans MS"/>
              </a:rPr>
              <a:t> </a:t>
            </a:r>
            <a:r>
              <a:rPr sz="2000" b="1" spc="-5" dirty="0">
                <a:latin typeface="Comic Sans MS"/>
                <a:cs typeface="Comic Sans MS"/>
              </a:rPr>
              <a:t>Magnitudes</a:t>
            </a:r>
            <a:r>
              <a:rPr sz="2000" b="1" spc="5"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tensiones</a:t>
            </a:r>
            <a:r>
              <a:rPr sz="2000" b="1" spc="10"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tercera</a:t>
            </a:r>
            <a:r>
              <a:rPr sz="2000" b="1" spc="10" dirty="0">
                <a:latin typeface="Comic Sans MS"/>
                <a:cs typeface="Comic Sans MS"/>
              </a:rPr>
              <a:t> </a:t>
            </a:r>
            <a:r>
              <a:rPr sz="2000" b="1" spc="-5" dirty="0">
                <a:latin typeface="Comic Sans MS"/>
                <a:cs typeface="Comic Sans MS"/>
              </a:rPr>
              <a:t>armónica</a:t>
            </a:r>
            <a:r>
              <a:rPr sz="2000" b="1" spc="5" dirty="0">
                <a:latin typeface="Comic Sans MS"/>
                <a:cs typeface="Comic Sans MS"/>
              </a:rPr>
              <a:t> </a:t>
            </a:r>
            <a:r>
              <a:rPr sz="2000" b="1" spc="-5" dirty="0">
                <a:latin typeface="Comic Sans MS"/>
                <a:cs typeface="Comic Sans MS"/>
              </a:rPr>
              <a:t>para</a:t>
            </a:r>
            <a:r>
              <a:rPr sz="2000" b="1" spc="10" dirty="0">
                <a:latin typeface="Comic Sans MS"/>
                <a:cs typeface="Comic Sans MS"/>
              </a:rPr>
              <a:t> </a:t>
            </a:r>
            <a:r>
              <a:rPr sz="2000" b="1" spc="-5" dirty="0">
                <a:latin typeface="Comic Sans MS"/>
                <a:cs typeface="Comic Sans MS"/>
              </a:rPr>
              <a:t>un</a:t>
            </a:r>
            <a:r>
              <a:rPr sz="2000" b="1" spc="5" dirty="0">
                <a:latin typeface="Comic Sans MS"/>
                <a:cs typeface="Comic Sans MS"/>
              </a:rPr>
              <a:t> </a:t>
            </a:r>
            <a:r>
              <a:rPr sz="2000" b="1" spc="-5" dirty="0">
                <a:latin typeface="Comic Sans MS"/>
                <a:cs typeface="Comic Sans MS"/>
              </a:rPr>
              <a:t>Generador</a:t>
            </a:r>
            <a:r>
              <a:rPr sz="2000" b="1" spc="10" dirty="0">
                <a:latin typeface="Comic Sans MS"/>
                <a:cs typeface="Comic Sans MS"/>
              </a:rPr>
              <a:t> </a:t>
            </a:r>
            <a:r>
              <a:rPr sz="2000" b="1" spc="-5" dirty="0">
                <a:latin typeface="Comic Sans MS"/>
                <a:cs typeface="Comic Sans MS"/>
              </a:rPr>
              <a:t>típico.</a:t>
            </a:r>
            <a:endParaRPr sz="2000" b="1" dirty="0">
              <a:latin typeface="Comic Sans MS"/>
              <a:cs typeface="Comic Sans MS"/>
            </a:endParaRPr>
          </a:p>
        </p:txBody>
      </p:sp>
    </p:spTree>
    <p:extLst>
      <p:ext uri="{BB962C8B-B14F-4D97-AF65-F5344CB8AC3E}">
        <p14:creationId xmlns="" xmlns:p14="http://schemas.microsoft.com/office/powerpoint/2010/main" val="9022853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254000" y="381000"/>
            <a:ext cx="8543924" cy="7954485"/>
          </a:xfrm>
          <a:prstGeom prst="rect">
            <a:avLst/>
          </a:prstGeom>
        </p:spPr>
        <p:txBody>
          <a:bodyPr vert="horz" wrap="square" lIns="0" tIns="12065" rIns="0" bIns="0" rtlCol="0">
            <a:spAutoFit/>
          </a:bodyPr>
          <a:lstStyle/>
          <a:p>
            <a:pPr marL="12700" marR="5080" algn="just">
              <a:spcBef>
                <a:spcPts val="95"/>
              </a:spcBef>
            </a:pPr>
            <a:r>
              <a:rPr sz="2400" b="1" spc="-5" dirty="0">
                <a:latin typeface="Comic Sans MS"/>
                <a:cs typeface="Comic Sans MS"/>
              </a:rPr>
              <a:t>Esquema de inyección de tensión </a:t>
            </a:r>
            <a:r>
              <a:rPr sz="2400" spc="-5" dirty="0">
                <a:latin typeface="Comic Sans MS"/>
                <a:cs typeface="Comic Sans MS"/>
              </a:rPr>
              <a:t>(</a:t>
            </a:r>
            <a:r>
              <a:rPr sz="2400" b="1" spc="-5" dirty="0">
                <a:latin typeface="Comic Sans MS"/>
                <a:cs typeface="Comic Sans MS"/>
              </a:rPr>
              <a:t>figura 8)</a:t>
            </a:r>
            <a:r>
              <a:rPr sz="2400" spc="-5" dirty="0">
                <a:latin typeface="Comic Sans MS"/>
                <a:cs typeface="Comic Sans MS"/>
              </a:rPr>
              <a:t>. </a:t>
            </a:r>
            <a:r>
              <a:rPr sz="2400" spc="-5" dirty="0" err="1">
                <a:latin typeface="Comic Sans MS"/>
                <a:cs typeface="Comic Sans MS"/>
              </a:rPr>
              <a:t>Debido</a:t>
            </a:r>
            <a:r>
              <a:rPr sz="2400" spc="-5" dirty="0">
                <a:latin typeface="Comic Sans MS"/>
                <a:cs typeface="Comic Sans MS"/>
              </a:rPr>
              <a:t> a</a:t>
            </a:r>
            <a:r>
              <a:rPr lang="es-AR" sz="2400" spc="-5" dirty="0">
                <a:latin typeface="Comic Sans MS"/>
                <a:cs typeface="Comic Sans MS"/>
              </a:rPr>
              <a:t> </a:t>
            </a:r>
            <a:r>
              <a:rPr sz="2400" spc="-5" dirty="0" err="1">
                <a:latin typeface="Comic Sans MS"/>
                <a:cs typeface="Comic Sans MS"/>
              </a:rPr>
              <a:t>variaciones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diseño,</a:t>
            </a:r>
            <a:r>
              <a:rPr sz="2400" dirty="0">
                <a:latin typeface="Comic Sans MS"/>
                <a:cs typeface="Comic Sans MS"/>
              </a:rPr>
              <a:t> </a:t>
            </a:r>
            <a:r>
              <a:rPr sz="2400" spc="-5" dirty="0">
                <a:latin typeface="Comic Sans MS"/>
                <a:cs typeface="Comic Sans MS"/>
              </a:rPr>
              <a:t>ciertas</a:t>
            </a:r>
            <a:r>
              <a:rPr sz="2400" dirty="0">
                <a:latin typeface="Comic Sans MS"/>
                <a:cs typeface="Comic Sans MS"/>
              </a:rPr>
              <a:t> </a:t>
            </a:r>
            <a:r>
              <a:rPr sz="2400" spc="-5" dirty="0" err="1">
                <a:latin typeface="Comic Sans MS"/>
                <a:cs typeface="Comic Sans MS"/>
              </a:rPr>
              <a:t>unidades</a:t>
            </a:r>
            <a:r>
              <a:rPr sz="2400" dirty="0">
                <a:latin typeface="Comic Sans MS"/>
                <a:cs typeface="Comic Sans MS"/>
              </a:rPr>
              <a:t> </a:t>
            </a:r>
            <a:r>
              <a:rPr sz="2400" spc="-5" dirty="0" err="1">
                <a:latin typeface="Comic Sans MS"/>
                <a:cs typeface="Comic Sans MS"/>
              </a:rPr>
              <a:t>generadoras</a:t>
            </a:r>
            <a:r>
              <a:rPr lang="es-AR" sz="2400" spc="-5" dirty="0">
                <a:latin typeface="Comic Sans MS"/>
                <a:cs typeface="Comic Sans MS"/>
              </a:rPr>
              <a:t> </a:t>
            </a:r>
            <a:r>
              <a:rPr sz="2400" spc="-5" dirty="0" err="1">
                <a:latin typeface="Comic Sans MS"/>
                <a:cs typeface="Comic Sans MS"/>
              </a:rPr>
              <a:t>podrían</a:t>
            </a:r>
            <a:r>
              <a:rPr sz="2400" spc="-5" dirty="0">
                <a:latin typeface="Comic Sans MS"/>
                <a:cs typeface="Comic Sans MS"/>
              </a:rPr>
              <a:t> no producir suficientes tensiones de 3ª </a:t>
            </a:r>
            <a:r>
              <a:rPr sz="2400" spc="-5" dirty="0" err="1">
                <a:latin typeface="Comic Sans MS"/>
                <a:cs typeface="Comic Sans MS"/>
              </a:rPr>
              <a:t>armónica</a:t>
            </a:r>
            <a:r>
              <a:rPr lang="es-AR" sz="2400" spc="-5" dirty="0">
                <a:latin typeface="Comic Sans MS"/>
                <a:cs typeface="Comic Sans MS"/>
              </a:rPr>
              <a:t> </a:t>
            </a:r>
            <a:r>
              <a:rPr sz="2400" spc="-5" dirty="0">
                <a:latin typeface="Comic Sans MS"/>
                <a:cs typeface="Comic Sans MS"/>
              </a:rPr>
              <a:t>para aplicar los esquemas de protección de falla a tierra</a:t>
            </a:r>
            <a:r>
              <a:rPr lang="es-AR" sz="2400" spc="-5" dirty="0">
                <a:latin typeface="Comic Sans MS"/>
                <a:cs typeface="Comic Sans MS"/>
              </a:rPr>
              <a:t> </a:t>
            </a:r>
            <a:r>
              <a:rPr sz="2400" spc="-5" dirty="0" err="1">
                <a:latin typeface="Comic Sans MS"/>
                <a:cs typeface="Comic Sans MS"/>
              </a:rPr>
              <a:t>basados</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señales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tercera</a:t>
            </a:r>
            <a:r>
              <a:rPr sz="2400" dirty="0">
                <a:latin typeface="Comic Sans MS"/>
                <a:cs typeface="Comic Sans MS"/>
              </a:rPr>
              <a:t> </a:t>
            </a:r>
            <a:r>
              <a:rPr sz="2400" spc="-5" dirty="0">
                <a:latin typeface="Comic Sans MS"/>
                <a:cs typeface="Comic Sans MS"/>
              </a:rPr>
              <a:t>armónica.</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err="1">
                <a:latin typeface="Comic Sans MS"/>
                <a:cs typeface="Comic Sans MS"/>
              </a:rPr>
              <a:t>estas</a:t>
            </a:r>
            <a:r>
              <a:rPr lang="es-AR" sz="2400" spc="-5" dirty="0">
                <a:latin typeface="Comic Sans MS"/>
                <a:cs typeface="Comic Sans MS"/>
              </a:rPr>
              <a:t> </a:t>
            </a:r>
            <a:r>
              <a:rPr sz="2400" spc="-5" dirty="0" err="1">
                <a:latin typeface="Comic Sans MS"/>
                <a:cs typeface="Comic Sans MS"/>
              </a:rPr>
              <a:t>situaciones</a:t>
            </a:r>
            <a:r>
              <a:rPr sz="2400" dirty="0">
                <a:latin typeface="Comic Sans MS"/>
                <a:cs typeface="Comic Sans MS"/>
              </a:rPr>
              <a:t> </a:t>
            </a:r>
            <a:r>
              <a:rPr sz="2400" spc="-5" dirty="0">
                <a:latin typeface="Comic Sans MS"/>
                <a:cs typeface="Comic Sans MS"/>
              </a:rPr>
              <a:t>serían</a:t>
            </a:r>
            <a:r>
              <a:rPr sz="2400" dirty="0">
                <a:latin typeface="Comic Sans MS"/>
                <a:cs typeface="Comic Sans MS"/>
              </a:rPr>
              <a:t> </a:t>
            </a:r>
            <a:r>
              <a:rPr sz="2400" spc="-5" dirty="0">
                <a:latin typeface="Comic Sans MS"/>
                <a:cs typeface="Comic Sans MS"/>
              </a:rPr>
              <a:t>necesarias</a:t>
            </a:r>
            <a:r>
              <a:rPr sz="2400" dirty="0">
                <a:latin typeface="Comic Sans MS"/>
                <a:cs typeface="Comic Sans MS"/>
              </a:rPr>
              <a:t> </a:t>
            </a:r>
            <a:r>
              <a:rPr sz="2400" spc="-5" dirty="0">
                <a:latin typeface="Comic Sans MS"/>
                <a:cs typeface="Comic Sans MS"/>
              </a:rPr>
              <a:t>técnicas</a:t>
            </a:r>
            <a:r>
              <a:rPr sz="2400" dirty="0">
                <a:latin typeface="Comic Sans MS"/>
                <a:cs typeface="Comic Sans MS"/>
              </a:rPr>
              <a:t> </a:t>
            </a:r>
            <a:r>
              <a:rPr sz="2400" spc="-5" dirty="0" err="1">
                <a:latin typeface="Comic Sans MS"/>
                <a:cs typeface="Comic Sans MS"/>
              </a:rPr>
              <a:t>alternas</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detección</a:t>
            </a:r>
            <a:r>
              <a:rPr sz="2400" spc="-5" dirty="0">
                <a:latin typeface="Comic Sans MS"/>
                <a:cs typeface="Comic Sans MS"/>
              </a:rPr>
              <a:t> de</a:t>
            </a:r>
            <a:r>
              <a:rPr sz="2400" dirty="0">
                <a:latin typeface="Comic Sans MS"/>
                <a:cs typeface="Comic Sans MS"/>
              </a:rPr>
              <a:t> </a:t>
            </a:r>
            <a:r>
              <a:rPr sz="2400" spc="-5" dirty="0" err="1">
                <a:latin typeface="Comic Sans MS"/>
                <a:cs typeface="Comic Sans MS"/>
              </a:rPr>
              <a:t>falla</a:t>
            </a:r>
            <a:r>
              <a:rPr sz="2400" spc="-5" dirty="0">
                <a:latin typeface="Comic Sans MS"/>
                <a:cs typeface="Comic Sans MS"/>
              </a:rPr>
              <a:t>.</a:t>
            </a:r>
            <a:endParaRPr lang="en-US" sz="2400" spc="-5" dirty="0">
              <a:latin typeface="Comic Sans MS"/>
              <a:cs typeface="Comic Sans MS"/>
            </a:endParaRPr>
          </a:p>
          <a:p>
            <a:pPr marL="12700" marR="5080" algn="just">
              <a:spcBef>
                <a:spcPts val="95"/>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inyección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detecta</a:t>
            </a:r>
            <a:r>
              <a:rPr lang="es-MX" sz="2400" dirty="0">
                <a:latin typeface="Comic Sans MS"/>
                <a:cs typeface="Comic Sans MS"/>
              </a:rPr>
              <a:t> </a:t>
            </a:r>
            <a:r>
              <a:rPr lang="es-MX" sz="2400" spc="-5" dirty="0">
                <a:latin typeface="Comic Sans MS"/>
                <a:cs typeface="Comic Sans MS"/>
              </a:rPr>
              <a:t>fallas</a:t>
            </a:r>
            <a:r>
              <a:rPr lang="es-MX" sz="2400" spc="254" dirty="0">
                <a:latin typeface="Comic Sans MS"/>
                <a:cs typeface="Comic Sans MS"/>
              </a:rPr>
              <a:t> </a:t>
            </a:r>
            <a:r>
              <a:rPr lang="es-MX" sz="2400" spc="-5" dirty="0">
                <a:latin typeface="Comic Sans MS"/>
                <a:cs typeface="Comic Sans MS"/>
              </a:rPr>
              <a:t>a tierra</a:t>
            </a:r>
            <a:r>
              <a:rPr lang="es-MX" sz="2400" dirty="0">
                <a:latin typeface="Comic Sans MS"/>
                <a:cs typeface="Comic Sans MS"/>
              </a:rPr>
              <a:t> </a:t>
            </a:r>
            <a:r>
              <a:rPr lang="es-MX" sz="2400" spc="-5" dirty="0">
                <a:latin typeface="Comic Sans MS"/>
                <a:cs typeface="Comic Sans MS"/>
              </a:rPr>
              <a:t>inyectando</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o residualmente en un secundario de TP en delta rota. La protección</a:t>
            </a:r>
            <a:r>
              <a:rPr lang="es-MX" sz="2400" dirty="0">
                <a:latin typeface="Comic Sans MS"/>
                <a:cs typeface="Comic Sans MS"/>
              </a:rPr>
              <a:t> </a:t>
            </a:r>
            <a:r>
              <a:rPr lang="es-MX" sz="2400" spc="-5" dirty="0">
                <a:latin typeface="Comic Sans MS"/>
                <a:cs typeface="Comic Sans MS"/>
              </a:rPr>
              <a:t>completa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disponible cuando el generador está en torna flecha y durante el arranque, dado que la fuente de tensión inyectada no se origina en el generador. Algunos esquemas inyectan una señal codificada a una frecuencia </a:t>
            </a:r>
            <a:r>
              <a:rPr lang="es-MX" sz="2400" spc="-5" dirty="0" err="1">
                <a:latin typeface="Comic Sans MS"/>
                <a:cs typeface="Comic Sans MS"/>
              </a:rPr>
              <a:t>sub-armónica</a:t>
            </a:r>
            <a:r>
              <a:rPr lang="es-MX" sz="2400" spc="-5" dirty="0">
                <a:latin typeface="Comic Sans MS"/>
                <a:cs typeface="Comic Sans MS"/>
              </a:rPr>
              <a:t> la cual 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sincronizada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 frecuencia</a:t>
            </a:r>
            <a:r>
              <a:rPr lang="es-MX" sz="2400" spc="254" dirty="0">
                <a:latin typeface="Comic Sans MS"/>
                <a:cs typeface="Comic Sans MS"/>
              </a:rPr>
              <a:t> </a:t>
            </a:r>
            <a:r>
              <a:rPr lang="es-MX" sz="2400" spc="-5" dirty="0">
                <a:latin typeface="Comic Sans MS"/>
                <a:cs typeface="Comic Sans MS"/>
              </a:rPr>
              <a:t>del</a:t>
            </a:r>
            <a:r>
              <a:rPr lang="es-MX" sz="2400" spc="260" dirty="0">
                <a:latin typeface="Comic Sans MS"/>
                <a:cs typeface="Comic Sans MS"/>
              </a:rPr>
              <a:t> </a:t>
            </a:r>
            <a:r>
              <a:rPr lang="es-MX" sz="2400" spc="-5" dirty="0">
                <a:latin typeface="Comic Sans MS"/>
                <a:cs typeface="Comic Sans MS"/>
              </a:rPr>
              <a:t>sistema. Uno de estos esquemas inyecta una frecuencia de 15 Hz en el neutro del generador se muestra en la </a:t>
            </a:r>
            <a:r>
              <a:rPr lang="es-MX" sz="2400" b="1" spc="-5" dirty="0">
                <a:latin typeface="Comic Sans MS"/>
                <a:cs typeface="Comic Sans MS"/>
              </a:rPr>
              <a:t>figura 8. </a:t>
            </a:r>
            <a:r>
              <a:rPr lang="es-MX" sz="2400" spc="-5" dirty="0">
                <a:latin typeface="Comic Sans MS"/>
                <a:cs typeface="Comic Sans MS"/>
              </a:rPr>
              <a:t>La corriente resultante de 15 Hz es medida. Cuando ocurre una falla a tierra, la corriente de 15 Hz se incrementa y hace que el relé opere. La señal inyectada de 15 Hz es sincronizada con la tensión de 60 Hz en terminales del generador.</a:t>
            </a:r>
            <a:endParaRPr lang="es-MX" sz="2400" dirty="0">
              <a:latin typeface="Comic Sans MS"/>
              <a:cs typeface="Comic Sans MS"/>
            </a:endParaRPr>
          </a:p>
          <a:p>
            <a:pPr marL="12700" marR="5080" algn="just">
              <a:lnSpc>
                <a:spcPct val="116199"/>
              </a:lnSpc>
              <a:spcBef>
                <a:spcPts val="95"/>
              </a:spcBef>
            </a:pPr>
            <a:endParaRPr sz="900" dirty="0">
              <a:latin typeface="Comic Sans MS"/>
              <a:cs typeface="Comic Sans MS"/>
            </a:endParaRPr>
          </a:p>
        </p:txBody>
      </p:sp>
      <p:pic>
        <p:nvPicPr>
          <p:cNvPr id="7" name="object 4">
            <a:extLst>
              <a:ext uri="{FF2B5EF4-FFF2-40B4-BE49-F238E27FC236}">
                <a16:creationId xmlns="" xmlns:a16="http://schemas.microsoft.com/office/drawing/2014/main" id="{EDFCB8F0-F64A-4746-9B48-05482338E974}"/>
              </a:ext>
            </a:extLst>
          </p:cNvPr>
          <p:cNvPicPr/>
          <p:nvPr/>
        </p:nvPicPr>
        <p:blipFill>
          <a:blip r:embed="rId2" cstate="print"/>
          <a:stretch>
            <a:fillRect/>
          </a:stretch>
        </p:blipFill>
        <p:spPr>
          <a:xfrm>
            <a:off x="9012238" y="1242986"/>
            <a:ext cx="8572560" cy="6087244"/>
          </a:xfrm>
          <a:prstGeom prst="rect">
            <a:avLst/>
          </a:prstGeom>
        </p:spPr>
      </p:pic>
      <p:sp>
        <p:nvSpPr>
          <p:cNvPr id="10" name="CuadroTexto 9">
            <a:extLst>
              <a:ext uri="{FF2B5EF4-FFF2-40B4-BE49-F238E27FC236}">
                <a16:creationId xmlns="" xmlns:a16="http://schemas.microsoft.com/office/drawing/2014/main" id="{E0D7D5E8-175E-4E80-99E1-A200B0B85316}"/>
              </a:ext>
            </a:extLst>
          </p:cNvPr>
          <p:cNvSpPr txBox="1"/>
          <p:nvPr/>
        </p:nvSpPr>
        <p:spPr>
          <a:xfrm>
            <a:off x="10298122" y="7743844"/>
            <a:ext cx="6481766" cy="707886"/>
          </a:xfrm>
          <a:prstGeom prst="rect">
            <a:avLst/>
          </a:prstGeom>
          <a:noFill/>
        </p:spPr>
        <p:txBody>
          <a:bodyPr wrap="square">
            <a:spAutoFit/>
          </a:bodyPr>
          <a:lstStyle/>
          <a:p>
            <a:pPr algn="ctr"/>
            <a:r>
              <a:rPr lang="es-MX" sz="2000" b="1" dirty="0">
                <a:latin typeface="Comic Sans MS" panose="030F0702030302020204" pitchFamily="66" charset="0"/>
              </a:rPr>
              <a:t>Figura 8. Esquema de inyección de tensión </a:t>
            </a:r>
            <a:r>
              <a:rPr lang="es-MX" sz="2000" b="1" dirty="0" err="1">
                <a:latin typeface="Comic Sans MS" panose="030F0702030302020204" pitchFamily="66" charset="0"/>
              </a:rPr>
              <a:t>sub-armónico</a:t>
            </a:r>
            <a:r>
              <a:rPr lang="es-MX" sz="2000" b="1" dirty="0">
                <a:latin typeface="Comic Sans MS" panose="030F0702030302020204" pitchFamily="66" charset="0"/>
              </a:rPr>
              <a:t> para protección de falla a tierra</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29401915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30200" y="457200"/>
            <a:ext cx="17221200" cy="4989315"/>
          </a:xfrm>
          <a:prstGeom prst="rect">
            <a:avLst/>
          </a:prstGeom>
        </p:spPr>
        <p:txBody>
          <a:bodyPr vert="horz" wrap="square" lIns="0" tIns="12700" rIns="0" bIns="0" rtlCol="0">
            <a:spAutoFit/>
          </a:bodyPr>
          <a:lstStyle/>
          <a:p>
            <a:pPr marL="12700" marR="5080" algn="just">
              <a:spcBef>
                <a:spcPts val="100"/>
              </a:spcBef>
            </a:pPr>
            <a:r>
              <a:rPr sz="2400" spc="-5" dirty="0">
                <a:latin typeface="Comic Sans MS" panose="030F0702030302020204" pitchFamily="66" charset="0"/>
                <a:cs typeface="Comic Sans MS"/>
              </a:rPr>
              <a:t>El esquema de inyección de tensión opera con la </a:t>
            </a:r>
            <a:r>
              <a:rPr sz="2400" spc="-5" dirty="0" err="1">
                <a:latin typeface="Comic Sans MS" panose="030F0702030302020204" pitchFamily="66" charset="0"/>
                <a:cs typeface="Comic Sans MS"/>
              </a:rPr>
              <a:t>misma</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sensibilidad</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para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fallas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todo</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el</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rango</a:t>
            </a:r>
            <a:r>
              <a:rPr sz="2400" spc="26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spc="260" dirty="0">
                <a:latin typeface="Comic Sans MS" panose="030F0702030302020204" pitchFamily="66" charset="0"/>
                <a:cs typeface="Comic Sans MS"/>
              </a:rPr>
              <a:t> </a:t>
            </a:r>
            <a:r>
              <a:rPr sz="2400" spc="-5" dirty="0">
                <a:latin typeface="Comic Sans MS" panose="030F0702030302020204" pitchFamily="66" charset="0"/>
                <a:cs typeface="Comic Sans MS"/>
              </a:rPr>
              <a:t>los</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devanados</a:t>
            </a:r>
            <a:r>
              <a:rPr sz="2400" spc="-5" dirty="0">
                <a:latin typeface="Comic Sans MS" panose="030F0702030302020204" pitchFamily="66" charset="0"/>
                <a:cs typeface="Comic Sans MS"/>
              </a:rPr>
              <a:t>.</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También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proporciona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protección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falla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a:t>
            </a:r>
            <a:r>
              <a:rPr lang="es-AR" sz="2400" spc="-5" dirty="0">
                <a:latin typeface="Comic Sans MS" panose="030F0702030302020204" pitchFamily="66" charset="0"/>
                <a:cs typeface="Comic Sans MS"/>
              </a:rPr>
              <a:t> </a:t>
            </a:r>
            <a:r>
              <a:rPr sz="2400" spc="-5" dirty="0">
                <a:latin typeface="Comic Sans MS" panose="030F0702030302020204" pitchFamily="66" charset="0"/>
                <a:cs typeface="Comic Sans MS"/>
              </a:rPr>
              <a:t>tierra del 100%, independientemente de los </a:t>
            </a:r>
            <a:r>
              <a:rPr sz="2400" spc="-5" dirty="0" err="1">
                <a:latin typeface="Comic Sans MS" panose="030F0702030302020204" pitchFamily="66" charset="0"/>
                <a:cs typeface="Comic Sans MS"/>
              </a:rPr>
              <a:t>esquemas</a:t>
            </a:r>
            <a:r>
              <a:rPr sz="2400" spc="-5" dirty="0">
                <a:latin typeface="Comic Sans MS" panose="030F0702030302020204" pitchFamily="66" charset="0"/>
                <a:cs typeface="Comic Sans MS"/>
              </a:rPr>
              <a:t> de</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falla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tierra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del</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95%.</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Además,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estos</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esquemas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son</a:t>
            </a:r>
            <a:r>
              <a:rPr lang="es-AR" sz="2400" spc="-5" dirty="0">
                <a:latin typeface="Comic Sans MS" panose="030F0702030302020204" pitchFamily="66" charset="0"/>
                <a:cs typeface="Comic Sans MS"/>
              </a:rPr>
              <a:t> </a:t>
            </a:r>
            <a:r>
              <a:rPr sz="2400" spc="-5" dirty="0">
                <a:latin typeface="Comic Sans MS" panose="030F0702030302020204" pitchFamily="66" charset="0"/>
                <a:cs typeface="Comic Sans MS"/>
              </a:rPr>
              <a:t>auto-</a:t>
            </a:r>
            <a:r>
              <a:rPr sz="2400" spc="-5" dirty="0" err="1">
                <a:latin typeface="Comic Sans MS" panose="030F0702030302020204" pitchFamily="66" charset="0"/>
                <a:cs typeface="Comic Sans MS"/>
              </a:rPr>
              <a:t>monitoreados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y</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tienen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una</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sensibilidad</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independiente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tensión,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corriente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carga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o</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frecuencia</a:t>
            </a:r>
            <a:r>
              <a:rPr sz="2400" spc="-5" dirty="0">
                <a:latin typeface="Comic Sans MS" panose="030F0702030302020204" pitchFamily="66" charset="0"/>
                <a:cs typeface="Comic Sans MS"/>
              </a:rPr>
              <a:t> del</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sistema</a:t>
            </a:r>
            <a:r>
              <a:rPr sz="2400" spc="-5" dirty="0">
                <a:latin typeface="Comic Sans MS" panose="030F0702030302020204" pitchFamily="66" charset="0"/>
                <a:cs typeface="Comic Sans MS"/>
              </a:rPr>
              <a:t>.</a:t>
            </a:r>
            <a:endParaRPr lang="en-US" sz="2400" spc="-5" dirty="0">
              <a:latin typeface="Comic Sans MS" panose="030F0702030302020204" pitchFamily="66" charset="0"/>
              <a:cs typeface="Comic Sans MS"/>
            </a:endParaRPr>
          </a:p>
          <a:p>
            <a:pPr marL="12700" marR="5080" algn="just">
              <a:spcBef>
                <a:spcPts val="100"/>
              </a:spcBef>
            </a:pPr>
            <a:r>
              <a:rPr lang="es-MX" sz="2400" spc="-5" dirty="0">
                <a:latin typeface="Comic Sans MS" panose="030F0702030302020204" pitchFamily="66" charset="0"/>
                <a:cs typeface="Comic Sans MS"/>
              </a:rPr>
              <a:t>El uso de frecuencias </a:t>
            </a:r>
            <a:r>
              <a:rPr lang="es-MX" sz="2400" spc="-5" dirty="0" err="1">
                <a:latin typeface="Comic Sans MS" panose="030F0702030302020204" pitchFamily="66" charset="0"/>
                <a:cs typeface="Comic Sans MS"/>
              </a:rPr>
              <a:t>sub-armónicas</a:t>
            </a:r>
            <a:r>
              <a:rPr lang="es-MX" sz="2400" spc="-5" dirty="0">
                <a:latin typeface="Comic Sans MS" panose="030F0702030302020204" pitchFamily="66" charset="0"/>
                <a:cs typeface="Comic Sans MS"/>
              </a:rPr>
              <a:t> ofrece sensibilidad mejorada</a:t>
            </a:r>
            <a:r>
              <a:rPr lang="es-MX" sz="2400" spc="17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a:t>
            </a:r>
            <a:r>
              <a:rPr lang="es-MX" sz="2400" spc="18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trayectoria</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70" dirty="0">
                <a:latin typeface="Comic Sans MS" panose="030F0702030302020204" pitchFamily="66" charset="0"/>
                <a:cs typeface="Comic Sans MS"/>
              </a:rPr>
              <a:t> </a:t>
            </a:r>
            <a:r>
              <a:rPr lang="es-MX" sz="2400" spc="-5" dirty="0">
                <a:latin typeface="Comic Sans MS" panose="030F0702030302020204" pitchFamily="66" charset="0"/>
                <a:cs typeface="Comic Sans MS"/>
              </a:rPr>
              <a:t>mayor</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impedancia de</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capacitancias</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estas</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frecuencias. También,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integraciones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durante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medio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ciclo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frecuencia </a:t>
            </a:r>
            <a:r>
              <a:rPr lang="es-MX" sz="2400" spc="-5" dirty="0" err="1">
                <a:latin typeface="Comic Sans MS" panose="030F0702030302020204" pitchFamily="66" charset="0"/>
                <a:cs typeface="Comic Sans MS"/>
              </a:rPr>
              <a:t>sub-armónica</a:t>
            </a:r>
            <a:r>
              <a:rPr lang="es-MX" sz="2400" spc="-5" dirty="0">
                <a:latin typeface="Comic Sans MS" panose="030F0702030302020204" pitchFamily="66" charset="0"/>
                <a:cs typeface="Comic Sans MS"/>
              </a:rPr>
              <a:t> causan contribuciones cero de las señales de frecuencia y armónicas del sistema (esto es, 60 Hz, 120 Hz, 180 Hz, etc.) 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por lo tanto, éstas no influencian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mediciones.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penalización</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económica (alto costo) asociada con proporcionar y mantener una fuente </a:t>
            </a:r>
            <a:r>
              <a:rPr lang="es-MX" sz="2400" spc="-5" dirty="0" err="1">
                <a:latin typeface="Comic Sans MS" panose="030F0702030302020204" pitchFamily="66" charset="0"/>
                <a:cs typeface="Comic Sans MS"/>
              </a:rPr>
              <a:t>sub-armónica</a:t>
            </a:r>
            <a:r>
              <a:rPr lang="es-MX" sz="2400" spc="-5" dirty="0">
                <a:latin typeface="Comic Sans MS" panose="030F0702030302020204" pitchFamily="66" charset="0"/>
                <a:cs typeface="Comic Sans MS"/>
              </a:rPr>
              <a:t> confiable es una desventaja. Otra desventaja</a:t>
            </a:r>
            <a:r>
              <a:rPr lang="es-MX" sz="2400" spc="12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114" dirty="0">
                <a:latin typeface="Comic Sans MS" panose="030F0702030302020204" pitchFamily="66" charset="0"/>
                <a:cs typeface="Comic Sans MS"/>
              </a:rPr>
              <a:t> </a:t>
            </a:r>
            <a:r>
              <a:rPr lang="es-MX" sz="2400" spc="-5" dirty="0">
                <a:latin typeface="Comic Sans MS" panose="030F0702030302020204" pitchFamily="66" charset="0"/>
                <a:cs typeface="Comic Sans MS"/>
              </a:rPr>
              <a:t>esquema</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su</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inhabilidad</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detectar circuitos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abiertos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primario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secundario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transformador de puesta a tierra, porque esto causa un decremento en la corriente de 15 Hz y no un incremento como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necesita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esquema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indicar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 condición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baja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puede,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embargo,</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ser usada para dar una alarma para indicar un problema en el sistema de puesta a tierra o pérdida de la fuente sub- armónica.</a:t>
            </a:r>
            <a:endParaRPr lang="es-MX" sz="2400" dirty="0">
              <a:latin typeface="Comic Sans MS" panose="030F0702030302020204" pitchFamily="66" charset="0"/>
              <a:cs typeface="Comic Sans MS"/>
            </a:endParaRPr>
          </a:p>
          <a:p>
            <a:pPr marL="12700" marR="5080" algn="just">
              <a:lnSpc>
                <a:spcPct val="116100"/>
              </a:lnSpc>
              <a:spcBef>
                <a:spcPts val="100"/>
              </a:spcBef>
            </a:pPr>
            <a:endParaRPr sz="900" dirty="0">
              <a:latin typeface="Comic Sans MS"/>
              <a:cs typeface="Comic Sans M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30200" y="457200"/>
            <a:ext cx="17221200" cy="1678152"/>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panose="030F0702030302020204" pitchFamily="66" charset="0"/>
                <a:cs typeface="Comic Sans MS"/>
              </a:rPr>
              <a:t>MODO</a:t>
            </a:r>
            <a:r>
              <a:rPr lang="es-MX" sz="2400" b="1" spc="-25" dirty="0">
                <a:latin typeface="Comic Sans MS" panose="030F0702030302020204" pitchFamily="66" charset="0"/>
                <a:cs typeface="Comic Sans MS"/>
              </a:rPr>
              <a:t> </a:t>
            </a:r>
            <a:r>
              <a:rPr lang="es-MX" sz="2400" b="1" spc="-5" dirty="0">
                <a:latin typeface="Comic Sans MS" panose="030F0702030302020204" pitchFamily="66" charset="0"/>
                <a:cs typeface="Comic Sans MS"/>
              </a:rPr>
              <a:t>DE</a:t>
            </a:r>
            <a:r>
              <a:rPr lang="es-MX" sz="2400" b="1" spc="-25" dirty="0">
                <a:latin typeface="Comic Sans MS" panose="030F0702030302020204" pitchFamily="66" charset="0"/>
                <a:cs typeface="Comic Sans MS"/>
              </a:rPr>
              <a:t> </a:t>
            </a:r>
            <a:r>
              <a:rPr lang="es-MX" sz="2400" b="1" spc="-5" dirty="0">
                <a:latin typeface="Comic Sans MS" panose="030F0702030302020204" pitchFamily="66" charset="0"/>
                <a:cs typeface="Comic Sans MS"/>
              </a:rPr>
              <a:t>DISPARO</a:t>
            </a:r>
          </a:p>
          <a:p>
            <a:pPr marL="12700" algn="just">
              <a:spcBef>
                <a:spcPts val="100"/>
              </a:spcBef>
            </a:pPr>
            <a:endParaRPr lang="es-MX" sz="2400" b="1" spc="-5" dirty="0">
              <a:latin typeface="Comic Sans MS" panose="030F0702030302020204" pitchFamily="66" charset="0"/>
              <a:cs typeface="Comic Sans MS"/>
            </a:endParaRPr>
          </a:p>
          <a:p>
            <a:pPr marL="12700" algn="just">
              <a:spcBef>
                <a:spcPts val="100"/>
              </a:spcBef>
            </a:pPr>
            <a:r>
              <a:rPr lang="es-MX" sz="2400" spc="-5" dirty="0">
                <a:latin typeface="Comic Sans MS" panose="030F0702030302020204" pitchFamily="66" charset="0"/>
                <a:cs typeface="Comic Sans MS"/>
              </a:rPr>
              <a:t>Todos los métodos de detección de tierra en el estator descritos en esta sección deben 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conectados para disparar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endParaRPr lang="es-MX" sz="2400" dirty="0">
              <a:latin typeface="Comic Sans MS" panose="030F0702030302020204" pitchFamily="66" charset="0"/>
              <a:cs typeface="Comic Sans MS"/>
            </a:endParaRPr>
          </a:p>
          <a:p>
            <a:pPr marL="12700" marR="5080" algn="just">
              <a:lnSpc>
                <a:spcPct val="116100"/>
              </a:lnSpc>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36885944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30200" y="457200"/>
            <a:ext cx="17221200" cy="5168851"/>
          </a:xfrm>
          <a:prstGeom prst="rect">
            <a:avLst/>
          </a:prstGeom>
        </p:spPr>
        <p:txBody>
          <a:bodyPr vert="horz" wrap="square" lIns="0" tIns="12700" rIns="0" bIns="0" rtlCol="0">
            <a:spAutoFit/>
          </a:bodyPr>
          <a:lstStyle/>
          <a:p>
            <a:pPr marL="12700" algn="just">
              <a:spcBef>
                <a:spcPts val="100"/>
              </a:spcBef>
            </a:pPr>
            <a:r>
              <a:rPr lang="es-AR" sz="2400" b="1" spc="-5" dirty="0">
                <a:latin typeface="Comic Sans MS" panose="030F0702030302020204" pitchFamily="66" charset="0"/>
                <a:cs typeface="Comic Sans MS"/>
              </a:rPr>
              <a:t>REFERENCIAS</a:t>
            </a:r>
          </a:p>
          <a:p>
            <a:pPr marL="12700" algn="just">
              <a:spcBef>
                <a:spcPts val="100"/>
              </a:spcBef>
            </a:pPr>
            <a:endParaRPr lang="es-AR" sz="2400" b="1" spc="-5" dirty="0">
              <a:latin typeface="Comic Sans MS" panose="030F0702030302020204" pitchFamily="66" charset="0"/>
              <a:cs typeface="Comic Sans MS"/>
            </a:endParaRPr>
          </a:p>
          <a:p>
            <a:pPr marL="469265" marR="5080" indent="-457200" algn="just">
              <a:spcBef>
                <a:spcPts val="165"/>
              </a:spcBef>
              <a:buAutoNum type="arabicPeriod"/>
              <a:tabLst>
                <a:tab pos="286385" algn="l"/>
              </a:tabLst>
            </a:pPr>
            <a:r>
              <a:rPr lang="es-AR" sz="2400" spc="-5" dirty="0">
                <a:latin typeface="Comic Sans MS" panose="030F0702030302020204" pitchFamily="66" charset="0"/>
                <a:cs typeface="Arial MT"/>
              </a:rPr>
              <a:t>"IEEE</a:t>
            </a:r>
            <a:r>
              <a:rPr lang="es-AR" sz="2400" spc="110" dirty="0">
                <a:latin typeface="Comic Sans MS" panose="030F0702030302020204" pitchFamily="66" charset="0"/>
                <a:cs typeface="Arial MT"/>
              </a:rPr>
              <a:t> </a:t>
            </a:r>
            <a:r>
              <a:rPr lang="es-AR" sz="2400" spc="-5" dirty="0">
                <a:latin typeface="Comic Sans MS" panose="030F0702030302020204" pitchFamily="66" charset="0"/>
                <a:cs typeface="Arial MT"/>
              </a:rPr>
              <a:t>Guide</a:t>
            </a:r>
            <a:r>
              <a:rPr lang="es-AR" sz="2400" spc="110" dirty="0">
                <a:latin typeface="Comic Sans MS" panose="030F0702030302020204" pitchFamily="66" charset="0"/>
                <a:cs typeface="Arial MT"/>
              </a:rPr>
              <a:t> </a:t>
            </a:r>
            <a:r>
              <a:rPr lang="es-AR" sz="2400" spc="-5" dirty="0" err="1">
                <a:latin typeface="Comic Sans MS" panose="030F0702030302020204" pitchFamily="66" charset="0"/>
                <a:cs typeface="Arial MT"/>
              </a:rPr>
              <a:t>for</a:t>
            </a:r>
            <a:r>
              <a:rPr lang="es-AR" sz="2400" spc="114" dirty="0">
                <a:latin typeface="Comic Sans MS" panose="030F0702030302020204" pitchFamily="66" charset="0"/>
                <a:cs typeface="Arial MT"/>
              </a:rPr>
              <a:t> </a:t>
            </a:r>
            <a:r>
              <a:rPr lang="es-AR" sz="2400" spc="-5" dirty="0" err="1">
                <a:latin typeface="Comic Sans MS" panose="030F0702030302020204" pitchFamily="66" charset="0"/>
                <a:cs typeface="Arial MT"/>
              </a:rPr>
              <a:t>Generator</a:t>
            </a:r>
            <a:r>
              <a:rPr lang="es-AR" sz="2400" spc="110" dirty="0">
                <a:latin typeface="Comic Sans MS" panose="030F0702030302020204" pitchFamily="66" charset="0"/>
                <a:cs typeface="Arial MT"/>
              </a:rPr>
              <a:t> </a:t>
            </a:r>
            <a:r>
              <a:rPr lang="es-AR" sz="2400" spc="-5" dirty="0" err="1">
                <a:latin typeface="Comic Sans MS" panose="030F0702030302020204" pitchFamily="66" charset="0"/>
                <a:cs typeface="Arial MT"/>
              </a:rPr>
              <a:t>Ground</a:t>
            </a:r>
            <a:r>
              <a:rPr lang="es-AR" sz="2400" spc="105" dirty="0">
                <a:latin typeface="Comic Sans MS" panose="030F0702030302020204" pitchFamily="66" charset="0"/>
                <a:cs typeface="Arial MT"/>
              </a:rPr>
              <a:t> </a:t>
            </a:r>
            <a:r>
              <a:rPr lang="es-AR" sz="2400" spc="-5" dirty="0" err="1">
                <a:latin typeface="Comic Sans MS" panose="030F0702030302020204" pitchFamily="66" charset="0"/>
                <a:cs typeface="Arial MT"/>
              </a:rPr>
              <a:t>Protection</a:t>
            </a:r>
            <a:r>
              <a:rPr lang="es-AR" sz="2400" spc="-5" dirty="0">
                <a:latin typeface="Comic Sans MS" panose="030F0702030302020204" pitchFamily="66" charset="0"/>
                <a:cs typeface="Arial MT"/>
              </a:rPr>
              <a:t>"</a:t>
            </a:r>
            <a:r>
              <a:rPr lang="es-AR" sz="2400" spc="105" dirty="0">
                <a:latin typeface="Comic Sans MS" panose="030F0702030302020204" pitchFamily="66" charset="0"/>
                <a:cs typeface="Arial MT"/>
              </a:rPr>
              <a:t> </a:t>
            </a:r>
            <a:r>
              <a:rPr lang="es-AR" sz="2400" spc="-5" dirty="0">
                <a:latin typeface="Comic Sans MS" panose="030F0702030302020204" pitchFamily="66" charset="0"/>
                <a:cs typeface="Arial MT"/>
              </a:rPr>
              <a:t>ANSI/ IEEE </a:t>
            </a:r>
            <a:r>
              <a:rPr lang="es-AR" sz="2400" spc="-10" dirty="0">
                <a:latin typeface="Comic Sans MS" panose="030F0702030302020204" pitchFamily="66" charset="0"/>
                <a:cs typeface="Arial MT"/>
              </a:rPr>
              <a:t>C37.101-1993.</a:t>
            </a:r>
          </a:p>
          <a:p>
            <a:pPr marL="469265" marR="5080" indent="-457200" algn="just">
              <a:spcBef>
                <a:spcPts val="165"/>
              </a:spcBef>
              <a:buAutoNum type="arabicPeriod"/>
              <a:tabLst>
                <a:tab pos="286385" algn="l"/>
              </a:tabLst>
            </a:pPr>
            <a:endParaRPr lang="es-AR" sz="2400" spc="-10" dirty="0">
              <a:latin typeface="Comic Sans MS" panose="030F0702030302020204" pitchFamily="66" charset="0"/>
              <a:cs typeface="Arial MT"/>
            </a:endParaRPr>
          </a:p>
          <a:p>
            <a:pPr marL="286385" marR="5080" indent="-274320" algn="just">
              <a:spcBef>
                <a:spcPts val="145"/>
              </a:spcBef>
            </a:pPr>
            <a:r>
              <a:rPr lang="es-AR" sz="2400" spc="-5" dirty="0">
                <a:latin typeface="Comic Sans MS" panose="030F0702030302020204" pitchFamily="66" charset="0"/>
                <a:cs typeface="Arial MT"/>
              </a:rPr>
              <a:t>2.</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C.H. Griffin and </a:t>
            </a:r>
            <a:r>
              <a:rPr lang="es-AR" sz="2400" dirty="0">
                <a:latin typeface="Comic Sans MS" panose="030F0702030302020204" pitchFamily="66" charset="0"/>
                <a:cs typeface="Arial MT"/>
              </a:rPr>
              <a:t>J.W. </a:t>
            </a:r>
            <a:r>
              <a:rPr lang="es-AR" sz="2400" spc="-5" dirty="0">
                <a:latin typeface="Comic Sans MS" panose="030F0702030302020204" pitchFamily="66" charset="0"/>
                <a:cs typeface="Arial MT"/>
              </a:rPr>
              <a:t>Pope, "</a:t>
            </a:r>
            <a:r>
              <a:rPr lang="es-AR" sz="2400" spc="-5" dirty="0" err="1">
                <a:latin typeface="Comic Sans MS" panose="030F0702030302020204" pitchFamily="66" charset="0"/>
                <a:cs typeface="Arial MT"/>
              </a:rPr>
              <a:t>Generator</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Ground</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Fault</a:t>
            </a:r>
            <a:r>
              <a:rPr lang="es-AR" sz="2400" spc="-5" dirty="0">
                <a:latin typeface="Comic Sans MS" panose="030F0702030302020204" pitchFamily="66" charset="0"/>
                <a:cs typeface="Arial MT"/>
              </a:rPr>
              <a:t> </a:t>
            </a:r>
            <a:r>
              <a:rPr lang="es-AR" sz="2400" spc="-10" dirty="0" err="1">
                <a:latin typeface="Comic Sans MS" panose="030F0702030302020204" pitchFamily="66" charset="0"/>
                <a:cs typeface="Arial MT"/>
              </a:rPr>
              <a:t>Protection</a:t>
            </a:r>
            <a:r>
              <a:rPr lang="es-AR" sz="2400" spc="-5" dirty="0">
                <a:latin typeface="Comic Sans MS" panose="030F0702030302020204" pitchFamily="66" charset="0"/>
                <a:cs typeface="Arial MT"/>
              </a:rPr>
              <a:t> </a:t>
            </a:r>
            <a:r>
              <a:rPr lang="es-AR" sz="2400" spc="-10" dirty="0" err="1">
                <a:latin typeface="Comic Sans MS" panose="030F0702030302020204" pitchFamily="66" charset="0"/>
                <a:cs typeface="Arial MT"/>
              </a:rPr>
              <a:t>Using</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Overcurrent</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Overvoltage</a:t>
            </a:r>
            <a:r>
              <a:rPr lang="es-AR" sz="2400" dirty="0">
                <a:latin typeface="Comic Sans MS" panose="030F0702030302020204" pitchFamily="66" charset="0"/>
                <a:cs typeface="Arial MT"/>
              </a:rPr>
              <a:t> </a:t>
            </a:r>
            <a:r>
              <a:rPr lang="es-AR" sz="2400" spc="-10" dirty="0">
                <a:latin typeface="Comic Sans MS" panose="030F0702030302020204" pitchFamily="66" charset="0"/>
                <a:cs typeface="Arial MT"/>
              </a:rPr>
              <a:t>and </a:t>
            </a:r>
            <a:r>
              <a:rPr lang="es-AR" sz="2400" spc="-10" dirty="0" err="1">
                <a:latin typeface="Comic Sans MS" panose="030F0702030302020204" pitchFamily="66" charset="0"/>
                <a:cs typeface="Arial MT"/>
              </a:rPr>
              <a:t>Undervoltage</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Relays</a:t>
            </a:r>
            <a:r>
              <a:rPr lang="es-AR" sz="2400" spc="-5" dirty="0">
                <a:latin typeface="Comic Sans MS" panose="030F0702030302020204" pitchFamily="66" charset="0"/>
                <a:cs typeface="Arial MT"/>
              </a:rPr>
              <a:t>,"</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IEEE</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Trans.</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on</a:t>
            </a:r>
            <a:r>
              <a:rPr lang="es-AR" sz="2400" dirty="0">
                <a:latin typeface="Comic Sans MS" panose="030F0702030302020204" pitchFamily="66" charset="0"/>
                <a:cs typeface="Arial MT"/>
              </a:rPr>
              <a:t> </a:t>
            </a:r>
            <a:r>
              <a:rPr lang="es-AR" sz="2400" spc="-10" dirty="0" err="1">
                <a:latin typeface="Comic Sans MS" panose="030F0702030302020204" pitchFamily="66" charset="0"/>
                <a:cs typeface="Arial MT"/>
              </a:rPr>
              <a:t>Power</a:t>
            </a:r>
            <a:r>
              <a:rPr lang="es-AR" sz="2400" spc="-10" dirty="0">
                <a:latin typeface="Comic Sans MS" panose="030F0702030302020204" pitchFamily="66" charset="0"/>
                <a:cs typeface="Arial MT"/>
              </a:rPr>
              <a:t> </a:t>
            </a:r>
            <a:r>
              <a:rPr lang="es-AR" sz="2400" spc="-5" dirty="0" err="1">
                <a:latin typeface="Comic Sans MS" panose="030F0702030302020204" pitchFamily="66" charset="0"/>
                <a:cs typeface="Arial MT"/>
              </a:rPr>
              <a:t>Apparatus</a:t>
            </a:r>
            <a:r>
              <a:rPr lang="es-AR" sz="2400" spc="-5" dirty="0">
                <a:latin typeface="Comic Sans MS" panose="030F0702030302020204" pitchFamily="66" charset="0"/>
                <a:cs typeface="Arial MT"/>
              </a:rPr>
              <a:t> and </a:t>
            </a:r>
            <a:r>
              <a:rPr lang="es-AR" sz="2400" spc="-5" dirty="0" err="1">
                <a:latin typeface="Comic Sans MS" panose="030F0702030302020204" pitchFamily="66" charset="0"/>
                <a:cs typeface="Arial MT"/>
              </a:rPr>
              <a:t>Systems</a:t>
            </a:r>
            <a:r>
              <a:rPr lang="es-AR" sz="2400" spc="-5" dirty="0">
                <a:latin typeface="Comic Sans MS" panose="030F0702030302020204" pitchFamily="66" charset="0"/>
                <a:cs typeface="Arial MT"/>
              </a:rPr>
              <a:t>, Vol.</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PAS- 101, No. 12, </a:t>
            </a:r>
            <a:r>
              <a:rPr lang="es-AR" sz="2400" spc="-5" dirty="0" err="1">
                <a:latin typeface="Comic Sans MS" panose="030F0702030302020204" pitchFamily="66" charset="0"/>
                <a:cs typeface="Arial MT"/>
              </a:rPr>
              <a:t>Dec</a:t>
            </a:r>
            <a:r>
              <a:rPr lang="es-AR" sz="2400" spc="-5" dirty="0">
                <a:latin typeface="Comic Sans MS" panose="030F0702030302020204" pitchFamily="66" charset="0"/>
                <a:cs typeface="Arial MT"/>
              </a:rPr>
              <a:t>. 1982, pp.</a:t>
            </a:r>
            <a:r>
              <a:rPr lang="es-AR" sz="2400" dirty="0">
                <a:latin typeface="Comic Sans MS" panose="030F0702030302020204" pitchFamily="66" charset="0"/>
                <a:cs typeface="Arial MT"/>
              </a:rPr>
              <a:t> </a:t>
            </a:r>
            <a:r>
              <a:rPr lang="es-AR" sz="2400" spc="-10" dirty="0">
                <a:latin typeface="Comic Sans MS" panose="030F0702030302020204" pitchFamily="66" charset="0"/>
                <a:cs typeface="Arial MT"/>
              </a:rPr>
              <a:t>4490-4501.</a:t>
            </a:r>
          </a:p>
          <a:p>
            <a:pPr marL="286385" marR="5080" indent="-274320" algn="just">
              <a:spcBef>
                <a:spcPts val="145"/>
              </a:spcBef>
            </a:pPr>
            <a:endParaRPr lang="es-AR" sz="2400" spc="-10" dirty="0">
              <a:latin typeface="Comic Sans MS" panose="030F0702030302020204" pitchFamily="66" charset="0"/>
              <a:cs typeface="Arial MT"/>
            </a:endParaRPr>
          </a:p>
          <a:p>
            <a:pPr marL="286385" marR="5080" indent="-274320" algn="just">
              <a:spcBef>
                <a:spcPts val="145"/>
              </a:spcBef>
            </a:pPr>
            <a:r>
              <a:rPr lang="es-AR" sz="2400" spc="-5" dirty="0">
                <a:latin typeface="Comic Sans MS" panose="030F0702030302020204" pitchFamily="66" charset="0"/>
                <a:cs typeface="Arial MT"/>
              </a:rPr>
              <a:t>3.</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J.W.</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Pope,</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"A</a:t>
            </a:r>
            <a:r>
              <a:rPr lang="es-AR" sz="2400" spc="240" dirty="0">
                <a:latin typeface="Comic Sans MS" panose="030F0702030302020204" pitchFamily="66" charset="0"/>
                <a:cs typeface="Arial MT"/>
              </a:rPr>
              <a:t> </a:t>
            </a:r>
            <a:r>
              <a:rPr lang="es-AR" sz="2400" spc="-10" dirty="0" err="1">
                <a:latin typeface="Comic Sans MS" panose="030F0702030302020204" pitchFamily="66" charset="0"/>
                <a:cs typeface="Arial MT"/>
              </a:rPr>
              <a:t>Comparison</a:t>
            </a:r>
            <a:r>
              <a:rPr lang="es-AR" sz="2400" spc="229" dirty="0">
                <a:latin typeface="Comic Sans MS" panose="030F0702030302020204" pitchFamily="66" charset="0"/>
                <a:cs typeface="Arial MT"/>
              </a:rPr>
              <a:t> </a:t>
            </a:r>
            <a:r>
              <a:rPr lang="es-AR" sz="2400" spc="-5" dirty="0" err="1">
                <a:latin typeface="Comic Sans MS" panose="030F0702030302020204" pitchFamily="66" charset="0"/>
                <a:cs typeface="Arial MT"/>
              </a:rPr>
              <a:t>of</a:t>
            </a:r>
            <a:r>
              <a:rPr lang="es-AR" sz="2400" spc="240" dirty="0">
                <a:latin typeface="Comic Sans MS" panose="030F0702030302020204" pitchFamily="66" charset="0"/>
                <a:cs typeface="Arial MT"/>
              </a:rPr>
              <a:t> </a:t>
            </a:r>
            <a:r>
              <a:rPr lang="es-AR" sz="2400" spc="-10" dirty="0">
                <a:latin typeface="Comic Sans MS" panose="030F0702030302020204" pitchFamily="66" charset="0"/>
                <a:cs typeface="Arial MT"/>
              </a:rPr>
              <a:t>100%</a:t>
            </a:r>
            <a:r>
              <a:rPr lang="es-AR" sz="2400" spc="229" dirty="0">
                <a:latin typeface="Comic Sans MS" panose="030F0702030302020204" pitchFamily="66" charset="0"/>
                <a:cs typeface="Arial MT"/>
              </a:rPr>
              <a:t> </a:t>
            </a:r>
            <a:r>
              <a:rPr lang="es-AR" sz="2400" spc="-10" dirty="0" err="1">
                <a:latin typeface="Comic Sans MS" panose="030F0702030302020204" pitchFamily="66" charset="0"/>
                <a:cs typeface="Arial MT"/>
              </a:rPr>
              <a:t>Stator</a:t>
            </a:r>
            <a:r>
              <a:rPr lang="es-AR" sz="2400" spc="229" dirty="0">
                <a:latin typeface="Comic Sans MS" panose="030F0702030302020204" pitchFamily="66" charset="0"/>
                <a:cs typeface="Arial MT"/>
              </a:rPr>
              <a:t> </a:t>
            </a:r>
            <a:r>
              <a:rPr lang="es-AR" sz="2400" spc="-5" dirty="0" err="1">
                <a:latin typeface="Comic Sans MS" panose="030F0702030302020204" pitchFamily="66" charset="0"/>
                <a:cs typeface="Arial MT"/>
              </a:rPr>
              <a:t>Ground</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FauIt</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Protection</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Schemes</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for</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Generator</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Stator</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Windings</a:t>
            </a:r>
            <a:r>
              <a:rPr lang="es-AR" sz="2400" spc="-5" dirty="0">
                <a:latin typeface="Comic Sans MS" panose="030F0702030302020204" pitchFamily="66" charset="0"/>
                <a:cs typeface="Arial MT"/>
              </a:rPr>
              <a:t>,"</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IEEE</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Trans.</a:t>
            </a:r>
            <a:r>
              <a:rPr lang="es-AR" sz="2400" dirty="0">
                <a:latin typeface="Comic Sans MS" panose="030F0702030302020204" pitchFamily="66" charset="0"/>
                <a:cs typeface="Arial MT"/>
              </a:rPr>
              <a:t> </a:t>
            </a:r>
            <a:r>
              <a:rPr lang="es-AR" sz="2400" spc="-5" dirty="0" err="1">
                <a:latin typeface="Comic Sans MS" panose="030F0702030302020204" pitchFamily="66" charset="0"/>
                <a:cs typeface="Arial MT"/>
              </a:rPr>
              <a:t>on</a:t>
            </a:r>
            <a:r>
              <a:rPr lang="es-AR" sz="2400" dirty="0">
                <a:latin typeface="Comic Sans MS" panose="030F0702030302020204" pitchFamily="66" charset="0"/>
                <a:cs typeface="Arial MT"/>
              </a:rPr>
              <a:t> </a:t>
            </a:r>
            <a:r>
              <a:rPr lang="es-AR" sz="2400" spc="-10" dirty="0" err="1">
                <a:latin typeface="Comic Sans MS" panose="030F0702030302020204" pitchFamily="66" charset="0"/>
                <a:cs typeface="Arial MT"/>
              </a:rPr>
              <a:t>Power</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Apparatus</a:t>
            </a:r>
            <a:r>
              <a:rPr lang="es-AR" sz="2400" dirty="0">
                <a:latin typeface="Comic Sans MS" panose="030F0702030302020204" pitchFamily="66" charset="0"/>
                <a:cs typeface="Arial MT"/>
              </a:rPr>
              <a:t> </a:t>
            </a:r>
            <a:r>
              <a:rPr lang="es-AR" sz="2400" spc="-10" dirty="0">
                <a:latin typeface="Comic Sans MS" panose="030F0702030302020204" pitchFamily="66" charset="0"/>
                <a:cs typeface="Arial MT"/>
              </a:rPr>
              <a:t>and </a:t>
            </a:r>
            <a:r>
              <a:rPr lang="es-AR" sz="2400" spc="-5" dirty="0" err="1">
                <a:latin typeface="Comic Sans MS" panose="030F0702030302020204" pitchFamily="66" charset="0"/>
                <a:cs typeface="Arial MT"/>
              </a:rPr>
              <a:t>Systems</a:t>
            </a:r>
            <a:r>
              <a:rPr lang="es-AR" sz="2400" spc="-5" dirty="0">
                <a:latin typeface="Comic Sans MS" panose="030F0702030302020204" pitchFamily="66" charset="0"/>
                <a:cs typeface="Arial MT"/>
              </a:rPr>
              <a:t>, Vol.</a:t>
            </a:r>
            <a:r>
              <a:rPr lang="es-AR" sz="2400" spc="245" dirty="0">
                <a:latin typeface="Comic Sans MS" panose="030F0702030302020204" pitchFamily="66" charset="0"/>
                <a:cs typeface="Arial MT"/>
              </a:rPr>
              <a:t> </a:t>
            </a:r>
            <a:r>
              <a:rPr lang="es-AR" sz="2400" spc="-5" dirty="0">
                <a:latin typeface="Comic Sans MS" panose="030F0702030302020204" pitchFamily="66" charset="0"/>
                <a:cs typeface="Arial MT"/>
              </a:rPr>
              <a:t>PAS-103, No.4, April 1984, pp. 832- </a:t>
            </a:r>
            <a:r>
              <a:rPr lang="es-AR" sz="2400" spc="-10" dirty="0">
                <a:latin typeface="Comic Sans MS" panose="030F0702030302020204" pitchFamily="66" charset="0"/>
                <a:cs typeface="Arial MT"/>
              </a:rPr>
              <a:t>840.</a:t>
            </a:r>
          </a:p>
          <a:p>
            <a:pPr marL="286385" marR="5080" indent="-274320" algn="just">
              <a:spcBef>
                <a:spcPts val="145"/>
              </a:spcBef>
            </a:pPr>
            <a:endParaRPr lang="es-AR" sz="2400" spc="-10" dirty="0">
              <a:latin typeface="Comic Sans MS" panose="030F0702030302020204" pitchFamily="66" charset="0"/>
              <a:cs typeface="Arial MT"/>
            </a:endParaRPr>
          </a:p>
          <a:p>
            <a:pPr marL="286385" marR="5080" indent="-274320" algn="just">
              <a:spcBef>
                <a:spcPts val="175"/>
              </a:spcBef>
              <a:tabLst>
                <a:tab pos="286385" algn="l"/>
              </a:tabLst>
            </a:pPr>
            <a:r>
              <a:rPr lang="es-AR" sz="2400" spc="-5" dirty="0">
                <a:latin typeface="Comic Sans MS" panose="030F0702030302020204" pitchFamily="66" charset="0"/>
                <a:cs typeface="Arial MT"/>
              </a:rPr>
              <a:t>4.	IEEE</a:t>
            </a:r>
            <a:r>
              <a:rPr lang="es-AR" sz="2400" spc="5" dirty="0">
                <a:latin typeface="Comic Sans MS" panose="030F0702030302020204" pitchFamily="66" charset="0"/>
                <a:cs typeface="Arial MT"/>
              </a:rPr>
              <a:t> </a:t>
            </a:r>
            <a:r>
              <a:rPr lang="es-AR" sz="2400" spc="-5" dirty="0">
                <a:latin typeface="Comic Sans MS" panose="030F0702030302020204" pitchFamily="66" charset="0"/>
                <a:cs typeface="Arial MT"/>
              </a:rPr>
              <a:t>Guide</a:t>
            </a:r>
            <a:r>
              <a:rPr lang="es-AR" sz="2400" spc="10" dirty="0">
                <a:latin typeface="Comic Sans MS" panose="030F0702030302020204" pitchFamily="66" charset="0"/>
                <a:cs typeface="Arial MT"/>
              </a:rPr>
              <a:t> </a:t>
            </a:r>
            <a:r>
              <a:rPr lang="es-AR" sz="2400" spc="-5" dirty="0" err="1">
                <a:latin typeface="Comic Sans MS" panose="030F0702030302020204" pitchFamily="66" charset="0"/>
                <a:cs typeface="Arial MT"/>
              </a:rPr>
              <a:t>for</a:t>
            </a:r>
            <a:r>
              <a:rPr lang="es-AR" sz="2400" spc="10" dirty="0">
                <a:latin typeface="Comic Sans MS" panose="030F0702030302020204" pitchFamily="66" charset="0"/>
                <a:cs typeface="Arial MT"/>
              </a:rPr>
              <a:t> </a:t>
            </a:r>
            <a:r>
              <a:rPr lang="es-AR" sz="2400" spc="-5" dirty="0">
                <a:latin typeface="Comic Sans MS" panose="030F0702030302020204" pitchFamily="66" charset="0"/>
                <a:cs typeface="Arial MT"/>
              </a:rPr>
              <a:t>"AC</a:t>
            </a:r>
            <a:r>
              <a:rPr lang="es-AR" sz="2400" spc="10" dirty="0">
                <a:latin typeface="Comic Sans MS" panose="030F0702030302020204" pitchFamily="66" charset="0"/>
                <a:cs typeface="Arial MT"/>
              </a:rPr>
              <a:t> </a:t>
            </a:r>
            <a:r>
              <a:rPr lang="es-AR" sz="2400" spc="-5" dirty="0" err="1">
                <a:latin typeface="Comic Sans MS" panose="030F0702030302020204" pitchFamily="66" charset="0"/>
                <a:cs typeface="Arial MT"/>
              </a:rPr>
              <a:t>Generator</a:t>
            </a:r>
            <a:r>
              <a:rPr lang="es-AR" sz="2400" spc="10" dirty="0">
                <a:latin typeface="Comic Sans MS" panose="030F0702030302020204" pitchFamily="66" charset="0"/>
                <a:cs typeface="Arial MT"/>
              </a:rPr>
              <a:t> </a:t>
            </a:r>
            <a:r>
              <a:rPr lang="es-AR" sz="2400" spc="-5" dirty="0" err="1">
                <a:latin typeface="Comic Sans MS" panose="030F0702030302020204" pitchFamily="66" charset="0"/>
                <a:cs typeface="Arial MT"/>
              </a:rPr>
              <a:t>Protection</a:t>
            </a:r>
            <a:r>
              <a:rPr lang="es-AR" sz="2400" spc="10" dirty="0">
                <a:latin typeface="Comic Sans MS" panose="030F0702030302020204" pitchFamily="66" charset="0"/>
                <a:cs typeface="Arial MT"/>
              </a:rPr>
              <a:t> </a:t>
            </a:r>
            <a:r>
              <a:rPr lang="es-AR" sz="2400" spc="-5" dirty="0">
                <a:latin typeface="Comic Sans MS" panose="030F0702030302020204" pitchFamily="66" charset="0"/>
                <a:cs typeface="Arial MT"/>
              </a:rPr>
              <a:t>Guide" ANSI/IEEE C37.102-1988.</a:t>
            </a:r>
          </a:p>
          <a:p>
            <a:pPr marL="286385" marR="5080" indent="-274320" algn="just">
              <a:spcBef>
                <a:spcPts val="175"/>
              </a:spcBef>
              <a:tabLst>
                <a:tab pos="286385" algn="l"/>
              </a:tabLst>
            </a:pPr>
            <a:endParaRPr lang="es-AR" sz="2400" spc="-5" dirty="0">
              <a:latin typeface="Comic Sans MS" panose="030F0702030302020204" pitchFamily="66" charset="0"/>
              <a:cs typeface="Arial MT"/>
            </a:endParaRPr>
          </a:p>
          <a:p>
            <a:pPr marL="286385" marR="5080" indent="-274320" algn="just">
              <a:spcBef>
                <a:spcPts val="175"/>
              </a:spcBef>
              <a:tabLst>
                <a:tab pos="286385" algn="l"/>
              </a:tabLst>
            </a:pPr>
            <a:r>
              <a:rPr lang="es-AR" sz="2400" spc="-5" dirty="0">
                <a:latin typeface="Comic Sans MS" panose="030F0702030302020204" pitchFamily="66" charset="0"/>
                <a:cs typeface="Arial MT"/>
              </a:rPr>
              <a:t>5.</a:t>
            </a:r>
            <a:r>
              <a:rPr lang="es-AR" sz="2400" dirty="0">
                <a:latin typeface="Comic Sans MS" panose="030F0702030302020204" pitchFamily="66" charset="0"/>
                <a:cs typeface="Arial MT"/>
              </a:rPr>
              <a:t> </a:t>
            </a:r>
            <a:r>
              <a:rPr lang="es-AR" sz="2400" spc="-10" dirty="0">
                <a:latin typeface="Comic Sans MS" panose="030F0702030302020204" pitchFamily="66" charset="0"/>
                <a:cs typeface="Arial MT"/>
              </a:rPr>
              <a:t>"</a:t>
            </a:r>
            <a:r>
              <a:rPr lang="es-AR" sz="2400" spc="-10" dirty="0" err="1">
                <a:latin typeface="Comic Sans MS" panose="030F0702030302020204" pitchFamily="66" charset="0"/>
                <a:cs typeface="Arial MT"/>
              </a:rPr>
              <a:t>Protective</a:t>
            </a:r>
            <a:r>
              <a:rPr lang="es-AR" sz="2400" spc="-5" dirty="0">
                <a:latin typeface="Comic Sans MS" panose="030F0702030302020204" pitchFamily="66" charset="0"/>
                <a:cs typeface="Arial MT"/>
              </a:rPr>
              <a:t> </a:t>
            </a:r>
            <a:r>
              <a:rPr lang="es-AR" sz="2400" spc="-10" dirty="0" err="1">
                <a:latin typeface="Comic Sans MS" panose="030F0702030302020204" pitchFamily="66" charset="0"/>
                <a:cs typeface="Arial MT"/>
              </a:rPr>
              <a:t>Relaying</a:t>
            </a:r>
            <a:r>
              <a:rPr lang="es-AR" sz="2400" spc="-10" dirty="0">
                <a:latin typeface="Comic Sans MS" panose="030F0702030302020204" pitchFamily="66" charset="0"/>
                <a:cs typeface="Arial MT"/>
              </a:rPr>
              <a:t>,</a:t>
            </a:r>
            <a:r>
              <a:rPr lang="es-AR" sz="2400" spc="-5" dirty="0">
                <a:latin typeface="Comic Sans MS" panose="030F0702030302020204" pitchFamily="66" charset="0"/>
                <a:cs typeface="Arial MT"/>
              </a:rPr>
              <a:t> </a:t>
            </a:r>
            <a:r>
              <a:rPr lang="es-AR" sz="2400" spc="-5" dirty="0" err="1">
                <a:latin typeface="Comic Sans MS" panose="030F0702030302020204" pitchFamily="66" charset="0"/>
                <a:cs typeface="Arial MT"/>
              </a:rPr>
              <a:t>Theory</a:t>
            </a:r>
            <a:r>
              <a:rPr lang="es-AR" sz="2400" dirty="0">
                <a:latin typeface="Comic Sans MS" panose="030F0702030302020204" pitchFamily="66" charset="0"/>
                <a:cs typeface="Arial MT"/>
              </a:rPr>
              <a:t> </a:t>
            </a:r>
            <a:r>
              <a:rPr lang="es-AR" sz="2400" spc="-5" dirty="0">
                <a:latin typeface="Comic Sans MS" panose="030F0702030302020204" pitchFamily="66" charset="0"/>
                <a:cs typeface="Arial MT"/>
              </a:rPr>
              <a:t>and</a:t>
            </a:r>
            <a:r>
              <a:rPr lang="es-AR" sz="2400" dirty="0">
                <a:latin typeface="Comic Sans MS" panose="030F0702030302020204" pitchFamily="66" charset="0"/>
                <a:cs typeface="Arial MT"/>
              </a:rPr>
              <a:t> </a:t>
            </a:r>
            <a:r>
              <a:rPr lang="es-AR" sz="2400" spc="-10" dirty="0" err="1">
                <a:latin typeface="Comic Sans MS" panose="030F0702030302020204" pitchFamily="66" charset="0"/>
                <a:cs typeface="Arial MT"/>
              </a:rPr>
              <a:t>Application</a:t>
            </a:r>
            <a:r>
              <a:rPr lang="es-AR" sz="2400" spc="-10" dirty="0">
                <a:latin typeface="Comic Sans MS" panose="030F0702030302020204" pitchFamily="66" charset="0"/>
                <a:cs typeface="Arial MT"/>
              </a:rPr>
              <a:t>,"</a:t>
            </a:r>
            <a:r>
              <a:rPr lang="es-AR" sz="2400" spc="-5" dirty="0">
                <a:latin typeface="Comic Sans MS" panose="030F0702030302020204" pitchFamily="66" charset="0"/>
                <a:cs typeface="Arial MT"/>
              </a:rPr>
              <a:t> </a:t>
            </a:r>
            <a:r>
              <a:rPr lang="es-AR" sz="2400" spc="-10" dirty="0">
                <a:latin typeface="Comic Sans MS" panose="030F0702030302020204" pitchFamily="66" charset="0"/>
                <a:cs typeface="Arial MT"/>
              </a:rPr>
              <a:t>ABB </a:t>
            </a:r>
            <a:r>
              <a:rPr lang="es-AR" sz="2400" spc="-10" dirty="0" err="1">
                <a:latin typeface="Comic Sans MS" panose="030F0702030302020204" pitchFamily="66" charset="0"/>
                <a:cs typeface="Arial MT"/>
              </a:rPr>
              <a:t>Relaying</a:t>
            </a:r>
            <a:r>
              <a:rPr lang="es-AR" sz="2400" spc="-10" dirty="0">
                <a:latin typeface="Comic Sans MS" panose="030F0702030302020204" pitchFamily="66" charset="0"/>
                <a:cs typeface="Arial MT"/>
              </a:rPr>
              <a:t> </a:t>
            </a:r>
            <a:r>
              <a:rPr lang="es-AR" sz="2400" spc="-10" dirty="0" err="1">
                <a:latin typeface="Comic Sans MS" panose="030F0702030302020204" pitchFamily="66" charset="0"/>
                <a:cs typeface="Arial MT"/>
              </a:rPr>
              <a:t>Division</a:t>
            </a:r>
            <a:r>
              <a:rPr lang="es-AR" sz="2400" spc="-10" dirty="0">
                <a:latin typeface="Comic Sans MS" panose="030F0702030302020204" pitchFamily="66" charset="0"/>
                <a:cs typeface="Arial MT"/>
              </a:rPr>
              <a:t>, </a:t>
            </a:r>
            <a:r>
              <a:rPr lang="es-AR" sz="2400" spc="-5" dirty="0">
                <a:latin typeface="Comic Sans MS" panose="030F0702030302020204" pitchFamily="66" charset="0"/>
                <a:cs typeface="Arial MT"/>
              </a:rPr>
              <a:t>Coral Springs, FL, Marcel </a:t>
            </a:r>
            <a:r>
              <a:rPr lang="es-AR" sz="2400" spc="-5" dirty="0" err="1">
                <a:latin typeface="Comic Sans MS" panose="030F0702030302020204" pitchFamily="66" charset="0"/>
                <a:cs typeface="Arial MT"/>
              </a:rPr>
              <a:t>Dekker</a:t>
            </a:r>
            <a:r>
              <a:rPr lang="es-AR" sz="2400" spc="-5" dirty="0">
                <a:latin typeface="Comic Sans MS" panose="030F0702030302020204" pitchFamily="66" charset="0"/>
                <a:cs typeface="Arial MT"/>
              </a:rPr>
              <a:t>, </a:t>
            </a:r>
            <a:r>
              <a:rPr lang="es-AR" sz="2400" spc="-10" dirty="0">
                <a:latin typeface="Comic Sans MS" panose="030F0702030302020204" pitchFamily="66" charset="0"/>
                <a:cs typeface="Arial MT"/>
              </a:rPr>
              <a:t>1994.</a:t>
            </a:r>
            <a:endParaRPr lang="es-AR" sz="2400" dirty="0">
              <a:latin typeface="Comic Sans MS" panose="030F0702030302020204" pitchFamily="66" charset="0"/>
              <a:cs typeface="Arial MT"/>
            </a:endParaRPr>
          </a:p>
          <a:p>
            <a:pPr marL="12700" marR="5080" algn="just">
              <a:lnSpc>
                <a:spcPct val="116100"/>
              </a:lnSpc>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13454094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18"/>
          <p:cNvSpPr txBox="1"/>
          <p:nvPr/>
        </p:nvSpPr>
        <p:spPr>
          <a:xfrm>
            <a:off x="330200" y="338236"/>
            <a:ext cx="17221200" cy="9630842"/>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APÉNDICE</a:t>
            </a:r>
            <a:r>
              <a:rPr sz="2400" b="1" spc="345" dirty="0">
                <a:latin typeface="Comic Sans MS"/>
                <a:cs typeface="Comic Sans MS"/>
              </a:rPr>
              <a:t> </a:t>
            </a:r>
            <a:r>
              <a:rPr sz="2400" b="1" spc="-5" dirty="0">
                <a:latin typeface="Comic Sans MS"/>
                <a:cs typeface="Comic Sans MS"/>
              </a:rPr>
              <a:t>I</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Este apéndice presenta un ejemplo de cómo calcular las cantidades de falla de secuencia cero y cómo determinar los valores y capacidades de los elementos de puesta a tierra</a:t>
            </a:r>
            <a:r>
              <a:rPr lang="es-MX" sz="2400" dirty="0">
                <a:latin typeface="Comic Sans MS"/>
                <a:cs typeface="Comic Sans MS"/>
              </a:rPr>
              <a:t> </a:t>
            </a:r>
            <a:r>
              <a:rPr lang="es-MX" sz="2400" spc="-5" dirty="0">
                <a:latin typeface="Comic Sans MS"/>
                <a:cs typeface="Comic Sans MS"/>
              </a:rPr>
              <a:t>(resistor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usados</a:t>
            </a:r>
            <a:r>
              <a:rPr lang="es-MX" sz="2400" spc="260"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los esquemas convencionales de 95%, 60 Hz de protección con</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a:t>
            </a:r>
            <a:r>
              <a:rPr lang="es-MX" sz="2400" spc="254" dirty="0">
                <a:latin typeface="Comic Sans MS"/>
                <a:cs typeface="Comic Sans MS"/>
              </a:rPr>
              <a:t> </a:t>
            </a:r>
            <a:r>
              <a:rPr lang="es-MX" sz="2400" spc="-5" dirty="0">
                <a:latin typeface="Comic Sans MS"/>
                <a:cs typeface="Comic Sans MS"/>
              </a:rPr>
              <a:t>impedancia.</a:t>
            </a:r>
            <a:r>
              <a:rPr lang="es-MX" sz="2400" spc="260" dirty="0">
                <a:latin typeface="Comic Sans MS"/>
                <a:cs typeface="Comic Sans MS"/>
              </a:rPr>
              <a:t> </a:t>
            </a:r>
            <a:r>
              <a:rPr lang="es-MX" sz="2400" spc="-5" dirty="0">
                <a:latin typeface="Comic Sans MS"/>
                <a:cs typeface="Comic Sans MS"/>
              </a:rPr>
              <a:t>La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975</a:t>
            </a:r>
            <a:r>
              <a:rPr lang="es-MX" sz="2400" dirty="0">
                <a:latin typeface="Comic Sans MS"/>
                <a:cs typeface="Comic Sans MS"/>
              </a:rPr>
              <a:t> </a:t>
            </a:r>
            <a:r>
              <a:rPr lang="es-MX" sz="2400" spc="-5" dirty="0">
                <a:latin typeface="Comic Sans MS"/>
                <a:cs typeface="Comic Sans MS"/>
              </a:rPr>
              <a:t>MVA,</a:t>
            </a:r>
            <a:r>
              <a:rPr lang="es-MX" sz="2400" dirty="0">
                <a:latin typeface="Comic Sans MS"/>
                <a:cs typeface="Comic Sans MS"/>
              </a:rPr>
              <a:t> </a:t>
            </a:r>
            <a:r>
              <a:rPr lang="es-MX" sz="2400" spc="-5" dirty="0">
                <a:latin typeface="Comic Sans MS"/>
                <a:cs typeface="Comic Sans MS"/>
              </a:rPr>
              <a:t>22</a:t>
            </a:r>
            <a:r>
              <a:rPr lang="es-MX" sz="2400" dirty="0">
                <a:latin typeface="Comic Sans MS"/>
                <a:cs typeface="Comic Sans MS"/>
              </a:rPr>
              <a:t> </a:t>
            </a:r>
            <a:r>
              <a:rPr lang="es-MX" sz="2400" spc="-5" dirty="0">
                <a:latin typeface="Comic Sans MS"/>
                <a:cs typeface="Comic Sans MS"/>
              </a:rPr>
              <a:t>kV, conectado en forma unitaria a un sistema de transmisión de</a:t>
            </a:r>
            <a:r>
              <a:rPr lang="es-MX" sz="2400" dirty="0">
                <a:latin typeface="Comic Sans MS"/>
                <a:cs typeface="Comic Sans MS"/>
              </a:rPr>
              <a:t> </a:t>
            </a:r>
            <a:r>
              <a:rPr lang="es-MX" sz="2400" spc="-5" dirty="0">
                <a:latin typeface="Comic Sans MS"/>
                <a:cs typeface="Comic Sans MS"/>
              </a:rPr>
              <a:t>345</a:t>
            </a:r>
            <a:r>
              <a:rPr lang="es-MX" sz="2400" dirty="0">
                <a:latin typeface="Comic Sans MS"/>
                <a:cs typeface="Comic Sans MS"/>
              </a:rPr>
              <a:t> </a:t>
            </a:r>
            <a:r>
              <a:rPr lang="es-MX" sz="2400" spc="-5" dirty="0">
                <a:latin typeface="Comic Sans MS"/>
                <a:cs typeface="Comic Sans MS"/>
              </a:rPr>
              <a:t>kV</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un transformador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distribución.</a:t>
            </a: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smtClean="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endParaRPr lang="es-MX" sz="2400" spc="-5" dirty="0">
              <a:latin typeface="Comic Sans MS"/>
              <a:cs typeface="Comic Sans MS"/>
            </a:endParaRPr>
          </a:p>
          <a:p>
            <a:pPr marL="12700" algn="just">
              <a:spcBef>
                <a:spcPts val="100"/>
              </a:spcBef>
            </a:pP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puesta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resistencia,</a:t>
            </a:r>
            <a:r>
              <a:rPr lang="es-MX" sz="2400" dirty="0">
                <a:latin typeface="Comic Sans MS"/>
                <a:cs typeface="Comic Sans MS"/>
              </a:rPr>
              <a:t> </a:t>
            </a:r>
            <a:r>
              <a:rPr lang="es-MX" sz="2400" spc="-5" dirty="0">
                <a:latin typeface="Comic Sans MS"/>
                <a:cs typeface="Comic Sans MS"/>
              </a:rPr>
              <a:t>las capacitancias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cuales normalmente</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tomadas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cuenta</a:t>
            </a:r>
            <a:r>
              <a:rPr lang="es-MX" sz="2400" dirty="0">
                <a:latin typeface="Comic Sans MS"/>
                <a:cs typeface="Comic Sans MS"/>
              </a:rPr>
              <a:t> </a:t>
            </a:r>
            <a:r>
              <a:rPr lang="es-MX" sz="2400" spc="-5" dirty="0">
                <a:latin typeface="Comic Sans MS"/>
                <a:cs typeface="Comic Sans MS"/>
              </a:rPr>
              <a:t>debido</a:t>
            </a:r>
            <a:r>
              <a:rPr lang="es-MX" sz="2400" spc="254" dirty="0">
                <a:latin typeface="Comic Sans MS"/>
                <a:cs typeface="Comic Sans MS"/>
              </a:rPr>
              <a:t> </a:t>
            </a:r>
            <a:r>
              <a:rPr lang="es-MX" sz="2400" spc="-5" dirty="0">
                <a:latin typeface="Comic Sans MS"/>
                <a:cs typeface="Comic Sans MS"/>
              </a:rPr>
              <a:t>a</a:t>
            </a:r>
            <a:r>
              <a:rPr lang="es-MX" sz="2400" spc="260" dirty="0">
                <a:latin typeface="Comic Sans MS"/>
                <a:cs typeface="Comic Sans MS"/>
              </a:rPr>
              <a:t> </a:t>
            </a:r>
            <a:r>
              <a:rPr lang="es-MX" sz="2400" spc="-5" dirty="0">
                <a:latin typeface="Comic Sans MS"/>
                <a:cs typeface="Comic Sans MS"/>
              </a:rPr>
              <a:t>sus altos</a:t>
            </a:r>
            <a:r>
              <a:rPr lang="es-MX" sz="2400" dirty="0">
                <a:latin typeface="Comic Sans MS"/>
                <a:cs typeface="Comic Sans MS"/>
              </a:rPr>
              <a:t> </a:t>
            </a:r>
            <a:r>
              <a:rPr lang="es-MX" sz="2400" spc="-5" dirty="0">
                <a:latin typeface="Comic Sans MS"/>
                <a:cs typeface="Comic Sans MS"/>
              </a:rPr>
              <a:t>valores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comparación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las reactancias</a:t>
            </a:r>
            <a:r>
              <a:rPr lang="es-MX" sz="2400" dirty="0">
                <a:latin typeface="Comic Sans MS"/>
                <a:cs typeface="Comic Sans MS"/>
              </a:rPr>
              <a:t> </a:t>
            </a:r>
            <a:r>
              <a:rPr lang="es-MX" sz="2400" spc="-5" dirty="0">
                <a:latin typeface="Comic Sans MS"/>
                <a:cs typeface="Comic Sans MS"/>
              </a:rPr>
              <a:t>inductivas</a:t>
            </a:r>
            <a:r>
              <a:rPr lang="es-MX" sz="2400" dirty="0">
                <a:latin typeface="Comic Sans MS"/>
                <a:cs typeface="Comic Sans MS"/>
              </a:rPr>
              <a:t> </a:t>
            </a:r>
            <a:r>
              <a:rPr lang="es-MX" sz="2400" spc="-5" dirty="0">
                <a:latin typeface="Comic Sans MS"/>
                <a:cs typeface="Comic Sans MS"/>
              </a:rPr>
              <a:t>serie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vuelven significativas.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general,</a:t>
            </a:r>
            <a:r>
              <a:rPr lang="es-MX" sz="2400" dirty="0">
                <a:latin typeface="Comic Sans MS"/>
                <a:cs typeface="Comic Sans MS"/>
              </a:rPr>
              <a:t> </a:t>
            </a:r>
            <a:r>
              <a:rPr lang="es-MX" sz="2400" spc="-5" dirty="0">
                <a:latin typeface="Comic Sans MS"/>
                <a:cs typeface="Comic Sans MS"/>
              </a:rPr>
              <a:t>éstas</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capacitancias distribuidas,</a:t>
            </a:r>
            <a:r>
              <a:rPr lang="es-MX" sz="2400" dirty="0">
                <a:latin typeface="Comic Sans MS"/>
                <a:cs typeface="Comic Sans MS"/>
              </a:rPr>
              <a:t> </a:t>
            </a:r>
            <a:r>
              <a:rPr lang="es-MX" sz="2400" spc="-5" dirty="0">
                <a:latin typeface="Comic Sans MS"/>
                <a:cs typeface="Comic Sans MS"/>
              </a:rPr>
              <a:t>pero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propósitos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cálculos pueden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“concentradas”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modeladas</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solo capacitor.</a:t>
            </a:r>
            <a:r>
              <a:rPr lang="es-MX" sz="2400" dirty="0">
                <a:latin typeface="Comic Sans MS"/>
                <a:cs typeface="Comic Sans MS"/>
              </a:rPr>
              <a:t> </a:t>
            </a:r>
          </a:p>
          <a:p>
            <a:pPr marL="12700">
              <a:spcBef>
                <a:spcPts val="100"/>
              </a:spcBef>
            </a:pPr>
            <a:endParaRPr sz="1000" dirty="0">
              <a:latin typeface="Comic Sans MS"/>
              <a:cs typeface="Comic Sans MS"/>
            </a:endParaRPr>
          </a:p>
        </p:txBody>
      </p:sp>
      <p:pic>
        <p:nvPicPr>
          <p:cNvPr id="3" name="Imagen 2">
            <a:extLst>
              <a:ext uri="{FF2B5EF4-FFF2-40B4-BE49-F238E27FC236}">
                <a16:creationId xmlns="" xmlns:a16="http://schemas.microsoft.com/office/drawing/2014/main" id="{E73DE8F8-3475-4F35-BDF1-490825DD23C8}"/>
              </a:ext>
            </a:extLst>
          </p:cNvPr>
          <p:cNvPicPr>
            <a:picLocks noChangeAspect="1"/>
          </p:cNvPicPr>
          <p:nvPr/>
        </p:nvPicPr>
        <p:blipFill>
          <a:blip r:embed="rId2"/>
          <a:srcRect t="4257"/>
          <a:stretch>
            <a:fillRect/>
          </a:stretch>
        </p:blipFill>
        <p:spPr>
          <a:xfrm>
            <a:off x="3725826" y="2886060"/>
            <a:ext cx="9572692" cy="5105736"/>
          </a:xfrm>
          <a:prstGeom prst="rect">
            <a:avLst/>
          </a:prstGeom>
        </p:spPr>
      </p:pic>
      <p:sp>
        <p:nvSpPr>
          <p:cNvPr id="7" name="CuadroTexto 6">
            <a:extLst>
              <a:ext uri="{FF2B5EF4-FFF2-40B4-BE49-F238E27FC236}">
                <a16:creationId xmlns="" xmlns:a16="http://schemas.microsoft.com/office/drawing/2014/main" id="{374ED405-534E-4415-8A90-66C87BE78C95}"/>
              </a:ext>
            </a:extLst>
          </p:cNvPr>
          <p:cNvSpPr txBox="1"/>
          <p:nvPr/>
        </p:nvSpPr>
        <p:spPr>
          <a:xfrm>
            <a:off x="4154454" y="7886720"/>
            <a:ext cx="8936966" cy="400110"/>
          </a:xfrm>
          <a:prstGeom prst="rect">
            <a:avLst/>
          </a:prstGeom>
          <a:noFill/>
        </p:spPr>
        <p:txBody>
          <a:bodyPr wrap="square">
            <a:spAutoFit/>
          </a:bodyPr>
          <a:lstStyle/>
          <a:p>
            <a:pPr algn="ctr"/>
            <a:r>
              <a:rPr lang="es-MX" sz="2000" b="1" dirty="0">
                <a:latin typeface="Comic Sans MS" panose="030F0702030302020204" pitchFamily="66" charset="0"/>
              </a:rPr>
              <a:t>FIGURA A. SISTEMA DE EJEMPLO </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32611099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18"/>
          <p:cNvSpPr txBox="1"/>
          <p:nvPr/>
        </p:nvSpPr>
        <p:spPr>
          <a:xfrm>
            <a:off x="330200" y="338236"/>
            <a:ext cx="17221200" cy="9307804"/>
          </a:xfrm>
          <a:prstGeom prst="rect">
            <a:avLst/>
          </a:prstGeom>
        </p:spPr>
        <p:txBody>
          <a:bodyPr vert="horz" wrap="square" lIns="0" tIns="12700" rIns="0" bIns="0" rtlCol="0">
            <a:spAutoFit/>
          </a:bodyPr>
          <a:lstStyle/>
          <a:p>
            <a:pPr marL="12700" algn="just">
              <a:spcBef>
                <a:spcPts val="100"/>
              </a:spcBef>
            </a:pP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capacitancias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más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significativas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sistema mostrado (y en cualquier sistema similar) son las asociadas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capacitores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apartarayos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contra sobretensión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baja tensión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transformador</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elevador</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 Estos tres elementos típicamente suman más del 95% de la capacitancia del sistema a tierra.</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Otras fuentes son los buses de fase aislada, los devanados de alta tensión del</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transformador</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auxiliar</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a:t>
            </a:r>
            <a:r>
              <a:rPr lang="es-MX" sz="2400" spc="1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1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spc="1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devanados de alta tensión de los transformadores de instrumento (por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ejemplo</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TPs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Generalmente,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valores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capacitancia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obtenidos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fabricante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equipo;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embargo,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pruebas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 factor de potencia o aislamiento (por ejemplo pruebas tipo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“Doble”)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excelentes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fuentes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medirlas. Todos</a:t>
            </a:r>
            <a:r>
              <a:rPr lang="es-MX" sz="2400" spc="75"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valores</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capacitancia</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usados</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estos </a:t>
            </a:r>
            <a:r>
              <a:rPr lang="es-AR" sz="2400" spc="-5" dirty="0">
                <a:latin typeface="Comic Sans MS" panose="030F0702030302020204" pitchFamily="66" charset="0"/>
                <a:cs typeface="Comic Sans MS"/>
              </a:rPr>
              <a:t>cálculos deben ser valores de fase a tierra en base de “por unidad”.</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Nótese que la capacitancia en </a:t>
            </a:r>
            <a:r>
              <a:rPr lang="es-AR" sz="2400" spc="-5" dirty="0" err="1">
                <a:latin typeface="Comic Sans MS" panose="030F0702030302020204" pitchFamily="66" charset="0"/>
                <a:cs typeface="Comic Sans MS"/>
              </a:rPr>
              <a:t>farads</a:t>
            </a:r>
            <a:r>
              <a:rPr lang="es-AR" sz="2400" spc="-5" dirty="0">
                <a:latin typeface="Comic Sans MS" panose="030F0702030302020204" pitchFamily="66" charset="0"/>
                <a:cs typeface="Comic Sans MS"/>
              </a:rPr>
              <a:t> o </a:t>
            </a:r>
            <a:r>
              <a:rPr lang="es-AR" sz="2400" spc="-5" dirty="0" err="1">
                <a:latin typeface="Comic Sans MS" panose="030F0702030302020204" pitchFamily="66" charset="0"/>
                <a:cs typeface="Comic Sans MS"/>
              </a:rPr>
              <a:t>microfarads</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necesita</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ser</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convertida</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a</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reactancia capacitiva (</a:t>
            </a:r>
            <a:r>
              <a:rPr lang="es-AR" sz="2400" spc="-5" dirty="0" err="1">
                <a:latin typeface="Comic Sans MS" panose="030F0702030302020204" pitchFamily="66" charset="0"/>
                <a:cs typeface="Comic Sans MS"/>
              </a:rPr>
              <a:t>ohms</a:t>
            </a:r>
            <a:r>
              <a:rPr lang="es-AR" sz="2400" spc="-5" dirty="0">
                <a:latin typeface="Comic Sans MS" panose="030F0702030302020204" pitchFamily="66" charset="0"/>
                <a:cs typeface="Comic Sans MS"/>
              </a:rPr>
              <a:t>)</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a</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60</a:t>
            </a:r>
            <a:r>
              <a:rPr lang="es-AR" sz="2400" dirty="0">
                <a:latin typeface="Comic Sans MS" panose="030F0702030302020204" pitchFamily="66" charset="0"/>
                <a:cs typeface="Comic Sans MS"/>
              </a:rPr>
              <a:t> </a:t>
            </a:r>
            <a:r>
              <a:rPr lang="es-AR" sz="2400" spc="-5" dirty="0">
                <a:latin typeface="Comic Sans MS" panose="030F0702030302020204" pitchFamily="66" charset="0"/>
                <a:cs typeface="Comic Sans MS"/>
              </a:rPr>
              <a:t>Hz.</a:t>
            </a:r>
            <a:endParaRPr lang="es-AR" sz="2400" dirty="0">
              <a:latin typeface="Comic Sans MS" panose="030F0702030302020204" pitchFamily="66" charset="0"/>
              <a:cs typeface="Comic Sans MS"/>
            </a:endParaRPr>
          </a:p>
          <a:p>
            <a:pPr marL="38100" marR="30480" algn="just">
              <a:spcBef>
                <a:spcPts val="100"/>
              </a:spcBef>
            </a:pPr>
            <a:r>
              <a:rPr lang="es-MX" sz="2400" spc="-5" dirty="0">
                <a:latin typeface="Comic Sans MS" panose="030F0702030302020204" pitchFamily="66" charset="0"/>
                <a:cs typeface="Comic Sans MS"/>
              </a:rPr>
              <a:t>Supóngase que la reactancia capacitiva fase a tierra del generador, transformador, terminales y equipo asociado en el sistema de la figura A es </a:t>
            </a:r>
            <a:r>
              <a:rPr lang="es-MX" sz="2400" spc="-5" dirty="0" err="1">
                <a:latin typeface="Comic Sans MS" panose="030F0702030302020204" pitchFamily="66" charset="0"/>
                <a:cs typeface="Comic Sans MS"/>
              </a:rPr>
              <a:t>X</a:t>
            </a:r>
            <a:r>
              <a:rPr lang="es-MX" sz="2400" spc="-7" baseline="-13888" dirty="0" err="1">
                <a:latin typeface="Comic Sans MS" panose="030F0702030302020204" pitchFamily="66" charset="0"/>
                <a:cs typeface="Comic Sans MS"/>
              </a:rPr>
              <a:t>oc</a:t>
            </a:r>
            <a:r>
              <a:rPr lang="es-MX" sz="2400" spc="-7" baseline="-13888" dirty="0">
                <a:latin typeface="Comic Sans MS" panose="030F0702030302020204" pitchFamily="66" charset="0"/>
                <a:cs typeface="Comic Sans MS"/>
              </a:rPr>
              <a:t> </a:t>
            </a:r>
            <a:r>
              <a:rPr lang="es-MX" sz="2400" spc="-5" dirty="0">
                <a:latin typeface="Comic Sans MS" panose="030F0702030302020204" pitchFamily="66" charset="0"/>
                <a:cs typeface="Comic Sans MS"/>
              </a:rPr>
              <a:t>= 6780 </a:t>
            </a:r>
            <a:r>
              <a:rPr lang="es-MX" sz="2400" spc="-5" dirty="0" err="1">
                <a:latin typeface="Comic Sans MS" panose="030F0702030302020204" pitchFamily="66" charset="0"/>
                <a:cs typeface="Comic Sans MS"/>
              </a:rPr>
              <a:t>ohms</a:t>
            </a:r>
            <a:r>
              <a:rPr lang="es-MX" sz="2400" spc="-5" dirty="0">
                <a:latin typeface="Comic Sans MS" panose="030F0702030302020204" pitchFamily="66" charset="0"/>
                <a:cs typeface="Comic Sans MS"/>
              </a:rPr>
              <a:t>/fase.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valor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óhmico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resistor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secundario</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ha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sido seleccionado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forma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reflejado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través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transformador de distribución, la resistencia resultante R</a:t>
            </a:r>
            <a:r>
              <a:rPr lang="es-MX" sz="2400" spc="-7" baseline="-13888" dirty="0">
                <a:latin typeface="Comic Sans MS" panose="030F0702030302020204" pitchFamily="66" charset="0"/>
                <a:cs typeface="Comic Sans MS"/>
              </a:rPr>
              <a:t>n</a:t>
            </a:r>
            <a:r>
              <a:rPr lang="es-MX" sz="2400" spc="120" baseline="-13888" dirty="0">
                <a:latin typeface="Comic Sans MS" panose="030F0702030302020204" pitchFamily="66" charset="0"/>
                <a:cs typeface="Comic Sans MS"/>
              </a:rPr>
              <a:t> </a:t>
            </a:r>
            <a:r>
              <a:rPr lang="es-MX" sz="2400" spc="-5" dirty="0">
                <a:latin typeface="Comic Sans MS" panose="030F0702030302020204" pitchFamily="66" charset="0"/>
                <a:cs typeface="Comic Sans MS"/>
              </a:rPr>
              <a:t>sea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igual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1/3</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X</a:t>
            </a:r>
            <a:r>
              <a:rPr lang="es-MX" sz="2400" spc="-7" baseline="-13888" dirty="0">
                <a:latin typeface="Comic Sans MS" panose="030F0702030302020204" pitchFamily="66" charset="0"/>
                <a:cs typeface="Comic Sans MS"/>
              </a:rPr>
              <a:t>0C</a:t>
            </a:r>
            <a:r>
              <a:rPr lang="es-MX" sz="2400" spc="-5" dirty="0">
                <a:latin typeface="Comic Sans MS" panose="030F0702030302020204" pitchFamily="66" charset="0"/>
                <a:cs typeface="Comic Sans MS"/>
              </a:rPr>
              <a:t>.</a:t>
            </a:r>
          </a:p>
          <a:p>
            <a:pPr algn="ctr">
              <a:spcBef>
                <a:spcPts val="5"/>
              </a:spcBef>
            </a:pPr>
            <a:r>
              <a:rPr lang="es-AR" sz="2400" b="1" dirty="0">
                <a:latin typeface="Comic Sans MS" panose="030F0702030302020204" pitchFamily="66" charset="0"/>
              </a:rPr>
              <a:t>Rn = 0.738 (13,280/240)²2 = 2260 </a:t>
            </a:r>
            <a:r>
              <a:rPr lang="el-GR" sz="2400" b="1" dirty="0">
                <a:latin typeface="Comic Sans MS" panose="030F0702030302020204" pitchFamily="66" charset="0"/>
              </a:rPr>
              <a:t>Ω</a:t>
            </a:r>
            <a:endParaRPr lang="es-MX" sz="2400" b="1" dirty="0">
              <a:latin typeface="Comic Sans MS" panose="030F0702030302020204" pitchFamily="66" charset="0"/>
              <a:cs typeface="Symbol"/>
            </a:endParaRPr>
          </a:p>
          <a:p>
            <a:pPr marL="38100" marR="30480" algn="just">
              <a:spcBef>
                <a:spcPts val="1200"/>
              </a:spcBef>
            </a:pPr>
            <a:r>
              <a:rPr lang="es-MX" sz="2400" spc="-5" dirty="0">
                <a:latin typeface="Comic Sans MS" panose="030F0702030302020204" pitchFamily="66" charset="0"/>
                <a:cs typeface="Comic Sans MS"/>
              </a:rPr>
              <a:t>Para</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propósitos</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análisis,</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supóngase</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SLG</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en las terminales del generador. En términos de cantidades resultantes de falla (tensión y corriente), esta ubicación representa el peor caso. Esto es, el desplazamiento del neutro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desarrollo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3V</a:t>
            </a:r>
            <a:r>
              <a:rPr lang="es-MX" sz="2400" spc="-7" baseline="-13888" dirty="0">
                <a:latin typeface="Comic Sans MS" panose="030F0702030302020204" pitchFamily="66" charset="0"/>
                <a:cs typeface="Comic Sans MS"/>
              </a:rPr>
              <a:t>o</a:t>
            </a:r>
            <a:r>
              <a:rPr lang="es-MX" sz="2400" baseline="-13888"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través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 secundario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transformador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distribución)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 magnitudes de corriente de falla son las mayores.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 términos de la sensibilidad del relé, este es el “mejor” lugar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ocurra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SLG,</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 precisamente a que las cantidades son las mayores, y por 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tanto,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probabilidad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mayor. Cuando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moviendo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hacia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interior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devanado del generador (hacia el neutro), las cantidades de falla disminuyen en </a:t>
            </a:r>
            <a:r>
              <a:rPr lang="es-MX" sz="2400" dirty="0">
                <a:latin typeface="Comic Sans MS" panose="030F0702030302020204" pitchFamily="66" charset="0"/>
                <a:cs typeface="Comic Sans MS"/>
              </a:rPr>
              <a:t>magnitud, </a:t>
            </a:r>
            <a:r>
              <a:rPr lang="es-MX" sz="2400" spc="-5" dirty="0">
                <a:latin typeface="Comic Sans MS" panose="030F0702030302020204" pitchFamily="66" charset="0"/>
                <a:cs typeface="Comic Sans MS"/>
              </a:rPr>
              <a:t>reduciendo la capacidad 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dispositivos</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detectarlas.</a:t>
            </a:r>
            <a:endParaRPr lang="es-MX" sz="2400" dirty="0">
              <a:latin typeface="Comic Sans MS" panose="030F0702030302020204" pitchFamily="66" charset="0"/>
              <a:cs typeface="Comic Sans MS"/>
            </a:endParaRPr>
          </a:p>
          <a:p>
            <a:pPr marL="12700" algn="just">
              <a:spcBef>
                <a:spcPts val="100"/>
              </a:spcBef>
            </a:pPr>
            <a:r>
              <a:rPr lang="es-MX" sz="2400" spc="-5" dirty="0">
                <a:latin typeface="Comic Sans MS"/>
                <a:cs typeface="Comic Sans MS"/>
              </a:rPr>
              <a:t>En</a:t>
            </a:r>
            <a:r>
              <a:rPr lang="es-MX" sz="2400" spc="35" dirty="0">
                <a:latin typeface="Comic Sans MS"/>
                <a:cs typeface="Comic Sans MS"/>
              </a:rPr>
              <a:t> </a:t>
            </a:r>
            <a:r>
              <a:rPr lang="es-MX" sz="2400" spc="-5" dirty="0">
                <a:latin typeface="Comic Sans MS"/>
                <a:cs typeface="Comic Sans MS"/>
              </a:rPr>
              <a:t>la</a:t>
            </a:r>
            <a:r>
              <a:rPr lang="es-MX" sz="2400" spc="35" dirty="0">
                <a:latin typeface="Comic Sans MS"/>
                <a:cs typeface="Comic Sans MS"/>
              </a:rPr>
              <a:t> </a:t>
            </a:r>
            <a:r>
              <a:rPr lang="es-MX" sz="2400" spc="-5" dirty="0">
                <a:latin typeface="Comic Sans MS"/>
                <a:cs typeface="Comic Sans MS"/>
              </a:rPr>
              <a:t>Figura</a:t>
            </a:r>
            <a:r>
              <a:rPr lang="es-MX" sz="2400" spc="35" dirty="0">
                <a:latin typeface="Comic Sans MS"/>
                <a:cs typeface="Comic Sans MS"/>
              </a:rPr>
              <a:t> </a:t>
            </a:r>
            <a:r>
              <a:rPr lang="es-MX" sz="2400" spc="-5" dirty="0">
                <a:latin typeface="Comic Sans MS"/>
                <a:cs typeface="Comic Sans MS"/>
              </a:rPr>
              <a:t>A</a:t>
            </a:r>
            <a:r>
              <a:rPr lang="es-MX" sz="2400" spc="35" dirty="0">
                <a:latin typeface="Comic Sans MS"/>
                <a:cs typeface="Comic Sans MS"/>
              </a:rPr>
              <a:t> </a:t>
            </a:r>
            <a:r>
              <a:rPr lang="es-MX" sz="2400" spc="-5" dirty="0">
                <a:latin typeface="Comic Sans MS"/>
                <a:cs typeface="Comic Sans MS"/>
              </a:rPr>
              <a:t>se</a:t>
            </a:r>
            <a:r>
              <a:rPr lang="es-MX" sz="2400" spc="30" dirty="0">
                <a:latin typeface="Comic Sans MS"/>
                <a:cs typeface="Comic Sans MS"/>
              </a:rPr>
              <a:t> </a:t>
            </a:r>
            <a:r>
              <a:rPr lang="es-MX" sz="2400" spc="-5" dirty="0">
                <a:latin typeface="Comic Sans MS"/>
                <a:cs typeface="Comic Sans MS"/>
              </a:rPr>
              <a:t>muestra</a:t>
            </a:r>
            <a:r>
              <a:rPr lang="es-MX" sz="2400" spc="30" dirty="0">
                <a:latin typeface="Comic Sans MS"/>
                <a:cs typeface="Comic Sans MS"/>
              </a:rPr>
              <a:t> </a:t>
            </a:r>
            <a:r>
              <a:rPr lang="es-MX" sz="2400" spc="-5" dirty="0">
                <a:latin typeface="Comic Sans MS"/>
                <a:cs typeface="Comic Sans MS"/>
              </a:rPr>
              <a:t>una</a:t>
            </a:r>
            <a:r>
              <a:rPr lang="es-MX" sz="2400" spc="30" dirty="0">
                <a:latin typeface="Comic Sans MS"/>
                <a:cs typeface="Comic Sans MS"/>
              </a:rPr>
              <a:t> </a:t>
            </a:r>
            <a:r>
              <a:rPr lang="es-MX" sz="2400" spc="-5" dirty="0">
                <a:latin typeface="Comic Sans MS"/>
                <a:cs typeface="Comic Sans MS"/>
              </a:rPr>
              <a:t>falla</a:t>
            </a:r>
            <a:r>
              <a:rPr lang="es-MX" sz="2400" spc="30" dirty="0">
                <a:latin typeface="Comic Sans MS"/>
                <a:cs typeface="Comic Sans MS"/>
              </a:rPr>
              <a:t> </a:t>
            </a:r>
            <a:r>
              <a:rPr lang="es-MX" sz="2400" spc="-5" dirty="0">
                <a:latin typeface="Comic Sans MS"/>
                <a:cs typeface="Comic Sans MS"/>
              </a:rPr>
              <a:t>a</a:t>
            </a:r>
            <a:r>
              <a:rPr lang="es-MX" sz="2400" spc="30" dirty="0">
                <a:latin typeface="Comic Sans MS"/>
                <a:cs typeface="Comic Sans MS"/>
              </a:rPr>
              <a:t> </a:t>
            </a:r>
            <a:r>
              <a:rPr lang="es-MX" sz="2400" spc="-5" dirty="0">
                <a:latin typeface="Comic Sans MS"/>
                <a:cs typeface="Comic Sans MS"/>
              </a:rPr>
              <a:t>tierra</a:t>
            </a:r>
            <a:r>
              <a:rPr lang="es-MX" sz="2400" spc="30" dirty="0">
                <a:latin typeface="Comic Sans MS"/>
                <a:cs typeface="Comic Sans MS"/>
              </a:rPr>
              <a:t> </a:t>
            </a:r>
            <a:r>
              <a:rPr lang="es-MX" sz="2400" spc="-5" dirty="0">
                <a:latin typeface="Comic Sans MS"/>
                <a:cs typeface="Comic Sans MS"/>
              </a:rPr>
              <a:t>en</a:t>
            </a:r>
            <a:r>
              <a:rPr lang="es-MX" sz="2400" spc="30" dirty="0">
                <a:latin typeface="Comic Sans MS"/>
                <a:cs typeface="Comic Sans MS"/>
              </a:rPr>
              <a:t> </a:t>
            </a:r>
            <a:r>
              <a:rPr lang="es-MX" sz="2400" spc="-5" dirty="0">
                <a:latin typeface="Comic Sans MS"/>
                <a:cs typeface="Comic Sans MS"/>
              </a:rPr>
              <a:t>las terminales del</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2700" algn="just">
              <a:spcBef>
                <a:spcPts val="100"/>
              </a:spcBef>
            </a:pPr>
            <a:endParaRPr lang="es-MX" sz="2400" dirty="0">
              <a:latin typeface="Comic Sans MS" panose="030F0702030302020204" pitchFamily="66" charset="0"/>
              <a:cs typeface="Comic Sans MS"/>
            </a:endParaRPr>
          </a:p>
          <a:p>
            <a:pPr marL="12700" algn="just">
              <a:spcBef>
                <a:spcPts val="100"/>
              </a:spcBef>
            </a:pPr>
            <a:endParaRPr lang="es-MX" sz="2400" dirty="0">
              <a:latin typeface="Comic Sans MS" panose="030F0702030302020204" pitchFamily="66" charset="0"/>
              <a:cs typeface="Comic Sans MS"/>
            </a:endParaRPr>
          </a:p>
          <a:p>
            <a:pPr marL="12700">
              <a:spcBef>
                <a:spcPts val="100"/>
              </a:spcBef>
            </a:pPr>
            <a:endParaRPr sz="1000" dirty="0">
              <a:latin typeface="Comic Sans MS"/>
              <a:cs typeface="Comic Sans MS"/>
            </a:endParaRPr>
          </a:p>
        </p:txBody>
      </p:sp>
    </p:spTree>
    <p:extLst>
      <p:ext uri="{BB962C8B-B14F-4D97-AF65-F5344CB8AC3E}">
        <p14:creationId xmlns="" xmlns:p14="http://schemas.microsoft.com/office/powerpoint/2010/main" val="6444451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292100" y="381000"/>
            <a:ext cx="17297400" cy="1502976"/>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SOLUCIÓN</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POR</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COMPONENTES</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SIMÉTRICAS</a:t>
            </a:r>
            <a:endParaRPr lang="en-US" sz="2400" b="1" spc="-5" dirty="0">
              <a:latin typeface="Comic Sans MS" panose="030F0702030302020204" pitchFamily="66" charset="0"/>
              <a:cs typeface="Comic Sans MS"/>
            </a:endParaRPr>
          </a:p>
          <a:p>
            <a:pPr marL="12700" algn="just">
              <a:spcBef>
                <a:spcPts val="100"/>
              </a:spcBef>
            </a:pPr>
            <a:r>
              <a:rPr lang="es-MX" sz="2400" dirty="0">
                <a:latin typeface="Comic Sans MS" panose="030F0702030302020204" pitchFamily="66" charset="0"/>
              </a:rPr>
              <a:t>Por componentes simétricas, las fallas SLG son calculadas conectando las redes de secuencia positiva, negativa y cero en serie como se muestra en la figura B (1) y resolviendo </a:t>
            </a:r>
            <a:r>
              <a:rPr lang="es-MX" sz="2400" dirty="0" err="1">
                <a:latin typeface="Comic Sans MS" panose="030F0702030302020204" pitchFamily="66" charset="0"/>
              </a:rPr>
              <a:t>Io</a:t>
            </a:r>
            <a:r>
              <a:rPr lang="es-MX" sz="2400" dirty="0">
                <a:latin typeface="Comic Sans MS" panose="030F0702030302020204" pitchFamily="66" charset="0"/>
              </a:rPr>
              <a:t>. </a:t>
            </a:r>
          </a:p>
          <a:p>
            <a:pPr marL="12700" algn="ctr">
              <a:spcBef>
                <a:spcPts val="100"/>
              </a:spcBef>
            </a:pPr>
            <a:r>
              <a:rPr lang="es-MX" sz="2000" b="1" dirty="0">
                <a:latin typeface="Comic Sans MS" panose="030F0702030302020204" pitchFamily="66" charset="0"/>
              </a:rPr>
              <a:t>FIGURA B. CIRCUITOS EQUIVALENTES DE COMPONENTES SIMÉTRICAS PARA FALLA SLG</a:t>
            </a:r>
            <a:endParaRPr sz="2000" b="1" dirty="0">
              <a:latin typeface="Comic Sans MS" panose="030F0702030302020204" pitchFamily="66" charset="0"/>
              <a:cs typeface="Comic Sans MS"/>
            </a:endParaRPr>
          </a:p>
        </p:txBody>
      </p:sp>
      <p:pic>
        <p:nvPicPr>
          <p:cNvPr id="15" name="Imagen 14">
            <a:extLst>
              <a:ext uri="{FF2B5EF4-FFF2-40B4-BE49-F238E27FC236}">
                <a16:creationId xmlns="" xmlns:a16="http://schemas.microsoft.com/office/drawing/2014/main" id="{3E4887A0-8ADD-4E5A-ABE9-35DCA4ED90B6}"/>
              </a:ext>
            </a:extLst>
          </p:cNvPr>
          <p:cNvPicPr>
            <a:picLocks noChangeAspect="1"/>
          </p:cNvPicPr>
          <p:nvPr/>
        </p:nvPicPr>
        <p:blipFill>
          <a:blip r:embed="rId2"/>
          <a:stretch>
            <a:fillRect/>
          </a:stretch>
        </p:blipFill>
        <p:spPr>
          <a:xfrm>
            <a:off x="1701800" y="1808761"/>
            <a:ext cx="5019675" cy="7862888"/>
          </a:xfrm>
          <a:prstGeom prst="rect">
            <a:avLst/>
          </a:prstGeom>
        </p:spPr>
      </p:pic>
      <p:pic>
        <p:nvPicPr>
          <p:cNvPr id="17" name="Imagen 16">
            <a:extLst>
              <a:ext uri="{FF2B5EF4-FFF2-40B4-BE49-F238E27FC236}">
                <a16:creationId xmlns="" xmlns:a16="http://schemas.microsoft.com/office/drawing/2014/main" id="{69692285-F45E-4574-8127-DBCC0E8FBCEA}"/>
              </a:ext>
            </a:extLst>
          </p:cNvPr>
          <p:cNvPicPr>
            <a:picLocks noChangeAspect="1"/>
          </p:cNvPicPr>
          <p:nvPr/>
        </p:nvPicPr>
        <p:blipFill>
          <a:blip r:embed="rId3"/>
          <a:stretch>
            <a:fillRect/>
          </a:stretch>
        </p:blipFill>
        <p:spPr>
          <a:xfrm>
            <a:off x="10083800" y="3962400"/>
            <a:ext cx="6324600" cy="2938463"/>
          </a:xfrm>
          <a:prstGeom prst="rect">
            <a:avLst/>
          </a:prstGeom>
        </p:spPr>
      </p:pic>
      <p:sp>
        <p:nvSpPr>
          <p:cNvPr id="19" name="CuadroTexto 18">
            <a:extLst>
              <a:ext uri="{FF2B5EF4-FFF2-40B4-BE49-F238E27FC236}">
                <a16:creationId xmlns="" xmlns:a16="http://schemas.microsoft.com/office/drawing/2014/main" id="{522E8969-B879-4774-A0E0-D89BAC5556A6}"/>
              </a:ext>
            </a:extLst>
          </p:cNvPr>
          <p:cNvSpPr txBox="1"/>
          <p:nvPr/>
        </p:nvSpPr>
        <p:spPr>
          <a:xfrm>
            <a:off x="6721475" y="2448628"/>
            <a:ext cx="2524126" cy="2554545"/>
          </a:xfrm>
          <a:prstGeom prst="rect">
            <a:avLst/>
          </a:prstGeom>
          <a:noFill/>
        </p:spPr>
        <p:txBody>
          <a:bodyPr wrap="square">
            <a:spAutoFit/>
          </a:bodyPr>
          <a:lstStyle/>
          <a:p>
            <a:pPr algn="ctr"/>
            <a:r>
              <a:rPr lang="pt-BR" sz="2000" b="1" dirty="0">
                <a:latin typeface="Comic Sans MS" panose="030F0702030302020204" pitchFamily="66" charset="0"/>
              </a:rPr>
              <a:t>FIGURA B(1). CIRCUITO EQUIVALENTE DE COMPONENTES SIMÉTRICAS PARA CÁLCULO DE FALLA SL</a:t>
            </a:r>
            <a:endParaRPr lang="es-AR" sz="2000" b="1" dirty="0">
              <a:latin typeface="Comic Sans MS" panose="030F0702030302020204" pitchFamily="66" charset="0"/>
            </a:endParaRPr>
          </a:p>
        </p:txBody>
      </p:sp>
      <p:sp>
        <p:nvSpPr>
          <p:cNvPr id="21" name="CuadroTexto 20">
            <a:extLst>
              <a:ext uri="{FF2B5EF4-FFF2-40B4-BE49-F238E27FC236}">
                <a16:creationId xmlns="" xmlns:a16="http://schemas.microsoft.com/office/drawing/2014/main" id="{78F7A140-1E4B-4E60-8D80-87291F0297CF}"/>
              </a:ext>
            </a:extLst>
          </p:cNvPr>
          <p:cNvSpPr txBox="1"/>
          <p:nvPr/>
        </p:nvSpPr>
        <p:spPr>
          <a:xfrm>
            <a:off x="8610270" y="7286606"/>
            <a:ext cx="8936966" cy="707886"/>
          </a:xfrm>
          <a:prstGeom prst="rect">
            <a:avLst/>
          </a:prstGeom>
          <a:noFill/>
        </p:spPr>
        <p:txBody>
          <a:bodyPr wrap="square">
            <a:spAutoFit/>
          </a:bodyPr>
          <a:lstStyle/>
          <a:p>
            <a:pPr algn="ctr"/>
            <a:r>
              <a:rPr lang="es-MX" sz="2000" b="1" dirty="0">
                <a:latin typeface="Comic Sans MS" panose="030F0702030302020204" pitchFamily="66" charset="0"/>
              </a:rPr>
              <a:t>FIGURA B(2). REDUCCIÓN APROXIMADA DEL CIRCUITO EQUIVALENTE DE COMPONENTES SIMÉTRICA</a:t>
            </a:r>
            <a:endParaRPr lang="es-AR" sz="2000" b="1" dirty="0">
              <a:latin typeface="Comic Sans MS" panose="030F0702030302020204" pitchFamily="66"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30200" y="228600"/>
            <a:ext cx="17221200" cy="2391167"/>
          </a:xfrm>
          <a:prstGeom prst="rect">
            <a:avLst/>
          </a:prstGeom>
        </p:spPr>
        <p:txBody>
          <a:bodyPr vert="horz" wrap="square" lIns="0" tIns="12700" rIns="0" bIns="0" rtlCol="0">
            <a:spAutoFit/>
          </a:bodyPr>
          <a:lstStyle/>
          <a:p>
            <a:pPr marL="12700" marR="5080" algn="just">
              <a:spcBef>
                <a:spcPts val="100"/>
              </a:spcBef>
            </a:pPr>
            <a:r>
              <a:rPr sz="2400" spc="-5" dirty="0">
                <a:latin typeface="Comic Sans MS" panose="030F0702030302020204" pitchFamily="66" charset="0"/>
                <a:cs typeface="Comic Sans MS"/>
              </a:rPr>
              <a:t>Las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impedancias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equivalentes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secuencia</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positiva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y</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negativa</a:t>
            </a:r>
            <a:r>
              <a:rPr sz="2400" spc="145" dirty="0">
                <a:latin typeface="Comic Sans MS" panose="030F0702030302020204" pitchFamily="66" charset="0"/>
                <a:cs typeface="Comic Sans MS"/>
              </a:rPr>
              <a:t> </a:t>
            </a:r>
            <a:r>
              <a:rPr sz="2400" spc="-5" dirty="0">
                <a:latin typeface="Comic Sans MS" panose="030F0702030302020204" pitchFamily="66" charset="0"/>
                <a:cs typeface="Comic Sans MS"/>
              </a:rPr>
              <a:t>del</a:t>
            </a:r>
            <a:r>
              <a:rPr sz="2400" spc="150" dirty="0">
                <a:latin typeface="Comic Sans MS" panose="030F0702030302020204" pitchFamily="66" charset="0"/>
                <a:cs typeface="Comic Sans MS"/>
              </a:rPr>
              <a:t> </a:t>
            </a:r>
            <a:r>
              <a:rPr sz="2400" spc="-5" dirty="0">
                <a:latin typeface="Comic Sans MS" panose="030F0702030302020204" pitchFamily="66" charset="0"/>
                <a:cs typeface="Comic Sans MS"/>
              </a:rPr>
              <a:t>sistema</a:t>
            </a:r>
            <a:r>
              <a:rPr sz="2400" spc="150" dirty="0">
                <a:latin typeface="Comic Sans MS" panose="030F0702030302020204" pitchFamily="66" charset="0"/>
                <a:cs typeface="Comic Sans MS"/>
              </a:rPr>
              <a:t> </a:t>
            </a:r>
            <a:r>
              <a:rPr sz="2400" spc="-5" dirty="0">
                <a:latin typeface="Comic Sans MS" panose="030F0702030302020204" pitchFamily="66" charset="0"/>
                <a:cs typeface="Comic Sans MS"/>
              </a:rPr>
              <a:t>y</a:t>
            </a:r>
            <a:r>
              <a:rPr sz="2400" spc="15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spc="150" dirty="0">
                <a:latin typeface="Comic Sans MS" panose="030F0702030302020204" pitchFamily="66" charset="0"/>
                <a:cs typeface="Comic Sans MS"/>
              </a:rPr>
              <a:t> </a:t>
            </a:r>
            <a:r>
              <a:rPr sz="2400" spc="-5" dirty="0">
                <a:latin typeface="Comic Sans MS" panose="030F0702030302020204" pitchFamily="66" charset="0"/>
                <a:cs typeface="Comic Sans MS"/>
              </a:rPr>
              <a:t>impedancia</a:t>
            </a:r>
            <a:r>
              <a:rPr sz="2400" spc="145"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spc="155" dirty="0">
                <a:latin typeface="Comic Sans MS" panose="030F0702030302020204" pitchFamily="66" charset="0"/>
                <a:cs typeface="Comic Sans MS"/>
              </a:rPr>
              <a:t> </a:t>
            </a:r>
            <a:r>
              <a:rPr sz="2400" spc="-5" dirty="0" err="1">
                <a:latin typeface="Comic Sans MS" panose="030F0702030302020204" pitchFamily="66" charset="0"/>
                <a:cs typeface="Comic Sans MS"/>
              </a:rPr>
              <a:t>secuencia</a:t>
            </a:r>
            <a:r>
              <a:rPr sz="2400" spc="140" dirty="0">
                <a:latin typeface="Comic Sans MS" panose="030F0702030302020204" pitchFamily="66" charset="0"/>
                <a:cs typeface="Comic Sans MS"/>
              </a:rPr>
              <a:t> </a:t>
            </a:r>
            <a:r>
              <a:rPr sz="2400" spc="-5" dirty="0">
                <a:latin typeface="Comic Sans MS" panose="030F0702030302020204" pitchFamily="66" charset="0"/>
                <a:cs typeface="Comic Sans MS"/>
              </a:rPr>
              <a:t>cero</a:t>
            </a:r>
            <a:r>
              <a:rPr lang="es-AR" sz="2400" spc="-5" dirty="0">
                <a:latin typeface="Comic Sans MS" panose="030F0702030302020204" pitchFamily="66" charset="0"/>
                <a:cs typeface="Comic Sans MS"/>
              </a:rPr>
              <a:t> </a:t>
            </a:r>
            <a:r>
              <a:rPr sz="2400" spc="-5" dirty="0">
                <a:latin typeface="Comic Sans MS" panose="030F0702030302020204" pitchFamily="66" charset="0"/>
                <a:cs typeface="Comic Sans MS"/>
              </a:rPr>
              <a:t>del generador pueden ser despreciadas debido a que son</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extremadamente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pequeñas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comparadas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con</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el</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circuito</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equivalente</a:t>
            </a:r>
            <a:r>
              <a:rPr sz="2400" spc="235" dirty="0">
                <a:latin typeface="Comic Sans MS" panose="030F0702030302020204" pitchFamily="66" charset="0"/>
                <a:cs typeface="Comic Sans MS"/>
              </a:rPr>
              <a:t> </a:t>
            </a:r>
            <a:r>
              <a:rPr sz="2400" spc="-5" dirty="0">
                <a:latin typeface="Comic Sans MS" panose="030F0702030302020204" pitchFamily="66" charset="0"/>
                <a:cs typeface="Comic Sans MS"/>
              </a:rPr>
              <a:t>compuesto</a:t>
            </a:r>
            <a:r>
              <a:rPr sz="2400" spc="240" dirty="0">
                <a:latin typeface="Comic Sans MS" panose="030F0702030302020204" pitchFamily="66" charset="0"/>
                <a:cs typeface="Comic Sans MS"/>
              </a:rPr>
              <a:t> </a:t>
            </a:r>
            <a:r>
              <a:rPr sz="2400" spc="-5" dirty="0">
                <a:latin typeface="Comic Sans MS" panose="030F0702030302020204" pitchFamily="66" charset="0"/>
                <a:cs typeface="Comic Sans MS"/>
              </a:rPr>
              <a:t>por</a:t>
            </a:r>
            <a:r>
              <a:rPr sz="2400" spc="240" dirty="0">
                <a:latin typeface="Comic Sans MS" panose="030F0702030302020204" pitchFamily="66" charset="0"/>
                <a:cs typeface="Comic Sans MS"/>
              </a:rPr>
              <a:t> </a:t>
            </a:r>
            <a:r>
              <a:rPr sz="2400" spc="-5" dirty="0">
                <a:latin typeface="Comic Sans MS" panose="030F0702030302020204" pitchFamily="66" charset="0"/>
                <a:cs typeface="Comic Sans MS"/>
              </a:rPr>
              <a:t>el</a:t>
            </a:r>
            <a:r>
              <a:rPr sz="2400" spc="235" dirty="0">
                <a:latin typeface="Comic Sans MS" panose="030F0702030302020204" pitchFamily="66" charset="0"/>
                <a:cs typeface="Comic Sans MS"/>
              </a:rPr>
              <a:t> </a:t>
            </a:r>
            <a:r>
              <a:rPr sz="2400" spc="-5" dirty="0">
                <a:latin typeface="Comic Sans MS" panose="030F0702030302020204" pitchFamily="66" charset="0"/>
                <a:cs typeface="Comic Sans MS"/>
              </a:rPr>
              <a:t>resistor</a:t>
            </a:r>
            <a:r>
              <a:rPr sz="2400" spc="240" dirty="0">
                <a:latin typeface="Comic Sans MS" panose="030F0702030302020204" pitchFamily="66" charset="0"/>
                <a:cs typeface="Comic Sans MS"/>
              </a:rPr>
              <a:t> </a:t>
            </a:r>
            <a:r>
              <a:rPr sz="2400" spc="-5" dirty="0">
                <a:latin typeface="Comic Sans MS" panose="030F0702030302020204" pitchFamily="66" charset="0"/>
                <a:cs typeface="Comic Sans MS"/>
              </a:rPr>
              <a:t>del</a:t>
            </a:r>
            <a:r>
              <a:rPr sz="2400" spc="240" dirty="0">
                <a:latin typeface="Comic Sans MS" panose="030F0702030302020204" pitchFamily="66" charset="0"/>
                <a:cs typeface="Comic Sans MS"/>
              </a:rPr>
              <a:t> </a:t>
            </a:r>
            <a:r>
              <a:rPr sz="2400" spc="-5" dirty="0">
                <a:latin typeface="Comic Sans MS" panose="030F0702030302020204" pitchFamily="66" charset="0"/>
                <a:cs typeface="Comic Sans MS"/>
              </a:rPr>
              <a:t>neutro</a:t>
            </a:r>
            <a:r>
              <a:rPr sz="2400" spc="240" dirty="0">
                <a:latin typeface="Comic Sans MS" panose="030F0702030302020204" pitchFamily="66" charset="0"/>
                <a:cs typeface="Comic Sans MS"/>
              </a:rPr>
              <a:t> </a:t>
            </a:r>
            <a:r>
              <a:rPr sz="2400" spc="-5" dirty="0">
                <a:latin typeface="Comic Sans MS" panose="030F0702030302020204" pitchFamily="66" charset="0"/>
                <a:cs typeface="Comic Sans MS"/>
              </a:rPr>
              <a:t>y</a:t>
            </a:r>
            <a:r>
              <a:rPr sz="2400" spc="235"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lang="en-US"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capacitancia de secuencia cero distribuida.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red de secuencia cero está abierta en el devanado en delta del transformador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elevador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consiste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resistor del neutro del generador convertido al primario, en paralelo con la capacitancia de fase a tierra de los devanados del generador y equipo asociado.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circuito equivalente</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aproximado</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mostrado</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figura</a:t>
            </a:r>
            <a:r>
              <a:rPr lang="es-MX" sz="2400" spc="80" dirty="0">
                <a:latin typeface="Comic Sans MS" panose="030F0702030302020204" pitchFamily="66" charset="0"/>
                <a:cs typeface="Comic Sans MS"/>
              </a:rPr>
              <a:t> </a:t>
            </a:r>
            <a:r>
              <a:rPr lang="es-MX" sz="2400" spc="-5" dirty="0">
                <a:latin typeface="Comic Sans MS" panose="030F0702030302020204" pitchFamily="66" charset="0"/>
                <a:cs typeface="Comic Sans MS"/>
              </a:rPr>
              <a:t>B(2),</a:t>
            </a:r>
            <a:r>
              <a:rPr lang="es-MX" sz="2400" spc="80" dirty="0">
                <a:latin typeface="Comic Sans MS" panose="030F0702030302020204" pitchFamily="66" charset="0"/>
                <a:cs typeface="Comic Sans MS"/>
              </a:rPr>
              <a:t> </a:t>
            </a:r>
            <a:r>
              <a:rPr lang="es-MX" sz="2400" spc="-5" dirty="0">
                <a:latin typeface="Comic Sans MS" panose="030F0702030302020204" pitchFamily="66" charset="0"/>
                <a:cs typeface="Comic Sans MS"/>
              </a:rPr>
              <a:t>a 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cual</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aplican</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siguientes</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definiciones:</a:t>
            </a:r>
            <a:endParaRPr lang="es-MX" sz="2400" dirty="0">
              <a:latin typeface="Comic Sans MS" panose="030F0702030302020204" pitchFamily="66" charset="0"/>
              <a:cs typeface="Comic Sans MS"/>
            </a:endParaRPr>
          </a:p>
          <a:p>
            <a:pPr marL="12700" marR="5080" algn="just">
              <a:lnSpc>
                <a:spcPct val="116100"/>
              </a:lnSpc>
              <a:spcBef>
                <a:spcPts val="100"/>
              </a:spcBef>
            </a:pPr>
            <a:endParaRPr sz="900" dirty="0">
              <a:latin typeface="Comic Sans MS"/>
              <a:cs typeface="Comic Sans MS"/>
            </a:endParaRPr>
          </a:p>
        </p:txBody>
      </p:sp>
      <p:pic>
        <p:nvPicPr>
          <p:cNvPr id="44" name="Imagen 43">
            <a:extLst>
              <a:ext uri="{FF2B5EF4-FFF2-40B4-BE49-F238E27FC236}">
                <a16:creationId xmlns="" xmlns:a16="http://schemas.microsoft.com/office/drawing/2014/main" id="{A63835FD-F74A-4D97-B8B0-C043DCE0824D}"/>
              </a:ext>
            </a:extLst>
          </p:cNvPr>
          <p:cNvPicPr>
            <a:picLocks noChangeAspect="1"/>
          </p:cNvPicPr>
          <p:nvPr/>
        </p:nvPicPr>
        <p:blipFill rotWithShape="1">
          <a:blip r:embed="rId2"/>
          <a:srcRect b="28516"/>
          <a:stretch/>
        </p:blipFill>
        <p:spPr>
          <a:xfrm>
            <a:off x="330200" y="2762220"/>
            <a:ext cx="5486400" cy="7067580"/>
          </a:xfrm>
          <a:prstGeom prst="rect">
            <a:avLst/>
          </a:prstGeom>
        </p:spPr>
      </p:pic>
      <p:pic>
        <p:nvPicPr>
          <p:cNvPr id="45" name="Imagen 44">
            <a:extLst>
              <a:ext uri="{FF2B5EF4-FFF2-40B4-BE49-F238E27FC236}">
                <a16:creationId xmlns="" xmlns:a16="http://schemas.microsoft.com/office/drawing/2014/main" id="{D396FC38-F872-4D3E-8EC2-E6DB2C10E5B3}"/>
              </a:ext>
            </a:extLst>
          </p:cNvPr>
          <p:cNvPicPr>
            <a:picLocks noChangeAspect="1"/>
          </p:cNvPicPr>
          <p:nvPr/>
        </p:nvPicPr>
        <p:blipFill rotWithShape="1">
          <a:blip r:embed="rId2"/>
          <a:srcRect t="73796"/>
          <a:stretch/>
        </p:blipFill>
        <p:spPr>
          <a:xfrm>
            <a:off x="6570934" y="2762220"/>
            <a:ext cx="5486400" cy="2590800"/>
          </a:xfrm>
          <a:prstGeom prst="rect">
            <a:avLst/>
          </a:prstGeom>
        </p:spPr>
      </p:pic>
      <p:sp>
        <p:nvSpPr>
          <p:cNvPr id="48" name="CuadroTexto 47">
            <a:extLst>
              <a:ext uri="{FF2B5EF4-FFF2-40B4-BE49-F238E27FC236}">
                <a16:creationId xmlns="" xmlns:a16="http://schemas.microsoft.com/office/drawing/2014/main" id="{4A2CDABE-62A1-4532-8005-B9EA188CA438}"/>
              </a:ext>
            </a:extLst>
          </p:cNvPr>
          <p:cNvSpPr txBox="1"/>
          <p:nvPr/>
        </p:nvSpPr>
        <p:spPr>
          <a:xfrm>
            <a:off x="6570934" y="5439953"/>
            <a:ext cx="10980466" cy="1200329"/>
          </a:xfrm>
          <a:prstGeom prst="rect">
            <a:avLst/>
          </a:prstGeom>
          <a:noFill/>
        </p:spPr>
        <p:txBody>
          <a:bodyPr wrap="square">
            <a:spAutoFit/>
          </a:bodyPr>
          <a:lstStyle/>
          <a:p>
            <a:pPr algn="just"/>
            <a:r>
              <a:rPr lang="es-MX" sz="2400" dirty="0">
                <a:latin typeface="Comic Sans MS" panose="030F0702030302020204" pitchFamily="66" charset="0"/>
              </a:rPr>
              <a:t>Alternativamente, encontrando las corrientes en 3Rn y </a:t>
            </a:r>
            <a:r>
              <a:rPr lang="es-MX" sz="2400" dirty="0" err="1">
                <a:latin typeface="Comic Sans MS" panose="030F0702030302020204" pitchFamily="66" charset="0"/>
              </a:rPr>
              <a:t>Xoc</a:t>
            </a:r>
            <a:r>
              <a:rPr lang="es-MX" sz="2400" dirty="0">
                <a:latin typeface="Comic Sans MS" panose="030F0702030302020204" pitchFamily="66" charset="0"/>
              </a:rPr>
              <a:t> respectivamente, llega al mismo resultado. Sea In la corriente en el neutro del generador, entonces:</a:t>
            </a:r>
            <a:endParaRPr lang="es-AR" sz="2400" dirty="0">
              <a:latin typeface="Comic Sans MS" panose="030F0702030302020204" pitchFamily="66" charset="0"/>
            </a:endParaRPr>
          </a:p>
        </p:txBody>
      </p:sp>
      <p:pic>
        <p:nvPicPr>
          <p:cNvPr id="50" name="Imagen 49">
            <a:extLst>
              <a:ext uri="{FF2B5EF4-FFF2-40B4-BE49-F238E27FC236}">
                <a16:creationId xmlns="" xmlns:a16="http://schemas.microsoft.com/office/drawing/2014/main" id="{B7030273-CDFF-4416-878B-ACA6EA73A1AC}"/>
              </a:ext>
            </a:extLst>
          </p:cNvPr>
          <p:cNvPicPr>
            <a:picLocks noChangeAspect="1"/>
          </p:cNvPicPr>
          <p:nvPr/>
        </p:nvPicPr>
        <p:blipFill>
          <a:blip r:embed="rId3"/>
          <a:stretch>
            <a:fillRect/>
          </a:stretch>
        </p:blipFill>
        <p:spPr>
          <a:xfrm>
            <a:off x="6570934" y="6934199"/>
            <a:ext cx="5036866" cy="1200329"/>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3A4E7023-F89A-4C71-8819-F702FF5AD30C}"/>
              </a:ext>
            </a:extLst>
          </p:cNvPr>
          <p:cNvSpPr txBox="1"/>
          <p:nvPr/>
        </p:nvSpPr>
        <p:spPr>
          <a:xfrm>
            <a:off x="177800" y="304800"/>
            <a:ext cx="17449800" cy="5632311"/>
          </a:xfrm>
          <a:prstGeom prst="rect">
            <a:avLst/>
          </a:prstGeom>
          <a:noFill/>
        </p:spPr>
        <p:txBody>
          <a:bodyPr wrap="square">
            <a:spAutoFit/>
          </a:bodyPr>
          <a:lstStyle/>
          <a:p>
            <a:pPr algn="just"/>
            <a:r>
              <a:rPr lang="es-MX" sz="2400" dirty="0">
                <a:latin typeface="Comic Sans MS" panose="030F0702030302020204" pitchFamily="66" charset="0"/>
              </a:rPr>
              <a:t>La corriente de falla total, </a:t>
            </a:r>
            <a:r>
              <a:rPr lang="es-MX" sz="2400" dirty="0" err="1">
                <a:latin typeface="Comic Sans MS" panose="030F0702030302020204" pitchFamily="66" charset="0"/>
              </a:rPr>
              <a:t>Ifalla</a:t>
            </a:r>
            <a:r>
              <a:rPr lang="es-MX" sz="2400" dirty="0">
                <a:latin typeface="Comic Sans MS" panose="030F0702030302020204" pitchFamily="66" charset="0"/>
              </a:rPr>
              <a:t> es igual a 3Io = In + </a:t>
            </a:r>
            <a:r>
              <a:rPr lang="es-MX" sz="2400" dirty="0" err="1">
                <a:latin typeface="Comic Sans MS" panose="030F0702030302020204" pitchFamily="66" charset="0"/>
              </a:rPr>
              <a:t>Ic</a:t>
            </a:r>
            <a:r>
              <a:rPr lang="es-MX" sz="2400" dirty="0">
                <a:latin typeface="Comic Sans MS" panose="030F0702030302020204" pitchFamily="66" charset="0"/>
              </a:rPr>
              <a:t> : </a:t>
            </a:r>
          </a:p>
          <a:p>
            <a:pPr algn="ctr"/>
            <a:r>
              <a:rPr lang="es-MX" sz="2400" b="1" dirty="0" err="1">
                <a:latin typeface="Comic Sans MS" panose="030F0702030302020204" pitchFamily="66" charset="0"/>
              </a:rPr>
              <a:t>Ifalla</a:t>
            </a:r>
            <a:r>
              <a:rPr lang="es-MX" sz="2400" b="1" dirty="0">
                <a:latin typeface="Comic Sans MS" panose="030F0702030302020204" pitchFamily="66" charset="0"/>
              </a:rPr>
              <a:t> = 5.62 + j5.62 = 7.95 ∠45° Amperes </a:t>
            </a:r>
          </a:p>
          <a:p>
            <a:pPr algn="just"/>
            <a:r>
              <a:rPr lang="es-MX" sz="2400" dirty="0">
                <a:latin typeface="Comic Sans MS" panose="030F0702030302020204" pitchFamily="66" charset="0"/>
              </a:rPr>
              <a:t>In es la corriente que fluye en el neutro del generador para una falla SLG en las terminales del generador. La corriente </a:t>
            </a:r>
            <a:r>
              <a:rPr lang="es-MX" sz="2400" dirty="0" err="1">
                <a:latin typeface="Comic Sans MS" panose="030F0702030302020204" pitchFamily="66" charset="0"/>
              </a:rPr>
              <a:t>Isec</a:t>
            </a:r>
            <a:r>
              <a:rPr lang="es-MX" sz="2400" dirty="0">
                <a:latin typeface="Comic Sans MS" panose="030F0702030302020204" pitchFamily="66" charset="0"/>
              </a:rPr>
              <a:t> que fluye en el secundario del transformador de distribución y a través del resistor R, es In multiplicado por la relación de vueltas del transformador de distribución: </a:t>
            </a:r>
          </a:p>
          <a:p>
            <a:pPr algn="just"/>
            <a:endParaRPr lang="es-MX" sz="2400" dirty="0">
              <a:latin typeface="Comic Sans MS" panose="030F0702030302020204" pitchFamily="66" charset="0"/>
            </a:endParaRPr>
          </a:p>
          <a:p>
            <a:pPr algn="just"/>
            <a:endParaRPr lang="es-MX" sz="2400" dirty="0">
              <a:latin typeface="Comic Sans MS" panose="030F0702030302020204" pitchFamily="66" charset="0"/>
            </a:endParaRPr>
          </a:p>
          <a:p>
            <a:pPr algn="just"/>
            <a:r>
              <a:rPr lang="es-MX" sz="2400" dirty="0">
                <a:latin typeface="Comic Sans MS" panose="030F0702030302020204" pitchFamily="66" charset="0"/>
              </a:rPr>
              <a:t>La tensión a través del resistor secundario es: </a:t>
            </a:r>
          </a:p>
          <a:p>
            <a:pPr algn="ctr"/>
            <a:r>
              <a:rPr lang="es-MX" sz="2400" b="1" dirty="0">
                <a:latin typeface="Comic Sans MS" panose="030F0702030302020204" pitchFamily="66" charset="0"/>
              </a:rPr>
              <a:t>VR = </a:t>
            </a:r>
            <a:r>
              <a:rPr lang="es-MX" sz="2400" b="1" dirty="0" err="1">
                <a:latin typeface="Comic Sans MS" panose="030F0702030302020204" pitchFamily="66" charset="0"/>
              </a:rPr>
              <a:t>Isec</a:t>
            </a:r>
            <a:r>
              <a:rPr lang="es-MX" sz="2400" b="1" dirty="0">
                <a:latin typeface="Comic Sans MS" panose="030F0702030302020204" pitchFamily="66" charset="0"/>
              </a:rPr>
              <a:t> (R) = 311 (0.738) = 229.5 Volts. </a:t>
            </a:r>
          </a:p>
          <a:p>
            <a:pPr algn="just"/>
            <a:r>
              <a:rPr lang="es-MX" sz="2400" dirty="0">
                <a:latin typeface="Comic Sans MS" panose="030F0702030302020204" pitchFamily="66" charset="0"/>
              </a:rPr>
              <a:t>Las últimas dos cantidades, VR e </a:t>
            </a:r>
            <a:r>
              <a:rPr lang="es-MX" sz="2400" dirty="0" err="1">
                <a:latin typeface="Comic Sans MS" panose="030F0702030302020204" pitchFamily="66" charset="0"/>
              </a:rPr>
              <a:t>Isec</a:t>
            </a:r>
            <a:r>
              <a:rPr lang="es-MX" sz="2400" dirty="0">
                <a:latin typeface="Comic Sans MS" panose="030F0702030302020204" pitchFamily="66" charset="0"/>
              </a:rPr>
              <a:t>, son las disponibles para ajustar los relés. El lector debe recordar que el valor de la resistencia del resistor de puesta a tierra fue seleccionado con base en las capacitancias de secuencia cero en el sistema. Las capacidades continuas del resistor y transformador de puesta a tierra se seleccionan asumiendo un desplazamiento total de la tensión del neutro (debido a la falla SLG en las terminales del generador). Como se mostró arriba, VR para la condición de este ejemplo es 229.5 V. Esto implica una capacidad continua para el resistor y el transformador de al menos 71.4 kW.</a:t>
            </a:r>
            <a:endParaRPr lang="es-AR" sz="2400" dirty="0">
              <a:latin typeface="Comic Sans MS" panose="030F0702030302020204" pitchFamily="66" charset="0"/>
            </a:endParaRPr>
          </a:p>
        </p:txBody>
      </p:sp>
      <p:pic>
        <p:nvPicPr>
          <p:cNvPr id="5" name="Imagen 4">
            <a:extLst>
              <a:ext uri="{FF2B5EF4-FFF2-40B4-BE49-F238E27FC236}">
                <a16:creationId xmlns="" xmlns:a16="http://schemas.microsoft.com/office/drawing/2014/main" id="{AFB03B4C-3922-4346-A76B-986D1298D1EB}"/>
              </a:ext>
            </a:extLst>
          </p:cNvPr>
          <p:cNvPicPr>
            <a:picLocks noChangeAspect="1"/>
          </p:cNvPicPr>
          <p:nvPr/>
        </p:nvPicPr>
        <p:blipFill>
          <a:blip r:embed="rId2"/>
          <a:stretch>
            <a:fillRect/>
          </a:stretch>
        </p:blipFill>
        <p:spPr>
          <a:xfrm>
            <a:off x="5588000" y="2133600"/>
            <a:ext cx="5257799" cy="838200"/>
          </a:xfrm>
          <a:prstGeom prst="rect">
            <a:avLst/>
          </a:prstGeom>
        </p:spPr>
      </p:pic>
      <p:pic>
        <p:nvPicPr>
          <p:cNvPr id="7" name="Imagen 6">
            <a:extLst>
              <a:ext uri="{FF2B5EF4-FFF2-40B4-BE49-F238E27FC236}">
                <a16:creationId xmlns="" xmlns:a16="http://schemas.microsoft.com/office/drawing/2014/main" id="{115251E5-F2D1-46F8-80ED-3FFF314D6437}"/>
              </a:ext>
            </a:extLst>
          </p:cNvPr>
          <p:cNvPicPr>
            <a:picLocks noChangeAspect="1"/>
          </p:cNvPicPr>
          <p:nvPr/>
        </p:nvPicPr>
        <p:blipFill>
          <a:blip r:embed="rId3"/>
          <a:stretch>
            <a:fillRect/>
          </a:stretch>
        </p:blipFill>
        <p:spPr>
          <a:xfrm>
            <a:off x="177800" y="5941424"/>
            <a:ext cx="5770113" cy="3412485"/>
          </a:xfrm>
          <a:prstGeom prst="rect">
            <a:avLst/>
          </a:prstGeom>
        </p:spPr>
      </p:pic>
    </p:spTree>
    <p:extLst>
      <p:ext uri="{BB962C8B-B14F-4D97-AF65-F5344CB8AC3E}">
        <p14:creationId xmlns="" xmlns:p14="http://schemas.microsoft.com/office/powerpoint/2010/main" val="37031746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40000" y="228600"/>
            <a:ext cx="128778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5</a:t>
            </a:r>
            <a:endParaRPr sz="3200" b="1" dirty="0">
              <a:latin typeface="Comic Sans MS"/>
              <a:cs typeface="Comic Sans MS"/>
            </a:endParaRPr>
          </a:p>
          <a:p>
            <a:pPr algn="ctr">
              <a:spcBef>
                <a:spcPts val="5"/>
              </a:spcBef>
            </a:pPr>
            <a:r>
              <a:rPr sz="3200" b="1" spc="-5" dirty="0">
                <a:latin typeface="Comic Sans MS"/>
                <a:cs typeface="Comic Sans MS"/>
              </a:rPr>
              <a:t>PROTECCIÓN</a:t>
            </a:r>
            <a:r>
              <a:rPr sz="3200" b="1" spc="15" dirty="0">
                <a:latin typeface="Comic Sans MS"/>
                <a:cs typeface="Comic Sans MS"/>
              </a:rPr>
              <a:t> </a:t>
            </a:r>
            <a:r>
              <a:rPr sz="3200" b="1" spc="-5" dirty="0">
                <a:latin typeface="Comic Sans MS"/>
                <a:cs typeface="Comic Sans MS"/>
              </a:rPr>
              <a:t>CONTRA</a:t>
            </a:r>
            <a:r>
              <a:rPr sz="3200" b="1" spc="15" dirty="0">
                <a:latin typeface="Comic Sans MS"/>
                <a:cs typeface="Comic Sans MS"/>
              </a:rPr>
              <a:t> </a:t>
            </a:r>
            <a:r>
              <a:rPr sz="3200" b="1" spc="-5" dirty="0">
                <a:latin typeface="Comic Sans MS"/>
                <a:cs typeface="Comic Sans MS"/>
              </a:rPr>
              <a:t>FRECUENCIA</a:t>
            </a:r>
            <a:r>
              <a:rPr sz="3200" b="1" spc="10" dirty="0">
                <a:latin typeface="Comic Sans MS"/>
                <a:cs typeface="Comic Sans MS"/>
              </a:rPr>
              <a:t> </a:t>
            </a:r>
            <a:r>
              <a:rPr sz="3200" b="1" spc="-10" dirty="0">
                <a:latin typeface="Comic Sans MS"/>
                <a:cs typeface="Comic Sans MS"/>
              </a:rPr>
              <a:t>ANORMAL</a:t>
            </a:r>
            <a:endParaRPr sz="3200" b="1" dirty="0">
              <a:latin typeface="Comic Sans MS"/>
              <a:cs typeface="Comic Sans MS"/>
            </a:endParaRPr>
          </a:p>
        </p:txBody>
      </p:sp>
      <p:sp>
        <p:nvSpPr>
          <p:cNvPr id="3" name="object 3"/>
          <p:cNvSpPr txBox="1"/>
          <p:nvPr/>
        </p:nvSpPr>
        <p:spPr>
          <a:xfrm>
            <a:off x="330200" y="1524000"/>
            <a:ext cx="17221200" cy="5742598"/>
          </a:xfrm>
          <a:prstGeom prst="rect">
            <a:avLst/>
          </a:prstGeom>
        </p:spPr>
        <p:txBody>
          <a:bodyPr vert="horz" wrap="square" lIns="0" tIns="12700" rIns="0" bIns="0" rtlCol="0">
            <a:spAutoFit/>
          </a:bodyPr>
          <a:lstStyle/>
          <a:p>
            <a:pPr marL="12700" algn="just">
              <a:spcBef>
                <a:spcPts val="100"/>
              </a:spcBef>
            </a:pPr>
            <a:r>
              <a:rPr sz="2400" b="1" spc="-5" dirty="0" err="1">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Tanto el generador como la turbina están limitados en el grado de operación a frecuencia anormal que puede ser tolerados.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frecuencias</a:t>
            </a:r>
            <a:r>
              <a:rPr lang="es-MX" sz="2400" dirty="0">
                <a:latin typeface="Comic Sans MS"/>
                <a:cs typeface="Comic Sans MS"/>
              </a:rPr>
              <a:t> </a:t>
            </a:r>
            <a:r>
              <a:rPr lang="es-MX" sz="2400" spc="-5" dirty="0">
                <a:latin typeface="Comic Sans MS"/>
                <a:cs typeface="Comic Sans MS"/>
              </a:rPr>
              <a:t>reducidas,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tendrá</a:t>
            </a:r>
            <a:r>
              <a:rPr lang="es-MX" sz="2400" dirty="0">
                <a:latin typeface="Comic Sans MS"/>
                <a:cs typeface="Comic Sans MS"/>
              </a:rPr>
              <a:t> </a:t>
            </a:r>
            <a:r>
              <a:rPr lang="es-MX" sz="2400" spc="-5" dirty="0">
                <a:latin typeface="Comic Sans MS"/>
                <a:cs typeface="Comic Sans MS"/>
              </a:rPr>
              <a:t>una reducción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La turbina, especialmente turbinas de vapor y gas, es considerada más estricta que el generador a frecuencias reducidas 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posibles</a:t>
            </a:r>
            <a:r>
              <a:rPr lang="es-MX" sz="2400" dirty="0">
                <a:latin typeface="Comic Sans MS"/>
                <a:cs typeface="Comic Sans MS"/>
              </a:rPr>
              <a:t> </a:t>
            </a:r>
            <a:r>
              <a:rPr lang="es-MX" sz="2400" spc="-5" dirty="0">
                <a:latin typeface="Comic Sans MS"/>
                <a:cs typeface="Comic Sans MS"/>
              </a:rPr>
              <a:t>resonancias</a:t>
            </a:r>
            <a:r>
              <a:rPr lang="es-MX" sz="2400" dirty="0">
                <a:latin typeface="Comic Sans MS"/>
                <a:cs typeface="Comic Sans MS"/>
              </a:rPr>
              <a:t> </a:t>
            </a:r>
            <a:r>
              <a:rPr lang="es-MX" sz="2400" spc="-5" dirty="0">
                <a:latin typeface="Comic Sans MS"/>
                <a:cs typeface="Comic Sans MS"/>
              </a:rPr>
              <a:t>mecánicas</a:t>
            </a:r>
            <a:r>
              <a:rPr lang="es-MX" sz="2400" dirty="0">
                <a:latin typeface="Comic Sans MS"/>
                <a:cs typeface="Comic Sans MS"/>
              </a:rPr>
              <a:t> </a:t>
            </a:r>
            <a:r>
              <a:rPr lang="es-MX" sz="2400" spc="-5" dirty="0">
                <a:latin typeface="Comic Sans MS"/>
                <a:cs typeface="Comic Sans MS"/>
              </a:rPr>
              <a:t>en</a:t>
            </a:r>
            <a:r>
              <a:rPr lang="es-MX" sz="2400" spc="254" dirty="0">
                <a:latin typeface="Comic Sans MS"/>
                <a:cs typeface="Comic Sans MS"/>
              </a:rPr>
              <a:t> </a:t>
            </a:r>
            <a:r>
              <a:rPr lang="es-MX" sz="2400" spc="-5" dirty="0">
                <a:latin typeface="Comic Sans MS"/>
                <a:cs typeface="Comic Sans MS"/>
              </a:rPr>
              <a:t>las muchas etapas de los álabes de la turbina.</a:t>
            </a:r>
            <a:r>
              <a:rPr lang="es-MX" sz="2400" dirty="0">
                <a:latin typeface="Comic Sans MS"/>
                <a:cs typeface="Comic Sans MS"/>
              </a:rPr>
              <a:t> </a:t>
            </a:r>
            <a:r>
              <a:rPr lang="es-MX" sz="2400" spc="-5" dirty="0">
                <a:latin typeface="Comic Sans MS"/>
                <a:cs typeface="Comic Sans MS"/>
              </a:rPr>
              <a:t>La desviación de la velocidad nominal bajo carga traerá estímulos de frecuencias</a:t>
            </a:r>
            <a:r>
              <a:rPr lang="es-MX" sz="2400" dirty="0">
                <a:latin typeface="Comic Sans MS"/>
                <a:cs typeface="Comic Sans MS"/>
              </a:rPr>
              <a:t> </a:t>
            </a:r>
            <a:r>
              <a:rPr lang="es-MX" sz="2400" spc="-5" dirty="0">
                <a:latin typeface="Comic Sans MS"/>
                <a:cs typeface="Comic Sans MS"/>
              </a:rPr>
              <a:t>cercanos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frecuencias naturales de los varios álabes y habrá un incremento en los esfuerzos vibratorios. A medida que se incrementan los esfuerzos vibratorios, el daño es acumulado, lo cual puede</a:t>
            </a:r>
            <a:r>
              <a:rPr lang="es-MX" sz="2400" spc="245" dirty="0">
                <a:latin typeface="Comic Sans MS"/>
                <a:cs typeface="Comic Sans MS"/>
              </a:rPr>
              <a:t> </a:t>
            </a:r>
            <a:r>
              <a:rPr lang="es-MX" sz="2400" spc="-5" dirty="0">
                <a:latin typeface="Comic Sans MS"/>
                <a:cs typeface="Comic Sans MS"/>
              </a:rPr>
              <a:t>conducir</a:t>
            </a:r>
            <a:r>
              <a:rPr lang="es-MX" sz="2400" spc="240" dirty="0">
                <a:latin typeface="Comic Sans MS"/>
                <a:cs typeface="Comic Sans MS"/>
              </a:rPr>
              <a:t> </a:t>
            </a:r>
            <a:r>
              <a:rPr lang="es-MX" sz="2400" spc="-5" dirty="0">
                <a:latin typeface="Comic Sans MS"/>
                <a:cs typeface="Comic Sans MS"/>
              </a:rPr>
              <a:t>a</a:t>
            </a:r>
            <a:r>
              <a:rPr lang="es-MX" sz="2400" spc="245" dirty="0">
                <a:latin typeface="Comic Sans MS"/>
                <a:cs typeface="Comic Sans MS"/>
              </a:rPr>
              <a:t> </a:t>
            </a:r>
            <a:r>
              <a:rPr lang="es-MX" sz="2400" spc="-5" dirty="0">
                <a:latin typeface="Comic Sans MS"/>
                <a:cs typeface="Comic Sans MS"/>
              </a:rPr>
              <a:t>la</a:t>
            </a:r>
            <a:r>
              <a:rPr lang="es-MX" sz="2400" spc="240" dirty="0">
                <a:latin typeface="Comic Sans MS"/>
                <a:cs typeface="Comic Sans MS"/>
              </a:rPr>
              <a:t> </a:t>
            </a:r>
            <a:r>
              <a:rPr lang="es-MX" sz="2400" spc="-5" dirty="0">
                <a:latin typeface="Comic Sans MS"/>
                <a:cs typeface="Comic Sans MS"/>
              </a:rPr>
              <a:t>fractura</a:t>
            </a:r>
            <a:r>
              <a:rPr lang="es-MX" sz="2400" spc="240"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algunas</a:t>
            </a:r>
            <a:r>
              <a:rPr lang="es-MX" sz="2400" spc="240" dirty="0">
                <a:latin typeface="Comic Sans MS"/>
                <a:cs typeface="Comic Sans MS"/>
              </a:rPr>
              <a:t> </a:t>
            </a:r>
            <a:r>
              <a:rPr lang="es-MX" sz="2400" spc="-5" dirty="0">
                <a:latin typeface="Comic Sans MS"/>
                <a:cs typeface="Comic Sans MS"/>
              </a:rPr>
              <a:t>partes</a:t>
            </a:r>
            <a:r>
              <a:rPr lang="es-MX" sz="2400" spc="240"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la estructura 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álabes.</a:t>
            </a:r>
          </a:p>
          <a:p>
            <a:pPr marL="12700" marR="508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primaria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para generadores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turbinas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proporciona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 implementación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programa</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 automático en el sistema de potencia.</a:t>
            </a:r>
            <a:r>
              <a:rPr lang="es-MX" sz="2400" spc="260" dirty="0">
                <a:latin typeface="Comic Sans MS"/>
                <a:cs typeface="Comic Sans MS"/>
              </a:rPr>
              <a:t> </a:t>
            </a:r>
            <a:r>
              <a:rPr lang="es-MX" sz="2400" spc="-5" dirty="0">
                <a:latin typeface="Comic Sans MS"/>
                <a:cs typeface="Comic Sans MS"/>
              </a:rPr>
              <a:t>Estos programas de corte de carga deben ser diseñados de tal forma que para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máxima</a:t>
            </a:r>
            <a:r>
              <a:rPr lang="es-MX" sz="2400" dirty="0">
                <a:latin typeface="Comic Sans MS"/>
                <a:cs typeface="Comic Sans MS"/>
              </a:rPr>
              <a:t> </a:t>
            </a:r>
            <a:r>
              <a:rPr lang="es-MX" sz="2400" spc="-5" dirty="0">
                <a:latin typeface="Comic Sans MS"/>
                <a:cs typeface="Comic Sans MS"/>
              </a:rPr>
              <a:t>sobrecarga</a:t>
            </a:r>
            <a:r>
              <a:rPr lang="es-MX" sz="2400" dirty="0">
                <a:latin typeface="Comic Sans MS"/>
                <a:cs typeface="Comic Sans MS"/>
              </a:rPr>
              <a:t> </a:t>
            </a:r>
            <a:r>
              <a:rPr lang="es-MX" sz="2400" spc="-5" dirty="0">
                <a:latin typeface="Comic Sans MS"/>
                <a:cs typeface="Comic Sans MS"/>
              </a:rPr>
              <a:t>posible,</a:t>
            </a:r>
            <a:r>
              <a:rPr lang="es-MX" sz="2400" dirty="0">
                <a:latin typeface="Comic Sans MS"/>
                <a:cs typeface="Comic Sans MS"/>
              </a:rPr>
              <a:t> </a:t>
            </a:r>
            <a:r>
              <a:rPr lang="es-MX" sz="2400" spc="-5" dirty="0">
                <a:latin typeface="Comic Sans MS"/>
                <a:cs typeface="Comic Sans MS"/>
              </a:rPr>
              <a:t>sea cortada suficiente carga para restaurar rápidamente la frecuencia del sistema a un valor cercano al normal.</a:t>
            </a:r>
            <a:r>
              <a:rPr lang="es-MX" sz="2400" dirty="0">
                <a:latin typeface="Comic Sans MS"/>
                <a:cs typeface="Comic Sans MS"/>
              </a:rPr>
              <a:t> </a:t>
            </a:r>
            <a:r>
              <a:rPr lang="es-MX" sz="2400" spc="-5" dirty="0">
                <a:latin typeface="Comic Sans MS"/>
                <a:cs typeface="Comic Sans MS"/>
              </a:rPr>
              <a:t>La 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respaldo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 frecuencia</a:t>
            </a:r>
            <a:r>
              <a:rPr lang="es-MX" sz="2400" spc="250" dirty="0">
                <a:latin typeface="Comic Sans MS"/>
                <a:cs typeface="Comic Sans MS"/>
              </a:rPr>
              <a:t> </a:t>
            </a:r>
            <a:r>
              <a:rPr lang="es-MX" sz="2400" spc="-5" dirty="0">
                <a:latin typeface="Comic Sans MS"/>
                <a:cs typeface="Comic Sans MS"/>
              </a:rPr>
              <a:t>es</a:t>
            </a:r>
            <a:r>
              <a:rPr lang="es-MX" sz="2400" spc="245" dirty="0">
                <a:latin typeface="Comic Sans MS"/>
                <a:cs typeface="Comic Sans MS"/>
              </a:rPr>
              <a:t> </a:t>
            </a:r>
            <a:r>
              <a:rPr lang="es-MX" sz="2400" spc="-5" dirty="0">
                <a:latin typeface="Comic Sans MS"/>
                <a:cs typeface="Comic Sans MS"/>
              </a:rPr>
              <a:t>proporcionada</a:t>
            </a:r>
            <a:r>
              <a:rPr lang="es-MX" sz="2400" spc="240" dirty="0">
                <a:latin typeface="Comic Sans MS"/>
                <a:cs typeface="Comic Sans MS"/>
              </a:rPr>
              <a:t> </a:t>
            </a:r>
            <a:r>
              <a:rPr lang="es-MX" sz="2400" spc="-5" dirty="0">
                <a:latin typeface="Comic Sans MS"/>
                <a:cs typeface="Comic Sans MS"/>
              </a:rPr>
              <a:t>por</a:t>
            </a:r>
            <a:r>
              <a:rPr lang="es-MX" sz="2400" spc="240" dirty="0">
                <a:latin typeface="Comic Sans MS"/>
                <a:cs typeface="Comic Sans MS"/>
              </a:rPr>
              <a:t> </a:t>
            </a:r>
            <a:r>
              <a:rPr lang="es-MX" sz="2400" spc="-5" dirty="0">
                <a:latin typeface="Comic Sans MS"/>
                <a:cs typeface="Comic Sans MS"/>
              </a:rPr>
              <a:t>el</a:t>
            </a:r>
            <a:r>
              <a:rPr lang="es-MX" sz="2400" spc="245" dirty="0">
                <a:latin typeface="Comic Sans MS"/>
                <a:cs typeface="Comic Sans MS"/>
              </a:rPr>
              <a:t> </a:t>
            </a:r>
            <a:r>
              <a:rPr lang="es-MX" sz="2400" spc="-5" dirty="0">
                <a:latin typeface="Comic Sans MS"/>
                <a:cs typeface="Comic Sans MS"/>
              </a:rPr>
              <a:t>uso</a:t>
            </a:r>
            <a:r>
              <a:rPr lang="es-MX" sz="2400" spc="240" dirty="0">
                <a:latin typeface="Comic Sans MS"/>
                <a:cs typeface="Comic Sans MS"/>
              </a:rPr>
              <a:t> </a:t>
            </a:r>
            <a:r>
              <a:rPr lang="es-MX" sz="2400" spc="-5" dirty="0">
                <a:latin typeface="Comic Sans MS"/>
                <a:cs typeface="Comic Sans MS"/>
              </a:rPr>
              <a:t>de</a:t>
            </a:r>
            <a:r>
              <a:rPr lang="es-MX" sz="2400" spc="240" dirty="0">
                <a:latin typeface="Comic Sans MS"/>
                <a:cs typeface="Comic Sans MS"/>
              </a:rPr>
              <a:t> </a:t>
            </a:r>
            <a:r>
              <a:rPr lang="es-MX" sz="2400" spc="-5" dirty="0">
                <a:latin typeface="Comic Sans MS"/>
                <a:cs typeface="Comic Sans MS"/>
              </a:rPr>
              <a:t>uno</a:t>
            </a:r>
            <a:r>
              <a:rPr lang="es-MX" sz="2400" spc="240" dirty="0">
                <a:latin typeface="Comic Sans MS"/>
                <a:cs typeface="Comic Sans MS"/>
              </a:rPr>
              <a:t> </a:t>
            </a:r>
            <a:r>
              <a:rPr lang="es-MX" sz="2400" spc="-5" dirty="0">
                <a:latin typeface="Comic Sans MS"/>
                <a:cs typeface="Comic Sans MS"/>
              </a:rPr>
              <a:t>o</a:t>
            </a:r>
            <a:r>
              <a:rPr lang="es-MX" sz="2400" spc="245" dirty="0">
                <a:latin typeface="Comic Sans MS"/>
                <a:cs typeface="Comic Sans MS"/>
              </a:rPr>
              <a:t> </a:t>
            </a:r>
            <a:r>
              <a:rPr lang="es-MX" sz="2400" spc="-5" dirty="0">
                <a:latin typeface="Comic Sans MS"/>
                <a:cs typeface="Comic Sans MS"/>
              </a:rPr>
              <a:t>más 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spc="254" dirty="0">
                <a:latin typeface="Comic Sans MS"/>
                <a:cs typeface="Comic Sans MS"/>
              </a:rPr>
              <a:t> </a:t>
            </a:r>
            <a:r>
              <a:rPr lang="es-MX" sz="2400" spc="-5" dirty="0">
                <a:latin typeface="Comic Sans MS"/>
                <a:cs typeface="Comic Sans MS"/>
              </a:rPr>
              <a:t>y</a:t>
            </a:r>
            <a:r>
              <a:rPr lang="es-MX" sz="2400" spc="260" dirty="0">
                <a:latin typeface="Comic Sans MS"/>
                <a:cs typeface="Comic Sans MS"/>
              </a:rPr>
              <a:t> </a:t>
            </a:r>
            <a:r>
              <a:rPr lang="es-MX" sz="2400" spc="-5" dirty="0" err="1">
                <a:latin typeface="Comic Sans MS"/>
                <a:cs typeface="Comic Sans MS"/>
              </a:rPr>
              <a:t>timers</a:t>
            </a:r>
            <a:r>
              <a:rPr lang="es-MX" sz="2400" spc="260" dirty="0">
                <a:latin typeface="Comic Sans MS"/>
                <a:cs typeface="Comic Sans MS"/>
              </a:rPr>
              <a:t> </a:t>
            </a:r>
            <a:r>
              <a:rPr lang="es-MX" sz="2400" spc="-5" dirty="0">
                <a:latin typeface="Comic Sans MS"/>
                <a:cs typeface="Comic Sans MS"/>
              </a:rPr>
              <a:t>en cada generador. Los relés de baja frecuencia y los </a:t>
            </a:r>
            <a:r>
              <a:rPr lang="es-MX" sz="2400" spc="-5" dirty="0" err="1">
                <a:latin typeface="Comic Sans MS"/>
                <a:cs typeface="Comic Sans MS"/>
              </a:rPr>
              <a:t>timers</a:t>
            </a:r>
            <a:r>
              <a:rPr lang="es-MX" sz="2400" spc="-5" dirty="0">
                <a:latin typeface="Comic Sans MS"/>
                <a:cs typeface="Comic Sans MS"/>
              </a:rPr>
              <a:t> son usualmente conectados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disparar</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92100" y="329195"/>
            <a:ext cx="17297400" cy="9400009"/>
          </a:xfrm>
          <a:prstGeom prst="rect">
            <a:avLst/>
          </a:prstGeom>
        </p:spPr>
        <p:txBody>
          <a:bodyPr vert="horz" wrap="square" lIns="0" tIns="12700" rIns="0" bIns="0" rtlCol="0">
            <a:spAutoFit/>
          </a:bodyPr>
          <a:lstStyle/>
          <a:p>
            <a:pPr marL="12700" algn="just">
              <a:spcBef>
                <a:spcPts val="100"/>
              </a:spcBef>
            </a:pPr>
            <a:r>
              <a:rPr sz="2400" b="1" spc="-5" dirty="0" err="1">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Cuando</a:t>
            </a:r>
            <a:r>
              <a:rPr lang="es-MX" sz="2400" spc="30" dirty="0">
                <a:latin typeface="Comic Sans MS"/>
                <a:cs typeface="Comic Sans MS"/>
              </a:rPr>
              <a:t> </a:t>
            </a:r>
            <a:r>
              <a:rPr lang="es-MX" sz="2400" spc="-5" dirty="0">
                <a:latin typeface="Comic Sans MS"/>
                <a:cs typeface="Comic Sans MS"/>
              </a:rPr>
              <a:t>un</a:t>
            </a:r>
            <a:r>
              <a:rPr lang="es-MX" sz="2400" spc="35" dirty="0">
                <a:latin typeface="Comic Sans MS"/>
                <a:cs typeface="Comic Sans MS"/>
              </a:rPr>
              <a:t> </a:t>
            </a:r>
            <a:r>
              <a:rPr lang="es-MX" sz="2400" spc="-5" dirty="0">
                <a:latin typeface="Comic Sans MS"/>
                <a:cs typeface="Comic Sans MS"/>
              </a:rPr>
              <a:t>sistema</a:t>
            </a:r>
            <a:r>
              <a:rPr lang="es-MX" sz="2400" spc="35" dirty="0">
                <a:latin typeface="Comic Sans MS"/>
                <a:cs typeface="Comic Sans MS"/>
              </a:rPr>
              <a:t> </a:t>
            </a:r>
            <a:r>
              <a:rPr lang="es-MX" sz="2400" spc="-5" dirty="0">
                <a:latin typeface="Comic Sans MS"/>
                <a:cs typeface="Comic Sans MS"/>
              </a:rPr>
              <a:t>de</a:t>
            </a:r>
            <a:r>
              <a:rPr lang="es-MX" sz="2400" spc="30" dirty="0">
                <a:latin typeface="Comic Sans MS"/>
                <a:cs typeface="Comic Sans MS"/>
              </a:rPr>
              <a:t> </a:t>
            </a:r>
            <a:r>
              <a:rPr lang="es-MX" sz="2400" spc="-5" dirty="0">
                <a:latin typeface="Comic Sans MS"/>
                <a:cs typeface="Comic Sans MS"/>
              </a:rPr>
              <a:t>potencia</a:t>
            </a:r>
            <a:r>
              <a:rPr lang="es-MX" sz="2400" spc="30" dirty="0">
                <a:latin typeface="Comic Sans MS"/>
                <a:cs typeface="Comic Sans MS"/>
              </a:rPr>
              <a:t> </a:t>
            </a:r>
            <a:r>
              <a:rPr lang="es-MX" sz="2400" spc="-5" dirty="0">
                <a:latin typeface="Comic Sans MS"/>
                <a:cs typeface="Comic Sans MS"/>
              </a:rPr>
              <a:t>está</a:t>
            </a:r>
            <a:r>
              <a:rPr lang="es-MX" sz="2400" spc="30" dirty="0">
                <a:latin typeface="Comic Sans MS"/>
                <a:cs typeface="Comic Sans MS"/>
              </a:rPr>
              <a:t> </a:t>
            </a:r>
            <a:r>
              <a:rPr lang="es-MX" sz="2400" spc="-5" dirty="0">
                <a:latin typeface="Comic Sans MS"/>
                <a:cs typeface="Comic Sans MS"/>
              </a:rPr>
              <a:t>en</a:t>
            </a:r>
            <a:r>
              <a:rPr lang="es-MX" sz="2400" spc="30" dirty="0">
                <a:latin typeface="Comic Sans MS"/>
                <a:cs typeface="Comic Sans MS"/>
              </a:rPr>
              <a:t> </a:t>
            </a:r>
            <a:r>
              <a:rPr lang="es-MX" sz="2400" spc="-5" dirty="0">
                <a:latin typeface="Comic Sans MS"/>
                <a:cs typeface="Comic Sans MS"/>
              </a:rPr>
              <a:t>operación</a:t>
            </a:r>
            <a:r>
              <a:rPr lang="es-MX" sz="2400" spc="30" dirty="0">
                <a:latin typeface="Comic Sans MS"/>
                <a:cs typeface="Comic Sans MS"/>
              </a:rPr>
              <a:t> </a:t>
            </a:r>
            <a:r>
              <a:rPr lang="es-MX" sz="2400" spc="-5" dirty="0">
                <a:latin typeface="Comic Sans MS"/>
                <a:cs typeface="Comic Sans MS"/>
              </a:rPr>
              <a:t>estable 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normal,</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entrada</a:t>
            </a:r>
            <a:r>
              <a:rPr lang="es-MX" sz="2400" dirty="0">
                <a:latin typeface="Comic Sans MS"/>
                <a:cs typeface="Comic Sans MS"/>
              </a:rPr>
              <a:t> </a:t>
            </a:r>
            <a:r>
              <a:rPr lang="es-MX" sz="2400" spc="-5" dirty="0">
                <a:latin typeface="Comic Sans MS"/>
                <a:cs typeface="Comic Sans MS"/>
              </a:rPr>
              <a:t>total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 mecánica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impulsor</a:t>
            </a:r>
            <a:r>
              <a:rPr lang="es-MX" sz="2400" spc="254" dirty="0">
                <a:latin typeface="Comic Sans MS"/>
                <a:cs typeface="Comic Sans MS"/>
              </a:rPr>
              <a:t> </a:t>
            </a:r>
            <a:r>
              <a:rPr lang="es-MX" sz="2400" spc="-5" dirty="0">
                <a:latin typeface="Comic Sans MS"/>
                <a:cs typeface="Comic Sans MS"/>
              </a:rPr>
              <a:t>primario</a:t>
            </a:r>
            <a:r>
              <a:rPr lang="es-MX" sz="2400" spc="260" dirty="0">
                <a:latin typeface="Comic Sans MS"/>
                <a:cs typeface="Comic Sans MS"/>
              </a:rPr>
              <a:t> </a:t>
            </a:r>
            <a:r>
              <a:rPr lang="es-MX" sz="2400" spc="-5" dirty="0">
                <a:latin typeface="Comic Sans MS"/>
                <a:cs typeface="Comic Sans MS"/>
              </a:rPr>
              <a:t>del generador es igual a la</a:t>
            </a:r>
            <a:r>
              <a:rPr lang="es-MX" sz="2400" spc="145" dirty="0">
                <a:latin typeface="Comic Sans MS"/>
                <a:cs typeface="Comic Sans MS"/>
              </a:rPr>
              <a:t> </a:t>
            </a:r>
            <a:r>
              <a:rPr lang="es-MX" sz="2400" spc="-5" dirty="0">
                <a:latin typeface="Comic Sans MS"/>
                <a:cs typeface="Comic Sans MS"/>
              </a:rPr>
              <a:t>suma</a:t>
            </a:r>
            <a:r>
              <a:rPr lang="es-MX" sz="2400" spc="150" dirty="0">
                <a:latin typeface="Comic Sans MS"/>
                <a:cs typeface="Comic Sans MS"/>
              </a:rPr>
              <a:t> </a:t>
            </a:r>
            <a:r>
              <a:rPr lang="es-MX" sz="2400" spc="-5" dirty="0">
                <a:latin typeface="Comic Sans MS"/>
                <a:cs typeface="Comic Sans MS"/>
              </a:rPr>
              <a:t>de</a:t>
            </a:r>
            <a:r>
              <a:rPr lang="es-MX" sz="2400" spc="145" dirty="0">
                <a:latin typeface="Comic Sans MS"/>
                <a:cs typeface="Comic Sans MS"/>
              </a:rPr>
              <a:t> </a:t>
            </a:r>
            <a:r>
              <a:rPr lang="es-MX" sz="2400" spc="-5" dirty="0">
                <a:latin typeface="Comic Sans MS"/>
                <a:cs typeface="Comic Sans MS"/>
              </a:rPr>
              <a:t>las</a:t>
            </a:r>
            <a:r>
              <a:rPr lang="es-MX" sz="2400" spc="150" dirty="0">
                <a:latin typeface="Comic Sans MS"/>
                <a:cs typeface="Comic Sans MS"/>
              </a:rPr>
              <a:t> </a:t>
            </a:r>
            <a:r>
              <a:rPr lang="es-MX" sz="2400" spc="-5" dirty="0">
                <a:latin typeface="Comic Sans MS"/>
                <a:cs typeface="Comic Sans MS"/>
              </a:rPr>
              <a:t>cargas</a:t>
            </a:r>
            <a:r>
              <a:rPr lang="es-MX" sz="2400" spc="145" dirty="0">
                <a:latin typeface="Comic Sans MS"/>
                <a:cs typeface="Comic Sans MS"/>
              </a:rPr>
              <a:t> </a:t>
            </a:r>
            <a:r>
              <a:rPr lang="es-MX" sz="2400" spc="-5" dirty="0">
                <a:latin typeface="Comic Sans MS"/>
                <a:cs typeface="Comic Sans MS"/>
              </a:rPr>
              <a:t>conectadas,</a:t>
            </a:r>
            <a:r>
              <a:rPr lang="es-MX" sz="2400" spc="150" dirty="0">
                <a:latin typeface="Comic Sans MS"/>
                <a:cs typeface="Comic Sans MS"/>
              </a:rPr>
              <a:t> </a:t>
            </a:r>
            <a:r>
              <a:rPr lang="es-MX" sz="2400" spc="-5" dirty="0">
                <a:latin typeface="Comic Sans MS"/>
                <a:cs typeface="Comic Sans MS"/>
              </a:rPr>
              <a:t>y</a:t>
            </a:r>
            <a:r>
              <a:rPr lang="es-MX" sz="2400" spc="145" dirty="0">
                <a:latin typeface="Comic Sans MS"/>
                <a:cs typeface="Comic Sans MS"/>
              </a:rPr>
              <a:t> </a:t>
            </a:r>
            <a:r>
              <a:rPr lang="es-MX" sz="2400" spc="-5" dirty="0">
                <a:latin typeface="Comic Sans MS"/>
                <a:cs typeface="Comic Sans MS"/>
              </a:rPr>
              <a:t>todas</a:t>
            </a:r>
            <a:r>
              <a:rPr lang="es-MX" sz="2400" spc="145" dirty="0">
                <a:latin typeface="Comic Sans MS"/>
                <a:cs typeface="Comic Sans MS"/>
              </a:rPr>
              <a:t> </a:t>
            </a:r>
            <a:r>
              <a:rPr lang="es-MX" sz="2400" spc="-5" dirty="0">
                <a:latin typeface="Comic Sans MS"/>
                <a:cs typeface="Comic Sans MS"/>
              </a:rPr>
              <a:t>las</a:t>
            </a:r>
            <a:r>
              <a:rPr lang="es-MX" sz="2400" spc="150" dirty="0">
                <a:latin typeface="Comic Sans MS"/>
                <a:cs typeface="Comic Sans MS"/>
              </a:rPr>
              <a:t> </a:t>
            </a:r>
            <a:r>
              <a:rPr lang="es-MX" sz="2400" spc="-5" dirty="0">
                <a:latin typeface="Comic Sans MS"/>
                <a:cs typeface="Comic Sans MS"/>
              </a:rPr>
              <a:t>pérdidas de potencia real en el sistema.</a:t>
            </a:r>
            <a:r>
              <a:rPr lang="es-MX" sz="2400" spc="520" dirty="0">
                <a:latin typeface="Comic Sans MS"/>
                <a:cs typeface="Comic Sans MS"/>
              </a:rPr>
              <a:t> </a:t>
            </a:r>
            <a:r>
              <a:rPr lang="es-MX" sz="2400" spc="-5" dirty="0">
                <a:latin typeface="Comic Sans MS"/>
                <a:cs typeface="Comic Sans MS"/>
              </a:rPr>
              <a:t>Una alteración sensible de</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balance</a:t>
            </a:r>
            <a:r>
              <a:rPr lang="es-MX" sz="2400" dirty="0">
                <a:latin typeface="Comic Sans MS"/>
                <a:cs typeface="Comic Sans MS"/>
              </a:rPr>
              <a:t> </a:t>
            </a:r>
            <a:r>
              <a:rPr lang="es-MX" sz="2400" spc="-5" dirty="0">
                <a:latin typeface="Comic Sans MS"/>
                <a:cs typeface="Comic Sans MS"/>
              </a:rPr>
              <a:t>causa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 anormal</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 anormal</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causar</a:t>
            </a:r>
            <a:r>
              <a:rPr lang="es-MX" sz="2400" dirty="0">
                <a:latin typeface="Comic Sans MS"/>
                <a:cs typeface="Comic Sans MS"/>
              </a:rPr>
              <a:t> </a:t>
            </a:r>
            <a:r>
              <a:rPr lang="es-MX" sz="2400" spc="-5" dirty="0">
                <a:latin typeface="Comic Sans MS"/>
                <a:cs typeface="Comic Sans MS"/>
              </a:rPr>
              <a:t>disparos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que líneas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enlace se abran</a:t>
            </a:r>
            <a:r>
              <a:rPr lang="es-MX" sz="2400" spc="254" dirty="0">
                <a:latin typeface="Comic Sans MS"/>
                <a:cs typeface="Comic Sans MS"/>
              </a:rPr>
              <a:t> </a:t>
            </a:r>
            <a:r>
              <a:rPr lang="es-MX" sz="2400" spc="-5" dirty="0">
                <a:latin typeface="Comic Sans MS"/>
                <a:cs typeface="Comic Sans MS"/>
              </a:rPr>
              <a:t>por</a:t>
            </a:r>
            <a:r>
              <a:rPr lang="es-MX" sz="2400" spc="260" dirty="0">
                <a:latin typeface="Comic Sans MS"/>
                <a:cs typeface="Comic Sans MS"/>
              </a:rPr>
              <a:t> </a:t>
            </a:r>
            <a:r>
              <a:rPr lang="es-MX" sz="2400" spc="-5" dirty="0">
                <a:latin typeface="Comic Sans MS"/>
                <a:cs typeface="Comic Sans MS"/>
              </a:rPr>
              <a:t>sobrecarga o que partes 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separen</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oscilaciones</a:t>
            </a:r>
            <a:r>
              <a:rPr lang="es-MX" sz="2400" dirty="0">
                <a:latin typeface="Comic Sans MS"/>
                <a:cs typeface="Comic Sans MS"/>
              </a:rPr>
              <a:t> </a:t>
            </a:r>
            <a:r>
              <a:rPr lang="es-MX" sz="2400" spc="-5" dirty="0">
                <a:latin typeface="Comic Sans MS"/>
                <a:cs typeface="Comic Sans MS"/>
              </a:rPr>
              <a:t>de potencia</a:t>
            </a:r>
            <a:r>
              <a:rPr lang="es-MX" sz="2400" spc="5" dirty="0">
                <a:latin typeface="Comic Sans MS"/>
                <a:cs typeface="Comic Sans MS"/>
              </a:rPr>
              <a:t> </a:t>
            </a:r>
            <a:r>
              <a:rPr lang="es-MX" sz="2400" spc="-5" dirty="0">
                <a:latin typeface="Comic Sans MS"/>
                <a:cs typeface="Comic Sans MS"/>
              </a:rPr>
              <a:t>y</a:t>
            </a:r>
            <a:r>
              <a:rPr lang="es-MX" sz="2400" spc="10" dirty="0">
                <a:latin typeface="Comic Sans MS"/>
                <a:cs typeface="Comic Sans MS"/>
              </a:rPr>
              <a:t> </a:t>
            </a:r>
            <a:r>
              <a:rPr lang="es-MX" sz="2400" spc="-5" dirty="0">
                <a:latin typeface="Comic Sans MS"/>
                <a:cs typeface="Comic Sans MS"/>
              </a:rPr>
              <a:t>a</a:t>
            </a:r>
            <a:r>
              <a:rPr lang="es-MX" sz="2400" spc="10" dirty="0">
                <a:latin typeface="Comic Sans MS"/>
                <a:cs typeface="Comic Sans MS"/>
              </a:rPr>
              <a:t> </a:t>
            </a:r>
            <a:r>
              <a:rPr lang="es-MX" sz="2400" spc="-5" dirty="0">
                <a:latin typeface="Comic Sans MS"/>
                <a:cs typeface="Comic Sans MS"/>
              </a:rPr>
              <a:t>la</a:t>
            </a:r>
            <a:r>
              <a:rPr lang="es-MX" sz="2400" spc="10" dirty="0">
                <a:latin typeface="Comic Sans MS"/>
                <a:cs typeface="Comic Sans MS"/>
              </a:rPr>
              <a:t> </a:t>
            </a:r>
            <a:r>
              <a:rPr lang="es-MX" sz="2400" spc="-5" dirty="0">
                <a:latin typeface="Comic Sans MS"/>
                <a:cs typeface="Comic Sans MS"/>
              </a:rPr>
              <a:t>inestabilidad</a:t>
            </a:r>
            <a:r>
              <a:rPr lang="es-MX" sz="2400" spc="10" dirty="0">
                <a:latin typeface="Comic Sans MS"/>
                <a:cs typeface="Comic Sans MS"/>
              </a:rPr>
              <a:t> </a:t>
            </a:r>
            <a:r>
              <a:rPr lang="es-MX" sz="2400" spc="-5" dirty="0">
                <a:latin typeface="Comic Sans MS"/>
                <a:cs typeface="Comic Sans MS"/>
              </a:rPr>
              <a:t>resultante.</a:t>
            </a:r>
            <a:r>
              <a:rPr lang="es-MX" sz="2400" spc="30" dirty="0">
                <a:latin typeface="Comic Sans MS"/>
                <a:cs typeface="Comic Sans MS"/>
              </a:rPr>
              <a:t> </a:t>
            </a:r>
            <a:r>
              <a:rPr lang="es-MX" sz="2400" spc="-5" dirty="0">
                <a:latin typeface="Comic Sans MS"/>
                <a:cs typeface="Comic Sans MS"/>
              </a:rPr>
              <a:t>Esto</a:t>
            </a:r>
            <a:r>
              <a:rPr lang="es-MX" sz="2400" spc="5" dirty="0">
                <a:latin typeface="Comic Sans MS"/>
                <a:cs typeface="Comic Sans MS"/>
              </a:rPr>
              <a:t> </a:t>
            </a:r>
            <a:r>
              <a:rPr lang="es-MX" sz="2400" spc="-5" dirty="0">
                <a:latin typeface="Comic Sans MS"/>
                <a:cs typeface="Comic Sans MS"/>
              </a:rPr>
              <a:t>podría</a:t>
            </a:r>
            <a:r>
              <a:rPr lang="es-MX" sz="2400" spc="10" dirty="0">
                <a:latin typeface="Comic Sans MS"/>
                <a:cs typeface="Comic Sans MS"/>
              </a:rPr>
              <a:t> </a:t>
            </a:r>
            <a:r>
              <a:rPr lang="es-MX" sz="2400" spc="-5" dirty="0">
                <a:latin typeface="Comic Sans MS"/>
                <a:cs typeface="Comic Sans MS"/>
              </a:rPr>
              <a:t>dar como resultado que el sistema de potencia se separe en una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islas</a:t>
            </a:r>
            <a:r>
              <a:rPr lang="es-MX" sz="2400" spc="5" dirty="0">
                <a:latin typeface="Comic Sans MS"/>
                <a:cs typeface="Comic Sans MS"/>
              </a:rPr>
              <a:t> </a:t>
            </a:r>
            <a:r>
              <a:rPr lang="es-MX" sz="2400" spc="-5" dirty="0">
                <a:latin typeface="Comic Sans MS"/>
                <a:cs typeface="Comic Sans MS"/>
              </a:rPr>
              <a:t>aisladas</a:t>
            </a:r>
            <a:r>
              <a:rPr lang="es-MX" sz="2400" dirty="0">
                <a:latin typeface="Comic Sans MS"/>
                <a:cs typeface="Comic Sans MS"/>
              </a:rPr>
              <a:t> </a:t>
            </a:r>
            <a:r>
              <a:rPr lang="es-MX" sz="2400" spc="-5" dirty="0">
                <a:latin typeface="Comic Sans MS"/>
                <a:cs typeface="Comic Sans MS"/>
              </a:rPr>
              <a:t>eléctricamente.</a:t>
            </a:r>
            <a:endParaRPr lang="es-MX" sz="2400" dirty="0">
              <a:latin typeface="Comic Sans MS"/>
              <a:cs typeface="Comic Sans MS"/>
            </a:endParaRPr>
          </a:p>
          <a:p>
            <a:pPr marL="354965" marR="5080" indent="-342900" algn="just">
              <a:spcBef>
                <a:spcPts val="100"/>
              </a:spcBef>
              <a:buFont typeface="Wingdings" panose="05000000000000000000" pitchFamily="2" charset="2"/>
              <a:buChar char="§"/>
              <a:tabLst>
                <a:tab pos="234950" algn="l"/>
                <a:tab pos="235585" algn="l"/>
              </a:tabLst>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mayoría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empresas</a:t>
            </a:r>
            <a:r>
              <a:rPr lang="es-MX" sz="2400" dirty="0">
                <a:latin typeface="Comic Sans MS"/>
                <a:cs typeface="Comic Sans MS"/>
              </a:rPr>
              <a:t> </a:t>
            </a:r>
            <a:r>
              <a:rPr lang="es-MX" sz="2400" spc="-5" dirty="0">
                <a:latin typeface="Comic Sans MS"/>
                <a:cs typeface="Comic Sans MS"/>
              </a:rPr>
              <a:t>suministradoras</a:t>
            </a:r>
            <a:r>
              <a:rPr lang="es-MX" sz="2400" dirty="0">
                <a:latin typeface="Comic Sans MS"/>
                <a:cs typeface="Comic Sans MS"/>
              </a:rPr>
              <a:t> </a:t>
            </a:r>
            <a:r>
              <a:rPr lang="es-MX" sz="2400" spc="-5" dirty="0">
                <a:latin typeface="Comic Sans MS"/>
                <a:cs typeface="Comic Sans MS"/>
              </a:rPr>
              <a:t>han implementado un programa de corte de carga automático para evitar tanto colapsos totales del sistema como para minimizar la posibilidad de daño al equipo durante una condición de operación con frecuencia anormal.</a:t>
            </a:r>
            <a:r>
              <a:rPr lang="es-MX" sz="2400" dirty="0">
                <a:latin typeface="Comic Sans MS"/>
                <a:cs typeface="Comic Sans MS"/>
              </a:rPr>
              <a:t> </a:t>
            </a:r>
            <a:r>
              <a:rPr lang="es-MX" sz="2400" spc="-5" dirty="0">
                <a:latin typeface="Comic Sans MS"/>
                <a:cs typeface="Comic Sans MS"/>
              </a:rPr>
              <a:t>Estos programas</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corte</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están</a:t>
            </a:r>
            <a:r>
              <a:rPr lang="es-MX" sz="2400" spc="5" dirty="0">
                <a:latin typeface="Comic Sans MS"/>
                <a:cs typeface="Comic Sans MS"/>
              </a:rPr>
              <a:t> </a:t>
            </a:r>
            <a:r>
              <a:rPr lang="es-MX" sz="2400" spc="-5" dirty="0">
                <a:latin typeface="Comic Sans MS"/>
                <a:cs typeface="Comic Sans MS"/>
              </a:rPr>
              <a:t>diseñados</a:t>
            </a:r>
            <a:r>
              <a:rPr lang="es-MX" sz="2400" spc="5" dirty="0">
                <a:latin typeface="Comic Sans MS"/>
                <a:cs typeface="Comic Sans MS"/>
              </a:rPr>
              <a:t> </a:t>
            </a:r>
            <a:r>
              <a:rPr lang="es-MX" sz="2400" spc="-5" dirty="0">
                <a:latin typeface="Comic Sans MS"/>
                <a:cs typeface="Comic Sans MS"/>
              </a:rPr>
              <a:t>para: Cortar</a:t>
            </a:r>
            <a:r>
              <a:rPr lang="es-MX" sz="2400" spc="240" dirty="0">
                <a:latin typeface="Comic Sans MS"/>
                <a:cs typeface="Comic Sans MS"/>
              </a:rPr>
              <a:t> </a:t>
            </a:r>
            <a:r>
              <a:rPr lang="es-MX" sz="2400" spc="-5" dirty="0">
                <a:latin typeface="Comic Sans MS"/>
                <a:cs typeface="Comic Sans MS"/>
              </a:rPr>
              <a:t>sólo</a:t>
            </a:r>
            <a:r>
              <a:rPr lang="es-MX" sz="2400" spc="240" dirty="0">
                <a:latin typeface="Comic Sans MS"/>
                <a:cs typeface="Comic Sans MS"/>
              </a:rPr>
              <a:t> </a:t>
            </a:r>
            <a:r>
              <a:rPr lang="es-MX" sz="2400" spc="-5" dirty="0">
                <a:latin typeface="Comic Sans MS"/>
                <a:cs typeface="Comic Sans MS"/>
              </a:rPr>
              <a:t>la</a:t>
            </a:r>
            <a:r>
              <a:rPr lang="es-MX" sz="2400" spc="245" dirty="0">
                <a:latin typeface="Comic Sans MS"/>
                <a:cs typeface="Comic Sans MS"/>
              </a:rPr>
              <a:t> </a:t>
            </a:r>
            <a:r>
              <a:rPr lang="es-MX" sz="2400" spc="-5" dirty="0">
                <a:latin typeface="Comic Sans MS"/>
                <a:cs typeface="Comic Sans MS"/>
              </a:rPr>
              <a:t>carga</a:t>
            </a:r>
            <a:r>
              <a:rPr lang="es-MX" sz="2400" spc="240" dirty="0">
                <a:latin typeface="Comic Sans MS"/>
                <a:cs typeface="Comic Sans MS"/>
              </a:rPr>
              <a:t> </a:t>
            </a:r>
            <a:r>
              <a:rPr lang="es-MX" sz="2400" spc="-5" dirty="0">
                <a:latin typeface="Comic Sans MS"/>
                <a:cs typeface="Comic Sans MS"/>
              </a:rPr>
              <a:t>necesaria</a:t>
            </a:r>
            <a:r>
              <a:rPr lang="es-MX" sz="2400" spc="240" dirty="0">
                <a:latin typeface="Comic Sans MS"/>
                <a:cs typeface="Comic Sans MS"/>
              </a:rPr>
              <a:t> </a:t>
            </a:r>
            <a:r>
              <a:rPr lang="es-MX" sz="2400" spc="-5" dirty="0">
                <a:latin typeface="Comic Sans MS"/>
                <a:cs typeface="Comic Sans MS"/>
              </a:rPr>
              <a:t>para</a:t>
            </a:r>
            <a:r>
              <a:rPr lang="es-MX" sz="2400" spc="245" dirty="0">
                <a:latin typeface="Comic Sans MS"/>
                <a:cs typeface="Comic Sans MS"/>
              </a:rPr>
              <a:t> </a:t>
            </a:r>
            <a:r>
              <a:rPr lang="es-MX" sz="2400" spc="-5" dirty="0">
                <a:latin typeface="Comic Sans MS"/>
                <a:cs typeface="Comic Sans MS"/>
              </a:rPr>
              <a:t>liberar</a:t>
            </a:r>
            <a:r>
              <a:rPr lang="es-MX" sz="2400" spc="240" dirty="0">
                <a:latin typeface="Comic Sans MS"/>
                <a:cs typeface="Comic Sans MS"/>
              </a:rPr>
              <a:t> </a:t>
            </a:r>
            <a:r>
              <a:rPr lang="es-MX" sz="2400" spc="-5" dirty="0">
                <a:latin typeface="Comic Sans MS"/>
                <a:cs typeface="Comic Sans MS"/>
              </a:rPr>
              <a:t>la sobrecarga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generación</a:t>
            </a:r>
            <a:r>
              <a:rPr lang="es-MX" sz="2400" dirty="0">
                <a:latin typeface="Comic Sans MS"/>
                <a:cs typeface="Comic Sans MS"/>
              </a:rPr>
              <a:t> </a:t>
            </a:r>
            <a:r>
              <a:rPr lang="es-MX" sz="2400" spc="-5" dirty="0">
                <a:latin typeface="Comic Sans MS"/>
                <a:cs typeface="Comic Sans MS"/>
              </a:rPr>
              <a:t>conectada.</a:t>
            </a:r>
          </a:p>
          <a:p>
            <a:pPr marL="354965" marR="5080" indent="-342900" algn="just">
              <a:spcBef>
                <a:spcPts val="100"/>
              </a:spcBef>
              <a:buFont typeface="Wingdings" panose="05000000000000000000" pitchFamily="2" charset="2"/>
              <a:buChar char="§"/>
              <a:tabLst>
                <a:tab pos="234950" algn="l"/>
                <a:tab pos="235585" algn="l"/>
              </a:tabLst>
            </a:pPr>
            <a:r>
              <a:rPr lang="es-MX" sz="2400" spc="-5" dirty="0">
                <a:latin typeface="Comic Sans MS"/>
                <a:cs typeface="Comic Sans MS"/>
              </a:rPr>
              <a:t>Minimizar</a:t>
            </a:r>
            <a:r>
              <a:rPr lang="es-MX" sz="2400" spc="235" dirty="0">
                <a:latin typeface="Comic Sans MS"/>
                <a:cs typeface="Comic Sans MS"/>
              </a:rPr>
              <a:t> </a:t>
            </a:r>
            <a:r>
              <a:rPr lang="es-MX" sz="2400" spc="-5" dirty="0">
                <a:latin typeface="Comic Sans MS"/>
                <a:cs typeface="Comic Sans MS"/>
              </a:rPr>
              <a:t>el</a:t>
            </a:r>
            <a:r>
              <a:rPr lang="es-MX" sz="2400" spc="235" dirty="0">
                <a:latin typeface="Comic Sans MS"/>
                <a:cs typeface="Comic Sans MS"/>
              </a:rPr>
              <a:t> </a:t>
            </a:r>
            <a:r>
              <a:rPr lang="es-MX" sz="2400" spc="-5" dirty="0">
                <a:latin typeface="Comic Sans MS"/>
                <a:cs typeface="Comic Sans MS"/>
              </a:rPr>
              <a:t>riesgo</a:t>
            </a:r>
            <a:r>
              <a:rPr lang="es-MX" sz="2400" spc="235" dirty="0">
                <a:latin typeface="Comic Sans MS"/>
                <a:cs typeface="Comic Sans MS"/>
              </a:rPr>
              <a:t> </a:t>
            </a:r>
            <a:r>
              <a:rPr lang="es-MX" sz="2400" spc="-5" dirty="0">
                <a:latin typeface="Comic Sans MS"/>
                <a:cs typeface="Comic Sans MS"/>
              </a:rPr>
              <a:t>de</a:t>
            </a:r>
            <a:r>
              <a:rPr lang="es-MX" sz="2400" spc="235" dirty="0">
                <a:latin typeface="Comic Sans MS"/>
                <a:cs typeface="Comic Sans MS"/>
              </a:rPr>
              <a:t> </a:t>
            </a:r>
            <a:r>
              <a:rPr lang="es-MX" sz="2400" spc="-5" dirty="0">
                <a:latin typeface="Comic Sans MS"/>
                <a:cs typeface="Comic Sans MS"/>
              </a:rPr>
              <a:t>daño</a:t>
            </a:r>
            <a:r>
              <a:rPr lang="es-MX" sz="2400" spc="235" dirty="0">
                <a:latin typeface="Comic Sans MS"/>
                <a:cs typeface="Comic Sans MS"/>
              </a:rPr>
              <a:t> </a:t>
            </a:r>
            <a:r>
              <a:rPr lang="es-MX" sz="2400" spc="-5" dirty="0">
                <a:latin typeface="Comic Sans MS"/>
                <a:cs typeface="Comic Sans MS"/>
              </a:rPr>
              <a:t>a</a:t>
            </a:r>
            <a:r>
              <a:rPr lang="es-MX" sz="2400" spc="235" dirty="0">
                <a:latin typeface="Comic Sans MS"/>
                <a:cs typeface="Comic Sans MS"/>
              </a:rPr>
              <a:t> </a:t>
            </a:r>
            <a:r>
              <a:rPr lang="es-MX" sz="2400" spc="-5" dirty="0">
                <a:latin typeface="Comic Sans MS"/>
                <a:cs typeface="Comic Sans MS"/>
              </a:rPr>
              <a:t>las</a:t>
            </a:r>
            <a:r>
              <a:rPr lang="es-MX" sz="2400" spc="235" dirty="0">
                <a:latin typeface="Comic Sans MS"/>
                <a:cs typeface="Comic Sans MS"/>
              </a:rPr>
              <a:t> </a:t>
            </a:r>
            <a:r>
              <a:rPr lang="es-MX" sz="2400" spc="-5" dirty="0">
                <a:latin typeface="Comic Sans MS"/>
                <a:cs typeface="Comic Sans MS"/>
              </a:rPr>
              <a:t>plantas generadoras.</a:t>
            </a:r>
          </a:p>
          <a:p>
            <a:pPr marL="354965" marR="5080" indent="-342900" algn="just">
              <a:spcBef>
                <a:spcPts val="100"/>
              </a:spcBef>
              <a:buFont typeface="Wingdings" panose="05000000000000000000" pitchFamily="2" charset="2"/>
              <a:buChar char="§"/>
              <a:tabLst>
                <a:tab pos="235585" algn="l"/>
              </a:tabLst>
            </a:pPr>
            <a:r>
              <a:rPr lang="es-MX" sz="2400" spc="-5" dirty="0">
                <a:latin typeface="Comic Sans MS"/>
                <a:cs typeface="Comic Sans MS"/>
              </a:rPr>
              <a:t>Mitigar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posibilidad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eventos</a:t>
            </a:r>
            <a:r>
              <a:rPr lang="es-MX" sz="2400" dirty="0">
                <a:latin typeface="Comic Sans MS"/>
                <a:cs typeface="Comic Sans MS"/>
              </a:rPr>
              <a:t> </a:t>
            </a:r>
            <a:r>
              <a:rPr lang="es-MX" sz="2400" spc="-5" dirty="0">
                <a:latin typeface="Comic Sans MS"/>
                <a:cs typeface="Comic Sans MS"/>
              </a:rPr>
              <a:t>en</a:t>
            </a:r>
            <a:r>
              <a:rPr lang="es-MX" sz="2400" spc="254" dirty="0">
                <a:latin typeface="Comic Sans MS"/>
                <a:cs typeface="Comic Sans MS"/>
              </a:rPr>
              <a:t> </a:t>
            </a:r>
            <a:r>
              <a:rPr lang="es-MX" sz="2400" spc="-5" dirty="0">
                <a:latin typeface="Comic Sans MS"/>
                <a:cs typeface="Comic Sans MS"/>
              </a:rPr>
              <a:t>cascada como resultado del disparo por baja frecuencia de una</a:t>
            </a:r>
            <a:r>
              <a:rPr lang="es-MX" sz="2400" dirty="0">
                <a:latin typeface="Comic Sans MS"/>
                <a:cs typeface="Comic Sans MS"/>
              </a:rPr>
              <a:t> </a:t>
            </a:r>
            <a:r>
              <a:rPr lang="es-MX" sz="2400" spc="-5" dirty="0">
                <a:latin typeface="Comic Sans MS"/>
                <a:cs typeface="Comic Sans MS"/>
              </a:rPr>
              <a:t>unidad.</a:t>
            </a:r>
          </a:p>
          <a:p>
            <a:pPr marL="354965" marR="5080" indent="-342900" algn="just">
              <a:spcBef>
                <a:spcPts val="100"/>
              </a:spcBef>
              <a:buFont typeface="Wingdings" panose="05000000000000000000" pitchFamily="2" charset="2"/>
              <a:buChar char="§"/>
              <a:tabLst>
                <a:tab pos="234950" algn="l"/>
                <a:tab pos="235585" algn="l"/>
                <a:tab pos="908050" algn="l"/>
                <a:tab pos="1709420" algn="l"/>
                <a:tab pos="1941830" algn="l"/>
                <a:tab pos="2648585" algn="l"/>
              </a:tabLst>
            </a:pPr>
            <a:r>
              <a:rPr lang="es-MX" sz="2400" spc="-5" dirty="0">
                <a:latin typeface="Comic Sans MS"/>
                <a:cs typeface="Comic Sans MS"/>
              </a:rPr>
              <a:t>Restaurar	</a:t>
            </a:r>
            <a:r>
              <a:rPr lang="es-MX" sz="2400" spc="-5" dirty="0" smtClean="0">
                <a:latin typeface="Comic Sans MS"/>
                <a:cs typeface="Comic Sans MS"/>
              </a:rPr>
              <a:t>rápidamente la </a:t>
            </a:r>
            <a:r>
              <a:rPr lang="es-MX" sz="2400" spc="-5" dirty="0">
                <a:latin typeface="Comic Sans MS"/>
                <a:cs typeface="Comic Sans MS"/>
              </a:rPr>
              <a:t>frecuencia del sistema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valor</a:t>
            </a:r>
            <a:r>
              <a:rPr lang="es-MX" sz="2400" dirty="0">
                <a:latin typeface="Comic Sans MS"/>
                <a:cs typeface="Comic Sans MS"/>
              </a:rPr>
              <a:t> </a:t>
            </a:r>
            <a:r>
              <a:rPr lang="es-MX" sz="2400" spc="-5" dirty="0">
                <a:latin typeface="Comic Sans MS"/>
                <a:cs typeface="Comic Sans MS"/>
              </a:rPr>
              <a:t>cercano</a:t>
            </a:r>
            <a:r>
              <a:rPr lang="es-MX" sz="2400" dirty="0">
                <a:latin typeface="Comic Sans MS"/>
                <a:cs typeface="Comic Sans MS"/>
              </a:rPr>
              <a:t> </a:t>
            </a:r>
            <a:r>
              <a:rPr lang="es-MX" sz="2400" spc="-5" dirty="0">
                <a:latin typeface="Comic Sans MS"/>
                <a:cs typeface="Comic Sans MS"/>
              </a:rPr>
              <a:t>al</a:t>
            </a:r>
            <a:r>
              <a:rPr lang="es-MX" sz="2400" spc="5" dirty="0">
                <a:latin typeface="Comic Sans MS"/>
                <a:cs typeface="Comic Sans MS"/>
              </a:rPr>
              <a:t> </a:t>
            </a:r>
            <a:r>
              <a:rPr lang="es-MX" sz="2400" spc="-5" dirty="0">
                <a:latin typeface="Comic Sans MS"/>
                <a:cs typeface="Comic Sans MS"/>
              </a:rPr>
              <a:t>normal.</a:t>
            </a:r>
          </a:p>
          <a:p>
            <a:pPr marL="235585" marR="5080" indent="-223520" algn="just">
              <a:spcBef>
                <a:spcPts val="100"/>
              </a:spcBef>
              <a:buFont typeface="Symbol"/>
              <a:buChar char=""/>
              <a:tabLst>
                <a:tab pos="234950" algn="l"/>
                <a:tab pos="235585" algn="l"/>
                <a:tab pos="908050" algn="l"/>
                <a:tab pos="1709420" algn="l"/>
                <a:tab pos="1941830" algn="l"/>
                <a:tab pos="2648585" algn="l"/>
              </a:tabLst>
            </a:pPr>
            <a:endParaRPr lang="es-MX" sz="2400" spc="-5" dirty="0">
              <a:latin typeface="Comic Sans MS"/>
              <a:cs typeface="Comic Sans MS"/>
            </a:endParaRPr>
          </a:p>
          <a:p>
            <a:pPr marL="12700" marR="5080" algn="just">
              <a:spcBef>
                <a:spcPts val="100"/>
              </a:spcBef>
            </a:pPr>
            <a:r>
              <a:rPr lang="es-MX" sz="2400" spc="-5" dirty="0">
                <a:latin typeface="Comic Sans MS"/>
                <a:cs typeface="Comic Sans MS"/>
              </a:rPr>
              <a:t>En</a:t>
            </a:r>
            <a:r>
              <a:rPr lang="es-MX" sz="2400" spc="150" dirty="0">
                <a:latin typeface="Comic Sans MS"/>
                <a:cs typeface="Comic Sans MS"/>
              </a:rPr>
              <a:t> </a:t>
            </a:r>
            <a:r>
              <a:rPr lang="es-MX" sz="2400" spc="-5" dirty="0">
                <a:latin typeface="Comic Sans MS"/>
                <a:cs typeface="Comic Sans MS"/>
              </a:rPr>
              <a:t>un</a:t>
            </a:r>
            <a:r>
              <a:rPr lang="es-MX" sz="2400" spc="150" dirty="0">
                <a:latin typeface="Comic Sans MS"/>
                <a:cs typeface="Comic Sans MS"/>
              </a:rPr>
              <a:t> </a:t>
            </a:r>
            <a:r>
              <a:rPr lang="es-MX" sz="2400" spc="-5" dirty="0">
                <a:latin typeface="Comic Sans MS"/>
                <a:cs typeface="Comic Sans MS"/>
              </a:rPr>
              <a:t>sistema</a:t>
            </a:r>
            <a:r>
              <a:rPr lang="es-MX" sz="2400" spc="155" dirty="0">
                <a:latin typeface="Comic Sans MS"/>
                <a:cs typeface="Comic Sans MS"/>
              </a:rPr>
              <a:t> </a:t>
            </a:r>
            <a:r>
              <a:rPr lang="es-MX" sz="2400" spc="-5" dirty="0">
                <a:latin typeface="Comic Sans MS"/>
                <a:cs typeface="Comic Sans MS"/>
              </a:rPr>
              <a:t>de</a:t>
            </a:r>
            <a:r>
              <a:rPr lang="es-MX" sz="2400" spc="145" dirty="0">
                <a:latin typeface="Comic Sans MS"/>
                <a:cs typeface="Comic Sans MS"/>
              </a:rPr>
              <a:t> </a:t>
            </a:r>
            <a:r>
              <a:rPr lang="es-MX" sz="2400" spc="-5" dirty="0">
                <a:latin typeface="Comic Sans MS"/>
                <a:cs typeface="Comic Sans MS"/>
              </a:rPr>
              <a:t>potencia</a:t>
            </a:r>
            <a:r>
              <a:rPr lang="es-MX" sz="2400" spc="150" dirty="0">
                <a:latin typeface="Comic Sans MS"/>
                <a:cs typeface="Comic Sans MS"/>
              </a:rPr>
              <a:t> </a:t>
            </a:r>
            <a:r>
              <a:rPr lang="es-MX" sz="2400" spc="-5" dirty="0">
                <a:latin typeface="Comic Sans MS"/>
                <a:cs typeface="Comic Sans MS"/>
              </a:rPr>
              <a:t>pueden</a:t>
            </a:r>
            <a:r>
              <a:rPr lang="es-MX" sz="2400" spc="145" dirty="0">
                <a:latin typeface="Comic Sans MS"/>
                <a:cs typeface="Comic Sans MS"/>
              </a:rPr>
              <a:t> </a:t>
            </a:r>
            <a:r>
              <a:rPr lang="es-MX" sz="2400" spc="-5" dirty="0">
                <a:latin typeface="Comic Sans MS"/>
                <a:cs typeface="Comic Sans MS"/>
              </a:rPr>
              <a:t>ocurrir</a:t>
            </a:r>
            <a:r>
              <a:rPr lang="es-MX" sz="2400" spc="145" dirty="0">
                <a:latin typeface="Comic Sans MS"/>
                <a:cs typeface="Comic Sans MS"/>
              </a:rPr>
              <a:t> </a:t>
            </a:r>
            <a:r>
              <a:rPr lang="es-MX" sz="2400" spc="-5" dirty="0">
                <a:latin typeface="Comic Sans MS"/>
                <a:cs typeface="Comic Sans MS"/>
              </a:rPr>
              <a:t>dos</a:t>
            </a:r>
            <a:r>
              <a:rPr lang="es-MX" sz="2400" spc="150" dirty="0">
                <a:latin typeface="Comic Sans MS"/>
                <a:cs typeface="Comic Sans MS"/>
              </a:rPr>
              <a:t> </a:t>
            </a:r>
            <a:r>
              <a:rPr lang="es-MX" sz="2400" spc="-5" dirty="0">
                <a:latin typeface="Comic Sans MS"/>
                <a:cs typeface="Comic Sans MS"/>
              </a:rPr>
              <a:t>tipos</a:t>
            </a:r>
            <a:r>
              <a:rPr lang="es-MX" sz="2400" spc="145" dirty="0">
                <a:latin typeface="Comic Sans MS"/>
                <a:cs typeface="Comic Sans MS"/>
              </a:rPr>
              <a:t> </a:t>
            </a:r>
            <a:r>
              <a:rPr lang="es-MX" sz="2400" spc="-5" dirty="0">
                <a:latin typeface="Comic Sans MS"/>
                <a:cs typeface="Comic Sans MS"/>
              </a:rPr>
              <a:t>de 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anormal:</a:t>
            </a:r>
          </a:p>
          <a:p>
            <a:pPr marL="12700" marR="5080" algn="just">
              <a:spcBef>
                <a:spcPts val="100"/>
              </a:spcBef>
            </a:pPr>
            <a:endParaRPr lang="es-MX" sz="2400" spc="-5" dirty="0">
              <a:latin typeface="Comic Sans MS"/>
              <a:cs typeface="Comic Sans MS"/>
            </a:endParaRPr>
          </a:p>
          <a:p>
            <a:pPr marL="469265" marR="5080" indent="-457200" algn="just">
              <a:spcBef>
                <a:spcPts val="100"/>
              </a:spcBef>
              <a:buFont typeface="+mj-lt"/>
              <a:buAutoNum type="arabicPeriod"/>
            </a:pPr>
            <a:r>
              <a:rPr lang="es-MX" sz="2400" spc="-5" dirty="0" smtClean="0">
                <a:latin typeface="Comic Sans MS"/>
                <a:cs typeface="Comic Sans MS"/>
              </a:rPr>
              <a:t>La</a:t>
            </a:r>
            <a:r>
              <a:rPr lang="es-MX" sz="2400" dirty="0" smtClean="0">
                <a:latin typeface="Comic Sans MS"/>
                <a:cs typeface="Comic Sans MS"/>
              </a:rPr>
              <a:t> </a:t>
            </a:r>
            <a:r>
              <a:rPr lang="es-MX" sz="2400" spc="-5" dirty="0">
                <a:latin typeface="Comic Sans MS"/>
                <a:cs typeface="Comic Sans MS"/>
              </a:rPr>
              <a:t>condición</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baja</a:t>
            </a:r>
            <a:r>
              <a:rPr lang="es-MX" sz="2400" spc="260" dirty="0">
                <a:latin typeface="Comic Sans MS"/>
                <a:cs typeface="Comic Sans MS"/>
              </a:rPr>
              <a:t> </a:t>
            </a:r>
            <a:r>
              <a:rPr lang="es-MX" sz="2400" spc="-5" dirty="0">
                <a:latin typeface="Comic Sans MS"/>
                <a:cs typeface="Comic Sans MS"/>
              </a:rPr>
              <a:t>frecuencia</a:t>
            </a:r>
            <a:r>
              <a:rPr lang="es-MX" sz="2400" spc="260" dirty="0">
                <a:latin typeface="Comic Sans MS"/>
                <a:cs typeface="Comic Sans MS"/>
              </a:rPr>
              <a:t> </a:t>
            </a:r>
            <a:r>
              <a:rPr lang="es-MX" sz="2400" spc="-5" dirty="0">
                <a:latin typeface="Comic Sans MS"/>
                <a:cs typeface="Comic Sans MS"/>
              </a:rPr>
              <a:t>ocurre</a:t>
            </a:r>
            <a:r>
              <a:rPr lang="es-MX" sz="2400" spc="254"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un sistema de potencia como resultado de una súbita reducción</a:t>
            </a:r>
            <a:r>
              <a:rPr lang="es-MX" sz="2400" spc="150" dirty="0">
                <a:latin typeface="Comic Sans MS"/>
                <a:cs typeface="Comic Sans MS"/>
              </a:rPr>
              <a:t> </a:t>
            </a:r>
            <a:r>
              <a:rPr lang="es-MX" sz="2400" spc="-5" dirty="0">
                <a:latin typeface="Comic Sans MS"/>
                <a:cs typeface="Comic Sans MS"/>
              </a:rPr>
              <a:t>en</a:t>
            </a:r>
            <a:r>
              <a:rPr lang="es-MX" sz="2400" spc="145" dirty="0">
                <a:latin typeface="Comic Sans MS"/>
                <a:cs typeface="Comic Sans MS"/>
              </a:rPr>
              <a:t> </a:t>
            </a:r>
            <a:r>
              <a:rPr lang="es-MX" sz="2400" spc="-5" dirty="0">
                <a:latin typeface="Comic Sans MS"/>
                <a:cs typeface="Comic Sans MS"/>
              </a:rPr>
              <a:t>la</a:t>
            </a:r>
            <a:r>
              <a:rPr lang="es-MX" sz="2400" spc="150" dirty="0">
                <a:latin typeface="Comic Sans MS"/>
                <a:cs typeface="Comic Sans MS"/>
              </a:rPr>
              <a:t> </a:t>
            </a:r>
            <a:r>
              <a:rPr lang="es-MX" sz="2400" spc="-5" dirty="0">
                <a:latin typeface="Comic Sans MS"/>
                <a:cs typeface="Comic Sans MS"/>
              </a:rPr>
              <a:t>potencia</a:t>
            </a:r>
            <a:r>
              <a:rPr lang="es-MX" sz="2400" spc="140" dirty="0">
                <a:latin typeface="Comic Sans MS"/>
                <a:cs typeface="Comic Sans MS"/>
              </a:rPr>
              <a:t> </a:t>
            </a:r>
            <a:r>
              <a:rPr lang="es-MX" sz="2400" spc="-5" dirty="0">
                <a:latin typeface="Comic Sans MS"/>
                <a:cs typeface="Comic Sans MS"/>
              </a:rPr>
              <a:t>de</a:t>
            </a:r>
            <a:r>
              <a:rPr lang="es-MX" sz="2400" spc="140" dirty="0">
                <a:latin typeface="Comic Sans MS"/>
                <a:cs typeface="Comic Sans MS"/>
              </a:rPr>
              <a:t> </a:t>
            </a:r>
            <a:r>
              <a:rPr lang="es-MX" sz="2400" spc="-5" dirty="0">
                <a:latin typeface="Comic Sans MS"/>
                <a:cs typeface="Comic Sans MS"/>
              </a:rPr>
              <a:t>entrada</a:t>
            </a:r>
            <a:r>
              <a:rPr lang="es-MX" sz="2400" spc="140" dirty="0">
                <a:latin typeface="Comic Sans MS"/>
                <a:cs typeface="Comic Sans MS"/>
              </a:rPr>
              <a:t> </a:t>
            </a:r>
            <a:r>
              <a:rPr lang="es-MX" sz="2400" spc="-5" dirty="0">
                <a:latin typeface="Comic Sans MS"/>
                <a:cs typeface="Comic Sans MS"/>
              </a:rPr>
              <a:t>por</a:t>
            </a:r>
            <a:r>
              <a:rPr lang="es-MX" sz="2400" spc="145" dirty="0">
                <a:latin typeface="Comic Sans MS"/>
                <a:cs typeface="Comic Sans MS"/>
              </a:rPr>
              <a:t> </a:t>
            </a:r>
            <a:r>
              <a:rPr lang="es-MX" sz="2400" spc="-5" dirty="0">
                <a:latin typeface="Comic Sans MS"/>
                <a:cs typeface="Comic Sans MS"/>
              </a:rPr>
              <a:t>la</a:t>
            </a:r>
            <a:r>
              <a:rPr lang="es-MX" sz="2400" spc="140" dirty="0">
                <a:latin typeface="Comic Sans MS"/>
                <a:cs typeface="Comic Sans MS"/>
              </a:rPr>
              <a:t> </a:t>
            </a:r>
            <a:r>
              <a:rPr lang="es-MX" sz="2400" spc="-5" dirty="0">
                <a:latin typeface="Comic Sans MS"/>
                <a:cs typeface="Comic Sans MS"/>
              </a:rPr>
              <a:t>pérdida de</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pérdidas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enlaces</a:t>
            </a:r>
            <a:r>
              <a:rPr lang="es-MX" sz="2400" dirty="0">
                <a:latin typeface="Comic Sans MS"/>
                <a:cs typeface="Comic Sans MS"/>
              </a:rPr>
              <a:t> </a:t>
            </a:r>
            <a:r>
              <a:rPr lang="es-MX" sz="2400" spc="-5" dirty="0">
                <a:latin typeface="Comic Sans MS"/>
                <a:cs typeface="Comic Sans MS"/>
              </a:rPr>
              <a:t>clave</a:t>
            </a:r>
            <a:r>
              <a:rPr lang="es-MX" sz="2400" dirty="0">
                <a:latin typeface="Comic Sans MS"/>
                <a:cs typeface="Comic Sans MS"/>
              </a:rPr>
              <a:t> </a:t>
            </a:r>
            <a:r>
              <a:rPr lang="es-MX" sz="2400" spc="-5" dirty="0">
                <a:latin typeface="Comic Sans MS"/>
                <a:cs typeface="Comic Sans MS"/>
              </a:rPr>
              <a:t>de importación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producir un decremento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velocidad</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que causa</a:t>
            </a:r>
            <a:r>
              <a:rPr lang="es-MX" sz="2400" spc="5" dirty="0">
                <a:latin typeface="Comic Sans MS"/>
                <a:cs typeface="Comic Sans MS"/>
              </a:rPr>
              <a:t> </a:t>
            </a:r>
            <a:r>
              <a:rPr lang="es-MX" sz="2400" spc="-5" dirty="0">
                <a:latin typeface="Comic Sans MS"/>
                <a:cs typeface="Comic Sans MS"/>
              </a:rPr>
              <a:t>una</a:t>
            </a:r>
            <a:r>
              <a:rPr lang="es-MX" sz="2400" spc="5" dirty="0">
                <a:latin typeface="Comic Sans MS"/>
                <a:cs typeface="Comic Sans MS"/>
              </a:rPr>
              <a:t> </a:t>
            </a:r>
            <a:r>
              <a:rPr lang="es-MX" sz="2400" spc="-5" dirty="0">
                <a:latin typeface="Comic Sans MS"/>
                <a:cs typeface="Comic Sans MS"/>
              </a:rPr>
              <a:t>disminución</a:t>
            </a:r>
            <a:r>
              <a:rPr lang="es-MX" sz="2400" spc="1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la</a:t>
            </a:r>
            <a:r>
              <a:rPr lang="es-MX" sz="2400" spc="10" dirty="0">
                <a:latin typeface="Comic Sans MS"/>
                <a:cs typeface="Comic Sans MS"/>
              </a:rPr>
              <a:t> </a:t>
            </a:r>
            <a:r>
              <a:rPr lang="es-MX" sz="2400" spc="-5" dirty="0">
                <a:latin typeface="Comic Sans MS"/>
                <a:cs typeface="Comic Sans MS"/>
              </a:rPr>
              <a:t>frecuencia</a:t>
            </a:r>
            <a:r>
              <a:rPr lang="es-MX" sz="2400" spc="5" dirty="0">
                <a:latin typeface="Comic Sans MS"/>
                <a:cs typeface="Comic Sans MS"/>
              </a:rPr>
              <a:t> </a:t>
            </a:r>
            <a:r>
              <a:rPr lang="es-MX" sz="2400" spc="-5" dirty="0">
                <a:latin typeface="Comic Sans MS"/>
                <a:cs typeface="Comic Sans MS"/>
              </a:rPr>
              <a:t>del</a:t>
            </a:r>
            <a:r>
              <a:rPr lang="es-MX" sz="2400" spc="10" dirty="0">
                <a:latin typeface="Comic Sans MS"/>
                <a:cs typeface="Comic Sans MS"/>
              </a:rPr>
              <a:t> </a:t>
            </a:r>
            <a:r>
              <a:rPr lang="es-MX" sz="2400" spc="-5" dirty="0">
                <a:latin typeface="Comic Sans MS"/>
                <a:cs typeface="Comic Sans MS"/>
              </a:rPr>
              <a:t>sistema.</a:t>
            </a:r>
          </a:p>
          <a:p>
            <a:pPr marL="469265" marR="5080" indent="-457200" algn="just">
              <a:spcBef>
                <a:spcPts val="100"/>
              </a:spcBef>
              <a:buFont typeface="+mj-lt"/>
              <a:buAutoNum type="arabicPeriod"/>
            </a:pPr>
            <a:endParaRPr lang="es-MX" sz="2400" spc="-5" dirty="0">
              <a:latin typeface="Comic Sans MS"/>
              <a:cs typeface="Comic Sans MS"/>
            </a:endParaRPr>
          </a:p>
          <a:p>
            <a:pPr marL="469265" marR="5080" indent="-457200" algn="just">
              <a:spcBef>
                <a:spcPts val="100"/>
              </a:spcBef>
              <a:buFont typeface="+mj-lt"/>
              <a:buAutoNum type="arabicPeriod"/>
            </a:pPr>
            <a:r>
              <a:rPr lang="es-MX" sz="2400" spc="-5" dirty="0" smtClean="0">
                <a:latin typeface="Comic Sans MS"/>
                <a:cs typeface="Comic Sans MS"/>
              </a:rPr>
              <a:t>La</a:t>
            </a:r>
            <a:r>
              <a:rPr lang="es-MX" sz="2400" dirty="0" smtClean="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sobrefrecuencia</a:t>
            </a:r>
            <a:r>
              <a:rPr lang="es-MX" sz="2400" dirty="0">
                <a:latin typeface="Comic Sans MS"/>
                <a:cs typeface="Comic Sans MS"/>
              </a:rPr>
              <a:t> </a:t>
            </a:r>
            <a:r>
              <a:rPr lang="es-MX" sz="2400" spc="-5" dirty="0">
                <a:latin typeface="Comic Sans MS"/>
                <a:cs typeface="Comic Sans MS"/>
              </a:rPr>
              <a:t>ocurre</a:t>
            </a:r>
            <a:r>
              <a:rPr lang="es-MX" sz="2400" spc="260" dirty="0">
                <a:latin typeface="Comic Sans MS"/>
                <a:cs typeface="Comic Sans MS"/>
              </a:rPr>
              <a:t> </a:t>
            </a:r>
            <a:r>
              <a:rPr lang="es-MX" sz="2400" spc="-5" dirty="0">
                <a:latin typeface="Comic Sans MS"/>
                <a:cs typeface="Comic Sans MS"/>
              </a:rPr>
              <a:t>como resultado</a:t>
            </a:r>
            <a:r>
              <a:rPr lang="es-MX" sz="2400" spc="100"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una</a:t>
            </a:r>
            <a:r>
              <a:rPr lang="es-MX" sz="2400" spc="100" dirty="0">
                <a:latin typeface="Comic Sans MS"/>
                <a:cs typeface="Comic Sans MS"/>
              </a:rPr>
              <a:t> </a:t>
            </a:r>
            <a:r>
              <a:rPr lang="es-MX" sz="2400" spc="-5" dirty="0">
                <a:latin typeface="Comic Sans MS"/>
                <a:cs typeface="Comic Sans MS"/>
              </a:rPr>
              <a:t>pérdida</a:t>
            </a:r>
            <a:r>
              <a:rPr lang="es-MX" sz="2400" spc="105" dirty="0">
                <a:latin typeface="Comic Sans MS"/>
                <a:cs typeface="Comic Sans MS"/>
              </a:rPr>
              <a:t> </a:t>
            </a:r>
            <a:r>
              <a:rPr lang="es-MX" sz="2400" spc="-5" dirty="0">
                <a:latin typeface="Comic Sans MS"/>
                <a:cs typeface="Comic Sans MS"/>
              </a:rPr>
              <a:t>súbita</a:t>
            </a:r>
            <a:r>
              <a:rPr lang="es-MX" sz="2400" spc="105"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carga</a:t>
            </a:r>
            <a:r>
              <a:rPr lang="es-MX" sz="2400" spc="105" dirty="0">
                <a:latin typeface="Comic Sans MS"/>
                <a:cs typeface="Comic Sans MS"/>
              </a:rPr>
              <a:t> </a:t>
            </a:r>
            <a:r>
              <a:rPr lang="es-MX" sz="2400" spc="-5" dirty="0">
                <a:latin typeface="Comic Sans MS"/>
                <a:cs typeface="Comic Sans MS"/>
              </a:rPr>
              <a:t>o</a:t>
            </a:r>
            <a:r>
              <a:rPr lang="es-MX" sz="2400" spc="100" dirty="0">
                <a:latin typeface="Comic Sans MS"/>
                <a:cs typeface="Comic Sans MS"/>
              </a:rPr>
              <a:t> </a:t>
            </a:r>
            <a:r>
              <a:rPr lang="es-MX" sz="2400" spc="-5" dirty="0">
                <a:latin typeface="Comic Sans MS"/>
                <a:cs typeface="Comic Sans MS"/>
              </a:rPr>
              <a:t>pérdida de</a:t>
            </a:r>
            <a:r>
              <a:rPr lang="es-MX" sz="2400" dirty="0">
                <a:latin typeface="Comic Sans MS"/>
                <a:cs typeface="Comic Sans MS"/>
              </a:rPr>
              <a:t> </a:t>
            </a:r>
            <a:r>
              <a:rPr lang="es-MX" sz="2400" spc="-5" dirty="0">
                <a:latin typeface="Comic Sans MS"/>
                <a:cs typeface="Comic Sans MS"/>
              </a:rPr>
              <a:t>enlaces</a:t>
            </a:r>
            <a:r>
              <a:rPr lang="es-MX" sz="2400" dirty="0">
                <a:latin typeface="Comic Sans MS"/>
                <a:cs typeface="Comic Sans MS"/>
              </a:rPr>
              <a:t> </a:t>
            </a:r>
            <a:r>
              <a:rPr lang="es-MX" sz="2400" spc="-5" dirty="0">
                <a:latin typeface="Comic Sans MS"/>
                <a:cs typeface="Comic Sans MS"/>
              </a:rPr>
              <a:t>clave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exportación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r>
              <a:rPr lang="es-MX" sz="2400" spc="260" dirty="0">
                <a:latin typeface="Comic Sans MS"/>
                <a:cs typeface="Comic Sans MS"/>
              </a:rPr>
              <a:t> </a:t>
            </a:r>
            <a:r>
              <a:rPr lang="es-MX" sz="2400" spc="-5" dirty="0">
                <a:latin typeface="Comic Sans MS"/>
                <a:cs typeface="Comic Sans MS"/>
              </a:rPr>
              <a:t>La salida del impulsor que alimentaba la carga inicial es absorbida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aceleración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estas</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y puede resultar un incremento en la frecuencia del sistema.</a:t>
            </a:r>
            <a:endParaRPr sz="900" dirty="0">
              <a:latin typeface="Comic Sans MS"/>
              <a:cs typeface="Comic Sans MS"/>
            </a:endParaRPr>
          </a:p>
        </p:txBody>
      </p:sp>
    </p:spTree>
    <p:extLst>
      <p:ext uri="{BB962C8B-B14F-4D97-AF65-F5344CB8AC3E}">
        <p14:creationId xmlns="" xmlns:p14="http://schemas.microsoft.com/office/powerpoint/2010/main" val="33728547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30200" y="533400"/>
            <a:ext cx="17297400" cy="4762842"/>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Existen dos consideraciones principales asociadas con la operación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planta</a:t>
            </a:r>
            <a:r>
              <a:rPr lang="es-MX" sz="2400" dirty="0">
                <a:latin typeface="Comic Sans MS"/>
                <a:cs typeface="Comic Sans MS"/>
              </a:rPr>
              <a:t> </a:t>
            </a:r>
            <a:r>
              <a:rPr lang="es-MX" sz="2400" spc="-5" dirty="0">
                <a:latin typeface="Comic Sans MS"/>
                <a:cs typeface="Comic Sans MS"/>
              </a:rPr>
              <a:t>generadora</a:t>
            </a:r>
            <a:r>
              <a:rPr lang="es-MX" sz="2400" spc="260" dirty="0">
                <a:latin typeface="Comic Sans MS"/>
                <a:cs typeface="Comic Sans MS"/>
              </a:rPr>
              <a:t> </a:t>
            </a:r>
            <a:r>
              <a:rPr lang="es-MX" sz="2400" spc="-5" dirty="0">
                <a:latin typeface="Comic Sans MS"/>
                <a:cs typeface="Comic Sans MS"/>
              </a:rPr>
              <a:t>a</a:t>
            </a:r>
            <a:r>
              <a:rPr lang="es-MX" sz="2400" spc="260" dirty="0">
                <a:latin typeface="Comic Sans MS"/>
                <a:cs typeface="Comic Sans MS"/>
              </a:rPr>
              <a:t> </a:t>
            </a:r>
            <a:r>
              <a:rPr lang="es-MX" sz="2400" spc="-5" dirty="0">
                <a:latin typeface="Comic Sans MS"/>
                <a:cs typeface="Comic Sans MS"/>
              </a:rPr>
              <a:t>frecuencia anormal.</a:t>
            </a:r>
            <a:r>
              <a:rPr lang="es-MX" sz="2400" spc="10" dirty="0">
                <a:latin typeface="Comic Sans MS"/>
                <a:cs typeface="Comic Sans MS"/>
              </a:rPr>
              <a:t> </a:t>
            </a:r>
            <a:r>
              <a:rPr lang="es-MX" sz="2400" spc="-5" dirty="0">
                <a:latin typeface="Comic Sans MS"/>
                <a:cs typeface="Comic Sans MS"/>
              </a:rPr>
              <a:t>Estas son:</a:t>
            </a:r>
          </a:p>
          <a:p>
            <a:pPr marL="12700" marR="5080" algn="just">
              <a:spcBef>
                <a:spcPts val="100"/>
              </a:spcBef>
            </a:pPr>
            <a:endParaRPr lang="es-MX" sz="2400" spc="-5" dirty="0">
              <a:latin typeface="Comic Sans MS"/>
              <a:cs typeface="Comic Sans MS"/>
            </a:endParaRPr>
          </a:p>
          <a:p>
            <a:pPr marL="193040" marR="5080" indent="-180975" algn="just">
              <a:spcBef>
                <a:spcPts val="100"/>
              </a:spcBef>
              <a:buFont typeface="Symbol"/>
              <a:buChar char=""/>
              <a:tabLst>
                <a:tab pos="193040" algn="l"/>
              </a:tabLst>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equipo</a:t>
            </a:r>
            <a:r>
              <a:rPr lang="es-MX" sz="2400" dirty="0">
                <a:latin typeface="Comic Sans MS"/>
                <a:cs typeface="Comic Sans MS"/>
              </a:rPr>
              <a:t> </a:t>
            </a:r>
            <a:r>
              <a:rPr lang="es-MX" sz="2400" spc="-5" dirty="0">
                <a:latin typeface="Comic Sans MS"/>
                <a:cs typeface="Comic Sans MS"/>
              </a:rPr>
              <a:t>contra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que podría</a:t>
            </a:r>
            <a:r>
              <a:rPr lang="es-MX" sz="2400" dirty="0">
                <a:latin typeface="Comic Sans MS"/>
                <a:cs typeface="Comic Sans MS"/>
              </a:rPr>
              <a:t> </a:t>
            </a:r>
            <a:r>
              <a:rPr lang="es-MX" sz="2400" spc="-5" dirty="0">
                <a:latin typeface="Comic Sans MS"/>
                <a:cs typeface="Comic Sans MS"/>
              </a:rPr>
              <a:t>presentarse</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operación</a:t>
            </a:r>
            <a:r>
              <a:rPr lang="es-MX" sz="2400" spc="260" dirty="0">
                <a:latin typeface="Comic Sans MS"/>
                <a:cs typeface="Comic Sans MS"/>
              </a:rPr>
              <a:t> </a:t>
            </a:r>
            <a:r>
              <a:rPr lang="es-MX" sz="2400" spc="-5" dirty="0">
                <a:latin typeface="Comic Sans MS"/>
                <a:cs typeface="Comic Sans MS"/>
              </a:rPr>
              <a:t>a frecuencia anormal </a:t>
            </a:r>
          </a:p>
          <a:p>
            <a:pPr marL="193040" marR="5080" indent="-180975" algn="just">
              <a:spcBef>
                <a:spcPts val="100"/>
              </a:spcBef>
              <a:buFont typeface="Symbol"/>
              <a:buChar char=""/>
              <a:tabLst>
                <a:tab pos="193040" algn="l"/>
              </a:tabLst>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prevención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accidental</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la unidad</a:t>
            </a:r>
            <a:r>
              <a:rPr lang="es-MX" sz="2400" dirty="0">
                <a:latin typeface="Comic Sans MS"/>
                <a:cs typeface="Comic Sans MS"/>
              </a:rPr>
              <a:t> </a:t>
            </a:r>
            <a:r>
              <a:rPr lang="es-MX" sz="2400" spc="-5" dirty="0">
                <a:latin typeface="Comic Sans MS"/>
                <a:cs typeface="Comic Sans MS"/>
              </a:rPr>
              <a:t>generadora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 frecuencia anormal recuperable que no exceda los</a:t>
            </a:r>
            <a:r>
              <a:rPr lang="es-MX" sz="2400" dirty="0">
                <a:latin typeface="Comic Sans MS"/>
                <a:cs typeface="Comic Sans MS"/>
              </a:rPr>
              <a:t> </a:t>
            </a:r>
            <a:r>
              <a:rPr lang="es-MX" sz="2400" spc="-5" dirty="0">
                <a:latin typeface="Comic Sans MS"/>
                <a:cs typeface="Comic Sans MS"/>
              </a:rPr>
              <a:t>límites</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diseño</a:t>
            </a:r>
            <a:r>
              <a:rPr lang="es-MX" sz="2400" dirty="0">
                <a:latin typeface="Comic Sans MS"/>
                <a:cs typeface="Comic Sans MS"/>
              </a:rPr>
              <a:t> </a:t>
            </a:r>
            <a:r>
              <a:rPr lang="es-MX" sz="2400" spc="-5" dirty="0">
                <a:latin typeface="Comic Sans MS"/>
                <a:cs typeface="Comic Sans MS"/>
              </a:rPr>
              <a:t>del</a:t>
            </a:r>
            <a:r>
              <a:rPr lang="es-MX" sz="2400" spc="5" dirty="0">
                <a:latin typeface="Comic Sans MS"/>
                <a:cs typeface="Comic Sans MS"/>
              </a:rPr>
              <a:t> </a:t>
            </a:r>
            <a:r>
              <a:rPr lang="es-MX" sz="2400" spc="-5" dirty="0">
                <a:latin typeface="Comic Sans MS"/>
                <a:cs typeface="Comic Sans MS"/>
              </a:rPr>
              <a:t>equipo</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planta.</a:t>
            </a:r>
          </a:p>
          <a:p>
            <a:pPr marL="193040" marR="5080" indent="-180975" algn="just">
              <a:spcBef>
                <a:spcPts val="100"/>
              </a:spcBef>
              <a:buFont typeface="Symbol"/>
              <a:buChar char=""/>
              <a:tabLst>
                <a:tab pos="193040" algn="l"/>
              </a:tabLst>
            </a:pPr>
            <a:endParaRPr lang="es-MX" sz="2400" spc="-5" dirty="0">
              <a:latin typeface="Comic Sans MS"/>
              <a:cs typeface="Comic Sans MS"/>
            </a:endParaRPr>
          </a:p>
          <a:p>
            <a:pPr marL="12065" marR="5080" algn="just">
              <a:spcBef>
                <a:spcPts val="100"/>
              </a:spcBef>
              <a:tabLst>
                <a:tab pos="193040" algn="l"/>
              </a:tabLst>
            </a:pPr>
            <a:r>
              <a:rPr lang="es-MX" sz="2400" spc="-5" dirty="0">
                <a:latin typeface="Comic Sans MS"/>
                <a:cs typeface="Comic Sans MS"/>
              </a:rPr>
              <a:t>Las partes principales de una planta generadora que son afectadas por la operación a frecuencia anormal son el generador,</a:t>
            </a:r>
            <a:r>
              <a:rPr lang="es-MX" sz="2400" dirty="0">
                <a:latin typeface="Comic Sans MS"/>
                <a:cs typeface="Comic Sans MS"/>
              </a:rPr>
              <a:t> </a:t>
            </a:r>
            <a:r>
              <a:rPr lang="es-MX" sz="2400" spc="-5" dirty="0">
                <a:latin typeface="Comic Sans MS"/>
                <a:cs typeface="Comic Sans MS"/>
              </a:rPr>
              <a:t>transformadores</a:t>
            </a:r>
            <a:r>
              <a:rPr lang="es-MX" sz="2400" dirty="0">
                <a:latin typeface="Comic Sans MS"/>
                <a:cs typeface="Comic Sans MS"/>
              </a:rPr>
              <a:t> </a:t>
            </a:r>
            <a:r>
              <a:rPr lang="es-MX" sz="2400" spc="-5" dirty="0">
                <a:latin typeface="Comic Sans MS"/>
                <a:cs typeface="Comic Sans MS"/>
              </a:rPr>
              <a:t>elevadores,</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las cargas</a:t>
            </a:r>
            <a:r>
              <a:rPr lang="es-MX" sz="2400" dirty="0">
                <a:latin typeface="Comic Sans MS"/>
                <a:cs typeface="Comic Sans MS"/>
              </a:rPr>
              <a:t> </a:t>
            </a:r>
            <a:r>
              <a:rPr lang="es-MX" sz="2400" spc="-5" dirty="0">
                <a:latin typeface="Comic Sans MS"/>
                <a:cs typeface="Comic Sans MS"/>
              </a:rPr>
              <a:t>auxiliares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subestación.</a:t>
            </a: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gn="just">
              <a:spcBef>
                <a:spcPts val="600"/>
              </a:spcBef>
            </a:pPr>
            <a:endParaRPr lang="es-MX" sz="2400" dirty="0">
              <a:latin typeface="Comic Sans MS"/>
              <a:cs typeface="Comic Sans MS"/>
            </a:endParaRPr>
          </a:p>
          <a:p>
            <a:pPr marL="12700" algn="just">
              <a:spcBef>
                <a:spcPts val="100"/>
              </a:spcBef>
            </a:pP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446223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30200" y="364758"/>
            <a:ext cx="17297400" cy="9718814"/>
          </a:xfrm>
          <a:prstGeom prst="rect">
            <a:avLst/>
          </a:prstGeom>
        </p:spPr>
        <p:txBody>
          <a:bodyPr vert="horz" wrap="square" lIns="0" tIns="12700" rIns="0" bIns="0" rtlCol="0">
            <a:spAutoFit/>
          </a:bodyPr>
          <a:lstStyle/>
          <a:p>
            <a:pPr marL="12700" marR="5080" algn="just">
              <a:spcBef>
                <a:spcPts val="100"/>
              </a:spcBef>
              <a:tabLst>
                <a:tab pos="738505" algn="l"/>
                <a:tab pos="982980" algn="l"/>
                <a:tab pos="1736089" algn="l"/>
                <a:tab pos="2338705" algn="l"/>
                <a:tab pos="2649855" algn="l"/>
              </a:tabLst>
            </a:pPr>
            <a:r>
              <a:rPr sz="2800" b="1" spc="-5" dirty="0">
                <a:latin typeface="Comic Sans MS"/>
                <a:cs typeface="Comic Sans MS"/>
              </a:rPr>
              <a:t>Operación	a	frecuencia	anorm</a:t>
            </a:r>
            <a:r>
              <a:rPr sz="2800" b="1" spc="-10" dirty="0">
                <a:latin typeface="Comic Sans MS"/>
                <a:cs typeface="Comic Sans MS"/>
              </a:rPr>
              <a:t>a</a:t>
            </a:r>
            <a:r>
              <a:rPr sz="2800" b="1" spc="-5" dirty="0">
                <a:latin typeface="Comic Sans MS"/>
                <a:cs typeface="Comic Sans MS"/>
              </a:rPr>
              <a:t>l</a:t>
            </a:r>
            <a:r>
              <a:rPr sz="2800" b="1" dirty="0">
                <a:latin typeface="Comic Sans MS"/>
                <a:cs typeface="Comic Sans MS"/>
              </a:rPr>
              <a:t>	</a:t>
            </a:r>
            <a:r>
              <a:rPr sz="2800" b="1" spc="-10" dirty="0">
                <a:latin typeface="Comic Sans MS"/>
                <a:cs typeface="Comic Sans MS"/>
              </a:rPr>
              <a:t>d</a:t>
            </a:r>
            <a:r>
              <a:rPr sz="2800" b="1" spc="-5" dirty="0">
                <a:latin typeface="Comic Sans MS"/>
                <a:cs typeface="Comic Sans MS"/>
              </a:rPr>
              <a:t>e</a:t>
            </a:r>
            <a:r>
              <a:rPr sz="2800" b="1" dirty="0">
                <a:latin typeface="Comic Sans MS"/>
                <a:cs typeface="Comic Sans MS"/>
              </a:rPr>
              <a:t>	</a:t>
            </a:r>
            <a:r>
              <a:rPr sz="2800" b="1" spc="-5" dirty="0" err="1">
                <a:latin typeface="Comic Sans MS"/>
                <a:cs typeface="Comic Sans MS"/>
              </a:rPr>
              <a:t>plantas</a:t>
            </a:r>
            <a:r>
              <a:rPr lang="es-AR" sz="2800" b="1" spc="-5" dirty="0">
                <a:latin typeface="Comic Sans MS"/>
                <a:cs typeface="Comic Sans MS"/>
              </a:rPr>
              <a:t> </a:t>
            </a:r>
            <a:r>
              <a:rPr sz="2800" b="1" spc="-5" dirty="0" err="1">
                <a:latin typeface="Comic Sans MS"/>
                <a:cs typeface="Comic Sans MS"/>
              </a:rPr>
              <a:t>generadoras</a:t>
            </a:r>
            <a:r>
              <a:rPr sz="2800" b="1" spc="-5" dirty="0">
                <a:latin typeface="Comic Sans MS"/>
                <a:cs typeface="Comic Sans MS"/>
              </a:rPr>
              <a:t> de</a:t>
            </a:r>
            <a:r>
              <a:rPr sz="2800" b="1" dirty="0">
                <a:latin typeface="Comic Sans MS"/>
                <a:cs typeface="Comic Sans MS"/>
              </a:rPr>
              <a:t> </a:t>
            </a:r>
            <a:r>
              <a:rPr sz="2800" b="1" spc="-5" dirty="0">
                <a:latin typeface="Comic Sans MS"/>
                <a:cs typeface="Comic Sans MS"/>
              </a:rPr>
              <a:t>vapor.</a:t>
            </a:r>
            <a:endParaRPr lang="en-US" sz="2800" b="1" spc="-5" dirty="0">
              <a:latin typeface="Comic Sans MS"/>
              <a:cs typeface="Comic Sans MS"/>
            </a:endParaRPr>
          </a:p>
          <a:p>
            <a:pPr marL="12700" algn="just">
              <a:spcBef>
                <a:spcPts val="100"/>
              </a:spcBef>
            </a:pPr>
            <a:r>
              <a:rPr lang="es-MX" sz="2800" b="1" spc="-5" dirty="0">
                <a:latin typeface="Comic Sans MS"/>
                <a:cs typeface="Comic Sans MS"/>
              </a:rPr>
              <a:t>A.</a:t>
            </a:r>
            <a:r>
              <a:rPr lang="es-MX" sz="2800" b="1" spc="405" dirty="0">
                <a:latin typeface="Comic Sans MS"/>
                <a:cs typeface="Comic Sans MS"/>
              </a:rPr>
              <a:t> </a:t>
            </a:r>
            <a:r>
              <a:rPr lang="es-MX" sz="2800" b="1" spc="-5" dirty="0">
                <a:latin typeface="Comic Sans MS"/>
                <a:cs typeface="Comic Sans MS"/>
              </a:rPr>
              <a:t>Capacidad</a:t>
            </a:r>
            <a:r>
              <a:rPr lang="es-MX" sz="2800" b="1" spc="10" dirty="0">
                <a:latin typeface="Comic Sans MS"/>
                <a:cs typeface="Comic Sans MS"/>
              </a:rPr>
              <a:t> </a:t>
            </a:r>
            <a:r>
              <a:rPr lang="es-MX" sz="2800" b="1" spc="-5" dirty="0">
                <a:latin typeface="Comic Sans MS"/>
                <a:cs typeface="Comic Sans MS"/>
              </a:rPr>
              <a:t>de</a:t>
            </a:r>
            <a:r>
              <a:rPr lang="es-MX" sz="2800" b="1" spc="10" dirty="0">
                <a:latin typeface="Comic Sans MS"/>
                <a:cs typeface="Comic Sans MS"/>
              </a:rPr>
              <a:t> </a:t>
            </a:r>
            <a:r>
              <a:rPr lang="es-MX" sz="2800" b="1" spc="-5" dirty="0">
                <a:latin typeface="Comic Sans MS"/>
                <a:cs typeface="Comic Sans MS"/>
              </a:rPr>
              <a:t>alta/baja</a:t>
            </a:r>
            <a:r>
              <a:rPr lang="es-MX" sz="2800" b="1" spc="10" dirty="0">
                <a:latin typeface="Comic Sans MS"/>
                <a:cs typeface="Comic Sans MS"/>
              </a:rPr>
              <a:t> </a:t>
            </a:r>
            <a:r>
              <a:rPr lang="es-MX" sz="2800" b="1" spc="-5" dirty="0">
                <a:latin typeface="Comic Sans MS"/>
                <a:cs typeface="Comic Sans MS"/>
              </a:rPr>
              <a:t>frecuencia</a:t>
            </a:r>
            <a:r>
              <a:rPr lang="es-MX" sz="2800" b="1" spc="10" dirty="0">
                <a:latin typeface="Comic Sans MS"/>
                <a:cs typeface="Comic Sans MS"/>
              </a:rPr>
              <a:t> </a:t>
            </a:r>
            <a:r>
              <a:rPr lang="es-MX" sz="2800" b="1" spc="-5" dirty="0">
                <a:latin typeface="Comic Sans MS"/>
                <a:cs typeface="Comic Sans MS"/>
              </a:rPr>
              <a:t>del</a:t>
            </a:r>
            <a:r>
              <a:rPr lang="es-MX" sz="2800" b="1" spc="10" dirty="0">
                <a:latin typeface="Comic Sans MS"/>
                <a:cs typeface="Comic Sans MS"/>
              </a:rPr>
              <a:t> </a:t>
            </a:r>
            <a:r>
              <a:rPr lang="es-MX" sz="2800" b="1" spc="-5" dirty="0">
                <a:latin typeface="Comic Sans MS"/>
                <a:cs typeface="Comic Sans MS"/>
              </a:rPr>
              <a:t>generador.</a:t>
            </a:r>
          </a:p>
          <a:p>
            <a:pPr marL="12700" algn="just">
              <a:spcBef>
                <a:spcPts val="100"/>
              </a:spcBef>
            </a:pPr>
            <a:endParaRPr lang="es-MX" sz="2800" b="1" spc="-5" dirty="0">
              <a:latin typeface="Comic Sans MS"/>
              <a:cs typeface="Comic Sans MS"/>
            </a:endParaRPr>
          </a:p>
          <a:p>
            <a:pPr marL="12700" marR="5080" algn="just">
              <a:spcBef>
                <a:spcPts val="100"/>
              </a:spcBef>
            </a:pPr>
            <a:r>
              <a:rPr lang="es-MX" sz="2800" spc="-5" dirty="0">
                <a:latin typeface="Comic Sans MS"/>
                <a:cs typeface="Comic Sans MS"/>
              </a:rPr>
              <a:t>Aunque</a:t>
            </a:r>
            <a:r>
              <a:rPr lang="es-MX" sz="2800" dirty="0">
                <a:latin typeface="Comic Sans MS"/>
                <a:cs typeface="Comic Sans MS"/>
              </a:rPr>
              <a:t> </a:t>
            </a:r>
            <a:r>
              <a:rPr lang="es-MX" sz="2800" spc="-5" dirty="0">
                <a:latin typeface="Comic Sans MS"/>
                <a:cs typeface="Comic Sans MS"/>
              </a:rPr>
              <a:t>no</a:t>
            </a:r>
            <a:r>
              <a:rPr lang="es-MX" sz="2800" dirty="0">
                <a:latin typeface="Comic Sans MS"/>
                <a:cs typeface="Comic Sans MS"/>
              </a:rPr>
              <a:t> </a:t>
            </a:r>
            <a:r>
              <a:rPr lang="es-MX" sz="2800" spc="-5" dirty="0">
                <a:latin typeface="Comic Sans MS"/>
                <a:cs typeface="Comic Sans MS"/>
              </a:rPr>
              <a:t>ha</a:t>
            </a:r>
            <a:r>
              <a:rPr lang="es-MX" sz="2800" dirty="0">
                <a:latin typeface="Comic Sans MS"/>
                <a:cs typeface="Comic Sans MS"/>
              </a:rPr>
              <a:t> </a:t>
            </a:r>
            <a:r>
              <a:rPr lang="es-MX" sz="2800" spc="-5" dirty="0">
                <a:latin typeface="Comic Sans MS"/>
                <a:cs typeface="Comic Sans MS"/>
              </a:rPr>
              <a:t>sido</a:t>
            </a:r>
            <a:r>
              <a:rPr lang="es-MX" sz="2800" dirty="0">
                <a:latin typeface="Comic Sans MS"/>
                <a:cs typeface="Comic Sans MS"/>
              </a:rPr>
              <a:t> </a:t>
            </a:r>
            <a:r>
              <a:rPr lang="es-MX" sz="2800" spc="-5" dirty="0">
                <a:latin typeface="Comic Sans MS"/>
                <a:cs typeface="Comic Sans MS"/>
              </a:rPr>
              <a:t>establecida</a:t>
            </a:r>
            <a:r>
              <a:rPr lang="es-MX" sz="2800" dirty="0">
                <a:latin typeface="Comic Sans MS"/>
                <a:cs typeface="Comic Sans MS"/>
              </a:rPr>
              <a:t> </a:t>
            </a:r>
            <a:r>
              <a:rPr lang="es-MX" sz="2800" spc="-5" dirty="0">
                <a:latin typeface="Comic Sans MS"/>
                <a:cs typeface="Comic Sans MS"/>
              </a:rPr>
              <a:t>una</a:t>
            </a:r>
            <a:r>
              <a:rPr lang="es-MX" sz="2800" dirty="0">
                <a:latin typeface="Comic Sans MS"/>
                <a:cs typeface="Comic Sans MS"/>
              </a:rPr>
              <a:t> </a:t>
            </a:r>
            <a:r>
              <a:rPr lang="es-MX" sz="2800" spc="-5" dirty="0">
                <a:latin typeface="Comic Sans MS"/>
                <a:cs typeface="Comic Sans MS"/>
              </a:rPr>
              <a:t>norma</a:t>
            </a:r>
            <a:r>
              <a:rPr lang="es-MX" sz="2800" dirty="0">
                <a:latin typeface="Comic Sans MS"/>
                <a:cs typeface="Comic Sans MS"/>
              </a:rPr>
              <a:t> </a:t>
            </a:r>
            <a:r>
              <a:rPr lang="es-MX" sz="2800" spc="-5" dirty="0">
                <a:latin typeface="Comic Sans MS"/>
                <a:cs typeface="Comic Sans MS"/>
              </a:rPr>
              <a:t>para</a:t>
            </a:r>
            <a:r>
              <a:rPr lang="es-MX" sz="2800" spc="254" dirty="0">
                <a:latin typeface="Comic Sans MS"/>
                <a:cs typeface="Comic Sans MS"/>
              </a:rPr>
              <a:t> </a:t>
            </a:r>
            <a:r>
              <a:rPr lang="es-MX" sz="2800" spc="-5" dirty="0">
                <a:latin typeface="Comic Sans MS"/>
                <a:cs typeface="Comic Sans MS"/>
              </a:rPr>
              <a:t>la operación</a:t>
            </a:r>
            <a:r>
              <a:rPr lang="es-MX" sz="2800" dirty="0">
                <a:latin typeface="Comic Sans MS"/>
                <a:cs typeface="Comic Sans MS"/>
              </a:rPr>
              <a:t> </a:t>
            </a:r>
            <a:r>
              <a:rPr lang="es-MX" sz="2800" spc="-5" dirty="0">
                <a:latin typeface="Comic Sans MS"/>
                <a:cs typeface="Comic Sans MS"/>
              </a:rPr>
              <a:t>a</a:t>
            </a:r>
            <a:r>
              <a:rPr lang="es-MX" sz="2800" dirty="0">
                <a:latin typeface="Comic Sans MS"/>
                <a:cs typeface="Comic Sans MS"/>
              </a:rPr>
              <a:t> </a:t>
            </a:r>
            <a:r>
              <a:rPr lang="es-MX" sz="2800" spc="-5" dirty="0">
                <a:latin typeface="Comic Sans MS"/>
                <a:cs typeface="Comic Sans MS"/>
              </a:rPr>
              <a:t>frecuencia</a:t>
            </a:r>
            <a:r>
              <a:rPr lang="es-MX" sz="2800" dirty="0">
                <a:latin typeface="Comic Sans MS"/>
                <a:cs typeface="Comic Sans MS"/>
              </a:rPr>
              <a:t> </a:t>
            </a:r>
            <a:r>
              <a:rPr lang="es-MX" sz="2800" spc="-5" dirty="0">
                <a:latin typeface="Comic Sans MS"/>
                <a:cs typeface="Comic Sans MS"/>
              </a:rPr>
              <a:t>anormal</a:t>
            </a:r>
            <a:r>
              <a:rPr lang="es-MX" sz="2800" dirty="0">
                <a:latin typeface="Comic Sans MS"/>
                <a:cs typeface="Comic Sans MS"/>
              </a:rPr>
              <a:t> </a:t>
            </a:r>
            <a:r>
              <a:rPr lang="es-MX" sz="2800" spc="-5" dirty="0">
                <a:latin typeface="Comic Sans MS"/>
                <a:cs typeface="Comic Sans MS"/>
              </a:rPr>
              <a:t>de</a:t>
            </a:r>
            <a:r>
              <a:rPr lang="es-MX" sz="2800" dirty="0">
                <a:latin typeface="Comic Sans MS"/>
                <a:cs typeface="Comic Sans MS"/>
              </a:rPr>
              <a:t> </a:t>
            </a:r>
            <a:r>
              <a:rPr lang="es-MX" sz="2800" spc="-5" dirty="0">
                <a:latin typeface="Comic Sans MS"/>
                <a:cs typeface="Comic Sans MS"/>
              </a:rPr>
              <a:t>generadores sincrónicos, se reconoce que la reducción de frecuencia origina ventilación reducida; por lo tanto, la operación a baja</a:t>
            </a:r>
            <a:r>
              <a:rPr lang="es-MX" sz="2800" dirty="0">
                <a:latin typeface="Comic Sans MS"/>
                <a:cs typeface="Comic Sans MS"/>
              </a:rPr>
              <a:t> </a:t>
            </a:r>
            <a:r>
              <a:rPr lang="es-MX" sz="2800" spc="-5" dirty="0">
                <a:latin typeface="Comic Sans MS"/>
                <a:cs typeface="Comic Sans MS"/>
              </a:rPr>
              <a:t>frecuencia</a:t>
            </a:r>
            <a:r>
              <a:rPr lang="es-MX" sz="2800" dirty="0">
                <a:latin typeface="Comic Sans MS"/>
                <a:cs typeface="Comic Sans MS"/>
              </a:rPr>
              <a:t> </a:t>
            </a:r>
            <a:r>
              <a:rPr lang="es-MX" sz="2800" spc="-5" dirty="0">
                <a:latin typeface="Comic Sans MS"/>
                <a:cs typeface="Comic Sans MS"/>
              </a:rPr>
              <a:t>deberá</a:t>
            </a:r>
            <a:r>
              <a:rPr lang="es-MX" sz="2800" spc="5" dirty="0">
                <a:latin typeface="Comic Sans MS"/>
                <a:cs typeface="Comic Sans MS"/>
              </a:rPr>
              <a:t> </a:t>
            </a:r>
            <a:r>
              <a:rPr lang="es-MX" sz="2800" spc="-5" dirty="0">
                <a:latin typeface="Comic Sans MS"/>
                <a:cs typeface="Comic Sans MS"/>
              </a:rPr>
              <a:t>ser</a:t>
            </a:r>
            <a:r>
              <a:rPr lang="es-MX" sz="2800" dirty="0">
                <a:latin typeface="Comic Sans MS"/>
                <a:cs typeface="Comic Sans MS"/>
              </a:rPr>
              <a:t> </a:t>
            </a:r>
            <a:r>
              <a:rPr lang="es-MX" sz="2800" spc="-5" dirty="0">
                <a:latin typeface="Comic Sans MS"/>
                <a:cs typeface="Comic Sans MS"/>
              </a:rPr>
              <a:t>a</a:t>
            </a:r>
            <a:r>
              <a:rPr lang="es-MX" sz="2800" dirty="0">
                <a:latin typeface="Comic Sans MS"/>
                <a:cs typeface="Comic Sans MS"/>
              </a:rPr>
              <a:t> </a:t>
            </a:r>
            <a:r>
              <a:rPr lang="es-MX" sz="2800" spc="-5" dirty="0" err="1">
                <a:latin typeface="Comic Sans MS"/>
                <a:cs typeface="Comic Sans MS"/>
              </a:rPr>
              <a:t>kVA</a:t>
            </a:r>
            <a:r>
              <a:rPr lang="es-MX" sz="2800" spc="5" dirty="0">
                <a:latin typeface="Comic Sans MS"/>
                <a:cs typeface="Comic Sans MS"/>
              </a:rPr>
              <a:t> </a:t>
            </a:r>
            <a:r>
              <a:rPr lang="es-MX" sz="2800" spc="-5" dirty="0">
                <a:latin typeface="Comic Sans MS"/>
                <a:cs typeface="Comic Sans MS"/>
              </a:rPr>
              <a:t>reducidos.</a:t>
            </a:r>
          </a:p>
          <a:p>
            <a:pPr marL="12700" marR="5080" algn="just">
              <a:spcBef>
                <a:spcPts val="100"/>
              </a:spcBef>
            </a:pPr>
            <a:r>
              <a:rPr lang="es-MX" sz="2800" spc="-5" dirty="0">
                <a:latin typeface="Comic Sans MS"/>
                <a:cs typeface="Comic Sans MS"/>
              </a:rPr>
              <a:t>Es casi seguro que una operación a baja frecuencia de la unidad, es acompañada por valores altos de corriente de carga tomada del generador.</a:t>
            </a:r>
            <a:r>
              <a:rPr lang="es-MX" sz="2800" dirty="0">
                <a:latin typeface="Comic Sans MS"/>
                <a:cs typeface="Comic Sans MS"/>
              </a:rPr>
              <a:t> </a:t>
            </a:r>
            <a:r>
              <a:rPr lang="es-MX" sz="2800" spc="-5" dirty="0">
                <a:latin typeface="Comic Sans MS"/>
                <a:cs typeface="Comic Sans MS"/>
              </a:rPr>
              <a:t>Esto podría causar que se exceda</a:t>
            </a:r>
            <a:r>
              <a:rPr lang="es-MX" sz="2800" dirty="0">
                <a:latin typeface="Comic Sans MS"/>
                <a:cs typeface="Comic Sans MS"/>
              </a:rPr>
              <a:t> </a:t>
            </a:r>
            <a:r>
              <a:rPr lang="es-MX" sz="2800" spc="-5" dirty="0">
                <a:latin typeface="Comic Sans MS"/>
                <a:cs typeface="Comic Sans MS"/>
              </a:rPr>
              <a:t>la</a:t>
            </a:r>
            <a:r>
              <a:rPr lang="es-MX" sz="2800" dirty="0">
                <a:latin typeface="Comic Sans MS"/>
                <a:cs typeface="Comic Sans MS"/>
              </a:rPr>
              <a:t> </a:t>
            </a:r>
            <a:r>
              <a:rPr lang="es-MX" sz="2800" spc="-5" dirty="0">
                <a:latin typeface="Comic Sans MS"/>
                <a:cs typeface="Comic Sans MS"/>
              </a:rPr>
              <a:t>capacidad</a:t>
            </a:r>
            <a:r>
              <a:rPr lang="es-MX" sz="2800" dirty="0">
                <a:latin typeface="Comic Sans MS"/>
                <a:cs typeface="Comic Sans MS"/>
              </a:rPr>
              <a:t> </a:t>
            </a:r>
            <a:r>
              <a:rPr lang="es-MX" sz="2800" spc="-5" dirty="0">
                <a:latin typeface="Comic Sans MS"/>
                <a:cs typeface="Comic Sans MS"/>
              </a:rPr>
              <a:t>térmica</a:t>
            </a:r>
            <a:r>
              <a:rPr lang="es-MX" sz="2800" dirty="0">
                <a:latin typeface="Comic Sans MS"/>
                <a:cs typeface="Comic Sans MS"/>
              </a:rPr>
              <a:t> </a:t>
            </a:r>
            <a:r>
              <a:rPr lang="es-MX" sz="2800" spc="-5" dirty="0">
                <a:latin typeface="Comic Sans MS"/>
                <a:cs typeface="Comic Sans MS"/>
              </a:rPr>
              <a:t>de</a:t>
            </a:r>
            <a:r>
              <a:rPr lang="es-MX" sz="2800" dirty="0">
                <a:latin typeface="Comic Sans MS"/>
                <a:cs typeface="Comic Sans MS"/>
              </a:rPr>
              <a:t> </a:t>
            </a:r>
            <a:r>
              <a:rPr lang="es-MX" sz="2800" spc="-5" dirty="0">
                <a:latin typeface="Comic Sans MS"/>
                <a:cs typeface="Comic Sans MS"/>
              </a:rPr>
              <a:t>tiempo</a:t>
            </a:r>
            <a:r>
              <a:rPr lang="es-MX" sz="2800" dirty="0">
                <a:latin typeface="Comic Sans MS"/>
                <a:cs typeface="Comic Sans MS"/>
              </a:rPr>
              <a:t> </a:t>
            </a:r>
            <a:r>
              <a:rPr lang="es-MX" sz="2800" spc="-5" dirty="0">
                <a:latin typeface="Comic Sans MS"/>
                <a:cs typeface="Comic Sans MS"/>
              </a:rPr>
              <a:t>corto</a:t>
            </a:r>
            <a:r>
              <a:rPr lang="es-MX" sz="2800" dirty="0">
                <a:latin typeface="Comic Sans MS"/>
                <a:cs typeface="Comic Sans MS"/>
              </a:rPr>
              <a:t> </a:t>
            </a:r>
            <a:r>
              <a:rPr lang="es-MX" sz="2800" spc="-5" dirty="0">
                <a:latin typeface="Comic Sans MS"/>
                <a:cs typeface="Comic Sans MS"/>
              </a:rPr>
              <a:t>del generador.</a:t>
            </a:r>
            <a:r>
              <a:rPr lang="es-MX" sz="2800" dirty="0">
                <a:latin typeface="Comic Sans MS"/>
                <a:cs typeface="Comic Sans MS"/>
              </a:rPr>
              <a:t> </a:t>
            </a:r>
            <a:r>
              <a:rPr lang="es-MX" sz="2800" spc="-5" dirty="0">
                <a:latin typeface="Comic Sans MS"/>
                <a:cs typeface="Comic Sans MS"/>
              </a:rPr>
              <a:t>Los</a:t>
            </a:r>
            <a:r>
              <a:rPr lang="es-MX" sz="2800" dirty="0">
                <a:latin typeface="Comic Sans MS"/>
                <a:cs typeface="Comic Sans MS"/>
              </a:rPr>
              <a:t> </a:t>
            </a:r>
            <a:r>
              <a:rPr lang="es-MX" sz="2800" spc="-5" dirty="0">
                <a:latin typeface="Comic Sans MS"/>
                <a:cs typeface="Comic Sans MS"/>
              </a:rPr>
              <a:t>niveles</a:t>
            </a:r>
            <a:r>
              <a:rPr lang="es-MX" sz="2800" dirty="0">
                <a:latin typeface="Comic Sans MS"/>
                <a:cs typeface="Comic Sans MS"/>
              </a:rPr>
              <a:t> </a:t>
            </a:r>
            <a:r>
              <a:rPr lang="es-MX" sz="2800" spc="-5" dirty="0">
                <a:latin typeface="Comic Sans MS"/>
                <a:cs typeface="Comic Sans MS"/>
              </a:rPr>
              <a:t>de</a:t>
            </a:r>
            <a:r>
              <a:rPr lang="es-MX" sz="2800" dirty="0">
                <a:latin typeface="Comic Sans MS"/>
                <a:cs typeface="Comic Sans MS"/>
              </a:rPr>
              <a:t> </a:t>
            </a:r>
            <a:r>
              <a:rPr lang="es-MX" sz="2800" spc="-5" dirty="0">
                <a:latin typeface="Comic Sans MS"/>
                <a:cs typeface="Comic Sans MS"/>
              </a:rPr>
              <a:t>operación</a:t>
            </a:r>
            <a:r>
              <a:rPr lang="es-MX" sz="2800" dirty="0">
                <a:latin typeface="Comic Sans MS"/>
                <a:cs typeface="Comic Sans MS"/>
              </a:rPr>
              <a:t> </a:t>
            </a:r>
            <a:r>
              <a:rPr lang="es-MX" sz="2800" spc="-5" dirty="0">
                <a:latin typeface="Comic Sans MS"/>
                <a:cs typeface="Comic Sans MS"/>
              </a:rPr>
              <a:t>permisibles</a:t>
            </a:r>
            <a:r>
              <a:rPr lang="es-MX" sz="2800" spc="254" dirty="0">
                <a:latin typeface="Comic Sans MS"/>
                <a:cs typeface="Comic Sans MS"/>
              </a:rPr>
              <a:t> </a:t>
            </a:r>
            <a:r>
              <a:rPr lang="es-MX" sz="2800" spc="-5" dirty="0">
                <a:latin typeface="Comic Sans MS"/>
                <a:cs typeface="Comic Sans MS"/>
              </a:rPr>
              <a:t>de tiempo corto para el estator y el rotor de generadores sincrónicos</a:t>
            </a:r>
            <a:r>
              <a:rPr lang="es-MX" sz="2800" dirty="0">
                <a:latin typeface="Comic Sans MS"/>
                <a:cs typeface="Comic Sans MS"/>
              </a:rPr>
              <a:t> </a:t>
            </a:r>
            <a:r>
              <a:rPr lang="es-MX" sz="2800" spc="-5" dirty="0">
                <a:latin typeface="Comic Sans MS"/>
                <a:cs typeface="Comic Sans MS"/>
              </a:rPr>
              <a:t>de</a:t>
            </a:r>
            <a:r>
              <a:rPr lang="es-MX" sz="2800" dirty="0">
                <a:latin typeface="Comic Sans MS"/>
                <a:cs typeface="Comic Sans MS"/>
              </a:rPr>
              <a:t> </a:t>
            </a:r>
            <a:r>
              <a:rPr lang="es-MX" sz="2800" spc="-5" dirty="0">
                <a:latin typeface="Comic Sans MS"/>
                <a:cs typeface="Comic Sans MS"/>
              </a:rPr>
              <a:t>rotor</a:t>
            </a:r>
            <a:r>
              <a:rPr lang="es-MX" sz="2800" dirty="0">
                <a:latin typeface="Comic Sans MS"/>
                <a:cs typeface="Comic Sans MS"/>
              </a:rPr>
              <a:t> </a:t>
            </a:r>
            <a:r>
              <a:rPr lang="es-MX" sz="2800" spc="-5" dirty="0">
                <a:latin typeface="Comic Sans MS"/>
                <a:cs typeface="Comic Sans MS"/>
              </a:rPr>
              <a:t>cilíndrico</a:t>
            </a:r>
            <a:r>
              <a:rPr lang="es-MX" sz="2800" dirty="0">
                <a:latin typeface="Comic Sans MS"/>
                <a:cs typeface="Comic Sans MS"/>
              </a:rPr>
              <a:t> </a:t>
            </a:r>
            <a:r>
              <a:rPr lang="es-MX" sz="2800" spc="-5" dirty="0">
                <a:latin typeface="Comic Sans MS"/>
                <a:cs typeface="Comic Sans MS"/>
              </a:rPr>
              <a:t>son</a:t>
            </a:r>
            <a:r>
              <a:rPr lang="es-MX" sz="2800" dirty="0">
                <a:latin typeface="Comic Sans MS"/>
                <a:cs typeface="Comic Sans MS"/>
              </a:rPr>
              <a:t> </a:t>
            </a:r>
            <a:r>
              <a:rPr lang="es-MX" sz="2800" spc="-5" dirty="0">
                <a:latin typeface="Comic Sans MS"/>
                <a:cs typeface="Comic Sans MS"/>
              </a:rPr>
              <a:t>especificados</a:t>
            </a:r>
            <a:r>
              <a:rPr lang="es-MX" sz="2800" spc="254" dirty="0">
                <a:latin typeface="Comic Sans MS"/>
                <a:cs typeface="Comic Sans MS"/>
              </a:rPr>
              <a:t> </a:t>
            </a:r>
            <a:r>
              <a:rPr lang="es-MX" sz="2800" spc="-5" dirty="0">
                <a:latin typeface="Comic Sans MS"/>
                <a:cs typeface="Comic Sans MS"/>
              </a:rPr>
              <a:t>en ANSI</a:t>
            </a:r>
            <a:r>
              <a:rPr lang="es-MX" sz="2800" dirty="0">
                <a:latin typeface="Comic Sans MS"/>
                <a:cs typeface="Comic Sans MS"/>
              </a:rPr>
              <a:t> </a:t>
            </a:r>
            <a:r>
              <a:rPr lang="es-MX" sz="2800" spc="-5" dirty="0">
                <a:latin typeface="Comic Sans MS"/>
                <a:cs typeface="Comic Sans MS"/>
              </a:rPr>
              <a:t>C50.13.</a:t>
            </a:r>
            <a:r>
              <a:rPr lang="es-MX" sz="2800" dirty="0">
                <a:latin typeface="Comic Sans MS"/>
                <a:cs typeface="Comic Sans MS"/>
              </a:rPr>
              <a:t> </a:t>
            </a:r>
            <a:r>
              <a:rPr lang="es-MX" sz="2800" spc="-5" dirty="0">
                <a:latin typeface="Comic Sans MS"/>
                <a:cs typeface="Comic Sans MS"/>
              </a:rPr>
              <a:t>Las</a:t>
            </a:r>
            <a:r>
              <a:rPr lang="es-MX" sz="2800" dirty="0">
                <a:latin typeface="Comic Sans MS"/>
                <a:cs typeface="Comic Sans MS"/>
              </a:rPr>
              <a:t> </a:t>
            </a:r>
            <a:r>
              <a:rPr lang="es-MX" sz="2800" spc="-5" dirty="0">
                <a:latin typeface="Comic Sans MS"/>
                <a:cs typeface="Comic Sans MS"/>
              </a:rPr>
              <a:t>limitaciones</a:t>
            </a:r>
            <a:r>
              <a:rPr lang="es-MX" sz="2800" dirty="0">
                <a:latin typeface="Comic Sans MS"/>
                <a:cs typeface="Comic Sans MS"/>
              </a:rPr>
              <a:t> </a:t>
            </a:r>
            <a:r>
              <a:rPr lang="es-MX" sz="2800" spc="-5" dirty="0">
                <a:latin typeface="Comic Sans MS"/>
                <a:cs typeface="Comic Sans MS"/>
              </a:rPr>
              <a:t>en</a:t>
            </a:r>
            <a:r>
              <a:rPr lang="es-MX" sz="2800" dirty="0">
                <a:latin typeface="Comic Sans MS"/>
                <a:cs typeface="Comic Sans MS"/>
              </a:rPr>
              <a:t> </a:t>
            </a:r>
            <a:r>
              <a:rPr lang="es-MX" sz="2800" spc="-5" dirty="0">
                <a:latin typeface="Comic Sans MS"/>
                <a:cs typeface="Comic Sans MS"/>
              </a:rPr>
              <a:t>la</a:t>
            </a:r>
            <a:r>
              <a:rPr lang="es-MX" sz="2800" dirty="0">
                <a:latin typeface="Comic Sans MS"/>
                <a:cs typeface="Comic Sans MS"/>
              </a:rPr>
              <a:t> </a:t>
            </a:r>
            <a:r>
              <a:rPr lang="es-MX" sz="2800" spc="-5" dirty="0">
                <a:latin typeface="Comic Sans MS"/>
                <a:cs typeface="Comic Sans MS"/>
              </a:rPr>
              <a:t>operación</a:t>
            </a:r>
            <a:r>
              <a:rPr lang="es-MX" sz="2800" dirty="0">
                <a:latin typeface="Comic Sans MS"/>
                <a:cs typeface="Comic Sans MS"/>
              </a:rPr>
              <a:t> </a:t>
            </a:r>
            <a:r>
              <a:rPr lang="es-MX" sz="2800" spc="-5" dirty="0">
                <a:latin typeface="Comic Sans MS"/>
                <a:cs typeface="Comic Sans MS"/>
              </a:rPr>
              <a:t>de generadores en condición de baja frecuencia son menos restrictivas que las de la </a:t>
            </a:r>
            <a:r>
              <a:rPr lang="es-MX" sz="2800" dirty="0">
                <a:latin typeface="Comic Sans MS"/>
                <a:cs typeface="Comic Sans MS"/>
              </a:rPr>
              <a:t>turbina</a:t>
            </a:r>
            <a:r>
              <a:rPr lang="es-MX" sz="2800" dirty="0" smtClean="0">
                <a:latin typeface="Comic Sans MS"/>
                <a:cs typeface="Comic Sans MS"/>
              </a:rPr>
              <a:t>. </a:t>
            </a:r>
            <a:r>
              <a:rPr lang="es-MX" sz="2800" spc="-5" dirty="0" smtClean="0">
                <a:latin typeface="Comic Sans MS"/>
                <a:cs typeface="Comic Sans MS"/>
              </a:rPr>
              <a:t>Sin </a:t>
            </a:r>
            <a:r>
              <a:rPr lang="es-MX" sz="2800" spc="-5" dirty="0">
                <a:latin typeface="Comic Sans MS"/>
                <a:cs typeface="Comic Sans MS"/>
              </a:rPr>
              <a:t>embargo, cuando se</a:t>
            </a:r>
            <a:r>
              <a:rPr lang="es-MX" sz="2800" dirty="0">
                <a:latin typeface="Comic Sans MS"/>
                <a:cs typeface="Comic Sans MS"/>
              </a:rPr>
              <a:t> </a:t>
            </a:r>
            <a:r>
              <a:rPr lang="es-MX" sz="2800" spc="-5" dirty="0">
                <a:latin typeface="Comic Sans MS"/>
                <a:cs typeface="Comic Sans MS"/>
              </a:rPr>
              <a:t>requiere</a:t>
            </a:r>
            <a:r>
              <a:rPr lang="es-MX" sz="2800" dirty="0">
                <a:latin typeface="Comic Sans MS"/>
                <a:cs typeface="Comic Sans MS"/>
              </a:rPr>
              <a:t> </a:t>
            </a:r>
            <a:r>
              <a:rPr lang="es-MX" sz="2800" spc="-5" dirty="0">
                <a:latin typeface="Comic Sans MS"/>
                <a:cs typeface="Comic Sans MS"/>
              </a:rPr>
              <a:t>protección</a:t>
            </a:r>
            <a:r>
              <a:rPr lang="es-MX" sz="2800" dirty="0">
                <a:latin typeface="Comic Sans MS"/>
                <a:cs typeface="Comic Sans MS"/>
              </a:rPr>
              <a:t> </a:t>
            </a:r>
            <a:r>
              <a:rPr lang="es-MX" sz="2800" spc="-5" dirty="0">
                <a:latin typeface="Comic Sans MS"/>
                <a:cs typeface="Comic Sans MS"/>
              </a:rPr>
              <a:t>del</a:t>
            </a:r>
            <a:r>
              <a:rPr lang="es-MX" sz="2800" dirty="0">
                <a:latin typeface="Comic Sans MS"/>
                <a:cs typeface="Comic Sans MS"/>
              </a:rPr>
              <a:t> </a:t>
            </a:r>
            <a:r>
              <a:rPr lang="es-MX" sz="2800" spc="-5" dirty="0">
                <a:latin typeface="Comic Sans MS"/>
                <a:cs typeface="Comic Sans MS"/>
              </a:rPr>
              <a:t>generador,</a:t>
            </a:r>
            <a:r>
              <a:rPr lang="es-MX" sz="2800" dirty="0">
                <a:latin typeface="Comic Sans MS"/>
                <a:cs typeface="Comic Sans MS"/>
              </a:rPr>
              <a:t> </a:t>
            </a:r>
            <a:r>
              <a:rPr lang="es-MX" sz="2800" spc="-5" dirty="0">
                <a:latin typeface="Comic Sans MS"/>
                <a:cs typeface="Comic Sans MS"/>
              </a:rPr>
              <a:t>ha</a:t>
            </a:r>
            <a:r>
              <a:rPr lang="es-MX" sz="2800" dirty="0">
                <a:latin typeface="Comic Sans MS"/>
                <a:cs typeface="Comic Sans MS"/>
              </a:rPr>
              <a:t> </a:t>
            </a:r>
            <a:r>
              <a:rPr lang="es-MX" sz="2800" spc="-5" dirty="0">
                <a:latin typeface="Comic Sans MS"/>
                <a:cs typeface="Comic Sans MS"/>
              </a:rPr>
              <a:t>sido</a:t>
            </a:r>
            <a:r>
              <a:rPr lang="es-MX" sz="2800" spc="254" dirty="0">
                <a:latin typeface="Comic Sans MS"/>
                <a:cs typeface="Comic Sans MS"/>
              </a:rPr>
              <a:t> </a:t>
            </a:r>
            <a:r>
              <a:rPr lang="es-MX" sz="2800" spc="-5" dirty="0">
                <a:latin typeface="Comic Sans MS"/>
                <a:cs typeface="Comic Sans MS"/>
              </a:rPr>
              <a:t>una práctica en la industria proporcionar protección contra </a:t>
            </a:r>
            <a:r>
              <a:rPr lang="es-MX" sz="2800" spc="-5" dirty="0" err="1">
                <a:latin typeface="Comic Sans MS"/>
                <a:cs typeface="Comic Sans MS"/>
              </a:rPr>
              <a:t>sobrecorriente</a:t>
            </a:r>
            <a:r>
              <a:rPr lang="es-MX" sz="2800" spc="-5" dirty="0">
                <a:latin typeface="Comic Sans MS"/>
                <a:cs typeface="Comic Sans MS"/>
              </a:rPr>
              <a:t>.</a:t>
            </a:r>
          </a:p>
          <a:p>
            <a:pPr marL="12700" marR="5080" algn="just">
              <a:spcBef>
                <a:spcPts val="100"/>
              </a:spcBef>
            </a:pPr>
            <a:r>
              <a:rPr lang="es-MX" sz="2800" spc="-5" dirty="0">
                <a:latin typeface="Comic Sans MS"/>
                <a:cs typeface="Comic Sans MS"/>
              </a:rPr>
              <a:t>La</a:t>
            </a:r>
            <a:r>
              <a:rPr lang="es-MX" sz="2800" dirty="0">
                <a:latin typeface="Comic Sans MS"/>
                <a:cs typeface="Comic Sans MS"/>
              </a:rPr>
              <a:t> </a:t>
            </a:r>
            <a:r>
              <a:rPr lang="es-MX" sz="2800" spc="-5" dirty="0" err="1">
                <a:latin typeface="Comic Sans MS"/>
                <a:cs typeface="Comic Sans MS"/>
              </a:rPr>
              <a:t>sobrefrecuencia</a:t>
            </a:r>
            <a:r>
              <a:rPr lang="es-MX" sz="2800" dirty="0">
                <a:latin typeface="Comic Sans MS"/>
                <a:cs typeface="Comic Sans MS"/>
              </a:rPr>
              <a:t> </a:t>
            </a:r>
            <a:r>
              <a:rPr lang="es-MX" sz="2800" spc="-5" dirty="0">
                <a:latin typeface="Comic Sans MS"/>
                <a:cs typeface="Comic Sans MS"/>
              </a:rPr>
              <a:t>es</a:t>
            </a:r>
            <a:r>
              <a:rPr lang="es-MX" sz="2800" dirty="0">
                <a:latin typeface="Comic Sans MS"/>
                <a:cs typeface="Comic Sans MS"/>
              </a:rPr>
              <a:t> </a:t>
            </a:r>
            <a:r>
              <a:rPr lang="es-MX" sz="2800" spc="-5" dirty="0">
                <a:latin typeface="Comic Sans MS"/>
                <a:cs typeface="Comic Sans MS"/>
              </a:rPr>
              <a:t>usualmente</a:t>
            </a:r>
            <a:r>
              <a:rPr lang="es-MX" sz="2800" dirty="0">
                <a:latin typeface="Comic Sans MS"/>
                <a:cs typeface="Comic Sans MS"/>
              </a:rPr>
              <a:t> </a:t>
            </a:r>
            <a:r>
              <a:rPr lang="es-MX" sz="2800" spc="-5" dirty="0">
                <a:latin typeface="Comic Sans MS"/>
                <a:cs typeface="Comic Sans MS"/>
              </a:rPr>
              <a:t>resultado</a:t>
            </a:r>
            <a:r>
              <a:rPr lang="es-MX" sz="2800" dirty="0">
                <a:latin typeface="Comic Sans MS"/>
                <a:cs typeface="Comic Sans MS"/>
              </a:rPr>
              <a:t> </a:t>
            </a:r>
            <a:r>
              <a:rPr lang="es-MX" sz="2800" spc="-5" dirty="0">
                <a:latin typeface="Comic Sans MS"/>
                <a:cs typeface="Comic Sans MS"/>
              </a:rPr>
              <a:t>de</a:t>
            </a:r>
            <a:r>
              <a:rPr lang="es-MX" sz="2800" spc="254" dirty="0">
                <a:latin typeface="Comic Sans MS"/>
                <a:cs typeface="Comic Sans MS"/>
              </a:rPr>
              <a:t> </a:t>
            </a:r>
            <a:r>
              <a:rPr lang="es-MX" sz="2800" spc="-5" dirty="0">
                <a:latin typeface="Comic Sans MS"/>
                <a:cs typeface="Comic Sans MS"/>
              </a:rPr>
              <a:t>una súbita reducción en la carga y por lo tanto es usualmente asociada</a:t>
            </a:r>
            <a:r>
              <a:rPr lang="es-MX" sz="2800" dirty="0">
                <a:latin typeface="Comic Sans MS"/>
                <a:cs typeface="Comic Sans MS"/>
              </a:rPr>
              <a:t> </a:t>
            </a:r>
            <a:r>
              <a:rPr lang="es-MX" sz="2800" spc="-5" dirty="0">
                <a:latin typeface="Comic Sans MS"/>
                <a:cs typeface="Comic Sans MS"/>
              </a:rPr>
              <a:t>con</a:t>
            </a:r>
            <a:r>
              <a:rPr lang="es-MX" sz="2800" dirty="0">
                <a:latin typeface="Comic Sans MS"/>
                <a:cs typeface="Comic Sans MS"/>
              </a:rPr>
              <a:t> </a:t>
            </a:r>
            <a:r>
              <a:rPr lang="es-MX" sz="2800" spc="-5" dirty="0">
                <a:latin typeface="Comic Sans MS"/>
                <a:cs typeface="Comic Sans MS"/>
              </a:rPr>
              <a:t>operación</a:t>
            </a:r>
            <a:r>
              <a:rPr lang="es-MX" sz="2800" dirty="0">
                <a:latin typeface="Comic Sans MS"/>
                <a:cs typeface="Comic Sans MS"/>
              </a:rPr>
              <a:t> </a:t>
            </a:r>
            <a:r>
              <a:rPr lang="es-MX" sz="2800" spc="-5" dirty="0">
                <a:latin typeface="Comic Sans MS"/>
                <a:cs typeface="Comic Sans MS"/>
              </a:rPr>
              <a:t>a</a:t>
            </a:r>
            <a:r>
              <a:rPr lang="es-MX" sz="2800" dirty="0">
                <a:latin typeface="Comic Sans MS"/>
                <a:cs typeface="Comic Sans MS"/>
              </a:rPr>
              <a:t> </a:t>
            </a:r>
            <a:r>
              <a:rPr lang="es-MX" sz="2800" spc="-5" dirty="0">
                <a:latin typeface="Comic Sans MS"/>
                <a:cs typeface="Comic Sans MS"/>
              </a:rPr>
              <a:t>carga</a:t>
            </a:r>
            <a:r>
              <a:rPr lang="es-MX" sz="2800" dirty="0">
                <a:latin typeface="Comic Sans MS"/>
                <a:cs typeface="Comic Sans MS"/>
              </a:rPr>
              <a:t> </a:t>
            </a:r>
            <a:r>
              <a:rPr lang="es-MX" sz="2800" spc="-5" dirty="0">
                <a:latin typeface="Comic Sans MS"/>
                <a:cs typeface="Comic Sans MS"/>
              </a:rPr>
              <a:t>ligera</a:t>
            </a:r>
            <a:r>
              <a:rPr lang="es-MX" sz="2800" dirty="0">
                <a:latin typeface="Comic Sans MS"/>
                <a:cs typeface="Comic Sans MS"/>
              </a:rPr>
              <a:t> </a:t>
            </a:r>
            <a:r>
              <a:rPr lang="es-MX" sz="2800" spc="-5" dirty="0">
                <a:latin typeface="Comic Sans MS"/>
                <a:cs typeface="Comic Sans MS"/>
              </a:rPr>
              <a:t>o</a:t>
            </a:r>
            <a:r>
              <a:rPr lang="es-MX" sz="2800" spc="254" dirty="0">
                <a:latin typeface="Comic Sans MS"/>
                <a:cs typeface="Comic Sans MS"/>
              </a:rPr>
              <a:t> </a:t>
            </a:r>
            <a:r>
              <a:rPr lang="es-MX" sz="2800" spc="-5" dirty="0">
                <a:latin typeface="Comic Sans MS"/>
                <a:cs typeface="Comic Sans MS"/>
              </a:rPr>
              <a:t>en vacío. Durante la operación con </a:t>
            </a:r>
            <a:r>
              <a:rPr lang="es-MX" sz="2800" spc="-5" dirty="0" err="1">
                <a:latin typeface="Comic Sans MS"/>
                <a:cs typeface="Comic Sans MS"/>
              </a:rPr>
              <a:t>sobrefrecuencia</a:t>
            </a:r>
            <a:r>
              <a:rPr lang="es-MX" sz="2800" spc="-5" dirty="0">
                <a:latin typeface="Comic Sans MS"/>
                <a:cs typeface="Comic Sans MS"/>
              </a:rPr>
              <a:t>, la ventilación de la máquina es mejorada y las densidades de flujo para una</a:t>
            </a:r>
            <a:r>
              <a:rPr lang="es-MX" sz="2800" spc="215" dirty="0">
                <a:latin typeface="Comic Sans MS"/>
                <a:cs typeface="Comic Sans MS"/>
              </a:rPr>
              <a:t> </a:t>
            </a:r>
            <a:r>
              <a:rPr lang="es-MX" sz="2800" spc="-5" dirty="0">
                <a:latin typeface="Comic Sans MS"/>
                <a:cs typeface="Comic Sans MS"/>
              </a:rPr>
              <a:t>tensión</a:t>
            </a:r>
            <a:r>
              <a:rPr lang="es-MX" sz="2800" spc="215" dirty="0">
                <a:latin typeface="Comic Sans MS"/>
                <a:cs typeface="Comic Sans MS"/>
              </a:rPr>
              <a:t> </a:t>
            </a:r>
            <a:r>
              <a:rPr lang="es-MX" sz="2800" spc="-5" dirty="0">
                <a:latin typeface="Comic Sans MS"/>
                <a:cs typeface="Comic Sans MS"/>
              </a:rPr>
              <a:t>en</a:t>
            </a:r>
            <a:r>
              <a:rPr lang="es-MX" sz="2800" spc="215" dirty="0">
                <a:latin typeface="Comic Sans MS"/>
                <a:cs typeface="Comic Sans MS"/>
              </a:rPr>
              <a:t> </a:t>
            </a:r>
            <a:r>
              <a:rPr lang="es-MX" sz="2800" spc="-5" dirty="0">
                <a:latin typeface="Comic Sans MS"/>
                <a:cs typeface="Comic Sans MS"/>
              </a:rPr>
              <a:t>terminales</a:t>
            </a:r>
            <a:r>
              <a:rPr lang="es-MX" sz="2800" spc="210" dirty="0">
                <a:latin typeface="Comic Sans MS"/>
                <a:cs typeface="Comic Sans MS"/>
              </a:rPr>
              <a:t> </a:t>
            </a:r>
            <a:r>
              <a:rPr lang="es-MX" sz="2800" spc="-5" dirty="0">
                <a:latin typeface="Comic Sans MS"/>
                <a:cs typeface="Comic Sans MS"/>
              </a:rPr>
              <a:t>dada</a:t>
            </a:r>
            <a:r>
              <a:rPr lang="es-MX" sz="2800" spc="215" dirty="0">
                <a:latin typeface="Comic Sans MS"/>
                <a:cs typeface="Comic Sans MS"/>
              </a:rPr>
              <a:t> </a:t>
            </a:r>
            <a:r>
              <a:rPr lang="es-MX" sz="2800" spc="-5" dirty="0">
                <a:latin typeface="Comic Sans MS"/>
                <a:cs typeface="Comic Sans MS"/>
              </a:rPr>
              <a:t>son</a:t>
            </a:r>
            <a:r>
              <a:rPr lang="es-MX" sz="2800" spc="210" dirty="0">
                <a:latin typeface="Comic Sans MS"/>
                <a:cs typeface="Comic Sans MS"/>
              </a:rPr>
              <a:t> </a:t>
            </a:r>
            <a:r>
              <a:rPr lang="es-MX" sz="2800" spc="-5" dirty="0">
                <a:latin typeface="Comic Sans MS"/>
                <a:cs typeface="Comic Sans MS"/>
              </a:rPr>
              <a:t>reducidas.</a:t>
            </a:r>
            <a:r>
              <a:rPr lang="es-MX" sz="2800" spc="175" dirty="0">
                <a:latin typeface="Comic Sans MS"/>
                <a:cs typeface="Comic Sans MS"/>
              </a:rPr>
              <a:t> </a:t>
            </a:r>
            <a:r>
              <a:rPr lang="es-MX" sz="2800" spc="-5" dirty="0">
                <a:latin typeface="Comic Sans MS"/>
                <a:cs typeface="Comic Sans MS"/>
              </a:rPr>
              <a:t>Por</a:t>
            </a:r>
            <a:r>
              <a:rPr lang="es-MX" sz="2800" spc="210" dirty="0">
                <a:latin typeface="Comic Sans MS"/>
                <a:cs typeface="Comic Sans MS"/>
              </a:rPr>
              <a:t> </a:t>
            </a:r>
            <a:r>
              <a:rPr lang="es-MX" sz="2800" spc="-5" dirty="0">
                <a:latin typeface="Comic Sans MS"/>
                <a:cs typeface="Comic Sans MS"/>
              </a:rPr>
              <a:t>lo tanto,</a:t>
            </a:r>
            <a:r>
              <a:rPr lang="es-MX" sz="2800" dirty="0">
                <a:latin typeface="Comic Sans MS"/>
                <a:cs typeface="Comic Sans MS"/>
              </a:rPr>
              <a:t> </a:t>
            </a:r>
            <a:r>
              <a:rPr lang="es-MX" sz="2800" spc="-5" dirty="0">
                <a:latin typeface="Comic Sans MS"/>
                <a:cs typeface="Comic Sans MS"/>
              </a:rPr>
              <a:t>la</a:t>
            </a:r>
            <a:r>
              <a:rPr lang="es-MX" sz="2800" dirty="0">
                <a:latin typeface="Comic Sans MS"/>
                <a:cs typeface="Comic Sans MS"/>
              </a:rPr>
              <a:t> </a:t>
            </a:r>
            <a:r>
              <a:rPr lang="es-MX" sz="2800" spc="-5" dirty="0">
                <a:latin typeface="Comic Sans MS"/>
                <a:cs typeface="Comic Sans MS"/>
              </a:rPr>
              <a:t>operación</a:t>
            </a:r>
            <a:r>
              <a:rPr lang="es-MX" sz="2800" dirty="0">
                <a:latin typeface="Comic Sans MS"/>
                <a:cs typeface="Comic Sans MS"/>
              </a:rPr>
              <a:t> </a:t>
            </a:r>
            <a:r>
              <a:rPr lang="es-MX" sz="2800" spc="-5" dirty="0">
                <a:latin typeface="Comic Sans MS"/>
                <a:cs typeface="Comic Sans MS"/>
              </a:rPr>
              <a:t>dentro</a:t>
            </a:r>
            <a:r>
              <a:rPr lang="es-MX" sz="2800" dirty="0">
                <a:latin typeface="Comic Sans MS"/>
                <a:cs typeface="Comic Sans MS"/>
              </a:rPr>
              <a:t> </a:t>
            </a:r>
            <a:r>
              <a:rPr lang="es-MX" sz="2800" spc="-5" dirty="0">
                <a:latin typeface="Comic Sans MS"/>
                <a:cs typeface="Comic Sans MS"/>
              </a:rPr>
              <a:t>de</a:t>
            </a:r>
            <a:r>
              <a:rPr lang="es-MX" sz="2800" dirty="0">
                <a:latin typeface="Comic Sans MS"/>
                <a:cs typeface="Comic Sans MS"/>
              </a:rPr>
              <a:t> </a:t>
            </a:r>
            <a:r>
              <a:rPr lang="es-MX" sz="2800" spc="-5" dirty="0">
                <a:latin typeface="Comic Sans MS"/>
                <a:cs typeface="Comic Sans MS"/>
              </a:rPr>
              <a:t>los</a:t>
            </a:r>
            <a:r>
              <a:rPr lang="es-MX" sz="2800" dirty="0">
                <a:latin typeface="Comic Sans MS"/>
                <a:cs typeface="Comic Sans MS"/>
              </a:rPr>
              <a:t> </a:t>
            </a:r>
            <a:r>
              <a:rPr lang="es-MX" sz="2800" spc="-5" dirty="0">
                <a:latin typeface="Comic Sans MS"/>
                <a:cs typeface="Comic Sans MS"/>
              </a:rPr>
              <a:t>límites</a:t>
            </a:r>
            <a:r>
              <a:rPr lang="es-MX" sz="2800" dirty="0">
                <a:latin typeface="Comic Sans MS"/>
                <a:cs typeface="Comic Sans MS"/>
              </a:rPr>
              <a:t> </a:t>
            </a:r>
            <a:r>
              <a:rPr lang="es-MX" sz="2800" spc="-5" dirty="0">
                <a:latin typeface="Comic Sans MS"/>
                <a:cs typeface="Comic Sans MS"/>
              </a:rPr>
              <a:t>de </a:t>
            </a:r>
            <a:r>
              <a:rPr lang="es-MX" sz="2800" spc="-5" dirty="0" err="1">
                <a:latin typeface="Comic Sans MS"/>
                <a:cs typeface="Comic Sans MS"/>
              </a:rPr>
              <a:t>sobrefrecuencia</a:t>
            </a:r>
            <a:r>
              <a:rPr lang="es-MX" sz="2800" dirty="0">
                <a:latin typeface="Comic Sans MS"/>
                <a:cs typeface="Comic Sans MS"/>
              </a:rPr>
              <a:t> </a:t>
            </a:r>
            <a:r>
              <a:rPr lang="es-MX" sz="2800" spc="-5" dirty="0">
                <a:latin typeface="Comic Sans MS"/>
                <a:cs typeface="Comic Sans MS"/>
              </a:rPr>
              <a:t>de</a:t>
            </a:r>
            <a:r>
              <a:rPr lang="es-MX" sz="2800" dirty="0">
                <a:latin typeface="Comic Sans MS"/>
                <a:cs typeface="Comic Sans MS"/>
              </a:rPr>
              <a:t> </a:t>
            </a:r>
            <a:r>
              <a:rPr lang="es-MX" sz="2800" spc="-5" dirty="0">
                <a:latin typeface="Comic Sans MS"/>
                <a:cs typeface="Comic Sans MS"/>
              </a:rPr>
              <a:t>la</a:t>
            </a:r>
            <a:r>
              <a:rPr lang="es-MX" sz="2800" dirty="0">
                <a:latin typeface="Comic Sans MS"/>
                <a:cs typeface="Comic Sans MS"/>
              </a:rPr>
              <a:t> </a:t>
            </a:r>
            <a:r>
              <a:rPr lang="es-MX" sz="2800" spc="-5" dirty="0">
                <a:latin typeface="Comic Sans MS"/>
                <a:cs typeface="Comic Sans MS"/>
              </a:rPr>
              <a:t>turbina</a:t>
            </a:r>
            <a:r>
              <a:rPr lang="es-MX" sz="2800" dirty="0">
                <a:latin typeface="Comic Sans MS"/>
                <a:cs typeface="Comic Sans MS"/>
              </a:rPr>
              <a:t> </a:t>
            </a:r>
            <a:r>
              <a:rPr lang="es-MX" sz="2800" spc="-5" dirty="0">
                <a:latin typeface="Comic Sans MS"/>
                <a:cs typeface="Comic Sans MS"/>
              </a:rPr>
              <a:t>no</a:t>
            </a:r>
            <a:r>
              <a:rPr lang="es-MX" sz="2800" dirty="0">
                <a:latin typeface="Comic Sans MS"/>
                <a:cs typeface="Comic Sans MS"/>
              </a:rPr>
              <a:t> </a:t>
            </a:r>
            <a:r>
              <a:rPr lang="es-MX" sz="2800" spc="-5" dirty="0">
                <a:latin typeface="Comic Sans MS"/>
                <a:cs typeface="Comic Sans MS"/>
              </a:rPr>
              <a:t>producirá sobrecalentamiento del</a:t>
            </a:r>
            <a:r>
              <a:rPr lang="es-MX" sz="2800" spc="254" dirty="0">
                <a:latin typeface="Comic Sans MS"/>
                <a:cs typeface="Comic Sans MS"/>
              </a:rPr>
              <a:t> </a:t>
            </a:r>
            <a:r>
              <a:rPr lang="es-MX" sz="2800" spc="-5" dirty="0">
                <a:latin typeface="Comic Sans MS"/>
                <a:cs typeface="Comic Sans MS"/>
              </a:rPr>
              <a:t>generador si la Potencia (</a:t>
            </a:r>
            <a:r>
              <a:rPr lang="es-MX" sz="2800" spc="-5" dirty="0" err="1">
                <a:latin typeface="Comic Sans MS"/>
                <a:cs typeface="Comic Sans MS"/>
              </a:rPr>
              <a:t>kVA</a:t>
            </a:r>
            <a:r>
              <a:rPr lang="es-MX" sz="2800" spc="-5" dirty="0">
                <a:latin typeface="Comic Sans MS"/>
                <a:cs typeface="Comic Sans MS"/>
              </a:rPr>
              <a:t>) y la tensión nominal no son excedidas.</a:t>
            </a:r>
            <a:r>
              <a:rPr lang="es-MX" sz="2800" dirty="0">
                <a:latin typeface="Comic Sans MS"/>
                <a:cs typeface="Comic Sans MS"/>
              </a:rPr>
              <a:t> </a:t>
            </a:r>
            <a:r>
              <a:rPr lang="es-MX" sz="2800" spc="-5" dirty="0">
                <a:latin typeface="Comic Sans MS"/>
                <a:cs typeface="Comic Sans MS"/>
              </a:rPr>
              <a:t>Si el regulador de tensión</a:t>
            </a:r>
            <a:r>
              <a:rPr lang="es-MX" sz="2800" dirty="0">
                <a:latin typeface="Comic Sans MS"/>
                <a:cs typeface="Comic Sans MS"/>
              </a:rPr>
              <a:t> </a:t>
            </a:r>
            <a:r>
              <a:rPr lang="es-MX" sz="2800" spc="-5" dirty="0">
                <a:latin typeface="Comic Sans MS"/>
                <a:cs typeface="Comic Sans MS"/>
              </a:rPr>
              <a:t>del</a:t>
            </a:r>
            <a:r>
              <a:rPr lang="es-MX" sz="2800" dirty="0">
                <a:latin typeface="Comic Sans MS"/>
                <a:cs typeface="Comic Sans MS"/>
              </a:rPr>
              <a:t> </a:t>
            </a:r>
            <a:r>
              <a:rPr lang="es-MX" sz="2800" spc="-5" dirty="0">
                <a:latin typeface="Comic Sans MS"/>
                <a:cs typeface="Comic Sans MS"/>
              </a:rPr>
              <a:t>generador</a:t>
            </a:r>
            <a:r>
              <a:rPr lang="es-MX" sz="2800" dirty="0">
                <a:latin typeface="Comic Sans MS"/>
                <a:cs typeface="Comic Sans MS"/>
              </a:rPr>
              <a:t> </a:t>
            </a:r>
            <a:r>
              <a:rPr lang="es-MX" sz="2800" spc="-5" dirty="0">
                <a:latin typeface="Comic Sans MS"/>
                <a:cs typeface="Comic Sans MS"/>
              </a:rPr>
              <a:t>es</a:t>
            </a:r>
            <a:r>
              <a:rPr lang="es-MX" sz="2800" dirty="0">
                <a:latin typeface="Comic Sans MS"/>
                <a:cs typeface="Comic Sans MS"/>
              </a:rPr>
              <a:t> </a:t>
            </a:r>
            <a:r>
              <a:rPr lang="es-MX" sz="2800" spc="-5" dirty="0">
                <a:latin typeface="Comic Sans MS"/>
                <a:cs typeface="Comic Sans MS"/>
              </a:rPr>
              <a:t>mantenida</a:t>
            </a:r>
            <a:r>
              <a:rPr lang="es-MX" sz="2800" dirty="0">
                <a:latin typeface="Comic Sans MS"/>
                <a:cs typeface="Comic Sans MS"/>
              </a:rPr>
              <a:t> </a:t>
            </a:r>
            <a:r>
              <a:rPr lang="es-MX" sz="2800" spc="-5" dirty="0">
                <a:latin typeface="Comic Sans MS"/>
                <a:cs typeface="Comic Sans MS"/>
              </a:rPr>
              <a:t>en</a:t>
            </a:r>
            <a:r>
              <a:rPr lang="es-MX" sz="2800" dirty="0">
                <a:latin typeface="Comic Sans MS"/>
                <a:cs typeface="Comic Sans MS"/>
              </a:rPr>
              <a:t> </a:t>
            </a:r>
            <a:r>
              <a:rPr lang="es-MX" sz="2800" spc="-5" dirty="0">
                <a:latin typeface="Comic Sans MS"/>
                <a:cs typeface="Comic Sans MS"/>
              </a:rPr>
              <a:t>servicio</a:t>
            </a:r>
            <a:r>
              <a:rPr lang="es-MX" sz="2800" dirty="0">
                <a:latin typeface="Comic Sans MS"/>
                <a:cs typeface="Comic Sans MS"/>
              </a:rPr>
              <a:t> </a:t>
            </a:r>
            <a:r>
              <a:rPr lang="es-MX" sz="2800" spc="-5" dirty="0">
                <a:latin typeface="Comic Sans MS"/>
                <a:cs typeface="Comic Sans MS"/>
              </a:rPr>
              <a:t>a frecuencias significativamente reducidas, los límites de Volts por Hertz de un generador podrían ser excedidos. Sin embargo, la mayoría de los incidentes de Volts por Hertz excesivos ocurren por otras razones diferentes a la operación a frecuencia reducida y son analizadas en otra</a:t>
            </a:r>
            <a:r>
              <a:rPr lang="es-MX" sz="2800" dirty="0">
                <a:latin typeface="Comic Sans MS"/>
                <a:cs typeface="Comic Sans MS"/>
              </a:rPr>
              <a:t> </a:t>
            </a:r>
            <a:r>
              <a:rPr lang="es-MX" sz="2800" spc="-5" dirty="0">
                <a:latin typeface="Comic Sans MS"/>
                <a:cs typeface="Comic Sans MS"/>
              </a:rPr>
              <a:t>sección</a:t>
            </a:r>
            <a:r>
              <a:rPr lang="es-MX" sz="2800" dirty="0">
                <a:latin typeface="Comic Sans MS"/>
                <a:cs typeface="Comic Sans MS"/>
              </a:rPr>
              <a:t> </a:t>
            </a:r>
            <a:r>
              <a:rPr lang="es-MX" sz="2800" spc="-5" dirty="0">
                <a:latin typeface="Comic Sans MS"/>
                <a:cs typeface="Comic Sans MS"/>
              </a:rPr>
              <a:t>de</a:t>
            </a:r>
            <a:r>
              <a:rPr lang="es-MX" sz="2800" dirty="0">
                <a:latin typeface="Comic Sans MS"/>
                <a:cs typeface="Comic Sans MS"/>
              </a:rPr>
              <a:t> </a:t>
            </a:r>
            <a:r>
              <a:rPr lang="es-MX" sz="2800" spc="-5" dirty="0">
                <a:latin typeface="Comic Sans MS"/>
                <a:cs typeface="Comic Sans MS"/>
              </a:rPr>
              <a:t>este</a:t>
            </a:r>
            <a:r>
              <a:rPr lang="es-MX" sz="2800" dirty="0">
                <a:latin typeface="Comic Sans MS"/>
                <a:cs typeface="Comic Sans MS"/>
              </a:rPr>
              <a:t> </a:t>
            </a:r>
            <a:r>
              <a:rPr lang="es-MX" sz="2800" spc="-5" dirty="0">
                <a:latin typeface="Comic Sans MS"/>
                <a:cs typeface="Comic Sans MS"/>
              </a:rPr>
              <a:t>tutorial.</a:t>
            </a:r>
            <a:endParaRPr sz="900" dirty="0">
              <a:latin typeface="Comic Sans MS"/>
              <a:cs typeface="Comic Sans M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30200" y="381000"/>
            <a:ext cx="17221200" cy="5702330"/>
          </a:xfrm>
          <a:prstGeom prst="rect">
            <a:avLst/>
          </a:prstGeom>
        </p:spPr>
        <p:txBody>
          <a:bodyPr vert="horz" wrap="square" lIns="0" tIns="12700" rIns="0" bIns="0" rtlCol="0">
            <a:spAutoFit/>
          </a:bodyPr>
          <a:lstStyle/>
          <a:p>
            <a:pPr marL="12700" algn="just">
              <a:spcBef>
                <a:spcPts val="100"/>
              </a:spcBef>
              <a:tabLst>
                <a:tab pos="307340" algn="l"/>
              </a:tabLst>
            </a:pPr>
            <a:r>
              <a:rPr sz="2400" b="1" spc="-5" dirty="0">
                <a:latin typeface="Comic Sans MS" panose="030F0702030302020204" pitchFamily="66" charset="0"/>
                <a:cs typeface="Comic Sans MS"/>
              </a:rPr>
              <a:t>B.	Capacidad</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alta/baja</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frecuencia</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la</a:t>
            </a:r>
            <a:r>
              <a:rPr sz="2400" b="1" spc="10" dirty="0">
                <a:latin typeface="Comic Sans MS" panose="030F0702030302020204" pitchFamily="66" charset="0"/>
                <a:cs typeface="Comic Sans MS"/>
              </a:rPr>
              <a:t> </a:t>
            </a:r>
            <a:r>
              <a:rPr sz="2400" b="1" spc="-5" dirty="0">
                <a:latin typeface="Comic Sans MS" panose="030F0702030302020204" pitchFamily="66" charset="0"/>
                <a:cs typeface="Comic Sans MS"/>
              </a:rPr>
              <a:t>turbina</a:t>
            </a:r>
            <a:endParaRPr sz="2400" dirty="0">
              <a:latin typeface="Comic Sans MS" panose="030F0702030302020204" pitchFamily="66" charset="0"/>
              <a:cs typeface="Comic Sans MS"/>
            </a:endParaRPr>
          </a:p>
          <a:p>
            <a:pPr algn="just">
              <a:spcBef>
                <a:spcPts val="15"/>
              </a:spcBef>
            </a:pPr>
            <a:endParaRPr sz="2400" dirty="0">
              <a:latin typeface="Comic Sans MS" panose="030F0702030302020204" pitchFamily="66" charset="0"/>
              <a:cs typeface="Comic Sans MS"/>
            </a:endParaRPr>
          </a:p>
          <a:p>
            <a:pPr marL="12700" marR="5080" algn="just"/>
            <a:r>
              <a:rPr sz="2400" spc="-5" dirty="0">
                <a:latin typeface="Comic Sans MS" panose="030F0702030302020204" pitchFamily="66" charset="0"/>
                <a:cs typeface="Comic Sans MS"/>
              </a:rPr>
              <a:t>La consideración principal en la operación de una </a:t>
            </a:r>
            <a:r>
              <a:rPr sz="2400" spc="-5" dirty="0" err="1">
                <a:latin typeface="Comic Sans MS" panose="030F0702030302020204" pitchFamily="66" charset="0"/>
                <a:cs typeface="Comic Sans MS"/>
              </a:rPr>
              <a:t>turbina</a:t>
            </a:r>
            <a:r>
              <a:rPr lang="es-AR" sz="2400" spc="-5"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vapor</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bajo</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carga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frecuencia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diferente</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spc="26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síncrona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protección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los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álabes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largos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en</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sección</a:t>
            </a:r>
            <a:r>
              <a:rPr sz="2400" spc="-5" dirty="0">
                <a:latin typeface="Comic Sans MS" panose="030F0702030302020204" pitchFamily="66" charset="0"/>
                <a:cs typeface="Comic Sans MS"/>
              </a:rPr>
              <a:t> de baja presión de la turbina.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 </a:t>
            </a:r>
            <a:r>
              <a:rPr sz="2400" b="1" spc="-5" dirty="0">
                <a:latin typeface="Comic Sans MS" panose="030F0702030302020204" pitchFamily="66" charset="0"/>
                <a:cs typeface="Comic Sans MS"/>
              </a:rPr>
              <a:t>figura 1</a:t>
            </a:r>
            <a:r>
              <a:rP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ilustra</a:t>
            </a:r>
            <a:r>
              <a:rPr lang="es-AR" sz="2400" spc="-5" dirty="0">
                <a:latin typeface="Comic Sans MS" panose="030F0702030302020204" pitchFamily="66" charset="0"/>
                <a:cs typeface="Comic Sans MS"/>
              </a:rPr>
              <a:t> </a:t>
            </a:r>
            <a:r>
              <a:rPr sz="2400" spc="-5" dirty="0">
                <a:latin typeface="Comic Sans MS" panose="030F0702030302020204" pitchFamily="66" charset="0"/>
                <a:cs typeface="Comic Sans MS"/>
              </a:rPr>
              <a:t>una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representación</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los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límites</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más</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restrictivos</a:t>
            </a:r>
            <a:r>
              <a:rPr lang="es-AR" sz="2400" spc="-5" dirty="0">
                <a:latin typeface="Comic Sans MS" panose="030F0702030302020204" pitchFamily="66" charset="0"/>
                <a:cs typeface="Comic Sans MS"/>
              </a:rPr>
              <a:t> </a:t>
            </a:r>
            <a:r>
              <a:rPr sz="2400" spc="-5" dirty="0">
                <a:latin typeface="Comic Sans MS" panose="030F0702030302020204" pitchFamily="66" charset="0"/>
                <a:cs typeface="Comic Sans MS"/>
              </a:rPr>
              <a:t>(refiérase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ANSI</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C37.106)</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para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las</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limitaciones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operación</a:t>
            </a:r>
            <a:r>
              <a:rPr sz="2400" spc="-5" dirty="0">
                <a:latin typeface="Comic Sans MS" panose="030F0702030302020204" pitchFamily="66" charset="0"/>
                <a:cs typeface="Comic Sans MS"/>
              </a:rPr>
              <a:t> a carga plena o parcial de una turbina de vapor</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grande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durante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frecuencia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anormal.</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operación</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estas</a:t>
            </a:r>
            <a:r>
              <a:rPr sz="2400" spc="-5" dirty="0">
                <a:latin typeface="Comic Sans MS" panose="030F0702030302020204" pitchFamily="66" charset="0"/>
                <a:cs typeface="Comic Sans MS"/>
              </a:rPr>
              <a:t> etapas bajo carga, a una velocidad que causa una</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coincidencia</a:t>
            </a:r>
            <a:r>
              <a:rPr sz="2400" spc="-5" dirty="0">
                <a:latin typeface="Comic Sans MS" panose="030F0702030302020204" pitchFamily="66" charset="0"/>
                <a:cs typeface="Comic Sans MS"/>
              </a:rPr>
              <a:t> de la banda de frecuencia natural de los</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álabes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conducirá</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daño</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por</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fatiga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los</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álabes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y</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finalmente</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a falla de los álabes.</a:t>
            </a:r>
            <a:r>
              <a:rPr sz="2400" spc="525" dirty="0">
                <a:latin typeface="Comic Sans MS" panose="030F0702030302020204" pitchFamily="66" charset="0"/>
                <a:cs typeface="Comic Sans MS"/>
              </a:rPr>
              <a:t> </a:t>
            </a:r>
            <a:r>
              <a:rPr sz="2400" spc="-5" dirty="0">
                <a:latin typeface="Comic Sans MS" panose="030F0702030302020204" pitchFamily="66" charset="0"/>
                <a:cs typeface="Comic Sans MS"/>
              </a:rPr>
              <a:t>Este </a:t>
            </a:r>
            <a:r>
              <a:rPr sz="2400" spc="-5" dirty="0" err="1">
                <a:latin typeface="Comic Sans MS" panose="030F0702030302020204" pitchFamily="66" charset="0"/>
                <a:cs typeface="Comic Sans MS"/>
              </a:rPr>
              <a:t>problema</a:t>
            </a:r>
            <a:r>
              <a:rP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puede</a:t>
            </a:r>
            <a:r>
              <a:rPr lang="es-AR" sz="2400" spc="-5" dirty="0">
                <a:latin typeface="Comic Sans MS" panose="030F0702030302020204" pitchFamily="66" charset="0"/>
                <a:cs typeface="Comic Sans MS"/>
              </a:rPr>
              <a:t> </a:t>
            </a:r>
            <a:r>
              <a:rPr sz="2400" spc="-5" dirty="0">
                <a:latin typeface="Comic Sans MS" panose="030F0702030302020204" pitchFamily="66" charset="0"/>
                <a:cs typeface="Comic Sans MS"/>
              </a:rPr>
              <a:t>ser</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particularmente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severo</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cuando</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fluye </a:t>
            </a:r>
            <a:r>
              <a:rPr sz="2400" spc="-5" dirty="0" err="1">
                <a:latin typeface="Comic Sans MS" panose="030F0702030302020204" pitchFamily="66" charset="0"/>
                <a:cs typeface="Comic Sans MS"/>
              </a:rPr>
              <a:t>corriente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secuencia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negativa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través</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la</a:t>
            </a:r>
            <a:r>
              <a:rPr sz="2400" dirty="0">
                <a:latin typeface="Comic Sans MS" panose="030F0702030302020204" pitchFamily="66" charset="0"/>
                <a:cs typeface="Comic Sans MS"/>
              </a:rPr>
              <a:t> </a:t>
            </a:r>
            <a:r>
              <a:rPr sz="2400" spc="-5" dirty="0" err="1">
                <a:latin typeface="Comic Sans MS" panose="030F0702030302020204" pitchFamily="66" charset="0"/>
                <a:cs typeface="Comic Sans MS"/>
              </a:rPr>
              <a:t>armadura</a:t>
            </a:r>
            <a:r>
              <a:rPr sz="2400" spc="260" dirty="0">
                <a:latin typeface="Comic Sans MS" panose="030F0702030302020204" pitchFamily="66" charset="0"/>
                <a:cs typeface="Comic Sans MS"/>
              </a:rPr>
              <a:t> </a:t>
            </a:r>
            <a:r>
              <a:rPr sz="2400" spc="-5" dirty="0">
                <a:latin typeface="Comic Sans MS" panose="030F0702030302020204" pitchFamily="66" charset="0"/>
                <a:cs typeface="Comic Sans MS"/>
              </a:rPr>
              <a:t>del</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generador</a:t>
            </a:r>
            <a:r>
              <a:rPr sz="2400" spc="-5" dirty="0">
                <a:latin typeface="Comic Sans MS" panose="030F0702030302020204" pitchFamily="66" charset="0"/>
                <a:cs typeface="Comic Sans MS"/>
              </a:rPr>
              <a:t>, excitando por eso frecuencias torsionales, de</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alrededor</a:t>
            </a:r>
            <a:r>
              <a:rPr sz="2400" spc="-5" dirty="0">
                <a:latin typeface="Comic Sans MS" panose="030F0702030302020204" pitchFamily="66" charset="0"/>
                <a:cs typeface="Comic Sans MS"/>
              </a:rPr>
              <a:t> de</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120</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H</a:t>
            </a:r>
            <a:r>
              <a:rPr sz="2400" spc="-5" dirty="0">
                <a:latin typeface="Comic Sans MS" panose="030F0702030302020204" pitchFamily="66" charset="0"/>
                <a:cs typeface="Times New Roman"/>
              </a:rPr>
              <a:t>z</a:t>
            </a:r>
            <a:r>
              <a:rPr sz="2400" spc="-5" dirty="0">
                <a:latin typeface="Comic Sans MS" panose="030F0702030302020204" pitchFamily="66" charset="0"/>
                <a:cs typeface="Comic Sans MS"/>
              </a:rPr>
              <a:t>.</a:t>
            </a:r>
            <a:endParaRPr lang="en-US" sz="2400" spc="-5" dirty="0">
              <a:latin typeface="Comic Sans MS" panose="030F0702030302020204" pitchFamily="66" charset="0"/>
              <a:cs typeface="Comic Sans MS"/>
            </a:endParaRPr>
          </a:p>
          <a:p>
            <a:pPr marL="12700" marR="5080" algn="just"/>
            <a:r>
              <a:rPr lang="es-MX" sz="2400" spc="-5" dirty="0">
                <a:latin typeface="Comic Sans MS" panose="030F0702030302020204" pitchFamily="66" charset="0"/>
                <a:cs typeface="Comic Sans MS"/>
              </a:rPr>
              <a:t>La</a:t>
            </a:r>
            <a:r>
              <a:rPr lang="es-MX" sz="2400" spc="210" dirty="0">
                <a:latin typeface="Comic Sans MS" panose="030F0702030302020204" pitchFamily="66" charset="0"/>
                <a:cs typeface="Comic Sans MS"/>
              </a:rPr>
              <a:t> </a:t>
            </a:r>
            <a:r>
              <a:rPr lang="es-MX" sz="2400" spc="-5" dirty="0">
                <a:latin typeface="Comic Sans MS" panose="030F0702030302020204" pitchFamily="66" charset="0"/>
                <a:cs typeface="Comic Sans MS"/>
              </a:rPr>
              <a:t>protección</a:t>
            </a:r>
            <a:r>
              <a:rPr lang="es-MX" sz="2400" spc="204" dirty="0">
                <a:latin typeface="Comic Sans MS" panose="030F0702030302020204" pitchFamily="66" charset="0"/>
                <a:cs typeface="Comic Sans MS"/>
              </a:rPr>
              <a:t> </a:t>
            </a:r>
            <a:r>
              <a:rPr lang="es-MX" sz="2400" spc="-5" dirty="0">
                <a:latin typeface="Comic Sans MS" panose="030F0702030302020204" pitchFamily="66" charset="0"/>
                <a:cs typeface="Comic Sans MS"/>
              </a:rPr>
              <a:t>contra</a:t>
            </a:r>
            <a:r>
              <a:rPr lang="es-MX" sz="2400" spc="204"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sobrefrecuencia</a:t>
            </a:r>
            <a:r>
              <a:rPr lang="es-MX" sz="2400" spc="204"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generalmente</a:t>
            </a:r>
            <a:r>
              <a:rPr lang="es-MX" sz="2400" spc="204" dirty="0">
                <a:latin typeface="Comic Sans MS" panose="030F0702030302020204" pitchFamily="66" charset="0"/>
                <a:cs typeface="Comic Sans MS"/>
              </a:rPr>
              <a:t> </a:t>
            </a:r>
            <a:r>
              <a:rPr lang="es-MX" sz="2400" spc="-5" dirty="0">
                <a:latin typeface="Comic Sans MS" panose="030F0702030302020204" pitchFamily="66" charset="0"/>
                <a:cs typeface="Comic Sans MS"/>
              </a:rPr>
              <a:t>no es aplicada debido a que los controles de reducción del gobernador o las acciones del operador son consideradas suficientes para corregir la velocidad de la turbina.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 embargo,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considerarse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impacto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sobre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protección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sobrevelocidad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aislamiento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la unidad durante una condición de </a:t>
            </a:r>
            <a:r>
              <a:rPr lang="es-MX" sz="2400" spc="-5" dirty="0" err="1">
                <a:latin typeface="Comic Sans MS" panose="030F0702030302020204" pitchFamily="66" charset="0"/>
                <a:cs typeface="Comic Sans MS"/>
              </a:rPr>
              <a:t>sobrefrecuencia</a:t>
            </a:r>
            <a:r>
              <a:rPr lang="es-MX" sz="2400" spc="-5" dirty="0">
                <a:latin typeface="Comic Sans MS" panose="030F0702030302020204" pitchFamily="66" charset="0"/>
                <a:cs typeface="Comic Sans MS"/>
              </a:rPr>
              <a:t>.</a:t>
            </a:r>
            <a:r>
              <a:rPr lang="es-MX" sz="2400" spc="52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 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necesario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asegurar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coordinación</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la protección</a:t>
            </a:r>
            <a:r>
              <a:rPr lang="es-MX" sz="2400" spc="14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45"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spc="145" dirty="0">
                <a:latin typeface="Comic Sans MS" panose="030F0702030302020204" pitchFamily="66" charset="0"/>
                <a:cs typeface="Comic Sans MS"/>
              </a:rPr>
              <a:t> </a:t>
            </a:r>
            <a:r>
              <a:rPr lang="es-MX" sz="2400" spc="-5" dirty="0">
                <a:latin typeface="Comic Sans MS" panose="030F0702030302020204" pitchFamily="66" charset="0"/>
                <a:cs typeface="Comic Sans MS"/>
              </a:rPr>
              <a:t>álabes</a:t>
            </a:r>
            <a:r>
              <a:rPr lang="es-MX" sz="2400" spc="14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4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45" dirty="0">
                <a:latin typeface="Comic Sans MS" panose="030F0702030302020204" pitchFamily="66" charset="0"/>
                <a:cs typeface="Comic Sans MS"/>
              </a:rPr>
              <a:t> </a:t>
            </a:r>
            <a:r>
              <a:rPr lang="es-MX" sz="2400" spc="-5" dirty="0">
                <a:latin typeface="Comic Sans MS" panose="030F0702030302020204" pitchFamily="66" charset="0"/>
                <a:cs typeface="Comic Sans MS"/>
              </a:rPr>
              <a:t>turbina</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condiciones de </a:t>
            </a:r>
            <a:r>
              <a:rPr lang="es-MX" sz="2400" spc="-5" dirty="0" err="1">
                <a:latin typeface="Comic Sans MS" panose="030F0702030302020204" pitchFamily="66" charset="0"/>
                <a:cs typeface="Comic Sans MS"/>
              </a:rPr>
              <a:t>sobrefrecuencia</a:t>
            </a:r>
            <a:r>
              <a:rPr lang="es-MX" sz="2400" spc="-5" dirty="0">
                <a:latin typeface="Comic Sans MS" panose="030F0702030302020204" pitchFamily="66" charset="0"/>
                <a:cs typeface="Comic Sans MS"/>
              </a:rPr>
              <a:t>.</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límites de operación para las unidades</a:t>
            </a:r>
            <a:r>
              <a:rPr lang="es-MX" sz="2400" spc="95" dirty="0">
                <a:latin typeface="Comic Sans MS" panose="030F0702030302020204" pitchFamily="66" charset="0"/>
                <a:cs typeface="Comic Sans MS"/>
              </a:rPr>
              <a:t> </a:t>
            </a:r>
            <a:r>
              <a:rPr lang="es-MX" sz="2400" spc="-5" dirty="0">
                <a:latin typeface="Comic Sans MS" panose="030F0702030302020204" pitchFamily="66" charset="0"/>
                <a:cs typeface="Comic Sans MS"/>
              </a:rPr>
              <a:t>son</a:t>
            </a:r>
            <a:r>
              <a:rPr lang="es-MX" sz="2400" spc="100" dirty="0">
                <a:latin typeface="Comic Sans MS" panose="030F0702030302020204" pitchFamily="66" charset="0"/>
                <a:cs typeface="Comic Sans MS"/>
              </a:rPr>
              <a:t> </a:t>
            </a:r>
            <a:r>
              <a:rPr lang="es-MX" sz="2400" spc="-5" dirty="0">
                <a:latin typeface="Comic Sans MS" panose="030F0702030302020204" pitchFamily="66" charset="0"/>
                <a:cs typeface="Comic Sans MS"/>
              </a:rPr>
              <a:t>mostrados</a:t>
            </a:r>
            <a:r>
              <a:rPr lang="es-MX" sz="2400" spc="9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00" dirty="0">
                <a:latin typeface="Comic Sans MS" panose="030F0702030302020204" pitchFamily="66" charset="0"/>
                <a:cs typeface="Comic Sans MS"/>
              </a:rPr>
              <a:t> </a:t>
            </a:r>
            <a:r>
              <a:rPr lang="es-MX" sz="2400" b="1" spc="-5" dirty="0">
                <a:latin typeface="Comic Sans MS" panose="030F0702030302020204" pitchFamily="66" charset="0"/>
                <a:cs typeface="Comic Sans MS"/>
              </a:rPr>
              <a:t>figura</a:t>
            </a:r>
            <a:r>
              <a:rPr lang="es-MX" sz="2400" b="1" spc="95" dirty="0">
                <a:latin typeface="Comic Sans MS" panose="030F0702030302020204" pitchFamily="66" charset="0"/>
                <a:cs typeface="Comic Sans MS"/>
              </a:rPr>
              <a:t> </a:t>
            </a:r>
            <a:r>
              <a:rPr lang="es-MX" sz="2400" b="1" spc="-5" dirty="0">
                <a:latin typeface="Comic Sans MS" panose="030F0702030302020204" pitchFamily="66" charset="0"/>
                <a:cs typeface="Comic Sans MS"/>
              </a:rPr>
              <a:t>1</a:t>
            </a:r>
            <a:r>
              <a:rPr lang="es-MX" sz="2400" spc="90" dirty="0">
                <a:latin typeface="Comic Sans MS" panose="030F0702030302020204" pitchFamily="66" charset="0"/>
                <a:cs typeface="Comic Sans MS"/>
              </a:rPr>
              <a:t> </a:t>
            </a:r>
            <a:r>
              <a:rPr lang="es-MX" sz="2400" spc="-5" dirty="0">
                <a:latin typeface="Comic Sans MS" panose="030F0702030302020204" pitchFamily="66" charset="0"/>
                <a:cs typeface="Comic Sans MS"/>
              </a:rPr>
              <a:t>arriba</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9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95" dirty="0">
                <a:latin typeface="Comic Sans MS" panose="030F0702030302020204" pitchFamily="66" charset="0"/>
                <a:cs typeface="Comic Sans MS"/>
              </a:rPr>
              <a:t> </a:t>
            </a:r>
            <a:r>
              <a:rPr lang="es-MX" sz="2400" spc="-5" dirty="0">
                <a:latin typeface="Comic Sans MS" panose="030F0702030302020204" pitchFamily="66" charset="0"/>
                <a:cs typeface="Comic Sans MS"/>
              </a:rPr>
              <a:t>línea de 60</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Hz.</a:t>
            </a:r>
            <a:endParaRPr lang="es-MX" sz="2400" dirty="0">
              <a:latin typeface="Comic Sans MS" panose="030F0702030302020204" pitchFamily="66" charset="0"/>
              <a:cs typeface="Comic Sans MS"/>
            </a:endParaRPr>
          </a:p>
          <a:p>
            <a:pPr marL="12700" marR="5080" algn="just">
              <a:lnSpc>
                <a:spcPct val="116100"/>
              </a:lnSpc>
            </a:pPr>
            <a:endParaRPr sz="900" dirty="0">
              <a:latin typeface="Comic Sans MS"/>
              <a:cs typeface="Comic Sans MS"/>
            </a:endParaRPr>
          </a:p>
        </p:txBody>
      </p:sp>
      <p:pic>
        <p:nvPicPr>
          <p:cNvPr id="3" name="Imagen 2">
            <a:extLst>
              <a:ext uri="{FF2B5EF4-FFF2-40B4-BE49-F238E27FC236}">
                <a16:creationId xmlns="" xmlns:a16="http://schemas.microsoft.com/office/drawing/2014/main" id="{1110DA79-1C99-4E7D-9006-A658534C6975}"/>
              </a:ext>
            </a:extLst>
          </p:cNvPr>
          <p:cNvPicPr>
            <a:picLocks noChangeAspect="1"/>
          </p:cNvPicPr>
          <p:nvPr/>
        </p:nvPicPr>
        <p:blipFill>
          <a:blip r:embed="rId2"/>
          <a:stretch>
            <a:fillRect/>
          </a:stretch>
        </p:blipFill>
        <p:spPr>
          <a:xfrm>
            <a:off x="3987800" y="5486400"/>
            <a:ext cx="9982199" cy="4343400"/>
          </a:xfrm>
          <a:prstGeom prst="rect">
            <a:avLst/>
          </a:prstGeom>
        </p:spPr>
      </p:pic>
      <p:sp>
        <p:nvSpPr>
          <p:cNvPr id="8" name="CuadroTexto 7">
            <a:extLst>
              <a:ext uri="{FF2B5EF4-FFF2-40B4-BE49-F238E27FC236}">
                <a16:creationId xmlns="" xmlns:a16="http://schemas.microsoft.com/office/drawing/2014/main" id="{2FAC2DFB-4C94-4767-99C6-B6C06224E38A}"/>
              </a:ext>
            </a:extLst>
          </p:cNvPr>
          <p:cNvSpPr txBox="1"/>
          <p:nvPr/>
        </p:nvSpPr>
        <p:spPr>
          <a:xfrm>
            <a:off x="330200" y="8153400"/>
            <a:ext cx="4135408" cy="1323439"/>
          </a:xfrm>
          <a:prstGeom prst="rect">
            <a:avLst/>
          </a:prstGeom>
          <a:noFill/>
        </p:spPr>
        <p:txBody>
          <a:bodyPr wrap="square">
            <a:spAutoFit/>
          </a:bodyPr>
          <a:lstStyle/>
          <a:p>
            <a:pPr algn="ctr"/>
            <a:r>
              <a:rPr lang="es-MX" sz="2000" b="1" dirty="0">
                <a:latin typeface="Comic Sans MS" panose="030F0702030302020204" pitchFamily="66" charset="0"/>
              </a:rPr>
              <a:t>FIGURA 1. Límites de operación típicos de turbinas de vapor a carga parcial o plena durante frecuencia anormal.</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26322476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object 34"/>
          <p:cNvSpPr txBox="1"/>
          <p:nvPr/>
        </p:nvSpPr>
        <p:spPr>
          <a:xfrm>
            <a:off x="292100" y="381000"/>
            <a:ext cx="17297400" cy="7651582"/>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Los métodos de protección para evitar la operación de la</a:t>
            </a:r>
            <a:r>
              <a:rPr lang="es-AR" sz="2400" spc="-5" dirty="0">
                <a:latin typeface="Comic Sans MS"/>
                <a:cs typeface="Comic Sans MS"/>
              </a:rPr>
              <a:t> </a:t>
            </a:r>
            <a:r>
              <a:rPr sz="2400" spc="-5" dirty="0" err="1">
                <a:latin typeface="Comic Sans MS"/>
                <a:cs typeface="Comic Sans MS"/>
              </a:rPr>
              <a:t>turbina</a:t>
            </a:r>
            <a:r>
              <a:rPr sz="2400" dirty="0">
                <a:latin typeface="Comic Sans MS"/>
                <a:cs typeface="Comic Sans MS"/>
              </a:rPr>
              <a:t> </a:t>
            </a:r>
            <a:r>
              <a:rPr sz="2400" spc="-5" dirty="0">
                <a:latin typeface="Comic Sans MS"/>
                <a:cs typeface="Comic Sans MS"/>
              </a:rPr>
              <a:t>fuera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límites</a:t>
            </a:r>
            <a:r>
              <a:rPr sz="2400" dirty="0">
                <a:latin typeface="Comic Sans MS"/>
                <a:cs typeface="Comic Sans MS"/>
              </a:rPr>
              <a:t> </a:t>
            </a:r>
            <a:r>
              <a:rPr sz="2400" spc="-5" dirty="0" err="1">
                <a:latin typeface="Comic Sans MS"/>
                <a:cs typeface="Comic Sans MS"/>
              </a:rPr>
              <a:t>preescritos</a:t>
            </a:r>
            <a:r>
              <a:rPr sz="2400" dirty="0">
                <a:latin typeface="Comic Sans MS"/>
                <a:cs typeface="Comic Sans MS"/>
              </a:rPr>
              <a:t> </a:t>
            </a:r>
            <a:r>
              <a:rPr sz="2400" spc="-5" dirty="0" err="1">
                <a:latin typeface="Comic Sans MS"/>
                <a:cs typeface="Comic Sans MS"/>
              </a:rPr>
              <a:t>serán</a:t>
            </a:r>
            <a:r>
              <a:rPr lang="es-AR" sz="2400" spc="-5" dirty="0">
                <a:latin typeface="Comic Sans MS"/>
                <a:cs typeface="Comic Sans MS"/>
              </a:rPr>
              <a:t> </a:t>
            </a:r>
            <a:r>
              <a:rPr sz="2400" spc="-5" dirty="0" err="1">
                <a:latin typeface="Comic Sans MS"/>
                <a:cs typeface="Comic Sans MS"/>
              </a:rPr>
              <a:t>restringidos</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baja</a:t>
            </a:r>
            <a:r>
              <a:rPr sz="2400" dirty="0">
                <a:latin typeface="Comic Sans MS"/>
                <a:cs typeface="Comic Sans MS"/>
              </a:rPr>
              <a:t> </a:t>
            </a:r>
            <a:r>
              <a:rPr sz="2400" spc="-5" dirty="0">
                <a:latin typeface="Comic Sans MS"/>
                <a:cs typeface="Comic Sans MS"/>
              </a:rPr>
              <a:t>frecuencia.</a:t>
            </a:r>
            <a:r>
              <a:rPr sz="2400" dirty="0">
                <a:latin typeface="Comic Sans MS"/>
                <a:cs typeface="Comic Sans MS"/>
              </a:rPr>
              <a:t> </a:t>
            </a:r>
            <a:r>
              <a:rPr sz="2400" spc="-5" dirty="0">
                <a:latin typeface="Comic Sans MS"/>
                <a:cs typeface="Comic Sans MS"/>
              </a:rPr>
              <a:t>Los</a:t>
            </a:r>
            <a:r>
              <a:rPr lang="es-AR" sz="2400" spc="-5" dirty="0">
                <a:latin typeface="Comic Sans MS"/>
                <a:cs typeface="Comic Sans MS"/>
              </a:rPr>
              <a:t> </a:t>
            </a:r>
            <a:r>
              <a:rPr sz="2400" spc="-5" dirty="0" err="1">
                <a:latin typeface="Comic Sans MS"/>
                <a:cs typeface="Comic Sans MS"/>
              </a:rPr>
              <a:t>esquemas</a:t>
            </a:r>
            <a:r>
              <a:rPr sz="2400" spc="-5" dirty="0">
                <a:latin typeface="Comic Sans MS"/>
                <a:cs typeface="Comic Sans MS"/>
              </a:rPr>
              <a:t> de corte de carga del sistema </a:t>
            </a:r>
            <a:r>
              <a:rPr sz="2400" spc="-5" dirty="0" err="1">
                <a:latin typeface="Comic Sans MS"/>
                <a:cs typeface="Comic Sans MS"/>
              </a:rPr>
              <a:t>proporcionan</a:t>
            </a:r>
            <a:r>
              <a:rPr sz="2400" spc="-5" dirty="0">
                <a:latin typeface="Comic Sans MS"/>
                <a:cs typeface="Comic Sans MS"/>
              </a:rPr>
              <a:t> la</a:t>
            </a:r>
            <a:r>
              <a:rPr lang="es-AR" sz="2400" spc="-5" dirty="0">
                <a:latin typeface="Comic Sans MS"/>
                <a:cs typeface="Comic Sans MS"/>
              </a:rPr>
              <a:t> </a:t>
            </a:r>
            <a:r>
              <a:rPr sz="2400" spc="-5" dirty="0" err="1">
                <a:latin typeface="Comic Sans MS"/>
                <a:cs typeface="Comic Sans MS"/>
              </a:rPr>
              <a:t>protección</a:t>
            </a:r>
            <a:r>
              <a:rPr sz="2400" spc="210" dirty="0">
                <a:latin typeface="Comic Sans MS"/>
                <a:cs typeface="Comic Sans MS"/>
              </a:rPr>
              <a:t> </a:t>
            </a:r>
            <a:r>
              <a:rPr sz="2400" spc="-5" dirty="0">
                <a:latin typeface="Comic Sans MS"/>
                <a:cs typeface="Comic Sans MS"/>
              </a:rPr>
              <a:t>primaria</a:t>
            </a:r>
            <a:r>
              <a:rPr sz="2400" spc="210" dirty="0">
                <a:latin typeface="Comic Sans MS"/>
                <a:cs typeface="Comic Sans MS"/>
              </a:rPr>
              <a:t> </a:t>
            </a:r>
            <a:r>
              <a:rPr sz="2400" spc="-5" dirty="0">
                <a:latin typeface="Comic Sans MS"/>
                <a:cs typeface="Comic Sans MS"/>
              </a:rPr>
              <a:t>de</a:t>
            </a:r>
            <a:r>
              <a:rPr sz="2400" spc="210" dirty="0">
                <a:latin typeface="Comic Sans MS"/>
                <a:cs typeface="Comic Sans MS"/>
              </a:rPr>
              <a:t> </a:t>
            </a:r>
            <a:r>
              <a:rPr sz="2400" spc="-5" dirty="0">
                <a:latin typeface="Comic Sans MS"/>
                <a:cs typeface="Comic Sans MS"/>
              </a:rPr>
              <a:t>la</a:t>
            </a:r>
            <a:r>
              <a:rPr sz="2400" spc="210" dirty="0">
                <a:latin typeface="Comic Sans MS"/>
                <a:cs typeface="Comic Sans MS"/>
              </a:rPr>
              <a:t> </a:t>
            </a:r>
            <a:r>
              <a:rPr sz="2400" spc="-5" dirty="0">
                <a:latin typeface="Comic Sans MS"/>
                <a:cs typeface="Comic Sans MS"/>
              </a:rPr>
              <a:t>turbina</a:t>
            </a:r>
            <a:r>
              <a:rPr sz="2400" spc="210" dirty="0">
                <a:latin typeface="Comic Sans MS"/>
                <a:cs typeface="Comic Sans MS"/>
              </a:rPr>
              <a:t> </a:t>
            </a:r>
            <a:r>
              <a:rPr sz="2400" spc="-5" dirty="0">
                <a:latin typeface="Comic Sans MS"/>
                <a:cs typeface="Comic Sans MS"/>
              </a:rPr>
              <a:t>por</a:t>
            </a:r>
            <a:r>
              <a:rPr sz="2400" spc="210" dirty="0">
                <a:latin typeface="Comic Sans MS"/>
                <a:cs typeface="Comic Sans MS"/>
              </a:rPr>
              <a:t> </a:t>
            </a:r>
            <a:r>
              <a:rPr sz="2400" spc="-5" dirty="0">
                <a:latin typeface="Comic Sans MS"/>
                <a:cs typeface="Comic Sans MS"/>
              </a:rPr>
              <a:t>baja</a:t>
            </a:r>
            <a:r>
              <a:rPr sz="2400" spc="210" dirty="0">
                <a:latin typeface="Comic Sans MS"/>
                <a:cs typeface="Comic Sans MS"/>
              </a:rPr>
              <a:t> </a:t>
            </a:r>
            <a:r>
              <a:rPr sz="2400" spc="-5" dirty="0" err="1">
                <a:latin typeface="Comic Sans MS"/>
                <a:cs typeface="Comic Sans MS"/>
              </a:rPr>
              <a:t>frecuencia</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corte</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carga</a:t>
            </a:r>
            <a:r>
              <a:rPr sz="2400" dirty="0">
                <a:latin typeface="Comic Sans MS"/>
                <a:cs typeface="Comic Sans MS"/>
              </a:rPr>
              <a:t> </a:t>
            </a:r>
            <a:r>
              <a:rPr sz="2400" spc="-5" dirty="0">
                <a:latin typeface="Comic Sans MS"/>
                <a:cs typeface="Comic Sans MS"/>
              </a:rPr>
              <a:t>apropiado</a:t>
            </a:r>
            <a:r>
              <a:rPr sz="2400" dirty="0">
                <a:latin typeface="Comic Sans MS"/>
                <a:cs typeface="Comic Sans MS"/>
              </a:rPr>
              <a:t> </a:t>
            </a:r>
            <a:r>
              <a:rPr sz="2400" spc="-5" dirty="0">
                <a:latin typeface="Comic Sans MS"/>
                <a:cs typeface="Comic Sans MS"/>
              </a:rPr>
              <a:t>puede</a:t>
            </a:r>
            <a:r>
              <a:rPr sz="2400" dirty="0">
                <a:latin typeface="Comic Sans MS"/>
                <a:cs typeface="Comic Sans MS"/>
              </a:rPr>
              <a:t> </a:t>
            </a:r>
            <a:r>
              <a:rPr sz="2400" spc="-5" dirty="0">
                <a:latin typeface="Comic Sans MS"/>
                <a:cs typeface="Comic Sans MS"/>
              </a:rPr>
              <a:t>hacer</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la</a:t>
            </a:r>
            <a:r>
              <a:rPr lang="es-AR" sz="2400" spc="-5" dirty="0">
                <a:latin typeface="Comic Sans MS"/>
                <a:cs typeface="Comic Sans MS"/>
              </a:rPr>
              <a:t> </a:t>
            </a:r>
            <a:r>
              <a:rPr sz="2400" spc="-5" dirty="0" err="1">
                <a:latin typeface="Comic Sans MS"/>
                <a:cs typeface="Comic Sans MS"/>
              </a:rPr>
              <a:t>frecuencia</a:t>
            </a:r>
            <a:r>
              <a:rPr sz="2400" spc="-5" dirty="0">
                <a:latin typeface="Comic Sans MS"/>
                <a:cs typeface="Comic Sans MS"/>
              </a:rPr>
              <a:t> del sistema regrese a la normalidad antes de</a:t>
            </a:r>
            <a:r>
              <a:rPr lang="es-AR" sz="2400" spc="-5" dirty="0">
                <a:latin typeface="Comic Sans MS"/>
                <a:cs typeface="Comic Sans MS"/>
              </a:rPr>
              <a:t> </a:t>
            </a:r>
            <a:r>
              <a:rPr sz="2400" spc="-5" dirty="0">
                <a:latin typeface="Comic Sans MS"/>
                <a:cs typeface="Comic Sans MS"/>
              </a:rPr>
              <a:t>que los límites anormales de la turbina sean </a:t>
            </a:r>
            <a:r>
              <a:rPr sz="2400" spc="-5" dirty="0" err="1">
                <a:latin typeface="Comic Sans MS"/>
                <a:cs typeface="Comic Sans MS"/>
              </a:rPr>
              <a:t>excedidos</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relés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baja</a:t>
            </a:r>
            <a:r>
              <a:rPr sz="2400" dirty="0">
                <a:latin typeface="Comic Sans MS"/>
                <a:cs typeface="Comic Sans MS"/>
              </a:rPr>
              <a:t> </a:t>
            </a:r>
            <a:r>
              <a:rPr sz="2400" spc="-5" dirty="0">
                <a:latin typeface="Comic Sans MS"/>
                <a:cs typeface="Comic Sans MS"/>
              </a:rPr>
              <a:t>frecuencia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corte</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carga</a:t>
            </a:r>
            <a:r>
              <a:rPr lang="es-AR" sz="2400" spc="-5" dirty="0">
                <a:latin typeface="Comic Sans MS"/>
                <a:cs typeface="Comic Sans MS"/>
              </a:rPr>
              <a:t> </a:t>
            </a:r>
            <a:r>
              <a:rPr sz="2400" spc="-5" dirty="0" err="1">
                <a:latin typeface="Comic Sans MS"/>
                <a:cs typeface="Comic Sans MS"/>
              </a:rPr>
              <a:t>automático</a:t>
            </a:r>
            <a:r>
              <a:rPr sz="2400" spc="-5" dirty="0">
                <a:latin typeface="Comic Sans MS"/>
                <a:cs typeface="Comic Sans MS"/>
              </a:rPr>
              <a:t> son usados para cortar la </a:t>
            </a:r>
            <a:r>
              <a:rPr sz="2400" spc="-5" dirty="0" err="1">
                <a:latin typeface="Comic Sans MS"/>
                <a:cs typeface="Comic Sans MS"/>
              </a:rPr>
              <a:t>cantidad</a:t>
            </a:r>
            <a:r>
              <a:rPr sz="2400" spc="-5" dirty="0">
                <a:latin typeface="Comic Sans MS"/>
                <a:cs typeface="Comic Sans MS"/>
              </a:rPr>
              <a:t> </a:t>
            </a:r>
            <a:r>
              <a:rPr sz="2400" spc="-5" dirty="0" err="1">
                <a:latin typeface="Comic Sans MS"/>
                <a:cs typeface="Comic Sans MS"/>
              </a:rPr>
              <a:t>requerida</a:t>
            </a:r>
            <a:r>
              <a:rPr lang="es-A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carga</a:t>
            </a:r>
            <a:r>
              <a:rPr sz="2400" dirty="0">
                <a:latin typeface="Comic Sans MS"/>
                <a:cs typeface="Comic Sans MS"/>
              </a:rPr>
              <a:t> </a:t>
            </a:r>
            <a:r>
              <a:rPr sz="2400" spc="-5" dirty="0">
                <a:latin typeface="Comic Sans MS"/>
                <a:cs typeface="Comic Sans MS"/>
              </a:rPr>
              <a:t>necesaria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mantener</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balance</a:t>
            </a:r>
            <a:r>
              <a:rPr sz="2400" dirty="0">
                <a:latin typeface="Comic Sans MS"/>
                <a:cs typeface="Comic Sans MS"/>
              </a:rPr>
              <a:t> </a:t>
            </a:r>
            <a:r>
              <a:rPr sz="2400" spc="-5" dirty="0">
                <a:latin typeface="Comic Sans MS"/>
                <a:cs typeface="Comic Sans MS"/>
              </a:rPr>
              <a:t>carga-</a:t>
            </a:r>
            <a:r>
              <a:rPr lang="es-AR" sz="2400" spc="-5" dirty="0">
                <a:latin typeface="Comic Sans MS"/>
                <a:cs typeface="Comic Sans MS"/>
              </a:rPr>
              <a:t> </a:t>
            </a:r>
            <a:r>
              <a:rPr sz="2400" spc="-5" dirty="0" err="1">
                <a:latin typeface="Comic Sans MS"/>
                <a:cs typeface="Comic Sans MS"/>
              </a:rPr>
              <a:t>generación</a:t>
            </a:r>
            <a:r>
              <a:rPr sz="2400" dirty="0">
                <a:latin typeface="Comic Sans MS"/>
                <a:cs typeface="Comic Sans MS"/>
              </a:rPr>
              <a:t> </a:t>
            </a:r>
            <a:r>
              <a:rPr sz="2400" spc="-5" dirty="0">
                <a:latin typeface="Comic Sans MS"/>
                <a:cs typeface="Comic Sans MS"/>
              </a:rPr>
              <a:t>durante</a:t>
            </a:r>
            <a:r>
              <a:rPr sz="2400" spc="5"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sobrecarga</a:t>
            </a:r>
            <a:r>
              <a:rPr sz="2400" spc="5" dirty="0">
                <a:latin typeface="Comic Sans MS"/>
                <a:cs typeface="Comic Sans MS"/>
              </a:rPr>
              <a:t> </a:t>
            </a:r>
            <a:r>
              <a:rPr sz="2400" spc="-5" dirty="0">
                <a:latin typeface="Comic Sans MS"/>
                <a:cs typeface="Comic Sans MS"/>
              </a:rPr>
              <a:t>del</a:t>
            </a:r>
            <a:r>
              <a:rPr sz="2400" spc="5" dirty="0">
                <a:latin typeface="Comic Sans MS"/>
                <a:cs typeface="Comic Sans MS"/>
              </a:rPr>
              <a:t> </a:t>
            </a:r>
            <a:r>
              <a:rPr sz="2400" spc="-5" dirty="0" err="1">
                <a:latin typeface="Comic Sans MS"/>
                <a:cs typeface="Comic Sans MS"/>
              </a:rPr>
              <a:t>sistema</a:t>
            </a:r>
            <a:r>
              <a:rPr sz="2400" spc="-5" dirty="0">
                <a:latin typeface="Comic Sans MS"/>
                <a:cs typeface="Comic Sans MS"/>
              </a:rPr>
              <a:t>.</a:t>
            </a:r>
            <a:endParaRPr lang="en-US" sz="2400" spc="-5" dirty="0">
              <a:latin typeface="Comic Sans MS"/>
              <a:cs typeface="Comic Sans MS"/>
            </a:endParaRPr>
          </a:p>
          <a:p>
            <a:pPr marL="12700" marR="5080" algn="just">
              <a:spcBef>
                <a:spcPts val="95"/>
              </a:spcBef>
            </a:pPr>
            <a:r>
              <a:rPr lang="es-MX" sz="2400" spc="-5" dirty="0">
                <a:latin typeface="Comic Sans MS"/>
                <a:cs typeface="Comic Sans MS"/>
              </a:rPr>
              <a:t>Por</a:t>
            </a:r>
            <a:r>
              <a:rPr lang="es-MX" sz="2400" spc="50" dirty="0">
                <a:latin typeface="Comic Sans MS"/>
                <a:cs typeface="Comic Sans MS"/>
              </a:rPr>
              <a:t> </a:t>
            </a:r>
            <a:r>
              <a:rPr lang="es-MX" sz="2400" spc="-5" dirty="0">
                <a:latin typeface="Comic Sans MS"/>
                <a:cs typeface="Comic Sans MS"/>
              </a:rPr>
              <a:t>lo</a:t>
            </a:r>
            <a:r>
              <a:rPr lang="es-MX" sz="2400" spc="45" dirty="0">
                <a:latin typeface="Comic Sans MS"/>
                <a:cs typeface="Comic Sans MS"/>
              </a:rPr>
              <a:t> </a:t>
            </a:r>
            <a:r>
              <a:rPr lang="es-MX" sz="2400" spc="-5" dirty="0">
                <a:latin typeface="Comic Sans MS"/>
                <a:cs typeface="Comic Sans MS"/>
              </a:rPr>
              <a:t>tanto,</a:t>
            </a:r>
            <a:r>
              <a:rPr lang="es-MX" sz="2400" spc="45" dirty="0">
                <a:latin typeface="Comic Sans MS"/>
                <a:cs typeface="Comic Sans MS"/>
              </a:rPr>
              <a:t> </a:t>
            </a:r>
            <a:r>
              <a:rPr lang="es-MX" sz="2400" spc="-5" dirty="0">
                <a:latin typeface="Comic Sans MS"/>
                <a:cs typeface="Comic Sans MS"/>
              </a:rPr>
              <a:t>la</a:t>
            </a:r>
            <a:r>
              <a:rPr lang="es-MX" sz="2400" spc="50" dirty="0">
                <a:latin typeface="Comic Sans MS"/>
                <a:cs typeface="Comic Sans MS"/>
              </a:rPr>
              <a:t> </a:t>
            </a:r>
            <a:r>
              <a:rPr lang="es-MX" sz="2400" spc="-5" dirty="0">
                <a:latin typeface="Comic Sans MS"/>
                <a:cs typeface="Comic Sans MS"/>
              </a:rPr>
              <a:t>operación</a:t>
            </a:r>
            <a:r>
              <a:rPr lang="es-MX" sz="2400" spc="45" dirty="0">
                <a:latin typeface="Comic Sans MS"/>
                <a:cs typeface="Comic Sans MS"/>
              </a:rPr>
              <a:t> </a:t>
            </a:r>
            <a:r>
              <a:rPr lang="es-MX" sz="2400" spc="-5" dirty="0">
                <a:latin typeface="Comic Sans MS"/>
                <a:cs typeface="Comic Sans MS"/>
              </a:rPr>
              <a:t>a</a:t>
            </a:r>
            <a:r>
              <a:rPr lang="es-MX" sz="2400" spc="45" dirty="0">
                <a:latin typeface="Comic Sans MS"/>
                <a:cs typeface="Comic Sans MS"/>
              </a:rPr>
              <a:t> </a:t>
            </a:r>
            <a:r>
              <a:rPr lang="es-MX" sz="2400" spc="-5" dirty="0">
                <a:latin typeface="Comic Sans MS"/>
                <a:cs typeface="Comic Sans MS"/>
              </a:rPr>
              <a:t>otras</a:t>
            </a:r>
            <a:r>
              <a:rPr lang="es-MX" sz="2400" spc="50" dirty="0">
                <a:latin typeface="Comic Sans MS"/>
                <a:cs typeface="Comic Sans MS"/>
              </a:rPr>
              <a:t> </a:t>
            </a:r>
            <a:r>
              <a:rPr lang="es-MX" sz="2400" spc="-5" dirty="0">
                <a:latin typeface="Comic Sans MS"/>
                <a:cs typeface="Comic Sans MS"/>
              </a:rPr>
              <a:t>frecuencias</a:t>
            </a:r>
            <a:r>
              <a:rPr lang="es-MX" sz="2400" spc="45" dirty="0">
                <a:latin typeface="Comic Sans MS"/>
                <a:cs typeface="Comic Sans MS"/>
              </a:rPr>
              <a:t> </a:t>
            </a:r>
            <a:r>
              <a:rPr lang="es-MX" sz="2400" spc="-5" dirty="0">
                <a:latin typeface="Comic Sans MS"/>
                <a:cs typeface="Comic Sans MS"/>
              </a:rPr>
              <a:t>diferentes 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nominal</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cercanas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velocidad</a:t>
            </a:r>
            <a:r>
              <a:rPr lang="es-MX" sz="2400" dirty="0">
                <a:latin typeface="Comic Sans MS"/>
                <a:cs typeface="Comic Sans MS"/>
              </a:rPr>
              <a:t> </a:t>
            </a:r>
            <a:r>
              <a:rPr lang="es-MX" sz="2400" spc="-5" dirty="0">
                <a:latin typeface="Comic Sans MS"/>
                <a:cs typeface="Comic Sans MS"/>
              </a:rPr>
              <a:t>nominal</a:t>
            </a:r>
            <a:r>
              <a:rPr lang="es-MX" sz="2400" dirty="0">
                <a:latin typeface="Comic Sans MS"/>
                <a:cs typeface="Comic Sans MS"/>
              </a:rPr>
              <a:t> </a:t>
            </a:r>
            <a:r>
              <a:rPr lang="es-MX" sz="2400" spc="-5" dirty="0">
                <a:latin typeface="Comic Sans MS"/>
                <a:cs typeface="Comic Sans MS"/>
              </a:rPr>
              <a:t>está restringida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límites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distintas bandas de frecuencia publicadas por cada fabricante de turbinas para varios diseños de álabes.</a:t>
            </a:r>
            <a:r>
              <a:rPr lang="es-MX" sz="2400" dirty="0">
                <a:latin typeface="Comic Sans MS"/>
                <a:cs typeface="Comic Sans MS"/>
              </a:rPr>
              <a:t> </a:t>
            </a:r>
            <a:r>
              <a:rPr lang="es-MX" sz="2400" spc="-5" dirty="0">
                <a:latin typeface="Comic Sans MS"/>
                <a:cs typeface="Comic Sans MS"/>
              </a:rPr>
              <a:t>Los límites de frecuencia</a:t>
            </a:r>
            <a:r>
              <a:rPr lang="es-MX" sz="2400" dirty="0">
                <a:latin typeface="Comic Sans MS"/>
                <a:cs typeface="Comic Sans MS"/>
              </a:rPr>
              <a:t> </a:t>
            </a:r>
            <a:r>
              <a:rPr lang="es-MX" sz="2400" spc="-5" dirty="0">
                <a:latin typeface="Comic Sans MS"/>
                <a:cs typeface="Comic Sans MS"/>
              </a:rPr>
              <a:t>anormal</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basados</a:t>
            </a:r>
            <a:r>
              <a:rPr lang="es-MX" sz="2400" dirty="0">
                <a:latin typeface="Comic Sans MS"/>
                <a:cs typeface="Comic Sans MS"/>
              </a:rPr>
              <a:t> </a:t>
            </a: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 peores</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que:</a:t>
            </a:r>
          </a:p>
          <a:p>
            <a:pPr marL="12700" marR="5080" algn="just">
              <a:spcBef>
                <a:spcPts val="95"/>
              </a:spcBef>
            </a:pPr>
            <a:endParaRPr lang="es-MX" sz="2400" spc="-5" dirty="0">
              <a:latin typeface="Comic Sans MS"/>
              <a:cs typeface="Comic Sans MS"/>
            </a:endParaRPr>
          </a:p>
          <a:p>
            <a:pPr marL="469265" marR="5080" indent="-457200" algn="just">
              <a:spcBef>
                <a:spcPts val="100"/>
              </a:spcBef>
              <a:buFont typeface="+mj-lt"/>
              <a:buAutoNum type="arabicPeriod"/>
            </a:pPr>
            <a:r>
              <a:rPr lang="es-MX" sz="2400" spc="-5" dirty="0">
                <a:latin typeface="Comic Sans MS"/>
                <a:cs typeface="Comic Sans MS"/>
              </a:rPr>
              <a:t>Las</a:t>
            </a:r>
            <a:r>
              <a:rPr lang="es-MX" sz="2400" spc="190" dirty="0">
                <a:latin typeface="Comic Sans MS"/>
                <a:cs typeface="Comic Sans MS"/>
              </a:rPr>
              <a:t> </a:t>
            </a:r>
            <a:r>
              <a:rPr lang="es-MX" sz="2400" spc="-5" dirty="0">
                <a:latin typeface="Comic Sans MS"/>
                <a:cs typeface="Comic Sans MS"/>
              </a:rPr>
              <a:t>frecuencias</a:t>
            </a:r>
            <a:r>
              <a:rPr lang="es-MX" sz="2400" spc="190" dirty="0">
                <a:latin typeface="Comic Sans MS"/>
                <a:cs typeface="Comic Sans MS"/>
              </a:rPr>
              <a:t> </a:t>
            </a:r>
            <a:r>
              <a:rPr lang="es-MX" sz="2400" spc="-5" dirty="0">
                <a:latin typeface="Comic Sans MS"/>
                <a:cs typeface="Comic Sans MS"/>
              </a:rPr>
              <a:t>naturales</a:t>
            </a:r>
            <a:r>
              <a:rPr lang="es-MX" sz="2400" spc="195" dirty="0">
                <a:latin typeface="Comic Sans MS"/>
                <a:cs typeface="Comic Sans MS"/>
              </a:rPr>
              <a:t> </a:t>
            </a:r>
            <a:r>
              <a:rPr lang="es-MX" sz="2400" spc="-5" dirty="0">
                <a:latin typeface="Comic Sans MS"/>
                <a:cs typeface="Comic Sans MS"/>
              </a:rPr>
              <a:t>de</a:t>
            </a:r>
            <a:r>
              <a:rPr lang="es-MX" sz="2400" spc="190" dirty="0">
                <a:latin typeface="Comic Sans MS"/>
                <a:cs typeface="Comic Sans MS"/>
              </a:rPr>
              <a:t> </a:t>
            </a:r>
            <a:r>
              <a:rPr lang="es-MX" sz="2400" spc="-5" dirty="0">
                <a:latin typeface="Comic Sans MS"/>
                <a:cs typeface="Comic Sans MS"/>
              </a:rPr>
              <a:t>los</a:t>
            </a:r>
            <a:r>
              <a:rPr lang="es-MX" sz="2400" spc="190" dirty="0">
                <a:latin typeface="Comic Sans MS"/>
                <a:cs typeface="Comic Sans MS"/>
              </a:rPr>
              <a:t> </a:t>
            </a:r>
            <a:r>
              <a:rPr lang="es-MX" sz="2400" spc="-5" dirty="0">
                <a:latin typeface="Comic Sans MS"/>
                <a:cs typeface="Comic Sans MS"/>
              </a:rPr>
              <a:t>álabes</a:t>
            </a:r>
            <a:r>
              <a:rPr lang="es-MX" sz="2400" spc="195" dirty="0">
                <a:latin typeface="Comic Sans MS"/>
                <a:cs typeface="Comic Sans MS"/>
              </a:rPr>
              <a:t> </a:t>
            </a:r>
            <a:r>
              <a:rPr lang="es-MX" sz="2400" spc="-5" dirty="0">
                <a:latin typeface="Comic Sans MS"/>
                <a:cs typeface="Comic Sans MS"/>
              </a:rPr>
              <a:t>dentro</a:t>
            </a:r>
            <a:r>
              <a:rPr lang="es-MX" sz="2400" spc="190" dirty="0">
                <a:latin typeface="Comic Sans MS"/>
                <a:cs typeface="Comic Sans MS"/>
              </a:rPr>
              <a:t> </a:t>
            </a:r>
            <a:r>
              <a:rPr lang="es-MX" sz="2400" spc="-5" dirty="0">
                <a:latin typeface="Comic Sans MS"/>
                <a:cs typeface="Comic Sans MS"/>
              </a:rPr>
              <a:t>de una</a:t>
            </a:r>
            <a:r>
              <a:rPr lang="es-MX" sz="2400" dirty="0">
                <a:latin typeface="Comic Sans MS"/>
                <a:cs typeface="Comic Sans MS"/>
              </a:rPr>
              <a:t> </a:t>
            </a:r>
            <a:r>
              <a:rPr lang="es-MX" sz="2400" spc="-5" dirty="0">
                <a:latin typeface="Comic Sans MS"/>
                <a:cs typeface="Comic Sans MS"/>
              </a:rPr>
              <a:t>etapa</a:t>
            </a:r>
            <a:r>
              <a:rPr lang="es-MX" sz="2400" dirty="0">
                <a:latin typeface="Comic Sans MS"/>
                <a:cs typeface="Comic Sans MS"/>
              </a:rPr>
              <a:t> </a:t>
            </a:r>
            <a:r>
              <a:rPr lang="es-MX" sz="2400" spc="-5" dirty="0">
                <a:latin typeface="Comic Sans MS"/>
                <a:cs typeface="Comic Sans MS"/>
              </a:rPr>
              <a:t>difieren</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tolerancias</a:t>
            </a:r>
            <a:r>
              <a:rPr lang="es-MX" sz="2400" dirty="0">
                <a:latin typeface="Comic Sans MS"/>
                <a:cs typeface="Comic Sans MS"/>
              </a:rPr>
              <a:t> </a:t>
            </a:r>
            <a:r>
              <a:rPr lang="es-MX" sz="2400" spc="-5" dirty="0">
                <a:latin typeface="Comic Sans MS"/>
                <a:cs typeface="Comic Sans MS"/>
              </a:rPr>
              <a:t>de manufactura.</a:t>
            </a:r>
          </a:p>
          <a:p>
            <a:pPr marL="469265" marR="5080" indent="-457200" algn="just">
              <a:spcBef>
                <a:spcPts val="100"/>
              </a:spcBef>
              <a:buFont typeface="+mj-lt"/>
              <a:buAutoNum type="arabicPeriod"/>
            </a:pPr>
            <a:r>
              <a:rPr lang="es-MX" sz="2400" spc="-5" dirty="0">
                <a:latin typeface="Comic Sans MS"/>
                <a:cs typeface="Comic Sans MS"/>
              </a:rPr>
              <a:t>La fatiga podría incrementarse con operación normal por razones tales como golpeteo, corrosión y erosión de los</a:t>
            </a:r>
            <a:r>
              <a:rPr lang="es-MX" sz="2400" dirty="0">
                <a:latin typeface="Comic Sans MS"/>
                <a:cs typeface="Comic Sans MS"/>
              </a:rPr>
              <a:t> </a:t>
            </a:r>
            <a:r>
              <a:rPr lang="es-MX" sz="2400" spc="-5" dirty="0">
                <a:latin typeface="Comic Sans MS"/>
                <a:cs typeface="Comic Sans MS"/>
              </a:rPr>
              <a:t>bordes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álabes.</a:t>
            </a:r>
          </a:p>
          <a:p>
            <a:pPr marL="469265" marR="5080" indent="-457200" algn="just">
              <a:spcBef>
                <a:spcPts val="100"/>
              </a:spcBef>
              <a:buFont typeface="+mj-lt"/>
              <a:buAutoNum type="arabicPeriod"/>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límite</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reconocer</a:t>
            </a:r>
            <a:r>
              <a:rPr lang="es-MX" sz="2400" spc="254"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efecto</a:t>
            </a:r>
            <a:r>
              <a:rPr lang="es-MX" sz="2400" spc="260" dirty="0">
                <a:latin typeface="Comic Sans MS"/>
                <a:cs typeface="Comic Sans MS"/>
              </a:rPr>
              <a:t> </a:t>
            </a:r>
            <a:r>
              <a:rPr lang="es-MX" sz="2400" spc="-5" dirty="0">
                <a:latin typeface="Comic Sans MS"/>
                <a:cs typeface="Comic Sans MS"/>
              </a:rPr>
              <a:t>de pérdida</a:t>
            </a:r>
            <a:r>
              <a:rPr lang="es-MX" sz="2400" dirty="0">
                <a:latin typeface="Comic Sans MS"/>
                <a:cs typeface="Comic Sans MS"/>
              </a:rPr>
              <a:t> </a:t>
            </a:r>
            <a:r>
              <a:rPr lang="es-MX" sz="2400" spc="-5" dirty="0">
                <a:latin typeface="Comic Sans MS"/>
                <a:cs typeface="Comic Sans MS"/>
              </a:rPr>
              <a:t>adicional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vida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álabes</a:t>
            </a:r>
            <a:r>
              <a:rPr lang="es-MX" sz="2400" dirty="0">
                <a:latin typeface="Comic Sans MS"/>
                <a:cs typeface="Comic Sans MS"/>
              </a:rPr>
              <a:t> </a:t>
            </a:r>
            <a:r>
              <a:rPr lang="es-MX" sz="2400" spc="-5" dirty="0">
                <a:latin typeface="Comic Sans MS"/>
                <a:cs typeface="Comic Sans MS"/>
              </a:rPr>
              <a:t>ocurrido durante</a:t>
            </a:r>
            <a:r>
              <a:rPr lang="es-MX" sz="2400" spc="90" dirty="0">
                <a:latin typeface="Comic Sans MS"/>
                <a:cs typeface="Comic Sans MS"/>
              </a:rPr>
              <a:t> </a:t>
            </a:r>
            <a:r>
              <a:rPr lang="es-MX" sz="2400" spc="-5" dirty="0">
                <a:latin typeface="Comic Sans MS"/>
                <a:cs typeface="Comic Sans MS"/>
              </a:rPr>
              <a:t>las</a:t>
            </a:r>
            <a:r>
              <a:rPr lang="es-MX" sz="2400" spc="80" dirty="0">
                <a:latin typeface="Comic Sans MS"/>
                <a:cs typeface="Comic Sans MS"/>
              </a:rPr>
              <a:t> </a:t>
            </a:r>
            <a:r>
              <a:rPr lang="es-MX" sz="2400" spc="-5" dirty="0">
                <a:latin typeface="Comic Sans MS"/>
                <a:cs typeface="Comic Sans MS"/>
              </a:rPr>
              <a:t>condiciones</a:t>
            </a:r>
            <a:r>
              <a:rPr lang="es-MX" sz="2400" spc="80" dirty="0">
                <a:latin typeface="Comic Sans MS"/>
                <a:cs typeface="Comic Sans MS"/>
              </a:rPr>
              <a:t> </a:t>
            </a:r>
            <a:r>
              <a:rPr lang="es-MX" sz="2400" spc="-5" dirty="0">
                <a:latin typeface="Comic Sans MS"/>
                <a:cs typeface="Comic Sans MS"/>
              </a:rPr>
              <a:t>de</a:t>
            </a:r>
            <a:r>
              <a:rPr lang="es-MX" sz="2400" spc="80" dirty="0">
                <a:latin typeface="Comic Sans MS"/>
                <a:cs typeface="Comic Sans MS"/>
              </a:rPr>
              <a:t> </a:t>
            </a:r>
            <a:r>
              <a:rPr lang="es-MX" sz="2400" spc="-5" dirty="0">
                <a:latin typeface="Comic Sans MS"/>
                <a:cs typeface="Comic Sans MS"/>
              </a:rPr>
              <a:t>operación</a:t>
            </a:r>
            <a:r>
              <a:rPr lang="es-MX" sz="2400" spc="80" dirty="0">
                <a:latin typeface="Comic Sans MS"/>
                <a:cs typeface="Comic Sans MS"/>
              </a:rPr>
              <a:t> </a:t>
            </a:r>
            <a:r>
              <a:rPr lang="es-MX" sz="2400" spc="-5" dirty="0">
                <a:latin typeface="Comic Sans MS"/>
                <a:cs typeface="Comic Sans MS"/>
              </a:rPr>
              <a:t>anormal</a:t>
            </a:r>
            <a:r>
              <a:rPr lang="es-MX" sz="2400" spc="80" dirty="0">
                <a:latin typeface="Comic Sans MS"/>
                <a:cs typeface="Comic Sans MS"/>
              </a:rPr>
              <a:t> </a:t>
            </a:r>
            <a:r>
              <a:rPr lang="es-MX" sz="2400" spc="-5" dirty="0">
                <a:latin typeface="Comic Sans MS"/>
                <a:cs typeface="Comic Sans MS"/>
              </a:rPr>
              <a:t>no asociadas</a:t>
            </a:r>
            <a:r>
              <a:rPr lang="es-MX" sz="2400" spc="95" dirty="0">
                <a:latin typeface="Comic Sans MS"/>
                <a:cs typeface="Comic Sans MS"/>
              </a:rPr>
              <a:t> </a:t>
            </a:r>
            <a:r>
              <a:rPr lang="es-MX" sz="2400" spc="-5" dirty="0">
                <a:latin typeface="Comic Sans MS"/>
                <a:cs typeface="Comic Sans MS"/>
              </a:rPr>
              <a:t>con</a:t>
            </a:r>
            <a:r>
              <a:rPr lang="es-MX" sz="2400" spc="100" dirty="0">
                <a:latin typeface="Comic Sans MS"/>
                <a:cs typeface="Comic Sans MS"/>
              </a:rPr>
              <a:t> </a:t>
            </a:r>
            <a:r>
              <a:rPr lang="es-MX" sz="2400" spc="-5" dirty="0">
                <a:latin typeface="Comic Sans MS"/>
                <a:cs typeface="Comic Sans MS"/>
              </a:rPr>
              <a:t>la</a:t>
            </a:r>
            <a:r>
              <a:rPr lang="es-MX" sz="2400" spc="95" dirty="0">
                <a:latin typeface="Comic Sans MS"/>
                <a:cs typeface="Comic Sans MS"/>
              </a:rPr>
              <a:t> </a:t>
            </a:r>
            <a:r>
              <a:rPr lang="es-MX" sz="2400" spc="-5" dirty="0">
                <a:latin typeface="Comic Sans MS"/>
                <a:cs typeface="Comic Sans MS"/>
              </a:rPr>
              <a:t>operación</a:t>
            </a:r>
            <a:r>
              <a:rPr lang="es-MX" sz="2400" spc="95" dirty="0">
                <a:latin typeface="Comic Sans MS"/>
                <a:cs typeface="Comic Sans MS"/>
              </a:rPr>
              <a:t> </a:t>
            </a:r>
            <a:r>
              <a:rPr lang="es-MX" sz="2400" spc="-5" dirty="0">
                <a:latin typeface="Comic Sans MS"/>
                <a:cs typeface="Comic Sans MS"/>
              </a:rPr>
              <a:t>a</a:t>
            </a:r>
            <a:r>
              <a:rPr lang="es-MX" sz="2400" spc="95" dirty="0">
                <a:latin typeface="Comic Sans MS"/>
                <a:cs typeface="Comic Sans MS"/>
              </a:rPr>
              <a:t> </a:t>
            </a:r>
            <a:r>
              <a:rPr lang="es-MX" sz="2400" spc="-5" dirty="0" err="1">
                <a:latin typeface="Comic Sans MS"/>
                <a:cs typeface="Comic Sans MS"/>
              </a:rPr>
              <a:t>bajavelocidad</a:t>
            </a:r>
            <a:r>
              <a:rPr lang="es-MX" sz="2400" spc="95" dirty="0">
                <a:latin typeface="Comic Sans MS"/>
                <a:cs typeface="Comic Sans MS"/>
              </a:rPr>
              <a:t> </a:t>
            </a:r>
            <a:r>
              <a:rPr lang="es-MX" sz="2400" spc="-5" dirty="0">
                <a:latin typeface="Comic Sans MS"/>
                <a:cs typeface="Comic Sans MS"/>
              </a:rPr>
              <a:t>o </a:t>
            </a:r>
            <a:r>
              <a:rPr lang="es-MX" sz="2400" spc="-5" dirty="0" err="1">
                <a:latin typeface="Comic Sans MS"/>
                <a:cs typeface="Comic Sans MS"/>
              </a:rPr>
              <a:t>sobrevelocidad</a:t>
            </a:r>
            <a:r>
              <a:rPr lang="es-MX" sz="2400" spc="-5" dirty="0">
                <a:latin typeface="Comic Sans MS"/>
                <a:cs typeface="Comic Sans MS"/>
              </a:rPr>
              <a:t>.</a:t>
            </a:r>
          </a:p>
          <a:p>
            <a:pPr marL="240665" marR="5080" indent="-228600" algn="just">
              <a:spcBef>
                <a:spcPts val="100"/>
              </a:spcBef>
            </a:pPr>
            <a:endParaRPr lang="es-MX" sz="2400" dirty="0">
              <a:latin typeface="Comic Sans MS"/>
              <a:cs typeface="Comic Sans MS"/>
            </a:endParaRPr>
          </a:p>
          <a:p>
            <a:pPr marR="5080" indent="11113" algn="just">
              <a:spcBef>
                <a:spcPts val="100"/>
              </a:spcBef>
            </a:pPr>
            <a:r>
              <a:rPr lang="es-MX" sz="2400" spc="-5" dirty="0">
                <a:latin typeface="Comic Sans MS"/>
                <a:cs typeface="Comic Sans MS"/>
              </a:rPr>
              <a:t>Los sistemas de potencia cuyos diseños son tales que pueden formar islas en el sistema debido a los esquemas de corte de carga o circunstancias imprevistas, deben considerar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del turbogenerador</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reducir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riesgo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 turbina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vapor</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área</a:t>
            </a:r>
            <a:r>
              <a:rPr lang="es-MX" sz="2400" dirty="0">
                <a:latin typeface="Comic Sans MS"/>
                <a:cs typeface="Comic Sans MS"/>
              </a:rPr>
              <a:t> </a:t>
            </a:r>
            <a:r>
              <a:rPr lang="es-MX" sz="2400" spc="-5" dirty="0">
                <a:latin typeface="Comic Sans MS"/>
                <a:cs typeface="Comic Sans MS"/>
              </a:rPr>
              <a:t>aislada.</a:t>
            </a:r>
            <a:r>
              <a:rPr lang="es-MX" sz="2400" spc="260" dirty="0">
                <a:latin typeface="Comic Sans MS"/>
                <a:cs typeface="Comic Sans MS"/>
              </a:rPr>
              <a:t> </a:t>
            </a:r>
            <a:r>
              <a:rPr lang="es-MX" sz="2400" spc="-5" dirty="0">
                <a:latin typeface="Comic Sans MS"/>
                <a:cs typeface="Comic Sans MS"/>
              </a:rPr>
              <a:t>Además,</a:t>
            </a:r>
            <a:r>
              <a:rPr lang="es-MX" sz="2400" spc="254" dirty="0">
                <a:latin typeface="Comic Sans MS"/>
                <a:cs typeface="Comic Sans MS"/>
              </a:rPr>
              <a:t> </a:t>
            </a:r>
            <a:r>
              <a:rPr lang="es-MX" sz="2400" spc="-5" dirty="0">
                <a:latin typeface="Comic Sans MS"/>
                <a:cs typeface="Comic Sans MS"/>
              </a:rPr>
              <a:t>la 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turbogenerador proporciona protección de respaldo contra la falla del sistema de corte de carga.</a:t>
            </a:r>
            <a:r>
              <a:rPr lang="es-MX" sz="2400" dirty="0">
                <a:latin typeface="Comic Sans MS"/>
                <a:cs typeface="Comic Sans MS"/>
              </a:rPr>
              <a:t> </a:t>
            </a:r>
          </a:p>
          <a:p>
            <a:pPr marL="12700" marR="5080" algn="just">
              <a:lnSpc>
                <a:spcPct val="116100"/>
              </a:lnSpc>
              <a:spcBef>
                <a:spcPts val="100"/>
              </a:spcBef>
            </a:pPr>
            <a:endParaRPr sz="900" dirty="0">
              <a:latin typeface="Comic Sans MS"/>
              <a:cs typeface="Comic Sans M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object 34"/>
          <p:cNvSpPr txBox="1"/>
          <p:nvPr/>
        </p:nvSpPr>
        <p:spPr>
          <a:xfrm>
            <a:off x="292100" y="381000"/>
            <a:ext cx="17297400" cy="5869043"/>
          </a:xfrm>
          <a:prstGeom prst="rect">
            <a:avLst/>
          </a:prstGeom>
        </p:spPr>
        <p:txBody>
          <a:bodyPr vert="horz" wrap="square" lIns="0" tIns="12700" rIns="0" bIns="0" rtlCol="0">
            <a:spAutoFit/>
          </a:bodyPr>
          <a:lstStyle/>
          <a:p>
            <a:pPr marR="5080" indent="11113" algn="just">
              <a:spcBef>
                <a:spcPts val="100"/>
              </a:spcBef>
            </a:pPr>
            <a:r>
              <a:rPr lang="es-MX" sz="2400" spc="-5" dirty="0">
                <a:latin typeface="Comic Sans MS"/>
                <a:cs typeface="Comic Sans MS"/>
              </a:rPr>
              <a:t>Un esquema de relés típico para</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una condición de baja frecuencia de la cual el sistema puede recuperarse, minimizando el riesgo de daño en la turbina, es</a:t>
            </a:r>
            <a:r>
              <a:rPr lang="es-MX" sz="2400" dirty="0">
                <a:latin typeface="Comic Sans MS"/>
                <a:cs typeface="Comic Sans MS"/>
              </a:rPr>
              <a:t> </a:t>
            </a:r>
            <a:r>
              <a:rPr lang="es-MX" sz="2400" spc="-5" dirty="0">
                <a:latin typeface="Comic Sans MS"/>
                <a:cs typeface="Comic Sans MS"/>
              </a:rPr>
              <a:t>mostrado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2.</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Tabla</a:t>
            </a:r>
            <a:r>
              <a:rPr lang="es-MX" sz="2400" b="1" spc="254" dirty="0">
                <a:latin typeface="Comic Sans MS"/>
                <a:cs typeface="Comic Sans MS"/>
              </a:rPr>
              <a:t> </a:t>
            </a:r>
            <a:r>
              <a:rPr lang="es-MX" sz="2400" b="1" spc="-5" dirty="0">
                <a:latin typeface="Comic Sans MS"/>
                <a:cs typeface="Comic Sans MS"/>
              </a:rPr>
              <a:t>1</a:t>
            </a:r>
            <a:r>
              <a:rPr lang="es-MX" sz="2400" spc="260" dirty="0">
                <a:latin typeface="Comic Sans MS"/>
                <a:cs typeface="Comic Sans MS"/>
              </a:rPr>
              <a:t> </a:t>
            </a:r>
            <a:r>
              <a:rPr lang="es-MX" sz="2400" spc="-5" dirty="0">
                <a:latin typeface="Comic Sans MS"/>
                <a:cs typeface="Comic Sans MS"/>
              </a:rPr>
              <a:t>resume</a:t>
            </a:r>
            <a:r>
              <a:rPr lang="es-MX" sz="2400" spc="260" dirty="0">
                <a:latin typeface="Comic Sans MS"/>
                <a:cs typeface="Comic Sans MS"/>
              </a:rPr>
              <a:t> </a:t>
            </a:r>
            <a:r>
              <a:rPr lang="es-MX" sz="2400" spc="-5" dirty="0">
                <a:latin typeface="Comic Sans MS"/>
                <a:cs typeface="Comic Sans MS"/>
              </a:rPr>
              <a:t>los ajustes</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frecuencia</a:t>
            </a:r>
            <a:r>
              <a:rPr lang="es-MX" sz="2400" spc="5"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tiempo</a:t>
            </a:r>
            <a:r>
              <a:rPr lang="es-MX" sz="2400" spc="5" dirty="0">
                <a:latin typeface="Comic Sans MS"/>
                <a:cs typeface="Comic Sans MS"/>
              </a:rPr>
              <a:t> </a:t>
            </a:r>
            <a:r>
              <a:rPr lang="es-MX" sz="2400" spc="-5" dirty="0">
                <a:latin typeface="Comic Sans MS"/>
                <a:cs typeface="Comic Sans MS"/>
              </a:rPr>
              <a:t>usados</a:t>
            </a:r>
            <a:r>
              <a:rPr lang="es-MX" sz="2400" spc="5" dirty="0">
                <a:latin typeface="Comic Sans MS"/>
                <a:cs typeface="Comic Sans MS"/>
              </a:rPr>
              <a:t> </a:t>
            </a:r>
            <a:r>
              <a:rPr lang="es-MX" sz="2400" spc="-5" dirty="0">
                <a:latin typeface="Comic Sans MS"/>
                <a:cs typeface="Comic Sans MS"/>
              </a:rPr>
              <a:t>en</a:t>
            </a:r>
            <a:r>
              <a:rPr lang="es-MX" sz="2400" spc="5"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figura</a:t>
            </a:r>
            <a:r>
              <a:rPr lang="es-MX" sz="2400" spc="5" dirty="0">
                <a:latin typeface="Comic Sans MS"/>
                <a:cs typeface="Comic Sans MS"/>
              </a:rPr>
              <a:t> </a:t>
            </a:r>
            <a:r>
              <a:rPr lang="es-MX" sz="2400" spc="-5" dirty="0">
                <a:latin typeface="Comic Sans MS"/>
                <a:cs typeface="Comic Sans MS"/>
              </a:rPr>
              <a:t>2.</a:t>
            </a: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R="5080" indent="11113" algn="just">
              <a:spcBef>
                <a:spcPts val="100"/>
              </a:spcBef>
            </a:pPr>
            <a:endParaRPr lang="es-MX" sz="2400" spc="-5"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pic>
        <p:nvPicPr>
          <p:cNvPr id="3" name="Imagen 2">
            <a:extLst>
              <a:ext uri="{FF2B5EF4-FFF2-40B4-BE49-F238E27FC236}">
                <a16:creationId xmlns="" xmlns:a16="http://schemas.microsoft.com/office/drawing/2014/main" id="{8C17DE4D-F578-419E-B44D-9AB9F1564440}"/>
              </a:ext>
            </a:extLst>
          </p:cNvPr>
          <p:cNvPicPr>
            <a:picLocks noChangeAspect="1"/>
          </p:cNvPicPr>
          <p:nvPr/>
        </p:nvPicPr>
        <p:blipFill>
          <a:blip r:embed="rId2"/>
          <a:stretch>
            <a:fillRect/>
          </a:stretch>
        </p:blipFill>
        <p:spPr>
          <a:xfrm>
            <a:off x="5283200" y="1524000"/>
            <a:ext cx="8915400" cy="4876800"/>
          </a:xfrm>
          <a:prstGeom prst="rect">
            <a:avLst/>
          </a:prstGeom>
        </p:spPr>
      </p:pic>
      <p:sp>
        <p:nvSpPr>
          <p:cNvPr id="6" name="CuadroTexto 5">
            <a:extLst>
              <a:ext uri="{FF2B5EF4-FFF2-40B4-BE49-F238E27FC236}">
                <a16:creationId xmlns="" xmlns:a16="http://schemas.microsoft.com/office/drawing/2014/main" id="{B9640F7A-B01A-4050-8E38-C230C8DE160D}"/>
              </a:ext>
            </a:extLst>
          </p:cNvPr>
          <p:cNvSpPr txBox="1"/>
          <p:nvPr/>
        </p:nvSpPr>
        <p:spPr>
          <a:xfrm>
            <a:off x="292100" y="2133600"/>
            <a:ext cx="4686300" cy="1200329"/>
          </a:xfrm>
          <a:prstGeom prst="rect">
            <a:avLst/>
          </a:prstGeom>
          <a:noFill/>
        </p:spPr>
        <p:txBody>
          <a:bodyPr wrap="square">
            <a:spAutoFit/>
          </a:bodyPr>
          <a:lstStyle/>
          <a:p>
            <a:pPr algn="ctr"/>
            <a:r>
              <a:rPr lang="es-AR" sz="2400" b="1" dirty="0">
                <a:latin typeface="Comic Sans MS" panose="030F0702030302020204" pitchFamily="66" charset="0"/>
              </a:rPr>
              <a:t>FIGURA 2. Diagrama de bloque del esquema de protección.</a:t>
            </a:r>
          </a:p>
        </p:txBody>
      </p:sp>
      <p:graphicFrame>
        <p:nvGraphicFramePr>
          <p:cNvPr id="7" name="object 132">
            <a:extLst>
              <a:ext uri="{FF2B5EF4-FFF2-40B4-BE49-F238E27FC236}">
                <a16:creationId xmlns="" xmlns:a16="http://schemas.microsoft.com/office/drawing/2014/main" id="{DBB1EB2A-0ECF-4891-9443-9A3865644264}"/>
              </a:ext>
            </a:extLst>
          </p:cNvPr>
          <p:cNvGraphicFramePr>
            <a:graphicFrameLocks noGrp="1"/>
          </p:cNvGraphicFramePr>
          <p:nvPr>
            <p:extLst>
              <p:ext uri="{D42A27DB-BD31-4B8C-83A1-F6EECF244321}">
                <p14:modId xmlns="" xmlns:p14="http://schemas.microsoft.com/office/powerpoint/2010/main" val="475225781"/>
              </p:ext>
            </p:extLst>
          </p:nvPr>
        </p:nvGraphicFramePr>
        <p:xfrm>
          <a:off x="3987800" y="6553663"/>
          <a:ext cx="13106400" cy="3424068"/>
        </p:xfrm>
        <a:graphic>
          <a:graphicData uri="http://schemas.openxmlformats.org/drawingml/2006/table">
            <a:tbl>
              <a:tblPr firstRow="1" bandRow="1">
                <a:tableStyleId>{2D5ABB26-0587-4C30-8999-92F81FD0307C}</a:tableStyleId>
              </a:tblPr>
              <a:tblGrid>
                <a:gridCol w="3065725">
                  <a:extLst>
                    <a:ext uri="{9D8B030D-6E8A-4147-A177-3AD203B41FA5}">
                      <a16:colId xmlns="" xmlns:a16="http://schemas.microsoft.com/office/drawing/2014/main" val="20000"/>
                    </a:ext>
                  </a:extLst>
                </a:gridCol>
                <a:gridCol w="2422481">
                  <a:extLst>
                    <a:ext uri="{9D8B030D-6E8A-4147-A177-3AD203B41FA5}">
                      <a16:colId xmlns="" xmlns:a16="http://schemas.microsoft.com/office/drawing/2014/main" val="20001"/>
                    </a:ext>
                  </a:extLst>
                </a:gridCol>
                <a:gridCol w="7618194">
                  <a:extLst>
                    <a:ext uri="{9D8B030D-6E8A-4147-A177-3AD203B41FA5}">
                      <a16:colId xmlns="" xmlns:a16="http://schemas.microsoft.com/office/drawing/2014/main" val="20002"/>
                    </a:ext>
                  </a:extLst>
                </a:gridCol>
              </a:tblGrid>
              <a:tr h="502635">
                <a:tc>
                  <a:txBody>
                    <a:bodyPr/>
                    <a:lstStyle/>
                    <a:p>
                      <a:pPr algn="ctr">
                        <a:lnSpc>
                          <a:spcPct val="100000"/>
                        </a:lnSpc>
                        <a:spcBef>
                          <a:spcPts val="700"/>
                        </a:spcBef>
                      </a:pPr>
                      <a:r>
                        <a:rPr sz="1800" b="1" spc="-5" dirty="0">
                          <a:latin typeface="Comic Sans MS"/>
                          <a:cs typeface="Comic Sans MS"/>
                        </a:rPr>
                        <a:t>BANDA</a:t>
                      </a:r>
                      <a:r>
                        <a:rPr sz="1800" b="1" spc="-20" dirty="0">
                          <a:latin typeface="Comic Sans MS"/>
                          <a:cs typeface="Comic Sans MS"/>
                        </a:rPr>
                        <a:t> </a:t>
                      </a:r>
                      <a:r>
                        <a:rPr sz="1800" b="1" spc="-5" dirty="0">
                          <a:latin typeface="Comic Sans MS"/>
                          <a:cs typeface="Comic Sans MS"/>
                        </a:rPr>
                        <a:t>DE</a:t>
                      </a:r>
                      <a:r>
                        <a:rPr sz="1800" b="1" spc="-15" dirty="0">
                          <a:latin typeface="Comic Sans MS"/>
                          <a:cs typeface="Comic Sans MS"/>
                        </a:rPr>
                        <a:t> </a:t>
                      </a:r>
                      <a:r>
                        <a:rPr sz="1800" b="1" spc="-5" dirty="0">
                          <a:latin typeface="Comic Sans MS"/>
                          <a:cs typeface="Comic Sans MS"/>
                        </a:rPr>
                        <a:t>FRECUENCIA</a:t>
                      </a:r>
                      <a:r>
                        <a:rPr sz="1800" b="1" spc="-5" dirty="0">
                          <a:latin typeface="Times New Roman"/>
                          <a:cs typeface="Times New Roman"/>
                        </a:rPr>
                        <a:t>,</a:t>
                      </a:r>
                      <a:r>
                        <a:rPr sz="1800" b="1" spc="-15" dirty="0">
                          <a:latin typeface="Times New Roman"/>
                          <a:cs typeface="Times New Roman"/>
                        </a:rPr>
                        <a:t> </a:t>
                      </a:r>
                      <a:r>
                        <a:rPr sz="1800" b="1" spc="-5" dirty="0">
                          <a:latin typeface="Comic Sans MS"/>
                          <a:cs typeface="Comic Sans MS"/>
                        </a:rPr>
                        <a:t>Hz</a:t>
                      </a:r>
                      <a:endParaRPr sz="1800" dirty="0">
                        <a:latin typeface="Comic Sans MS"/>
                        <a:cs typeface="Comic Sans MS"/>
                      </a:endParaRPr>
                    </a:p>
                  </a:txBody>
                  <a:tcPr marL="0" marR="0" marT="889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00"/>
                        </a:spcBef>
                      </a:pPr>
                      <a:r>
                        <a:rPr sz="1800" b="1" dirty="0">
                          <a:latin typeface="Comic Sans MS"/>
                          <a:cs typeface="Comic Sans MS"/>
                        </a:rPr>
                        <a:t>RETARDO DE</a:t>
                      </a:r>
                      <a:r>
                        <a:rPr sz="1800" b="1" spc="-150" dirty="0">
                          <a:latin typeface="Comic Sans MS"/>
                          <a:cs typeface="Comic Sans MS"/>
                        </a:rPr>
                        <a:t> </a:t>
                      </a:r>
                      <a:r>
                        <a:rPr sz="1800" b="1" dirty="0">
                          <a:latin typeface="Comic Sans MS"/>
                          <a:cs typeface="Comic Sans MS"/>
                        </a:rPr>
                        <a:t>TIE</a:t>
                      </a:r>
                      <a:r>
                        <a:rPr sz="1800" b="1" spc="-5" dirty="0">
                          <a:latin typeface="Comic Sans MS"/>
                          <a:cs typeface="Comic Sans MS"/>
                        </a:rPr>
                        <a:t>M</a:t>
                      </a:r>
                      <a:r>
                        <a:rPr sz="1800" b="1" dirty="0">
                          <a:latin typeface="Comic Sans MS"/>
                          <a:cs typeface="Comic Sans MS"/>
                        </a:rPr>
                        <a:t>PO</a:t>
                      </a:r>
                      <a:endParaRPr sz="1800">
                        <a:latin typeface="Comic Sans MS"/>
                        <a:cs typeface="Comic Sans MS"/>
                      </a:endParaRPr>
                    </a:p>
                  </a:txBody>
                  <a:tcPr marL="0" marR="0" marT="889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00"/>
                        </a:spcBef>
                      </a:pPr>
                      <a:r>
                        <a:rPr sz="1800" b="1" spc="-5" dirty="0">
                          <a:latin typeface="Comic Sans MS"/>
                          <a:cs typeface="Comic Sans MS"/>
                        </a:rPr>
                        <a:t>COMENTARIOS</a:t>
                      </a:r>
                      <a:endParaRPr sz="1800">
                        <a:latin typeface="Comic Sans MS"/>
                        <a:cs typeface="Comic Sans MS"/>
                      </a:endParaRPr>
                    </a:p>
                  </a:txBody>
                  <a:tcPr marL="0" marR="0" marT="889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 xmlns:a16="http://schemas.microsoft.com/office/drawing/2014/main" val="10000"/>
                  </a:ext>
                </a:extLst>
              </a:tr>
              <a:tr h="492516">
                <a:tc>
                  <a:txBody>
                    <a:bodyPr/>
                    <a:lstStyle/>
                    <a:p>
                      <a:pPr algn="ctr">
                        <a:lnSpc>
                          <a:spcPct val="100000"/>
                        </a:lnSpc>
                        <a:spcBef>
                          <a:spcPts val="710"/>
                        </a:spcBef>
                      </a:pPr>
                      <a:r>
                        <a:rPr sz="1800" spc="-5" dirty="0">
                          <a:latin typeface="Comic Sans MS"/>
                          <a:cs typeface="Comic Sans MS"/>
                        </a:rPr>
                        <a:t>60.0</a:t>
                      </a:r>
                      <a:r>
                        <a:rPr sz="1800" spc="-25" dirty="0">
                          <a:latin typeface="Comic Sans MS"/>
                          <a:cs typeface="Comic Sans MS"/>
                        </a:rPr>
                        <a:t> </a:t>
                      </a:r>
                      <a:r>
                        <a:rPr sz="1800" spc="-5" dirty="0">
                          <a:latin typeface="Comic Sans MS"/>
                          <a:cs typeface="Comic Sans MS"/>
                        </a:rPr>
                        <a:t>–</a:t>
                      </a:r>
                      <a:r>
                        <a:rPr sz="1800" spc="-25" dirty="0">
                          <a:latin typeface="Comic Sans MS"/>
                          <a:cs typeface="Comic Sans MS"/>
                        </a:rPr>
                        <a:t> </a:t>
                      </a:r>
                      <a:r>
                        <a:rPr sz="1800" spc="-5" dirty="0">
                          <a:latin typeface="Comic Sans MS"/>
                          <a:cs typeface="Comic Sans MS"/>
                        </a:rPr>
                        <a:t>59.5</a:t>
                      </a:r>
                      <a:endParaRPr sz="1800" dirty="0">
                        <a:latin typeface="Comic Sans MS"/>
                        <a:cs typeface="Comic Sans MS"/>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10"/>
                        </a:spcBef>
                      </a:pPr>
                      <a:r>
                        <a:rPr sz="1800" dirty="0">
                          <a:latin typeface="Comic Sans MS"/>
                          <a:cs typeface="Comic Sans MS"/>
                        </a:rPr>
                        <a:t>-</a:t>
                      </a:r>
                      <a:endParaRPr sz="1800">
                        <a:latin typeface="Comic Sans MS"/>
                        <a:cs typeface="Comic Sans MS"/>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2545">
                        <a:lnSpc>
                          <a:spcPct val="100000"/>
                        </a:lnSpc>
                        <a:spcBef>
                          <a:spcPts val="710"/>
                        </a:spcBef>
                      </a:pPr>
                      <a:r>
                        <a:rPr sz="1800" spc="-5" dirty="0">
                          <a:latin typeface="Comic Sans MS"/>
                          <a:cs typeface="Comic Sans MS"/>
                        </a:rPr>
                        <a:t>No</a:t>
                      </a:r>
                      <a:r>
                        <a:rPr sz="1800" spc="5" dirty="0">
                          <a:latin typeface="Comic Sans MS"/>
                          <a:cs typeface="Comic Sans MS"/>
                        </a:rPr>
                        <a:t> </a:t>
                      </a:r>
                      <a:r>
                        <a:rPr sz="1800" spc="-5" dirty="0">
                          <a:latin typeface="Comic Sans MS"/>
                          <a:cs typeface="Comic Sans MS"/>
                        </a:rPr>
                        <a:t>hay</a:t>
                      </a:r>
                      <a:r>
                        <a:rPr sz="1800" spc="10" dirty="0">
                          <a:latin typeface="Comic Sans MS"/>
                          <a:cs typeface="Comic Sans MS"/>
                        </a:rPr>
                        <a:t> </a:t>
                      </a:r>
                      <a:r>
                        <a:rPr sz="1800" spc="-5" dirty="0">
                          <a:latin typeface="Comic Sans MS"/>
                          <a:cs typeface="Comic Sans MS"/>
                        </a:rPr>
                        <a:t>acción</a:t>
                      </a:r>
                      <a:r>
                        <a:rPr sz="1800" spc="10" dirty="0">
                          <a:latin typeface="Comic Sans MS"/>
                          <a:cs typeface="Comic Sans MS"/>
                        </a:rPr>
                        <a:t> </a:t>
                      </a:r>
                      <a:r>
                        <a:rPr sz="1800" spc="-5" dirty="0">
                          <a:latin typeface="Comic Sans MS"/>
                          <a:cs typeface="Comic Sans MS"/>
                        </a:rPr>
                        <a:t>de</a:t>
                      </a:r>
                      <a:r>
                        <a:rPr sz="1800" spc="10" dirty="0">
                          <a:latin typeface="Comic Sans MS"/>
                          <a:cs typeface="Comic Sans MS"/>
                        </a:rPr>
                        <a:t> </a:t>
                      </a:r>
                      <a:r>
                        <a:rPr sz="1800" spc="-5" dirty="0">
                          <a:latin typeface="Comic Sans MS"/>
                          <a:cs typeface="Comic Sans MS"/>
                        </a:rPr>
                        <a:t>relés.</a:t>
                      </a:r>
                      <a:r>
                        <a:rPr sz="1800" spc="290" dirty="0">
                          <a:latin typeface="Comic Sans MS"/>
                          <a:cs typeface="Comic Sans MS"/>
                        </a:rPr>
                        <a:t> </a:t>
                      </a:r>
                      <a:r>
                        <a:rPr sz="1800" spc="-5" dirty="0">
                          <a:latin typeface="Comic Sans MS"/>
                          <a:cs typeface="Comic Sans MS"/>
                        </a:rPr>
                        <a:t>La</a:t>
                      </a:r>
                      <a:r>
                        <a:rPr sz="1800" spc="10" dirty="0">
                          <a:latin typeface="Comic Sans MS"/>
                          <a:cs typeface="Comic Sans MS"/>
                        </a:rPr>
                        <a:t> </a:t>
                      </a:r>
                      <a:r>
                        <a:rPr sz="1800" spc="-5" dirty="0">
                          <a:latin typeface="Comic Sans MS"/>
                          <a:cs typeface="Comic Sans MS"/>
                        </a:rPr>
                        <a:t>turbina</a:t>
                      </a:r>
                      <a:r>
                        <a:rPr sz="1800" spc="10" dirty="0">
                          <a:latin typeface="Comic Sans MS"/>
                          <a:cs typeface="Comic Sans MS"/>
                        </a:rPr>
                        <a:t> </a:t>
                      </a:r>
                      <a:r>
                        <a:rPr sz="1800" spc="-5" dirty="0">
                          <a:latin typeface="Comic Sans MS"/>
                          <a:cs typeface="Comic Sans MS"/>
                        </a:rPr>
                        <a:t>puede</a:t>
                      </a:r>
                      <a:r>
                        <a:rPr sz="1800" spc="10" dirty="0">
                          <a:latin typeface="Comic Sans MS"/>
                          <a:cs typeface="Comic Sans MS"/>
                        </a:rPr>
                        <a:t> </a:t>
                      </a:r>
                      <a:r>
                        <a:rPr sz="1800" spc="-5" dirty="0">
                          <a:latin typeface="Comic Sans MS"/>
                          <a:cs typeface="Comic Sans MS"/>
                        </a:rPr>
                        <a:t>operar</a:t>
                      </a:r>
                      <a:r>
                        <a:rPr sz="1800" spc="10" dirty="0">
                          <a:latin typeface="Comic Sans MS"/>
                          <a:cs typeface="Comic Sans MS"/>
                        </a:rPr>
                        <a:t> </a:t>
                      </a:r>
                      <a:r>
                        <a:rPr sz="1800" spc="-5" dirty="0">
                          <a:latin typeface="Comic Sans MS"/>
                          <a:cs typeface="Comic Sans MS"/>
                        </a:rPr>
                        <a:t>continuamente.</a:t>
                      </a:r>
                      <a:endParaRPr sz="1800">
                        <a:latin typeface="Comic Sans MS"/>
                        <a:cs typeface="Comic Sans MS"/>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 xmlns:a16="http://schemas.microsoft.com/office/drawing/2014/main" val="10001"/>
                  </a:ext>
                </a:extLst>
              </a:tr>
              <a:tr h="468970">
                <a:tc>
                  <a:txBody>
                    <a:bodyPr/>
                    <a:lstStyle/>
                    <a:p>
                      <a:pPr algn="ctr">
                        <a:lnSpc>
                          <a:spcPct val="100000"/>
                        </a:lnSpc>
                        <a:spcBef>
                          <a:spcPts val="710"/>
                        </a:spcBef>
                      </a:pPr>
                      <a:r>
                        <a:rPr sz="1800" spc="-5" dirty="0">
                          <a:latin typeface="Comic Sans MS"/>
                          <a:cs typeface="Comic Sans MS"/>
                        </a:rPr>
                        <a:t>59.5</a:t>
                      </a:r>
                      <a:endParaRPr sz="1800">
                        <a:latin typeface="Comic Sans MS"/>
                        <a:cs typeface="Comic Sans MS"/>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10"/>
                        </a:spcBef>
                      </a:pPr>
                      <a:r>
                        <a:rPr sz="1800" spc="-5" dirty="0">
                          <a:latin typeface="Comic Sans MS"/>
                          <a:cs typeface="Comic Sans MS"/>
                        </a:rPr>
                        <a:t>Ninguno</a:t>
                      </a:r>
                      <a:endParaRPr sz="1800" dirty="0">
                        <a:latin typeface="Comic Sans MS"/>
                        <a:cs typeface="Comic Sans MS"/>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1910">
                        <a:lnSpc>
                          <a:spcPct val="100000"/>
                        </a:lnSpc>
                        <a:spcBef>
                          <a:spcPts val="710"/>
                        </a:spcBef>
                      </a:pPr>
                      <a:r>
                        <a:rPr sz="1800" spc="-5" dirty="0">
                          <a:latin typeface="Comic Sans MS"/>
                          <a:cs typeface="Comic Sans MS"/>
                        </a:rPr>
                        <a:t>Alarmas</a:t>
                      </a:r>
                      <a:r>
                        <a:rPr sz="1800" spc="5" dirty="0">
                          <a:latin typeface="Comic Sans MS"/>
                          <a:cs typeface="Comic Sans MS"/>
                        </a:rPr>
                        <a:t> </a:t>
                      </a:r>
                      <a:r>
                        <a:rPr sz="1800" spc="-5" dirty="0">
                          <a:latin typeface="Comic Sans MS"/>
                          <a:cs typeface="Comic Sans MS"/>
                        </a:rPr>
                        <a:t>del</a:t>
                      </a:r>
                      <a:r>
                        <a:rPr sz="1800" spc="5" dirty="0">
                          <a:latin typeface="Comic Sans MS"/>
                          <a:cs typeface="Comic Sans MS"/>
                        </a:rPr>
                        <a:t> </a:t>
                      </a:r>
                      <a:r>
                        <a:rPr sz="1800" spc="-5" dirty="0">
                          <a:latin typeface="Comic Sans MS"/>
                          <a:cs typeface="Comic Sans MS"/>
                        </a:rPr>
                        <a:t>registrador</a:t>
                      </a:r>
                      <a:r>
                        <a:rPr sz="1800" spc="10" dirty="0">
                          <a:latin typeface="Comic Sans MS"/>
                          <a:cs typeface="Comic Sans MS"/>
                        </a:rPr>
                        <a:t> </a:t>
                      </a:r>
                      <a:r>
                        <a:rPr sz="1800" spc="-5" dirty="0">
                          <a:latin typeface="Comic Sans MS"/>
                          <a:cs typeface="Comic Sans MS"/>
                        </a:rPr>
                        <a:t>de</a:t>
                      </a:r>
                      <a:r>
                        <a:rPr sz="1800" spc="5" dirty="0">
                          <a:latin typeface="Comic Sans MS"/>
                          <a:cs typeface="Comic Sans MS"/>
                        </a:rPr>
                        <a:t> </a:t>
                      </a:r>
                      <a:r>
                        <a:rPr sz="1800" spc="-5" dirty="0">
                          <a:latin typeface="Comic Sans MS"/>
                          <a:cs typeface="Comic Sans MS"/>
                        </a:rPr>
                        <a:t>frecuencia.</a:t>
                      </a:r>
                      <a:endParaRPr sz="1800" dirty="0">
                        <a:latin typeface="Comic Sans MS"/>
                        <a:cs typeface="Comic Sans MS"/>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 xmlns:a16="http://schemas.microsoft.com/office/drawing/2014/main" val="10002"/>
                  </a:ext>
                </a:extLst>
              </a:tr>
              <a:tr h="702333">
                <a:tc>
                  <a:txBody>
                    <a:bodyPr/>
                    <a:lstStyle/>
                    <a:p>
                      <a:pPr algn="ctr">
                        <a:lnSpc>
                          <a:spcPct val="100000"/>
                        </a:lnSpc>
                        <a:spcBef>
                          <a:spcPts val="710"/>
                        </a:spcBef>
                      </a:pPr>
                      <a:r>
                        <a:rPr sz="1800" spc="-5" dirty="0">
                          <a:latin typeface="Comic Sans MS"/>
                          <a:cs typeface="Comic Sans MS"/>
                        </a:rPr>
                        <a:t>59.5</a:t>
                      </a:r>
                      <a:r>
                        <a:rPr sz="1800" spc="-25" dirty="0">
                          <a:latin typeface="Comic Sans MS"/>
                          <a:cs typeface="Comic Sans MS"/>
                        </a:rPr>
                        <a:t> </a:t>
                      </a:r>
                      <a:r>
                        <a:rPr sz="1800" spc="-5" dirty="0">
                          <a:latin typeface="Comic Sans MS"/>
                          <a:cs typeface="Comic Sans MS"/>
                        </a:rPr>
                        <a:t>–</a:t>
                      </a:r>
                      <a:r>
                        <a:rPr sz="1800" spc="-25" dirty="0">
                          <a:latin typeface="Comic Sans MS"/>
                          <a:cs typeface="Comic Sans MS"/>
                        </a:rPr>
                        <a:t> </a:t>
                      </a:r>
                      <a:r>
                        <a:rPr sz="1800" spc="-5" dirty="0">
                          <a:latin typeface="Comic Sans MS"/>
                          <a:cs typeface="Comic Sans MS"/>
                        </a:rPr>
                        <a:t>58.5</a:t>
                      </a:r>
                      <a:endParaRPr sz="1800">
                        <a:latin typeface="Comic Sans MS"/>
                        <a:cs typeface="Comic Sans MS"/>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10"/>
                        </a:spcBef>
                      </a:pPr>
                      <a:r>
                        <a:rPr sz="1800" dirty="0">
                          <a:latin typeface="Comic Sans MS"/>
                          <a:cs typeface="Comic Sans MS"/>
                        </a:rPr>
                        <a:t>-</a:t>
                      </a: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3815" marR="35560" indent="-1905">
                        <a:lnSpc>
                          <a:spcPct val="116100"/>
                        </a:lnSpc>
                        <a:spcBef>
                          <a:spcPts val="540"/>
                        </a:spcBef>
                      </a:pPr>
                      <a:r>
                        <a:rPr sz="1800" spc="-5" dirty="0">
                          <a:latin typeface="Comic Sans MS"/>
                          <a:cs typeface="Comic Sans MS"/>
                        </a:rPr>
                        <a:t>El</a:t>
                      </a:r>
                      <a:r>
                        <a:rPr sz="1800" spc="10" dirty="0">
                          <a:latin typeface="Comic Sans MS"/>
                          <a:cs typeface="Comic Sans MS"/>
                        </a:rPr>
                        <a:t> </a:t>
                      </a:r>
                      <a:r>
                        <a:rPr sz="1800" spc="-5" dirty="0">
                          <a:latin typeface="Comic Sans MS"/>
                          <a:cs typeface="Comic Sans MS"/>
                        </a:rPr>
                        <a:t>operador</a:t>
                      </a:r>
                      <a:r>
                        <a:rPr sz="1800" spc="5" dirty="0">
                          <a:latin typeface="Comic Sans MS"/>
                          <a:cs typeface="Comic Sans MS"/>
                        </a:rPr>
                        <a:t> </a:t>
                      </a:r>
                      <a:r>
                        <a:rPr sz="1800" spc="-5" dirty="0">
                          <a:latin typeface="Comic Sans MS"/>
                          <a:cs typeface="Comic Sans MS"/>
                        </a:rPr>
                        <a:t>del</a:t>
                      </a:r>
                      <a:r>
                        <a:rPr sz="1800" spc="5" dirty="0">
                          <a:latin typeface="Comic Sans MS"/>
                          <a:cs typeface="Comic Sans MS"/>
                        </a:rPr>
                        <a:t> </a:t>
                      </a:r>
                      <a:r>
                        <a:rPr sz="1800" spc="-5" dirty="0">
                          <a:latin typeface="Comic Sans MS"/>
                          <a:cs typeface="Comic Sans MS"/>
                        </a:rPr>
                        <a:t>sistema</a:t>
                      </a:r>
                      <a:r>
                        <a:rPr sz="1800" spc="5" dirty="0">
                          <a:latin typeface="Comic Sans MS"/>
                          <a:cs typeface="Comic Sans MS"/>
                        </a:rPr>
                        <a:t> </a:t>
                      </a:r>
                      <a:r>
                        <a:rPr sz="1800" spc="-5" dirty="0">
                          <a:latin typeface="Comic Sans MS"/>
                          <a:cs typeface="Comic Sans MS"/>
                        </a:rPr>
                        <a:t>debe</a:t>
                      </a:r>
                      <a:r>
                        <a:rPr sz="1800" spc="254" dirty="0">
                          <a:latin typeface="Comic Sans MS"/>
                          <a:cs typeface="Comic Sans MS"/>
                        </a:rPr>
                        <a:t> </a:t>
                      </a:r>
                      <a:r>
                        <a:rPr sz="1800" spc="-5" dirty="0">
                          <a:latin typeface="Comic Sans MS"/>
                          <a:cs typeface="Comic Sans MS"/>
                        </a:rPr>
                        <a:t>cortar</a:t>
                      </a:r>
                      <a:r>
                        <a:rPr sz="1800" spc="5" dirty="0">
                          <a:latin typeface="Comic Sans MS"/>
                          <a:cs typeface="Comic Sans MS"/>
                        </a:rPr>
                        <a:t> </a:t>
                      </a:r>
                      <a:r>
                        <a:rPr sz="1800" spc="-5" dirty="0">
                          <a:latin typeface="Comic Sans MS"/>
                          <a:cs typeface="Comic Sans MS"/>
                        </a:rPr>
                        <a:t>carga</a:t>
                      </a:r>
                      <a:r>
                        <a:rPr sz="1800" spc="5" dirty="0">
                          <a:latin typeface="Comic Sans MS"/>
                          <a:cs typeface="Comic Sans MS"/>
                        </a:rPr>
                        <a:t> </a:t>
                      </a:r>
                      <a:r>
                        <a:rPr sz="1800" spc="-5" dirty="0">
                          <a:latin typeface="Comic Sans MS"/>
                          <a:cs typeface="Comic Sans MS"/>
                        </a:rPr>
                        <a:t>o</a:t>
                      </a:r>
                      <a:r>
                        <a:rPr sz="1800" spc="5" dirty="0">
                          <a:latin typeface="Comic Sans MS"/>
                          <a:cs typeface="Comic Sans MS"/>
                        </a:rPr>
                        <a:t> </a:t>
                      </a:r>
                      <a:r>
                        <a:rPr sz="1800" spc="-5" dirty="0">
                          <a:latin typeface="Comic Sans MS"/>
                          <a:cs typeface="Comic Sans MS"/>
                        </a:rPr>
                        <a:t>aislar</a:t>
                      </a:r>
                      <a:r>
                        <a:rPr sz="1800" spc="5" dirty="0">
                          <a:latin typeface="Comic Sans MS"/>
                          <a:cs typeface="Comic Sans MS"/>
                        </a:rPr>
                        <a:t> </a:t>
                      </a:r>
                      <a:r>
                        <a:rPr sz="1800" spc="-5" dirty="0">
                          <a:latin typeface="Comic Sans MS"/>
                          <a:cs typeface="Comic Sans MS"/>
                        </a:rPr>
                        <a:t>la</a:t>
                      </a:r>
                      <a:r>
                        <a:rPr sz="1800" spc="5" dirty="0">
                          <a:latin typeface="Comic Sans MS"/>
                          <a:cs typeface="Comic Sans MS"/>
                        </a:rPr>
                        <a:t> </a:t>
                      </a:r>
                      <a:r>
                        <a:rPr sz="1800" spc="-5" dirty="0">
                          <a:latin typeface="Comic Sans MS"/>
                          <a:cs typeface="Comic Sans MS"/>
                        </a:rPr>
                        <a:t>unidad</a:t>
                      </a:r>
                      <a:r>
                        <a:rPr sz="1800" spc="5" dirty="0">
                          <a:latin typeface="Comic Sans MS"/>
                          <a:cs typeface="Comic Sans MS"/>
                        </a:rPr>
                        <a:t> </a:t>
                      </a:r>
                      <a:r>
                        <a:rPr sz="1800" spc="-5" dirty="0">
                          <a:latin typeface="Comic Sans MS"/>
                          <a:cs typeface="Comic Sans MS"/>
                        </a:rPr>
                        <a:t>en</a:t>
                      </a:r>
                      <a:r>
                        <a:rPr sz="1800" spc="5" dirty="0">
                          <a:latin typeface="Comic Sans MS"/>
                          <a:cs typeface="Comic Sans MS"/>
                        </a:rPr>
                        <a:t> </a:t>
                      </a:r>
                      <a:r>
                        <a:rPr sz="1800" spc="-5" dirty="0">
                          <a:latin typeface="Comic Sans MS"/>
                          <a:cs typeface="Comic Sans MS"/>
                        </a:rPr>
                        <a:t>30</a:t>
                      </a:r>
                      <a:r>
                        <a:rPr lang="es-AR" sz="1800" spc="-5" dirty="0">
                          <a:latin typeface="Comic Sans MS"/>
                          <a:cs typeface="Comic Sans MS"/>
                        </a:rPr>
                        <a:t> </a:t>
                      </a:r>
                      <a:r>
                        <a:rPr sz="1800" spc="-5" dirty="0" err="1">
                          <a:latin typeface="Comic Sans MS"/>
                          <a:cs typeface="Comic Sans MS"/>
                        </a:rPr>
                        <a:t>minutos</a:t>
                      </a:r>
                      <a:r>
                        <a:rPr sz="1800" spc="-5" dirty="0">
                          <a:latin typeface="Comic Sans MS"/>
                          <a:cs typeface="Comic Sans MS"/>
                        </a:rPr>
                        <a:t>.</a:t>
                      </a:r>
                      <a:endParaRPr sz="1800" dirty="0">
                        <a:latin typeface="Comic Sans MS"/>
                        <a:cs typeface="Comic Sans MS"/>
                      </a:endParaRPr>
                    </a:p>
                  </a:txBody>
                  <a:tcPr marL="0" marR="0" marT="685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 xmlns:a16="http://schemas.microsoft.com/office/drawing/2014/main" val="10003"/>
                  </a:ext>
                </a:extLst>
              </a:tr>
              <a:tr h="1120065">
                <a:tc>
                  <a:txBody>
                    <a:bodyPr/>
                    <a:lstStyle/>
                    <a:p>
                      <a:pPr>
                        <a:lnSpc>
                          <a:spcPct val="100000"/>
                        </a:lnSpc>
                      </a:pPr>
                      <a:endParaRPr sz="1800">
                        <a:latin typeface="Times New Roman"/>
                        <a:cs typeface="Times New Roman"/>
                      </a:endParaRPr>
                    </a:p>
                    <a:p>
                      <a:pPr>
                        <a:lnSpc>
                          <a:spcPct val="100000"/>
                        </a:lnSpc>
                        <a:spcBef>
                          <a:spcPts val="5"/>
                        </a:spcBef>
                      </a:pPr>
                      <a:endParaRPr sz="1800">
                        <a:latin typeface="Times New Roman"/>
                        <a:cs typeface="Times New Roman"/>
                      </a:endParaRPr>
                    </a:p>
                    <a:p>
                      <a:pPr algn="ctr">
                        <a:lnSpc>
                          <a:spcPct val="100000"/>
                        </a:lnSpc>
                      </a:pPr>
                      <a:r>
                        <a:rPr sz="1800" spc="-5" dirty="0">
                          <a:latin typeface="Comic Sans MS"/>
                          <a:cs typeface="Comic Sans MS"/>
                        </a:rPr>
                        <a:t>58.5</a:t>
                      </a:r>
                      <a:r>
                        <a:rPr sz="1800" spc="-25" dirty="0">
                          <a:latin typeface="Comic Sans MS"/>
                          <a:cs typeface="Comic Sans MS"/>
                        </a:rPr>
                        <a:t> </a:t>
                      </a:r>
                      <a:r>
                        <a:rPr sz="1800" spc="-5" dirty="0">
                          <a:latin typeface="Comic Sans MS"/>
                          <a:cs typeface="Comic Sans MS"/>
                        </a:rPr>
                        <a:t>–</a:t>
                      </a:r>
                      <a:r>
                        <a:rPr sz="1800" spc="-25" dirty="0">
                          <a:latin typeface="Comic Sans MS"/>
                          <a:cs typeface="Comic Sans MS"/>
                        </a:rPr>
                        <a:t> </a:t>
                      </a:r>
                      <a:r>
                        <a:rPr sz="1800" spc="-5" dirty="0">
                          <a:latin typeface="Comic Sans MS"/>
                          <a:cs typeface="Comic Sans MS"/>
                        </a:rPr>
                        <a:t>57.0</a:t>
                      </a:r>
                      <a:endParaRPr sz="1800">
                        <a:latin typeface="Comic Sans MS"/>
                        <a:cs typeface="Comic Sans MS"/>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800">
                        <a:latin typeface="Times New Roman"/>
                        <a:cs typeface="Times New Roman"/>
                      </a:endParaRPr>
                    </a:p>
                    <a:p>
                      <a:pPr>
                        <a:lnSpc>
                          <a:spcPct val="100000"/>
                        </a:lnSpc>
                        <a:spcBef>
                          <a:spcPts val="5"/>
                        </a:spcBef>
                      </a:pPr>
                      <a:endParaRPr sz="1800">
                        <a:latin typeface="Times New Roman"/>
                        <a:cs typeface="Times New Roman"/>
                      </a:endParaRPr>
                    </a:p>
                    <a:p>
                      <a:pPr marL="427355">
                        <a:lnSpc>
                          <a:spcPct val="100000"/>
                        </a:lnSpc>
                      </a:pPr>
                      <a:r>
                        <a:rPr sz="1800" spc="-5" dirty="0">
                          <a:latin typeface="Comic Sans MS"/>
                          <a:cs typeface="Comic Sans MS"/>
                        </a:rPr>
                        <a:t>5.0</a:t>
                      </a:r>
                      <a:r>
                        <a:rPr sz="1800" spc="-40" dirty="0">
                          <a:latin typeface="Comic Sans MS"/>
                          <a:cs typeface="Comic Sans MS"/>
                        </a:rPr>
                        <a:t> </a:t>
                      </a:r>
                      <a:r>
                        <a:rPr sz="1800" spc="-5" dirty="0">
                          <a:latin typeface="Comic Sans MS"/>
                          <a:cs typeface="Comic Sans MS"/>
                        </a:rPr>
                        <a:t>min.</a:t>
                      </a:r>
                      <a:endParaRPr sz="1800">
                        <a:latin typeface="Comic Sans MS"/>
                        <a:cs typeface="Comic Sans MS"/>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3815" marR="36830" algn="just">
                        <a:lnSpc>
                          <a:spcPct val="116100"/>
                        </a:lnSpc>
                        <a:spcBef>
                          <a:spcPts val="540"/>
                        </a:spcBef>
                      </a:pPr>
                      <a:r>
                        <a:rPr sz="1800" spc="-5" dirty="0">
                          <a:latin typeface="Comic Sans MS"/>
                          <a:cs typeface="Comic Sans MS"/>
                        </a:rPr>
                        <a:t>Estas bandas podrían disparar o alarmar, dependiendo de las </a:t>
                      </a:r>
                      <a:r>
                        <a:rPr sz="1800" spc="-5" dirty="0" err="1">
                          <a:latin typeface="Comic Sans MS"/>
                          <a:cs typeface="Comic Sans MS"/>
                        </a:rPr>
                        <a:t>prácticas</a:t>
                      </a:r>
                      <a:r>
                        <a:rPr sz="1800" spc="-5" dirty="0">
                          <a:latin typeface="Comic Sans MS"/>
                          <a:cs typeface="Comic Sans MS"/>
                        </a:rPr>
                        <a:t> de</a:t>
                      </a:r>
                      <a:r>
                        <a:rPr lang="es-AR" sz="1800" spc="-5" dirty="0">
                          <a:latin typeface="Comic Sans MS"/>
                          <a:cs typeface="Comic Sans MS"/>
                        </a:rPr>
                        <a:t> </a:t>
                      </a:r>
                      <a:r>
                        <a:rPr sz="1800" spc="-5" dirty="0">
                          <a:latin typeface="Comic Sans MS"/>
                          <a:cs typeface="Comic Sans MS"/>
                        </a:rPr>
                        <a:t>las empresas.</a:t>
                      </a:r>
                      <a:r>
                        <a:rPr sz="1800" dirty="0">
                          <a:latin typeface="Comic Sans MS"/>
                          <a:cs typeface="Comic Sans MS"/>
                        </a:rPr>
                        <a:t> </a:t>
                      </a:r>
                      <a:r>
                        <a:rPr sz="1800" spc="-5" dirty="0">
                          <a:latin typeface="Comic Sans MS"/>
                          <a:cs typeface="Comic Sans MS"/>
                        </a:rPr>
                        <a:t>Por “alarma”, el operador tiene este tiempo para </a:t>
                      </a:r>
                      <a:r>
                        <a:rPr sz="1800" spc="-5" dirty="0" err="1">
                          <a:latin typeface="Comic Sans MS"/>
                          <a:cs typeface="Comic Sans MS"/>
                        </a:rPr>
                        <a:t>cortar</a:t>
                      </a:r>
                      <a:r>
                        <a:rPr lang="es-AR" sz="1800" spc="-5" dirty="0">
                          <a:latin typeface="Comic Sans MS"/>
                          <a:cs typeface="Comic Sans MS"/>
                        </a:rPr>
                        <a:t> </a:t>
                      </a:r>
                      <a:r>
                        <a:rPr sz="1800" spc="-5" dirty="0">
                          <a:latin typeface="Comic Sans MS"/>
                          <a:cs typeface="Comic Sans MS"/>
                        </a:rPr>
                        <a:t>carga o</a:t>
                      </a:r>
                      <a:r>
                        <a:rPr sz="1800" dirty="0">
                          <a:latin typeface="Comic Sans MS"/>
                          <a:cs typeface="Comic Sans MS"/>
                        </a:rPr>
                        <a:t> </a:t>
                      </a:r>
                      <a:r>
                        <a:rPr sz="1800" spc="-5" dirty="0">
                          <a:latin typeface="Comic Sans MS"/>
                          <a:cs typeface="Comic Sans MS"/>
                        </a:rPr>
                        <a:t>aislar</a:t>
                      </a:r>
                      <a:r>
                        <a:rPr sz="1800" dirty="0">
                          <a:latin typeface="Comic Sans MS"/>
                          <a:cs typeface="Comic Sans MS"/>
                        </a:rPr>
                        <a:t> </a:t>
                      </a:r>
                      <a:r>
                        <a:rPr sz="1800" spc="-5" dirty="0">
                          <a:latin typeface="Comic Sans MS"/>
                          <a:cs typeface="Comic Sans MS"/>
                        </a:rPr>
                        <a:t>la</a:t>
                      </a:r>
                      <a:r>
                        <a:rPr sz="1800" dirty="0">
                          <a:latin typeface="Comic Sans MS"/>
                          <a:cs typeface="Comic Sans MS"/>
                        </a:rPr>
                        <a:t> </a:t>
                      </a:r>
                      <a:r>
                        <a:rPr sz="1800" spc="-5" dirty="0">
                          <a:latin typeface="Comic Sans MS"/>
                          <a:cs typeface="Comic Sans MS"/>
                        </a:rPr>
                        <a:t>unidad.</a:t>
                      </a:r>
                      <a:endParaRPr sz="1800" dirty="0">
                        <a:latin typeface="Comic Sans MS"/>
                        <a:cs typeface="Comic Sans MS"/>
                      </a:endParaRPr>
                    </a:p>
                  </a:txBody>
                  <a:tcPr marL="0" marR="0" marT="685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 xmlns:a16="http://schemas.microsoft.com/office/drawing/2014/main" val="10004"/>
                  </a:ext>
                </a:extLst>
              </a:tr>
            </a:tbl>
          </a:graphicData>
        </a:graphic>
      </p:graphicFrame>
      <p:sp>
        <p:nvSpPr>
          <p:cNvPr id="9" name="CuadroTexto 8">
            <a:extLst>
              <a:ext uri="{FF2B5EF4-FFF2-40B4-BE49-F238E27FC236}">
                <a16:creationId xmlns="" xmlns:a16="http://schemas.microsoft.com/office/drawing/2014/main" id="{28510A44-C349-4A62-98A6-E2EBA5B80B30}"/>
              </a:ext>
            </a:extLst>
          </p:cNvPr>
          <p:cNvSpPr txBox="1"/>
          <p:nvPr/>
        </p:nvSpPr>
        <p:spPr>
          <a:xfrm>
            <a:off x="347214" y="7620000"/>
            <a:ext cx="3657360" cy="1015663"/>
          </a:xfrm>
          <a:prstGeom prst="rect">
            <a:avLst/>
          </a:prstGeom>
          <a:noFill/>
        </p:spPr>
        <p:txBody>
          <a:bodyPr wrap="square">
            <a:spAutoFit/>
          </a:bodyPr>
          <a:lstStyle/>
          <a:p>
            <a:pPr algn="ctr"/>
            <a:r>
              <a:rPr lang="es-MX" sz="2000" b="1" dirty="0">
                <a:latin typeface="Comic Sans MS" panose="030F0702030302020204" pitchFamily="66" charset="0"/>
              </a:rPr>
              <a:t>Tabla 1. Ajustes de frecuencia y </a:t>
            </a:r>
            <a:r>
              <a:rPr lang="es-MX" sz="2000" b="1" dirty="0" err="1">
                <a:latin typeface="Comic Sans MS" panose="030F0702030302020204" pitchFamily="66" charset="0"/>
              </a:rPr>
              <a:t>Timers</a:t>
            </a:r>
            <a:r>
              <a:rPr lang="es-MX" sz="2000" b="1" dirty="0">
                <a:latin typeface="Comic Sans MS" panose="030F0702030302020204" pitchFamily="66" charset="0"/>
              </a:rPr>
              <a:t> para el esquema anterior. </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32382303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object 34"/>
          <p:cNvSpPr txBox="1"/>
          <p:nvPr/>
        </p:nvSpPr>
        <p:spPr>
          <a:xfrm>
            <a:off x="296802" y="179670"/>
            <a:ext cx="8429684" cy="10248062"/>
          </a:xfrm>
          <a:prstGeom prst="rect">
            <a:avLst/>
          </a:prstGeom>
        </p:spPr>
        <p:txBody>
          <a:bodyPr vert="horz" wrap="square" lIns="0" tIns="12700" rIns="0" bIns="0" rtlCol="0">
            <a:spAutoFit/>
          </a:bodyPr>
          <a:lstStyle/>
          <a:p>
            <a:pPr marR="5080" indent="11113"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punteada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3</a:t>
            </a:r>
            <a:r>
              <a:rPr lang="es-MX" sz="2400" dirty="0">
                <a:latin typeface="Comic Sans MS"/>
                <a:cs typeface="Comic Sans MS"/>
              </a:rPr>
              <a:t> </a:t>
            </a:r>
            <a:r>
              <a:rPr lang="es-MX" sz="2400" spc="-5" dirty="0">
                <a:latin typeface="Comic Sans MS"/>
                <a:cs typeface="Comic Sans MS"/>
              </a:rPr>
              <a:t>representa</a:t>
            </a:r>
            <a:r>
              <a:rPr lang="es-MX" sz="2400" dirty="0">
                <a:latin typeface="Comic Sans MS"/>
                <a:cs typeface="Comic Sans MS"/>
              </a:rPr>
              <a:t> </a:t>
            </a:r>
            <a:r>
              <a:rPr lang="es-MX" sz="2400" spc="-5" dirty="0">
                <a:latin typeface="Comic Sans MS"/>
                <a:cs typeface="Comic Sans MS"/>
              </a:rPr>
              <a:t>la característica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ajustes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sólida representa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límites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turbina.</a:t>
            </a:r>
            <a:r>
              <a:rPr lang="es-MX" sz="2400" spc="260" dirty="0">
                <a:latin typeface="Comic Sans MS"/>
                <a:cs typeface="Comic Sans MS"/>
              </a:rPr>
              <a:t> </a:t>
            </a:r>
            <a:r>
              <a:rPr lang="es-MX" sz="2400" spc="-5" dirty="0">
                <a:latin typeface="Comic Sans MS"/>
                <a:cs typeface="Comic Sans MS"/>
              </a:rPr>
              <a:t>Los criterios de</a:t>
            </a:r>
            <a:r>
              <a:rPr lang="es-MX" sz="2400" spc="254" dirty="0">
                <a:latin typeface="Comic Sans MS"/>
                <a:cs typeface="Comic Sans MS"/>
              </a:rPr>
              <a:t> </a:t>
            </a:r>
            <a:r>
              <a:rPr lang="es-MX" sz="2400" spc="-5" dirty="0">
                <a:latin typeface="Comic Sans MS"/>
                <a:cs typeface="Comic Sans MS"/>
              </a:rPr>
              <a:t>diseño siguientes se sugieren como guías en el</a:t>
            </a:r>
            <a:r>
              <a:rPr lang="es-MX" sz="2400" dirty="0">
                <a:latin typeface="Comic Sans MS"/>
                <a:cs typeface="Comic Sans MS"/>
              </a:rPr>
              <a:t> </a:t>
            </a:r>
            <a:r>
              <a:rPr lang="es-MX" sz="2400" spc="-5" dirty="0">
                <a:latin typeface="Comic Sans MS"/>
                <a:cs typeface="Comic Sans MS"/>
              </a:rPr>
              <a:t>desarrollo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baja frecuencia:</a:t>
            </a:r>
            <a:endParaRPr lang="es-MX" sz="2400" dirty="0">
              <a:latin typeface="Comic Sans MS"/>
              <a:cs typeface="Comic Sans MS"/>
            </a:endParaRPr>
          </a:p>
          <a:p>
            <a:pPr marL="469265" marR="5080" indent="-457200" algn="just">
              <a:spcBef>
                <a:spcPts val="100"/>
              </a:spcBef>
              <a:buFont typeface="+mj-lt"/>
              <a:buAutoNum type="arabicPeriod"/>
            </a:pPr>
            <a:r>
              <a:rPr lang="es-MX" sz="2400" spc="-5" dirty="0">
                <a:latin typeface="Comic Sans MS"/>
                <a:cs typeface="Comic Sans MS"/>
              </a:rPr>
              <a:t>Establecer los puntos de disparo y los retardos de tiempo con base en los límites de frecuencia anormal del</a:t>
            </a:r>
            <a:r>
              <a:rPr lang="es-MX" sz="2400" dirty="0">
                <a:latin typeface="Comic Sans MS"/>
                <a:cs typeface="Comic Sans MS"/>
              </a:rPr>
              <a:t> </a:t>
            </a:r>
            <a:r>
              <a:rPr lang="es-MX" sz="2400" spc="-5" dirty="0">
                <a:latin typeface="Comic Sans MS"/>
                <a:cs typeface="Comic Sans MS"/>
              </a:rPr>
              <a:t>fabricante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turbina.</a:t>
            </a:r>
            <a:endParaRPr lang="es-MX" sz="2400" dirty="0">
              <a:latin typeface="Comic Sans MS"/>
              <a:cs typeface="Comic Sans MS"/>
            </a:endParaRPr>
          </a:p>
          <a:p>
            <a:pPr marL="469900" marR="5080" indent="-457200" algn="just">
              <a:spcBef>
                <a:spcPts val="100"/>
              </a:spcBef>
              <a:buFont typeface="+mj-lt"/>
              <a:buAutoNum type="arabicPeriod"/>
            </a:pPr>
            <a:r>
              <a:rPr lang="es-MX" sz="2400" spc="-5" dirty="0">
                <a:latin typeface="Comic Sans MS"/>
                <a:cs typeface="Comic Sans MS"/>
              </a:rPr>
              <a:t>Coordinar</a:t>
            </a:r>
            <a:r>
              <a:rPr lang="es-MX" sz="2400" spc="160" dirty="0">
                <a:latin typeface="Comic Sans MS"/>
                <a:cs typeface="Comic Sans MS"/>
              </a:rPr>
              <a:t> </a:t>
            </a:r>
            <a:r>
              <a:rPr lang="es-MX" sz="2400" spc="-5" dirty="0">
                <a:latin typeface="Comic Sans MS"/>
                <a:cs typeface="Comic Sans MS"/>
              </a:rPr>
              <a:t>los</a:t>
            </a:r>
            <a:r>
              <a:rPr lang="es-MX" sz="2400" spc="160" dirty="0">
                <a:latin typeface="Comic Sans MS"/>
                <a:cs typeface="Comic Sans MS"/>
              </a:rPr>
              <a:t> </a:t>
            </a:r>
            <a:r>
              <a:rPr lang="es-MX" sz="2400" spc="-5" dirty="0">
                <a:latin typeface="Comic Sans MS"/>
                <a:cs typeface="Comic Sans MS"/>
              </a:rPr>
              <a:t>relés</a:t>
            </a:r>
            <a:r>
              <a:rPr lang="es-MX" sz="2400" spc="165" dirty="0">
                <a:latin typeface="Comic Sans MS"/>
                <a:cs typeface="Comic Sans MS"/>
              </a:rPr>
              <a:t> </a:t>
            </a:r>
            <a:r>
              <a:rPr lang="es-MX" sz="2400" spc="-5" dirty="0">
                <a:latin typeface="Comic Sans MS"/>
                <a:cs typeface="Comic Sans MS"/>
              </a:rPr>
              <a:t>de</a:t>
            </a:r>
            <a:r>
              <a:rPr lang="es-MX" sz="2400" spc="160" dirty="0">
                <a:latin typeface="Comic Sans MS"/>
                <a:cs typeface="Comic Sans MS"/>
              </a:rPr>
              <a:t> </a:t>
            </a:r>
            <a:r>
              <a:rPr lang="es-MX" sz="2400" spc="-5" dirty="0">
                <a:latin typeface="Comic Sans MS"/>
                <a:cs typeface="Comic Sans MS"/>
              </a:rPr>
              <a:t>disparo</a:t>
            </a:r>
            <a:r>
              <a:rPr lang="es-MX" sz="2400" spc="165" dirty="0">
                <a:latin typeface="Comic Sans MS"/>
                <a:cs typeface="Comic Sans MS"/>
              </a:rPr>
              <a:t> </a:t>
            </a:r>
            <a:r>
              <a:rPr lang="es-MX" sz="2400" spc="-5" dirty="0">
                <a:latin typeface="Comic Sans MS"/>
                <a:cs typeface="Comic Sans MS"/>
              </a:rPr>
              <a:t>por</a:t>
            </a:r>
            <a:r>
              <a:rPr lang="es-MX" sz="2400" spc="155" dirty="0">
                <a:latin typeface="Comic Sans MS"/>
                <a:cs typeface="Comic Sans MS"/>
              </a:rPr>
              <a:t> </a:t>
            </a:r>
            <a:r>
              <a:rPr lang="es-MX" sz="2400" spc="-5" dirty="0">
                <a:latin typeface="Comic Sans MS"/>
                <a:cs typeface="Comic Sans MS"/>
              </a:rPr>
              <a:t>baja</a:t>
            </a:r>
            <a:r>
              <a:rPr lang="es-MX" sz="2400" spc="160" dirty="0">
                <a:latin typeface="Comic Sans MS"/>
                <a:cs typeface="Comic Sans MS"/>
              </a:rPr>
              <a:t> </a:t>
            </a:r>
            <a:r>
              <a:rPr lang="es-MX" sz="2400" spc="-5" dirty="0">
                <a:latin typeface="Comic Sans MS"/>
                <a:cs typeface="Comic Sans MS"/>
              </a:rPr>
              <a:t>frecuencia del</a:t>
            </a:r>
            <a:r>
              <a:rPr lang="es-MX" sz="2400" dirty="0">
                <a:latin typeface="Comic Sans MS"/>
                <a:cs typeface="Comic Sans MS"/>
              </a:rPr>
              <a:t> </a:t>
            </a:r>
            <a:r>
              <a:rPr lang="es-MX" sz="2400" spc="-5" dirty="0">
                <a:latin typeface="Comic Sans MS"/>
                <a:cs typeface="Comic Sans MS"/>
              </a:rPr>
              <a:t>turbogenerador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programa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corte</a:t>
            </a:r>
            <a:r>
              <a:rPr lang="es-MX" sz="2400" dirty="0">
                <a:latin typeface="Comic Sans MS"/>
                <a:cs typeface="Comic Sans MS"/>
              </a:rPr>
              <a:t> </a:t>
            </a:r>
            <a:r>
              <a:rPr lang="es-MX" sz="2400" spc="-5" dirty="0">
                <a:latin typeface="Comic Sans MS"/>
                <a:cs typeface="Comic Sans MS"/>
              </a:rPr>
              <a:t>de carga</a:t>
            </a:r>
            <a:r>
              <a:rPr lang="es-MX" sz="2400" dirty="0">
                <a:latin typeface="Comic Sans MS"/>
                <a:cs typeface="Comic Sans MS"/>
              </a:rPr>
              <a:t> </a:t>
            </a:r>
            <a:r>
              <a:rPr lang="es-MX" sz="2400" spc="-5" dirty="0">
                <a:latin typeface="Comic Sans MS"/>
                <a:cs typeface="Comic Sans MS"/>
              </a:rPr>
              <a:t>automático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endParaRPr lang="es-MX" sz="2400" dirty="0">
              <a:latin typeface="Comic Sans MS"/>
              <a:cs typeface="Comic Sans MS"/>
            </a:endParaRPr>
          </a:p>
          <a:p>
            <a:pPr marL="469900" marR="5080" indent="-457200" algn="just">
              <a:spcBef>
                <a:spcPts val="100"/>
              </a:spcBef>
              <a:buFont typeface="+mj-lt"/>
              <a:buAutoNum type="arabicPeriod"/>
            </a:pPr>
            <a:r>
              <a:rPr lang="es-MX" sz="2400" spc="-5" dirty="0">
                <a:latin typeface="Comic Sans MS"/>
                <a:cs typeface="Comic Sans MS"/>
              </a:rPr>
              <a:t>La</a:t>
            </a:r>
            <a:r>
              <a:rPr lang="es-MX" sz="2400" spc="105" dirty="0">
                <a:latin typeface="Comic Sans MS"/>
                <a:cs typeface="Comic Sans MS"/>
              </a:rPr>
              <a:t> </a:t>
            </a:r>
            <a:r>
              <a:rPr lang="es-MX" sz="2400" spc="-5" dirty="0">
                <a:latin typeface="Comic Sans MS"/>
                <a:cs typeface="Comic Sans MS"/>
              </a:rPr>
              <a:t>falla</a:t>
            </a:r>
            <a:r>
              <a:rPr lang="es-MX" sz="2400" spc="100"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un</a:t>
            </a:r>
            <a:r>
              <a:rPr lang="es-MX" sz="2400" spc="105" dirty="0">
                <a:latin typeface="Comic Sans MS"/>
                <a:cs typeface="Comic Sans MS"/>
              </a:rPr>
              <a:t> </a:t>
            </a:r>
            <a:r>
              <a:rPr lang="es-MX" sz="2400" spc="-5" dirty="0">
                <a:latin typeface="Comic Sans MS"/>
                <a:cs typeface="Comic Sans MS"/>
              </a:rPr>
              <a:t>relé</a:t>
            </a:r>
            <a:r>
              <a:rPr lang="es-MX" sz="2400" spc="100" dirty="0">
                <a:latin typeface="Comic Sans MS"/>
                <a:cs typeface="Comic Sans MS"/>
              </a:rPr>
              <a:t> </a:t>
            </a:r>
            <a:r>
              <a:rPr lang="es-MX" sz="2400" spc="-5" dirty="0">
                <a:latin typeface="Comic Sans MS"/>
                <a:cs typeface="Comic Sans MS"/>
              </a:rPr>
              <a:t>sólo</a:t>
            </a:r>
            <a:r>
              <a:rPr lang="es-MX" sz="2400" spc="100" dirty="0">
                <a:latin typeface="Comic Sans MS"/>
                <a:cs typeface="Comic Sans MS"/>
              </a:rPr>
              <a:t> </a:t>
            </a:r>
            <a:r>
              <a:rPr lang="es-MX" sz="2400" spc="-5" dirty="0">
                <a:latin typeface="Comic Sans MS"/>
                <a:cs typeface="Comic Sans MS"/>
              </a:rPr>
              <a:t>de</a:t>
            </a:r>
            <a:r>
              <a:rPr lang="es-MX" sz="2400" spc="100" dirty="0">
                <a:latin typeface="Comic Sans MS"/>
                <a:cs typeface="Comic Sans MS"/>
              </a:rPr>
              <a:t> </a:t>
            </a:r>
            <a:r>
              <a:rPr lang="es-MX" sz="2400" spc="-5" dirty="0">
                <a:latin typeface="Comic Sans MS"/>
                <a:cs typeface="Comic Sans MS"/>
              </a:rPr>
              <a:t>baja</a:t>
            </a:r>
            <a:r>
              <a:rPr lang="es-MX" sz="2400" spc="100" dirty="0">
                <a:latin typeface="Comic Sans MS"/>
                <a:cs typeface="Comic Sans MS"/>
              </a:rPr>
              <a:t> </a:t>
            </a:r>
            <a:r>
              <a:rPr lang="es-MX" sz="2400" spc="-5" dirty="0">
                <a:latin typeface="Comic Sans MS"/>
                <a:cs typeface="Comic Sans MS"/>
              </a:rPr>
              <a:t>frecuencia</a:t>
            </a:r>
            <a:r>
              <a:rPr lang="es-MX" sz="2400" spc="100" dirty="0">
                <a:latin typeface="Comic Sans MS"/>
                <a:cs typeface="Comic Sans MS"/>
              </a:rPr>
              <a:t> </a:t>
            </a:r>
            <a:r>
              <a:rPr lang="es-MX" sz="2400" spc="-5" dirty="0">
                <a:latin typeface="Comic Sans MS"/>
                <a:cs typeface="Comic Sans MS"/>
              </a:rPr>
              <a:t>no</a:t>
            </a:r>
            <a:r>
              <a:rPr lang="es-MX" sz="2400" spc="100" dirty="0">
                <a:latin typeface="Comic Sans MS"/>
                <a:cs typeface="Comic Sans MS"/>
              </a:rPr>
              <a:t> </a:t>
            </a:r>
            <a:r>
              <a:rPr lang="es-MX" sz="2400" spc="-5" dirty="0">
                <a:latin typeface="Comic Sans MS"/>
                <a:cs typeface="Comic Sans MS"/>
              </a:rPr>
              <a:t>debe causar</a:t>
            </a:r>
            <a:r>
              <a:rPr lang="es-MX" sz="2400" dirty="0">
                <a:latin typeface="Comic Sans MS"/>
                <a:cs typeface="Comic Sans MS"/>
              </a:rPr>
              <a:t> </a:t>
            </a:r>
            <a:r>
              <a:rPr lang="es-MX" sz="2400" spc="-5" dirty="0">
                <a:latin typeface="Comic Sans MS"/>
                <a:cs typeface="Comic Sans MS"/>
              </a:rPr>
              <a:t>un</a:t>
            </a:r>
            <a:r>
              <a:rPr lang="es-MX" sz="2400" spc="5"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innecesario</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máquina.</a:t>
            </a:r>
            <a:endParaRPr lang="es-MX" sz="2400" dirty="0">
              <a:latin typeface="Comic Sans MS"/>
              <a:cs typeface="Comic Sans MS"/>
            </a:endParaRPr>
          </a:p>
          <a:p>
            <a:pPr marL="469900" marR="5080" indent="-457200" algn="just">
              <a:spcBef>
                <a:spcPts val="100"/>
              </a:spcBef>
              <a:buFont typeface="+mj-lt"/>
              <a:buAutoNum type="arabicPeriod"/>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sólo</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baja</a:t>
            </a:r>
            <a:r>
              <a:rPr lang="es-MX" sz="2400" spc="260" dirty="0">
                <a:latin typeface="Comic Sans MS"/>
                <a:cs typeface="Comic Sans MS"/>
              </a:rPr>
              <a:t> </a:t>
            </a:r>
            <a:r>
              <a:rPr lang="es-MX" sz="2400" spc="-5" dirty="0">
                <a:latin typeface="Comic Sans MS"/>
                <a:cs typeface="Comic Sans MS"/>
              </a:rPr>
              <a:t>frecuencia</a:t>
            </a:r>
            <a:r>
              <a:rPr lang="es-MX" sz="2400" spc="260" dirty="0">
                <a:latin typeface="Comic Sans MS"/>
                <a:cs typeface="Comic Sans MS"/>
              </a:rPr>
              <a:t> </a:t>
            </a:r>
            <a:r>
              <a:rPr lang="es-MX" sz="2400" spc="-5" dirty="0">
                <a:latin typeface="Comic Sans MS"/>
                <a:cs typeface="Comic Sans MS"/>
              </a:rPr>
              <a:t>para operar durante una condición de baja frecuencia no debe</a:t>
            </a:r>
            <a:r>
              <a:rPr lang="es-MX" sz="2400" spc="5" dirty="0">
                <a:latin typeface="Comic Sans MS"/>
                <a:cs typeface="Comic Sans MS"/>
              </a:rPr>
              <a:t> </a:t>
            </a:r>
            <a:r>
              <a:rPr lang="es-MX" sz="2400" spc="-5" dirty="0">
                <a:latin typeface="Comic Sans MS"/>
                <a:cs typeface="Comic Sans MS"/>
              </a:rPr>
              <a:t>arriesgar</a:t>
            </a:r>
            <a:r>
              <a:rPr lang="es-MX" sz="2400" spc="5" dirty="0">
                <a:latin typeface="Comic Sans MS"/>
                <a:cs typeface="Comic Sans MS"/>
              </a:rPr>
              <a:t> </a:t>
            </a:r>
            <a:r>
              <a:rPr lang="es-MX" sz="2400" spc="-5" dirty="0">
                <a:latin typeface="Comic Sans MS"/>
                <a:cs typeface="Comic Sans MS"/>
              </a:rPr>
              <a:t>el</a:t>
            </a:r>
            <a:r>
              <a:rPr lang="es-MX" sz="2400" spc="5" dirty="0">
                <a:latin typeface="Comic Sans MS"/>
                <a:cs typeface="Comic Sans MS"/>
              </a:rPr>
              <a:t> </a:t>
            </a:r>
            <a:r>
              <a:rPr lang="es-MX" sz="2400" spc="-5" dirty="0">
                <a:latin typeface="Comic Sans MS"/>
                <a:cs typeface="Comic Sans MS"/>
              </a:rPr>
              <a:t>esquema</a:t>
            </a:r>
            <a:r>
              <a:rPr lang="es-MX" sz="2400" spc="1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protección</a:t>
            </a:r>
            <a:r>
              <a:rPr lang="es-MX" sz="2400" spc="5" dirty="0">
                <a:latin typeface="Comic Sans MS"/>
                <a:cs typeface="Comic Sans MS"/>
              </a:rPr>
              <a:t> </a:t>
            </a:r>
            <a:r>
              <a:rPr lang="es-MX" sz="2400" spc="-5" dirty="0">
                <a:latin typeface="Comic Sans MS"/>
                <a:cs typeface="Comic Sans MS"/>
              </a:rPr>
              <a:t>integral.</a:t>
            </a:r>
            <a:endParaRPr lang="es-MX" sz="2400" dirty="0">
              <a:latin typeface="Comic Sans MS"/>
              <a:cs typeface="Comic Sans MS"/>
            </a:endParaRPr>
          </a:p>
          <a:p>
            <a:pPr marL="469900" marR="5080" indent="-457200" algn="just">
              <a:spcBef>
                <a:spcPts val="100"/>
              </a:spcBef>
              <a:buFont typeface="+mj-lt"/>
              <a:buAutoNum type="arabicPeriod"/>
            </a:pPr>
            <a:r>
              <a:rPr lang="es-MX" sz="2400" spc="-5" dirty="0">
                <a:latin typeface="Comic Sans MS"/>
                <a:cs typeface="Comic Sans MS"/>
              </a:rPr>
              <a:t>Los relés deben ser seleccionados con base en su exactitud,</a:t>
            </a:r>
            <a:r>
              <a:rPr lang="es-MX" sz="2400" dirty="0">
                <a:latin typeface="Comic Sans MS"/>
                <a:cs typeface="Comic Sans MS"/>
              </a:rPr>
              <a:t> </a:t>
            </a:r>
            <a:r>
              <a:rPr lang="es-MX" sz="2400" spc="-5" dirty="0">
                <a:latin typeface="Comic Sans MS"/>
                <a:cs typeface="Comic Sans MS"/>
              </a:rPr>
              <a:t>rapidez</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de </a:t>
            </a:r>
            <a:r>
              <a:rPr lang="es-MX" sz="2400" spc="-10" dirty="0">
                <a:latin typeface="Comic Sans MS"/>
                <a:cs typeface="Comic Sans MS"/>
              </a:rPr>
              <a:t>reposición.</a:t>
            </a:r>
            <a:endParaRPr lang="es-MX" sz="2400" dirty="0">
              <a:latin typeface="Comic Sans MS"/>
              <a:cs typeface="Comic Sans MS"/>
            </a:endParaRPr>
          </a:p>
          <a:p>
            <a:pPr marL="469900" marR="5080" indent="-457200" algn="just">
              <a:spcBef>
                <a:spcPts val="100"/>
              </a:spcBef>
              <a:buFont typeface="+mj-lt"/>
              <a:buAutoNum type="arabicPeriod"/>
            </a:pPr>
            <a:r>
              <a:rPr lang="es-MX" sz="2400" spc="-5" dirty="0">
                <a:latin typeface="Comic Sans MS"/>
                <a:cs typeface="Comic Sans MS"/>
              </a:rPr>
              <a:t>El sistema de protección de baja frecuencia de la turbina</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estar</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servicio</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 sincronizada al sistema o mientras está separada del sistema</a:t>
            </a:r>
            <a:r>
              <a:rPr lang="es-MX" sz="2400" spc="5" dirty="0">
                <a:latin typeface="Comic Sans MS"/>
                <a:cs typeface="Comic Sans MS"/>
              </a:rPr>
              <a:t> </a:t>
            </a:r>
            <a:r>
              <a:rPr lang="es-MX" sz="2400" spc="-5" dirty="0">
                <a:latin typeface="Comic Sans MS"/>
                <a:cs typeface="Comic Sans MS"/>
              </a:rPr>
              <a:t>pero</a:t>
            </a:r>
            <a:r>
              <a:rPr lang="es-MX" sz="2400" spc="10" dirty="0">
                <a:latin typeface="Comic Sans MS"/>
                <a:cs typeface="Comic Sans MS"/>
              </a:rPr>
              <a:t> </a:t>
            </a:r>
            <a:r>
              <a:rPr lang="es-MX" sz="2400" spc="-5" dirty="0">
                <a:latin typeface="Comic Sans MS"/>
                <a:cs typeface="Comic Sans MS"/>
              </a:rPr>
              <a:t>alimentando</a:t>
            </a:r>
            <a:r>
              <a:rPr lang="es-MX" sz="2400" spc="10" dirty="0">
                <a:latin typeface="Comic Sans MS"/>
                <a:cs typeface="Comic Sans MS"/>
              </a:rPr>
              <a:t> </a:t>
            </a:r>
            <a:r>
              <a:rPr lang="es-MX" sz="2400" spc="-5" dirty="0">
                <a:latin typeface="Comic Sans MS"/>
                <a:cs typeface="Comic Sans MS"/>
              </a:rPr>
              <a:t>a</a:t>
            </a:r>
            <a:r>
              <a:rPr lang="es-MX" sz="2400" spc="10" dirty="0">
                <a:latin typeface="Comic Sans MS"/>
                <a:cs typeface="Comic Sans MS"/>
              </a:rPr>
              <a:t> </a:t>
            </a:r>
            <a:r>
              <a:rPr lang="es-MX" sz="2400" spc="-5" dirty="0">
                <a:latin typeface="Comic Sans MS"/>
                <a:cs typeface="Comic Sans MS"/>
              </a:rPr>
              <a:t>los</a:t>
            </a:r>
            <a:r>
              <a:rPr lang="es-MX" sz="2400" spc="10" dirty="0">
                <a:latin typeface="Comic Sans MS"/>
                <a:cs typeface="Comic Sans MS"/>
              </a:rPr>
              <a:t> </a:t>
            </a:r>
            <a:r>
              <a:rPr lang="es-MX" sz="2400" spc="-5" dirty="0">
                <a:latin typeface="Comic Sans MS"/>
                <a:cs typeface="Comic Sans MS"/>
              </a:rPr>
              <a:t>servicios</a:t>
            </a:r>
            <a:r>
              <a:rPr lang="es-MX" sz="2400" spc="10" dirty="0">
                <a:latin typeface="Comic Sans MS"/>
                <a:cs typeface="Comic Sans MS"/>
              </a:rPr>
              <a:t> </a:t>
            </a:r>
            <a:r>
              <a:rPr lang="es-MX" sz="2400" spc="-5" dirty="0">
                <a:latin typeface="Comic Sans MS"/>
                <a:cs typeface="Comic Sans MS"/>
              </a:rPr>
              <a:t>auxiliares.</a:t>
            </a:r>
            <a:endParaRPr lang="es-MX" sz="2400" dirty="0">
              <a:latin typeface="Comic Sans MS"/>
              <a:cs typeface="Comic Sans MS"/>
            </a:endParaRPr>
          </a:p>
          <a:p>
            <a:pPr marL="469900" marR="5080" indent="-457200" algn="just">
              <a:spcBef>
                <a:spcPts val="100"/>
              </a:spcBef>
              <a:buFont typeface="+mj-lt"/>
              <a:buAutoNum type="arabicPeriod"/>
            </a:pP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alarmas</a:t>
            </a:r>
            <a:r>
              <a:rPr lang="es-MX" sz="2400" dirty="0">
                <a:latin typeface="Comic Sans MS"/>
                <a:cs typeface="Comic Sans MS"/>
              </a:rPr>
              <a:t> </a:t>
            </a:r>
            <a:r>
              <a:rPr lang="es-MX" sz="2400" spc="-5" dirty="0">
                <a:latin typeface="Comic Sans MS"/>
                <a:cs typeface="Comic Sans MS"/>
              </a:rPr>
              <a:t>separadas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alertar</a:t>
            </a:r>
            <a:r>
              <a:rPr lang="es-MX" sz="2400" dirty="0">
                <a:latin typeface="Comic Sans MS"/>
                <a:cs typeface="Comic Sans MS"/>
              </a:rPr>
              <a:t> </a:t>
            </a:r>
            <a:r>
              <a:rPr lang="es-MX" sz="2400" spc="-5" dirty="0">
                <a:latin typeface="Comic Sans MS"/>
                <a:cs typeface="Comic Sans MS"/>
              </a:rPr>
              <a:t>al operador de una frecuencia en el sistema menor que la normal y de que hay un disparo pendiente de la unidad.</a:t>
            </a:r>
            <a:endParaRPr lang="es-MX" sz="24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pic>
        <p:nvPicPr>
          <p:cNvPr id="4" name="Imagen 3">
            <a:extLst>
              <a:ext uri="{FF2B5EF4-FFF2-40B4-BE49-F238E27FC236}">
                <a16:creationId xmlns="" xmlns:a16="http://schemas.microsoft.com/office/drawing/2014/main" id="{39E5FB96-1117-4055-86D1-F33231F3B522}"/>
              </a:ext>
            </a:extLst>
          </p:cNvPr>
          <p:cNvPicPr>
            <a:picLocks noChangeAspect="1"/>
          </p:cNvPicPr>
          <p:nvPr/>
        </p:nvPicPr>
        <p:blipFill>
          <a:blip r:embed="rId2"/>
          <a:stretch>
            <a:fillRect/>
          </a:stretch>
        </p:blipFill>
        <p:spPr>
          <a:xfrm>
            <a:off x="8655048" y="2100242"/>
            <a:ext cx="9015418" cy="5334008"/>
          </a:xfrm>
          <a:prstGeom prst="rect">
            <a:avLst/>
          </a:prstGeom>
        </p:spPr>
      </p:pic>
      <p:sp>
        <p:nvSpPr>
          <p:cNvPr id="8" name="CuadroTexto 7">
            <a:extLst>
              <a:ext uri="{FF2B5EF4-FFF2-40B4-BE49-F238E27FC236}">
                <a16:creationId xmlns="" xmlns:a16="http://schemas.microsoft.com/office/drawing/2014/main" id="{41AA60D3-C8BC-4B8D-8F3F-ED54B3561F3B}"/>
              </a:ext>
            </a:extLst>
          </p:cNvPr>
          <p:cNvSpPr txBox="1"/>
          <p:nvPr/>
        </p:nvSpPr>
        <p:spPr>
          <a:xfrm>
            <a:off x="9869494" y="7458092"/>
            <a:ext cx="7508206" cy="461665"/>
          </a:xfrm>
          <a:prstGeom prst="rect">
            <a:avLst/>
          </a:prstGeom>
          <a:noFill/>
        </p:spPr>
        <p:txBody>
          <a:bodyPr wrap="square">
            <a:spAutoFit/>
          </a:bodyPr>
          <a:lstStyle/>
          <a:p>
            <a:pPr algn="ctr"/>
            <a:r>
              <a:rPr lang="es-MX" sz="2400" b="1" dirty="0">
                <a:latin typeface="Comic Sans MS" panose="030F0702030302020204" pitchFamily="66" charset="0"/>
              </a:rPr>
              <a:t>Figura 3 Ejemplo de aplicación</a:t>
            </a:r>
            <a:r>
              <a:rPr lang="es-MX" dirty="0"/>
              <a:t>.</a:t>
            </a:r>
            <a:endParaRPr lang="es-AR" dirty="0"/>
          </a:p>
        </p:txBody>
      </p:sp>
    </p:spTree>
    <p:extLst>
      <p:ext uri="{BB962C8B-B14F-4D97-AF65-F5344CB8AC3E}">
        <p14:creationId xmlns="" xmlns:p14="http://schemas.microsoft.com/office/powerpoint/2010/main" val="5779725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30199" y="429472"/>
            <a:ext cx="17221201" cy="4632807"/>
          </a:xfrm>
          <a:prstGeom prst="rect">
            <a:avLst/>
          </a:prstGeom>
        </p:spPr>
        <p:txBody>
          <a:bodyPr vert="horz" wrap="square" lIns="0" tIns="12700" rIns="0" bIns="0" rtlCol="0">
            <a:spAutoFit/>
          </a:bodyPr>
          <a:lstStyle/>
          <a:p>
            <a:pPr marL="307975" marR="5080" indent="-295910" algn="just">
              <a:spcBef>
                <a:spcPts val="100"/>
              </a:spcBef>
              <a:tabLst>
                <a:tab pos="307975" algn="l"/>
              </a:tabLst>
            </a:pPr>
            <a:r>
              <a:rPr sz="2400" b="1" spc="-5" dirty="0">
                <a:latin typeface="Comic Sans MS"/>
                <a:cs typeface="Comic Sans MS"/>
              </a:rPr>
              <a:t>C.	Consideraciones</a:t>
            </a:r>
            <a:r>
              <a:rPr sz="2400" b="1" spc="25" dirty="0">
                <a:latin typeface="Comic Sans MS"/>
                <a:cs typeface="Comic Sans MS"/>
              </a:rPr>
              <a:t> </a:t>
            </a:r>
            <a:r>
              <a:rPr sz="2400" b="1" spc="-5" dirty="0">
                <a:latin typeface="Comic Sans MS"/>
                <a:cs typeface="Comic Sans MS"/>
              </a:rPr>
              <a:t>de</a:t>
            </a:r>
            <a:r>
              <a:rPr sz="2400" b="1" spc="30" dirty="0">
                <a:latin typeface="Comic Sans MS"/>
                <a:cs typeface="Comic Sans MS"/>
              </a:rPr>
              <a:t> </a:t>
            </a:r>
            <a:r>
              <a:rPr sz="2400" b="1" spc="-5" dirty="0">
                <a:latin typeface="Comic Sans MS"/>
                <a:cs typeface="Comic Sans MS"/>
              </a:rPr>
              <a:t>baja</a:t>
            </a:r>
            <a:r>
              <a:rPr sz="2400" b="1" spc="25" dirty="0">
                <a:latin typeface="Comic Sans MS"/>
                <a:cs typeface="Comic Sans MS"/>
              </a:rPr>
              <a:t> </a:t>
            </a:r>
            <a:r>
              <a:rPr sz="2400" b="1" spc="-5" dirty="0">
                <a:latin typeface="Comic Sans MS"/>
                <a:cs typeface="Comic Sans MS"/>
              </a:rPr>
              <a:t>frecuencia–</a:t>
            </a:r>
            <a:r>
              <a:rPr sz="2400" b="1" spc="-5" dirty="0" err="1">
                <a:latin typeface="Comic Sans MS"/>
                <a:cs typeface="Comic Sans MS"/>
              </a:rPr>
              <a:t>Auxiliares</a:t>
            </a:r>
            <a:r>
              <a:rPr sz="2400" b="1" spc="25" dirty="0">
                <a:latin typeface="Comic Sans MS"/>
                <a:cs typeface="Comic Sans MS"/>
              </a:rPr>
              <a:t> </a:t>
            </a:r>
            <a:r>
              <a:rPr sz="2400" b="1" spc="-5" dirty="0">
                <a:latin typeface="Comic Sans MS"/>
                <a:cs typeface="Comic Sans MS"/>
              </a:rPr>
              <a:t>de</a:t>
            </a:r>
            <a:r>
              <a:rPr lang="es-AR" sz="2400" b="1" spc="-5" dirty="0">
                <a:latin typeface="Comic Sans MS"/>
                <a:cs typeface="Comic Sans MS"/>
              </a:rPr>
              <a:t> </a:t>
            </a:r>
            <a:r>
              <a:rPr sz="2400" b="1" spc="-5" dirty="0">
                <a:latin typeface="Comic Sans MS"/>
                <a:cs typeface="Comic Sans MS"/>
              </a:rPr>
              <a:t>una planta</a:t>
            </a:r>
            <a:r>
              <a:rPr sz="2400" b="1" dirty="0">
                <a:latin typeface="Comic Sans MS"/>
                <a:cs typeface="Comic Sans MS"/>
              </a:rPr>
              <a:t> </a:t>
            </a:r>
            <a:r>
              <a:rPr sz="2400" b="1" spc="-5" dirty="0">
                <a:latin typeface="Comic Sans MS"/>
                <a:cs typeface="Comic Sans MS"/>
              </a:rPr>
              <a:t>de </a:t>
            </a:r>
            <a:r>
              <a:rPr sz="2400" b="1" spc="-10" dirty="0">
                <a:latin typeface="Comic Sans MS"/>
                <a:cs typeface="Comic Sans MS"/>
              </a:rPr>
              <a:t>vapor.</a:t>
            </a:r>
            <a:endParaRPr lang="en-US" sz="2400" b="1" spc="-10" dirty="0">
              <a:latin typeface="Comic Sans MS"/>
              <a:cs typeface="Comic Sans MS"/>
            </a:endParaRPr>
          </a:p>
          <a:p>
            <a:pPr marL="307975" marR="5080" indent="-295910" algn="just">
              <a:spcBef>
                <a:spcPts val="100"/>
              </a:spcBef>
              <a:tabLst>
                <a:tab pos="307975" algn="l"/>
              </a:tabLst>
            </a:pPr>
            <a:endParaRPr lang="es-AR" sz="2400" b="1" spc="-10" dirty="0">
              <a:latin typeface="Comic Sans MS"/>
              <a:cs typeface="Comic Sans MS"/>
            </a:endParaRPr>
          </a:p>
          <a:p>
            <a:pPr marR="5080" indent="12700" algn="just">
              <a:spcBef>
                <a:spcPts val="100"/>
              </a:spcBef>
            </a:pPr>
            <a:r>
              <a:rPr lang="es-MX" sz="2400" spc="-5" dirty="0">
                <a:latin typeface="Comic Sans MS"/>
                <a:cs typeface="Comic Sans MS"/>
              </a:rPr>
              <a:t>La habilidad del sistema del suministro de vapor para continuar</a:t>
            </a:r>
            <a:r>
              <a:rPr lang="es-MX" sz="2400" dirty="0">
                <a:latin typeface="Comic Sans MS"/>
                <a:cs typeface="Comic Sans MS"/>
              </a:rPr>
              <a:t> </a:t>
            </a:r>
            <a:r>
              <a:rPr lang="es-MX" sz="2400" spc="-5" dirty="0">
                <a:latin typeface="Comic Sans MS"/>
                <a:cs typeface="Comic Sans MS"/>
              </a:rPr>
              <a:t>operando</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período</a:t>
            </a:r>
            <a:r>
              <a:rPr lang="es-MX" sz="2400" dirty="0">
                <a:latin typeface="Comic Sans MS"/>
                <a:cs typeface="Comic Sans MS"/>
              </a:rPr>
              <a:t> </a:t>
            </a:r>
            <a:r>
              <a:rPr lang="es-MX" sz="2400" spc="-5" dirty="0">
                <a:latin typeface="Comic Sans MS"/>
                <a:cs typeface="Comic Sans MS"/>
              </a:rPr>
              <a:t>extenso</a:t>
            </a:r>
            <a:r>
              <a:rPr lang="es-MX" sz="2400" dirty="0">
                <a:latin typeface="Comic Sans MS"/>
                <a:cs typeface="Comic Sans MS"/>
              </a:rPr>
              <a:t> </a:t>
            </a:r>
            <a:r>
              <a:rPr lang="es-MX" sz="2400" spc="-5" dirty="0">
                <a:latin typeface="Comic Sans MS"/>
                <a:cs typeface="Comic Sans MS"/>
              </a:rPr>
              <a:t>de operación en baja frecuencia depende del margen en la capacidad de los impulsores de motor auxiliares y de las cargas impulsadas por las flechas.</a:t>
            </a:r>
            <a:r>
              <a:rPr lang="es-MX" sz="2400" dirty="0">
                <a:latin typeface="Comic Sans MS"/>
                <a:cs typeface="Comic Sans MS"/>
              </a:rPr>
              <a:t> </a:t>
            </a:r>
            <a:r>
              <a:rPr lang="es-MX" sz="2400" spc="-5" dirty="0">
                <a:latin typeface="Comic Sans MS"/>
                <a:cs typeface="Comic Sans MS"/>
              </a:rPr>
              <a:t>Los equipos auxiliares más limitados son generalmente las bombas de agua de alimentación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caldera,</a:t>
            </a:r>
            <a:r>
              <a:rPr lang="es-MX" sz="2400" dirty="0">
                <a:latin typeface="Comic Sans MS"/>
                <a:cs typeface="Comic Sans MS"/>
              </a:rPr>
              <a:t> </a:t>
            </a:r>
            <a:r>
              <a:rPr lang="es-MX" sz="2400" spc="-5" dirty="0">
                <a:latin typeface="Comic Sans MS"/>
                <a:cs typeface="Comic Sans MS"/>
              </a:rPr>
              <a:t>bombas</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agua</a:t>
            </a:r>
            <a:r>
              <a:rPr lang="es-MX" sz="2400" spc="260" dirty="0">
                <a:latin typeface="Comic Sans MS"/>
                <a:cs typeface="Comic Sans MS"/>
              </a:rPr>
              <a:t> </a:t>
            </a:r>
            <a:r>
              <a:rPr lang="es-MX" sz="2400" spc="-5" dirty="0">
                <a:latin typeface="Comic Sans MS"/>
                <a:cs typeface="Comic Sans MS"/>
              </a:rPr>
              <a:t>de circulación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bombas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condensado,</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un porcentaje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reducción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velocidad</a:t>
            </a:r>
            <a:r>
              <a:rPr lang="es-MX" sz="2400" dirty="0">
                <a:latin typeface="Comic Sans MS"/>
                <a:cs typeface="Comic Sans MS"/>
              </a:rPr>
              <a:t> </a:t>
            </a:r>
            <a:r>
              <a:rPr lang="es-MX" sz="2400" spc="-5" dirty="0">
                <a:latin typeface="Comic Sans MS"/>
                <a:cs typeface="Comic Sans MS"/>
              </a:rPr>
              <a:t>causa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mayor porcentaje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frecuencia crítica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cual</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comportamiento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bombas afectará la salida de la planta varía de planta a planta. Consecuentemente, el nivel de frecuencia segura mínima para mantener la salida de la planta depende de cada planta y del diseño del equipo y la capacidad asociada con cada unidad generadora.</a:t>
            </a:r>
            <a:r>
              <a:rPr lang="es-MX" sz="2400" spc="520" dirty="0">
                <a:latin typeface="Comic Sans MS"/>
                <a:cs typeface="Comic Sans MS"/>
              </a:rPr>
              <a:t> </a:t>
            </a:r>
            <a:r>
              <a:rPr lang="es-MX" sz="2400" spc="-5" dirty="0">
                <a:latin typeface="Comic Sans MS"/>
                <a:cs typeface="Comic Sans MS"/>
              </a:rPr>
              <a:t>La protección contra operación a baja frecuencia es usualmente asignada al equipo de protección térmica, pero es posible una protección más refinada usando un relé sensible a la frecuencia o un relé de</a:t>
            </a:r>
            <a:r>
              <a:rPr lang="es-MX" sz="2400" dirty="0">
                <a:latin typeface="Comic Sans MS"/>
                <a:cs typeface="Comic Sans MS"/>
              </a:rPr>
              <a:t> </a:t>
            </a:r>
            <a:r>
              <a:rPr lang="es-MX" sz="2400" spc="-5" dirty="0">
                <a:latin typeface="Comic Sans MS"/>
                <a:cs typeface="Comic Sans MS"/>
              </a:rPr>
              <a:t>Volts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Hertz,</a:t>
            </a:r>
            <a:r>
              <a:rPr lang="es-MX" sz="2400" dirty="0">
                <a:latin typeface="Comic Sans MS"/>
                <a:cs typeface="Comic Sans MS"/>
              </a:rPr>
              <a:t> </a:t>
            </a:r>
            <a:r>
              <a:rPr lang="es-MX" sz="2400" spc="-5" dirty="0">
                <a:latin typeface="Comic Sans MS"/>
                <a:cs typeface="Comic Sans MS"/>
              </a:rPr>
              <a:t>el</a:t>
            </a:r>
            <a:r>
              <a:rPr lang="es-MX" sz="2400" spc="254" dirty="0">
                <a:latin typeface="Comic Sans MS"/>
                <a:cs typeface="Comic Sans MS"/>
              </a:rPr>
              <a:t> </a:t>
            </a:r>
            <a:r>
              <a:rPr lang="es-MX" sz="2400" spc="-5" dirty="0">
                <a:latin typeface="Comic Sans MS"/>
                <a:cs typeface="Comic Sans MS"/>
              </a:rPr>
              <a:t>cual mide las condiciones reales del sistema.</a:t>
            </a:r>
            <a:endParaRPr lang="es-MX" sz="2400" dirty="0">
              <a:latin typeface="Comic Sans MS"/>
              <a:cs typeface="Comic Sans MS"/>
            </a:endParaRPr>
          </a:p>
          <a:p>
            <a:pPr marL="307975" marR="5080" indent="-295910">
              <a:lnSpc>
                <a:spcPct val="116100"/>
              </a:lnSpc>
              <a:spcBef>
                <a:spcPts val="100"/>
              </a:spcBef>
              <a:tabLst>
                <a:tab pos="307975" algn="l"/>
              </a:tabLst>
            </a:pPr>
            <a:endParaRPr sz="900" dirty="0">
              <a:latin typeface="Comic Sans MS"/>
              <a:cs typeface="Comic Sans M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406400" y="457200"/>
            <a:ext cx="17068800" cy="4684103"/>
          </a:xfrm>
          <a:prstGeom prst="rect">
            <a:avLst/>
          </a:prstGeom>
        </p:spPr>
        <p:txBody>
          <a:bodyPr vert="horz" wrap="square" lIns="0" tIns="12700" rIns="0" bIns="0" rtlCol="0">
            <a:spAutoFit/>
          </a:bodyPr>
          <a:lstStyle/>
          <a:p>
            <a:pPr marL="12700" marR="5080" algn="just">
              <a:spcBef>
                <a:spcPts val="100"/>
              </a:spcBef>
              <a:tabLst>
                <a:tab pos="738505" algn="l"/>
                <a:tab pos="982980" algn="l"/>
                <a:tab pos="1736089" algn="l"/>
                <a:tab pos="2338705" algn="l"/>
                <a:tab pos="2649855" algn="l"/>
              </a:tabLst>
            </a:pPr>
            <a:r>
              <a:rPr sz="2400" b="1" spc="-5" dirty="0">
                <a:latin typeface="Comic Sans MS"/>
                <a:cs typeface="Comic Sans MS"/>
              </a:rPr>
              <a:t>Operación	a	frecuencia	anorm</a:t>
            </a:r>
            <a:r>
              <a:rPr sz="2400" b="1" spc="-10" dirty="0">
                <a:latin typeface="Comic Sans MS"/>
                <a:cs typeface="Comic Sans MS"/>
              </a:rPr>
              <a:t>a</a:t>
            </a:r>
            <a:r>
              <a:rPr sz="2400" b="1" spc="-5" dirty="0">
                <a:latin typeface="Comic Sans MS"/>
                <a:cs typeface="Comic Sans MS"/>
              </a:rPr>
              <a:t>l</a:t>
            </a:r>
            <a:r>
              <a:rPr sz="2400" b="1" dirty="0">
                <a:latin typeface="Comic Sans MS"/>
                <a:cs typeface="Comic Sans MS"/>
              </a:rPr>
              <a:t>	</a:t>
            </a:r>
            <a:r>
              <a:rPr sz="2400" b="1" spc="-10" dirty="0">
                <a:latin typeface="Comic Sans MS"/>
                <a:cs typeface="Comic Sans MS"/>
              </a:rPr>
              <a:t>d</a:t>
            </a:r>
            <a:r>
              <a:rPr sz="2400" b="1" spc="-5" dirty="0">
                <a:latin typeface="Comic Sans MS"/>
                <a:cs typeface="Comic Sans MS"/>
              </a:rPr>
              <a:t>e</a:t>
            </a:r>
            <a:r>
              <a:rPr sz="2400" b="1" dirty="0">
                <a:latin typeface="Comic Sans MS"/>
                <a:cs typeface="Comic Sans MS"/>
              </a:rPr>
              <a:t>	</a:t>
            </a:r>
            <a:r>
              <a:rPr sz="2400" b="1" spc="-5" dirty="0" err="1">
                <a:latin typeface="Comic Sans MS"/>
                <a:cs typeface="Comic Sans MS"/>
              </a:rPr>
              <a:t>plantas</a:t>
            </a:r>
            <a:r>
              <a:rPr lang="es-AR" sz="2400" b="1" spc="-5" dirty="0">
                <a:latin typeface="Comic Sans MS"/>
                <a:cs typeface="Comic Sans MS"/>
              </a:rPr>
              <a:t> </a:t>
            </a:r>
            <a:r>
              <a:rPr sz="2400" b="1" spc="-5" dirty="0" err="1">
                <a:latin typeface="Comic Sans MS"/>
                <a:cs typeface="Comic Sans MS"/>
              </a:rPr>
              <a:t>generadoras</a:t>
            </a:r>
            <a:r>
              <a:rPr sz="2400" b="1" spc="-5" dirty="0">
                <a:latin typeface="Comic Sans MS"/>
                <a:cs typeface="Comic Sans MS"/>
              </a:rPr>
              <a:t> </a:t>
            </a:r>
            <a:r>
              <a:rPr sz="2400" b="1" spc="-5" dirty="0" err="1">
                <a:latin typeface="Comic Sans MS"/>
                <a:cs typeface="Comic Sans MS"/>
              </a:rPr>
              <a:t>nucleares</a:t>
            </a:r>
            <a:endParaRPr lang="en-US" sz="2400" b="1" spc="-5" dirty="0">
              <a:latin typeface="Comic Sans MS"/>
              <a:cs typeface="Comic Sans MS"/>
            </a:endParaRPr>
          </a:p>
          <a:p>
            <a:pPr marL="12700" marR="5080" algn="just">
              <a:spcBef>
                <a:spcPts val="100"/>
              </a:spcBef>
              <a:tabLst>
                <a:tab pos="738505" algn="l"/>
                <a:tab pos="982980" algn="l"/>
                <a:tab pos="1736089" algn="l"/>
                <a:tab pos="2338705" algn="l"/>
                <a:tab pos="2649855" algn="l"/>
              </a:tabLst>
            </a:pPr>
            <a:endParaRPr lang="en-US" sz="2400" b="1" spc="-5" dirty="0">
              <a:latin typeface="Comic Sans MS"/>
              <a:cs typeface="Comic Sans MS"/>
            </a:endParaRPr>
          </a:p>
          <a:p>
            <a:pPr marL="12700" marR="5080" algn="just">
              <a:spcBef>
                <a:spcPts val="100"/>
              </a:spcBef>
              <a:tabLst>
                <a:tab pos="738505" algn="l"/>
                <a:tab pos="982980" algn="l"/>
                <a:tab pos="1736089" algn="l"/>
                <a:tab pos="2338705" algn="l"/>
                <a:tab pos="2649855" algn="l"/>
              </a:tabLst>
            </a:pPr>
            <a:r>
              <a:rPr lang="es-MX" sz="2400" b="1" spc="-10" dirty="0">
                <a:latin typeface="Comic Sans MS"/>
                <a:cs typeface="Comic Sans MS"/>
              </a:rPr>
              <a:t>A</a:t>
            </a:r>
            <a:r>
              <a:rPr lang="es-MX" sz="2400" b="1" spc="-5" dirty="0">
                <a:latin typeface="Comic Sans MS"/>
                <a:cs typeface="Comic Sans MS"/>
              </a:rPr>
              <a:t>.</a:t>
            </a:r>
            <a:r>
              <a:rPr lang="es-MX" sz="2400" b="1" dirty="0">
                <a:latin typeface="Comic Sans MS"/>
                <a:cs typeface="Comic Sans MS"/>
              </a:rPr>
              <a:t>	</a:t>
            </a:r>
            <a:r>
              <a:rPr lang="es-MX" sz="2400" b="1" spc="-5" dirty="0">
                <a:latin typeface="Comic Sans MS"/>
                <a:cs typeface="Comic Sans MS"/>
              </a:rPr>
              <a:t>Capacidad</a:t>
            </a:r>
            <a:r>
              <a:rPr lang="es-MX" sz="2400" b="1" dirty="0">
                <a:latin typeface="Comic Sans MS"/>
                <a:cs typeface="Comic Sans MS"/>
              </a:rPr>
              <a:t>	</a:t>
            </a:r>
            <a:r>
              <a:rPr lang="es-MX" sz="2400" b="1" spc="-10" dirty="0">
                <a:latin typeface="Comic Sans MS"/>
                <a:cs typeface="Comic Sans MS"/>
              </a:rPr>
              <a:t>d</a:t>
            </a:r>
            <a:r>
              <a:rPr lang="es-MX" sz="2400" b="1" spc="-5" dirty="0">
                <a:latin typeface="Comic Sans MS"/>
                <a:cs typeface="Comic Sans MS"/>
              </a:rPr>
              <a:t>e</a:t>
            </a:r>
            <a:r>
              <a:rPr lang="es-MX" sz="2400" b="1" dirty="0">
                <a:latin typeface="Comic Sans MS"/>
                <a:cs typeface="Comic Sans MS"/>
              </a:rPr>
              <a:t>	</a:t>
            </a:r>
            <a:r>
              <a:rPr lang="es-MX" sz="2400" b="1" spc="-5" dirty="0">
                <a:latin typeface="Comic Sans MS"/>
                <a:cs typeface="Comic Sans MS"/>
              </a:rPr>
              <a:t>alta/baja</a:t>
            </a:r>
            <a:r>
              <a:rPr lang="es-MX" sz="2400" b="1" dirty="0">
                <a:latin typeface="Comic Sans MS"/>
                <a:cs typeface="Comic Sans MS"/>
              </a:rPr>
              <a:t>	</a:t>
            </a:r>
            <a:r>
              <a:rPr lang="es-MX" sz="2400" b="1" spc="-5" dirty="0">
                <a:latin typeface="Comic Sans MS"/>
                <a:cs typeface="Comic Sans MS"/>
              </a:rPr>
              <a:t>frecuencia</a:t>
            </a:r>
            <a:r>
              <a:rPr lang="es-MX" sz="2400" b="1" dirty="0">
                <a:latin typeface="Comic Sans MS"/>
                <a:cs typeface="Comic Sans MS"/>
              </a:rPr>
              <a:t>	</a:t>
            </a:r>
            <a:r>
              <a:rPr lang="es-MX" sz="2400" b="1" spc="-10" dirty="0">
                <a:latin typeface="Comic Sans MS"/>
                <a:cs typeface="Comic Sans MS"/>
              </a:rPr>
              <a:t>del </a:t>
            </a:r>
            <a:r>
              <a:rPr lang="es-MX" sz="2400" b="1" spc="-5" dirty="0">
                <a:latin typeface="Comic Sans MS"/>
                <a:cs typeface="Comic Sans MS"/>
              </a:rPr>
              <a:t>turbogenerador.</a:t>
            </a:r>
            <a:endParaRPr lang="es-MX" sz="2400" dirty="0">
              <a:latin typeface="Comic Sans MS"/>
              <a:cs typeface="Comic Sans MS"/>
            </a:endParaRPr>
          </a:p>
          <a:p>
            <a:pPr marL="12700" marR="5080" algn="just">
              <a:spcBef>
                <a:spcPts val="100"/>
              </a:spcBef>
              <a:tabLst>
                <a:tab pos="738505" algn="l"/>
                <a:tab pos="982980" algn="l"/>
                <a:tab pos="1736089" algn="l"/>
                <a:tab pos="2338705" algn="l"/>
                <a:tab pos="2649855" algn="l"/>
              </a:tabLst>
            </a:pP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consideraciones</a:t>
            </a:r>
            <a:r>
              <a:rPr lang="es-MX" sz="2400" dirty="0">
                <a:latin typeface="Comic Sans MS"/>
                <a:cs typeface="Comic Sans MS"/>
              </a:rPr>
              <a:t> </a:t>
            </a:r>
            <a:r>
              <a:rPr lang="es-MX" sz="2400" spc="-5" dirty="0">
                <a:latin typeface="Comic Sans MS"/>
                <a:cs typeface="Comic Sans MS"/>
              </a:rPr>
              <a:t>relativas</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turbogenerador</a:t>
            </a:r>
            <a:r>
              <a:rPr lang="es-MX" sz="2400" dirty="0">
                <a:latin typeface="Comic Sans MS"/>
                <a:cs typeface="Comic Sans MS"/>
              </a:rPr>
              <a:t> </a:t>
            </a:r>
            <a:r>
              <a:rPr lang="es-MX" sz="2400" spc="-5" dirty="0">
                <a:latin typeface="Comic Sans MS"/>
                <a:cs typeface="Comic Sans MS"/>
              </a:rPr>
              <a:t>que afectan las operaciones de la planta son, en general, las mismas que ya se discutieron en la sección de plantas generadoras de</a:t>
            </a:r>
            <a:r>
              <a:rPr lang="es-MX" sz="2400" dirty="0">
                <a:latin typeface="Comic Sans MS"/>
                <a:cs typeface="Comic Sans MS"/>
              </a:rPr>
              <a:t> </a:t>
            </a:r>
            <a:r>
              <a:rPr lang="es-MX" sz="2400" spc="-5" dirty="0">
                <a:latin typeface="Comic Sans MS"/>
                <a:cs typeface="Comic Sans MS"/>
              </a:rPr>
              <a:t>vapor.</a:t>
            </a:r>
            <a:endParaRPr lang="es-MX" sz="2400" dirty="0">
              <a:latin typeface="Comic Sans MS"/>
              <a:cs typeface="Comic Sans MS"/>
            </a:endParaRPr>
          </a:p>
          <a:p>
            <a:pPr marL="12700" marR="5080" algn="just">
              <a:spcBef>
                <a:spcPts val="100"/>
              </a:spcBef>
              <a:tabLst>
                <a:tab pos="738505" algn="l"/>
                <a:tab pos="982980" algn="l"/>
                <a:tab pos="1736089" algn="l"/>
                <a:tab pos="2338705" algn="l"/>
                <a:tab pos="2649855" algn="l"/>
              </a:tabLst>
            </a:pPr>
            <a:endParaRPr lang="en-US" sz="2400" dirty="0">
              <a:latin typeface="Comic Sans MS"/>
              <a:cs typeface="Comic Sans MS"/>
            </a:endParaRPr>
          </a:p>
          <a:p>
            <a:pPr marL="12700" marR="5080" algn="just">
              <a:spcBef>
                <a:spcPts val="100"/>
              </a:spcBef>
              <a:tabLst>
                <a:tab pos="738505" algn="l"/>
                <a:tab pos="982980" algn="l"/>
                <a:tab pos="1736089" algn="l"/>
                <a:tab pos="2338705" algn="l"/>
                <a:tab pos="2649855" algn="l"/>
              </a:tabLst>
            </a:pPr>
            <a:r>
              <a:rPr lang="es-MX" sz="2400" b="1" spc="-5" dirty="0">
                <a:latin typeface="Comic Sans MS"/>
                <a:cs typeface="Comic Sans MS"/>
              </a:rPr>
              <a:t>B.	Consider</a:t>
            </a:r>
            <a:r>
              <a:rPr lang="es-MX" sz="2400" b="1" spc="-10" dirty="0">
                <a:latin typeface="Comic Sans MS"/>
                <a:cs typeface="Comic Sans MS"/>
              </a:rPr>
              <a:t>a</a:t>
            </a:r>
            <a:r>
              <a:rPr lang="es-MX" sz="2400" b="1" spc="-5" dirty="0">
                <a:latin typeface="Comic Sans MS"/>
                <a:cs typeface="Comic Sans MS"/>
              </a:rPr>
              <a:t>ciones</a:t>
            </a:r>
            <a:r>
              <a:rPr lang="es-MX" sz="2400" b="1" dirty="0">
                <a:latin typeface="Comic Sans MS"/>
                <a:cs typeface="Comic Sans MS"/>
              </a:rPr>
              <a:t>	</a:t>
            </a:r>
            <a:r>
              <a:rPr lang="es-MX" sz="2400" b="1" spc="-5" dirty="0">
                <a:latin typeface="Comic Sans MS"/>
                <a:cs typeface="Comic Sans MS"/>
              </a:rPr>
              <a:t>de</a:t>
            </a:r>
            <a:r>
              <a:rPr lang="es-MX" sz="2400" b="1" dirty="0">
                <a:latin typeface="Comic Sans MS"/>
                <a:cs typeface="Comic Sans MS"/>
              </a:rPr>
              <a:t>	</a:t>
            </a:r>
            <a:r>
              <a:rPr lang="es-MX" sz="2400" b="1" spc="-5" dirty="0">
                <a:latin typeface="Comic Sans MS"/>
                <a:cs typeface="Comic Sans MS"/>
              </a:rPr>
              <a:t>ba</a:t>
            </a:r>
            <a:r>
              <a:rPr lang="es-MX" sz="2400" b="1" spc="-10" dirty="0">
                <a:latin typeface="Comic Sans MS"/>
                <a:cs typeface="Comic Sans MS"/>
              </a:rPr>
              <a:t>j</a:t>
            </a:r>
            <a:r>
              <a:rPr lang="es-MX" sz="2400" b="1" spc="-5" dirty="0">
                <a:latin typeface="Comic Sans MS"/>
                <a:cs typeface="Comic Sans MS"/>
              </a:rPr>
              <a:t>a</a:t>
            </a:r>
            <a:r>
              <a:rPr lang="es-MX" sz="2400" b="1" dirty="0">
                <a:latin typeface="Comic Sans MS"/>
                <a:cs typeface="Comic Sans MS"/>
              </a:rPr>
              <a:t>	</a:t>
            </a:r>
            <a:r>
              <a:rPr lang="es-MX" sz="2400" b="1" spc="-5" dirty="0">
                <a:latin typeface="Comic Sans MS"/>
                <a:cs typeface="Comic Sans MS"/>
              </a:rPr>
              <a:t>frecuencia</a:t>
            </a:r>
            <a:r>
              <a:rPr lang="es-MX" sz="2400" b="1" dirty="0">
                <a:latin typeface="Comic Sans MS"/>
                <a:cs typeface="Comic Sans MS"/>
              </a:rPr>
              <a:t>	</a:t>
            </a:r>
            <a:r>
              <a:rPr lang="es-MX" sz="2400" b="1" spc="-5" dirty="0">
                <a:latin typeface="Comic Sans MS"/>
                <a:cs typeface="Comic Sans MS"/>
              </a:rPr>
              <a:t>en</a:t>
            </a:r>
            <a:r>
              <a:rPr lang="es-MX" sz="2400" b="1" dirty="0">
                <a:latin typeface="Comic Sans MS"/>
                <a:cs typeface="Comic Sans MS"/>
              </a:rPr>
              <a:t>	</a:t>
            </a:r>
            <a:r>
              <a:rPr lang="es-MX" sz="2400" b="1" spc="-5" dirty="0">
                <a:latin typeface="Comic Sans MS"/>
                <a:cs typeface="Comic Sans MS"/>
              </a:rPr>
              <a:t>los auxiliares</a:t>
            </a:r>
            <a:r>
              <a:rPr lang="es-MX" sz="2400" b="1" spc="10" dirty="0">
                <a:latin typeface="Comic Sans MS"/>
                <a:cs typeface="Comic Sans MS"/>
              </a:rPr>
              <a:t> </a:t>
            </a:r>
            <a:r>
              <a:rPr lang="es-MX" sz="2400" b="1" spc="-5" dirty="0">
                <a:latin typeface="Comic Sans MS"/>
                <a:cs typeface="Comic Sans MS"/>
              </a:rPr>
              <a:t>de</a:t>
            </a:r>
            <a:r>
              <a:rPr lang="es-MX" sz="2400" b="1" spc="10" dirty="0">
                <a:latin typeface="Comic Sans MS"/>
                <a:cs typeface="Comic Sans MS"/>
              </a:rPr>
              <a:t> </a:t>
            </a:r>
            <a:r>
              <a:rPr lang="es-MX" sz="2400" b="1" spc="-5" dirty="0">
                <a:latin typeface="Comic Sans MS"/>
                <a:cs typeface="Comic Sans MS"/>
              </a:rPr>
              <a:t>las</a:t>
            </a:r>
            <a:r>
              <a:rPr lang="es-MX" sz="2400" b="1" spc="15" dirty="0">
                <a:latin typeface="Comic Sans MS"/>
                <a:cs typeface="Comic Sans MS"/>
              </a:rPr>
              <a:t> </a:t>
            </a:r>
            <a:r>
              <a:rPr lang="es-MX" sz="2400" b="1" spc="-5" dirty="0">
                <a:latin typeface="Comic Sans MS"/>
                <a:cs typeface="Comic Sans MS"/>
              </a:rPr>
              <a:t>plantas</a:t>
            </a:r>
            <a:r>
              <a:rPr lang="es-MX" sz="2400" b="1" spc="10" dirty="0">
                <a:latin typeface="Comic Sans MS"/>
                <a:cs typeface="Comic Sans MS"/>
              </a:rPr>
              <a:t> </a:t>
            </a:r>
            <a:r>
              <a:rPr lang="es-MX" sz="2400" b="1" spc="-5" dirty="0">
                <a:latin typeface="Comic Sans MS"/>
                <a:cs typeface="Comic Sans MS"/>
              </a:rPr>
              <a:t>generadoras</a:t>
            </a:r>
            <a:r>
              <a:rPr lang="es-MX" sz="2400" b="1" spc="10" dirty="0">
                <a:latin typeface="Comic Sans MS"/>
                <a:cs typeface="Comic Sans MS"/>
              </a:rPr>
              <a:t> </a:t>
            </a:r>
            <a:r>
              <a:rPr lang="es-MX" sz="2400" b="1" spc="-5" dirty="0">
                <a:latin typeface="Comic Sans MS"/>
                <a:cs typeface="Comic Sans MS"/>
              </a:rPr>
              <a:t>nucleares.</a:t>
            </a:r>
            <a:endParaRPr lang="es-MX" sz="2400" dirty="0">
              <a:latin typeface="Comic Sans MS"/>
              <a:cs typeface="Comic Sans MS"/>
            </a:endParaRPr>
          </a:p>
          <a:p>
            <a:pPr marL="12700" marR="5080" algn="just">
              <a:spcBef>
                <a:spcPts val="100"/>
              </a:spcBef>
              <a:tabLst>
                <a:tab pos="738505" algn="l"/>
                <a:tab pos="982980" algn="l"/>
                <a:tab pos="1736089" algn="l"/>
                <a:tab pos="2338705" algn="l"/>
                <a:tab pos="2649855" algn="l"/>
              </a:tabLst>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mayor</a:t>
            </a:r>
            <a:r>
              <a:rPr lang="es-MX" sz="2400" dirty="0">
                <a:latin typeface="Comic Sans MS"/>
                <a:cs typeface="Comic Sans MS"/>
              </a:rPr>
              <a:t> </a:t>
            </a:r>
            <a:r>
              <a:rPr lang="es-MX" sz="2400" spc="-5" dirty="0">
                <a:latin typeface="Comic Sans MS"/>
                <a:cs typeface="Comic Sans MS"/>
              </a:rPr>
              <a:t>efecto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 sobre el sistema de auxiliares de la planta es causar que las</a:t>
            </a:r>
            <a:r>
              <a:rPr lang="es-MX" sz="2400" dirty="0">
                <a:latin typeface="Comic Sans MS"/>
                <a:cs typeface="Comic Sans MS"/>
              </a:rPr>
              <a:t> </a:t>
            </a:r>
            <a:r>
              <a:rPr lang="es-MX" sz="2400" spc="-5" dirty="0">
                <a:latin typeface="Comic Sans MS"/>
                <a:cs typeface="Comic Sans MS"/>
              </a:rPr>
              <a:t>salidas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varias</a:t>
            </a:r>
            <a:r>
              <a:rPr lang="es-MX" sz="2400" dirty="0">
                <a:latin typeface="Comic Sans MS"/>
                <a:cs typeface="Comic Sans MS"/>
              </a:rPr>
              <a:t> </a:t>
            </a:r>
            <a:r>
              <a:rPr lang="es-MX" sz="2400" spc="-5" dirty="0">
                <a:latin typeface="Comic Sans MS"/>
                <a:cs typeface="Comic Sans MS"/>
              </a:rPr>
              <a:t>bombas</a:t>
            </a:r>
            <a:r>
              <a:rPr lang="es-MX" sz="2400" dirty="0">
                <a:latin typeface="Comic Sans MS"/>
                <a:cs typeface="Comic Sans MS"/>
              </a:rPr>
              <a:t> </a:t>
            </a:r>
            <a:r>
              <a:rPr lang="es-MX" sz="2400" spc="-5" dirty="0">
                <a:latin typeface="Comic Sans MS"/>
                <a:cs typeface="Comic Sans MS"/>
              </a:rPr>
              <a:t>eléctricas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flujo refrigerante</a:t>
            </a:r>
            <a:r>
              <a:rPr lang="es-MX" sz="2400" spc="260" dirty="0">
                <a:latin typeface="Comic Sans MS"/>
                <a:cs typeface="Comic Sans MS"/>
              </a:rPr>
              <a:t> </a:t>
            </a:r>
            <a:r>
              <a:rPr lang="es-MX" sz="2400" spc="-5" dirty="0">
                <a:latin typeface="Comic Sans MS"/>
                <a:cs typeface="Comic Sans MS"/>
              </a:rPr>
              <a:t>en</a:t>
            </a:r>
            <a:r>
              <a:rPr lang="es-MX" sz="2400" spc="250" dirty="0">
                <a:latin typeface="Comic Sans MS"/>
                <a:cs typeface="Comic Sans MS"/>
              </a:rPr>
              <a:t> </a:t>
            </a:r>
            <a:r>
              <a:rPr lang="es-MX" sz="2400" spc="-5" dirty="0">
                <a:latin typeface="Comic Sans MS"/>
                <a:cs typeface="Comic Sans MS"/>
              </a:rPr>
              <a:t>el</a:t>
            </a:r>
            <a:r>
              <a:rPr lang="es-MX" sz="2400" spc="250" dirty="0">
                <a:latin typeface="Comic Sans MS"/>
                <a:cs typeface="Comic Sans MS"/>
              </a:rPr>
              <a:t> </a:t>
            </a:r>
            <a:r>
              <a:rPr lang="es-MX" sz="2400" spc="-5" dirty="0">
                <a:latin typeface="Comic Sans MS"/>
                <a:cs typeface="Comic Sans MS"/>
              </a:rPr>
              <a:t>sistema</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vapor</a:t>
            </a:r>
            <a:r>
              <a:rPr lang="es-MX" sz="2400" spc="245" dirty="0">
                <a:latin typeface="Comic Sans MS"/>
                <a:cs typeface="Comic Sans MS"/>
              </a:rPr>
              <a:t> </a:t>
            </a:r>
            <a:r>
              <a:rPr lang="es-MX" sz="2400" spc="-5" dirty="0">
                <a:latin typeface="Comic Sans MS"/>
                <a:cs typeface="Comic Sans MS"/>
              </a:rPr>
              <a:t>nuclear</a:t>
            </a:r>
            <a:r>
              <a:rPr lang="es-MX" sz="2400" spc="245" dirty="0">
                <a:latin typeface="Comic Sans MS"/>
                <a:cs typeface="Comic Sans MS"/>
              </a:rPr>
              <a:t> </a:t>
            </a:r>
            <a:r>
              <a:rPr lang="es-MX" sz="2400" spc="-5" dirty="0">
                <a:latin typeface="Comic Sans MS"/>
                <a:cs typeface="Comic Sans MS"/>
              </a:rPr>
              <a:t>sean reducidas.</a:t>
            </a:r>
            <a:r>
              <a:rPr lang="es-MX" sz="2400" dirty="0">
                <a:latin typeface="Comic Sans MS"/>
                <a:cs typeface="Comic Sans MS"/>
              </a:rPr>
              <a:t> </a:t>
            </a:r>
            <a:r>
              <a:rPr lang="es-MX" sz="2400" spc="-5" dirty="0">
                <a:latin typeface="Comic Sans MS"/>
                <a:cs typeface="Comic Sans MS"/>
              </a:rPr>
              <a:t>La operación como resultado de la reducción del flujo en partes del sistema puede provocar deterioro 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equipo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planta.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diseños</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plantas nucleares basados en reactor de agua presurizada (PWR) y</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agua</a:t>
            </a:r>
            <a:r>
              <a:rPr lang="es-MX" sz="2400" dirty="0">
                <a:latin typeface="Comic Sans MS"/>
                <a:cs typeface="Comic Sans MS"/>
              </a:rPr>
              <a:t> </a:t>
            </a:r>
            <a:r>
              <a:rPr lang="es-MX" sz="2400" spc="-5" dirty="0">
                <a:latin typeface="Comic Sans MS"/>
                <a:cs typeface="Comic Sans MS"/>
              </a:rPr>
              <a:t>hirviente</a:t>
            </a:r>
            <a:r>
              <a:rPr lang="es-MX" sz="2400" dirty="0">
                <a:latin typeface="Comic Sans MS"/>
                <a:cs typeface="Comic Sans MS"/>
              </a:rPr>
              <a:t> </a:t>
            </a:r>
            <a:r>
              <a:rPr lang="es-MX" sz="2400" spc="-5" dirty="0">
                <a:latin typeface="Comic Sans MS"/>
                <a:cs typeface="Comic Sans MS"/>
              </a:rPr>
              <a:t>(BWR)</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analizados separadamente debido a que difieren sus respuestas a operación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anormal.</a:t>
            </a:r>
            <a:endParaRPr lang="es-MX" sz="2400" dirty="0">
              <a:latin typeface="Comic Sans MS"/>
              <a:cs typeface="Comic Sans MS"/>
            </a:endParaRPr>
          </a:p>
          <a:p>
            <a:pPr marL="12700" marR="5080">
              <a:lnSpc>
                <a:spcPct val="116100"/>
              </a:lnSpc>
              <a:spcBef>
                <a:spcPts val="100"/>
              </a:spcBef>
              <a:tabLst>
                <a:tab pos="738505" algn="l"/>
                <a:tab pos="982980" algn="l"/>
                <a:tab pos="1736089" algn="l"/>
                <a:tab pos="2338705" algn="l"/>
                <a:tab pos="2649855" algn="l"/>
              </a:tabLst>
            </a:pPr>
            <a:endParaRPr sz="900" dirty="0">
              <a:latin typeface="Comic Sans MS"/>
              <a:cs typeface="Comic Sans MS"/>
            </a:endParaRPr>
          </a:p>
        </p:txBody>
      </p:sp>
    </p:spTree>
    <p:extLst>
      <p:ext uri="{BB962C8B-B14F-4D97-AF65-F5344CB8AC3E}">
        <p14:creationId xmlns="" xmlns:p14="http://schemas.microsoft.com/office/powerpoint/2010/main" val="33949915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406400" y="457200"/>
            <a:ext cx="17068800" cy="8798050"/>
          </a:xfrm>
          <a:prstGeom prst="rect">
            <a:avLst/>
          </a:prstGeom>
        </p:spPr>
        <p:txBody>
          <a:bodyPr vert="horz" wrap="square" lIns="0" tIns="12700" rIns="0" bIns="0" rtlCol="0">
            <a:spAutoFit/>
          </a:bodyPr>
          <a:lstStyle/>
          <a:p>
            <a:pPr marL="12700" marR="5080" algn="just">
              <a:spcBef>
                <a:spcPts val="100"/>
              </a:spcBef>
              <a:tabLst>
                <a:tab pos="738505" algn="l"/>
                <a:tab pos="982980" algn="l"/>
                <a:tab pos="1736089" algn="l"/>
                <a:tab pos="2338705" algn="l"/>
                <a:tab pos="2649855" algn="l"/>
              </a:tabLst>
            </a:pPr>
            <a:r>
              <a:rPr lang="es-AR" sz="2400" b="1" spc="-5" dirty="0">
                <a:latin typeface="Comic Sans MS"/>
                <a:cs typeface="Comic Sans MS"/>
              </a:rPr>
              <a:t>Plantas</a:t>
            </a:r>
            <a:r>
              <a:rPr lang="es-AR" sz="2400" b="1" spc="-50" dirty="0">
                <a:latin typeface="Comic Sans MS"/>
                <a:cs typeface="Comic Sans MS"/>
              </a:rPr>
              <a:t> </a:t>
            </a:r>
            <a:r>
              <a:rPr lang="es-AR" sz="2400" b="1" spc="-5" dirty="0">
                <a:latin typeface="Comic Sans MS"/>
                <a:cs typeface="Comic Sans MS"/>
              </a:rPr>
              <a:t>PWR</a:t>
            </a:r>
            <a:endParaRPr lang="es-AR" sz="2400" dirty="0">
              <a:latin typeface="Comic Sans MS"/>
              <a:cs typeface="Comic Sans MS"/>
            </a:endParaRPr>
          </a:p>
          <a:p>
            <a:pPr marL="12700" marR="5080" algn="just">
              <a:spcBef>
                <a:spcPts val="100"/>
              </a:spcBef>
              <a:tabLst>
                <a:tab pos="738505" algn="l"/>
                <a:tab pos="982980" algn="l"/>
                <a:tab pos="1736089" algn="l"/>
                <a:tab pos="2338705" algn="l"/>
                <a:tab pos="2649855" algn="l"/>
              </a:tabLst>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impacto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frecuencias</a:t>
            </a:r>
            <a:r>
              <a:rPr lang="es-MX" sz="2400" dirty="0">
                <a:latin typeface="Comic Sans MS"/>
                <a:cs typeface="Comic Sans MS"/>
              </a:rPr>
              <a:t> </a:t>
            </a:r>
            <a:r>
              <a:rPr lang="es-MX" sz="2400" spc="-5" dirty="0">
                <a:latin typeface="Comic Sans MS"/>
                <a:cs typeface="Comic Sans MS"/>
              </a:rPr>
              <a:t>anormales</a:t>
            </a:r>
            <a:r>
              <a:rPr lang="es-MX" sz="2400" spc="254" dirty="0">
                <a:latin typeface="Comic Sans MS"/>
                <a:cs typeface="Comic Sans MS"/>
              </a:rPr>
              <a:t> </a:t>
            </a:r>
            <a:r>
              <a:rPr lang="es-MX" sz="2400" spc="-5" dirty="0">
                <a:latin typeface="Comic Sans MS"/>
                <a:cs typeface="Comic Sans MS"/>
              </a:rPr>
              <a:t>sobre</a:t>
            </a:r>
            <a:r>
              <a:rPr lang="es-MX" sz="2400" spc="260" dirty="0">
                <a:latin typeface="Comic Sans MS"/>
                <a:cs typeface="Comic Sans MS"/>
              </a:rPr>
              <a:t> </a:t>
            </a:r>
            <a:r>
              <a:rPr lang="es-MX" sz="2400" spc="-5" dirty="0">
                <a:latin typeface="Comic Sans MS"/>
                <a:cs typeface="Comic Sans MS"/>
              </a:rPr>
              <a:t>unidades PWR es su efecto sobre la velocidad de la bomba de enfriamiento del reactor, la cual varía con la frecuencia del sistema de potencia.</a:t>
            </a:r>
            <a:r>
              <a:rPr lang="es-MX" sz="2400" dirty="0">
                <a:latin typeface="Comic Sans MS"/>
                <a:cs typeface="Comic Sans MS"/>
              </a:rPr>
              <a:t> </a:t>
            </a:r>
            <a:r>
              <a:rPr lang="es-MX" sz="2400" spc="-5" dirty="0">
                <a:latin typeface="Comic Sans MS"/>
                <a:cs typeface="Comic Sans MS"/>
              </a:rPr>
              <a:t>Si la frecuencia en la planta se colapsa,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será</a:t>
            </a:r>
            <a:r>
              <a:rPr lang="es-MX" sz="2400" dirty="0">
                <a:latin typeface="Comic Sans MS"/>
                <a:cs typeface="Comic Sans MS"/>
              </a:rPr>
              <a:t> </a:t>
            </a:r>
            <a:r>
              <a:rPr lang="es-MX" sz="2400" spc="-5" dirty="0">
                <a:latin typeface="Comic Sans MS"/>
                <a:cs typeface="Comic Sans MS"/>
              </a:rPr>
              <a:t>disparado</a:t>
            </a:r>
            <a:r>
              <a:rPr lang="es-MX" sz="2400" dirty="0">
                <a:latin typeface="Comic Sans MS"/>
                <a:cs typeface="Comic Sans MS"/>
              </a:rPr>
              <a:t> </a:t>
            </a:r>
            <a:r>
              <a:rPr lang="es-MX" sz="2400" spc="-5" dirty="0">
                <a:latin typeface="Comic Sans MS"/>
                <a:cs typeface="Comic Sans MS"/>
              </a:rPr>
              <a:t>automáticamente cuando esta condición origina un flujo de enfriamiento reducido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se dispara,</a:t>
            </a:r>
            <a:r>
              <a:rPr lang="es-MX" sz="2400" spc="95" dirty="0">
                <a:latin typeface="Comic Sans MS"/>
                <a:cs typeface="Comic Sans MS"/>
              </a:rPr>
              <a:t> </a:t>
            </a:r>
            <a:r>
              <a:rPr lang="es-MX" sz="2400" spc="-5" dirty="0">
                <a:latin typeface="Comic Sans MS"/>
                <a:cs typeface="Comic Sans MS"/>
              </a:rPr>
              <a:t>el</a:t>
            </a:r>
            <a:r>
              <a:rPr lang="es-MX" sz="2400" spc="95" dirty="0">
                <a:latin typeface="Comic Sans MS"/>
                <a:cs typeface="Comic Sans MS"/>
              </a:rPr>
              <a:t> </a:t>
            </a:r>
            <a:r>
              <a:rPr lang="es-MX" sz="2400" spc="-5" dirty="0">
                <a:latin typeface="Comic Sans MS"/>
                <a:cs typeface="Comic Sans MS"/>
              </a:rPr>
              <a:t>generador</a:t>
            </a:r>
            <a:r>
              <a:rPr lang="es-MX" sz="2400" spc="95" dirty="0">
                <a:latin typeface="Comic Sans MS"/>
                <a:cs typeface="Comic Sans MS"/>
              </a:rPr>
              <a:t> </a:t>
            </a:r>
            <a:r>
              <a:rPr lang="es-MX" sz="2400" spc="-5" dirty="0">
                <a:latin typeface="Comic Sans MS"/>
                <a:cs typeface="Comic Sans MS"/>
              </a:rPr>
              <a:t>es</a:t>
            </a:r>
            <a:r>
              <a:rPr lang="es-MX" sz="2400" spc="95" dirty="0">
                <a:latin typeface="Comic Sans MS"/>
                <a:cs typeface="Comic Sans MS"/>
              </a:rPr>
              <a:t> </a:t>
            </a:r>
            <a:r>
              <a:rPr lang="es-MX" sz="2400" spc="-5" dirty="0">
                <a:latin typeface="Comic Sans MS"/>
                <a:cs typeface="Comic Sans MS"/>
              </a:rPr>
              <a:t>también</a:t>
            </a:r>
            <a:r>
              <a:rPr lang="es-MX" sz="2400" spc="95" dirty="0">
                <a:latin typeface="Comic Sans MS"/>
                <a:cs typeface="Comic Sans MS"/>
              </a:rPr>
              <a:t> </a:t>
            </a:r>
            <a:r>
              <a:rPr lang="es-MX" sz="2400" spc="-5" dirty="0">
                <a:latin typeface="Comic Sans MS"/>
                <a:cs typeface="Comic Sans MS"/>
              </a:rPr>
              <a:t>disparado</a:t>
            </a:r>
            <a:r>
              <a:rPr lang="es-MX" sz="2400" spc="95" dirty="0">
                <a:latin typeface="Comic Sans MS"/>
                <a:cs typeface="Comic Sans MS"/>
              </a:rPr>
              <a:t> </a:t>
            </a:r>
            <a:r>
              <a:rPr lang="es-MX" sz="2400" spc="-5" dirty="0">
                <a:latin typeface="Comic Sans MS"/>
                <a:cs typeface="Comic Sans MS"/>
              </a:rPr>
              <a:t>y</a:t>
            </a:r>
            <a:r>
              <a:rPr lang="es-MX" sz="2400" spc="90" dirty="0">
                <a:latin typeface="Comic Sans MS"/>
                <a:cs typeface="Comic Sans MS"/>
              </a:rPr>
              <a:t> </a:t>
            </a:r>
            <a:r>
              <a:rPr lang="es-MX" sz="2400" spc="-5" dirty="0">
                <a:latin typeface="Comic Sans MS"/>
                <a:cs typeface="Comic Sans MS"/>
              </a:rPr>
              <a:t>el</a:t>
            </a:r>
            <a:r>
              <a:rPr lang="es-MX" sz="2400" spc="90" dirty="0">
                <a:latin typeface="Comic Sans MS"/>
                <a:cs typeface="Comic Sans MS"/>
              </a:rPr>
              <a:t> </a:t>
            </a:r>
            <a:r>
              <a:rPr lang="es-MX" sz="2400" spc="-5" dirty="0">
                <a:latin typeface="Comic Sans MS"/>
                <a:cs typeface="Comic Sans MS"/>
              </a:rPr>
              <a:t>reactor es apagado con la bomba de enfriamiento del reactor conectada</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frecuencia continúa</a:t>
            </a:r>
            <a:r>
              <a:rPr lang="es-MX" sz="2400" spc="125" dirty="0">
                <a:latin typeface="Comic Sans MS"/>
                <a:cs typeface="Comic Sans MS"/>
              </a:rPr>
              <a:t> </a:t>
            </a:r>
            <a:r>
              <a:rPr lang="es-MX" sz="2400" spc="-5" dirty="0">
                <a:latin typeface="Comic Sans MS"/>
                <a:cs typeface="Comic Sans MS"/>
              </a:rPr>
              <a:t>decayendo</a:t>
            </a:r>
            <a:r>
              <a:rPr lang="es-MX" sz="2400" spc="125" dirty="0">
                <a:latin typeface="Comic Sans MS"/>
                <a:cs typeface="Comic Sans MS"/>
              </a:rPr>
              <a:t> </a:t>
            </a:r>
            <a:r>
              <a:rPr lang="es-MX" sz="2400" spc="-5" dirty="0">
                <a:latin typeface="Comic Sans MS"/>
                <a:cs typeface="Comic Sans MS"/>
              </a:rPr>
              <a:t>a</a:t>
            </a:r>
            <a:r>
              <a:rPr lang="es-MX" sz="2400" spc="125" dirty="0">
                <a:latin typeface="Comic Sans MS"/>
                <a:cs typeface="Comic Sans MS"/>
              </a:rPr>
              <a:t> </a:t>
            </a:r>
            <a:r>
              <a:rPr lang="es-MX" sz="2400" spc="-5" dirty="0">
                <a:latin typeface="Comic Sans MS"/>
                <a:cs typeface="Comic Sans MS"/>
              </a:rPr>
              <a:t>una</a:t>
            </a:r>
            <a:r>
              <a:rPr lang="es-MX" sz="2400" spc="125" dirty="0">
                <a:latin typeface="Comic Sans MS"/>
                <a:cs typeface="Comic Sans MS"/>
              </a:rPr>
              <a:t> </a:t>
            </a:r>
            <a:r>
              <a:rPr lang="es-MX" sz="2400" spc="-5" dirty="0">
                <a:latin typeface="Comic Sans MS"/>
                <a:cs typeface="Comic Sans MS"/>
              </a:rPr>
              <a:t>velocidad</a:t>
            </a:r>
            <a:r>
              <a:rPr lang="es-MX" sz="2400" spc="125" dirty="0">
                <a:latin typeface="Comic Sans MS"/>
                <a:cs typeface="Comic Sans MS"/>
              </a:rPr>
              <a:t> </a:t>
            </a:r>
            <a:r>
              <a:rPr lang="es-MX" sz="2400" spc="-5" dirty="0">
                <a:latin typeface="Comic Sans MS"/>
                <a:cs typeface="Comic Sans MS"/>
              </a:rPr>
              <a:t>mayor</a:t>
            </a:r>
            <a:r>
              <a:rPr lang="es-MX" sz="2400" spc="125" dirty="0">
                <a:latin typeface="Comic Sans MS"/>
                <a:cs typeface="Comic Sans MS"/>
              </a:rPr>
              <a:t> </a:t>
            </a:r>
            <a:r>
              <a:rPr lang="es-MX" sz="2400" spc="-5" dirty="0">
                <a:latin typeface="Comic Sans MS"/>
                <a:cs typeface="Comic Sans MS"/>
              </a:rPr>
              <a:t>que</a:t>
            </a:r>
            <a:r>
              <a:rPr lang="es-MX" sz="2400" spc="120" dirty="0">
                <a:latin typeface="Comic Sans MS"/>
                <a:cs typeface="Comic Sans MS"/>
              </a:rPr>
              <a:t> </a:t>
            </a:r>
            <a:r>
              <a:rPr lang="es-MX" sz="2400" spc="-5" dirty="0">
                <a:latin typeface="Comic Sans MS"/>
                <a:cs typeface="Comic Sans MS"/>
              </a:rPr>
              <a:t>el</a:t>
            </a:r>
            <a:r>
              <a:rPr lang="es-MX" sz="2400" spc="120" dirty="0">
                <a:latin typeface="Comic Sans MS"/>
                <a:cs typeface="Comic Sans MS"/>
              </a:rPr>
              <a:t> </a:t>
            </a:r>
            <a:r>
              <a:rPr lang="es-MX" sz="2400" spc="-5" dirty="0">
                <a:latin typeface="Comic Sans MS"/>
                <a:cs typeface="Comic Sans MS"/>
              </a:rPr>
              <a:t>índice de diseño de la bomba de enfriamiento del reactor, la velocidad</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flujo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enfriamiento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será reducido por el decaimiento de la frecuencia del sistema. Esta condición podría significar un desafío a la operación segura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planta.</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uno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spc="254" dirty="0">
                <a:latin typeface="Comic Sans MS"/>
                <a:cs typeface="Comic Sans MS"/>
              </a:rPr>
              <a:t> </a:t>
            </a:r>
            <a:r>
              <a:rPr lang="es-MX" sz="2400" spc="-5" dirty="0">
                <a:latin typeface="Comic Sans MS"/>
                <a:cs typeface="Comic Sans MS"/>
              </a:rPr>
              <a:t>más</a:t>
            </a:r>
            <a:r>
              <a:rPr lang="es-MX" sz="2400" spc="260" dirty="0">
                <a:latin typeface="Comic Sans MS"/>
                <a:cs typeface="Comic Sans MS"/>
              </a:rPr>
              <a:t> </a:t>
            </a:r>
            <a:r>
              <a:rPr lang="es-MX" sz="2400" spc="-5" dirty="0">
                <a:latin typeface="Comic Sans MS"/>
                <a:cs typeface="Comic Sans MS"/>
              </a:rPr>
              <a:t>serios efectos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puede causar en</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planta</a:t>
            </a:r>
            <a:r>
              <a:rPr lang="es-MX" sz="2400" dirty="0">
                <a:latin typeface="Comic Sans MS"/>
                <a:cs typeface="Comic Sans MS"/>
              </a:rPr>
              <a:t> </a:t>
            </a:r>
            <a:r>
              <a:rPr lang="es-MX" sz="2400" spc="-5" dirty="0">
                <a:latin typeface="Comic Sans MS"/>
                <a:cs typeface="Comic Sans MS"/>
              </a:rPr>
              <a:t>PWR.</a:t>
            </a:r>
            <a:endParaRPr lang="es-MX" sz="2400" dirty="0">
              <a:latin typeface="Comic Sans MS"/>
              <a:cs typeface="Comic Sans MS"/>
            </a:endParaRPr>
          </a:p>
          <a:p>
            <a:pPr marL="12700" marR="5080" algn="just">
              <a:spcBef>
                <a:spcPts val="100"/>
              </a:spcBef>
              <a:tabLst>
                <a:tab pos="738505" algn="l"/>
                <a:tab pos="982980" algn="l"/>
                <a:tab pos="1736089" algn="l"/>
                <a:tab pos="2338705" algn="l"/>
                <a:tab pos="2649855" algn="l"/>
              </a:tabLst>
            </a:pPr>
            <a:r>
              <a:rPr lang="es-MX" sz="2400" spc="-5" dirty="0">
                <a:latin typeface="Comic Sans MS"/>
                <a:cs typeface="Comic Sans MS"/>
              </a:rPr>
              <a:t>Analizando el problema indicado arriba, se ve que una posible solución es aislar las bombas de enfriamiento del reactor del sistema de potencia si el decaimiento de la frecuencia del sistema excede el índice de diseño de la bomba.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lograr</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objetivo</a:t>
            </a:r>
            <a:r>
              <a:rPr lang="es-MX" sz="2400" dirty="0">
                <a:latin typeface="Comic Sans MS"/>
                <a:cs typeface="Comic Sans MS"/>
              </a:rPr>
              <a:t> </a:t>
            </a:r>
            <a:r>
              <a:rPr lang="es-MX" sz="2400" spc="-5" dirty="0">
                <a:latin typeface="Comic Sans MS"/>
                <a:cs typeface="Comic Sans MS"/>
              </a:rPr>
              <a:t>se</a:t>
            </a:r>
            <a:r>
              <a:rPr lang="es-MX" sz="2400" spc="254" dirty="0">
                <a:latin typeface="Comic Sans MS"/>
                <a:cs typeface="Comic Sans MS"/>
              </a:rPr>
              <a:t> </a:t>
            </a:r>
            <a:r>
              <a:rPr lang="es-MX" sz="2400" spc="-5" dirty="0">
                <a:latin typeface="Comic Sans MS"/>
                <a:cs typeface="Comic Sans MS"/>
              </a:rPr>
              <a:t>requiere</a:t>
            </a:r>
            <a:r>
              <a:rPr lang="es-MX" sz="2400" spc="260" dirty="0">
                <a:latin typeface="Comic Sans MS"/>
                <a:cs typeface="Comic Sans MS"/>
              </a:rPr>
              <a:t> </a:t>
            </a:r>
            <a:r>
              <a:rPr lang="es-MX" sz="2400" spc="-5" dirty="0">
                <a:latin typeface="Comic Sans MS"/>
                <a:cs typeface="Comic Sans MS"/>
              </a:rPr>
              <a:t>la aplicación de un relé de baja frecuencia para disparar al reactor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nivel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que permita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bomba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enfriamiento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reactor aislada</a:t>
            </a:r>
            <a:r>
              <a:rPr lang="es-MX" sz="2400" dirty="0">
                <a:latin typeface="Comic Sans MS"/>
                <a:cs typeface="Comic Sans MS"/>
              </a:rPr>
              <a:t> </a:t>
            </a:r>
            <a:r>
              <a:rPr lang="es-MX" sz="2400" spc="-5" dirty="0">
                <a:latin typeface="Comic Sans MS"/>
                <a:cs typeface="Comic Sans MS"/>
              </a:rPr>
              <a:t>cumpla</a:t>
            </a:r>
            <a:r>
              <a:rPr lang="es-MX" sz="2400" dirty="0">
                <a:latin typeface="Comic Sans MS"/>
                <a:cs typeface="Comic Sans MS"/>
              </a:rPr>
              <a:t> </a:t>
            </a:r>
            <a:r>
              <a:rPr lang="es-MX" sz="2400" spc="-5" dirty="0">
                <a:latin typeface="Comic Sans MS"/>
                <a:cs typeface="Comic Sans MS"/>
              </a:rPr>
              <a:t>sus</a:t>
            </a:r>
            <a:r>
              <a:rPr lang="es-MX" sz="2400" dirty="0">
                <a:latin typeface="Comic Sans MS"/>
                <a:cs typeface="Comic Sans MS"/>
              </a:rPr>
              <a:t> </a:t>
            </a:r>
            <a:r>
              <a:rPr lang="es-MX" sz="2400" spc="-5" dirty="0">
                <a:latin typeface="Comic Sans MS"/>
                <a:cs typeface="Comic Sans MS"/>
              </a:rPr>
              <a:t>requerimientos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desempeño operacional.</a:t>
            </a:r>
            <a:r>
              <a:rPr lang="es-MX" sz="2400" spc="235" dirty="0">
                <a:latin typeface="Comic Sans MS"/>
                <a:cs typeface="Comic Sans MS"/>
              </a:rPr>
              <a:t> </a:t>
            </a:r>
            <a:r>
              <a:rPr lang="es-MX" sz="2400" spc="-5" dirty="0">
                <a:latin typeface="Comic Sans MS"/>
                <a:cs typeface="Comic Sans MS"/>
              </a:rPr>
              <a:t>Los</a:t>
            </a:r>
            <a:r>
              <a:rPr lang="es-MX" sz="2400" spc="250" dirty="0">
                <a:latin typeface="Comic Sans MS"/>
                <a:cs typeface="Comic Sans MS"/>
              </a:rPr>
              <a:t> </a:t>
            </a:r>
            <a:r>
              <a:rPr lang="es-MX" sz="2400" spc="-5" dirty="0">
                <a:latin typeface="Comic Sans MS"/>
                <a:cs typeface="Comic Sans MS"/>
              </a:rPr>
              <a:t>siguientes</a:t>
            </a:r>
            <a:r>
              <a:rPr lang="es-MX" sz="2400" spc="250" dirty="0">
                <a:latin typeface="Comic Sans MS"/>
                <a:cs typeface="Comic Sans MS"/>
              </a:rPr>
              <a:t> </a:t>
            </a:r>
            <a:r>
              <a:rPr lang="es-MX" sz="2400" spc="-5" dirty="0">
                <a:latin typeface="Comic Sans MS"/>
                <a:cs typeface="Comic Sans MS"/>
              </a:rPr>
              <a:t>parámetros</a:t>
            </a:r>
            <a:r>
              <a:rPr lang="es-MX" sz="2400" spc="250" dirty="0">
                <a:latin typeface="Comic Sans MS"/>
                <a:cs typeface="Comic Sans MS"/>
              </a:rPr>
              <a:t> </a:t>
            </a:r>
            <a:r>
              <a:rPr lang="es-MX" sz="2400" spc="-5" dirty="0">
                <a:latin typeface="Comic Sans MS"/>
                <a:cs typeface="Comic Sans MS"/>
              </a:rPr>
              <a:t>deben</a:t>
            </a:r>
            <a:r>
              <a:rPr lang="es-MX" sz="2400" spc="235" dirty="0">
                <a:latin typeface="Comic Sans MS"/>
                <a:cs typeface="Comic Sans MS"/>
              </a:rPr>
              <a:t> </a:t>
            </a:r>
            <a:r>
              <a:rPr lang="es-MX" sz="2400" spc="-5" dirty="0">
                <a:latin typeface="Comic Sans MS"/>
                <a:cs typeface="Comic Sans MS"/>
              </a:rPr>
              <a:t>ser considerados</a:t>
            </a:r>
            <a:r>
              <a:rPr lang="es-MX" sz="2400" spc="15" dirty="0">
                <a:latin typeface="Comic Sans MS"/>
                <a:cs typeface="Comic Sans MS"/>
              </a:rPr>
              <a:t> </a:t>
            </a:r>
            <a:r>
              <a:rPr lang="es-MX" sz="2400" spc="-5" dirty="0">
                <a:latin typeface="Comic Sans MS"/>
                <a:cs typeface="Comic Sans MS"/>
              </a:rPr>
              <a:t>cuando</a:t>
            </a:r>
            <a:r>
              <a:rPr lang="es-MX" sz="2400" spc="15" dirty="0">
                <a:latin typeface="Comic Sans MS"/>
                <a:cs typeface="Comic Sans MS"/>
              </a:rPr>
              <a:t> </a:t>
            </a:r>
            <a:r>
              <a:rPr lang="es-MX" sz="2400" spc="-5" dirty="0">
                <a:latin typeface="Comic Sans MS"/>
                <a:cs typeface="Comic Sans MS"/>
              </a:rPr>
              <a:t>se</a:t>
            </a:r>
            <a:r>
              <a:rPr lang="es-MX" sz="2400" spc="15" dirty="0">
                <a:latin typeface="Comic Sans MS"/>
                <a:cs typeface="Comic Sans MS"/>
              </a:rPr>
              <a:t> </a:t>
            </a:r>
            <a:r>
              <a:rPr lang="es-MX" sz="2400" spc="-5" dirty="0">
                <a:latin typeface="Comic Sans MS"/>
                <a:cs typeface="Comic Sans MS"/>
              </a:rPr>
              <a:t>aplique</a:t>
            </a:r>
            <a:r>
              <a:rPr lang="es-MX" sz="2400" spc="15" dirty="0">
                <a:latin typeface="Comic Sans MS"/>
                <a:cs typeface="Comic Sans MS"/>
              </a:rPr>
              <a:t> </a:t>
            </a:r>
            <a:r>
              <a:rPr lang="es-MX" sz="2400" spc="-5" dirty="0">
                <a:latin typeface="Comic Sans MS"/>
                <a:cs typeface="Comic Sans MS"/>
              </a:rPr>
              <a:t>la</a:t>
            </a:r>
            <a:r>
              <a:rPr lang="es-MX" sz="2400" spc="15" dirty="0">
                <a:latin typeface="Comic Sans MS"/>
                <a:cs typeface="Comic Sans MS"/>
              </a:rPr>
              <a:t> </a:t>
            </a:r>
            <a:r>
              <a:rPr lang="es-MX" sz="2400" spc="-5" dirty="0">
                <a:latin typeface="Comic Sans MS"/>
                <a:cs typeface="Comic Sans MS"/>
              </a:rPr>
              <a:t>protección</a:t>
            </a:r>
            <a:r>
              <a:rPr lang="es-MX" sz="2400" spc="15" dirty="0">
                <a:latin typeface="Comic Sans MS"/>
                <a:cs typeface="Comic Sans MS"/>
              </a:rPr>
              <a:t> </a:t>
            </a:r>
            <a:r>
              <a:rPr lang="es-MX" sz="2400" spc="-5" dirty="0">
                <a:latin typeface="Comic Sans MS"/>
                <a:cs typeface="Comic Sans MS"/>
              </a:rPr>
              <a:t>de</a:t>
            </a:r>
            <a:r>
              <a:rPr lang="es-MX" sz="2400" spc="15" dirty="0">
                <a:latin typeface="Comic Sans MS"/>
                <a:cs typeface="Comic Sans MS"/>
              </a:rPr>
              <a:t> </a:t>
            </a:r>
            <a:r>
              <a:rPr lang="es-MX" sz="2400" spc="-5" dirty="0">
                <a:latin typeface="Comic Sans MS"/>
                <a:cs typeface="Comic Sans MS"/>
              </a:rPr>
              <a:t>baja frecuencia 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planta</a:t>
            </a:r>
            <a:r>
              <a:rPr lang="es-MX" sz="2400" dirty="0">
                <a:latin typeface="Comic Sans MS"/>
                <a:cs typeface="Comic Sans MS"/>
              </a:rPr>
              <a:t> </a:t>
            </a:r>
            <a:r>
              <a:rPr lang="es-MX" sz="2400" spc="-5" dirty="0">
                <a:latin typeface="Comic Sans MS"/>
                <a:cs typeface="Comic Sans MS"/>
              </a:rPr>
              <a:t>PWR.</a:t>
            </a:r>
          </a:p>
          <a:p>
            <a:pPr marL="12700" marR="5080" algn="just">
              <a:spcBef>
                <a:spcPts val="100"/>
              </a:spcBef>
              <a:tabLst>
                <a:tab pos="738505" algn="l"/>
                <a:tab pos="982980" algn="l"/>
                <a:tab pos="1736089" algn="l"/>
                <a:tab pos="2338705" algn="l"/>
                <a:tab pos="2649855" algn="l"/>
              </a:tabLst>
            </a:pPr>
            <a:endParaRPr lang="es-MX" sz="2400" dirty="0">
              <a:latin typeface="Comic Sans MS"/>
              <a:cs typeface="Comic Sans MS"/>
            </a:endParaRPr>
          </a:p>
          <a:p>
            <a:pPr marL="469265" marR="5080" indent="-457200" algn="just">
              <a:spcBef>
                <a:spcPts val="100"/>
              </a:spcBef>
              <a:buFont typeface="+mj-lt"/>
              <a:buAutoNum type="arabicPeriod"/>
              <a:tabLst>
                <a:tab pos="240665" algn="l"/>
              </a:tabLst>
            </a:pPr>
            <a:r>
              <a:rPr lang="es-MX" sz="2400" spc="-5" dirty="0">
                <a:latin typeface="Comic Sans MS"/>
                <a:cs typeface="Comic Sans MS"/>
              </a:rPr>
              <a:t>La</a:t>
            </a:r>
            <a:r>
              <a:rPr lang="es-MX" sz="2400" spc="175" dirty="0">
                <a:latin typeface="Comic Sans MS"/>
                <a:cs typeface="Comic Sans MS"/>
              </a:rPr>
              <a:t> </a:t>
            </a:r>
            <a:r>
              <a:rPr lang="es-MX" sz="2400" spc="-5" dirty="0">
                <a:latin typeface="Comic Sans MS"/>
                <a:cs typeface="Comic Sans MS"/>
              </a:rPr>
              <a:t>desviación</a:t>
            </a:r>
            <a:r>
              <a:rPr lang="es-MX" sz="2400" spc="170" dirty="0">
                <a:latin typeface="Comic Sans MS"/>
                <a:cs typeface="Comic Sans MS"/>
              </a:rPr>
              <a:t> </a:t>
            </a:r>
            <a:r>
              <a:rPr lang="es-MX" sz="2400" spc="-5" dirty="0">
                <a:latin typeface="Comic Sans MS"/>
                <a:cs typeface="Comic Sans MS"/>
              </a:rPr>
              <a:t>diseñada</a:t>
            </a:r>
            <a:r>
              <a:rPr lang="es-MX" sz="2400" spc="170" dirty="0">
                <a:latin typeface="Comic Sans MS"/>
                <a:cs typeface="Comic Sans MS"/>
              </a:rPr>
              <a:t> </a:t>
            </a:r>
            <a:r>
              <a:rPr lang="es-MX" sz="2400" spc="-5" dirty="0">
                <a:latin typeface="Comic Sans MS"/>
                <a:cs typeface="Comic Sans MS"/>
              </a:rPr>
              <a:t>del</a:t>
            </a:r>
            <a:r>
              <a:rPr lang="es-MX" sz="2400" spc="170" dirty="0">
                <a:latin typeface="Comic Sans MS"/>
                <a:cs typeface="Comic Sans MS"/>
              </a:rPr>
              <a:t> </a:t>
            </a:r>
            <a:r>
              <a:rPr lang="es-MX" sz="2400" spc="-5" dirty="0">
                <a:latin typeface="Comic Sans MS"/>
                <a:cs typeface="Comic Sans MS"/>
              </a:rPr>
              <a:t>índice</a:t>
            </a:r>
            <a:r>
              <a:rPr lang="es-MX" sz="2400" spc="185" dirty="0">
                <a:latin typeface="Comic Sans MS"/>
                <a:cs typeface="Comic Sans MS"/>
              </a:rPr>
              <a:t> </a:t>
            </a:r>
            <a:r>
              <a:rPr lang="es-MX" sz="2400" spc="-5" dirty="0">
                <a:latin typeface="Comic Sans MS"/>
                <a:cs typeface="Comic Sans MS"/>
              </a:rPr>
              <a:t>de</a:t>
            </a:r>
            <a:r>
              <a:rPr lang="es-MX" sz="2400" spc="170" dirty="0">
                <a:latin typeface="Comic Sans MS"/>
                <a:cs typeface="Comic Sans MS"/>
              </a:rPr>
              <a:t> </a:t>
            </a:r>
            <a:r>
              <a:rPr lang="es-MX" sz="2400" spc="-5" dirty="0">
                <a:latin typeface="Comic Sans MS"/>
                <a:cs typeface="Comic Sans MS"/>
              </a:rPr>
              <a:t>calentamiento nuclear 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planta.</a:t>
            </a:r>
          </a:p>
          <a:p>
            <a:pPr marL="469265" marR="5080" indent="-457200" algn="just">
              <a:spcBef>
                <a:spcPts val="100"/>
              </a:spcBef>
              <a:buFont typeface="+mj-lt"/>
              <a:buAutoNum type="arabicPeriod"/>
              <a:tabLst>
                <a:tab pos="240665" algn="l"/>
              </a:tabLst>
            </a:pPr>
            <a:r>
              <a:rPr lang="es-MX" sz="2400" spc="-5" dirty="0">
                <a:latin typeface="Comic Sans MS"/>
                <a:cs typeface="Comic Sans MS"/>
              </a:rPr>
              <a:t>El</a:t>
            </a:r>
            <a:r>
              <a:rPr lang="es-MX" sz="2400" spc="60" dirty="0">
                <a:latin typeface="Comic Sans MS"/>
                <a:cs typeface="Comic Sans MS"/>
              </a:rPr>
              <a:t> </a:t>
            </a:r>
            <a:r>
              <a:rPr lang="es-MX" sz="2400" spc="-5" dirty="0">
                <a:latin typeface="Comic Sans MS"/>
                <a:cs typeface="Comic Sans MS"/>
              </a:rPr>
              <a:t>tamaño</a:t>
            </a:r>
            <a:r>
              <a:rPr lang="es-MX" sz="2400" spc="65" dirty="0">
                <a:latin typeface="Comic Sans MS"/>
                <a:cs typeface="Comic Sans MS"/>
              </a:rPr>
              <a:t> </a:t>
            </a:r>
            <a:r>
              <a:rPr lang="es-MX" sz="2400" spc="-5" dirty="0">
                <a:latin typeface="Comic Sans MS"/>
                <a:cs typeface="Comic Sans MS"/>
              </a:rPr>
              <a:t>del</a:t>
            </a:r>
            <a:r>
              <a:rPr lang="es-MX" sz="2400" spc="60" dirty="0">
                <a:latin typeface="Comic Sans MS"/>
                <a:cs typeface="Comic Sans MS"/>
              </a:rPr>
              <a:t> </a:t>
            </a:r>
            <a:r>
              <a:rPr lang="es-MX" sz="2400" spc="-5" dirty="0">
                <a:latin typeface="Comic Sans MS"/>
                <a:cs typeface="Comic Sans MS"/>
              </a:rPr>
              <a:t>sistema</a:t>
            </a:r>
            <a:r>
              <a:rPr lang="es-MX" sz="2400" spc="60" dirty="0">
                <a:latin typeface="Comic Sans MS"/>
                <a:cs typeface="Comic Sans MS"/>
              </a:rPr>
              <a:t> </a:t>
            </a:r>
            <a:r>
              <a:rPr lang="es-MX" sz="2400" spc="-5" dirty="0">
                <a:latin typeface="Comic Sans MS"/>
                <a:cs typeface="Comic Sans MS"/>
              </a:rPr>
              <a:t>de</a:t>
            </a:r>
            <a:r>
              <a:rPr lang="es-MX" sz="2400" spc="60" dirty="0">
                <a:latin typeface="Comic Sans MS"/>
                <a:cs typeface="Comic Sans MS"/>
              </a:rPr>
              <a:t> </a:t>
            </a:r>
            <a:r>
              <a:rPr lang="es-MX" sz="2400" spc="-5" dirty="0">
                <a:latin typeface="Comic Sans MS"/>
                <a:cs typeface="Comic Sans MS"/>
              </a:rPr>
              <a:t>enfriamiento</a:t>
            </a:r>
            <a:r>
              <a:rPr lang="es-MX" sz="2400" spc="60" dirty="0">
                <a:latin typeface="Comic Sans MS"/>
                <a:cs typeface="Comic Sans MS"/>
              </a:rPr>
              <a:t> </a:t>
            </a:r>
            <a:r>
              <a:rPr lang="es-MX" sz="2400" spc="-5" dirty="0">
                <a:latin typeface="Comic Sans MS"/>
                <a:cs typeface="Comic Sans MS"/>
              </a:rPr>
              <a:t>con</a:t>
            </a:r>
            <a:r>
              <a:rPr lang="es-MX" sz="2400" spc="60" dirty="0">
                <a:latin typeface="Comic Sans MS"/>
                <a:cs typeface="Comic Sans MS"/>
              </a:rPr>
              <a:t> </a:t>
            </a:r>
            <a:r>
              <a:rPr lang="es-MX" sz="2400" spc="-5" dirty="0">
                <a:latin typeface="Comic Sans MS"/>
                <a:cs typeface="Comic Sans MS"/>
              </a:rPr>
              <a:t>respecto al núcleo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reactor.</a:t>
            </a:r>
          </a:p>
          <a:p>
            <a:pPr marL="469265" marR="5080" indent="-457200" algn="just">
              <a:spcBef>
                <a:spcPts val="100"/>
              </a:spcBef>
              <a:buFont typeface="+mj-lt"/>
              <a:buAutoNum type="arabicPeriod"/>
              <a:tabLst>
                <a:tab pos="240665" algn="l"/>
              </a:tabLst>
            </a:pPr>
            <a:r>
              <a:rPr lang="es-MX" sz="2400" spc="-5" dirty="0">
                <a:latin typeface="Comic Sans MS"/>
                <a:cs typeface="Comic Sans MS"/>
              </a:rPr>
              <a:t>El</a:t>
            </a:r>
            <a:r>
              <a:rPr lang="es-MX" sz="2400" spc="10" dirty="0">
                <a:latin typeface="Comic Sans MS"/>
                <a:cs typeface="Comic Sans MS"/>
              </a:rPr>
              <a:t> </a:t>
            </a:r>
            <a:r>
              <a:rPr lang="es-MX" sz="2400" spc="-5" dirty="0">
                <a:latin typeface="Comic Sans MS"/>
                <a:cs typeface="Comic Sans MS"/>
              </a:rPr>
              <a:t>índice</a:t>
            </a:r>
            <a:r>
              <a:rPr lang="es-MX" sz="2400" spc="15" dirty="0">
                <a:latin typeface="Comic Sans MS"/>
                <a:cs typeface="Comic Sans MS"/>
              </a:rPr>
              <a:t> </a:t>
            </a:r>
            <a:r>
              <a:rPr lang="es-MX" sz="2400" spc="-5" dirty="0">
                <a:latin typeface="Comic Sans MS"/>
                <a:cs typeface="Comic Sans MS"/>
              </a:rPr>
              <a:t>máximo</a:t>
            </a:r>
            <a:r>
              <a:rPr lang="es-MX" sz="2400" spc="15"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decremento</a:t>
            </a:r>
            <a:r>
              <a:rPr lang="es-MX" sz="2400" spc="15" dirty="0">
                <a:latin typeface="Comic Sans MS"/>
                <a:cs typeface="Comic Sans MS"/>
              </a:rPr>
              <a:t> </a:t>
            </a:r>
            <a:r>
              <a:rPr lang="es-MX" sz="2400" spc="-5" dirty="0">
                <a:latin typeface="Comic Sans MS"/>
                <a:cs typeface="Comic Sans MS"/>
              </a:rPr>
              <a:t>de</a:t>
            </a:r>
            <a:r>
              <a:rPr lang="es-MX" sz="2400" spc="15" dirty="0">
                <a:latin typeface="Comic Sans MS"/>
                <a:cs typeface="Comic Sans MS"/>
              </a:rPr>
              <a:t> </a:t>
            </a:r>
            <a:r>
              <a:rPr lang="es-MX" sz="2400" spc="-5" dirty="0">
                <a:latin typeface="Comic Sans MS"/>
                <a:cs typeface="Comic Sans MS"/>
              </a:rPr>
              <a:t>la</a:t>
            </a:r>
            <a:r>
              <a:rPr lang="es-MX" sz="2400" spc="10" dirty="0">
                <a:latin typeface="Comic Sans MS"/>
                <a:cs typeface="Comic Sans MS"/>
              </a:rPr>
              <a:t> </a:t>
            </a:r>
            <a:r>
              <a:rPr lang="es-MX" sz="2400" spc="-5" dirty="0">
                <a:latin typeface="Comic Sans MS"/>
                <a:cs typeface="Comic Sans MS"/>
              </a:rPr>
              <a:t>frecuencia</a:t>
            </a:r>
            <a:r>
              <a:rPr lang="es-MX" sz="2400" spc="25" dirty="0">
                <a:latin typeface="Comic Sans MS"/>
                <a:cs typeface="Comic Sans MS"/>
              </a:rPr>
              <a:t> </a:t>
            </a:r>
            <a:r>
              <a:rPr lang="es-MX" sz="2400" spc="-5" dirty="0">
                <a:latin typeface="Comic Sans MS"/>
                <a:cs typeface="Comic Sans MS"/>
              </a:rPr>
              <a:t>del sistema</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potencia</a:t>
            </a:r>
            <a:r>
              <a:rPr lang="es-MX" sz="2400" spc="5"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puede</a:t>
            </a:r>
            <a:r>
              <a:rPr lang="es-MX" sz="2400" spc="5" dirty="0">
                <a:latin typeface="Comic Sans MS"/>
                <a:cs typeface="Comic Sans MS"/>
              </a:rPr>
              <a:t> </a:t>
            </a:r>
            <a:r>
              <a:rPr lang="es-MX" sz="2400" spc="-5" dirty="0">
                <a:latin typeface="Comic Sans MS"/>
                <a:cs typeface="Comic Sans MS"/>
              </a:rPr>
              <a:t>ser</a:t>
            </a:r>
            <a:r>
              <a:rPr lang="es-MX" sz="2400" spc="5" dirty="0">
                <a:latin typeface="Comic Sans MS"/>
                <a:cs typeface="Comic Sans MS"/>
              </a:rPr>
              <a:t> </a:t>
            </a:r>
            <a:r>
              <a:rPr lang="es-MX" sz="2400" spc="-5" dirty="0">
                <a:latin typeface="Comic Sans MS"/>
                <a:cs typeface="Comic Sans MS"/>
              </a:rPr>
              <a:t>encontrado.</a:t>
            </a:r>
          </a:p>
          <a:p>
            <a:pPr marL="469900" indent="-457200" algn="just">
              <a:spcBef>
                <a:spcPts val="100"/>
              </a:spcBef>
              <a:buFont typeface="+mj-lt"/>
              <a:buAutoNum type="arabicPeriod"/>
              <a:tabLst>
                <a:tab pos="240665" algn="l"/>
              </a:tabLst>
            </a:pP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capacidad</a:t>
            </a:r>
            <a:r>
              <a:rPr lang="es-MX" sz="2400" spc="5" dirty="0">
                <a:latin typeface="Comic Sans MS"/>
                <a:cs typeface="Comic Sans MS"/>
              </a:rPr>
              <a:t> </a:t>
            </a:r>
            <a:r>
              <a:rPr lang="es-MX" sz="2400" spc="-5" dirty="0">
                <a:latin typeface="Comic Sans MS"/>
                <a:cs typeface="Comic Sans MS"/>
              </a:rPr>
              <a:t>del</a:t>
            </a:r>
            <a:r>
              <a:rPr lang="es-MX" sz="2400" spc="10" dirty="0">
                <a:latin typeface="Comic Sans MS"/>
                <a:cs typeface="Comic Sans MS"/>
              </a:rPr>
              <a:t> </a:t>
            </a:r>
            <a:r>
              <a:rPr lang="es-MX" sz="2400" spc="-5" dirty="0">
                <a:latin typeface="Comic Sans MS"/>
                <a:cs typeface="Comic Sans MS"/>
              </a:rPr>
              <a:t>núcleo</a:t>
            </a:r>
            <a:r>
              <a:rPr lang="es-MX" sz="2400" spc="5" dirty="0">
                <a:latin typeface="Comic Sans MS"/>
                <a:cs typeface="Comic Sans MS"/>
              </a:rPr>
              <a:t> </a:t>
            </a:r>
            <a:r>
              <a:rPr lang="es-MX" sz="2400" spc="-5" dirty="0">
                <a:latin typeface="Comic Sans MS"/>
                <a:cs typeface="Comic Sans MS"/>
              </a:rPr>
              <a:t>con</a:t>
            </a:r>
            <a:r>
              <a:rPr lang="es-MX" sz="2400" spc="5" dirty="0">
                <a:latin typeface="Comic Sans MS"/>
                <a:cs typeface="Comic Sans MS"/>
              </a:rPr>
              <a:t> </a:t>
            </a:r>
            <a:r>
              <a:rPr lang="es-MX" sz="2400" spc="-5" dirty="0">
                <a:latin typeface="Comic Sans MS"/>
                <a:cs typeface="Comic Sans MS"/>
              </a:rPr>
              <a:t>respecto</a:t>
            </a:r>
            <a:r>
              <a:rPr lang="es-MX" sz="2400" spc="10"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la</a:t>
            </a:r>
            <a:r>
              <a:rPr lang="es-MX" sz="2400" spc="10" dirty="0">
                <a:latin typeface="Comic Sans MS"/>
                <a:cs typeface="Comic Sans MS"/>
              </a:rPr>
              <a:t> </a:t>
            </a:r>
            <a:r>
              <a:rPr lang="es-MX" sz="2400" spc="-5" dirty="0">
                <a:latin typeface="Comic Sans MS"/>
                <a:cs typeface="Comic Sans MS"/>
              </a:rPr>
              <a:t>carga.</a:t>
            </a:r>
          </a:p>
          <a:p>
            <a:pPr marL="469265" marR="5080" indent="-457200" algn="just">
              <a:spcBef>
                <a:spcPts val="100"/>
              </a:spcBef>
              <a:buFont typeface="+mj-lt"/>
              <a:buAutoNum type="arabicPeriod"/>
              <a:tabLst>
                <a:tab pos="240665" algn="l"/>
              </a:tabLst>
            </a:pPr>
            <a:r>
              <a:rPr lang="es-MX" sz="2400" spc="-5" dirty="0">
                <a:latin typeface="Comic Sans MS"/>
                <a:cs typeface="Comic Sans MS"/>
              </a:rPr>
              <a:t>Coordinación</a:t>
            </a:r>
            <a:r>
              <a:rPr lang="es-MX" sz="2400" spc="20" dirty="0">
                <a:latin typeface="Comic Sans MS"/>
                <a:cs typeface="Comic Sans MS"/>
              </a:rPr>
              <a:t> </a:t>
            </a:r>
            <a:r>
              <a:rPr lang="es-MX" sz="2400" spc="-5" dirty="0">
                <a:latin typeface="Comic Sans MS"/>
                <a:cs typeface="Comic Sans MS"/>
              </a:rPr>
              <a:t>con</a:t>
            </a:r>
            <a:r>
              <a:rPr lang="es-MX" sz="2400" spc="35" dirty="0">
                <a:latin typeface="Comic Sans MS"/>
                <a:cs typeface="Comic Sans MS"/>
              </a:rPr>
              <a:t> </a:t>
            </a:r>
            <a:r>
              <a:rPr lang="es-MX" sz="2400" spc="-5" dirty="0">
                <a:latin typeface="Comic Sans MS"/>
                <a:cs typeface="Comic Sans MS"/>
              </a:rPr>
              <a:t>los</a:t>
            </a:r>
            <a:r>
              <a:rPr lang="es-MX" sz="2400" spc="35" dirty="0">
                <a:latin typeface="Comic Sans MS"/>
                <a:cs typeface="Comic Sans MS"/>
              </a:rPr>
              <a:t> </a:t>
            </a:r>
            <a:r>
              <a:rPr lang="es-MX" sz="2400" spc="-5" dirty="0">
                <a:latin typeface="Comic Sans MS"/>
                <a:cs typeface="Comic Sans MS"/>
              </a:rPr>
              <a:t>esquemas</a:t>
            </a:r>
            <a:r>
              <a:rPr lang="es-MX" sz="2400" spc="25" dirty="0">
                <a:latin typeface="Comic Sans MS"/>
                <a:cs typeface="Comic Sans MS"/>
              </a:rPr>
              <a:t> </a:t>
            </a:r>
            <a:r>
              <a:rPr lang="es-MX" sz="2400" spc="-5" dirty="0">
                <a:latin typeface="Comic Sans MS"/>
                <a:cs typeface="Comic Sans MS"/>
              </a:rPr>
              <a:t>de</a:t>
            </a:r>
            <a:r>
              <a:rPr lang="es-MX" sz="2400" spc="25" dirty="0">
                <a:latin typeface="Comic Sans MS"/>
                <a:cs typeface="Comic Sans MS"/>
              </a:rPr>
              <a:t> </a:t>
            </a:r>
            <a:r>
              <a:rPr lang="es-MX" sz="2400" spc="-5" dirty="0">
                <a:latin typeface="Comic Sans MS"/>
                <a:cs typeface="Comic Sans MS"/>
              </a:rPr>
              <a:t>corte</a:t>
            </a:r>
            <a:r>
              <a:rPr lang="es-MX" sz="2400" spc="30" dirty="0">
                <a:latin typeface="Comic Sans MS"/>
                <a:cs typeface="Comic Sans MS"/>
              </a:rPr>
              <a:t> </a:t>
            </a:r>
            <a:r>
              <a:rPr lang="es-MX" sz="2400" spc="-5" dirty="0">
                <a:latin typeface="Comic Sans MS"/>
                <a:cs typeface="Comic Sans MS"/>
              </a:rPr>
              <a:t>de</a:t>
            </a:r>
            <a:r>
              <a:rPr lang="es-MX" sz="2400" spc="20" dirty="0">
                <a:latin typeface="Comic Sans MS"/>
                <a:cs typeface="Comic Sans MS"/>
              </a:rPr>
              <a:t> </a:t>
            </a:r>
            <a:r>
              <a:rPr lang="es-MX" sz="2400" spc="-5" dirty="0">
                <a:latin typeface="Comic Sans MS"/>
                <a:cs typeface="Comic Sans MS"/>
              </a:rPr>
              <a:t>carga</a:t>
            </a:r>
            <a:r>
              <a:rPr lang="es-MX" sz="2400" spc="30" dirty="0">
                <a:latin typeface="Comic Sans MS"/>
                <a:cs typeface="Comic Sans MS"/>
              </a:rPr>
              <a:t> </a:t>
            </a:r>
            <a:r>
              <a:rPr lang="es-MX" sz="2400" spc="-5" dirty="0">
                <a:latin typeface="Comic Sans MS"/>
                <a:cs typeface="Comic Sans MS"/>
              </a:rPr>
              <a:t>del sistema de</a:t>
            </a:r>
            <a:r>
              <a:rPr lang="es-MX" sz="2400" dirty="0">
                <a:latin typeface="Comic Sans MS"/>
                <a:cs typeface="Comic Sans MS"/>
              </a:rPr>
              <a:t> </a:t>
            </a:r>
            <a:r>
              <a:rPr lang="es-MX" sz="2400" spc="-5" dirty="0">
                <a:latin typeface="Comic Sans MS"/>
                <a:cs typeface="Comic Sans MS"/>
              </a:rPr>
              <a:t>potencia.</a:t>
            </a:r>
          </a:p>
          <a:p>
            <a:pPr marL="469265" marR="5080" indent="-457200" algn="just">
              <a:spcBef>
                <a:spcPts val="100"/>
              </a:spcBef>
              <a:buFont typeface="+mj-lt"/>
              <a:buAutoNum type="arabicPeriod"/>
              <a:tabLst>
                <a:tab pos="240665" algn="l"/>
              </a:tabLst>
            </a:pPr>
            <a:r>
              <a:rPr lang="es-MX" sz="2400" spc="-5" dirty="0">
                <a:latin typeface="Comic Sans MS"/>
                <a:cs typeface="Comic Sans MS"/>
              </a:rPr>
              <a:t>Las</a:t>
            </a:r>
            <a:r>
              <a:rPr lang="es-MX" sz="2400" spc="145" dirty="0">
                <a:latin typeface="Comic Sans MS"/>
                <a:cs typeface="Comic Sans MS"/>
              </a:rPr>
              <a:t> </a:t>
            </a:r>
            <a:r>
              <a:rPr lang="es-MX" sz="2400" spc="-5" dirty="0">
                <a:latin typeface="Comic Sans MS"/>
                <a:cs typeface="Comic Sans MS"/>
              </a:rPr>
              <a:t>condiciones</a:t>
            </a:r>
            <a:r>
              <a:rPr lang="es-MX" sz="2400" spc="140" dirty="0">
                <a:latin typeface="Comic Sans MS"/>
                <a:cs typeface="Comic Sans MS"/>
              </a:rPr>
              <a:t> </a:t>
            </a:r>
            <a:r>
              <a:rPr lang="es-MX" sz="2400" spc="-5" dirty="0">
                <a:latin typeface="Comic Sans MS"/>
                <a:cs typeface="Comic Sans MS"/>
              </a:rPr>
              <a:t>de</a:t>
            </a:r>
            <a:r>
              <a:rPr lang="es-MX" sz="2400" spc="135" dirty="0">
                <a:latin typeface="Comic Sans MS"/>
                <a:cs typeface="Comic Sans MS"/>
              </a:rPr>
              <a:t> </a:t>
            </a:r>
            <a:r>
              <a:rPr lang="es-MX" sz="2400" spc="-5" dirty="0">
                <a:latin typeface="Comic Sans MS"/>
                <a:cs typeface="Comic Sans MS"/>
              </a:rPr>
              <a:t>tensión</a:t>
            </a:r>
            <a:r>
              <a:rPr lang="es-MX" sz="2400" spc="145" dirty="0">
                <a:latin typeface="Comic Sans MS"/>
                <a:cs typeface="Comic Sans MS"/>
              </a:rPr>
              <a:t> </a:t>
            </a:r>
            <a:r>
              <a:rPr lang="es-MX" sz="2400" spc="-5" dirty="0">
                <a:latin typeface="Comic Sans MS"/>
                <a:cs typeface="Comic Sans MS"/>
              </a:rPr>
              <a:t>del</a:t>
            </a:r>
            <a:r>
              <a:rPr lang="es-MX" sz="2400" spc="135" dirty="0">
                <a:latin typeface="Comic Sans MS"/>
                <a:cs typeface="Comic Sans MS"/>
              </a:rPr>
              <a:t> </a:t>
            </a:r>
            <a:r>
              <a:rPr lang="es-MX" sz="2400" spc="-5" dirty="0">
                <a:latin typeface="Comic Sans MS"/>
                <a:cs typeface="Comic Sans MS"/>
              </a:rPr>
              <a:t>sistema</a:t>
            </a:r>
            <a:r>
              <a:rPr lang="es-MX" sz="2400" spc="145" dirty="0">
                <a:latin typeface="Comic Sans MS"/>
                <a:cs typeface="Comic Sans MS"/>
              </a:rPr>
              <a:t> </a:t>
            </a:r>
            <a:r>
              <a:rPr lang="es-MX" sz="2400" spc="-5" dirty="0">
                <a:latin typeface="Comic Sans MS"/>
                <a:cs typeface="Comic Sans MS"/>
              </a:rPr>
              <a:t>que</a:t>
            </a:r>
            <a:r>
              <a:rPr lang="es-MX" sz="2400" spc="140" dirty="0">
                <a:latin typeface="Comic Sans MS"/>
                <a:cs typeface="Comic Sans MS"/>
              </a:rPr>
              <a:t> </a:t>
            </a:r>
            <a:r>
              <a:rPr lang="es-MX" sz="2400" spc="-5" dirty="0">
                <a:latin typeface="Comic Sans MS"/>
                <a:cs typeface="Comic Sans MS"/>
              </a:rPr>
              <a:t>existan 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momento</a:t>
            </a:r>
            <a:r>
              <a:rPr lang="es-MX" sz="2400" dirty="0">
                <a:latin typeface="Comic Sans MS"/>
                <a:cs typeface="Comic Sans MS"/>
              </a:rPr>
              <a:t> </a:t>
            </a:r>
            <a:r>
              <a:rPr lang="es-MX" sz="2400" spc="-5" dirty="0">
                <a:latin typeface="Comic Sans MS"/>
                <a:cs typeface="Comic Sans MS"/>
              </a:rPr>
              <a:t>de un</a:t>
            </a:r>
            <a:r>
              <a:rPr lang="es-MX" sz="2400" spc="254" dirty="0">
                <a:latin typeface="Comic Sans MS"/>
                <a:cs typeface="Comic Sans MS"/>
              </a:rPr>
              <a:t> </a:t>
            </a:r>
            <a:r>
              <a:rPr lang="es-MX" sz="2400" spc="-5" dirty="0">
                <a:latin typeface="Comic Sans MS"/>
                <a:cs typeface="Comic Sans MS"/>
              </a:rPr>
              <a:t>decremento de la</a:t>
            </a:r>
            <a:r>
              <a:rPr lang="es-MX" sz="2400" spc="260" dirty="0">
                <a:latin typeface="Comic Sans MS"/>
                <a:cs typeface="Comic Sans MS"/>
              </a:rPr>
              <a:t> </a:t>
            </a:r>
            <a:r>
              <a:rPr lang="es-MX" sz="2400" spc="-5" dirty="0">
                <a:latin typeface="Comic Sans MS"/>
                <a:cs typeface="Comic Sans MS"/>
              </a:rPr>
              <a:t>frecuencia del sistema.</a:t>
            </a:r>
            <a:endParaRPr lang="es-MX" sz="2400" dirty="0">
              <a:latin typeface="Comic Sans MS"/>
              <a:cs typeface="Comic Sans MS"/>
            </a:endParaRPr>
          </a:p>
          <a:p>
            <a:pPr marL="469900" marR="5080" indent="-457200" algn="just">
              <a:spcBef>
                <a:spcPts val="100"/>
              </a:spcBef>
              <a:buFont typeface="+mj-lt"/>
              <a:buAutoNum type="arabicPeriod"/>
              <a:tabLst>
                <a:tab pos="738505" algn="l"/>
                <a:tab pos="982980" algn="l"/>
                <a:tab pos="1736089" algn="l"/>
                <a:tab pos="2338705" algn="l"/>
                <a:tab pos="2649855" algn="l"/>
              </a:tabLst>
            </a:pPr>
            <a:endParaRPr lang="es-MX" sz="2400" dirty="0">
              <a:latin typeface="Comic Sans MS"/>
              <a:cs typeface="Comic Sans MS"/>
            </a:endParaRPr>
          </a:p>
          <a:p>
            <a:pPr marL="12700" marR="5080">
              <a:lnSpc>
                <a:spcPct val="116100"/>
              </a:lnSpc>
              <a:spcBef>
                <a:spcPts val="100"/>
              </a:spcBef>
              <a:tabLst>
                <a:tab pos="738505" algn="l"/>
                <a:tab pos="982980" algn="l"/>
                <a:tab pos="1736089" algn="l"/>
                <a:tab pos="2338705" algn="l"/>
                <a:tab pos="2649855" algn="l"/>
              </a:tabLst>
            </a:pPr>
            <a:endParaRPr sz="900" dirty="0">
              <a:latin typeface="Comic Sans MS"/>
              <a:cs typeface="Comic Sans MS"/>
            </a:endParaRPr>
          </a:p>
        </p:txBody>
      </p:sp>
    </p:spTree>
    <p:extLst>
      <p:ext uri="{BB962C8B-B14F-4D97-AF65-F5344CB8AC3E}">
        <p14:creationId xmlns="" xmlns:p14="http://schemas.microsoft.com/office/powerpoint/2010/main" val="38641444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81000"/>
            <a:ext cx="17221200" cy="5781070"/>
          </a:xfrm>
          <a:prstGeom prst="rect">
            <a:avLst/>
          </a:prstGeom>
        </p:spPr>
        <p:txBody>
          <a:bodyPr vert="horz" wrap="square" lIns="0" tIns="12700" rIns="0" bIns="0" rtlCol="0">
            <a:spAutoFit/>
          </a:bodyPr>
          <a:lstStyle/>
          <a:p>
            <a:pPr marL="12700" algn="just">
              <a:spcBef>
                <a:spcPts val="100"/>
              </a:spcBef>
            </a:pPr>
            <a:r>
              <a:rPr sz="2400" b="1" spc="-5" dirty="0" err="1">
                <a:latin typeface="Comic Sans MS"/>
                <a:cs typeface="Comic Sans MS"/>
              </a:rPr>
              <a:t>Plantas</a:t>
            </a:r>
            <a:r>
              <a:rPr sz="2400" b="1" spc="-50" dirty="0">
                <a:latin typeface="Comic Sans MS"/>
                <a:cs typeface="Comic Sans MS"/>
              </a:rPr>
              <a:t> </a:t>
            </a:r>
            <a:r>
              <a:rPr sz="2400" b="1" spc="-5" dirty="0">
                <a:latin typeface="Comic Sans MS"/>
                <a:cs typeface="Comic Sans MS"/>
              </a:rPr>
              <a:t>BWR</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Algunas</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agua</a:t>
            </a:r>
            <a:r>
              <a:rPr lang="es-MX" sz="2400" dirty="0">
                <a:latin typeface="Comic Sans MS"/>
                <a:cs typeface="Comic Sans MS"/>
              </a:rPr>
              <a:t> </a:t>
            </a:r>
            <a:r>
              <a:rPr lang="es-MX" sz="2400" spc="-5" dirty="0">
                <a:latin typeface="Comic Sans MS"/>
                <a:cs typeface="Comic Sans MS"/>
              </a:rPr>
              <a:t>hirviente</a:t>
            </a:r>
            <a:r>
              <a:rPr lang="es-MX" sz="2400" dirty="0">
                <a:latin typeface="Comic Sans MS"/>
                <a:cs typeface="Comic Sans MS"/>
              </a:rPr>
              <a:t> </a:t>
            </a:r>
            <a:r>
              <a:rPr lang="es-MX" sz="2400" spc="-5" dirty="0">
                <a:latin typeface="Comic Sans MS"/>
                <a:cs typeface="Comic Sans MS"/>
              </a:rPr>
              <a:t>BWR emplean</a:t>
            </a:r>
            <a:r>
              <a:rPr lang="es-MX" sz="2400" dirty="0">
                <a:latin typeface="Comic Sans MS"/>
                <a:cs typeface="Comic Sans MS"/>
              </a:rPr>
              <a:t> </a:t>
            </a:r>
            <a:r>
              <a:rPr lang="es-MX" sz="2400" spc="-5" dirty="0">
                <a:latin typeface="Comic Sans MS"/>
                <a:cs typeface="Comic Sans MS"/>
              </a:rPr>
              <a:t>grupos</a:t>
            </a:r>
            <a:r>
              <a:rPr lang="es-MX" sz="2400" dirty="0">
                <a:latin typeface="Comic Sans MS"/>
                <a:cs typeface="Comic Sans MS"/>
              </a:rPr>
              <a:t> </a:t>
            </a:r>
            <a:r>
              <a:rPr lang="es-MX" sz="2400" spc="-5" dirty="0">
                <a:latin typeface="Comic Sans MS"/>
                <a:cs typeface="Comic Sans MS"/>
              </a:rPr>
              <a:t>motor-generador</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calificados sísmicamente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alimentación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energía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 sistemas de protección del reactor.</a:t>
            </a:r>
            <a:r>
              <a:rPr lang="es-MX" sz="2400" dirty="0">
                <a:latin typeface="Comic Sans MS"/>
                <a:cs typeface="Comic Sans MS"/>
              </a:rPr>
              <a:t> </a:t>
            </a:r>
            <a:r>
              <a:rPr lang="es-MX" sz="2400" spc="-5" dirty="0">
                <a:latin typeface="Comic Sans MS"/>
                <a:cs typeface="Comic Sans MS"/>
              </a:rPr>
              <a:t>Para asegurar que estos</a:t>
            </a:r>
            <a:r>
              <a:rPr lang="es-MX" sz="2400" dirty="0">
                <a:latin typeface="Comic Sans MS"/>
                <a:cs typeface="Comic Sans MS"/>
              </a:rPr>
              <a:t> </a:t>
            </a:r>
            <a:r>
              <a:rPr lang="es-MX" sz="2400" spc="-5" dirty="0">
                <a:latin typeface="Comic Sans MS"/>
                <a:cs typeface="Comic Sans MS"/>
              </a:rPr>
              <a:t>sistemas</a:t>
            </a:r>
            <a:r>
              <a:rPr lang="es-MX" sz="2400" dirty="0">
                <a:latin typeface="Comic Sans MS"/>
                <a:cs typeface="Comic Sans MS"/>
              </a:rPr>
              <a:t> </a:t>
            </a:r>
            <a:r>
              <a:rPr lang="es-MX" sz="2400" spc="-5" dirty="0">
                <a:latin typeface="Comic Sans MS"/>
                <a:cs typeface="Comic Sans MS"/>
              </a:rPr>
              <a:t>puedan</a:t>
            </a:r>
            <a:r>
              <a:rPr lang="es-MX" sz="2400" dirty="0">
                <a:latin typeface="Comic Sans MS"/>
                <a:cs typeface="Comic Sans MS"/>
              </a:rPr>
              <a:t> </a:t>
            </a:r>
            <a:r>
              <a:rPr lang="es-MX" sz="2400" spc="-5" dirty="0">
                <a:latin typeface="Comic Sans MS"/>
                <a:cs typeface="Comic Sans MS"/>
              </a:rPr>
              <a:t>cumplir</a:t>
            </a:r>
            <a:r>
              <a:rPr lang="es-MX" sz="2400" dirty="0">
                <a:latin typeface="Comic Sans MS"/>
                <a:cs typeface="Comic Sans MS"/>
              </a:rPr>
              <a:t> </a:t>
            </a:r>
            <a:r>
              <a:rPr lang="es-MX" sz="2400" spc="-5" dirty="0">
                <a:latin typeface="Comic Sans MS"/>
                <a:cs typeface="Comic Sans MS"/>
              </a:rPr>
              <a:t>sus</a:t>
            </a:r>
            <a:r>
              <a:rPr lang="es-MX" sz="2400" dirty="0">
                <a:latin typeface="Comic Sans MS"/>
                <a:cs typeface="Comic Sans MS"/>
              </a:rPr>
              <a:t> </a:t>
            </a:r>
            <a:r>
              <a:rPr lang="es-MX" sz="2400" spc="-5" dirty="0">
                <a:latin typeface="Comic Sans MS"/>
                <a:cs typeface="Comic Sans MS"/>
              </a:rPr>
              <a:t>funciones</a:t>
            </a:r>
            <a:r>
              <a:rPr lang="es-MX" sz="2400" spc="260" dirty="0">
                <a:latin typeface="Comic Sans MS"/>
                <a:cs typeface="Comic Sans MS"/>
              </a:rPr>
              <a:t> </a:t>
            </a:r>
            <a:r>
              <a:rPr lang="es-MX" sz="2400" spc="-5" dirty="0">
                <a:latin typeface="Comic Sans MS"/>
                <a:cs typeface="Comic Sans MS"/>
              </a:rPr>
              <a:t>de seguridad durante un sismo para el cual una condición de 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grupo</a:t>
            </a:r>
            <a:r>
              <a:rPr lang="es-MX" sz="2400" dirty="0">
                <a:latin typeface="Comic Sans MS"/>
                <a:cs typeface="Comic Sans MS"/>
              </a:rPr>
              <a:t> </a:t>
            </a:r>
            <a:r>
              <a:rPr lang="es-MX" sz="2400" spc="-5" dirty="0">
                <a:latin typeface="Comic Sans MS"/>
                <a:cs typeface="Comic Sans MS"/>
              </a:rPr>
              <a:t>motor-generador</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alimentación</a:t>
            </a:r>
            <a:r>
              <a:rPr lang="es-MX" sz="2400" dirty="0">
                <a:latin typeface="Comic Sans MS"/>
                <a:cs typeface="Comic Sans MS"/>
              </a:rPr>
              <a:t> </a:t>
            </a:r>
            <a:r>
              <a:rPr lang="es-MX" sz="2400" spc="-5" dirty="0">
                <a:latin typeface="Comic Sans MS"/>
                <a:cs typeface="Comic Sans MS"/>
              </a:rPr>
              <a:t>alterna</a:t>
            </a:r>
            <a:r>
              <a:rPr lang="es-MX" sz="2400" dirty="0">
                <a:latin typeface="Comic Sans MS"/>
                <a:cs typeface="Comic Sans MS"/>
              </a:rPr>
              <a:t> </a:t>
            </a:r>
            <a:r>
              <a:rPr lang="es-MX" sz="2400" spc="-5" dirty="0">
                <a:latin typeface="Comic Sans MS"/>
                <a:cs typeface="Comic Sans MS"/>
              </a:rPr>
              <a:t>podría</a:t>
            </a:r>
            <a:r>
              <a:rPr lang="es-MX" sz="2400" dirty="0">
                <a:latin typeface="Comic Sans MS"/>
                <a:cs typeface="Comic Sans MS"/>
              </a:rPr>
              <a:t> </a:t>
            </a:r>
            <a:r>
              <a:rPr lang="es-MX" sz="2400" spc="-5" dirty="0">
                <a:latin typeface="Comic Sans MS"/>
                <a:cs typeface="Comic Sans MS"/>
              </a:rPr>
              <a:t>dañar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componentes</a:t>
            </a:r>
            <a:r>
              <a:rPr lang="es-MX" sz="2400" dirty="0">
                <a:latin typeface="Comic Sans MS"/>
                <a:cs typeface="Comic Sans MS"/>
              </a:rPr>
              <a:t> </a:t>
            </a:r>
            <a:r>
              <a:rPr lang="es-MX" sz="2400" spc="-5" dirty="0">
                <a:latin typeface="Comic Sans MS"/>
                <a:cs typeface="Comic Sans MS"/>
              </a:rPr>
              <a:t>de este sistema, se proporcionan relés de baja frecuencia redundantes.</a:t>
            </a:r>
            <a:r>
              <a:rPr lang="es-MX" sz="2400" dirty="0">
                <a:latin typeface="Comic Sans MS"/>
                <a:cs typeface="Comic Sans MS"/>
              </a:rPr>
              <a:t> </a:t>
            </a:r>
            <a:r>
              <a:rPr lang="es-MX" sz="2400" spc="-5" dirty="0">
                <a:latin typeface="Comic Sans MS"/>
                <a:cs typeface="Comic Sans MS"/>
              </a:rPr>
              <a:t>Esta protección es proporcionada entre la fuente de potencia alterna y los buses del sistema de protección del reactor.</a:t>
            </a:r>
            <a:r>
              <a:rPr lang="es-MX" sz="2400" spc="520" dirty="0">
                <a:latin typeface="Comic Sans MS"/>
                <a:cs typeface="Comic Sans MS"/>
              </a:rPr>
              <a:t> </a:t>
            </a:r>
            <a:r>
              <a:rPr lang="es-MX" sz="2400" spc="-5" dirty="0">
                <a:latin typeface="Comic Sans MS"/>
                <a:cs typeface="Comic Sans MS"/>
              </a:rPr>
              <a:t>La operación de uno o ambos relés de baja frecuencia asociados con un sistema de protección del reactor causará un </a:t>
            </a:r>
            <a:r>
              <a:rPr lang="es-MX" sz="2400" spc="-5" dirty="0" err="1">
                <a:latin typeface="Comic Sans MS"/>
                <a:cs typeface="Comic Sans MS"/>
              </a:rPr>
              <a:t>semi-rechazo</a:t>
            </a:r>
            <a:r>
              <a:rPr lang="es-MX" sz="2400" spc="-5" dirty="0">
                <a:latin typeface="Comic Sans MS"/>
                <a:cs typeface="Comic Sans MS"/>
              </a:rPr>
              <a:t> de carga de la unidad.</a:t>
            </a:r>
            <a:r>
              <a:rPr lang="es-MX" sz="2400" dirty="0">
                <a:latin typeface="Comic Sans MS"/>
                <a:cs typeface="Comic Sans MS"/>
              </a:rPr>
              <a:t> </a:t>
            </a:r>
            <a:r>
              <a:rPr lang="es-MX" sz="2400" spc="-5" dirty="0">
                <a:latin typeface="Comic Sans MS"/>
                <a:cs typeface="Comic Sans MS"/>
              </a:rPr>
              <a:t>Si uno o ambos relés de baja frecuencia operan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cada</a:t>
            </a:r>
            <a:r>
              <a:rPr lang="es-MX" sz="2400" dirty="0">
                <a:latin typeface="Comic Sans MS"/>
                <a:cs typeface="Comic Sans MS"/>
              </a:rPr>
              <a:t> </a:t>
            </a:r>
            <a:r>
              <a:rPr lang="es-MX" sz="2400" spc="-5" dirty="0">
                <a:latin typeface="Comic Sans MS"/>
                <a:cs typeface="Comic Sans MS"/>
              </a:rPr>
              <a:t>uno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buses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spc="254" dirty="0">
                <a:latin typeface="Comic Sans MS"/>
                <a:cs typeface="Comic Sans MS"/>
              </a:rPr>
              <a:t> </a:t>
            </a:r>
            <a:r>
              <a:rPr lang="es-MX" sz="2400" spc="-5" dirty="0">
                <a:latin typeface="Comic Sans MS"/>
                <a:cs typeface="Comic Sans MS"/>
              </a:rPr>
              <a:t>del sistema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reactor,</a:t>
            </a:r>
            <a:r>
              <a:rPr lang="es-MX" sz="2400" dirty="0">
                <a:latin typeface="Comic Sans MS"/>
                <a:cs typeface="Comic Sans MS"/>
              </a:rPr>
              <a:t> </a:t>
            </a:r>
            <a:r>
              <a:rPr lang="es-MX" sz="2400" spc="-5" dirty="0">
                <a:latin typeface="Comic Sans MS"/>
                <a:cs typeface="Comic Sans MS"/>
              </a:rPr>
              <a:t>ocurrirá</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rechazo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 completo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Existen</a:t>
            </a:r>
            <a:r>
              <a:rPr lang="es-MX" sz="2400" spc="254" dirty="0">
                <a:latin typeface="Comic Sans MS"/>
                <a:cs typeface="Comic Sans MS"/>
              </a:rPr>
              <a:t> </a:t>
            </a:r>
            <a:r>
              <a:rPr lang="es-MX" sz="2400" spc="-5" dirty="0">
                <a:latin typeface="Comic Sans MS"/>
                <a:cs typeface="Comic Sans MS"/>
              </a:rPr>
              <a:t>varios</a:t>
            </a:r>
            <a:r>
              <a:rPr lang="es-MX" sz="2400" spc="260" dirty="0">
                <a:latin typeface="Comic Sans MS"/>
                <a:cs typeface="Comic Sans MS"/>
              </a:rPr>
              <a:t> </a:t>
            </a:r>
            <a:r>
              <a:rPr lang="es-MX" sz="2400" spc="-5" dirty="0">
                <a:latin typeface="Comic Sans MS"/>
                <a:cs typeface="Comic Sans MS"/>
              </a:rPr>
              <a:t>factores</a:t>
            </a:r>
            <a:r>
              <a:rPr lang="es-MX" sz="2400" spc="260" dirty="0">
                <a:latin typeface="Comic Sans MS"/>
                <a:cs typeface="Comic Sans MS"/>
              </a:rPr>
              <a:t> </a:t>
            </a:r>
            <a:r>
              <a:rPr lang="es-MX" sz="2400" spc="-5" dirty="0">
                <a:latin typeface="Comic Sans MS"/>
                <a:cs typeface="Comic Sans MS"/>
              </a:rPr>
              <a:t>que deben ser considerados en el ajuste de los relés de baja frecuencia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BWR:</a:t>
            </a:r>
          </a:p>
          <a:p>
            <a:pPr marL="469900" marR="5080" indent="-457200" algn="just">
              <a:spcBef>
                <a:spcPts val="100"/>
              </a:spcBef>
              <a:buFont typeface="+mj-lt"/>
              <a:buAutoNum type="arabicPeriod"/>
            </a:pPr>
            <a:endParaRPr lang="es-MX" sz="2400" spc="-5" dirty="0">
              <a:latin typeface="Comic Sans MS"/>
              <a:cs typeface="Comic Sans MS"/>
            </a:endParaRPr>
          </a:p>
          <a:p>
            <a:pPr marL="469265" marR="5080" indent="-457200" algn="just">
              <a:spcBef>
                <a:spcPts val="100"/>
              </a:spcBef>
              <a:buFont typeface="+mj-lt"/>
              <a:buAutoNum type="arabicPeriod"/>
              <a:tabLst>
                <a:tab pos="240665" algn="l"/>
              </a:tabLst>
            </a:pPr>
            <a:r>
              <a:rPr lang="es-MX" sz="2400" spc="-5" dirty="0">
                <a:latin typeface="Comic Sans MS"/>
                <a:cs typeface="Comic Sans MS"/>
              </a:rPr>
              <a:t>La</a:t>
            </a:r>
            <a:r>
              <a:rPr lang="es-MX" sz="2400" spc="75" dirty="0">
                <a:latin typeface="Comic Sans MS"/>
                <a:cs typeface="Comic Sans MS"/>
              </a:rPr>
              <a:t> </a:t>
            </a:r>
            <a:r>
              <a:rPr lang="es-MX" sz="2400" spc="-5" dirty="0">
                <a:latin typeface="Comic Sans MS"/>
                <a:cs typeface="Comic Sans MS"/>
              </a:rPr>
              <a:t>característica</a:t>
            </a:r>
            <a:r>
              <a:rPr lang="es-MX" sz="2400" spc="75" dirty="0">
                <a:latin typeface="Comic Sans MS"/>
                <a:cs typeface="Comic Sans MS"/>
              </a:rPr>
              <a:t> </a:t>
            </a:r>
            <a:r>
              <a:rPr lang="es-MX" sz="2400" spc="-5" dirty="0">
                <a:latin typeface="Comic Sans MS"/>
                <a:cs typeface="Comic Sans MS"/>
              </a:rPr>
              <a:t>de</a:t>
            </a:r>
            <a:r>
              <a:rPr lang="es-MX" sz="2400" spc="75" dirty="0">
                <a:latin typeface="Comic Sans MS"/>
                <a:cs typeface="Comic Sans MS"/>
              </a:rPr>
              <a:t> </a:t>
            </a:r>
            <a:r>
              <a:rPr lang="es-MX" sz="2400" spc="-5" dirty="0">
                <a:latin typeface="Comic Sans MS"/>
                <a:cs typeface="Comic Sans MS"/>
              </a:rPr>
              <a:t>tolerancia</a:t>
            </a:r>
            <a:r>
              <a:rPr lang="es-MX" sz="2400" spc="75" dirty="0">
                <a:latin typeface="Comic Sans MS"/>
                <a:cs typeface="Comic Sans MS"/>
              </a:rPr>
              <a:t> </a:t>
            </a:r>
            <a:r>
              <a:rPr lang="es-MX" sz="2400" spc="-5" dirty="0">
                <a:latin typeface="Comic Sans MS"/>
                <a:cs typeface="Comic Sans MS"/>
              </a:rPr>
              <a:t>del</a:t>
            </a:r>
            <a:r>
              <a:rPr lang="es-MX" sz="2400" spc="75" dirty="0">
                <a:latin typeface="Comic Sans MS"/>
                <a:cs typeface="Comic Sans MS"/>
              </a:rPr>
              <a:t> </a:t>
            </a:r>
            <a:r>
              <a:rPr lang="es-MX" sz="2400" spc="-5" dirty="0">
                <a:latin typeface="Comic Sans MS"/>
                <a:cs typeface="Comic Sans MS"/>
              </a:rPr>
              <a:t>relé</a:t>
            </a:r>
            <a:r>
              <a:rPr lang="es-MX" sz="2400" spc="70" dirty="0">
                <a:latin typeface="Comic Sans MS"/>
                <a:cs typeface="Comic Sans MS"/>
              </a:rPr>
              <a:t> </a:t>
            </a:r>
            <a:r>
              <a:rPr lang="es-MX" sz="2400" spc="-5" dirty="0">
                <a:latin typeface="Comic Sans MS"/>
                <a:cs typeface="Comic Sans MS"/>
              </a:rPr>
              <a:t>de</a:t>
            </a:r>
            <a:r>
              <a:rPr lang="es-MX" sz="2400" spc="70" dirty="0">
                <a:latin typeface="Comic Sans MS"/>
                <a:cs typeface="Comic Sans MS"/>
              </a:rPr>
              <a:t> </a:t>
            </a:r>
            <a:r>
              <a:rPr lang="es-MX" sz="2400" spc="-5" dirty="0">
                <a:latin typeface="Comic Sans MS"/>
                <a:cs typeface="Comic Sans MS"/>
              </a:rPr>
              <a:t>baja frecuencia.</a:t>
            </a:r>
          </a:p>
          <a:p>
            <a:pPr marL="469265" marR="5080" indent="-457200" algn="just">
              <a:spcBef>
                <a:spcPts val="100"/>
              </a:spcBef>
              <a:buFont typeface="+mj-lt"/>
              <a:buAutoNum type="arabicPeriod"/>
              <a:tabLst>
                <a:tab pos="240665" algn="l"/>
              </a:tabLst>
            </a:pPr>
            <a:r>
              <a:rPr lang="es-MX" sz="2400" spc="-5" dirty="0">
                <a:latin typeface="Comic Sans MS"/>
                <a:cs typeface="Comic Sans MS"/>
              </a:rPr>
              <a:t>La</a:t>
            </a:r>
            <a:r>
              <a:rPr lang="es-MX" sz="2400" spc="65" dirty="0">
                <a:latin typeface="Comic Sans MS"/>
                <a:cs typeface="Comic Sans MS"/>
              </a:rPr>
              <a:t> </a:t>
            </a:r>
            <a:r>
              <a:rPr lang="es-MX" sz="2400" spc="-5" dirty="0">
                <a:latin typeface="Comic Sans MS"/>
                <a:cs typeface="Comic Sans MS"/>
              </a:rPr>
              <a:t>característica</a:t>
            </a:r>
            <a:r>
              <a:rPr lang="es-MX" sz="2400" spc="60" dirty="0">
                <a:latin typeface="Comic Sans MS"/>
                <a:cs typeface="Comic Sans MS"/>
              </a:rPr>
              <a:t> </a:t>
            </a:r>
            <a:r>
              <a:rPr lang="es-MX" sz="2400" spc="-5" dirty="0">
                <a:latin typeface="Comic Sans MS"/>
                <a:cs typeface="Comic Sans MS"/>
              </a:rPr>
              <a:t>de</a:t>
            </a:r>
            <a:r>
              <a:rPr lang="es-MX" sz="2400" spc="55" dirty="0">
                <a:latin typeface="Comic Sans MS"/>
                <a:cs typeface="Comic Sans MS"/>
              </a:rPr>
              <a:t> </a:t>
            </a:r>
            <a:r>
              <a:rPr lang="es-MX" sz="2400" spc="-5" dirty="0">
                <a:latin typeface="Comic Sans MS"/>
                <a:cs typeface="Comic Sans MS"/>
              </a:rPr>
              <a:t>deslizamiento</a:t>
            </a:r>
            <a:r>
              <a:rPr lang="es-MX" sz="2400" spc="55" dirty="0">
                <a:latin typeface="Comic Sans MS"/>
                <a:cs typeface="Comic Sans MS"/>
              </a:rPr>
              <a:t> </a:t>
            </a:r>
            <a:r>
              <a:rPr lang="es-MX" sz="2400" spc="-5" dirty="0">
                <a:latin typeface="Comic Sans MS"/>
                <a:cs typeface="Comic Sans MS"/>
              </a:rPr>
              <a:t>de</a:t>
            </a:r>
            <a:r>
              <a:rPr lang="es-MX" sz="2400" spc="55" dirty="0">
                <a:latin typeface="Comic Sans MS"/>
                <a:cs typeface="Comic Sans MS"/>
              </a:rPr>
              <a:t> </a:t>
            </a:r>
            <a:r>
              <a:rPr lang="es-MX" sz="2400" spc="-5" dirty="0">
                <a:latin typeface="Comic Sans MS"/>
                <a:cs typeface="Comic Sans MS"/>
              </a:rPr>
              <a:t>los</a:t>
            </a:r>
            <a:r>
              <a:rPr lang="es-MX" sz="2400" spc="55" dirty="0">
                <a:latin typeface="Comic Sans MS"/>
                <a:cs typeface="Comic Sans MS"/>
              </a:rPr>
              <a:t> </a:t>
            </a:r>
            <a:r>
              <a:rPr lang="es-MX" sz="2400" spc="-5" dirty="0">
                <a:latin typeface="Comic Sans MS"/>
                <a:cs typeface="Comic Sans MS"/>
              </a:rPr>
              <a:t>grupos motor-generador.</a:t>
            </a:r>
          </a:p>
          <a:p>
            <a:pPr marL="469265" marR="5080" indent="-457200" algn="just">
              <a:spcBef>
                <a:spcPts val="100"/>
              </a:spcBef>
              <a:buFont typeface="+mj-lt"/>
              <a:buAutoNum type="arabicPeriod"/>
              <a:tabLst>
                <a:tab pos="240665" algn="l"/>
              </a:tabLst>
            </a:pPr>
            <a:r>
              <a:rPr lang="es-MX" sz="2400" spc="-5" dirty="0">
                <a:latin typeface="Comic Sans MS"/>
                <a:cs typeface="Comic Sans MS"/>
              </a:rPr>
              <a:t>Las</a:t>
            </a:r>
            <a:r>
              <a:rPr lang="es-MX" sz="2400" spc="20" dirty="0">
                <a:latin typeface="Comic Sans MS"/>
                <a:cs typeface="Comic Sans MS"/>
              </a:rPr>
              <a:t> </a:t>
            </a:r>
            <a:r>
              <a:rPr lang="es-MX" sz="2400" spc="-5" dirty="0">
                <a:latin typeface="Comic Sans MS"/>
                <a:cs typeface="Comic Sans MS"/>
              </a:rPr>
              <a:t>características</a:t>
            </a:r>
            <a:r>
              <a:rPr lang="es-MX" sz="2400" spc="20" dirty="0">
                <a:latin typeface="Comic Sans MS"/>
                <a:cs typeface="Comic Sans MS"/>
              </a:rPr>
              <a:t> </a:t>
            </a:r>
            <a:r>
              <a:rPr lang="es-MX" sz="2400" spc="-5" dirty="0">
                <a:latin typeface="Comic Sans MS"/>
                <a:cs typeface="Comic Sans MS"/>
              </a:rPr>
              <a:t>de</a:t>
            </a:r>
            <a:r>
              <a:rPr lang="es-MX" sz="2400" spc="20" dirty="0">
                <a:latin typeface="Comic Sans MS"/>
                <a:cs typeface="Comic Sans MS"/>
              </a:rPr>
              <a:t> </a:t>
            </a:r>
            <a:r>
              <a:rPr lang="es-MX" sz="2400" spc="-5" dirty="0">
                <a:latin typeface="Comic Sans MS"/>
                <a:cs typeface="Comic Sans MS"/>
              </a:rPr>
              <a:t>los</a:t>
            </a:r>
            <a:r>
              <a:rPr lang="es-MX" sz="2400" spc="20" dirty="0">
                <a:latin typeface="Comic Sans MS"/>
                <a:cs typeface="Comic Sans MS"/>
              </a:rPr>
              <a:t> </a:t>
            </a:r>
            <a:r>
              <a:rPr lang="es-MX" sz="2400" spc="-5" dirty="0">
                <a:latin typeface="Comic Sans MS"/>
                <a:cs typeface="Comic Sans MS"/>
              </a:rPr>
              <a:t>esquemas</a:t>
            </a:r>
            <a:r>
              <a:rPr lang="es-MX" sz="2400" spc="20" dirty="0">
                <a:latin typeface="Comic Sans MS"/>
                <a:cs typeface="Comic Sans MS"/>
              </a:rPr>
              <a:t> </a:t>
            </a:r>
            <a:r>
              <a:rPr lang="es-MX" sz="2400" spc="-5" dirty="0">
                <a:latin typeface="Comic Sans MS"/>
                <a:cs typeface="Comic Sans MS"/>
              </a:rPr>
              <a:t>de</a:t>
            </a:r>
            <a:r>
              <a:rPr lang="es-MX" sz="2400" spc="20" dirty="0">
                <a:latin typeface="Comic Sans MS"/>
                <a:cs typeface="Comic Sans MS"/>
              </a:rPr>
              <a:t> </a:t>
            </a:r>
            <a:r>
              <a:rPr lang="es-MX" sz="2400" spc="-5" dirty="0">
                <a:latin typeface="Comic Sans MS"/>
                <a:cs typeface="Comic Sans MS"/>
              </a:rPr>
              <a:t>corte</a:t>
            </a:r>
            <a:r>
              <a:rPr lang="es-MX" sz="2400" spc="5" dirty="0">
                <a:latin typeface="Comic Sans MS"/>
                <a:cs typeface="Comic Sans MS"/>
              </a:rPr>
              <a:t> </a:t>
            </a:r>
            <a:r>
              <a:rPr lang="es-MX" sz="2400" spc="-5" dirty="0">
                <a:latin typeface="Comic Sans MS"/>
                <a:cs typeface="Comic Sans MS"/>
              </a:rPr>
              <a:t>de carga del</a:t>
            </a:r>
            <a:r>
              <a:rPr lang="es-MX" sz="2400" dirty="0">
                <a:latin typeface="Comic Sans MS"/>
                <a:cs typeface="Comic Sans MS"/>
              </a:rPr>
              <a:t> </a:t>
            </a:r>
            <a:r>
              <a:rPr lang="es-MX" sz="2400" spc="-5" dirty="0">
                <a:latin typeface="Comic Sans MS"/>
                <a:cs typeface="Comic Sans MS"/>
              </a:rPr>
              <a:t>sistema.</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330200" y="304800"/>
            <a:ext cx="17297400" cy="8722901"/>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Operación</a:t>
            </a:r>
            <a:r>
              <a:rPr sz="2400" b="1" spc="20" dirty="0">
                <a:latin typeface="Comic Sans MS"/>
                <a:cs typeface="Comic Sans MS"/>
              </a:rPr>
              <a:t> </a:t>
            </a:r>
            <a:r>
              <a:rPr sz="2400" b="1" spc="-5" dirty="0">
                <a:latin typeface="Comic Sans MS"/>
                <a:cs typeface="Comic Sans MS"/>
              </a:rPr>
              <a:t>con</a:t>
            </a:r>
            <a:r>
              <a:rPr sz="2400" b="1" spc="20" dirty="0">
                <a:latin typeface="Comic Sans MS"/>
                <a:cs typeface="Comic Sans MS"/>
              </a:rPr>
              <a:t> </a:t>
            </a:r>
            <a:r>
              <a:rPr sz="2400" b="1" spc="-5" dirty="0">
                <a:latin typeface="Comic Sans MS"/>
                <a:cs typeface="Comic Sans MS"/>
              </a:rPr>
              <a:t>frecuencia</a:t>
            </a:r>
            <a:r>
              <a:rPr sz="2400" b="1" spc="20" dirty="0">
                <a:latin typeface="Comic Sans MS"/>
                <a:cs typeface="Comic Sans MS"/>
              </a:rPr>
              <a:t> </a:t>
            </a:r>
            <a:r>
              <a:rPr sz="2400" b="1" spc="-5" dirty="0">
                <a:latin typeface="Comic Sans MS"/>
                <a:cs typeface="Comic Sans MS"/>
              </a:rPr>
              <a:t>anormal</a:t>
            </a:r>
            <a:r>
              <a:rPr sz="2400" b="1" spc="20" dirty="0">
                <a:latin typeface="Comic Sans MS"/>
                <a:cs typeface="Comic Sans MS"/>
              </a:rPr>
              <a:t> </a:t>
            </a:r>
            <a:r>
              <a:rPr sz="2400" b="1" spc="-5" dirty="0">
                <a:latin typeface="Comic Sans MS"/>
                <a:cs typeface="Comic Sans MS"/>
              </a:rPr>
              <a:t>de</a:t>
            </a:r>
            <a:r>
              <a:rPr sz="2400" b="1" spc="20" dirty="0">
                <a:latin typeface="Comic Sans MS"/>
                <a:cs typeface="Comic Sans MS"/>
              </a:rPr>
              <a:t> </a:t>
            </a:r>
            <a:r>
              <a:rPr sz="2400" b="1" spc="-5" dirty="0" err="1">
                <a:latin typeface="Comic Sans MS"/>
                <a:cs typeface="Comic Sans MS"/>
              </a:rPr>
              <a:t>turbinas</a:t>
            </a:r>
            <a:r>
              <a:rPr sz="2400" b="1" spc="15" dirty="0">
                <a:latin typeface="Comic Sans MS"/>
                <a:cs typeface="Comic Sans MS"/>
              </a:rPr>
              <a:t> </a:t>
            </a:r>
            <a:r>
              <a:rPr sz="2400" b="1" spc="-5" dirty="0">
                <a:latin typeface="Comic Sans MS"/>
                <a:cs typeface="Comic Sans MS"/>
              </a:rPr>
              <a:t>de</a:t>
            </a:r>
            <a:r>
              <a:rPr lang="es-AR" sz="2400" b="1" spc="-5" dirty="0">
                <a:latin typeface="Comic Sans MS"/>
                <a:cs typeface="Comic Sans MS"/>
              </a:rPr>
              <a:t> </a:t>
            </a:r>
            <a:r>
              <a:rPr sz="2400" b="1" spc="-5" dirty="0" err="1">
                <a:latin typeface="Comic Sans MS"/>
                <a:cs typeface="Comic Sans MS"/>
              </a:rPr>
              <a:t>combustión</a:t>
            </a:r>
            <a:r>
              <a:rPr sz="2400" b="1" spc="-5" dirty="0">
                <a:latin typeface="Comic Sans MS"/>
                <a:cs typeface="Comic Sans MS"/>
              </a:rPr>
              <a:t>:</a:t>
            </a:r>
            <a:endParaRPr sz="2400" dirty="0">
              <a:latin typeface="Comic Sans MS"/>
              <a:cs typeface="Comic Sans MS"/>
            </a:endParaRPr>
          </a:p>
          <a:p>
            <a:pPr algn="just">
              <a:spcBef>
                <a:spcPts val="45"/>
              </a:spcBef>
            </a:pPr>
            <a:endParaRPr sz="2400" dirty="0">
              <a:latin typeface="Comic Sans MS"/>
              <a:cs typeface="Comic Sans MS"/>
            </a:endParaRPr>
          </a:p>
          <a:p>
            <a:pPr marL="12700" marR="5080" algn="just">
              <a:spcBef>
                <a:spcPts val="100"/>
              </a:spcBef>
            </a:pPr>
            <a:r>
              <a:rPr sz="2400" spc="-5" dirty="0">
                <a:latin typeface="Comic Sans MS"/>
                <a:cs typeface="Comic Sans MS"/>
              </a:rPr>
              <a:t>Las</a:t>
            </a:r>
            <a:r>
              <a:rPr sz="2400" spc="465" dirty="0">
                <a:latin typeface="Comic Sans MS"/>
                <a:cs typeface="Comic Sans MS"/>
              </a:rPr>
              <a:t> </a:t>
            </a:r>
            <a:r>
              <a:rPr sz="2400" spc="-5" dirty="0">
                <a:latin typeface="Comic Sans MS"/>
                <a:cs typeface="Comic Sans MS"/>
              </a:rPr>
              <a:t>limitaciones</a:t>
            </a:r>
            <a:r>
              <a:rPr sz="2400" spc="470" dirty="0">
                <a:latin typeface="Comic Sans MS"/>
                <a:cs typeface="Comic Sans MS"/>
              </a:rPr>
              <a:t> </a:t>
            </a:r>
            <a:r>
              <a:rPr sz="2400" spc="-5" dirty="0">
                <a:latin typeface="Comic Sans MS"/>
                <a:cs typeface="Comic Sans MS"/>
              </a:rPr>
              <a:t>para</a:t>
            </a:r>
            <a:r>
              <a:rPr sz="2400" spc="470" dirty="0">
                <a:latin typeface="Comic Sans MS"/>
                <a:cs typeface="Comic Sans MS"/>
              </a:rPr>
              <a:t> </a:t>
            </a:r>
            <a:r>
              <a:rPr sz="2400" spc="-5" dirty="0">
                <a:latin typeface="Comic Sans MS"/>
                <a:cs typeface="Comic Sans MS"/>
              </a:rPr>
              <a:t>generadores	de</a:t>
            </a:r>
            <a:r>
              <a:rPr sz="2400" spc="409" dirty="0">
                <a:latin typeface="Comic Sans MS"/>
                <a:cs typeface="Comic Sans MS"/>
              </a:rPr>
              <a:t> </a:t>
            </a:r>
            <a:r>
              <a:rPr sz="2400" spc="-5" dirty="0" err="1">
                <a:latin typeface="Comic Sans MS"/>
                <a:cs typeface="Comic Sans MS"/>
              </a:rPr>
              <a:t>turbinas</a:t>
            </a:r>
            <a:r>
              <a:rPr sz="2400" spc="400" dirty="0">
                <a:latin typeface="Comic Sans MS"/>
                <a:cs typeface="Comic Sans MS"/>
              </a:rPr>
              <a:t> </a:t>
            </a:r>
            <a:r>
              <a:rPr sz="2400" spc="-5" dirty="0">
                <a:latin typeface="Comic Sans MS"/>
                <a:cs typeface="Comic Sans MS"/>
              </a:rPr>
              <a:t>de</a:t>
            </a:r>
            <a:r>
              <a:rPr lang="en-US" sz="2400" spc="-5" dirty="0">
                <a:latin typeface="Comic Sans MS"/>
                <a:cs typeface="Comic Sans MS"/>
              </a:rPr>
              <a:t> </a:t>
            </a:r>
            <a:r>
              <a:rPr lang="es-MX" sz="2400" spc="-5" dirty="0">
                <a:latin typeface="Comic Sans MS"/>
                <a:cs typeface="Comic Sans MS"/>
              </a:rPr>
              <a:t>combustión</a:t>
            </a:r>
            <a:r>
              <a:rPr lang="es-MX" sz="2400" spc="45" dirty="0">
                <a:latin typeface="Comic Sans MS"/>
                <a:cs typeface="Comic Sans MS"/>
              </a:rPr>
              <a:t> </a:t>
            </a:r>
            <a:r>
              <a:rPr lang="es-MX" sz="2400" spc="-5" dirty="0">
                <a:latin typeface="Comic Sans MS"/>
                <a:cs typeface="Comic Sans MS"/>
              </a:rPr>
              <a:t>(</a:t>
            </a:r>
            <a:r>
              <a:rPr lang="es-MX" sz="2400" spc="-5" dirty="0" err="1">
                <a:latin typeface="Comic Sans MS"/>
                <a:cs typeface="Comic Sans MS"/>
              </a:rPr>
              <a:t>CTGs</a:t>
            </a:r>
            <a:r>
              <a:rPr lang="es-MX" sz="2400" spc="-5" dirty="0">
                <a:latin typeface="Comic Sans MS"/>
                <a:cs typeface="Comic Sans MS"/>
              </a:rPr>
              <a:t>)</a:t>
            </a:r>
            <a:r>
              <a:rPr lang="es-MX" sz="2400" spc="45" dirty="0">
                <a:latin typeface="Comic Sans MS"/>
                <a:cs typeface="Comic Sans MS"/>
              </a:rPr>
              <a:t> </a:t>
            </a:r>
            <a:r>
              <a:rPr lang="es-MX" sz="2400" spc="-5" dirty="0">
                <a:latin typeface="Comic Sans MS"/>
                <a:cs typeface="Comic Sans MS"/>
              </a:rPr>
              <a:t>son</a:t>
            </a:r>
            <a:r>
              <a:rPr lang="es-MX" sz="2400" spc="45" dirty="0">
                <a:latin typeface="Comic Sans MS"/>
                <a:cs typeface="Comic Sans MS"/>
              </a:rPr>
              <a:t> </a:t>
            </a:r>
            <a:r>
              <a:rPr lang="es-MX" sz="2400" spc="-5" dirty="0">
                <a:latin typeface="Comic Sans MS"/>
                <a:cs typeface="Comic Sans MS"/>
              </a:rPr>
              <a:t>similares</a:t>
            </a:r>
            <a:r>
              <a:rPr lang="es-MX" sz="2400" spc="45" dirty="0">
                <a:latin typeface="Comic Sans MS"/>
                <a:cs typeface="Comic Sans MS"/>
              </a:rPr>
              <a:t> </a:t>
            </a:r>
            <a:r>
              <a:rPr lang="es-MX" sz="2400" spc="-5" dirty="0">
                <a:latin typeface="Comic Sans MS"/>
                <a:cs typeface="Comic Sans MS"/>
              </a:rPr>
              <a:t>en</a:t>
            </a:r>
            <a:r>
              <a:rPr lang="es-MX" sz="2400" spc="45" dirty="0">
                <a:latin typeface="Comic Sans MS"/>
                <a:cs typeface="Comic Sans MS"/>
              </a:rPr>
              <a:t> </a:t>
            </a:r>
            <a:r>
              <a:rPr lang="es-MX" sz="2400" spc="-5" dirty="0">
                <a:latin typeface="Comic Sans MS"/>
                <a:cs typeface="Comic Sans MS"/>
              </a:rPr>
              <a:t>varios</a:t>
            </a:r>
            <a:r>
              <a:rPr lang="es-MX" sz="2400" spc="35" dirty="0">
                <a:latin typeface="Comic Sans MS"/>
                <a:cs typeface="Comic Sans MS"/>
              </a:rPr>
              <a:t> </a:t>
            </a:r>
            <a:r>
              <a:rPr lang="es-MX" sz="2400" spc="-5" dirty="0">
                <a:latin typeface="Comic Sans MS"/>
                <a:cs typeface="Comic Sans MS"/>
              </a:rPr>
              <a:t>aspectos</a:t>
            </a:r>
            <a:r>
              <a:rPr lang="es-MX" sz="2400" spc="40" dirty="0">
                <a:latin typeface="Comic Sans MS"/>
                <a:cs typeface="Comic Sans MS"/>
              </a:rPr>
              <a:t> </a:t>
            </a:r>
            <a:r>
              <a:rPr lang="es-MX" sz="2400" spc="-5" dirty="0">
                <a:latin typeface="Comic Sans MS"/>
                <a:cs typeface="Comic Sans MS"/>
              </a:rPr>
              <a:t>a</a:t>
            </a:r>
            <a:r>
              <a:rPr lang="es-MX" sz="2400" spc="40" dirty="0">
                <a:latin typeface="Comic Sans MS"/>
                <a:cs typeface="Comic Sans MS"/>
              </a:rPr>
              <a:t> </a:t>
            </a:r>
            <a:r>
              <a:rPr lang="es-MX" sz="2400" spc="-5" dirty="0">
                <a:latin typeface="Comic Sans MS"/>
                <a:cs typeface="Comic Sans MS"/>
              </a:rPr>
              <a:t>las de los generadores de turbinas de vapor.</a:t>
            </a:r>
            <a:r>
              <a:rPr lang="es-MX" sz="2400" dirty="0">
                <a:latin typeface="Comic Sans MS"/>
                <a:cs typeface="Comic Sans MS"/>
              </a:rPr>
              <a:t> </a:t>
            </a:r>
            <a:r>
              <a:rPr lang="es-MX" sz="2400" spc="-5" dirty="0">
                <a:latin typeface="Comic Sans MS"/>
                <a:cs typeface="Comic Sans MS"/>
              </a:rPr>
              <a:t>Existen, sin embargo, ciertas diferencias en el diseño y aplicación de </a:t>
            </a:r>
            <a:r>
              <a:rPr lang="es-MX" sz="2400" spc="-5" dirty="0" err="1">
                <a:latin typeface="Comic Sans MS"/>
                <a:cs typeface="Comic Sans MS"/>
              </a:rPr>
              <a:t>CTGs</a:t>
            </a:r>
            <a:r>
              <a:rPr lang="es-MX" sz="2400" spc="-5" dirty="0">
                <a:latin typeface="Comic Sans MS"/>
                <a:cs typeface="Comic Sans MS"/>
              </a:rPr>
              <a:t> que pueden originar diferentes requerimientos de protección.</a:t>
            </a:r>
          </a:p>
          <a:p>
            <a:pPr marL="12700" marR="5080" algn="just">
              <a:spcBef>
                <a:spcPts val="100"/>
              </a:spcBef>
            </a:pPr>
            <a:r>
              <a:rPr lang="es-MX" sz="2400" spc="-5" dirty="0">
                <a:latin typeface="Comic Sans MS"/>
                <a:cs typeface="Comic Sans MS"/>
              </a:rPr>
              <a:t>Una turbina de combustión podría perder flujo de aire si se</a:t>
            </a:r>
            <a:r>
              <a:rPr lang="es-MX" sz="2400" dirty="0">
                <a:latin typeface="Comic Sans MS"/>
                <a:cs typeface="Comic Sans MS"/>
              </a:rPr>
              <a:t> </a:t>
            </a:r>
            <a:r>
              <a:rPr lang="es-MX" sz="2400" spc="-5" dirty="0">
                <a:latin typeface="Comic Sans MS"/>
                <a:cs typeface="Comic Sans MS"/>
              </a:rPr>
              <a:t>intenta</a:t>
            </a:r>
            <a:r>
              <a:rPr lang="es-MX" sz="2400" dirty="0">
                <a:latin typeface="Comic Sans MS"/>
                <a:cs typeface="Comic Sans MS"/>
              </a:rPr>
              <a:t> </a:t>
            </a:r>
            <a:r>
              <a:rPr lang="es-MX" sz="2400" spc="-5" dirty="0">
                <a:latin typeface="Comic Sans MS"/>
                <a:cs typeface="Comic Sans MS"/>
              </a:rPr>
              <a:t>mantener</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salida</a:t>
            </a:r>
            <a:r>
              <a:rPr lang="es-MX" sz="2400" dirty="0">
                <a:latin typeface="Comic Sans MS"/>
                <a:cs typeface="Comic Sans MS"/>
              </a:rPr>
              <a:t> </a:t>
            </a:r>
            <a:r>
              <a:rPr lang="es-MX" sz="2400" spc="-5" dirty="0">
                <a:latin typeface="Comic Sans MS"/>
                <a:cs typeface="Comic Sans MS"/>
              </a:rPr>
              <a:t>completa</a:t>
            </a:r>
            <a:r>
              <a:rPr lang="es-MX" sz="2400" dirty="0">
                <a:latin typeface="Comic Sans MS"/>
                <a:cs typeface="Comic Sans MS"/>
              </a:rPr>
              <a:t> </a:t>
            </a:r>
            <a:r>
              <a:rPr lang="es-MX" sz="2400" spc="-5" dirty="0">
                <a:latin typeface="Comic Sans MS"/>
                <a:cs typeface="Comic Sans MS"/>
              </a:rPr>
              <a:t>durante condiciones de baja frecuencia.</a:t>
            </a:r>
            <a:r>
              <a:rPr lang="es-MX" sz="2400" dirty="0">
                <a:latin typeface="Comic Sans MS"/>
                <a:cs typeface="Comic Sans MS"/>
              </a:rPr>
              <a:t> </a:t>
            </a:r>
            <a:r>
              <a:rPr lang="es-MX" sz="2400" spc="-5" dirty="0">
                <a:latin typeface="Comic Sans MS"/>
                <a:cs typeface="Comic Sans MS"/>
              </a:rPr>
              <a:t>La pérdida de flujo de aire podría causar un eventual disparo de la unidad por </a:t>
            </a:r>
            <a:r>
              <a:rPr lang="es-MX" sz="2400" spc="-5" dirty="0" err="1">
                <a:latin typeface="Comic Sans MS"/>
                <a:cs typeface="Comic Sans MS"/>
              </a:rPr>
              <a:t>sobretemperatura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álabes.</a:t>
            </a:r>
            <a:r>
              <a:rPr lang="es-MX" sz="2400" spc="260"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err="1">
                <a:latin typeface="Comic Sans MS"/>
                <a:cs typeface="Comic Sans MS"/>
              </a:rPr>
              <a:t>CTGs</a:t>
            </a:r>
            <a:r>
              <a:rPr lang="es-MX" sz="2400" spc="260" dirty="0">
                <a:latin typeface="Comic Sans MS"/>
                <a:cs typeface="Comic Sans MS"/>
              </a:rPr>
              <a:t> </a:t>
            </a:r>
            <a:r>
              <a:rPr lang="es-MX" sz="2400" spc="-5" dirty="0">
                <a:latin typeface="Comic Sans MS"/>
                <a:cs typeface="Comic Sans MS"/>
              </a:rPr>
              <a:t>son equipados</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control</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descarga automáticamente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reduciendo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flujo</a:t>
            </a:r>
            <a:r>
              <a:rPr lang="es-MX" sz="2400" dirty="0">
                <a:latin typeface="Comic Sans MS"/>
                <a:cs typeface="Comic Sans MS"/>
              </a:rPr>
              <a:t> </a:t>
            </a:r>
            <a:r>
              <a:rPr lang="es-MX" sz="2400" spc="-5" dirty="0">
                <a:latin typeface="Comic Sans MS"/>
                <a:cs typeface="Comic Sans MS"/>
              </a:rPr>
              <a:t>de combustible de acuerdo a como disminuya la velocidad. Este control tiene el efecto total de proteger los álabes 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contra</a:t>
            </a:r>
            <a:r>
              <a:rPr lang="es-MX" sz="2400" dirty="0">
                <a:latin typeface="Comic Sans MS"/>
                <a:cs typeface="Comic Sans MS"/>
              </a:rPr>
              <a:t> </a:t>
            </a:r>
            <a:r>
              <a:rPr lang="es-MX" sz="2400" spc="-5" dirty="0">
                <a:latin typeface="Comic Sans MS"/>
                <a:cs typeface="Comic Sans MS"/>
              </a:rPr>
              <a:t>daños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contra sobrecalentamiento</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baja frecuencia de la unidad.</a:t>
            </a:r>
            <a:r>
              <a:rPr lang="es-MX" sz="2400" dirty="0">
                <a:latin typeface="Comic Sans MS"/>
                <a:cs typeface="Comic Sans MS"/>
              </a:rPr>
              <a:t> </a:t>
            </a:r>
            <a:r>
              <a:rPr lang="es-MX" sz="2400" spc="-5" dirty="0">
                <a:latin typeface="Comic Sans MS"/>
                <a:cs typeface="Comic Sans MS"/>
              </a:rPr>
              <a:t>En general, los </a:t>
            </a:r>
            <a:r>
              <a:rPr lang="es-MX" sz="2400" spc="-5" dirty="0" err="1">
                <a:latin typeface="Comic Sans MS"/>
                <a:cs typeface="Comic Sans MS"/>
              </a:rPr>
              <a:t>CTGs</a:t>
            </a:r>
            <a:r>
              <a:rPr lang="es-MX" sz="2400" spc="-5" dirty="0">
                <a:latin typeface="Comic Sans MS"/>
                <a:cs typeface="Comic Sans MS"/>
              </a:rPr>
              <a:t> tienen una mayor</a:t>
            </a:r>
            <a:r>
              <a:rPr lang="es-MX" sz="2400" spc="200" dirty="0">
                <a:latin typeface="Comic Sans MS"/>
                <a:cs typeface="Comic Sans MS"/>
              </a:rPr>
              <a:t> </a:t>
            </a:r>
            <a:r>
              <a:rPr lang="es-MX" sz="2400" spc="-5" dirty="0">
                <a:latin typeface="Comic Sans MS"/>
                <a:cs typeface="Comic Sans MS"/>
              </a:rPr>
              <a:t>capacidad</a:t>
            </a:r>
            <a:r>
              <a:rPr lang="es-MX" sz="2400" spc="200" dirty="0">
                <a:latin typeface="Comic Sans MS"/>
                <a:cs typeface="Comic Sans MS"/>
              </a:rPr>
              <a:t> </a:t>
            </a:r>
            <a:r>
              <a:rPr lang="es-MX" sz="2400" spc="-5" dirty="0">
                <a:latin typeface="Comic Sans MS"/>
                <a:cs typeface="Comic Sans MS"/>
              </a:rPr>
              <a:t>para</a:t>
            </a:r>
            <a:r>
              <a:rPr lang="es-MX" sz="2400" spc="200" dirty="0">
                <a:latin typeface="Comic Sans MS"/>
                <a:cs typeface="Comic Sans MS"/>
              </a:rPr>
              <a:t> </a:t>
            </a:r>
            <a:r>
              <a:rPr lang="es-MX" sz="2400" spc="-5" dirty="0">
                <a:latin typeface="Comic Sans MS"/>
                <a:cs typeface="Comic Sans MS"/>
              </a:rPr>
              <a:t>operación</a:t>
            </a:r>
            <a:r>
              <a:rPr lang="es-MX" sz="2400" spc="195" dirty="0">
                <a:latin typeface="Comic Sans MS"/>
                <a:cs typeface="Comic Sans MS"/>
              </a:rPr>
              <a:t> </a:t>
            </a:r>
            <a:r>
              <a:rPr lang="es-MX" sz="2400" spc="-5" dirty="0">
                <a:latin typeface="Comic Sans MS"/>
                <a:cs typeface="Comic Sans MS"/>
              </a:rPr>
              <a:t>a</a:t>
            </a:r>
            <a:r>
              <a:rPr lang="es-MX" sz="2400" spc="195" dirty="0">
                <a:latin typeface="Comic Sans MS"/>
                <a:cs typeface="Comic Sans MS"/>
              </a:rPr>
              <a:t> </a:t>
            </a:r>
            <a:r>
              <a:rPr lang="es-MX" sz="2400" spc="-5" dirty="0">
                <a:latin typeface="Comic Sans MS"/>
                <a:cs typeface="Comic Sans MS"/>
              </a:rPr>
              <a:t>baja</a:t>
            </a:r>
            <a:r>
              <a:rPr lang="es-MX" sz="2400" spc="195" dirty="0">
                <a:latin typeface="Comic Sans MS"/>
                <a:cs typeface="Comic Sans MS"/>
              </a:rPr>
              <a:t> </a:t>
            </a:r>
            <a:r>
              <a:rPr lang="es-MX" sz="2400" spc="-5" dirty="0">
                <a:latin typeface="Comic Sans MS"/>
                <a:cs typeface="Comic Sans MS"/>
              </a:rPr>
              <a:t>frecuencia</a:t>
            </a:r>
            <a:r>
              <a:rPr lang="es-MX" sz="2400" spc="195" dirty="0">
                <a:latin typeface="Comic Sans MS"/>
                <a:cs typeface="Comic Sans MS"/>
              </a:rPr>
              <a:t> </a:t>
            </a:r>
            <a:r>
              <a:rPr lang="es-MX" sz="2400" spc="-5" dirty="0">
                <a:latin typeface="Comic Sans MS"/>
                <a:cs typeface="Comic Sans MS"/>
              </a:rPr>
              <a:t>que las unidades de vapor, particularmente si el sistema de control incluye una característica de reducción de carga. La operación continua de </a:t>
            </a:r>
            <a:r>
              <a:rPr lang="es-MX" sz="2400" spc="-5" dirty="0" err="1">
                <a:latin typeface="Comic Sans MS"/>
                <a:cs typeface="Comic Sans MS"/>
              </a:rPr>
              <a:t>CTGs</a:t>
            </a:r>
            <a:r>
              <a:rPr lang="es-MX" sz="2400" spc="-5" dirty="0">
                <a:latin typeface="Comic Sans MS"/>
                <a:cs typeface="Comic Sans MS"/>
              </a:rPr>
              <a:t> está en el rango de 56-60 Hz, siendo los álabes de la turbina el factor limitante. Estos factores, más los otros discutidos antes, sugieren 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baja frecuencia</a:t>
            </a:r>
            <a:r>
              <a:rPr lang="es-MX" sz="2400" spc="254" dirty="0">
                <a:latin typeface="Comic Sans MS"/>
                <a:cs typeface="Comic Sans MS"/>
              </a:rPr>
              <a:t> </a:t>
            </a:r>
            <a:r>
              <a:rPr lang="es-MX" sz="2400" spc="-5" dirty="0">
                <a:latin typeface="Comic Sans MS"/>
                <a:cs typeface="Comic Sans MS"/>
              </a:rPr>
              <a:t>con</a:t>
            </a:r>
            <a:r>
              <a:rPr lang="es-MX" sz="2400" spc="260" dirty="0">
                <a:latin typeface="Comic Sans MS"/>
                <a:cs typeface="Comic Sans MS"/>
              </a:rPr>
              <a:t> </a:t>
            </a:r>
            <a:r>
              <a:rPr lang="es-MX" sz="2400" spc="-5" dirty="0">
                <a:latin typeface="Comic Sans MS"/>
                <a:cs typeface="Comic Sans MS"/>
              </a:rPr>
              <a:t>un solo punto de ajuste de disparo en o abajo del menor punto de ajuste de disparo por baja frecuencia para las unidades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vapor</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vecindad.</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siguientes lineamientos</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usados</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aplique</a:t>
            </a:r>
            <a:r>
              <a:rPr lang="es-MX" sz="2400" dirty="0">
                <a:latin typeface="Comic Sans MS"/>
                <a:cs typeface="Comic Sans MS"/>
              </a:rPr>
              <a:t> </a:t>
            </a:r>
            <a:r>
              <a:rPr lang="es-MX" sz="2400" spc="-5" dirty="0">
                <a:latin typeface="Comic Sans MS"/>
                <a:cs typeface="Comic Sans MS"/>
              </a:rPr>
              <a:t>la protección</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a</a:t>
            </a:r>
            <a:r>
              <a:rPr lang="es-MX" sz="2400" spc="260" dirty="0">
                <a:latin typeface="Comic Sans MS"/>
                <a:cs typeface="Comic Sans MS"/>
              </a:rPr>
              <a:t> </a:t>
            </a:r>
            <a:r>
              <a:rPr lang="es-MX" sz="2400" spc="-5" dirty="0">
                <a:latin typeface="Comic Sans MS"/>
                <a:cs typeface="Comic Sans MS"/>
              </a:rPr>
              <a:t>turbinas</a:t>
            </a:r>
            <a:r>
              <a:rPr lang="es-MX" sz="2400" spc="260" dirty="0">
                <a:latin typeface="Comic Sans MS"/>
                <a:cs typeface="Comic Sans MS"/>
              </a:rPr>
              <a:t> </a:t>
            </a:r>
            <a:r>
              <a:rPr lang="es-MX" sz="2400" spc="-5" dirty="0">
                <a:latin typeface="Comic Sans MS"/>
                <a:cs typeface="Comic Sans MS"/>
              </a:rPr>
              <a:t>de combustión:</a:t>
            </a:r>
          </a:p>
          <a:p>
            <a:pPr marL="12700" marR="5080" algn="just">
              <a:spcBef>
                <a:spcPts val="100"/>
              </a:spcBef>
            </a:pPr>
            <a:endParaRPr lang="es-MX" sz="2400" spc="-5" dirty="0">
              <a:latin typeface="Comic Sans MS"/>
              <a:cs typeface="Comic Sans MS"/>
            </a:endParaRPr>
          </a:p>
          <a:p>
            <a:pPr marL="469265" marR="5080" indent="-457200" algn="just">
              <a:spcBef>
                <a:spcPts val="100"/>
              </a:spcBef>
              <a:buFont typeface="+mj-lt"/>
              <a:buAutoNum type="arabicPeriod"/>
            </a:pPr>
            <a:r>
              <a:rPr lang="es-MX" sz="2400" spc="-5" dirty="0">
                <a:latin typeface="Comic Sans MS"/>
                <a:cs typeface="Comic Sans MS"/>
              </a:rPr>
              <a:t>Usar un relé de baja frecuencia por cada unidad, alimentado</a:t>
            </a:r>
            <a:r>
              <a:rPr lang="es-MX" sz="2400" spc="85" dirty="0">
                <a:latin typeface="Comic Sans MS"/>
                <a:cs typeface="Comic Sans MS"/>
              </a:rPr>
              <a:t> </a:t>
            </a:r>
            <a:r>
              <a:rPr lang="es-MX" sz="2400" spc="-5" dirty="0">
                <a:latin typeface="Comic Sans MS"/>
                <a:cs typeface="Comic Sans MS"/>
              </a:rPr>
              <a:t>por</a:t>
            </a:r>
            <a:r>
              <a:rPr lang="es-MX" sz="2400" spc="85" dirty="0">
                <a:latin typeface="Comic Sans MS"/>
                <a:cs typeface="Comic Sans MS"/>
              </a:rPr>
              <a:t> </a:t>
            </a:r>
            <a:r>
              <a:rPr lang="es-MX" sz="2400" spc="-5" dirty="0">
                <a:latin typeface="Comic Sans MS"/>
                <a:cs typeface="Comic Sans MS"/>
              </a:rPr>
              <a:t>los</a:t>
            </a:r>
            <a:r>
              <a:rPr lang="es-MX" sz="2400" spc="85" dirty="0">
                <a:latin typeface="Comic Sans MS"/>
                <a:cs typeface="Comic Sans MS"/>
              </a:rPr>
              <a:t> </a:t>
            </a:r>
            <a:r>
              <a:rPr lang="es-MX" sz="2400" spc="-5" dirty="0">
                <a:latin typeface="Comic Sans MS"/>
                <a:cs typeface="Comic Sans MS"/>
              </a:rPr>
              <a:t>transformadores</a:t>
            </a:r>
            <a:r>
              <a:rPr lang="es-MX" sz="2400" spc="80" dirty="0">
                <a:latin typeface="Comic Sans MS"/>
                <a:cs typeface="Comic Sans MS"/>
              </a:rPr>
              <a:t> </a:t>
            </a:r>
            <a:r>
              <a:rPr lang="es-MX" sz="2400" spc="-5" dirty="0">
                <a:latin typeface="Comic Sans MS"/>
                <a:cs typeface="Comic Sans MS"/>
              </a:rPr>
              <a:t>de</a:t>
            </a:r>
            <a:r>
              <a:rPr lang="es-MX" sz="2400" spc="80" dirty="0">
                <a:latin typeface="Comic Sans MS"/>
                <a:cs typeface="Comic Sans MS"/>
              </a:rPr>
              <a:t> </a:t>
            </a:r>
            <a:r>
              <a:rPr lang="es-MX" sz="2400" spc="-5" dirty="0">
                <a:latin typeface="Comic Sans MS"/>
                <a:cs typeface="Comic Sans MS"/>
              </a:rPr>
              <a:t>potencial</a:t>
            </a:r>
            <a:r>
              <a:rPr lang="es-MX" sz="2400" spc="75" dirty="0">
                <a:latin typeface="Comic Sans MS"/>
                <a:cs typeface="Comic Sans MS"/>
              </a:rPr>
              <a:t> </a:t>
            </a:r>
            <a:r>
              <a:rPr lang="es-MX" sz="2400" spc="-5" dirty="0">
                <a:latin typeface="Comic Sans MS"/>
                <a:cs typeface="Comic Sans MS"/>
              </a:rPr>
              <a:t>de la unidad.</a:t>
            </a:r>
          </a:p>
          <a:p>
            <a:pPr marL="469265" marR="5080" indent="-457200" algn="just">
              <a:spcBef>
                <a:spcPts val="100"/>
              </a:spcBef>
              <a:buFont typeface="+mj-lt"/>
              <a:buAutoNum type="arabicPeriod"/>
            </a:pPr>
            <a:r>
              <a:rPr lang="es-MX" sz="2400" spc="-5" dirty="0">
                <a:latin typeface="Comic Sans MS"/>
                <a:cs typeface="Comic Sans MS"/>
              </a:rPr>
              <a:t>Si se desea agregar seguridad, se debe supervisar el disparo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segundo</a:t>
            </a:r>
            <a:r>
              <a:rPr lang="es-MX" sz="2400" dirty="0">
                <a:latin typeface="Comic Sans MS"/>
                <a:cs typeface="Comic Sans MS"/>
              </a:rPr>
              <a:t> </a:t>
            </a:r>
            <a:r>
              <a:rPr lang="es-MX" sz="2400" spc="-5" dirty="0">
                <a:latin typeface="Comic Sans MS"/>
                <a:cs typeface="Comic Sans MS"/>
              </a:rPr>
              <a:t>relé</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baja</a:t>
            </a:r>
            <a:r>
              <a:rPr lang="es-MX" sz="2400" spc="260" dirty="0">
                <a:latin typeface="Comic Sans MS"/>
                <a:cs typeface="Comic Sans MS"/>
              </a:rPr>
              <a:t> </a:t>
            </a:r>
            <a:r>
              <a:rPr lang="es-MX" sz="2400" spc="-5" dirty="0">
                <a:latin typeface="Comic Sans MS"/>
                <a:cs typeface="Comic Sans MS"/>
              </a:rPr>
              <a:t>frecuencia. Este</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puede</a:t>
            </a:r>
            <a:r>
              <a:rPr lang="es-MX" sz="2400" spc="5"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común</a:t>
            </a:r>
            <a:r>
              <a:rPr lang="es-MX" sz="2400" spc="5"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varias</a:t>
            </a:r>
            <a:r>
              <a:rPr lang="es-MX" sz="2400" spc="5" dirty="0">
                <a:latin typeface="Comic Sans MS"/>
                <a:cs typeface="Comic Sans MS"/>
              </a:rPr>
              <a:t> </a:t>
            </a:r>
            <a:r>
              <a:rPr lang="es-MX" sz="2400" spc="-5" dirty="0">
                <a:latin typeface="Comic Sans MS"/>
                <a:cs typeface="Comic Sans MS"/>
              </a:rPr>
              <a:t>unidades.</a:t>
            </a:r>
          </a:p>
          <a:p>
            <a:pPr marL="469265" marR="5080" indent="-457200" algn="just">
              <a:spcBef>
                <a:spcPts val="100"/>
              </a:spcBef>
              <a:buFont typeface="+mj-lt"/>
              <a:buAutoNum type="arabicPeriod"/>
            </a:pP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estar</a:t>
            </a:r>
            <a:r>
              <a:rPr lang="es-MX" sz="2400" dirty="0">
                <a:latin typeface="Comic Sans MS"/>
                <a:cs typeface="Comic Sans MS"/>
              </a:rPr>
              <a:t> </a:t>
            </a:r>
            <a:r>
              <a:rPr lang="es-MX" sz="2400" spc="-5" dirty="0">
                <a:latin typeface="Comic Sans MS"/>
                <a:cs typeface="Comic Sans MS"/>
              </a:rPr>
              <a:t>consciente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existencia</a:t>
            </a:r>
            <a:r>
              <a:rPr lang="es-MX" sz="2400" dirty="0">
                <a:latin typeface="Comic Sans MS"/>
                <a:cs typeface="Comic Sans MS"/>
              </a:rPr>
              <a:t> </a:t>
            </a:r>
            <a:r>
              <a:rPr lang="es-MX" sz="2400" spc="-5" dirty="0">
                <a:latin typeface="Comic Sans MS"/>
                <a:cs typeface="Comic Sans MS"/>
              </a:rPr>
              <a:t>de protección por baja frecuencia proporcionada por el fabricante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 de control de la unidad. 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requerida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coordinación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ajustes</a:t>
            </a:r>
            <a:r>
              <a:rPr lang="es-MX" sz="2400" dirty="0">
                <a:latin typeface="Comic Sans MS"/>
                <a:cs typeface="Comic Sans MS"/>
              </a:rPr>
              <a:t> </a:t>
            </a:r>
            <a:r>
              <a:rPr lang="es-MX" sz="2400" spc="-5" dirty="0">
                <a:latin typeface="Comic Sans MS"/>
                <a:cs typeface="Comic Sans MS"/>
              </a:rPr>
              <a:t>y lógica de disparos para evitar interferencia con la protección externa.</a:t>
            </a:r>
            <a:endParaRPr lang="es-MX" sz="2400" dirty="0">
              <a:latin typeface="Comic Sans MS"/>
              <a:cs typeface="Comic Sans MS"/>
            </a:endParaRPr>
          </a:p>
          <a:p>
            <a:pPr marL="12700">
              <a:spcBef>
                <a:spcPts val="5"/>
              </a:spcBef>
              <a:tabLst>
                <a:tab pos="2159635" algn="l"/>
              </a:tabLst>
            </a:pPr>
            <a:endParaRPr sz="900" dirty="0">
              <a:latin typeface="Comic Sans MS"/>
              <a:cs typeface="Comic Sans MS"/>
            </a:endParaRPr>
          </a:p>
        </p:txBody>
      </p:sp>
    </p:spTree>
    <p:extLst>
      <p:ext uri="{BB962C8B-B14F-4D97-AF65-F5344CB8AC3E}">
        <p14:creationId xmlns="" xmlns:p14="http://schemas.microsoft.com/office/powerpoint/2010/main" val="21345749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2100" y="381000"/>
            <a:ext cx="17297400" cy="8759577"/>
          </a:xfrm>
          <a:prstGeom prst="rect">
            <a:avLst/>
          </a:prstGeom>
        </p:spPr>
        <p:txBody>
          <a:bodyPr vert="horz" wrap="square" lIns="0" tIns="12700" rIns="0" bIns="0" rtlCol="0">
            <a:spAutoFit/>
          </a:bodyPr>
          <a:lstStyle/>
          <a:p>
            <a:pPr marL="12700" marR="5080" algn="just">
              <a:spcBef>
                <a:spcPts val="100"/>
              </a:spcBef>
              <a:tabLst>
                <a:tab pos="699135" algn="l"/>
                <a:tab pos="1020444" algn="l"/>
                <a:tab pos="1734820" algn="l"/>
                <a:tab pos="2298700" algn="l"/>
                <a:tab pos="2571115" algn="l"/>
              </a:tabLst>
            </a:pPr>
            <a:r>
              <a:rPr sz="2400" b="1" spc="-5" dirty="0">
                <a:latin typeface="Comic Sans MS"/>
                <a:cs typeface="Comic Sans MS"/>
              </a:rPr>
              <a:t>Operación	con	frecuencia	</a:t>
            </a:r>
            <a:r>
              <a:rPr sz="2400" b="1" spc="-10" dirty="0">
                <a:latin typeface="Comic Sans MS"/>
                <a:cs typeface="Comic Sans MS"/>
              </a:rPr>
              <a:t>a</a:t>
            </a:r>
            <a:r>
              <a:rPr sz="2400" b="1" spc="-5" dirty="0">
                <a:latin typeface="Comic Sans MS"/>
                <a:cs typeface="Comic Sans MS"/>
              </a:rPr>
              <a:t>norm</a:t>
            </a:r>
            <a:r>
              <a:rPr sz="2400" b="1" spc="-10" dirty="0">
                <a:latin typeface="Comic Sans MS"/>
                <a:cs typeface="Comic Sans MS"/>
              </a:rPr>
              <a:t>a</a:t>
            </a:r>
            <a:r>
              <a:rPr sz="2400" b="1" spc="-5" dirty="0">
                <a:latin typeface="Comic Sans MS"/>
                <a:cs typeface="Comic Sans MS"/>
              </a:rPr>
              <a:t>l</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err="1">
                <a:latin typeface="Comic Sans MS"/>
                <a:cs typeface="Comic Sans MS"/>
              </a:rPr>
              <a:t>unid</a:t>
            </a:r>
            <a:r>
              <a:rPr sz="2400" b="1" spc="-10" dirty="0" err="1">
                <a:latin typeface="Comic Sans MS"/>
                <a:cs typeface="Comic Sans MS"/>
              </a:rPr>
              <a:t>a</a:t>
            </a:r>
            <a:r>
              <a:rPr sz="2400" b="1" spc="-5" dirty="0" err="1">
                <a:latin typeface="Comic Sans MS"/>
                <a:cs typeface="Comic Sans MS"/>
              </a:rPr>
              <a:t>des</a:t>
            </a:r>
            <a:r>
              <a:rPr lang="es-AR" sz="2400" b="1" spc="-5" dirty="0">
                <a:latin typeface="Comic Sans MS"/>
                <a:cs typeface="Comic Sans MS"/>
              </a:rPr>
              <a:t> </a:t>
            </a:r>
            <a:r>
              <a:rPr sz="2400" b="1" spc="-5" dirty="0" err="1">
                <a:latin typeface="Comic Sans MS"/>
                <a:cs typeface="Comic Sans MS"/>
              </a:rPr>
              <a:t>generadoras</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err="1">
                <a:latin typeface="Comic Sans MS"/>
                <a:cs typeface="Comic Sans MS"/>
              </a:rPr>
              <a:t>ciclo</a:t>
            </a:r>
            <a:r>
              <a:rPr sz="2400" b="1" dirty="0">
                <a:latin typeface="Comic Sans MS"/>
                <a:cs typeface="Comic Sans MS"/>
              </a:rPr>
              <a:t> </a:t>
            </a:r>
            <a:r>
              <a:rPr sz="2400" b="1" spc="-5" dirty="0" err="1">
                <a:latin typeface="Comic Sans MS"/>
                <a:cs typeface="Comic Sans MS"/>
              </a:rPr>
              <a:t>combinado</a:t>
            </a:r>
            <a:endParaRPr lang="en-US" sz="2400" b="1" spc="-5" dirty="0">
              <a:latin typeface="Comic Sans MS"/>
              <a:cs typeface="Comic Sans MS"/>
            </a:endParaRPr>
          </a:p>
          <a:p>
            <a:pPr marL="12700" marR="5080" algn="just">
              <a:spcBef>
                <a:spcPts val="100"/>
              </a:spcBef>
              <a:tabLst>
                <a:tab pos="699135" algn="l"/>
                <a:tab pos="1020444" algn="l"/>
                <a:tab pos="1734820" algn="l"/>
                <a:tab pos="2298700" algn="l"/>
                <a:tab pos="2571115" algn="l"/>
              </a:tabLst>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En una instalación de generación de ciclo combinado, la cual</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combinación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de combustión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vapor,</a:t>
            </a:r>
            <a:r>
              <a:rPr lang="es-MX" sz="2400" dirty="0">
                <a:latin typeface="Comic Sans MS"/>
                <a:cs typeface="Comic Sans MS"/>
              </a:rPr>
              <a:t> </a:t>
            </a:r>
            <a:r>
              <a:rPr lang="es-MX" sz="2400" spc="-5" dirty="0">
                <a:latin typeface="Comic Sans MS"/>
                <a:cs typeface="Comic Sans MS"/>
              </a:rPr>
              <a:t>las limitaciones de baja frecuencia son las descritas en la sección asociada con cada tipo de unidad.</a:t>
            </a:r>
            <a:r>
              <a:rPr lang="es-MX" sz="2400" dirty="0">
                <a:latin typeface="Comic Sans MS"/>
                <a:cs typeface="Comic Sans MS"/>
              </a:rPr>
              <a:t> </a:t>
            </a:r>
            <a:r>
              <a:rPr lang="es-MX" sz="2400" spc="-5" dirty="0">
                <a:latin typeface="Comic Sans MS"/>
                <a:cs typeface="Comic Sans MS"/>
              </a:rPr>
              <a:t>Se recomienda para la protección de una instalación de ciclo combinado proporcionar esquemas separados de protección por baja frecuencia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cada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planta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ciclo combinado.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método</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deberá</a:t>
            </a:r>
            <a:r>
              <a:rPr lang="es-MX" sz="2400" dirty="0">
                <a:latin typeface="Comic Sans MS"/>
                <a:cs typeface="Comic Sans MS"/>
              </a:rPr>
              <a:t> </a:t>
            </a:r>
            <a:r>
              <a:rPr lang="es-MX" sz="2400" spc="-5" dirty="0">
                <a:latin typeface="Comic Sans MS"/>
                <a:cs typeface="Comic Sans MS"/>
              </a:rPr>
              <a:t>seguir</a:t>
            </a:r>
            <a:r>
              <a:rPr lang="es-MX" sz="2400" dirty="0">
                <a:latin typeface="Comic Sans MS"/>
                <a:cs typeface="Comic Sans MS"/>
              </a:rPr>
              <a:t> </a:t>
            </a:r>
            <a:r>
              <a:rPr lang="es-MX" sz="2400" spc="-5" dirty="0">
                <a:latin typeface="Comic Sans MS"/>
                <a:cs typeface="Comic Sans MS"/>
              </a:rPr>
              <a:t>las recomendaciones</a:t>
            </a:r>
            <a:r>
              <a:rPr lang="es-MX" sz="2400" spc="10" dirty="0">
                <a:latin typeface="Comic Sans MS"/>
                <a:cs typeface="Comic Sans MS"/>
              </a:rPr>
              <a:t> </a:t>
            </a:r>
            <a:r>
              <a:rPr lang="es-MX" sz="2400" spc="-5" dirty="0">
                <a:latin typeface="Comic Sans MS"/>
                <a:cs typeface="Comic Sans MS"/>
              </a:rPr>
              <a:t>indicadas</a:t>
            </a:r>
            <a:r>
              <a:rPr lang="es-MX" sz="2400" spc="10" dirty="0">
                <a:latin typeface="Comic Sans MS"/>
                <a:cs typeface="Comic Sans MS"/>
              </a:rPr>
              <a:t> </a:t>
            </a:r>
            <a:r>
              <a:rPr lang="es-MX" sz="2400" spc="-5" dirty="0">
                <a:latin typeface="Comic Sans MS"/>
                <a:cs typeface="Comic Sans MS"/>
              </a:rPr>
              <a:t>en</a:t>
            </a:r>
            <a:r>
              <a:rPr lang="es-MX" sz="2400" spc="10" dirty="0">
                <a:latin typeface="Comic Sans MS"/>
                <a:cs typeface="Comic Sans MS"/>
              </a:rPr>
              <a:t> </a:t>
            </a:r>
            <a:r>
              <a:rPr lang="es-MX" sz="2400" spc="-5" dirty="0">
                <a:latin typeface="Comic Sans MS"/>
                <a:cs typeface="Comic Sans MS"/>
              </a:rPr>
              <a:t>la</a:t>
            </a:r>
            <a:r>
              <a:rPr lang="es-MX" sz="2400" spc="10" dirty="0">
                <a:latin typeface="Comic Sans MS"/>
                <a:cs typeface="Comic Sans MS"/>
              </a:rPr>
              <a:t> </a:t>
            </a:r>
            <a:r>
              <a:rPr lang="es-MX" sz="2400" spc="-5" dirty="0">
                <a:latin typeface="Comic Sans MS"/>
                <a:cs typeface="Comic Sans MS"/>
              </a:rPr>
              <a:t>sección</a:t>
            </a:r>
            <a:r>
              <a:rPr lang="es-MX" sz="2400" spc="10"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cada</a:t>
            </a:r>
            <a:r>
              <a:rPr lang="es-MX" sz="2400" spc="10" dirty="0">
                <a:latin typeface="Comic Sans MS"/>
                <a:cs typeface="Comic Sans MS"/>
              </a:rPr>
              <a:t> </a:t>
            </a:r>
            <a:r>
              <a:rPr lang="es-MX" sz="2400" spc="-5" dirty="0">
                <a:latin typeface="Comic Sans MS"/>
                <a:cs typeface="Comic Sans MS"/>
              </a:rPr>
              <a:t>unidad.</a:t>
            </a:r>
          </a:p>
          <a:p>
            <a:pPr marL="12700" marR="5080" algn="just">
              <a:spcBef>
                <a:spcPts val="100"/>
              </a:spcBef>
            </a:pPr>
            <a:endParaRPr lang="es-MX" sz="2400" spc="-5" dirty="0">
              <a:latin typeface="Comic Sans MS"/>
              <a:cs typeface="Comic Sans MS"/>
            </a:endParaRPr>
          </a:p>
          <a:p>
            <a:pPr marL="12700" algn="just">
              <a:spcBef>
                <a:spcPts val="100"/>
              </a:spcBef>
            </a:pPr>
            <a:r>
              <a:rPr lang="es-MX" sz="2400" b="1" spc="-5" dirty="0">
                <a:latin typeface="Comic Sans MS"/>
                <a:cs typeface="Comic Sans MS"/>
              </a:rPr>
              <a:t>Unidades</a:t>
            </a:r>
            <a:r>
              <a:rPr lang="es-MX" sz="2400" b="1" spc="5" dirty="0">
                <a:latin typeface="Comic Sans MS"/>
                <a:cs typeface="Comic Sans MS"/>
              </a:rPr>
              <a:t> </a:t>
            </a:r>
            <a:r>
              <a:rPr lang="es-MX" sz="2400" b="1" spc="-5" dirty="0">
                <a:latin typeface="Comic Sans MS"/>
                <a:cs typeface="Comic Sans MS"/>
              </a:rPr>
              <a:t>generadoras</a:t>
            </a:r>
            <a:r>
              <a:rPr lang="es-MX" sz="2400" b="1" spc="10" dirty="0">
                <a:latin typeface="Comic Sans MS"/>
                <a:cs typeface="Comic Sans MS"/>
              </a:rPr>
              <a:t> </a:t>
            </a:r>
            <a:r>
              <a:rPr lang="es-MX" sz="2400" b="1" spc="-5" dirty="0">
                <a:latin typeface="Comic Sans MS"/>
                <a:cs typeface="Comic Sans MS"/>
              </a:rPr>
              <a:t>hidráulicas</a:t>
            </a:r>
          </a:p>
          <a:p>
            <a:pPr marL="12700" algn="just">
              <a:spcBef>
                <a:spcPts val="100"/>
              </a:spcBef>
            </a:pPr>
            <a:endParaRPr lang="es-MX" sz="2400" b="1" spc="-5" dirty="0">
              <a:latin typeface="Comic Sans MS"/>
              <a:cs typeface="Comic Sans MS"/>
            </a:endParaRPr>
          </a:p>
          <a:p>
            <a:pPr marL="12700" marR="5080" algn="just">
              <a:spcBef>
                <a:spcPts val="100"/>
              </a:spcBef>
            </a:pP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turbinas</a:t>
            </a:r>
            <a:r>
              <a:rPr lang="es-MX" sz="2400" dirty="0">
                <a:latin typeface="Comic Sans MS"/>
                <a:cs typeface="Comic Sans MS"/>
              </a:rPr>
              <a:t> </a:t>
            </a:r>
            <a:r>
              <a:rPr lang="es-MX" sz="2400" spc="-5" dirty="0">
                <a:latin typeface="Comic Sans MS"/>
                <a:cs typeface="Comic Sans MS"/>
              </a:rPr>
              <a:t>hidráulicas</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tolerar desviaciones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mucho</a:t>
            </a:r>
            <a:r>
              <a:rPr lang="es-MX" sz="2400" dirty="0">
                <a:latin typeface="Comic Sans MS"/>
                <a:cs typeface="Comic Sans MS"/>
              </a:rPr>
              <a:t> </a:t>
            </a:r>
            <a:r>
              <a:rPr lang="es-MX" sz="2400" spc="-5" dirty="0">
                <a:latin typeface="Comic Sans MS"/>
                <a:cs typeface="Comic Sans MS"/>
              </a:rPr>
              <a:t>mayores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las turbinas</a:t>
            </a:r>
            <a:r>
              <a:rPr lang="es-MX" sz="2400" spc="210" dirty="0">
                <a:latin typeface="Comic Sans MS"/>
                <a:cs typeface="Comic Sans MS"/>
              </a:rPr>
              <a:t> </a:t>
            </a:r>
            <a:r>
              <a:rPr lang="es-MX" sz="2400" spc="-5" dirty="0">
                <a:latin typeface="Comic Sans MS"/>
                <a:cs typeface="Comic Sans MS"/>
              </a:rPr>
              <a:t>de</a:t>
            </a:r>
            <a:r>
              <a:rPr lang="es-MX" sz="2400" spc="204" dirty="0">
                <a:latin typeface="Comic Sans MS"/>
                <a:cs typeface="Comic Sans MS"/>
              </a:rPr>
              <a:t> </a:t>
            </a:r>
            <a:r>
              <a:rPr lang="es-MX" sz="2400" spc="-5" dirty="0">
                <a:latin typeface="Comic Sans MS"/>
                <a:cs typeface="Comic Sans MS"/>
              </a:rPr>
              <a:t>vapor</a:t>
            </a:r>
            <a:r>
              <a:rPr lang="es-MX" sz="2400" spc="204" dirty="0">
                <a:latin typeface="Comic Sans MS"/>
                <a:cs typeface="Comic Sans MS"/>
              </a:rPr>
              <a:t> </a:t>
            </a:r>
            <a:r>
              <a:rPr lang="es-MX" sz="2400" spc="-5" dirty="0">
                <a:latin typeface="Comic Sans MS"/>
                <a:cs typeface="Comic Sans MS"/>
              </a:rPr>
              <a:t>o</a:t>
            </a:r>
            <a:r>
              <a:rPr lang="es-MX" sz="2400" spc="210" dirty="0">
                <a:latin typeface="Comic Sans MS"/>
                <a:cs typeface="Comic Sans MS"/>
              </a:rPr>
              <a:t> </a:t>
            </a:r>
            <a:r>
              <a:rPr lang="es-MX" sz="2400" spc="-5" dirty="0">
                <a:latin typeface="Comic Sans MS"/>
                <a:cs typeface="Comic Sans MS"/>
              </a:rPr>
              <a:t>de</a:t>
            </a:r>
            <a:r>
              <a:rPr lang="es-MX" sz="2400" spc="204" dirty="0">
                <a:latin typeface="Comic Sans MS"/>
                <a:cs typeface="Comic Sans MS"/>
              </a:rPr>
              <a:t> </a:t>
            </a:r>
            <a:r>
              <a:rPr lang="es-MX" sz="2400" spc="-5" dirty="0">
                <a:latin typeface="Comic Sans MS"/>
                <a:cs typeface="Comic Sans MS"/>
              </a:rPr>
              <a:t>combustión.</a:t>
            </a:r>
            <a:r>
              <a:rPr lang="es-MX" sz="2400" spc="160" dirty="0">
                <a:latin typeface="Comic Sans MS"/>
                <a:cs typeface="Comic Sans MS"/>
              </a:rPr>
              <a:t> </a:t>
            </a:r>
            <a:r>
              <a:rPr lang="es-MX" sz="2400" spc="-5" dirty="0">
                <a:latin typeface="Comic Sans MS"/>
                <a:cs typeface="Comic Sans MS"/>
              </a:rPr>
              <a:t>La</a:t>
            </a:r>
            <a:r>
              <a:rPr lang="es-MX" sz="2400" spc="204" dirty="0">
                <a:latin typeface="Comic Sans MS"/>
                <a:cs typeface="Comic Sans MS"/>
              </a:rPr>
              <a:t> </a:t>
            </a:r>
            <a:r>
              <a:rPr lang="es-MX" sz="2400" spc="-5" dirty="0">
                <a:latin typeface="Comic Sans MS"/>
                <a:cs typeface="Comic Sans MS"/>
              </a:rPr>
              <a:t>protección</a:t>
            </a:r>
            <a:r>
              <a:rPr lang="es-MX" sz="2400" spc="210" dirty="0">
                <a:latin typeface="Comic Sans MS"/>
                <a:cs typeface="Comic Sans MS"/>
              </a:rPr>
              <a:t> </a:t>
            </a:r>
            <a:r>
              <a:rPr lang="es-MX" sz="2400" spc="-5" dirty="0">
                <a:latin typeface="Comic Sans MS"/>
                <a:cs typeface="Comic Sans MS"/>
              </a:rPr>
              <a:t>de 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normalmente</a:t>
            </a:r>
            <a:r>
              <a:rPr lang="es-MX" sz="2400" dirty="0">
                <a:latin typeface="Comic Sans MS"/>
                <a:cs typeface="Comic Sans MS"/>
              </a:rPr>
              <a:t> </a:t>
            </a:r>
            <a:r>
              <a:rPr lang="es-MX" sz="2400" spc="-5" dirty="0">
                <a:latin typeface="Comic Sans MS"/>
                <a:cs typeface="Comic Sans MS"/>
              </a:rPr>
              <a:t>requerida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 protección de la turbina.</a:t>
            </a:r>
            <a:r>
              <a:rPr lang="es-MX" sz="2400" dirty="0">
                <a:latin typeface="Comic Sans MS"/>
                <a:cs typeface="Comic Sans MS"/>
              </a:rPr>
              <a:t> </a:t>
            </a:r>
            <a:r>
              <a:rPr lang="es-MX" sz="2400" spc="-5" dirty="0">
                <a:latin typeface="Comic Sans MS"/>
                <a:cs typeface="Comic Sans MS"/>
              </a:rPr>
              <a:t>El índice máximo de cambio de flujo de agua a través de la turbina es muchas veces limitado por las presiones máxima o mínima que pueden ser</a:t>
            </a:r>
            <a:r>
              <a:rPr lang="es-MX" sz="2400" dirty="0">
                <a:latin typeface="Comic Sans MS"/>
                <a:cs typeface="Comic Sans MS"/>
              </a:rPr>
              <a:t> </a:t>
            </a:r>
            <a:r>
              <a:rPr lang="es-MX" sz="2400" spc="-5" dirty="0">
                <a:latin typeface="Comic Sans MS"/>
                <a:cs typeface="Comic Sans MS"/>
              </a:rPr>
              <a:t>toleradas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válvula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bloqueo</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agua</a:t>
            </a:r>
            <a:r>
              <a:rPr lang="es-MX" sz="2400" b="1" dirty="0">
                <a:latin typeface="Comic Sans MS"/>
                <a:cs typeface="Comic Sans MS"/>
              </a:rPr>
              <a:t>.</a:t>
            </a:r>
          </a:p>
          <a:p>
            <a:pPr marL="12700" marR="508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velocidad</a:t>
            </a:r>
            <a:r>
              <a:rPr lang="es-MX" sz="2400" dirty="0">
                <a:latin typeface="Comic Sans MS"/>
                <a:cs typeface="Comic Sans MS"/>
              </a:rPr>
              <a:t> </a:t>
            </a:r>
            <a:r>
              <a:rPr lang="es-MX" sz="2400" spc="-5" dirty="0">
                <a:latin typeface="Comic Sans MS"/>
                <a:cs typeface="Comic Sans MS"/>
              </a:rPr>
              <a:t>limitada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cual</a:t>
            </a:r>
            <a:r>
              <a:rPr lang="es-MX" sz="2400" dirty="0">
                <a:latin typeface="Comic Sans MS"/>
                <a:cs typeface="Comic Sans MS"/>
              </a:rPr>
              <a:t> </a:t>
            </a:r>
            <a:r>
              <a:rPr lang="es-MX" sz="2400" spc="-5" dirty="0">
                <a:latin typeface="Comic Sans MS"/>
                <a:cs typeface="Comic Sans MS"/>
              </a:rPr>
              <a:t>pueda</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cerrada</a:t>
            </a:r>
            <a:r>
              <a:rPr lang="es-MX" sz="2400" dirty="0">
                <a:latin typeface="Comic Sans MS"/>
                <a:cs typeface="Comic Sans MS"/>
              </a:rPr>
              <a:t> </a:t>
            </a:r>
            <a:r>
              <a:rPr lang="es-MX" sz="2400" spc="-5" dirty="0">
                <a:latin typeface="Comic Sans MS"/>
                <a:cs typeface="Comic Sans MS"/>
              </a:rPr>
              <a:t>la compuerta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entrada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agua</a:t>
            </a:r>
            <a:r>
              <a:rPr lang="es-MX" sz="2400" dirty="0">
                <a:latin typeface="Comic Sans MS"/>
                <a:cs typeface="Comic Sans MS"/>
              </a:rPr>
              <a:t> </a:t>
            </a:r>
            <a:r>
              <a:rPr lang="es-MX" sz="2400" spc="-5" dirty="0">
                <a:latin typeface="Comic Sans MS"/>
                <a:cs typeface="Comic Sans MS"/>
              </a:rPr>
              <a:t>podría</a:t>
            </a:r>
            <a:r>
              <a:rPr lang="es-MX" sz="2400" dirty="0">
                <a:latin typeface="Comic Sans MS"/>
                <a:cs typeface="Comic Sans MS"/>
              </a:rPr>
              <a:t> </a:t>
            </a:r>
            <a:r>
              <a:rPr lang="es-MX" sz="2400" spc="-5" dirty="0">
                <a:latin typeface="Comic Sans MS"/>
                <a:cs typeface="Comic Sans MS"/>
              </a:rPr>
              <a:t>causar </a:t>
            </a:r>
            <a:r>
              <a:rPr lang="es-MX" sz="2400" spc="-5" dirty="0" err="1">
                <a:latin typeface="Comic Sans MS"/>
                <a:cs typeface="Comic Sans MS"/>
              </a:rPr>
              <a:t>sobrevelocidades</a:t>
            </a:r>
            <a:r>
              <a:rPr lang="es-MX" sz="2400" dirty="0">
                <a:latin typeface="Comic Sans MS"/>
                <a:cs typeface="Comic Sans MS"/>
              </a:rPr>
              <a:t> </a:t>
            </a:r>
            <a:r>
              <a:rPr lang="es-MX" sz="2400" spc="-5" dirty="0">
                <a:latin typeface="Comic Sans MS"/>
                <a:cs typeface="Comic Sans MS"/>
              </a:rPr>
              <a:t>superiores</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150%</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velocidad nominal</a:t>
            </a:r>
            <a:r>
              <a:rPr lang="es-MX" sz="2400" dirty="0">
                <a:latin typeface="Comic Sans MS"/>
                <a:cs typeface="Comic Sans MS"/>
              </a:rPr>
              <a:t> </a:t>
            </a:r>
            <a:r>
              <a:rPr lang="es-MX" sz="2400" spc="-5" dirty="0">
                <a:latin typeface="Comic Sans MS"/>
                <a:cs typeface="Comic Sans MS"/>
              </a:rPr>
              <a:t>bajo</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súbita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Aunque</a:t>
            </a:r>
            <a:r>
              <a:rPr lang="es-MX" sz="2400" dirty="0">
                <a:latin typeface="Comic Sans MS"/>
                <a:cs typeface="Comic Sans MS"/>
              </a:rPr>
              <a:t> </a:t>
            </a:r>
            <a:r>
              <a:rPr lang="es-MX" sz="2400" spc="-5" dirty="0">
                <a:latin typeface="Comic Sans MS"/>
                <a:cs typeface="Comic Sans MS"/>
              </a:rPr>
              <a:t>estas grandes velocidades pueden ser toleradas por un tiempo corto, las unidades deben ser regresadas a su velocidad nominal en segundos por la acción del gobernador.</a:t>
            </a:r>
            <a:r>
              <a:rPr lang="es-MX" sz="2400" dirty="0">
                <a:latin typeface="Comic Sans MS"/>
                <a:cs typeface="Comic Sans MS"/>
              </a:rPr>
              <a:t> </a:t>
            </a:r>
            <a:r>
              <a:rPr lang="es-MX" sz="2400" spc="-5" dirty="0">
                <a:latin typeface="Comic Sans MS"/>
                <a:cs typeface="Comic Sans MS"/>
              </a:rPr>
              <a:t>Si se tiene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gobernador,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podría “desbocarse”</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velocidades</a:t>
            </a:r>
            <a:r>
              <a:rPr lang="es-MX" sz="2400" dirty="0">
                <a:latin typeface="Comic Sans MS"/>
                <a:cs typeface="Comic Sans MS"/>
              </a:rPr>
              <a:t> </a:t>
            </a:r>
            <a:r>
              <a:rPr lang="es-MX" sz="2400" spc="-5" dirty="0">
                <a:latin typeface="Comic Sans MS"/>
                <a:cs typeface="Comic Sans MS"/>
              </a:rPr>
              <a:t>cercanas</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200%</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nominal.</a:t>
            </a:r>
            <a:r>
              <a:rPr lang="es-MX" sz="2400" dirty="0">
                <a:latin typeface="Comic Sans MS"/>
                <a:cs typeface="Comic Sans MS"/>
              </a:rPr>
              <a:t> </a:t>
            </a:r>
            <a:r>
              <a:rPr lang="es-MX" sz="2400" spc="-5" dirty="0">
                <a:latin typeface="Comic Sans MS"/>
                <a:cs typeface="Comic Sans MS"/>
              </a:rPr>
              <a:t>La protección por </a:t>
            </a:r>
            <a:r>
              <a:rPr lang="es-MX" sz="2400" spc="-5" dirty="0" err="1">
                <a:latin typeface="Comic Sans MS"/>
                <a:cs typeface="Comic Sans MS"/>
              </a:rPr>
              <a:t>sobrefrecuencia</a:t>
            </a:r>
            <a:r>
              <a:rPr lang="es-MX" sz="2400" spc="-5" dirty="0">
                <a:latin typeface="Comic Sans MS"/>
                <a:cs typeface="Comic Sans MS"/>
              </a:rPr>
              <a:t> puede ser aplicada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hidráulicos</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respaldo</a:t>
            </a:r>
            <a:r>
              <a:rPr lang="es-MX" sz="2400" spc="254" dirty="0">
                <a:latin typeface="Comic Sans MS"/>
                <a:cs typeface="Comic Sans MS"/>
              </a:rPr>
              <a:t> </a:t>
            </a:r>
            <a:r>
              <a:rPr lang="es-MX" sz="2400" spc="-5" dirty="0">
                <a:latin typeface="Comic Sans MS"/>
                <a:cs typeface="Comic Sans MS"/>
              </a:rPr>
              <a:t>o como</a:t>
            </a:r>
            <a:r>
              <a:rPr lang="es-MX" sz="2400" dirty="0">
                <a:latin typeface="Comic Sans MS"/>
                <a:cs typeface="Comic Sans MS"/>
              </a:rPr>
              <a:t> </a:t>
            </a:r>
            <a:r>
              <a:rPr lang="es-MX" sz="2400" spc="-5" dirty="0">
                <a:latin typeface="Comic Sans MS"/>
                <a:cs typeface="Comic Sans MS"/>
              </a:rPr>
              <a:t>reemplazo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dispositivos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sobrevelocidad</a:t>
            </a:r>
            <a:r>
              <a:rPr lang="es-MX" sz="2400" spc="-5" dirty="0">
                <a:latin typeface="Comic Sans MS"/>
                <a:cs typeface="Comic Sans MS"/>
              </a:rPr>
              <a:t> mecánicos.</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ajustados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una frecuencia menor que la máxima que ocurre durante un rechazo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pero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retardo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 apropiado para permitir la acción del gobernador.</a:t>
            </a:r>
            <a:r>
              <a:rPr lang="es-MX" sz="2400" dirty="0">
                <a:latin typeface="Comic Sans MS"/>
                <a:cs typeface="Comic Sans MS"/>
              </a:rPr>
              <a:t> </a:t>
            </a:r>
            <a:r>
              <a:rPr lang="es-MX" sz="2400" spc="-5" dirty="0">
                <a:latin typeface="Comic Sans MS"/>
                <a:cs typeface="Comic Sans MS"/>
              </a:rPr>
              <a:t>Si la acción del gobernador no logra controlar la frecuencia en un tiempo apropiado, la protección de </a:t>
            </a:r>
            <a:r>
              <a:rPr lang="es-MX" sz="2400" spc="-5" dirty="0" err="1">
                <a:latin typeface="Comic Sans MS"/>
                <a:cs typeface="Comic Sans MS"/>
              </a:rPr>
              <a:t>sobrefrecuencia</a:t>
            </a:r>
            <a:r>
              <a:rPr lang="es-MX" sz="2400" spc="-5" dirty="0">
                <a:latin typeface="Comic Sans MS"/>
                <a:cs typeface="Comic Sans MS"/>
              </a:rPr>
              <a:t> </a:t>
            </a:r>
            <a:r>
              <a:rPr lang="es-MX" sz="2400" spc="-5" dirty="0" err="1">
                <a:latin typeface="Comic Sans MS"/>
                <a:cs typeface="Comic Sans MS"/>
              </a:rPr>
              <a:t>operarará</a:t>
            </a:r>
            <a:r>
              <a:rPr lang="es-MX" sz="2400" spc="-5" dirty="0">
                <a:latin typeface="Comic Sans MS"/>
                <a:cs typeface="Comic Sans MS"/>
              </a:rPr>
              <a:t>.</a:t>
            </a:r>
          </a:p>
          <a:p>
            <a:pPr marL="12700" marR="5080">
              <a:lnSpc>
                <a:spcPct val="116100"/>
              </a:lnSpc>
              <a:spcBef>
                <a:spcPts val="100"/>
              </a:spcBef>
              <a:tabLst>
                <a:tab pos="699135" algn="l"/>
                <a:tab pos="1020444" algn="l"/>
                <a:tab pos="1734820" algn="l"/>
                <a:tab pos="2298700" algn="l"/>
                <a:tab pos="2571115" algn="l"/>
              </a:tabLst>
            </a:pPr>
            <a:endParaRPr sz="900" dirty="0">
              <a:latin typeface="Comic Sans MS"/>
              <a:cs typeface="Comic Sans M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2100" y="381000"/>
            <a:ext cx="17297400" cy="5349157"/>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La operación de la protección de </a:t>
            </a:r>
            <a:r>
              <a:rPr lang="es-MX" sz="2400" spc="-5" dirty="0" err="1">
                <a:latin typeface="Comic Sans MS"/>
                <a:cs typeface="Comic Sans MS"/>
              </a:rPr>
              <a:t>sobrefrecuencia</a:t>
            </a:r>
            <a:r>
              <a:rPr lang="es-MX" sz="2400" spc="-5" dirty="0">
                <a:latin typeface="Comic Sans MS"/>
                <a:cs typeface="Comic Sans MS"/>
              </a:rPr>
              <a:t> podría indicar</a:t>
            </a:r>
            <a:r>
              <a:rPr lang="es-MX" sz="2400" spc="155" dirty="0">
                <a:latin typeface="Comic Sans MS"/>
                <a:cs typeface="Comic Sans MS"/>
              </a:rPr>
              <a:t> </a:t>
            </a:r>
            <a:r>
              <a:rPr lang="es-MX" sz="2400" spc="-5" dirty="0">
                <a:latin typeface="Comic Sans MS"/>
                <a:cs typeface="Comic Sans MS"/>
              </a:rPr>
              <a:t>un</a:t>
            </a:r>
            <a:r>
              <a:rPr lang="es-MX" sz="2400" spc="160" dirty="0">
                <a:latin typeface="Comic Sans MS"/>
                <a:cs typeface="Comic Sans MS"/>
              </a:rPr>
              <a:t> </a:t>
            </a:r>
            <a:r>
              <a:rPr lang="es-MX" sz="2400" spc="-5" dirty="0">
                <a:latin typeface="Comic Sans MS"/>
                <a:cs typeface="Comic Sans MS"/>
              </a:rPr>
              <a:t>mal</a:t>
            </a:r>
            <a:r>
              <a:rPr lang="es-MX" sz="2400" spc="160" dirty="0">
                <a:latin typeface="Comic Sans MS"/>
                <a:cs typeface="Comic Sans MS"/>
              </a:rPr>
              <a:t> </a:t>
            </a:r>
            <a:r>
              <a:rPr lang="es-MX" sz="2400" spc="-5" dirty="0">
                <a:latin typeface="Comic Sans MS"/>
                <a:cs typeface="Comic Sans MS"/>
              </a:rPr>
              <a:t>funcionamiento</a:t>
            </a:r>
            <a:r>
              <a:rPr lang="es-MX" sz="2400" spc="170" dirty="0">
                <a:latin typeface="Comic Sans MS"/>
                <a:cs typeface="Comic Sans MS"/>
              </a:rPr>
              <a:t> </a:t>
            </a:r>
            <a:r>
              <a:rPr lang="es-MX" sz="2400" spc="-5" dirty="0">
                <a:latin typeface="Comic Sans MS"/>
                <a:cs typeface="Comic Sans MS"/>
              </a:rPr>
              <a:t>en</a:t>
            </a:r>
            <a:r>
              <a:rPr lang="es-MX" sz="2400" spc="160" dirty="0">
                <a:latin typeface="Comic Sans MS"/>
                <a:cs typeface="Comic Sans MS"/>
              </a:rPr>
              <a:t> </a:t>
            </a:r>
            <a:r>
              <a:rPr lang="es-MX" sz="2400" spc="-5" dirty="0">
                <a:latin typeface="Comic Sans MS"/>
                <a:cs typeface="Comic Sans MS"/>
              </a:rPr>
              <a:t>el</a:t>
            </a:r>
            <a:r>
              <a:rPr lang="es-MX" sz="2400" spc="155" dirty="0">
                <a:latin typeface="Comic Sans MS"/>
                <a:cs typeface="Comic Sans MS"/>
              </a:rPr>
              <a:t> </a:t>
            </a:r>
            <a:r>
              <a:rPr lang="es-MX" sz="2400" spc="-5" dirty="0">
                <a:latin typeface="Comic Sans MS"/>
                <a:cs typeface="Comic Sans MS"/>
              </a:rPr>
              <a:t>sistema</a:t>
            </a:r>
            <a:r>
              <a:rPr lang="es-MX" sz="2400" spc="160" dirty="0">
                <a:latin typeface="Comic Sans MS"/>
                <a:cs typeface="Comic Sans MS"/>
              </a:rPr>
              <a:t> </a:t>
            </a:r>
            <a:r>
              <a:rPr lang="es-MX" sz="2400" spc="-5" dirty="0">
                <a:latin typeface="Comic Sans MS"/>
                <a:cs typeface="Comic Sans MS"/>
              </a:rPr>
              <a:t>de</a:t>
            </a:r>
            <a:r>
              <a:rPr lang="es-MX" sz="2400" spc="160" dirty="0">
                <a:latin typeface="Comic Sans MS"/>
                <a:cs typeface="Comic Sans MS"/>
              </a:rPr>
              <a:t> </a:t>
            </a:r>
            <a:r>
              <a:rPr lang="es-MX" sz="2400" spc="-5" dirty="0">
                <a:latin typeface="Comic Sans MS"/>
                <a:cs typeface="Comic Sans MS"/>
              </a:rPr>
              <a:t>control de</a:t>
            </a:r>
            <a:r>
              <a:rPr lang="es-MX" sz="2400" spc="210" dirty="0">
                <a:latin typeface="Comic Sans MS"/>
                <a:cs typeface="Comic Sans MS"/>
              </a:rPr>
              <a:t> </a:t>
            </a:r>
            <a:r>
              <a:rPr lang="es-MX" sz="2400" spc="-5" dirty="0">
                <a:latin typeface="Comic Sans MS"/>
                <a:cs typeface="Comic Sans MS"/>
              </a:rPr>
              <a:t>compuertas</a:t>
            </a:r>
            <a:r>
              <a:rPr lang="es-MX" sz="2400" spc="204" dirty="0">
                <a:latin typeface="Comic Sans MS"/>
                <a:cs typeface="Comic Sans MS"/>
              </a:rPr>
              <a:t> </a:t>
            </a:r>
            <a:r>
              <a:rPr lang="es-MX" sz="2400" spc="-5" dirty="0">
                <a:latin typeface="Comic Sans MS"/>
                <a:cs typeface="Comic Sans MS"/>
              </a:rPr>
              <a:t>de</a:t>
            </a:r>
            <a:r>
              <a:rPr lang="es-MX" sz="2400" spc="210" dirty="0">
                <a:latin typeface="Comic Sans MS"/>
                <a:cs typeface="Comic Sans MS"/>
              </a:rPr>
              <a:t> </a:t>
            </a:r>
            <a:r>
              <a:rPr lang="es-MX" sz="2400" spc="-5" dirty="0">
                <a:latin typeface="Comic Sans MS"/>
                <a:cs typeface="Comic Sans MS"/>
              </a:rPr>
              <a:t>la</a:t>
            </a:r>
            <a:r>
              <a:rPr lang="es-MX" sz="2400" spc="210" dirty="0">
                <a:latin typeface="Comic Sans MS"/>
                <a:cs typeface="Comic Sans MS"/>
              </a:rPr>
              <a:t> </a:t>
            </a:r>
            <a:r>
              <a:rPr lang="es-MX" sz="2400" spc="-5" dirty="0">
                <a:latin typeface="Comic Sans MS"/>
                <a:cs typeface="Comic Sans MS"/>
              </a:rPr>
              <a:t>turbina.</a:t>
            </a:r>
            <a:r>
              <a:rPr lang="es-MX" sz="2400" spc="140" dirty="0">
                <a:latin typeface="Comic Sans MS"/>
                <a:cs typeface="Comic Sans MS"/>
              </a:rPr>
              <a:t> </a:t>
            </a:r>
            <a:r>
              <a:rPr lang="es-MX" sz="2400" spc="-5" dirty="0">
                <a:latin typeface="Comic Sans MS"/>
                <a:cs typeface="Comic Sans MS"/>
              </a:rPr>
              <a:t>Por</a:t>
            </a:r>
            <a:r>
              <a:rPr lang="es-MX" sz="2400" spc="204" dirty="0">
                <a:latin typeface="Comic Sans MS"/>
                <a:cs typeface="Comic Sans MS"/>
              </a:rPr>
              <a:t> </a:t>
            </a:r>
            <a:r>
              <a:rPr lang="es-MX" sz="2400" spc="-5" dirty="0">
                <a:latin typeface="Comic Sans MS"/>
                <a:cs typeface="Comic Sans MS"/>
              </a:rPr>
              <a:t>lo</a:t>
            </a:r>
            <a:r>
              <a:rPr lang="es-MX" sz="2400" spc="204" dirty="0">
                <a:latin typeface="Comic Sans MS"/>
                <a:cs typeface="Comic Sans MS"/>
              </a:rPr>
              <a:t> </a:t>
            </a:r>
            <a:r>
              <a:rPr lang="es-MX" sz="2400" spc="-5" dirty="0">
                <a:latin typeface="Comic Sans MS"/>
                <a:cs typeface="Comic Sans MS"/>
              </a:rPr>
              <a:t>tanto,</a:t>
            </a:r>
            <a:r>
              <a:rPr lang="es-MX" sz="2400" spc="204" dirty="0">
                <a:latin typeface="Comic Sans MS"/>
                <a:cs typeface="Comic Sans MS"/>
              </a:rPr>
              <a:t> </a:t>
            </a:r>
            <a:r>
              <a:rPr lang="es-MX" sz="2400" spc="-5" dirty="0">
                <a:latin typeface="Comic Sans MS"/>
                <a:cs typeface="Comic Sans MS"/>
              </a:rPr>
              <a:t>esta protección</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conectada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cerrar</a:t>
            </a:r>
            <a:r>
              <a:rPr lang="es-MX" sz="2400" dirty="0">
                <a:latin typeface="Comic Sans MS"/>
                <a:cs typeface="Comic Sans MS"/>
              </a:rPr>
              <a:t> </a:t>
            </a:r>
            <a:r>
              <a:rPr lang="es-MX" sz="2400" spc="-5" dirty="0">
                <a:latin typeface="Comic Sans MS"/>
                <a:cs typeface="Comic Sans MS"/>
              </a:rPr>
              <a:t>las compuertas de entrada de emergencia de turbinas o las válvulas aguas arriba de las compuertas de entrada de la turbina principal.</a:t>
            </a:r>
          </a:p>
          <a:p>
            <a:pPr marL="12700" marR="5080" algn="just">
              <a:spcBef>
                <a:spcPts val="100"/>
              </a:spcBef>
            </a:pP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grandes</a:t>
            </a:r>
            <a:r>
              <a:rPr lang="es-MX" sz="2400" dirty="0">
                <a:latin typeface="Comic Sans MS"/>
                <a:cs typeface="Comic Sans MS"/>
              </a:rPr>
              <a:t> </a:t>
            </a:r>
            <a:r>
              <a:rPr lang="es-MX" sz="2400" spc="-5" dirty="0">
                <a:latin typeface="Comic Sans MS"/>
                <a:cs typeface="Comic Sans MS"/>
              </a:rPr>
              <a:t>variaciones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que pueden ser esperadas durante cambios de carga súbitos en generadores hidráulicos, las cargas de consumidores que</a:t>
            </a:r>
            <a:r>
              <a:rPr lang="es-MX" sz="2400" dirty="0">
                <a:latin typeface="Comic Sans MS"/>
                <a:cs typeface="Comic Sans MS"/>
              </a:rPr>
              <a:t> </a:t>
            </a:r>
            <a:r>
              <a:rPr lang="es-MX" sz="2400" spc="-5" dirty="0">
                <a:latin typeface="Comic Sans MS"/>
                <a:cs typeface="Comic Sans MS"/>
              </a:rPr>
              <a:t>puedan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conectadas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islas</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tal</a:t>
            </a:r>
            <a:r>
              <a:rPr lang="es-MX" sz="2400" dirty="0">
                <a:latin typeface="Comic Sans MS"/>
                <a:cs typeface="Comic Sans MS"/>
              </a:rPr>
              <a:t> </a:t>
            </a:r>
            <a:r>
              <a:rPr lang="es-MX" sz="2400" spc="-5" dirty="0">
                <a:latin typeface="Comic Sans MS"/>
                <a:cs typeface="Comic Sans MS"/>
              </a:rPr>
              <a:t>generación pueden ser protegidas con protección de sobre y baja frecuencia.</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pueden</a:t>
            </a:r>
            <a:r>
              <a:rPr lang="es-MX" sz="2400" spc="254" dirty="0">
                <a:latin typeface="Comic Sans MS"/>
                <a:cs typeface="Comic Sans MS"/>
              </a:rPr>
              <a:t> </a:t>
            </a:r>
            <a:r>
              <a:rPr lang="es-MX" sz="2400" spc="-5" dirty="0">
                <a:latin typeface="Comic Sans MS"/>
                <a:cs typeface="Comic Sans MS"/>
              </a:rPr>
              <a:t>ser</a:t>
            </a:r>
            <a:r>
              <a:rPr lang="es-MX" sz="2400" spc="260" dirty="0">
                <a:latin typeface="Comic Sans MS"/>
                <a:cs typeface="Comic Sans MS"/>
              </a:rPr>
              <a:t> </a:t>
            </a:r>
            <a:r>
              <a:rPr lang="es-MX" sz="2400" spc="-5" dirty="0">
                <a:latin typeface="Comic Sans MS"/>
                <a:cs typeface="Comic Sans MS"/>
              </a:rPr>
              <a:t>ajustados</a:t>
            </a:r>
            <a:r>
              <a:rPr lang="es-MX" sz="2400" spc="260" dirty="0">
                <a:latin typeface="Comic Sans MS"/>
                <a:cs typeface="Comic Sans MS"/>
              </a:rPr>
              <a:t> </a:t>
            </a:r>
            <a:r>
              <a:rPr lang="es-MX" sz="2400" spc="-5" dirty="0">
                <a:latin typeface="Comic Sans MS"/>
                <a:cs typeface="Comic Sans MS"/>
              </a:rPr>
              <a:t>con bandas más estrechas y con retardos de tiempo menores que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necesarios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plantas generadoras.</a:t>
            </a:r>
            <a:r>
              <a:rPr lang="es-MX" sz="2400" spc="520" dirty="0">
                <a:latin typeface="Comic Sans MS"/>
                <a:cs typeface="Comic Sans MS"/>
              </a:rPr>
              <a:t> </a:t>
            </a:r>
            <a:r>
              <a:rPr lang="es-MX" sz="2400" spc="-5" dirty="0">
                <a:latin typeface="Comic Sans MS"/>
                <a:cs typeface="Comic Sans MS"/>
              </a:rPr>
              <a:t>Los relés son algunas veces conectados a los</a:t>
            </a:r>
            <a:r>
              <a:rPr lang="es-MX" sz="2400" dirty="0">
                <a:latin typeface="Comic Sans MS"/>
                <a:cs typeface="Comic Sans MS"/>
              </a:rPr>
              <a:t> </a:t>
            </a:r>
            <a:r>
              <a:rPr lang="es-MX" sz="2400" spc="-5" dirty="0">
                <a:latin typeface="Comic Sans MS"/>
                <a:cs typeface="Comic Sans MS"/>
              </a:rPr>
              <a:t>transformadores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a:t>
            </a:r>
            <a:r>
              <a:rPr lang="es-MX" sz="2400" spc="-5" dirty="0" err="1">
                <a:latin typeface="Comic Sans MS"/>
                <a:cs typeface="Comic Sans MS"/>
              </a:rPr>
              <a:t>TPs</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planta generadora.</a:t>
            </a:r>
            <a:r>
              <a:rPr lang="es-MX" sz="2400" dirty="0">
                <a:latin typeface="Comic Sans MS"/>
                <a:cs typeface="Comic Sans MS"/>
              </a:rPr>
              <a:t> </a:t>
            </a:r>
            <a:r>
              <a:rPr lang="es-MX" sz="2400" spc="-5" dirty="0">
                <a:latin typeface="Comic Sans MS"/>
                <a:cs typeface="Comic Sans MS"/>
              </a:rPr>
              <a:t>Tales</a:t>
            </a:r>
            <a:r>
              <a:rPr lang="es-MX" sz="2400" dirty="0">
                <a:latin typeface="Comic Sans MS"/>
                <a:cs typeface="Comic Sans MS"/>
              </a:rPr>
              <a:t> </a:t>
            </a:r>
            <a:r>
              <a:rPr lang="es-MX" sz="2400" spc="-5" dirty="0">
                <a:latin typeface="Comic Sans MS"/>
                <a:cs typeface="Comic Sans MS"/>
              </a:rPr>
              <a:t>dispositivos</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“Protección</a:t>
            </a:r>
            <a:r>
              <a:rPr lang="es-MX" sz="2400" spc="260" dirty="0">
                <a:latin typeface="Comic Sans MS"/>
                <a:cs typeface="Comic Sans MS"/>
              </a:rPr>
              <a:t> </a:t>
            </a:r>
            <a:r>
              <a:rPr lang="es-MX" sz="2400" spc="-5" dirty="0">
                <a:latin typeface="Comic Sans MS"/>
                <a:cs typeface="Comic Sans MS"/>
              </a:rPr>
              <a:t>de Calidad” no deben ser confundidos con la protección del generador.</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función</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proteger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calidad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alimentación</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consumidores,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usualmente conectados para disparar las cargas, con tal vez disparo no requerido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requerimientos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ajustes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 protección de calidad son completamente independientes de</a:t>
            </a:r>
            <a:r>
              <a:rPr lang="es-MX" sz="2400" spc="254"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a:latin typeface="Comic Sans MS"/>
                <a:cs typeface="Comic Sans MS"/>
              </a:rPr>
              <a:t>requerimientos para la protección de la turbina o el</a:t>
            </a:r>
            <a:r>
              <a:rPr lang="es-MX" sz="2400" spc="215" dirty="0">
                <a:latin typeface="Comic Sans MS"/>
                <a:cs typeface="Comic Sans MS"/>
              </a:rPr>
              <a:t> </a:t>
            </a:r>
            <a:r>
              <a:rPr lang="es-MX" sz="2400" spc="-5" dirty="0">
                <a:latin typeface="Comic Sans MS"/>
                <a:cs typeface="Comic Sans MS"/>
              </a:rPr>
              <a:t>generador,</a:t>
            </a:r>
            <a:r>
              <a:rPr lang="es-MX" sz="2400" spc="220" dirty="0">
                <a:latin typeface="Comic Sans MS"/>
                <a:cs typeface="Comic Sans MS"/>
              </a:rPr>
              <a:t> </a:t>
            </a:r>
            <a:r>
              <a:rPr lang="es-MX" sz="2400" spc="-5" dirty="0">
                <a:latin typeface="Comic Sans MS"/>
                <a:cs typeface="Comic Sans MS"/>
              </a:rPr>
              <a:t>pueden</a:t>
            </a:r>
            <a:r>
              <a:rPr lang="es-MX" sz="2400" spc="215" dirty="0">
                <a:latin typeface="Comic Sans MS"/>
                <a:cs typeface="Comic Sans MS"/>
              </a:rPr>
              <a:t> </a:t>
            </a:r>
            <a:r>
              <a:rPr lang="es-MX" sz="2400" spc="-5" dirty="0">
                <a:latin typeface="Comic Sans MS"/>
                <a:cs typeface="Comic Sans MS"/>
              </a:rPr>
              <a:t>requerirse</a:t>
            </a:r>
            <a:r>
              <a:rPr lang="es-MX" sz="2400" spc="220" dirty="0">
                <a:latin typeface="Comic Sans MS"/>
                <a:cs typeface="Comic Sans MS"/>
              </a:rPr>
              <a:t> </a:t>
            </a:r>
            <a:r>
              <a:rPr lang="es-MX" sz="2400" spc="-5" dirty="0">
                <a:latin typeface="Comic Sans MS"/>
                <a:cs typeface="Comic Sans MS"/>
              </a:rPr>
              <a:t>relés</a:t>
            </a:r>
            <a:r>
              <a:rPr lang="es-MX" sz="2400" spc="215" dirty="0">
                <a:latin typeface="Comic Sans MS"/>
                <a:cs typeface="Comic Sans MS"/>
              </a:rPr>
              <a:t> </a:t>
            </a:r>
            <a:r>
              <a:rPr lang="es-MX" sz="2400" spc="-5" dirty="0">
                <a:latin typeface="Comic Sans MS"/>
                <a:cs typeface="Comic Sans MS"/>
              </a:rPr>
              <a:t>diferentes</a:t>
            </a:r>
            <a:r>
              <a:rPr lang="es-MX" sz="2400" spc="215" dirty="0">
                <a:latin typeface="Comic Sans MS"/>
                <a:cs typeface="Comic Sans MS"/>
              </a:rPr>
              <a:t> </a:t>
            </a:r>
            <a:r>
              <a:rPr lang="es-MX" sz="2400" spc="-5" dirty="0">
                <a:latin typeface="Comic Sans MS"/>
                <a:cs typeface="Comic Sans MS"/>
              </a:rPr>
              <a:t>para las dos</a:t>
            </a:r>
            <a:r>
              <a:rPr lang="es-MX" sz="2400" dirty="0">
                <a:latin typeface="Comic Sans MS"/>
                <a:cs typeface="Comic Sans MS"/>
              </a:rPr>
              <a:t> </a:t>
            </a:r>
            <a:r>
              <a:rPr lang="es-MX" sz="2400" spc="-5" dirty="0">
                <a:latin typeface="Comic Sans MS"/>
                <a:cs typeface="Comic Sans MS"/>
              </a:rPr>
              <a:t>funciones.</a:t>
            </a:r>
            <a:endParaRPr lang="es-MX" sz="24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nSpc>
                <a:spcPct val="116100"/>
              </a:lnSpc>
              <a:spcBef>
                <a:spcPts val="100"/>
              </a:spcBef>
              <a:tabLst>
                <a:tab pos="699135" algn="l"/>
                <a:tab pos="1020444" algn="l"/>
                <a:tab pos="1734820" algn="l"/>
                <a:tab pos="2298700" algn="l"/>
                <a:tab pos="2571115" algn="l"/>
              </a:tabLst>
            </a:pPr>
            <a:endParaRPr sz="900" dirty="0">
              <a:latin typeface="Comic Sans MS"/>
              <a:cs typeface="Comic Sans MS"/>
            </a:endParaRPr>
          </a:p>
        </p:txBody>
      </p:sp>
    </p:spTree>
    <p:extLst>
      <p:ext uri="{BB962C8B-B14F-4D97-AF65-F5344CB8AC3E}">
        <p14:creationId xmlns="" xmlns:p14="http://schemas.microsoft.com/office/powerpoint/2010/main" val="19182452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330200" y="457200"/>
            <a:ext cx="17145000" cy="3400931"/>
          </a:xfrm>
          <a:prstGeom prst="rect">
            <a:avLst/>
          </a:prstGeom>
        </p:spPr>
        <p:txBody>
          <a:bodyPr vert="horz" wrap="square" lIns="0" tIns="12700" rIns="0" bIns="0" rtlCol="0">
            <a:spAutoFit/>
          </a:bodyPr>
          <a:lstStyle/>
          <a:p>
            <a:pPr marL="12700" algn="just">
              <a:spcBef>
                <a:spcPts val="100"/>
              </a:spcBef>
            </a:pPr>
            <a:r>
              <a:rPr sz="2400" b="1" spc="-5" dirty="0" err="1">
                <a:latin typeface="Comic Sans MS"/>
                <a:cs typeface="Comic Sans MS"/>
              </a:rPr>
              <a:t>Referencias</a:t>
            </a:r>
            <a:r>
              <a:rPr sz="2400" b="1" spc="-5" dirty="0">
                <a:latin typeface="Comic Sans MS"/>
                <a:cs typeface="Comic Sans MS"/>
              </a:rPr>
              <a:t>:</a:t>
            </a:r>
            <a:endParaRPr lang="en-US" sz="2400" b="1" spc="-5" dirty="0">
              <a:latin typeface="Comic Sans MS"/>
              <a:cs typeface="Comic Sans MS"/>
            </a:endParaRPr>
          </a:p>
          <a:p>
            <a:pPr marL="12700" algn="just">
              <a:spcBef>
                <a:spcPts val="100"/>
              </a:spcBef>
            </a:pPr>
            <a:endParaRPr lang="en-US" sz="2400" b="1" spc="-5" dirty="0">
              <a:latin typeface="Comic Sans MS"/>
              <a:cs typeface="Comic Sans MS"/>
            </a:endParaRPr>
          </a:p>
          <a:p>
            <a:pPr marL="469265" marR="5080" indent="-457200" algn="just">
              <a:spcBef>
                <a:spcPts val="100"/>
              </a:spcBef>
              <a:buAutoNum type="arabicPeriod"/>
              <a:tabLst>
                <a:tab pos="240665" algn="l"/>
              </a:tabLst>
            </a:pPr>
            <a:r>
              <a:rPr lang="en-US" sz="2400" dirty="0">
                <a:latin typeface="Comic Sans MS" panose="030F0702030302020204" pitchFamily="66" charset="0"/>
              </a:rPr>
              <a:t>ANSI/IEEEC37.106-1987 IEEE Guide for Abnormal Frequency Protection for Power Generating Plants. </a:t>
            </a:r>
          </a:p>
          <a:p>
            <a:pPr marL="469265" marR="5080" indent="-457200" algn="just">
              <a:spcBef>
                <a:spcPts val="100"/>
              </a:spcBef>
              <a:buAutoNum type="arabicPeriod"/>
              <a:tabLst>
                <a:tab pos="240665" algn="l"/>
              </a:tabLst>
            </a:pPr>
            <a:r>
              <a:rPr lang="en-US" sz="2400" dirty="0">
                <a:latin typeface="Comic Sans MS" panose="030F0702030302020204" pitchFamily="66" charset="0"/>
              </a:rPr>
              <a:t>Westinghouse Total Integration Protection of Generators, Section 4 Off-Frequency Operation – Generator Considerations by M.S. Baldwin, Section 5 Steam Turbine Off Frequency Operation by A.J. Partington. </a:t>
            </a:r>
          </a:p>
          <a:p>
            <a:pPr marL="469265" marR="5080" indent="-457200" algn="just">
              <a:spcBef>
                <a:spcPts val="100"/>
              </a:spcBef>
              <a:buAutoNum type="arabicPeriod"/>
              <a:tabLst>
                <a:tab pos="240665" algn="l"/>
              </a:tabLst>
            </a:pPr>
            <a:r>
              <a:rPr lang="en-US" sz="2400" dirty="0">
                <a:latin typeface="Comic Sans MS" panose="030F0702030302020204" pitchFamily="66" charset="0"/>
              </a:rPr>
              <a:t>General Electric –GET-6449 Load Shedding, Load Restoration and Generator Protection Using </a:t>
            </a:r>
            <a:r>
              <a:rPr lang="en-US" sz="2400" dirty="0" err="1">
                <a:latin typeface="Comic Sans MS" panose="030F0702030302020204" pitchFamily="66" charset="0"/>
              </a:rPr>
              <a:t>SolidState</a:t>
            </a:r>
            <a:r>
              <a:rPr lang="en-US" sz="2400" dirty="0">
                <a:latin typeface="Comic Sans MS" panose="030F0702030302020204" pitchFamily="66" charset="0"/>
              </a:rPr>
              <a:t> and Electromechanical Underfrequency Relays, Section 1 Basic Application of Underfrequency Relays, Section Protection of Steam Turbine-Generators During Abnormal Frequency Conditions. </a:t>
            </a:r>
          </a:p>
          <a:p>
            <a:pPr marL="469265" marR="5080" indent="-457200" algn="just">
              <a:spcBef>
                <a:spcPts val="100"/>
              </a:spcBef>
              <a:buAutoNum type="arabicPeriod"/>
              <a:tabLst>
                <a:tab pos="240665" algn="l"/>
              </a:tabLst>
            </a:pPr>
            <a:r>
              <a:rPr lang="en-US" sz="2400" dirty="0">
                <a:latin typeface="Comic Sans MS" panose="030F0702030302020204" pitchFamily="66" charset="0"/>
              </a:rPr>
              <a:t>ANSI/IEEE C37.96-1988 IEEE Guide for AC Motor Protection.</a:t>
            </a:r>
            <a:endParaRPr sz="900" dirty="0">
              <a:latin typeface="Comic Sans MS" panose="030F0702030302020204" pitchFamily="66" charset="0"/>
              <a:cs typeface="Comic Sans MS"/>
            </a:endParaRPr>
          </a:p>
        </p:txBody>
      </p:sp>
    </p:spTree>
    <p:extLst>
      <p:ext uri="{BB962C8B-B14F-4D97-AF65-F5344CB8AC3E}">
        <p14:creationId xmlns="" xmlns:p14="http://schemas.microsoft.com/office/powerpoint/2010/main" val="27713943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4000" y="1888475"/>
            <a:ext cx="17373600" cy="240578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Las normas ANSI/IEEE establecen que los generadores deben operar exitosamente a </a:t>
            </a:r>
            <a:r>
              <a:rPr lang="es-MX" sz="2400" spc="-5" dirty="0" err="1">
                <a:latin typeface="Comic Sans MS"/>
                <a:cs typeface="Comic Sans MS"/>
              </a:rPr>
              <a:t>kVA</a:t>
            </a:r>
            <a:r>
              <a:rPr lang="es-MX" sz="2400" spc="-5" dirty="0">
                <a:latin typeface="Comic Sans MS"/>
                <a:cs typeface="Comic Sans MS"/>
              </a:rPr>
              <a:t> nominales para niveles de tensión y frecuencia dentro de límites especificados. Las desviaciones en frecuencia y</a:t>
            </a:r>
            <a:r>
              <a:rPr lang="es-MX" sz="2400" dirty="0">
                <a:latin typeface="Comic Sans MS"/>
                <a:cs typeface="Comic Sans MS"/>
              </a:rPr>
              <a:t> </a:t>
            </a:r>
            <a:r>
              <a:rPr lang="es-MX" sz="2400" spc="-5" dirty="0">
                <a:latin typeface="Comic Sans MS"/>
                <a:cs typeface="Comic Sans MS"/>
              </a:rPr>
              <a:t>tensión fuera de estos límites pueden causar esfuerzos térmicos y dieléctricos que pueden causar daño en segundos.</a:t>
            </a:r>
            <a:r>
              <a:rPr lang="es-MX" sz="2400" spc="254" dirty="0">
                <a:latin typeface="Comic Sans MS"/>
                <a:cs typeface="Comic Sans MS"/>
              </a:rPr>
              <a:t> </a:t>
            </a:r>
            <a:r>
              <a:rPr lang="es-MX" sz="2400" spc="-5" dirty="0">
                <a:latin typeface="Comic Sans MS"/>
                <a:cs typeface="Comic Sans MS"/>
              </a:rPr>
              <a:t>La sobreexcitación y</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desviaciones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cuales</a:t>
            </a:r>
            <a:r>
              <a:rPr lang="es-MX" sz="2400" dirty="0">
                <a:latin typeface="Comic Sans MS"/>
                <a:cs typeface="Comic Sans MS"/>
              </a:rPr>
              <a:t> </a:t>
            </a:r>
            <a:r>
              <a:rPr lang="es-MX" sz="2400" spc="-5" dirty="0">
                <a:latin typeface="Comic Sans MS"/>
                <a:cs typeface="Comic Sans MS"/>
              </a:rPr>
              <a:t>se necesitan</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monitoreo</a:t>
            </a:r>
            <a:r>
              <a:rPr lang="es-MX" sz="2400" dirty="0">
                <a:latin typeface="Comic Sans MS"/>
                <a:cs typeface="Comic Sans MS"/>
              </a:rPr>
              <a:t> </a:t>
            </a:r>
            <a:r>
              <a:rPr lang="es-MX" sz="2400" spc="-5" dirty="0">
                <a:latin typeface="Comic Sans MS"/>
                <a:cs typeface="Comic Sans MS"/>
              </a:rPr>
              <a:t>y protección.</a:t>
            </a:r>
            <a:endParaRPr lang="es-MX" sz="2400" dirty="0">
              <a:latin typeface="Comic Sans MS"/>
              <a:cs typeface="Comic Sans MS"/>
            </a:endParaRPr>
          </a:p>
          <a:p>
            <a:pPr marL="12700">
              <a:spcBef>
                <a:spcPts val="100"/>
              </a:spcBef>
            </a:pPr>
            <a:endParaRPr sz="900" dirty="0">
              <a:latin typeface="Comic Sans MS"/>
              <a:cs typeface="Comic Sans MS"/>
            </a:endParaRPr>
          </a:p>
        </p:txBody>
      </p:sp>
      <p:sp>
        <p:nvSpPr>
          <p:cNvPr id="16" name="object 16"/>
          <p:cNvSpPr txBox="1">
            <a:spLocks noGrp="1"/>
          </p:cNvSpPr>
          <p:nvPr>
            <p:ph type="sldNum" sz="quarter" idx="7"/>
          </p:nvPr>
        </p:nvSpPr>
        <p:spPr>
          <a:prstGeom prst="rect">
            <a:avLst/>
          </a:prstGeom>
        </p:spPr>
        <p:txBody>
          <a:bodyPr vert="horz" wrap="square" lIns="0" tIns="0" rIns="0" bIns="0" rtlCol="0">
            <a:spAutoFit/>
          </a:bodyPr>
          <a:lstStyle/>
          <a:p>
            <a:pPr marL="38100">
              <a:lnSpc>
                <a:spcPts val="1195"/>
              </a:lnSpc>
            </a:pPr>
            <a:r>
              <a:rPr spc="-5" dirty="0"/>
              <a:t>34</a:t>
            </a:r>
          </a:p>
        </p:txBody>
      </p:sp>
      <p:sp>
        <p:nvSpPr>
          <p:cNvPr id="17" name="object 16">
            <a:extLst>
              <a:ext uri="{FF2B5EF4-FFF2-40B4-BE49-F238E27FC236}">
                <a16:creationId xmlns="" xmlns:a16="http://schemas.microsoft.com/office/drawing/2014/main" id="{942E5617-C1C5-4AD4-987D-4245CFB66B96}"/>
              </a:ext>
            </a:extLst>
          </p:cNvPr>
          <p:cNvSpPr txBox="1"/>
          <p:nvPr/>
        </p:nvSpPr>
        <p:spPr>
          <a:xfrm>
            <a:off x="330200" y="372496"/>
            <a:ext cx="17373600" cy="1177245"/>
          </a:xfrm>
          <a:prstGeom prst="rect">
            <a:avLst/>
          </a:prstGeom>
        </p:spPr>
        <p:txBody>
          <a:bodyPr vert="horz" wrap="square" lIns="0" tIns="12700" rIns="0" bIns="0" rtlCol="0">
            <a:spAutoFit/>
          </a:bodyPr>
          <a:lstStyle/>
          <a:p>
            <a:pPr marL="12700" algn="ctr">
              <a:spcBef>
                <a:spcPts val="100"/>
              </a:spcBef>
            </a:pPr>
            <a:r>
              <a:rPr sz="3200" b="1" spc="-5" dirty="0">
                <a:latin typeface="Comic Sans MS"/>
                <a:cs typeface="Comic Sans MS"/>
              </a:rPr>
              <a:t>SECCIÓN</a:t>
            </a:r>
            <a:r>
              <a:rPr sz="3200" b="1" spc="-60" dirty="0">
                <a:latin typeface="Comic Sans MS"/>
                <a:cs typeface="Comic Sans MS"/>
              </a:rPr>
              <a:t> </a:t>
            </a:r>
            <a:r>
              <a:rPr sz="3200" b="1" spc="-5" dirty="0">
                <a:latin typeface="Comic Sans MS"/>
                <a:cs typeface="Comic Sans MS"/>
              </a:rPr>
              <a:t>6</a:t>
            </a:r>
            <a:endParaRPr lang="en-US" sz="3200" b="1" spc="-5" dirty="0">
              <a:latin typeface="Comic Sans MS"/>
              <a:cs typeface="Comic Sans MS"/>
            </a:endParaRPr>
          </a:p>
          <a:p>
            <a:pPr marL="12700" algn="ctr">
              <a:spcBef>
                <a:spcPts val="100"/>
              </a:spcBef>
            </a:pPr>
            <a:r>
              <a:rPr lang="es-MX" sz="3200" b="1" spc="-5" dirty="0">
                <a:latin typeface="Comic Sans MS"/>
                <a:cs typeface="Comic Sans MS"/>
              </a:rPr>
              <a:t>PROTECCIÓN</a:t>
            </a:r>
            <a:r>
              <a:rPr lang="es-MX" sz="3200" b="1" spc="20" dirty="0">
                <a:latin typeface="Comic Sans MS"/>
                <a:cs typeface="Comic Sans MS"/>
              </a:rPr>
              <a:t> </a:t>
            </a:r>
            <a:r>
              <a:rPr lang="es-MX" sz="3200" b="1" spc="-5" dirty="0">
                <a:latin typeface="Comic Sans MS"/>
                <a:cs typeface="Comic Sans MS"/>
              </a:rPr>
              <a:t>DE</a:t>
            </a:r>
            <a:r>
              <a:rPr lang="es-MX" sz="3200" b="1" spc="20" dirty="0">
                <a:latin typeface="Comic Sans MS"/>
                <a:cs typeface="Comic Sans MS"/>
              </a:rPr>
              <a:t> </a:t>
            </a:r>
            <a:r>
              <a:rPr lang="es-MX" sz="3200" b="1" spc="-5" dirty="0">
                <a:latin typeface="Comic Sans MS"/>
                <a:cs typeface="Comic Sans MS"/>
              </a:rPr>
              <a:t>SOBREEXCITACIÓN</a:t>
            </a:r>
            <a:r>
              <a:rPr lang="es-MX" sz="3200" b="1" spc="15" dirty="0">
                <a:latin typeface="Comic Sans MS"/>
                <a:cs typeface="Comic Sans MS"/>
              </a:rPr>
              <a:t> </a:t>
            </a:r>
            <a:r>
              <a:rPr lang="es-MX" sz="3200" b="1" spc="-5" dirty="0">
                <a:latin typeface="Comic Sans MS"/>
                <a:cs typeface="Comic Sans MS"/>
              </a:rPr>
              <a:t>Y</a:t>
            </a:r>
            <a:r>
              <a:rPr lang="es-MX" sz="3200" b="1" spc="15" dirty="0">
                <a:latin typeface="Comic Sans MS"/>
                <a:cs typeface="Comic Sans MS"/>
              </a:rPr>
              <a:t> </a:t>
            </a:r>
            <a:r>
              <a:rPr lang="es-MX" sz="3200" b="1" spc="-5" dirty="0">
                <a:latin typeface="Comic Sans MS"/>
                <a:cs typeface="Comic Sans MS"/>
              </a:rPr>
              <a:t>SOBRETENSIÓN</a:t>
            </a:r>
            <a:endParaRPr lang="es-MX" sz="3200" dirty="0">
              <a:latin typeface="Comic Sans MS"/>
              <a:cs typeface="Comic Sans MS"/>
            </a:endParaRPr>
          </a:p>
          <a:p>
            <a:pPr marL="12700">
              <a:spcBef>
                <a:spcPts val="100"/>
              </a:spcBef>
            </a:pPr>
            <a:endParaRPr sz="1000" dirty="0">
              <a:latin typeface="Comic Sans MS"/>
              <a:cs typeface="Comic Sans M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30200" y="350541"/>
            <a:ext cx="17221200" cy="907851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sobreexcitación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cualquier transformador conectado a las terminales del generador ocurrirá</a:t>
            </a:r>
            <a:r>
              <a:rPr lang="es-MX" sz="2400" dirty="0">
                <a:latin typeface="Comic Sans MS"/>
                <a:cs typeface="Comic Sans MS"/>
              </a:rPr>
              <a:t> </a:t>
            </a:r>
            <a:r>
              <a:rPr lang="es-MX" sz="2400" spc="-5" dirty="0">
                <a:latin typeface="Comic Sans MS"/>
                <a:cs typeface="Comic Sans MS"/>
              </a:rPr>
              <a:t>típicamente</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relación</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a frecuencia,</a:t>
            </a:r>
            <a:r>
              <a:rPr lang="es-MX" sz="2400" dirty="0">
                <a:latin typeface="Comic Sans MS"/>
                <a:cs typeface="Comic Sans MS"/>
              </a:rPr>
              <a:t> </a:t>
            </a:r>
            <a:r>
              <a:rPr lang="es-MX" sz="2400" spc="-5" dirty="0">
                <a:latin typeface="Comic Sans MS"/>
                <a:cs typeface="Comic Sans MS"/>
              </a:rPr>
              <a:t>expresada</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Volts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Hertz</a:t>
            </a:r>
            <a:r>
              <a:rPr lang="es-MX" sz="2400" dirty="0">
                <a:latin typeface="Comic Sans MS"/>
                <a:cs typeface="Comic Sans MS"/>
              </a:rPr>
              <a:t> </a:t>
            </a:r>
            <a:r>
              <a:rPr lang="es-MX" sz="2400" spc="-5" dirty="0">
                <a:latin typeface="Comic Sans MS"/>
                <a:cs typeface="Comic Sans MS"/>
              </a:rPr>
              <a:t>(V/Hz) aplicada a las terminales del equipo exceda los límites de diseño.</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normas</a:t>
            </a:r>
            <a:r>
              <a:rPr lang="es-MX" sz="2400" dirty="0">
                <a:latin typeface="Comic Sans MS"/>
                <a:cs typeface="Comic Sans MS"/>
              </a:rPr>
              <a:t> </a:t>
            </a:r>
            <a:r>
              <a:rPr lang="es-MX" sz="2400" spc="-5" dirty="0">
                <a:latin typeface="Comic Sans MS"/>
                <a:cs typeface="Comic Sans MS"/>
              </a:rPr>
              <a:t>ANSI/IEEE</a:t>
            </a:r>
            <a:r>
              <a:rPr lang="es-MX" sz="2400" dirty="0">
                <a:latin typeface="Comic Sans MS"/>
                <a:cs typeface="Comic Sans MS"/>
              </a:rPr>
              <a:t> </a:t>
            </a:r>
            <a:r>
              <a:rPr lang="es-MX" sz="2400" spc="-5" dirty="0">
                <a:latin typeface="Comic Sans MS"/>
                <a:cs typeface="Comic Sans MS"/>
              </a:rPr>
              <a:t>han</a:t>
            </a:r>
            <a:r>
              <a:rPr lang="es-MX" sz="2400" dirty="0">
                <a:latin typeface="Comic Sans MS"/>
                <a:cs typeface="Comic Sans MS"/>
              </a:rPr>
              <a:t> </a:t>
            </a:r>
            <a:r>
              <a:rPr lang="es-MX" sz="2400" spc="-5" dirty="0">
                <a:latin typeface="Comic Sans MS"/>
                <a:cs typeface="Comic Sans MS"/>
              </a:rPr>
              <a:t>establecido</a:t>
            </a:r>
            <a:r>
              <a:rPr lang="es-MX" sz="2400" dirty="0">
                <a:latin typeface="Comic Sans MS"/>
                <a:cs typeface="Comic Sans MS"/>
              </a:rPr>
              <a:t> </a:t>
            </a:r>
            <a:r>
              <a:rPr lang="es-MX" sz="2400" spc="-5" dirty="0">
                <a:latin typeface="Comic Sans MS"/>
                <a:cs typeface="Comic Sans MS"/>
              </a:rPr>
              <a:t>los siguientes limites:</a:t>
            </a:r>
            <a:endParaRPr lang="es-MX" sz="2400" dirty="0">
              <a:latin typeface="Comic Sans MS"/>
              <a:cs typeface="Comic Sans MS"/>
            </a:endParaRPr>
          </a:p>
          <a:p>
            <a:pPr algn="just">
              <a:spcBef>
                <a:spcPts val="65"/>
              </a:spcBef>
            </a:pPr>
            <a:endParaRPr lang="es-MX" sz="2400" dirty="0">
              <a:latin typeface="Comic Sans MS"/>
              <a:cs typeface="Comic Sans MS"/>
            </a:endParaRPr>
          </a:p>
          <a:p>
            <a:pPr marL="193040" algn="just">
              <a:spcBef>
                <a:spcPts val="5"/>
              </a:spcBef>
              <a:tabLst>
                <a:tab pos="1109345" algn="l"/>
              </a:tabLst>
            </a:pPr>
            <a:r>
              <a:rPr lang="es-MX" sz="2400" b="1" i="1" spc="-30" dirty="0">
                <a:latin typeface="Comic Sans MS"/>
                <a:cs typeface="Comic Sans MS"/>
              </a:rPr>
              <a:t>Generadores	</a:t>
            </a:r>
            <a:r>
              <a:rPr lang="es-MX" sz="2400" spc="-5" dirty="0">
                <a:latin typeface="Comic Sans MS"/>
                <a:cs typeface="Comic Sans MS"/>
              </a:rPr>
              <a:t>1.05</a:t>
            </a:r>
            <a:r>
              <a:rPr lang="es-MX" sz="2400" dirty="0">
                <a:latin typeface="Comic Sans MS"/>
                <a:cs typeface="Comic Sans MS"/>
              </a:rPr>
              <a:t> </a:t>
            </a:r>
            <a:r>
              <a:rPr lang="es-MX" sz="2400" spc="-5" dirty="0" err="1">
                <a:latin typeface="Comic Sans MS"/>
                <a:cs typeface="Comic Sans MS"/>
              </a:rPr>
              <a:t>pu</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base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93040" marR="60325" algn="just">
              <a:spcBef>
                <a:spcPts val="1140"/>
              </a:spcBef>
              <a:tabLst>
                <a:tab pos="1281430" algn="l"/>
              </a:tabLst>
            </a:pPr>
            <a:r>
              <a:rPr lang="es-MX" sz="2400" b="1" i="1" spc="-30" dirty="0">
                <a:latin typeface="Comic Sans MS"/>
                <a:cs typeface="Comic Sans MS"/>
              </a:rPr>
              <a:t>Transformadores	</a:t>
            </a:r>
            <a:r>
              <a:rPr lang="es-MX" sz="2400" spc="-5" dirty="0">
                <a:latin typeface="Comic Sans MS"/>
                <a:cs typeface="Comic Sans MS"/>
              </a:rPr>
              <a:t>1.05 </a:t>
            </a:r>
            <a:r>
              <a:rPr lang="es-MX" sz="2400" spc="-5" dirty="0" err="1">
                <a:latin typeface="Comic Sans MS"/>
                <a:cs typeface="Comic Sans MS"/>
              </a:rPr>
              <a:t>pu</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base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secundario del</a:t>
            </a:r>
            <a:r>
              <a:rPr lang="es-MX" sz="2400" dirty="0">
                <a:latin typeface="Comic Sans MS"/>
                <a:cs typeface="Comic Sans MS"/>
              </a:rPr>
              <a:t> </a:t>
            </a:r>
            <a:r>
              <a:rPr lang="es-MX" sz="2400" spc="-5" dirty="0">
                <a:latin typeface="Comic Sans MS"/>
                <a:cs typeface="Comic Sans MS"/>
              </a:rPr>
              <a:t>transformador)</a:t>
            </a:r>
            <a:r>
              <a:rPr lang="es-MX" sz="2400" spc="5"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nominal,</a:t>
            </a:r>
            <a:r>
              <a:rPr lang="es-MX" sz="2400" spc="5" dirty="0">
                <a:latin typeface="Comic Sans MS"/>
                <a:cs typeface="Comic Sans MS"/>
              </a:rPr>
              <a:t> </a:t>
            </a:r>
            <a:r>
              <a:rPr lang="es-MX" sz="2400" spc="-5" dirty="0" err="1">
                <a:latin typeface="Comic Sans MS"/>
                <a:cs typeface="Comic Sans MS"/>
              </a:rPr>
              <a:t>f.p</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0.8</a:t>
            </a:r>
            <a:r>
              <a:rPr lang="es-MX" sz="2400" spc="15" dirty="0">
                <a:latin typeface="Comic Sans MS"/>
                <a:cs typeface="Comic Sans MS"/>
              </a:rPr>
              <a:t> </a:t>
            </a:r>
            <a:r>
              <a:rPr lang="es-MX" sz="2400" spc="-5" dirty="0" err="1">
                <a:latin typeface="Comic Sans MS"/>
                <a:cs typeface="Comic Sans MS"/>
              </a:rPr>
              <a:t>ó</a:t>
            </a:r>
            <a:r>
              <a:rPr lang="es-MX" sz="2400" spc="-5" dirty="0">
                <a:latin typeface="Comic Sans MS"/>
                <a:cs typeface="Comic Sans MS"/>
              </a:rPr>
              <a:t> mayor:1.1</a:t>
            </a:r>
            <a:r>
              <a:rPr lang="es-MX" sz="2400" spc="25" dirty="0">
                <a:latin typeface="Comic Sans MS"/>
                <a:cs typeface="Comic Sans MS"/>
              </a:rPr>
              <a:t> </a:t>
            </a:r>
            <a:r>
              <a:rPr lang="es-MX" sz="2400" spc="-5" dirty="0" err="1">
                <a:latin typeface="Comic Sans MS"/>
                <a:cs typeface="Comic Sans MS"/>
              </a:rPr>
              <a:t>pu</a:t>
            </a:r>
            <a:r>
              <a:rPr lang="es-MX" sz="2400" spc="25" dirty="0">
                <a:latin typeface="Comic Sans MS"/>
                <a:cs typeface="Comic Sans MS"/>
              </a:rPr>
              <a:t> </a:t>
            </a:r>
            <a:r>
              <a:rPr lang="es-MX" sz="2400" spc="-5" dirty="0">
                <a:latin typeface="Comic Sans MS"/>
                <a:cs typeface="Comic Sans MS"/>
              </a:rPr>
              <a:t>(En</a:t>
            </a:r>
            <a:r>
              <a:rPr lang="es-MX" sz="2400" spc="5" dirty="0">
                <a:latin typeface="Comic Sans MS"/>
                <a:cs typeface="Comic Sans MS"/>
              </a:rPr>
              <a:t> </a:t>
            </a:r>
            <a:r>
              <a:rPr lang="es-MX" sz="2400" spc="-5" dirty="0">
                <a:latin typeface="Comic Sans MS"/>
                <a:cs typeface="Comic Sans MS"/>
              </a:rPr>
              <a:t>base</a:t>
            </a:r>
            <a:r>
              <a:rPr lang="es-MX" sz="2400" spc="10" dirty="0">
                <a:latin typeface="Comic Sans MS"/>
                <a:cs typeface="Comic Sans MS"/>
              </a:rPr>
              <a:t> </a:t>
            </a:r>
            <a:r>
              <a:rPr lang="es-MX" sz="2400" spc="-5" dirty="0">
                <a:latin typeface="Comic Sans MS"/>
                <a:cs typeface="Comic Sans MS"/>
              </a:rPr>
              <a:t>del</a:t>
            </a:r>
            <a:r>
              <a:rPr lang="es-MX" sz="2400" spc="5" dirty="0">
                <a:latin typeface="Comic Sans MS"/>
                <a:cs typeface="Comic Sans MS"/>
              </a:rPr>
              <a:t> </a:t>
            </a:r>
            <a:r>
              <a:rPr lang="es-MX" sz="2400" spc="-5" dirty="0">
                <a:latin typeface="Comic Sans MS"/>
                <a:cs typeface="Comic Sans MS"/>
              </a:rPr>
              <a:t>transformador)</a:t>
            </a:r>
            <a:r>
              <a:rPr lang="es-MX" sz="2400" spc="10" dirty="0">
                <a:latin typeface="Comic Sans MS"/>
                <a:cs typeface="Comic Sans MS"/>
              </a:rPr>
              <a:t> </a:t>
            </a:r>
            <a:r>
              <a:rPr lang="es-MX" sz="2400" spc="-5" dirty="0">
                <a:latin typeface="Comic Sans MS"/>
                <a:cs typeface="Comic Sans MS"/>
              </a:rPr>
              <a:t>en vacío.</a:t>
            </a:r>
          </a:p>
          <a:p>
            <a:pPr marL="193040" marR="60325" algn="just">
              <a:spcBef>
                <a:spcPts val="1140"/>
              </a:spcBef>
              <a:tabLst>
                <a:tab pos="1281430" algn="l"/>
              </a:tabLst>
            </a:pPr>
            <a:endParaRPr lang="es-MX" sz="2400" dirty="0">
              <a:latin typeface="Comic Sans MS"/>
              <a:cs typeface="Comic Sans MS"/>
            </a:endParaRPr>
          </a:p>
          <a:p>
            <a:pPr marL="12700" marR="5080" algn="just">
              <a:spcBef>
                <a:spcPts val="600"/>
              </a:spcBef>
            </a:pP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límites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aplican,</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menos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otra</a:t>
            </a:r>
            <a:r>
              <a:rPr lang="es-MX" sz="2400" dirty="0">
                <a:latin typeface="Comic Sans MS"/>
                <a:cs typeface="Comic Sans MS"/>
              </a:rPr>
              <a:t> </a:t>
            </a:r>
            <a:r>
              <a:rPr lang="es-MX" sz="2400" spc="-5" dirty="0">
                <a:latin typeface="Comic Sans MS"/>
                <a:cs typeface="Comic Sans MS"/>
              </a:rPr>
              <a:t>cosa</a:t>
            </a:r>
            <a:r>
              <a:rPr lang="es-MX" sz="2400" dirty="0">
                <a:latin typeface="Comic Sans MS"/>
                <a:cs typeface="Comic Sans MS"/>
              </a:rPr>
              <a:t> </a:t>
            </a:r>
            <a:r>
              <a:rPr lang="es-MX" sz="2400" spc="-5" dirty="0">
                <a:latin typeface="Comic Sans MS"/>
                <a:cs typeface="Comic Sans MS"/>
              </a:rPr>
              <a:t>sea establecida por el fabricante del equipo.</a:t>
            </a:r>
            <a:r>
              <a:rPr lang="es-MX" sz="2400" dirty="0">
                <a:latin typeface="Comic Sans MS"/>
                <a:cs typeface="Comic Sans MS"/>
              </a:rPr>
              <a:t> </a:t>
            </a:r>
            <a:r>
              <a:rPr lang="es-MX" sz="2400" spc="-5" dirty="0">
                <a:latin typeface="Comic Sans MS"/>
                <a:cs typeface="Comic Sans MS"/>
              </a:rPr>
              <a:t>Cuando estas relaciones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excedidas,</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ocurrir</a:t>
            </a:r>
            <a:r>
              <a:rPr lang="es-MX" sz="2400" dirty="0">
                <a:latin typeface="Comic Sans MS"/>
                <a:cs typeface="Comic Sans MS"/>
              </a:rPr>
              <a:t> </a:t>
            </a:r>
            <a:r>
              <a:rPr lang="es-MX" sz="2400" spc="-5" dirty="0">
                <a:latin typeface="Comic Sans MS"/>
                <a:cs typeface="Comic Sans MS"/>
              </a:rPr>
              <a:t>la saturación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núcleo</a:t>
            </a:r>
            <a:r>
              <a:rPr lang="es-MX" sz="2400" dirty="0">
                <a:latin typeface="Comic Sans MS"/>
                <a:cs typeface="Comic Sans MS"/>
              </a:rPr>
              <a:t> </a:t>
            </a:r>
            <a:r>
              <a:rPr lang="es-MX" sz="2400" spc="-5" dirty="0">
                <a:latin typeface="Comic Sans MS"/>
                <a:cs typeface="Comic Sans MS"/>
              </a:rPr>
              <a:t>magnético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o transformador</a:t>
            </a:r>
            <a:r>
              <a:rPr lang="es-MX" sz="2400" dirty="0">
                <a:latin typeface="Comic Sans MS"/>
                <a:cs typeface="Comic Sans MS"/>
              </a:rPr>
              <a:t> </a:t>
            </a:r>
            <a:r>
              <a:rPr lang="es-MX" sz="2400" spc="-5" dirty="0">
                <a:latin typeface="Comic Sans MS"/>
                <a:cs typeface="Comic Sans MS"/>
              </a:rPr>
              <a:t>conectado,</a:t>
            </a:r>
            <a:r>
              <a:rPr lang="es-MX" sz="2400" dirty="0">
                <a:latin typeface="Comic Sans MS"/>
                <a:cs typeface="Comic Sans MS"/>
              </a:rPr>
              <a:t> </a:t>
            </a:r>
            <a:r>
              <a:rPr lang="es-MX" sz="2400" spc="-5" dirty="0">
                <a:latin typeface="Comic Sans MS"/>
                <a:cs typeface="Comic Sans MS"/>
              </a:rPr>
              <a:t>induciéndose</a:t>
            </a:r>
            <a:r>
              <a:rPr lang="es-MX" sz="2400" dirty="0">
                <a:latin typeface="Comic Sans MS"/>
                <a:cs typeface="Comic Sans MS"/>
              </a:rPr>
              <a:t> </a:t>
            </a:r>
            <a:r>
              <a:rPr lang="es-MX" sz="2400" spc="-5" dirty="0">
                <a:latin typeface="Comic Sans MS"/>
                <a:cs typeface="Comic Sans MS"/>
              </a:rPr>
              <a:t>flujo</a:t>
            </a:r>
            <a:r>
              <a:rPr lang="es-MX" sz="2400" dirty="0">
                <a:latin typeface="Comic Sans MS"/>
                <a:cs typeface="Comic Sans MS"/>
              </a:rPr>
              <a:t> </a:t>
            </a:r>
            <a:r>
              <a:rPr lang="es-MX" sz="2400" spc="-5" dirty="0">
                <a:latin typeface="Comic Sans MS"/>
                <a:cs typeface="Comic Sans MS"/>
              </a:rPr>
              <a:t>de dispersión en componentes no laminados, los cuales no están</a:t>
            </a:r>
            <a:r>
              <a:rPr lang="es-MX" sz="2400" dirty="0">
                <a:latin typeface="Comic Sans MS"/>
                <a:cs typeface="Comic Sans MS"/>
              </a:rPr>
              <a:t> </a:t>
            </a:r>
            <a:r>
              <a:rPr lang="es-MX" sz="2400" spc="-5" dirty="0">
                <a:latin typeface="Comic Sans MS"/>
                <a:cs typeface="Comic Sans MS"/>
              </a:rPr>
              <a:t>diseñados</a:t>
            </a:r>
            <a:r>
              <a:rPr lang="es-MX" sz="2400" dirty="0">
                <a:latin typeface="Comic Sans MS"/>
                <a:cs typeface="Comic Sans MS"/>
              </a:rPr>
              <a:t> </a:t>
            </a:r>
            <a:r>
              <a:rPr lang="es-MX" sz="2400" spc="-5" dirty="0">
                <a:latin typeface="Comic Sans MS"/>
                <a:cs typeface="Comic Sans MS"/>
              </a:rPr>
              <a:t>para</a:t>
            </a:r>
            <a:r>
              <a:rPr lang="es-MX" sz="2400" spc="254" dirty="0">
                <a:latin typeface="Comic Sans MS"/>
                <a:cs typeface="Comic Sans MS"/>
              </a:rPr>
              <a:t> </a:t>
            </a:r>
            <a:r>
              <a:rPr lang="es-MX" sz="2400" spc="-5" dirty="0">
                <a:latin typeface="Comic Sans MS"/>
                <a:cs typeface="Comic Sans MS"/>
              </a:rPr>
              <a:t>llevar flujo; el daño puede ocurrir en segundos.</a:t>
            </a:r>
            <a:r>
              <a:rPr lang="es-MX" sz="2400" spc="260" dirty="0">
                <a:latin typeface="Comic Sans MS"/>
                <a:cs typeface="Comic Sans MS"/>
              </a:rPr>
              <a:t> </a:t>
            </a:r>
            <a:r>
              <a:rPr lang="es-MX" sz="2400" spc="-5" dirty="0">
                <a:latin typeface="Comic Sans MS"/>
                <a:cs typeface="Comic Sans MS"/>
              </a:rPr>
              <a:t>Es una práctica general el proporcionar 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proteger</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y transformadores de estos niveles excesivos de densidad de</a:t>
            </a:r>
            <a:r>
              <a:rPr lang="es-MX" sz="2400" dirty="0">
                <a:latin typeface="Comic Sans MS"/>
                <a:cs typeface="Comic Sans MS"/>
              </a:rPr>
              <a:t> </a:t>
            </a:r>
            <a:r>
              <a:rPr lang="es-MX" sz="2400" spc="-5" dirty="0">
                <a:latin typeface="Comic Sans MS"/>
                <a:cs typeface="Comic Sans MS"/>
              </a:rPr>
              <a:t>flujo</a:t>
            </a:r>
            <a:r>
              <a:rPr lang="es-MX" sz="2400" dirty="0">
                <a:latin typeface="Comic Sans MS"/>
                <a:cs typeface="Comic Sans MS"/>
              </a:rPr>
              <a:t> </a:t>
            </a:r>
            <a:r>
              <a:rPr lang="es-MX" sz="2400" spc="-5" dirty="0">
                <a:latin typeface="Comic Sans MS"/>
                <a:cs typeface="Comic Sans MS"/>
              </a:rPr>
              <a:t>magnético.</a:t>
            </a:r>
            <a:r>
              <a:rPr lang="es-MX" sz="2400" dirty="0">
                <a:latin typeface="Comic Sans MS"/>
                <a:cs typeface="Comic Sans MS"/>
              </a:rPr>
              <a:t> </a:t>
            </a:r>
            <a:r>
              <a:rPr lang="es-MX" sz="2400" spc="-5" dirty="0">
                <a:latin typeface="Comic Sans MS"/>
                <a:cs typeface="Comic Sans MS"/>
              </a:rPr>
              <a:t>Típicamente,</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es independiente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control</a:t>
            </a:r>
            <a:r>
              <a:rPr lang="es-MX" sz="2400" dirty="0">
                <a:latin typeface="Comic Sans MS"/>
                <a:cs typeface="Comic Sans MS"/>
              </a:rPr>
              <a:t> </a:t>
            </a:r>
            <a:r>
              <a:rPr lang="es-MX" sz="2400" spc="-5" dirty="0">
                <a:latin typeface="Comic Sans MS"/>
                <a:cs typeface="Comic Sans MS"/>
              </a:rPr>
              <a:t>V/Hz</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 excitación.</a:t>
            </a:r>
          </a:p>
          <a:p>
            <a:pPr marL="12700" marR="5080" algn="just">
              <a:spcBef>
                <a:spcPts val="600"/>
              </a:spcBef>
            </a:pP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excesivo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ocurrirá cuando</a:t>
            </a:r>
            <a:r>
              <a:rPr lang="es-MX" sz="2400" spc="254"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nivel de esfuerzo del campo eléctrico excede la capacidad del aislamiento del devanado del estator del generador. No puede confiarse en la protección V/Hz para detectar todas las condiciones de sobretensión.</a:t>
            </a:r>
            <a:r>
              <a:rPr lang="es-MX" sz="2400" spc="254" dirty="0">
                <a:latin typeface="Comic Sans MS"/>
                <a:cs typeface="Comic Sans MS"/>
              </a:rPr>
              <a:t> </a:t>
            </a:r>
            <a:r>
              <a:rPr lang="es-MX" sz="2400" spc="-5" dirty="0">
                <a:latin typeface="Comic Sans MS"/>
                <a:cs typeface="Comic Sans MS"/>
              </a:rPr>
              <a:t>Si la</a:t>
            </a:r>
            <a:r>
              <a:rPr lang="es-MX" sz="2400" spc="245" dirty="0">
                <a:latin typeface="Comic Sans MS"/>
                <a:cs typeface="Comic Sans MS"/>
              </a:rPr>
              <a:t> </a:t>
            </a:r>
            <a:r>
              <a:rPr lang="es-MX" sz="2400" spc="-5" dirty="0">
                <a:latin typeface="Comic Sans MS"/>
                <a:cs typeface="Comic Sans MS"/>
              </a:rPr>
              <a:t>sobretensión</a:t>
            </a:r>
            <a:r>
              <a:rPr lang="es-MX" sz="2400" spc="245" dirty="0">
                <a:latin typeface="Comic Sans MS"/>
                <a:cs typeface="Comic Sans MS"/>
              </a:rPr>
              <a:t> </a:t>
            </a:r>
            <a:r>
              <a:rPr lang="es-MX" sz="2400" spc="-5" dirty="0">
                <a:latin typeface="Comic Sans MS"/>
                <a:cs typeface="Comic Sans MS"/>
              </a:rPr>
              <a:t>es</a:t>
            </a:r>
            <a:r>
              <a:rPr lang="es-MX" sz="2400" spc="245" dirty="0">
                <a:latin typeface="Comic Sans MS"/>
                <a:cs typeface="Comic Sans MS"/>
              </a:rPr>
              <a:t> </a:t>
            </a:r>
            <a:r>
              <a:rPr lang="es-MX" sz="2400" spc="-5" dirty="0">
                <a:latin typeface="Comic Sans MS"/>
                <a:cs typeface="Comic Sans MS"/>
              </a:rPr>
              <a:t>resultado</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un</a:t>
            </a:r>
            <a:r>
              <a:rPr lang="es-MX" sz="2400" spc="245" dirty="0">
                <a:latin typeface="Comic Sans MS"/>
                <a:cs typeface="Comic Sans MS"/>
              </a:rPr>
              <a:t> </a:t>
            </a:r>
            <a:r>
              <a:rPr lang="es-MX" sz="2400" spc="-5" dirty="0">
                <a:latin typeface="Comic Sans MS"/>
                <a:cs typeface="Comic Sans MS"/>
              </a:rPr>
              <a:t>incremento proporcional</a:t>
            </a:r>
            <a:r>
              <a:rPr lang="es-MX" sz="2400" spc="90" dirty="0">
                <a:latin typeface="Comic Sans MS"/>
                <a:cs typeface="Comic Sans MS"/>
              </a:rPr>
              <a:t> </a:t>
            </a:r>
            <a:r>
              <a:rPr lang="es-MX" sz="2400" spc="-5" dirty="0">
                <a:latin typeface="Comic Sans MS"/>
                <a:cs typeface="Comic Sans MS"/>
              </a:rPr>
              <a:t>en</a:t>
            </a:r>
            <a:r>
              <a:rPr lang="es-MX" sz="2400" spc="100" dirty="0">
                <a:latin typeface="Comic Sans MS"/>
                <a:cs typeface="Comic Sans MS"/>
              </a:rPr>
              <a:t> </a:t>
            </a:r>
            <a:r>
              <a:rPr lang="es-MX" sz="2400" spc="-5" dirty="0">
                <a:latin typeface="Comic Sans MS"/>
                <a:cs typeface="Comic Sans MS"/>
              </a:rPr>
              <a:t>la</a:t>
            </a:r>
            <a:r>
              <a:rPr lang="es-MX" sz="2400" spc="100" dirty="0">
                <a:latin typeface="Comic Sans MS"/>
                <a:cs typeface="Comic Sans MS"/>
              </a:rPr>
              <a:t> </a:t>
            </a:r>
            <a:r>
              <a:rPr lang="es-MX" sz="2400" spc="-5" dirty="0">
                <a:latin typeface="Comic Sans MS"/>
                <a:cs typeface="Comic Sans MS"/>
              </a:rPr>
              <a:t>frecuencia,</a:t>
            </a:r>
            <a:r>
              <a:rPr lang="es-MX" sz="2400" spc="204" dirty="0">
                <a:latin typeface="Comic Sans MS"/>
                <a:cs typeface="Comic Sans MS"/>
              </a:rPr>
              <a:t> </a:t>
            </a:r>
            <a:r>
              <a:rPr lang="es-MX" sz="2400" spc="-5" dirty="0">
                <a:latin typeface="Comic Sans MS"/>
                <a:cs typeface="Comic Sans MS"/>
              </a:rPr>
              <a:t>el</a:t>
            </a:r>
            <a:r>
              <a:rPr lang="es-MX" sz="2400" spc="95" dirty="0">
                <a:latin typeface="Comic Sans MS"/>
                <a:cs typeface="Comic Sans MS"/>
              </a:rPr>
              <a:t> </a:t>
            </a:r>
            <a:r>
              <a:rPr lang="es-MX" sz="2400" spc="-5" dirty="0">
                <a:latin typeface="Comic Sans MS"/>
                <a:cs typeface="Comic Sans MS"/>
              </a:rPr>
              <a:t>relé</a:t>
            </a:r>
            <a:r>
              <a:rPr lang="es-MX" sz="2400" spc="95" dirty="0">
                <a:latin typeface="Comic Sans MS"/>
                <a:cs typeface="Comic Sans MS"/>
              </a:rPr>
              <a:t> </a:t>
            </a:r>
            <a:r>
              <a:rPr lang="es-MX" sz="2400" spc="-5" dirty="0">
                <a:latin typeface="Comic Sans MS"/>
                <a:cs typeface="Comic Sans MS"/>
              </a:rPr>
              <a:t>de</a:t>
            </a:r>
            <a:r>
              <a:rPr lang="es-MX" sz="2400" spc="95" dirty="0">
                <a:latin typeface="Comic Sans MS"/>
                <a:cs typeface="Comic Sans MS"/>
              </a:rPr>
              <a:t> </a:t>
            </a:r>
            <a:r>
              <a:rPr lang="es-MX" sz="2400" spc="-5" dirty="0">
                <a:latin typeface="Comic Sans MS"/>
                <a:cs typeface="Comic Sans MS"/>
              </a:rPr>
              <a:t>V/Hz</a:t>
            </a:r>
            <a:r>
              <a:rPr lang="es-MX" sz="2400" spc="95" dirty="0">
                <a:latin typeface="Comic Sans MS"/>
                <a:cs typeface="Comic Sans MS"/>
              </a:rPr>
              <a:t> </a:t>
            </a:r>
            <a:r>
              <a:rPr lang="es-MX" sz="2400" spc="-5" dirty="0">
                <a:latin typeface="Comic Sans MS"/>
                <a:cs typeface="Comic Sans MS"/>
              </a:rPr>
              <a:t>ignorará</a:t>
            </a:r>
          </a:p>
          <a:p>
            <a:pPr marL="12700" marR="5080" algn="just">
              <a:spcBef>
                <a:spcPts val="600"/>
              </a:spcBef>
            </a:pPr>
            <a:r>
              <a:rPr lang="es-MX" sz="2400" spc="-5" dirty="0">
                <a:latin typeface="Comic Sans MS"/>
                <a:cs typeface="Comic Sans MS"/>
              </a:rPr>
              <a:t>el evento debido a que la relación Volts a Hertz no ha cambiado.</a:t>
            </a:r>
            <a:r>
              <a:rPr lang="es-MX" sz="2400" dirty="0">
                <a:latin typeface="Comic Sans MS"/>
                <a:cs typeface="Comic Sans MS"/>
              </a:rPr>
              <a:t> </a:t>
            </a:r>
            <a:r>
              <a:rPr lang="es-MX" sz="2400" spc="-5" dirty="0">
                <a:latin typeface="Comic Sans MS"/>
                <a:cs typeface="Comic Sans MS"/>
              </a:rPr>
              <a:t>Es práctica general el proporcionar un relé de sobretensión para alarmar, o en algunos casos, disparar los</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altos</a:t>
            </a:r>
            <a:r>
              <a:rPr lang="es-MX" sz="2400" dirty="0">
                <a:latin typeface="Comic Sans MS"/>
                <a:cs typeface="Comic Sans MS"/>
              </a:rPr>
              <a:t> </a:t>
            </a:r>
            <a:r>
              <a:rPr lang="es-MX" sz="2400" spc="-5" dirty="0">
                <a:latin typeface="Comic Sans MS"/>
                <a:cs typeface="Comic Sans MS"/>
              </a:rPr>
              <a:t>niveles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esfuerzos eléctricos</a:t>
            </a:r>
            <a:r>
              <a:rPr lang="es-MX" sz="900" spc="-5" dirty="0">
                <a:latin typeface="Comic Sans MS"/>
                <a:cs typeface="Comic Sans MS"/>
              </a:rPr>
              <a:t>.</a:t>
            </a:r>
            <a:endParaRPr lang="es-MX" sz="900" dirty="0">
              <a:latin typeface="Comic Sans MS"/>
              <a:cs typeface="Comic Sans MS"/>
            </a:endParaRPr>
          </a:p>
          <a:p>
            <a:pPr marL="12700" marR="5080" algn="just">
              <a:lnSpc>
                <a:spcPct val="116100"/>
              </a:lnSpc>
              <a:spcBef>
                <a:spcPts val="600"/>
              </a:spcBef>
            </a:pPr>
            <a:endParaRPr lang="es-MX" sz="9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19855515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457200"/>
            <a:ext cx="17221200" cy="9207649"/>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FUNDAMENTOS DE</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SOBREEXCITACIÓN</a:t>
            </a:r>
            <a:endParaRPr lang="en-US" sz="2400" b="1" spc="-5" dirty="0">
              <a:latin typeface="Comic Sans MS" panose="030F0702030302020204" pitchFamily="66" charset="0"/>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algn="just">
              <a:spcBef>
                <a:spcPts val="100"/>
              </a:spcBef>
            </a:pPr>
            <a:r>
              <a:rPr lang="es-MX" sz="2400" spc="-5" dirty="0">
                <a:latin typeface="Comic Sans MS" panose="030F0702030302020204" pitchFamily="66" charset="0"/>
                <a:cs typeface="Comic Sans MS"/>
              </a:rPr>
              <a:t>Los relés de sobreexcitación, o V/Hz, son usados para proteger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transformadores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niveles excesivos de densidad de flujo magnético.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altos niveles de densidad de flujo son causados por una sobreexcitación del 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 estos altos niveles, las trayectorias</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hierro</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magnético</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diseñadas</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120" dirty="0">
                <a:latin typeface="Comic Sans MS" panose="030F0702030302020204" pitchFamily="66" charset="0"/>
                <a:cs typeface="Comic Sans MS"/>
              </a:rPr>
              <a:t> </a:t>
            </a:r>
            <a:r>
              <a:rPr lang="es-MX" sz="2400" spc="-5" dirty="0">
                <a:latin typeface="Comic Sans MS" panose="030F0702030302020204" pitchFamily="66" charset="0"/>
                <a:cs typeface="Comic Sans MS"/>
              </a:rPr>
              <a:t>llevar el flujo normal se saturan, y el flujo comienza a fluir en trayectorias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dispersión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diseñadas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llevarlo. Estos campos resultantes son proporcionales al tensión e inversamente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proporcionales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frecuencia.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lo tanto,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altos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niveles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densidad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flujo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sobreexcitación)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aparecerán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consecuencia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sobretensión, de la baja frecuencia o de una combinación de ambos.</a:t>
            </a: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smtClean="0">
              <a:latin typeface="Comic Sans MS" panose="030F0702030302020204" pitchFamily="66" charset="0"/>
              <a:cs typeface="Comic Sans MS"/>
            </a:endParaRPr>
          </a:p>
          <a:p>
            <a:pPr marL="12700" algn="just">
              <a:spcBef>
                <a:spcPts val="100"/>
              </a:spcBef>
            </a:pPr>
            <a:endParaRPr lang="es-MX" sz="2400" spc="-5" dirty="0" smtClean="0">
              <a:latin typeface="Comic Sans MS" panose="030F0702030302020204" pitchFamily="66" charset="0"/>
              <a:cs typeface="Comic Sans MS"/>
            </a:endParaRPr>
          </a:p>
          <a:p>
            <a:pPr marL="12700" algn="just">
              <a:spcBef>
                <a:spcPts val="100"/>
              </a:spcBef>
            </a:pPr>
            <a:endParaRPr lang="es-MX" sz="2400" spc="-5" dirty="0" smtClean="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ctr">
              <a:spcBef>
                <a:spcPts val="100"/>
              </a:spcBef>
            </a:pPr>
            <a:r>
              <a:rPr lang="es-MX" sz="2400" b="1" dirty="0">
                <a:latin typeface="Comic Sans MS" panose="030F0702030302020204" pitchFamily="66" charset="0"/>
              </a:rPr>
              <a:t>Figura 1. Sección transversal axial de una turbina de generador mostrando las trayectorias del campo magnético. </a:t>
            </a:r>
            <a:endParaRPr lang="es-AR" sz="2400" b="1" dirty="0">
              <a:latin typeface="Comic Sans MS" panose="030F0702030302020204" pitchFamily="66" charset="0"/>
            </a:endParaRPr>
          </a:p>
          <a:p>
            <a:pPr marL="12700" algn="just">
              <a:spcBef>
                <a:spcPts val="100"/>
              </a:spcBef>
            </a:pPr>
            <a:r>
              <a:rPr lang="es-MX" sz="2400" spc="-5" dirty="0" smtClean="0">
                <a:latin typeface="Comic Sans MS" panose="030F0702030302020204" pitchFamily="66" charset="0"/>
                <a:cs typeface="Comic Sans MS"/>
              </a:rPr>
              <a:t>La</a:t>
            </a:r>
            <a:r>
              <a:rPr lang="es-MX" sz="2400" dirty="0" smtClean="0">
                <a:latin typeface="Comic Sans MS" panose="030F0702030302020204" pitchFamily="66" charset="0"/>
                <a:cs typeface="Comic Sans MS"/>
              </a:rPr>
              <a:t> </a:t>
            </a:r>
            <a:r>
              <a:rPr lang="es-MX" sz="2400" b="1" spc="-5" dirty="0">
                <a:latin typeface="Comic Sans MS" panose="030F0702030302020204" pitchFamily="66" charset="0"/>
                <a:cs typeface="Comic Sans MS"/>
              </a:rPr>
              <a:t>figura</a:t>
            </a:r>
            <a:r>
              <a:rPr lang="es-MX" sz="2400" b="1" dirty="0">
                <a:latin typeface="Comic Sans MS" panose="030F0702030302020204" pitchFamily="66" charset="0"/>
                <a:cs typeface="Comic Sans MS"/>
              </a:rPr>
              <a:t> </a:t>
            </a:r>
            <a:r>
              <a:rPr lang="es-MX" sz="2400" b="1" spc="-5" dirty="0">
                <a:latin typeface="Comic Sans MS" panose="030F0702030302020204" pitchFamily="66" charset="0"/>
                <a:cs typeface="Comic Sans MS"/>
              </a:rPr>
              <a:t>1</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transversal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axial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 turbogenerador,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muestra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campos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magnéticos principal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dispersión.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campos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magnéticos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dispersión</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son</a:t>
            </a:r>
            <a:r>
              <a:rPr lang="es-MX" sz="2400" spc="180" dirty="0">
                <a:latin typeface="Comic Sans MS" panose="030F0702030302020204" pitchFamily="66" charset="0"/>
                <a:cs typeface="Comic Sans MS"/>
              </a:rPr>
              <a:t> </a:t>
            </a:r>
            <a:r>
              <a:rPr lang="es-MX" sz="2400" spc="-5" dirty="0">
                <a:latin typeface="Comic Sans MS" panose="030F0702030302020204" pitchFamily="66" charset="0"/>
                <a:cs typeface="Comic Sans MS"/>
              </a:rPr>
              <a:t>más</a:t>
            </a:r>
            <a:r>
              <a:rPr lang="es-MX" sz="2400" spc="180" dirty="0">
                <a:latin typeface="Comic Sans MS" panose="030F0702030302020204" pitchFamily="66" charset="0"/>
                <a:cs typeface="Comic Sans MS"/>
              </a:rPr>
              <a:t> </a:t>
            </a:r>
            <a:r>
              <a:rPr lang="es-MX" sz="2400" spc="-5" dirty="0">
                <a:latin typeface="Comic Sans MS" panose="030F0702030302020204" pitchFamily="66" charset="0"/>
                <a:cs typeface="Comic Sans MS"/>
              </a:rPr>
              <a:t>dañinos</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8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spc="180" dirty="0">
                <a:latin typeface="Comic Sans MS" panose="030F0702030302020204" pitchFamily="66" charset="0"/>
                <a:cs typeface="Comic Sans MS"/>
              </a:rPr>
              <a:t> </a:t>
            </a:r>
            <a:r>
              <a:rPr lang="es-MX" sz="2400" spc="-5" dirty="0">
                <a:latin typeface="Comic Sans MS" panose="030F0702030302020204" pitchFamily="66" charset="0"/>
                <a:cs typeface="Comic Sans MS"/>
              </a:rPr>
              <a:t>extremos</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175" dirty="0">
                <a:latin typeface="Comic Sans MS" panose="030F0702030302020204" pitchFamily="66" charset="0"/>
                <a:cs typeface="Comic Sans MS"/>
              </a:rPr>
              <a:t> </a:t>
            </a:r>
            <a:r>
              <a:rPr lang="es-MX" sz="2400" spc="-5" dirty="0">
                <a:latin typeface="Comic Sans MS" panose="030F0702030302020204" pitchFamily="66" charset="0"/>
                <a:cs typeface="Comic Sans MS"/>
              </a:rPr>
              <a:t>núcleo del generador, donde el campo magnético marginal puede inducir altas corrientes de Eddy en las componentes del ensamble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núcleo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sólido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laminaciones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extremo del núcleo.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 da como resultado pérdidas y calentamiento</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mayores</a:t>
            </a:r>
            <a:r>
              <a:rPr lang="es-MX" sz="2400" spc="114"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14" dirty="0">
                <a:latin typeface="Comic Sans MS" panose="030F0702030302020204" pitchFamily="66" charset="0"/>
                <a:cs typeface="Comic Sans MS"/>
              </a:rPr>
              <a:t> </a:t>
            </a:r>
            <a:r>
              <a:rPr lang="es-MX" sz="2400" spc="-5" dirty="0">
                <a:latin typeface="Comic Sans MS" panose="030F0702030302020204" pitchFamily="66" charset="0"/>
                <a:cs typeface="Comic Sans MS"/>
              </a:rPr>
              <a:t>esas</a:t>
            </a:r>
            <a:r>
              <a:rPr lang="es-MX" sz="2400" spc="114" dirty="0">
                <a:latin typeface="Comic Sans MS" panose="030F0702030302020204" pitchFamily="66" charset="0"/>
                <a:cs typeface="Comic Sans MS"/>
              </a:rPr>
              <a:t> </a:t>
            </a:r>
            <a:r>
              <a:rPr lang="es-MX" sz="2400" spc="-5" dirty="0">
                <a:latin typeface="Comic Sans MS" panose="030F0702030302020204" pitchFamily="66" charset="0"/>
                <a:cs typeface="Comic Sans MS"/>
              </a:rPr>
              <a:t>componentes.</a:t>
            </a:r>
            <a:r>
              <a:rPr lang="es-MX" sz="2400" spc="235" dirty="0">
                <a:latin typeface="Comic Sans MS" panose="030F0702030302020204" pitchFamily="66" charset="0"/>
                <a:cs typeface="Comic Sans MS"/>
              </a:rPr>
              <a:t> </a:t>
            </a:r>
            <a:endParaRPr lang="es-MX" sz="900" dirty="0">
              <a:latin typeface="Comic Sans MS"/>
              <a:cs typeface="Comic Sans MS"/>
            </a:endParaRPr>
          </a:p>
          <a:p>
            <a:pPr marL="12700">
              <a:spcBef>
                <a:spcPts val="100"/>
              </a:spcBef>
            </a:pPr>
            <a:endParaRPr sz="900" dirty="0">
              <a:latin typeface="Comic Sans MS"/>
              <a:cs typeface="Comic Sans MS"/>
            </a:endParaRPr>
          </a:p>
        </p:txBody>
      </p:sp>
      <p:pic>
        <p:nvPicPr>
          <p:cNvPr id="11" name="object 11"/>
          <p:cNvPicPr/>
          <p:nvPr/>
        </p:nvPicPr>
        <p:blipFill>
          <a:blip r:embed="rId2" cstate="print"/>
          <a:stretch>
            <a:fillRect/>
          </a:stretch>
        </p:blipFill>
        <p:spPr>
          <a:xfrm>
            <a:off x="5940404" y="3505200"/>
            <a:ext cx="5929354" cy="3952892"/>
          </a:xfrm>
          <a:prstGeom prst="rect">
            <a:avLst/>
          </a:prstGeom>
        </p:spPr>
      </p:pic>
    </p:spTree>
    <p:extLst>
      <p:ext uri="{BB962C8B-B14F-4D97-AF65-F5344CB8AC3E}">
        <p14:creationId xmlns="" xmlns:p14="http://schemas.microsoft.com/office/powerpoint/2010/main" val="11721922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457200"/>
            <a:ext cx="17221200" cy="7550785"/>
          </a:xfrm>
          <a:prstGeom prst="rect">
            <a:avLst/>
          </a:prstGeom>
        </p:spPr>
        <p:txBody>
          <a:bodyPr vert="horz" wrap="square" lIns="0" tIns="12700" rIns="0" bIns="0" rtlCol="0">
            <a:spAutoFit/>
          </a:bodyPr>
          <a:lstStyle/>
          <a:p>
            <a:pPr marL="12700" algn="just">
              <a:spcBef>
                <a:spcPts val="100"/>
              </a:spcBef>
            </a:pPr>
            <a:r>
              <a:rPr lang="es-MX" sz="2400" spc="-5" dirty="0">
                <a:latin typeface="Comic Sans MS" panose="030F0702030302020204" pitchFamily="66" charset="0"/>
                <a:cs typeface="Comic Sans MS"/>
              </a:rPr>
              <a:t>La</a:t>
            </a:r>
            <a:r>
              <a:rPr lang="es-MX" sz="2400" spc="120" dirty="0">
                <a:latin typeface="Comic Sans MS" panose="030F0702030302020204" pitchFamily="66" charset="0"/>
                <a:cs typeface="Comic Sans MS"/>
              </a:rPr>
              <a:t> </a:t>
            </a:r>
            <a:r>
              <a:rPr lang="es-MX" sz="2400" b="1" spc="-5" dirty="0">
                <a:latin typeface="Comic Sans MS" panose="030F0702030302020204" pitchFamily="66" charset="0"/>
                <a:cs typeface="Comic Sans MS"/>
              </a:rPr>
              <a:t>figura 2</a:t>
            </a:r>
            <a:r>
              <a:rPr lang="es-MX" sz="2400" spc="-5" dirty="0">
                <a:latin typeface="Comic Sans MS" panose="030F0702030302020204" pitchFamily="66" charset="0"/>
                <a:cs typeface="Comic Sans MS"/>
              </a:rPr>
              <a:t> muestra una construcción típica para el extremo de un núcleo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just">
              <a:spcBef>
                <a:spcPts val="100"/>
              </a:spcBef>
            </a:pPr>
            <a:endParaRPr lang="es-MX" sz="2400" spc="-5" dirty="0" smtClean="0">
              <a:latin typeface="Comic Sans MS" panose="030F0702030302020204" pitchFamily="66" charset="0"/>
              <a:cs typeface="Comic Sans MS"/>
            </a:endParaRPr>
          </a:p>
          <a:p>
            <a:pPr marL="12700" algn="just">
              <a:spcBef>
                <a:spcPts val="100"/>
              </a:spcBef>
            </a:pPr>
            <a:endParaRPr lang="es-MX" sz="2400" spc="-5" dirty="0" smtClean="0">
              <a:latin typeface="Comic Sans MS" panose="030F0702030302020204" pitchFamily="66" charset="0"/>
              <a:cs typeface="Comic Sans MS"/>
            </a:endParaRPr>
          </a:p>
          <a:p>
            <a:pPr marL="12700" algn="just">
              <a:spcBef>
                <a:spcPts val="100"/>
              </a:spcBef>
            </a:pPr>
            <a:endParaRPr lang="es-MX" sz="2400" spc="-5" dirty="0">
              <a:latin typeface="Comic Sans MS" panose="030F0702030302020204" pitchFamily="66" charset="0"/>
              <a:cs typeface="Comic Sans MS"/>
            </a:endParaRPr>
          </a:p>
          <a:p>
            <a:pPr marL="12700" algn="ctr">
              <a:spcBef>
                <a:spcPts val="100"/>
              </a:spcBef>
            </a:pPr>
            <a:r>
              <a:rPr lang="es-MX" sz="2400" b="1" dirty="0">
                <a:latin typeface="Comic Sans MS" panose="030F0702030302020204" pitchFamily="66" charset="0"/>
              </a:rPr>
              <a:t>Figura 2. Construcción del extremo típico de un núcleo de estator de generador. </a:t>
            </a:r>
            <a:endParaRPr lang="es-AR" sz="2400" b="1" dirty="0">
              <a:latin typeface="Comic Sans MS" panose="030F0702030302020204" pitchFamily="66" charset="0"/>
            </a:endParaRPr>
          </a:p>
          <a:p>
            <a:pPr marL="12700" algn="just">
              <a:spcBef>
                <a:spcPts val="100"/>
              </a:spcBef>
            </a:pPr>
            <a:endParaRPr lang="es-MX" sz="2400" dirty="0">
              <a:latin typeface="Comic Sans MS" panose="030F0702030302020204" pitchFamily="66" charset="0"/>
              <a:cs typeface="Comic Sans MS"/>
            </a:endParaRPr>
          </a:p>
          <a:p>
            <a:pPr marL="12700" algn="just">
              <a:spcBef>
                <a:spcPts val="100"/>
              </a:spcBef>
            </a:pPr>
            <a:r>
              <a:rPr lang="es-MX" sz="2400" spc="-5" dirty="0">
                <a:latin typeface="Comic Sans MS"/>
                <a:cs typeface="Comic Sans MS"/>
              </a:rPr>
              <a:t>Además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altas</a:t>
            </a:r>
            <a:r>
              <a:rPr lang="es-MX" sz="2400" dirty="0">
                <a:latin typeface="Comic Sans MS"/>
                <a:cs typeface="Comic Sans MS"/>
              </a:rPr>
              <a:t> </a:t>
            </a:r>
            <a:r>
              <a:rPr lang="es-MX" sz="2400" spc="-5" dirty="0">
                <a:latin typeface="Comic Sans MS"/>
                <a:cs typeface="Comic Sans MS"/>
              </a:rPr>
              <a:t>temperaturas,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corrientes</a:t>
            </a:r>
            <a:r>
              <a:rPr lang="es-MX" sz="2400" spc="254" dirty="0">
                <a:latin typeface="Comic Sans MS"/>
                <a:cs typeface="Comic Sans MS"/>
              </a:rPr>
              <a:t> </a:t>
            </a:r>
            <a:r>
              <a:rPr lang="es-MX" sz="2400" spc="-5" dirty="0">
                <a:latin typeface="Comic Sans MS"/>
                <a:cs typeface="Comic Sans MS"/>
              </a:rPr>
              <a:t>de Eddy</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causan</a:t>
            </a:r>
            <a:r>
              <a:rPr lang="es-MX" sz="2400" dirty="0">
                <a:latin typeface="Comic Sans MS"/>
                <a:cs typeface="Comic Sans MS"/>
              </a:rPr>
              <a:t> </a:t>
            </a:r>
            <a:r>
              <a:rPr lang="es-MX" sz="2400" spc="-5" dirty="0">
                <a:latin typeface="Comic Sans MS"/>
                <a:cs typeface="Comic Sans MS"/>
              </a:rPr>
              <a:t>tensiones</a:t>
            </a:r>
            <a:r>
              <a:rPr lang="es-MX" sz="2400" dirty="0">
                <a:latin typeface="Comic Sans MS"/>
                <a:cs typeface="Comic Sans MS"/>
              </a:rPr>
              <a:t> </a:t>
            </a:r>
            <a:r>
              <a:rPr lang="es-MX" sz="2400" spc="-5" dirty="0" err="1">
                <a:latin typeface="Comic Sans MS"/>
                <a:cs typeface="Comic Sans MS"/>
              </a:rPr>
              <a:t>interlaminaciones</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las cuales</a:t>
            </a:r>
            <a:r>
              <a:rPr lang="es-MX" sz="2400" dirty="0">
                <a:latin typeface="Comic Sans MS"/>
                <a:cs typeface="Comic Sans MS"/>
              </a:rPr>
              <a:t> </a:t>
            </a:r>
            <a:r>
              <a:rPr lang="es-MX" sz="2400" spc="-5" dirty="0">
                <a:latin typeface="Comic Sans MS"/>
                <a:cs typeface="Comic Sans MS"/>
              </a:rPr>
              <a:t>podrían</a:t>
            </a:r>
            <a:r>
              <a:rPr lang="es-MX" sz="2400" dirty="0">
                <a:latin typeface="Comic Sans MS"/>
                <a:cs typeface="Comic Sans MS"/>
              </a:rPr>
              <a:t> </a:t>
            </a:r>
            <a:r>
              <a:rPr lang="es-MX" sz="2400" spc="-5" dirty="0">
                <a:latin typeface="Comic Sans MS"/>
                <a:cs typeface="Comic Sans MS"/>
              </a:rPr>
              <a:t>degradar</a:t>
            </a:r>
            <a:r>
              <a:rPr lang="es-MX" sz="2400" dirty="0">
                <a:latin typeface="Comic Sans MS"/>
                <a:cs typeface="Comic Sans MS"/>
              </a:rPr>
              <a:t> </a:t>
            </a:r>
            <a:r>
              <a:rPr lang="es-MX" sz="2400" spc="-5" dirty="0">
                <a:latin typeface="Comic Sans MS"/>
                <a:cs typeface="Comic Sans MS"/>
              </a:rPr>
              <a:t>aún</a:t>
            </a:r>
            <a:r>
              <a:rPr lang="es-MX" sz="2400" dirty="0">
                <a:latin typeface="Comic Sans MS"/>
                <a:cs typeface="Comic Sans MS"/>
              </a:rPr>
              <a:t> </a:t>
            </a:r>
            <a:r>
              <a:rPr lang="es-MX" sz="2400" spc="-5" dirty="0">
                <a:latin typeface="Comic Sans MS"/>
                <a:cs typeface="Comic Sans MS"/>
              </a:rPr>
              <a:t>más</a:t>
            </a:r>
            <a:r>
              <a:rPr lang="es-MX" sz="2400" spc="254"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aislamiento.</a:t>
            </a:r>
            <a:endParaRPr lang="es-MX" sz="2400" dirty="0">
              <a:latin typeface="Comic Sans MS" panose="030F0702030302020204" pitchFamily="66" charset="0"/>
              <a:cs typeface="Comic Sans MS"/>
            </a:endParaRPr>
          </a:p>
          <a:p>
            <a:pPr marL="12700">
              <a:spcBef>
                <a:spcPts val="100"/>
              </a:spcBef>
            </a:pPr>
            <a:endParaRPr lang="es-MX" sz="900" dirty="0">
              <a:latin typeface="Comic Sans MS"/>
              <a:cs typeface="Comic Sans MS"/>
            </a:endParaRPr>
          </a:p>
          <a:p>
            <a:pPr marL="12700">
              <a:spcBef>
                <a:spcPts val="100"/>
              </a:spcBef>
            </a:pPr>
            <a:endParaRPr sz="900" dirty="0">
              <a:latin typeface="Comic Sans MS"/>
              <a:cs typeface="Comic Sans MS"/>
            </a:endParaRPr>
          </a:p>
        </p:txBody>
      </p:sp>
      <p:pic>
        <p:nvPicPr>
          <p:cNvPr id="4" name="object 2">
            <a:extLst>
              <a:ext uri="{FF2B5EF4-FFF2-40B4-BE49-F238E27FC236}">
                <a16:creationId xmlns="" xmlns:a16="http://schemas.microsoft.com/office/drawing/2014/main" id="{8134AC9E-0CBB-49BC-84EA-261E80581CEA}"/>
              </a:ext>
            </a:extLst>
          </p:cNvPr>
          <p:cNvPicPr/>
          <p:nvPr/>
        </p:nvPicPr>
        <p:blipFill>
          <a:blip r:embed="rId2" cstate="print"/>
          <a:stretch>
            <a:fillRect/>
          </a:stretch>
        </p:blipFill>
        <p:spPr>
          <a:xfrm>
            <a:off x="5083148" y="838200"/>
            <a:ext cx="7786742" cy="5191132"/>
          </a:xfrm>
          <a:prstGeom prst="rect">
            <a:avLst/>
          </a:prstGeom>
        </p:spPr>
      </p:pic>
    </p:spTree>
    <p:extLst>
      <p:ext uri="{BB962C8B-B14F-4D97-AF65-F5344CB8AC3E}">
        <p14:creationId xmlns="" xmlns:p14="http://schemas.microsoft.com/office/powerpoint/2010/main" val="38646443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5664200" y="2743200"/>
            <a:ext cx="6477000" cy="4724400"/>
          </a:xfrm>
          <a:prstGeom prst="rect">
            <a:avLst/>
          </a:prstGeom>
        </p:spPr>
      </p:pic>
      <p:sp>
        <p:nvSpPr>
          <p:cNvPr id="6" name="object 6"/>
          <p:cNvSpPr txBox="1"/>
          <p:nvPr/>
        </p:nvSpPr>
        <p:spPr>
          <a:xfrm>
            <a:off x="406400" y="399241"/>
            <a:ext cx="17145000" cy="9438481"/>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La</a:t>
            </a:r>
            <a:r>
              <a:rPr lang="es-AR" sz="2400" spc="-5" dirty="0">
                <a:latin typeface="Comic Sans MS"/>
                <a:cs typeface="Comic Sans MS"/>
              </a:rPr>
              <a:t> </a:t>
            </a:r>
            <a:r>
              <a:rPr sz="2400" b="1" spc="-5" dirty="0" err="1">
                <a:latin typeface="Comic Sans MS"/>
                <a:cs typeface="Comic Sans MS"/>
              </a:rPr>
              <a:t>figura</a:t>
            </a:r>
            <a:r>
              <a:rPr sz="2400" b="1" spc="-5" dirty="0">
                <a:latin typeface="Comic Sans MS"/>
                <a:cs typeface="Comic Sans MS"/>
              </a:rPr>
              <a:t> 3</a:t>
            </a:r>
            <a:r>
              <a:rPr sz="2400" spc="-5" dirty="0">
                <a:latin typeface="Comic Sans MS"/>
                <a:cs typeface="Comic Sans MS"/>
              </a:rPr>
              <a:t> muestra estas trayectorias de corrientes.</a:t>
            </a:r>
            <a:r>
              <a:rPr sz="2400" dirty="0">
                <a:latin typeface="Comic Sans MS"/>
                <a:cs typeface="Comic Sans MS"/>
              </a:rPr>
              <a:t> </a:t>
            </a:r>
            <a:r>
              <a:rPr sz="2400" spc="-5" dirty="0">
                <a:latin typeface="Comic Sans MS"/>
                <a:cs typeface="Comic Sans MS"/>
              </a:rPr>
              <a:t>Si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delgado</a:t>
            </a:r>
            <a:r>
              <a:rPr sz="2400" spc="-5" dirty="0">
                <a:latin typeface="Comic Sans MS"/>
                <a:cs typeface="Comic Sans MS"/>
              </a:rPr>
              <a:t> aislamiento de las laminaciones es roto por las</a:t>
            </a:r>
            <a:r>
              <a:rPr lang="es-AR" sz="2400" spc="-5" dirty="0">
                <a:latin typeface="Comic Sans MS"/>
                <a:cs typeface="Comic Sans MS"/>
              </a:rPr>
              <a:t> </a:t>
            </a:r>
            <a:r>
              <a:rPr sz="2400" spc="-5" dirty="0" err="1">
                <a:latin typeface="Comic Sans MS"/>
                <a:cs typeface="Comic Sans MS"/>
              </a:rPr>
              <a:t>altas</a:t>
            </a:r>
            <a:r>
              <a:rPr sz="2400" dirty="0">
                <a:latin typeface="Comic Sans MS"/>
                <a:cs typeface="Comic Sans MS"/>
              </a:rPr>
              <a:t> </a:t>
            </a:r>
            <a:r>
              <a:rPr sz="2400" spc="-5" dirty="0">
                <a:latin typeface="Comic Sans MS"/>
                <a:cs typeface="Comic Sans MS"/>
              </a:rPr>
              <a:t>temperaturas</a:t>
            </a:r>
            <a:r>
              <a:rPr sz="2400" dirty="0">
                <a:latin typeface="Comic Sans MS"/>
                <a:cs typeface="Comic Sans MS"/>
              </a:rPr>
              <a:t> </a:t>
            </a:r>
            <a:r>
              <a:rPr sz="2400" spc="-5" dirty="0">
                <a:latin typeface="Comic Sans MS"/>
                <a:cs typeface="Comic Sans MS"/>
              </a:rPr>
              <a:t>o</a:t>
            </a:r>
            <a:r>
              <a:rPr sz="2400" dirty="0">
                <a:latin typeface="Comic Sans MS"/>
                <a:cs typeface="Comic Sans MS"/>
              </a:rPr>
              <a:t> </a:t>
            </a:r>
            <a:r>
              <a:rPr sz="2400" spc="-5" dirty="0">
                <a:latin typeface="Comic Sans MS"/>
                <a:cs typeface="Comic Sans MS"/>
              </a:rPr>
              <a:t>tensiones,</a:t>
            </a:r>
            <a:r>
              <a:rPr sz="2400" dirty="0">
                <a:latin typeface="Comic Sans MS"/>
                <a:cs typeface="Comic Sans MS"/>
              </a:rPr>
              <a:t> </a:t>
            </a:r>
            <a:r>
              <a:rPr sz="2400" spc="-5" dirty="0">
                <a:latin typeface="Comic Sans MS"/>
                <a:cs typeface="Comic Sans MS"/>
              </a:rPr>
              <a:t>se</a:t>
            </a:r>
            <a:r>
              <a:rPr sz="2400" spc="254" dirty="0">
                <a:latin typeface="Comic Sans MS"/>
                <a:cs typeface="Comic Sans MS"/>
              </a:rPr>
              <a:t> </a:t>
            </a:r>
            <a:r>
              <a:rPr sz="2400" spc="-5" dirty="0" err="1">
                <a:latin typeface="Comic Sans MS"/>
                <a:cs typeface="Comic Sans MS"/>
              </a:rPr>
              <a:t>tendrán</a:t>
            </a:r>
            <a:r>
              <a:rPr sz="2400" spc="260" dirty="0">
                <a:latin typeface="Comic Sans MS"/>
                <a:cs typeface="Comic Sans MS"/>
              </a:rPr>
              <a:t> </a:t>
            </a:r>
            <a:r>
              <a:rPr sz="2400" spc="-5" dirty="0" err="1">
                <a:latin typeface="Comic Sans MS"/>
                <a:cs typeface="Comic Sans MS"/>
              </a:rPr>
              <a:t>severos</a:t>
            </a:r>
            <a:r>
              <a:rPr lang="es-AR" sz="2400" spc="-5" dirty="0">
                <a:latin typeface="Comic Sans MS"/>
                <a:cs typeface="Comic Sans MS"/>
              </a:rPr>
              <a:t> </a:t>
            </a:r>
            <a:r>
              <a:rPr sz="2400" spc="-5" dirty="0" err="1">
                <a:latin typeface="Comic Sans MS"/>
                <a:cs typeface="Comic Sans MS"/>
              </a:rPr>
              <a:t>daños</a:t>
            </a:r>
            <a:r>
              <a:rPr sz="2400" spc="-5" dirty="0">
                <a:latin typeface="Comic Sans MS"/>
                <a:cs typeface="Comic Sans MS"/>
              </a:rPr>
              <a:t> al hierro.</a:t>
            </a:r>
            <a:r>
              <a:rPr sz="2400" dirty="0">
                <a:latin typeface="Comic Sans MS"/>
                <a:cs typeface="Comic Sans MS"/>
              </a:rPr>
              <a:t> </a:t>
            </a:r>
            <a:r>
              <a:rPr sz="2400" spc="-5" dirty="0">
                <a:latin typeface="Comic Sans MS"/>
                <a:cs typeface="Comic Sans MS"/>
              </a:rPr>
              <a:t>Estas altas temperaturas y </a:t>
            </a:r>
            <a:r>
              <a:rPr sz="2400" spc="-5" dirty="0" err="1">
                <a:latin typeface="Comic Sans MS"/>
                <a:cs typeface="Comic Sans MS"/>
              </a:rPr>
              <a:t>tensiones</a:t>
            </a:r>
            <a:r>
              <a:rPr lang="es-AR" sz="2400" spc="-5" dirty="0">
                <a:latin typeface="Comic Sans MS"/>
                <a:cs typeface="Comic Sans MS"/>
              </a:rPr>
              <a:t> </a:t>
            </a:r>
            <a:r>
              <a:rPr sz="2400" spc="-5" dirty="0" err="1">
                <a:latin typeface="Comic Sans MS"/>
                <a:cs typeface="Comic Sans MS"/>
              </a:rPr>
              <a:t>pueden</a:t>
            </a:r>
            <a:r>
              <a:rPr sz="2400" spc="-5" dirty="0">
                <a:latin typeface="Comic Sans MS"/>
                <a:cs typeface="Comic Sans MS"/>
              </a:rPr>
              <a:t> originar daño en cuestión de segundos.</a:t>
            </a:r>
            <a:r>
              <a:rPr sz="2400" spc="254" dirty="0">
                <a:latin typeface="Comic Sans MS"/>
                <a:cs typeface="Comic Sans MS"/>
              </a:rPr>
              <a:t> </a:t>
            </a:r>
            <a:r>
              <a:rPr sz="2400" spc="-5" dirty="0" err="1">
                <a:latin typeface="Comic Sans MS"/>
                <a:cs typeface="Comic Sans MS"/>
              </a:rPr>
              <a:t>Después</a:t>
            </a:r>
            <a:r>
              <a:rPr lang="es-AR" sz="2400" spc="-5" dirty="0">
                <a:latin typeface="Comic Sans MS"/>
                <a:cs typeface="Comic Sans MS"/>
              </a:rPr>
              <a:t> </a:t>
            </a:r>
            <a:r>
              <a:rPr sz="2400" spc="-5" dirty="0">
                <a:latin typeface="Comic Sans MS"/>
                <a:cs typeface="Comic Sans MS"/>
              </a:rPr>
              <a:t>de que este daño ocurre, el núcleo queda inservible.</a:t>
            </a:r>
            <a:r>
              <a:rPr sz="2400" dirty="0">
                <a:latin typeface="Comic Sans MS"/>
                <a:cs typeface="Comic Sans MS"/>
              </a:rPr>
              <a:t> </a:t>
            </a:r>
            <a:r>
              <a:rPr sz="2400" spc="-5" dirty="0" err="1">
                <a:latin typeface="Comic Sans MS"/>
                <a:cs typeface="Comic Sans MS"/>
              </a:rPr>
              <a:t>Aún</a:t>
            </a:r>
            <a:r>
              <a:rPr lang="es-AR" sz="2400" spc="-5" dirty="0">
                <a:latin typeface="Comic Sans MS"/>
                <a:cs typeface="Comic Sans MS"/>
              </a:rPr>
              <a:t> </a:t>
            </a:r>
            <a:r>
              <a:rPr sz="2400" spc="-5" dirty="0">
                <a:latin typeface="Comic Sans MS"/>
                <a:cs typeface="Comic Sans MS"/>
              </a:rPr>
              <a:t>solos,</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niveles</a:t>
            </a:r>
            <a:r>
              <a:rPr sz="2400" dirty="0">
                <a:latin typeface="Comic Sans MS"/>
                <a:cs typeface="Comic Sans MS"/>
              </a:rPr>
              <a:t> </a:t>
            </a:r>
            <a:r>
              <a:rPr sz="2400" spc="-5" dirty="0">
                <a:latin typeface="Comic Sans MS"/>
                <a:cs typeface="Comic Sans MS"/>
              </a:rPr>
              <a:t>normales,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densidad</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flujo</a:t>
            </a:r>
            <a:r>
              <a:rPr lang="es-AR" sz="2400" spc="-5" dirty="0">
                <a:latin typeface="Comic Sans MS"/>
                <a:cs typeface="Comic Sans MS"/>
              </a:rPr>
              <a:t> </a:t>
            </a:r>
            <a:r>
              <a:rPr sz="2400" spc="-5" dirty="0" err="1">
                <a:latin typeface="Comic Sans MS"/>
                <a:cs typeface="Comic Sans MS"/>
              </a:rPr>
              <a:t>magnético</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núcleo</a:t>
            </a:r>
            <a:r>
              <a:rPr sz="2400" dirty="0">
                <a:latin typeface="Comic Sans MS"/>
                <a:cs typeface="Comic Sans MS"/>
              </a:rPr>
              <a:t> </a:t>
            </a:r>
            <a:r>
              <a:rPr sz="2400" spc="-5" dirty="0">
                <a:latin typeface="Comic Sans MS"/>
                <a:cs typeface="Comic Sans MS"/>
              </a:rPr>
              <a:t>incrementarán</a:t>
            </a:r>
            <a:r>
              <a:rPr sz="2400" dirty="0">
                <a:latin typeface="Comic Sans MS"/>
                <a:cs typeface="Comic Sans MS"/>
              </a:rPr>
              <a:t> </a:t>
            </a:r>
            <a:r>
              <a:rPr sz="2400" spc="-5" dirty="0">
                <a:latin typeface="Comic Sans MS"/>
                <a:cs typeface="Comic Sans MS"/>
              </a:rPr>
              <a:t>la</a:t>
            </a:r>
            <a:r>
              <a:rPr sz="2400" spc="254" dirty="0">
                <a:latin typeface="Comic Sans MS"/>
                <a:cs typeface="Comic Sans MS"/>
              </a:rPr>
              <a:t> </a:t>
            </a:r>
            <a:r>
              <a:rPr sz="2400" spc="-5" dirty="0" err="1">
                <a:latin typeface="Comic Sans MS"/>
                <a:cs typeface="Comic Sans MS"/>
              </a:rPr>
              <a:t>cantidad</a:t>
            </a:r>
            <a:r>
              <a:rPr sz="2400" spc="26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a:latin typeface="Comic Sans MS"/>
                <a:cs typeface="Comic Sans MS"/>
              </a:rPr>
              <a:t>puntos quemados y fundidos.</a:t>
            </a:r>
            <a:r>
              <a:rPr sz="2400" dirty="0">
                <a:latin typeface="Comic Sans MS"/>
                <a:cs typeface="Comic Sans MS"/>
              </a:rPr>
              <a:t> </a:t>
            </a:r>
            <a:r>
              <a:rPr sz="2400" spc="-5" dirty="0">
                <a:latin typeface="Comic Sans MS"/>
                <a:cs typeface="Comic Sans MS"/>
              </a:rPr>
              <a:t>El tiempo </a:t>
            </a:r>
            <a:r>
              <a:rPr sz="2400" spc="-5" dirty="0" err="1">
                <a:latin typeface="Comic Sans MS"/>
                <a:cs typeface="Comic Sans MS"/>
              </a:rPr>
              <a:t>indisponible</a:t>
            </a:r>
            <a:r>
              <a:rPr sz="2400" spc="-5" dirty="0">
                <a:latin typeface="Comic Sans MS"/>
                <a:cs typeface="Comic Sans MS"/>
              </a:rPr>
              <a:t> del</a:t>
            </a:r>
            <a:r>
              <a:rPr lang="es-AR" sz="2400" spc="-5" dirty="0">
                <a:latin typeface="Comic Sans MS"/>
                <a:cs typeface="Comic Sans MS"/>
              </a:rPr>
              <a:t> </a:t>
            </a:r>
            <a:r>
              <a:rPr sz="2400" spc="-5" dirty="0" err="1">
                <a:latin typeface="Comic Sans MS"/>
                <a:cs typeface="Comic Sans MS"/>
              </a:rPr>
              <a:t>equipo</a:t>
            </a:r>
            <a:r>
              <a:rPr sz="2400" spc="-5" dirty="0">
                <a:latin typeface="Comic Sans MS"/>
                <a:cs typeface="Comic Sans MS"/>
              </a:rPr>
              <a:t> será significativo.</a:t>
            </a:r>
            <a:r>
              <a:rPr sz="2400" spc="520" dirty="0">
                <a:latin typeface="Comic Sans MS"/>
                <a:cs typeface="Comic Sans MS"/>
              </a:rPr>
              <a:t> </a:t>
            </a:r>
            <a:r>
              <a:rPr sz="2400" spc="-5" dirty="0">
                <a:latin typeface="Comic Sans MS"/>
                <a:cs typeface="Comic Sans MS"/>
              </a:rPr>
              <a:t>El daño es más severo que con</a:t>
            </a:r>
            <a:r>
              <a:rPr lang="es-AR" sz="2400" spc="-5" dirty="0">
                <a:latin typeface="Comic Sans MS"/>
                <a:cs typeface="Comic Sans MS"/>
              </a:rPr>
              <a:t> </a:t>
            </a:r>
            <a:r>
              <a:rPr sz="2400" spc="-5" dirty="0">
                <a:latin typeface="Comic Sans MS"/>
                <a:cs typeface="Comic Sans MS"/>
              </a:rPr>
              <a:t>la mayoría de las fallas de devanados, y la </a:t>
            </a:r>
            <a:r>
              <a:rPr sz="2400" spc="-5" dirty="0" err="1">
                <a:latin typeface="Comic Sans MS"/>
                <a:cs typeface="Comic Sans MS"/>
              </a:rPr>
              <a:t>reparación</a:t>
            </a:r>
            <a:r>
              <a:rPr lang="es-AR" sz="2400" spc="-5" dirty="0">
                <a:latin typeface="Comic Sans MS"/>
                <a:cs typeface="Comic Sans MS"/>
              </a:rPr>
              <a:t> </a:t>
            </a:r>
            <a:r>
              <a:rPr sz="2400" spc="-5" dirty="0" err="1">
                <a:latin typeface="Comic Sans MS"/>
                <a:cs typeface="Comic Sans MS"/>
              </a:rPr>
              <a:t>podría</a:t>
            </a:r>
            <a:r>
              <a:rPr sz="2400" dirty="0">
                <a:latin typeface="Comic Sans MS"/>
                <a:cs typeface="Comic Sans MS"/>
              </a:rPr>
              <a:t> </a:t>
            </a:r>
            <a:r>
              <a:rPr sz="2400" spc="-5" dirty="0">
                <a:latin typeface="Comic Sans MS"/>
                <a:cs typeface="Comic Sans MS"/>
              </a:rPr>
              <a:t>requerir</a:t>
            </a:r>
            <a:r>
              <a:rPr sz="2400" dirty="0">
                <a:latin typeface="Comic Sans MS"/>
                <a:cs typeface="Comic Sans MS"/>
              </a:rPr>
              <a:t> </a:t>
            </a:r>
            <a:r>
              <a:rPr sz="2400" spc="-5" dirty="0">
                <a:latin typeface="Comic Sans MS"/>
                <a:cs typeface="Comic Sans MS"/>
              </a:rPr>
              <a:t>remover</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devanado</a:t>
            </a:r>
            <a:r>
              <a:rPr sz="2400" dirty="0">
                <a:latin typeface="Comic Sans MS"/>
                <a:cs typeface="Comic Sans MS"/>
              </a:rPr>
              <a:t> </a:t>
            </a:r>
            <a:r>
              <a:rPr sz="2400" spc="-5" dirty="0">
                <a:latin typeface="Comic Sans MS"/>
                <a:cs typeface="Comic Sans MS"/>
              </a:rPr>
              <a:t>completo</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re-</a:t>
            </a:r>
            <a:r>
              <a:rPr lang="es-AR" sz="2400" spc="-5" dirty="0">
                <a:latin typeface="Comic Sans MS"/>
                <a:cs typeface="Comic Sans MS"/>
              </a:rPr>
              <a:t> </a:t>
            </a:r>
            <a:r>
              <a:rPr sz="2400" spc="-5" dirty="0" err="1">
                <a:latin typeface="Comic Sans MS"/>
                <a:cs typeface="Comic Sans MS"/>
              </a:rPr>
              <a:t>ensamblar</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parte</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err="1">
                <a:latin typeface="Comic Sans MS"/>
                <a:cs typeface="Comic Sans MS"/>
              </a:rPr>
              <a:t>núcleo</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endParaRPr lang="en-US" sz="2400" spc="-5" dirty="0">
              <a:latin typeface="Comic Sans MS"/>
              <a:cs typeface="Comic Sans MS"/>
            </a:endParaRPr>
          </a:p>
          <a:p>
            <a:pPr marL="12700" marR="5080" algn="ctr">
              <a:spcBef>
                <a:spcPts val="100"/>
              </a:spcBef>
            </a:pPr>
            <a:r>
              <a:rPr lang="es-MX" sz="2400" b="1" dirty="0">
                <a:latin typeface="Comic Sans MS" panose="030F0702030302020204" pitchFamily="66" charset="0"/>
              </a:rPr>
              <a:t>Figura 3. Flujos de dispersión y corrientes inducidas en los extremos del núcleo</a:t>
            </a:r>
            <a:endParaRPr lang="en-US" sz="2400" b="1" spc="-5" dirty="0">
              <a:latin typeface="Comic Sans MS" panose="030F0702030302020204" pitchFamily="66" charset="0"/>
              <a:cs typeface="Comic Sans MS"/>
            </a:endParaRPr>
          </a:p>
          <a:p>
            <a:pPr marL="12700" marR="5080" algn="just">
              <a:spcBef>
                <a:spcPts val="100"/>
              </a:spcBef>
            </a:pPr>
            <a:r>
              <a:rPr lang="es-MX" sz="2400" spc="-5" dirty="0">
                <a:latin typeface="Comic Sans MS"/>
                <a:cs typeface="Comic Sans MS"/>
              </a:rPr>
              <a:t>El daño debido a la operación con V/Hz excesivos ocurre más</a:t>
            </a:r>
            <a:r>
              <a:rPr lang="es-MX" sz="2400" dirty="0">
                <a:latin typeface="Comic Sans MS"/>
                <a:cs typeface="Comic Sans MS"/>
              </a:rPr>
              <a:t> </a:t>
            </a:r>
            <a:r>
              <a:rPr lang="es-MX" sz="2400" spc="-5" dirty="0">
                <a:latin typeface="Comic Sans MS"/>
                <a:cs typeface="Comic Sans MS"/>
              </a:rPr>
              <a:t>frecuentemente</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fuera</a:t>
            </a:r>
            <a:r>
              <a:rPr lang="es-MX" sz="2400" spc="254" dirty="0">
                <a:latin typeface="Comic Sans MS"/>
                <a:cs typeface="Comic Sans MS"/>
              </a:rPr>
              <a:t> </a:t>
            </a:r>
            <a:r>
              <a:rPr lang="es-MX" sz="2400" spc="-5" dirty="0">
                <a:latin typeface="Comic Sans MS"/>
                <a:cs typeface="Comic Sans MS"/>
              </a:rPr>
              <a:t>de línea, antes de la sincronización.</a:t>
            </a:r>
            <a:r>
              <a:rPr lang="es-MX" sz="2400" dirty="0">
                <a:latin typeface="Comic Sans MS"/>
                <a:cs typeface="Comic Sans MS"/>
              </a:rPr>
              <a:t> </a:t>
            </a:r>
            <a:r>
              <a:rPr lang="es-MX" sz="2400" spc="-5" dirty="0">
                <a:latin typeface="Comic Sans MS"/>
                <a:cs typeface="Comic Sans MS"/>
              </a:rPr>
              <a:t>La probabilidad de una sobreexcitación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incrementa dramáticamente si los operadores preparan manualmente la unidad para la sincronización, particularmente si las alarmas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sobreexcitación</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circuitos</a:t>
            </a:r>
            <a:r>
              <a:rPr lang="es-MX" sz="2400" dirty="0">
                <a:latin typeface="Comic Sans MS"/>
                <a:cs typeface="Comic Sans MS"/>
              </a:rPr>
              <a:t> </a:t>
            </a:r>
            <a:r>
              <a:rPr lang="es-MX" sz="2400" spc="-5" dirty="0">
                <a:latin typeface="Comic Sans MS"/>
                <a:cs typeface="Comic Sans MS"/>
              </a:rPr>
              <a:t>inhibidos</a:t>
            </a:r>
            <a:r>
              <a:rPr lang="es-MX" sz="2400" dirty="0">
                <a:latin typeface="Comic Sans MS"/>
                <a:cs typeface="Comic Sans MS"/>
              </a:rPr>
              <a:t> </a:t>
            </a:r>
            <a:r>
              <a:rPr lang="es-MX" sz="2400" spc="-5" dirty="0">
                <a:latin typeface="Comic Sans MS"/>
                <a:cs typeface="Comic Sans MS"/>
              </a:rPr>
              <a:t>son inadecuados</a:t>
            </a:r>
            <a:r>
              <a:rPr lang="es-MX" sz="2400" dirty="0">
                <a:latin typeface="Comic Sans MS"/>
                <a:cs typeface="Comic Sans MS"/>
              </a:rPr>
              <a:t> </a:t>
            </a:r>
            <a:r>
              <a:rPr lang="es-MX" sz="2400" spc="-5" dirty="0">
                <a:latin typeface="Comic Sans MS"/>
                <a:cs typeface="Comic Sans MS"/>
              </a:rPr>
              <a:t>o</a:t>
            </a:r>
            <a:r>
              <a:rPr lang="es-MX" sz="2400" spc="5" dirty="0">
                <a:latin typeface="Comic Sans MS"/>
                <a:cs typeface="Comic Sans MS"/>
              </a:rPr>
              <a:t> </a:t>
            </a:r>
            <a:r>
              <a:rPr lang="es-MX" sz="2400" spc="-5" dirty="0">
                <a:latin typeface="Comic Sans MS"/>
                <a:cs typeface="Comic Sans MS"/>
              </a:rPr>
              <a:t>si</a:t>
            </a:r>
            <a:r>
              <a:rPr lang="es-MX" sz="2400" spc="5" dirty="0">
                <a:latin typeface="Comic Sans MS"/>
                <a:cs typeface="Comic Sans MS"/>
              </a:rPr>
              <a:t> </a:t>
            </a:r>
            <a:r>
              <a:rPr lang="es-MX" sz="2400" spc="-5" dirty="0">
                <a:latin typeface="Comic Sans MS"/>
                <a:cs typeface="Comic Sans MS"/>
              </a:rPr>
              <a:t>los</a:t>
            </a:r>
            <a:r>
              <a:rPr lang="es-MX" sz="2400" spc="5" dirty="0">
                <a:latin typeface="Comic Sans MS"/>
                <a:cs typeface="Comic Sans MS"/>
              </a:rPr>
              <a:t> </a:t>
            </a:r>
            <a:r>
              <a:rPr lang="es-MX" sz="2400" spc="-5" dirty="0">
                <a:latin typeface="Comic Sans MS"/>
                <a:cs typeface="Comic Sans MS"/>
              </a:rPr>
              <a:t>circuitos</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transformadores</a:t>
            </a:r>
            <a:r>
              <a:rPr lang="es-MX" sz="2400" dirty="0">
                <a:latin typeface="Comic Sans MS"/>
                <a:cs typeface="Comic Sans MS"/>
              </a:rPr>
              <a:t> </a:t>
            </a:r>
            <a:r>
              <a:rPr lang="es-MX" sz="2400" spc="-5" dirty="0">
                <a:latin typeface="Comic Sans MS"/>
                <a:cs typeface="Comic Sans MS"/>
              </a:rPr>
              <a:t>de potencial (</a:t>
            </a:r>
            <a:r>
              <a:rPr lang="es-MX" sz="2400" spc="-5" dirty="0" err="1" smtClean="0">
                <a:latin typeface="Comic Sans MS"/>
                <a:cs typeface="Comic Sans MS"/>
              </a:rPr>
              <a:t>TPs</a:t>
            </a:r>
            <a:r>
              <a:rPr lang="es-MX" sz="2400" spc="-5" dirty="0" smtClean="0">
                <a:latin typeface="Comic Sans MS"/>
                <a:cs typeface="Comic Sans MS"/>
              </a:rPr>
              <a:t> </a:t>
            </a:r>
            <a:r>
              <a:rPr lang="es-MX" sz="2400" spc="-5" dirty="0">
                <a:latin typeface="Comic Sans MS"/>
                <a:cs typeface="Comic Sans MS"/>
              </a:rPr>
              <a:t>) son formados inapropiadamente.</a:t>
            </a:r>
            <a:r>
              <a:rPr lang="es-MX" sz="2400" dirty="0">
                <a:latin typeface="Comic Sans MS"/>
                <a:cs typeface="Comic Sans MS"/>
              </a:rPr>
              <a:t> </a:t>
            </a:r>
            <a:endParaRPr sz="900" dirty="0">
              <a:latin typeface="Comic Sans MS"/>
              <a:cs typeface="Comic Sans MS"/>
            </a:endParaRPr>
          </a:p>
        </p:txBody>
      </p:sp>
    </p:spTree>
    <p:extLst>
      <p:ext uri="{BB962C8B-B14F-4D97-AF65-F5344CB8AC3E}">
        <p14:creationId xmlns="" xmlns:p14="http://schemas.microsoft.com/office/powerpoint/2010/main" val="40609075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68300" y="304800"/>
            <a:ext cx="17145000" cy="9867573"/>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Un generador nuclear grande falló cuando un TP, conectado inadecuadamente,</a:t>
            </a:r>
            <a:r>
              <a:rPr lang="es-MX" sz="2400" dirty="0">
                <a:latin typeface="Comic Sans MS"/>
                <a:cs typeface="Comic Sans MS"/>
              </a:rPr>
              <a:t> </a:t>
            </a:r>
            <a:r>
              <a:rPr lang="es-MX" sz="2400" spc="-5" dirty="0">
                <a:latin typeface="Comic Sans MS"/>
                <a:cs typeface="Comic Sans MS"/>
              </a:rPr>
              <a:t>causó</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señal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fuera mucho menor que la tensión real de la máquina.</a:t>
            </a:r>
            <a:r>
              <a:rPr lang="es-MX" sz="2400" spc="520" dirty="0">
                <a:latin typeface="Comic Sans MS"/>
                <a:cs typeface="Comic Sans MS"/>
              </a:rPr>
              <a:t> </a:t>
            </a:r>
            <a:r>
              <a:rPr lang="es-MX" sz="2400" spc="-5" dirty="0">
                <a:latin typeface="Comic Sans MS"/>
                <a:cs typeface="Comic Sans MS"/>
              </a:rPr>
              <a:t>Esta señal fue inicialmente leída por el operador que aplicaba manualmente la excitación al campo.</a:t>
            </a:r>
            <a:r>
              <a:rPr lang="es-MX" sz="2400" dirty="0">
                <a:latin typeface="Comic Sans MS"/>
                <a:cs typeface="Comic Sans MS"/>
              </a:rPr>
              <a:t> </a:t>
            </a:r>
            <a:r>
              <a:rPr lang="es-MX" sz="2400" spc="-5" dirty="0">
                <a:latin typeface="Comic Sans MS"/>
                <a:cs typeface="Comic Sans MS"/>
              </a:rPr>
              <a:t>El núcleo falló en menos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minuto.</a:t>
            </a:r>
            <a:r>
              <a:rPr lang="es-MX" sz="2400" dirty="0">
                <a:latin typeface="Comic Sans MS"/>
                <a:cs typeface="Comic Sans MS"/>
              </a:rPr>
              <a:t> </a:t>
            </a:r>
            <a:r>
              <a:rPr lang="es-MX" sz="2400" spc="-5" dirty="0">
                <a:latin typeface="Comic Sans MS"/>
                <a:cs typeface="Comic Sans MS"/>
              </a:rPr>
              <a:t>Esta</a:t>
            </a:r>
            <a:r>
              <a:rPr lang="es-MX" sz="2400" spc="254" dirty="0">
                <a:latin typeface="Comic Sans MS"/>
                <a:cs typeface="Comic Sans MS"/>
              </a:rPr>
              <a:t> </a:t>
            </a:r>
            <a:r>
              <a:rPr lang="es-MX" sz="2400" spc="-5" dirty="0">
                <a:latin typeface="Comic Sans MS"/>
                <a:cs typeface="Comic Sans MS"/>
              </a:rPr>
              <a:t>situación</a:t>
            </a:r>
            <a:r>
              <a:rPr lang="es-MX" sz="2400" spc="260" dirty="0">
                <a:latin typeface="Comic Sans MS"/>
                <a:cs typeface="Comic Sans MS"/>
              </a:rPr>
              <a:t> </a:t>
            </a:r>
            <a:r>
              <a:rPr lang="es-MX" sz="2400" spc="-5" dirty="0">
                <a:latin typeface="Comic Sans MS"/>
                <a:cs typeface="Comic Sans MS"/>
              </a:rPr>
              <a:t>podría</a:t>
            </a:r>
            <a:r>
              <a:rPr lang="es-MX" sz="2400" spc="260" dirty="0">
                <a:latin typeface="Comic Sans MS"/>
                <a:cs typeface="Comic Sans MS"/>
              </a:rPr>
              <a:t> </a:t>
            </a:r>
            <a:r>
              <a:rPr lang="es-MX" sz="2400" spc="-5" dirty="0">
                <a:latin typeface="Comic Sans MS"/>
                <a:cs typeface="Comic Sans MS"/>
              </a:rPr>
              <a:t>también haber ocurrido con un esquema automático si las medidas de</a:t>
            </a:r>
            <a:r>
              <a:rPr lang="es-MX" sz="2400" dirty="0">
                <a:latin typeface="Comic Sans MS"/>
                <a:cs typeface="Comic Sans MS"/>
              </a:rPr>
              <a:t> </a:t>
            </a:r>
            <a:r>
              <a:rPr lang="es-MX" sz="2400" spc="-5" dirty="0">
                <a:latin typeface="Comic Sans MS"/>
                <a:cs typeface="Comic Sans MS"/>
              </a:rPr>
              <a:t>seguridad</a:t>
            </a:r>
            <a:r>
              <a:rPr lang="es-MX" sz="2400" dirty="0">
                <a:latin typeface="Comic Sans MS"/>
                <a:cs typeface="Comic Sans MS"/>
              </a:rPr>
              <a:t> </a:t>
            </a:r>
            <a:r>
              <a:rPr lang="es-MX" sz="2400" spc="-5" dirty="0">
                <a:latin typeface="Comic Sans MS"/>
                <a:cs typeface="Comic Sans MS"/>
              </a:rPr>
              <a:t>adecuadas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fueron</a:t>
            </a:r>
            <a:r>
              <a:rPr lang="es-MX" sz="2400" dirty="0">
                <a:latin typeface="Comic Sans MS"/>
                <a:cs typeface="Comic Sans MS"/>
              </a:rPr>
              <a:t> </a:t>
            </a:r>
            <a:r>
              <a:rPr lang="es-MX" sz="2400" spc="-5" dirty="0">
                <a:latin typeface="Comic Sans MS"/>
                <a:cs typeface="Comic Sans MS"/>
              </a:rPr>
              <a:t>diseñadas</a:t>
            </a:r>
            <a:r>
              <a:rPr lang="es-MX" sz="2400" dirty="0">
                <a:latin typeface="Comic Sans MS"/>
                <a:cs typeface="Comic Sans MS"/>
              </a:rPr>
              <a:t> </a:t>
            </a:r>
            <a:r>
              <a:rPr lang="es-MX" sz="2400" spc="-5" dirty="0">
                <a:latin typeface="Comic Sans MS"/>
                <a:cs typeface="Comic Sans MS"/>
              </a:rPr>
              <a:t>en</a:t>
            </a:r>
            <a:r>
              <a:rPr lang="es-MX" sz="2400" spc="254" dirty="0">
                <a:latin typeface="Comic Sans MS"/>
                <a:cs typeface="Comic Sans MS"/>
              </a:rPr>
              <a:t> </a:t>
            </a:r>
            <a:r>
              <a:rPr lang="es-MX" sz="2400" spc="-5" dirty="0">
                <a:latin typeface="Comic Sans MS"/>
                <a:cs typeface="Comic Sans MS"/>
              </a:rPr>
              <a:t>el sistema</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protección,</a:t>
            </a:r>
            <a:r>
              <a:rPr lang="es-MX" sz="2400" spc="5" dirty="0">
                <a:latin typeface="Comic Sans MS"/>
                <a:cs typeface="Comic Sans MS"/>
              </a:rPr>
              <a:t> </a:t>
            </a:r>
            <a:r>
              <a:rPr lang="es-MX" sz="2400" spc="-5" dirty="0">
                <a:latin typeface="Comic Sans MS"/>
                <a:cs typeface="Comic Sans MS"/>
              </a:rPr>
              <a:t>o</a:t>
            </a:r>
            <a:r>
              <a:rPr lang="es-MX" sz="2400" spc="5" dirty="0">
                <a:latin typeface="Comic Sans MS"/>
                <a:cs typeface="Comic Sans MS"/>
              </a:rPr>
              <a:t> </a:t>
            </a:r>
            <a:r>
              <a:rPr lang="es-MX" sz="2400" spc="-5" dirty="0">
                <a:latin typeface="Comic Sans MS"/>
                <a:cs typeface="Comic Sans MS"/>
              </a:rPr>
              <a:t>si</a:t>
            </a:r>
            <a:r>
              <a:rPr lang="es-MX" sz="2400" spc="5" dirty="0">
                <a:latin typeface="Comic Sans MS"/>
                <a:cs typeface="Comic Sans MS"/>
              </a:rPr>
              <a:t> </a:t>
            </a:r>
            <a:r>
              <a:rPr lang="es-MX" sz="2400" spc="-5" dirty="0">
                <a:latin typeface="Comic Sans MS"/>
                <a:cs typeface="Comic Sans MS"/>
              </a:rPr>
              <a:t>estas</a:t>
            </a:r>
            <a:r>
              <a:rPr lang="es-MX" sz="2400" spc="5" dirty="0">
                <a:latin typeface="Comic Sans MS"/>
                <a:cs typeface="Comic Sans MS"/>
              </a:rPr>
              <a:t> </a:t>
            </a:r>
            <a:r>
              <a:rPr lang="es-MX" sz="2400" spc="-5" dirty="0">
                <a:latin typeface="Comic Sans MS"/>
                <a:cs typeface="Comic Sans MS"/>
              </a:rPr>
              <a:t>medidas</a:t>
            </a:r>
            <a:r>
              <a:rPr lang="es-MX" sz="2400" spc="5" dirty="0">
                <a:latin typeface="Comic Sans MS"/>
                <a:cs typeface="Comic Sans MS"/>
              </a:rPr>
              <a:t> </a:t>
            </a:r>
            <a:r>
              <a:rPr lang="es-MX" sz="2400" spc="-5" dirty="0">
                <a:latin typeface="Comic Sans MS"/>
                <a:cs typeface="Comic Sans MS"/>
              </a:rPr>
              <a:t>fallaron.</a:t>
            </a:r>
          </a:p>
          <a:p>
            <a:pPr marL="12700" marR="5080" algn="just">
              <a:spcBef>
                <a:spcPts val="100"/>
              </a:spcBef>
            </a:pPr>
            <a:r>
              <a:rPr lang="es-MX" sz="2400" spc="-5" dirty="0">
                <a:latin typeface="Comic Sans MS"/>
                <a:cs typeface="Comic Sans MS"/>
              </a:rPr>
              <a:t>También</a:t>
            </a:r>
            <a:r>
              <a:rPr lang="es-MX" sz="2400" spc="240" dirty="0">
                <a:latin typeface="Comic Sans MS"/>
                <a:cs typeface="Comic Sans MS"/>
              </a:rPr>
              <a:t> </a:t>
            </a:r>
            <a:r>
              <a:rPr lang="es-MX" sz="2400" spc="-5" dirty="0">
                <a:latin typeface="Comic Sans MS"/>
                <a:cs typeface="Comic Sans MS"/>
              </a:rPr>
              <a:t>es</a:t>
            </a:r>
            <a:r>
              <a:rPr lang="es-MX" sz="2400" spc="245" dirty="0">
                <a:latin typeface="Comic Sans MS"/>
                <a:cs typeface="Comic Sans MS"/>
              </a:rPr>
              <a:t> </a:t>
            </a:r>
            <a:r>
              <a:rPr lang="es-MX" sz="2400" spc="-5" dirty="0">
                <a:latin typeface="Comic Sans MS"/>
                <a:cs typeface="Comic Sans MS"/>
              </a:rPr>
              <a:t>posible</a:t>
            </a:r>
            <a:r>
              <a:rPr lang="es-MX" sz="2400" spc="245" dirty="0">
                <a:latin typeface="Comic Sans MS"/>
                <a:cs typeface="Comic Sans MS"/>
              </a:rPr>
              <a:t> </a:t>
            </a:r>
            <a:r>
              <a:rPr lang="es-MX" sz="2400" spc="-5" dirty="0">
                <a:latin typeface="Comic Sans MS"/>
                <a:cs typeface="Comic Sans MS"/>
              </a:rPr>
              <a:t>que</a:t>
            </a:r>
            <a:r>
              <a:rPr lang="es-MX" sz="2400" spc="245" dirty="0">
                <a:latin typeface="Comic Sans MS"/>
                <a:cs typeface="Comic Sans MS"/>
              </a:rPr>
              <a:t> </a:t>
            </a:r>
            <a:r>
              <a:rPr lang="es-MX" sz="2400" spc="-5" dirty="0">
                <a:latin typeface="Comic Sans MS"/>
                <a:cs typeface="Comic Sans MS"/>
              </a:rPr>
              <a:t>una</a:t>
            </a:r>
            <a:r>
              <a:rPr lang="es-MX" sz="2400" spc="245" dirty="0">
                <a:latin typeface="Comic Sans MS"/>
                <a:cs typeface="Comic Sans MS"/>
              </a:rPr>
              <a:t> </a:t>
            </a:r>
            <a:r>
              <a:rPr lang="es-MX" sz="2400" spc="-5" dirty="0">
                <a:latin typeface="Comic Sans MS"/>
                <a:cs typeface="Comic Sans MS"/>
              </a:rPr>
              <a:t>unidad</a:t>
            </a:r>
            <a:r>
              <a:rPr lang="es-MX" sz="2400" spc="240" dirty="0">
                <a:latin typeface="Comic Sans MS"/>
                <a:cs typeface="Comic Sans MS"/>
              </a:rPr>
              <a:t> </a:t>
            </a:r>
            <a:r>
              <a:rPr lang="es-MX" sz="2400" spc="-5" dirty="0">
                <a:latin typeface="Comic Sans MS"/>
                <a:cs typeface="Comic Sans MS"/>
              </a:rPr>
              <a:t>esté</a:t>
            </a:r>
            <a:r>
              <a:rPr lang="es-MX" sz="2400" spc="240" dirty="0">
                <a:latin typeface="Comic Sans MS"/>
                <a:cs typeface="Comic Sans MS"/>
              </a:rPr>
              <a:t> </a:t>
            </a:r>
            <a:r>
              <a:rPr lang="es-MX" sz="2400" spc="-5" dirty="0">
                <a:latin typeface="Comic Sans MS"/>
                <a:cs typeface="Comic Sans MS"/>
              </a:rPr>
              <a:t>sujeta</a:t>
            </a:r>
            <a:r>
              <a:rPr lang="es-MX" sz="2400" spc="240" dirty="0">
                <a:latin typeface="Comic Sans MS"/>
                <a:cs typeface="Comic Sans MS"/>
              </a:rPr>
              <a:t> </a:t>
            </a:r>
            <a:r>
              <a:rPr lang="es-MX" sz="2400" spc="-5" dirty="0">
                <a:latin typeface="Comic Sans MS"/>
                <a:cs typeface="Comic Sans MS"/>
              </a:rPr>
              <a:t>a</a:t>
            </a:r>
            <a:r>
              <a:rPr lang="es-MX" sz="2400" spc="240" dirty="0">
                <a:latin typeface="Comic Sans MS"/>
                <a:cs typeface="Comic Sans MS"/>
              </a:rPr>
              <a:t> </a:t>
            </a:r>
            <a:r>
              <a:rPr lang="es-MX" sz="2400" spc="-5" dirty="0">
                <a:latin typeface="Comic Sans MS"/>
                <a:cs typeface="Comic Sans MS"/>
              </a:rPr>
              <a:t>una operación</a:t>
            </a:r>
            <a:r>
              <a:rPr lang="es-MX" sz="2400" spc="55" dirty="0">
                <a:latin typeface="Comic Sans MS"/>
                <a:cs typeface="Comic Sans MS"/>
              </a:rPr>
              <a:t> </a:t>
            </a:r>
            <a:r>
              <a:rPr lang="es-MX" sz="2400" spc="-5" dirty="0">
                <a:latin typeface="Comic Sans MS"/>
                <a:cs typeface="Comic Sans MS"/>
              </a:rPr>
              <a:t>de</a:t>
            </a:r>
            <a:r>
              <a:rPr lang="es-MX" sz="2400" spc="65" dirty="0">
                <a:latin typeface="Comic Sans MS"/>
                <a:cs typeface="Comic Sans MS"/>
              </a:rPr>
              <a:t> </a:t>
            </a:r>
            <a:r>
              <a:rPr lang="es-MX" sz="2400" spc="-5" dirty="0">
                <a:latin typeface="Comic Sans MS"/>
                <a:cs typeface="Comic Sans MS"/>
              </a:rPr>
              <a:t>V/Hz</a:t>
            </a:r>
            <a:r>
              <a:rPr lang="es-MX" sz="2400" spc="55" dirty="0">
                <a:latin typeface="Comic Sans MS"/>
                <a:cs typeface="Comic Sans MS"/>
              </a:rPr>
              <a:t> </a:t>
            </a:r>
            <a:r>
              <a:rPr lang="es-MX" sz="2400" spc="-5" dirty="0">
                <a:latin typeface="Comic Sans MS"/>
                <a:cs typeface="Comic Sans MS"/>
              </a:rPr>
              <a:t>excesivos</a:t>
            </a:r>
            <a:r>
              <a:rPr lang="es-MX" sz="2400" spc="55" dirty="0">
                <a:latin typeface="Comic Sans MS"/>
                <a:cs typeface="Comic Sans MS"/>
              </a:rPr>
              <a:t> </a:t>
            </a:r>
            <a:r>
              <a:rPr lang="es-MX" sz="2400" spc="-5" dirty="0">
                <a:latin typeface="Comic Sans MS"/>
                <a:cs typeface="Comic Sans MS"/>
              </a:rPr>
              <a:t>mientras</a:t>
            </a:r>
            <a:r>
              <a:rPr lang="es-MX" sz="2400" spc="55" dirty="0">
                <a:latin typeface="Comic Sans MS"/>
                <a:cs typeface="Comic Sans MS"/>
              </a:rPr>
              <a:t> </a:t>
            </a:r>
            <a:r>
              <a:rPr lang="es-MX" sz="2400" spc="-5" dirty="0">
                <a:latin typeface="Comic Sans MS"/>
                <a:cs typeface="Comic Sans MS"/>
              </a:rPr>
              <a:t>está</a:t>
            </a:r>
            <a:r>
              <a:rPr lang="es-MX" sz="2400" spc="50" dirty="0">
                <a:latin typeface="Comic Sans MS"/>
                <a:cs typeface="Comic Sans MS"/>
              </a:rPr>
              <a:t> </a:t>
            </a:r>
            <a:r>
              <a:rPr lang="es-MX" sz="2400" spc="-5" dirty="0">
                <a:latin typeface="Comic Sans MS"/>
                <a:cs typeface="Comic Sans MS"/>
              </a:rPr>
              <a:t>sincronizada a la red.</a:t>
            </a:r>
            <a:r>
              <a:rPr lang="es-MX" sz="2400" dirty="0">
                <a:latin typeface="Comic Sans MS"/>
                <a:cs typeface="Comic Sans MS"/>
              </a:rPr>
              <a:t> </a:t>
            </a:r>
            <a:r>
              <a:rPr lang="es-MX" sz="2400" spc="-5" dirty="0">
                <a:latin typeface="Comic Sans MS"/>
                <a:cs typeface="Comic Sans MS"/>
              </a:rPr>
              <a:t>Una creencia común es que los sistemas de potencia interconectados en EUA son sistemas de bus infinito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virtualmente</a:t>
            </a:r>
            <a:r>
              <a:rPr lang="es-MX" sz="2400" dirty="0">
                <a:latin typeface="Comic Sans MS"/>
                <a:cs typeface="Comic Sans MS"/>
              </a:rPr>
              <a:t> </a:t>
            </a:r>
            <a:r>
              <a:rPr lang="es-MX" sz="2400" spc="-5" dirty="0">
                <a:latin typeface="Comic Sans MS"/>
                <a:cs typeface="Comic Sans MS"/>
              </a:rPr>
              <a:t>imposible</a:t>
            </a:r>
            <a:r>
              <a:rPr lang="es-MX" sz="2400" dirty="0">
                <a:latin typeface="Comic Sans MS"/>
                <a:cs typeface="Comic Sans MS"/>
              </a:rPr>
              <a:t> </a:t>
            </a:r>
            <a:r>
              <a:rPr lang="es-MX" sz="2400" spc="-5" dirty="0">
                <a:latin typeface="Comic Sans MS"/>
                <a:cs typeface="Comic Sans MS"/>
              </a:rPr>
              <a:t>elevar significativamente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tensiones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por arriba de la tensión de operación nominal.</a:t>
            </a:r>
            <a:r>
              <a:rPr lang="es-MX" sz="2400" dirty="0">
                <a:latin typeface="Comic Sans MS"/>
                <a:cs typeface="Comic Sans MS"/>
              </a:rPr>
              <a:t> </a:t>
            </a:r>
            <a:r>
              <a:rPr lang="es-MX" sz="2400" spc="-5" dirty="0">
                <a:latin typeface="Comic Sans MS"/>
                <a:cs typeface="Comic Sans MS"/>
              </a:rPr>
              <a:t>Esto no es cierto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todas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reconoce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una inadecuada operación de refuerzo total por un regulador de tensión dañado eleva significativamente las tensiones 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local.</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desarrollar</a:t>
            </a:r>
            <a:r>
              <a:rPr lang="es-MX" sz="2400" dirty="0">
                <a:latin typeface="Comic Sans MS"/>
                <a:cs typeface="Comic Sans MS"/>
              </a:rPr>
              <a:t> </a:t>
            </a:r>
            <a:r>
              <a:rPr lang="es-MX" sz="2400" spc="-5" dirty="0">
                <a:latin typeface="Comic Sans MS"/>
                <a:cs typeface="Comic Sans MS"/>
              </a:rPr>
              <a:t>diferentes escenarios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causar</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 sobreexcitación</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conectada</a:t>
            </a:r>
            <a:r>
              <a:rPr lang="es-MX" sz="2400" dirty="0">
                <a:latin typeface="Comic Sans MS"/>
                <a:cs typeface="Comic Sans MS"/>
              </a:rPr>
              <a:t> </a:t>
            </a:r>
            <a:r>
              <a:rPr lang="es-MX" sz="2400" spc="-5" dirty="0">
                <a:latin typeface="Comic Sans MS"/>
                <a:cs typeface="Comic Sans MS"/>
              </a:rPr>
              <a:t>al sistema:</a:t>
            </a:r>
          </a:p>
          <a:p>
            <a:pPr marL="12700" marR="5080" algn="just">
              <a:spcBef>
                <a:spcPts val="100"/>
              </a:spcBef>
            </a:pPr>
            <a:endParaRPr lang="es-MX" sz="2400" spc="-5" dirty="0">
              <a:latin typeface="Comic Sans MS"/>
              <a:cs typeface="Comic Sans MS"/>
            </a:endParaRPr>
          </a:p>
          <a:p>
            <a:pPr marL="355600" marR="5080" indent="-342900" algn="just">
              <a:spcBef>
                <a:spcPts val="100"/>
              </a:spcBef>
              <a:buFont typeface="Arial" panose="020B0604020202020204" pitchFamily="34" charset="0"/>
              <a:buChar char="•"/>
            </a:pPr>
            <a:r>
              <a:rPr lang="es-MX" sz="2400" spc="-5" dirty="0">
                <a:latin typeface="Comic Sans MS"/>
                <a:cs typeface="Comic Sans MS"/>
              </a:rPr>
              <a:t>La pérdida de generación cercana puede afectar la tensión de la red y el flujo de </a:t>
            </a:r>
            <a:r>
              <a:rPr lang="es-MX" sz="2400" spc="-5" dirty="0" err="1">
                <a:latin typeface="Comic Sans MS"/>
                <a:cs typeface="Comic Sans MS"/>
              </a:rPr>
              <a:t>VARs</a:t>
            </a:r>
            <a:r>
              <a:rPr lang="es-MX" sz="2400" spc="-5" dirty="0">
                <a:latin typeface="Comic Sans MS"/>
                <a:cs typeface="Comic Sans MS"/>
              </a:rPr>
              <a:t>, causando un disturbio que se muestra como una caída de tensión. En un intento de mantener la tensión del sistema, los sistemas de excitación de los generadores restantes pueden tratar de reforzar la tensión terminal a los límites de ajuste del control de excitación, mientras la generación disparada está siendo reconectada.</a:t>
            </a:r>
            <a:r>
              <a:rPr lang="es-MX" sz="2400" dirty="0">
                <a:latin typeface="Comic Sans MS"/>
                <a:cs typeface="Comic Sans MS"/>
              </a:rPr>
              <a:t> </a:t>
            </a:r>
            <a:r>
              <a:rPr lang="es-MX" sz="2400" spc="-5" dirty="0">
                <a:latin typeface="Comic Sans MS"/>
                <a:cs typeface="Comic Sans MS"/>
              </a:rPr>
              <a:t>Si ocurre</a:t>
            </a:r>
            <a:r>
              <a:rPr lang="es-MX" sz="2400" spc="220" dirty="0">
                <a:latin typeface="Comic Sans MS"/>
                <a:cs typeface="Comic Sans MS"/>
              </a:rPr>
              <a:t> </a:t>
            </a:r>
            <a:r>
              <a:rPr lang="es-MX" sz="2400" spc="-5" dirty="0">
                <a:latin typeface="Comic Sans MS"/>
                <a:cs typeface="Comic Sans MS"/>
              </a:rPr>
              <a:t>una</a:t>
            </a:r>
            <a:r>
              <a:rPr lang="es-MX" sz="2400" spc="215" dirty="0">
                <a:latin typeface="Comic Sans MS"/>
                <a:cs typeface="Comic Sans MS"/>
              </a:rPr>
              <a:t> </a:t>
            </a:r>
            <a:r>
              <a:rPr lang="es-MX" sz="2400" spc="-5" dirty="0">
                <a:latin typeface="Comic Sans MS"/>
                <a:cs typeface="Comic Sans MS"/>
              </a:rPr>
              <a:t>falla</a:t>
            </a:r>
            <a:r>
              <a:rPr lang="es-MX" sz="2400" spc="215" dirty="0">
                <a:latin typeface="Comic Sans MS"/>
                <a:cs typeface="Comic Sans MS"/>
              </a:rPr>
              <a:t> </a:t>
            </a:r>
            <a:r>
              <a:rPr lang="es-MX" sz="2400" spc="-5" dirty="0">
                <a:latin typeface="Comic Sans MS"/>
                <a:cs typeface="Comic Sans MS"/>
              </a:rPr>
              <a:t>en</a:t>
            </a:r>
            <a:r>
              <a:rPr lang="es-MX" sz="2400" spc="215" dirty="0">
                <a:latin typeface="Comic Sans MS"/>
                <a:cs typeface="Comic Sans MS"/>
              </a:rPr>
              <a:t> </a:t>
            </a:r>
            <a:r>
              <a:rPr lang="es-MX" sz="2400" spc="-5" dirty="0">
                <a:latin typeface="Comic Sans MS"/>
                <a:cs typeface="Comic Sans MS"/>
              </a:rPr>
              <a:t>el</a:t>
            </a:r>
            <a:r>
              <a:rPr lang="es-MX" sz="2400" spc="215" dirty="0">
                <a:latin typeface="Comic Sans MS"/>
                <a:cs typeface="Comic Sans MS"/>
              </a:rPr>
              <a:t> </a:t>
            </a:r>
            <a:r>
              <a:rPr lang="es-MX" sz="2400" spc="-5" dirty="0">
                <a:latin typeface="Comic Sans MS"/>
                <a:cs typeface="Comic Sans MS"/>
              </a:rPr>
              <a:t>control</a:t>
            </a:r>
            <a:r>
              <a:rPr lang="es-MX" sz="2400" spc="220" dirty="0">
                <a:latin typeface="Comic Sans MS"/>
                <a:cs typeface="Comic Sans MS"/>
              </a:rPr>
              <a:t> </a:t>
            </a:r>
            <a:r>
              <a:rPr lang="es-MX" sz="2400" spc="-5" dirty="0">
                <a:latin typeface="Comic Sans MS"/>
                <a:cs typeface="Comic Sans MS"/>
              </a:rPr>
              <a:t>de</a:t>
            </a:r>
            <a:r>
              <a:rPr lang="es-MX" sz="2400" spc="215" dirty="0">
                <a:latin typeface="Comic Sans MS"/>
                <a:cs typeface="Comic Sans MS"/>
              </a:rPr>
              <a:t> </a:t>
            </a:r>
            <a:r>
              <a:rPr lang="es-MX" sz="2400" spc="-5" dirty="0">
                <a:latin typeface="Comic Sans MS"/>
                <a:cs typeface="Comic Sans MS"/>
              </a:rPr>
              <a:t>la</a:t>
            </a:r>
            <a:r>
              <a:rPr lang="es-MX" sz="2400" spc="215" dirty="0">
                <a:latin typeface="Comic Sans MS"/>
                <a:cs typeface="Comic Sans MS"/>
              </a:rPr>
              <a:t> </a:t>
            </a:r>
            <a:r>
              <a:rPr lang="es-MX" sz="2400" spc="-5" dirty="0">
                <a:latin typeface="Comic Sans MS"/>
                <a:cs typeface="Comic Sans MS"/>
              </a:rPr>
              <a:t>excitación</a:t>
            </a:r>
            <a:r>
              <a:rPr lang="es-MX" sz="2400" spc="215" dirty="0">
                <a:latin typeface="Comic Sans MS"/>
                <a:cs typeface="Comic Sans MS"/>
              </a:rPr>
              <a:t> </a:t>
            </a:r>
            <a:r>
              <a:rPr lang="es-MX" sz="2400" spc="-5" dirty="0">
                <a:latin typeface="Comic Sans MS"/>
                <a:cs typeface="Comic Sans MS"/>
              </a:rPr>
              <a:t>en este</a:t>
            </a:r>
            <a:r>
              <a:rPr lang="es-MX" sz="2400" spc="5" dirty="0">
                <a:latin typeface="Comic Sans MS"/>
                <a:cs typeface="Comic Sans MS"/>
              </a:rPr>
              <a:t> </a:t>
            </a:r>
            <a:r>
              <a:rPr lang="es-MX" sz="2400" spc="-5" dirty="0">
                <a:latin typeface="Comic Sans MS"/>
                <a:cs typeface="Comic Sans MS"/>
              </a:rPr>
              <a:t>intervalo,</a:t>
            </a:r>
            <a:r>
              <a:rPr lang="es-MX" sz="2400" spc="5" dirty="0">
                <a:latin typeface="Comic Sans MS"/>
                <a:cs typeface="Comic Sans MS"/>
              </a:rPr>
              <a:t> </a:t>
            </a:r>
            <a:r>
              <a:rPr lang="es-MX" sz="2400" spc="-5" dirty="0">
                <a:latin typeface="Comic Sans MS"/>
                <a:cs typeface="Comic Sans MS"/>
              </a:rPr>
              <a:t>tendrá</a:t>
            </a:r>
            <a:r>
              <a:rPr lang="es-MX" sz="2400" spc="10" dirty="0">
                <a:latin typeface="Comic Sans MS"/>
                <a:cs typeface="Comic Sans MS"/>
              </a:rPr>
              <a:t> </a:t>
            </a:r>
            <a:r>
              <a:rPr lang="es-MX" sz="2400" spc="-5" dirty="0">
                <a:latin typeface="Comic Sans MS"/>
                <a:cs typeface="Comic Sans MS"/>
              </a:rPr>
              <a:t>lugar</a:t>
            </a:r>
            <a:r>
              <a:rPr lang="es-MX" sz="2400" spc="10" dirty="0">
                <a:latin typeface="Comic Sans MS"/>
                <a:cs typeface="Comic Sans MS"/>
              </a:rPr>
              <a:t> </a:t>
            </a:r>
            <a:r>
              <a:rPr lang="es-MX" sz="2400" spc="-5" dirty="0">
                <a:latin typeface="Comic Sans MS"/>
                <a:cs typeface="Comic Sans MS"/>
              </a:rPr>
              <a:t>una</a:t>
            </a:r>
            <a:r>
              <a:rPr lang="es-MX" sz="2400" spc="5" dirty="0">
                <a:latin typeface="Comic Sans MS"/>
                <a:cs typeface="Comic Sans MS"/>
              </a:rPr>
              <a:t> </a:t>
            </a:r>
            <a:r>
              <a:rPr lang="es-MX" sz="2400" spc="-5" dirty="0">
                <a:latin typeface="Comic Sans MS"/>
                <a:cs typeface="Comic Sans MS"/>
              </a:rPr>
              <a:t>sobreexcitación.</a:t>
            </a:r>
          </a:p>
          <a:p>
            <a:pPr marL="355600" marR="5080" indent="-342900" algn="just">
              <a:spcBef>
                <a:spcPts val="100"/>
              </a:spcBef>
              <a:buFont typeface="Arial" panose="020B0604020202020204" pitchFamily="34" charset="0"/>
              <a:buChar char="•"/>
            </a:pPr>
            <a:endParaRPr lang="es-MX" sz="2400" spc="-5" dirty="0">
              <a:latin typeface="Comic Sans MS"/>
              <a:cs typeface="Comic Sans MS"/>
            </a:endParaRPr>
          </a:p>
          <a:p>
            <a:pPr marL="355600" marR="5080" indent="-342900" algn="just">
              <a:spcBef>
                <a:spcPts val="100"/>
              </a:spcBef>
              <a:buFont typeface="Arial" panose="020B0604020202020204" pitchFamily="34" charset="0"/>
              <a:buChar char="•"/>
            </a:pP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podría</a:t>
            </a:r>
            <a:r>
              <a:rPr lang="es-MX" sz="2400" dirty="0">
                <a:latin typeface="Comic Sans MS"/>
                <a:cs typeface="Comic Sans MS"/>
              </a:rPr>
              <a:t> </a:t>
            </a:r>
            <a:r>
              <a:rPr lang="es-MX" sz="2400" spc="-5" dirty="0">
                <a:latin typeface="Comic Sans MS"/>
                <a:cs typeface="Comic Sans MS"/>
              </a:rPr>
              <a:t>estar</a:t>
            </a:r>
            <a:r>
              <a:rPr lang="es-MX" sz="2400" dirty="0">
                <a:latin typeface="Comic Sans MS"/>
                <a:cs typeface="Comic Sans MS"/>
              </a:rPr>
              <a:t> </a:t>
            </a:r>
            <a:r>
              <a:rPr lang="es-MX" sz="2400" spc="-5" dirty="0">
                <a:latin typeface="Comic Sans MS"/>
                <a:cs typeface="Comic Sans MS"/>
              </a:rPr>
              <a:t>operando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niveles nominales para alimentar un alto nivel de </a:t>
            </a:r>
            <a:r>
              <a:rPr lang="es-MX" sz="2400" spc="-5" dirty="0" err="1">
                <a:latin typeface="Comic Sans MS"/>
                <a:cs typeface="Comic Sans MS"/>
              </a:rPr>
              <a:t>VARs</a:t>
            </a:r>
            <a:r>
              <a:rPr lang="es-MX" sz="2400" spc="-5" dirty="0">
                <a:latin typeface="Comic Sans MS"/>
                <a:cs typeface="Comic Sans MS"/>
              </a:rPr>
              <a:t> al sistema.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aún permanecer cerca de los niveles nominales de la red debido a las interconexiones.</a:t>
            </a:r>
            <a:r>
              <a:rPr lang="es-MX" sz="2400" dirty="0">
                <a:latin typeface="Comic Sans MS"/>
                <a:cs typeface="Comic Sans MS"/>
              </a:rPr>
              <a:t> </a:t>
            </a:r>
            <a:r>
              <a:rPr lang="es-MX" sz="2400" spc="-5" dirty="0">
                <a:latin typeface="Comic Sans MS"/>
                <a:cs typeface="Comic Sans MS"/>
              </a:rPr>
              <a:t>Una pérdida súbita de carga o de las interconexiones puede causar que la tensión de la unidad se eleve súbitamente. Ocurrirá un</a:t>
            </a:r>
            <a:r>
              <a:rPr lang="es-MX" sz="2400" dirty="0">
                <a:latin typeface="Comic Sans MS"/>
                <a:cs typeface="Comic Sans MS"/>
              </a:rPr>
              <a:t> </a:t>
            </a:r>
            <a:r>
              <a:rPr lang="es-MX" sz="2400" spc="-5" dirty="0">
                <a:latin typeface="Comic Sans MS"/>
                <a:cs typeface="Comic Sans MS"/>
              </a:rPr>
              <a:t>evento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sobreexcitación</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controles</a:t>
            </a:r>
            <a:r>
              <a:rPr lang="es-MX" sz="2400" dirty="0">
                <a:latin typeface="Comic Sans MS"/>
                <a:cs typeface="Comic Sans MS"/>
              </a:rPr>
              <a:t> </a:t>
            </a:r>
            <a:r>
              <a:rPr lang="es-MX" sz="2400" spc="-5" dirty="0">
                <a:latin typeface="Comic Sans MS"/>
                <a:cs typeface="Comic Sans MS"/>
              </a:rPr>
              <a:t>de excitación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responden adecuadamente.</a:t>
            </a:r>
          </a:p>
          <a:p>
            <a:pPr marL="355600" marR="5080" indent="-342900" algn="just">
              <a:spcBef>
                <a:spcPts val="100"/>
              </a:spcBef>
              <a:buFont typeface="Arial" panose="020B0604020202020204" pitchFamily="34" charset="0"/>
              <a:buChar char="•"/>
            </a:pPr>
            <a:endParaRPr lang="es-MX" sz="2400" spc="-5" dirty="0">
              <a:latin typeface="Comic Sans MS"/>
              <a:cs typeface="Comic Sans MS"/>
            </a:endParaRPr>
          </a:p>
          <a:p>
            <a:pPr marL="355600" marR="5080" indent="-342900" algn="just">
              <a:spcBef>
                <a:spcPts val="100"/>
              </a:spcBef>
              <a:buFont typeface="Arial" panose="020B0604020202020204" pitchFamily="34" charset="0"/>
              <a:buChar char="•"/>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autoexcitación</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ocurrir</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generadores debido a la apertura de un interruptor remoto en el sistema</a:t>
            </a:r>
            <a:r>
              <a:rPr lang="es-MX" sz="2400" spc="100" dirty="0">
                <a:latin typeface="Comic Sans MS"/>
                <a:cs typeface="Comic Sans MS"/>
              </a:rPr>
              <a:t> </a:t>
            </a:r>
            <a:r>
              <a:rPr lang="es-MX" sz="2400" spc="-5" dirty="0">
                <a:latin typeface="Comic Sans MS"/>
                <a:cs typeface="Comic Sans MS"/>
              </a:rPr>
              <a:t>cuando</a:t>
            </a:r>
            <a:r>
              <a:rPr lang="es-MX" sz="2400" spc="105" dirty="0">
                <a:latin typeface="Comic Sans MS"/>
                <a:cs typeface="Comic Sans MS"/>
              </a:rPr>
              <a:t> </a:t>
            </a:r>
            <a:r>
              <a:rPr lang="es-MX" sz="2400" spc="-5" dirty="0">
                <a:latin typeface="Comic Sans MS"/>
                <a:cs typeface="Comic Sans MS"/>
              </a:rPr>
              <a:t>la</a:t>
            </a:r>
            <a:r>
              <a:rPr lang="es-MX" sz="2400" spc="105" dirty="0">
                <a:latin typeface="Comic Sans MS"/>
                <a:cs typeface="Comic Sans MS"/>
              </a:rPr>
              <a:t> </a:t>
            </a:r>
            <a:r>
              <a:rPr lang="es-MX" sz="2400" spc="-5" dirty="0">
                <a:latin typeface="Comic Sans MS"/>
                <a:cs typeface="Comic Sans MS"/>
              </a:rPr>
              <a:t>unidad</a:t>
            </a:r>
            <a:r>
              <a:rPr lang="es-MX" sz="2400" spc="105" dirty="0">
                <a:latin typeface="Comic Sans MS"/>
                <a:cs typeface="Comic Sans MS"/>
              </a:rPr>
              <a:t> </a:t>
            </a:r>
            <a:r>
              <a:rPr lang="es-MX" sz="2400" spc="-5" dirty="0">
                <a:latin typeface="Comic Sans MS"/>
                <a:cs typeface="Comic Sans MS"/>
              </a:rPr>
              <a:t>está</a:t>
            </a:r>
            <a:r>
              <a:rPr lang="es-MX" sz="2400" spc="105" dirty="0">
                <a:latin typeface="Comic Sans MS"/>
                <a:cs typeface="Comic Sans MS"/>
              </a:rPr>
              <a:t> </a:t>
            </a:r>
            <a:r>
              <a:rPr lang="es-MX" sz="2400" spc="-5" dirty="0">
                <a:latin typeface="Comic Sans MS"/>
                <a:cs typeface="Comic Sans MS"/>
              </a:rPr>
              <a:t>conectada</a:t>
            </a:r>
            <a:r>
              <a:rPr lang="es-MX" sz="2400" spc="105" dirty="0">
                <a:latin typeface="Comic Sans MS"/>
                <a:cs typeface="Comic Sans MS"/>
              </a:rPr>
              <a:t> </a:t>
            </a:r>
            <a:r>
              <a:rPr lang="es-MX" sz="2400" spc="-5" dirty="0">
                <a:latin typeface="Comic Sans MS"/>
                <a:cs typeface="Comic Sans MS"/>
              </a:rPr>
              <a:t>al</a:t>
            </a:r>
            <a:r>
              <a:rPr lang="es-MX" sz="2400" spc="105" dirty="0">
                <a:latin typeface="Comic Sans MS"/>
                <a:cs typeface="Comic Sans MS"/>
              </a:rPr>
              <a:t> </a:t>
            </a:r>
            <a:r>
              <a:rPr lang="es-MX" sz="2400" spc="-5" dirty="0">
                <a:latin typeface="Comic Sans MS"/>
                <a:cs typeface="Comic Sans MS"/>
              </a:rPr>
              <a:t>sistema 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transmisión</a:t>
            </a:r>
            <a:r>
              <a:rPr lang="es-MX" sz="2400" dirty="0">
                <a:latin typeface="Comic Sans MS"/>
                <a:cs typeface="Comic Sans MS"/>
              </a:rPr>
              <a:t> </a:t>
            </a:r>
            <a:r>
              <a:rPr lang="es-MX" sz="2400" spc="-5" dirty="0">
                <a:latin typeface="Comic Sans MS"/>
                <a:cs typeface="Comic Sans MS"/>
              </a:rPr>
              <a:t>largas.</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la admitancia</a:t>
            </a:r>
            <a:r>
              <a:rPr lang="es-MX" sz="2400" spc="55" dirty="0">
                <a:latin typeface="Comic Sans MS"/>
                <a:cs typeface="Comic Sans MS"/>
              </a:rPr>
              <a:t> </a:t>
            </a:r>
            <a:r>
              <a:rPr lang="es-MX" sz="2400" spc="-5" dirty="0">
                <a:latin typeface="Comic Sans MS"/>
                <a:cs typeface="Comic Sans MS"/>
              </a:rPr>
              <a:t>de</a:t>
            </a:r>
            <a:r>
              <a:rPr lang="es-MX" sz="2400" spc="50" dirty="0">
                <a:latin typeface="Comic Sans MS"/>
                <a:cs typeface="Comic Sans MS"/>
              </a:rPr>
              <a:t> </a:t>
            </a:r>
            <a:r>
              <a:rPr lang="es-MX" sz="2400" spc="-5" dirty="0">
                <a:latin typeface="Comic Sans MS"/>
                <a:cs typeface="Comic Sans MS"/>
              </a:rPr>
              <a:t>carga</a:t>
            </a:r>
            <a:r>
              <a:rPr lang="es-MX" sz="2400" spc="55" dirty="0">
                <a:latin typeface="Comic Sans MS"/>
                <a:cs typeface="Comic Sans MS"/>
              </a:rPr>
              <a:t> </a:t>
            </a:r>
            <a:r>
              <a:rPr lang="es-MX" sz="2400" spc="-5" dirty="0">
                <a:latin typeface="Comic Sans MS"/>
                <a:cs typeface="Comic Sans MS"/>
              </a:rPr>
              <a:t>en</a:t>
            </a:r>
            <a:r>
              <a:rPr lang="es-MX" sz="2400" spc="50" dirty="0">
                <a:latin typeface="Comic Sans MS"/>
                <a:cs typeface="Comic Sans MS"/>
              </a:rPr>
              <a:t> </a:t>
            </a:r>
            <a:r>
              <a:rPr lang="es-MX" sz="2400" spc="-5" dirty="0">
                <a:latin typeface="Comic Sans MS"/>
                <a:cs typeface="Comic Sans MS"/>
              </a:rPr>
              <a:t>las</a:t>
            </a:r>
            <a:r>
              <a:rPr lang="es-MX" sz="2400" spc="50" dirty="0">
                <a:latin typeface="Comic Sans MS"/>
                <a:cs typeface="Comic Sans MS"/>
              </a:rPr>
              <a:t> </a:t>
            </a:r>
            <a:r>
              <a:rPr lang="es-MX" sz="2400" spc="-5" dirty="0">
                <a:latin typeface="Comic Sans MS"/>
                <a:cs typeface="Comic Sans MS"/>
              </a:rPr>
              <a:t>terminales</a:t>
            </a:r>
            <a:r>
              <a:rPr lang="es-MX" sz="2400" spc="50" dirty="0">
                <a:latin typeface="Comic Sans MS"/>
                <a:cs typeface="Comic Sans MS"/>
              </a:rPr>
              <a:t> </a:t>
            </a:r>
            <a:r>
              <a:rPr lang="es-MX" sz="2400" spc="-5" dirty="0">
                <a:latin typeface="Comic Sans MS"/>
                <a:cs typeface="Comic Sans MS"/>
              </a:rPr>
              <a:t>del</a:t>
            </a:r>
            <a:r>
              <a:rPr lang="es-MX" sz="2400" spc="45" dirty="0">
                <a:latin typeface="Comic Sans MS"/>
                <a:cs typeface="Comic Sans MS"/>
              </a:rPr>
              <a:t> </a:t>
            </a:r>
            <a:r>
              <a:rPr lang="es-MX" sz="2400" spc="-5" dirty="0">
                <a:latin typeface="Comic Sans MS"/>
                <a:cs typeface="Comic Sans MS"/>
              </a:rPr>
              <a:t>generador</a:t>
            </a:r>
            <a:endParaRPr sz="900" dirty="0">
              <a:latin typeface="Comic Sans MS"/>
              <a:cs typeface="Comic Sans MS"/>
            </a:endParaRPr>
          </a:p>
        </p:txBody>
      </p:sp>
    </p:spTree>
    <p:extLst>
      <p:ext uri="{BB962C8B-B14F-4D97-AF65-F5344CB8AC3E}">
        <p14:creationId xmlns="" xmlns:p14="http://schemas.microsoft.com/office/powerpoint/2010/main" val="12771201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81000"/>
            <a:ext cx="10039360" cy="1018740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LÍMITES DE</a:t>
            </a:r>
            <a:r>
              <a:rPr sz="2400" b="1" dirty="0">
                <a:latin typeface="Comic Sans MS"/>
                <a:cs typeface="Comic Sans MS"/>
              </a:rPr>
              <a:t> </a:t>
            </a:r>
            <a:r>
              <a:rPr sz="2400" b="1" spc="-5" dirty="0">
                <a:latin typeface="Comic Sans MS"/>
                <a:cs typeface="Comic Sans MS"/>
              </a:rPr>
              <a:t>OPERACIÓN</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EQUIPOS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limitaciones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equipos</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consideración importante en el ajuste de la protección V/Hz para una unidad</a:t>
            </a:r>
            <a:r>
              <a:rPr lang="es-MX" sz="2400" dirty="0">
                <a:latin typeface="Comic Sans MS"/>
                <a:cs typeface="Comic Sans MS"/>
              </a:rPr>
              <a:t> </a:t>
            </a:r>
            <a:r>
              <a:rPr lang="es-MX" sz="2400" spc="-5" dirty="0">
                <a:latin typeface="Comic Sans MS"/>
                <a:cs typeface="Comic Sans MS"/>
              </a:rPr>
              <a:t>generadora.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normas</a:t>
            </a:r>
            <a:r>
              <a:rPr lang="es-MX" sz="2400" dirty="0">
                <a:latin typeface="Comic Sans MS"/>
                <a:cs typeface="Comic Sans MS"/>
              </a:rPr>
              <a:t> </a:t>
            </a:r>
            <a:r>
              <a:rPr lang="es-MX" sz="2400" spc="-5" dirty="0">
                <a:latin typeface="Comic Sans MS"/>
                <a:cs typeface="Comic Sans MS"/>
              </a:rPr>
              <a:t>ANSI/IEEE</a:t>
            </a:r>
            <a:r>
              <a:rPr lang="es-MX" sz="2400" dirty="0">
                <a:latin typeface="Comic Sans MS"/>
                <a:cs typeface="Comic Sans MS"/>
              </a:rPr>
              <a:t> </a:t>
            </a:r>
            <a:r>
              <a:rPr lang="es-MX" sz="2400" spc="-5" dirty="0">
                <a:latin typeface="Comic Sans MS"/>
                <a:cs typeface="Comic Sans MS"/>
              </a:rPr>
              <a:t>tienen lineamientos sobre límites para V/Hz y sobretensiones excesivas</a:t>
            </a:r>
            <a:r>
              <a:rPr lang="es-MX" sz="2400" spc="155"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generadores</a:t>
            </a:r>
            <a:r>
              <a:rPr lang="es-MX" sz="2400" spc="155" dirty="0">
                <a:latin typeface="Comic Sans MS"/>
                <a:cs typeface="Comic Sans MS"/>
              </a:rPr>
              <a:t> </a:t>
            </a:r>
            <a:r>
              <a:rPr lang="es-MX" sz="2400" spc="-5" dirty="0">
                <a:latin typeface="Comic Sans MS"/>
                <a:cs typeface="Comic Sans MS"/>
              </a:rPr>
              <a:t>y</a:t>
            </a:r>
            <a:r>
              <a:rPr lang="es-MX" sz="2400" spc="155" dirty="0">
                <a:latin typeface="Comic Sans MS"/>
                <a:cs typeface="Comic Sans MS"/>
              </a:rPr>
              <a:t> </a:t>
            </a:r>
            <a:r>
              <a:rPr lang="es-MX" sz="2400" spc="-5" dirty="0">
                <a:latin typeface="Comic Sans MS"/>
                <a:cs typeface="Comic Sans MS"/>
              </a:rPr>
              <a:t>transformadores</a:t>
            </a:r>
            <a:r>
              <a:rPr lang="es-MX" sz="2400" spc="145" dirty="0">
                <a:latin typeface="Comic Sans MS"/>
                <a:cs typeface="Comic Sans MS"/>
              </a:rPr>
              <a:t> </a:t>
            </a:r>
            <a:r>
              <a:rPr lang="es-MX" sz="2400" spc="-5" dirty="0">
                <a:latin typeface="Comic Sans MS"/>
                <a:cs typeface="Comic Sans MS"/>
              </a:rPr>
              <a:t>asociados 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incluyendo</a:t>
            </a:r>
            <a:r>
              <a:rPr lang="es-MX" sz="2400" dirty="0">
                <a:latin typeface="Comic Sans MS"/>
                <a:cs typeface="Comic Sans MS"/>
              </a:rPr>
              <a:t> </a:t>
            </a:r>
            <a:r>
              <a:rPr lang="es-MX" sz="2400" spc="-5" dirty="0">
                <a:latin typeface="Comic Sans MS"/>
                <a:cs typeface="Comic Sans MS"/>
              </a:rPr>
              <a:t>transformadores</a:t>
            </a:r>
            <a:r>
              <a:rPr lang="es-MX" sz="2400" dirty="0">
                <a:latin typeface="Comic Sans MS"/>
                <a:cs typeface="Comic Sans MS"/>
              </a:rPr>
              <a:t> </a:t>
            </a:r>
            <a:r>
              <a:rPr lang="es-MX" sz="2400" spc="-5" dirty="0">
                <a:latin typeface="Comic Sans MS"/>
                <a:cs typeface="Comic Sans MS"/>
              </a:rPr>
              <a:t>elevadores</a:t>
            </a:r>
            <a:r>
              <a:rPr lang="es-MX" sz="2400" dirty="0">
                <a:latin typeface="Comic Sans MS"/>
                <a:cs typeface="Comic Sans MS"/>
              </a:rPr>
              <a:t> </a:t>
            </a:r>
            <a:r>
              <a:rPr lang="es-MX" sz="2400" spc="-5" dirty="0">
                <a:latin typeface="Comic Sans MS"/>
                <a:cs typeface="Comic Sans MS"/>
              </a:rPr>
              <a:t>y transformadores</a:t>
            </a:r>
            <a:r>
              <a:rPr lang="es-MX" sz="2400" dirty="0">
                <a:latin typeface="Comic Sans MS"/>
                <a:cs typeface="Comic Sans MS"/>
              </a:rPr>
              <a:t> </a:t>
            </a:r>
            <a:r>
              <a:rPr lang="es-MX" sz="2400" spc="-5" dirty="0">
                <a:latin typeface="Comic Sans MS"/>
                <a:cs typeface="Comic Sans MS"/>
              </a:rPr>
              <a:t>auxiliares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son resumidos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Introducción</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sección.</a:t>
            </a:r>
          </a:p>
          <a:p>
            <a:pPr marL="12700" marR="5080" algn="just">
              <a:spcBef>
                <a:spcPts val="95"/>
              </a:spcBef>
            </a:pPr>
            <a:r>
              <a:rPr lang="es-MX" sz="2400" spc="-5" dirty="0">
                <a:latin typeface="Comic Sans MS"/>
                <a:cs typeface="Comic Sans MS"/>
              </a:rPr>
              <a:t>Cuando se ajusta la protección de sobretensión, algunas normas</a:t>
            </a:r>
            <a:r>
              <a:rPr lang="es-MX" sz="2400" dirty="0">
                <a:latin typeface="Comic Sans MS"/>
                <a:cs typeface="Comic Sans MS"/>
              </a:rPr>
              <a:t> </a:t>
            </a:r>
            <a:r>
              <a:rPr lang="es-MX" sz="2400" spc="-5" dirty="0">
                <a:latin typeface="Comic Sans MS"/>
                <a:cs typeface="Comic Sans MS"/>
              </a:rPr>
              <a:t>indican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requerimientos</a:t>
            </a:r>
            <a:r>
              <a:rPr lang="es-MX" sz="2400" dirty="0">
                <a:latin typeface="Comic Sans MS"/>
                <a:cs typeface="Comic Sans MS"/>
              </a:rPr>
              <a:t> </a:t>
            </a:r>
            <a:r>
              <a:rPr lang="es-MX" sz="2400" spc="-5" dirty="0">
                <a:latin typeface="Comic Sans MS"/>
                <a:cs typeface="Comic Sans MS"/>
              </a:rPr>
              <a:t>mínimos.</a:t>
            </a:r>
            <a:r>
              <a:rPr lang="es-MX" sz="2400" dirty="0">
                <a:latin typeface="Comic Sans MS"/>
                <a:cs typeface="Comic Sans MS"/>
              </a:rPr>
              <a:t> </a:t>
            </a:r>
            <a:r>
              <a:rPr lang="es-MX" sz="2400" spc="-5" dirty="0">
                <a:latin typeface="Comic Sans MS"/>
                <a:cs typeface="Comic Sans MS"/>
              </a:rPr>
              <a:t>Los generadores de rotor cilíndrico deben ser capaces de operar</a:t>
            </a:r>
            <a:r>
              <a:rPr lang="es-MX" sz="2400" dirty="0">
                <a:latin typeface="Comic Sans MS"/>
                <a:cs typeface="Comic Sans MS"/>
              </a:rPr>
              <a:t> </a:t>
            </a:r>
            <a:r>
              <a:rPr lang="es-MX" sz="2400" spc="-5" dirty="0">
                <a:latin typeface="Comic Sans MS"/>
                <a:cs typeface="Comic Sans MS"/>
              </a:rPr>
              <a:t>hasta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105%</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nominal.</a:t>
            </a:r>
            <a:r>
              <a:rPr lang="es-MX" sz="2400" dirty="0">
                <a:latin typeface="Comic Sans MS"/>
                <a:cs typeface="Comic Sans MS"/>
              </a:rPr>
              <a:t> </a:t>
            </a:r>
            <a:r>
              <a:rPr lang="es-MX" sz="2400" spc="-5" dirty="0">
                <a:latin typeface="Comic Sans MS"/>
                <a:cs typeface="Comic Sans MS"/>
              </a:rPr>
              <a:t>Se establecen</a:t>
            </a:r>
            <a:r>
              <a:rPr lang="es-MX" sz="2400" dirty="0">
                <a:latin typeface="Comic Sans MS"/>
                <a:cs typeface="Comic Sans MS"/>
              </a:rPr>
              <a:t> </a:t>
            </a:r>
            <a:r>
              <a:rPr lang="es-MX" sz="2400" spc="-5" dirty="0">
                <a:latin typeface="Comic Sans MS"/>
                <a:cs typeface="Comic Sans MS"/>
              </a:rPr>
              <a:t>variaciones</a:t>
            </a:r>
            <a:r>
              <a:rPr lang="es-MX" sz="2400" dirty="0">
                <a:latin typeface="Comic Sans MS"/>
                <a:cs typeface="Comic Sans MS"/>
              </a:rPr>
              <a:t> </a:t>
            </a:r>
            <a:r>
              <a:rPr lang="es-MX" sz="2400" spc="-5" dirty="0">
                <a:latin typeface="Comic Sans MS"/>
                <a:cs typeface="Comic Sans MS"/>
              </a:rPr>
              <a:t>similares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para generadores hidroeléctricos.</a:t>
            </a:r>
            <a:r>
              <a:rPr lang="es-MX" sz="2400" dirty="0">
                <a:latin typeface="Comic Sans MS"/>
                <a:cs typeface="Comic Sans MS"/>
              </a:rPr>
              <a:t> </a:t>
            </a:r>
            <a:r>
              <a:rPr lang="es-MX" sz="2400" spc="-5" dirty="0">
                <a:latin typeface="Comic Sans MS"/>
                <a:cs typeface="Comic Sans MS"/>
              </a:rPr>
              <a:t>A los transformadores de potencia se les requiere únicamente que operen hasta el 110%</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nominal</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nominal, dependiendo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niveles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p>
          <a:p>
            <a:pPr marL="12700" marR="5080" algn="just">
              <a:spcBef>
                <a:spcPts val="100"/>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equipos</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V/Hz</a:t>
            </a:r>
            <a:r>
              <a:rPr lang="es-MX" sz="2400" spc="254" dirty="0">
                <a:latin typeface="Comic Sans MS"/>
                <a:cs typeface="Comic Sans MS"/>
              </a:rPr>
              <a:t> </a:t>
            </a:r>
            <a:r>
              <a:rPr lang="es-MX" sz="2400" spc="-5" dirty="0">
                <a:latin typeface="Comic Sans MS"/>
                <a:cs typeface="Comic Sans MS"/>
              </a:rPr>
              <a:t>excesivos,</a:t>
            </a:r>
            <a:r>
              <a:rPr lang="es-MX" sz="2400" spc="260" dirty="0">
                <a:latin typeface="Comic Sans MS"/>
                <a:cs typeface="Comic Sans MS"/>
              </a:rPr>
              <a:t> </a:t>
            </a:r>
            <a:r>
              <a:rPr lang="es-MX" sz="2400" spc="-5" dirty="0">
                <a:latin typeface="Comic Sans MS"/>
                <a:cs typeface="Comic Sans MS"/>
              </a:rPr>
              <a:t>es causado principalmente por el sobrecalentamiento de las componentes,</a:t>
            </a:r>
            <a:r>
              <a:rPr lang="es-MX" sz="2400" spc="90" dirty="0">
                <a:latin typeface="Comic Sans MS"/>
                <a:cs typeface="Comic Sans MS"/>
              </a:rPr>
              <a:t> </a:t>
            </a:r>
            <a:r>
              <a:rPr lang="es-MX" sz="2400" spc="-5" dirty="0">
                <a:latin typeface="Comic Sans MS"/>
                <a:cs typeface="Comic Sans MS"/>
              </a:rPr>
              <a:t>el</a:t>
            </a:r>
            <a:r>
              <a:rPr lang="es-MX" sz="2400" spc="90" dirty="0">
                <a:latin typeface="Comic Sans MS"/>
                <a:cs typeface="Comic Sans MS"/>
              </a:rPr>
              <a:t> </a:t>
            </a:r>
            <a:r>
              <a:rPr lang="es-MX" sz="2400" spc="-5" dirty="0">
                <a:latin typeface="Comic Sans MS"/>
                <a:cs typeface="Comic Sans MS"/>
              </a:rPr>
              <a:t>cual</a:t>
            </a:r>
            <a:r>
              <a:rPr lang="es-MX" sz="2400" spc="90" dirty="0">
                <a:latin typeface="Comic Sans MS"/>
                <a:cs typeface="Comic Sans MS"/>
              </a:rPr>
              <a:t> </a:t>
            </a:r>
            <a:r>
              <a:rPr lang="es-MX" sz="2400" spc="-5" dirty="0">
                <a:latin typeface="Comic Sans MS"/>
                <a:cs typeface="Comic Sans MS"/>
              </a:rPr>
              <a:t>depende</a:t>
            </a:r>
            <a:r>
              <a:rPr lang="es-MX" sz="2400" spc="85" dirty="0">
                <a:latin typeface="Comic Sans MS"/>
                <a:cs typeface="Comic Sans MS"/>
              </a:rPr>
              <a:t> </a:t>
            </a:r>
            <a:r>
              <a:rPr lang="es-MX" sz="2400" spc="-5" dirty="0">
                <a:latin typeface="Comic Sans MS"/>
                <a:cs typeface="Comic Sans MS"/>
              </a:rPr>
              <a:t>de</a:t>
            </a:r>
            <a:r>
              <a:rPr lang="es-MX" sz="2400" spc="85" dirty="0">
                <a:latin typeface="Comic Sans MS"/>
                <a:cs typeface="Comic Sans MS"/>
              </a:rPr>
              <a:t> </a:t>
            </a:r>
            <a:r>
              <a:rPr lang="es-MX" sz="2400" spc="-5" dirty="0">
                <a:latin typeface="Comic Sans MS"/>
                <a:cs typeface="Comic Sans MS"/>
              </a:rPr>
              <a:t>la</a:t>
            </a:r>
            <a:r>
              <a:rPr lang="es-MX" sz="2400" spc="90" dirty="0">
                <a:latin typeface="Comic Sans MS"/>
                <a:cs typeface="Comic Sans MS"/>
              </a:rPr>
              <a:t> </a:t>
            </a:r>
            <a:r>
              <a:rPr lang="es-MX" sz="2400" spc="-5" dirty="0">
                <a:latin typeface="Comic Sans MS"/>
                <a:cs typeface="Comic Sans MS"/>
              </a:rPr>
              <a:t>duración</a:t>
            </a:r>
            <a:r>
              <a:rPr lang="es-MX" sz="2400" spc="85" dirty="0">
                <a:latin typeface="Comic Sans MS"/>
                <a:cs typeface="Comic Sans MS"/>
              </a:rPr>
              <a:t> </a:t>
            </a:r>
            <a:r>
              <a:rPr lang="es-MX" sz="2400" spc="-5" dirty="0">
                <a:latin typeface="Comic Sans MS"/>
                <a:cs typeface="Comic Sans MS"/>
              </a:rPr>
              <a:t>del</a:t>
            </a:r>
            <a:r>
              <a:rPr lang="es-MX" sz="2400" spc="85" dirty="0">
                <a:latin typeface="Comic Sans MS"/>
                <a:cs typeface="Comic Sans MS"/>
              </a:rPr>
              <a:t> </a:t>
            </a:r>
            <a:r>
              <a:rPr lang="es-MX" sz="2400" spc="-5" dirty="0">
                <a:latin typeface="Comic Sans MS"/>
                <a:cs typeface="Comic Sans MS"/>
              </a:rPr>
              <a:t>evento. A partir de las relaciones entre los campos de dispersión y</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calentamiento,</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desarrollarse</a:t>
            </a:r>
            <a:r>
              <a:rPr lang="es-MX" sz="2400" dirty="0">
                <a:latin typeface="Comic Sans MS"/>
                <a:cs typeface="Comic Sans MS"/>
              </a:rPr>
              <a:t> </a:t>
            </a:r>
            <a:r>
              <a:rPr lang="es-MX" sz="2400" spc="-5" dirty="0">
                <a:latin typeface="Comic Sans MS"/>
                <a:cs typeface="Comic Sans MS"/>
              </a:rPr>
              <a:t>curvas</a:t>
            </a:r>
            <a:r>
              <a:rPr lang="es-MX" sz="2400" dirty="0">
                <a:latin typeface="Comic Sans MS"/>
                <a:cs typeface="Comic Sans MS"/>
              </a:rPr>
              <a:t> </a:t>
            </a:r>
            <a:r>
              <a:rPr lang="es-MX" sz="2400" spc="-5" dirty="0">
                <a:latin typeface="Comic Sans MS"/>
                <a:cs typeface="Comic Sans MS"/>
              </a:rPr>
              <a:t>que definen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límites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magnitud</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duración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 eventos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fabricantes</a:t>
            </a:r>
            <a:r>
              <a:rPr lang="es-MX" sz="2400" dirty="0">
                <a:latin typeface="Comic Sans MS"/>
                <a:cs typeface="Comic Sans MS"/>
              </a:rPr>
              <a:t> </a:t>
            </a:r>
            <a:r>
              <a:rPr lang="es-MX" sz="2400" spc="-5" dirty="0">
                <a:latin typeface="Comic Sans MS"/>
                <a:cs typeface="Comic Sans MS"/>
              </a:rPr>
              <a:t>generalmente proporcionan curvas para sus equipos, que muestran los límites de operación permisible en términos de porciento de V/Hz normales contra tiempo.</a:t>
            </a:r>
            <a:r>
              <a:rPr lang="es-MX" sz="2400" dirty="0">
                <a:latin typeface="Comic Sans MS"/>
                <a:cs typeface="Comic Sans MS"/>
              </a:rPr>
              <a:t> </a:t>
            </a:r>
            <a:r>
              <a:rPr lang="es-MX" sz="2400" b="1" spc="-5" dirty="0">
                <a:latin typeface="Comic Sans MS"/>
                <a:cs typeface="Comic Sans MS"/>
              </a:rPr>
              <a:t>Las figuras 4A y 4B </a:t>
            </a:r>
            <a:r>
              <a:rPr lang="es-MX" sz="2400" spc="-5" dirty="0">
                <a:latin typeface="Comic Sans MS"/>
                <a:cs typeface="Comic Sans MS"/>
              </a:rPr>
              <a:t>muestran</a:t>
            </a:r>
            <a:r>
              <a:rPr lang="es-MX" sz="2400" dirty="0">
                <a:latin typeface="Comic Sans MS"/>
                <a:cs typeface="Comic Sans MS"/>
              </a:rPr>
              <a:t> </a:t>
            </a:r>
            <a:r>
              <a:rPr lang="es-MX" sz="2400" spc="-5" dirty="0">
                <a:latin typeface="Comic Sans MS"/>
                <a:cs typeface="Comic Sans MS"/>
              </a:rPr>
              <a:t>curvas</a:t>
            </a:r>
            <a:r>
              <a:rPr lang="es-MX" sz="2400" dirty="0">
                <a:latin typeface="Comic Sans MS"/>
                <a:cs typeface="Comic Sans MS"/>
              </a:rPr>
              <a:t> </a:t>
            </a:r>
            <a:r>
              <a:rPr lang="es-MX" sz="2400" spc="-5" dirty="0">
                <a:latin typeface="Comic Sans MS"/>
                <a:cs typeface="Comic Sans MS"/>
              </a:rPr>
              <a:t>típicas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 transformador de</a:t>
            </a:r>
            <a:r>
              <a:rPr lang="es-MX" sz="2400" dirty="0">
                <a:latin typeface="Comic Sans MS"/>
                <a:cs typeface="Comic Sans MS"/>
              </a:rPr>
              <a:t> </a:t>
            </a:r>
            <a:r>
              <a:rPr lang="es-MX" sz="2400" spc="-5" dirty="0">
                <a:latin typeface="Comic Sans MS"/>
                <a:cs typeface="Comic Sans MS"/>
              </a:rPr>
              <a:t>potencia.</a:t>
            </a:r>
          </a:p>
          <a:p>
            <a:pPr marL="12700">
              <a:spcBef>
                <a:spcPts val="100"/>
              </a:spcBef>
            </a:pPr>
            <a:endParaRPr sz="900" dirty="0">
              <a:latin typeface="Comic Sans MS"/>
              <a:cs typeface="Comic Sans MS"/>
            </a:endParaRPr>
          </a:p>
        </p:txBody>
      </p:sp>
      <p:pic>
        <p:nvPicPr>
          <p:cNvPr id="11" name="object 11"/>
          <p:cNvPicPr/>
          <p:nvPr/>
        </p:nvPicPr>
        <p:blipFill>
          <a:blip r:embed="rId2" cstate="print"/>
          <a:stretch>
            <a:fillRect/>
          </a:stretch>
        </p:blipFill>
        <p:spPr>
          <a:xfrm>
            <a:off x="10726750" y="671482"/>
            <a:ext cx="6500858" cy="3857652"/>
          </a:xfrm>
          <a:prstGeom prst="rect">
            <a:avLst/>
          </a:prstGeom>
        </p:spPr>
      </p:pic>
      <p:pic>
        <p:nvPicPr>
          <p:cNvPr id="13" name="object 13"/>
          <p:cNvPicPr/>
          <p:nvPr/>
        </p:nvPicPr>
        <p:blipFill>
          <a:blip r:embed="rId3" cstate="print"/>
          <a:stretch>
            <a:fillRect/>
          </a:stretch>
        </p:blipFill>
        <p:spPr>
          <a:xfrm>
            <a:off x="10869626" y="5243514"/>
            <a:ext cx="6286544" cy="3643338"/>
          </a:xfrm>
          <a:prstGeom prst="rect">
            <a:avLst/>
          </a:prstGeom>
        </p:spPr>
      </p:pic>
      <p:sp>
        <p:nvSpPr>
          <p:cNvPr id="19" name="CuadroTexto 18">
            <a:extLst>
              <a:ext uri="{FF2B5EF4-FFF2-40B4-BE49-F238E27FC236}">
                <a16:creationId xmlns="" xmlns:a16="http://schemas.microsoft.com/office/drawing/2014/main" id="{3010C02C-4DEC-49E0-B460-7869C8E7D7EA}"/>
              </a:ext>
            </a:extLst>
          </p:cNvPr>
          <p:cNvSpPr txBox="1"/>
          <p:nvPr/>
        </p:nvSpPr>
        <p:spPr>
          <a:xfrm>
            <a:off x="10512436" y="4457696"/>
            <a:ext cx="6657954" cy="707886"/>
          </a:xfrm>
          <a:prstGeom prst="rect">
            <a:avLst/>
          </a:prstGeom>
          <a:noFill/>
        </p:spPr>
        <p:txBody>
          <a:bodyPr wrap="square">
            <a:spAutoFit/>
          </a:bodyPr>
          <a:lstStyle/>
          <a:p>
            <a:pPr algn="ctr"/>
            <a:r>
              <a:rPr lang="es-MX" sz="2000" b="1" dirty="0">
                <a:latin typeface="Comic Sans MS" panose="030F0702030302020204" pitchFamily="66" charset="0"/>
              </a:rPr>
              <a:t>Figura 4 A. Curva típica de límite para la operación de V/Hz para un generador.</a:t>
            </a:r>
            <a:endParaRPr lang="es-AR" sz="2000" b="1" dirty="0">
              <a:latin typeface="Comic Sans MS" panose="030F0702030302020204" pitchFamily="66" charset="0"/>
            </a:endParaRPr>
          </a:p>
        </p:txBody>
      </p:sp>
      <p:sp>
        <p:nvSpPr>
          <p:cNvPr id="21" name="CuadroTexto 20">
            <a:extLst>
              <a:ext uri="{FF2B5EF4-FFF2-40B4-BE49-F238E27FC236}">
                <a16:creationId xmlns="" xmlns:a16="http://schemas.microsoft.com/office/drawing/2014/main" id="{72FFD343-ABA5-40B5-BEBD-56DC69725E4F}"/>
              </a:ext>
            </a:extLst>
          </p:cNvPr>
          <p:cNvSpPr txBox="1"/>
          <p:nvPr/>
        </p:nvSpPr>
        <p:spPr>
          <a:xfrm>
            <a:off x="10369560" y="9029728"/>
            <a:ext cx="7110402" cy="707886"/>
          </a:xfrm>
          <a:prstGeom prst="rect">
            <a:avLst/>
          </a:prstGeom>
          <a:noFill/>
        </p:spPr>
        <p:txBody>
          <a:bodyPr wrap="square">
            <a:spAutoFit/>
          </a:bodyPr>
          <a:lstStyle/>
          <a:p>
            <a:pPr algn="ctr"/>
            <a:r>
              <a:rPr lang="es-MX" sz="2000" b="1" dirty="0">
                <a:latin typeface="Comic Sans MS" panose="030F0702030302020204" pitchFamily="66" charset="0"/>
              </a:rPr>
              <a:t>Figura 4 B. Curva típica de límite para la operación de V/Hz para un transformador de potencia. </a:t>
            </a:r>
            <a:endParaRPr lang="es-AR" sz="2000" b="1" dirty="0">
              <a:latin typeface="Comic Sans MS" panose="030F0702030302020204" pitchFamily="66"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81000"/>
            <a:ext cx="17221200" cy="9625712"/>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ajustar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unidad generadora, es importante que las curvas de operación permisibles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generadores</a:t>
            </a:r>
            <a:r>
              <a:rPr lang="es-MX" sz="2400" spc="254" dirty="0">
                <a:latin typeface="Comic Sans MS"/>
                <a:cs typeface="Comic Sans MS"/>
              </a:rPr>
              <a:t> </a:t>
            </a:r>
            <a:r>
              <a:rPr lang="es-MX" sz="2400" spc="-5" dirty="0">
                <a:latin typeface="Comic Sans MS"/>
                <a:cs typeface="Comic Sans MS"/>
              </a:rPr>
              <a:t>y</a:t>
            </a:r>
            <a:r>
              <a:rPr lang="es-MX" sz="2400" spc="260" dirty="0">
                <a:latin typeface="Comic Sans MS"/>
                <a:cs typeface="Comic Sans MS"/>
              </a:rPr>
              <a:t> </a:t>
            </a:r>
            <a:r>
              <a:rPr lang="es-MX" sz="2400" spc="-5" dirty="0">
                <a:latin typeface="Comic Sans MS"/>
                <a:cs typeface="Comic Sans MS"/>
              </a:rPr>
              <a:t>transformadores sean referidas a una base común de tensión.</a:t>
            </a:r>
            <a:r>
              <a:rPr lang="es-MX" sz="2400" dirty="0">
                <a:latin typeface="Comic Sans MS"/>
                <a:cs typeface="Comic Sans MS"/>
              </a:rPr>
              <a:t> </a:t>
            </a:r>
            <a:r>
              <a:rPr lang="es-MX" sz="2400" spc="-5" dirty="0">
                <a:latin typeface="Comic Sans MS"/>
                <a:cs typeface="Comic Sans MS"/>
              </a:rPr>
              <a:t>Esto es necesario</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algunos</a:t>
            </a:r>
            <a:r>
              <a:rPr lang="es-MX" sz="2400" dirty="0">
                <a:latin typeface="Comic Sans MS"/>
                <a:cs typeface="Comic Sans MS"/>
              </a:rPr>
              <a:t> </a:t>
            </a:r>
            <a:r>
              <a:rPr lang="es-MX" sz="2400" spc="-5" dirty="0">
                <a:latin typeface="Comic Sans MS"/>
                <a:cs typeface="Comic Sans MS"/>
              </a:rPr>
              <a:t>casos,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 nominal del devanado de baja tensión del transformador elevador es ligeramente menor que la del generador.</a:t>
            </a:r>
            <a:r>
              <a:rPr lang="es-MX" sz="2400" dirty="0">
                <a:latin typeface="Comic Sans MS"/>
                <a:cs typeface="Comic Sans MS"/>
              </a:rPr>
              <a:t> </a:t>
            </a:r>
            <a:r>
              <a:rPr lang="es-MX" sz="2400" spc="-5" dirty="0">
                <a:latin typeface="Comic Sans MS"/>
                <a:cs typeface="Comic Sans MS"/>
              </a:rPr>
              <a:t>La relación de vueltas resultante compensa parcialmente la caída de tensión a través del banco debida al flujo de carga.</a:t>
            </a:r>
            <a:r>
              <a:rPr lang="es-MX" sz="2400" dirty="0">
                <a:latin typeface="Comic Sans MS"/>
                <a:cs typeface="Comic Sans MS"/>
              </a:rPr>
              <a:t> </a:t>
            </a:r>
            <a:r>
              <a:rPr lang="es-MX" sz="2400" spc="-5" dirty="0">
                <a:latin typeface="Comic Sans MS"/>
                <a:cs typeface="Comic Sans MS"/>
              </a:rPr>
              <a:t>La tensión base usado normalmente es la tensión terminal del generador, puesto que típicamente los </a:t>
            </a:r>
            <a:r>
              <a:rPr lang="es-MX" sz="2400" spc="-5" dirty="0" err="1">
                <a:latin typeface="Comic Sans MS"/>
                <a:cs typeface="Comic Sans MS"/>
              </a:rPr>
              <a:t>TPs</a:t>
            </a:r>
            <a:r>
              <a:rPr lang="es-MX" sz="2400" spc="-5" dirty="0">
                <a:latin typeface="Comic Sans MS"/>
                <a:cs typeface="Comic Sans MS"/>
              </a:rPr>
              <a:t> usados</a:t>
            </a:r>
            <a:r>
              <a:rPr lang="es-MX" sz="2400" spc="65" dirty="0">
                <a:latin typeface="Comic Sans MS"/>
                <a:cs typeface="Comic Sans MS"/>
              </a:rPr>
              <a:t> </a:t>
            </a:r>
            <a:r>
              <a:rPr lang="es-MX" sz="2400" spc="-5" dirty="0">
                <a:latin typeface="Comic Sans MS"/>
                <a:cs typeface="Comic Sans MS"/>
              </a:rPr>
              <a:t>para</a:t>
            </a:r>
            <a:r>
              <a:rPr lang="es-MX" sz="2400" spc="70" dirty="0">
                <a:latin typeface="Comic Sans MS"/>
                <a:cs typeface="Comic Sans MS"/>
              </a:rPr>
              <a:t> </a:t>
            </a:r>
            <a:r>
              <a:rPr lang="es-MX" sz="2400" spc="-5" dirty="0">
                <a:latin typeface="Comic Sans MS"/>
                <a:cs typeface="Comic Sans MS"/>
              </a:rPr>
              <a:t>la</a:t>
            </a:r>
            <a:r>
              <a:rPr lang="es-MX" sz="2400" spc="70" dirty="0">
                <a:latin typeface="Comic Sans MS"/>
                <a:cs typeface="Comic Sans MS"/>
              </a:rPr>
              <a:t> </a:t>
            </a:r>
            <a:r>
              <a:rPr lang="es-MX" sz="2400" spc="-5" dirty="0">
                <a:latin typeface="Comic Sans MS"/>
                <a:cs typeface="Comic Sans MS"/>
              </a:rPr>
              <a:t>señal</a:t>
            </a:r>
            <a:r>
              <a:rPr lang="es-MX" sz="2400" spc="70" dirty="0">
                <a:latin typeface="Comic Sans MS"/>
                <a:cs typeface="Comic Sans MS"/>
              </a:rPr>
              <a:t> </a:t>
            </a:r>
            <a:r>
              <a:rPr lang="es-MX" sz="2400" spc="-5" dirty="0">
                <a:latin typeface="Comic Sans MS"/>
                <a:cs typeface="Comic Sans MS"/>
              </a:rPr>
              <a:t>de</a:t>
            </a:r>
            <a:r>
              <a:rPr lang="es-MX" sz="2400" spc="70" dirty="0">
                <a:latin typeface="Comic Sans MS"/>
                <a:cs typeface="Comic Sans MS"/>
              </a:rPr>
              <a:t> </a:t>
            </a:r>
            <a:r>
              <a:rPr lang="es-MX" sz="2400" spc="-5" dirty="0">
                <a:latin typeface="Comic Sans MS"/>
                <a:cs typeface="Comic Sans MS"/>
              </a:rPr>
              <a:t>tensión</a:t>
            </a:r>
            <a:r>
              <a:rPr lang="es-MX" sz="2400" spc="70" dirty="0">
                <a:latin typeface="Comic Sans MS"/>
                <a:cs typeface="Comic Sans MS"/>
              </a:rPr>
              <a:t> </a:t>
            </a:r>
            <a:r>
              <a:rPr lang="es-MX" sz="2400" spc="-5" dirty="0">
                <a:latin typeface="Comic Sans MS"/>
                <a:cs typeface="Comic Sans MS"/>
              </a:rPr>
              <a:t>al</a:t>
            </a:r>
            <a:r>
              <a:rPr lang="es-MX" sz="2400" spc="70" dirty="0">
                <a:latin typeface="Comic Sans MS"/>
                <a:cs typeface="Comic Sans MS"/>
              </a:rPr>
              <a:t> </a:t>
            </a:r>
            <a:r>
              <a:rPr lang="es-MX" sz="2400" spc="-5" dirty="0">
                <a:latin typeface="Comic Sans MS"/>
                <a:cs typeface="Comic Sans MS"/>
              </a:rPr>
              <a:t>relé</a:t>
            </a:r>
            <a:r>
              <a:rPr lang="es-MX" sz="2400" spc="70" dirty="0">
                <a:latin typeface="Comic Sans MS"/>
                <a:cs typeface="Comic Sans MS"/>
              </a:rPr>
              <a:t> </a:t>
            </a:r>
            <a:r>
              <a:rPr lang="es-MX" sz="2400" spc="-5" dirty="0">
                <a:latin typeface="Comic Sans MS"/>
                <a:cs typeface="Comic Sans MS"/>
              </a:rPr>
              <a:t>están</a:t>
            </a:r>
            <a:r>
              <a:rPr lang="es-MX" sz="2400" spc="65" dirty="0">
                <a:latin typeface="Comic Sans MS"/>
                <a:cs typeface="Comic Sans MS"/>
              </a:rPr>
              <a:t> </a:t>
            </a:r>
            <a:r>
              <a:rPr lang="es-MX" sz="2400" spc="-5" dirty="0">
                <a:latin typeface="Comic Sans MS"/>
                <a:cs typeface="Comic Sans MS"/>
              </a:rPr>
              <a:t>conectados a</a:t>
            </a:r>
            <a:r>
              <a:rPr lang="es-MX" sz="2400" spc="225" dirty="0">
                <a:latin typeface="Comic Sans MS"/>
                <a:cs typeface="Comic Sans MS"/>
              </a:rPr>
              <a:t> </a:t>
            </a:r>
            <a:r>
              <a:rPr lang="es-MX" sz="2400" spc="-5" dirty="0">
                <a:latin typeface="Comic Sans MS"/>
                <a:cs typeface="Comic Sans MS"/>
              </a:rPr>
              <a:t>la</a:t>
            </a:r>
            <a:r>
              <a:rPr lang="es-MX" sz="2400" spc="225" dirty="0">
                <a:latin typeface="Comic Sans MS"/>
                <a:cs typeface="Comic Sans MS"/>
              </a:rPr>
              <a:t> </a:t>
            </a:r>
            <a:r>
              <a:rPr lang="es-MX" sz="2400" spc="-5" dirty="0">
                <a:latin typeface="Comic Sans MS"/>
                <a:cs typeface="Comic Sans MS"/>
              </a:rPr>
              <a:t>unidad</a:t>
            </a:r>
            <a:r>
              <a:rPr lang="es-MX" sz="2400" spc="220" dirty="0">
                <a:latin typeface="Comic Sans MS"/>
                <a:cs typeface="Comic Sans MS"/>
              </a:rPr>
              <a:t> </a:t>
            </a:r>
            <a:r>
              <a:rPr lang="es-MX" sz="2400" spc="-5" dirty="0">
                <a:latin typeface="Comic Sans MS"/>
                <a:cs typeface="Comic Sans MS"/>
              </a:rPr>
              <a:t>entre</a:t>
            </a:r>
            <a:r>
              <a:rPr lang="es-MX" sz="2400" spc="225" dirty="0">
                <a:latin typeface="Comic Sans MS"/>
                <a:cs typeface="Comic Sans MS"/>
              </a:rPr>
              <a:t> </a:t>
            </a:r>
            <a:r>
              <a:rPr lang="es-MX" sz="2400" spc="-5" dirty="0">
                <a:latin typeface="Comic Sans MS"/>
                <a:cs typeface="Comic Sans MS"/>
              </a:rPr>
              <a:t>el</a:t>
            </a:r>
            <a:r>
              <a:rPr lang="es-MX" sz="2400" spc="225" dirty="0">
                <a:latin typeface="Comic Sans MS"/>
                <a:cs typeface="Comic Sans MS"/>
              </a:rPr>
              <a:t> </a:t>
            </a:r>
            <a:r>
              <a:rPr lang="es-MX" sz="2400" spc="-5" dirty="0">
                <a:latin typeface="Comic Sans MS"/>
                <a:cs typeface="Comic Sans MS"/>
              </a:rPr>
              <a:t>generador</a:t>
            </a:r>
            <a:r>
              <a:rPr lang="es-MX" sz="2400" spc="220" dirty="0">
                <a:latin typeface="Comic Sans MS"/>
                <a:cs typeface="Comic Sans MS"/>
              </a:rPr>
              <a:t> </a:t>
            </a:r>
            <a:r>
              <a:rPr lang="es-MX" sz="2400" spc="-5" dirty="0">
                <a:latin typeface="Comic Sans MS"/>
                <a:cs typeface="Comic Sans MS"/>
              </a:rPr>
              <a:t>y</a:t>
            </a:r>
            <a:r>
              <a:rPr lang="es-MX" sz="2400" spc="229" dirty="0">
                <a:latin typeface="Comic Sans MS"/>
                <a:cs typeface="Comic Sans MS"/>
              </a:rPr>
              <a:t> </a:t>
            </a:r>
            <a:r>
              <a:rPr lang="es-MX" sz="2400" spc="-5" dirty="0">
                <a:latin typeface="Comic Sans MS"/>
                <a:cs typeface="Comic Sans MS"/>
              </a:rPr>
              <a:t>los</a:t>
            </a:r>
            <a:r>
              <a:rPr lang="es-MX" sz="2400" spc="220" dirty="0">
                <a:latin typeface="Comic Sans MS"/>
                <a:cs typeface="Comic Sans MS"/>
              </a:rPr>
              <a:t> </a:t>
            </a:r>
            <a:r>
              <a:rPr lang="es-MX" sz="2400" spc="-5" dirty="0">
                <a:latin typeface="Comic Sans MS"/>
                <a:cs typeface="Comic Sans MS"/>
              </a:rPr>
              <a:t>transformadores elevador</a:t>
            </a:r>
            <a:r>
              <a:rPr lang="es-MX" sz="2400" spc="140" dirty="0">
                <a:latin typeface="Comic Sans MS"/>
                <a:cs typeface="Comic Sans MS"/>
              </a:rPr>
              <a:t> </a:t>
            </a:r>
            <a:r>
              <a:rPr lang="es-MX" sz="2400" spc="-5" dirty="0">
                <a:latin typeface="Comic Sans MS"/>
                <a:cs typeface="Comic Sans MS"/>
              </a:rPr>
              <a:t>y</a:t>
            </a:r>
            <a:r>
              <a:rPr lang="es-MX" sz="2400" spc="140" dirty="0">
                <a:latin typeface="Comic Sans MS"/>
                <a:cs typeface="Comic Sans MS"/>
              </a:rPr>
              <a:t> </a:t>
            </a:r>
            <a:r>
              <a:rPr lang="es-MX" sz="2400" spc="-5" dirty="0">
                <a:latin typeface="Comic Sans MS"/>
                <a:cs typeface="Comic Sans MS"/>
              </a:rPr>
              <a:t>auxiliar</a:t>
            </a:r>
            <a:r>
              <a:rPr lang="es-MX" sz="2400" spc="145" dirty="0">
                <a:latin typeface="Comic Sans MS"/>
                <a:cs typeface="Comic Sans MS"/>
              </a:rPr>
              <a:t> </a:t>
            </a:r>
            <a:r>
              <a:rPr lang="es-MX" sz="2400" spc="-5" dirty="0">
                <a:latin typeface="Comic Sans MS"/>
                <a:cs typeface="Comic Sans MS"/>
              </a:rPr>
              <a:t>de</a:t>
            </a:r>
            <a:r>
              <a:rPr lang="es-MX" sz="2400" spc="135" dirty="0">
                <a:latin typeface="Comic Sans MS"/>
                <a:cs typeface="Comic Sans MS"/>
              </a:rPr>
              <a:t> </a:t>
            </a:r>
            <a:r>
              <a:rPr lang="es-MX" sz="2400" spc="-5" dirty="0">
                <a:latin typeface="Comic Sans MS"/>
                <a:cs typeface="Comic Sans MS"/>
              </a:rPr>
              <a:t>la</a:t>
            </a:r>
            <a:r>
              <a:rPr lang="es-MX" sz="2400" spc="140" dirty="0">
                <a:latin typeface="Comic Sans MS"/>
                <a:cs typeface="Comic Sans MS"/>
              </a:rPr>
              <a:t> </a:t>
            </a:r>
            <a:r>
              <a:rPr lang="es-MX" sz="2400" spc="-5" dirty="0">
                <a:latin typeface="Comic Sans MS"/>
                <a:cs typeface="Comic Sans MS"/>
              </a:rPr>
              <a:t>unidad.</a:t>
            </a:r>
            <a:r>
              <a:rPr lang="es-MX" sz="2400" spc="25" dirty="0">
                <a:latin typeface="Comic Sans MS"/>
                <a:cs typeface="Comic Sans MS"/>
              </a:rPr>
              <a:t> </a:t>
            </a:r>
            <a:r>
              <a:rPr lang="es-MX" sz="2400" spc="-5" dirty="0">
                <a:latin typeface="Comic Sans MS"/>
                <a:cs typeface="Comic Sans MS"/>
              </a:rPr>
              <a:t>La</a:t>
            </a:r>
            <a:r>
              <a:rPr lang="es-MX" sz="2400" spc="145" dirty="0">
                <a:latin typeface="Comic Sans MS"/>
                <a:cs typeface="Comic Sans MS"/>
              </a:rPr>
              <a:t> </a:t>
            </a:r>
            <a:r>
              <a:rPr lang="es-MX" sz="2400" b="1" spc="-5" dirty="0">
                <a:latin typeface="Comic Sans MS"/>
                <a:cs typeface="Comic Sans MS"/>
              </a:rPr>
              <a:t>figura</a:t>
            </a:r>
            <a:r>
              <a:rPr lang="es-MX" sz="2400" b="1" spc="135" dirty="0">
                <a:latin typeface="Comic Sans MS"/>
                <a:cs typeface="Comic Sans MS"/>
              </a:rPr>
              <a:t> </a:t>
            </a:r>
            <a:r>
              <a:rPr lang="es-MX" sz="2400" b="1" spc="-5" dirty="0">
                <a:latin typeface="Comic Sans MS"/>
                <a:cs typeface="Comic Sans MS"/>
              </a:rPr>
              <a:t>4C</a:t>
            </a:r>
            <a:r>
              <a:rPr lang="es-MX" sz="2400" b="1" spc="130" dirty="0">
                <a:latin typeface="Comic Sans MS"/>
                <a:cs typeface="Comic Sans MS"/>
              </a:rPr>
              <a:t> </a:t>
            </a:r>
            <a:r>
              <a:rPr lang="es-MX" sz="2400" spc="-5" dirty="0">
                <a:latin typeface="Comic Sans MS"/>
                <a:cs typeface="Comic Sans MS"/>
              </a:rPr>
              <a:t>muestra las</a:t>
            </a:r>
            <a:r>
              <a:rPr lang="es-MX" sz="2400" dirty="0">
                <a:latin typeface="Comic Sans MS"/>
                <a:cs typeface="Comic Sans MS"/>
              </a:rPr>
              <a:t> </a:t>
            </a:r>
            <a:r>
              <a:rPr lang="es-MX" sz="2400" spc="-5" dirty="0">
                <a:latin typeface="Comic Sans MS"/>
                <a:cs typeface="Comic Sans MS"/>
              </a:rPr>
              <a:t>curvas</a:t>
            </a:r>
            <a:r>
              <a:rPr lang="es-MX" sz="2400" dirty="0">
                <a:latin typeface="Comic Sans MS"/>
                <a:cs typeface="Comic Sans MS"/>
              </a:rPr>
              <a:t> </a:t>
            </a:r>
            <a:r>
              <a:rPr lang="es-MX" sz="2400" spc="-5" dirty="0">
                <a:latin typeface="Comic Sans MS"/>
                <a:cs typeface="Comic Sans MS"/>
              </a:rPr>
              <a:t>combinadas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el transformador elevador.</a:t>
            </a:r>
          </a:p>
          <a:p>
            <a:pPr marL="12700" marR="5080" algn="just">
              <a:spcBef>
                <a:spcPts val="100"/>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equipos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sólo</a:t>
            </a:r>
            <a:r>
              <a:rPr lang="es-MX" sz="2400" dirty="0">
                <a:latin typeface="Comic Sans MS"/>
                <a:cs typeface="Comic Sans MS"/>
              </a:rPr>
              <a:t> </a:t>
            </a:r>
            <a:r>
              <a:rPr lang="es-MX" sz="2400" spc="-5" dirty="0">
                <a:latin typeface="Comic Sans MS"/>
                <a:cs typeface="Comic Sans MS"/>
              </a:rPr>
              <a:t>tensión</a:t>
            </a:r>
            <a:r>
              <a:rPr lang="es-MX" sz="2400" spc="254" dirty="0">
                <a:latin typeface="Comic Sans MS"/>
                <a:cs typeface="Comic Sans MS"/>
              </a:rPr>
              <a:t> </a:t>
            </a:r>
            <a:r>
              <a:rPr lang="es-MX" sz="2400" spc="-5" dirty="0">
                <a:latin typeface="Comic Sans MS"/>
                <a:cs typeface="Comic Sans MS"/>
              </a:rPr>
              <a:t>excesiva</a:t>
            </a:r>
            <a:r>
              <a:rPr lang="es-MX" sz="2400" spc="260" dirty="0">
                <a:latin typeface="Comic Sans MS"/>
                <a:cs typeface="Comic Sans MS"/>
              </a:rPr>
              <a:t> </a:t>
            </a:r>
            <a:r>
              <a:rPr lang="es-MX" sz="2400" spc="-5" dirty="0">
                <a:latin typeface="Comic Sans MS"/>
                <a:cs typeface="Comic Sans MS"/>
              </a:rPr>
              <a:t>es causado</a:t>
            </a:r>
            <a:r>
              <a:rPr lang="es-MX" sz="2400" spc="85" dirty="0">
                <a:latin typeface="Comic Sans MS"/>
                <a:cs typeface="Comic Sans MS"/>
              </a:rPr>
              <a:t> </a:t>
            </a:r>
            <a:r>
              <a:rPr lang="es-MX" sz="2400" spc="-5" dirty="0">
                <a:latin typeface="Comic Sans MS"/>
                <a:cs typeface="Comic Sans MS"/>
              </a:rPr>
              <a:t>básicamente</a:t>
            </a:r>
            <a:r>
              <a:rPr lang="es-MX" sz="2400" spc="85" dirty="0">
                <a:latin typeface="Comic Sans MS"/>
                <a:cs typeface="Comic Sans MS"/>
              </a:rPr>
              <a:t> </a:t>
            </a:r>
            <a:r>
              <a:rPr lang="es-MX" sz="2400" spc="-5" dirty="0">
                <a:latin typeface="Comic Sans MS"/>
                <a:cs typeface="Comic Sans MS"/>
              </a:rPr>
              <a:t>por</a:t>
            </a:r>
            <a:r>
              <a:rPr lang="es-MX" sz="2400" spc="90" dirty="0">
                <a:latin typeface="Comic Sans MS"/>
                <a:cs typeface="Comic Sans MS"/>
              </a:rPr>
              <a:t> </a:t>
            </a:r>
            <a:r>
              <a:rPr lang="es-MX" sz="2400" spc="-5" dirty="0">
                <a:latin typeface="Comic Sans MS"/>
                <a:cs typeface="Comic Sans MS"/>
              </a:rPr>
              <a:t>ruptura</a:t>
            </a:r>
            <a:r>
              <a:rPr lang="es-MX" sz="2400" spc="85" dirty="0">
                <a:latin typeface="Comic Sans MS"/>
                <a:cs typeface="Comic Sans MS"/>
              </a:rPr>
              <a:t> </a:t>
            </a:r>
            <a:r>
              <a:rPr lang="es-MX" sz="2400" spc="-5" dirty="0">
                <a:latin typeface="Comic Sans MS"/>
                <a:cs typeface="Comic Sans MS"/>
              </a:rPr>
              <a:t>del</a:t>
            </a:r>
            <a:r>
              <a:rPr lang="es-MX" sz="2400" spc="90" dirty="0">
                <a:latin typeface="Comic Sans MS"/>
                <a:cs typeface="Comic Sans MS"/>
              </a:rPr>
              <a:t> </a:t>
            </a:r>
            <a:r>
              <a:rPr lang="es-MX" sz="2400" spc="-5" dirty="0">
                <a:latin typeface="Comic Sans MS"/>
                <a:cs typeface="Comic Sans MS"/>
              </a:rPr>
              <a:t>aislamiento</a:t>
            </a:r>
            <a:r>
              <a:rPr lang="es-MX" sz="2400" spc="75" dirty="0">
                <a:latin typeface="Comic Sans MS"/>
                <a:cs typeface="Comic Sans MS"/>
              </a:rPr>
              <a:t> </a:t>
            </a:r>
            <a:r>
              <a:rPr lang="es-MX" sz="2400" spc="-5" dirty="0">
                <a:latin typeface="Comic Sans MS"/>
                <a:cs typeface="Comic Sans MS"/>
              </a:rPr>
              <a:t>debido a</a:t>
            </a:r>
            <a:r>
              <a:rPr lang="es-MX" sz="2400" dirty="0">
                <a:latin typeface="Comic Sans MS"/>
                <a:cs typeface="Comic Sans MS"/>
              </a:rPr>
              <a:t> </a:t>
            </a:r>
            <a:r>
              <a:rPr lang="es-MX" sz="2400" spc="-5" dirty="0">
                <a:latin typeface="Comic Sans MS"/>
                <a:cs typeface="Comic Sans MS"/>
              </a:rPr>
              <a:t>esfuerzo</a:t>
            </a:r>
            <a:r>
              <a:rPr lang="es-MX" sz="2400" dirty="0">
                <a:latin typeface="Comic Sans MS"/>
                <a:cs typeface="Comic Sans MS"/>
              </a:rPr>
              <a:t> </a:t>
            </a:r>
            <a:r>
              <a:rPr lang="es-MX" sz="2400" spc="-5" dirty="0">
                <a:latin typeface="Comic Sans MS"/>
                <a:cs typeface="Comic Sans MS"/>
              </a:rPr>
              <a:t>dieléctrico.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sin sobreexcitación</a:t>
            </a:r>
            <a:r>
              <a:rPr lang="es-MX" sz="2400" dirty="0">
                <a:latin typeface="Comic Sans MS"/>
                <a:cs typeface="Comic Sans MS"/>
              </a:rPr>
              <a:t> </a:t>
            </a:r>
            <a:r>
              <a:rPr lang="es-MX" sz="2400" spc="-5" dirty="0">
                <a:latin typeface="Comic Sans MS"/>
                <a:cs typeface="Comic Sans MS"/>
              </a:rPr>
              <a:t>(V/Hz)</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ocurrir</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un generador tiene una </a:t>
            </a:r>
            <a:r>
              <a:rPr lang="es-MX" sz="2400" spc="-5" dirty="0" err="1">
                <a:latin typeface="Comic Sans MS"/>
                <a:cs typeface="Comic Sans MS"/>
              </a:rPr>
              <a:t>sobrevelocidad</a:t>
            </a:r>
            <a:r>
              <a:rPr lang="es-MX" sz="2400" spc="-5" dirty="0">
                <a:latin typeface="Comic Sans MS"/>
                <a:cs typeface="Comic Sans MS"/>
              </a:rPr>
              <a:t> debida a un rechazo de carga, a una falla severa y repentina, o a alguna otra razón;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casos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ocurre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sobreexcitación porque la tensión y la frecuencia aumentan en la misma proporción;</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tanto,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relación</a:t>
            </a:r>
            <a:r>
              <a:rPr lang="es-MX" sz="2400" dirty="0">
                <a:latin typeface="Comic Sans MS"/>
                <a:cs typeface="Comic Sans MS"/>
              </a:rPr>
              <a:t> </a:t>
            </a:r>
            <a:r>
              <a:rPr lang="es-MX" sz="2400" spc="-5" dirty="0">
                <a:latin typeface="Comic Sans MS"/>
                <a:cs typeface="Comic Sans MS"/>
              </a:rPr>
              <a:t>V/Hz</a:t>
            </a:r>
            <a:r>
              <a:rPr lang="es-MX" sz="2400" dirty="0">
                <a:latin typeface="Comic Sans MS"/>
                <a:cs typeface="Comic Sans MS"/>
              </a:rPr>
              <a:t> </a:t>
            </a:r>
            <a:r>
              <a:rPr lang="es-MX" sz="2400" spc="-5" dirty="0">
                <a:latin typeface="Comic Sans MS"/>
                <a:cs typeface="Comic Sans MS"/>
              </a:rPr>
              <a:t>permanece constante.</a:t>
            </a:r>
            <a:r>
              <a:rPr lang="es-MX" sz="2400" dirty="0">
                <a:latin typeface="Comic Sans MS"/>
                <a:cs typeface="Comic Sans MS"/>
              </a:rPr>
              <a:t> </a:t>
            </a: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fabricantes</a:t>
            </a:r>
            <a:r>
              <a:rPr lang="es-MX" sz="2400" dirty="0">
                <a:latin typeface="Comic Sans MS"/>
                <a:cs typeface="Comic Sans MS"/>
              </a:rPr>
              <a:t> </a:t>
            </a:r>
            <a:r>
              <a:rPr lang="es-MX" sz="2400" spc="-5" dirty="0">
                <a:latin typeface="Comic Sans MS"/>
                <a:cs typeface="Comic Sans MS"/>
              </a:rPr>
              <a:t>proporcionan relaciones</a:t>
            </a:r>
            <a:r>
              <a:rPr lang="es-MX" sz="2400" dirty="0">
                <a:latin typeface="Comic Sans MS"/>
                <a:cs typeface="Comic Sans MS"/>
              </a:rPr>
              <a:t> </a:t>
            </a:r>
            <a:r>
              <a:rPr lang="es-MX" sz="2400" spc="-5" dirty="0">
                <a:latin typeface="Comic Sans MS"/>
                <a:cs typeface="Comic Sans MS"/>
              </a:rPr>
              <a:t>tensión-tiempo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equipo,</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cuales muestran</a:t>
            </a:r>
            <a:r>
              <a:rPr lang="es-MX" sz="2400" dirty="0">
                <a:latin typeface="Comic Sans MS"/>
                <a:cs typeface="Comic Sans MS"/>
              </a:rPr>
              <a:t> </a:t>
            </a:r>
            <a:r>
              <a:rPr lang="es-MX" sz="2400" spc="-5" dirty="0">
                <a:latin typeface="Comic Sans MS"/>
                <a:cs typeface="Comic Sans MS"/>
              </a:rPr>
              <a:t>los</a:t>
            </a:r>
            <a:r>
              <a:rPr lang="es-MX" sz="2400" spc="5" dirty="0">
                <a:latin typeface="Comic Sans MS"/>
                <a:cs typeface="Comic Sans MS"/>
              </a:rPr>
              <a:t> </a:t>
            </a:r>
            <a:r>
              <a:rPr lang="es-MX" sz="2400" spc="-5" dirty="0">
                <a:latin typeface="Comic Sans MS"/>
                <a:cs typeface="Comic Sans MS"/>
              </a:rPr>
              <a:t>límites</a:t>
            </a:r>
            <a:r>
              <a:rPr lang="es-MX" sz="2400" dirty="0">
                <a:latin typeface="Comic Sans MS"/>
                <a:cs typeface="Comic Sans MS"/>
              </a:rPr>
              <a:t> </a:t>
            </a:r>
            <a:r>
              <a:rPr lang="es-MX" sz="2400" spc="-5" dirty="0">
                <a:latin typeface="Comic Sans MS"/>
                <a:cs typeface="Comic Sans MS"/>
              </a:rPr>
              <a:t>permisibles</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operación.</a:t>
            </a:r>
          </a:p>
          <a:p>
            <a:pPr marL="12700" marR="5080" algn="just">
              <a:spcBef>
                <a:spcPts val="100"/>
              </a:spcBef>
            </a:pPr>
            <a:endParaRPr lang="es-MX" sz="2400" spc="-5" dirty="0" smtClean="0">
              <a:latin typeface="Comic Sans MS"/>
              <a:cs typeface="Comic Sans MS"/>
            </a:endParaRPr>
          </a:p>
          <a:p>
            <a:pPr marL="12700" marR="5080" algn="just">
              <a:spcBef>
                <a:spcPts val="100"/>
              </a:spcBef>
            </a:pPr>
            <a:endParaRPr lang="es-MX" sz="2400" spc="-5" dirty="0" smtClean="0">
              <a:latin typeface="Comic Sans MS"/>
              <a:cs typeface="Comic Sans MS"/>
            </a:endParaRPr>
          </a:p>
          <a:p>
            <a:pPr marL="12700" marR="5080" algn="just">
              <a:spcBef>
                <a:spcPts val="100"/>
              </a:spcBef>
            </a:pPr>
            <a:endParaRPr lang="es-MX" sz="2400" spc="-5" dirty="0" smtClean="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just">
              <a:spcBef>
                <a:spcPts val="100"/>
              </a:spcBef>
            </a:pPr>
            <a:endParaRPr lang="es-MX" sz="2400" spc="-5" dirty="0">
              <a:latin typeface="Comic Sans MS"/>
              <a:cs typeface="Comic Sans MS"/>
            </a:endParaRPr>
          </a:p>
          <a:p>
            <a:pPr marL="12700" marR="5080" algn="ctr">
              <a:spcBef>
                <a:spcPts val="100"/>
              </a:spcBef>
            </a:pPr>
            <a:endParaRPr lang="es-MX" sz="2000" b="1" spc="-5" dirty="0">
              <a:latin typeface="Comic Sans MS" panose="030F0702030302020204" pitchFamily="66" charset="0"/>
              <a:cs typeface="Comic Sans MS"/>
            </a:endParaRPr>
          </a:p>
          <a:p>
            <a:pPr marL="12700" marR="5080" algn="ctr">
              <a:spcBef>
                <a:spcPts val="100"/>
              </a:spcBef>
            </a:pPr>
            <a:endParaRPr lang="es-MX" sz="2000" b="1" spc="-5" dirty="0">
              <a:latin typeface="Comic Sans MS" panose="030F0702030302020204" pitchFamily="66" charset="0"/>
              <a:cs typeface="Comic Sans MS"/>
            </a:endParaRPr>
          </a:p>
          <a:p>
            <a:pPr marL="12700" marR="5080" algn="ctr">
              <a:spcBef>
                <a:spcPts val="100"/>
              </a:spcBef>
            </a:pPr>
            <a:endParaRPr lang="es-MX" sz="2000" b="1" spc="-5" dirty="0">
              <a:latin typeface="Comic Sans MS" panose="030F0702030302020204" pitchFamily="66" charset="0"/>
              <a:cs typeface="Comic Sans MS"/>
            </a:endParaRPr>
          </a:p>
          <a:p>
            <a:pPr marL="12700" marR="5080" algn="ctr">
              <a:spcBef>
                <a:spcPts val="100"/>
              </a:spcBef>
            </a:pPr>
            <a:r>
              <a:rPr lang="es-MX" sz="2000" b="1" dirty="0">
                <a:latin typeface="Comic Sans MS" panose="030F0702030302020204" pitchFamily="66" charset="0"/>
              </a:rPr>
              <a:t>Figura 4C. Curvas combinadas para la operación V/Hz para generador y transformador elevador (con la curva del transformador elevador puesta en base de la tensión del generador).</a:t>
            </a:r>
            <a:endParaRPr lang="es-MX" sz="2000" b="1" dirty="0">
              <a:latin typeface="Comic Sans MS" panose="030F0702030302020204" pitchFamily="66" charset="0"/>
              <a:cs typeface="Comic Sans MS"/>
            </a:endParaRPr>
          </a:p>
          <a:p>
            <a:pPr marL="12700">
              <a:spcBef>
                <a:spcPts val="100"/>
              </a:spcBef>
            </a:pPr>
            <a:endParaRPr sz="900" dirty="0">
              <a:latin typeface="Comic Sans MS"/>
              <a:cs typeface="Comic Sans MS"/>
            </a:endParaRPr>
          </a:p>
        </p:txBody>
      </p:sp>
      <p:pic>
        <p:nvPicPr>
          <p:cNvPr id="7" name="object 2">
            <a:extLst>
              <a:ext uri="{FF2B5EF4-FFF2-40B4-BE49-F238E27FC236}">
                <a16:creationId xmlns="" xmlns:a16="http://schemas.microsoft.com/office/drawing/2014/main" id="{8B796FAB-5D70-4BAE-A04D-8430366D3089}"/>
              </a:ext>
            </a:extLst>
          </p:cNvPr>
          <p:cNvPicPr/>
          <p:nvPr/>
        </p:nvPicPr>
        <p:blipFill>
          <a:blip r:embed="rId2" cstate="print"/>
          <a:stretch>
            <a:fillRect/>
          </a:stretch>
        </p:blipFill>
        <p:spPr>
          <a:xfrm>
            <a:off x="6440470" y="4886324"/>
            <a:ext cx="7429552" cy="4143404"/>
          </a:xfrm>
          <a:prstGeom prst="rect">
            <a:avLst/>
          </a:prstGeom>
        </p:spPr>
      </p:pic>
      <p:sp>
        <p:nvSpPr>
          <p:cNvPr id="4" name="3 Rectángulo"/>
          <p:cNvSpPr/>
          <p:nvPr/>
        </p:nvSpPr>
        <p:spPr>
          <a:xfrm>
            <a:off x="368240" y="5314952"/>
            <a:ext cx="5929354" cy="3046988"/>
          </a:xfrm>
          <a:prstGeom prst="rect">
            <a:avLst/>
          </a:prstGeom>
        </p:spPr>
        <p:txBody>
          <a:bodyPr wrap="square">
            <a:spAutoFit/>
          </a:bodyPr>
          <a:lstStyle/>
          <a:p>
            <a:pPr marL="12700" marR="5080" algn="just">
              <a:spcBef>
                <a:spcPts val="100"/>
              </a:spcBef>
            </a:pPr>
            <a:r>
              <a:rPr lang="es-MX" sz="2400" spc="-5" dirty="0" smtClean="0">
                <a:latin typeface="Comic Sans MS"/>
                <a:cs typeface="Comic Sans MS"/>
              </a:rPr>
              <a:t>Al</a:t>
            </a:r>
            <a:r>
              <a:rPr lang="es-MX" sz="2400" dirty="0" smtClean="0">
                <a:latin typeface="Comic Sans MS"/>
                <a:cs typeface="Comic Sans MS"/>
              </a:rPr>
              <a:t> </a:t>
            </a:r>
            <a:r>
              <a:rPr lang="es-MX" sz="2400" spc="-5" dirty="0" smtClean="0">
                <a:latin typeface="Comic Sans MS"/>
                <a:cs typeface="Comic Sans MS"/>
              </a:rPr>
              <a:t>ajustar</a:t>
            </a:r>
            <a:r>
              <a:rPr lang="es-MX" sz="2400" dirty="0" smtClean="0">
                <a:latin typeface="Comic Sans MS"/>
                <a:cs typeface="Comic Sans MS"/>
              </a:rPr>
              <a:t> </a:t>
            </a:r>
            <a:r>
              <a:rPr lang="es-MX" sz="2400" spc="-5" dirty="0" smtClean="0">
                <a:latin typeface="Comic Sans MS"/>
                <a:cs typeface="Comic Sans MS"/>
              </a:rPr>
              <a:t>los</a:t>
            </a:r>
            <a:r>
              <a:rPr lang="es-MX" sz="2400" dirty="0" smtClean="0">
                <a:latin typeface="Comic Sans MS"/>
                <a:cs typeface="Comic Sans MS"/>
              </a:rPr>
              <a:t> </a:t>
            </a:r>
            <a:r>
              <a:rPr lang="es-MX" sz="2400" spc="-5" dirty="0" smtClean="0">
                <a:latin typeface="Comic Sans MS"/>
                <a:cs typeface="Comic Sans MS"/>
              </a:rPr>
              <a:t>relés</a:t>
            </a:r>
            <a:r>
              <a:rPr lang="es-MX" sz="2400" dirty="0" smtClean="0">
                <a:latin typeface="Comic Sans MS"/>
                <a:cs typeface="Comic Sans MS"/>
              </a:rPr>
              <a:t> </a:t>
            </a:r>
            <a:r>
              <a:rPr lang="es-MX" sz="2400" spc="-5" dirty="0" smtClean="0">
                <a:latin typeface="Comic Sans MS"/>
                <a:cs typeface="Comic Sans MS"/>
              </a:rPr>
              <a:t>de</a:t>
            </a:r>
            <a:r>
              <a:rPr lang="es-MX" sz="2400" dirty="0" smtClean="0">
                <a:latin typeface="Comic Sans MS"/>
                <a:cs typeface="Comic Sans MS"/>
              </a:rPr>
              <a:t> </a:t>
            </a:r>
            <a:r>
              <a:rPr lang="es-MX" sz="2400" spc="-5" dirty="0" smtClean="0">
                <a:latin typeface="Comic Sans MS"/>
                <a:cs typeface="Comic Sans MS"/>
              </a:rPr>
              <a:t>sobretensión</a:t>
            </a:r>
            <a:r>
              <a:rPr lang="es-MX" sz="2400" dirty="0" smtClean="0">
                <a:latin typeface="Comic Sans MS"/>
                <a:cs typeface="Comic Sans MS"/>
              </a:rPr>
              <a:t> </a:t>
            </a:r>
            <a:r>
              <a:rPr lang="es-MX" sz="2400" spc="-5" dirty="0" smtClean="0">
                <a:latin typeface="Comic Sans MS"/>
                <a:cs typeface="Comic Sans MS"/>
              </a:rPr>
              <a:t>para</a:t>
            </a:r>
            <a:r>
              <a:rPr lang="es-MX" sz="2400" dirty="0" smtClean="0">
                <a:latin typeface="Comic Sans MS"/>
                <a:cs typeface="Comic Sans MS"/>
              </a:rPr>
              <a:t> </a:t>
            </a:r>
            <a:r>
              <a:rPr lang="es-MX" sz="2400" spc="-5" dirty="0" smtClean="0">
                <a:latin typeface="Comic Sans MS"/>
                <a:cs typeface="Comic Sans MS"/>
              </a:rPr>
              <a:t>una</a:t>
            </a:r>
            <a:r>
              <a:rPr lang="es-MX" sz="2400" dirty="0" smtClean="0">
                <a:latin typeface="Comic Sans MS"/>
                <a:cs typeface="Comic Sans MS"/>
              </a:rPr>
              <a:t> </a:t>
            </a:r>
            <a:r>
              <a:rPr lang="es-MX" sz="2400" spc="-5" dirty="0" smtClean="0">
                <a:latin typeface="Comic Sans MS"/>
                <a:cs typeface="Comic Sans MS"/>
              </a:rPr>
              <a:t>unidad generadora, es importante que los límites de operación permisible para el generador y los transformadores sean puestos en una base común de tensión, por las mismas razones</a:t>
            </a:r>
            <a:r>
              <a:rPr lang="es-MX" sz="2400" dirty="0" smtClean="0">
                <a:latin typeface="Comic Sans MS"/>
                <a:cs typeface="Comic Sans MS"/>
              </a:rPr>
              <a:t> </a:t>
            </a:r>
            <a:r>
              <a:rPr lang="es-MX" sz="2400" spc="-5" dirty="0" smtClean="0">
                <a:latin typeface="Comic Sans MS"/>
                <a:cs typeface="Comic Sans MS"/>
              </a:rPr>
              <a:t>que</a:t>
            </a:r>
            <a:r>
              <a:rPr lang="es-MX" sz="2400" spc="5" dirty="0" smtClean="0">
                <a:latin typeface="Comic Sans MS"/>
                <a:cs typeface="Comic Sans MS"/>
              </a:rPr>
              <a:t> </a:t>
            </a:r>
            <a:r>
              <a:rPr lang="es-MX" sz="2400" spc="-5" dirty="0" smtClean="0">
                <a:latin typeface="Comic Sans MS"/>
                <a:cs typeface="Comic Sans MS"/>
              </a:rPr>
              <a:t>las</a:t>
            </a:r>
            <a:r>
              <a:rPr lang="es-MX" sz="2400" dirty="0" smtClean="0">
                <a:latin typeface="Comic Sans MS"/>
                <a:cs typeface="Comic Sans MS"/>
              </a:rPr>
              <a:t> </a:t>
            </a:r>
            <a:r>
              <a:rPr lang="es-MX" sz="2400" spc="-5" dirty="0" smtClean="0">
                <a:latin typeface="Comic Sans MS"/>
                <a:cs typeface="Comic Sans MS"/>
              </a:rPr>
              <a:t>descritas</a:t>
            </a:r>
            <a:r>
              <a:rPr lang="es-MX" sz="2400" spc="5" dirty="0" smtClean="0">
                <a:latin typeface="Comic Sans MS"/>
                <a:cs typeface="Comic Sans MS"/>
              </a:rPr>
              <a:t> </a:t>
            </a:r>
            <a:r>
              <a:rPr lang="es-MX" sz="2400" spc="-5" dirty="0" smtClean="0">
                <a:latin typeface="Comic Sans MS"/>
                <a:cs typeface="Comic Sans MS"/>
              </a:rPr>
              <a:t>para</a:t>
            </a:r>
            <a:r>
              <a:rPr lang="es-MX" sz="2400" spc="5" dirty="0" smtClean="0">
                <a:latin typeface="Comic Sans MS"/>
                <a:cs typeface="Comic Sans MS"/>
              </a:rPr>
              <a:t> </a:t>
            </a:r>
            <a:r>
              <a:rPr lang="es-MX" sz="2400" spc="-5" dirty="0" smtClean="0">
                <a:latin typeface="Comic Sans MS"/>
                <a:cs typeface="Comic Sans MS"/>
              </a:rPr>
              <a:t>los</a:t>
            </a:r>
            <a:r>
              <a:rPr lang="es-MX" sz="2400" dirty="0" smtClean="0">
                <a:latin typeface="Comic Sans MS"/>
                <a:cs typeface="Comic Sans MS"/>
              </a:rPr>
              <a:t> </a:t>
            </a:r>
            <a:r>
              <a:rPr lang="es-MX" sz="2400" spc="-5" dirty="0" smtClean="0">
                <a:latin typeface="Comic Sans MS"/>
                <a:cs typeface="Comic Sans MS"/>
              </a:rPr>
              <a:t>relés</a:t>
            </a:r>
            <a:r>
              <a:rPr lang="es-MX" sz="2400" spc="5" dirty="0" smtClean="0">
                <a:latin typeface="Comic Sans MS"/>
                <a:cs typeface="Comic Sans MS"/>
              </a:rPr>
              <a:t> </a:t>
            </a:r>
            <a:r>
              <a:rPr lang="es-MX" sz="2400" spc="-5" dirty="0" smtClean="0">
                <a:latin typeface="Comic Sans MS"/>
                <a:cs typeface="Comic Sans MS"/>
              </a:rPr>
              <a:t>de</a:t>
            </a:r>
            <a:r>
              <a:rPr lang="es-MX" sz="2400" dirty="0" smtClean="0">
                <a:latin typeface="Comic Sans MS"/>
                <a:cs typeface="Comic Sans MS"/>
              </a:rPr>
              <a:t> </a:t>
            </a:r>
            <a:r>
              <a:rPr lang="es-MX" sz="2400" spc="-5" dirty="0" smtClean="0">
                <a:latin typeface="Comic Sans MS"/>
                <a:cs typeface="Comic Sans MS"/>
              </a:rPr>
              <a:t>V/</a:t>
            </a:r>
            <a:r>
              <a:rPr lang="es-MX" sz="2400" spc="-5" dirty="0" err="1" smtClean="0">
                <a:latin typeface="Comic Sans MS"/>
                <a:cs typeface="Comic Sans MS"/>
              </a:rPr>
              <a:t>Hz.</a:t>
            </a:r>
            <a:endParaRPr lang="es-MX" sz="2400" spc="-5" dirty="0">
              <a:latin typeface="Comic Sans MS"/>
              <a:cs typeface="Comic Sans MS"/>
            </a:endParaRPr>
          </a:p>
        </p:txBody>
      </p:sp>
    </p:spTree>
    <p:extLst>
      <p:ext uri="{BB962C8B-B14F-4D97-AF65-F5344CB8AC3E}">
        <p14:creationId xmlns="" xmlns:p14="http://schemas.microsoft.com/office/powerpoint/2010/main" val="17690781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9155114" y="314292"/>
            <a:ext cx="6286544" cy="4500594"/>
          </a:xfrm>
          <a:prstGeom prst="rect">
            <a:avLst/>
          </a:prstGeom>
        </p:spPr>
      </p:pic>
      <p:sp>
        <p:nvSpPr>
          <p:cNvPr id="10" name="object 10"/>
          <p:cNvSpPr txBox="1"/>
          <p:nvPr/>
        </p:nvSpPr>
        <p:spPr>
          <a:xfrm>
            <a:off x="357147" y="260253"/>
            <a:ext cx="8512215" cy="7042954"/>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Para la protección de V/Hz, existen dos características generales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usadas:</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definido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tiempo inverso.</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b="1" spc="-5" dirty="0">
                <a:latin typeface="Comic Sans MS"/>
                <a:cs typeface="Comic Sans MS"/>
              </a:rPr>
              <a:t>figuras</a:t>
            </a:r>
            <a:r>
              <a:rPr lang="es-MX" sz="2400" b="1" dirty="0">
                <a:latin typeface="Comic Sans MS"/>
                <a:cs typeface="Comic Sans MS"/>
              </a:rPr>
              <a:t> </a:t>
            </a:r>
            <a:r>
              <a:rPr lang="es-MX" sz="2400" b="1" spc="-5" dirty="0">
                <a:latin typeface="Comic Sans MS"/>
                <a:cs typeface="Comic Sans MS"/>
              </a:rPr>
              <a:t>5A</a:t>
            </a:r>
            <a:r>
              <a:rPr lang="es-MX" sz="2400" b="1" dirty="0">
                <a:latin typeface="Comic Sans MS"/>
                <a:cs typeface="Comic Sans MS"/>
              </a:rPr>
              <a:t> </a:t>
            </a:r>
            <a:r>
              <a:rPr lang="es-MX" sz="2400" b="1" spc="-5" dirty="0">
                <a:latin typeface="Comic Sans MS"/>
                <a:cs typeface="Comic Sans MS"/>
              </a:rPr>
              <a:t>y</a:t>
            </a:r>
            <a:r>
              <a:rPr lang="es-MX" sz="2400" b="1" dirty="0">
                <a:latin typeface="Comic Sans MS"/>
                <a:cs typeface="Comic Sans MS"/>
              </a:rPr>
              <a:t> </a:t>
            </a:r>
            <a:r>
              <a:rPr lang="es-MX" sz="2400" b="1" spc="-5" dirty="0">
                <a:latin typeface="Comic Sans MS"/>
                <a:cs typeface="Comic Sans MS"/>
              </a:rPr>
              <a:t>5B</a:t>
            </a:r>
            <a:r>
              <a:rPr lang="es-MX" sz="2400" b="1" spc="260" dirty="0">
                <a:latin typeface="Comic Sans MS"/>
                <a:cs typeface="Comic Sans MS"/>
              </a:rPr>
              <a:t> </a:t>
            </a:r>
            <a:r>
              <a:rPr lang="es-MX" sz="2400" spc="-5" dirty="0">
                <a:latin typeface="Comic Sans MS"/>
                <a:cs typeface="Comic Sans MS"/>
              </a:rPr>
              <a:t>muestran</a:t>
            </a:r>
            <a:r>
              <a:rPr lang="es-MX" sz="2400" spc="260" dirty="0">
                <a:latin typeface="Comic Sans MS"/>
                <a:cs typeface="Comic Sans MS"/>
              </a:rPr>
              <a:t> </a:t>
            </a:r>
            <a:r>
              <a:rPr lang="es-MX" sz="2400" spc="-5" dirty="0">
                <a:latin typeface="Comic Sans MS"/>
                <a:cs typeface="Comic Sans MS"/>
              </a:rPr>
              <a:t>las características básicas y la zona de protección para cada uno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tipos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nuevos</a:t>
            </a:r>
            <a:r>
              <a:rPr lang="es-MX" sz="2400" spc="254" dirty="0">
                <a:latin typeface="Comic Sans MS"/>
                <a:cs typeface="Comic Sans MS"/>
              </a:rPr>
              <a:t> </a:t>
            </a:r>
            <a:r>
              <a:rPr lang="es-MX" sz="2400" spc="-5" dirty="0">
                <a:latin typeface="Comic Sans MS"/>
                <a:cs typeface="Comic Sans MS"/>
              </a:rPr>
              <a:t>relés</a:t>
            </a:r>
            <a:r>
              <a:rPr lang="es-MX" sz="2400" spc="260" dirty="0">
                <a:latin typeface="Comic Sans MS"/>
                <a:cs typeface="Comic Sans MS"/>
              </a:rPr>
              <a:t> </a:t>
            </a:r>
            <a:r>
              <a:rPr lang="es-MX" sz="2400" spc="-5" dirty="0">
                <a:latin typeface="Comic Sans MS"/>
                <a:cs typeface="Comic Sans MS"/>
              </a:rPr>
              <a:t>de estado sólido de tiempo inverso, están disponibles dos estilos</a:t>
            </a:r>
            <a:r>
              <a:rPr lang="es-MX" sz="2400" spc="105"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ajustes</a:t>
            </a:r>
            <a:r>
              <a:rPr lang="es-MX" sz="2400" spc="105"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curva</a:t>
            </a:r>
            <a:r>
              <a:rPr lang="es-MX" sz="2400" spc="105"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tiempo</a:t>
            </a:r>
            <a:r>
              <a:rPr lang="es-MX" sz="2400" spc="105" dirty="0">
                <a:latin typeface="Comic Sans MS"/>
                <a:cs typeface="Comic Sans MS"/>
              </a:rPr>
              <a:t> </a:t>
            </a:r>
            <a:r>
              <a:rPr lang="es-MX" sz="2400" spc="-5" dirty="0">
                <a:latin typeface="Comic Sans MS"/>
                <a:cs typeface="Comic Sans MS"/>
              </a:rPr>
              <a:t>inverso:</a:t>
            </a:r>
            <a:r>
              <a:rPr lang="es-MX" sz="2400" spc="105" dirty="0">
                <a:latin typeface="Comic Sans MS"/>
                <a:cs typeface="Comic Sans MS"/>
              </a:rPr>
              <a:t> </a:t>
            </a:r>
            <a:r>
              <a:rPr lang="es-MX" sz="2400" spc="-5" dirty="0">
                <a:latin typeface="Comic Sans MS"/>
                <a:cs typeface="Comic Sans MS"/>
              </a:rPr>
              <a:t>un</a:t>
            </a:r>
            <a:r>
              <a:rPr lang="es-MX" sz="2400" spc="105" dirty="0">
                <a:latin typeface="Comic Sans MS"/>
                <a:cs typeface="Comic Sans MS"/>
              </a:rPr>
              <a:t> </a:t>
            </a:r>
            <a:r>
              <a:rPr lang="es-MX" sz="2400" spc="-5" dirty="0">
                <a:latin typeface="Comic Sans MS"/>
                <a:cs typeface="Comic Sans MS"/>
              </a:rPr>
              <a:t>estilo de relé permite al usuario seleccionar puntos específicos en la curva deseada V/Hz – tiempo, para la aplicación particular</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usuario.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otro</a:t>
            </a:r>
            <a:r>
              <a:rPr lang="es-MX" sz="2400" spc="260" dirty="0">
                <a:latin typeface="Comic Sans MS"/>
                <a:cs typeface="Comic Sans MS"/>
              </a:rPr>
              <a:t> </a:t>
            </a:r>
            <a:r>
              <a:rPr lang="es-MX" sz="2400" spc="-5" dirty="0">
                <a:latin typeface="Comic Sans MS"/>
                <a:cs typeface="Comic Sans MS"/>
              </a:rPr>
              <a:t>estilo</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relés proporciona</a:t>
            </a:r>
            <a:r>
              <a:rPr lang="es-MX" sz="2400" dirty="0">
                <a:latin typeface="Comic Sans MS"/>
                <a:cs typeface="Comic Sans MS"/>
              </a:rPr>
              <a:t> </a:t>
            </a:r>
            <a:r>
              <a:rPr lang="es-MX" sz="2400" spc="-5" dirty="0">
                <a:latin typeface="Comic Sans MS"/>
                <a:cs typeface="Comic Sans MS"/>
              </a:rPr>
              <a:t>conjuntos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curvas</a:t>
            </a:r>
            <a:r>
              <a:rPr lang="es-MX" sz="2400" dirty="0">
                <a:latin typeface="Comic Sans MS"/>
                <a:cs typeface="Comic Sans MS"/>
              </a:rPr>
              <a:t> </a:t>
            </a:r>
            <a:r>
              <a:rPr lang="es-MX" sz="2400" spc="-5" dirty="0">
                <a:latin typeface="Comic Sans MS"/>
                <a:cs typeface="Comic Sans MS"/>
              </a:rPr>
              <a:t>V/Hz-tiempo,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 cuales el usuario selecciona la curva específica que se adapte mejor</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aplicación.</a:t>
            </a:r>
          </a:p>
          <a:p>
            <a:pPr marL="12700" marR="5080" algn="just">
              <a:spcBef>
                <a:spcPts val="100"/>
              </a:spcBef>
            </a:pPr>
            <a:r>
              <a:rPr lang="es-MX" sz="2400" spc="-5" dirty="0">
                <a:latin typeface="Comic Sans MS"/>
                <a:cs typeface="Comic Sans MS"/>
              </a:rPr>
              <a:t>Existen</a:t>
            </a:r>
            <a:r>
              <a:rPr lang="es-MX" sz="2400" dirty="0">
                <a:latin typeface="Comic Sans MS"/>
                <a:cs typeface="Comic Sans MS"/>
              </a:rPr>
              <a:t> </a:t>
            </a:r>
            <a:r>
              <a:rPr lang="es-MX" sz="2400" spc="-5" dirty="0">
                <a:latin typeface="Comic Sans MS"/>
                <a:cs typeface="Comic Sans MS"/>
              </a:rPr>
              <a:t>tres</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comúnmente empleados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 en</a:t>
            </a:r>
            <a:r>
              <a:rPr lang="es-MX" sz="2400" dirty="0">
                <a:latin typeface="Comic Sans MS"/>
                <a:cs typeface="Comic Sans MS"/>
              </a:rPr>
              <a:t> </a:t>
            </a:r>
            <a:r>
              <a:rPr lang="es-MX" sz="2400" spc="-5" dirty="0">
                <a:latin typeface="Comic Sans MS"/>
                <a:cs typeface="Comic Sans MS"/>
              </a:rPr>
              <a:t>la industria.</a:t>
            </a:r>
            <a:r>
              <a:rPr lang="es-MX" sz="2400" dirty="0">
                <a:latin typeface="Comic Sans MS"/>
                <a:cs typeface="Comic Sans MS"/>
              </a:rPr>
              <a:t> </a:t>
            </a:r>
            <a:r>
              <a:rPr lang="es-MX" sz="2400" spc="-5" dirty="0">
                <a:latin typeface="Comic Sans MS"/>
                <a:cs typeface="Comic Sans MS"/>
              </a:rPr>
              <a:t>Estos esquemas son: nivel simple, tiempo definido; nivel dual, tiempo</a:t>
            </a:r>
            <a:r>
              <a:rPr lang="es-MX" sz="2400" dirty="0">
                <a:latin typeface="Comic Sans MS"/>
                <a:cs typeface="Comic Sans MS"/>
              </a:rPr>
              <a:t> </a:t>
            </a:r>
            <a:r>
              <a:rPr lang="es-MX" sz="2400" spc="-5" dirty="0">
                <a:latin typeface="Comic Sans MS"/>
                <a:cs typeface="Comic Sans MS"/>
              </a:rPr>
              <a:t>definido;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inverso.</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desventaja importante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emplear</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que únicamente</a:t>
            </a:r>
            <a:r>
              <a:rPr lang="es-MX" sz="2400" dirty="0">
                <a:latin typeface="Comic Sans MS"/>
                <a:cs typeface="Comic Sans MS"/>
              </a:rPr>
              <a:t> </a:t>
            </a:r>
            <a:r>
              <a:rPr lang="es-MX" sz="2400" spc="-5" dirty="0">
                <a:latin typeface="Comic Sans MS"/>
                <a:cs typeface="Comic Sans MS"/>
              </a:rPr>
              <a:t>utiliza</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definido</a:t>
            </a:r>
            <a:r>
              <a:rPr lang="es-MX" sz="2400" spc="260" dirty="0">
                <a:latin typeface="Comic Sans MS"/>
                <a:cs typeface="Comic Sans MS"/>
              </a:rPr>
              <a:t> </a:t>
            </a:r>
            <a:r>
              <a:rPr lang="es-MX" sz="2400" spc="-5" dirty="0">
                <a:latin typeface="Comic Sans MS"/>
                <a:cs typeface="Comic Sans MS"/>
              </a:rPr>
              <a:t>es</a:t>
            </a:r>
            <a:r>
              <a:rPr lang="es-MX" sz="2400" spc="260" dirty="0">
                <a:latin typeface="Comic Sans MS"/>
                <a:cs typeface="Comic Sans MS"/>
              </a:rPr>
              <a:t> </a:t>
            </a:r>
            <a:r>
              <a:rPr lang="es-MX" sz="2400" spc="-5" dirty="0">
                <a:latin typeface="Comic Sans MS"/>
                <a:cs typeface="Comic Sans MS"/>
              </a:rPr>
              <a:t>la decisión entre la protección al equipo y la flexibilidad de operación.</a:t>
            </a:r>
            <a:r>
              <a:rPr lang="es-MX" sz="2400" dirty="0">
                <a:latin typeface="Comic Sans MS"/>
                <a:cs typeface="Comic Sans MS"/>
              </a:rPr>
              <a:t> </a:t>
            </a:r>
            <a:endParaRPr sz="900" dirty="0">
              <a:latin typeface="Comic Sans MS"/>
              <a:cs typeface="Comic Sans MS"/>
            </a:endParaRPr>
          </a:p>
        </p:txBody>
      </p:sp>
      <p:pic>
        <p:nvPicPr>
          <p:cNvPr id="17" name="Imagen 16">
            <a:extLst>
              <a:ext uri="{FF2B5EF4-FFF2-40B4-BE49-F238E27FC236}">
                <a16:creationId xmlns="" xmlns:a16="http://schemas.microsoft.com/office/drawing/2014/main" id="{2F66B6D7-AA83-4C9C-B9AB-45BD45A7CDDC}"/>
              </a:ext>
            </a:extLst>
          </p:cNvPr>
          <p:cNvPicPr>
            <a:picLocks noChangeAspect="1"/>
          </p:cNvPicPr>
          <p:nvPr/>
        </p:nvPicPr>
        <p:blipFill>
          <a:blip r:embed="rId3"/>
          <a:stretch>
            <a:fillRect/>
          </a:stretch>
        </p:blipFill>
        <p:spPr>
          <a:xfrm>
            <a:off x="12012634" y="5172076"/>
            <a:ext cx="5486400" cy="4429156"/>
          </a:xfrm>
          <a:prstGeom prst="rect">
            <a:avLst/>
          </a:prstGeom>
        </p:spPr>
      </p:pic>
      <p:sp>
        <p:nvSpPr>
          <p:cNvPr id="19" name="CuadroTexto 18">
            <a:extLst>
              <a:ext uri="{FF2B5EF4-FFF2-40B4-BE49-F238E27FC236}">
                <a16:creationId xmlns="" xmlns:a16="http://schemas.microsoft.com/office/drawing/2014/main" id="{D51AB909-E70D-4A7F-8295-79D1B5E263E9}"/>
              </a:ext>
            </a:extLst>
          </p:cNvPr>
          <p:cNvSpPr txBox="1"/>
          <p:nvPr/>
        </p:nvSpPr>
        <p:spPr>
          <a:xfrm>
            <a:off x="7226288" y="8458224"/>
            <a:ext cx="4572033" cy="707886"/>
          </a:xfrm>
          <a:prstGeom prst="rect">
            <a:avLst/>
          </a:prstGeom>
          <a:noFill/>
        </p:spPr>
        <p:txBody>
          <a:bodyPr wrap="square">
            <a:spAutoFit/>
          </a:bodyPr>
          <a:lstStyle/>
          <a:p>
            <a:pPr algn="ctr"/>
            <a:r>
              <a:rPr lang="es-AR" sz="2000" b="1" dirty="0">
                <a:latin typeface="Comic Sans MS" panose="030F0702030302020204" pitchFamily="66" charset="0"/>
              </a:rPr>
              <a:t>Figura 5B. Característica típica del relé de tiempo inverso</a:t>
            </a:r>
          </a:p>
        </p:txBody>
      </p:sp>
      <p:sp>
        <p:nvSpPr>
          <p:cNvPr id="21" name="CuadroTexto 20">
            <a:extLst>
              <a:ext uri="{FF2B5EF4-FFF2-40B4-BE49-F238E27FC236}">
                <a16:creationId xmlns="" xmlns:a16="http://schemas.microsoft.com/office/drawing/2014/main" id="{5F9AEA8C-0EBA-4735-986F-160B647CF555}"/>
              </a:ext>
            </a:extLst>
          </p:cNvPr>
          <p:cNvSpPr txBox="1"/>
          <p:nvPr/>
        </p:nvSpPr>
        <p:spPr>
          <a:xfrm>
            <a:off x="12869890" y="742920"/>
            <a:ext cx="4305526" cy="707886"/>
          </a:xfrm>
          <a:prstGeom prst="rect">
            <a:avLst/>
          </a:prstGeom>
          <a:noFill/>
        </p:spPr>
        <p:txBody>
          <a:bodyPr wrap="square">
            <a:spAutoFit/>
          </a:bodyPr>
          <a:lstStyle/>
          <a:p>
            <a:pPr algn="ctr"/>
            <a:r>
              <a:rPr lang="es-AR" sz="2000" b="1" dirty="0">
                <a:latin typeface="Comic Sans MS" panose="030F0702030302020204" pitchFamily="66" charset="0"/>
              </a:rPr>
              <a:t>Figura 5 A. Característica típica del relé de tiempo definido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object 8"/>
          <p:cNvPicPr/>
          <p:nvPr/>
        </p:nvPicPr>
        <p:blipFill>
          <a:blip r:embed="rId2" cstate="print"/>
          <a:stretch>
            <a:fillRect/>
          </a:stretch>
        </p:blipFill>
        <p:spPr>
          <a:xfrm>
            <a:off x="5154586" y="2600308"/>
            <a:ext cx="7572428" cy="4786346"/>
          </a:xfrm>
          <a:prstGeom prst="rect">
            <a:avLst/>
          </a:prstGeom>
        </p:spPr>
      </p:pic>
      <p:sp>
        <p:nvSpPr>
          <p:cNvPr id="10" name="object 10"/>
          <p:cNvSpPr txBox="1"/>
          <p:nvPr/>
        </p:nvSpPr>
        <p:spPr>
          <a:xfrm>
            <a:off x="357147" y="260253"/>
            <a:ext cx="17208094" cy="1859483"/>
          </a:xfrm>
          <a:prstGeom prst="rect">
            <a:avLst/>
          </a:prstGeom>
        </p:spPr>
        <p:txBody>
          <a:bodyPr vert="horz" wrap="square" lIns="0" tIns="12700" rIns="0" bIns="0" rtlCol="0">
            <a:spAutoFit/>
          </a:bodyPr>
          <a:lstStyle/>
          <a:p>
            <a:pPr marL="12700" marR="5080" algn="just">
              <a:spcBef>
                <a:spcPts val="100"/>
              </a:spcBef>
            </a:pPr>
            <a:r>
              <a:rPr lang="es-MX" sz="2400" spc="-5" dirty="0" smtClean="0">
                <a:latin typeface="Comic Sans MS"/>
                <a:cs typeface="Comic Sans MS"/>
              </a:rPr>
              <a:t>La </a:t>
            </a:r>
            <a:r>
              <a:rPr lang="es-MX" sz="2400" b="1" spc="-5" dirty="0">
                <a:latin typeface="Comic Sans MS"/>
                <a:cs typeface="Comic Sans MS"/>
              </a:rPr>
              <a:t>figura 6 </a:t>
            </a:r>
            <a:r>
              <a:rPr lang="es-MX" sz="2400" spc="-5" dirty="0">
                <a:latin typeface="Comic Sans MS"/>
                <a:cs typeface="Comic Sans MS"/>
              </a:rPr>
              <a:t>muestra un esquema posible de protección que usa dos relés de V/Hz</a:t>
            </a:r>
            <a:r>
              <a:rPr lang="es-MX" sz="2400" dirty="0">
                <a:latin typeface="Comic Sans MS"/>
                <a:cs typeface="Comic Sans MS"/>
              </a:rPr>
              <a:t> </a:t>
            </a:r>
            <a:r>
              <a:rPr lang="es-MX" sz="2400" spc="-5" dirty="0">
                <a:latin typeface="Comic Sans MS"/>
                <a:cs typeface="Comic Sans MS"/>
              </a:rPr>
              <a:t>en un esquema de tiempo definido de nivel dual.</a:t>
            </a:r>
            <a:r>
              <a:rPr lang="es-MX" sz="2400" spc="520" dirty="0">
                <a:latin typeface="Comic Sans MS"/>
                <a:cs typeface="Comic Sans MS"/>
              </a:rPr>
              <a:t> </a:t>
            </a:r>
            <a:r>
              <a:rPr lang="es-MX" sz="2400" spc="-5" dirty="0">
                <a:latin typeface="Comic Sans MS"/>
                <a:cs typeface="Comic Sans MS"/>
              </a:rPr>
              <a:t>Pueden notarse las áreas no protegidas en las cuales los límites del equipo podrían ser excedidos y las áreas donde las características del relé restringen la operación debajo de los</a:t>
            </a:r>
            <a:r>
              <a:rPr lang="es-MX" sz="2400" dirty="0">
                <a:latin typeface="Comic Sans MS"/>
                <a:cs typeface="Comic Sans MS"/>
              </a:rPr>
              <a:t> </a:t>
            </a:r>
            <a:r>
              <a:rPr lang="es-MX" sz="2400" spc="-5" dirty="0">
                <a:latin typeface="Comic Sans MS"/>
                <a:cs typeface="Comic Sans MS"/>
              </a:rPr>
              <a:t>límites del equipo.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razón,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inverso proporcionan la protección y la flexibilidad de operación óptimas,</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coordinan</a:t>
            </a:r>
            <a:r>
              <a:rPr lang="es-MX" sz="2400" dirty="0">
                <a:latin typeface="Comic Sans MS"/>
                <a:cs typeface="Comic Sans MS"/>
              </a:rPr>
              <a:t> </a:t>
            </a:r>
            <a:r>
              <a:rPr lang="es-MX" sz="2400" spc="-5" dirty="0">
                <a:latin typeface="Comic Sans MS"/>
                <a:cs typeface="Comic Sans MS"/>
              </a:rPr>
              <a:t>mejor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límites operacionales</a:t>
            </a:r>
            <a:r>
              <a:rPr lang="es-MX" sz="2400" spc="185" dirty="0">
                <a:latin typeface="Comic Sans MS"/>
                <a:cs typeface="Comic Sans MS"/>
              </a:rPr>
              <a:t> </a:t>
            </a:r>
            <a:r>
              <a:rPr lang="es-MX" sz="2400" spc="-5" dirty="0">
                <a:latin typeface="Comic Sans MS"/>
                <a:cs typeface="Comic Sans MS"/>
              </a:rPr>
              <a:t>del</a:t>
            </a:r>
            <a:r>
              <a:rPr lang="es-MX" sz="2400" spc="185" dirty="0">
                <a:latin typeface="Comic Sans MS"/>
                <a:cs typeface="Comic Sans MS"/>
              </a:rPr>
              <a:t> </a:t>
            </a:r>
            <a:r>
              <a:rPr lang="es-MX" sz="2400" spc="-5" dirty="0">
                <a:latin typeface="Comic Sans MS"/>
                <a:cs typeface="Comic Sans MS"/>
              </a:rPr>
              <a:t>equipo.</a:t>
            </a:r>
            <a:r>
              <a:rPr lang="es-MX" sz="2400" spc="110" dirty="0">
                <a:latin typeface="Comic Sans MS"/>
                <a:cs typeface="Comic Sans MS"/>
              </a:rPr>
              <a:t> </a:t>
            </a:r>
            <a:endParaRPr sz="900" dirty="0">
              <a:latin typeface="Comic Sans MS"/>
              <a:cs typeface="Comic Sans MS"/>
            </a:endParaRPr>
          </a:p>
        </p:txBody>
      </p:sp>
      <p:sp>
        <p:nvSpPr>
          <p:cNvPr id="23" name="CuadroTexto 22">
            <a:extLst>
              <a:ext uri="{FF2B5EF4-FFF2-40B4-BE49-F238E27FC236}">
                <a16:creationId xmlns="" xmlns:a16="http://schemas.microsoft.com/office/drawing/2014/main" id="{426968FB-30F4-4C86-B11C-31CBB9342F76}"/>
              </a:ext>
            </a:extLst>
          </p:cNvPr>
          <p:cNvSpPr txBox="1"/>
          <p:nvPr/>
        </p:nvSpPr>
        <p:spPr>
          <a:xfrm>
            <a:off x="225364" y="7529530"/>
            <a:ext cx="17287996" cy="707886"/>
          </a:xfrm>
          <a:prstGeom prst="rect">
            <a:avLst/>
          </a:prstGeom>
          <a:noFill/>
        </p:spPr>
        <p:txBody>
          <a:bodyPr wrap="square">
            <a:spAutoFit/>
          </a:bodyPr>
          <a:lstStyle/>
          <a:p>
            <a:pPr algn="ctr"/>
            <a:r>
              <a:rPr lang="es-MX" sz="2000" b="1" dirty="0">
                <a:latin typeface="Comic Sans MS" panose="030F0702030302020204" pitchFamily="66" charset="0"/>
              </a:rPr>
              <a:t>Figura 6. Característica típica de relé para protección V/Hz, de nivel dual de tiempo definido (Relé A ajustado en 118% V/Hz con retardo de tiempo de 6 segundos. Relé B ajustado en 110% V/Hz con un retardo de tiempo de 60 segundos)</a:t>
            </a:r>
            <a:endParaRPr lang="es-AR" sz="2000" b="1" dirty="0">
              <a:latin typeface="Comic Sans MS" panose="030F0702030302020204" pitchFamily="66"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327434" y="308333"/>
            <a:ext cx="9613498" cy="9653925"/>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La</a:t>
            </a:r>
            <a:r>
              <a:rPr lang="es-MX" sz="2400" spc="185" dirty="0">
                <a:latin typeface="Comic Sans MS"/>
                <a:cs typeface="Comic Sans MS"/>
              </a:rPr>
              <a:t> </a:t>
            </a:r>
            <a:r>
              <a:rPr lang="es-MX" sz="2400" spc="-5" dirty="0">
                <a:latin typeface="Comic Sans MS"/>
                <a:cs typeface="Comic Sans MS"/>
              </a:rPr>
              <a:t>figura</a:t>
            </a:r>
            <a:r>
              <a:rPr lang="es-MX" sz="2400" spc="185" dirty="0">
                <a:latin typeface="Comic Sans MS"/>
                <a:cs typeface="Comic Sans MS"/>
              </a:rPr>
              <a:t> </a:t>
            </a:r>
            <a:r>
              <a:rPr lang="es-MX" sz="2400" spc="-5" dirty="0">
                <a:latin typeface="Comic Sans MS"/>
                <a:cs typeface="Comic Sans MS"/>
              </a:rPr>
              <a:t>7</a:t>
            </a:r>
            <a:r>
              <a:rPr lang="es-MX" sz="2400" spc="180" dirty="0">
                <a:latin typeface="Comic Sans MS"/>
                <a:cs typeface="Comic Sans MS"/>
              </a:rPr>
              <a:t> </a:t>
            </a:r>
            <a:r>
              <a:rPr lang="es-MX" sz="2400" spc="-5" dirty="0">
                <a:latin typeface="Comic Sans MS"/>
                <a:cs typeface="Comic Sans MS"/>
              </a:rPr>
              <a:t>muestra</a:t>
            </a:r>
            <a:r>
              <a:rPr lang="es-MX" sz="2400" spc="180" dirty="0">
                <a:latin typeface="Comic Sans MS"/>
                <a:cs typeface="Comic Sans MS"/>
              </a:rPr>
              <a:t> </a:t>
            </a:r>
            <a:r>
              <a:rPr lang="es-MX" sz="2400" spc="-5" dirty="0">
                <a:latin typeface="Comic Sans MS"/>
                <a:cs typeface="Comic Sans MS"/>
              </a:rPr>
              <a:t>un esquema</a:t>
            </a:r>
            <a:r>
              <a:rPr lang="es-MX" sz="2400" spc="235" dirty="0">
                <a:latin typeface="Comic Sans MS"/>
                <a:cs typeface="Comic Sans MS"/>
              </a:rPr>
              <a:t> </a:t>
            </a:r>
            <a:r>
              <a:rPr lang="es-MX" sz="2400" spc="-5" dirty="0">
                <a:latin typeface="Comic Sans MS"/>
                <a:cs typeface="Comic Sans MS"/>
              </a:rPr>
              <a:t>típico</a:t>
            </a:r>
            <a:r>
              <a:rPr lang="es-MX" sz="2400" spc="240" dirty="0">
                <a:latin typeface="Comic Sans MS"/>
                <a:cs typeface="Comic Sans MS"/>
              </a:rPr>
              <a:t> </a:t>
            </a:r>
            <a:r>
              <a:rPr lang="es-MX" sz="2400" spc="-5" dirty="0">
                <a:latin typeface="Comic Sans MS"/>
                <a:cs typeface="Comic Sans MS"/>
              </a:rPr>
              <a:t>que</a:t>
            </a:r>
            <a:r>
              <a:rPr lang="es-MX" sz="2400" spc="235" dirty="0">
                <a:latin typeface="Comic Sans MS"/>
                <a:cs typeface="Comic Sans MS"/>
              </a:rPr>
              <a:t> </a:t>
            </a:r>
            <a:r>
              <a:rPr lang="es-MX" sz="2400" spc="-5" dirty="0">
                <a:latin typeface="Comic Sans MS"/>
                <a:cs typeface="Comic Sans MS"/>
              </a:rPr>
              <a:t>usa</a:t>
            </a:r>
            <a:r>
              <a:rPr lang="es-MX" sz="2400" spc="240" dirty="0">
                <a:latin typeface="Comic Sans MS"/>
                <a:cs typeface="Comic Sans MS"/>
              </a:rPr>
              <a:t> </a:t>
            </a:r>
            <a:r>
              <a:rPr lang="es-MX" sz="2400" spc="-5" dirty="0">
                <a:latin typeface="Comic Sans MS"/>
                <a:cs typeface="Comic Sans MS"/>
              </a:rPr>
              <a:t>tanto</a:t>
            </a:r>
            <a:r>
              <a:rPr lang="es-MX" sz="2400" spc="240" dirty="0">
                <a:latin typeface="Comic Sans MS"/>
                <a:cs typeface="Comic Sans MS"/>
              </a:rPr>
              <a:t> </a:t>
            </a:r>
            <a:r>
              <a:rPr lang="es-MX" sz="2400" spc="-5" dirty="0">
                <a:latin typeface="Comic Sans MS"/>
                <a:cs typeface="Comic Sans MS"/>
              </a:rPr>
              <a:t>relés</a:t>
            </a:r>
            <a:r>
              <a:rPr lang="es-MX" sz="2400" spc="235" dirty="0">
                <a:latin typeface="Comic Sans MS"/>
                <a:cs typeface="Comic Sans MS"/>
              </a:rPr>
              <a:t> </a:t>
            </a:r>
            <a:r>
              <a:rPr lang="es-MX" sz="2400" spc="-5" dirty="0">
                <a:latin typeface="Comic Sans MS"/>
                <a:cs typeface="Comic Sans MS"/>
              </a:rPr>
              <a:t>de</a:t>
            </a:r>
            <a:r>
              <a:rPr lang="es-MX" sz="2400" spc="235" dirty="0">
                <a:latin typeface="Comic Sans MS"/>
                <a:cs typeface="Comic Sans MS"/>
              </a:rPr>
              <a:t> </a:t>
            </a:r>
            <a:r>
              <a:rPr lang="es-MX" sz="2400" spc="-5" dirty="0">
                <a:latin typeface="Comic Sans MS"/>
                <a:cs typeface="Comic Sans MS"/>
              </a:rPr>
              <a:t>tiempo</a:t>
            </a:r>
            <a:r>
              <a:rPr lang="es-MX" sz="2400" spc="235" dirty="0">
                <a:latin typeface="Comic Sans MS"/>
                <a:cs typeface="Comic Sans MS"/>
              </a:rPr>
              <a:t> </a:t>
            </a:r>
            <a:r>
              <a:rPr lang="es-MX" sz="2400" spc="-5" dirty="0">
                <a:latin typeface="Comic Sans MS"/>
                <a:cs typeface="Comic Sans MS"/>
              </a:rPr>
              <a:t>inverso como</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definido.</a:t>
            </a:r>
            <a:endParaRPr lang="es-MX" sz="2400" dirty="0">
              <a:latin typeface="Comic Sans MS"/>
              <a:cs typeface="Comic Sans MS"/>
            </a:endParaRPr>
          </a:p>
          <a:p>
            <a:pPr marL="12700" marR="5080" algn="just">
              <a:spcBef>
                <a:spcPts val="100"/>
              </a:spcBef>
            </a:pPr>
            <a:r>
              <a:rPr lang="es-MX" sz="2400" spc="-5" dirty="0" smtClean="0">
                <a:latin typeface="Comic Sans MS"/>
                <a:cs typeface="Comic Sans MS"/>
              </a:rPr>
              <a:t>Una</a:t>
            </a:r>
            <a:r>
              <a:rPr lang="es-MX" sz="2400" dirty="0" smtClean="0">
                <a:latin typeface="Comic Sans MS"/>
                <a:cs typeface="Comic Sans MS"/>
              </a:rPr>
              <a:t> </a:t>
            </a:r>
            <a:r>
              <a:rPr lang="es-MX" sz="2400" spc="-5" dirty="0">
                <a:latin typeface="Comic Sans MS"/>
                <a:cs typeface="Comic Sans MS"/>
              </a:rPr>
              <a:t>investigación</a:t>
            </a:r>
            <a:r>
              <a:rPr lang="es-MX" sz="2400" dirty="0">
                <a:latin typeface="Comic Sans MS"/>
                <a:cs typeface="Comic Sans MS"/>
              </a:rPr>
              <a:t> </a:t>
            </a:r>
            <a:r>
              <a:rPr lang="es-MX" sz="2400" spc="-5" dirty="0">
                <a:latin typeface="Comic Sans MS"/>
                <a:cs typeface="Comic Sans MS"/>
              </a:rPr>
              <a:t>reciente</a:t>
            </a:r>
            <a:r>
              <a:rPr lang="es-MX" sz="2400" dirty="0">
                <a:latin typeface="Comic Sans MS"/>
                <a:cs typeface="Comic Sans MS"/>
              </a:rPr>
              <a:t> </a:t>
            </a:r>
            <a:r>
              <a:rPr lang="es-MX" sz="2400" spc="-5" dirty="0">
                <a:latin typeface="Comic Sans MS"/>
                <a:cs typeface="Comic Sans MS"/>
              </a:rPr>
              <a:t>sobre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 generadores</a:t>
            </a:r>
            <a:r>
              <a:rPr lang="es-MX" sz="2400" dirty="0">
                <a:latin typeface="Comic Sans MS"/>
                <a:cs typeface="Comic Sans MS"/>
              </a:rPr>
              <a:t> </a:t>
            </a:r>
            <a:r>
              <a:rPr lang="es-MX" sz="2400" spc="-5" dirty="0">
                <a:latin typeface="Comic Sans MS"/>
                <a:cs typeface="Comic Sans MS"/>
              </a:rPr>
              <a:t>encontró</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casi</a:t>
            </a:r>
            <a:r>
              <a:rPr lang="es-MX" sz="2400" dirty="0">
                <a:latin typeface="Comic Sans MS"/>
                <a:cs typeface="Comic Sans MS"/>
              </a:rPr>
              <a:t> </a:t>
            </a:r>
            <a:r>
              <a:rPr lang="es-MX" sz="2400" spc="-5" dirty="0">
                <a:latin typeface="Comic Sans MS"/>
                <a:cs typeface="Comic Sans MS"/>
              </a:rPr>
              <a:t>todas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unidades mayores de 100 MW tienen protección de V/Hz para el generador.</a:t>
            </a:r>
            <a:r>
              <a:rPr lang="es-MX" sz="2400" spc="75" dirty="0">
                <a:latin typeface="Comic Sans MS"/>
                <a:cs typeface="Comic Sans MS"/>
              </a:rPr>
              <a:t> </a:t>
            </a:r>
            <a:r>
              <a:rPr lang="es-MX" sz="2400" spc="-5" dirty="0">
                <a:latin typeface="Comic Sans MS"/>
                <a:cs typeface="Comic Sans MS"/>
              </a:rPr>
              <a:t>La</a:t>
            </a:r>
            <a:r>
              <a:rPr lang="es-MX" sz="2400" spc="160" dirty="0">
                <a:latin typeface="Comic Sans MS"/>
                <a:cs typeface="Comic Sans MS"/>
              </a:rPr>
              <a:t> </a:t>
            </a:r>
            <a:r>
              <a:rPr lang="es-MX" sz="2400" spc="-5" dirty="0">
                <a:latin typeface="Comic Sans MS"/>
                <a:cs typeface="Comic Sans MS"/>
              </a:rPr>
              <a:t>mayoría</a:t>
            </a:r>
            <a:r>
              <a:rPr lang="es-MX" sz="2400" spc="165"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las</a:t>
            </a:r>
            <a:r>
              <a:rPr lang="es-MX" sz="2400" spc="155" dirty="0">
                <a:latin typeface="Comic Sans MS"/>
                <a:cs typeface="Comic Sans MS"/>
              </a:rPr>
              <a:t> </a:t>
            </a:r>
            <a:r>
              <a:rPr lang="es-MX" sz="2400" spc="-5" dirty="0">
                <a:latin typeface="Comic Sans MS"/>
                <a:cs typeface="Comic Sans MS"/>
              </a:rPr>
              <a:t>unidades</a:t>
            </a:r>
            <a:r>
              <a:rPr lang="es-MX" sz="2400" spc="160" dirty="0">
                <a:latin typeface="Comic Sans MS"/>
                <a:cs typeface="Comic Sans MS"/>
              </a:rPr>
              <a:t> </a:t>
            </a:r>
            <a:r>
              <a:rPr lang="es-MX" sz="2400" spc="-5" dirty="0">
                <a:latin typeface="Comic Sans MS"/>
                <a:cs typeface="Comic Sans MS"/>
              </a:rPr>
              <a:t>grandes</a:t>
            </a:r>
            <a:r>
              <a:rPr lang="es-MX" sz="2400" spc="160" dirty="0">
                <a:latin typeface="Comic Sans MS"/>
                <a:cs typeface="Comic Sans MS"/>
              </a:rPr>
              <a:t> </a:t>
            </a:r>
            <a:r>
              <a:rPr lang="es-MX" sz="2400" spc="-5" dirty="0">
                <a:latin typeface="Comic Sans MS"/>
                <a:cs typeface="Comic Sans MS"/>
              </a:rPr>
              <a:t>(cerca del</a:t>
            </a:r>
            <a:r>
              <a:rPr lang="es-MX" sz="2400" dirty="0">
                <a:latin typeface="Comic Sans MS"/>
                <a:cs typeface="Comic Sans MS"/>
              </a:rPr>
              <a:t> </a:t>
            </a:r>
            <a:r>
              <a:rPr lang="es-MX" sz="2400" spc="-5" dirty="0">
                <a:latin typeface="Comic Sans MS"/>
                <a:cs typeface="Comic Sans MS"/>
              </a:rPr>
              <a:t>60%)</a:t>
            </a:r>
            <a:r>
              <a:rPr lang="es-MX" sz="2400" dirty="0">
                <a:latin typeface="Comic Sans MS"/>
                <a:cs typeface="Comic Sans MS"/>
              </a:rPr>
              <a:t> </a:t>
            </a:r>
            <a:r>
              <a:rPr lang="es-MX" sz="2400" spc="-5" dirty="0">
                <a:latin typeface="Comic Sans MS"/>
                <a:cs typeface="Comic Sans MS"/>
              </a:rPr>
              <a:t>usan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nivel</a:t>
            </a:r>
            <a:r>
              <a:rPr lang="es-MX" sz="2400" dirty="0">
                <a:latin typeface="Comic Sans MS"/>
                <a:cs typeface="Comic Sans MS"/>
              </a:rPr>
              <a:t> </a:t>
            </a:r>
            <a:r>
              <a:rPr lang="es-MX" sz="2400" spc="-5" dirty="0">
                <a:latin typeface="Comic Sans MS"/>
                <a:cs typeface="Comic Sans MS"/>
              </a:rPr>
              <a:t>dual,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 definido.</a:t>
            </a:r>
            <a:r>
              <a:rPr lang="es-MX" sz="2400" dirty="0">
                <a:latin typeface="Comic Sans MS"/>
                <a:cs typeface="Comic Sans MS"/>
              </a:rPr>
              <a:t> </a:t>
            </a:r>
            <a:r>
              <a:rPr lang="es-MX" sz="2400" spc="-5" dirty="0">
                <a:latin typeface="Comic Sans MS"/>
                <a:cs typeface="Comic Sans MS"/>
              </a:rPr>
              <a:t>Las unidades restantes están casi repartidas a partes</a:t>
            </a:r>
            <a:r>
              <a:rPr lang="es-MX" sz="2400" spc="240" dirty="0">
                <a:latin typeface="Comic Sans MS"/>
                <a:cs typeface="Comic Sans MS"/>
              </a:rPr>
              <a:t> </a:t>
            </a:r>
            <a:r>
              <a:rPr lang="es-MX" sz="2400" spc="-5" dirty="0">
                <a:latin typeface="Comic Sans MS"/>
                <a:cs typeface="Comic Sans MS"/>
              </a:rPr>
              <a:t>iguales</a:t>
            </a:r>
            <a:r>
              <a:rPr lang="es-MX" sz="2400" spc="245" dirty="0">
                <a:latin typeface="Comic Sans MS"/>
                <a:cs typeface="Comic Sans MS"/>
              </a:rPr>
              <a:t> </a:t>
            </a:r>
            <a:r>
              <a:rPr lang="es-MX" sz="2400" spc="-5" dirty="0">
                <a:latin typeface="Comic Sans MS"/>
                <a:cs typeface="Comic Sans MS"/>
              </a:rPr>
              <a:t>entre</a:t>
            </a:r>
            <a:r>
              <a:rPr lang="es-MX" sz="2400" spc="245" dirty="0">
                <a:latin typeface="Comic Sans MS"/>
                <a:cs typeface="Comic Sans MS"/>
              </a:rPr>
              <a:t> </a:t>
            </a:r>
            <a:r>
              <a:rPr lang="es-MX" sz="2400" spc="-5" dirty="0">
                <a:latin typeface="Comic Sans MS"/>
                <a:cs typeface="Comic Sans MS"/>
              </a:rPr>
              <a:t>los</a:t>
            </a:r>
            <a:r>
              <a:rPr lang="es-MX" sz="2400" spc="240" dirty="0">
                <a:latin typeface="Comic Sans MS"/>
                <a:cs typeface="Comic Sans MS"/>
              </a:rPr>
              <a:t> </a:t>
            </a:r>
            <a:r>
              <a:rPr lang="es-MX" sz="2400" spc="-5" dirty="0">
                <a:latin typeface="Comic Sans MS"/>
                <a:cs typeface="Comic Sans MS"/>
              </a:rPr>
              <a:t>esquemas</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nivel</a:t>
            </a:r>
            <a:r>
              <a:rPr lang="es-MX" sz="2400" spc="245" dirty="0">
                <a:latin typeface="Comic Sans MS"/>
                <a:cs typeface="Comic Sans MS"/>
              </a:rPr>
              <a:t> </a:t>
            </a:r>
            <a:r>
              <a:rPr lang="es-MX" sz="2400" spc="-5" dirty="0">
                <a:latin typeface="Comic Sans MS"/>
                <a:cs typeface="Comic Sans MS"/>
              </a:rPr>
              <a:t>simple,</a:t>
            </a:r>
            <a:r>
              <a:rPr lang="es-MX" sz="2400" spc="240" dirty="0">
                <a:latin typeface="Comic Sans MS"/>
                <a:cs typeface="Comic Sans MS"/>
              </a:rPr>
              <a:t> </a:t>
            </a:r>
            <a:r>
              <a:rPr lang="es-MX" sz="2400" spc="-5" dirty="0">
                <a:latin typeface="Comic Sans MS"/>
                <a:cs typeface="Comic Sans MS"/>
              </a:rPr>
              <a:t>de tiempo</a:t>
            </a:r>
            <a:r>
              <a:rPr lang="es-MX" sz="2400" dirty="0">
                <a:latin typeface="Comic Sans MS"/>
                <a:cs typeface="Comic Sans MS"/>
              </a:rPr>
              <a:t> </a:t>
            </a:r>
            <a:r>
              <a:rPr lang="es-MX" sz="2400" spc="-5" dirty="0">
                <a:latin typeface="Comic Sans MS"/>
                <a:cs typeface="Comic Sans MS"/>
              </a:rPr>
              <a:t>definido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spc="254" dirty="0">
                <a:latin typeface="Comic Sans MS"/>
                <a:cs typeface="Comic Sans MS"/>
              </a:rPr>
              <a:t> </a:t>
            </a:r>
            <a:r>
              <a:rPr lang="es-MX" sz="2400" spc="-5" dirty="0">
                <a:latin typeface="Comic Sans MS"/>
                <a:cs typeface="Comic Sans MS"/>
              </a:rPr>
              <a:t>inverso.</a:t>
            </a:r>
            <a:r>
              <a:rPr lang="es-MX" sz="2400" spc="260" dirty="0">
                <a:latin typeface="Comic Sans MS"/>
                <a:cs typeface="Comic Sans MS"/>
              </a:rPr>
              <a:t> </a:t>
            </a:r>
            <a:r>
              <a:rPr lang="es-MX" sz="2400" spc="-5" dirty="0">
                <a:latin typeface="Comic Sans MS"/>
                <a:cs typeface="Comic Sans MS"/>
              </a:rPr>
              <a:t>Las</a:t>
            </a:r>
            <a:r>
              <a:rPr lang="es-MX" sz="2400" spc="260" dirty="0">
                <a:latin typeface="Comic Sans MS"/>
                <a:cs typeface="Comic Sans MS"/>
              </a:rPr>
              <a:t> </a:t>
            </a:r>
            <a:r>
              <a:rPr lang="es-MX" sz="2400" spc="-5" dirty="0">
                <a:latin typeface="Comic Sans MS"/>
                <a:cs typeface="Comic Sans MS"/>
              </a:rPr>
              <a:t>respuestas para unidades menores a 100 MW, indicó que casi en todas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tenía</a:t>
            </a:r>
            <a:r>
              <a:rPr lang="es-MX" sz="2400" dirty="0">
                <a:latin typeface="Comic Sans MS"/>
                <a:cs typeface="Comic Sans MS"/>
              </a:rPr>
              <a:t> </a:t>
            </a:r>
            <a:r>
              <a:rPr lang="es-MX" sz="2400" spc="-5" dirty="0">
                <a:latin typeface="Comic Sans MS"/>
                <a:cs typeface="Comic Sans MS"/>
              </a:rPr>
              <a:t>ninguna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 V/Hz</a:t>
            </a:r>
            <a:r>
              <a:rPr lang="es-MX" sz="2400" spc="-7" baseline="-13888" dirty="0">
                <a:latin typeface="Comic Sans MS"/>
                <a:cs typeface="Comic Sans MS"/>
              </a:rPr>
              <a:t>.</a:t>
            </a:r>
            <a:endParaRPr lang="es-MX" sz="2400" baseline="-13888" dirty="0">
              <a:latin typeface="Comic Sans MS"/>
              <a:cs typeface="Comic Sans MS"/>
            </a:endParaRPr>
          </a:p>
          <a:p>
            <a:pPr marL="12700" marR="5080" algn="just">
              <a:spcBef>
                <a:spcPts val="100"/>
              </a:spcBef>
            </a:pPr>
            <a:r>
              <a:rPr lang="es-MX" sz="2400" spc="-5" dirty="0">
                <a:latin typeface="Comic Sans MS"/>
                <a:cs typeface="Comic Sans MS"/>
              </a:rPr>
              <a:t>En los relés de sobretensión, el pickup debe ser ajustado arriba de la máxima tensión de operación normal; el relé puede</a:t>
            </a:r>
            <a:r>
              <a:rPr lang="es-MX" sz="2400" dirty="0">
                <a:latin typeface="Comic Sans MS"/>
                <a:cs typeface="Comic Sans MS"/>
              </a:rPr>
              <a:t> </a:t>
            </a:r>
            <a:r>
              <a:rPr lang="es-MX" sz="2400" spc="-5" dirty="0">
                <a:latin typeface="Comic Sans MS"/>
                <a:cs typeface="Comic Sans MS"/>
              </a:rPr>
              <a:t>tener</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característica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inverso</a:t>
            </a:r>
            <a:r>
              <a:rPr lang="es-MX" sz="2400" dirty="0">
                <a:latin typeface="Comic Sans MS"/>
                <a:cs typeface="Comic Sans MS"/>
              </a:rPr>
              <a:t> </a:t>
            </a:r>
            <a:r>
              <a:rPr lang="es-MX" sz="2400" spc="-5" dirty="0">
                <a:latin typeface="Comic Sans MS"/>
                <a:cs typeface="Comic Sans MS"/>
              </a:rPr>
              <a:t>o definido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darle</a:t>
            </a:r>
            <a:r>
              <a:rPr lang="es-MX" sz="2400" dirty="0">
                <a:latin typeface="Comic Sans MS"/>
                <a:cs typeface="Comic Sans MS"/>
              </a:rPr>
              <a:t> </a:t>
            </a:r>
            <a:r>
              <a:rPr lang="es-MX" sz="2400" spc="-5" dirty="0">
                <a:latin typeface="Comic Sans MS"/>
                <a:cs typeface="Comic Sans MS"/>
              </a:rPr>
              <a:t>oportunidad</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regulador</a:t>
            </a:r>
            <a:r>
              <a:rPr lang="es-MX" sz="2400" spc="260" dirty="0">
                <a:latin typeface="Comic Sans MS"/>
                <a:cs typeface="Comic Sans MS"/>
              </a:rPr>
              <a:t> </a:t>
            </a:r>
            <a:r>
              <a:rPr lang="es-MX" sz="2400" spc="-5" dirty="0">
                <a:latin typeface="Comic Sans MS"/>
                <a:cs typeface="Comic Sans MS"/>
              </a:rPr>
              <a:t>de responder a condiciones transitorias antes de que ocurra el</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Adicionalmente,</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aplicado</a:t>
            </a:r>
            <a:r>
              <a:rPr lang="es-MX" sz="2400" dirty="0">
                <a:latin typeface="Comic Sans MS"/>
                <a:cs typeface="Comic Sans MS"/>
              </a:rPr>
              <a:t> </a:t>
            </a:r>
            <a:r>
              <a:rPr lang="es-MX" sz="2400" spc="-5" dirty="0">
                <a:latin typeface="Comic Sans MS"/>
                <a:cs typeface="Comic Sans MS"/>
              </a:rPr>
              <a:t>un elemento</a:t>
            </a:r>
            <a:r>
              <a:rPr lang="es-MX" sz="2400" spc="5" dirty="0">
                <a:latin typeface="Comic Sans MS"/>
                <a:cs typeface="Comic Sans MS"/>
              </a:rPr>
              <a:t> </a:t>
            </a:r>
            <a:r>
              <a:rPr lang="es-MX" sz="2400" spc="-5" dirty="0">
                <a:latin typeface="Comic Sans MS"/>
                <a:cs typeface="Comic Sans MS"/>
              </a:rPr>
              <a:t>instantáneo</a:t>
            </a:r>
            <a:r>
              <a:rPr lang="es-MX" sz="2400" spc="5" dirty="0">
                <a:latin typeface="Comic Sans MS"/>
                <a:cs typeface="Comic Sans MS"/>
              </a:rPr>
              <a:t> </a:t>
            </a:r>
            <a:r>
              <a:rPr lang="es-MX" sz="2400" spc="-5" dirty="0">
                <a:latin typeface="Comic Sans MS"/>
                <a:cs typeface="Comic Sans MS"/>
              </a:rPr>
              <a:t>para</a:t>
            </a:r>
            <a:r>
              <a:rPr lang="es-MX" sz="2400" spc="15" dirty="0">
                <a:latin typeface="Comic Sans MS"/>
                <a:cs typeface="Comic Sans MS"/>
              </a:rPr>
              <a:t> </a:t>
            </a:r>
            <a:r>
              <a:rPr lang="es-MX" sz="2400" spc="-5" dirty="0">
                <a:latin typeface="Comic Sans MS"/>
                <a:cs typeface="Comic Sans MS"/>
              </a:rPr>
              <a:t>sobretensiones</a:t>
            </a:r>
            <a:r>
              <a:rPr lang="es-MX" sz="2400" spc="5" dirty="0">
                <a:latin typeface="Comic Sans MS"/>
                <a:cs typeface="Comic Sans MS"/>
              </a:rPr>
              <a:t> </a:t>
            </a:r>
            <a:r>
              <a:rPr lang="es-MX" sz="2400" spc="-5" dirty="0">
                <a:latin typeface="Comic Sans MS"/>
                <a:cs typeface="Comic Sans MS"/>
              </a:rPr>
              <a:t>muy</a:t>
            </a:r>
            <a:r>
              <a:rPr lang="es-MX" sz="2400" spc="5" dirty="0">
                <a:latin typeface="Comic Sans MS"/>
                <a:cs typeface="Comic Sans MS"/>
              </a:rPr>
              <a:t> </a:t>
            </a:r>
            <a:r>
              <a:rPr lang="es-MX" sz="2400" spc="-5" dirty="0">
                <a:latin typeface="Comic Sans MS"/>
                <a:cs typeface="Comic Sans MS"/>
              </a:rPr>
              <a:t>altas.</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importante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tenga</a:t>
            </a:r>
            <a:r>
              <a:rPr lang="es-MX" sz="2400" dirty="0">
                <a:latin typeface="Comic Sans MS"/>
                <a:cs typeface="Comic Sans MS"/>
              </a:rPr>
              <a:t> </a:t>
            </a:r>
            <a:r>
              <a:rPr lang="es-MX" sz="2400" spc="-5" dirty="0">
                <a:latin typeface="Comic Sans MS"/>
                <a:cs typeface="Comic Sans MS"/>
              </a:rPr>
              <a:t>una respuesta</a:t>
            </a:r>
            <a:r>
              <a:rPr lang="es-MX" sz="2400" dirty="0">
                <a:latin typeface="Comic Sans MS"/>
                <a:cs typeface="Comic Sans MS"/>
              </a:rPr>
              <a:t> </a:t>
            </a:r>
            <a:r>
              <a:rPr lang="es-MX" sz="2400" spc="-5" dirty="0">
                <a:latin typeface="Comic Sans MS"/>
                <a:cs typeface="Comic Sans MS"/>
              </a:rPr>
              <a:t>plana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porque</a:t>
            </a:r>
            <a:r>
              <a:rPr lang="es-MX" sz="2400" dirty="0">
                <a:latin typeface="Comic Sans MS"/>
                <a:cs typeface="Comic Sans MS"/>
              </a:rPr>
              <a:t> </a:t>
            </a:r>
            <a:r>
              <a:rPr lang="es-MX" sz="2400" spc="-5" dirty="0">
                <a:latin typeface="Comic Sans MS"/>
                <a:cs typeface="Comic Sans MS"/>
              </a:rPr>
              <a:t>pueden presentarse cambios de frecuencia durante el evento de sobretensión.</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particular</a:t>
            </a:r>
            <a:r>
              <a:rPr lang="es-MX" sz="2400" dirty="0">
                <a:latin typeface="Comic Sans MS"/>
                <a:cs typeface="Comic Sans MS"/>
              </a:rPr>
              <a:t> </a:t>
            </a:r>
            <a:r>
              <a:rPr lang="es-MX" sz="2400" spc="-5" dirty="0">
                <a:latin typeface="Comic Sans MS"/>
                <a:cs typeface="Comic Sans MS"/>
              </a:rPr>
              <a:t>importancia</a:t>
            </a:r>
            <a:r>
              <a:rPr lang="es-MX" sz="2400" dirty="0">
                <a:latin typeface="Comic Sans MS"/>
                <a:cs typeface="Comic Sans MS"/>
              </a:rPr>
              <a:t> </a:t>
            </a:r>
            <a:r>
              <a:rPr lang="es-MX" sz="2400" spc="-5" dirty="0">
                <a:latin typeface="Comic Sans MS"/>
                <a:cs typeface="Comic Sans MS"/>
              </a:rPr>
              <a:t>en instalaciones hidroeléctricas que pueden tener límites en la</a:t>
            </a:r>
            <a:r>
              <a:rPr lang="es-MX" sz="2400" spc="204" dirty="0">
                <a:latin typeface="Comic Sans MS"/>
                <a:cs typeface="Comic Sans MS"/>
              </a:rPr>
              <a:t> </a:t>
            </a:r>
            <a:r>
              <a:rPr lang="es-MX" sz="2400" spc="-5" dirty="0">
                <a:latin typeface="Comic Sans MS"/>
                <a:cs typeface="Comic Sans MS"/>
              </a:rPr>
              <a:t>velocidad</a:t>
            </a:r>
            <a:r>
              <a:rPr lang="es-MX" sz="2400" spc="210" dirty="0">
                <a:latin typeface="Comic Sans MS"/>
                <a:cs typeface="Comic Sans MS"/>
              </a:rPr>
              <a:t> </a:t>
            </a:r>
            <a:r>
              <a:rPr lang="es-MX" sz="2400" spc="-5" dirty="0">
                <a:latin typeface="Comic Sans MS"/>
                <a:cs typeface="Comic Sans MS"/>
              </a:rPr>
              <a:t>de</a:t>
            </a:r>
            <a:r>
              <a:rPr lang="es-MX" sz="2400" spc="210" dirty="0">
                <a:latin typeface="Comic Sans MS"/>
                <a:cs typeface="Comic Sans MS"/>
              </a:rPr>
              <a:t> </a:t>
            </a:r>
            <a:r>
              <a:rPr lang="es-MX" sz="2400" spc="-5" dirty="0">
                <a:latin typeface="Comic Sans MS"/>
                <a:cs typeface="Comic Sans MS"/>
              </a:rPr>
              <a:t>cierre</a:t>
            </a:r>
            <a:r>
              <a:rPr lang="es-MX" sz="2400" spc="204" dirty="0">
                <a:latin typeface="Comic Sans MS"/>
                <a:cs typeface="Comic Sans MS"/>
              </a:rPr>
              <a:t> </a:t>
            </a:r>
            <a:r>
              <a:rPr lang="es-MX" sz="2400" spc="-5" dirty="0">
                <a:latin typeface="Comic Sans MS"/>
                <a:cs typeface="Comic Sans MS"/>
              </a:rPr>
              <a:t>de</a:t>
            </a:r>
            <a:r>
              <a:rPr lang="es-MX" sz="2400" spc="210" dirty="0">
                <a:latin typeface="Comic Sans MS"/>
                <a:cs typeface="Comic Sans MS"/>
              </a:rPr>
              <a:t> </a:t>
            </a:r>
            <a:r>
              <a:rPr lang="es-MX" sz="2400" spc="-5" dirty="0">
                <a:latin typeface="Comic Sans MS"/>
                <a:cs typeface="Comic Sans MS"/>
              </a:rPr>
              <a:t>compuertas,</a:t>
            </a:r>
            <a:r>
              <a:rPr lang="es-MX" sz="2400" spc="210" dirty="0">
                <a:latin typeface="Comic Sans MS"/>
                <a:cs typeface="Comic Sans MS"/>
              </a:rPr>
              <a:t> </a:t>
            </a:r>
            <a:r>
              <a:rPr lang="es-MX" sz="2400" spc="-5" dirty="0">
                <a:latin typeface="Comic Sans MS"/>
                <a:cs typeface="Comic Sans MS"/>
              </a:rPr>
              <a:t>impuesto</a:t>
            </a:r>
            <a:r>
              <a:rPr lang="es-MX" sz="2400" spc="204" dirty="0">
                <a:latin typeface="Comic Sans MS"/>
                <a:cs typeface="Comic Sans MS"/>
              </a:rPr>
              <a:t> </a:t>
            </a:r>
            <a:r>
              <a:rPr lang="es-MX" sz="2400" spc="-5" dirty="0">
                <a:latin typeface="Comic Sans MS"/>
                <a:cs typeface="Comic Sans MS"/>
              </a:rPr>
              <a:t>por</a:t>
            </a:r>
            <a:r>
              <a:rPr lang="es-MX" sz="2400" spc="195" dirty="0">
                <a:latin typeface="Comic Sans MS"/>
                <a:cs typeface="Comic Sans MS"/>
              </a:rPr>
              <a:t> </a:t>
            </a:r>
            <a:r>
              <a:rPr lang="es-MX" sz="2400" spc="-5" dirty="0">
                <a:latin typeface="Comic Sans MS"/>
                <a:cs typeface="Comic Sans MS"/>
              </a:rPr>
              <a:t>la presión hidráulica en las compuertas de las esclusas.</a:t>
            </a:r>
            <a:r>
              <a:rPr lang="es-MX" sz="2400" dirty="0">
                <a:latin typeface="Comic Sans MS"/>
                <a:cs typeface="Comic Sans MS"/>
              </a:rPr>
              <a:t> </a:t>
            </a:r>
            <a:r>
              <a:rPr lang="es-MX" sz="2400" spc="-5" dirty="0">
                <a:latin typeface="Comic Sans MS"/>
                <a:cs typeface="Comic Sans MS"/>
              </a:rPr>
              <a:t>En tales</a:t>
            </a:r>
            <a:r>
              <a:rPr lang="es-MX" sz="2400" spc="215" dirty="0">
                <a:latin typeface="Comic Sans MS"/>
                <a:cs typeface="Comic Sans MS"/>
              </a:rPr>
              <a:t> </a:t>
            </a:r>
            <a:r>
              <a:rPr lang="es-MX" sz="2400" spc="-5" dirty="0">
                <a:latin typeface="Comic Sans MS"/>
                <a:cs typeface="Comic Sans MS"/>
              </a:rPr>
              <a:t>casos,</a:t>
            </a:r>
            <a:r>
              <a:rPr lang="es-MX" sz="2400" spc="220" dirty="0">
                <a:latin typeface="Comic Sans MS"/>
                <a:cs typeface="Comic Sans MS"/>
              </a:rPr>
              <a:t> </a:t>
            </a:r>
            <a:r>
              <a:rPr lang="es-MX" sz="2400" spc="-5" dirty="0">
                <a:latin typeface="Comic Sans MS"/>
                <a:cs typeface="Comic Sans MS"/>
              </a:rPr>
              <a:t>estas</a:t>
            </a:r>
            <a:r>
              <a:rPr lang="es-MX" sz="2400" spc="210" dirty="0">
                <a:latin typeface="Comic Sans MS"/>
                <a:cs typeface="Comic Sans MS"/>
              </a:rPr>
              <a:t> </a:t>
            </a:r>
            <a:r>
              <a:rPr lang="es-MX" sz="2400" spc="-5" dirty="0">
                <a:latin typeface="Comic Sans MS"/>
                <a:cs typeface="Comic Sans MS"/>
              </a:rPr>
              <a:t>unidades</a:t>
            </a:r>
            <a:r>
              <a:rPr lang="es-MX" sz="2400" spc="215" dirty="0">
                <a:latin typeface="Comic Sans MS"/>
                <a:cs typeface="Comic Sans MS"/>
              </a:rPr>
              <a:t> </a:t>
            </a:r>
            <a:r>
              <a:rPr lang="es-MX" sz="2400" spc="-5" dirty="0">
                <a:latin typeface="Comic Sans MS"/>
                <a:cs typeface="Comic Sans MS"/>
              </a:rPr>
              <a:t>pueden</a:t>
            </a:r>
            <a:r>
              <a:rPr lang="es-MX" sz="2400" spc="215" dirty="0">
                <a:latin typeface="Comic Sans MS"/>
                <a:cs typeface="Comic Sans MS"/>
              </a:rPr>
              <a:t> </a:t>
            </a:r>
            <a:r>
              <a:rPr lang="es-MX" sz="2400" spc="-5" dirty="0">
                <a:latin typeface="Comic Sans MS"/>
                <a:cs typeface="Comic Sans MS"/>
              </a:rPr>
              <a:t>sufrir</a:t>
            </a:r>
            <a:r>
              <a:rPr lang="es-MX" sz="2400" spc="210" dirty="0">
                <a:latin typeface="Comic Sans MS"/>
                <a:cs typeface="Comic Sans MS"/>
              </a:rPr>
              <a:t> </a:t>
            </a:r>
            <a:r>
              <a:rPr lang="es-MX" sz="2400" spc="-5" dirty="0">
                <a:latin typeface="Comic Sans MS"/>
                <a:cs typeface="Comic Sans MS"/>
              </a:rPr>
              <a:t>incrementos de velocidad del orden de 150% durante un rechazo total de carga, antes de que la acción del gobernador pueda tener</a:t>
            </a:r>
            <a:r>
              <a:rPr lang="es-MX" sz="2400" dirty="0">
                <a:latin typeface="Comic Sans MS"/>
                <a:cs typeface="Comic Sans MS"/>
              </a:rPr>
              <a:t> </a:t>
            </a:r>
            <a:r>
              <a:rPr lang="es-MX" sz="2400" spc="-5" dirty="0">
                <a:latin typeface="Comic Sans MS"/>
                <a:cs typeface="Comic Sans MS"/>
              </a:rPr>
              <a:t>efecto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reducir</a:t>
            </a:r>
            <a:r>
              <a:rPr lang="es-MX" sz="240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velocidad.</a:t>
            </a:r>
            <a:endParaRPr sz="900" dirty="0">
              <a:latin typeface="Comic Sans MS"/>
              <a:cs typeface="Comic Sans MS"/>
            </a:endParaRPr>
          </a:p>
        </p:txBody>
      </p:sp>
      <p:pic>
        <p:nvPicPr>
          <p:cNvPr id="11" name="object 3">
            <a:extLst>
              <a:ext uri="{FF2B5EF4-FFF2-40B4-BE49-F238E27FC236}">
                <a16:creationId xmlns="" xmlns:a16="http://schemas.microsoft.com/office/drawing/2014/main" id="{E754BBEE-9F56-4D8B-843C-DC22DDFF365C}"/>
              </a:ext>
            </a:extLst>
          </p:cNvPr>
          <p:cNvPicPr/>
          <p:nvPr/>
        </p:nvPicPr>
        <p:blipFill>
          <a:blip r:embed="rId2" cstate="print"/>
          <a:stretch>
            <a:fillRect/>
          </a:stretch>
        </p:blipFill>
        <p:spPr>
          <a:xfrm>
            <a:off x="10226684" y="1600176"/>
            <a:ext cx="7286676" cy="5072098"/>
          </a:xfrm>
          <a:prstGeom prst="rect">
            <a:avLst/>
          </a:prstGeom>
        </p:spPr>
      </p:pic>
      <p:sp>
        <p:nvSpPr>
          <p:cNvPr id="4" name="3 Rectángulo"/>
          <p:cNvSpPr/>
          <p:nvPr/>
        </p:nvSpPr>
        <p:spPr>
          <a:xfrm>
            <a:off x="10155246" y="6958026"/>
            <a:ext cx="7369164" cy="1477328"/>
          </a:xfrm>
          <a:prstGeom prst="rect">
            <a:avLst/>
          </a:prstGeom>
        </p:spPr>
        <p:txBody>
          <a:bodyPr wrap="square">
            <a:spAutoFit/>
          </a:bodyPr>
          <a:lstStyle/>
          <a:p>
            <a:pPr marL="12700" marR="5080" algn="ctr">
              <a:spcBef>
                <a:spcPts val="100"/>
              </a:spcBef>
            </a:pPr>
            <a:r>
              <a:rPr lang="es-MX" b="1" dirty="0" smtClean="0">
                <a:latin typeface="Comic Sans MS" panose="030F0702030302020204" pitchFamily="66" charset="0"/>
              </a:rPr>
              <a:t>Figura 7 Protección y flexibilidad de operación óptima, proporcionada con el uso de relés de tiempo inverso y de tiempo definido. (El relé A es de tiempo definido, ajustado a 123% Volts/Hz con un retardo de tiempo de 2 segundos; el relé B es de tiempo inverso)</a:t>
            </a:r>
            <a:endParaRPr lang="es-MX" b="1" dirty="0">
              <a:latin typeface="Comic Sans MS" panose="030F0702030302020204" pitchFamily="66" charset="0"/>
              <a:cs typeface="Comic Sans MS"/>
            </a:endParaRPr>
          </a:p>
        </p:txBody>
      </p:sp>
    </p:spTree>
    <p:extLst>
      <p:ext uri="{BB962C8B-B14F-4D97-AF65-F5344CB8AC3E}">
        <p14:creationId xmlns="" xmlns:p14="http://schemas.microsoft.com/office/powerpoint/2010/main" val="18085502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09078"/>
            <a:ext cx="17221199" cy="2773323"/>
          </a:xfrm>
          <a:prstGeom prst="rect">
            <a:avLst/>
          </a:prstGeom>
        </p:spPr>
        <p:txBody>
          <a:bodyPr vert="horz" wrap="square" lIns="0" tIns="12700" rIns="0" bIns="0" rtlCol="0">
            <a:spAutoFit/>
          </a:bodyPr>
          <a:lstStyle/>
          <a:p>
            <a:pPr marL="12700" marR="5080" algn="just">
              <a:spcBef>
                <a:spcPts val="100"/>
              </a:spcBef>
              <a:tabLst>
                <a:tab pos="2691130" algn="l"/>
              </a:tabLst>
            </a:pPr>
            <a:r>
              <a:rPr sz="2400" b="1" spc="-5" dirty="0">
                <a:latin typeface="Comic Sans MS"/>
                <a:cs typeface="Comic Sans MS"/>
              </a:rPr>
              <a:t>CONEXIÓN</a:t>
            </a:r>
            <a:r>
              <a:rPr sz="2400" b="1" spc="585" dirty="0">
                <a:latin typeface="Comic Sans MS"/>
                <a:cs typeface="Comic Sans MS"/>
              </a:rPr>
              <a:t> </a:t>
            </a:r>
            <a:r>
              <a:rPr sz="2400" b="1" spc="-5" dirty="0">
                <a:latin typeface="Comic Sans MS"/>
                <a:cs typeface="Comic Sans MS"/>
              </a:rPr>
              <a:t>DE</a:t>
            </a:r>
            <a:r>
              <a:rPr sz="2400" b="1" spc="585" dirty="0">
                <a:latin typeface="Comic Sans MS"/>
                <a:cs typeface="Comic Sans MS"/>
              </a:rPr>
              <a:t> </a:t>
            </a:r>
            <a:r>
              <a:rPr sz="2400" b="1" spc="-5" dirty="0">
                <a:latin typeface="Comic Sans MS"/>
                <a:cs typeface="Comic Sans MS"/>
              </a:rPr>
              <a:t>LOS</a:t>
            </a:r>
            <a:r>
              <a:rPr sz="2400" b="1" spc="585" dirty="0">
                <a:latin typeface="Comic Sans MS"/>
                <a:cs typeface="Comic Sans MS"/>
              </a:rPr>
              <a:t> </a:t>
            </a:r>
            <a:r>
              <a:rPr sz="2400" b="1" spc="-5" dirty="0">
                <a:latin typeface="Comic Sans MS"/>
                <a:cs typeface="Comic Sans MS"/>
              </a:rPr>
              <a:t>RELÉS</a:t>
            </a:r>
            <a:r>
              <a:rPr sz="2400" b="1" spc="585" dirty="0">
                <a:latin typeface="Comic Sans MS"/>
                <a:cs typeface="Comic Sans MS"/>
              </a:rPr>
              <a:t> </a:t>
            </a:r>
            <a:r>
              <a:rPr sz="2400" b="1" spc="-5" dirty="0">
                <a:latin typeface="Comic Sans MS"/>
                <a:cs typeface="Comic Sans MS"/>
              </a:rPr>
              <a:t>DE</a:t>
            </a:r>
            <a:r>
              <a:rPr sz="2400" b="1" spc="585" dirty="0">
                <a:latin typeface="Comic Sans MS"/>
                <a:cs typeface="Comic Sans MS"/>
              </a:rPr>
              <a:t> </a:t>
            </a:r>
            <a:r>
              <a:rPr sz="2400" b="1" spc="-5" dirty="0">
                <a:latin typeface="Comic Sans MS"/>
                <a:cs typeface="Comic Sans MS"/>
              </a:rPr>
              <a:t>V/Hz	Y</a:t>
            </a:r>
            <a:r>
              <a:rPr sz="2400" b="1" spc="100" dirty="0">
                <a:latin typeface="Comic Sans MS"/>
                <a:cs typeface="Comic Sans MS"/>
              </a:rPr>
              <a:t> </a:t>
            </a:r>
            <a:r>
              <a:rPr sz="2400" b="1" spc="-5" dirty="0">
                <a:latin typeface="Comic Sans MS"/>
                <a:cs typeface="Comic Sans MS"/>
              </a:rPr>
              <a:t>DE</a:t>
            </a:r>
            <a:r>
              <a:rPr lang="es-AR" sz="2400" b="1" spc="-5" dirty="0">
                <a:latin typeface="Comic Sans MS"/>
                <a:cs typeface="Comic Sans MS"/>
              </a:rPr>
              <a:t> </a:t>
            </a:r>
            <a:r>
              <a:rPr sz="2400" b="1" spc="-5" dirty="0">
                <a:latin typeface="Comic Sans MS"/>
                <a:cs typeface="Comic Sans MS"/>
              </a:rPr>
              <a:t>SOBRETENSIÓN</a:t>
            </a:r>
            <a:endParaRPr lang="en-US" sz="2400" b="1" spc="-5" dirty="0">
              <a:latin typeface="Comic Sans MS"/>
              <a:cs typeface="Comic Sans MS"/>
            </a:endParaRPr>
          </a:p>
          <a:p>
            <a:pPr marL="12700" marR="5080" algn="just">
              <a:spcBef>
                <a:spcPts val="100"/>
              </a:spcBef>
            </a:pPr>
            <a:r>
              <a:rPr lang="es-MX" sz="2400" spc="-5" dirty="0">
                <a:latin typeface="Comic Sans MS"/>
                <a:cs typeface="Comic Sans MS"/>
              </a:rPr>
              <a:t>Muchos relés de V/Hz son dispositivos monofásicos.</a:t>
            </a:r>
            <a:r>
              <a:rPr lang="es-MX" sz="2400" dirty="0">
                <a:latin typeface="Comic Sans MS"/>
                <a:cs typeface="Comic Sans MS"/>
              </a:rPr>
              <a:t> </a:t>
            </a:r>
            <a:r>
              <a:rPr lang="es-MX" sz="2400" spc="-5" dirty="0">
                <a:latin typeface="Comic Sans MS"/>
                <a:cs typeface="Comic Sans MS"/>
              </a:rPr>
              <a:t>Los problemas se presentan si la señal de tensión para el relé se</a:t>
            </a:r>
            <a:r>
              <a:rPr lang="es-MX" sz="2400" spc="30" dirty="0">
                <a:latin typeface="Comic Sans MS"/>
                <a:cs typeface="Comic Sans MS"/>
              </a:rPr>
              <a:t> </a:t>
            </a:r>
            <a:r>
              <a:rPr lang="es-MX" sz="2400" spc="-5" dirty="0">
                <a:latin typeface="Comic Sans MS"/>
                <a:cs typeface="Comic Sans MS"/>
              </a:rPr>
              <a:t>toma</a:t>
            </a:r>
            <a:r>
              <a:rPr lang="es-MX" sz="2400" spc="30" dirty="0">
                <a:latin typeface="Comic Sans MS"/>
                <a:cs typeface="Comic Sans MS"/>
              </a:rPr>
              <a:t> </a:t>
            </a:r>
            <a:r>
              <a:rPr lang="es-MX" sz="2400" spc="-5" dirty="0">
                <a:latin typeface="Comic Sans MS"/>
                <a:cs typeface="Comic Sans MS"/>
              </a:rPr>
              <a:t>de</a:t>
            </a:r>
            <a:r>
              <a:rPr lang="es-MX" sz="2400" spc="35" dirty="0">
                <a:latin typeface="Comic Sans MS"/>
                <a:cs typeface="Comic Sans MS"/>
              </a:rPr>
              <a:t> </a:t>
            </a:r>
            <a:r>
              <a:rPr lang="es-MX" sz="2400" spc="-5" dirty="0">
                <a:latin typeface="Comic Sans MS"/>
                <a:cs typeface="Comic Sans MS"/>
              </a:rPr>
              <a:t>un</a:t>
            </a:r>
            <a:r>
              <a:rPr lang="es-MX" sz="2400" spc="30" dirty="0">
                <a:latin typeface="Comic Sans MS"/>
                <a:cs typeface="Comic Sans MS"/>
              </a:rPr>
              <a:t> </a:t>
            </a:r>
            <a:r>
              <a:rPr lang="es-MX" sz="2400" spc="-5" dirty="0">
                <a:latin typeface="Comic Sans MS"/>
                <a:cs typeface="Comic Sans MS"/>
              </a:rPr>
              <a:t>solo</a:t>
            </a:r>
            <a:r>
              <a:rPr lang="es-MX" sz="2400" spc="30" dirty="0">
                <a:latin typeface="Comic Sans MS"/>
                <a:cs typeface="Comic Sans MS"/>
              </a:rPr>
              <a:t> </a:t>
            </a:r>
            <a:r>
              <a:rPr lang="es-MX" sz="2400" spc="-5" dirty="0">
                <a:latin typeface="Comic Sans MS"/>
                <a:cs typeface="Comic Sans MS"/>
              </a:rPr>
              <a:t>TP</a:t>
            </a:r>
            <a:r>
              <a:rPr lang="es-MX" sz="2400" spc="35" dirty="0">
                <a:latin typeface="Comic Sans MS"/>
                <a:cs typeface="Comic Sans MS"/>
              </a:rPr>
              <a:t> </a:t>
            </a:r>
            <a:r>
              <a:rPr lang="es-MX" sz="2400" spc="-5" dirty="0">
                <a:latin typeface="Comic Sans MS"/>
                <a:cs typeface="Comic Sans MS"/>
              </a:rPr>
              <a:t>del</a:t>
            </a:r>
            <a:r>
              <a:rPr lang="es-MX" sz="2400" spc="30" dirty="0">
                <a:latin typeface="Comic Sans MS"/>
                <a:cs typeface="Comic Sans MS"/>
              </a:rPr>
              <a:t> </a:t>
            </a:r>
            <a:r>
              <a:rPr lang="es-MX" sz="2400" spc="-5" dirty="0">
                <a:latin typeface="Comic Sans MS"/>
                <a:cs typeface="Comic Sans MS"/>
              </a:rPr>
              <a:t>generador.</a:t>
            </a:r>
            <a:r>
              <a:rPr lang="es-MX" sz="2400" spc="60" dirty="0">
                <a:latin typeface="Comic Sans MS"/>
                <a:cs typeface="Comic Sans MS"/>
              </a:rPr>
              <a:t> </a:t>
            </a:r>
            <a:r>
              <a:rPr lang="es-MX" sz="2400" spc="-5" dirty="0">
                <a:latin typeface="Comic Sans MS"/>
                <a:cs typeface="Comic Sans MS"/>
              </a:rPr>
              <a:t>Un</a:t>
            </a:r>
            <a:r>
              <a:rPr lang="es-MX" sz="2400" spc="25" dirty="0">
                <a:latin typeface="Comic Sans MS"/>
                <a:cs typeface="Comic Sans MS"/>
              </a:rPr>
              <a:t> </a:t>
            </a:r>
            <a:r>
              <a:rPr lang="es-MX" sz="2400" spc="-5" dirty="0">
                <a:latin typeface="Comic Sans MS"/>
                <a:cs typeface="Comic Sans MS"/>
              </a:rPr>
              <a:t>fusible</a:t>
            </a:r>
            <a:r>
              <a:rPr lang="es-MX" sz="2400" spc="25" dirty="0">
                <a:latin typeface="Comic Sans MS"/>
                <a:cs typeface="Comic Sans MS"/>
              </a:rPr>
              <a:t> </a:t>
            </a:r>
            <a:r>
              <a:rPr lang="es-MX" sz="2400" spc="-5" dirty="0">
                <a:latin typeface="Comic Sans MS"/>
                <a:cs typeface="Comic Sans MS"/>
              </a:rPr>
              <a:t>fundido o</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conexión</a:t>
            </a:r>
            <a:r>
              <a:rPr lang="es-MX" sz="2400" dirty="0">
                <a:latin typeface="Comic Sans MS"/>
                <a:cs typeface="Comic Sans MS"/>
              </a:rPr>
              <a:t> </a:t>
            </a:r>
            <a:r>
              <a:rPr lang="es-MX" sz="2400" spc="-5" dirty="0">
                <a:latin typeface="Comic Sans MS"/>
                <a:cs typeface="Comic Sans MS"/>
              </a:rPr>
              <a:t>incompleta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circuito</a:t>
            </a:r>
            <a:r>
              <a:rPr lang="es-MX" sz="2400" spc="260" dirty="0">
                <a:latin typeface="Comic Sans MS"/>
                <a:cs typeface="Comic Sans MS"/>
              </a:rPr>
              <a:t> </a:t>
            </a:r>
            <a:r>
              <a:rPr lang="es-MX" sz="2400" spc="-5" dirty="0">
                <a:latin typeface="Comic Sans MS"/>
                <a:cs typeface="Comic Sans MS"/>
              </a:rPr>
              <a:t>cuando</a:t>
            </a:r>
            <a:r>
              <a:rPr lang="es-MX" sz="2400" spc="260" dirty="0">
                <a:latin typeface="Comic Sans MS"/>
                <a:cs typeface="Comic Sans MS"/>
              </a:rPr>
              <a:t> </a:t>
            </a:r>
            <a:r>
              <a:rPr lang="es-MX" sz="2400" spc="-5" dirty="0">
                <a:latin typeface="Comic Sans MS"/>
                <a:cs typeface="Comic Sans MS"/>
              </a:rPr>
              <a:t>se regresan los </a:t>
            </a:r>
            <a:r>
              <a:rPr lang="es-MX" sz="2400" spc="-5" dirty="0" err="1">
                <a:latin typeface="Comic Sans MS"/>
                <a:cs typeface="Comic Sans MS"/>
              </a:rPr>
              <a:t>TPs</a:t>
            </a:r>
            <a:r>
              <a:rPr lang="es-MX" sz="2400" spc="-5" dirty="0">
                <a:latin typeface="Comic Sans MS"/>
                <a:cs typeface="Comic Sans MS"/>
              </a:rPr>
              <a:t> a su lugar podrían dar como resultado que ninguna tensión sea </a:t>
            </a:r>
            <a:r>
              <a:rPr lang="es-MX" sz="2400" spc="-5" dirty="0" err="1">
                <a:latin typeface="Comic Sans MS"/>
                <a:cs typeface="Comic Sans MS"/>
              </a:rPr>
              <a:t>sensada</a:t>
            </a:r>
            <a:r>
              <a:rPr lang="es-MX" sz="2400" spc="-5" dirty="0">
                <a:latin typeface="Comic Sans MS"/>
                <a:cs typeface="Comic Sans MS"/>
              </a:rPr>
              <a:t> por el relé de V/Hz, por lo que no habría protección.</a:t>
            </a:r>
            <a:r>
              <a:rPr lang="es-MX" sz="2400" dirty="0">
                <a:latin typeface="Comic Sans MS"/>
                <a:cs typeface="Comic Sans MS"/>
              </a:rPr>
              <a:t> </a:t>
            </a:r>
            <a:r>
              <a:rPr lang="es-MX" sz="2400" spc="-5" dirty="0">
                <a:latin typeface="Comic Sans MS"/>
                <a:cs typeface="Comic Sans MS"/>
              </a:rPr>
              <a:t>Para tener una protección redundante y completa, deben usarse </a:t>
            </a:r>
            <a:r>
              <a:rPr lang="es-MX" sz="2400" spc="-5" dirty="0" err="1">
                <a:latin typeface="Comic Sans MS"/>
                <a:cs typeface="Comic Sans MS"/>
              </a:rPr>
              <a:t>TPs</a:t>
            </a:r>
            <a:r>
              <a:rPr lang="es-MX" sz="2400" spc="-5" dirty="0">
                <a:latin typeface="Comic Sans MS"/>
                <a:cs typeface="Comic Sans MS"/>
              </a:rPr>
              <a:t> en diferentes fases para alarmas múltiples y para funciones del relé. Algunos de los nuevos relés digitales tienen capacidad de alarmar</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pierde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entradas</a:t>
            </a:r>
            <a:r>
              <a:rPr lang="es-MX" sz="2400" dirty="0">
                <a:latin typeface="Comic Sans MS"/>
                <a:cs typeface="Comic Sans MS"/>
              </a:rPr>
              <a:t> </a:t>
            </a:r>
            <a:r>
              <a:rPr lang="es-MX" sz="2400" spc="-5" dirty="0">
                <a:latin typeface="Comic Sans MS"/>
                <a:cs typeface="Comic Sans MS"/>
              </a:rPr>
              <a:t>de potencial.</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aplican</a:t>
            </a:r>
            <a:r>
              <a:rPr lang="es-MX" sz="2400" dirty="0">
                <a:latin typeface="Comic Sans MS"/>
                <a:cs typeface="Comic Sans MS"/>
              </a:rPr>
              <a:t> </a:t>
            </a:r>
            <a:r>
              <a:rPr lang="es-MX" sz="2400" spc="-5" dirty="0">
                <a:latin typeface="Comic Sans MS"/>
                <a:cs typeface="Comic Sans MS"/>
              </a:rPr>
              <a:t>las mismas</a:t>
            </a:r>
            <a:r>
              <a:rPr lang="es-MX" sz="2400" dirty="0">
                <a:latin typeface="Comic Sans MS"/>
                <a:cs typeface="Comic Sans MS"/>
              </a:rPr>
              <a:t> </a:t>
            </a:r>
            <a:r>
              <a:rPr lang="es-MX" sz="2400" spc="-5" dirty="0">
                <a:latin typeface="Comic Sans MS"/>
                <a:cs typeface="Comic Sans MS"/>
              </a:rPr>
              <a:t>medidas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a:t>
            </a:r>
          </a:p>
          <a:p>
            <a:pPr marL="12700" marR="5080">
              <a:lnSpc>
                <a:spcPct val="116100"/>
              </a:lnSpc>
              <a:spcBef>
                <a:spcPts val="100"/>
              </a:spcBef>
              <a:tabLst>
                <a:tab pos="2691130" algn="l"/>
              </a:tabLst>
            </a:pPr>
            <a:endParaRPr sz="900" dirty="0">
              <a:latin typeface="Comic Sans MS"/>
              <a:cs typeface="Comic Sans M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09078"/>
            <a:ext cx="17221199" cy="8733929"/>
          </a:xfrm>
          <a:prstGeom prst="rect">
            <a:avLst/>
          </a:prstGeom>
        </p:spPr>
        <p:txBody>
          <a:bodyPr vert="horz" wrap="square" lIns="0" tIns="12700" rIns="0" bIns="0" rtlCol="0">
            <a:spAutoFit/>
          </a:bodyPr>
          <a:lstStyle/>
          <a:p>
            <a:pPr marL="12700" algn="just">
              <a:spcBef>
                <a:spcPts val="100"/>
              </a:spcBef>
            </a:pPr>
            <a:r>
              <a:rPr lang="es-MX" sz="2400" b="1" spc="-5" dirty="0">
                <a:latin typeface="Comic Sans MS"/>
                <a:cs typeface="Comic Sans MS"/>
              </a:rPr>
              <a:t>FILOSOFÍA</a:t>
            </a:r>
            <a:r>
              <a:rPr lang="es-MX" sz="2400" b="1" spc="-15" dirty="0">
                <a:latin typeface="Comic Sans MS"/>
                <a:cs typeface="Comic Sans MS"/>
              </a:rPr>
              <a:t> </a:t>
            </a:r>
            <a:r>
              <a:rPr lang="es-MX" sz="2400" b="1" spc="-5" dirty="0">
                <a:latin typeface="Comic Sans MS"/>
                <a:cs typeface="Comic Sans MS"/>
              </a:rPr>
              <a:t>DE</a:t>
            </a:r>
            <a:r>
              <a:rPr lang="es-MX" sz="2400" b="1" spc="-15" dirty="0">
                <a:latin typeface="Comic Sans MS"/>
                <a:cs typeface="Comic Sans MS"/>
              </a:rPr>
              <a:t> </a:t>
            </a:r>
            <a:r>
              <a:rPr lang="es-MX" sz="2400" b="1" spc="-5" dirty="0">
                <a:latin typeface="Comic Sans MS"/>
                <a:cs typeface="Comic Sans MS"/>
              </a:rPr>
              <a:t>DISPARO</a:t>
            </a:r>
          </a:p>
          <a:p>
            <a:pPr marL="12700" marR="5080" algn="just">
              <a:spcBef>
                <a:spcPts val="100"/>
              </a:spcBef>
            </a:pPr>
            <a:r>
              <a:rPr lang="es-MX" sz="2400" spc="-5" dirty="0">
                <a:latin typeface="Comic Sans MS"/>
                <a:cs typeface="Comic Sans MS"/>
              </a:rPr>
              <a:t>La operación con V/Hz excesivos causará falla del equipo y debe ser tratada como un problema eléctrico severo. Como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recomienda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“Guía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 Generadores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a:t>
            </a:r>
            <a:r>
              <a:rPr lang="es-MX" sz="2400" dirty="0">
                <a:latin typeface="Comic Sans MS"/>
                <a:cs typeface="Comic Sans MS"/>
              </a:rPr>
              <a:t> </a:t>
            </a:r>
            <a:r>
              <a:rPr lang="es-MX" sz="2400" spc="-5" dirty="0">
                <a:latin typeface="Comic Sans MS"/>
                <a:cs typeface="Comic Sans MS"/>
              </a:rPr>
              <a:t>(Guide</a:t>
            </a:r>
            <a:r>
              <a:rPr lang="es-MX" sz="2400" dirty="0">
                <a:latin typeface="Comic Sans MS"/>
                <a:cs typeface="Comic Sans MS"/>
              </a:rPr>
              <a:t> </a:t>
            </a:r>
            <a:r>
              <a:rPr lang="es-MX" sz="2400" spc="-5" dirty="0" err="1">
                <a:latin typeface="Comic Sans MS"/>
                <a:cs typeface="Comic Sans MS"/>
              </a:rPr>
              <a:t>for</a:t>
            </a:r>
            <a:r>
              <a:rPr lang="es-MX" sz="2400" dirty="0">
                <a:latin typeface="Comic Sans MS"/>
                <a:cs typeface="Comic Sans MS"/>
              </a:rPr>
              <a:t> </a:t>
            </a:r>
            <a:r>
              <a:rPr lang="es-MX" sz="2400" spc="-5" dirty="0">
                <a:latin typeface="Comic Sans MS"/>
                <a:cs typeface="Comic Sans MS"/>
              </a:rPr>
              <a:t>AC</a:t>
            </a:r>
            <a:r>
              <a:rPr lang="es-MX" sz="2400" dirty="0">
                <a:latin typeface="Comic Sans MS"/>
                <a:cs typeface="Comic Sans MS"/>
              </a:rPr>
              <a:t> </a:t>
            </a:r>
            <a:r>
              <a:rPr lang="es-MX" sz="2400" spc="-5" dirty="0" err="1">
                <a:latin typeface="Comic Sans MS"/>
                <a:cs typeface="Comic Sans MS"/>
              </a:rPr>
              <a:t>Generator</a:t>
            </a:r>
            <a:r>
              <a:rPr lang="es-MX" sz="2400" spc="-5" dirty="0">
                <a:latin typeface="Comic Sans MS"/>
                <a:cs typeface="Comic Sans MS"/>
              </a:rPr>
              <a:t> </a:t>
            </a:r>
            <a:r>
              <a:rPr lang="es-MX" sz="2400" spc="-5" dirty="0" err="1">
                <a:latin typeface="Comic Sans MS"/>
                <a:cs typeface="Comic Sans MS"/>
              </a:rPr>
              <a:t>Protection</a:t>
            </a:r>
            <a:r>
              <a:rPr lang="es-MX" sz="2400" spc="-5" dirty="0">
                <a:latin typeface="Comic Sans MS"/>
                <a:cs typeface="Comic Sans MS"/>
              </a:rPr>
              <a:t>), se deben abrir los interruptores principal y de</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sincronizada.</a:t>
            </a:r>
            <a:r>
              <a:rPr lang="es-MX" sz="2400" spc="260" dirty="0">
                <a:latin typeface="Comic Sans MS"/>
                <a:cs typeface="Comic Sans MS"/>
              </a:rPr>
              <a:t> </a:t>
            </a:r>
            <a:r>
              <a:rPr lang="es-MX" sz="2400" spc="-5" dirty="0">
                <a:latin typeface="Comic Sans MS"/>
                <a:cs typeface="Comic Sans MS"/>
              </a:rPr>
              <a:t>Para</a:t>
            </a:r>
            <a:r>
              <a:rPr lang="es-MX" sz="2400" spc="254" dirty="0">
                <a:latin typeface="Comic Sans MS"/>
                <a:cs typeface="Comic Sans MS"/>
              </a:rPr>
              <a:t> </a:t>
            </a:r>
            <a:r>
              <a:rPr lang="es-MX" sz="2400" spc="-5" dirty="0">
                <a:latin typeface="Comic Sans MS"/>
                <a:cs typeface="Comic Sans MS"/>
              </a:rPr>
              <a:t>las unidades</a:t>
            </a:r>
            <a:r>
              <a:rPr lang="es-MX" sz="2400" dirty="0">
                <a:latin typeface="Comic Sans MS"/>
                <a:cs typeface="Comic Sans MS"/>
              </a:rPr>
              <a:t> </a:t>
            </a:r>
            <a:r>
              <a:rPr lang="es-MX" sz="2400" spc="-5" dirty="0">
                <a:latin typeface="Comic Sans MS"/>
                <a:cs typeface="Comic Sans MS"/>
              </a:rPr>
              <a:t>sin</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rechazo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son incapaces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rápidamente</a:t>
            </a:r>
            <a:r>
              <a:rPr lang="es-MX" sz="2400" dirty="0">
                <a:latin typeface="Comic Sans MS"/>
                <a:cs typeface="Comic Sans MS"/>
              </a:rPr>
              <a:t> </a:t>
            </a:r>
            <a:r>
              <a:rPr lang="es-MX" sz="2400" spc="-5" dirty="0">
                <a:latin typeface="Comic Sans MS"/>
                <a:cs typeface="Comic Sans MS"/>
              </a:rPr>
              <a:t>bajar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y estabilizarse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punto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carga),</a:t>
            </a:r>
            <a:r>
              <a:rPr lang="es-MX" sz="2400" spc="254"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turbina también debe ser disparada.</a:t>
            </a:r>
            <a:r>
              <a:rPr lang="es-MX" sz="2400" dirty="0">
                <a:latin typeface="Comic Sans MS"/>
                <a:cs typeface="Comic Sans MS"/>
              </a:rPr>
              <a:t> </a:t>
            </a:r>
            <a:r>
              <a:rPr lang="es-MX" sz="2400" spc="-5" dirty="0">
                <a:latin typeface="Comic Sans MS"/>
                <a:cs typeface="Comic Sans MS"/>
              </a:rPr>
              <a:t>En el periodo anterior a la sincronización,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proporcionar</a:t>
            </a:r>
            <a:r>
              <a:rPr lang="es-MX" sz="2400" spc="260" dirty="0">
                <a:latin typeface="Comic Sans MS"/>
                <a:cs typeface="Comic Sans MS"/>
              </a:rPr>
              <a:t> </a:t>
            </a:r>
            <a:r>
              <a:rPr lang="es-MX" sz="2400" spc="-5" dirty="0">
                <a:latin typeface="Comic Sans MS"/>
                <a:cs typeface="Comic Sans MS"/>
              </a:rPr>
              <a:t>circuitos</a:t>
            </a:r>
            <a:r>
              <a:rPr lang="es-MX" sz="2400" spc="260" dirty="0">
                <a:latin typeface="Comic Sans MS"/>
                <a:cs typeface="Comic Sans MS"/>
              </a:rPr>
              <a:t> </a:t>
            </a:r>
            <a:r>
              <a:rPr lang="es-MX" sz="2400" spc="-5" dirty="0">
                <a:latin typeface="Comic Sans MS"/>
                <a:cs typeface="Comic Sans MS"/>
              </a:rPr>
              <a:t>de alarma</a:t>
            </a:r>
            <a:r>
              <a:rPr lang="es-MX" sz="2400" dirty="0">
                <a:latin typeface="Comic Sans MS"/>
                <a:cs typeface="Comic Sans MS"/>
              </a:rPr>
              <a:t> </a:t>
            </a:r>
            <a:r>
              <a:rPr lang="es-MX" sz="2400" spc="-5" dirty="0">
                <a:latin typeface="Comic Sans MS"/>
                <a:cs typeface="Comic Sans MS"/>
              </a:rPr>
              <a:t>e</a:t>
            </a:r>
            <a:r>
              <a:rPr lang="es-MX" sz="2400" dirty="0">
                <a:latin typeface="Comic Sans MS"/>
                <a:cs typeface="Comic Sans MS"/>
              </a:rPr>
              <a:t> </a:t>
            </a:r>
            <a:r>
              <a:rPr lang="es-MX" sz="2400" spc="-5" dirty="0">
                <a:latin typeface="Comic Sans MS"/>
                <a:cs typeface="Comic Sans MS"/>
              </a:rPr>
              <a:t>inhibición</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evitar</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operador sobreexcite al</a:t>
            </a:r>
            <a:r>
              <a:rPr lang="es-MX" sz="2400" dirty="0">
                <a:latin typeface="Comic Sans MS"/>
                <a:cs typeface="Comic Sans MS"/>
              </a:rPr>
              <a:t> </a:t>
            </a:r>
            <a:r>
              <a:rPr lang="es-MX" sz="2400" spc="-5" dirty="0">
                <a:latin typeface="Comic Sans MS"/>
                <a:cs typeface="Comic Sans MS"/>
              </a:rPr>
              <a:t>generador.</a:t>
            </a:r>
          </a:p>
          <a:p>
            <a:pPr marL="12700" marR="5080" algn="just">
              <a:spcBef>
                <a:spcPts val="100"/>
              </a:spcBef>
            </a:pPr>
            <a:r>
              <a:rPr lang="es-MX" sz="2400" spc="-5" dirty="0">
                <a:latin typeface="Comic Sans MS"/>
                <a:cs typeface="Comic Sans MS"/>
              </a:rPr>
              <a:t>Para máquinas que operan fuera de línea, la práctica es disparar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únicamente,</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no disparar la turbina.</a:t>
            </a:r>
            <a:r>
              <a:rPr lang="es-MX" sz="2400" dirty="0">
                <a:latin typeface="Comic Sans MS"/>
                <a:cs typeface="Comic Sans MS"/>
              </a:rPr>
              <a:t> </a:t>
            </a:r>
            <a:r>
              <a:rPr lang="es-MX" sz="2400" spc="-5" dirty="0">
                <a:latin typeface="Comic Sans MS"/>
                <a:cs typeface="Comic Sans MS"/>
              </a:rPr>
              <a:t>Como el problema es del sistema de excitación,</a:t>
            </a:r>
            <a:r>
              <a:rPr lang="es-MX" sz="2400" dirty="0">
                <a:latin typeface="Comic Sans MS"/>
                <a:cs typeface="Comic Sans MS"/>
              </a:rPr>
              <a:t> </a:t>
            </a:r>
            <a:r>
              <a:rPr lang="es-MX" sz="2400" spc="-5" dirty="0">
                <a:latin typeface="Comic Sans MS"/>
                <a:cs typeface="Comic Sans MS"/>
              </a:rPr>
              <a:t>podría</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rápidamente</a:t>
            </a:r>
            <a:r>
              <a:rPr lang="es-MX" sz="2400" dirty="0">
                <a:latin typeface="Comic Sans MS"/>
                <a:cs typeface="Comic Sans MS"/>
              </a:rPr>
              <a:t> </a:t>
            </a:r>
            <a:r>
              <a:rPr lang="es-MX" sz="2400" spc="-5" dirty="0">
                <a:latin typeface="Comic Sans MS"/>
                <a:cs typeface="Comic Sans MS"/>
              </a:rPr>
              <a:t>remediado,</a:t>
            </a:r>
            <a:r>
              <a:rPr lang="es-MX" sz="2400" spc="254" dirty="0">
                <a:latin typeface="Comic Sans MS"/>
                <a:cs typeface="Comic Sans MS"/>
              </a:rPr>
              <a:t> </a:t>
            </a:r>
            <a:r>
              <a:rPr lang="es-MX" sz="2400" spc="-5" dirty="0">
                <a:latin typeface="Comic Sans MS"/>
                <a:cs typeface="Comic Sans MS"/>
              </a:rPr>
              <a:t>y</a:t>
            </a:r>
            <a:r>
              <a:rPr lang="es-MX" sz="2400" spc="260" dirty="0">
                <a:latin typeface="Comic Sans MS"/>
                <a:cs typeface="Comic Sans MS"/>
              </a:rPr>
              <a:t> </a:t>
            </a:r>
            <a:r>
              <a:rPr lang="es-MX" sz="2400" spc="-5" dirty="0">
                <a:latin typeface="Comic Sans MS"/>
                <a:cs typeface="Comic Sans MS"/>
              </a:rPr>
              <a:t>la unidad puesta en línea sin tener que ir a todo el proceso de</a:t>
            </a:r>
            <a:r>
              <a:rPr lang="es-MX" sz="2400" dirty="0">
                <a:latin typeface="Comic Sans MS"/>
                <a:cs typeface="Comic Sans MS"/>
              </a:rPr>
              <a:t> </a:t>
            </a:r>
            <a:r>
              <a:rPr lang="es-MX" sz="2400" spc="-5" dirty="0">
                <a:latin typeface="Comic Sans MS"/>
                <a:cs typeface="Comic Sans MS"/>
              </a:rPr>
              <a:t>arranque.</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particularmente</a:t>
            </a:r>
            <a:r>
              <a:rPr lang="es-MX" sz="2400" dirty="0">
                <a:latin typeface="Comic Sans MS"/>
                <a:cs typeface="Comic Sans MS"/>
              </a:rPr>
              <a:t> </a:t>
            </a:r>
            <a:r>
              <a:rPr lang="es-MX" sz="2400" spc="-5" dirty="0">
                <a:latin typeface="Comic Sans MS"/>
                <a:cs typeface="Comic Sans MS"/>
              </a:rPr>
              <a:t>ventajoso</a:t>
            </a:r>
            <a:r>
              <a:rPr lang="es-MX" sz="2400" dirty="0">
                <a:latin typeface="Comic Sans MS"/>
                <a:cs typeface="Comic Sans MS"/>
              </a:rPr>
              <a:t> </a:t>
            </a:r>
            <a:r>
              <a:rPr lang="es-MX" sz="2400" spc="-5" dirty="0">
                <a:latin typeface="Comic Sans MS"/>
                <a:cs typeface="Comic Sans MS"/>
              </a:rPr>
              <a:t>en unidades</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vapor</a:t>
            </a:r>
            <a:r>
              <a:rPr lang="es-MX" sz="2400" spc="5"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tiempos</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arranque</a:t>
            </a:r>
            <a:r>
              <a:rPr lang="es-MX" sz="2400" spc="5" dirty="0">
                <a:latin typeface="Comic Sans MS"/>
                <a:cs typeface="Comic Sans MS"/>
              </a:rPr>
              <a:t> </a:t>
            </a:r>
            <a:r>
              <a:rPr lang="es-MX" sz="2400" spc="-5" dirty="0">
                <a:latin typeface="Comic Sans MS"/>
                <a:cs typeface="Comic Sans MS"/>
              </a:rPr>
              <a:t>largos.</a:t>
            </a:r>
          </a:p>
          <a:p>
            <a:pPr marL="12700" marR="5080" algn="just">
              <a:spcBef>
                <a:spcPts val="100"/>
              </a:spcBef>
            </a:pPr>
            <a:r>
              <a:rPr lang="es-MX" sz="2400" spc="-5" dirty="0">
                <a:latin typeface="Comic Sans MS"/>
                <a:cs typeface="Comic Sans MS"/>
              </a:rPr>
              <a:t>Dos</a:t>
            </a:r>
            <a:r>
              <a:rPr lang="es-MX" sz="2400" spc="210" dirty="0">
                <a:latin typeface="Comic Sans MS"/>
                <a:cs typeface="Comic Sans MS"/>
              </a:rPr>
              <a:t> </a:t>
            </a:r>
            <a:r>
              <a:rPr lang="es-MX" sz="2400" spc="-5" dirty="0">
                <a:latin typeface="Comic Sans MS"/>
                <a:cs typeface="Comic Sans MS"/>
              </a:rPr>
              <a:t>esquemas</a:t>
            </a:r>
            <a:r>
              <a:rPr lang="es-MX" sz="2400" spc="215" dirty="0">
                <a:latin typeface="Comic Sans MS"/>
                <a:cs typeface="Comic Sans MS"/>
              </a:rPr>
              <a:t> </a:t>
            </a:r>
            <a:r>
              <a:rPr lang="es-MX" sz="2400" spc="-5" dirty="0">
                <a:latin typeface="Comic Sans MS"/>
                <a:cs typeface="Comic Sans MS"/>
              </a:rPr>
              <a:t>de</a:t>
            </a:r>
            <a:r>
              <a:rPr lang="es-MX" sz="2400" spc="204" dirty="0">
                <a:latin typeface="Comic Sans MS"/>
                <a:cs typeface="Comic Sans MS"/>
              </a:rPr>
              <a:t> </a:t>
            </a:r>
            <a:r>
              <a:rPr lang="es-MX" sz="2400" spc="-5" dirty="0">
                <a:latin typeface="Comic Sans MS"/>
                <a:cs typeface="Comic Sans MS"/>
              </a:rPr>
              <a:t>disparo</a:t>
            </a:r>
            <a:r>
              <a:rPr lang="es-MX" sz="2400" spc="210" dirty="0">
                <a:latin typeface="Comic Sans MS"/>
                <a:cs typeface="Comic Sans MS"/>
              </a:rPr>
              <a:t> </a:t>
            </a:r>
            <a:r>
              <a:rPr lang="es-MX" sz="2400" spc="-5" dirty="0">
                <a:latin typeface="Comic Sans MS"/>
                <a:cs typeface="Comic Sans MS"/>
              </a:rPr>
              <a:t>indicados</a:t>
            </a:r>
            <a:r>
              <a:rPr lang="es-MX" sz="2400" spc="210" dirty="0">
                <a:latin typeface="Comic Sans MS"/>
                <a:cs typeface="Comic Sans MS"/>
              </a:rPr>
              <a:t> </a:t>
            </a:r>
            <a:r>
              <a:rPr lang="es-MX" sz="2400" spc="-5" dirty="0">
                <a:latin typeface="Comic Sans MS"/>
                <a:cs typeface="Comic Sans MS"/>
              </a:rPr>
              <a:t>por</a:t>
            </a:r>
            <a:r>
              <a:rPr lang="es-MX" sz="2400" spc="204" dirty="0">
                <a:latin typeface="Comic Sans MS"/>
                <a:cs typeface="Comic Sans MS"/>
              </a:rPr>
              <a:t> </a:t>
            </a:r>
            <a:r>
              <a:rPr lang="es-MX" sz="2400" spc="-5" dirty="0">
                <a:latin typeface="Comic Sans MS"/>
                <a:cs typeface="Comic Sans MS"/>
              </a:rPr>
              <a:t>algunos</a:t>
            </a:r>
            <a:r>
              <a:rPr lang="es-MX" sz="2400" spc="210" dirty="0">
                <a:latin typeface="Comic Sans MS"/>
                <a:cs typeface="Comic Sans MS"/>
              </a:rPr>
              <a:t> </a:t>
            </a:r>
            <a:r>
              <a:rPr lang="es-MX" sz="2400" spc="-5" dirty="0">
                <a:latin typeface="Comic Sans MS"/>
                <a:cs typeface="Comic Sans MS"/>
              </a:rPr>
              <a:t>de</a:t>
            </a:r>
            <a:r>
              <a:rPr lang="es-MX" sz="2400" spc="204" dirty="0">
                <a:latin typeface="Comic Sans MS"/>
                <a:cs typeface="Comic Sans MS"/>
              </a:rPr>
              <a:t> </a:t>
            </a:r>
            <a:r>
              <a:rPr lang="es-MX" sz="2400" spc="-5" dirty="0">
                <a:latin typeface="Comic Sans MS"/>
                <a:cs typeface="Comic Sans MS"/>
              </a:rPr>
              <a:t>los encuestados</a:t>
            </a:r>
            <a:r>
              <a:rPr lang="es-MX" sz="2400" spc="125" dirty="0">
                <a:latin typeface="Comic Sans MS"/>
                <a:cs typeface="Comic Sans MS"/>
              </a:rPr>
              <a:t> </a:t>
            </a:r>
            <a:r>
              <a:rPr lang="es-MX" sz="2400" spc="-5" dirty="0">
                <a:latin typeface="Comic Sans MS"/>
                <a:cs typeface="Comic Sans MS"/>
              </a:rPr>
              <a:t>en</a:t>
            </a:r>
            <a:r>
              <a:rPr lang="es-MX" sz="2400" spc="130" dirty="0">
                <a:latin typeface="Comic Sans MS"/>
                <a:cs typeface="Comic Sans MS"/>
              </a:rPr>
              <a:t> </a:t>
            </a:r>
            <a:r>
              <a:rPr lang="es-MX" sz="2400" spc="-5" dirty="0">
                <a:latin typeface="Comic Sans MS"/>
                <a:cs typeface="Comic Sans MS"/>
              </a:rPr>
              <a:t>la</a:t>
            </a:r>
            <a:r>
              <a:rPr lang="es-MX" sz="2400" spc="130" dirty="0">
                <a:latin typeface="Comic Sans MS"/>
                <a:cs typeface="Comic Sans MS"/>
              </a:rPr>
              <a:t> </a:t>
            </a:r>
            <a:r>
              <a:rPr lang="es-MX" sz="2400" spc="-5" dirty="0">
                <a:latin typeface="Comic Sans MS"/>
                <a:cs typeface="Comic Sans MS"/>
              </a:rPr>
              <a:t>investigación</a:t>
            </a:r>
            <a:r>
              <a:rPr lang="es-MX" sz="2400" spc="130" dirty="0">
                <a:latin typeface="Comic Sans MS"/>
                <a:cs typeface="Comic Sans MS"/>
              </a:rPr>
              <a:t> </a:t>
            </a:r>
            <a:r>
              <a:rPr lang="es-MX" sz="2400" spc="-5" dirty="0">
                <a:latin typeface="Comic Sans MS"/>
                <a:cs typeface="Comic Sans MS"/>
              </a:rPr>
              <a:t>deben</a:t>
            </a:r>
            <a:r>
              <a:rPr lang="es-MX" sz="2400" spc="125" dirty="0">
                <a:latin typeface="Comic Sans MS"/>
                <a:cs typeface="Comic Sans MS"/>
              </a:rPr>
              <a:t> </a:t>
            </a:r>
            <a:r>
              <a:rPr lang="es-MX" sz="2400" spc="-5" dirty="0">
                <a:latin typeface="Comic Sans MS"/>
                <a:cs typeface="Comic Sans MS"/>
              </a:rPr>
              <a:t>ser</a:t>
            </a:r>
            <a:r>
              <a:rPr lang="es-MX" sz="2400" spc="120" dirty="0">
                <a:latin typeface="Comic Sans MS"/>
                <a:cs typeface="Comic Sans MS"/>
              </a:rPr>
              <a:t> </a:t>
            </a:r>
            <a:r>
              <a:rPr lang="es-MX" sz="2400" spc="-5" dirty="0">
                <a:latin typeface="Comic Sans MS"/>
                <a:cs typeface="Comic Sans MS"/>
              </a:rPr>
              <a:t>desalentados y</a:t>
            </a:r>
            <a:r>
              <a:rPr lang="es-MX" sz="2400" dirty="0">
                <a:latin typeface="Comic Sans MS"/>
                <a:cs typeface="Comic Sans MS"/>
              </a:rPr>
              <a:t> </a:t>
            </a:r>
            <a:r>
              <a:rPr lang="es-MX" sz="2400" spc="-5" dirty="0">
                <a:latin typeface="Comic Sans MS"/>
                <a:cs typeface="Comic Sans MS"/>
              </a:rPr>
              <a:t>desaprobados:</a:t>
            </a:r>
            <a:r>
              <a:rPr lang="es-MX" sz="2400" dirty="0">
                <a:latin typeface="Comic Sans MS"/>
                <a:cs typeface="Comic Sans MS"/>
              </a:rPr>
              <a:t> </a:t>
            </a:r>
            <a:r>
              <a:rPr lang="es-MX" sz="2400" spc="-5" dirty="0">
                <a:latin typeface="Comic Sans MS"/>
                <a:cs typeface="Comic Sans MS"/>
              </a:rPr>
              <a:t>abrir</a:t>
            </a:r>
            <a:r>
              <a:rPr lang="es-MX" sz="2400" dirty="0">
                <a:latin typeface="Comic Sans MS"/>
                <a:cs typeface="Comic Sans MS"/>
              </a:rPr>
              <a:t> </a:t>
            </a:r>
            <a:r>
              <a:rPr lang="es-MX" sz="2400" spc="-5" dirty="0">
                <a:latin typeface="Comic Sans MS"/>
                <a:cs typeface="Comic Sans MS"/>
              </a:rPr>
              <a:t>únicamente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interruptor</a:t>
            </a:r>
            <a:r>
              <a:rPr lang="es-MX" sz="2400" spc="254" dirty="0">
                <a:latin typeface="Comic Sans MS"/>
                <a:cs typeface="Comic Sans MS"/>
              </a:rPr>
              <a:t> </a:t>
            </a:r>
            <a:r>
              <a:rPr lang="es-MX" sz="2400" spc="-5" dirty="0">
                <a:latin typeface="Comic Sans MS"/>
                <a:cs typeface="Comic Sans MS"/>
              </a:rPr>
              <a:t>de campo ante una operación del relé de V/Hz y disparar secuencialmente</a:t>
            </a:r>
            <a:r>
              <a:rPr lang="es-MX" sz="2400" dirty="0">
                <a:latin typeface="Comic Sans MS"/>
                <a:cs typeface="Comic Sans MS"/>
              </a:rPr>
              <a:t> </a:t>
            </a:r>
            <a:r>
              <a:rPr lang="es-MX" sz="2400" spc="-5" dirty="0">
                <a:latin typeface="Comic Sans MS"/>
                <a:cs typeface="Comic Sans MS"/>
              </a:rPr>
              <a:t>primero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después</a:t>
            </a:r>
            <a:r>
              <a:rPr lang="es-MX" sz="2400" dirty="0">
                <a:latin typeface="Comic Sans MS"/>
                <a:cs typeface="Comic Sans MS"/>
              </a:rPr>
              <a:t> </a:t>
            </a:r>
            <a:r>
              <a:rPr lang="es-MX" sz="2400" spc="-5" dirty="0">
                <a:latin typeface="Comic Sans MS"/>
                <a:cs typeface="Comic Sans MS"/>
              </a:rPr>
              <a:t>el generador.</a:t>
            </a:r>
            <a:r>
              <a:rPr lang="es-MX" sz="2400" dirty="0">
                <a:latin typeface="Comic Sans MS"/>
                <a:cs typeface="Comic Sans MS"/>
              </a:rPr>
              <a:t> </a:t>
            </a:r>
            <a:r>
              <a:rPr lang="es-MX" sz="2400" spc="-5" dirty="0">
                <a:latin typeface="Comic Sans MS"/>
                <a:cs typeface="Comic Sans MS"/>
              </a:rPr>
              <a:t>Algunos</a:t>
            </a:r>
            <a:r>
              <a:rPr lang="es-MX" sz="2400" dirty="0">
                <a:latin typeface="Comic Sans MS"/>
                <a:cs typeface="Comic Sans MS"/>
              </a:rPr>
              <a:t> </a:t>
            </a:r>
            <a:r>
              <a:rPr lang="es-MX" sz="2400" spc="-5" dirty="0">
                <a:latin typeface="Comic Sans MS"/>
                <a:cs typeface="Comic Sans MS"/>
              </a:rPr>
              <a:t>creen</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evento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V/Hz excesivos es posible únicamente con la unidad fuera de línea, y su lógica de protección tiene al relé de V/Hz</a:t>
            </a:r>
            <a:r>
              <a:rPr lang="es-MX" sz="2400" dirty="0">
                <a:latin typeface="Comic Sans MS"/>
                <a:cs typeface="Comic Sans MS"/>
              </a:rPr>
              <a:t> </a:t>
            </a:r>
            <a:r>
              <a:rPr lang="es-MX" sz="2400" spc="-5" dirty="0">
                <a:latin typeface="Comic Sans MS"/>
                <a:cs typeface="Comic Sans MS"/>
              </a:rPr>
              <a:t>que abre únicamente el interruptor de campo para cualquier condición</a:t>
            </a:r>
            <a:r>
              <a:rPr lang="es-MX" sz="2400" dirty="0">
                <a:latin typeface="Comic Sans MS"/>
                <a:cs typeface="Comic Sans MS"/>
              </a:rPr>
              <a:t> </a:t>
            </a:r>
            <a:r>
              <a:rPr lang="es-MX" sz="2400" spc="-5" dirty="0">
                <a:latin typeface="Comic Sans MS"/>
                <a:cs typeface="Comic Sans MS"/>
              </a:rPr>
              <a:t>de operación.</a:t>
            </a:r>
            <a:r>
              <a:rPr lang="es-MX" sz="2400" spc="260" dirty="0">
                <a:latin typeface="Comic Sans MS"/>
                <a:cs typeface="Comic Sans MS"/>
              </a:rPr>
              <a:t> </a:t>
            </a:r>
            <a:r>
              <a:rPr lang="es-MX" sz="2400" spc="-5" dirty="0">
                <a:latin typeface="Comic Sans MS"/>
                <a:cs typeface="Comic Sans MS"/>
              </a:rPr>
              <a:t>Si un</a:t>
            </a:r>
            <a:r>
              <a:rPr lang="es-MX" sz="2400" spc="254" dirty="0">
                <a:latin typeface="Comic Sans MS"/>
                <a:cs typeface="Comic Sans MS"/>
              </a:rPr>
              <a:t> </a:t>
            </a:r>
            <a:r>
              <a:rPr lang="es-MX" sz="2400" spc="-5" dirty="0">
                <a:latin typeface="Comic Sans MS"/>
                <a:cs typeface="Comic Sans MS"/>
              </a:rPr>
              <a:t>evento</a:t>
            </a:r>
            <a:r>
              <a:rPr lang="es-MX" sz="2400" spc="260" dirty="0">
                <a:latin typeface="Comic Sans MS"/>
                <a:cs typeface="Comic Sans MS"/>
              </a:rPr>
              <a:t> </a:t>
            </a:r>
            <a:r>
              <a:rPr lang="es-MX" sz="2400" spc="-5" dirty="0">
                <a:latin typeface="Comic Sans MS"/>
                <a:cs typeface="Comic Sans MS"/>
              </a:rPr>
              <a:t>ocurre mientras que</a:t>
            </a:r>
            <a:r>
              <a:rPr lang="es-MX" sz="2400" spc="140" dirty="0">
                <a:latin typeface="Comic Sans MS"/>
                <a:cs typeface="Comic Sans MS"/>
              </a:rPr>
              <a:t> </a:t>
            </a:r>
            <a:r>
              <a:rPr lang="es-MX" sz="2400" spc="-5" dirty="0">
                <a:latin typeface="Comic Sans MS"/>
                <a:cs typeface="Comic Sans MS"/>
              </a:rPr>
              <a:t>la</a:t>
            </a:r>
            <a:r>
              <a:rPr lang="es-MX" sz="2400" spc="145" dirty="0">
                <a:latin typeface="Comic Sans MS"/>
                <a:cs typeface="Comic Sans MS"/>
              </a:rPr>
              <a:t> </a:t>
            </a:r>
            <a:r>
              <a:rPr lang="es-MX" sz="2400" spc="-5" dirty="0">
                <a:latin typeface="Comic Sans MS"/>
                <a:cs typeface="Comic Sans MS"/>
              </a:rPr>
              <a:t>unidad</a:t>
            </a:r>
            <a:r>
              <a:rPr lang="es-MX" sz="2400" spc="135" dirty="0">
                <a:latin typeface="Comic Sans MS"/>
                <a:cs typeface="Comic Sans MS"/>
              </a:rPr>
              <a:t> </a:t>
            </a:r>
            <a:r>
              <a:rPr lang="es-MX" sz="2400" spc="-5" dirty="0">
                <a:latin typeface="Comic Sans MS"/>
                <a:cs typeface="Comic Sans MS"/>
              </a:rPr>
              <a:t>está</a:t>
            </a:r>
            <a:r>
              <a:rPr lang="es-MX" sz="2400" spc="135" dirty="0">
                <a:latin typeface="Comic Sans MS"/>
                <a:cs typeface="Comic Sans MS"/>
              </a:rPr>
              <a:t> </a:t>
            </a:r>
            <a:r>
              <a:rPr lang="es-MX" sz="2400" spc="-5" dirty="0">
                <a:latin typeface="Comic Sans MS"/>
                <a:cs typeface="Comic Sans MS"/>
              </a:rPr>
              <a:t>sincronizada</a:t>
            </a:r>
            <a:r>
              <a:rPr lang="es-MX" sz="2400" spc="135" dirty="0">
                <a:latin typeface="Comic Sans MS"/>
                <a:cs typeface="Comic Sans MS"/>
              </a:rPr>
              <a:t> </a:t>
            </a:r>
            <a:r>
              <a:rPr lang="es-MX" sz="2400" spc="-5" dirty="0">
                <a:latin typeface="Comic Sans MS"/>
                <a:cs typeface="Comic Sans MS"/>
              </a:rPr>
              <a:t>a</a:t>
            </a:r>
            <a:r>
              <a:rPr lang="es-MX" sz="2400" spc="135" dirty="0">
                <a:latin typeface="Comic Sans MS"/>
                <a:cs typeface="Comic Sans MS"/>
              </a:rPr>
              <a:t> </a:t>
            </a:r>
            <a:r>
              <a:rPr lang="es-MX" sz="2400" spc="-5" dirty="0">
                <a:latin typeface="Comic Sans MS"/>
                <a:cs typeface="Comic Sans MS"/>
              </a:rPr>
              <a:t>la</a:t>
            </a:r>
            <a:r>
              <a:rPr lang="es-MX" sz="2400" spc="135" dirty="0">
                <a:latin typeface="Comic Sans MS"/>
                <a:cs typeface="Comic Sans MS"/>
              </a:rPr>
              <a:t> </a:t>
            </a:r>
            <a:r>
              <a:rPr lang="es-MX" sz="2400" spc="-5" dirty="0">
                <a:latin typeface="Comic Sans MS"/>
                <a:cs typeface="Comic Sans MS"/>
              </a:rPr>
              <a:t>red,</a:t>
            </a:r>
            <a:r>
              <a:rPr lang="es-MX" sz="2400" spc="130" dirty="0">
                <a:latin typeface="Comic Sans MS"/>
                <a:cs typeface="Comic Sans MS"/>
              </a:rPr>
              <a:t> </a:t>
            </a:r>
            <a:r>
              <a:rPr lang="es-MX" sz="2400" spc="-5" dirty="0">
                <a:latin typeface="Comic Sans MS"/>
                <a:cs typeface="Comic Sans MS"/>
              </a:rPr>
              <a:t>el</a:t>
            </a:r>
            <a:r>
              <a:rPr lang="es-MX" sz="2400" spc="135" dirty="0">
                <a:latin typeface="Comic Sans MS"/>
                <a:cs typeface="Comic Sans MS"/>
              </a:rPr>
              <a:t> </a:t>
            </a:r>
            <a:r>
              <a:rPr lang="es-MX" sz="2400" spc="-5" dirty="0">
                <a:latin typeface="Comic Sans MS"/>
                <a:cs typeface="Comic Sans MS"/>
              </a:rPr>
              <a:t>interruptor de campo abrirá y la unidad deberá depender de otros dispositivos</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para</a:t>
            </a:r>
            <a:r>
              <a:rPr lang="es-MX" sz="2400" spc="5"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disparada.</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Tampoco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recomienda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secuencial</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la unidad.</a:t>
            </a:r>
            <a:r>
              <a:rPr lang="es-MX" sz="2400" spc="520"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disparo secuencial implica un esquema donde el impulsor (usualmente una turbina) es disparado por un dispositivo que responda a algún disturbio, y entonces los interruptores de generador y de campo son disparados por</a:t>
            </a:r>
            <a:r>
              <a:rPr lang="es-MX" sz="2400" dirty="0">
                <a:latin typeface="Comic Sans MS"/>
                <a:cs typeface="Comic Sans MS"/>
              </a:rPr>
              <a:t> </a:t>
            </a:r>
            <a:r>
              <a:rPr lang="es-MX" sz="2400" spc="-5" dirty="0">
                <a:latin typeface="Comic Sans MS"/>
                <a:cs typeface="Comic Sans MS"/>
              </a:rPr>
              <a:t>algunos</a:t>
            </a:r>
            <a:r>
              <a:rPr lang="es-MX" sz="2400" dirty="0">
                <a:latin typeface="Comic Sans MS"/>
                <a:cs typeface="Comic Sans MS"/>
              </a:rPr>
              <a:t> </a:t>
            </a:r>
            <a:r>
              <a:rPr lang="es-MX" sz="2400" spc="-5" dirty="0">
                <a:latin typeface="Comic Sans MS"/>
                <a:cs typeface="Comic Sans MS"/>
              </a:rPr>
              <a:t>otros</a:t>
            </a:r>
            <a:r>
              <a:rPr lang="es-MX" sz="2400" dirty="0">
                <a:latin typeface="Comic Sans MS"/>
                <a:cs typeface="Comic Sans MS"/>
              </a:rPr>
              <a:t> </a:t>
            </a:r>
            <a:r>
              <a:rPr lang="es-MX" sz="2400" spc="-5" dirty="0">
                <a:latin typeface="Comic Sans MS"/>
                <a:cs typeface="Comic Sans MS"/>
              </a:rPr>
              <a:t>dispositivos</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protección,</a:t>
            </a:r>
            <a:r>
              <a:rPr lang="es-MX" sz="2400" spc="260" dirty="0">
                <a:latin typeface="Comic Sans MS"/>
                <a:cs typeface="Comic Sans MS"/>
              </a:rPr>
              <a:t> </a:t>
            </a:r>
            <a:r>
              <a:rPr lang="es-MX" sz="2400" spc="-5" dirty="0">
                <a:latin typeface="Comic Sans MS"/>
                <a:cs typeface="Comic Sans MS"/>
              </a:rPr>
              <a:t>como un relé de potencia inversa que responde a la pérdida del impulsor.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retardos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inherentes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 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secuencial</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suficientemente largos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causar</a:t>
            </a:r>
            <a:r>
              <a:rPr lang="es-MX" sz="2400" dirty="0">
                <a:latin typeface="Comic Sans MS"/>
                <a:cs typeface="Comic Sans MS"/>
              </a:rPr>
              <a:t> </a:t>
            </a:r>
            <a:r>
              <a:rPr lang="es-MX" sz="2400" spc="-5" dirty="0">
                <a:latin typeface="Comic Sans MS"/>
                <a:cs typeface="Comic Sans MS"/>
              </a:rPr>
              <a:t>daño</a:t>
            </a:r>
            <a:r>
              <a:rPr lang="es-MX" sz="2400" spc="5" dirty="0">
                <a:latin typeface="Comic Sans MS"/>
                <a:cs typeface="Comic Sans MS"/>
              </a:rPr>
              <a:t> </a:t>
            </a:r>
            <a:r>
              <a:rPr lang="es-MX" sz="2400" spc="-5" dirty="0">
                <a:latin typeface="Comic Sans MS"/>
                <a:cs typeface="Comic Sans MS"/>
              </a:rPr>
              <a:t>severo</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equipo.</a:t>
            </a:r>
            <a:endParaRPr lang="es-MX" sz="2400" dirty="0">
              <a:latin typeface="Comic Sans MS"/>
              <a:cs typeface="Comic Sans MS"/>
            </a:endParaRPr>
          </a:p>
          <a:p>
            <a:pPr marL="12700" marR="5080" algn="just">
              <a:spcBef>
                <a:spcPts val="100"/>
              </a:spcBef>
            </a:pPr>
            <a:endParaRPr lang="es-MX" sz="2400" dirty="0">
              <a:latin typeface="Comic Sans MS"/>
              <a:cs typeface="Comic Sans MS"/>
            </a:endParaRPr>
          </a:p>
          <a:p>
            <a:pPr marL="12700" marR="5080">
              <a:lnSpc>
                <a:spcPct val="116100"/>
              </a:lnSpc>
              <a:spcBef>
                <a:spcPts val="100"/>
              </a:spcBef>
              <a:tabLst>
                <a:tab pos="2691130" algn="l"/>
              </a:tabLst>
            </a:pPr>
            <a:endParaRPr sz="900" dirty="0">
              <a:latin typeface="Comic Sans MS"/>
              <a:cs typeface="Comic Sans MS"/>
            </a:endParaRPr>
          </a:p>
        </p:txBody>
      </p:sp>
    </p:spTree>
    <p:extLst>
      <p:ext uri="{BB962C8B-B14F-4D97-AF65-F5344CB8AC3E}">
        <p14:creationId xmlns="" xmlns:p14="http://schemas.microsoft.com/office/powerpoint/2010/main" val="7056970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30200" y="401264"/>
            <a:ext cx="17297400" cy="388311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CONCLUSIONES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Los relés de V/Hz y de sobretensión son aplicados en plantas</a:t>
            </a:r>
            <a:r>
              <a:rPr lang="es-MX" sz="2400" dirty="0">
                <a:latin typeface="Comic Sans MS"/>
                <a:cs typeface="Comic Sans MS"/>
              </a:rPr>
              <a:t> </a:t>
            </a:r>
            <a:r>
              <a:rPr lang="es-MX" sz="2400" spc="-5" dirty="0">
                <a:latin typeface="Comic Sans MS"/>
                <a:cs typeface="Comic Sans MS"/>
              </a:rPr>
              <a:t>generadoras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alarma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Aunque superficialmente</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parecer</a:t>
            </a:r>
            <a:r>
              <a:rPr lang="es-MX" sz="2400" dirty="0">
                <a:latin typeface="Comic Sans MS"/>
                <a:cs typeface="Comic Sans MS"/>
              </a:rPr>
              <a:t> </a:t>
            </a:r>
            <a:r>
              <a:rPr lang="es-MX" sz="2400" spc="-5" dirty="0">
                <a:latin typeface="Comic Sans MS"/>
                <a:cs typeface="Comic Sans MS"/>
              </a:rPr>
              <a:t>protecciones</a:t>
            </a:r>
            <a:r>
              <a:rPr lang="es-MX" sz="2400" dirty="0">
                <a:latin typeface="Comic Sans MS"/>
                <a:cs typeface="Comic Sans MS"/>
              </a:rPr>
              <a:t> </a:t>
            </a:r>
            <a:r>
              <a:rPr lang="es-MX" sz="2400" spc="-5" dirty="0">
                <a:latin typeface="Comic Sans MS"/>
                <a:cs typeface="Comic Sans MS"/>
              </a:rPr>
              <a:t>muy similares, en realidad no lo son. Es necesario un profundo entendimiento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causas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eventos</a:t>
            </a:r>
            <a:r>
              <a:rPr lang="es-MX" sz="2400" dirty="0">
                <a:latin typeface="Comic Sans MS"/>
                <a:cs typeface="Comic Sans MS"/>
              </a:rPr>
              <a:t> </a:t>
            </a:r>
            <a:r>
              <a:rPr lang="es-MX" sz="2400" spc="-5" dirty="0">
                <a:latin typeface="Comic Sans MS"/>
                <a:cs typeface="Comic Sans MS"/>
              </a:rPr>
              <a:t>de sobreexcitación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sobretensión</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aplicación</a:t>
            </a:r>
            <a:r>
              <a:rPr lang="es-MX" sz="2400" spc="260" dirty="0">
                <a:latin typeface="Comic Sans MS"/>
                <a:cs typeface="Comic Sans MS"/>
              </a:rPr>
              <a:t> </a:t>
            </a:r>
            <a:r>
              <a:rPr lang="es-MX" sz="2400" spc="-5" dirty="0">
                <a:latin typeface="Comic Sans MS"/>
                <a:cs typeface="Comic Sans MS"/>
              </a:rPr>
              <a:t>y ajuste adecuados de esta protección.</a:t>
            </a:r>
            <a:r>
              <a:rPr lang="es-MX" sz="2400" dirty="0">
                <a:latin typeface="Comic Sans MS"/>
                <a:cs typeface="Comic Sans MS"/>
              </a:rPr>
              <a:t> </a:t>
            </a:r>
            <a:r>
              <a:rPr lang="es-MX" sz="2400" spc="-5" dirty="0">
                <a:latin typeface="Comic Sans MS"/>
                <a:cs typeface="Comic Sans MS"/>
              </a:rPr>
              <a:t>Los factores a considerar</a:t>
            </a:r>
            <a:r>
              <a:rPr lang="es-MX" sz="2400" spc="229" dirty="0">
                <a:latin typeface="Comic Sans MS"/>
                <a:cs typeface="Comic Sans MS"/>
              </a:rPr>
              <a:t> </a:t>
            </a:r>
            <a:r>
              <a:rPr lang="es-MX" sz="2400" spc="-5" dirty="0">
                <a:latin typeface="Comic Sans MS"/>
                <a:cs typeface="Comic Sans MS"/>
              </a:rPr>
              <a:t>incluyen</a:t>
            </a:r>
            <a:r>
              <a:rPr lang="es-MX" sz="2400" spc="229" dirty="0">
                <a:latin typeface="Comic Sans MS"/>
                <a:cs typeface="Comic Sans MS"/>
              </a:rPr>
              <a:t> </a:t>
            </a:r>
            <a:r>
              <a:rPr lang="es-MX" sz="2400" spc="-5" dirty="0">
                <a:latin typeface="Comic Sans MS"/>
                <a:cs typeface="Comic Sans MS"/>
              </a:rPr>
              <a:t>cuestiones</a:t>
            </a:r>
            <a:r>
              <a:rPr lang="es-MX" sz="2400" spc="229" dirty="0">
                <a:latin typeface="Comic Sans MS"/>
                <a:cs typeface="Comic Sans MS"/>
              </a:rPr>
              <a:t> </a:t>
            </a:r>
            <a:r>
              <a:rPr lang="es-MX" sz="2400" spc="-5" dirty="0">
                <a:latin typeface="Comic Sans MS"/>
                <a:cs typeface="Comic Sans MS"/>
              </a:rPr>
              <a:t>tales</a:t>
            </a:r>
            <a:r>
              <a:rPr lang="es-MX" sz="2400" spc="235" dirty="0">
                <a:latin typeface="Comic Sans MS"/>
                <a:cs typeface="Comic Sans MS"/>
              </a:rPr>
              <a:t> </a:t>
            </a:r>
            <a:r>
              <a:rPr lang="es-MX" sz="2400" spc="-5" dirty="0">
                <a:latin typeface="Comic Sans MS"/>
                <a:cs typeface="Comic Sans MS"/>
              </a:rPr>
              <a:t>como</a:t>
            </a:r>
            <a:r>
              <a:rPr lang="es-MX" sz="2400" spc="229" dirty="0">
                <a:latin typeface="Comic Sans MS"/>
                <a:cs typeface="Comic Sans MS"/>
              </a:rPr>
              <a:t> </a:t>
            </a:r>
            <a:r>
              <a:rPr lang="es-MX" sz="2400" spc="-5" dirty="0">
                <a:latin typeface="Comic Sans MS"/>
                <a:cs typeface="Comic Sans MS"/>
              </a:rPr>
              <a:t>capacidades de los generadores, capacidades de los transformadores, respuesta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excitación,</a:t>
            </a:r>
            <a:r>
              <a:rPr lang="es-MX" sz="2400" dirty="0">
                <a:latin typeface="Comic Sans MS"/>
                <a:cs typeface="Comic Sans MS"/>
              </a:rPr>
              <a:t> </a:t>
            </a:r>
            <a:r>
              <a:rPr lang="es-MX" sz="2400" spc="-5" dirty="0">
                <a:latin typeface="Comic Sans MS"/>
                <a:cs typeface="Comic Sans MS"/>
              </a:rPr>
              <a:t>respuesta</a:t>
            </a:r>
            <a:r>
              <a:rPr lang="es-MX" sz="2400" dirty="0">
                <a:latin typeface="Comic Sans MS"/>
                <a:cs typeface="Comic Sans MS"/>
              </a:rPr>
              <a:t> </a:t>
            </a:r>
            <a:r>
              <a:rPr lang="es-MX" sz="2400" spc="-5" dirty="0">
                <a:latin typeface="Comic Sans MS"/>
                <a:cs typeface="Comic Sans MS"/>
              </a:rPr>
              <a:t>del gobernador,</a:t>
            </a:r>
            <a:r>
              <a:rPr lang="es-MX" sz="2400" spc="25" dirty="0">
                <a:latin typeface="Comic Sans MS"/>
                <a:cs typeface="Comic Sans MS"/>
              </a:rPr>
              <a:t> </a:t>
            </a:r>
            <a:r>
              <a:rPr lang="es-MX" sz="2400" spc="-5" dirty="0">
                <a:latin typeface="Comic Sans MS"/>
                <a:cs typeface="Comic Sans MS"/>
              </a:rPr>
              <a:t>tipo</a:t>
            </a:r>
            <a:r>
              <a:rPr lang="es-MX" sz="2400" spc="30" dirty="0">
                <a:latin typeface="Comic Sans MS"/>
                <a:cs typeface="Comic Sans MS"/>
              </a:rPr>
              <a:t> </a:t>
            </a:r>
            <a:r>
              <a:rPr lang="es-MX" sz="2400" spc="-5" dirty="0">
                <a:latin typeface="Comic Sans MS"/>
                <a:cs typeface="Comic Sans MS"/>
              </a:rPr>
              <a:t>del</a:t>
            </a:r>
            <a:r>
              <a:rPr lang="es-MX" sz="2400" spc="25" dirty="0">
                <a:latin typeface="Comic Sans MS"/>
                <a:cs typeface="Comic Sans MS"/>
              </a:rPr>
              <a:t> </a:t>
            </a:r>
            <a:r>
              <a:rPr lang="es-MX" sz="2400" spc="-5" dirty="0">
                <a:latin typeface="Comic Sans MS"/>
                <a:cs typeface="Comic Sans MS"/>
              </a:rPr>
              <a:t>impulsor,</a:t>
            </a:r>
            <a:r>
              <a:rPr lang="es-MX" sz="2400" spc="30" dirty="0">
                <a:latin typeface="Comic Sans MS"/>
                <a:cs typeface="Comic Sans MS"/>
              </a:rPr>
              <a:t> </a:t>
            </a:r>
            <a:r>
              <a:rPr lang="es-MX" sz="2400" spc="-5" dirty="0">
                <a:latin typeface="Comic Sans MS"/>
                <a:cs typeface="Comic Sans MS"/>
              </a:rPr>
              <a:t>y</a:t>
            </a:r>
            <a:r>
              <a:rPr lang="es-MX" sz="2400" spc="30" dirty="0">
                <a:latin typeface="Comic Sans MS"/>
                <a:cs typeface="Comic Sans MS"/>
              </a:rPr>
              <a:t> </a:t>
            </a:r>
            <a:r>
              <a:rPr lang="es-MX" sz="2400" spc="-5" dirty="0">
                <a:latin typeface="Comic Sans MS"/>
                <a:cs typeface="Comic Sans MS"/>
              </a:rPr>
              <a:t>si</a:t>
            </a:r>
            <a:r>
              <a:rPr lang="es-MX" sz="2400" spc="30" dirty="0">
                <a:latin typeface="Comic Sans MS"/>
                <a:cs typeface="Comic Sans MS"/>
              </a:rPr>
              <a:t> </a:t>
            </a:r>
            <a:r>
              <a:rPr lang="es-MX" sz="2400" spc="-5" dirty="0">
                <a:latin typeface="Comic Sans MS"/>
                <a:cs typeface="Comic Sans MS"/>
              </a:rPr>
              <a:t>la</a:t>
            </a:r>
            <a:r>
              <a:rPr lang="es-MX" sz="2400" spc="30" dirty="0">
                <a:latin typeface="Comic Sans MS"/>
                <a:cs typeface="Comic Sans MS"/>
              </a:rPr>
              <a:t> </a:t>
            </a:r>
            <a:r>
              <a:rPr lang="es-MX" sz="2400" spc="-5" dirty="0">
                <a:latin typeface="Comic Sans MS"/>
                <a:cs typeface="Comic Sans MS"/>
              </a:rPr>
              <a:t>unidad</a:t>
            </a:r>
            <a:r>
              <a:rPr lang="es-MX" sz="2400" spc="30" dirty="0">
                <a:latin typeface="Comic Sans MS"/>
                <a:cs typeface="Comic Sans MS"/>
              </a:rPr>
              <a:t> </a:t>
            </a:r>
            <a:r>
              <a:rPr lang="es-MX" sz="2400" spc="-5" dirty="0">
                <a:latin typeface="Comic Sans MS"/>
                <a:cs typeface="Comic Sans MS"/>
              </a:rPr>
              <a:t>está</a:t>
            </a:r>
            <a:r>
              <a:rPr lang="es-MX" sz="2400" spc="25" dirty="0">
                <a:latin typeface="Comic Sans MS"/>
                <a:cs typeface="Comic Sans MS"/>
              </a:rPr>
              <a:t> </a:t>
            </a:r>
            <a:r>
              <a:rPr lang="es-MX" sz="2400" spc="-5" dirty="0">
                <a:latin typeface="Comic Sans MS"/>
                <a:cs typeface="Comic Sans MS"/>
              </a:rPr>
              <a:t>en</a:t>
            </a:r>
            <a:r>
              <a:rPr lang="es-MX" sz="2400" spc="20" dirty="0">
                <a:latin typeface="Comic Sans MS"/>
                <a:cs typeface="Comic Sans MS"/>
              </a:rPr>
              <a:t> </a:t>
            </a:r>
            <a:r>
              <a:rPr lang="es-MX" sz="2400" spc="-5" dirty="0">
                <a:latin typeface="Comic Sans MS"/>
                <a:cs typeface="Comic Sans MS"/>
              </a:rPr>
              <a:t>línea o</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acción</a:t>
            </a:r>
            <a:r>
              <a:rPr lang="es-MX" sz="2400" dirty="0">
                <a:latin typeface="Comic Sans MS"/>
                <a:cs typeface="Comic Sans MS"/>
              </a:rPr>
              <a:t> </a:t>
            </a:r>
            <a:r>
              <a:rPr lang="es-MX" sz="2400" spc="-5" dirty="0">
                <a:latin typeface="Comic Sans MS"/>
                <a:cs typeface="Comic Sans MS"/>
              </a:rPr>
              <a:t>adecuada</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disparo. Estos factores han sido detallados en esta sección del tutorial. El daño a los aparatos por sobreexcitación y sobretensión</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severo,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que</a:t>
            </a:r>
            <a:r>
              <a:rPr lang="es-MX" sz="2400" spc="260" dirty="0">
                <a:latin typeface="Comic Sans MS"/>
                <a:cs typeface="Comic Sans MS"/>
              </a:rPr>
              <a:t> </a:t>
            </a:r>
            <a:r>
              <a:rPr lang="es-MX" sz="2400" spc="-5" dirty="0">
                <a:latin typeface="Comic Sans MS"/>
                <a:cs typeface="Comic Sans MS"/>
              </a:rPr>
              <a:t>esta protección</a:t>
            </a:r>
            <a:r>
              <a:rPr lang="es-MX" sz="2400" spc="5" dirty="0">
                <a:latin typeface="Comic Sans MS"/>
                <a:cs typeface="Comic Sans MS"/>
              </a:rPr>
              <a:t> </a:t>
            </a:r>
            <a:r>
              <a:rPr lang="es-MX" sz="2400" spc="-5" dirty="0">
                <a:latin typeface="Comic Sans MS"/>
                <a:cs typeface="Comic Sans MS"/>
              </a:rPr>
              <a:t>debe</a:t>
            </a:r>
            <a:r>
              <a:rPr lang="es-MX" sz="2400" spc="10" dirty="0">
                <a:latin typeface="Comic Sans MS"/>
                <a:cs typeface="Comic Sans MS"/>
              </a:rPr>
              <a:t> </a:t>
            </a:r>
            <a:r>
              <a:rPr lang="es-MX" sz="2400" spc="-5" dirty="0">
                <a:latin typeface="Comic Sans MS"/>
                <a:cs typeface="Comic Sans MS"/>
              </a:rPr>
              <a:t>ser</a:t>
            </a:r>
            <a:r>
              <a:rPr lang="es-MX" sz="2400" spc="5" dirty="0">
                <a:latin typeface="Comic Sans MS"/>
                <a:cs typeface="Comic Sans MS"/>
              </a:rPr>
              <a:t> </a:t>
            </a:r>
            <a:r>
              <a:rPr lang="es-MX" sz="2400" spc="-5" dirty="0">
                <a:latin typeface="Comic Sans MS"/>
                <a:cs typeface="Comic Sans MS"/>
              </a:rPr>
              <a:t>instalada</a:t>
            </a:r>
            <a:r>
              <a:rPr lang="es-MX" sz="2400" spc="10"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aplicada</a:t>
            </a:r>
            <a:r>
              <a:rPr lang="es-MX" sz="2400" spc="10" dirty="0">
                <a:latin typeface="Comic Sans MS"/>
                <a:cs typeface="Comic Sans MS"/>
              </a:rPr>
              <a:t> </a:t>
            </a:r>
            <a:r>
              <a:rPr lang="es-MX" sz="2400" spc="-5" dirty="0">
                <a:latin typeface="Comic Sans MS"/>
                <a:cs typeface="Comic Sans MS"/>
              </a:rPr>
              <a:t>propiamente.</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CuadroTexto 14">
            <a:extLst>
              <a:ext uri="{FF2B5EF4-FFF2-40B4-BE49-F238E27FC236}">
                <a16:creationId xmlns="" xmlns:a16="http://schemas.microsoft.com/office/drawing/2014/main" id="{46C6C79D-3807-4C9A-B9CE-4C37C583A249}"/>
              </a:ext>
            </a:extLst>
          </p:cNvPr>
          <p:cNvSpPr txBox="1"/>
          <p:nvPr/>
        </p:nvSpPr>
        <p:spPr>
          <a:xfrm>
            <a:off x="254000" y="243274"/>
            <a:ext cx="17373600" cy="9571851"/>
          </a:xfrm>
          <a:prstGeom prst="rect">
            <a:avLst/>
          </a:prstGeom>
          <a:noFill/>
        </p:spPr>
        <p:txBody>
          <a:bodyPr wrap="square">
            <a:spAutoFit/>
          </a:bodyPr>
          <a:lstStyle/>
          <a:p>
            <a:pPr algn="just"/>
            <a:r>
              <a:rPr lang="es-AR" sz="2200" b="1" dirty="0">
                <a:latin typeface="Comic Sans MS" panose="030F0702030302020204" pitchFamily="66" charset="0"/>
              </a:rPr>
              <a:t>REFERENCIAS </a:t>
            </a:r>
          </a:p>
          <a:p>
            <a:pPr algn="just"/>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t>
            </a:r>
            <a:r>
              <a:rPr lang="es-AR" sz="2200" dirty="0" err="1">
                <a:latin typeface="Comic Sans MS" panose="030F0702030302020204" pitchFamily="66" charset="0"/>
              </a:rPr>
              <a:t>Impact</a:t>
            </a:r>
            <a:r>
              <a:rPr lang="es-AR" sz="2200" dirty="0">
                <a:latin typeface="Comic Sans MS" panose="030F0702030302020204" pitchFamily="66" charset="0"/>
              </a:rPr>
              <a:t> </a:t>
            </a:r>
            <a:r>
              <a:rPr lang="es-AR" sz="2200" dirty="0" err="1">
                <a:latin typeface="Comic Sans MS" panose="030F0702030302020204" pitchFamily="66" charset="0"/>
              </a:rPr>
              <a:t>of</a:t>
            </a:r>
            <a:r>
              <a:rPr lang="es-AR" sz="2200" dirty="0">
                <a:latin typeface="Comic Sans MS" panose="030F0702030302020204" pitchFamily="66" charset="0"/>
              </a:rPr>
              <a:t> HV and EHV </a:t>
            </a:r>
            <a:r>
              <a:rPr lang="es-AR" sz="2200" dirty="0" err="1">
                <a:latin typeface="Comic Sans MS" panose="030F0702030302020204" pitchFamily="66" charset="0"/>
              </a:rPr>
              <a:t>Transmission</a:t>
            </a:r>
            <a:r>
              <a:rPr lang="es-AR" sz="2200" dirty="0">
                <a:latin typeface="Comic Sans MS" panose="030F0702030302020204" pitchFamily="66" charset="0"/>
              </a:rPr>
              <a:t> </a:t>
            </a:r>
            <a:r>
              <a:rPr lang="es-AR" sz="2200" dirty="0" err="1">
                <a:latin typeface="Comic Sans MS" panose="030F0702030302020204" pitchFamily="66" charset="0"/>
              </a:rPr>
              <a:t>on</a:t>
            </a:r>
            <a:r>
              <a:rPr lang="es-AR" sz="2200" dirty="0">
                <a:latin typeface="Comic Sans MS" panose="030F0702030302020204" pitchFamily="66" charset="0"/>
              </a:rPr>
              <a:t> </a:t>
            </a:r>
            <a:r>
              <a:rPr lang="es-AR" sz="2200" dirty="0" err="1">
                <a:latin typeface="Comic Sans MS" panose="030F0702030302020204" pitchFamily="66" charset="0"/>
              </a:rPr>
              <a:t>Generator</a:t>
            </a:r>
            <a:r>
              <a:rPr lang="es-AR" sz="2200" dirty="0">
                <a:latin typeface="Comic Sans MS" panose="030F0702030302020204" pitchFamily="66" charset="0"/>
              </a:rPr>
              <a:t> </a:t>
            </a:r>
            <a:r>
              <a:rPr lang="es-AR" sz="2200" dirty="0" err="1">
                <a:latin typeface="Comic Sans MS" panose="030F0702030302020204" pitchFamily="66" charset="0"/>
              </a:rPr>
              <a:t>Protection</a:t>
            </a:r>
            <a:r>
              <a:rPr lang="es-AR" sz="2200" dirty="0">
                <a:latin typeface="Comic Sans MS" panose="030F0702030302020204" pitchFamily="66" charset="0"/>
              </a:rPr>
              <a:t>." IEEE </a:t>
            </a:r>
            <a:r>
              <a:rPr lang="es-AR" sz="2200" dirty="0" err="1">
                <a:latin typeface="Comic Sans MS" panose="030F0702030302020204" pitchFamily="66" charset="0"/>
              </a:rPr>
              <a:t>Transactions</a:t>
            </a:r>
            <a:r>
              <a:rPr lang="es-AR" sz="2200" dirty="0">
                <a:latin typeface="Comic Sans MS" panose="030F0702030302020204" pitchFamily="66" charset="0"/>
              </a:rPr>
              <a:t> </a:t>
            </a:r>
            <a:r>
              <a:rPr lang="es-AR" sz="2200" dirty="0" err="1">
                <a:latin typeface="Comic Sans MS" panose="030F0702030302020204" pitchFamily="66" charset="0"/>
              </a:rPr>
              <a:t>on</a:t>
            </a:r>
            <a:r>
              <a:rPr lang="es-AR" sz="2200" dirty="0">
                <a:latin typeface="Comic Sans MS" panose="030F0702030302020204" pitchFamily="66" charset="0"/>
              </a:rPr>
              <a:t> </a:t>
            </a:r>
            <a:r>
              <a:rPr lang="es-AR" sz="2200" dirty="0" err="1">
                <a:latin typeface="Comic Sans MS" panose="030F0702030302020204" pitchFamily="66" charset="0"/>
              </a:rPr>
              <a:t>Power</a:t>
            </a:r>
            <a:r>
              <a:rPr lang="es-AR" sz="2200" dirty="0">
                <a:latin typeface="Comic Sans MS" panose="030F0702030302020204" pitchFamily="66" charset="0"/>
              </a:rPr>
              <a:t> </a:t>
            </a:r>
            <a:r>
              <a:rPr lang="es-AR" sz="2200" dirty="0" err="1">
                <a:latin typeface="Comic Sans MS" panose="030F0702030302020204" pitchFamily="66" charset="0"/>
              </a:rPr>
              <a:t>Delivery</a:t>
            </a:r>
            <a:r>
              <a:rPr lang="es-AR" sz="2200" dirty="0">
                <a:latin typeface="Comic Sans MS" panose="030F0702030302020204" pitchFamily="66" charset="0"/>
              </a:rPr>
              <a:t>. Vol. 8, No. 3. </a:t>
            </a:r>
            <a:r>
              <a:rPr lang="es-AR" sz="2200" dirty="0" err="1">
                <a:latin typeface="Comic Sans MS" panose="030F0702030302020204" pitchFamily="66" charset="0"/>
              </a:rPr>
              <a:t>July</a:t>
            </a:r>
            <a:r>
              <a:rPr lang="es-AR" sz="2200" dirty="0">
                <a:latin typeface="Comic Sans MS" panose="030F0702030302020204" pitchFamily="66" charset="0"/>
              </a:rPr>
              <a:t> 1993, pp. 962-974.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 Baldwin, Elmore, </a:t>
            </a:r>
            <a:r>
              <a:rPr lang="es-AR" sz="2200" dirty="0" err="1">
                <a:latin typeface="Comic Sans MS" panose="030F0702030302020204" pitchFamily="66" charset="0"/>
              </a:rPr>
              <a:t>Bonk</a:t>
            </a:r>
            <a:r>
              <a:rPr lang="es-AR" sz="2200" dirty="0">
                <a:latin typeface="Comic Sans MS" panose="030F0702030302020204" pitchFamily="66" charset="0"/>
              </a:rPr>
              <a:t>. "</a:t>
            </a:r>
            <a:r>
              <a:rPr lang="es-AR" sz="2200" dirty="0" err="1">
                <a:latin typeface="Comic Sans MS" panose="030F0702030302020204" pitchFamily="66" charset="0"/>
              </a:rPr>
              <a:t>Improved</a:t>
            </a:r>
            <a:r>
              <a:rPr lang="es-AR" sz="2200" dirty="0">
                <a:latin typeface="Comic Sans MS" panose="030F0702030302020204" pitchFamily="66" charset="0"/>
              </a:rPr>
              <a:t> </a:t>
            </a:r>
            <a:r>
              <a:rPr lang="es-AR" sz="2200" dirty="0" err="1">
                <a:latin typeface="Comic Sans MS" panose="030F0702030302020204" pitchFamily="66" charset="0"/>
              </a:rPr>
              <a:t>TurbineGenerator</a:t>
            </a:r>
            <a:r>
              <a:rPr lang="es-AR" sz="2200" dirty="0">
                <a:latin typeface="Comic Sans MS" panose="030F0702030302020204" pitchFamily="66" charset="0"/>
              </a:rPr>
              <a:t> </a:t>
            </a:r>
            <a:r>
              <a:rPr lang="es-AR" sz="2200" dirty="0" err="1">
                <a:latin typeface="Comic Sans MS" panose="030F0702030302020204" pitchFamily="66" charset="0"/>
              </a:rPr>
              <a:t>Protection</a:t>
            </a:r>
            <a:r>
              <a:rPr lang="es-AR" sz="2200" dirty="0">
                <a:latin typeface="Comic Sans MS" panose="030F0702030302020204" pitchFamily="66" charset="0"/>
              </a:rPr>
              <a:t> </a:t>
            </a:r>
            <a:r>
              <a:rPr lang="es-AR" sz="2200" dirty="0" err="1">
                <a:latin typeface="Comic Sans MS" panose="030F0702030302020204" pitchFamily="66" charset="0"/>
              </a:rPr>
              <a:t>for</a:t>
            </a:r>
            <a:r>
              <a:rPr lang="es-AR" sz="2200" dirty="0">
                <a:latin typeface="Comic Sans MS" panose="030F0702030302020204" pitchFamily="66" charset="0"/>
              </a:rPr>
              <a:t> </a:t>
            </a:r>
            <a:r>
              <a:rPr lang="es-AR" sz="2200" dirty="0" err="1">
                <a:latin typeface="Comic Sans MS" panose="030F0702030302020204" pitchFamily="66" charset="0"/>
              </a:rPr>
              <a:t>Increased</a:t>
            </a:r>
            <a:r>
              <a:rPr lang="es-AR" sz="2200" dirty="0">
                <a:latin typeface="Comic Sans MS" panose="030F0702030302020204" pitchFamily="66" charset="0"/>
              </a:rPr>
              <a:t> </a:t>
            </a:r>
            <a:r>
              <a:rPr lang="es-AR" sz="2200" dirty="0" err="1">
                <a:latin typeface="Comic Sans MS" panose="030F0702030302020204" pitchFamily="66" charset="0"/>
              </a:rPr>
              <a:t>Plant</a:t>
            </a:r>
            <a:r>
              <a:rPr lang="es-AR" sz="2200" dirty="0">
                <a:latin typeface="Comic Sans MS" panose="030F0702030302020204" pitchFamily="66" charset="0"/>
              </a:rPr>
              <a:t> </a:t>
            </a:r>
            <a:r>
              <a:rPr lang="es-AR" sz="2200" dirty="0" err="1">
                <a:latin typeface="Comic Sans MS" panose="030F0702030302020204" pitchFamily="66" charset="0"/>
              </a:rPr>
              <a:t>Reliability</a:t>
            </a:r>
            <a:r>
              <a:rPr lang="es-AR" sz="2200" dirty="0">
                <a:latin typeface="Comic Sans MS" panose="030F0702030302020204" pitchFamily="66" charset="0"/>
              </a:rPr>
              <a:t>." IEEE </a:t>
            </a:r>
            <a:r>
              <a:rPr lang="es-AR" sz="2200" dirty="0" err="1">
                <a:latin typeface="Comic Sans MS" panose="030F0702030302020204" pitchFamily="66" charset="0"/>
              </a:rPr>
              <a:t>Transactions</a:t>
            </a:r>
            <a:r>
              <a:rPr lang="es-AR" sz="2200" dirty="0">
                <a:latin typeface="Comic Sans MS" panose="030F0702030302020204" pitchFamily="66" charset="0"/>
              </a:rPr>
              <a:t> </a:t>
            </a:r>
            <a:r>
              <a:rPr lang="es-AR" sz="2200" dirty="0" err="1">
                <a:latin typeface="Comic Sans MS" panose="030F0702030302020204" pitchFamily="66" charset="0"/>
              </a:rPr>
              <a:t>on</a:t>
            </a:r>
            <a:r>
              <a:rPr lang="es-AR" sz="2200" dirty="0">
                <a:latin typeface="Comic Sans MS" panose="030F0702030302020204" pitchFamily="66" charset="0"/>
              </a:rPr>
              <a:t> </a:t>
            </a:r>
            <a:r>
              <a:rPr lang="es-AR" sz="2200" dirty="0" err="1">
                <a:latin typeface="Comic Sans MS" panose="030F0702030302020204" pitchFamily="66" charset="0"/>
              </a:rPr>
              <a:t>Power</a:t>
            </a:r>
            <a:r>
              <a:rPr lang="es-AR" sz="2200" dirty="0">
                <a:latin typeface="Comic Sans MS" panose="030F0702030302020204" pitchFamily="66" charset="0"/>
              </a:rPr>
              <a:t> </a:t>
            </a:r>
            <a:r>
              <a:rPr lang="es-AR" sz="2200" dirty="0" err="1">
                <a:latin typeface="Comic Sans MS" panose="030F0702030302020204" pitchFamily="66" charset="0"/>
              </a:rPr>
              <a:t>Apparatus</a:t>
            </a:r>
            <a:r>
              <a:rPr lang="es-AR" sz="2200" dirty="0">
                <a:latin typeface="Comic Sans MS" panose="030F0702030302020204" pitchFamily="66" charset="0"/>
              </a:rPr>
              <a:t> and </a:t>
            </a:r>
            <a:r>
              <a:rPr lang="es-AR" sz="2200" dirty="0" err="1">
                <a:latin typeface="Comic Sans MS" panose="030F0702030302020204" pitchFamily="66" charset="0"/>
              </a:rPr>
              <a:t>Systems</a:t>
            </a:r>
            <a:r>
              <a:rPr lang="es-AR" sz="2200" dirty="0">
                <a:latin typeface="Comic Sans MS" panose="030F0702030302020204" pitchFamily="66" charset="0"/>
              </a:rPr>
              <a:t>, Vol. PAS-99, No. 13, pp. 985-990, May/June 1980.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ANSI/IEEE C50.13-1989. "American </a:t>
            </a:r>
            <a:r>
              <a:rPr lang="es-AR" sz="2200" dirty="0" err="1">
                <a:latin typeface="Comic Sans MS" panose="030F0702030302020204" pitchFamily="66" charset="0"/>
              </a:rPr>
              <a:t>National</a:t>
            </a:r>
            <a:r>
              <a:rPr lang="es-AR" sz="2200" dirty="0">
                <a:latin typeface="Comic Sans MS" panose="030F0702030302020204" pitchFamily="66" charset="0"/>
              </a:rPr>
              <a:t> Standard </a:t>
            </a:r>
            <a:r>
              <a:rPr lang="es-AR" sz="2200" dirty="0" err="1">
                <a:latin typeface="Comic Sans MS" panose="030F0702030302020204" pitchFamily="66" charset="0"/>
              </a:rPr>
              <a:t>for</a:t>
            </a:r>
            <a:r>
              <a:rPr lang="es-AR" sz="2200" dirty="0">
                <a:latin typeface="Comic Sans MS" panose="030F0702030302020204" pitchFamily="66" charset="0"/>
              </a:rPr>
              <a:t> </a:t>
            </a:r>
            <a:r>
              <a:rPr lang="es-AR" sz="2200" dirty="0" err="1">
                <a:latin typeface="Comic Sans MS" panose="030F0702030302020204" pitchFamily="66" charset="0"/>
              </a:rPr>
              <a:t>Rotating</a:t>
            </a:r>
            <a:r>
              <a:rPr lang="es-AR" sz="2200" dirty="0">
                <a:latin typeface="Comic Sans MS" panose="030F0702030302020204" pitchFamily="66" charset="0"/>
              </a:rPr>
              <a:t> </a:t>
            </a:r>
            <a:r>
              <a:rPr lang="es-AR" sz="2200" dirty="0" err="1">
                <a:latin typeface="Comic Sans MS" panose="030F0702030302020204" pitchFamily="66" charset="0"/>
              </a:rPr>
              <a:t>Electrical</a:t>
            </a:r>
            <a:r>
              <a:rPr lang="es-AR" sz="2200" dirty="0">
                <a:latin typeface="Comic Sans MS" panose="030F0702030302020204" pitchFamily="66" charset="0"/>
              </a:rPr>
              <a:t> </a:t>
            </a:r>
            <a:r>
              <a:rPr lang="es-AR" sz="2200" dirty="0" err="1">
                <a:latin typeface="Comic Sans MS" panose="030F0702030302020204" pitchFamily="66" charset="0"/>
              </a:rPr>
              <a:t>MachineryCylindrical</a:t>
            </a:r>
            <a:r>
              <a:rPr lang="es-AR" sz="2200" dirty="0">
                <a:latin typeface="Comic Sans MS" panose="030F0702030302020204" pitchFamily="66" charset="0"/>
              </a:rPr>
              <a:t> Rotor </a:t>
            </a:r>
            <a:r>
              <a:rPr lang="es-AR" sz="2200" dirty="0" err="1">
                <a:latin typeface="Comic Sans MS" panose="030F0702030302020204" pitchFamily="66" charset="0"/>
              </a:rPr>
              <a:t>Synchronous</a:t>
            </a:r>
            <a:r>
              <a:rPr lang="es-AR" sz="2200" dirty="0">
                <a:latin typeface="Comic Sans MS" panose="030F0702030302020204" pitchFamily="66" charset="0"/>
              </a:rPr>
              <a:t> </a:t>
            </a:r>
            <a:r>
              <a:rPr lang="es-AR" sz="2200" dirty="0" err="1">
                <a:latin typeface="Comic Sans MS" panose="030F0702030302020204" pitchFamily="66" charset="0"/>
              </a:rPr>
              <a:t>Generators</a:t>
            </a:r>
            <a:r>
              <a:rPr lang="es-AR" sz="2200" dirty="0">
                <a:latin typeface="Comic Sans MS" panose="030F0702030302020204" pitchFamily="66" charset="0"/>
              </a:rPr>
              <a:t>." </a:t>
            </a:r>
            <a:r>
              <a:rPr lang="es-AR" sz="2200" dirty="0" err="1">
                <a:latin typeface="Comic Sans MS" panose="030F0702030302020204" pitchFamily="66" charset="0"/>
              </a:rPr>
              <a:t>Sections</a:t>
            </a:r>
            <a:r>
              <a:rPr lang="es-AR" sz="2200" dirty="0">
                <a:latin typeface="Comic Sans MS" panose="030F0702030302020204" pitchFamily="66" charset="0"/>
              </a:rPr>
              <a:t> 4.1 and 4.3.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ANSI/IEEE C50.12-1982. "American </a:t>
            </a:r>
            <a:r>
              <a:rPr lang="es-AR" sz="2200" dirty="0" err="1">
                <a:latin typeface="Comic Sans MS" panose="030F0702030302020204" pitchFamily="66" charset="0"/>
              </a:rPr>
              <a:t>National</a:t>
            </a:r>
            <a:r>
              <a:rPr lang="es-AR" sz="2200" dirty="0">
                <a:latin typeface="Comic Sans MS" panose="030F0702030302020204" pitchFamily="66" charset="0"/>
              </a:rPr>
              <a:t> Standard </a:t>
            </a:r>
            <a:r>
              <a:rPr lang="es-AR" sz="2200" dirty="0" err="1">
                <a:latin typeface="Comic Sans MS" panose="030F0702030302020204" pitchFamily="66" charset="0"/>
              </a:rPr>
              <a:t>Requirements</a:t>
            </a:r>
            <a:r>
              <a:rPr lang="es-AR" sz="2200" dirty="0">
                <a:latin typeface="Comic Sans MS" panose="030F0702030302020204" pitchFamily="66" charset="0"/>
              </a:rPr>
              <a:t> </a:t>
            </a:r>
            <a:r>
              <a:rPr lang="es-AR" sz="2200" dirty="0" err="1">
                <a:latin typeface="Comic Sans MS" panose="030F0702030302020204" pitchFamily="66" charset="0"/>
              </a:rPr>
              <a:t>for</a:t>
            </a:r>
            <a:r>
              <a:rPr lang="es-AR" sz="2200" dirty="0">
                <a:latin typeface="Comic Sans MS" panose="030F0702030302020204" pitchFamily="66" charset="0"/>
              </a:rPr>
              <a:t> </a:t>
            </a:r>
            <a:r>
              <a:rPr lang="es-AR" sz="2200" dirty="0" err="1">
                <a:latin typeface="Comic Sans MS" panose="030F0702030302020204" pitchFamily="66" charset="0"/>
              </a:rPr>
              <a:t>Salient</a:t>
            </a:r>
            <a:r>
              <a:rPr lang="es-AR" sz="2200" dirty="0">
                <a:latin typeface="Comic Sans MS" panose="030F0702030302020204" pitchFamily="66" charset="0"/>
              </a:rPr>
              <a:t>-Pole </a:t>
            </a:r>
            <a:r>
              <a:rPr lang="es-AR" sz="2200" dirty="0" err="1">
                <a:latin typeface="Comic Sans MS" panose="030F0702030302020204" pitchFamily="66" charset="0"/>
              </a:rPr>
              <a:t>Synchronous</a:t>
            </a:r>
            <a:r>
              <a:rPr lang="es-AR" sz="2200" dirty="0">
                <a:latin typeface="Comic Sans MS" panose="030F0702030302020204" pitchFamily="66" charset="0"/>
              </a:rPr>
              <a:t> </a:t>
            </a:r>
            <a:r>
              <a:rPr lang="es-AR" sz="2200" dirty="0" err="1">
                <a:latin typeface="Comic Sans MS" panose="030F0702030302020204" pitchFamily="66" charset="0"/>
              </a:rPr>
              <a:t>Generators</a:t>
            </a:r>
            <a:r>
              <a:rPr lang="es-AR" sz="2200" dirty="0">
                <a:latin typeface="Comic Sans MS" panose="030F0702030302020204" pitchFamily="66" charset="0"/>
              </a:rPr>
              <a:t> and </a:t>
            </a:r>
            <a:r>
              <a:rPr lang="es-AR" sz="2200" dirty="0" err="1">
                <a:latin typeface="Comic Sans MS" panose="030F0702030302020204" pitchFamily="66" charset="0"/>
              </a:rPr>
              <a:t>Generator</a:t>
            </a:r>
            <a:r>
              <a:rPr lang="es-AR" sz="2200" dirty="0">
                <a:latin typeface="Comic Sans MS" panose="030F0702030302020204" pitchFamily="66" charset="0"/>
              </a:rPr>
              <a:t>/Motors </a:t>
            </a:r>
            <a:r>
              <a:rPr lang="es-AR" sz="2200" dirty="0" err="1">
                <a:latin typeface="Comic Sans MS" panose="030F0702030302020204" pitchFamily="66" charset="0"/>
              </a:rPr>
              <a:t>for</a:t>
            </a:r>
            <a:r>
              <a:rPr lang="es-AR" sz="2200" dirty="0">
                <a:latin typeface="Comic Sans MS" panose="030F0702030302020204" pitchFamily="66" charset="0"/>
              </a:rPr>
              <a:t> </a:t>
            </a:r>
            <a:r>
              <a:rPr lang="es-AR" sz="2200" dirty="0" err="1">
                <a:latin typeface="Comic Sans MS" panose="030F0702030302020204" pitchFamily="66" charset="0"/>
              </a:rPr>
              <a:t>Hydraulic</a:t>
            </a:r>
            <a:r>
              <a:rPr lang="es-AR" sz="2200" dirty="0">
                <a:latin typeface="Comic Sans MS" panose="030F0702030302020204" pitchFamily="66" charset="0"/>
              </a:rPr>
              <a:t> Turbine </a:t>
            </a:r>
            <a:r>
              <a:rPr lang="es-AR" sz="2200" dirty="0" err="1">
                <a:latin typeface="Comic Sans MS" panose="030F0702030302020204" pitchFamily="66" charset="0"/>
              </a:rPr>
              <a:t>Applications</a:t>
            </a:r>
            <a:r>
              <a:rPr lang="es-AR" sz="2200" dirty="0">
                <a:latin typeface="Comic Sans MS" panose="030F0702030302020204" pitchFamily="66" charset="0"/>
              </a:rPr>
              <a:t>." </a:t>
            </a:r>
            <a:r>
              <a:rPr lang="es-AR" sz="2200" dirty="0" err="1">
                <a:latin typeface="Comic Sans MS" panose="030F0702030302020204" pitchFamily="66" charset="0"/>
              </a:rPr>
              <a:t>Section</a:t>
            </a:r>
            <a:r>
              <a:rPr lang="es-AR" sz="2200" dirty="0">
                <a:latin typeface="Comic Sans MS" panose="030F0702030302020204" pitchFamily="66" charset="0"/>
              </a:rPr>
              <a:t> 3.1.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ANSI/IEEE C57.12.00-1987. "Standard General </a:t>
            </a:r>
            <a:r>
              <a:rPr lang="es-AR" sz="2200" dirty="0" err="1">
                <a:latin typeface="Comic Sans MS" panose="030F0702030302020204" pitchFamily="66" charset="0"/>
              </a:rPr>
              <a:t>Requirements</a:t>
            </a:r>
            <a:r>
              <a:rPr lang="es-AR" sz="2200" dirty="0">
                <a:latin typeface="Comic Sans MS" panose="030F0702030302020204" pitchFamily="66" charset="0"/>
              </a:rPr>
              <a:t> </a:t>
            </a:r>
            <a:r>
              <a:rPr lang="es-AR" sz="2200" dirty="0" err="1">
                <a:latin typeface="Comic Sans MS" panose="030F0702030302020204" pitchFamily="66" charset="0"/>
              </a:rPr>
              <a:t>for</a:t>
            </a:r>
            <a:r>
              <a:rPr lang="es-AR" sz="2200" dirty="0">
                <a:latin typeface="Comic Sans MS" panose="030F0702030302020204" pitchFamily="66" charset="0"/>
              </a:rPr>
              <a:t> </a:t>
            </a:r>
            <a:r>
              <a:rPr lang="es-AR" sz="2200" dirty="0" err="1">
                <a:latin typeface="Comic Sans MS" panose="030F0702030302020204" pitchFamily="66" charset="0"/>
              </a:rPr>
              <a:t>Liquid-Immersed</a:t>
            </a:r>
            <a:r>
              <a:rPr lang="es-AR" sz="2200" dirty="0">
                <a:latin typeface="Comic Sans MS" panose="030F0702030302020204" pitchFamily="66" charset="0"/>
              </a:rPr>
              <a:t> </a:t>
            </a:r>
            <a:r>
              <a:rPr lang="es-AR" sz="2200" dirty="0" err="1">
                <a:latin typeface="Comic Sans MS" panose="030F0702030302020204" pitchFamily="66" charset="0"/>
              </a:rPr>
              <a:t>Distribution</a:t>
            </a:r>
            <a:r>
              <a:rPr lang="es-AR" sz="2200" dirty="0">
                <a:latin typeface="Comic Sans MS" panose="030F0702030302020204" pitchFamily="66" charset="0"/>
              </a:rPr>
              <a:t>, </a:t>
            </a:r>
            <a:r>
              <a:rPr lang="es-AR" sz="2200" dirty="0" err="1">
                <a:latin typeface="Comic Sans MS" panose="030F0702030302020204" pitchFamily="66" charset="0"/>
              </a:rPr>
              <a:t>Power</a:t>
            </a:r>
            <a:r>
              <a:rPr lang="es-AR" sz="2200" dirty="0">
                <a:latin typeface="Comic Sans MS" panose="030F0702030302020204" pitchFamily="66" charset="0"/>
              </a:rPr>
              <a:t> and </a:t>
            </a:r>
            <a:r>
              <a:rPr lang="es-AR" sz="2200" dirty="0" err="1">
                <a:latin typeface="Comic Sans MS" panose="030F0702030302020204" pitchFamily="66" charset="0"/>
              </a:rPr>
              <a:t>Regulating</a:t>
            </a:r>
            <a:r>
              <a:rPr lang="es-AR" sz="2200" dirty="0">
                <a:latin typeface="Comic Sans MS" panose="030F0702030302020204" pitchFamily="66" charset="0"/>
              </a:rPr>
              <a:t> Transformers."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ANSI/IEEE C37.106-1987. "Guide </a:t>
            </a:r>
            <a:r>
              <a:rPr lang="es-AR" sz="2200" dirty="0" err="1">
                <a:latin typeface="Comic Sans MS" panose="030F0702030302020204" pitchFamily="66" charset="0"/>
              </a:rPr>
              <a:t>for</a:t>
            </a:r>
            <a:r>
              <a:rPr lang="es-AR" sz="2200" dirty="0">
                <a:latin typeface="Comic Sans MS" panose="030F0702030302020204" pitchFamily="66" charset="0"/>
              </a:rPr>
              <a:t> </a:t>
            </a:r>
            <a:r>
              <a:rPr lang="es-AR" sz="2200" dirty="0" err="1">
                <a:latin typeface="Comic Sans MS" panose="030F0702030302020204" pitchFamily="66" charset="0"/>
              </a:rPr>
              <a:t>Abnormal</a:t>
            </a:r>
            <a:r>
              <a:rPr lang="es-AR" sz="2200" dirty="0">
                <a:latin typeface="Comic Sans MS" panose="030F0702030302020204" pitchFamily="66" charset="0"/>
              </a:rPr>
              <a:t> </a:t>
            </a:r>
            <a:r>
              <a:rPr lang="es-AR" sz="2200" dirty="0" err="1">
                <a:latin typeface="Comic Sans MS" panose="030F0702030302020204" pitchFamily="66" charset="0"/>
              </a:rPr>
              <a:t>Frequency</a:t>
            </a:r>
            <a:r>
              <a:rPr lang="es-AR" sz="2200" dirty="0">
                <a:latin typeface="Comic Sans MS" panose="030F0702030302020204" pitchFamily="66" charset="0"/>
              </a:rPr>
              <a:t> </a:t>
            </a:r>
            <a:r>
              <a:rPr lang="es-AR" sz="2200" dirty="0" err="1">
                <a:latin typeface="Comic Sans MS" panose="030F0702030302020204" pitchFamily="66" charset="0"/>
              </a:rPr>
              <a:t>Protection</a:t>
            </a:r>
            <a:r>
              <a:rPr lang="es-AR" sz="2200" dirty="0">
                <a:latin typeface="Comic Sans MS" panose="030F0702030302020204" pitchFamily="66" charset="0"/>
              </a:rPr>
              <a:t> </a:t>
            </a:r>
            <a:r>
              <a:rPr lang="es-AR" sz="2200" dirty="0" err="1">
                <a:latin typeface="Comic Sans MS" panose="030F0702030302020204" pitchFamily="66" charset="0"/>
              </a:rPr>
              <a:t>for</a:t>
            </a:r>
            <a:r>
              <a:rPr lang="es-AR" sz="2200" dirty="0">
                <a:latin typeface="Comic Sans MS" panose="030F0702030302020204" pitchFamily="66" charset="0"/>
              </a:rPr>
              <a:t> </a:t>
            </a:r>
            <a:r>
              <a:rPr lang="es-AR" sz="2200" dirty="0" err="1">
                <a:latin typeface="Comic Sans MS" panose="030F0702030302020204" pitchFamily="66" charset="0"/>
              </a:rPr>
              <a:t>Power</a:t>
            </a:r>
            <a:r>
              <a:rPr lang="es-AR" sz="2200" dirty="0">
                <a:latin typeface="Comic Sans MS" panose="030F0702030302020204" pitchFamily="66" charset="0"/>
              </a:rPr>
              <a:t> </a:t>
            </a:r>
            <a:r>
              <a:rPr lang="es-AR" sz="2200" dirty="0" err="1">
                <a:latin typeface="Comic Sans MS" panose="030F0702030302020204" pitchFamily="66" charset="0"/>
              </a:rPr>
              <a:t>Generating</a:t>
            </a:r>
            <a:r>
              <a:rPr lang="es-AR" sz="2200" dirty="0">
                <a:latin typeface="Comic Sans MS" panose="030F0702030302020204" pitchFamily="66" charset="0"/>
              </a:rPr>
              <a:t> </a:t>
            </a:r>
            <a:r>
              <a:rPr lang="es-AR" sz="2200" dirty="0" err="1">
                <a:latin typeface="Comic Sans MS" panose="030F0702030302020204" pitchFamily="66" charset="0"/>
              </a:rPr>
              <a:t>Plants</a:t>
            </a:r>
            <a:r>
              <a:rPr lang="es-AR" sz="2200" dirty="0">
                <a:latin typeface="Comic Sans MS" panose="030F0702030302020204" pitchFamily="66" charset="0"/>
              </a:rPr>
              <a:t>."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ANSI/IEEE C37.91-1985. "Guide </a:t>
            </a:r>
            <a:r>
              <a:rPr lang="es-AR" sz="2200" dirty="0" err="1">
                <a:latin typeface="Comic Sans MS" panose="030F0702030302020204" pitchFamily="66" charset="0"/>
              </a:rPr>
              <a:t>to</a:t>
            </a:r>
            <a:r>
              <a:rPr lang="es-AR" sz="2200" dirty="0">
                <a:latin typeface="Comic Sans MS" panose="030F0702030302020204" pitchFamily="66" charset="0"/>
              </a:rPr>
              <a:t> </a:t>
            </a:r>
            <a:r>
              <a:rPr lang="es-AR" sz="2200" dirty="0" err="1">
                <a:latin typeface="Comic Sans MS" panose="030F0702030302020204" pitchFamily="66" charset="0"/>
              </a:rPr>
              <a:t>Protective</a:t>
            </a:r>
            <a:r>
              <a:rPr lang="es-AR" sz="2200" dirty="0">
                <a:latin typeface="Comic Sans MS" panose="030F0702030302020204" pitchFamily="66" charset="0"/>
              </a:rPr>
              <a:t> </a:t>
            </a:r>
            <a:r>
              <a:rPr lang="es-AR" sz="2200" dirty="0" err="1">
                <a:latin typeface="Comic Sans MS" panose="030F0702030302020204" pitchFamily="66" charset="0"/>
              </a:rPr>
              <a:t>Relay</a:t>
            </a:r>
            <a:r>
              <a:rPr lang="es-AR" sz="2200" dirty="0">
                <a:latin typeface="Comic Sans MS" panose="030F0702030302020204" pitchFamily="66" charset="0"/>
              </a:rPr>
              <a:t> </a:t>
            </a:r>
            <a:r>
              <a:rPr lang="es-AR" sz="2200" dirty="0" err="1">
                <a:latin typeface="Comic Sans MS" panose="030F0702030302020204" pitchFamily="66" charset="0"/>
              </a:rPr>
              <a:t>Applications</a:t>
            </a:r>
            <a:r>
              <a:rPr lang="es-AR" sz="2200" dirty="0">
                <a:latin typeface="Comic Sans MS" panose="030F0702030302020204" pitchFamily="66" charset="0"/>
              </a:rPr>
              <a:t> </a:t>
            </a:r>
            <a:r>
              <a:rPr lang="es-AR" sz="2200" dirty="0" err="1">
                <a:latin typeface="Comic Sans MS" panose="030F0702030302020204" pitchFamily="66" charset="0"/>
              </a:rPr>
              <a:t>to</a:t>
            </a:r>
            <a:r>
              <a:rPr lang="es-AR" sz="2200" dirty="0">
                <a:latin typeface="Comic Sans MS" panose="030F0702030302020204" pitchFamily="66" charset="0"/>
              </a:rPr>
              <a:t> </a:t>
            </a:r>
            <a:r>
              <a:rPr lang="es-AR" sz="2200" dirty="0" err="1">
                <a:latin typeface="Comic Sans MS" panose="030F0702030302020204" pitchFamily="66" charset="0"/>
              </a:rPr>
              <a:t>Power</a:t>
            </a:r>
            <a:r>
              <a:rPr lang="es-AR" sz="2200" dirty="0">
                <a:latin typeface="Comic Sans MS" panose="030F0702030302020204" pitchFamily="66" charset="0"/>
              </a:rPr>
              <a:t> Transformers."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ANSI/IEEE C37.102-1987. "Guide </a:t>
            </a:r>
            <a:r>
              <a:rPr lang="es-AR" sz="2200" dirty="0" err="1">
                <a:latin typeface="Comic Sans MS" panose="030F0702030302020204" pitchFamily="66" charset="0"/>
              </a:rPr>
              <a:t>for</a:t>
            </a:r>
            <a:r>
              <a:rPr lang="es-AR" sz="2200" dirty="0">
                <a:latin typeface="Comic Sans MS" panose="030F0702030302020204" pitchFamily="66" charset="0"/>
              </a:rPr>
              <a:t> AC </a:t>
            </a:r>
            <a:r>
              <a:rPr lang="es-AR" sz="2200" dirty="0" err="1">
                <a:latin typeface="Comic Sans MS" panose="030F0702030302020204" pitchFamily="66" charset="0"/>
              </a:rPr>
              <a:t>Generator</a:t>
            </a:r>
            <a:r>
              <a:rPr lang="es-AR" sz="2200" dirty="0">
                <a:latin typeface="Comic Sans MS" panose="030F0702030302020204" pitchFamily="66" charset="0"/>
              </a:rPr>
              <a:t> </a:t>
            </a:r>
            <a:r>
              <a:rPr lang="es-AR" sz="2200" dirty="0" err="1">
                <a:latin typeface="Comic Sans MS" panose="030F0702030302020204" pitchFamily="66" charset="0"/>
              </a:rPr>
              <a:t>Protection</a:t>
            </a:r>
            <a:r>
              <a:rPr lang="es-AR" sz="2200" dirty="0">
                <a:latin typeface="Comic Sans MS" panose="030F0702030302020204" pitchFamily="66" charset="0"/>
              </a:rPr>
              <a:t>," </a:t>
            </a:r>
            <a:r>
              <a:rPr lang="es-AR" sz="2200" dirty="0" err="1">
                <a:latin typeface="Comic Sans MS" panose="030F0702030302020204" pitchFamily="66" charset="0"/>
              </a:rPr>
              <a:t>Section</a:t>
            </a:r>
            <a:r>
              <a:rPr lang="es-AR" sz="2200" dirty="0">
                <a:latin typeface="Comic Sans MS" panose="030F0702030302020204" pitchFamily="66" charset="0"/>
              </a:rPr>
              <a:t> 4.5.4.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Powell, </a:t>
            </a:r>
            <a:r>
              <a:rPr lang="es-AR" sz="2200" dirty="0" err="1">
                <a:latin typeface="Comic Sans MS" panose="030F0702030302020204" pitchFamily="66" charset="0"/>
              </a:rPr>
              <a:t>Skoogland</a:t>
            </a:r>
            <a:r>
              <a:rPr lang="es-AR" sz="2200" dirty="0">
                <a:latin typeface="Comic Sans MS" panose="030F0702030302020204" pitchFamily="66" charset="0"/>
              </a:rPr>
              <a:t>, Wagner. "Performance </a:t>
            </a:r>
            <a:r>
              <a:rPr lang="es-AR" sz="2200" dirty="0" err="1">
                <a:latin typeface="Comic Sans MS" panose="030F0702030302020204" pitchFamily="66" charset="0"/>
              </a:rPr>
              <a:t>of</a:t>
            </a:r>
            <a:r>
              <a:rPr lang="es-AR" sz="2200" dirty="0">
                <a:latin typeface="Comic Sans MS" panose="030F0702030302020204" pitchFamily="66" charset="0"/>
              </a:rPr>
              <a:t> </a:t>
            </a:r>
            <a:r>
              <a:rPr lang="es-AR" sz="2200" dirty="0" err="1">
                <a:latin typeface="Comic Sans MS" panose="030F0702030302020204" pitchFamily="66" charset="0"/>
              </a:rPr>
              <a:t>Excitation</a:t>
            </a:r>
            <a:r>
              <a:rPr lang="es-AR" sz="2200" dirty="0">
                <a:latin typeface="Comic Sans MS" panose="030F0702030302020204" pitchFamily="66" charset="0"/>
              </a:rPr>
              <a:t> </a:t>
            </a:r>
            <a:r>
              <a:rPr lang="es-AR" sz="2200" dirty="0" err="1">
                <a:latin typeface="Comic Sans MS" panose="030F0702030302020204" pitchFamily="66" charset="0"/>
              </a:rPr>
              <a:t>Systems</a:t>
            </a:r>
            <a:r>
              <a:rPr lang="es-AR" sz="2200" dirty="0">
                <a:latin typeface="Comic Sans MS" panose="030F0702030302020204" pitchFamily="66" charset="0"/>
              </a:rPr>
              <a:t> </a:t>
            </a:r>
            <a:r>
              <a:rPr lang="es-AR" sz="2200" dirty="0" err="1">
                <a:latin typeface="Comic Sans MS" panose="030F0702030302020204" pitchFamily="66" charset="0"/>
              </a:rPr>
              <a:t>Under</a:t>
            </a:r>
            <a:r>
              <a:rPr lang="es-AR" sz="2200" dirty="0">
                <a:latin typeface="Comic Sans MS" panose="030F0702030302020204" pitchFamily="66" charset="0"/>
              </a:rPr>
              <a:t> </a:t>
            </a:r>
            <a:r>
              <a:rPr lang="es-AR" sz="2200" dirty="0" err="1">
                <a:latin typeface="Comic Sans MS" panose="030F0702030302020204" pitchFamily="66" charset="0"/>
              </a:rPr>
              <a:t>Abnormal</a:t>
            </a:r>
            <a:r>
              <a:rPr lang="es-AR" sz="2200" dirty="0">
                <a:latin typeface="Comic Sans MS" panose="030F0702030302020204" pitchFamily="66" charset="0"/>
              </a:rPr>
              <a:t> </a:t>
            </a:r>
            <a:r>
              <a:rPr lang="es-AR" sz="2200" dirty="0" err="1">
                <a:latin typeface="Comic Sans MS" panose="030F0702030302020204" pitchFamily="66" charset="0"/>
              </a:rPr>
              <a:t>Conditions</a:t>
            </a:r>
            <a:r>
              <a:rPr lang="es-AR" sz="2200" dirty="0">
                <a:latin typeface="Comic Sans MS" panose="030F0702030302020204" pitchFamily="66" charset="0"/>
              </a:rPr>
              <a:t>. "IEEE </a:t>
            </a:r>
            <a:r>
              <a:rPr lang="es-AR" sz="2200" dirty="0" err="1">
                <a:latin typeface="Comic Sans MS" panose="030F0702030302020204" pitchFamily="66" charset="0"/>
              </a:rPr>
              <a:t>Transactions</a:t>
            </a:r>
            <a:r>
              <a:rPr lang="es-AR" sz="2200" dirty="0">
                <a:latin typeface="Comic Sans MS" panose="030F0702030302020204" pitchFamily="66" charset="0"/>
              </a:rPr>
              <a:t> </a:t>
            </a:r>
            <a:r>
              <a:rPr lang="es-AR" sz="2200" dirty="0" err="1">
                <a:latin typeface="Comic Sans MS" panose="030F0702030302020204" pitchFamily="66" charset="0"/>
              </a:rPr>
              <a:t>on</a:t>
            </a:r>
            <a:r>
              <a:rPr lang="es-AR" sz="2200" dirty="0">
                <a:latin typeface="Comic Sans MS" panose="030F0702030302020204" pitchFamily="66" charset="0"/>
              </a:rPr>
              <a:t> </a:t>
            </a:r>
            <a:r>
              <a:rPr lang="es-AR" sz="2200" dirty="0" err="1">
                <a:latin typeface="Comic Sans MS" panose="030F0702030302020204" pitchFamily="66" charset="0"/>
              </a:rPr>
              <a:t>Power</a:t>
            </a:r>
            <a:r>
              <a:rPr lang="es-AR" sz="2200" dirty="0">
                <a:latin typeface="Comic Sans MS" panose="030F0702030302020204" pitchFamily="66" charset="0"/>
              </a:rPr>
              <a:t> </a:t>
            </a:r>
            <a:r>
              <a:rPr lang="es-AR" sz="2200" dirty="0" err="1">
                <a:latin typeface="Comic Sans MS" panose="030F0702030302020204" pitchFamily="66" charset="0"/>
              </a:rPr>
              <a:t>Apparatus</a:t>
            </a:r>
            <a:r>
              <a:rPr lang="es-AR" sz="2200" dirty="0">
                <a:latin typeface="Comic Sans MS" panose="030F0702030302020204" pitchFamily="66" charset="0"/>
              </a:rPr>
              <a:t> and </a:t>
            </a:r>
            <a:r>
              <a:rPr lang="es-AR" sz="2200" dirty="0" err="1">
                <a:latin typeface="Comic Sans MS" panose="030F0702030302020204" pitchFamily="66" charset="0"/>
              </a:rPr>
              <a:t>Systems</a:t>
            </a:r>
            <a:r>
              <a:rPr lang="es-AR" sz="2200" dirty="0">
                <a:latin typeface="Comic Sans MS" panose="030F0702030302020204" pitchFamily="66" charset="0"/>
              </a:rPr>
              <a:t>, Vol. PAS-87, No. 2, pp. 546-553, </a:t>
            </a:r>
            <a:r>
              <a:rPr lang="es-AR" sz="2200" dirty="0" err="1">
                <a:latin typeface="Comic Sans MS" panose="030F0702030302020204" pitchFamily="66" charset="0"/>
              </a:rPr>
              <a:t>February</a:t>
            </a:r>
            <a:r>
              <a:rPr lang="es-AR" sz="2200" dirty="0">
                <a:latin typeface="Comic Sans MS" panose="030F0702030302020204" pitchFamily="66" charset="0"/>
              </a:rPr>
              <a:t> 1968. </a:t>
            </a:r>
          </a:p>
          <a:p>
            <a:pPr marL="457200" indent="-457200" algn="just">
              <a:buAutoNum type="arabicPeriod"/>
            </a:pPr>
            <a:endParaRPr lang="es-AR" sz="2200" dirty="0">
              <a:latin typeface="Comic Sans MS" panose="030F0702030302020204" pitchFamily="66" charset="0"/>
            </a:endParaRPr>
          </a:p>
          <a:p>
            <a:pPr marL="457200" indent="-457200" algn="just">
              <a:buAutoNum type="arabicPeriod"/>
            </a:pPr>
            <a:r>
              <a:rPr lang="es-AR" sz="2200" dirty="0">
                <a:latin typeface="Comic Sans MS" panose="030F0702030302020204" pitchFamily="66" charset="0"/>
              </a:rPr>
              <a:t>Alexander, </a:t>
            </a:r>
            <a:r>
              <a:rPr lang="es-AR" sz="2200" dirty="0" err="1">
                <a:latin typeface="Comic Sans MS" panose="030F0702030302020204" pitchFamily="66" charset="0"/>
              </a:rPr>
              <a:t>Corbin</a:t>
            </a:r>
            <a:r>
              <a:rPr lang="es-AR" sz="2200" dirty="0">
                <a:latin typeface="Comic Sans MS" panose="030F0702030302020204" pitchFamily="66" charset="0"/>
              </a:rPr>
              <a:t>, </a:t>
            </a:r>
            <a:r>
              <a:rPr lang="es-AR" sz="2200" dirty="0" err="1">
                <a:latin typeface="Comic Sans MS" panose="030F0702030302020204" pitchFamily="66" charset="0"/>
              </a:rPr>
              <a:t>McNutt</a:t>
            </a:r>
            <a:r>
              <a:rPr lang="es-AR" sz="2200" dirty="0">
                <a:latin typeface="Comic Sans MS" panose="030F0702030302020204" pitchFamily="66" charset="0"/>
              </a:rPr>
              <a:t>. "</a:t>
            </a:r>
            <a:r>
              <a:rPr lang="es-AR" sz="2200" dirty="0" err="1">
                <a:latin typeface="Comic Sans MS" panose="030F0702030302020204" pitchFamily="66" charset="0"/>
              </a:rPr>
              <a:t>Influence</a:t>
            </a:r>
            <a:r>
              <a:rPr lang="es-AR" sz="2200" dirty="0">
                <a:latin typeface="Comic Sans MS" panose="030F0702030302020204" pitchFamily="66" charset="0"/>
              </a:rPr>
              <a:t> </a:t>
            </a:r>
            <a:r>
              <a:rPr lang="es-AR" sz="2200" dirty="0" err="1">
                <a:latin typeface="Comic Sans MS" panose="030F0702030302020204" pitchFamily="66" charset="0"/>
              </a:rPr>
              <a:t>of</a:t>
            </a:r>
            <a:r>
              <a:rPr lang="es-AR" sz="2200" dirty="0">
                <a:latin typeface="Comic Sans MS" panose="030F0702030302020204" pitchFamily="66" charset="0"/>
              </a:rPr>
              <a:t> </a:t>
            </a:r>
            <a:r>
              <a:rPr lang="es-AR" sz="2200" dirty="0" err="1">
                <a:latin typeface="Comic Sans MS" panose="030F0702030302020204" pitchFamily="66" charset="0"/>
              </a:rPr>
              <a:t>Design</a:t>
            </a:r>
            <a:r>
              <a:rPr lang="es-AR" sz="2200" dirty="0">
                <a:latin typeface="Comic Sans MS" panose="030F0702030302020204" pitchFamily="66" charset="0"/>
              </a:rPr>
              <a:t> and </a:t>
            </a:r>
            <a:r>
              <a:rPr lang="es-AR" sz="2200" dirty="0" err="1">
                <a:latin typeface="Comic Sans MS" panose="030F0702030302020204" pitchFamily="66" charset="0"/>
              </a:rPr>
              <a:t>Operating</a:t>
            </a:r>
            <a:r>
              <a:rPr lang="es-AR" sz="2200" dirty="0">
                <a:latin typeface="Comic Sans MS" panose="030F0702030302020204" pitchFamily="66" charset="0"/>
              </a:rPr>
              <a:t> </a:t>
            </a:r>
            <a:r>
              <a:rPr lang="es-AR" sz="2200" dirty="0" err="1">
                <a:latin typeface="Comic Sans MS" panose="030F0702030302020204" pitchFamily="66" charset="0"/>
              </a:rPr>
              <a:t>Practices</a:t>
            </a:r>
            <a:r>
              <a:rPr lang="es-AR" sz="2200" dirty="0">
                <a:latin typeface="Comic Sans MS" panose="030F0702030302020204" pitchFamily="66" charset="0"/>
              </a:rPr>
              <a:t> </a:t>
            </a:r>
            <a:r>
              <a:rPr lang="es-AR" sz="2200" dirty="0" err="1">
                <a:latin typeface="Comic Sans MS" panose="030F0702030302020204" pitchFamily="66" charset="0"/>
              </a:rPr>
              <a:t>on</a:t>
            </a:r>
            <a:r>
              <a:rPr lang="es-AR" sz="2200" dirty="0">
                <a:latin typeface="Comic Sans MS" panose="030F0702030302020204" pitchFamily="66" charset="0"/>
              </a:rPr>
              <a:t> </a:t>
            </a:r>
            <a:r>
              <a:rPr lang="es-AR" sz="2200" dirty="0" err="1">
                <a:latin typeface="Comic Sans MS" panose="030F0702030302020204" pitchFamily="66" charset="0"/>
              </a:rPr>
              <a:t>Excitation</a:t>
            </a:r>
            <a:r>
              <a:rPr lang="es-AR" sz="2200" dirty="0">
                <a:latin typeface="Comic Sans MS" panose="030F0702030302020204" pitchFamily="66" charset="0"/>
              </a:rPr>
              <a:t> </a:t>
            </a:r>
            <a:r>
              <a:rPr lang="es-AR" sz="2200" dirty="0" err="1">
                <a:latin typeface="Comic Sans MS" panose="030F0702030302020204" pitchFamily="66" charset="0"/>
              </a:rPr>
              <a:t>of</a:t>
            </a:r>
            <a:r>
              <a:rPr lang="es-AR" sz="2200" dirty="0">
                <a:latin typeface="Comic Sans MS" panose="030F0702030302020204" pitchFamily="66" charset="0"/>
              </a:rPr>
              <a:t> </a:t>
            </a:r>
            <a:r>
              <a:rPr lang="es-AR" sz="2200" dirty="0" err="1">
                <a:latin typeface="Comic Sans MS" panose="030F0702030302020204" pitchFamily="66" charset="0"/>
              </a:rPr>
              <a:t>Generator</a:t>
            </a:r>
            <a:r>
              <a:rPr lang="es-AR" sz="2200" dirty="0">
                <a:latin typeface="Comic Sans MS" panose="030F0702030302020204" pitchFamily="66" charset="0"/>
              </a:rPr>
              <a:t> Step-up Transformers." IEEE </a:t>
            </a:r>
            <a:r>
              <a:rPr lang="es-AR" sz="2200" dirty="0" err="1">
                <a:latin typeface="Comic Sans MS" panose="030F0702030302020204" pitchFamily="66" charset="0"/>
              </a:rPr>
              <a:t>Transactions</a:t>
            </a:r>
            <a:r>
              <a:rPr lang="es-AR" sz="2200" dirty="0">
                <a:latin typeface="Comic Sans MS" panose="030F0702030302020204" pitchFamily="66" charset="0"/>
              </a:rPr>
              <a:t> </a:t>
            </a:r>
            <a:r>
              <a:rPr lang="es-AR" sz="2200" dirty="0" err="1">
                <a:latin typeface="Comic Sans MS" panose="030F0702030302020204" pitchFamily="66" charset="0"/>
              </a:rPr>
              <a:t>on</a:t>
            </a:r>
            <a:r>
              <a:rPr lang="es-AR" sz="2200" dirty="0">
                <a:latin typeface="Comic Sans MS" panose="030F0702030302020204" pitchFamily="66" charset="0"/>
              </a:rPr>
              <a:t> </a:t>
            </a:r>
            <a:r>
              <a:rPr lang="es-AR" sz="2200" dirty="0" err="1">
                <a:latin typeface="Comic Sans MS" panose="030F0702030302020204" pitchFamily="66" charset="0"/>
              </a:rPr>
              <a:t>Power</a:t>
            </a:r>
            <a:r>
              <a:rPr lang="es-AR" sz="2200" dirty="0">
                <a:latin typeface="Comic Sans MS" panose="030F0702030302020204" pitchFamily="66" charset="0"/>
              </a:rPr>
              <a:t> </a:t>
            </a:r>
            <a:r>
              <a:rPr lang="es-AR" sz="2200" dirty="0" err="1">
                <a:latin typeface="Comic Sans MS" panose="030F0702030302020204" pitchFamily="66" charset="0"/>
              </a:rPr>
              <a:t>Apparatus</a:t>
            </a:r>
            <a:r>
              <a:rPr lang="es-AR" sz="2200" dirty="0">
                <a:latin typeface="Comic Sans MS" panose="030F0702030302020204" pitchFamily="66" charset="0"/>
              </a:rPr>
              <a:t> and </a:t>
            </a:r>
            <a:r>
              <a:rPr lang="es-AR" sz="2200" dirty="0" err="1">
                <a:latin typeface="Comic Sans MS" panose="030F0702030302020204" pitchFamily="66" charset="0"/>
              </a:rPr>
              <a:t>Systems</a:t>
            </a:r>
            <a:r>
              <a:rPr lang="es-AR" sz="2200" dirty="0">
                <a:latin typeface="Comic Sans MS" panose="030F0702030302020204" pitchFamily="66" charset="0"/>
              </a:rPr>
              <a:t>, Vol. PAS-85, No. 8, pp. 901-909, August 1966.</a:t>
            </a:r>
          </a:p>
        </p:txBody>
      </p:sp>
    </p:spTree>
    <p:extLst>
      <p:ext uri="{BB962C8B-B14F-4D97-AF65-F5344CB8AC3E}">
        <p14:creationId xmlns="" xmlns:p14="http://schemas.microsoft.com/office/powerpoint/2010/main" val="11208066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778000" y="439660"/>
            <a:ext cx="14401799"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5" dirty="0">
                <a:latin typeface="Comic Sans MS"/>
                <a:cs typeface="Comic Sans MS"/>
              </a:rPr>
              <a:t> </a:t>
            </a:r>
            <a:r>
              <a:rPr sz="3200" b="1" spc="-5" dirty="0">
                <a:latin typeface="Comic Sans MS"/>
                <a:cs typeface="Comic Sans MS"/>
              </a:rPr>
              <a:t>7</a:t>
            </a:r>
            <a:endParaRPr sz="3200" b="1" dirty="0">
              <a:latin typeface="Comic Sans MS"/>
              <a:cs typeface="Comic Sans MS"/>
            </a:endParaRPr>
          </a:p>
          <a:p>
            <a:pPr algn="ctr">
              <a:spcBef>
                <a:spcPts val="5"/>
              </a:spcBef>
            </a:pPr>
            <a:r>
              <a:rPr sz="3200" b="1" spc="-5" dirty="0">
                <a:latin typeface="Comic Sans MS"/>
                <a:cs typeface="Comic Sans MS"/>
              </a:rPr>
              <a:t>PÉRDIDA</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SEÑAL</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TRANSFORMADORES</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POTENCIAL</a:t>
            </a:r>
            <a:endParaRPr sz="3200" b="1" dirty="0">
              <a:latin typeface="Comic Sans MS"/>
              <a:cs typeface="Comic Sans MS"/>
            </a:endParaRPr>
          </a:p>
        </p:txBody>
      </p:sp>
      <p:sp>
        <p:nvSpPr>
          <p:cNvPr id="3" name="object 3"/>
          <p:cNvSpPr txBox="1"/>
          <p:nvPr/>
        </p:nvSpPr>
        <p:spPr>
          <a:xfrm>
            <a:off x="254000" y="2362200"/>
            <a:ext cx="17373600" cy="388311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señal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ocurrir</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 diversas</a:t>
            </a:r>
            <a:r>
              <a:rPr lang="es-MX" sz="2400" dirty="0">
                <a:latin typeface="Comic Sans MS"/>
                <a:cs typeface="Comic Sans MS"/>
              </a:rPr>
              <a:t> </a:t>
            </a:r>
            <a:r>
              <a:rPr lang="es-MX" sz="2400" spc="-5" dirty="0">
                <a:latin typeface="Comic Sans MS"/>
                <a:cs typeface="Comic Sans MS"/>
              </a:rPr>
              <a:t>causas.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causa</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común</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 fusibles.</a:t>
            </a:r>
            <a:r>
              <a:rPr lang="es-MX" sz="2400" dirty="0">
                <a:latin typeface="Comic Sans MS"/>
                <a:cs typeface="Comic Sans MS"/>
              </a:rPr>
              <a:t> </a:t>
            </a:r>
            <a:r>
              <a:rPr lang="es-MX" sz="2400" spc="-5" dirty="0">
                <a:latin typeface="Comic Sans MS"/>
                <a:cs typeface="Comic Sans MS"/>
              </a:rPr>
              <a:t>Otras causas pueden ser una falla real del TP o del</a:t>
            </a:r>
            <a:r>
              <a:rPr lang="es-MX" sz="2400" dirty="0">
                <a:latin typeface="Comic Sans MS"/>
                <a:cs typeface="Comic Sans MS"/>
              </a:rPr>
              <a:t> </a:t>
            </a:r>
            <a:r>
              <a:rPr lang="es-MX" sz="2400" spc="-5" dirty="0">
                <a:latin typeface="Comic Sans MS"/>
                <a:cs typeface="Comic Sans MS"/>
              </a:rPr>
              <a:t>alambrado,</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abierto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ensamble extraíble, un contacto abierto debido a la corrosión o un fusible fundido debido a un cortocircuito provocado por un</a:t>
            </a:r>
            <a:r>
              <a:rPr lang="es-MX" sz="2400" dirty="0">
                <a:latin typeface="Comic Sans MS"/>
                <a:cs typeface="Comic Sans MS"/>
              </a:rPr>
              <a:t> </a:t>
            </a:r>
            <a:r>
              <a:rPr lang="es-MX" sz="2400" spc="-5" dirty="0">
                <a:latin typeface="Comic Sans MS"/>
                <a:cs typeface="Comic Sans MS"/>
              </a:rPr>
              <a:t>desarmador</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mantenimiento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La pérdida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señal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TP</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causar</a:t>
            </a:r>
            <a:r>
              <a:rPr lang="es-MX" sz="2400" dirty="0">
                <a:latin typeface="Comic Sans MS"/>
                <a:cs typeface="Comic Sans MS"/>
              </a:rPr>
              <a:t> </a:t>
            </a:r>
            <a:r>
              <a:rPr lang="es-MX" sz="2400" spc="-5" dirty="0">
                <a:latin typeface="Comic Sans MS"/>
                <a:cs typeface="Comic Sans MS"/>
              </a:rPr>
              <a:t>operación incorrecta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un desbocamiento del regulador de tensión del generador, llevándolo a una condición de sobreexcitación.</a:t>
            </a:r>
            <a:r>
              <a:rPr lang="es-MX" sz="2400" dirty="0">
                <a:latin typeface="Comic Sans MS"/>
                <a:cs typeface="Comic Sans MS"/>
              </a:rPr>
              <a:t> </a:t>
            </a:r>
            <a:r>
              <a:rPr lang="es-MX" sz="2400" spc="-5" dirty="0">
                <a:latin typeface="Comic Sans MS"/>
                <a:cs typeface="Comic Sans MS"/>
              </a:rPr>
              <a:t>En esta parte del Tutorial se identifican esquemas para detectar la</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señal</a:t>
            </a:r>
            <a:r>
              <a:rPr lang="es-MX" sz="2400" dirty="0">
                <a:latin typeface="Comic Sans MS"/>
                <a:cs typeface="Comic Sans MS"/>
              </a:rPr>
              <a:t> </a:t>
            </a:r>
            <a:r>
              <a:rPr lang="es-MX" sz="2400" spc="-5" dirty="0">
                <a:latin typeface="Comic Sans MS"/>
                <a:cs typeface="Comic Sans MS"/>
              </a:rPr>
              <a:t>de tensión.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algún método de detección, de forma que los disparos de relés afectados sean bloqueados y que el regulador de tensión sea</a:t>
            </a:r>
            <a:r>
              <a:rPr lang="es-MX" sz="2400" dirty="0">
                <a:latin typeface="Comic Sans MS"/>
                <a:cs typeface="Comic Sans MS"/>
              </a:rPr>
              <a:t> </a:t>
            </a:r>
            <a:r>
              <a:rPr lang="es-MX" sz="2400" spc="-5" dirty="0">
                <a:latin typeface="Comic Sans MS"/>
                <a:cs typeface="Comic Sans MS"/>
              </a:rPr>
              <a:t>transferido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manual.</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03390" y="381000"/>
            <a:ext cx="17248010" cy="500393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En generadores grandes, es práctica común usar dos o más grupos de transformadores de potencial (</a:t>
            </a:r>
            <a:r>
              <a:rPr lang="es-MX" sz="2400" spc="-5" dirty="0" err="1">
                <a:latin typeface="Comic Sans MS"/>
                <a:cs typeface="Comic Sans MS"/>
              </a:rPr>
              <a:t>TP’s</a:t>
            </a:r>
            <a:r>
              <a:rPr lang="es-MX" sz="2400" spc="-5" dirty="0">
                <a:latin typeface="Comic Sans MS"/>
                <a:cs typeface="Comic Sans MS"/>
              </a:rPr>
              <a:t>) en la zona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están normalmente conectados en estrella a tierra-estrella a tierra,</a:t>
            </a:r>
            <a:r>
              <a:rPr lang="es-MX" sz="2400" dirty="0">
                <a:latin typeface="Comic Sans MS"/>
                <a:cs typeface="Comic Sans MS"/>
              </a:rPr>
              <a:t> </a:t>
            </a:r>
            <a:r>
              <a:rPr lang="es-MX" sz="2400" spc="-5" dirty="0">
                <a:latin typeface="Comic Sans MS"/>
                <a:cs typeface="Comic Sans MS"/>
              </a:rPr>
              <a:t>normalmente</a:t>
            </a:r>
            <a:r>
              <a:rPr lang="es-MX" sz="2400" dirty="0">
                <a:latin typeface="Comic Sans MS"/>
                <a:cs typeface="Comic Sans MS"/>
              </a:rPr>
              <a:t> </a:t>
            </a:r>
            <a:r>
              <a:rPr lang="es-MX" sz="2400" spc="-5" dirty="0">
                <a:latin typeface="Comic Sans MS"/>
                <a:cs typeface="Comic Sans MS"/>
              </a:rPr>
              <a:t>tienen</a:t>
            </a:r>
            <a:r>
              <a:rPr lang="es-MX" sz="2400" dirty="0">
                <a:latin typeface="Comic Sans MS"/>
                <a:cs typeface="Comic Sans MS"/>
              </a:rPr>
              <a:t> </a:t>
            </a:r>
            <a:r>
              <a:rPr lang="es-MX" sz="2400" spc="-5" dirty="0">
                <a:latin typeface="Comic Sans MS"/>
                <a:cs typeface="Comic Sans MS"/>
              </a:rPr>
              <a:t>fusibles</a:t>
            </a:r>
            <a:r>
              <a:rPr lang="es-MX" sz="2400" dirty="0">
                <a:latin typeface="Comic Sans MS"/>
                <a:cs typeface="Comic Sans MS"/>
              </a:rPr>
              <a:t> </a:t>
            </a:r>
            <a:r>
              <a:rPr lang="es-MX" sz="2400" spc="-5" dirty="0">
                <a:latin typeface="Comic Sans MS"/>
                <a:cs typeface="Comic Sans MS"/>
              </a:rPr>
              <a:t>secundarios</a:t>
            </a:r>
            <a:r>
              <a:rPr lang="es-MX" sz="2400" dirty="0">
                <a:latin typeface="Comic Sans MS"/>
                <a:cs typeface="Comic Sans MS"/>
              </a:rPr>
              <a:t> </a:t>
            </a:r>
            <a:r>
              <a:rPr lang="es-MX" sz="2400" spc="-5" dirty="0">
                <a:latin typeface="Comic Sans MS"/>
                <a:cs typeface="Comic Sans MS"/>
              </a:rPr>
              <a:t>y posiblemente fusibles primarios.</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err="1">
                <a:latin typeface="Comic Sans MS"/>
                <a:cs typeface="Comic Sans MS"/>
              </a:rPr>
              <a:t>TP’s</a:t>
            </a:r>
            <a:r>
              <a:rPr lang="es-MX" sz="2400" spc="-5" dirty="0">
                <a:latin typeface="Comic Sans MS"/>
                <a:cs typeface="Comic Sans MS"/>
              </a:rPr>
              <a:t> son usados para proporcionar potencial a los relés de protección y al regulador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funde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fusible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los circuitos</a:t>
            </a:r>
            <a:r>
              <a:rPr lang="es-MX" sz="2400" spc="90" dirty="0">
                <a:latin typeface="Comic Sans MS"/>
                <a:cs typeface="Comic Sans MS"/>
              </a:rPr>
              <a:t> </a:t>
            </a:r>
            <a:r>
              <a:rPr lang="es-MX" sz="2400" spc="-5" dirty="0">
                <a:latin typeface="Comic Sans MS"/>
                <a:cs typeface="Comic Sans MS"/>
              </a:rPr>
              <a:t>de</a:t>
            </a:r>
            <a:r>
              <a:rPr lang="es-MX" sz="2400" spc="90" dirty="0">
                <a:latin typeface="Comic Sans MS"/>
                <a:cs typeface="Comic Sans MS"/>
              </a:rPr>
              <a:t> </a:t>
            </a:r>
            <a:r>
              <a:rPr lang="es-MX" sz="2400" spc="-5" dirty="0">
                <a:latin typeface="Comic Sans MS"/>
                <a:cs typeface="Comic Sans MS"/>
              </a:rPr>
              <a:t>los</a:t>
            </a:r>
            <a:r>
              <a:rPr lang="es-MX" sz="2400" spc="95" dirty="0">
                <a:latin typeface="Comic Sans MS"/>
                <a:cs typeface="Comic Sans MS"/>
              </a:rPr>
              <a:t> </a:t>
            </a:r>
            <a:r>
              <a:rPr lang="es-MX" sz="2400" spc="-5" dirty="0" err="1">
                <a:latin typeface="Comic Sans MS"/>
                <a:cs typeface="Comic Sans MS"/>
              </a:rPr>
              <a:t>TPs</a:t>
            </a:r>
            <a:r>
              <a:rPr lang="es-MX" sz="2400" spc="-5" dirty="0">
                <a:latin typeface="Comic Sans MS"/>
                <a:cs typeface="Comic Sans MS"/>
              </a:rPr>
              <a:t>,</a:t>
            </a:r>
            <a:r>
              <a:rPr lang="es-MX" sz="2400" spc="95" dirty="0">
                <a:latin typeface="Comic Sans MS"/>
                <a:cs typeface="Comic Sans MS"/>
              </a:rPr>
              <a:t> </a:t>
            </a:r>
            <a:r>
              <a:rPr lang="es-MX" sz="2400" spc="-5" dirty="0">
                <a:latin typeface="Comic Sans MS"/>
                <a:cs typeface="Comic Sans MS"/>
              </a:rPr>
              <a:t>las</a:t>
            </a:r>
            <a:r>
              <a:rPr lang="es-MX" sz="2400" spc="75" dirty="0">
                <a:latin typeface="Comic Sans MS"/>
                <a:cs typeface="Comic Sans MS"/>
              </a:rPr>
              <a:t> </a:t>
            </a:r>
            <a:r>
              <a:rPr lang="es-MX" sz="2400" spc="-5" dirty="0">
                <a:latin typeface="Comic Sans MS"/>
                <a:cs typeface="Comic Sans MS"/>
              </a:rPr>
              <a:t>tensiones</a:t>
            </a:r>
            <a:r>
              <a:rPr lang="es-MX" sz="2400" spc="90" dirty="0">
                <a:latin typeface="Comic Sans MS"/>
                <a:cs typeface="Comic Sans MS"/>
              </a:rPr>
              <a:t> </a:t>
            </a:r>
            <a:r>
              <a:rPr lang="es-MX" sz="2400" spc="-5" dirty="0">
                <a:latin typeface="Comic Sans MS"/>
                <a:cs typeface="Comic Sans MS"/>
              </a:rPr>
              <a:t>secundarias</a:t>
            </a:r>
            <a:r>
              <a:rPr lang="es-MX" sz="2400" spc="85" dirty="0">
                <a:latin typeface="Comic Sans MS"/>
                <a:cs typeface="Comic Sans MS"/>
              </a:rPr>
              <a:t> </a:t>
            </a:r>
            <a:r>
              <a:rPr lang="es-MX" sz="2400" spc="-5" dirty="0">
                <a:latin typeface="Comic Sans MS"/>
                <a:cs typeface="Comic Sans MS"/>
              </a:rPr>
              <a:t>aplicadas a los relés y al regulador de tensión serán reducidas en magnitud y desplazadas en ángulo de fase.</a:t>
            </a:r>
            <a:r>
              <a:rPr lang="es-MX" sz="2400" spc="520" dirty="0">
                <a:latin typeface="Comic Sans MS"/>
                <a:cs typeface="Comic Sans MS"/>
              </a:rPr>
              <a:t> </a:t>
            </a:r>
            <a:r>
              <a:rPr lang="es-MX" sz="2400" spc="-5" dirty="0">
                <a:latin typeface="Comic Sans MS"/>
                <a:cs typeface="Comic Sans MS"/>
              </a:rPr>
              <a:t>Este cambio 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señal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causar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operación incorrecta de los relés y que el regulador sobreexcite al generador.</a:t>
            </a:r>
            <a:r>
              <a:rPr lang="es-MX" sz="2400" dirty="0">
                <a:latin typeface="Comic Sans MS"/>
                <a:cs typeface="Comic Sans MS"/>
              </a:rPr>
              <a:t> </a:t>
            </a:r>
            <a:r>
              <a:rPr lang="es-MX" sz="2400" spc="-5" dirty="0">
                <a:latin typeface="Comic Sans MS"/>
                <a:cs typeface="Comic Sans MS"/>
              </a:rPr>
              <a:t>Típicamente,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esquemas</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protección tales</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21,</a:t>
            </a:r>
            <a:r>
              <a:rPr lang="es-MX" sz="2400" dirty="0">
                <a:latin typeface="Comic Sans MS"/>
                <a:cs typeface="Comic Sans MS"/>
              </a:rPr>
              <a:t> </a:t>
            </a:r>
            <a:r>
              <a:rPr lang="es-MX" sz="2400" spc="-5" dirty="0">
                <a:latin typeface="Comic Sans MS"/>
                <a:cs typeface="Comic Sans MS"/>
              </a:rPr>
              <a:t>32,</a:t>
            </a:r>
            <a:r>
              <a:rPr lang="es-MX" sz="2400" dirty="0">
                <a:latin typeface="Comic Sans MS"/>
                <a:cs typeface="Comic Sans MS"/>
              </a:rPr>
              <a:t> </a:t>
            </a:r>
            <a:r>
              <a:rPr lang="es-MX" sz="2400" spc="-5" dirty="0">
                <a:latin typeface="Comic Sans MS"/>
                <a:cs typeface="Comic Sans MS"/>
              </a:rPr>
              <a:t>40</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51V</a:t>
            </a:r>
            <a:r>
              <a:rPr lang="es-MX" sz="2400" dirty="0">
                <a:latin typeface="Comic Sans MS"/>
                <a:cs typeface="Comic Sans MS"/>
              </a:rPr>
              <a:t> </a:t>
            </a:r>
            <a:r>
              <a:rPr lang="es-MX" sz="2400" spc="-5" dirty="0">
                <a:latin typeface="Comic Sans MS"/>
                <a:cs typeface="Comic Sans MS"/>
              </a:rPr>
              <a:t>son</a:t>
            </a:r>
            <a:r>
              <a:rPr lang="es-MX" sz="2400" spc="260" dirty="0">
                <a:latin typeface="Comic Sans MS"/>
                <a:cs typeface="Comic Sans MS"/>
              </a:rPr>
              <a:t> </a:t>
            </a:r>
            <a:r>
              <a:rPr lang="es-MX" sz="2400" spc="-5" dirty="0">
                <a:latin typeface="Comic Sans MS"/>
                <a:cs typeface="Comic Sans MS"/>
              </a:rPr>
              <a:t>afectados</a:t>
            </a:r>
            <a:r>
              <a:rPr lang="es-MX" sz="2400" spc="260" dirty="0">
                <a:latin typeface="Comic Sans MS"/>
                <a:cs typeface="Comic Sans MS"/>
              </a:rPr>
              <a:t> </a:t>
            </a:r>
            <a:r>
              <a:rPr lang="es-MX" sz="2400" spc="-5" dirty="0">
                <a:latin typeface="Comic Sans MS"/>
                <a:cs typeface="Comic Sans MS"/>
              </a:rPr>
              <a:t>y normalmente son bloqueados cuando se pierde potencial. Si los </a:t>
            </a:r>
            <a:r>
              <a:rPr lang="es-MX" sz="2400" spc="-5" dirty="0" err="1">
                <a:latin typeface="Comic Sans MS"/>
                <a:cs typeface="Comic Sans MS"/>
              </a:rPr>
              <a:t>TP's</a:t>
            </a:r>
            <a:r>
              <a:rPr lang="es-MX" sz="2400" spc="-5" dirty="0">
                <a:latin typeface="Comic Sans MS"/>
                <a:cs typeface="Comic Sans MS"/>
              </a:rPr>
              <a:t> que pierden potencial alimentan al regulador, su control se debe transferir a operación manual, a otro regulador o a otros </a:t>
            </a:r>
            <a:r>
              <a:rPr lang="es-MX" sz="2400" spc="-5" dirty="0" err="1">
                <a:latin typeface="Comic Sans MS"/>
                <a:cs typeface="Comic Sans MS"/>
              </a:rPr>
              <a:t>TPs</a:t>
            </a:r>
            <a:r>
              <a:rPr lang="es-MX" sz="2400" spc="-5" dirty="0">
                <a:latin typeface="Comic Sans MS"/>
                <a:cs typeface="Comic Sans MS"/>
              </a:rPr>
              <a:t>, lo que sea apropiado para evitar el desbocamiento.</a:t>
            </a:r>
          </a:p>
          <a:p>
            <a:pPr marL="12700" marR="5080" algn="just">
              <a:spcBef>
                <a:spcPts val="100"/>
              </a:spcBef>
            </a:pP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dispositivo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(51V)</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única protección primaria de la unidad</a:t>
            </a:r>
            <a:r>
              <a:rPr lang="es-MX" sz="2400" b="1" spc="-5" dirty="0">
                <a:latin typeface="Comic Sans MS"/>
                <a:cs typeface="Comic Sans MS"/>
              </a:rPr>
              <a:t>, </a:t>
            </a:r>
            <a:r>
              <a:rPr lang="es-MX" sz="2400" b="1" i="1" spc="-30" dirty="0">
                <a:latin typeface="Comic Sans MS"/>
                <a:cs typeface="Comic Sans MS"/>
              </a:rPr>
              <a:t>no </a:t>
            </a:r>
            <a:r>
              <a:rPr lang="es-MX" sz="2400" b="1" i="1" spc="-35" dirty="0">
                <a:latin typeface="Comic Sans MS"/>
                <a:cs typeface="Comic Sans MS"/>
              </a:rPr>
              <a:t>debe </a:t>
            </a:r>
            <a:r>
              <a:rPr lang="es-MX" sz="2400" spc="-5" dirty="0">
                <a:latin typeface="Comic Sans MS"/>
                <a:cs typeface="Comic Sans MS"/>
              </a:rPr>
              <a:t>ser bloqueado por</a:t>
            </a:r>
            <a:r>
              <a:rPr lang="es-MX" sz="2400" dirty="0">
                <a:latin typeface="Comic Sans MS"/>
                <a:cs typeface="Comic Sans MS"/>
              </a:rPr>
              <a:t> </a:t>
            </a:r>
            <a:r>
              <a:rPr lang="es-MX" sz="2400" spc="-5" dirty="0">
                <a:latin typeface="Comic Sans MS"/>
                <a:cs typeface="Comic Sans MS"/>
              </a:rPr>
              <a:t>pérdida</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señal</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tensión.</a:t>
            </a:r>
            <a:r>
              <a:rPr lang="es-MX" sz="2400" spc="2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razón</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esto</a:t>
            </a:r>
            <a:r>
              <a:rPr lang="es-MX" sz="2400" spc="5" dirty="0">
                <a:latin typeface="Comic Sans MS"/>
                <a:cs typeface="Comic Sans MS"/>
              </a:rPr>
              <a:t> </a:t>
            </a:r>
            <a:r>
              <a:rPr lang="es-MX" sz="2400" spc="-5" dirty="0">
                <a:latin typeface="Comic Sans MS"/>
                <a:cs typeface="Comic Sans MS"/>
              </a:rPr>
              <a:t>es que </a:t>
            </a:r>
            <a:r>
              <a:rPr lang="es-MX" sz="2400" b="1" i="1" spc="-30" dirty="0">
                <a:latin typeface="Comic Sans MS"/>
                <a:cs typeface="Comic Sans MS"/>
              </a:rPr>
              <a:t>se dejaría </a:t>
            </a:r>
            <a:r>
              <a:rPr lang="es-MX" sz="2400" b="1" i="1" spc="-25" dirty="0">
                <a:latin typeface="Comic Sans MS"/>
                <a:cs typeface="Comic Sans MS"/>
              </a:rPr>
              <a:t>al </a:t>
            </a:r>
            <a:r>
              <a:rPr lang="es-MX" sz="2400" b="1" i="1" spc="-30" dirty="0">
                <a:latin typeface="Comic Sans MS"/>
                <a:cs typeface="Comic Sans MS"/>
              </a:rPr>
              <a:t>generador</a:t>
            </a:r>
            <a:r>
              <a:rPr lang="es-MX" sz="2400" b="1" i="1" dirty="0">
                <a:latin typeface="Comic Sans MS"/>
                <a:cs typeface="Comic Sans MS"/>
              </a:rPr>
              <a:t>	</a:t>
            </a:r>
            <a:r>
              <a:rPr lang="es-MX" sz="2400" b="1" i="1" spc="-30" dirty="0">
                <a:latin typeface="Comic Sans MS"/>
                <a:cs typeface="Comic Sans MS"/>
              </a:rPr>
              <a:t>operando </a:t>
            </a:r>
            <a:r>
              <a:rPr lang="es-MX" sz="2400" b="1" i="1" spc="-25" dirty="0">
                <a:latin typeface="Comic Sans MS"/>
                <a:cs typeface="Comic Sans MS"/>
              </a:rPr>
              <a:t>sin</a:t>
            </a:r>
            <a:r>
              <a:rPr lang="es-MX" sz="2400" b="1" i="1" dirty="0">
                <a:latin typeface="Comic Sans MS"/>
                <a:cs typeface="Comic Sans MS"/>
              </a:rPr>
              <a:t>	</a:t>
            </a:r>
            <a:r>
              <a:rPr lang="es-MX" sz="2400" b="1" i="1" spc="-25" dirty="0">
                <a:latin typeface="Comic Sans MS"/>
                <a:cs typeface="Comic Sans MS"/>
              </a:rPr>
              <a:t>su </a:t>
            </a:r>
            <a:r>
              <a:rPr lang="es-MX" sz="2400" b="1" i="1" spc="-30" dirty="0">
                <a:latin typeface="Comic Sans MS"/>
                <a:cs typeface="Comic Sans MS"/>
              </a:rPr>
              <a:t>protección</a:t>
            </a:r>
            <a:r>
              <a:rPr lang="es-MX" sz="2400" b="1" i="1" spc="-25" dirty="0">
                <a:latin typeface="Comic Sans MS"/>
                <a:cs typeface="Comic Sans MS"/>
              </a:rPr>
              <a:t> </a:t>
            </a:r>
            <a:r>
              <a:rPr lang="es-MX" sz="2400" b="1" i="1" spc="-30" dirty="0">
                <a:latin typeface="Comic Sans MS"/>
                <a:cs typeface="Comic Sans MS"/>
              </a:rPr>
              <a:t>primaria </a:t>
            </a:r>
            <a:r>
              <a:rPr lang="es-MX" sz="2400" b="1" i="1" spc="-35" dirty="0">
                <a:latin typeface="Comic Sans MS"/>
                <a:cs typeface="Comic Sans MS"/>
              </a:rPr>
              <a:t>de</a:t>
            </a:r>
            <a:r>
              <a:rPr lang="es-MX" sz="2400" b="1" i="1" spc="-25" dirty="0">
                <a:latin typeface="Comic Sans MS"/>
                <a:cs typeface="Comic Sans MS"/>
              </a:rPr>
              <a:t> falla.</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34819499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81000"/>
            <a:ext cx="17221200" cy="4126771"/>
          </a:xfrm>
          <a:prstGeom prst="rect">
            <a:avLst/>
          </a:prstGeom>
        </p:spPr>
        <p:txBody>
          <a:bodyPr vert="horz" wrap="square" lIns="0" tIns="12700" rIns="0" bIns="0" rtlCol="0">
            <a:spAutoFit/>
          </a:bodyPr>
          <a:lstStyle/>
          <a:p>
            <a:pPr marL="12700" marR="5080" algn="just">
              <a:spcBef>
                <a:spcPts val="100"/>
              </a:spcBef>
              <a:tabLst>
                <a:tab pos="931544" algn="l"/>
              </a:tabLst>
            </a:pPr>
            <a:r>
              <a:rPr sz="2400" b="1" spc="-5" dirty="0" err="1">
                <a:latin typeface="Comic Sans MS"/>
                <a:cs typeface="Comic Sans MS"/>
              </a:rPr>
              <a:t>Detección</a:t>
            </a:r>
            <a:r>
              <a:rPr sz="2400" b="1" spc="630" dirty="0">
                <a:latin typeface="Comic Sans MS"/>
                <a:cs typeface="Comic Sans MS"/>
              </a:rPr>
              <a:t> </a:t>
            </a:r>
            <a:r>
              <a:rPr sz="2400" b="1" spc="-5" dirty="0">
                <a:latin typeface="Comic Sans MS"/>
                <a:cs typeface="Comic Sans MS"/>
              </a:rPr>
              <a:t>de</a:t>
            </a:r>
            <a:r>
              <a:rPr lang="en-US" sz="2400" b="1" spc="-5" dirty="0">
                <a:latin typeface="Comic Sans MS"/>
                <a:cs typeface="Comic Sans MS"/>
              </a:rPr>
              <a:t> </a:t>
            </a:r>
            <a:r>
              <a:rPr sz="2400" b="1" spc="-5" dirty="0" err="1">
                <a:latin typeface="Comic Sans MS"/>
                <a:cs typeface="Comic Sans MS"/>
              </a:rPr>
              <a:t>falla</a:t>
            </a:r>
            <a:r>
              <a:rPr sz="2400" b="1" spc="225" dirty="0">
                <a:latin typeface="Comic Sans MS"/>
                <a:cs typeface="Comic Sans MS"/>
              </a:rPr>
              <a:t> </a:t>
            </a:r>
            <a:r>
              <a:rPr sz="2400" b="1" spc="-5" dirty="0">
                <a:latin typeface="Comic Sans MS"/>
                <a:cs typeface="Comic Sans MS"/>
              </a:rPr>
              <a:t>por</a:t>
            </a:r>
            <a:r>
              <a:rPr sz="2400" b="1" spc="225" dirty="0">
                <a:latin typeface="Comic Sans MS"/>
                <a:cs typeface="Comic Sans MS"/>
              </a:rPr>
              <a:t> </a:t>
            </a:r>
            <a:r>
              <a:rPr sz="2400" b="1" spc="-5" dirty="0">
                <a:latin typeface="Comic Sans MS"/>
                <a:cs typeface="Comic Sans MS"/>
              </a:rPr>
              <a:t>comparación</a:t>
            </a:r>
            <a:r>
              <a:rPr sz="2400" b="1" spc="225" dirty="0">
                <a:latin typeface="Comic Sans MS"/>
                <a:cs typeface="Comic Sans MS"/>
              </a:rPr>
              <a:t> </a:t>
            </a:r>
            <a:r>
              <a:rPr sz="2400" b="1" spc="-5" dirty="0">
                <a:latin typeface="Comic Sans MS"/>
                <a:cs typeface="Comic Sans MS"/>
              </a:rPr>
              <a:t>de</a:t>
            </a:r>
            <a:r>
              <a:rPr sz="2400" b="1" spc="225" dirty="0">
                <a:latin typeface="Comic Sans MS"/>
                <a:cs typeface="Comic Sans MS"/>
              </a:rPr>
              <a:t> </a:t>
            </a:r>
            <a:r>
              <a:rPr sz="2400" b="1" spc="-5" dirty="0" err="1">
                <a:latin typeface="Comic Sans MS"/>
                <a:cs typeface="Comic Sans MS"/>
              </a:rPr>
              <a:t>tensión</a:t>
            </a:r>
            <a:r>
              <a:rPr lang="es-AR" sz="2400" b="1" spc="-5" dirty="0">
                <a:latin typeface="Comic Sans MS"/>
                <a:cs typeface="Comic Sans MS"/>
              </a:rPr>
              <a:t> </a:t>
            </a:r>
            <a:r>
              <a:rPr sz="2400" b="1" spc="-5" dirty="0">
                <a:latin typeface="Comic Sans MS"/>
                <a:cs typeface="Comic Sans MS"/>
              </a:rPr>
              <a:t>(Balance de</a:t>
            </a:r>
            <a:r>
              <a:rPr sz="2400" b="1" dirty="0">
                <a:latin typeface="Comic Sans MS"/>
                <a:cs typeface="Comic Sans MS"/>
              </a:rPr>
              <a:t> </a:t>
            </a:r>
            <a:r>
              <a:rPr sz="2400" b="1" spc="-5" dirty="0" err="1">
                <a:latin typeface="Comic Sans MS"/>
                <a:cs typeface="Comic Sans MS"/>
              </a:rPr>
              <a:t>tensión</a:t>
            </a:r>
            <a:r>
              <a:rPr sz="2400" b="1" spc="-5" dirty="0">
                <a:latin typeface="Comic Sans MS"/>
                <a:cs typeface="Comic Sans MS"/>
              </a:rPr>
              <a:t>)</a:t>
            </a:r>
            <a:endParaRPr lang="en-US" sz="2400" b="1" spc="-5" dirty="0">
              <a:latin typeface="Comic Sans MS"/>
              <a:cs typeface="Comic Sans MS"/>
            </a:endParaRPr>
          </a:p>
          <a:p>
            <a:pPr marL="12700" marR="5080" algn="just">
              <a:spcBef>
                <a:spcPts val="100"/>
              </a:spcBef>
              <a:tabLst>
                <a:tab pos="931544" algn="l"/>
              </a:tabLst>
            </a:pPr>
            <a:endParaRPr lang="es-AR" sz="2400" b="1" spc="-5" dirty="0">
              <a:latin typeface="Comic Sans MS"/>
              <a:cs typeface="Comic Sans MS"/>
            </a:endParaRPr>
          </a:p>
          <a:p>
            <a:pPr marL="12700" marR="5080" algn="just">
              <a:spcBef>
                <a:spcPts val="100"/>
              </a:spcBef>
              <a:tabLst>
                <a:tab pos="931544" algn="l"/>
              </a:tabLst>
            </a:pPr>
            <a:r>
              <a:rPr lang="es-MX" sz="2400" spc="-5" dirty="0">
                <a:latin typeface="Comic Sans MS"/>
                <a:cs typeface="Comic Sans MS"/>
              </a:rPr>
              <a:t>El método más común para proporcionar protección por pérdida de la señal de </a:t>
            </a:r>
            <a:r>
              <a:rPr lang="es-MX" sz="2400" spc="-5" dirty="0" err="1">
                <a:latin typeface="Comic Sans MS"/>
                <a:cs typeface="Comic Sans MS"/>
              </a:rPr>
              <a:t>TP’s</a:t>
            </a:r>
            <a:r>
              <a:rPr lang="es-MX" sz="2400" spc="-5" dirty="0">
                <a:latin typeface="Comic Sans MS"/>
                <a:cs typeface="Comic Sans MS"/>
              </a:rPr>
              <a:t> es un relé de balance de tensiones, el cual compara la tensión secundaria trifásica de los 2 grupos de </a:t>
            </a:r>
            <a:r>
              <a:rPr lang="es-MX" sz="2400" spc="-5" dirty="0" err="1">
                <a:latin typeface="Comic Sans MS"/>
                <a:cs typeface="Comic Sans MS"/>
              </a:rPr>
              <a:t>TP’s</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El esquema se muestra en la </a:t>
            </a:r>
            <a:r>
              <a:rPr lang="es-MX" sz="2400" b="1" spc="-5" dirty="0">
                <a:latin typeface="Comic Sans MS"/>
                <a:cs typeface="Comic Sans MS"/>
              </a:rPr>
              <a:t>figura 1</a:t>
            </a:r>
            <a:r>
              <a:rPr lang="es-MX" sz="2400" spc="-5" dirty="0">
                <a:latin typeface="Comic Sans MS"/>
                <a:cs typeface="Comic Sans MS"/>
              </a:rPr>
              <a:t>.</a:t>
            </a:r>
          </a:p>
          <a:p>
            <a:pPr marL="12700" marR="5080" algn="just">
              <a:spcBef>
                <a:spcPts val="100"/>
              </a:spcBef>
              <a:tabLst>
                <a:tab pos="931544" algn="l"/>
              </a:tabLst>
            </a:pPr>
            <a:r>
              <a:rPr lang="es-MX" sz="2400" spc="-5" dirty="0">
                <a:latin typeface="Comic Sans MS"/>
                <a:cs typeface="Comic Sans MS"/>
              </a:rPr>
              <a:t>Cuando un fusible se funde en el circuito de los </a:t>
            </a:r>
            <a:r>
              <a:rPr lang="es-MX" sz="2400" spc="-5" dirty="0" err="1">
                <a:latin typeface="Comic Sans MS"/>
                <a:cs typeface="Comic Sans MS"/>
              </a:rPr>
              <a:t>TP’s</a:t>
            </a:r>
            <a:r>
              <a:rPr lang="es-MX" sz="2400" spc="-5" dirty="0">
                <a:latin typeface="Comic Sans MS"/>
                <a:cs typeface="Comic Sans MS"/>
              </a:rPr>
              <a:t>, la relación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tensiones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desbalancea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opera. Además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iniciar</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acciones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bloqueo</a:t>
            </a:r>
            <a:r>
              <a:rPr lang="es-MX" sz="2400" spc="260" dirty="0">
                <a:latin typeface="Comic Sans MS"/>
                <a:cs typeface="Comic Sans MS"/>
              </a:rPr>
              <a:t> </a:t>
            </a:r>
            <a:r>
              <a:rPr lang="es-MX" sz="2400" spc="-5" dirty="0">
                <a:latin typeface="Comic Sans MS"/>
                <a:cs typeface="Comic Sans MS"/>
              </a:rPr>
              <a:t>y transferencia previamente descritas, también se activa una alarma.</a:t>
            </a:r>
            <a:endParaRPr lang="es-MX" sz="2400" dirty="0">
              <a:latin typeface="Comic Sans MS"/>
              <a:cs typeface="Comic Sans MS"/>
            </a:endParaRPr>
          </a:p>
          <a:p>
            <a:pPr marL="12700" marR="5080" algn="just">
              <a:spcBef>
                <a:spcPts val="100"/>
              </a:spcBef>
              <a:tabLst>
                <a:tab pos="931544" algn="l"/>
              </a:tabLst>
            </a:pPr>
            <a:r>
              <a:rPr lang="es-MX" sz="2400" spc="-5" dirty="0">
                <a:latin typeface="Comic Sans MS"/>
                <a:cs typeface="Comic Sans MS"/>
              </a:rPr>
              <a:t>Históricamente, este relé ha sido ajustado alrededor del 15%</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desbalance</a:t>
            </a:r>
            <a:r>
              <a:rPr lang="es-MX" sz="2400" dirty="0">
                <a:latin typeface="Comic Sans MS"/>
                <a:cs typeface="Comic Sans MS"/>
              </a:rPr>
              <a:t> </a:t>
            </a:r>
            <a:r>
              <a:rPr lang="es-MX" sz="2400" spc="-5" dirty="0">
                <a:latin typeface="Comic Sans MS"/>
                <a:cs typeface="Comic Sans MS"/>
              </a:rPr>
              <a:t>entre</a:t>
            </a:r>
            <a:r>
              <a:rPr lang="es-MX" sz="2400" spc="260" dirty="0">
                <a:latin typeface="Comic Sans MS"/>
                <a:cs typeface="Comic Sans MS"/>
              </a:rPr>
              <a:t> </a:t>
            </a:r>
            <a:r>
              <a:rPr lang="es-MX" sz="2400" spc="-5" dirty="0">
                <a:latin typeface="Comic Sans MS"/>
                <a:cs typeface="Comic Sans MS"/>
              </a:rPr>
              <a:t>tensiones.</a:t>
            </a:r>
            <a:r>
              <a:rPr lang="es-MX" sz="2400" spc="260" dirty="0">
                <a:latin typeface="Comic Sans MS"/>
                <a:cs typeface="Comic Sans MS"/>
              </a:rPr>
              <a:t> </a:t>
            </a:r>
            <a:r>
              <a:rPr lang="es-MX" sz="2400" spc="-5" dirty="0">
                <a:latin typeface="Comic Sans MS"/>
                <a:cs typeface="Comic Sans MS"/>
              </a:rPr>
              <a:t>Un</a:t>
            </a:r>
            <a:r>
              <a:rPr lang="es-MX" sz="2400" spc="260" dirty="0">
                <a:latin typeface="Comic Sans MS"/>
                <a:cs typeface="Comic Sans MS"/>
              </a:rPr>
              <a:t> </a:t>
            </a:r>
            <a:r>
              <a:rPr lang="es-MX" sz="2400" spc="-5" dirty="0">
                <a:latin typeface="Comic Sans MS"/>
                <a:cs typeface="Comic Sans MS"/>
              </a:rPr>
              <a:t>punto importante</a:t>
            </a:r>
            <a:r>
              <a:rPr lang="es-MX" sz="2400" spc="160" dirty="0">
                <a:latin typeface="Comic Sans MS"/>
                <a:cs typeface="Comic Sans MS"/>
              </a:rPr>
              <a:t> </a:t>
            </a:r>
            <a:r>
              <a:rPr lang="es-MX" sz="2400" spc="-5" dirty="0">
                <a:latin typeface="Comic Sans MS"/>
                <a:cs typeface="Comic Sans MS"/>
              </a:rPr>
              <a:t>cuando</a:t>
            </a:r>
            <a:r>
              <a:rPr lang="es-MX" sz="2400" spc="160" dirty="0">
                <a:latin typeface="Comic Sans MS"/>
                <a:cs typeface="Comic Sans MS"/>
              </a:rPr>
              <a:t> </a:t>
            </a:r>
            <a:r>
              <a:rPr lang="es-MX" sz="2400" spc="-5" dirty="0">
                <a:latin typeface="Comic Sans MS"/>
                <a:cs typeface="Comic Sans MS"/>
              </a:rPr>
              <a:t>se</a:t>
            </a:r>
            <a:r>
              <a:rPr lang="es-MX" sz="2400" spc="155" dirty="0">
                <a:latin typeface="Comic Sans MS"/>
                <a:cs typeface="Comic Sans MS"/>
              </a:rPr>
              <a:t> </a:t>
            </a:r>
            <a:r>
              <a:rPr lang="es-MX" sz="2400" spc="-5" dirty="0">
                <a:latin typeface="Comic Sans MS"/>
                <a:cs typeface="Comic Sans MS"/>
              </a:rPr>
              <a:t>analizan</a:t>
            </a:r>
            <a:r>
              <a:rPr lang="es-MX" sz="2400" spc="155" dirty="0">
                <a:latin typeface="Comic Sans MS"/>
                <a:cs typeface="Comic Sans MS"/>
              </a:rPr>
              <a:t> </a:t>
            </a:r>
            <a:r>
              <a:rPr lang="es-MX" sz="2400" spc="-5" dirty="0">
                <a:latin typeface="Comic Sans MS"/>
                <a:cs typeface="Comic Sans MS"/>
              </a:rPr>
              <a:t>los</a:t>
            </a:r>
            <a:r>
              <a:rPr lang="es-MX" sz="2400" spc="150" dirty="0">
                <a:latin typeface="Comic Sans MS"/>
                <a:cs typeface="Comic Sans MS"/>
              </a:rPr>
              <a:t> </a:t>
            </a:r>
            <a:r>
              <a:rPr lang="es-MX" sz="2400" spc="-5" dirty="0">
                <a:latin typeface="Comic Sans MS"/>
                <a:cs typeface="Comic Sans MS"/>
              </a:rPr>
              <a:t>ajustes</a:t>
            </a:r>
            <a:r>
              <a:rPr lang="es-MX" sz="2400" spc="155" dirty="0">
                <a:latin typeface="Comic Sans MS"/>
                <a:cs typeface="Comic Sans MS"/>
              </a:rPr>
              <a:t> </a:t>
            </a:r>
            <a:r>
              <a:rPr lang="es-MX" sz="2400" spc="-5" dirty="0">
                <a:latin typeface="Comic Sans MS"/>
                <a:cs typeface="Comic Sans MS"/>
              </a:rPr>
              <a:t>de</a:t>
            </a:r>
            <a:r>
              <a:rPr lang="es-MX" sz="2400" spc="150" dirty="0">
                <a:latin typeface="Comic Sans MS"/>
                <a:cs typeface="Comic Sans MS"/>
              </a:rPr>
              <a:t> </a:t>
            </a:r>
            <a:r>
              <a:rPr lang="es-MX" sz="2400" spc="-5" dirty="0">
                <a:latin typeface="Comic Sans MS"/>
                <a:cs typeface="Comic Sans MS"/>
              </a:rPr>
              <a:t>este</a:t>
            </a:r>
            <a:r>
              <a:rPr lang="es-MX" sz="2400" spc="155" dirty="0">
                <a:latin typeface="Comic Sans MS"/>
                <a:cs typeface="Comic Sans MS"/>
              </a:rPr>
              <a:t> </a:t>
            </a:r>
            <a:r>
              <a:rPr lang="es-MX" sz="2400" spc="-5" dirty="0">
                <a:latin typeface="Comic Sans MS"/>
                <a:cs typeface="Comic Sans MS"/>
              </a:rPr>
              <a:t>relé es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corrosión</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mal</a:t>
            </a:r>
            <a:r>
              <a:rPr lang="es-MX" sz="2400" dirty="0">
                <a:latin typeface="Comic Sans MS"/>
                <a:cs typeface="Comic Sans MS"/>
              </a:rPr>
              <a:t> </a:t>
            </a:r>
            <a:r>
              <a:rPr lang="es-MX" sz="2400" spc="-5" dirty="0">
                <a:latin typeface="Comic Sans MS"/>
                <a:cs typeface="Comic Sans MS"/>
              </a:rPr>
              <a:t>contacto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elementos removibles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provocar</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caída</a:t>
            </a:r>
            <a:r>
              <a:rPr lang="es-MX" sz="2400" dirty="0">
                <a:latin typeface="Comic Sans MS"/>
                <a:cs typeface="Comic Sans MS"/>
              </a:rPr>
              <a:t> </a:t>
            </a:r>
            <a:r>
              <a:rPr lang="es-MX" sz="2400" spc="-5" dirty="0">
                <a:latin typeface="Comic Sans MS"/>
                <a:cs typeface="Comic Sans MS"/>
              </a:rPr>
              <a:t>de tensión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suficientemente</a:t>
            </a:r>
            <a:r>
              <a:rPr lang="es-MX" sz="2400" spc="254" dirty="0">
                <a:latin typeface="Comic Sans MS"/>
                <a:cs typeface="Comic Sans MS"/>
              </a:rPr>
              <a:t> </a:t>
            </a:r>
            <a:r>
              <a:rPr lang="es-MX" sz="2400" spc="-5" dirty="0">
                <a:latin typeface="Comic Sans MS"/>
                <a:cs typeface="Comic Sans MS"/>
              </a:rPr>
              <a:t>significativa para</a:t>
            </a:r>
            <a:r>
              <a:rPr lang="es-MX" sz="2400" spc="55" dirty="0">
                <a:latin typeface="Comic Sans MS"/>
                <a:cs typeface="Comic Sans MS"/>
              </a:rPr>
              <a:t> </a:t>
            </a:r>
            <a:r>
              <a:rPr lang="es-MX" sz="2400" spc="-5" dirty="0">
                <a:latin typeface="Comic Sans MS"/>
                <a:cs typeface="Comic Sans MS"/>
              </a:rPr>
              <a:t>causar</a:t>
            </a:r>
            <a:r>
              <a:rPr lang="es-MX" sz="2400" spc="55" dirty="0">
                <a:latin typeface="Comic Sans MS"/>
                <a:cs typeface="Comic Sans MS"/>
              </a:rPr>
              <a:t> </a:t>
            </a:r>
            <a:r>
              <a:rPr lang="es-MX" sz="2400" spc="-5" dirty="0">
                <a:latin typeface="Comic Sans MS"/>
                <a:cs typeface="Comic Sans MS"/>
              </a:rPr>
              <a:t>un</a:t>
            </a:r>
            <a:r>
              <a:rPr lang="es-MX" sz="2400" spc="50" dirty="0">
                <a:latin typeface="Comic Sans MS"/>
                <a:cs typeface="Comic Sans MS"/>
              </a:rPr>
              <a:t> </a:t>
            </a:r>
            <a:r>
              <a:rPr lang="es-MX" sz="2400" spc="-5" dirty="0">
                <a:latin typeface="Comic Sans MS"/>
                <a:cs typeface="Comic Sans MS"/>
              </a:rPr>
              <a:t>desbocamiento</a:t>
            </a:r>
            <a:r>
              <a:rPr lang="es-MX" sz="2400" spc="50" dirty="0">
                <a:latin typeface="Comic Sans MS"/>
                <a:cs typeface="Comic Sans MS"/>
              </a:rPr>
              <a:t> </a:t>
            </a:r>
            <a:r>
              <a:rPr lang="es-MX" sz="2400" spc="-5" dirty="0">
                <a:latin typeface="Comic Sans MS"/>
                <a:cs typeface="Comic Sans MS"/>
              </a:rPr>
              <a:t>del</a:t>
            </a:r>
            <a:r>
              <a:rPr lang="es-MX" sz="2400" spc="50" dirty="0">
                <a:latin typeface="Comic Sans MS"/>
                <a:cs typeface="Comic Sans MS"/>
              </a:rPr>
              <a:t> </a:t>
            </a:r>
            <a:r>
              <a:rPr lang="es-MX" sz="2400" spc="-5" dirty="0">
                <a:latin typeface="Comic Sans MS"/>
                <a:cs typeface="Comic Sans MS"/>
              </a:rPr>
              <a:t>regulador (sobreexcitación),</a:t>
            </a:r>
            <a:r>
              <a:rPr lang="es-MX" sz="2400" spc="455" dirty="0">
                <a:latin typeface="Comic Sans MS"/>
                <a:cs typeface="Comic Sans MS"/>
              </a:rPr>
              <a:t> </a:t>
            </a:r>
            <a:r>
              <a:rPr lang="es-MX" sz="2400" spc="-5" dirty="0">
                <a:latin typeface="Comic Sans MS"/>
                <a:cs typeface="Comic Sans MS"/>
              </a:rPr>
              <a:t>pero</a:t>
            </a:r>
            <a:r>
              <a:rPr lang="es-MX" sz="2400" spc="450" dirty="0">
                <a:latin typeface="Comic Sans MS"/>
                <a:cs typeface="Comic Sans MS"/>
              </a:rPr>
              <a:t> </a:t>
            </a:r>
            <a:r>
              <a:rPr lang="es-MX" sz="2400" spc="-5" dirty="0">
                <a:latin typeface="Comic Sans MS"/>
                <a:cs typeface="Comic Sans MS"/>
              </a:rPr>
              <a:t>demasiado</a:t>
            </a:r>
            <a:r>
              <a:rPr lang="es-MX" sz="2400" spc="445" dirty="0">
                <a:latin typeface="Comic Sans MS"/>
                <a:cs typeface="Comic Sans MS"/>
              </a:rPr>
              <a:t> </a:t>
            </a:r>
            <a:r>
              <a:rPr lang="es-MX" sz="2400" spc="-5" dirty="0">
                <a:latin typeface="Comic Sans MS"/>
                <a:cs typeface="Comic Sans MS"/>
              </a:rPr>
              <a:t>pequeña</a:t>
            </a:r>
            <a:r>
              <a:rPr lang="es-MX" sz="2400" spc="450" dirty="0">
                <a:latin typeface="Comic Sans MS"/>
                <a:cs typeface="Comic Sans MS"/>
              </a:rPr>
              <a:t> </a:t>
            </a:r>
            <a:r>
              <a:rPr lang="es-MX" sz="2400" spc="-5" dirty="0">
                <a:latin typeface="Comic Sans MS"/>
                <a:cs typeface="Comic Sans MS"/>
              </a:rPr>
              <a:t>para</a:t>
            </a:r>
            <a:r>
              <a:rPr lang="es-MX" sz="2400" spc="445" dirty="0">
                <a:latin typeface="Comic Sans MS"/>
                <a:cs typeface="Comic Sans MS"/>
              </a:rPr>
              <a:t> </a:t>
            </a:r>
            <a:r>
              <a:rPr lang="es-MX" sz="2400" spc="-5" dirty="0">
                <a:latin typeface="Comic Sans MS"/>
                <a:cs typeface="Comic Sans MS"/>
              </a:rPr>
              <a:t>ser detectada</a:t>
            </a:r>
            <a:r>
              <a:rPr lang="es-MX" sz="2400" spc="110" dirty="0">
                <a:latin typeface="Comic Sans MS"/>
                <a:cs typeface="Comic Sans MS"/>
              </a:rPr>
              <a:t> </a:t>
            </a:r>
            <a:r>
              <a:rPr lang="es-MX" sz="2400" spc="-5" dirty="0">
                <a:latin typeface="Comic Sans MS"/>
                <a:cs typeface="Comic Sans MS"/>
              </a:rPr>
              <a:t>por</a:t>
            </a:r>
            <a:r>
              <a:rPr lang="es-MX" sz="2400" spc="120" dirty="0">
                <a:latin typeface="Comic Sans MS"/>
                <a:cs typeface="Comic Sans MS"/>
              </a:rPr>
              <a:t> </a:t>
            </a:r>
            <a:r>
              <a:rPr lang="es-MX" sz="2400" spc="-5" dirty="0">
                <a:latin typeface="Comic Sans MS"/>
                <a:cs typeface="Comic Sans MS"/>
              </a:rPr>
              <a:t>los</a:t>
            </a:r>
            <a:r>
              <a:rPr lang="es-MX" sz="2400" spc="114" dirty="0">
                <a:latin typeface="Comic Sans MS"/>
                <a:cs typeface="Comic Sans MS"/>
              </a:rPr>
              <a:t> </a:t>
            </a:r>
            <a:r>
              <a:rPr lang="es-MX" sz="2400" spc="-5" dirty="0">
                <a:latin typeface="Comic Sans MS"/>
                <a:cs typeface="Comic Sans MS"/>
              </a:rPr>
              <a:t>relés.</a:t>
            </a:r>
            <a:r>
              <a:rPr lang="es-MX" sz="2400" spc="240" dirty="0">
                <a:latin typeface="Comic Sans MS"/>
                <a:cs typeface="Comic Sans MS"/>
              </a:rPr>
              <a:t> </a:t>
            </a:r>
            <a:r>
              <a:rPr lang="es-MX" sz="2400" spc="-5" dirty="0">
                <a:latin typeface="Comic Sans MS"/>
                <a:cs typeface="Comic Sans MS"/>
              </a:rPr>
              <a:t>Esto</a:t>
            </a:r>
            <a:r>
              <a:rPr lang="es-MX" sz="2400" spc="120" dirty="0">
                <a:latin typeface="Comic Sans MS"/>
                <a:cs typeface="Comic Sans MS"/>
              </a:rPr>
              <a:t> </a:t>
            </a:r>
            <a:r>
              <a:rPr lang="es-MX" sz="2400" spc="-5" dirty="0">
                <a:latin typeface="Comic Sans MS"/>
                <a:cs typeface="Comic Sans MS"/>
              </a:rPr>
              <a:t>se</a:t>
            </a:r>
            <a:r>
              <a:rPr lang="es-MX" sz="2400" spc="110" dirty="0">
                <a:latin typeface="Comic Sans MS"/>
                <a:cs typeface="Comic Sans MS"/>
              </a:rPr>
              <a:t> </a:t>
            </a:r>
            <a:r>
              <a:rPr lang="es-MX" sz="2400" spc="-5" dirty="0">
                <a:latin typeface="Comic Sans MS"/>
                <a:cs typeface="Comic Sans MS"/>
              </a:rPr>
              <a:t>debe</a:t>
            </a:r>
            <a:r>
              <a:rPr lang="es-MX" sz="2400" spc="110" dirty="0">
                <a:latin typeface="Comic Sans MS"/>
                <a:cs typeface="Comic Sans MS"/>
              </a:rPr>
              <a:t> </a:t>
            </a:r>
            <a:r>
              <a:rPr lang="es-MX" sz="2400" spc="-5" dirty="0">
                <a:latin typeface="Comic Sans MS"/>
                <a:cs typeface="Comic Sans MS"/>
              </a:rPr>
              <a:t>a</a:t>
            </a:r>
            <a:r>
              <a:rPr lang="es-MX" sz="2400" spc="110" dirty="0">
                <a:latin typeface="Comic Sans MS"/>
                <a:cs typeface="Comic Sans MS"/>
              </a:rPr>
              <a:t> </a:t>
            </a:r>
            <a:r>
              <a:rPr lang="es-MX" sz="2400" spc="-5" dirty="0">
                <a:latin typeface="Comic Sans MS"/>
                <a:cs typeface="Comic Sans MS"/>
              </a:rPr>
              <a:t>la</a:t>
            </a:r>
            <a:r>
              <a:rPr lang="es-MX" sz="2400" spc="110" dirty="0">
                <a:latin typeface="Comic Sans MS"/>
                <a:cs typeface="Comic Sans MS"/>
              </a:rPr>
              <a:t> </a:t>
            </a:r>
            <a:r>
              <a:rPr lang="es-MX" sz="2400" spc="-5" dirty="0">
                <a:latin typeface="Comic Sans MS"/>
                <a:cs typeface="Comic Sans MS"/>
              </a:rPr>
              <a:t>sensibilidad de</a:t>
            </a:r>
            <a:r>
              <a:rPr lang="es-MX" sz="2400" spc="5" dirty="0">
                <a:latin typeface="Comic Sans MS"/>
                <a:cs typeface="Comic Sans MS"/>
              </a:rPr>
              <a:t> </a:t>
            </a:r>
            <a:r>
              <a:rPr lang="es-MX" sz="2400" spc="-5" dirty="0">
                <a:latin typeface="Comic Sans MS"/>
                <a:cs typeface="Comic Sans MS"/>
              </a:rPr>
              <a:t>los</a:t>
            </a:r>
            <a:r>
              <a:rPr lang="es-MX" sz="2400" spc="5" dirty="0">
                <a:latin typeface="Comic Sans MS"/>
                <a:cs typeface="Comic Sans MS"/>
              </a:rPr>
              <a:t> </a:t>
            </a:r>
            <a:r>
              <a:rPr lang="es-MX" sz="2400" spc="-5" dirty="0">
                <a:latin typeface="Comic Sans MS"/>
                <a:cs typeface="Comic Sans MS"/>
              </a:rPr>
              <a:t>circuitos</a:t>
            </a:r>
            <a:r>
              <a:rPr lang="es-MX" sz="2400" spc="5" dirty="0">
                <a:latin typeface="Comic Sans MS"/>
                <a:cs typeface="Comic Sans MS"/>
              </a:rPr>
              <a:t> </a:t>
            </a:r>
            <a:r>
              <a:rPr lang="es-MX" sz="2400" spc="-5" dirty="0">
                <a:latin typeface="Comic Sans MS"/>
                <a:cs typeface="Comic Sans MS"/>
              </a:rPr>
              <a:t>del</a:t>
            </a:r>
            <a:r>
              <a:rPr lang="es-MX" sz="2400" spc="5" dirty="0">
                <a:latin typeface="Comic Sans MS"/>
                <a:cs typeface="Comic Sans MS"/>
              </a:rPr>
              <a:t> </a:t>
            </a:r>
            <a:r>
              <a:rPr lang="es-MX" sz="2400" spc="-5" dirty="0">
                <a:latin typeface="Comic Sans MS"/>
                <a:cs typeface="Comic Sans MS"/>
              </a:rPr>
              <a:t>regulador</a:t>
            </a:r>
            <a:r>
              <a:rPr lang="es-MX" sz="2400" spc="5" dirty="0">
                <a:latin typeface="Comic Sans MS"/>
                <a:cs typeface="Comic Sans MS"/>
              </a:rPr>
              <a:t> </a:t>
            </a:r>
            <a:r>
              <a:rPr lang="es-MX" sz="2400" spc="-5" dirty="0">
                <a:latin typeface="Comic Sans MS"/>
                <a:cs typeface="Comic Sans MS"/>
              </a:rPr>
              <a:t>automático</a:t>
            </a:r>
            <a:r>
              <a:rPr lang="es-MX" sz="2400" spc="5"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tensión.</a:t>
            </a:r>
            <a:endParaRPr sz="900" dirty="0">
              <a:latin typeface="Comic Sans MS"/>
              <a:cs typeface="Comic Sans MS"/>
            </a:endParaRPr>
          </a:p>
        </p:txBody>
      </p:sp>
      <p:pic>
        <p:nvPicPr>
          <p:cNvPr id="11" name="object 11"/>
          <p:cNvPicPr/>
          <p:nvPr/>
        </p:nvPicPr>
        <p:blipFill>
          <a:blip r:embed="rId2" cstate="print"/>
          <a:stretch>
            <a:fillRect/>
          </a:stretch>
        </p:blipFill>
        <p:spPr>
          <a:xfrm>
            <a:off x="5083148" y="4529134"/>
            <a:ext cx="6792747" cy="4786346"/>
          </a:xfrm>
          <a:prstGeom prst="rect">
            <a:avLst/>
          </a:prstGeom>
        </p:spPr>
      </p:pic>
      <p:sp>
        <p:nvSpPr>
          <p:cNvPr id="12" name="object 12"/>
          <p:cNvSpPr txBox="1"/>
          <p:nvPr/>
        </p:nvSpPr>
        <p:spPr>
          <a:xfrm>
            <a:off x="3154322" y="9315480"/>
            <a:ext cx="10210799"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 1.</a:t>
            </a:r>
            <a:r>
              <a:rPr sz="2000" b="1" spc="480" dirty="0">
                <a:latin typeface="Comic Sans MS"/>
                <a:cs typeface="Comic Sans MS"/>
              </a:rPr>
              <a:t> </a:t>
            </a:r>
            <a:r>
              <a:rPr sz="2000" b="1" spc="-10" dirty="0">
                <a:latin typeface="Comic Sans MS"/>
                <a:cs typeface="Comic Sans MS"/>
              </a:rPr>
              <a:t>Aplicación</a:t>
            </a:r>
            <a:r>
              <a:rPr sz="2000" b="1" spc="5" dirty="0">
                <a:latin typeface="Comic Sans MS"/>
                <a:cs typeface="Comic Sans MS"/>
              </a:rPr>
              <a:t> </a:t>
            </a:r>
            <a:r>
              <a:rPr sz="2000" b="1" spc="-10" dirty="0">
                <a:latin typeface="Comic Sans MS"/>
                <a:cs typeface="Comic Sans MS"/>
              </a:rPr>
              <a:t>del</a:t>
            </a:r>
            <a:r>
              <a:rPr sz="2000" b="1" dirty="0">
                <a:latin typeface="Comic Sans MS"/>
                <a:cs typeface="Comic Sans MS"/>
              </a:rPr>
              <a:t> </a:t>
            </a:r>
            <a:r>
              <a:rPr sz="2000" b="1" spc="-10" dirty="0">
                <a:latin typeface="Comic Sans MS"/>
                <a:cs typeface="Comic Sans MS"/>
              </a:rPr>
              <a:t>relé</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balance</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tensión</a:t>
            </a:r>
            <a:endParaRPr sz="2000" b="1" dirty="0">
              <a:latin typeface="Comic Sans MS"/>
              <a:cs typeface="Comic Sans MS"/>
            </a:endParaRPr>
          </a:p>
        </p:txBody>
      </p:sp>
    </p:spTree>
    <p:extLst>
      <p:ext uri="{BB962C8B-B14F-4D97-AF65-F5344CB8AC3E}">
        <p14:creationId xmlns="" xmlns:p14="http://schemas.microsoft.com/office/powerpoint/2010/main" val="32151912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2100" y="381000"/>
            <a:ext cx="17297400" cy="3537635"/>
          </a:xfrm>
          <a:prstGeom prst="rect">
            <a:avLst/>
          </a:prstGeom>
        </p:spPr>
        <p:txBody>
          <a:bodyPr vert="horz" wrap="square" lIns="0" tIns="12700" rIns="0" bIns="0" rtlCol="0">
            <a:spAutoFit/>
          </a:bodyPr>
          <a:lstStyle/>
          <a:p>
            <a:pPr marL="12700" marR="5080" algn="just">
              <a:spcBef>
                <a:spcPts val="100"/>
              </a:spcBef>
              <a:tabLst>
                <a:tab pos="872490" algn="l"/>
                <a:tab pos="1193165" algn="l"/>
                <a:tab pos="1722120" algn="l"/>
                <a:tab pos="2113915" algn="l"/>
                <a:tab pos="2885440" algn="l"/>
              </a:tabLst>
            </a:pPr>
            <a:r>
              <a:rPr sz="2400" b="1" spc="-5" dirty="0">
                <a:latin typeface="Comic Sans MS"/>
                <a:cs typeface="Comic Sans MS"/>
              </a:rPr>
              <a:t>DETECCIÓN	DE	FALLA	POR	ANÁLISIS	DE</a:t>
            </a:r>
            <a:r>
              <a:rPr lang="es-AR" sz="2400" b="1" spc="-5" dirty="0">
                <a:latin typeface="Comic Sans MS"/>
                <a:cs typeface="Comic Sans MS"/>
              </a:rPr>
              <a:t> </a:t>
            </a:r>
            <a:r>
              <a:rPr sz="2400" b="1" spc="-5" dirty="0">
                <a:latin typeface="Comic Sans MS"/>
                <a:cs typeface="Comic Sans MS"/>
              </a:rPr>
              <a:t>COMPONENTES SIMÉTRICAS</a:t>
            </a:r>
            <a:endParaRPr lang="en-US" sz="2400" b="1" spc="-5" dirty="0">
              <a:latin typeface="Comic Sans MS"/>
              <a:cs typeface="Comic Sans MS"/>
            </a:endParaRPr>
          </a:p>
          <a:p>
            <a:pPr marL="12700" marR="5080" algn="just">
              <a:spcBef>
                <a:spcPts val="100"/>
              </a:spcBef>
              <a:tabLst>
                <a:tab pos="872490" algn="l"/>
                <a:tab pos="1193165" algn="l"/>
                <a:tab pos="1722120" algn="l"/>
                <a:tab pos="2113915" algn="l"/>
                <a:tab pos="2885440" algn="l"/>
              </a:tabLst>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Un método moderno usado en la detección de fallas de </a:t>
            </a:r>
            <a:r>
              <a:rPr lang="es-MX" sz="2400" spc="-5" dirty="0" err="1">
                <a:latin typeface="Comic Sans MS"/>
                <a:cs typeface="Comic Sans MS"/>
              </a:rPr>
              <a:t>TP’s</a:t>
            </a:r>
            <a:r>
              <a:rPr lang="es-MX" sz="2400" spc="-5" dirty="0">
                <a:latin typeface="Comic Sans MS"/>
                <a:cs typeface="Comic Sans MS"/>
              </a:rPr>
              <a:t> hace uso de la relación de tensiones y corrientes de secuencia</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potencial.</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se pierde la señal de un TP, las tres tensiones de fase se vuelven desbalanceadas.</a:t>
            </a:r>
            <a:r>
              <a:rPr lang="es-MX" sz="2400" dirty="0">
                <a:latin typeface="Comic Sans MS"/>
                <a:cs typeface="Comic Sans MS"/>
              </a:rPr>
              <a:t> </a:t>
            </a:r>
            <a:r>
              <a:rPr lang="es-MX" sz="2400" spc="-5" dirty="0">
                <a:latin typeface="Comic Sans MS"/>
                <a:cs typeface="Comic Sans MS"/>
              </a:rPr>
              <a:t>Debido a este desbalance, se produce</a:t>
            </a:r>
            <a:r>
              <a:rPr lang="es-MX" sz="2400" spc="155" dirty="0">
                <a:latin typeface="Comic Sans MS"/>
                <a:cs typeface="Comic Sans MS"/>
              </a:rPr>
              <a:t> </a:t>
            </a:r>
            <a:r>
              <a:rPr lang="es-MX" sz="2400" spc="-5" dirty="0">
                <a:latin typeface="Comic Sans MS"/>
                <a:cs typeface="Comic Sans MS"/>
              </a:rPr>
              <a:t>una</a:t>
            </a:r>
            <a:r>
              <a:rPr lang="es-MX" sz="2400" spc="160" dirty="0">
                <a:latin typeface="Comic Sans MS"/>
                <a:cs typeface="Comic Sans MS"/>
              </a:rPr>
              <a:t> </a:t>
            </a:r>
            <a:r>
              <a:rPr lang="es-MX" sz="2400" spc="-5" dirty="0">
                <a:latin typeface="Comic Sans MS"/>
                <a:cs typeface="Comic Sans MS"/>
              </a:rPr>
              <a:t>tensión</a:t>
            </a:r>
            <a:r>
              <a:rPr lang="es-MX" sz="2400" spc="160" dirty="0">
                <a:latin typeface="Comic Sans MS"/>
                <a:cs typeface="Comic Sans MS"/>
              </a:rPr>
              <a:t> </a:t>
            </a:r>
            <a:r>
              <a:rPr lang="es-MX" sz="2400" spc="-5" dirty="0">
                <a:latin typeface="Comic Sans MS"/>
                <a:cs typeface="Comic Sans MS"/>
              </a:rPr>
              <a:t>de</a:t>
            </a:r>
            <a:r>
              <a:rPr lang="es-MX" sz="2400" spc="160" dirty="0">
                <a:latin typeface="Comic Sans MS"/>
                <a:cs typeface="Comic Sans MS"/>
              </a:rPr>
              <a:t> </a:t>
            </a:r>
            <a:r>
              <a:rPr lang="es-MX" sz="2400" spc="-5" dirty="0">
                <a:latin typeface="Comic Sans MS"/>
                <a:cs typeface="Comic Sans MS"/>
              </a:rPr>
              <a:t>secuencia</a:t>
            </a:r>
            <a:r>
              <a:rPr lang="es-MX" sz="2400" spc="160" dirty="0">
                <a:latin typeface="Comic Sans MS"/>
                <a:cs typeface="Comic Sans MS"/>
              </a:rPr>
              <a:t> </a:t>
            </a:r>
            <a:r>
              <a:rPr lang="es-MX" sz="2400" spc="-5" dirty="0">
                <a:latin typeface="Comic Sans MS"/>
                <a:cs typeface="Comic Sans MS"/>
              </a:rPr>
              <a:t>negativa.</a:t>
            </a:r>
            <a:r>
              <a:rPr lang="es-MX" sz="2400" spc="60" dirty="0">
                <a:latin typeface="Comic Sans MS"/>
                <a:cs typeface="Comic Sans MS"/>
              </a:rPr>
              <a:t> </a:t>
            </a:r>
            <a:r>
              <a:rPr lang="es-MX" sz="2400" spc="-5" dirty="0">
                <a:latin typeface="Comic Sans MS"/>
                <a:cs typeface="Comic Sans MS"/>
              </a:rPr>
              <a:t>La</a:t>
            </a:r>
            <a:r>
              <a:rPr lang="es-MX" sz="2400" spc="150" dirty="0">
                <a:latin typeface="Comic Sans MS"/>
                <a:cs typeface="Comic Sans MS"/>
              </a:rPr>
              <a:t> </a:t>
            </a:r>
            <a:r>
              <a:rPr lang="es-MX" sz="2400" spc="-5" dirty="0">
                <a:latin typeface="Comic Sans MS"/>
                <a:cs typeface="Comic Sans MS"/>
              </a:rPr>
              <a:t>tensión 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positiva</a:t>
            </a:r>
            <a:r>
              <a:rPr lang="es-MX" sz="2400" dirty="0">
                <a:latin typeface="Comic Sans MS"/>
                <a:cs typeface="Comic Sans MS"/>
              </a:rPr>
              <a:t> </a:t>
            </a:r>
            <a:r>
              <a:rPr lang="es-MX" sz="2400" spc="-5" dirty="0">
                <a:latin typeface="Comic Sans MS"/>
                <a:cs typeface="Comic Sans MS"/>
              </a:rPr>
              <a:t>disminuye</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pérdida</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la señal de un TP.</a:t>
            </a:r>
            <a:r>
              <a:rPr lang="es-MX" sz="2400" spc="520" dirty="0">
                <a:latin typeface="Comic Sans MS"/>
                <a:cs typeface="Comic Sans MS"/>
              </a:rPr>
              <a:t> </a:t>
            </a:r>
            <a:r>
              <a:rPr lang="es-MX" sz="2400" spc="-5" dirty="0">
                <a:latin typeface="Comic Sans MS"/>
                <a:cs typeface="Comic Sans MS"/>
              </a:rPr>
              <a:t>Para distinguir esta condición de una falla, se verifican las corrientes de secuencia positiva y negativa.</a:t>
            </a:r>
            <a:r>
              <a:rPr lang="es-MX" sz="2400" dirty="0">
                <a:latin typeface="Comic Sans MS"/>
                <a:cs typeface="Comic Sans MS"/>
              </a:rPr>
              <a:t> </a:t>
            </a:r>
            <a:r>
              <a:rPr lang="es-MX" sz="2400" spc="-5" dirty="0">
                <a:latin typeface="Comic Sans MS"/>
                <a:cs typeface="Comic Sans MS"/>
              </a:rPr>
              <a:t>Este tipo de detección puede ser usado cuando únicamente</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tiene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grupo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TP’s</a:t>
            </a:r>
            <a:r>
              <a:rPr lang="es-MX" sz="2400" spc="254" dirty="0">
                <a:latin typeface="Comic Sans MS"/>
                <a:cs typeface="Comic Sans MS"/>
              </a:rPr>
              <a:t> </a:t>
            </a:r>
            <a:r>
              <a:rPr lang="es-MX" sz="2400" spc="-5" dirty="0">
                <a:latin typeface="Comic Sans MS"/>
                <a:cs typeface="Comic Sans MS"/>
              </a:rPr>
              <a:t>aplicados</a:t>
            </a:r>
            <a:r>
              <a:rPr lang="es-MX" sz="2400" spc="260" dirty="0">
                <a:latin typeface="Comic Sans MS"/>
                <a:cs typeface="Comic Sans MS"/>
              </a:rPr>
              <a:t> </a:t>
            </a:r>
            <a:r>
              <a:rPr lang="es-MX" sz="2400" spc="-5" dirty="0">
                <a:latin typeface="Comic Sans MS"/>
                <a:cs typeface="Comic Sans MS"/>
              </a:rPr>
              <a:t>al sistema del</a:t>
            </a:r>
            <a:r>
              <a:rPr lang="es-MX" sz="2400" dirty="0">
                <a:latin typeface="Comic Sans MS"/>
                <a:cs typeface="Comic Sans MS"/>
              </a:rPr>
              <a:t> </a:t>
            </a:r>
            <a:r>
              <a:rPr lang="es-MX" sz="2400" spc="-5" dirty="0">
                <a:latin typeface="Comic Sans MS"/>
                <a:cs typeface="Comic Sans MS"/>
              </a:rPr>
              <a:t>generador.</a:t>
            </a:r>
          </a:p>
          <a:p>
            <a:pPr marL="12700" marR="5080" algn="just">
              <a:spcBef>
                <a:spcPts val="100"/>
              </a:spcBef>
            </a:pPr>
            <a:r>
              <a:rPr lang="es-MX" sz="2400" spc="-5" dirty="0">
                <a:latin typeface="Comic Sans MS"/>
                <a:cs typeface="Comic Sans MS"/>
              </a:rPr>
              <a:t>Este método es implementado fácilmente en sistemas de protección de generador basados en microprocesadores digitales.</a:t>
            </a:r>
            <a:endParaRPr lang="es-MX" sz="2400" dirty="0">
              <a:latin typeface="Comic Sans MS"/>
              <a:cs typeface="Comic Sans MS"/>
            </a:endParaRPr>
          </a:p>
          <a:p>
            <a:pPr marL="12700" marR="5080">
              <a:lnSpc>
                <a:spcPct val="116100"/>
              </a:lnSpc>
              <a:spcBef>
                <a:spcPts val="100"/>
              </a:spcBef>
              <a:tabLst>
                <a:tab pos="872490" algn="l"/>
                <a:tab pos="1193165" algn="l"/>
                <a:tab pos="1722120" algn="l"/>
                <a:tab pos="2113915" algn="l"/>
                <a:tab pos="2885440" algn="l"/>
              </a:tabLst>
            </a:pPr>
            <a:endParaRPr sz="900" dirty="0">
              <a:latin typeface="Comic Sans MS"/>
              <a:cs typeface="Comic Sans MS"/>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292100" y="457200"/>
            <a:ext cx="17297400" cy="9128909"/>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ASPECTOS</a:t>
            </a:r>
            <a:r>
              <a:rPr sz="2400" b="1" spc="300" dirty="0">
                <a:latin typeface="Comic Sans MS"/>
                <a:cs typeface="Comic Sans MS"/>
              </a:rPr>
              <a:t> </a:t>
            </a:r>
            <a:r>
              <a:rPr sz="2400" b="1" spc="-5" dirty="0">
                <a:latin typeface="Comic Sans MS"/>
                <a:cs typeface="Comic Sans MS"/>
              </a:rPr>
              <a:t>DE</a:t>
            </a:r>
            <a:r>
              <a:rPr sz="2400" b="1" spc="300" dirty="0">
                <a:latin typeface="Comic Sans MS"/>
                <a:cs typeface="Comic Sans MS"/>
              </a:rPr>
              <a:t> </a:t>
            </a:r>
            <a:r>
              <a:rPr sz="2400" b="1" spc="-5" dirty="0">
                <a:latin typeface="Comic Sans MS"/>
                <a:cs typeface="Comic Sans MS"/>
              </a:rPr>
              <a:t>INTERÉS</a:t>
            </a:r>
            <a:r>
              <a:rPr sz="2400" b="1" spc="290" dirty="0">
                <a:latin typeface="Comic Sans MS"/>
                <a:cs typeface="Comic Sans MS"/>
              </a:rPr>
              <a:t> </a:t>
            </a:r>
            <a:r>
              <a:rPr sz="2400" b="1" spc="-5" dirty="0">
                <a:latin typeface="Comic Sans MS"/>
                <a:cs typeface="Comic Sans MS"/>
              </a:rPr>
              <a:t>EN</a:t>
            </a:r>
            <a:r>
              <a:rPr sz="2400" b="1" spc="290" dirty="0">
                <a:latin typeface="Comic Sans MS"/>
                <a:cs typeface="Comic Sans MS"/>
              </a:rPr>
              <a:t> </a:t>
            </a:r>
            <a:r>
              <a:rPr sz="2400" b="1" spc="-5" dirty="0">
                <a:latin typeface="Comic Sans MS"/>
                <a:cs typeface="Comic Sans MS"/>
              </a:rPr>
              <a:t>LA</a:t>
            </a:r>
            <a:r>
              <a:rPr sz="2400" b="1" spc="295" dirty="0">
                <a:latin typeface="Comic Sans MS"/>
                <a:cs typeface="Comic Sans MS"/>
              </a:rPr>
              <a:t> </a:t>
            </a:r>
            <a:r>
              <a:rPr sz="2400" b="1" spc="-5" dirty="0">
                <a:latin typeface="Comic Sans MS"/>
                <a:cs typeface="Comic Sans MS"/>
              </a:rPr>
              <a:t>APLICACIÓN</a:t>
            </a:r>
            <a:r>
              <a:rPr sz="2400" b="1" spc="290" dirty="0">
                <a:latin typeface="Comic Sans MS"/>
                <a:cs typeface="Comic Sans MS"/>
              </a:rPr>
              <a:t> </a:t>
            </a:r>
            <a:r>
              <a:rPr sz="2400" b="1" spc="-5" dirty="0">
                <a:latin typeface="Comic Sans MS"/>
                <a:cs typeface="Comic Sans MS"/>
              </a:rPr>
              <a:t>DE</a:t>
            </a:r>
            <a:r>
              <a:rPr lang="es-AR" sz="2400" b="1" spc="-5" dirty="0">
                <a:latin typeface="Comic Sans MS"/>
                <a:cs typeface="Comic Sans MS"/>
              </a:rPr>
              <a:t> </a:t>
            </a:r>
            <a:r>
              <a:rPr sz="2400" b="1" spc="-5" dirty="0">
                <a:latin typeface="Comic Sans MS"/>
                <a:cs typeface="Comic Sans MS"/>
              </a:rPr>
              <a:t>TPs.</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354965" indent="-342900" algn="just">
              <a:spcBef>
                <a:spcPts val="100"/>
              </a:spcBef>
              <a:buFont typeface="Wingdings" panose="05000000000000000000" pitchFamily="2" charset="2"/>
              <a:buChar char="v"/>
              <a:tabLst>
                <a:tab pos="240665" algn="l"/>
                <a:tab pos="241300" algn="l"/>
              </a:tabLst>
            </a:pPr>
            <a:r>
              <a:rPr lang="es-MX" sz="2400" spc="-5" dirty="0">
                <a:latin typeface="Comic Sans MS"/>
                <a:cs typeface="Comic Sans MS"/>
              </a:rPr>
              <a:t>Dos</a:t>
            </a:r>
            <a:r>
              <a:rPr lang="es-MX" sz="2400" spc="114" dirty="0">
                <a:latin typeface="Comic Sans MS"/>
                <a:cs typeface="Comic Sans MS"/>
              </a:rPr>
              <a:t> </a:t>
            </a:r>
            <a:r>
              <a:rPr lang="es-MX" sz="2400" spc="-5" dirty="0">
                <a:latin typeface="Comic Sans MS"/>
                <a:cs typeface="Comic Sans MS"/>
              </a:rPr>
              <a:t>aspectos</a:t>
            </a:r>
            <a:r>
              <a:rPr lang="es-MX" sz="2400" spc="114" dirty="0">
                <a:latin typeface="Comic Sans MS"/>
                <a:cs typeface="Comic Sans MS"/>
              </a:rPr>
              <a:t> </a:t>
            </a:r>
            <a:r>
              <a:rPr lang="es-MX" sz="2400" spc="-5" dirty="0">
                <a:latin typeface="Comic Sans MS"/>
                <a:cs typeface="Comic Sans MS"/>
              </a:rPr>
              <a:t>son</a:t>
            </a:r>
            <a:r>
              <a:rPr lang="es-MX" sz="2400" spc="114" dirty="0">
                <a:latin typeface="Comic Sans MS"/>
                <a:cs typeface="Comic Sans MS"/>
              </a:rPr>
              <a:t> </a:t>
            </a:r>
            <a:r>
              <a:rPr lang="es-MX" sz="2400" spc="-5" dirty="0">
                <a:latin typeface="Comic Sans MS"/>
                <a:cs typeface="Comic Sans MS"/>
              </a:rPr>
              <a:t>analizados</a:t>
            </a:r>
            <a:r>
              <a:rPr lang="es-MX" sz="2400" spc="114" dirty="0">
                <a:latin typeface="Comic Sans MS"/>
                <a:cs typeface="Comic Sans MS"/>
              </a:rPr>
              <a:t> </a:t>
            </a:r>
            <a:r>
              <a:rPr lang="es-MX" sz="2400" spc="-5" dirty="0">
                <a:latin typeface="Comic Sans MS"/>
                <a:cs typeface="Comic Sans MS"/>
              </a:rPr>
              <a:t>en</a:t>
            </a:r>
            <a:r>
              <a:rPr lang="es-MX" sz="2400" spc="114" dirty="0">
                <a:latin typeface="Comic Sans MS"/>
                <a:cs typeface="Comic Sans MS"/>
              </a:rPr>
              <a:t> </a:t>
            </a:r>
            <a:r>
              <a:rPr lang="es-MX" sz="2400" spc="-5" dirty="0">
                <a:latin typeface="Comic Sans MS"/>
                <a:cs typeface="Comic Sans MS"/>
              </a:rPr>
              <a:t>esta</a:t>
            </a:r>
            <a:r>
              <a:rPr lang="es-MX" sz="2400" spc="114" dirty="0">
                <a:latin typeface="Comic Sans MS"/>
                <a:cs typeface="Comic Sans MS"/>
              </a:rPr>
              <a:t> </a:t>
            </a:r>
            <a:r>
              <a:rPr lang="es-MX" sz="2400" spc="-5" dirty="0">
                <a:latin typeface="Comic Sans MS"/>
                <a:cs typeface="Comic Sans MS"/>
              </a:rPr>
              <a:t>sección</a:t>
            </a:r>
            <a:r>
              <a:rPr lang="es-MX" sz="2400" spc="114" dirty="0">
                <a:latin typeface="Comic Sans MS"/>
                <a:cs typeface="Comic Sans MS"/>
              </a:rPr>
              <a:t> </a:t>
            </a:r>
            <a:r>
              <a:rPr lang="es-MX" sz="2400" spc="-5" dirty="0">
                <a:latin typeface="Comic Sans MS"/>
                <a:cs typeface="Comic Sans MS"/>
              </a:rPr>
              <a:t>relativos</a:t>
            </a:r>
            <a:r>
              <a:rPr lang="es-MX" sz="2400" spc="114" dirty="0">
                <a:latin typeface="Comic Sans MS"/>
                <a:cs typeface="Comic Sans MS"/>
              </a:rPr>
              <a:t> </a:t>
            </a:r>
            <a:r>
              <a:rPr lang="es-MX" sz="2400" spc="-5" dirty="0">
                <a:latin typeface="Comic Sans MS"/>
                <a:cs typeface="Comic Sans MS"/>
              </a:rPr>
              <a:t>a la</a:t>
            </a:r>
            <a:r>
              <a:rPr lang="es-MX" sz="2400" dirty="0">
                <a:latin typeface="Comic Sans MS"/>
                <a:cs typeface="Comic Sans MS"/>
              </a:rPr>
              <a:t> </a:t>
            </a:r>
            <a:r>
              <a:rPr lang="es-MX" sz="2400" spc="-5" dirty="0">
                <a:latin typeface="Comic Sans MS"/>
                <a:cs typeface="Comic Sans MS"/>
              </a:rPr>
              <a:t>aplicación</a:t>
            </a:r>
            <a:r>
              <a:rPr lang="es-MX" sz="2400" dirty="0">
                <a:latin typeface="Comic Sans MS"/>
                <a:cs typeface="Comic Sans MS"/>
              </a:rPr>
              <a:t> </a:t>
            </a:r>
            <a:r>
              <a:rPr lang="es-MX" sz="2400" spc="-5" dirty="0">
                <a:latin typeface="Comic Sans MS"/>
                <a:cs typeface="Comic Sans MS"/>
              </a:rPr>
              <a:t>adecuada</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err="1">
                <a:latin typeface="Comic Sans MS"/>
                <a:cs typeface="Comic Sans MS"/>
              </a:rPr>
              <a:t>TP’s</a:t>
            </a:r>
            <a:r>
              <a:rPr lang="es-MX" sz="2400" spc="-5" dirty="0">
                <a:latin typeface="Comic Sans MS"/>
                <a:cs typeface="Comic Sans MS"/>
              </a:rPr>
              <a:t>.</a:t>
            </a:r>
            <a:r>
              <a:rPr lang="es-MX" sz="2400" spc="15"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son: </a:t>
            </a:r>
            <a:r>
              <a:rPr lang="es-MX" sz="2400" spc="-5" dirty="0" err="1">
                <a:latin typeface="Comic Sans MS"/>
                <a:cs typeface="Comic Sans MS"/>
              </a:rPr>
              <a:t>Ferrorresonancia</a:t>
            </a:r>
            <a:r>
              <a:rPr lang="es-MX" sz="2400" spc="5"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puesta</a:t>
            </a:r>
            <a:r>
              <a:rPr lang="es-MX" sz="2400" spc="5"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tierra.</a:t>
            </a:r>
          </a:p>
          <a:p>
            <a:pPr marL="354965" indent="-342900" algn="just">
              <a:spcBef>
                <a:spcPts val="100"/>
              </a:spcBef>
              <a:buFont typeface="Wingdings" panose="05000000000000000000" pitchFamily="2" charset="2"/>
              <a:buChar char="v"/>
              <a:tabLst>
                <a:tab pos="240665" algn="l"/>
                <a:tab pos="241300" algn="l"/>
              </a:tabLst>
            </a:pPr>
            <a:endParaRPr lang="es-MX" sz="2400" spc="-5" dirty="0">
              <a:latin typeface="Comic Sans MS"/>
              <a:cs typeface="Comic Sans MS"/>
            </a:endParaRPr>
          </a:p>
          <a:p>
            <a:pPr marL="354965" indent="-342900" algn="just">
              <a:spcBef>
                <a:spcPts val="100"/>
              </a:spcBef>
              <a:buFont typeface="Wingdings" panose="05000000000000000000" pitchFamily="2" charset="2"/>
              <a:buChar char="v"/>
              <a:tabLst>
                <a:tab pos="240665" algn="l"/>
                <a:tab pos="241300" algn="l"/>
              </a:tabLst>
            </a:pPr>
            <a:r>
              <a:rPr lang="es-MX" sz="2400" spc="-5" dirty="0">
                <a:latin typeface="Comic Sans MS"/>
                <a:cs typeface="Comic Sans MS"/>
              </a:rPr>
              <a:t>Uso</a:t>
            </a:r>
            <a:r>
              <a:rPr lang="es-MX" sz="2400" spc="5"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resistores</a:t>
            </a:r>
            <a:r>
              <a:rPr lang="es-MX" sz="2400" spc="10" dirty="0">
                <a:latin typeface="Comic Sans MS"/>
                <a:cs typeface="Comic Sans MS"/>
              </a:rPr>
              <a:t> </a:t>
            </a:r>
            <a:r>
              <a:rPr lang="es-MX" sz="2400" spc="-5" dirty="0">
                <a:latin typeface="Comic Sans MS"/>
                <a:cs typeface="Comic Sans MS"/>
              </a:rPr>
              <a:t>limitadores</a:t>
            </a:r>
            <a:r>
              <a:rPr lang="es-MX" sz="2400" spc="5"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corriente.</a:t>
            </a:r>
            <a:endParaRPr lang="es-MX" sz="2400" dirty="0">
              <a:latin typeface="Comic Sans MS"/>
              <a:cs typeface="Comic Sans MS"/>
            </a:endParaRPr>
          </a:p>
          <a:p>
            <a:pPr algn="just">
              <a:spcBef>
                <a:spcPts val="45"/>
              </a:spcBef>
            </a:pPr>
            <a:endParaRPr lang="es-MX" sz="2400" dirty="0">
              <a:latin typeface="Comic Sans MS"/>
              <a:cs typeface="Comic Sans MS"/>
            </a:endParaRPr>
          </a:p>
          <a:p>
            <a:pPr marL="12700" algn="just">
              <a:spcBef>
                <a:spcPts val="5"/>
              </a:spcBef>
            </a:pPr>
            <a:r>
              <a:rPr lang="es-MX" sz="2400" b="1" spc="-5" dirty="0">
                <a:latin typeface="Comic Sans MS"/>
                <a:cs typeface="Comic Sans MS"/>
              </a:rPr>
              <a:t>1.</a:t>
            </a:r>
            <a:r>
              <a:rPr lang="es-MX" sz="2400" b="1" spc="475" dirty="0">
                <a:latin typeface="Comic Sans MS"/>
                <a:cs typeface="Comic Sans MS"/>
              </a:rPr>
              <a:t> </a:t>
            </a:r>
            <a:r>
              <a:rPr lang="es-MX" sz="2400" b="1" spc="-5" dirty="0" err="1">
                <a:latin typeface="Comic Sans MS"/>
                <a:cs typeface="Comic Sans MS"/>
              </a:rPr>
              <a:t>Ferrorresonancia</a:t>
            </a:r>
            <a:r>
              <a:rPr lang="es-MX" sz="2400" b="1" spc="5" dirty="0">
                <a:latin typeface="Comic Sans MS"/>
                <a:cs typeface="Comic Sans MS"/>
              </a:rPr>
              <a:t> </a:t>
            </a:r>
            <a:r>
              <a:rPr lang="es-MX" sz="2400" b="1" spc="-5" dirty="0">
                <a:latin typeface="Comic Sans MS"/>
                <a:cs typeface="Comic Sans MS"/>
              </a:rPr>
              <a:t>y</a:t>
            </a:r>
            <a:r>
              <a:rPr lang="es-MX" sz="2400" b="1" spc="5" dirty="0">
                <a:latin typeface="Comic Sans MS"/>
                <a:cs typeface="Comic Sans MS"/>
              </a:rPr>
              <a:t> </a:t>
            </a:r>
            <a:r>
              <a:rPr lang="es-MX" sz="2400" b="1" spc="-5" dirty="0">
                <a:latin typeface="Comic Sans MS"/>
                <a:cs typeface="Comic Sans MS"/>
              </a:rPr>
              <a:t>Puesta</a:t>
            </a:r>
            <a:r>
              <a:rPr lang="es-MX" sz="2400" b="1" spc="5" dirty="0">
                <a:latin typeface="Comic Sans MS"/>
                <a:cs typeface="Comic Sans MS"/>
              </a:rPr>
              <a:t> </a:t>
            </a:r>
            <a:r>
              <a:rPr lang="es-MX" sz="2400" b="1" spc="-5" dirty="0">
                <a:latin typeface="Comic Sans MS"/>
                <a:cs typeface="Comic Sans MS"/>
              </a:rPr>
              <a:t>a</a:t>
            </a:r>
            <a:r>
              <a:rPr lang="es-MX" sz="2400" b="1" spc="5" dirty="0">
                <a:latin typeface="Comic Sans MS"/>
                <a:cs typeface="Comic Sans MS"/>
              </a:rPr>
              <a:t> </a:t>
            </a:r>
            <a:r>
              <a:rPr lang="es-MX" sz="2400" b="1" spc="-5" dirty="0">
                <a:latin typeface="Comic Sans MS"/>
                <a:cs typeface="Comic Sans MS"/>
              </a:rPr>
              <a:t>tierra</a:t>
            </a:r>
            <a:r>
              <a:rPr lang="es-MX" sz="2400" b="1" spc="10" dirty="0">
                <a:latin typeface="Comic Sans MS"/>
                <a:cs typeface="Comic Sans MS"/>
              </a:rPr>
              <a:t> </a:t>
            </a:r>
            <a:r>
              <a:rPr lang="es-MX" sz="2400" b="1" spc="-5" dirty="0">
                <a:latin typeface="Comic Sans MS"/>
                <a:cs typeface="Comic Sans MS"/>
              </a:rPr>
              <a:t>de</a:t>
            </a:r>
            <a:r>
              <a:rPr lang="es-MX" sz="2400" b="1" spc="5" dirty="0">
                <a:latin typeface="Comic Sans MS"/>
                <a:cs typeface="Comic Sans MS"/>
              </a:rPr>
              <a:t> </a:t>
            </a:r>
            <a:r>
              <a:rPr lang="es-MX" sz="2400" b="1" spc="-5" dirty="0" err="1">
                <a:latin typeface="Comic Sans MS"/>
                <a:cs typeface="Comic Sans MS"/>
              </a:rPr>
              <a:t>TP’s</a:t>
            </a:r>
            <a:endParaRPr lang="es-MX" sz="2400" dirty="0">
              <a:latin typeface="Comic Sans MS"/>
              <a:cs typeface="Comic Sans MS"/>
            </a:endParaRPr>
          </a:p>
          <a:p>
            <a:pPr algn="just">
              <a:spcBef>
                <a:spcPts val="10"/>
              </a:spcBef>
            </a:pPr>
            <a:endParaRPr lang="es-MX" sz="2400" dirty="0">
              <a:latin typeface="Comic Sans MS"/>
              <a:cs typeface="Comic Sans MS"/>
            </a:endParaRPr>
          </a:p>
          <a:p>
            <a:pPr marR="5080" algn="just"/>
            <a:r>
              <a:rPr lang="es-MX" sz="2400" spc="-5" dirty="0">
                <a:latin typeface="Comic Sans MS"/>
                <a:cs typeface="Comic Sans MS"/>
              </a:rPr>
              <a:t>El fenómeno de </a:t>
            </a:r>
            <a:r>
              <a:rPr lang="es-MX" sz="2400" spc="-5" dirty="0" err="1">
                <a:latin typeface="Comic Sans MS"/>
                <a:cs typeface="Comic Sans MS"/>
              </a:rPr>
              <a:t>ferrorresonancia</a:t>
            </a:r>
            <a:r>
              <a:rPr lang="es-MX" sz="2400" spc="-5" dirty="0">
                <a:latin typeface="Comic Sans MS"/>
                <a:cs typeface="Comic Sans MS"/>
              </a:rPr>
              <a:t> puede ser creado cuando</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estrella-estrella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primarios puestos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conectados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no puesto a</a:t>
            </a:r>
            <a:r>
              <a:rPr lang="es-MX" sz="2400" dirty="0">
                <a:latin typeface="Comic Sans MS"/>
                <a:cs typeface="Comic Sans MS"/>
              </a:rPr>
              <a:t> </a:t>
            </a:r>
            <a:r>
              <a:rPr lang="es-MX" sz="2400" spc="-5" dirty="0">
                <a:latin typeface="Comic Sans MS"/>
                <a:cs typeface="Comic Sans MS"/>
              </a:rPr>
              <a:t>tierra.</a:t>
            </a:r>
          </a:p>
          <a:p>
            <a:pPr marL="12700" marR="5080" algn="just">
              <a:spcBef>
                <a:spcPts val="100"/>
              </a:spcBef>
            </a:pP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ocurrir</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zona</a:t>
            </a:r>
            <a:r>
              <a:rPr lang="es-MX" sz="2400" spc="260" dirty="0">
                <a:latin typeface="Comic Sans MS"/>
                <a:cs typeface="Comic Sans MS"/>
              </a:rPr>
              <a:t> </a:t>
            </a:r>
            <a:r>
              <a:rPr lang="es-MX" sz="2400" spc="-5" dirty="0">
                <a:latin typeface="Comic Sans MS"/>
                <a:cs typeface="Comic Sans MS"/>
              </a:rPr>
              <a:t>del generador tanto si el neutro del generador se llega a desconectar</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eléctricamente desconectado y los </a:t>
            </a:r>
            <a:r>
              <a:rPr lang="es-MX" sz="2400" spc="-5" dirty="0" err="1">
                <a:latin typeface="Comic Sans MS"/>
                <a:cs typeface="Comic Sans MS"/>
              </a:rPr>
              <a:t>TP’s</a:t>
            </a:r>
            <a:r>
              <a:rPr lang="es-MX" sz="2400" spc="-5" dirty="0">
                <a:latin typeface="Comic Sans MS"/>
                <a:cs typeface="Comic Sans MS"/>
              </a:rPr>
              <a:t> permanecen conectados al devanado</a:t>
            </a:r>
            <a:r>
              <a:rPr lang="es-MX" sz="2400" spc="155" dirty="0">
                <a:latin typeface="Comic Sans MS"/>
                <a:cs typeface="Comic Sans MS"/>
              </a:rPr>
              <a:t> </a:t>
            </a:r>
            <a:r>
              <a:rPr lang="es-MX" sz="2400" spc="-5" dirty="0">
                <a:latin typeface="Comic Sans MS"/>
                <a:cs typeface="Comic Sans MS"/>
              </a:rPr>
              <a:t>en</a:t>
            </a:r>
            <a:r>
              <a:rPr lang="es-MX" sz="2400" spc="160" dirty="0">
                <a:latin typeface="Comic Sans MS"/>
                <a:cs typeface="Comic Sans MS"/>
              </a:rPr>
              <a:t> </a:t>
            </a:r>
            <a:r>
              <a:rPr lang="es-MX" sz="2400" spc="-5" dirty="0">
                <a:latin typeface="Comic Sans MS"/>
                <a:cs typeface="Comic Sans MS"/>
              </a:rPr>
              <a:t>delta</a:t>
            </a:r>
            <a:r>
              <a:rPr lang="es-MX" sz="2400" spc="155" dirty="0">
                <a:latin typeface="Comic Sans MS"/>
                <a:cs typeface="Comic Sans MS"/>
              </a:rPr>
              <a:t> </a:t>
            </a:r>
            <a:r>
              <a:rPr lang="es-MX" sz="2400" spc="-5" dirty="0">
                <a:latin typeface="Comic Sans MS"/>
                <a:cs typeface="Comic Sans MS"/>
              </a:rPr>
              <a:t>del</a:t>
            </a:r>
            <a:r>
              <a:rPr lang="es-MX" sz="2400" spc="160" dirty="0">
                <a:latin typeface="Comic Sans MS"/>
                <a:cs typeface="Comic Sans MS"/>
              </a:rPr>
              <a:t> </a:t>
            </a:r>
            <a:r>
              <a:rPr lang="es-MX" sz="2400" spc="-5" dirty="0">
                <a:latin typeface="Comic Sans MS"/>
                <a:cs typeface="Comic Sans MS"/>
              </a:rPr>
              <a:t>transformador</a:t>
            </a:r>
            <a:r>
              <a:rPr lang="es-MX" sz="2400" spc="160"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la</a:t>
            </a:r>
            <a:r>
              <a:rPr lang="es-MX" sz="2400" spc="160" dirty="0">
                <a:latin typeface="Comic Sans MS"/>
                <a:cs typeface="Comic Sans MS"/>
              </a:rPr>
              <a:t> </a:t>
            </a:r>
            <a:r>
              <a:rPr lang="es-MX" sz="2400" spc="-5" dirty="0">
                <a:latin typeface="Comic Sans MS"/>
                <a:cs typeface="Comic Sans MS"/>
              </a:rPr>
              <a:t>unidad. Si una tensión mayor que la normal fuera impuesto a los devanados de </a:t>
            </a:r>
            <a:r>
              <a:rPr lang="es-MX" sz="2400" spc="-5" dirty="0" err="1">
                <a:latin typeface="Comic Sans MS"/>
                <a:cs typeface="Comic Sans MS"/>
              </a:rPr>
              <a:t>TP’s</a:t>
            </a:r>
            <a:r>
              <a:rPr lang="es-MX" sz="2400" spc="-5" dirty="0">
                <a:latin typeface="Comic Sans MS"/>
                <a:cs typeface="Comic Sans MS"/>
              </a:rPr>
              <a:t> durante la retroalimentación debida a una falla a tierra o a una sobretensión por </a:t>
            </a:r>
            <a:r>
              <a:rPr lang="es-MX" sz="2400" spc="-5" dirty="0" err="1">
                <a:latin typeface="Comic Sans MS"/>
                <a:cs typeface="Comic Sans MS"/>
              </a:rPr>
              <a:t>switcheo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la probabilidad de </a:t>
            </a:r>
            <a:r>
              <a:rPr lang="es-MX" sz="2400" spc="-5" dirty="0" err="1">
                <a:latin typeface="Comic Sans MS"/>
                <a:cs typeface="Comic Sans MS"/>
              </a:rPr>
              <a:t>ferrorresonancia</a:t>
            </a:r>
            <a:r>
              <a:rPr lang="es-MX" sz="2400" spc="-5" dirty="0">
                <a:latin typeface="Comic Sans MS"/>
                <a:cs typeface="Comic Sans MS"/>
              </a:rPr>
              <a:t> es aumentada. La tensión</a:t>
            </a:r>
            <a:r>
              <a:rPr lang="es-MX" sz="2400" dirty="0">
                <a:latin typeface="Comic Sans MS"/>
                <a:cs typeface="Comic Sans MS"/>
              </a:rPr>
              <a:t> </a:t>
            </a:r>
            <a:r>
              <a:rPr lang="es-MX" sz="2400" spc="-5" dirty="0">
                <a:latin typeface="Comic Sans MS"/>
                <a:cs typeface="Comic Sans MS"/>
              </a:rPr>
              <a:t>mayor</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operen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 región</a:t>
            </a:r>
            <a:r>
              <a:rPr lang="es-MX" sz="2400" dirty="0">
                <a:latin typeface="Comic Sans MS"/>
                <a:cs typeface="Comic Sans MS"/>
              </a:rPr>
              <a:t> </a:t>
            </a:r>
            <a:r>
              <a:rPr lang="es-MX" sz="2400" spc="-5" dirty="0">
                <a:latin typeface="Comic Sans MS"/>
                <a:cs typeface="Comic Sans MS"/>
              </a:rPr>
              <a:t>saturada,</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cual</a:t>
            </a:r>
            <a:r>
              <a:rPr lang="es-MX" sz="2400" dirty="0">
                <a:latin typeface="Comic Sans MS"/>
                <a:cs typeface="Comic Sans MS"/>
              </a:rPr>
              <a:t> </a:t>
            </a:r>
            <a:r>
              <a:rPr lang="es-MX" sz="2400" spc="-5" dirty="0">
                <a:latin typeface="Comic Sans MS"/>
                <a:cs typeface="Comic Sans MS"/>
              </a:rPr>
              <a:t>facilita</a:t>
            </a:r>
            <a:r>
              <a:rPr lang="es-MX" sz="2400" dirty="0">
                <a:latin typeface="Comic Sans MS"/>
                <a:cs typeface="Comic Sans MS"/>
              </a:rPr>
              <a:t> </a:t>
            </a:r>
            <a:r>
              <a:rPr lang="es-MX" sz="2400" spc="-5" dirty="0">
                <a:latin typeface="Comic Sans MS"/>
                <a:cs typeface="Comic Sans MS"/>
              </a:rPr>
              <a:t>el</a:t>
            </a:r>
            <a:r>
              <a:rPr lang="es-MX" sz="2400" spc="254" dirty="0">
                <a:latin typeface="Comic Sans MS"/>
                <a:cs typeface="Comic Sans MS"/>
              </a:rPr>
              <a:t> </a:t>
            </a:r>
            <a:r>
              <a:rPr lang="es-MX" sz="2400" spc="-5" dirty="0">
                <a:latin typeface="Comic Sans MS"/>
                <a:cs typeface="Comic Sans MS"/>
              </a:rPr>
              <a:t>fenómeno</a:t>
            </a:r>
            <a:r>
              <a:rPr lang="es-MX" sz="2400" spc="260" dirty="0">
                <a:latin typeface="Comic Sans MS"/>
                <a:cs typeface="Comic Sans MS"/>
              </a:rPr>
              <a:t> </a:t>
            </a:r>
            <a:r>
              <a:rPr lang="es-MX" sz="2400" spc="-5" dirty="0">
                <a:latin typeface="Comic Sans MS"/>
                <a:cs typeface="Comic Sans MS"/>
              </a:rPr>
              <a:t>de “salto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err="1">
                <a:latin typeface="Comic Sans MS"/>
                <a:cs typeface="Comic Sans MS"/>
              </a:rPr>
              <a:t>ferrorresonancia</a:t>
            </a:r>
            <a:r>
              <a:rPr lang="es-MX" sz="2400" spc="-5" dirty="0">
                <a:latin typeface="Comic Sans MS"/>
                <a:cs typeface="Comic Sans MS"/>
              </a:rPr>
              <a:t>.</a:t>
            </a:r>
            <a:r>
              <a:rPr lang="es-MX" sz="2400" spc="260" dirty="0">
                <a:latin typeface="Comic Sans MS"/>
                <a:cs typeface="Comic Sans MS"/>
              </a:rPr>
              <a:t> </a:t>
            </a:r>
            <a:r>
              <a:rPr lang="es-MX" sz="2400" spc="-5" dirty="0">
                <a:latin typeface="Comic Sans MS"/>
                <a:cs typeface="Comic Sans MS"/>
              </a:rPr>
              <a:t>Estas altas corrientes pueden causar falla térmica de los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periodo</a:t>
            </a:r>
            <a:r>
              <a:rPr lang="es-MX" sz="2400" dirty="0">
                <a:latin typeface="Comic Sans MS"/>
                <a:cs typeface="Comic Sans MS"/>
              </a:rPr>
              <a:t> </a:t>
            </a:r>
            <a:r>
              <a:rPr lang="es-MX" sz="2400" spc="-5" dirty="0">
                <a:latin typeface="Comic Sans MS"/>
                <a:cs typeface="Comic Sans MS"/>
              </a:rPr>
              <a:t>corto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p>
          <a:p>
            <a:pPr marL="12700" marR="5080" algn="just">
              <a:spcBef>
                <a:spcPts val="100"/>
              </a:spcBef>
            </a:pPr>
            <a:r>
              <a:rPr lang="es-MX" sz="2400" spc="-5" dirty="0">
                <a:latin typeface="Comic Sans MS"/>
                <a:cs typeface="Comic Sans MS"/>
              </a:rPr>
              <a:t>Con el empleo de </a:t>
            </a:r>
            <a:r>
              <a:rPr lang="es-MX" sz="2400" spc="-5" dirty="0" err="1">
                <a:latin typeface="Comic Sans MS"/>
                <a:cs typeface="Comic Sans MS"/>
              </a:rPr>
              <a:t>TP’s</a:t>
            </a:r>
            <a:r>
              <a:rPr lang="es-MX" sz="2400" spc="-5" dirty="0">
                <a:latin typeface="Comic Sans MS"/>
                <a:cs typeface="Comic Sans MS"/>
              </a:rPr>
              <a:t> con designación línea a línea pero conectados línea a tierra, el potencial para la </a:t>
            </a:r>
            <a:r>
              <a:rPr lang="es-MX" sz="2400" spc="-5" dirty="0" err="1">
                <a:latin typeface="Comic Sans MS"/>
                <a:cs typeface="Comic Sans MS"/>
              </a:rPr>
              <a:t>ferrorresonancia</a:t>
            </a:r>
            <a:r>
              <a:rPr lang="es-MX" sz="2400" spc="-5" dirty="0">
                <a:latin typeface="Comic Sans MS"/>
                <a:cs typeface="Comic Sans MS"/>
              </a:rPr>
              <a:t> puede ser reducido.</a:t>
            </a:r>
            <a:r>
              <a:rPr lang="es-MX" sz="2400" dirty="0">
                <a:latin typeface="Comic Sans MS"/>
                <a:cs typeface="Comic Sans MS"/>
              </a:rPr>
              <a:t> </a:t>
            </a:r>
            <a:r>
              <a:rPr lang="es-MX" sz="2400" spc="-5" dirty="0">
                <a:latin typeface="Comic Sans MS"/>
                <a:cs typeface="Comic Sans MS"/>
              </a:rPr>
              <a:t>Para suprimir completamente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err="1">
                <a:latin typeface="Comic Sans MS"/>
                <a:cs typeface="Comic Sans MS"/>
              </a:rPr>
              <a:t>ferrorresonancia</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 necesario aplicar una carga de resistencias a través de</a:t>
            </a:r>
            <a:r>
              <a:rPr lang="es-MX" sz="2400" dirty="0">
                <a:latin typeface="Comic Sans MS"/>
                <a:cs typeface="Comic Sans MS"/>
              </a:rPr>
              <a:t> </a:t>
            </a:r>
            <a:r>
              <a:rPr lang="es-MX" sz="2400" spc="-5" dirty="0">
                <a:latin typeface="Comic Sans MS"/>
                <a:cs typeface="Comic Sans MS"/>
              </a:rPr>
              <a:t>cada</a:t>
            </a:r>
            <a:r>
              <a:rPr lang="es-MX" sz="2400" dirty="0">
                <a:latin typeface="Comic Sans MS"/>
                <a:cs typeface="Comic Sans MS"/>
              </a:rPr>
              <a:t> </a:t>
            </a:r>
            <a:r>
              <a:rPr lang="es-MX" sz="2400" spc="-5" dirty="0">
                <a:latin typeface="Comic Sans MS"/>
                <a:cs typeface="Comic Sans MS"/>
              </a:rPr>
              <a:t>fase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devanado</a:t>
            </a:r>
            <a:r>
              <a:rPr lang="es-MX" sz="2400" dirty="0">
                <a:latin typeface="Comic Sans MS"/>
                <a:cs typeface="Comic Sans MS"/>
              </a:rPr>
              <a:t> </a:t>
            </a:r>
            <a:r>
              <a:rPr lang="es-MX" sz="2400" spc="-5" dirty="0">
                <a:latin typeface="Comic Sans MS"/>
                <a:cs typeface="Comic Sans MS"/>
              </a:rPr>
              <a:t>secundario,</a:t>
            </a:r>
            <a:r>
              <a:rPr lang="es-MX" sz="2400" spc="254" dirty="0">
                <a:latin typeface="Comic Sans MS"/>
                <a:cs typeface="Comic Sans MS"/>
              </a:rPr>
              <a:t> </a:t>
            </a:r>
            <a:r>
              <a:rPr lang="es-MX" sz="2400" spc="-5" dirty="0">
                <a:latin typeface="Comic Sans MS"/>
                <a:cs typeface="Comic Sans MS"/>
              </a:rPr>
              <a:t>suficiente para producir una carga igual a la capacidad térmica del TP.</a:t>
            </a:r>
          </a:p>
          <a:p>
            <a:pPr marL="12700" marR="5080" algn="just">
              <a:spcBef>
                <a:spcPts val="100"/>
              </a:spcBef>
            </a:pP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solución</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usada</a:t>
            </a:r>
            <a:r>
              <a:rPr lang="es-MX" sz="2400" dirty="0">
                <a:latin typeface="Comic Sans MS"/>
                <a:cs typeface="Comic Sans MS"/>
              </a:rPr>
              <a:t> </a:t>
            </a:r>
            <a:r>
              <a:rPr lang="es-MX" sz="2400" spc="-5" dirty="0">
                <a:latin typeface="Comic Sans MS"/>
                <a:cs typeface="Comic Sans MS"/>
              </a:rPr>
              <a:t>durante</a:t>
            </a:r>
            <a:r>
              <a:rPr lang="es-MX" sz="2400" spc="260" dirty="0">
                <a:latin typeface="Comic Sans MS"/>
                <a:cs typeface="Comic Sans MS"/>
              </a:rPr>
              <a:t> </a:t>
            </a:r>
            <a:r>
              <a:rPr lang="es-MX" sz="2400" spc="-5" dirty="0">
                <a:latin typeface="Comic Sans MS"/>
                <a:cs typeface="Comic Sans MS"/>
              </a:rPr>
              <a:t>las 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especiales</a:t>
            </a:r>
            <a:r>
              <a:rPr lang="es-MX" sz="2400" dirty="0">
                <a:latin typeface="Comic Sans MS"/>
                <a:cs typeface="Comic Sans MS"/>
              </a:rPr>
              <a:t> </a:t>
            </a:r>
            <a:r>
              <a:rPr lang="es-MX" sz="2400" spc="-5" dirty="0">
                <a:latin typeface="Comic Sans MS"/>
                <a:cs typeface="Comic Sans MS"/>
              </a:rPr>
              <a:t>mencionadas arriba.</a:t>
            </a:r>
            <a:r>
              <a:rPr lang="es-MX" sz="2400" dirty="0">
                <a:latin typeface="Comic Sans MS"/>
                <a:cs typeface="Comic Sans MS"/>
              </a:rPr>
              <a:t> </a:t>
            </a:r>
            <a:r>
              <a:rPr lang="es-MX" sz="2400" spc="-5" dirty="0">
                <a:latin typeface="Comic Sans MS"/>
                <a:cs typeface="Comic Sans MS"/>
              </a:rPr>
              <a:t>Durante la operación normal, estas cargas resistivas</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removidas.</a:t>
            </a:r>
            <a:endParaRPr lang="es-MX" sz="2400" dirty="0">
              <a:latin typeface="Comic Sans MS"/>
              <a:cs typeface="Comic Sans MS"/>
            </a:endParaRPr>
          </a:p>
          <a:p>
            <a:pPr marL="12700" marR="5080">
              <a:lnSpc>
                <a:spcPct val="116100"/>
              </a:lnSpc>
              <a:spcBef>
                <a:spcPts val="100"/>
              </a:spcBef>
            </a:pPr>
            <a:endParaRPr sz="900" dirty="0">
              <a:latin typeface="Comic Sans MS"/>
              <a:cs typeface="Comic Sans MS"/>
            </a:endParaRPr>
          </a:p>
        </p:txBody>
      </p:sp>
      <p:sp>
        <p:nvSpPr>
          <p:cNvPr id="9" name="object 9"/>
          <p:cNvSpPr txBox="1"/>
          <p:nvPr/>
        </p:nvSpPr>
        <p:spPr>
          <a:xfrm>
            <a:off x="1092200" y="3426266"/>
            <a:ext cx="2825750" cy="335861"/>
          </a:xfrm>
          <a:prstGeom prst="rect">
            <a:avLst/>
          </a:prstGeom>
        </p:spPr>
        <p:txBody>
          <a:bodyPr vert="horz" wrap="square" lIns="0" tIns="12700" rIns="0" bIns="0" rtlCol="0">
            <a:spAutoFit/>
          </a:bodyPr>
          <a:lstStyle/>
          <a:p>
            <a:pPr marL="12700" marR="5080" algn="just">
              <a:lnSpc>
                <a:spcPct val="116100"/>
              </a:lnSpc>
              <a:spcBef>
                <a:spcPts val="100"/>
              </a:spcBef>
            </a:pPr>
            <a:endParaRPr lang="es-MX" sz="9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1010485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292100" y="457200"/>
            <a:ext cx="17297400" cy="3895938"/>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2.</a:t>
            </a:r>
            <a:r>
              <a:rPr sz="2400" b="1" spc="480" dirty="0">
                <a:latin typeface="Comic Sans MS"/>
                <a:cs typeface="Comic Sans MS"/>
              </a:rPr>
              <a:t> </a:t>
            </a:r>
            <a:r>
              <a:rPr sz="2400" b="1" spc="-5" dirty="0">
                <a:latin typeface="Comic Sans MS"/>
                <a:cs typeface="Comic Sans MS"/>
              </a:rPr>
              <a:t>Uso</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Resistores</a:t>
            </a:r>
            <a:r>
              <a:rPr sz="2400" b="1" spc="10" dirty="0">
                <a:latin typeface="Comic Sans MS"/>
                <a:cs typeface="Comic Sans MS"/>
              </a:rPr>
              <a:t> </a:t>
            </a:r>
            <a:r>
              <a:rPr sz="2400" b="1" spc="-5" dirty="0">
                <a:latin typeface="Comic Sans MS"/>
                <a:cs typeface="Comic Sans MS"/>
              </a:rPr>
              <a:t>Limitadores</a:t>
            </a:r>
            <a:r>
              <a:rPr sz="2400" b="1" spc="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err="1">
                <a:latin typeface="Comic Sans MS"/>
                <a:cs typeface="Comic Sans MS"/>
              </a:rPr>
              <a:t>Corriente</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Los resistores limitadores de corriente son usados algunas veces en circuitos de </a:t>
            </a:r>
            <a:r>
              <a:rPr lang="es-MX" sz="2400" spc="-5" dirty="0" err="1">
                <a:latin typeface="Comic Sans MS"/>
                <a:cs typeface="Comic Sans MS"/>
              </a:rPr>
              <a:t>TPs</a:t>
            </a:r>
            <a:r>
              <a:rPr lang="es-MX" sz="2400" spc="-5" dirty="0">
                <a:latin typeface="Comic Sans MS"/>
                <a:cs typeface="Comic Sans MS"/>
              </a:rPr>
              <a:t> alimentados desde buses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fase</a:t>
            </a:r>
            <a:r>
              <a:rPr lang="es-MX" sz="2400" dirty="0">
                <a:latin typeface="Comic Sans MS"/>
                <a:cs typeface="Comic Sans MS"/>
              </a:rPr>
              <a:t> </a:t>
            </a:r>
            <a:r>
              <a:rPr lang="es-MX" sz="2400" spc="-5" dirty="0">
                <a:latin typeface="Comic Sans MS"/>
                <a:cs typeface="Comic Sans MS"/>
              </a:rPr>
              <a:t>aislada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asegurar</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las capacidades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fusible</a:t>
            </a:r>
            <a:r>
              <a:rPr lang="es-MX" sz="2400" dirty="0">
                <a:latin typeface="Comic Sans MS"/>
                <a:cs typeface="Comic Sans MS"/>
              </a:rPr>
              <a:t> </a:t>
            </a:r>
            <a:r>
              <a:rPr lang="es-MX" sz="2400" spc="-5" dirty="0">
                <a:latin typeface="Comic Sans MS"/>
                <a:cs typeface="Comic Sans MS"/>
              </a:rPr>
              <a:t>limitador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no sean excedidas por los niveles de corriente de falla. Han surgido resultados que indican que el usuario debe tomar conciencia sobre la aplicación adecuada de los resistores limitadores de corriente.</a:t>
            </a:r>
            <a:r>
              <a:rPr lang="es-MX" sz="2400" dirty="0">
                <a:latin typeface="Comic Sans MS"/>
                <a:cs typeface="Comic Sans MS"/>
              </a:rPr>
              <a:t> </a:t>
            </a:r>
            <a:r>
              <a:rPr lang="es-MX" sz="2400" spc="-5" dirty="0">
                <a:latin typeface="Comic Sans MS"/>
                <a:cs typeface="Comic Sans MS"/>
              </a:rPr>
              <a:t>Se tiene un</a:t>
            </a:r>
            <a:r>
              <a:rPr lang="es-MX" sz="2400" dirty="0">
                <a:latin typeface="Comic Sans MS"/>
                <a:cs typeface="Comic Sans MS"/>
              </a:rPr>
              <a:t> </a:t>
            </a:r>
            <a:r>
              <a:rPr lang="es-MX" sz="2400" spc="-5" dirty="0">
                <a:latin typeface="Comic Sans MS"/>
                <a:cs typeface="Comic Sans MS"/>
              </a:rPr>
              <a:t>serio</a:t>
            </a:r>
            <a:r>
              <a:rPr lang="es-MX" sz="2400" dirty="0">
                <a:latin typeface="Comic Sans MS"/>
                <a:cs typeface="Comic Sans MS"/>
              </a:rPr>
              <a:t> </a:t>
            </a:r>
            <a:r>
              <a:rPr lang="es-MX" sz="2400" spc="-5" dirty="0">
                <a:latin typeface="Comic Sans MS"/>
                <a:cs typeface="Comic Sans MS"/>
              </a:rPr>
              <a:t>riesgo</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únicamente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resistor</a:t>
            </a:r>
            <a:r>
              <a:rPr lang="es-MX" sz="2400" dirty="0">
                <a:latin typeface="Comic Sans MS"/>
                <a:cs typeface="Comic Sans MS"/>
              </a:rPr>
              <a:t> </a:t>
            </a:r>
            <a:r>
              <a:rPr lang="es-MX" sz="2400" spc="-5" dirty="0">
                <a:latin typeface="Comic Sans MS"/>
                <a:cs typeface="Comic Sans MS"/>
              </a:rPr>
              <a:t>es usado</a:t>
            </a:r>
            <a:r>
              <a:rPr lang="es-MX" sz="2400" spc="170" dirty="0">
                <a:latin typeface="Comic Sans MS"/>
                <a:cs typeface="Comic Sans MS"/>
              </a:rPr>
              <a:t> </a:t>
            </a:r>
            <a:r>
              <a:rPr lang="es-MX" sz="2400" spc="-5" dirty="0">
                <a:latin typeface="Comic Sans MS"/>
                <a:cs typeface="Comic Sans MS"/>
              </a:rPr>
              <a:t>por</a:t>
            </a:r>
            <a:r>
              <a:rPr lang="es-MX" sz="2400" spc="170" dirty="0">
                <a:latin typeface="Comic Sans MS"/>
                <a:cs typeface="Comic Sans MS"/>
              </a:rPr>
              <a:t> </a:t>
            </a:r>
            <a:r>
              <a:rPr lang="es-MX" sz="2400" spc="-5" dirty="0">
                <a:latin typeface="Comic Sans MS"/>
                <a:cs typeface="Comic Sans MS"/>
              </a:rPr>
              <a:t>cada</a:t>
            </a:r>
            <a:r>
              <a:rPr lang="es-MX" sz="2400" spc="170" dirty="0">
                <a:latin typeface="Comic Sans MS"/>
                <a:cs typeface="Comic Sans MS"/>
              </a:rPr>
              <a:t> </a:t>
            </a:r>
            <a:r>
              <a:rPr lang="es-MX" sz="2400" spc="-5" dirty="0">
                <a:latin typeface="Comic Sans MS"/>
                <a:cs typeface="Comic Sans MS"/>
              </a:rPr>
              <a:t>fase</a:t>
            </a:r>
            <a:r>
              <a:rPr lang="es-MX" sz="2400" spc="165" dirty="0">
                <a:latin typeface="Comic Sans MS"/>
                <a:cs typeface="Comic Sans MS"/>
              </a:rPr>
              <a:t> </a:t>
            </a:r>
            <a:r>
              <a:rPr lang="es-MX" sz="2400" spc="-5" dirty="0">
                <a:latin typeface="Comic Sans MS"/>
                <a:cs typeface="Comic Sans MS"/>
              </a:rPr>
              <a:t>con</a:t>
            </a:r>
            <a:r>
              <a:rPr lang="es-MX" sz="2400" spc="170" dirty="0">
                <a:latin typeface="Comic Sans MS"/>
                <a:cs typeface="Comic Sans MS"/>
              </a:rPr>
              <a:t> </a:t>
            </a:r>
            <a:r>
              <a:rPr lang="es-MX" sz="2400" spc="-5" dirty="0">
                <a:latin typeface="Comic Sans MS"/>
                <a:cs typeface="Comic Sans MS"/>
              </a:rPr>
              <a:t>dos</a:t>
            </a:r>
            <a:r>
              <a:rPr lang="es-MX" sz="2400" spc="165" dirty="0">
                <a:latin typeface="Comic Sans MS"/>
                <a:cs typeface="Comic Sans MS"/>
              </a:rPr>
              <a:t> </a:t>
            </a:r>
            <a:r>
              <a:rPr lang="es-MX" sz="2400" spc="-5" dirty="0">
                <a:latin typeface="Comic Sans MS"/>
                <a:cs typeface="Comic Sans MS"/>
              </a:rPr>
              <a:t>o</a:t>
            </a:r>
            <a:r>
              <a:rPr lang="es-MX" sz="2400" spc="170" dirty="0">
                <a:latin typeface="Comic Sans MS"/>
                <a:cs typeface="Comic Sans MS"/>
              </a:rPr>
              <a:t> </a:t>
            </a:r>
            <a:r>
              <a:rPr lang="es-MX" sz="2400" spc="-5" dirty="0">
                <a:latin typeface="Comic Sans MS"/>
                <a:cs typeface="Comic Sans MS"/>
              </a:rPr>
              <a:t>más</a:t>
            </a:r>
            <a:r>
              <a:rPr lang="es-MX" sz="2400" spc="170" dirty="0">
                <a:latin typeface="Comic Sans MS"/>
                <a:cs typeface="Comic Sans MS"/>
              </a:rPr>
              <a:t> </a:t>
            </a:r>
            <a:r>
              <a:rPr lang="es-MX" sz="2400" spc="-5" dirty="0" err="1">
                <a:latin typeface="Comic Sans MS"/>
                <a:cs typeface="Comic Sans MS"/>
              </a:rPr>
              <a:t>TP’s</a:t>
            </a:r>
            <a:r>
              <a:rPr lang="es-MX" sz="2400" spc="170" dirty="0">
                <a:latin typeface="Comic Sans MS"/>
                <a:cs typeface="Comic Sans MS"/>
              </a:rPr>
              <a:t> </a:t>
            </a:r>
            <a:r>
              <a:rPr lang="es-MX" sz="2400" spc="-5" dirty="0">
                <a:latin typeface="Comic Sans MS"/>
                <a:cs typeface="Comic Sans MS"/>
              </a:rPr>
              <a:t>aplicados. La</a:t>
            </a:r>
            <a:r>
              <a:rPr lang="es-MX" sz="2400"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2</a:t>
            </a:r>
            <a:r>
              <a:rPr lang="es-MX" sz="2400" dirty="0">
                <a:latin typeface="Comic Sans MS"/>
                <a:cs typeface="Comic Sans MS"/>
              </a:rPr>
              <a:t> </a:t>
            </a:r>
            <a:r>
              <a:rPr lang="es-MX" sz="2400" spc="-5" dirty="0">
                <a:latin typeface="Comic Sans MS"/>
                <a:cs typeface="Comic Sans MS"/>
              </a:rPr>
              <a:t>ilustra</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arreglo.</a:t>
            </a:r>
            <a:endParaRPr lang="es-MX" sz="2400" dirty="0">
              <a:latin typeface="Comic Sans MS"/>
              <a:cs typeface="Comic Sans MS"/>
            </a:endParaRPr>
          </a:p>
          <a:p>
            <a:pPr marL="12700" algn="just">
              <a:spcBef>
                <a:spcPts val="100"/>
              </a:spcBef>
            </a:pP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resistor</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abre</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parcialmente, inserta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resistencia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La consecuencia es que con el resistor abierto, ambos </a:t>
            </a:r>
            <a:r>
              <a:rPr lang="es-MX" sz="2400" spc="-5" dirty="0" err="1">
                <a:latin typeface="Comic Sans MS"/>
                <a:cs typeface="Comic Sans MS"/>
              </a:rPr>
              <a:t>TP’s</a:t>
            </a:r>
            <a:r>
              <a:rPr lang="es-MX" sz="2400" spc="-5" dirty="0">
                <a:latin typeface="Comic Sans MS"/>
                <a:cs typeface="Comic Sans MS"/>
              </a:rPr>
              <a:t> son mantenidos con señales de tensión cero o reducida.</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haría</a:t>
            </a:r>
            <a:r>
              <a:rPr lang="es-MX" sz="2400" dirty="0">
                <a:latin typeface="Comic Sans MS"/>
                <a:cs typeface="Comic Sans MS"/>
              </a:rPr>
              <a:t> </a:t>
            </a:r>
            <a:r>
              <a:rPr lang="es-MX" sz="2400" spc="-5" dirty="0">
                <a:latin typeface="Comic Sans MS"/>
                <a:cs typeface="Comic Sans MS"/>
              </a:rPr>
              <a:t>que</a:t>
            </a:r>
            <a:r>
              <a:rPr lang="es-MX" sz="2400" spc="254"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relé</a:t>
            </a:r>
            <a:r>
              <a:rPr lang="es-MX" sz="2400" spc="260" dirty="0">
                <a:latin typeface="Comic Sans MS"/>
                <a:cs typeface="Comic Sans MS"/>
              </a:rPr>
              <a:t> </a:t>
            </a:r>
            <a:r>
              <a:rPr lang="es-MX" sz="2400" spc="-5" dirty="0">
                <a:latin typeface="Comic Sans MS"/>
                <a:cs typeface="Comic Sans MS"/>
              </a:rPr>
              <a:t>de balance de tensión no operara y podría ocurrir que el regulador</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tensión</a:t>
            </a:r>
            <a:r>
              <a:rPr lang="es-MX" sz="2400" spc="5" dirty="0">
                <a:latin typeface="Comic Sans MS"/>
                <a:cs typeface="Comic Sans MS"/>
              </a:rPr>
              <a:t> </a:t>
            </a:r>
            <a:r>
              <a:rPr lang="es-MX" sz="2400" spc="-5" dirty="0">
                <a:latin typeface="Comic Sans MS"/>
                <a:cs typeface="Comic Sans MS"/>
              </a:rPr>
              <a:t>automático</a:t>
            </a:r>
            <a:r>
              <a:rPr lang="es-MX" sz="2400" spc="5"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desbocara.</a:t>
            </a:r>
            <a:endParaRPr lang="es-MX" sz="2400" dirty="0">
              <a:latin typeface="Comic Sans MS"/>
              <a:cs typeface="Comic Sans MS"/>
            </a:endParaRPr>
          </a:p>
          <a:p>
            <a:pPr marL="12700">
              <a:spcBef>
                <a:spcPts val="100"/>
              </a:spcBef>
            </a:pPr>
            <a:endParaRPr sz="900" dirty="0">
              <a:latin typeface="Comic Sans MS"/>
              <a:cs typeface="Comic Sans MS"/>
            </a:endParaRPr>
          </a:p>
        </p:txBody>
      </p:sp>
      <p:pic>
        <p:nvPicPr>
          <p:cNvPr id="14" name="object 14"/>
          <p:cNvPicPr/>
          <p:nvPr/>
        </p:nvPicPr>
        <p:blipFill>
          <a:blip r:embed="rId2" cstate="print"/>
          <a:stretch>
            <a:fillRect/>
          </a:stretch>
        </p:blipFill>
        <p:spPr>
          <a:xfrm>
            <a:off x="4297330" y="4171944"/>
            <a:ext cx="7189783" cy="5072097"/>
          </a:xfrm>
          <a:prstGeom prst="rect">
            <a:avLst/>
          </a:prstGeom>
        </p:spPr>
      </p:pic>
      <p:sp>
        <p:nvSpPr>
          <p:cNvPr id="15" name="object 15"/>
          <p:cNvSpPr txBox="1"/>
          <p:nvPr/>
        </p:nvSpPr>
        <p:spPr>
          <a:xfrm>
            <a:off x="3511512" y="9172604"/>
            <a:ext cx="8839200" cy="347275"/>
          </a:xfrm>
          <a:prstGeom prst="rect">
            <a:avLst/>
          </a:prstGeom>
        </p:spPr>
        <p:txBody>
          <a:bodyPr vert="horz" wrap="square" lIns="0" tIns="12700" rIns="0" bIns="0" rtlCol="0">
            <a:spAutoFit/>
          </a:bodyPr>
          <a:lstStyle/>
          <a:p>
            <a:pPr marL="642620" marR="5080" indent="-630555" algn="ctr">
              <a:lnSpc>
                <a:spcPct val="116599"/>
              </a:lnSpc>
              <a:spcBef>
                <a:spcPts val="100"/>
              </a:spcBef>
            </a:pPr>
            <a:r>
              <a:rPr sz="2000" b="1" spc="-5" dirty="0">
                <a:latin typeface="Comic Sans MS"/>
                <a:cs typeface="Comic Sans MS"/>
              </a:rPr>
              <a:t>Figura</a:t>
            </a:r>
            <a:r>
              <a:rPr sz="2000" b="1" spc="5" dirty="0">
                <a:latin typeface="Comic Sans MS"/>
                <a:cs typeface="Comic Sans MS"/>
              </a:rPr>
              <a:t> </a:t>
            </a:r>
            <a:r>
              <a:rPr sz="2000" b="1" spc="-5" dirty="0">
                <a:latin typeface="Comic Sans MS"/>
                <a:cs typeface="Comic Sans MS"/>
              </a:rPr>
              <a:t>2.</a:t>
            </a:r>
            <a:r>
              <a:rPr sz="2000" b="1" spc="30" dirty="0">
                <a:latin typeface="Comic Sans MS"/>
                <a:cs typeface="Comic Sans MS"/>
              </a:rPr>
              <a:t> </a:t>
            </a:r>
            <a:r>
              <a:rPr sz="2000" b="1" spc="-5" dirty="0">
                <a:latin typeface="Comic Sans MS"/>
                <a:cs typeface="Comic Sans MS"/>
              </a:rPr>
              <a:t>Un</a:t>
            </a:r>
            <a:r>
              <a:rPr sz="2000" b="1" spc="5" dirty="0">
                <a:latin typeface="Comic Sans MS"/>
                <a:cs typeface="Comic Sans MS"/>
              </a:rPr>
              <a:t> </a:t>
            </a:r>
            <a:r>
              <a:rPr sz="2000" b="1" spc="-5" dirty="0">
                <a:latin typeface="Comic Sans MS"/>
                <a:cs typeface="Comic Sans MS"/>
              </a:rPr>
              <a:t>resistor</a:t>
            </a:r>
            <a:r>
              <a:rPr sz="2000" b="1" spc="10" dirty="0">
                <a:latin typeface="Comic Sans MS"/>
                <a:cs typeface="Comic Sans MS"/>
              </a:rPr>
              <a:t> </a:t>
            </a:r>
            <a:r>
              <a:rPr sz="2000" b="1" spc="-5" dirty="0">
                <a:latin typeface="Comic Sans MS"/>
                <a:cs typeface="Comic Sans MS"/>
              </a:rPr>
              <a:t>limitador</a:t>
            </a:r>
            <a:r>
              <a:rPr sz="2000" b="1" spc="5" dirty="0">
                <a:latin typeface="Comic Sans MS"/>
                <a:cs typeface="Comic Sans MS"/>
              </a:rPr>
              <a:t> </a:t>
            </a:r>
            <a:r>
              <a:rPr sz="2000" b="1" spc="-5" dirty="0">
                <a:latin typeface="Comic Sans MS"/>
                <a:cs typeface="Comic Sans MS"/>
              </a:rPr>
              <a:t>de</a:t>
            </a:r>
            <a:r>
              <a:rPr sz="2000" b="1" spc="10" dirty="0">
                <a:latin typeface="Comic Sans MS"/>
                <a:cs typeface="Comic Sans MS"/>
              </a:rPr>
              <a:t> </a:t>
            </a:r>
            <a:r>
              <a:rPr sz="2000" b="1" spc="-5" dirty="0" err="1">
                <a:latin typeface="Comic Sans MS"/>
                <a:cs typeface="Comic Sans MS"/>
              </a:rPr>
              <a:t>corriente</a:t>
            </a:r>
            <a:r>
              <a:rPr sz="2000" b="1" spc="10" dirty="0">
                <a:latin typeface="Comic Sans MS"/>
                <a:cs typeface="Comic Sans MS"/>
              </a:rPr>
              <a:t> </a:t>
            </a:r>
            <a:r>
              <a:rPr sz="2000" b="1" spc="-5" dirty="0">
                <a:latin typeface="Comic Sans MS"/>
                <a:cs typeface="Comic Sans MS"/>
              </a:rPr>
              <a:t>por</a:t>
            </a:r>
            <a:r>
              <a:rPr lang="es-AR" sz="2000" b="1" spc="-5" dirty="0">
                <a:latin typeface="Comic Sans MS"/>
                <a:cs typeface="Comic Sans MS"/>
              </a:rPr>
              <a:t> </a:t>
            </a:r>
            <a:r>
              <a:rPr sz="2000" b="1" spc="-10" dirty="0" err="1">
                <a:latin typeface="Comic Sans MS"/>
                <a:cs typeface="Comic Sans MS"/>
              </a:rPr>
              <a:t>fase</a:t>
            </a:r>
            <a:endParaRPr sz="2000" b="1" dirty="0">
              <a:latin typeface="Comic Sans MS"/>
              <a:cs typeface="Comic Sans MS"/>
            </a:endParaRPr>
          </a:p>
        </p:txBody>
      </p:sp>
    </p:spTree>
    <p:extLst>
      <p:ext uri="{BB962C8B-B14F-4D97-AF65-F5344CB8AC3E}">
        <p14:creationId xmlns="" xmlns:p14="http://schemas.microsoft.com/office/powerpoint/2010/main" val="9631506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58800" y="468450"/>
            <a:ext cx="16992600" cy="3550459"/>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Los esquemas de vóltmetro con </a:t>
            </a:r>
            <a:r>
              <a:rPr sz="2400" spc="-5" dirty="0" err="1">
                <a:latin typeface="Comic Sans MS"/>
                <a:cs typeface="Comic Sans MS"/>
              </a:rPr>
              <a:t>conmutador</a:t>
            </a:r>
            <a:r>
              <a:rPr sz="2400" spc="-5" dirty="0">
                <a:latin typeface="Comic Sans MS"/>
                <a:cs typeface="Comic Sans MS"/>
              </a:rPr>
              <a:t> </a:t>
            </a:r>
            <a:r>
              <a:rPr sz="2400" spc="-5" dirty="0" err="1">
                <a:latin typeface="Comic Sans MS"/>
                <a:cs typeface="Comic Sans MS"/>
              </a:rPr>
              <a:t>serían</a:t>
            </a:r>
            <a:r>
              <a:rPr lang="es-AR" sz="2400" spc="-5" dirty="0">
                <a:latin typeface="Comic Sans MS"/>
                <a:cs typeface="Comic Sans MS"/>
              </a:rPr>
              <a:t> </a:t>
            </a:r>
            <a:r>
              <a:rPr sz="2400" spc="-5" dirty="0" err="1">
                <a:latin typeface="Comic Sans MS"/>
                <a:cs typeface="Comic Sans MS"/>
              </a:rPr>
              <a:t>afectados</a:t>
            </a:r>
            <a:r>
              <a:rPr sz="2400" spc="195" dirty="0">
                <a:latin typeface="Comic Sans MS"/>
                <a:cs typeface="Comic Sans MS"/>
              </a:rPr>
              <a:t> </a:t>
            </a:r>
            <a:r>
              <a:rPr sz="2400" spc="-5" dirty="0">
                <a:latin typeface="Comic Sans MS"/>
                <a:cs typeface="Comic Sans MS"/>
              </a:rPr>
              <a:t>si</a:t>
            </a:r>
            <a:r>
              <a:rPr sz="2400" spc="195" dirty="0">
                <a:latin typeface="Comic Sans MS"/>
                <a:cs typeface="Comic Sans MS"/>
              </a:rPr>
              <a:t> </a:t>
            </a:r>
            <a:r>
              <a:rPr sz="2400" spc="-5" dirty="0">
                <a:latin typeface="Comic Sans MS"/>
                <a:cs typeface="Comic Sans MS"/>
              </a:rPr>
              <a:t>están</a:t>
            </a:r>
            <a:r>
              <a:rPr sz="2400" spc="190" dirty="0">
                <a:latin typeface="Comic Sans MS"/>
                <a:cs typeface="Comic Sans MS"/>
              </a:rPr>
              <a:t> </a:t>
            </a:r>
            <a:r>
              <a:rPr sz="2400" spc="-5" dirty="0">
                <a:latin typeface="Comic Sans MS"/>
                <a:cs typeface="Comic Sans MS"/>
              </a:rPr>
              <a:t>conectados</a:t>
            </a:r>
            <a:r>
              <a:rPr sz="2400" spc="200" dirty="0">
                <a:latin typeface="Comic Sans MS"/>
                <a:cs typeface="Comic Sans MS"/>
              </a:rPr>
              <a:t> </a:t>
            </a:r>
            <a:r>
              <a:rPr sz="2400" spc="-5" dirty="0">
                <a:latin typeface="Comic Sans MS"/>
                <a:cs typeface="Comic Sans MS"/>
              </a:rPr>
              <a:t>a</a:t>
            </a:r>
            <a:r>
              <a:rPr sz="2400" spc="180" dirty="0">
                <a:latin typeface="Comic Sans MS"/>
                <a:cs typeface="Comic Sans MS"/>
              </a:rPr>
              <a:t> </a:t>
            </a:r>
            <a:r>
              <a:rPr sz="2400" spc="-5" dirty="0">
                <a:latin typeface="Comic Sans MS"/>
                <a:cs typeface="Comic Sans MS"/>
              </a:rPr>
              <a:t>la</a:t>
            </a:r>
            <a:r>
              <a:rPr sz="2400" spc="185" dirty="0">
                <a:latin typeface="Comic Sans MS"/>
                <a:cs typeface="Comic Sans MS"/>
              </a:rPr>
              <a:t> </a:t>
            </a:r>
            <a:r>
              <a:rPr sz="2400" spc="-5" dirty="0">
                <a:latin typeface="Comic Sans MS"/>
                <a:cs typeface="Comic Sans MS"/>
              </a:rPr>
              <a:t>fase</a:t>
            </a:r>
            <a:r>
              <a:rPr sz="2400" spc="195" dirty="0">
                <a:latin typeface="Comic Sans MS"/>
                <a:cs typeface="Comic Sans MS"/>
              </a:rPr>
              <a:t> </a:t>
            </a:r>
            <a:r>
              <a:rPr sz="2400" spc="-5" dirty="0" err="1">
                <a:latin typeface="Comic Sans MS"/>
                <a:cs typeface="Comic Sans MS"/>
              </a:rPr>
              <a:t>afectada</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Un operador podría responder a la </a:t>
            </a:r>
            <a:r>
              <a:rPr sz="2400" spc="-5" dirty="0" err="1">
                <a:latin typeface="Comic Sans MS"/>
                <a:cs typeface="Comic Sans MS"/>
              </a:rPr>
              <a:t>tensión</a:t>
            </a:r>
            <a:r>
              <a:rPr sz="2400" spc="-5" dirty="0">
                <a:latin typeface="Comic Sans MS"/>
                <a:cs typeface="Comic Sans MS"/>
              </a:rPr>
              <a:t> </a:t>
            </a:r>
            <a:r>
              <a:rPr sz="2400" spc="-5" dirty="0" err="1">
                <a:latin typeface="Comic Sans MS"/>
                <a:cs typeface="Comic Sans MS"/>
              </a:rPr>
              <a:t>reducida</a:t>
            </a:r>
            <a:r>
              <a:rPr lang="es-AR" sz="2400" spc="-5" dirty="0">
                <a:latin typeface="Comic Sans MS"/>
                <a:cs typeface="Comic Sans MS"/>
              </a:rPr>
              <a:t> </a:t>
            </a:r>
            <a:r>
              <a:rPr sz="2400" spc="-5" dirty="0" err="1">
                <a:latin typeface="Comic Sans MS"/>
                <a:cs typeface="Comic Sans MS"/>
              </a:rPr>
              <a:t>durante</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puesta</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marcha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err="1">
                <a:latin typeface="Comic Sans MS"/>
                <a:cs typeface="Comic Sans MS"/>
              </a:rPr>
              <a:t>unidad</a:t>
            </a:r>
            <a:r>
              <a:rPr sz="2400" spc="-5" dirty="0">
                <a:latin typeface="Comic Sans MS"/>
                <a:cs typeface="Comic Sans MS"/>
              </a:rPr>
              <a:t>,</a:t>
            </a:r>
            <a:r>
              <a:rPr lang="es-AR" sz="2400" spc="-5" dirty="0">
                <a:latin typeface="Comic Sans MS"/>
                <a:cs typeface="Comic Sans MS"/>
              </a:rPr>
              <a:t> </a:t>
            </a:r>
            <a:r>
              <a:rPr sz="2400" spc="-5" dirty="0" err="1">
                <a:latin typeface="Comic Sans MS"/>
                <a:cs typeface="Comic Sans MS"/>
              </a:rPr>
              <a:t>incrementando</a:t>
            </a:r>
            <a:r>
              <a:rPr sz="2400" spc="-5" dirty="0">
                <a:latin typeface="Comic Sans MS"/>
                <a:cs typeface="Comic Sans MS"/>
              </a:rPr>
              <a:t> inapropiadamente el campo hasta </a:t>
            </a:r>
            <a:r>
              <a:rPr sz="2400" spc="-5" dirty="0" err="1">
                <a:latin typeface="Comic Sans MS"/>
                <a:cs typeface="Comic Sans MS"/>
              </a:rPr>
              <a:t>el</a:t>
            </a:r>
            <a:r>
              <a:rPr lang="es-AR" sz="2400" spc="-5" dirty="0">
                <a:latin typeface="Comic Sans MS"/>
                <a:cs typeface="Comic Sans MS"/>
              </a:rPr>
              <a:t> </a:t>
            </a:r>
            <a:r>
              <a:rPr sz="2400" spc="-5" dirty="0">
                <a:latin typeface="Comic Sans MS"/>
                <a:cs typeface="Comic Sans MS"/>
              </a:rPr>
              <a:t>punto de fallar. Esto ha ocurrido en la práctica y ha</a:t>
            </a:r>
            <a:r>
              <a:rPr lang="es-AR" sz="2400" spc="-5" dirty="0">
                <a:latin typeface="Comic Sans MS"/>
                <a:cs typeface="Comic Sans MS"/>
              </a:rPr>
              <a:t> </a:t>
            </a:r>
            <a:r>
              <a:rPr sz="2400" spc="-5" dirty="0">
                <a:latin typeface="Comic Sans MS"/>
                <a:cs typeface="Comic Sans MS"/>
              </a:rPr>
              <a:t>dado</a:t>
            </a:r>
            <a:r>
              <a:rPr sz="2400" dirty="0">
                <a:latin typeface="Comic Sans MS"/>
                <a:cs typeface="Comic Sans MS"/>
              </a:rPr>
              <a:t> </a:t>
            </a:r>
            <a:r>
              <a:rPr sz="2400" spc="-5" dirty="0">
                <a:latin typeface="Comic Sans MS"/>
                <a:cs typeface="Comic Sans MS"/>
              </a:rPr>
              <a:t>como</a:t>
            </a:r>
            <a:r>
              <a:rPr sz="2400" dirty="0">
                <a:latin typeface="Comic Sans MS"/>
                <a:cs typeface="Comic Sans MS"/>
              </a:rPr>
              <a:t> </a:t>
            </a:r>
            <a:r>
              <a:rPr sz="2400" spc="-5" dirty="0">
                <a:latin typeface="Comic Sans MS"/>
                <a:cs typeface="Comic Sans MS"/>
              </a:rPr>
              <a:t>resultado</a:t>
            </a:r>
            <a:r>
              <a:rPr sz="2400" dirty="0">
                <a:latin typeface="Comic Sans MS"/>
                <a:cs typeface="Comic Sans MS"/>
              </a:rPr>
              <a:t> </a:t>
            </a:r>
            <a:r>
              <a:rPr sz="2400" spc="-5" dirty="0">
                <a:latin typeface="Comic Sans MS"/>
                <a:cs typeface="Comic Sans MS"/>
              </a:rPr>
              <a:t>daño</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err="1">
                <a:latin typeface="Comic Sans MS"/>
                <a:cs typeface="Comic Sans MS"/>
              </a:rPr>
              <a:t>equipo</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remedio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problema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un resistor</a:t>
            </a:r>
            <a:r>
              <a:rPr lang="es-MX" sz="2400" dirty="0">
                <a:latin typeface="Comic Sans MS"/>
                <a:cs typeface="Comic Sans MS"/>
              </a:rPr>
              <a:t> </a:t>
            </a:r>
            <a:r>
              <a:rPr lang="es-MX" sz="2400" spc="-5" dirty="0">
                <a:latin typeface="Comic Sans MS"/>
                <a:cs typeface="Comic Sans MS"/>
              </a:rPr>
              <a:t>limitador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cada</a:t>
            </a:r>
            <a:r>
              <a:rPr lang="es-MX" sz="2400" dirty="0">
                <a:latin typeface="Comic Sans MS"/>
                <a:cs typeface="Comic Sans MS"/>
              </a:rPr>
              <a:t> </a:t>
            </a:r>
            <a:r>
              <a:rPr lang="es-MX" sz="2400" spc="-5" dirty="0">
                <a:latin typeface="Comic Sans MS"/>
                <a:cs typeface="Comic Sans MS"/>
              </a:rPr>
              <a:t>TP, eliminando</a:t>
            </a:r>
            <a:r>
              <a:rPr lang="es-MX" sz="2400" dirty="0">
                <a:latin typeface="Comic Sans MS"/>
                <a:cs typeface="Comic Sans MS"/>
              </a:rPr>
              <a:t> </a:t>
            </a:r>
            <a:r>
              <a:rPr lang="es-MX" sz="2400" spc="-5" dirty="0">
                <a:latin typeface="Comic Sans MS"/>
                <a:cs typeface="Comic Sans MS"/>
              </a:rPr>
              <a:t>así</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modo</a:t>
            </a:r>
            <a:r>
              <a:rPr lang="es-MX" sz="2400" dirty="0">
                <a:latin typeface="Comic Sans MS"/>
                <a:cs typeface="Comic Sans MS"/>
              </a:rPr>
              <a:t> </a:t>
            </a:r>
            <a:r>
              <a:rPr lang="es-MX" sz="2400" spc="-5" dirty="0">
                <a:latin typeface="Comic Sans MS"/>
                <a:cs typeface="Comic Sans MS"/>
              </a:rPr>
              <a:t>común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ambos circuitos de TP.</a:t>
            </a:r>
            <a:r>
              <a:rPr lang="es-MX" sz="2400" dirty="0">
                <a:latin typeface="Comic Sans MS"/>
                <a:cs typeface="Comic Sans MS"/>
              </a:rPr>
              <a:t> </a:t>
            </a:r>
            <a:r>
              <a:rPr lang="es-MX" sz="2400" spc="-5" dirty="0">
                <a:latin typeface="Comic Sans MS"/>
                <a:cs typeface="Comic Sans MS"/>
              </a:rPr>
              <a:t>La </a:t>
            </a:r>
            <a:r>
              <a:rPr lang="es-MX" sz="2400" b="1" spc="-5" dirty="0">
                <a:latin typeface="Comic Sans MS"/>
                <a:cs typeface="Comic Sans MS"/>
              </a:rPr>
              <a:t>figura 3 </a:t>
            </a:r>
            <a:r>
              <a:rPr lang="es-MX" sz="2400" spc="-5" dirty="0">
                <a:latin typeface="Comic Sans MS"/>
                <a:cs typeface="Comic Sans MS"/>
              </a:rPr>
              <a:t>muestra el arreglo de circuito</a:t>
            </a:r>
            <a:r>
              <a:rPr lang="es-MX" sz="2400" dirty="0">
                <a:latin typeface="Comic Sans MS"/>
                <a:cs typeface="Comic Sans MS"/>
              </a:rPr>
              <a:t> </a:t>
            </a:r>
            <a:r>
              <a:rPr lang="es-MX" sz="2400" spc="-5" dirty="0">
                <a:latin typeface="Comic Sans MS"/>
                <a:cs typeface="Comic Sans MS"/>
              </a:rPr>
              <a:t>sugerido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solución.</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fabricantes</a:t>
            </a:r>
            <a:r>
              <a:rPr lang="es-MX" sz="2400" dirty="0">
                <a:latin typeface="Comic Sans MS"/>
                <a:cs typeface="Comic Sans MS"/>
              </a:rPr>
              <a:t> </a:t>
            </a:r>
            <a:r>
              <a:rPr lang="es-MX" sz="2400" spc="-5" dirty="0">
                <a:latin typeface="Comic Sans MS"/>
                <a:cs typeface="Comic Sans MS"/>
              </a:rPr>
              <a:t>proporcionan</a:t>
            </a:r>
            <a:r>
              <a:rPr lang="es-MX" sz="2400" spc="254" dirty="0">
                <a:latin typeface="Comic Sans MS"/>
                <a:cs typeface="Comic Sans MS"/>
              </a:rPr>
              <a:t> </a:t>
            </a:r>
            <a:r>
              <a:rPr lang="es-MX" sz="2400" spc="-5" dirty="0">
                <a:latin typeface="Comic Sans MS"/>
                <a:cs typeface="Comic Sans MS"/>
              </a:rPr>
              <a:t>este</a:t>
            </a:r>
            <a:r>
              <a:rPr lang="es-MX" sz="2400" spc="260" dirty="0">
                <a:latin typeface="Comic Sans MS"/>
                <a:cs typeface="Comic Sans MS"/>
              </a:rPr>
              <a:t> </a:t>
            </a:r>
            <a:r>
              <a:rPr lang="es-MX" sz="2400" spc="-5" dirty="0">
                <a:latin typeface="Comic Sans MS"/>
                <a:cs typeface="Comic Sans MS"/>
              </a:rPr>
              <a:t>arreglo, los</a:t>
            </a:r>
            <a:r>
              <a:rPr lang="es-MX" sz="2400" spc="20" dirty="0">
                <a:latin typeface="Comic Sans MS"/>
                <a:cs typeface="Comic Sans MS"/>
              </a:rPr>
              <a:t> </a:t>
            </a:r>
            <a:r>
              <a:rPr lang="es-MX" sz="2400" spc="-5" dirty="0">
                <a:latin typeface="Comic Sans MS"/>
                <a:cs typeface="Comic Sans MS"/>
              </a:rPr>
              <a:t>potenciales</a:t>
            </a:r>
            <a:r>
              <a:rPr lang="es-MX" sz="2400" spc="20" dirty="0">
                <a:latin typeface="Comic Sans MS"/>
                <a:cs typeface="Comic Sans MS"/>
              </a:rPr>
              <a:t> </a:t>
            </a:r>
            <a:r>
              <a:rPr lang="es-MX" sz="2400" spc="-5" dirty="0">
                <a:latin typeface="Comic Sans MS"/>
                <a:cs typeface="Comic Sans MS"/>
              </a:rPr>
              <a:t>de</a:t>
            </a:r>
            <a:r>
              <a:rPr lang="es-MX" sz="2400" spc="20" dirty="0">
                <a:latin typeface="Comic Sans MS"/>
                <a:cs typeface="Comic Sans MS"/>
              </a:rPr>
              <a:t> </a:t>
            </a:r>
            <a:r>
              <a:rPr lang="es-MX" sz="2400" spc="-5" dirty="0">
                <a:latin typeface="Comic Sans MS"/>
                <a:cs typeface="Comic Sans MS"/>
              </a:rPr>
              <a:t>las</a:t>
            </a:r>
            <a:r>
              <a:rPr lang="es-MX" sz="2400" spc="20" dirty="0">
                <a:latin typeface="Comic Sans MS"/>
                <a:cs typeface="Comic Sans MS"/>
              </a:rPr>
              <a:t> </a:t>
            </a:r>
            <a:r>
              <a:rPr lang="es-MX" sz="2400" spc="-5" dirty="0">
                <a:latin typeface="Comic Sans MS"/>
                <a:cs typeface="Comic Sans MS"/>
              </a:rPr>
              <a:t>condiciones</a:t>
            </a:r>
            <a:r>
              <a:rPr lang="es-MX" sz="2400" spc="5" dirty="0">
                <a:latin typeface="Comic Sans MS"/>
                <a:cs typeface="Comic Sans MS"/>
              </a:rPr>
              <a:t> </a:t>
            </a:r>
            <a:r>
              <a:rPr lang="es-MX" sz="2400" spc="-5" dirty="0">
                <a:latin typeface="Comic Sans MS"/>
                <a:cs typeface="Comic Sans MS"/>
              </a:rPr>
              <a:t>mencionadas arriba</a:t>
            </a:r>
            <a:r>
              <a:rPr lang="es-MX" sz="2400" spc="235" dirty="0">
                <a:latin typeface="Comic Sans MS"/>
                <a:cs typeface="Comic Sans MS"/>
              </a:rPr>
              <a:t> </a:t>
            </a:r>
            <a:r>
              <a:rPr lang="es-MX" sz="2400" spc="-5" dirty="0">
                <a:latin typeface="Comic Sans MS"/>
                <a:cs typeface="Comic Sans MS"/>
              </a:rPr>
              <a:t>son</a:t>
            </a:r>
            <a:r>
              <a:rPr lang="es-MX" sz="2400" spc="235" dirty="0">
                <a:latin typeface="Comic Sans MS"/>
                <a:cs typeface="Comic Sans MS"/>
              </a:rPr>
              <a:t> </a:t>
            </a:r>
            <a:r>
              <a:rPr lang="es-MX" sz="2400" spc="-5" dirty="0">
                <a:latin typeface="Comic Sans MS"/>
                <a:cs typeface="Comic Sans MS"/>
              </a:rPr>
              <a:t>minimizados</a:t>
            </a:r>
            <a:r>
              <a:rPr lang="es-MX" sz="2400" spc="235" dirty="0">
                <a:latin typeface="Comic Sans MS"/>
                <a:cs typeface="Comic Sans MS"/>
              </a:rPr>
              <a:t> </a:t>
            </a:r>
            <a:r>
              <a:rPr lang="es-MX" sz="2400" spc="-5" dirty="0">
                <a:latin typeface="Comic Sans MS"/>
                <a:cs typeface="Comic Sans MS"/>
              </a:rPr>
              <a:t>y</a:t>
            </a:r>
            <a:r>
              <a:rPr lang="es-MX" sz="2400" spc="235" dirty="0">
                <a:latin typeface="Comic Sans MS"/>
                <a:cs typeface="Comic Sans MS"/>
              </a:rPr>
              <a:t> </a:t>
            </a:r>
            <a:r>
              <a:rPr lang="es-MX" sz="2400" spc="-5" dirty="0">
                <a:latin typeface="Comic Sans MS"/>
                <a:cs typeface="Comic Sans MS"/>
              </a:rPr>
              <a:t>permiten</a:t>
            </a:r>
            <a:r>
              <a:rPr lang="es-MX" sz="2400" spc="240" dirty="0">
                <a:latin typeface="Comic Sans MS"/>
                <a:cs typeface="Comic Sans MS"/>
              </a:rPr>
              <a:t> </a:t>
            </a:r>
            <a:r>
              <a:rPr lang="es-MX" sz="2400" spc="-5" dirty="0">
                <a:latin typeface="Comic Sans MS"/>
                <a:cs typeface="Comic Sans MS"/>
              </a:rPr>
              <a:t>que</a:t>
            </a:r>
            <a:r>
              <a:rPr lang="es-MX" sz="2400" spc="235" dirty="0">
                <a:latin typeface="Comic Sans MS"/>
                <a:cs typeface="Comic Sans MS"/>
              </a:rPr>
              <a:t> </a:t>
            </a:r>
            <a:r>
              <a:rPr lang="es-MX" sz="2400" spc="-5" dirty="0">
                <a:latin typeface="Comic Sans MS"/>
                <a:cs typeface="Comic Sans MS"/>
              </a:rPr>
              <a:t>el</a:t>
            </a:r>
            <a:r>
              <a:rPr lang="es-MX" sz="2400" spc="235" dirty="0">
                <a:latin typeface="Comic Sans MS"/>
                <a:cs typeface="Comic Sans MS"/>
              </a:rPr>
              <a:t> </a:t>
            </a:r>
            <a:r>
              <a:rPr lang="es-MX" sz="2400" spc="-5" dirty="0">
                <a:latin typeface="Comic Sans MS"/>
                <a:cs typeface="Comic Sans MS"/>
              </a:rPr>
              <a:t>relé</a:t>
            </a:r>
            <a:r>
              <a:rPr lang="es-MX" sz="2400" spc="235" dirty="0">
                <a:latin typeface="Comic Sans MS"/>
                <a:cs typeface="Comic Sans MS"/>
              </a:rPr>
              <a:t> </a:t>
            </a:r>
            <a:r>
              <a:rPr lang="es-MX" sz="2400" spc="-5" dirty="0">
                <a:latin typeface="Comic Sans MS"/>
                <a:cs typeface="Comic Sans MS"/>
              </a:rPr>
              <a:t>de balance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spc="5" dirty="0">
                <a:latin typeface="Comic Sans MS"/>
                <a:cs typeface="Comic Sans MS"/>
              </a:rPr>
              <a:t> </a:t>
            </a:r>
            <a:r>
              <a:rPr lang="es-MX" sz="2400" spc="-5" dirty="0">
                <a:latin typeface="Comic Sans MS"/>
                <a:cs typeface="Comic Sans MS"/>
              </a:rPr>
              <a:t>opere</a:t>
            </a:r>
            <a:r>
              <a:rPr lang="es-MX" sz="2400" dirty="0">
                <a:latin typeface="Comic Sans MS"/>
                <a:cs typeface="Comic Sans MS"/>
              </a:rPr>
              <a:t> </a:t>
            </a:r>
            <a:r>
              <a:rPr lang="es-MX" sz="2400" spc="-5" dirty="0">
                <a:latin typeface="Comic Sans MS"/>
                <a:cs typeface="Comic Sans MS"/>
              </a:rPr>
              <a:t>adecuadamente.</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uso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detección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componentes simétricas</a:t>
            </a:r>
            <a:r>
              <a:rPr lang="es-MX" sz="2400" dirty="0">
                <a:latin typeface="Comic Sans MS"/>
                <a:cs typeface="Comic Sans MS"/>
              </a:rPr>
              <a:t> </a:t>
            </a:r>
            <a:r>
              <a:rPr lang="es-MX" sz="2400" spc="-5" dirty="0">
                <a:latin typeface="Comic Sans MS"/>
                <a:cs typeface="Comic Sans MS"/>
              </a:rPr>
              <a:t>proporcionará</a:t>
            </a:r>
            <a:r>
              <a:rPr lang="es-MX" sz="2400" dirty="0">
                <a:latin typeface="Comic Sans MS"/>
                <a:cs typeface="Comic Sans MS"/>
              </a:rPr>
              <a:t> </a:t>
            </a:r>
            <a:r>
              <a:rPr lang="es-MX" sz="2400" spc="-5" dirty="0">
                <a:latin typeface="Comic Sans MS"/>
                <a:cs typeface="Comic Sans MS"/>
              </a:rPr>
              <a:t>adecuada</a:t>
            </a:r>
            <a:r>
              <a:rPr lang="es-MX" sz="2400" dirty="0">
                <a:latin typeface="Comic Sans MS"/>
                <a:cs typeface="Comic Sans MS"/>
              </a:rPr>
              <a:t> </a:t>
            </a:r>
            <a:r>
              <a:rPr lang="es-MX" sz="2400" spc="-5" dirty="0">
                <a:latin typeface="Comic Sans MS"/>
                <a:cs typeface="Comic Sans MS"/>
              </a:rPr>
              <a:t>detección</a:t>
            </a:r>
            <a:r>
              <a:rPr lang="es-MX" sz="2400" spc="254" dirty="0">
                <a:latin typeface="Comic Sans MS"/>
                <a:cs typeface="Comic Sans MS"/>
              </a:rPr>
              <a:t> </a:t>
            </a:r>
            <a:r>
              <a:rPr lang="es-MX" sz="2400" spc="-5" dirty="0">
                <a:latin typeface="Comic Sans MS"/>
                <a:cs typeface="Comic Sans MS"/>
              </a:rPr>
              <a:t>de falla de TP cuando el arreglo de resistor común es usado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ambos</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pic>
        <p:nvPicPr>
          <p:cNvPr id="4" name="object 4"/>
          <p:cNvPicPr/>
          <p:nvPr/>
        </p:nvPicPr>
        <p:blipFill>
          <a:blip r:embed="rId2" cstate="print"/>
          <a:stretch>
            <a:fillRect/>
          </a:stretch>
        </p:blipFill>
        <p:spPr>
          <a:xfrm>
            <a:off x="5154586" y="4100506"/>
            <a:ext cx="6780571" cy="4914928"/>
          </a:xfrm>
          <a:prstGeom prst="rect">
            <a:avLst/>
          </a:prstGeom>
        </p:spPr>
      </p:pic>
      <p:sp>
        <p:nvSpPr>
          <p:cNvPr id="5" name="object 5"/>
          <p:cNvSpPr txBox="1"/>
          <p:nvPr/>
        </p:nvSpPr>
        <p:spPr>
          <a:xfrm>
            <a:off x="5083148" y="9172604"/>
            <a:ext cx="6926263" cy="344966"/>
          </a:xfrm>
          <a:prstGeom prst="rect">
            <a:avLst/>
          </a:prstGeom>
        </p:spPr>
        <p:txBody>
          <a:bodyPr vert="horz" wrap="square" lIns="0" tIns="12700" rIns="0" bIns="0" rtlCol="0">
            <a:spAutoFit/>
          </a:bodyPr>
          <a:lstStyle/>
          <a:p>
            <a:pPr marL="551815" marR="5080" indent="-539750" algn="ctr">
              <a:lnSpc>
                <a:spcPct val="116100"/>
              </a:lnSpc>
              <a:spcBef>
                <a:spcPts val="100"/>
              </a:spcBef>
            </a:pPr>
            <a:r>
              <a:rPr sz="2000" b="1" spc="-5" dirty="0">
                <a:latin typeface="Comic Sans MS"/>
                <a:cs typeface="Comic Sans MS"/>
              </a:rPr>
              <a:t>Figura</a:t>
            </a:r>
            <a:r>
              <a:rPr sz="2000" b="1" spc="5" dirty="0">
                <a:latin typeface="Comic Sans MS"/>
                <a:cs typeface="Comic Sans MS"/>
              </a:rPr>
              <a:t> </a:t>
            </a:r>
            <a:r>
              <a:rPr sz="2000" b="1" spc="-5" dirty="0">
                <a:latin typeface="Comic Sans MS"/>
                <a:cs typeface="Comic Sans MS"/>
              </a:rPr>
              <a:t>3</a:t>
            </a:r>
            <a:r>
              <a:rPr sz="2000" b="1" spc="20" dirty="0">
                <a:latin typeface="Comic Sans MS"/>
                <a:cs typeface="Comic Sans MS"/>
              </a:rPr>
              <a:t> </a:t>
            </a:r>
            <a:r>
              <a:rPr sz="2000" b="1" spc="-5" dirty="0">
                <a:latin typeface="Comic Sans MS"/>
                <a:cs typeface="Comic Sans MS"/>
              </a:rPr>
              <a:t>Un</a:t>
            </a:r>
            <a:r>
              <a:rPr sz="2000" b="1" spc="5" dirty="0">
                <a:latin typeface="Comic Sans MS"/>
                <a:cs typeface="Comic Sans MS"/>
              </a:rPr>
              <a:t> </a:t>
            </a:r>
            <a:r>
              <a:rPr sz="2000" b="1" spc="-5" dirty="0">
                <a:latin typeface="Comic Sans MS"/>
                <a:cs typeface="Comic Sans MS"/>
              </a:rPr>
              <a:t>resistor</a:t>
            </a:r>
            <a:r>
              <a:rPr sz="2000" b="1" spc="10" dirty="0">
                <a:latin typeface="Comic Sans MS"/>
                <a:cs typeface="Comic Sans MS"/>
              </a:rPr>
              <a:t> </a:t>
            </a:r>
            <a:r>
              <a:rPr sz="2000" b="1" spc="-5" dirty="0">
                <a:latin typeface="Comic Sans MS"/>
                <a:cs typeface="Comic Sans MS"/>
              </a:rPr>
              <a:t>limitador</a:t>
            </a:r>
            <a:r>
              <a:rPr sz="2000" b="1" spc="10"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err="1">
                <a:latin typeface="Comic Sans MS"/>
                <a:cs typeface="Comic Sans MS"/>
              </a:rPr>
              <a:t>corriente</a:t>
            </a:r>
            <a:r>
              <a:rPr sz="2000" b="1" spc="10" dirty="0">
                <a:latin typeface="Comic Sans MS"/>
                <a:cs typeface="Comic Sans MS"/>
              </a:rPr>
              <a:t> </a:t>
            </a:r>
            <a:r>
              <a:rPr sz="2000" b="1" spc="-5" dirty="0">
                <a:latin typeface="Comic Sans MS"/>
                <a:cs typeface="Comic Sans MS"/>
              </a:rPr>
              <a:t>por</a:t>
            </a:r>
            <a:r>
              <a:rPr lang="es-AR" sz="2000" b="1" spc="-5" dirty="0">
                <a:latin typeface="Comic Sans MS"/>
                <a:cs typeface="Comic Sans MS"/>
              </a:rPr>
              <a:t> </a:t>
            </a:r>
            <a:r>
              <a:rPr sz="2000" b="1" spc="-10" dirty="0">
                <a:latin typeface="Comic Sans MS"/>
                <a:cs typeface="Comic Sans MS"/>
              </a:rPr>
              <a:t>TP</a:t>
            </a:r>
            <a:endParaRPr sz="2000" b="1" dirty="0">
              <a:latin typeface="Comic Sans MS"/>
              <a:cs typeface="Comic Sans MS"/>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81000"/>
            <a:ext cx="17221200" cy="314445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CONCLUSIÓN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requiere</a:t>
            </a:r>
            <a:r>
              <a:rPr lang="es-MX" sz="2400" spc="254" dirty="0">
                <a:latin typeface="Comic Sans MS"/>
                <a:cs typeface="Comic Sans MS"/>
              </a:rPr>
              <a:t> </a:t>
            </a:r>
            <a:r>
              <a:rPr lang="es-MX" sz="2400" spc="-5" dirty="0">
                <a:latin typeface="Comic Sans MS"/>
                <a:cs typeface="Comic Sans MS"/>
              </a:rPr>
              <a:t>alguna</a:t>
            </a:r>
            <a:r>
              <a:rPr lang="es-MX" sz="2400" spc="260" dirty="0">
                <a:latin typeface="Comic Sans MS"/>
                <a:cs typeface="Comic Sans MS"/>
              </a:rPr>
              <a:t> </a:t>
            </a:r>
            <a:r>
              <a:rPr lang="es-MX" sz="2400" spc="-5" dirty="0">
                <a:latin typeface="Comic Sans MS"/>
                <a:cs typeface="Comic Sans MS"/>
              </a:rPr>
              <a:t>forma de detección de pérdida de</a:t>
            </a:r>
            <a:r>
              <a:rPr lang="es-MX" sz="2400" dirty="0">
                <a:latin typeface="Comic Sans MS"/>
                <a:cs typeface="Comic Sans MS"/>
              </a:rPr>
              <a:t> </a:t>
            </a:r>
            <a:r>
              <a:rPr lang="es-MX" sz="2400" spc="-5" dirty="0">
                <a:latin typeface="Comic Sans MS"/>
                <a:cs typeface="Comic Sans MS"/>
              </a:rPr>
              <a:t>potencial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err="1">
                <a:latin typeface="Comic Sans MS"/>
                <a:cs typeface="Comic Sans MS"/>
              </a:rPr>
              <a:t>TP’s</a:t>
            </a:r>
            <a:r>
              <a:rPr lang="es-MX" sz="2400" dirty="0">
                <a:latin typeface="Comic Sans MS"/>
                <a:cs typeface="Comic Sans MS"/>
              </a:rPr>
              <a:t> </a:t>
            </a:r>
            <a:r>
              <a:rPr lang="es-MX" sz="2400" spc="-5" dirty="0">
                <a:latin typeface="Comic Sans MS"/>
                <a:cs typeface="Comic Sans MS"/>
              </a:rPr>
              <a:t>del</a:t>
            </a:r>
            <a:r>
              <a:rPr lang="es-MX" sz="2400" spc="260" dirty="0">
                <a:latin typeface="Comic Sans MS"/>
                <a:cs typeface="Comic Sans MS"/>
              </a:rPr>
              <a:t> </a:t>
            </a:r>
            <a:r>
              <a:rPr lang="es-MX" sz="2400" spc="-5" dirty="0">
                <a:latin typeface="Comic Sans MS"/>
                <a:cs typeface="Comic Sans MS"/>
              </a:rPr>
              <a:t>generador.</a:t>
            </a:r>
            <a:r>
              <a:rPr lang="es-MX" sz="2400" spc="260" dirty="0">
                <a:latin typeface="Comic Sans MS"/>
                <a:cs typeface="Comic Sans MS"/>
              </a:rPr>
              <a:t> </a:t>
            </a:r>
            <a:r>
              <a:rPr lang="es-MX" sz="2400" spc="-5" dirty="0">
                <a:latin typeface="Comic Sans MS"/>
                <a:cs typeface="Comic Sans MS"/>
              </a:rPr>
              <a:t>Es importante para la seguridad de la protección del generador que los relés dependientes de la señal de tensión sean bloqueados durante esta condición, al igual que la transferencia del control del regulador que</a:t>
            </a:r>
            <a:r>
              <a:rPr lang="es-MX" sz="2400" dirty="0">
                <a:latin typeface="Comic Sans MS"/>
                <a:cs typeface="Comic Sans MS"/>
              </a:rPr>
              <a:t> </a:t>
            </a:r>
            <a:r>
              <a:rPr lang="es-MX" sz="2400" spc="-5" dirty="0">
                <a:latin typeface="Comic Sans MS"/>
                <a:cs typeface="Comic Sans MS"/>
              </a:rPr>
              <a:t>dependa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señal.</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sección</a:t>
            </a:r>
            <a:r>
              <a:rPr lang="es-MX" sz="2400" dirty="0">
                <a:latin typeface="Comic Sans MS"/>
                <a:cs typeface="Comic Sans MS"/>
              </a:rPr>
              <a:t> </a:t>
            </a:r>
            <a:r>
              <a:rPr lang="es-MX" sz="2400" spc="-5" dirty="0">
                <a:latin typeface="Comic Sans MS"/>
                <a:cs typeface="Comic Sans MS"/>
              </a:rPr>
              <a:t>del Tutorial</a:t>
            </a:r>
            <a:r>
              <a:rPr lang="es-MX" sz="2400" dirty="0">
                <a:latin typeface="Comic Sans MS"/>
                <a:cs typeface="Comic Sans MS"/>
              </a:rPr>
              <a:t> </a:t>
            </a:r>
            <a:r>
              <a:rPr lang="es-MX" sz="2400" spc="-5" dirty="0">
                <a:latin typeface="Comic Sans MS"/>
                <a:cs typeface="Comic Sans MS"/>
              </a:rPr>
              <a:t>han</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discutidos</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métodos</a:t>
            </a:r>
            <a:r>
              <a:rPr lang="es-MX" sz="2400" dirty="0">
                <a:latin typeface="Comic Sans MS"/>
                <a:cs typeface="Comic Sans MS"/>
              </a:rPr>
              <a:t> </a:t>
            </a:r>
            <a:r>
              <a:rPr lang="es-MX" sz="2400" spc="-5" dirty="0">
                <a:latin typeface="Comic Sans MS"/>
                <a:cs typeface="Comic Sans MS"/>
              </a:rPr>
              <a:t>de detección,</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igual</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aspectos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surgen durante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aplicación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TP’s</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mayores antecedentes y lineamientos, deben ser consultados la Guía IEEE de Protección de Generadores de CA y otros</a:t>
            </a:r>
            <a:r>
              <a:rPr lang="es-MX" sz="2400" dirty="0">
                <a:latin typeface="Comic Sans MS"/>
                <a:cs typeface="Comic Sans MS"/>
              </a:rPr>
              <a:t> </a:t>
            </a:r>
            <a:r>
              <a:rPr lang="es-MX" sz="2400" spc="-5" dirty="0">
                <a:latin typeface="Comic Sans MS"/>
                <a:cs typeface="Comic Sans MS"/>
              </a:rPr>
              <a:t>textos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tratan</a:t>
            </a:r>
            <a:r>
              <a:rPr lang="es-MX" sz="2400" dirty="0">
                <a:latin typeface="Comic Sans MS"/>
                <a:cs typeface="Comic Sans MS"/>
              </a:rPr>
              <a:t> </a:t>
            </a:r>
            <a:r>
              <a:rPr lang="es-MX" sz="2400" spc="-5" dirty="0">
                <a:latin typeface="Comic Sans MS"/>
                <a:cs typeface="Comic Sans MS"/>
              </a:rPr>
              <a:t>sobre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 Generadores.</a:t>
            </a:r>
            <a:endParaRPr lang="es-MX" sz="2400" dirty="0">
              <a:latin typeface="Comic Sans MS"/>
              <a:cs typeface="Comic Sans MS"/>
            </a:endParaRPr>
          </a:p>
          <a:p>
            <a:pPr marL="12700">
              <a:spcBef>
                <a:spcPts val="100"/>
              </a:spcBef>
            </a:pPr>
            <a:endParaRPr sz="900" dirty="0">
              <a:latin typeface="Comic Sans MS"/>
              <a:cs typeface="Comic Sans MS"/>
            </a:endParaRPr>
          </a:p>
        </p:txBody>
      </p:sp>
      <p:sp>
        <p:nvSpPr>
          <p:cNvPr id="11" name="object 11"/>
          <p:cNvSpPr txBox="1"/>
          <p:nvPr/>
        </p:nvSpPr>
        <p:spPr>
          <a:xfrm>
            <a:off x="335472" y="4648200"/>
            <a:ext cx="17215928" cy="1146468"/>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REFERENCIA</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469900" indent="-457200" algn="just">
              <a:spcBef>
                <a:spcPts val="100"/>
              </a:spcBef>
              <a:buFont typeface="+mj-lt"/>
              <a:buAutoNum type="arabicPeriod"/>
            </a:pPr>
            <a:r>
              <a:rPr lang="es-AR" sz="2400" spc="-5" dirty="0">
                <a:latin typeface="Comic Sans MS"/>
                <a:cs typeface="Comic Sans MS"/>
              </a:rPr>
              <a:t>ANSI/IEEE	C37.102-1992 </a:t>
            </a:r>
            <a:r>
              <a:rPr lang="es-AR" sz="2400" spc="-25" dirty="0">
                <a:latin typeface="Comic Sans MS"/>
                <a:cs typeface="Comic Sans MS"/>
              </a:rPr>
              <a:t>“</a:t>
            </a:r>
            <a:r>
              <a:rPr lang="es-AR" sz="2400" i="1" spc="-25" dirty="0">
                <a:latin typeface="Comic Sans MS"/>
                <a:cs typeface="Comic Sans MS"/>
              </a:rPr>
              <a:t>Guide</a:t>
            </a:r>
            <a:r>
              <a:rPr lang="es-AR" sz="2400" i="1" spc="85" dirty="0">
                <a:latin typeface="Comic Sans MS"/>
                <a:cs typeface="Comic Sans MS"/>
              </a:rPr>
              <a:t> </a:t>
            </a:r>
            <a:r>
              <a:rPr lang="es-AR" sz="2400" i="1" spc="-30" dirty="0">
                <a:latin typeface="Comic Sans MS"/>
                <a:cs typeface="Comic Sans MS"/>
              </a:rPr>
              <a:t>por</a:t>
            </a:r>
            <a:r>
              <a:rPr lang="es-AR" sz="2400" i="1" spc="80" dirty="0">
                <a:latin typeface="Comic Sans MS"/>
                <a:cs typeface="Comic Sans MS"/>
              </a:rPr>
              <a:t> </a:t>
            </a:r>
            <a:r>
              <a:rPr lang="es-AR" sz="2400" i="1" spc="-45" dirty="0">
                <a:latin typeface="Comic Sans MS"/>
                <a:cs typeface="Comic Sans MS"/>
              </a:rPr>
              <a:t>AC </a:t>
            </a:r>
            <a:r>
              <a:rPr lang="es-AR" sz="2400" i="1" spc="-30" dirty="0" err="1">
                <a:latin typeface="Comic Sans MS"/>
                <a:cs typeface="Comic Sans MS"/>
              </a:rPr>
              <a:t>Generator</a:t>
            </a:r>
            <a:r>
              <a:rPr lang="es-AR" sz="2400" i="1" spc="-30" dirty="0">
                <a:latin typeface="Comic Sans MS"/>
                <a:cs typeface="Comic Sans MS"/>
              </a:rPr>
              <a:t> </a:t>
            </a:r>
            <a:r>
              <a:rPr lang="es-AR" sz="2400" i="1" spc="-30" dirty="0" err="1">
                <a:latin typeface="Comic Sans MS"/>
                <a:cs typeface="Comic Sans MS"/>
              </a:rPr>
              <a:t>Protectio</a:t>
            </a:r>
            <a:r>
              <a:rPr lang="es-AR" sz="2400" i="1" spc="-40" dirty="0" err="1">
                <a:latin typeface="Comic Sans MS"/>
                <a:cs typeface="Comic Sans MS"/>
              </a:rPr>
              <a:t>n</a:t>
            </a:r>
            <a:r>
              <a:rPr lang="es-AR" sz="2400" spc="-5" dirty="0">
                <a:latin typeface="Comic Sans MS"/>
                <a:cs typeface="Comic Sans MS"/>
              </a:rPr>
              <a:t>”.</a:t>
            </a:r>
            <a:endParaRPr sz="2400" dirty="0">
              <a:latin typeface="Comic Sans MS"/>
              <a:cs typeface="Comic Sans MS"/>
            </a:endParaRPr>
          </a:p>
        </p:txBody>
      </p:sp>
      <p:sp>
        <p:nvSpPr>
          <p:cNvPr id="12" name="object 12"/>
          <p:cNvSpPr txBox="1"/>
          <p:nvPr/>
        </p:nvSpPr>
        <p:spPr>
          <a:xfrm>
            <a:off x="8940800" y="7573107"/>
            <a:ext cx="2824480" cy="156068"/>
          </a:xfrm>
          <a:prstGeom prst="rect">
            <a:avLst/>
          </a:prstGeom>
        </p:spPr>
        <p:txBody>
          <a:bodyPr vert="horz" wrap="square" lIns="0" tIns="12700" rIns="0" bIns="0" rtlCol="0">
            <a:spAutoFit/>
          </a:bodyPr>
          <a:lstStyle/>
          <a:p>
            <a:pPr marL="240665" marR="5080" indent="-228600">
              <a:lnSpc>
                <a:spcPct val="110000"/>
              </a:lnSpc>
              <a:spcBef>
                <a:spcPts val="100"/>
              </a:spcBef>
              <a:tabLst>
                <a:tab pos="240665" algn="l"/>
                <a:tab pos="1062990" algn="l"/>
                <a:tab pos="1970405" algn="l"/>
                <a:tab pos="2181860" algn="l"/>
              </a:tabLst>
            </a:pPr>
            <a:r>
              <a:rPr sz="900" spc="-5" dirty="0">
                <a:latin typeface="Comic Sans MS"/>
                <a:cs typeface="Comic Sans MS"/>
              </a:rPr>
              <a:t>1.	</a:t>
            </a:r>
            <a:endParaRPr sz="900" dirty="0">
              <a:latin typeface="Comic Sans MS"/>
              <a:cs typeface="Comic Sans MS"/>
            </a:endParaRPr>
          </a:p>
        </p:txBody>
      </p:sp>
    </p:spTree>
    <p:extLst>
      <p:ext uri="{BB962C8B-B14F-4D97-AF65-F5344CB8AC3E}">
        <p14:creationId xmlns="" xmlns:p14="http://schemas.microsoft.com/office/powerpoint/2010/main" val="14026311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296802" y="1385862"/>
            <a:ext cx="17359434" cy="4126771"/>
          </a:xfrm>
          <a:prstGeom prst="rect">
            <a:avLst/>
          </a:prstGeom>
        </p:spPr>
        <p:txBody>
          <a:bodyPr vert="horz" wrap="square" lIns="0" tIns="12700" rIns="0" bIns="0" rtlCol="0">
            <a:spAutoFit/>
          </a:bodyPr>
          <a:lstStyle/>
          <a:p>
            <a:pPr marL="12700" marR="5080" algn="just">
              <a:spcBef>
                <a:spcPts val="100"/>
              </a:spcBef>
            </a:pPr>
            <a:r>
              <a:rPr lang="es-AR" sz="2400" b="1" spc="-5" dirty="0" smtClean="0">
                <a:latin typeface="Comic Sans MS" pitchFamily="66" charset="0"/>
                <a:cs typeface="Comic Sans MS"/>
              </a:rPr>
              <a:t>RESUMEN</a:t>
            </a:r>
            <a:endParaRPr lang="es-AR" sz="2400" dirty="0" smtClean="0">
              <a:latin typeface="Comic Sans MS" pitchFamily="66" charset="0"/>
              <a:cs typeface="Comic Sans MS"/>
            </a:endParaRPr>
          </a:p>
          <a:p>
            <a:pPr marL="12700" marR="5080" algn="just">
              <a:spcBef>
                <a:spcPts val="100"/>
              </a:spcBef>
            </a:pPr>
            <a:endParaRPr lang="es-ES" sz="2400" spc="-5" dirty="0" smtClean="0">
              <a:latin typeface="Comic Sans MS" pitchFamily="66" charset="0"/>
              <a:cs typeface="Comic Sans MS"/>
            </a:endParaRPr>
          </a:p>
          <a:p>
            <a:pPr marL="12700" marR="5080" algn="just">
              <a:spcBef>
                <a:spcPts val="100"/>
              </a:spcBef>
            </a:pPr>
            <a:r>
              <a:rPr sz="2400" spc="-5" smtClean="0">
                <a:latin typeface="Comic Sans MS" pitchFamily="66" charset="0"/>
                <a:cs typeface="Comic Sans MS"/>
              </a:rPr>
              <a:t>La</a:t>
            </a:r>
            <a:r>
              <a:rPr sz="2400" smtClean="0">
                <a:latin typeface="Comic Sans MS" pitchFamily="66" charset="0"/>
                <a:cs typeface="Comic Sans MS"/>
              </a:rPr>
              <a:t> </a:t>
            </a:r>
            <a:r>
              <a:rPr sz="2400" spc="-5" dirty="0">
                <a:latin typeface="Comic Sans MS" pitchFamily="66" charset="0"/>
                <a:cs typeface="Comic Sans MS"/>
              </a:rPr>
              <a:t>pérdida</a:t>
            </a:r>
            <a:r>
              <a:rPr sz="2400" dirty="0">
                <a:latin typeface="Comic Sans MS" pitchFamily="66" charset="0"/>
                <a:cs typeface="Comic Sans MS"/>
              </a:rPr>
              <a:t> </a:t>
            </a:r>
            <a:r>
              <a:rPr sz="2400" spc="-5" dirty="0">
                <a:latin typeface="Comic Sans MS" pitchFamily="66" charset="0"/>
                <a:cs typeface="Comic Sans MS"/>
              </a:rPr>
              <a:t>parcial</a:t>
            </a:r>
            <a:r>
              <a:rPr sz="2400" dirty="0">
                <a:latin typeface="Comic Sans MS" pitchFamily="66" charset="0"/>
                <a:cs typeface="Comic Sans MS"/>
              </a:rPr>
              <a:t> </a:t>
            </a:r>
            <a:r>
              <a:rPr sz="2400" spc="-5" dirty="0">
                <a:latin typeface="Comic Sans MS" pitchFamily="66" charset="0"/>
                <a:cs typeface="Comic Sans MS"/>
              </a:rPr>
              <a:t>o</a:t>
            </a:r>
            <a:r>
              <a:rPr sz="2400" dirty="0">
                <a:latin typeface="Comic Sans MS" pitchFamily="66" charset="0"/>
                <a:cs typeface="Comic Sans MS"/>
              </a:rPr>
              <a:t> </a:t>
            </a:r>
            <a:r>
              <a:rPr sz="2400" spc="-5" dirty="0">
                <a:latin typeface="Comic Sans MS" pitchFamily="66" charset="0"/>
                <a:cs typeface="Comic Sans MS"/>
              </a:rPr>
              <a:t>total</a:t>
            </a:r>
            <a:r>
              <a:rPr sz="2400" dirty="0">
                <a:latin typeface="Comic Sans MS" pitchFamily="66" charset="0"/>
                <a:cs typeface="Comic Sans MS"/>
              </a:rPr>
              <a:t> </a:t>
            </a:r>
            <a:r>
              <a:rPr sz="2400" spc="-5" dirty="0">
                <a:latin typeface="Comic Sans MS" pitchFamily="66" charset="0"/>
                <a:cs typeface="Comic Sans MS"/>
              </a:rPr>
              <a:t>de</a:t>
            </a:r>
            <a:r>
              <a:rPr sz="2400" dirty="0">
                <a:latin typeface="Comic Sans MS" pitchFamily="66" charset="0"/>
                <a:cs typeface="Comic Sans MS"/>
              </a:rPr>
              <a:t> </a:t>
            </a:r>
            <a:r>
              <a:rPr sz="2400" spc="-5" dirty="0">
                <a:latin typeface="Comic Sans MS" pitchFamily="66" charset="0"/>
                <a:cs typeface="Comic Sans MS"/>
              </a:rPr>
              <a:t>campo de</a:t>
            </a:r>
            <a:r>
              <a:rPr sz="2400" dirty="0">
                <a:latin typeface="Comic Sans MS" pitchFamily="66" charset="0"/>
                <a:cs typeface="Comic Sans MS"/>
              </a:rPr>
              <a:t> </a:t>
            </a:r>
            <a:r>
              <a:rPr sz="2400" spc="-5">
                <a:latin typeface="Comic Sans MS" pitchFamily="66" charset="0"/>
                <a:cs typeface="Comic Sans MS"/>
              </a:rPr>
              <a:t>un</a:t>
            </a:r>
            <a:r>
              <a:rPr sz="2400">
                <a:latin typeface="Comic Sans MS" pitchFamily="66" charset="0"/>
                <a:cs typeface="Comic Sans MS"/>
              </a:rPr>
              <a:t> </a:t>
            </a:r>
            <a:r>
              <a:rPr sz="2400" spc="-5" smtClean="0">
                <a:latin typeface="Comic Sans MS" pitchFamily="66" charset="0"/>
                <a:cs typeface="Comic Sans MS"/>
              </a:rPr>
              <a:t>generador</a:t>
            </a:r>
            <a:r>
              <a:rPr lang="es-AR" sz="2400" spc="-5" dirty="0" smtClean="0">
                <a:latin typeface="Comic Sans MS" pitchFamily="66" charset="0"/>
                <a:cs typeface="Comic Sans MS"/>
              </a:rPr>
              <a:t> </a:t>
            </a:r>
            <a:r>
              <a:rPr sz="2400" spc="-5" smtClean="0">
                <a:latin typeface="Comic Sans MS" pitchFamily="66" charset="0"/>
                <a:cs typeface="Comic Sans MS"/>
              </a:rPr>
              <a:t>sincrónico </a:t>
            </a:r>
            <a:r>
              <a:rPr sz="2400" spc="-5" dirty="0">
                <a:latin typeface="Comic Sans MS" pitchFamily="66" charset="0"/>
                <a:cs typeface="Comic Sans MS"/>
              </a:rPr>
              <a:t>es perjudicial tanto al generador y </a:t>
            </a:r>
            <a:r>
              <a:rPr sz="2400" spc="-5">
                <a:latin typeface="Comic Sans MS" pitchFamily="66" charset="0"/>
                <a:cs typeface="Comic Sans MS"/>
              </a:rPr>
              <a:t>como </a:t>
            </a:r>
            <a:r>
              <a:rPr sz="2400" spc="-5" smtClean="0">
                <a:latin typeface="Comic Sans MS" pitchFamily="66" charset="0"/>
                <a:cs typeface="Comic Sans MS"/>
              </a:rPr>
              <a:t>al</a:t>
            </a:r>
            <a:r>
              <a:rPr lang="es-AR" sz="2400" spc="-5" dirty="0" smtClean="0">
                <a:latin typeface="Comic Sans MS" pitchFamily="66" charset="0"/>
                <a:cs typeface="Comic Sans MS"/>
              </a:rPr>
              <a:t> </a:t>
            </a:r>
            <a:r>
              <a:rPr sz="2400" spc="-5" smtClean="0">
                <a:latin typeface="Comic Sans MS" pitchFamily="66" charset="0"/>
                <a:cs typeface="Comic Sans MS"/>
              </a:rPr>
              <a:t>sistema </a:t>
            </a:r>
            <a:r>
              <a:rPr sz="2400" spc="-5" dirty="0">
                <a:latin typeface="Comic Sans MS" pitchFamily="66" charset="0"/>
                <a:cs typeface="Comic Sans MS"/>
              </a:rPr>
              <a:t>de potencia al cual está conectado.</a:t>
            </a:r>
            <a:r>
              <a:rPr sz="2400" dirty="0">
                <a:latin typeface="Comic Sans MS" pitchFamily="66" charset="0"/>
                <a:cs typeface="Comic Sans MS"/>
              </a:rPr>
              <a:t> </a:t>
            </a:r>
            <a:r>
              <a:rPr sz="2400" spc="-5">
                <a:latin typeface="Comic Sans MS" pitchFamily="66" charset="0"/>
                <a:cs typeface="Comic Sans MS"/>
              </a:rPr>
              <a:t>La </a:t>
            </a:r>
            <a:r>
              <a:rPr sz="2400" spc="-5" smtClean="0">
                <a:latin typeface="Comic Sans MS" pitchFamily="66" charset="0"/>
                <a:cs typeface="Comic Sans MS"/>
              </a:rPr>
              <a:t>condición</a:t>
            </a:r>
            <a:r>
              <a:rPr lang="es-AR" sz="2400" spc="-5" dirty="0" smtClean="0">
                <a:latin typeface="Comic Sans MS" pitchFamily="66" charset="0"/>
                <a:cs typeface="Comic Sans MS"/>
              </a:rPr>
              <a:t> </a:t>
            </a:r>
            <a:r>
              <a:rPr sz="2400" spc="-5" smtClean="0">
                <a:latin typeface="Comic Sans MS" pitchFamily="66" charset="0"/>
                <a:cs typeface="Comic Sans MS"/>
              </a:rPr>
              <a:t>debe</a:t>
            </a:r>
            <a:r>
              <a:rPr sz="2400" spc="225" smtClean="0">
                <a:latin typeface="Comic Sans MS" pitchFamily="66" charset="0"/>
                <a:cs typeface="Comic Sans MS"/>
              </a:rPr>
              <a:t> </a:t>
            </a:r>
            <a:r>
              <a:rPr sz="2400" spc="-5" dirty="0">
                <a:latin typeface="Comic Sans MS" pitchFamily="66" charset="0"/>
                <a:cs typeface="Comic Sans MS"/>
              </a:rPr>
              <a:t>ser</a:t>
            </a:r>
            <a:r>
              <a:rPr sz="2400" spc="235" dirty="0">
                <a:latin typeface="Comic Sans MS" pitchFamily="66" charset="0"/>
                <a:cs typeface="Comic Sans MS"/>
              </a:rPr>
              <a:t> </a:t>
            </a:r>
            <a:r>
              <a:rPr sz="2400" spc="-5" dirty="0">
                <a:latin typeface="Comic Sans MS" pitchFamily="66" charset="0"/>
                <a:cs typeface="Comic Sans MS"/>
              </a:rPr>
              <a:t>detectada</a:t>
            </a:r>
            <a:r>
              <a:rPr sz="2400" spc="229" dirty="0">
                <a:latin typeface="Comic Sans MS" pitchFamily="66" charset="0"/>
                <a:cs typeface="Comic Sans MS"/>
              </a:rPr>
              <a:t> </a:t>
            </a:r>
            <a:r>
              <a:rPr sz="2400" spc="-5" dirty="0">
                <a:latin typeface="Comic Sans MS" pitchFamily="66" charset="0"/>
                <a:cs typeface="Comic Sans MS"/>
              </a:rPr>
              <a:t>rápidamente</a:t>
            </a:r>
            <a:r>
              <a:rPr sz="2400" spc="225" dirty="0">
                <a:latin typeface="Comic Sans MS" pitchFamily="66" charset="0"/>
                <a:cs typeface="Comic Sans MS"/>
              </a:rPr>
              <a:t> </a:t>
            </a:r>
            <a:r>
              <a:rPr sz="2400" spc="-5" dirty="0">
                <a:latin typeface="Comic Sans MS" pitchFamily="66" charset="0"/>
                <a:cs typeface="Comic Sans MS"/>
              </a:rPr>
              <a:t>y</a:t>
            </a:r>
            <a:r>
              <a:rPr sz="2400" spc="235" dirty="0">
                <a:latin typeface="Comic Sans MS" pitchFamily="66" charset="0"/>
                <a:cs typeface="Comic Sans MS"/>
              </a:rPr>
              <a:t> </a:t>
            </a:r>
            <a:r>
              <a:rPr sz="2400" spc="-5" dirty="0">
                <a:latin typeface="Comic Sans MS" pitchFamily="66" charset="0"/>
                <a:cs typeface="Comic Sans MS"/>
              </a:rPr>
              <a:t>el</a:t>
            </a:r>
            <a:r>
              <a:rPr sz="2400" spc="245" dirty="0">
                <a:latin typeface="Comic Sans MS" pitchFamily="66" charset="0"/>
                <a:cs typeface="Comic Sans MS"/>
              </a:rPr>
              <a:t> </a:t>
            </a:r>
            <a:r>
              <a:rPr sz="2400" spc="-5">
                <a:latin typeface="Comic Sans MS" pitchFamily="66" charset="0"/>
                <a:cs typeface="Comic Sans MS"/>
              </a:rPr>
              <a:t>generador</a:t>
            </a:r>
            <a:r>
              <a:rPr sz="2400" spc="220">
                <a:latin typeface="Comic Sans MS" pitchFamily="66" charset="0"/>
                <a:cs typeface="Comic Sans MS"/>
              </a:rPr>
              <a:t> </a:t>
            </a:r>
            <a:r>
              <a:rPr sz="2400" spc="-5" smtClean="0">
                <a:latin typeface="Comic Sans MS" pitchFamily="66" charset="0"/>
                <a:cs typeface="Comic Sans MS"/>
              </a:rPr>
              <a:t>debe</a:t>
            </a:r>
            <a:r>
              <a:rPr lang="es-AR" sz="2400" spc="-5" dirty="0" smtClean="0">
                <a:latin typeface="Comic Sans MS" pitchFamily="66" charset="0"/>
                <a:cs typeface="Comic Sans MS"/>
              </a:rPr>
              <a:t> </a:t>
            </a:r>
            <a:r>
              <a:rPr sz="2400" spc="-5" smtClean="0">
                <a:latin typeface="Comic Sans MS" pitchFamily="66" charset="0"/>
                <a:cs typeface="Comic Sans MS"/>
              </a:rPr>
              <a:t>ser</a:t>
            </a:r>
            <a:r>
              <a:rPr sz="2400" smtClean="0">
                <a:latin typeface="Comic Sans MS" pitchFamily="66" charset="0"/>
                <a:cs typeface="Comic Sans MS"/>
              </a:rPr>
              <a:t> </a:t>
            </a:r>
            <a:r>
              <a:rPr sz="2400" spc="-5" dirty="0">
                <a:latin typeface="Comic Sans MS" pitchFamily="66" charset="0"/>
                <a:cs typeface="Comic Sans MS"/>
              </a:rPr>
              <a:t>aislado</a:t>
            </a:r>
            <a:r>
              <a:rPr sz="2400" dirty="0">
                <a:latin typeface="Comic Sans MS" pitchFamily="66" charset="0"/>
                <a:cs typeface="Comic Sans MS"/>
              </a:rPr>
              <a:t> </a:t>
            </a:r>
            <a:r>
              <a:rPr sz="2400" spc="-5" dirty="0">
                <a:latin typeface="Comic Sans MS" pitchFamily="66" charset="0"/>
                <a:cs typeface="Comic Sans MS"/>
              </a:rPr>
              <a:t>del</a:t>
            </a:r>
            <a:r>
              <a:rPr sz="2400" dirty="0">
                <a:latin typeface="Comic Sans MS" pitchFamily="66" charset="0"/>
                <a:cs typeface="Comic Sans MS"/>
              </a:rPr>
              <a:t> </a:t>
            </a:r>
            <a:r>
              <a:rPr sz="2400" spc="-5" dirty="0">
                <a:latin typeface="Comic Sans MS" pitchFamily="66" charset="0"/>
                <a:cs typeface="Comic Sans MS"/>
              </a:rPr>
              <a:t>sistema</a:t>
            </a:r>
            <a:r>
              <a:rPr sz="2400" dirty="0">
                <a:latin typeface="Comic Sans MS" pitchFamily="66" charset="0"/>
                <a:cs typeface="Comic Sans MS"/>
              </a:rPr>
              <a:t> </a:t>
            </a:r>
            <a:r>
              <a:rPr sz="2400" spc="-5" dirty="0">
                <a:latin typeface="Comic Sans MS" pitchFamily="66" charset="0"/>
                <a:cs typeface="Comic Sans MS"/>
              </a:rPr>
              <a:t>para</a:t>
            </a:r>
            <a:r>
              <a:rPr sz="2400" dirty="0">
                <a:latin typeface="Comic Sans MS" pitchFamily="66" charset="0"/>
                <a:cs typeface="Comic Sans MS"/>
              </a:rPr>
              <a:t> </a:t>
            </a:r>
            <a:r>
              <a:rPr sz="2400" spc="-5" dirty="0">
                <a:latin typeface="Comic Sans MS" pitchFamily="66" charset="0"/>
                <a:cs typeface="Comic Sans MS"/>
              </a:rPr>
              <a:t>evitarle</a:t>
            </a:r>
            <a:r>
              <a:rPr sz="2400" spc="254" dirty="0">
                <a:latin typeface="Comic Sans MS" pitchFamily="66" charset="0"/>
                <a:cs typeface="Comic Sans MS"/>
              </a:rPr>
              <a:t> </a:t>
            </a:r>
            <a:r>
              <a:rPr sz="2400" spc="-5" dirty="0">
                <a:latin typeface="Comic Sans MS" pitchFamily="66" charset="0"/>
                <a:cs typeface="Comic Sans MS"/>
              </a:rPr>
              <a:t>daños</a:t>
            </a:r>
            <a:r>
              <a:rPr sz="2400" spc="-5">
                <a:latin typeface="Comic Sans MS" pitchFamily="66" charset="0"/>
                <a:cs typeface="Comic Sans MS"/>
              </a:rPr>
              <a:t>.</a:t>
            </a:r>
            <a:r>
              <a:rPr sz="2400" spc="260">
                <a:latin typeface="Comic Sans MS" pitchFamily="66" charset="0"/>
                <a:cs typeface="Comic Sans MS"/>
              </a:rPr>
              <a:t> </a:t>
            </a:r>
            <a:r>
              <a:rPr sz="2400" spc="-5" smtClean="0">
                <a:latin typeface="Comic Sans MS" pitchFamily="66" charset="0"/>
                <a:cs typeface="Comic Sans MS"/>
              </a:rPr>
              <a:t>Una</a:t>
            </a:r>
            <a:r>
              <a:rPr lang="es-AR" sz="2400" spc="-5" dirty="0" smtClean="0">
                <a:latin typeface="Comic Sans MS" pitchFamily="66" charset="0"/>
                <a:cs typeface="Comic Sans MS"/>
              </a:rPr>
              <a:t> </a:t>
            </a:r>
            <a:r>
              <a:rPr sz="2400" spc="-5" smtClean="0">
                <a:latin typeface="Comic Sans MS" pitchFamily="66" charset="0"/>
                <a:cs typeface="Comic Sans MS"/>
              </a:rPr>
              <a:t>condición </a:t>
            </a:r>
            <a:r>
              <a:rPr sz="2400" spc="-5" dirty="0">
                <a:latin typeface="Comic Sans MS" pitchFamily="66" charset="0"/>
                <a:cs typeface="Comic Sans MS"/>
              </a:rPr>
              <a:t>de pérdida de campo no detectada </a:t>
            </a:r>
            <a:r>
              <a:rPr sz="2400" spc="-5">
                <a:latin typeface="Comic Sans MS" pitchFamily="66" charset="0"/>
                <a:cs typeface="Comic Sans MS"/>
              </a:rPr>
              <a:t>puede </a:t>
            </a:r>
            <a:r>
              <a:rPr sz="2400" spc="-5" smtClean="0">
                <a:latin typeface="Comic Sans MS" pitchFamily="66" charset="0"/>
                <a:cs typeface="Comic Sans MS"/>
              </a:rPr>
              <a:t>tener</a:t>
            </a:r>
            <a:r>
              <a:rPr lang="es-AR" sz="2400" spc="-5" dirty="0" smtClean="0">
                <a:latin typeface="Comic Sans MS" pitchFamily="66" charset="0"/>
                <a:cs typeface="Comic Sans MS"/>
              </a:rPr>
              <a:t> </a:t>
            </a:r>
            <a:r>
              <a:rPr sz="2400" spc="-5" smtClean="0">
                <a:latin typeface="Comic Sans MS" pitchFamily="66" charset="0"/>
                <a:cs typeface="Comic Sans MS"/>
              </a:rPr>
              <a:t>también</a:t>
            </a:r>
            <a:r>
              <a:rPr sz="2400" smtClean="0">
                <a:latin typeface="Comic Sans MS" pitchFamily="66" charset="0"/>
                <a:cs typeface="Comic Sans MS"/>
              </a:rPr>
              <a:t> </a:t>
            </a:r>
            <a:r>
              <a:rPr sz="2400" spc="-5" dirty="0">
                <a:latin typeface="Comic Sans MS" pitchFamily="66" charset="0"/>
                <a:cs typeface="Comic Sans MS"/>
              </a:rPr>
              <a:t>un</a:t>
            </a:r>
            <a:r>
              <a:rPr sz="2400" dirty="0">
                <a:latin typeface="Comic Sans MS" pitchFamily="66" charset="0"/>
                <a:cs typeface="Comic Sans MS"/>
              </a:rPr>
              <a:t> </a:t>
            </a:r>
            <a:r>
              <a:rPr sz="2400" spc="-5" dirty="0">
                <a:latin typeface="Comic Sans MS" pitchFamily="66" charset="0"/>
                <a:cs typeface="Comic Sans MS"/>
              </a:rPr>
              <a:t>impacto</a:t>
            </a:r>
            <a:r>
              <a:rPr sz="2400" dirty="0">
                <a:latin typeface="Comic Sans MS" pitchFamily="66" charset="0"/>
                <a:cs typeface="Comic Sans MS"/>
              </a:rPr>
              <a:t> </a:t>
            </a:r>
            <a:r>
              <a:rPr sz="2400" spc="-5" dirty="0">
                <a:latin typeface="Comic Sans MS" pitchFamily="66" charset="0"/>
                <a:cs typeface="Comic Sans MS"/>
              </a:rPr>
              <a:t>devastador</a:t>
            </a:r>
            <a:r>
              <a:rPr sz="2400" dirty="0">
                <a:latin typeface="Comic Sans MS" pitchFamily="66" charset="0"/>
                <a:cs typeface="Comic Sans MS"/>
              </a:rPr>
              <a:t> </a:t>
            </a:r>
            <a:r>
              <a:rPr sz="2400" spc="-5" dirty="0">
                <a:latin typeface="Comic Sans MS" pitchFamily="66" charset="0"/>
                <a:cs typeface="Comic Sans MS"/>
              </a:rPr>
              <a:t>sobre</a:t>
            </a:r>
            <a:r>
              <a:rPr sz="2400" dirty="0">
                <a:latin typeface="Comic Sans MS" pitchFamily="66" charset="0"/>
                <a:cs typeface="Comic Sans MS"/>
              </a:rPr>
              <a:t> </a:t>
            </a:r>
            <a:r>
              <a:rPr sz="2400" spc="-5" dirty="0">
                <a:latin typeface="Comic Sans MS" pitchFamily="66" charset="0"/>
                <a:cs typeface="Comic Sans MS"/>
              </a:rPr>
              <a:t>el</a:t>
            </a:r>
            <a:r>
              <a:rPr sz="2400" dirty="0">
                <a:latin typeface="Comic Sans MS" pitchFamily="66" charset="0"/>
                <a:cs typeface="Comic Sans MS"/>
              </a:rPr>
              <a:t> </a:t>
            </a:r>
            <a:r>
              <a:rPr sz="2400" spc="-5">
                <a:latin typeface="Comic Sans MS" pitchFamily="66" charset="0"/>
                <a:cs typeface="Comic Sans MS"/>
              </a:rPr>
              <a:t>sistema</a:t>
            </a:r>
            <a:r>
              <a:rPr sz="2400">
                <a:latin typeface="Comic Sans MS" pitchFamily="66" charset="0"/>
                <a:cs typeface="Comic Sans MS"/>
              </a:rPr>
              <a:t> </a:t>
            </a:r>
            <a:r>
              <a:rPr sz="2400" spc="-5" smtClean="0">
                <a:latin typeface="Comic Sans MS" pitchFamily="66" charset="0"/>
                <a:cs typeface="Comic Sans MS"/>
              </a:rPr>
              <a:t>de</a:t>
            </a:r>
            <a:r>
              <a:rPr lang="es-AR" sz="2400" spc="-5" dirty="0" smtClean="0">
                <a:latin typeface="Comic Sans MS" pitchFamily="66" charset="0"/>
                <a:cs typeface="Comic Sans MS"/>
              </a:rPr>
              <a:t> </a:t>
            </a:r>
            <a:r>
              <a:rPr sz="2400" spc="-5" smtClean="0">
                <a:latin typeface="Comic Sans MS" pitchFamily="66" charset="0"/>
                <a:cs typeface="Comic Sans MS"/>
              </a:rPr>
              <a:t>potencia</a:t>
            </a:r>
            <a:r>
              <a:rPr sz="2400" spc="-5" dirty="0">
                <a:latin typeface="Comic Sans MS" pitchFamily="66" charset="0"/>
                <a:cs typeface="Comic Sans MS"/>
              </a:rPr>
              <a:t>, causándole una pérdida del soporte </a:t>
            </a:r>
            <a:r>
              <a:rPr sz="2400" spc="-5">
                <a:latin typeface="Comic Sans MS" pitchFamily="66" charset="0"/>
                <a:cs typeface="Comic Sans MS"/>
              </a:rPr>
              <a:t>de </a:t>
            </a:r>
            <a:r>
              <a:rPr sz="2400" spc="-5" smtClean="0">
                <a:latin typeface="Comic Sans MS" pitchFamily="66" charset="0"/>
                <a:cs typeface="Comic Sans MS"/>
              </a:rPr>
              <a:t>potencia</a:t>
            </a:r>
            <a:r>
              <a:rPr lang="es-AR" sz="2400" spc="-5" dirty="0" smtClean="0">
                <a:latin typeface="Comic Sans MS" pitchFamily="66" charset="0"/>
                <a:cs typeface="Comic Sans MS"/>
              </a:rPr>
              <a:t> </a:t>
            </a:r>
            <a:r>
              <a:rPr sz="2400" spc="-5" smtClean="0">
                <a:latin typeface="Comic Sans MS" pitchFamily="66" charset="0"/>
                <a:cs typeface="Comic Sans MS"/>
              </a:rPr>
              <a:t>reactiva</a:t>
            </a:r>
            <a:r>
              <a:rPr sz="2400" smtClean="0">
                <a:latin typeface="Comic Sans MS" pitchFamily="66" charset="0"/>
                <a:cs typeface="Comic Sans MS"/>
              </a:rPr>
              <a:t> </a:t>
            </a:r>
            <a:r>
              <a:rPr sz="2400" spc="-5" dirty="0">
                <a:latin typeface="Comic Sans MS" pitchFamily="66" charset="0"/>
                <a:cs typeface="Comic Sans MS"/>
              </a:rPr>
              <a:t>y</a:t>
            </a:r>
            <a:r>
              <a:rPr sz="2400" dirty="0">
                <a:latin typeface="Comic Sans MS" pitchFamily="66" charset="0"/>
                <a:cs typeface="Comic Sans MS"/>
              </a:rPr>
              <a:t> </a:t>
            </a:r>
            <a:r>
              <a:rPr sz="2400" spc="-5" dirty="0">
                <a:latin typeface="Comic Sans MS" pitchFamily="66" charset="0"/>
                <a:cs typeface="Comic Sans MS"/>
              </a:rPr>
              <a:t>creando</a:t>
            </a:r>
            <a:r>
              <a:rPr sz="2400" dirty="0">
                <a:latin typeface="Comic Sans MS" pitchFamily="66" charset="0"/>
                <a:cs typeface="Comic Sans MS"/>
              </a:rPr>
              <a:t> </a:t>
            </a:r>
            <a:r>
              <a:rPr sz="2400" spc="-5" dirty="0">
                <a:latin typeface="Comic Sans MS" pitchFamily="66" charset="0"/>
                <a:cs typeface="Comic Sans MS"/>
              </a:rPr>
              <a:t>una</a:t>
            </a:r>
            <a:r>
              <a:rPr sz="2400" dirty="0">
                <a:latin typeface="Comic Sans MS" pitchFamily="66" charset="0"/>
                <a:cs typeface="Comic Sans MS"/>
              </a:rPr>
              <a:t> </a:t>
            </a:r>
            <a:r>
              <a:rPr sz="2400" spc="-5" dirty="0">
                <a:latin typeface="Comic Sans MS" pitchFamily="66" charset="0"/>
                <a:cs typeface="Comic Sans MS"/>
              </a:rPr>
              <a:t>toma</a:t>
            </a:r>
            <a:r>
              <a:rPr sz="2400" dirty="0">
                <a:latin typeface="Comic Sans MS" pitchFamily="66" charset="0"/>
                <a:cs typeface="Comic Sans MS"/>
              </a:rPr>
              <a:t> </a:t>
            </a:r>
            <a:r>
              <a:rPr sz="2400" spc="-5" dirty="0">
                <a:latin typeface="Comic Sans MS" pitchFamily="66" charset="0"/>
                <a:cs typeface="Comic Sans MS"/>
              </a:rPr>
              <a:t>sustancial</a:t>
            </a:r>
            <a:r>
              <a:rPr sz="2400" dirty="0">
                <a:latin typeface="Comic Sans MS" pitchFamily="66" charset="0"/>
                <a:cs typeface="Comic Sans MS"/>
              </a:rPr>
              <a:t> </a:t>
            </a:r>
            <a:r>
              <a:rPr sz="2400" spc="-5">
                <a:latin typeface="Comic Sans MS" pitchFamily="66" charset="0"/>
                <a:cs typeface="Comic Sans MS"/>
              </a:rPr>
              <a:t>de</a:t>
            </a:r>
            <a:r>
              <a:rPr sz="2400">
                <a:latin typeface="Comic Sans MS" pitchFamily="66" charset="0"/>
                <a:cs typeface="Comic Sans MS"/>
              </a:rPr>
              <a:t> </a:t>
            </a:r>
            <a:r>
              <a:rPr sz="2400" spc="-5" smtClean="0">
                <a:latin typeface="Comic Sans MS" pitchFamily="66" charset="0"/>
                <a:cs typeface="Comic Sans MS"/>
              </a:rPr>
              <a:t>potencia</a:t>
            </a:r>
            <a:r>
              <a:rPr lang="es-AR" sz="2400" spc="-5" dirty="0" smtClean="0">
                <a:latin typeface="Comic Sans MS" pitchFamily="66" charset="0"/>
                <a:cs typeface="Comic Sans MS"/>
              </a:rPr>
              <a:t> </a:t>
            </a:r>
            <a:r>
              <a:rPr sz="2400" spc="-5" smtClean="0">
                <a:latin typeface="Comic Sans MS" pitchFamily="66" charset="0"/>
                <a:cs typeface="Comic Sans MS"/>
              </a:rPr>
              <a:t>reactiva</a:t>
            </a:r>
            <a:r>
              <a:rPr sz="2400" spc="-5" smtClean="0">
                <a:latin typeface="Comic Sans MS" pitchFamily="66" charset="0"/>
                <a:cs typeface="Comic Sans MS"/>
              </a:rPr>
              <a:t>.</a:t>
            </a:r>
            <a:endParaRPr lang="es-ES" sz="2400" spc="-5" dirty="0" smtClean="0">
              <a:latin typeface="Comic Sans MS" pitchFamily="66" charset="0"/>
              <a:cs typeface="Comic Sans MS"/>
            </a:endParaRPr>
          </a:p>
          <a:p>
            <a:pPr marL="12700" marR="5080" algn="just">
              <a:spcBef>
                <a:spcPts val="100"/>
              </a:spcBef>
            </a:pPr>
            <a:r>
              <a:rPr lang="es-AR" sz="2400" spc="-5" dirty="0" smtClean="0">
                <a:latin typeface="Comic Sans MS" pitchFamily="66" charset="0"/>
                <a:cs typeface="Comic Sans MS"/>
              </a:rPr>
              <a:t>En generadores grandes esta condición puede </a:t>
            </a:r>
            <a:r>
              <a:rPr lang="es-AR" sz="2400" spc="-5" dirty="0" smtClean="0">
                <a:latin typeface="Comic Sans MS" pitchFamily="66" charset="0"/>
                <a:cs typeface="Comic Sans MS"/>
              </a:rPr>
              <a:t>contribuir a</a:t>
            </a:r>
            <a:r>
              <a:rPr lang="es-AR" sz="2400" spc="-5" dirty="0" smtClean="0">
                <a:latin typeface="Comic Sans MS" pitchFamily="66" charset="0"/>
                <a:cs typeface="Comic Sans MS"/>
              </a:rPr>
              <a:t>,</a:t>
            </a:r>
            <a:r>
              <a:rPr lang="es-AR" sz="2400" spc="150" dirty="0" smtClean="0">
                <a:latin typeface="Comic Sans MS" pitchFamily="66" charset="0"/>
                <a:cs typeface="Comic Sans MS"/>
              </a:rPr>
              <a:t> </a:t>
            </a:r>
            <a:r>
              <a:rPr lang="es-AR" sz="2400" spc="-5" dirty="0" smtClean="0">
                <a:latin typeface="Comic Sans MS" pitchFamily="66" charset="0"/>
                <a:cs typeface="Comic Sans MS"/>
              </a:rPr>
              <a:t>o</a:t>
            </a:r>
            <a:r>
              <a:rPr lang="es-AR" sz="2400" spc="150" dirty="0" smtClean="0">
                <a:latin typeface="Comic Sans MS" pitchFamily="66" charset="0"/>
                <a:cs typeface="Comic Sans MS"/>
              </a:rPr>
              <a:t> </a:t>
            </a:r>
            <a:r>
              <a:rPr lang="es-AR" sz="2400" spc="-5" dirty="0" smtClean="0">
                <a:latin typeface="Comic Sans MS" pitchFamily="66" charset="0"/>
                <a:cs typeface="Comic Sans MS"/>
              </a:rPr>
              <a:t>incluso</a:t>
            </a:r>
            <a:r>
              <a:rPr lang="es-AR" sz="2400" spc="145" dirty="0" smtClean="0">
                <a:latin typeface="Comic Sans MS" pitchFamily="66" charset="0"/>
                <a:cs typeface="Comic Sans MS"/>
              </a:rPr>
              <a:t> </a:t>
            </a:r>
            <a:r>
              <a:rPr lang="es-AR" sz="2400" spc="-5" dirty="0" smtClean="0">
                <a:latin typeface="Comic Sans MS" pitchFamily="66" charset="0"/>
                <a:cs typeface="Comic Sans MS"/>
              </a:rPr>
              <a:t>provocar</a:t>
            </a:r>
            <a:r>
              <a:rPr lang="es-AR" sz="2400" spc="150" dirty="0" smtClean="0">
                <a:latin typeface="Comic Sans MS" pitchFamily="66" charset="0"/>
                <a:cs typeface="Comic Sans MS"/>
              </a:rPr>
              <a:t> </a:t>
            </a:r>
            <a:r>
              <a:rPr lang="es-AR" sz="2400" spc="-5" dirty="0" smtClean="0">
                <a:latin typeface="Comic Sans MS" pitchFamily="66" charset="0"/>
                <a:cs typeface="Comic Sans MS"/>
              </a:rPr>
              <a:t>un</a:t>
            </a:r>
            <a:r>
              <a:rPr lang="es-AR" sz="2400" spc="150" dirty="0" smtClean="0">
                <a:latin typeface="Comic Sans MS" pitchFamily="66" charset="0"/>
                <a:cs typeface="Comic Sans MS"/>
              </a:rPr>
              <a:t> </a:t>
            </a:r>
            <a:r>
              <a:rPr lang="es-AR" sz="2400" spc="-5" dirty="0" smtClean="0">
                <a:latin typeface="Comic Sans MS" pitchFamily="66" charset="0"/>
                <a:cs typeface="Comic Sans MS"/>
              </a:rPr>
              <a:t>colapso</a:t>
            </a:r>
            <a:r>
              <a:rPr lang="es-AR" sz="2400" spc="145" dirty="0" smtClean="0">
                <a:latin typeface="Comic Sans MS" pitchFamily="66" charset="0"/>
                <a:cs typeface="Comic Sans MS"/>
              </a:rPr>
              <a:t> </a:t>
            </a:r>
            <a:r>
              <a:rPr lang="es-AR" sz="2400" spc="-5" dirty="0" smtClean="0">
                <a:latin typeface="Comic Sans MS" pitchFamily="66" charset="0"/>
                <a:cs typeface="Comic Sans MS"/>
              </a:rPr>
              <a:t>de</a:t>
            </a:r>
            <a:r>
              <a:rPr lang="es-AR" sz="2400" spc="150" dirty="0" smtClean="0">
                <a:latin typeface="Comic Sans MS" pitchFamily="66" charset="0"/>
                <a:cs typeface="Comic Sans MS"/>
              </a:rPr>
              <a:t> </a:t>
            </a:r>
            <a:r>
              <a:rPr lang="es-AR" sz="2400" spc="-5" dirty="0" smtClean="0">
                <a:latin typeface="Comic Sans MS" pitchFamily="66" charset="0"/>
                <a:cs typeface="Comic Sans MS"/>
              </a:rPr>
              <a:t>tensión</a:t>
            </a:r>
            <a:r>
              <a:rPr lang="es-AR" sz="2400" spc="145" dirty="0" smtClean="0">
                <a:latin typeface="Comic Sans MS" pitchFamily="66" charset="0"/>
                <a:cs typeface="Comic Sans MS"/>
              </a:rPr>
              <a:t> </a:t>
            </a:r>
            <a:r>
              <a:rPr lang="es-AR" sz="2400" spc="-5" dirty="0" smtClean="0">
                <a:latin typeface="Comic Sans MS" pitchFamily="66" charset="0"/>
                <a:cs typeface="Comic Sans MS"/>
              </a:rPr>
              <a:t>del</a:t>
            </a:r>
            <a:r>
              <a:rPr lang="es-AR" sz="2400" spc="150" dirty="0" smtClean="0">
                <a:latin typeface="Comic Sans MS" pitchFamily="66" charset="0"/>
                <a:cs typeface="Comic Sans MS"/>
              </a:rPr>
              <a:t> </a:t>
            </a:r>
            <a:r>
              <a:rPr lang="es-AR" sz="2400" spc="-5" dirty="0" smtClean="0">
                <a:latin typeface="Comic Sans MS" pitchFamily="66" charset="0"/>
                <a:cs typeface="Comic Sans MS"/>
              </a:rPr>
              <a:t>sistema de </a:t>
            </a:r>
            <a:r>
              <a:rPr lang="es-AR" sz="2400" spc="-5" dirty="0" smtClean="0">
                <a:latin typeface="Comic Sans MS" pitchFamily="66" charset="0"/>
                <a:cs typeface="Comic Sans MS"/>
              </a:rPr>
              <a:t>una gran área.</a:t>
            </a:r>
            <a:r>
              <a:rPr lang="es-AR" sz="2400" dirty="0" smtClean="0">
                <a:latin typeface="Comic Sans MS" pitchFamily="66" charset="0"/>
                <a:cs typeface="Comic Sans MS"/>
              </a:rPr>
              <a:t> </a:t>
            </a:r>
            <a:r>
              <a:rPr lang="es-AR" sz="2400" spc="-5" dirty="0" smtClean="0">
                <a:latin typeface="Comic Sans MS" pitchFamily="66" charset="0"/>
                <a:cs typeface="Comic Sans MS"/>
              </a:rPr>
              <a:t>Esta sección del Tutorial discute </a:t>
            </a:r>
            <a:r>
              <a:rPr lang="es-AR" sz="2400" spc="-5" dirty="0" smtClean="0">
                <a:latin typeface="Comic Sans MS" pitchFamily="66" charset="0"/>
                <a:cs typeface="Comic Sans MS"/>
              </a:rPr>
              <a:t>las características </a:t>
            </a:r>
            <a:r>
              <a:rPr lang="es-AR" sz="2400" spc="-5" dirty="0" smtClean="0">
                <a:latin typeface="Comic Sans MS" pitchFamily="66" charset="0"/>
                <a:cs typeface="Comic Sans MS"/>
              </a:rPr>
              <a:t>de la pérdida de campo del generador </a:t>
            </a:r>
            <a:r>
              <a:rPr lang="es-AR" sz="2400" spc="-5" dirty="0" smtClean="0">
                <a:latin typeface="Comic Sans MS" pitchFamily="66" charset="0"/>
                <a:cs typeface="Comic Sans MS"/>
              </a:rPr>
              <a:t>y los</a:t>
            </a:r>
            <a:r>
              <a:rPr lang="es-AR" sz="2400" dirty="0" smtClean="0">
                <a:latin typeface="Comic Sans MS" pitchFamily="66" charset="0"/>
                <a:cs typeface="Comic Sans MS"/>
              </a:rPr>
              <a:t> </a:t>
            </a:r>
            <a:r>
              <a:rPr lang="es-AR" sz="2400" spc="-5" dirty="0" smtClean="0">
                <a:latin typeface="Comic Sans MS" pitchFamily="66" charset="0"/>
                <a:cs typeface="Comic Sans MS"/>
              </a:rPr>
              <a:t>esquemas</a:t>
            </a:r>
            <a:r>
              <a:rPr lang="es-AR" sz="2400" dirty="0" smtClean="0">
                <a:latin typeface="Comic Sans MS" pitchFamily="66" charset="0"/>
                <a:cs typeface="Comic Sans MS"/>
              </a:rPr>
              <a:t> </a:t>
            </a:r>
            <a:r>
              <a:rPr lang="es-AR" sz="2400" spc="-5" dirty="0" smtClean="0">
                <a:latin typeface="Comic Sans MS" pitchFamily="66" charset="0"/>
                <a:cs typeface="Comic Sans MS"/>
              </a:rPr>
              <a:t>para</a:t>
            </a:r>
            <a:r>
              <a:rPr lang="es-AR" sz="2400" dirty="0" smtClean="0">
                <a:latin typeface="Comic Sans MS" pitchFamily="66" charset="0"/>
                <a:cs typeface="Comic Sans MS"/>
              </a:rPr>
              <a:t> </a:t>
            </a:r>
            <a:r>
              <a:rPr lang="es-AR" sz="2400" spc="-5" dirty="0" smtClean="0">
                <a:latin typeface="Comic Sans MS" pitchFamily="66" charset="0"/>
                <a:cs typeface="Comic Sans MS"/>
              </a:rPr>
              <a:t>proteger</a:t>
            </a:r>
            <a:r>
              <a:rPr lang="es-AR" sz="2400" dirty="0" smtClean="0">
                <a:latin typeface="Comic Sans MS" pitchFamily="66" charset="0"/>
                <a:cs typeface="Comic Sans MS"/>
              </a:rPr>
              <a:t> </a:t>
            </a:r>
            <a:r>
              <a:rPr lang="es-AR" sz="2400" spc="-5" dirty="0" smtClean="0">
                <a:latin typeface="Comic Sans MS" pitchFamily="66" charset="0"/>
                <a:cs typeface="Comic Sans MS"/>
              </a:rPr>
              <a:t>al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contra</a:t>
            </a:r>
            <a:r>
              <a:rPr lang="es-AR" sz="2400" dirty="0" smtClean="0">
                <a:latin typeface="Comic Sans MS" pitchFamily="66" charset="0"/>
                <a:cs typeface="Comic Sans MS"/>
              </a:rPr>
              <a:t> </a:t>
            </a:r>
            <a:r>
              <a:rPr lang="es-AR" sz="2400" spc="-5" dirty="0" smtClean="0">
                <a:latin typeface="Comic Sans MS" pitchFamily="66" charset="0"/>
                <a:cs typeface="Comic Sans MS"/>
              </a:rPr>
              <a:t>esta condición</a:t>
            </a:r>
            <a:r>
              <a:rPr lang="es-AR" sz="2400" spc="-5" dirty="0" smtClean="0">
                <a:latin typeface="Comic Sans MS" pitchFamily="66" charset="0"/>
                <a:cs typeface="Comic Sans MS"/>
              </a:rPr>
              <a:t>.</a:t>
            </a:r>
            <a:endParaRPr lang="es-AR" sz="2400" dirty="0" smtClean="0">
              <a:latin typeface="Comic Sans MS" pitchFamily="66" charset="0"/>
              <a:cs typeface="Comic Sans MS"/>
            </a:endParaRPr>
          </a:p>
          <a:p>
            <a:pPr marL="12700" marR="5080" algn="just">
              <a:spcBef>
                <a:spcPts val="100"/>
              </a:spcBef>
            </a:pPr>
            <a:endParaRPr sz="2400">
              <a:latin typeface="Comic Sans MS" pitchFamily="66" charset="0"/>
              <a:cs typeface="Comic Sans MS"/>
            </a:endParaRPr>
          </a:p>
        </p:txBody>
      </p:sp>
      <p:sp>
        <p:nvSpPr>
          <p:cNvPr id="19" name="object 16">
            <a:extLst>
              <a:ext uri="{FF2B5EF4-FFF2-40B4-BE49-F238E27FC236}">
                <a16:creationId xmlns:a16="http://schemas.microsoft.com/office/drawing/2014/main" xmlns="" id="{942E5617-C1C5-4AD4-987D-4245CFB66B96}"/>
              </a:ext>
            </a:extLst>
          </p:cNvPr>
          <p:cNvSpPr txBox="1"/>
          <p:nvPr/>
        </p:nvSpPr>
        <p:spPr>
          <a:xfrm>
            <a:off x="296802" y="171416"/>
            <a:ext cx="17373600" cy="1177245"/>
          </a:xfrm>
          <a:prstGeom prst="rect">
            <a:avLst/>
          </a:prstGeom>
        </p:spPr>
        <p:txBody>
          <a:bodyPr vert="horz" wrap="square" lIns="0" tIns="12700" rIns="0" bIns="0" rtlCol="0">
            <a:spAutoFit/>
          </a:bodyPr>
          <a:lstStyle/>
          <a:p>
            <a:pPr marL="12700" algn="ctr">
              <a:spcBef>
                <a:spcPts val="100"/>
              </a:spcBef>
            </a:pPr>
            <a:r>
              <a:rPr sz="3200" b="1" spc="-5">
                <a:latin typeface="Comic Sans MS"/>
                <a:cs typeface="Comic Sans MS"/>
              </a:rPr>
              <a:t>SECCIÓN</a:t>
            </a:r>
            <a:r>
              <a:rPr sz="3200" b="1" spc="-60">
                <a:latin typeface="Comic Sans MS"/>
                <a:cs typeface="Comic Sans MS"/>
              </a:rPr>
              <a:t> </a:t>
            </a:r>
            <a:r>
              <a:rPr lang="es-ES" sz="3200" b="1" spc="-5" dirty="0" smtClean="0">
                <a:latin typeface="Comic Sans MS"/>
                <a:cs typeface="Comic Sans MS"/>
              </a:rPr>
              <a:t>8</a:t>
            </a:r>
            <a:endParaRPr lang="en-US" sz="3200" b="1" spc="-5" dirty="0">
              <a:latin typeface="Comic Sans MS"/>
              <a:cs typeface="Comic Sans MS"/>
            </a:endParaRPr>
          </a:p>
          <a:p>
            <a:pPr marL="12700" algn="ctr">
              <a:spcBef>
                <a:spcPts val="100"/>
              </a:spcBef>
            </a:pPr>
            <a:r>
              <a:rPr lang="es-AR" sz="3200" b="1" spc="-5" dirty="0" smtClean="0">
                <a:latin typeface="Comic Sans MS"/>
                <a:cs typeface="Comic Sans MS"/>
              </a:rPr>
              <a:t>PROTECCIÓN</a:t>
            </a:r>
            <a:r>
              <a:rPr lang="es-AR" sz="3200" b="1" spc="5" dirty="0" smtClean="0">
                <a:latin typeface="Comic Sans MS"/>
                <a:cs typeface="Comic Sans MS"/>
              </a:rPr>
              <a:t> </a:t>
            </a:r>
            <a:r>
              <a:rPr lang="es-AR" sz="3200" b="1" spc="-5" dirty="0" smtClean="0">
                <a:latin typeface="Comic Sans MS"/>
                <a:cs typeface="Comic Sans MS"/>
              </a:rPr>
              <a:t>DE</a:t>
            </a:r>
            <a:r>
              <a:rPr lang="es-AR" sz="3200" b="1" spc="5" dirty="0" smtClean="0">
                <a:latin typeface="Comic Sans MS"/>
                <a:cs typeface="Comic Sans MS"/>
              </a:rPr>
              <a:t> </a:t>
            </a:r>
            <a:r>
              <a:rPr lang="es-AR" sz="3200" b="1" spc="-5" dirty="0" smtClean="0">
                <a:latin typeface="Comic Sans MS"/>
                <a:cs typeface="Comic Sans MS"/>
              </a:rPr>
              <a:t>PÉRDIDA</a:t>
            </a:r>
            <a:r>
              <a:rPr lang="es-AR" sz="3200" b="1" spc="5" dirty="0" smtClean="0">
                <a:latin typeface="Comic Sans MS"/>
                <a:cs typeface="Comic Sans MS"/>
              </a:rPr>
              <a:t> </a:t>
            </a:r>
            <a:r>
              <a:rPr lang="es-AR" sz="3200" b="1" spc="-5" dirty="0" smtClean="0">
                <a:latin typeface="Comic Sans MS"/>
                <a:cs typeface="Comic Sans MS"/>
              </a:rPr>
              <a:t>DE</a:t>
            </a:r>
            <a:r>
              <a:rPr lang="es-AR" sz="3200" b="1" spc="5" dirty="0" smtClean="0">
                <a:latin typeface="Comic Sans MS"/>
                <a:cs typeface="Comic Sans MS"/>
              </a:rPr>
              <a:t> </a:t>
            </a:r>
            <a:r>
              <a:rPr lang="es-AR" sz="3200" b="1" spc="-5" dirty="0" smtClean="0">
                <a:latin typeface="Comic Sans MS"/>
                <a:cs typeface="Comic Sans MS"/>
              </a:rPr>
              <a:t>CAMPO</a:t>
            </a:r>
            <a:endParaRPr lang="es-AR" sz="3200" dirty="0" smtClean="0">
              <a:latin typeface="Comic Sans MS"/>
              <a:cs typeface="Comic Sans MS"/>
            </a:endParaRPr>
          </a:p>
          <a:p>
            <a:pPr marL="12700">
              <a:spcBef>
                <a:spcPts val="100"/>
              </a:spcBef>
            </a:pPr>
            <a:endParaRPr sz="1000" dirty="0">
              <a:latin typeface="Comic Sans MS"/>
              <a:cs typeface="Comic Sans MS"/>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511116" y="457168"/>
            <a:ext cx="11072890" cy="8915261"/>
          </a:xfrm>
          <a:prstGeom prst="rect">
            <a:avLst/>
          </a:prstGeom>
        </p:spPr>
        <p:txBody>
          <a:bodyPr vert="horz" wrap="square" lIns="0" tIns="12700" rIns="0" bIns="0" rtlCol="0">
            <a:spAutoFit/>
          </a:bodyPr>
          <a:lstStyle/>
          <a:p>
            <a:pPr marL="12700" algn="just">
              <a:spcBef>
                <a:spcPts val="100"/>
              </a:spcBef>
            </a:pPr>
            <a:r>
              <a:rPr sz="2400" b="1" spc="-5" smtClean="0">
                <a:latin typeface="Comic Sans MS" pitchFamily="66" charset="0"/>
                <a:cs typeface="Comic Sans MS"/>
              </a:rPr>
              <a:t>INTRODUCCIÓN</a:t>
            </a:r>
            <a:endParaRPr lang="es-ES" sz="2400" b="1" spc="-5" dirty="0" smtClean="0">
              <a:latin typeface="Comic Sans MS" pitchFamily="66" charset="0"/>
              <a:cs typeface="Comic Sans MS"/>
            </a:endParaRPr>
          </a:p>
          <a:p>
            <a:pPr marL="12700" algn="just">
              <a:spcBef>
                <a:spcPts val="270"/>
              </a:spcBef>
            </a:pPr>
            <a:r>
              <a:rPr lang="es-AR" sz="2400" spc="-5" dirty="0" smtClean="0">
                <a:latin typeface="Comic Sans MS" pitchFamily="66" charset="0"/>
                <a:cs typeface="Comic Sans MS"/>
              </a:rPr>
              <a:t>Un</a:t>
            </a:r>
            <a:r>
              <a:rPr lang="es-AR" sz="2400" spc="65"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spc="65" dirty="0" smtClean="0">
                <a:latin typeface="Comic Sans MS" pitchFamily="66" charset="0"/>
                <a:cs typeface="Comic Sans MS"/>
              </a:rPr>
              <a:t> </a:t>
            </a:r>
            <a:r>
              <a:rPr lang="es-AR" sz="2400" spc="-5" dirty="0" smtClean="0">
                <a:latin typeface="Comic Sans MS" pitchFamily="66" charset="0"/>
                <a:cs typeface="Comic Sans MS"/>
              </a:rPr>
              <a:t>sincrónico</a:t>
            </a:r>
            <a:r>
              <a:rPr lang="es-AR" sz="2400" spc="70" dirty="0" smtClean="0">
                <a:latin typeface="Comic Sans MS" pitchFamily="66" charset="0"/>
                <a:cs typeface="Comic Sans MS"/>
              </a:rPr>
              <a:t> </a:t>
            </a:r>
            <a:r>
              <a:rPr lang="es-AR" sz="2400" spc="-5" dirty="0" smtClean="0">
                <a:latin typeface="Comic Sans MS" pitchFamily="66" charset="0"/>
                <a:cs typeface="Comic Sans MS"/>
              </a:rPr>
              <a:t>requiere</a:t>
            </a:r>
            <a:r>
              <a:rPr lang="es-AR" sz="2400" spc="65" dirty="0" smtClean="0">
                <a:latin typeface="Comic Sans MS" pitchFamily="66" charset="0"/>
                <a:cs typeface="Comic Sans MS"/>
              </a:rPr>
              <a:t> </a:t>
            </a:r>
            <a:r>
              <a:rPr lang="es-AR" sz="2400" spc="-5" dirty="0" smtClean="0">
                <a:latin typeface="Comic Sans MS" pitchFamily="66" charset="0"/>
                <a:cs typeface="Comic Sans MS"/>
              </a:rPr>
              <a:t>tensión</a:t>
            </a:r>
            <a:r>
              <a:rPr lang="es-AR" sz="2400" spc="70" dirty="0" smtClean="0">
                <a:latin typeface="Comic Sans MS" pitchFamily="66" charset="0"/>
                <a:cs typeface="Comic Sans MS"/>
              </a:rPr>
              <a:t> </a:t>
            </a:r>
            <a:r>
              <a:rPr lang="es-AR" sz="2400" spc="-5" dirty="0" smtClean="0">
                <a:latin typeface="Comic Sans MS" pitchFamily="66" charset="0"/>
                <a:cs typeface="Comic Sans MS"/>
              </a:rPr>
              <a:t>y</a:t>
            </a:r>
            <a:r>
              <a:rPr lang="es-AR" sz="2400" spc="55" dirty="0" smtClean="0">
                <a:latin typeface="Comic Sans MS" pitchFamily="66" charset="0"/>
                <a:cs typeface="Comic Sans MS"/>
              </a:rPr>
              <a:t> </a:t>
            </a:r>
            <a:r>
              <a:rPr lang="es-AR" sz="2400" spc="-5" dirty="0" smtClean="0">
                <a:latin typeface="Comic Sans MS" pitchFamily="66" charset="0"/>
                <a:cs typeface="Comic Sans MS"/>
              </a:rPr>
              <a:t>corriente</a:t>
            </a:r>
            <a:r>
              <a:rPr lang="es-AR" sz="2400" spc="50" dirty="0" smtClean="0">
                <a:latin typeface="Comic Sans MS" pitchFamily="66" charset="0"/>
                <a:cs typeface="Comic Sans MS"/>
              </a:rPr>
              <a:t> </a:t>
            </a:r>
            <a:r>
              <a:rPr lang="es-AR" sz="2400" spc="-5" dirty="0" smtClean="0">
                <a:latin typeface="Comic Sans MS" pitchFamily="66" charset="0"/>
                <a:cs typeface="Comic Sans MS"/>
              </a:rPr>
              <a:t>de C.D. adecuadas en su devanado de campo para </a:t>
            </a:r>
            <a:r>
              <a:rPr lang="es-AR" sz="2400" spc="-5" dirty="0" smtClean="0">
                <a:latin typeface="Comic Sans MS" pitchFamily="66" charset="0"/>
                <a:cs typeface="Comic Sans MS"/>
              </a:rPr>
              <a:t>mantener sincronismo </a:t>
            </a:r>
            <a:r>
              <a:rPr lang="es-AR" sz="2400" spc="-5" dirty="0" smtClean="0">
                <a:latin typeface="Comic Sans MS" pitchFamily="66" charset="0"/>
                <a:cs typeface="Comic Sans MS"/>
              </a:rPr>
              <a:t>con un sistema de potencia.</a:t>
            </a:r>
            <a:r>
              <a:rPr lang="es-AR" sz="2400" dirty="0" smtClean="0">
                <a:latin typeface="Comic Sans MS" pitchFamily="66" charset="0"/>
                <a:cs typeface="Comic Sans MS"/>
              </a:rPr>
              <a:t> </a:t>
            </a:r>
            <a:r>
              <a:rPr lang="es-AR" sz="2400" spc="-5" dirty="0" smtClean="0">
                <a:latin typeface="Comic Sans MS" pitchFamily="66" charset="0"/>
                <a:cs typeface="Comic Sans MS"/>
              </a:rPr>
              <a:t>Existen </a:t>
            </a:r>
            <a:r>
              <a:rPr lang="es-AR" sz="2400" spc="-5" dirty="0" smtClean="0">
                <a:latin typeface="Comic Sans MS" pitchFamily="66" charset="0"/>
                <a:cs typeface="Comic Sans MS"/>
              </a:rPr>
              <a:t>muchos tipos </a:t>
            </a:r>
            <a:r>
              <a:rPr lang="es-AR" sz="2400" spc="-5" dirty="0" smtClean="0">
                <a:latin typeface="Comic Sans MS" pitchFamily="66" charset="0"/>
                <a:cs typeface="Comic Sans MS"/>
              </a:rPr>
              <a:t>de excitadores usados en la industria, incluyendo</a:t>
            </a:r>
            <a:r>
              <a:rPr lang="es-AR" sz="2400" spc="-5" dirty="0" smtClean="0">
                <a:latin typeface="Comic Sans MS" pitchFamily="66" charset="0"/>
                <a:cs typeface="Comic Sans MS"/>
              </a:rPr>
              <a:t>: excitadores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C.D.</a:t>
            </a:r>
            <a:r>
              <a:rPr lang="es-AR" sz="2400" dirty="0" smtClean="0">
                <a:latin typeface="Comic Sans MS" pitchFamily="66" charset="0"/>
                <a:cs typeface="Comic Sans MS"/>
              </a:rPr>
              <a:t> </a:t>
            </a:r>
            <a:r>
              <a:rPr lang="es-AR" sz="2400" spc="-5" dirty="0" smtClean="0">
                <a:latin typeface="Comic Sans MS" pitchFamily="66" charset="0"/>
                <a:cs typeface="Comic Sans MS"/>
              </a:rPr>
              <a:t>rotatorios</a:t>
            </a:r>
            <a:r>
              <a:rPr lang="es-AR" sz="2400" dirty="0" smtClean="0">
                <a:latin typeface="Comic Sans MS" pitchFamily="66" charset="0"/>
                <a:cs typeface="Comic Sans MS"/>
              </a:rPr>
              <a:t> </a:t>
            </a:r>
            <a:r>
              <a:rPr lang="es-AR" sz="2400" spc="-5" dirty="0" smtClean="0">
                <a:latin typeface="Comic Sans MS" pitchFamily="66" charset="0"/>
                <a:cs typeface="Comic Sans MS"/>
              </a:rPr>
              <a:t>con</a:t>
            </a:r>
            <a:r>
              <a:rPr lang="es-AR" sz="2400" dirty="0" smtClean="0">
                <a:latin typeface="Comic Sans MS" pitchFamily="66" charset="0"/>
                <a:cs typeface="Comic Sans MS"/>
              </a:rPr>
              <a:t> </a:t>
            </a:r>
            <a:r>
              <a:rPr lang="es-AR" sz="2400" spc="-5" dirty="0" smtClean="0">
                <a:latin typeface="Comic Sans MS" pitchFamily="66" charset="0"/>
                <a:cs typeface="Comic Sans MS"/>
              </a:rPr>
              <a:t>conmutadores convencionales</a:t>
            </a:r>
            <a:r>
              <a:rPr lang="es-AR" sz="2400" spc="-5" dirty="0" smtClean="0">
                <a:latin typeface="Comic Sans MS" pitchFamily="66" charset="0"/>
                <a:cs typeface="Comic Sans MS"/>
              </a:rPr>
              <a:t>, grupos de rectificadores rotatorios </a:t>
            </a:r>
            <a:r>
              <a:rPr lang="es-AR" sz="2400" spc="-5" dirty="0" smtClean="0">
                <a:latin typeface="Comic Sans MS" pitchFamily="66" charset="0"/>
                <a:cs typeface="Comic Sans MS"/>
              </a:rPr>
              <a:t>sin escobillas</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excitadores</a:t>
            </a:r>
            <a:r>
              <a:rPr lang="es-AR" sz="2400" dirty="0" smtClean="0">
                <a:latin typeface="Comic Sans MS" pitchFamily="66" charset="0"/>
                <a:cs typeface="Comic Sans MS"/>
              </a:rPr>
              <a:t> </a:t>
            </a:r>
            <a:r>
              <a:rPr lang="es-AR" sz="2400" spc="-5" dirty="0" smtClean="0">
                <a:latin typeface="Comic Sans MS" pitchFamily="66" charset="0"/>
                <a:cs typeface="Comic Sans MS"/>
              </a:rPr>
              <a:t>estáticos.</a:t>
            </a:r>
          </a:p>
          <a:p>
            <a:pPr marL="12700" marR="5080" algn="just"/>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curva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err="1" smtClean="0">
                <a:latin typeface="Comic Sans MS" pitchFamily="66" charset="0"/>
                <a:cs typeface="Comic Sans MS"/>
              </a:rPr>
              <a:t>capabilidad</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a:t>
            </a:r>
            <a:r>
              <a:rPr lang="es-AR" sz="2400" b="1" spc="-5" dirty="0" smtClean="0">
                <a:latin typeface="Comic Sans MS" pitchFamily="66" charset="0"/>
                <a:cs typeface="Comic Sans MS"/>
              </a:rPr>
              <a:t>figura</a:t>
            </a:r>
            <a:r>
              <a:rPr lang="es-AR" sz="2400" b="1" dirty="0" smtClean="0">
                <a:latin typeface="Comic Sans MS" pitchFamily="66" charset="0"/>
                <a:cs typeface="Comic Sans MS"/>
              </a:rPr>
              <a:t> </a:t>
            </a:r>
            <a:r>
              <a:rPr lang="es-AR" sz="2400" b="1" spc="-5" dirty="0" smtClean="0">
                <a:latin typeface="Comic Sans MS" pitchFamily="66" charset="0"/>
                <a:cs typeface="Comic Sans MS"/>
              </a:rPr>
              <a:t>1</a:t>
            </a:r>
            <a:r>
              <a:rPr lang="es-AR" sz="2400" b="1" spc="-5" dirty="0" smtClean="0">
                <a:latin typeface="Comic Sans MS" pitchFamily="66" charset="0"/>
                <a:cs typeface="Comic Sans MS"/>
              </a:rPr>
              <a:t>) </a:t>
            </a:r>
            <a:r>
              <a:rPr lang="es-AR" sz="2400" spc="-5" dirty="0" smtClean="0">
                <a:latin typeface="Comic Sans MS" pitchFamily="66" charset="0"/>
                <a:cs typeface="Comic Sans MS"/>
              </a:rPr>
              <a:t>proporciona</a:t>
            </a:r>
            <a:r>
              <a:rPr lang="es-AR" sz="2400" dirty="0" smtClean="0">
                <a:latin typeface="Comic Sans MS" pitchFamily="66" charset="0"/>
                <a:cs typeface="Comic Sans MS"/>
              </a:rPr>
              <a:t> </a:t>
            </a:r>
            <a:r>
              <a:rPr lang="es-AR" sz="2400" spc="-5" dirty="0" smtClean="0">
                <a:latin typeface="Comic Sans MS" pitchFamily="66" charset="0"/>
                <a:cs typeface="Comic Sans MS"/>
              </a:rPr>
              <a:t>un</a:t>
            </a:r>
            <a:r>
              <a:rPr lang="es-AR" sz="2400" dirty="0" smtClean="0">
                <a:latin typeface="Comic Sans MS" pitchFamily="66" charset="0"/>
                <a:cs typeface="Comic Sans MS"/>
              </a:rPr>
              <a:t> </a:t>
            </a:r>
            <a:r>
              <a:rPr lang="es-AR" sz="2400" spc="-5" dirty="0" smtClean="0">
                <a:latin typeface="Comic Sans MS" pitchFamily="66" charset="0"/>
                <a:cs typeface="Comic Sans MS"/>
              </a:rPr>
              <a:t>panorama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las</a:t>
            </a:r>
            <a:r>
              <a:rPr lang="es-AR" sz="2400" dirty="0" smtClean="0">
                <a:latin typeface="Comic Sans MS" pitchFamily="66" charset="0"/>
                <a:cs typeface="Comic Sans MS"/>
              </a:rPr>
              <a:t> </a:t>
            </a:r>
            <a:r>
              <a:rPr lang="es-AR" sz="2400" spc="-5" dirty="0" smtClean="0">
                <a:latin typeface="Comic Sans MS" pitchFamily="66" charset="0"/>
                <a:cs typeface="Comic Sans MS"/>
              </a:rPr>
              <a:t>operaciones</a:t>
            </a:r>
            <a:r>
              <a:rPr lang="es-AR" sz="2400" spc="254" dirty="0" smtClean="0">
                <a:latin typeface="Comic Sans MS" pitchFamily="66" charset="0"/>
                <a:cs typeface="Comic Sans MS"/>
              </a:rPr>
              <a:t> </a:t>
            </a:r>
            <a:r>
              <a:rPr lang="es-AR" sz="2400" spc="-5" dirty="0" smtClean="0">
                <a:latin typeface="Comic Sans MS" pitchFamily="66" charset="0"/>
                <a:cs typeface="Comic Sans MS"/>
              </a:rPr>
              <a:t>de</a:t>
            </a:r>
            <a:r>
              <a:rPr lang="es-AR" sz="2400" spc="260" dirty="0" smtClean="0">
                <a:latin typeface="Comic Sans MS" pitchFamily="66" charset="0"/>
                <a:cs typeface="Comic Sans MS"/>
              </a:rPr>
              <a:t> </a:t>
            </a:r>
            <a:r>
              <a:rPr lang="es-AR" sz="2400" spc="-5" dirty="0" smtClean="0">
                <a:latin typeface="Comic Sans MS" pitchFamily="66" charset="0"/>
                <a:cs typeface="Comic Sans MS"/>
              </a:rPr>
              <a:t>la máquina </a:t>
            </a:r>
            <a:r>
              <a:rPr lang="es-AR" sz="2400" spc="-5" dirty="0" smtClean="0">
                <a:latin typeface="Comic Sans MS" pitchFamily="66" charset="0"/>
                <a:cs typeface="Comic Sans MS"/>
              </a:rPr>
              <a:t>síncrona.</a:t>
            </a:r>
            <a:r>
              <a:rPr lang="es-AR" sz="2400" dirty="0" smtClean="0">
                <a:latin typeface="Comic Sans MS" pitchFamily="66" charset="0"/>
                <a:cs typeface="Comic Sans MS"/>
              </a:rPr>
              <a:t> </a:t>
            </a:r>
            <a:r>
              <a:rPr lang="es-AR" sz="2400" spc="-5" dirty="0" smtClean="0">
                <a:latin typeface="Comic Sans MS" pitchFamily="66" charset="0"/>
                <a:cs typeface="Comic Sans MS"/>
              </a:rPr>
              <a:t>Normalmente, el campo del </a:t>
            </a:r>
            <a:r>
              <a:rPr lang="es-AR" sz="2400" spc="-5" dirty="0" smtClean="0">
                <a:latin typeface="Comic Sans MS" pitchFamily="66" charset="0"/>
                <a:cs typeface="Comic Sans MS"/>
              </a:rPr>
              <a:t>generador es </a:t>
            </a:r>
            <a:r>
              <a:rPr lang="es-AR" sz="2400" spc="-5" dirty="0" smtClean="0">
                <a:latin typeface="Comic Sans MS" pitchFamily="66" charset="0"/>
                <a:cs typeface="Comic Sans MS"/>
              </a:rPr>
              <a:t>ajustado de tal forma que se entregan potencia real </a:t>
            </a:r>
            <a:r>
              <a:rPr lang="es-AR" sz="2400" spc="-5" dirty="0" smtClean="0">
                <a:latin typeface="Comic Sans MS" pitchFamily="66" charset="0"/>
                <a:cs typeface="Comic Sans MS"/>
              </a:rPr>
              <a:t>y potencia</a:t>
            </a:r>
            <a:r>
              <a:rPr lang="es-AR" sz="2400" spc="114" dirty="0" smtClean="0">
                <a:latin typeface="Comic Sans MS" pitchFamily="66" charset="0"/>
                <a:cs typeface="Comic Sans MS"/>
              </a:rPr>
              <a:t> </a:t>
            </a:r>
            <a:r>
              <a:rPr lang="es-AR" sz="2400" spc="-5" dirty="0" smtClean="0">
                <a:latin typeface="Comic Sans MS" pitchFamily="66" charset="0"/>
                <a:cs typeface="Comic Sans MS"/>
              </a:rPr>
              <a:t>reactiva</a:t>
            </a:r>
            <a:r>
              <a:rPr lang="es-AR" sz="2400" spc="114" dirty="0" smtClean="0">
                <a:latin typeface="Comic Sans MS" pitchFamily="66" charset="0"/>
                <a:cs typeface="Comic Sans MS"/>
              </a:rPr>
              <a:t> </a:t>
            </a:r>
            <a:r>
              <a:rPr lang="es-AR" sz="2400" spc="-5" dirty="0" smtClean="0">
                <a:latin typeface="Comic Sans MS" pitchFamily="66" charset="0"/>
                <a:cs typeface="Comic Sans MS"/>
              </a:rPr>
              <a:t>al</a:t>
            </a:r>
            <a:r>
              <a:rPr lang="es-AR" sz="2400" spc="120" dirty="0" smtClean="0">
                <a:latin typeface="Comic Sans MS" pitchFamily="66" charset="0"/>
                <a:cs typeface="Comic Sans MS"/>
              </a:rPr>
              <a:t> </a:t>
            </a:r>
            <a:r>
              <a:rPr lang="es-AR" sz="2400" spc="-5" dirty="0" smtClean="0">
                <a:latin typeface="Comic Sans MS" pitchFamily="66" charset="0"/>
                <a:cs typeface="Comic Sans MS"/>
              </a:rPr>
              <a:t>sistema</a:t>
            </a:r>
            <a:r>
              <a:rPr lang="es-AR" sz="2400" spc="120" dirty="0" smtClean="0">
                <a:latin typeface="Comic Sans MS" pitchFamily="66" charset="0"/>
                <a:cs typeface="Comic Sans MS"/>
              </a:rPr>
              <a:t> </a:t>
            </a:r>
            <a:r>
              <a:rPr lang="es-AR" sz="2400" spc="-5" dirty="0" smtClean="0">
                <a:latin typeface="Comic Sans MS" pitchFamily="66" charset="0"/>
                <a:cs typeface="Comic Sans MS"/>
              </a:rPr>
              <a:t>de</a:t>
            </a:r>
            <a:r>
              <a:rPr lang="es-AR" sz="2400" spc="114" dirty="0" smtClean="0">
                <a:latin typeface="Comic Sans MS" pitchFamily="66" charset="0"/>
                <a:cs typeface="Comic Sans MS"/>
              </a:rPr>
              <a:t> </a:t>
            </a:r>
            <a:r>
              <a:rPr lang="es-AR" sz="2400" spc="-5" dirty="0" smtClean="0">
                <a:latin typeface="Comic Sans MS" pitchFamily="66" charset="0"/>
                <a:cs typeface="Comic Sans MS"/>
              </a:rPr>
              <a:t>potencia.</a:t>
            </a:r>
            <a:r>
              <a:rPr lang="es-AR" sz="2400" spc="235" dirty="0" smtClean="0">
                <a:latin typeface="Comic Sans MS" pitchFamily="66" charset="0"/>
                <a:cs typeface="Comic Sans MS"/>
              </a:rPr>
              <a:t> </a:t>
            </a:r>
            <a:r>
              <a:rPr lang="es-AR" sz="2400" spc="-5" dirty="0" smtClean="0">
                <a:latin typeface="Comic Sans MS" pitchFamily="66" charset="0"/>
                <a:cs typeface="Comic Sans MS"/>
              </a:rPr>
              <a:t>Si</a:t>
            </a:r>
            <a:r>
              <a:rPr lang="es-AR" sz="2400" spc="110" dirty="0" smtClean="0">
                <a:latin typeface="Comic Sans MS" pitchFamily="66" charset="0"/>
                <a:cs typeface="Comic Sans MS"/>
              </a:rPr>
              <a:t> </a:t>
            </a:r>
            <a:r>
              <a:rPr lang="es-AR" sz="2400" spc="-5" dirty="0" smtClean="0">
                <a:latin typeface="Comic Sans MS" pitchFamily="66" charset="0"/>
                <a:cs typeface="Comic Sans MS"/>
              </a:rPr>
              <a:t>el</a:t>
            </a:r>
            <a:r>
              <a:rPr lang="es-AR" sz="2400" spc="110" dirty="0" smtClean="0">
                <a:latin typeface="Comic Sans MS" pitchFamily="66" charset="0"/>
                <a:cs typeface="Comic Sans MS"/>
              </a:rPr>
              <a:t> </a:t>
            </a:r>
            <a:r>
              <a:rPr lang="es-AR" sz="2400" spc="-5" dirty="0" smtClean="0">
                <a:latin typeface="Comic Sans MS" pitchFamily="66" charset="0"/>
                <a:cs typeface="Comic Sans MS"/>
              </a:rPr>
              <a:t>sistema de</a:t>
            </a:r>
            <a:r>
              <a:rPr lang="es-AR" sz="2400" dirty="0" smtClean="0">
                <a:latin typeface="Comic Sans MS" pitchFamily="66" charset="0"/>
                <a:cs typeface="Comic Sans MS"/>
              </a:rPr>
              <a:t> </a:t>
            </a:r>
            <a:r>
              <a:rPr lang="es-AR" sz="2400" spc="-5" dirty="0" smtClean="0">
                <a:latin typeface="Comic Sans MS" pitchFamily="66" charset="0"/>
                <a:cs typeface="Comic Sans MS"/>
              </a:rPr>
              <a:t>excitación</a:t>
            </a:r>
            <a:r>
              <a:rPr lang="es-AR" sz="2400" dirty="0" smtClean="0">
                <a:latin typeface="Comic Sans MS" pitchFamily="66" charset="0"/>
                <a:cs typeface="Comic Sans MS"/>
              </a:rPr>
              <a:t> </a:t>
            </a:r>
            <a:r>
              <a:rPr lang="es-AR" sz="2400" spc="-5" dirty="0" smtClean="0">
                <a:latin typeface="Comic Sans MS" pitchFamily="66" charset="0"/>
                <a:cs typeface="Comic Sans MS"/>
              </a:rPr>
              <a:t>se</a:t>
            </a:r>
            <a:r>
              <a:rPr lang="es-AR" sz="2400" dirty="0" smtClean="0">
                <a:latin typeface="Comic Sans MS" pitchFamily="66" charset="0"/>
                <a:cs typeface="Comic Sans MS"/>
              </a:rPr>
              <a:t> </a:t>
            </a:r>
            <a:r>
              <a:rPr lang="es-AR" sz="2400" spc="-5" dirty="0" smtClean="0">
                <a:latin typeface="Comic Sans MS" pitchFamily="66" charset="0"/>
                <a:cs typeface="Comic Sans MS"/>
              </a:rPr>
              <a:t>pierde</a:t>
            </a:r>
            <a:r>
              <a:rPr lang="es-AR" sz="2400" dirty="0" smtClean="0">
                <a:latin typeface="Comic Sans MS" pitchFamily="66" charset="0"/>
                <a:cs typeface="Comic Sans MS"/>
              </a:rPr>
              <a:t> </a:t>
            </a:r>
            <a:r>
              <a:rPr lang="es-AR" sz="2400" spc="-5" dirty="0" smtClean="0">
                <a:latin typeface="Comic Sans MS" pitchFamily="66" charset="0"/>
                <a:cs typeface="Comic Sans MS"/>
              </a:rPr>
              <a:t>o</a:t>
            </a:r>
            <a:r>
              <a:rPr lang="es-AR" sz="2400" dirty="0" smtClean="0">
                <a:latin typeface="Comic Sans MS" pitchFamily="66" charset="0"/>
                <a:cs typeface="Comic Sans MS"/>
              </a:rPr>
              <a:t> </a:t>
            </a:r>
            <a:r>
              <a:rPr lang="es-AR" sz="2400" spc="-5" dirty="0" smtClean="0">
                <a:latin typeface="Comic Sans MS" pitchFamily="66" charset="0"/>
                <a:cs typeface="Comic Sans MS"/>
              </a:rPr>
              <a:t>es</a:t>
            </a:r>
            <a:r>
              <a:rPr lang="es-AR" sz="2400" dirty="0" smtClean="0">
                <a:latin typeface="Comic Sans MS" pitchFamily="66" charset="0"/>
                <a:cs typeface="Comic Sans MS"/>
              </a:rPr>
              <a:t> </a:t>
            </a:r>
            <a:r>
              <a:rPr lang="es-AR" sz="2400" spc="-5" dirty="0" smtClean="0">
                <a:latin typeface="Comic Sans MS" pitchFamily="66" charset="0"/>
                <a:cs typeface="Comic Sans MS"/>
              </a:rPr>
              <a:t>reducido,</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 absorbe</a:t>
            </a:r>
            <a:r>
              <a:rPr lang="es-AR" sz="2400" dirty="0" smtClean="0">
                <a:latin typeface="Comic Sans MS" pitchFamily="66" charset="0"/>
                <a:cs typeface="Comic Sans MS"/>
              </a:rPr>
              <a:t> </a:t>
            </a:r>
            <a:r>
              <a:rPr lang="es-AR" sz="2400" spc="-5" dirty="0" smtClean="0">
                <a:latin typeface="Comic Sans MS" pitchFamily="66" charset="0"/>
                <a:cs typeface="Comic Sans MS"/>
              </a:rPr>
              <a:t>potencia</a:t>
            </a:r>
            <a:r>
              <a:rPr lang="es-AR" sz="2400" dirty="0" smtClean="0">
                <a:latin typeface="Comic Sans MS" pitchFamily="66" charset="0"/>
                <a:cs typeface="Comic Sans MS"/>
              </a:rPr>
              <a:t> </a:t>
            </a:r>
            <a:r>
              <a:rPr lang="es-AR" sz="2400" spc="-5" dirty="0" smtClean="0">
                <a:latin typeface="Comic Sans MS" pitchFamily="66" charset="0"/>
                <a:cs typeface="Comic Sans MS"/>
              </a:rPr>
              <a:t>reactiva</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sistema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potencia</a:t>
            </a:r>
            <a:r>
              <a:rPr lang="es-AR" sz="2400" dirty="0" smtClean="0">
                <a:latin typeface="Comic Sans MS" pitchFamily="66" charset="0"/>
                <a:cs typeface="Comic Sans MS"/>
              </a:rPr>
              <a:t> </a:t>
            </a:r>
            <a:r>
              <a:rPr lang="es-AR" sz="2400" spc="-5" dirty="0" smtClean="0">
                <a:latin typeface="Comic Sans MS" pitchFamily="66" charset="0"/>
                <a:cs typeface="Comic Sans MS"/>
              </a:rPr>
              <a:t>en lugar</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suministrarla</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opera</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región</a:t>
            </a:r>
            <a:r>
              <a:rPr lang="es-AR" sz="2400" dirty="0" smtClean="0">
                <a:latin typeface="Comic Sans MS" pitchFamily="66" charset="0"/>
                <a:cs typeface="Comic Sans MS"/>
              </a:rPr>
              <a:t> </a:t>
            </a:r>
            <a:r>
              <a:rPr lang="es-AR" sz="2400" spc="-5" dirty="0" smtClean="0">
                <a:latin typeface="Comic Sans MS" pitchFamily="66" charset="0"/>
                <a:cs typeface="Comic Sans MS"/>
              </a:rPr>
              <a:t>de </a:t>
            </a:r>
            <a:r>
              <a:rPr lang="es-AR" sz="2400" spc="-5" dirty="0" err="1" smtClean="0">
                <a:latin typeface="Comic Sans MS" pitchFamily="66" charset="0"/>
                <a:cs typeface="Comic Sans MS"/>
              </a:rPr>
              <a:t>subexcitación</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curva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err="1" smtClean="0">
                <a:latin typeface="Comic Sans MS" pitchFamily="66" charset="0"/>
                <a:cs typeface="Comic Sans MS"/>
              </a:rPr>
              <a:t>capabilidad</a:t>
            </a:r>
            <a:r>
              <a:rPr lang="es-AR" sz="2400" spc="-5" dirty="0" smtClean="0">
                <a:latin typeface="Comic Sans MS" pitchFamily="66" charset="0"/>
                <a:cs typeface="Comic Sans MS"/>
              </a:rPr>
              <a:t>.</a:t>
            </a:r>
            <a:r>
              <a:rPr lang="es-AR" sz="2400" spc="260" dirty="0" smtClean="0">
                <a:latin typeface="Comic Sans MS" pitchFamily="66" charset="0"/>
                <a:cs typeface="Comic Sans MS"/>
              </a:rPr>
              <a:t> </a:t>
            </a:r>
            <a:r>
              <a:rPr lang="es-AR" sz="2400" spc="-5" dirty="0" smtClean="0">
                <a:latin typeface="Comic Sans MS" pitchFamily="66" charset="0"/>
                <a:cs typeface="Comic Sans MS"/>
              </a:rPr>
              <a:t>Los generadores </a:t>
            </a:r>
            <a:r>
              <a:rPr lang="es-AR" sz="2400" spc="-5" dirty="0" smtClean="0">
                <a:latin typeface="Comic Sans MS" pitchFamily="66" charset="0"/>
                <a:cs typeface="Comic Sans MS"/>
              </a:rPr>
              <a:t>tienen en esta área una estabilidad</a:t>
            </a:r>
            <a:r>
              <a:rPr lang="es-AR" sz="2400" dirty="0" smtClean="0">
                <a:latin typeface="Comic Sans MS" pitchFamily="66" charset="0"/>
                <a:cs typeface="Comic Sans MS"/>
              </a:rPr>
              <a:t> </a:t>
            </a:r>
            <a:r>
              <a:rPr lang="es-AR" sz="2400" spc="-5" dirty="0" smtClean="0">
                <a:latin typeface="Comic Sans MS" pitchFamily="66" charset="0"/>
                <a:cs typeface="Comic Sans MS"/>
              </a:rPr>
              <a:t>baja </a:t>
            </a:r>
            <a:r>
              <a:rPr lang="es-AR" sz="2400" spc="-5" dirty="0" smtClean="0">
                <a:latin typeface="Comic Sans MS" pitchFamily="66" charset="0"/>
                <a:cs typeface="Comic Sans MS"/>
              </a:rPr>
              <a:t>o reducida</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Si</a:t>
            </a:r>
            <a:r>
              <a:rPr lang="es-AR" sz="2400" dirty="0" smtClean="0">
                <a:latin typeface="Comic Sans MS" pitchFamily="66" charset="0"/>
                <a:cs typeface="Comic Sans MS"/>
              </a:rPr>
              <a:t> </a:t>
            </a:r>
            <a:r>
              <a:rPr lang="es-AR" sz="2400" spc="-5" dirty="0" smtClean="0">
                <a:latin typeface="Comic Sans MS" pitchFamily="66" charset="0"/>
                <a:cs typeface="Comic Sans MS"/>
              </a:rPr>
              <a:t>ocurre</a:t>
            </a:r>
            <a:r>
              <a:rPr lang="es-AR" sz="2400" dirty="0" smtClean="0">
                <a:latin typeface="Comic Sans MS" pitchFamily="66" charset="0"/>
                <a:cs typeface="Comic Sans MS"/>
              </a:rPr>
              <a:t> </a:t>
            </a:r>
            <a:r>
              <a:rPr lang="es-AR" sz="2400" spc="-5" dirty="0" smtClean="0">
                <a:latin typeface="Comic Sans MS" pitchFamily="66" charset="0"/>
                <a:cs typeface="Comic Sans MS"/>
              </a:rPr>
              <a:t>una</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total</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campo</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el sistema</a:t>
            </a:r>
            <a:r>
              <a:rPr lang="es-AR" sz="2400" spc="195" dirty="0" smtClean="0">
                <a:latin typeface="Comic Sans MS" pitchFamily="66" charset="0"/>
                <a:cs typeface="Comic Sans MS"/>
              </a:rPr>
              <a:t> </a:t>
            </a:r>
            <a:r>
              <a:rPr lang="es-AR" sz="2400" spc="-5" dirty="0" smtClean="0">
                <a:latin typeface="Comic Sans MS" pitchFamily="66" charset="0"/>
                <a:cs typeface="Comic Sans MS"/>
              </a:rPr>
              <a:t>puede</a:t>
            </a:r>
            <a:r>
              <a:rPr lang="es-AR" sz="2400" spc="195" dirty="0" smtClean="0">
                <a:latin typeface="Comic Sans MS" pitchFamily="66" charset="0"/>
                <a:cs typeface="Comic Sans MS"/>
              </a:rPr>
              <a:t> </a:t>
            </a:r>
            <a:r>
              <a:rPr lang="es-AR" sz="2400" spc="-5" dirty="0" smtClean="0">
                <a:latin typeface="Comic Sans MS" pitchFamily="66" charset="0"/>
                <a:cs typeface="Comic Sans MS"/>
              </a:rPr>
              <a:t>suministrar</a:t>
            </a:r>
            <a:r>
              <a:rPr lang="es-AR" sz="2400" spc="195" dirty="0" smtClean="0">
                <a:latin typeface="Comic Sans MS" pitchFamily="66" charset="0"/>
                <a:cs typeface="Comic Sans MS"/>
              </a:rPr>
              <a:t> </a:t>
            </a:r>
            <a:r>
              <a:rPr lang="es-AR" sz="2400" spc="-5" dirty="0" smtClean="0">
                <a:latin typeface="Comic Sans MS" pitchFamily="66" charset="0"/>
                <a:cs typeface="Comic Sans MS"/>
              </a:rPr>
              <a:t>suficiente</a:t>
            </a:r>
            <a:r>
              <a:rPr lang="es-AR" sz="2400" spc="190" dirty="0" smtClean="0">
                <a:latin typeface="Comic Sans MS" pitchFamily="66" charset="0"/>
                <a:cs typeface="Comic Sans MS"/>
              </a:rPr>
              <a:t> </a:t>
            </a:r>
            <a:r>
              <a:rPr lang="es-AR" sz="2400" spc="-5" dirty="0" smtClean="0">
                <a:latin typeface="Comic Sans MS" pitchFamily="66" charset="0"/>
                <a:cs typeface="Comic Sans MS"/>
              </a:rPr>
              <a:t>potencia</a:t>
            </a:r>
            <a:r>
              <a:rPr lang="es-AR" sz="2400" spc="195" dirty="0" smtClean="0">
                <a:latin typeface="Comic Sans MS" pitchFamily="66" charset="0"/>
                <a:cs typeface="Comic Sans MS"/>
              </a:rPr>
              <a:t> </a:t>
            </a:r>
            <a:r>
              <a:rPr lang="es-AR" sz="2400" spc="-5" dirty="0" smtClean="0">
                <a:latin typeface="Comic Sans MS" pitchFamily="66" charset="0"/>
                <a:cs typeface="Comic Sans MS"/>
              </a:rPr>
              <a:t>reactiva sin</a:t>
            </a:r>
            <a:r>
              <a:rPr lang="es-AR" sz="2400" dirty="0" smtClean="0">
                <a:latin typeface="Comic Sans MS" pitchFamily="66" charset="0"/>
                <a:cs typeface="Comic Sans MS"/>
              </a:rPr>
              <a:t> </a:t>
            </a:r>
            <a:r>
              <a:rPr lang="es-AR" sz="2400" spc="-5" dirty="0" smtClean="0">
                <a:latin typeface="Comic Sans MS" pitchFamily="66" charset="0"/>
                <a:cs typeface="Comic Sans MS"/>
              </a:rPr>
              <a:t>una</a:t>
            </a:r>
            <a:r>
              <a:rPr lang="es-AR" sz="2400" dirty="0" smtClean="0">
                <a:latin typeface="Comic Sans MS" pitchFamily="66" charset="0"/>
                <a:cs typeface="Comic Sans MS"/>
              </a:rPr>
              <a:t> </a:t>
            </a:r>
            <a:r>
              <a:rPr lang="es-AR" sz="2400" spc="-5" dirty="0" smtClean="0">
                <a:latin typeface="Comic Sans MS" pitchFamily="66" charset="0"/>
                <a:cs typeface="Comic Sans MS"/>
              </a:rPr>
              <a:t>gran</a:t>
            </a:r>
            <a:r>
              <a:rPr lang="es-AR" sz="2400" dirty="0" smtClean="0">
                <a:latin typeface="Comic Sans MS" pitchFamily="66" charset="0"/>
                <a:cs typeface="Comic Sans MS"/>
              </a:rPr>
              <a:t> </a:t>
            </a:r>
            <a:r>
              <a:rPr lang="es-AR" sz="2400" spc="-5" dirty="0" smtClean="0">
                <a:latin typeface="Comic Sans MS" pitchFamily="66" charset="0"/>
                <a:cs typeface="Comic Sans MS"/>
              </a:rPr>
              <a:t>caída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tensión</a:t>
            </a:r>
            <a:r>
              <a:rPr lang="es-AR" sz="2400" dirty="0" smtClean="0">
                <a:latin typeface="Comic Sans MS" pitchFamily="66" charset="0"/>
                <a:cs typeface="Comic Sans MS"/>
              </a:rPr>
              <a:t> </a:t>
            </a:r>
            <a:r>
              <a:rPr lang="es-AR" sz="2400" spc="-5" dirty="0" smtClean="0">
                <a:latin typeface="Comic Sans MS" pitchFamily="66" charset="0"/>
                <a:cs typeface="Comic Sans MS"/>
              </a:rPr>
              <a:t>terminal,</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spc="254" dirty="0" smtClean="0">
                <a:latin typeface="Comic Sans MS" pitchFamily="66" charset="0"/>
                <a:cs typeface="Comic Sans MS"/>
              </a:rPr>
              <a:t> </a:t>
            </a:r>
            <a:r>
              <a:rPr lang="es-AR" sz="2400" spc="-5" dirty="0" smtClean="0">
                <a:latin typeface="Comic Sans MS" pitchFamily="66" charset="0"/>
                <a:cs typeface="Comic Sans MS"/>
              </a:rPr>
              <a:t>generador puede</a:t>
            </a:r>
            <a:r>
              <a:rPr lang="es-AR" sz="2400" spc="135" dirty="0" smtClean="0">
                <a:latin typeface="Comic Sans MS" pitchFamily="66" charset="0"/>
                <a:cs typeface="Comic Sans MS"/>
              </a:rPr>
              <a:t> </a:t>
            </a:r>
            <a:r>
              <a:rPr lang="es-AR" sz="2400" spc="-5" dirty="0" smtClean="0">
                <a:latin typeface="Comic Sans MS" pitchFamily="66" charset="0"/>
                <a:cs typeface="Comic Sans MS"/>
              </a:rPr>
              <a:t>operar</a:t>
            </a:r>
            <a:r>
              <a:rPr lang="es-AR" sz="2400" spc="140" dirty="0" smtClean="0">
                <a:latin typeface="Comic Sans MS" pitchFamily="66" charset="0"/>
                <a:cs typeface="Comic Sans MS"/>
              </a:rPr>
              <a:t> </a:t>
            </a:r>
            <a:r>
              <a:rPr lang="es-AR" sz="2400" spc="-5" dirty="0" smtClean="0">
                <a:latin typeface="Comic Sans MS" pitchFamily="66" charset="0"/>
                <a:cs typeface="Comic Sans MS"/>
              </a:rPr>
              <a:t>como</a:t>
            </a:r>
            <a:r>
              <a:rPr lang="es-AR" sz="2400" spc="135" dirty="0" smtClean="0">
                <a:latin typeface="Comic Sans MS" pitchFamily="66" charset="0"/>
                <a:cs typeface="Comic Sans MS"/>
              </a:rPr>
              <a:t> </a:t>
            </a:r>
            <a:r>
              <a:rPr lang="es-AR" sz="2400" spc="-5" dirty="0" smtClean="0">
                <a:latin typeface="Comic Sans MS" pitchFamily="66" charset="0"/>
                <a:cs typeface="Comic Sans MS"/>
              </a:rPr>
              <a:t>un</a:t>
            </a:r>
            <a:r>
              <a:rPr lang="es-AR" sz="2400" spc="135"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spc="130" dirty="0" smtClean="0">
                <a:latin typeface="Comic Sans MS" pitchFamily="66" charset="0"/>
                <a:cs typeface="Comic Sans MS"/>
              </a:rPr>
              <a:t> </a:t>
            </a:r>
            <a:r>
              <a:rPr lang="es-AR" sz="2400" spc="-5" dirty="0" smtClean="0">
                <a:latin typeface="Comic Sans MS" pitchFamily="66" charset="0"/>
                <a:cs typeface="Comic Sans MS"/>
              </a:rPr>
              <a:t>de</a:t>
            </a:r>
            <a:r>
              <a:rPr lang="es-AR" sz="2400" spc="135" dirty="0" smtClean="0">
                <a:latin typeface="Comic Sans MS" pitchFamily="66" charset="0"/>
                <a:cs typeface="Comic Sans MS"/>
              </a:rPr>
              <a:t> </a:t>
            </a:r>
            <a:r>
              <a:rPr lang="es-AR" sz="2400" spc="-5" dirty="0" smtClean="0">
                <a:latin typeface="Comic Sans MS" pitchFamily="66" charset="0"/>
                <a:cs typeface="Comic Sans MS"/>
              </a:rPr>
              <a:t>inducción;</a:t>
            </a:r>
            <a:r>
              <a:rPr lang="es-AR" sz="2400" spc="135" dirty="0" smtClean="0">
                <a:latin typeface="Comic Sans MS" pitchFamily="66" charset="0"/>
                <a:cs typeface="Comic Sans MS"/>
              </a:rPr>
              <a:t> </a:t>
            </a:r>
            <a:r>
              <a:rPr lang="es-AR" sz="2400" spc="-5" dirty="0" smtClean="0">
                <a:latin typeface="Comic Sans MS" pitchFamily="66" charset="0"/>
                <a:cs typeface="Comic Sans MS"/>
              </a:rPr>
              <a:t>si</a:t>
            </a:r>
            <a:r>
              <a:rPr lang="es-AR" sz="2400" spc="130" dirty="0" smtClean="0">
                <a:latin typeface="Comic Sans MS" pitchFamily="66" charset="0"/>
                <a:cs typeface="Comic Sans MS"/>
              </a:rPr>
              <a:t> </a:t>
            </a:r>
            <a:r>
              <a:rPr lang="es-AR" sz="2400" spc="-5" dirty="0" smtClean="0">
                <a:latin typeface="Comic Sans MS" pitchFamily="66" charset="0"/>
                <a:cs typeface="Comic Sans MS"/>
              </a:rPr>
              <a:t>no</a:t>
            </a:r>
            <a:r>
              <a:rPr lang="es-AR" sz="2400" spc="135" dirty="0" smtClean="0">
                <a:latin typeface="Comic Sans MS" pitchFamily="66" charset="0"/>
                <a:cs typeface="Comic Sans MS"/>
              </a:rPr>
              <a:t> </a:t>
            </a:r>
            <a:r>
              <a:rPr lang="es-AR" sz="2400" spc="-5" dirty="0" smtClean="0">
                <a:latin typeface="Comic Sans MS" pitchFamily="66" charset="0"/>
                <a:cs typeface="Comic Sans MS"/>
              </a:rPr>
              <a:t>es así</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se</a:t>
            </a:r>
            <a:r>
              <a:rPr lang="es-AR" sz="2400" dirty="0" smtClean="0">
                <a:latin typeface="Comic Sans MS" pitchFamily="66" charset="0"/>
                <a:cs typeface="Comic Sans MS"/>
              </a:rPr>
              <a:t> </a:t>
            </a:r>
            <a:r>
              <a:rPr lang="es-AR" sz="2400" spc="-5" dirty="0" smtClean="0">
                <a:latin typeface="Comic Sans MS" pitchFamily="66" charset="0"/>
                <a:cs typeface="Comic Sans MS"/>
              </a:rPr>
              <a:t>perderá</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sincronismo.</a:t>
            </a:r>
            <a:r>
              <a:rPr lang="es-AR" sz="2400" spc="260" dirty="0" smtClean="0">
                <a:latin typeface="Comic Sans MS" pitchFamily="66" charset="0"/>
                <a:cs typeface="Comic Sans MS"/>
              </a:rPr>
              <a:t> </a:t>
            </a:r>
            <a:r>
              <a:rPr lang="es-AR" sz="2400" spc="-5" dirty="0" smtClean="0">
                <a:latin typeface="Comic Sans MS" pitchFamily="66" charset="0"/>
                <a:cs typeface="Comic Sans MS"/>
              </a:rPr>
              <a:t>El</a:t>
            </a:r>
            <a:r>
              <a:rPr lang="es-AR" sz="2400" spc="254" dirty="0" smtClean="0">
                <a:latin typeface="Comic Sans MS" pitchFamily="66" charset="0"/>
                <a:cs typeface="Comic Sans MS"/>
              </a:rPr>
              <a:t> </a:t>
            </a:r>
            <a:r>
              <a:rPr lang="es-AR" sz="2400" spc="-5" dirty="0" smtClean="0">
                <a:latin typeface="Comic Sans MS" pitchFamily="66" charset="0"/>
                <a:cs typeface="Comic Sans MS"/>
              </a:rPr>
              <a:t>cambio</a:t>
            </a:r>
            <a:r>
              <a:rPr lang="es-AR" sz="2400" spc="260" dirty="0" smtClean="0">
                <a:latin typeface="Comic Sans MS" pitchFamily="66" charset="0"/>
                <a:cs typeface="Comic Sans MS"/>
              </a:rPr>
              <a:t> </a:t>
            </a:r>
            <a:r>
              <a:rPr lang="es-AR" sz="2400" spc="-5" dirty="0" smtClean="0">
                <a:latin typeface="Comic Sans MS" pitchFamily="66" charset="0"/>
                <a:cs typeface="Comic Sans MS"/>
              </a:rPr>
              <a:t>desde operación </a:t>
            </a:r>
            <a:r>
              <a:rPr lang="es-AR" sz="2400" spc="-5" dirty="0" smtClean="0">
                <a:latin typeface="Comic Sans MS" pitchFamily="66" charset="0"/>
                <a:cs typeface="Comic Sans MS"/>
              </a:rPr>
              <a:t>normal sobreexcitado a operación </a:t>
            </a:r>
            <a:r>
              <a:rPr lang="es-AR" sz="2400" spc="-5" dirty="0" err="1" smtClean="0">
                <a:latin typeface="Comic Sans MS" pitchFamily="66" charset="0"/>
                <a:cs typeface="Comic Sans MS"/>
              </a:rPr>
              <a:t>subexcitado</a:t>
            </a:r>
            <a:r>
              <a:rPr lang="es-AR" sz="2400" spc="-5" dirty="0" smtClean="0">
                <a:latin typeface="Comic Sans MS" pitchFamily="66" charset="0"/>
                <a:cs typeface="Comic Sans MS"/>
              </a:rPr>
              <a:t> ante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campo</a:t>
            </a:r>
            <a:r>
              <a:rPr lang="es-AR" sz="2400" dirty="0" smtClean="0">
                <a:latin typeface="Comic Sans MS" pitchFamily="66" charset="0"/>
                <a:cs typeface="Comic Sans MS"/>
              </a:rPr>
              <a:t> </a:t>
            </a:r>
            <a:r>
              <a:rPr lang="es-AR" sz="2400" spc="-5" dirty="0" smtClean="0">
                <a:latin typeface="Comic Sans MS" pitchFamily="66" charset="0"/>
                <a:cs typeface="Comic Sans MS"/>
              </a:rPr>
              <a:t>no</a:t>
            </a:r>
            <a:r>
              <a:rPr lang="es-AR" sz="2400" dirty="0" smtClean="0">
                <a:latin typeface="Comic Sans MS" pitchFamily="66" charset="0"/>
                <a:cs typeface="Comic Sans MS"/>
              </a:rPr>
              <a:t> </a:t>
            </a:r>
            <a:r>
              <a:rPr lang="es-AR" sz="2400" spc="-5" dirty="0" smtClean="0">
                <a:latin typeface="Comic Sans MS" pitchFamily="66" charset="0"/>
                <a:cs typeface="Comic Sans MS"/>
              </a:rPr>
              <a:t>es</a:t>
            </a:r>
            <a:r>
              <a:rPr lang="es-AR" sz="2400" dirty="0" smtClean="0">
                <a:latin typeface="Comic Sans MS" pitchFamily="66" charset="0"/>
                <a:cs typeface="Comic Sans MS"/>
              </a:rPr>
              <a:t> </a:t>
            </a:r>
            <a:r>
              <a:rPr lang="es-AR" sz="2400" spc="-5" dirty="0" smtClean="0">
                <a:latin typeface="Comic Sans MS" pitchFamily="66" charset="0"/>
                <a:cs typeface="Comic Sans MS"/>
              </a:rPr>
              <a:t>instantáneo</a:t>
            </a:r>
            <a:r>
              <a:rPr lang="es-AR" sz="2400" dirty="0" smtClean="0">
                <a:latin typeface="Comic Sans MS" pitchFamily="66" charset="0"/>
                <a:cs typeface="Comic Sans MS"/>
              </a:rPr>
              <a:t> </a:t>
            </a:r>
            <a:r>
              <a:rPr lang="es-AR" sz="2400" spc="-5" dirty="0" smtClean="0">
                <a:latin typeface="Comic Sans MS" pitchFamily="66" charset="0"/>
                <a:cs typeface="Comic Sans MS"/>
              </a:rPr>
              <a:t>sino</a:t>
            </a:r>
            <a:r>
              <a:rPr lang="es-AR" sz="2400" dirty="0" smtClean="0">
                <a:latin typeface="Comic Sans MS" pitchFamily="66" charset="0"/>
                <a:cs typeface="Comic Sans MS"/>
              </a:rPr>
              <a:t> </a:t>
            </a:r>
            <a:r>
              <a:rPr lang="es-AR" sz="2400" spc="-5" dirty="0" smtClean="0">
                <a:latin typeface="Comic Sans MS" pitchFamily="66" charset="0"/>
                <a:cs typeface="Comic Sans MS"/>
              </a:rPr>
              <a:t>que ocurre</a:t>
            </a:r>
            <a:r>
              <a:rPr lang="es-AR" sz="2400" spc="10" dirty="0" smtClean="0">
                <a:latin typeface="Comic Sans MS" pitchFamily="66" charset="0"/>
                <a:cs typeface="Comic Sans MS"/>
              </a:rPr>
              <a:t> </a:t>
            </a:r>
            <a:r>
              <a:rPr lang="es-AR" sz="2400" spc="-5" dirty="0" smtClean="0">
                <a:latin typeface="Comic Sans MS" pitchFamily="66" charset="0"/>
                <a:cs typeface="Comic Sans MS"/>
              </a:rPr>
              <a:t>en</a:t>
            </a:r>
            <a:r>
              <a:rPr lang="es-AR" sz="2400" spc="5" dirty="0" smtClean="0">
                <a:latin typeface="Comic Sans MS" pitchFamily="66" charset="0"/>
                <a:cs typeface="Comic Sans MS"/>
              </a:rPr>
              <a:t> </a:t>
            </a:r>
            <a:r>
              <a:rPr lang="es-AR" sz="2400" spc="-5" dirty="0" smtClean="0">
                <a:latin typeface="Comic Sans MS" pitchFamily="66" charset="0"/>
                <a:cs typeface="Comic Sans MS"/>
              </a:rPr>
              <a:t>un</a:t>
            </a:r>
            <a:r>
              <a:rPr lang="es-AR" sz="2400" spc="5" dirty="0" smtClean="0">
                <a:latin typeface="Comic Sans MS" pitchFamily="66" charset="0"/>
                <a:cs typeface="Comic Sans MS"/>
              </a:rPr>
              <a:t> </a:t>
            </a:r>
            <a:r>
              <a:rPr lang="es-AR" sz="2400" spc="-5" dirty="0" smtClean="0">
                <a:latin typeface="Comic Sans MS" pitchFamily="66" charset="0"/>
                <a:cs typeface="Comic Sans MS"/>
              </a:rPr>
              <a:t>cierto</a:t>
            </a:r>
            <a:r>
              <a:rPr lang="es-AR" sz="2400" spc="5" dirty="0" smtClean="0">
                <a:latin typeface="Comic Sans MS" pitchFamily="66" charset="0"/>
                <a:cs typeface="Comic Sans MS"/>
              </a:rPr>
              <a:t> </a:t>
            </a:r>
            <a:r>
              <a:rPr lang="es-AR" sz="2400" spc="-5" dirty="0" smtClean="0">
                <a:latin typeface="Comic Sans MS" pitchFamily="66" charset="0"/>
                <a:cs typeface="Comic Sans MS"/>
              </a:rPr>
              <a:t>periodo</a:t>
            </a:r>
            <a:r>
              <a:rPr lang="es-AR" sz="2400" spc="5"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tiempo</a:t>
            </a:r>
            <a:r>
              <a:rPr lang="es-AR" sz="2400" spc="5" dirty="0" smtClean="0">
                <a:latin typeface="Comic Sans MS" pitchFamily="66" charset="0"/>
                <a:cs typeface="Comic Sans MS"/>
              </a:rPr>
              <a:t> </a:t>
            </a:r>
            <a:r>
              <a:rPr lang="es-AR" sz="2400" spc="-5" dirty="0" smtClean="0">
                <a:latin typeface="Comic Sans MS" pitchFamily="66" charset="0"/>
                <a:cs typeface="Comic Sans MS"/>
              </a:rPr>
              <a:t>(generalmente algunos</a:t>
            </a:r>
            <a:r>
              <a:rPr lang="es-AR" sz="2400" spc="225" dirty="0" smtClean="0">
                <a:latin typeface="Comic Sans MS" pitchFamily="66" charset="0"/>
                <a:cs typeface="Comic Sans MS"/>
              </a:rPr>
              <a:t> </a:t>
            </a:r>
            <a:r>
              <a:rPr lang="es-AR" sz="2400" spc="-5" dirty="0" smtClean="0">
                <a:latin typeface="Comic Sans MS" pitchFamily="66" charset="0"/>
                <a:cs typeface="Comic Sans MS"/>
              </a:rPr>
              <a:t>segundos),</a:t>
            </a:r>
            <a:r>
              <a:rPr lang="es-AR" sz="2400" spc="220" dirty="0" smtClean="0">
                <a:latin typeface="Comic Sans MS" pitchFamily="66" charset="0"/>
                <a:cs typeface="Comic Sans MS"/>
              </a:rPr>
              <a:t> </a:t>
            </a:r>
            <a:r>
              <a:rPr lang="es-AR" sz="2400" spc="-5" dirty="0" smtClean="0">
                <a:latin typeface="Comic Sans MS" pitchFamily="66" charset="0"/>
                <a:cs typeface="Comic Sans MS"/>
              </a:rPr>
              <a:t>dependiendo</a:t>
            </a:r>
            <a:r>
              <a:rPr lang="es-AR" sz="2400" spc="220" dirty="0" smtClean="0">
                <a:latin typeface="Comic Sans MS" pitchFamily="66" charset="0"/>
                <a:cs typeface="Comic Sans MS"/>
              </a:rPr>
              <a:t> </a:t>
            </a:r>
            <a:r>
              <a:rPr lang="es-AR" sz="2400" spc="-5" dirty="0" smtClean="0">
                <a:latin typeface="Comic Sans MS" pitchFamily="66" charset="0"/>
                <a:cs typeface="Comic Sans MS"/>
              </a:rPr>
              <a:t>del</a:t>
            </a:r>
            <a:r>
              <a:rPr lang="es-AR" sz="2400" spc="225" dirty="0" smtClean="0">
                <a:latin typeface="Comic Sans MS" pitchFamily="66" charset="0"/>
                <a:cs typeface="Comic Sans MS"/>
              </a:rPr>
              <a:t> </a:t>
            </a:r>
            <a:r>
              <a:rPr lang="es-AR" sz="2400" spc="-5" dirty="0" smtClean="0">
                <a:latin typeface="Comic Sans MS" pitchFamily="66" charset="0"/>
                <a:cs typeface="Comic Sans MS"/>
              </a:rPr>
              <a:t>nivel</a:t>
            </a:r>
            <a:r>
              <a:rPr lang="es-AR" sz="2400" spc="220" dirty="0" smtClean="0">
                <a:latin typeface="Comic Sans MS" pitchFamily="66" charset="0"/>
                <a:cs typeface="Comic Sans MS"/>
              </a:rPr>
              <a:t> </a:t>
            </a:r>
            <a:r>
              <a:rPr lang="es-AR" sz="2400" spc="-5" dirty="0" smtClean="0">
                <a:latin typeface="Comic Sans MS" pitchFamily="66" charset="0"/>
                <a:cs typeface="Comic Sans MS"/>
              </a:rPr>
              <a:t>de</a:t>
            </a:r>
            <a:r>
              <a:rPr lang="es-AR" sz="2400" spc="220" dirty="0" smtClean="0">
                <a:latin typeface="Comic Sans MS" pitchFamily="66" charset="0"/>
                <a:cs typeface="Comic Sans MS"/>
              </a:rPr>
              <a:t> </a:t>
            </a:r>
            <a:r>
              <a:rPr lang="es-AR" sz="2400" spc="-5" dirty="0" smtClean="0">
                <a:latin typeface="Comic Sans MS" pitchFamily="66" charset="0"/>
                <a:cs typeface="Comic Sans MS"/>
              </a:rPr>
              <a:t>salida</a:t>
            </a:r>
            <a:r>
              <a:rPr lang="es-AR" sz="2400" spc="220" dirty="0" smtClean="0">
                <a:latin typeface="Comic Sans MS" pitchFamily="66" charset="0"/>
                <a:cs typeface="Comic Sans MS"/>
              </a:rPr>
              <a:t> </a:t>
            </a:r>
            <a:r>
              <a:rPr lang="es-AR" sz="2400" spc="-5" dirty="0" smtClean="0">
                <a:latin typeface="Comic Sans MS" pitchFamily="66" charset="0"/>
                <a:cs typeface="Comic Sans MS"/>
              </a:rPr>
              <a:t>del generador</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spc="5" dirty="0" smtClean="0">
                <a:latin typeface="Comic Sans MS" pitchFamily="66" charset="0"/>
                <a:cs typeface="Comic Sans MS"/>
              </a:rPr>
              <a:t> </a:t>
            </a:r>
            <a:r>
              <a:rPr lang="es-AR" sz="2400" spc="-5" dirty="0" smtClean="0">
                <a:latin typeface="Comic Sans MS" pitchFamily="66" charset="0"/>
                <a:cs typeface="Comic Sans MS"/>
              </a:rPr>
              <a:t>de</a:t>
            </a:r>
            <a:r>
              <a:rPr lang="es-AR" sz="2400" spc="5" dirty="0" smtClean="0">
                <a:latin typeface="Comic Sans MS" pitchFamily="66" charset="0"/>
                <a:cs typeface="Comic Sans MS"/>
              </a:rPr>
              <a:t> </a:t>
            </a:r>
            <a:r>
              <a:rPr lang="es-AR" sz="2400" spc="-5" dirty="0" smtClean="0">
                <a:latin typeface="Comic Sans MS" pitchFamily="66" charset="0"/>
                <a:cs typeface="Comic Sans MS"/>
              </a:rPr>
              <a:t>la</a:t>
            </a:r>
            <a:r>
              <a:rPr lang="es-AR" sz="2400" spc="5" dirty="0" smtClean="0">
                <a:latin typeface="Comic Sans MS" pitchFamily="66" charset="0"/>
                <a:cs typeface="Comic Sans MS"/>
              </a:rPr>
              <a:t> </a:t>
            </a:r>
            <a:r>
              <a:rPr lang="es-AR" sz="2400" spc="-5" dirty="0" smtClean="0">
                <a:latin typeface="Comic Sans MS" pitchFamily="66" charset="0"/>
                <a:cs typeface="Comic Sans MS"/>
              </a:rPr>
              <a:t>capacidad</a:t>
            </a:r>
            <a:r>
              <a:rPr lang="es-AR" sz="2400" spc="5" dirty="0" smtClean="0">
                <a:latin typeface="Comic Sans MS" pitchFamily="66" charset="0"/>
                <a:cs typeface="Comic Sans MS"/>
              </a:rPr>
              <a:t> </a:t>
            </a:r>
            <a:r>
              <a:rPr lang="es-AR" sz="2400" spc="-5" dirty="0" smtClean="0">
                <a:latin typeface="Comic Sans MS" pitchFamily="66" charset="0"/>
                <a:cs typeface="Comic Sans MS"/>
              </a:rPr>
              <a:t>del</a:t>
            </a:r>
            <a:r>
              <a:rPr lang="es-AR" sz="2400" spc="5" dirty="0" smtClean="0">
                <a:latin typeface="Comic Sans MS" pitchFamily="66" charset="0"/>
                <a:cs typeface="Comic Sans MS"/>
              </a:rPr>
              <a:t> </a:t>
            </a:r>
            <a:r>
              <a:rPr lang="es-AR" sz="2400" spc="-5" dirty="0" smtClean="0">
                <a:latin typeface="Comic Sans MS" pitchFamily="66" charset="0"/>
                <a:cs typeface="Comic Sans MS"/>
              </a:rPr>
              <a:t>sistema</a:t>
            </a:r>
            <a:r>
              <a:rPr lang="es-AR" sz="2400" spc="5" dirty="0" smtClean="0">
                <a:latin typeface="Comic Sans MS" pitchFamily="66" charset="0"/>
                <a:cs typeface="Comic Sans MS"/>
              </a:rPr>
              <a:t> </a:t>
            </a:r>
            <a:r>
              <a:rPr lang="es-AR" sz="2400" spc="-5" dirty="0" smtClean="0">
                <a:latin typeface="Comic Sans MS" pitchFamily="66" charset="0"/>
                <a:cs typeface="Comic Sans MS"/>
              </a:rPr>
              <a:t>conectado.</a:t>
            </a:r>
            <a:endParaRPr lang="es-AR" sz="2400" dirty="0" smtClean="0">
              <a:latin typeface="Comic Sans MS" pitchFamily="66" charset="0"/>
              <a:cs typeface="Comic Sans MS"/>
            </a:endParaRPr>
          </a:p>
          <a:p>
            <a:pPr marL="12700" marR="5080" algn="just"/>
            <a:r>
              <a:rPr lang="es-AR" sz="2400" spc="-5" dirty="0" smtClean="0">
                <a:latin typeface="Comic Sans MS" pitchFamily="66" charset="0"/>
                <a:cs typeface="Comic Sans MS"/>
              </a:rPr>
              <a:t>La curva de </a:t>
            </a:r>
            <a:r>
              <a:rPr lang="es-AR" sz="2400" spc="-5" dirty="0" err="1" smtClean="0">
                <a:latin typeface="Comic Sans MS" pitchFamily="66" charset="0"/>
                <a:cs typeface="Comic Sans MS"/>
              </a:rPr>
              <a:t>capabilidad</a:t>
            </a:r>
            <a:r>
              <a:rPr lang="es-AR" sz="2400" spc="-5" dirty="0" smtClean="0">
                <a:latin typeface="Comic Sans MS" pitchFamily="66" charset="0"/>
                <a:cs typeface="Comic Sans MS"/>
              </a:rPr>
              <a:t> del generador (</a:t>
            </a:r>
            <a:r>
              <a:rPr lang="es-AR" sz="2400" b="1" spc="-5" dirty="0" smtClean="0">
                <a:latin typeface="Comic Sans MS" pitchFamily="66" charset="0"/>
                <a:cs typeface="Comic Sans MS"/>
              </a:rPr>
              <a:t>figura 1)</a:t>
            </a:r>
            <a:r>
              <a:rPr lang="es-AR" sz="2400" spc="-5" dirty="0" smtClean="0">
                <a:latin typeface="Comic Sans MS" pitchFamily="66" charset="0"/>
                <a:cs typeface="Comic Sans MS"/>
              </a:rPr>
              <a:t> </a:t>
            </a:r>
            <a:r>
              <a:rPr lang="es-AR" sz="2400" spc="-5" dirty="0" smtClean="0">
                <a:latin typeface="Comic Sans MS" pitchFamily="66" charset="0"/>
                <a:cs typeface="Comic Sans MS"/>
              </a:rPr>
              <a:t>muestra los </a:t>
            </a:r>
            <a:r>
              <a:rPr lang="es-AR" sz="2400" spc="-5" dirty="0" smtClean="0">
                <a:latin typeface="Comic Sans MS" pitchFamily="66" charset="0"/>
                <a:cs typeface="Comic Sans MS"/>
              </a:rPr>
              <a:t>límites de operación del generador.</a:t>
            </a:r>
            <a:r>
              <a:rPr lang="es-AR" sz="2400" dirty="0" smtClean="0">
                <a:latin typeface="Comic Sans MS" pitchFamily="66" charset="0"/>
                <a:cs typeface="Comic Sans MS"/>
              </a:rPr>
              <a:t> </a:t>
            </a:r>
            <a:r>
              <a:rPr lang="es-AR" sz="2400" spc="-5" dirty="0" smtClean="0">
                <a:latin typeface="Comic Sans MS" pitchFamily="66" charset="0"/>
                <a:cs typeface="Comic Sans MS"/>
              </a:rPr>
              <a:t>En la región </a:t>
            </a:r>
            <a:r>
              <a:rPr lang="es-AR" sz="2400" spc="-5" dirty="0" smtClean="0">
                <a:latin typeface="Comic Sans MS" pitchFamily="66" charset="0"/>
                <a:cs typeface="Comic Sans MS"/>
              </a:rPr>
              <a:t>de operación</a:t>
            </a:r>
            <a:r>
              <a:rPr lang="es-AR" sz="2400" dirty="0" smtClean="0">
                <a:latin typeface="Comic Sans MS" pitchFamily="66" charset="0"/>
                <a:cs typeface="Comic Sans MS"/>
              </a:rPr>
              <a:t> </a:t>
            </a:r>
            <a:r>
              <a:rPr lang="es-AR" sz="2400" spc="-5" dirty="0" smtClean="0">
                <a:latin typeface="Comic Sans MS" pitchFamily="66" charset="0"/>
                <a:cs typeface="Comic Sans MS"/>
              </a:rPr>
              <a:t>normal,</a:t>
            </a:r>
            <a:r>
              <a:rPr lang="es-AR" sz="2400" dirty="0" smtClean="0">
                <a:latin typeface="Comic Sans MS" pitchFamily="66" charset="0"/>
                <a:cs typeface="Comic Sans MS"/>
              </a:rPr>
              <a:t> </a:t>
            </a:r>
            <a:r>
              <a:rPr lang="es-AR" sz="2400" spc="-5" dirty="0" smtClean="0">
                <a:latin typeface="Comic Sans MS" pitchFamily="66" charset="0"/>
                <a:cs typeface="Comic Sans MS"/>
              </a:rPr>
              <a:t>estos</a:t>
            </a:r>
            <a:r>
              <a:rPr lang="es-AR" sz="2400" dirty="0" smtClean="0">
                <a:latin typeface="Comic Sans MS" pitchFamily="66" charset="0"/>
                <a:cs typeface="Comic Sans MS"/>
              </a:rPr>
              <a:t> </a:t>
            </a:r>
            <a:r>
              <a:rPr lang="es-AR" sz="2400" spc="-5" dirty="0" smtClean="0">
                <a:latin typeface="Comic Sans MS" pitchFamily="66" charset="0"/>
                <a:cs typeface="Comic Sans MS"/>
              </a:rPr>
              <a:t>límites</a:t>
            </a:r>
            <a:r>
              <a:rPr lang="es-AR" sz="2400" dirty="0" smtClean="0">
                <a:latin typeface="Comic Sans MS" pitchFamily="66" charset="0"/>
                <a:cs typeface="Comic Sans MS"/>
              </a:rPr>
              <a:t> </a:t>
            </a:r>
            <a:r>
              <a:rPr lang="es-AR" sz="2400" spc="-5" dirty="0" smtClean="0">
                <a:latin typeface="Comic Sans MS" pitchFamily="66" charset="0"/>
                <a:cs typeface="Comic Sans MS"/>
              </a:rPr>
              <a:t>son</a:t>
            </a:r>
            <a:r>
              <a:rPr lang="es-AR" sz="2400" dirty="0" smtClean="0">
                <a:latin typeface="Comic Sans MS" pitchFamily="66" charset="0"/>
                <a:cs typeface="Comic Sans MS"/>
              </a:rPr>
              <a:t> </a:t>
            </a:r>
            <a:r>
              <a:rPr lang="es-AR" sz="2400" spc="-5" dirty="0" smtClean="0">
                <a:latin typeface="Comic Sans MS" pitchFamily="66" charset="0"/>
                <a:cs typeface="Comic Sans MS"/>
              </a:rPr>
              <a:t>límites</a:t>
            </a:r>
            <a:r>
              <a:rPr lang="es-AR" sz="2400" dirty="0" smtClean="0">
                <a:latin typeface="Comic Sans MS" pitchFamily="66" charset="0"/>
                <a:cs typeface="Comic Sans MS"/>
              </a:rPr>
              <a:t> </a:t>
            </a:r>
            <a:r>
              <a:rPr lang="es-AR" sz="2400" spc="-5" dirty="0" smtClean="0">
                <a:latin typeface="Comic Sans MS" pitchFamily="66" charset="0"/>
                <a:cs typeface="Comic Sans MS"/>
              </a:rPr>
              <a:t>térmicos (</a:t>
            </a:r>
            <a:r>
              <a:rPr lang="es-AR" sz="2400" spc="-5" dirty="0" smtClean="0">
                <a:latin typeface="Comic Sans MS" pitchFamily="66" charset="0"/>
                <a:cs typeface="Comic Sans MS"/>
              </a:rPr>
              <a:t>rotor</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estator).</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área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err="1" smtClean="0">
                <a:latin typeface="Comic Sans MS" pitchFamily="66" charset="0"/>
                <a:cs typeface="Comic Sans MS"/>
              </a:rPr>
              <a:t>subexcitación</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la operación</a:t>
            </a:r>
            <a:r>
              <a:rPr lang="es-AR" sz="2400" spc="90" dirty="0" smtClean="0">
                <a:latin typeface="Comic Sans MS" pitchFamily="66" charset="0"/>
                <a:cs typeface="Comic Sans MS"/>
              </a:rPr>
              <a:t> </a:t>
            </a:r>
            <a:r>
              <a:rPr lang="es-AR" sz="2400" spc="-5" dirty="0" smtClean="0">
                <a:latin typeface="Comic Sans MS" pitchFamily="66" charset="0"/>
                <a:cs typeface="Comic Sans MS"/>
              </a:rPr>
              <a:t>es</a:t>
            </a:r>
            <a:r>
              <a:rPr lang="es-AR" sz="2400" spc="90" dirty="0" smtClean="0">
                <a:latin typeface="Comic Sans MS" pitchFamily="66" charset="0"/>
                <a:cs typeface="Comic Sans MS"/>
              </a:rPr>
              <a:t> </a:t>
            </a:r>
            <a:r>
              <a:rPr lang="es-AR" sz="2400" spc="-5" dirty="0" smtClean="0">
                <a:latin typeface="Comic Sans MS" pitchFamily="66" charset="0"/>
                <a:cs typeface="Comic Sans MS"/>
              </a:rPr>
              <a:t>limitada</a:t>
            </a:r>
            <a:r>
              <a:rPr lang="es-AR" sz="2400" spc="90" dirty="0" smtClean="0">
                <a:latin typeface="Comic Sans MS" pitchFamily="66" charset="0"/>
                <a:cs typeface="Comic Sans MS"/>
              </a:rPr>
              <a:t> </a:t>
            </a:r>
            <a:r>
              <a:rPr lang="es-AR" sz="2400" spc="-5" dirty="0" smtClean="0">
                <a:latin typeface="Comic Sans MS" pitchFamily="66" charset="0"/>
                <a:cs typeface="Comic Sans MS"/>
              </a:rPr>
              <a:t>por</a:t>
            </a:r>
            <a:r>
              <a:rPr lang="es-AR" sz="2400" spc="90" dirty="0" smtClean="0">
                <a:latin typeface="Comic Sans MS" pitchFamily="66" charset="0"/>
                <a:cs typeface="Comic Sans MS"/>
              </a:rPr>
              <a:t> </a:t>
            </a:r>
            <a:r>
              <a:rPr lang="es-AR" sz="2400" spc="-5" dirty="0" smtClean="0">
                <a:latin typeface="Comic Sans MS" pitchFamily="66" charset="0"/>
                <a:cs typeface="Comic Sans MS"/>
              </a:rPr>
              <a:t>el</a:t>
            </a:r>
            <a:r>
              <a:rPr lang="es-AR" sz="2400" spc="95" dirty="0" smtClean="0">
                <a:latin typeface="Comic Sans MS" pitchFamily="66" charset="0"/>
                <a:cs typeface="Comic Sans MS"/>
              </a:rPr>
              <a:t> </a:t>
            </a:r>
            <a:r>
              <a:rPr lang="es-AR" sz="2400" spc="-5" dirty="0" smtClean="0">
                <a:latin typeface="Comic Sans MS" pitchFamily="66" charset="0"/>
                <a:cs typeface="Comic Sans MS"/>
              </a:rPr>
              <a:t>calentamiento</a:t>
            </a:r>
            <a:r>
              <a:rPr lang="es-AR" sz="2400" spc="90" dirty="0" smtClean="0">
                <a:latin typeface="Comic Sans MS" pitchFamily="66" charset="0"/>
                <a:cs typeface="Comic Sans MS"/>
              </a:rPr>
              <a:t> </a:t>
            </a:r>
            <a:r>
              <a:rPr lang="es-AR" sz="2400" spc="-5" dirty="0" smtClean="0">
                <a:latin typeface="Comic Sans MS" pitchFamily="66" charset="0"/>
                <a:cs typeface="Comic Sans MS"/>
              </a:rPr>
              <a:t>del</a:t>
            </a:r>
            <a:r>
              <a:rPr lang="es-AR" sz="2400" spc="70" dirty="0" smtClean="0">
                <a:latin typeface="Comic Sans MS" pitchFamily="66" charset="0"/>
                <a:cs typeface="Comic Sans MS"/>
              </a:rPr>
              <a:t> </a:t>
            </a:r>
            <a:r>
              <a:rPr lang="es-AR" sz="2400" spc="-5" dirty="0" smtClean="0">
                <a:latin typeface="Comic Sans MS" pitchFamily="66" charset="0"/>
                <a:cs typeface="Comic Sans MS"/>
              </a:rPr>
              <a:t>hierro</a:t>
            </a:r>
            <a:r>
              <a:rPr lang="es-AR" sz="2400" spc="80" dirty="0" smtClean="0">
                <a:latin typeface="Comic Sans MS" pitchFamily="66" charset="0"/>
                <a:cs typeface="Comic Sans MS"/>
              </a:rPr>
              <a:t> </a:t>
            </a:r>
            <a:r>
              <a:rPr lang="es-AR" sz="2400" spc="-5" dirty="0" smtClean="0">
                <a:latin typeface="Comic Sans MS" pitchFamily="66" charset="0"/>
                <a:cs typeface="Comic Sans MS"/>
              </a:rPr>
              <a:t>en el</a:t>
            </a:r>
            <a:r>
              <a:rPr lang="es-AR" sz="2400" dirty="0" smtClean="0">
                <a:latin typeface="Comic Sans MS" pitchFamily="66" charset="0"/>
                <a:cs typeface="Comic Sans MS"/>
              </a:rPr>
              <a:t> </a:t>
            </a:r>
            <a:r>
              <a:rPr lang="es-AR" sz="2400" spc="-5" dirty="0" smtClean="0">
                <a:latin typeface="Comic Sans MS" pitchFamily="66" charset="0"/>
                <a:cs typeface="Comic Sans MS"/>
              </a:rPr>
              <a:t>extremo</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estator.</a:t>
            </a:r>
            <a:endParaRPr sz="2400">
              <a:latin typeface="Comic Sans MS" pitchFamily="66" charset="0"/>
              <a:cs typeface="Comic Sans MS"/>
            </a:endParaRPr>
          </a:p>
        </p:txBody>
      </p:sp>
      <p:pic>
        <p:nvPicPr>
          <p:cNvPr id="10" name="object 10"/>
          <p:cNvPicPr/>
          <p:nvPr/>
        </p:nvPicPr>
        <p:blipFill>
          <a:blip r:embed="rId2" cstate="print"/>
          <a:stretch>
            <a:fillRect/>
          </a:stretch>
        </p:blipFill>
        <p:spPr>
          <a:xfrm>
            <a:off x="11655444" y="2600308"/>
            <a:ext cx="5857916" cy="4777408"/>
          </a:xfrm>
          <a:prstGeom prst="rect">
            <a:avLst/>
          </a:prstGeom>
        </p:spPr>
      </p:pic>
      <p:sp>
        <p:nvSpPr>
          <p:cNvPr id="16" name="15 Rectángulo"/>
          <p:cNvSpPr/>
          <p:nvPr/>
        </p:nvSpPr>
        <p:spPr>
          <a:xfrm>
            <a:off x="12655577" y="7815282"/>
            <a:ext cx="4857784" cy="646331"/>
          </a:xfrm>
          <a:prstGeom prst="rect">
            <a:avLst/>
          </a:prstGeom>
        </p:spPr>
        <p:txBody>
          <a:bodyPr wrap="square">
            <a:spAutoFit/>
          </a:bodyPr>
          <a:lstStyle/>
          <a:p>
            <a:pPr algn="ctr"/>
            <a:r>
              <a:rPr lang="es-AR" b="1" dirty="0" smtClean="0">
                <a:latin typeface="Comic Sans MS" pitchFamily="66" charset="0"/>
              </a:rPr>
              <a:t>Figura 1. Curva de </a:t>
            </a:r>
            <a:r>
              <a:rPr lang="es-AR" b="1" dirty="0" err="1" smtClean="0">
                <a:latin typeface="Comic Sans MS" pitchFamily="66" charset="0"/>
              </a:rPr>
              <a:t>capabilidad</a:t>
            </a:r>
            <a:r>
              <a:rPr lang="es-AR" b="1" dirty="0" smtClean="0">
                <a:latin typeface="Comic Sans MS" pitchFamily="66" charset="0"/>
              </a:rPr>
              <a:t> del generador </a:t>
            </a:r>
            <a:endParaRPr lang="es-AR" dirty="0">
              <a:latin typeface="Comic Sans MS" pitchFamily="66"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511116" y="457168"/>
            <a:ext cx="10930014" cy="8507457"/>
          </a:xfrm>
          <a:prstGeom prst="rect">
            <a:avLst/>
          </a:prstGeom>
        </p:spPr>
        <p:txBody>
          <a:bodyPr vert="horz" wrap="square" lIns="0" tIns="12700" rIns="0" bIns="0" rtlCol="0">
            <a:spAutoFit/>
          </a:bodyPr>
          <a:lstStyle/>
          <a:p>
            <a:pPr marL="12700" marR="5080" algn="just"/>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ajuste</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control</a:t>
            </a:r>
            <a:r>
              <a:rPr lang="es-AR" sz="2400" spc="254" dirty="0" smtClean="0">
                <a:latin typeface="Comic Sans MS" pitchFamily="66" charset="0"/>
                <a:cs typeface="Comic Sans MS"/>
              </a:rPr>
              <a:t> </a:t>
            </a:r>
            <a:r>
              <a:rPr lang="es-AR" sz="2400" spc="-5" dirty="0" smtClean="0">
                <a:latin typeface="Comic Sans MS" pitchFamily="66" charset="0"/>
                <a:cs typeface="Comic Sans MS"/>
              </a:rPr>
              <a:t>del regulador </a:t>
            </a:r>
            <a:r>
              <a:rPr lang="es-AR" sz="2400" spc="-5" dirty="0" smtClean="0">
                <a:latin typeface="Comic Sans MS" pitchFamily="66" charset="0"/>
                <a:cs typeface="Comic Sans MS"/>
              </a:rPr>
              <a:t>es coordinado con el límite de estabilidad </a:t>
            </a:r>
            <a:r>
              <a:rPr lang="es-AR" sz="2400" spc="-5" dirty="0" smtClean="0">
                <a:latin typeface="Comic Sans MS" pitchFamily="66" charset="0"/>
                <a:cs typeface="Comic Sans MS"/>
              </a:rPr>
              <a:t>de estado</a:t>
            </a:r>
            <a:r>
              <a:rPr lang="es-AR" sz="2400" dirty="0" smtClean="0">
                <a:latin typeface="Comic Sans MS" pitchFamily="66" charset="0"/>
                <a:cs typeface="Comic Sans MS"/>
              </a:rPr>
              <a:t> </a:t>
            </a:r>
            <a:r>
              <a:rPr lang="es-AR" sz="2400" spc="-5" dirty="0" smtClean="0">
                <a:latin typeface="Comic Sans MS" pitchFamily="66" charset="0"/>
                <a:cs typeface="Comic Sans MS"/>
              </a:rPr>
              <a:t>estable</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cual</a:t>
            </a:r>
            <a:r>
              <a:rPr lang="es-AR" sz="2400" dirty="0" smtClean="0">
                <a:latin typeface="Comic Sans MS" pitchFamily="66" charset="0"/>
                <a:cs typeface="Comic Sans MS"/>
              </a:rPr>
              <a:t> </a:t>
            </a:r>
            <a:r>
              <a:rPr lang="es-AR" sz="2400" spc="-5" dirty="0" smtClean="0">
                <a:latin typeface="Comic Sans MS" pitchFamily="66" charset="0"/>
                <a:cs typeface="Comic Sans MS"/>
              </a:rPr>
              <a:t>es</a:t>
            </a:r>
            <a:r>
              <a:rPr lang="es-AR" sz="2400" dirty="0" smtClean="0">
                <a:latin typeface="Comic Sans MS" pitchFamily="66" charset="0"/>
                <a:cs typeface="Comic Sans MS"/>
              </a:rPr>
              <a:t> </a:t>
            </a:r>
            <a:r>
              <a:rPr lang="es-AR" sz="2400" spc="-5" dirty="0" smtClean="0">
                <a:latin typeface="Comic Sans MS" pitchFamily="66" charset="0"/>
                <a:cs typeface="Comic Sans MS"/>
              </a:rPr>
              <a:t>función</a:t>
            </a:r>
            <a:r>
              <a:rPr lang="es-AR" sz="2400" dirty="0" smtClean="0">
                <a:latin typeface="Comic Sans MS" pitchFamily="66" charset="0"/>
                <a:cs typeface="Comic Sans MS"/>
              </a:rPr>
              <a:t> </a:t>
            </a:r>
            <a:r>
              <a:rPr lang="es-AR" sz="2400" spc="-5" dirty="0" smtClean="0">
                <a:latin typeface="Comic Sans MS" pitchFamily="66" charset="0"/>
                <a:cs typeface="Comic Sans MS"/>
              </a:rPr>
              <a:t>del generador</a:t>
            </a:r>
            <a:r>
              <a:rPr lang="es-AR" sz="2400" spc="-5" dirty="0" smtClean="0">
                <a:latin typeface="Comic Sans MS" pitchFamily="66" charset="0"/>
                <a:cs typeface="Comic Sans MS"/>
              </a:rPr>
              <a:t>, de la impedancia del sistema y de la </a:t>
            </a:r>
            <a:r>
              <a:rPr lang="es-AR" sz="2400" spc="-5" dirty="0" smtClean="0">
                <a:latin typeface="Comic Sans MS" pitchFamily="66" charset="0"/>
                <a:cs typeface="Comic Sans MS"/>
              </a:rPr>
              <a:t>tensión terminal</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referencia</a:t>
            </a:r>
            <a:r>
              <a:rPr lang="es-AR" sz="2400" dirty="0" smtClean="0">
                <a:latin typeface="Comic Sans MS" pitchFamily="66" charset="0"/>
                <a:cs typeface="Comic Sans MS"/>
              </a:rPr>
              <a:t> </a:t>
            </a:r>
            <a:r>
              <a:rPr lang="es-AR" sz="2400" spc="-5" dirty="0" smtClean="0">
                <a:latin typeface="Comic Sans MS" pitchFamily="66" charset="0"/>
                <a:cs typeface="Comic Sans MS"/>
              </a:rPr>
              <a:t>1</a:t>
            </a:r>
            <a:r>
              <a:rPr lang="es-AR" sz="2400" dirty="0" smtClean="0">
                <a:latin typeface="Comic Sans MS" pitchFamily="66" charset="0"/>
                <a:cs typeface="Comic Sans MS"/>
              </a:rPr>
              <a:t> </a:t>
            </a:r>
            <a:r>
              <a:rPr lang="es-AR" sz="2400" spc="-5" dirty="0" smtClean="0">
                <a:latin typeface="Comic Sans MS" pitchFamily="66" charset="0"/>
                <a:cs typeface="Comic Sans MS"/>
              </a:rPr>
              <a:t>proporciona detalles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cómo</a:t>
            </a:r>
            <a:r>
              <a:rPr lang="es-AR" sz="2400" dirty="0" smtClean="0">
                <a:latin typeface="Comic Sans MS" pitchFamily="66" charset="0"/>
                <a:cs typeface="Comic Sans MS"/>
              </a:rPr>
              <a:t> </a:t>
            </a:r>
            <a:r>
              <a:rPr lang="es-AR" sz="2400" spc="-5" dirty="0" smtClean="0">
                <a:latin typeface="Comic Sans MS" pitchFamily="66" charset="0"/>
                <a:cs typeface="Comic Sans MS"/>
              </a:rPr>
              <a:t>graficar</a:t>
            </a:r>
            <a:r>
              <a:rPr lang="es-AR" sz="2400" dirty="0" smtClean="0">
                <a:latin typeface="Comic Sans MS" pitchFamily="66" charset="0"/>
                <a:cs typeface="Comic Sans MS"/>
              </a:rPr>
              <a:t> </a:t>
            </a:r>
            <a:r>
              <a:rPr lang="es-AR" sz="2400" spc="-5" dirty="0" smtClean="0">
                <a:latin typeface="Comic Sans MS" pitchFamily="66" charset="0"/>
                <a:cs typeface="Comic Sans MS"/>
              </a:rPr>
              <a:t>esta</a:t>
            </a:r>
            <a:r>
              <a:rPr lang="es-AR" sz="2400" dirty="0" smtClean="0">
                <a:latin typeface="Comic Sans MS" pitchFamily="66" charset="0"/>
                <a:cs typeface="Comic Sans MS"/>
              </a:rPr>
              <a:t> </a:t>
            </a:r>
            <a:r>
              <a:rPr lang="es-AR" sz="2400" spc="-5" dirty="0" smtClean="0">
                <a:latin typeface="Comic Sans MS" pitchFamily="66" charset="0"/>
                <a:cs typeface="Comic Sans MS"/>
              </a:rPr>
              <a:t>curva.</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control</a:t>
            </a:r>
            <a:r>
              <a:rPr lang="es-AR" sz="2400" spc="254" dirty="0" smtClean="0">
                <a:latin typeface="Comic Sans MS" pitchFamily="66" charset="0"/>
                <a:cs typeface="Comic Sans MS"/>
              </a:rPr>
              <a:t> </a:t>
            </a:r>
            <a:r>
              <a:rPr lang="es-AR" sz="2400" spc="-5" dirty="0" smtClean="0">
                <a:latin typeface="Comic Sans MS" pitchFamily="66" charset="0"/>
                <a:cs typeface="Comic Sans MS"/>
              </a:rPr>
              <a:t>de mínima </a:t>
            </a:r>
            <a:r>
              <a:rPr lang="es-AR" sz="2400" spc="-5" dirty="0" smtClean="0">
                <a:latin typeface="Comic Sans MS" pitchFamily="66" charset="0"/>
                <a:cs typeface="Comic Sans MS"/>
              </a:rPr>
              <a:t>excitación del generador evita que el </a:t>
            </a:r>
            <a:r>
              <a:rPr lang="es-AR" sz="2400" spc="-5" dirty="0" smtClean="0">
                <a:latin typeface="Comic Sans MS" pitchFamily="66" charset="0"/>
                <a:cs typeface="Comic Sans MS"/>
              </a:rPr>
              <a:t>excitador reduzca </a:t>
            </a:r>
            <a:r>
              <a:rPr lang="es-AR" sz="2400" spc="-5" dirty="0" smtClean="0">
                <a:latin typeface="Comic Sans MS" pitchFamily="66" charset="0"/>
                <a:cs typeface="Comic Sans MS"/>
              </a:rPr>
              <a:t>el campo por debajo del límite de estabilidad </a:t>
            </a:r>
            <a:r>
              <a:rPr lang="es-AR" sz="2400" spc="-5" dirty="0" smtClean="0">
                <a:latin typeface="Comic Sans MS" pitchFamily="66" charset="0"/>
                <a:cs typeface="Comic Sans MS"/>
              </a:rPr>
              <a:t>de estado</a:t>
            </a:r>
            <a:r>
              <a:rPr lang="es-AR" sz="2400" dirty="0" smtClean="0">
                <a:latin typeface="Comic Sans MS" pitchFamily="66" charset="0"/>
                <a:cs typeface="Comic Sans MS"/>
              </a:rPr>
              <a:t> </a:t>
            </a:r>
            <a:r>
              <a:rPr lang="es-AR" sz="2400" spc="-5" dirty="0" smtClean="0">
                <a:latin typeface="Comic Sans MS" pitchFamily="66" charset="0"/>
                <a:cs typeface="Comic Sans MS"/>
              </a:rPr>
              <a:t>estable.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parcial</a:t>
            </a:r>
            <a:r>
              <a:rPr lang="es-AR" sz="2400" dirty="0" smtClean="0">
                <a:latin typeface="Comic Sans MS" pitchFamily="66" charset="0"/>
                <a:cs typeface="Comic Sans MS"/>
              </a:rPr>
              <a:t> </a:t>
            </a:r>
            <a:r>
              <a:rPr lang="es-AR" sz="2400" spc="-5" dirty="0" smtClean="0">
                <a:latin typeface="Comic Sans MS" pitchFamily="66" charset="0"/>
                <a:cs typeface="Comic Sans MS"/>
              </a:rPr>
              <a:t>o</a:t>
            </a:r>
            <a:r>
              <a:rPr lang="es-AR" sz="2400" dirty="0" smtClean="0">
                <a:latin typeface="Comic Sans MS" pitchFamily="66" charset="0"/>
                <a:cs typeface="Comic Sans MS"/>
              </a:rPr>
              <a:t> </a:t>
            </a:r>
            <a:r>
              <a:rPr lang="es-AR" sz="2400" spc="-5" dirty="0" smtClean="0">
                <a:latin typeface="Comic Sans MS" pitchFamily="66" charset="0"/>
                <a:cs typeface="Comic Sans MS"/>
              </a:rPr>
              <a:t>total</a:t>
            </a:r>
            <a:r>
              <a:rPr lang="es-AR" sz="2400" spc="254" dirty="0" smtClean="0">
                <a:latin typeface="Comic Sans MS" pitchFamily="66" charset="0"/>
                <a:cs typeface="Comic Sans MS"/>
              </a:rPr>
              <a:t> </a:t>
            </a:r>
            <a:r>
              <a:rPr lang="es-AR" sz="2400" spc="-5" dirty="0" smtClean="0">
                <a:latin typeface="Comic Sans MS" pitchFamily="66" charset="0"/>
                <a:cs typeface="Comic Sans MS"/>
              </a:rPr>
              <a:t>de</a:t>
            </a:r>
            <a:r>
              <a:rPr lang="es-AR" sz="2400" spc="260" dirty="0" smtClean="0">
                <a:latin typeface="Comic Sans MS" pitchFamily="66" charset="0"/>
                <a:cs typeface="Comic Sans MS"/>
              </a:rPr>
              <a:t> </a:t>
            </a:r>
            <a:r>
              <a:rPr lang="es-AR" sz="2400" spc="-5" dirty="0" smtClean="0">
                <a:latin typeface="Comic Sans MS" pitchFamily="66" charset="0"/>
                <a:cs typeface="Comic Sans MS"/>
              </a:rPr>
              <a:t>campo puede</a:t>
            </a:r>
            <a:r>
              <a:rPr lang="es-AR" sz="2400" dirty="0" smtClean="0">
                <a:latin typeface="Comic Sans MS" pitchFamily="66" charset="0"/>
                <a:cs typeface="Comic Sans MS"/>
              </a:rPr>
              <a:t> </a:t>
            </a:r>
            <a:r>
              <a:rPr lang="es-AR" sz="2400" spc="-5" dirty="0" smtClean="0">
                <a:latin typeface="Comic Sans MS" pitchFamily="66" charset="0"/>
                <a:cs typeface="Comic Sans MS"/>
              </a:rPr>
              <a:t>dar</a:t>
            </a:r>
            <a:r>
              <a:rPr lang="es-AR" sz="2400" dirty="0" smtClean="0">
                <a:latin typeface="Comic Sans MS" pitchFamily="66" charset="0"/>
                <a:cs typeface="Comic Sans MS"/>
              </a:rPr>
              <a:t> </a:t>
            </a:r>
            <a:r>
              <a:rPr lang="es-AR" sz="2400" spc="-5" dirty="0" smtClean="0">
                <a:latin typeface="Comic Sans MS" pitchFamily="66" charset="0"/>
                <a:cs typeface="Comic Sans MS"/>
              </a:rPr>
              <a:t>como</a:t>
            </a:r>
            <a:r>
              <a:rPr lang="es-AR" sz="2400" dirty="0" smtClean="0">
                <a:latin typeface="Comic Sans MS" pitchFamily="66" charset="0"/>
                <a:cs typeface="Comic Sans MS"/>
              </a:rPr>
              <a:t> </a:t>
            </a:r>
            <a:r>
              <a:rPr lang="es-AR" sz="2400" spc="-5" dirty="0" smtClean="0">
                <a:latin typeface="Comic Sans MS" pitchFamily="66" charset="0"/>
                <a:cs typeface="Comic Sans MS"/>
              </a:rPr>
              <a:t>resultado</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operación</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 fuera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los</a:t>
            </a:r>
            <a:r>
              <a:rPr lang="es-AR" sz="2400" dirty="0" smtClean="0">
                <a:latin typeface="Comic Sans MS" pitchFamily="66" charset="0"/>
                <a:cs typeface="Comic Sans MS"/>
              </a:rPr>
              <a:t> </a:t>
            </a:r>
            <a:r>
              <a:rPr lang="es-AR" sz="2400" spc="-5" dirty="0" smtClean="0">
                <a:latin typeface="Comic Sans MS" pitchFamily="66" charset="0"/>
                <a:cs typeface="Comic Sans MS"/>
              </a:rPr>
              <a:t>límites</a:t>
            </a:r>
            <a:r>
              <a:rPr lang="es-AR" sz="2400" dirty="0" smtClean="0">
                <a:latin typeface="Comic Sans MS" pitchFamily="66" charset="0"/>
                <a:cs typeface="Comic Sans MS"/>
              </a:rPr>
              <a:t> </a:t>
            </a:r>
            <a:r>
              <a:rPr lang="es-AR" sz="2400" spc="-5" dirty="0" smtClean="0">
                <a:latin typeface="Comic Sans MS" pitchFamily="66" charset="0"/>
                <a:cs typeface="Comic Sans MS"/>
              </a:rPr>
              <a:t>con</a:t>
            </a:r>
            <a:r>
              <a:rPr lang="es-AR" sz="2400" spc="5" dirty="0" smtClean="0">
                <a:latin typeface="Comic Sans MS" pitchFamily="66" charset="0"/>
                <a:cs typeface="Comic Sans MS"/>
              </a:rPr>
              <a:t> </a:t>
            </a:r>
            <a:r>
              <a:rPr lang="es-AR" sz="2400" spc="-5" dirty="0" err="1" smtClean="0">
                <a:latin typeface="Comic Sans MS" pitchFamily="66" charset="0"/>
                <a:cs typeface="Comic Sans MS"/>
              </a:rPr>
              <a:t>subexcitación</a:t>
            </a:r>
            <a:r>
              <a:rPr lang="es-AR" sz="2400" spc="-5" dirty="0" smtClean="0">
                <a:latin typeface="Comic Sans MS" pitchFamily="66" charset="0"/>
                <a:cs typeface="Comic Sans MS"/>
              </a:rPr>
              <a:t>.</a:t>
            </a:r>
          </a:p>
          <a:p>
            <a:pPr marL="12700" marR="5080" algn="just"/>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completa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excitación</a:t>
            </a:r>
            <a:r>
              <a:rPr lang="es-AR" sz="2400" dirty="0" smtClean="0">
                <a:latin typeface="Comic Sans MS" pitchFamily="66" charset="0"/>
                <a:cs typeface="Comic Sans MS"/>
              </a:rPr>
              <a:t> </a:t>
            </a:r>
            <a:r>
              <a:rPr lang="es-AR" sz="2400" spc="-5" dirty="0" smtClean="0">
                <a:latin typeface="Comic Sans MS" pitchFamily="66" charset="0"/>
                <a:cs typeface="Comic Sans MS"/>
              </a:rPr>
              <a:t>ocurre</a:t>
            </a:r>
            <a:r>
              <a:rPr lang="es-AR" sz="2400" dirty="0" smtClean="0">
                <a:latin typeface="Comic Sans MS" pitchFamily="66" charset="0"/>
                <a:cs typeface="Comic Sans MS"/>
              </a:rPr>
              <a:t> </a:t>
            </a:r>
            <a:r>
              <a:rPr lang="es-AR" sz="2400" spc="-5" dirty="0" smtClean="0">
                <a:latin typeface="Comic Sans MS" pitchFamily="66" charset="0"/>
                <a:cs typeface="Comic Sans MS"/>
              </a:rPr>
              <a:t>cuando</a:t>
            </a:r>
            <a:r>
              <a:rPr lang="es-AR" sz="2400" dirty="0" smtClean="0">
                <a:latin typeface="Comic Sans MS" pitchFamily="66" charset="0"/>
                <a:cs typeface="Comic Sans MS"/>
              </a:rPr>
              <a:t> </a:t>
            </a:r>
            <a:r>
              <a:rPr lang="es-AR" sz="2400" spc="-5" dirty="0" smtClean="0">
                <a:latin typeface="Comic Sans MS" pitchFamily="66" charset="0"/>
                <a:cs typeface="Comic Sans MS"/>
              </a:rPr>
              <a:t>la fuente </a:t>
            </a:r>
            <a:r>
              <a:rPr lang="es-AR" sz="2400" spc="-5" dirty="0" smtClean="0">
                <a:latin typeface="Comic Sans MS" pitchFamily="66" charset="0"/>
                <a:cs typeface="Comic Sans MS"/>
              </a:rPr>
              <a:t>de corriente directa del campo de la máquina </a:t>
            </a:r>
            <a:r>
              <a:rPr lang="es-AR" sz="2400" spc="-5" dirty="0" smtClean="0">
                <a:latin typeface="Comic Sans MS" pitchFamily="66" charset="0"/>
                <a:cs typeface="Comic Sans MS"/>
              </a:rPr>
              <a:t>es interrumpida</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excitación</a:t>
            </a:r>
            <a:r>
              <a:rPr lang="es-AR" sz="2400" spc="254" dirty="0" smtClean="0">
                <a:latin typeface="Comic Sans MS" pitchFamily="66" charset="0"/>
                <a:cs typeface="Comic Sans MS"/>
              </a:rPr>
              <a:t> </a:t>
            </a:r>
            <a:r>
              <a:rPr lang="es-AR" sz="2400" spc="-5" dirty="0" smtClean="0">
                <a:latin typeface="Comic Sans MS" pitchFamily="66" charset="0"/>
                <a:cs typeface="Comic Sans MS"/>
              </a:rPr>
              <a:t>puede</a:t>
            </a:r>
            <a:r>
              <a:rPr lang="es-AR" sz="2400" spc="260" dirty="0" smtClean="0">
                <a:latin typeface="Comic Sans MS" pitchFamily="66" charset="0"/>
                <a:cs typeface="Comic Sans MS"/>
              </a:rPr>
              <a:t> </a:t>
            </a:r>
            <a:r>
              <a:rPr lang="es-AR" sz="2400" spc="-5" dirty="0" smtClean="0">
                <a:latin typeface="Comic Sans MS" pitchFamily="66" charset="0"/>
                <a:cs typeface="Comic Sans MS"/>
              </a:rPr>
              <a:t>ser causada </a:t>
            </a:r>
            <a:r>
              <a:rPr lang="es-AR" sz="2400" spc="-5" dirty="0" smtClean="0">
                <a:latin typeface="Comic Sans MS" pitchFamily="66" charset="0"/>
                <a:cs typeface="Comic Sans MS"/>
              </a:rPr>
              <a:t>por incidentes como circuito abierto del campo</a:t>
            </a:r>
            <a:r>
              <a:rPr lang="es-AR" sz="2400" spc="-5" dirty="0" smtClean="0">
                <a:latin typeface="Comic Sans MS" pitchFamily="66" charset="0"/>
                <a:cs typeface="Comic Sans MS"/>
              </a:rPr>
              <a:t>, corto</a:t>
            </a:r>
            <a:r>
              <a:rPr lang="es-AR" sz="2400" dirty="0" smtClean="0">
                <a:latin typeface="Comic Sans MS" pitchFamily="66" charset="0"/>
                <a:cs typeface="Comic Sans MS"/>
              </a:rPr>
              <a:t> </a:t>
            </a:r>
            <a:r>
              <a:rPr lang="es-AR" sz="2400" spc="-5" dirty="0" smtClean="0">
                <a:latin typeface="Comic Sans MS" pitchFamily="66" charset="0"/>
                <a:cs typeface="Comic Sans MS"/>
              </a:rPr>
              <a:t>circuito</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campo,</a:t>
            </a:r>
            <a:r>
              <a:rPr lang="es-AR" sz="2400" dirty="0" smtClean="0">
                <a:latin typeface="Comic Sans MS" pitchFamily="66" charset="0"/>
                <a:cs typeface="Comic Sans MS"/>
              </a:rPr>
              <a:t> </a:t>
            </a:r>
            <a:r>
              <a:rPr lang="es-AR" sz="2400" spc="-5" dirty="0" smtClean="0">
                <a:latin typeface="Comic Sans MS" pitchFamily="66" charset="0"/>
                <a:cs typeface="Comic Sans MS"/>
              </a:rPr>
              <a:t>disparo</a:t>
            </a:r>
            <a:r>
              <a:rPr lang="es-AR" sz="2400" dirty="0" smtClean="0">
                <a:latin typeface="Comic Sans MS" pitchFamily="66" charset="0"/>
                <a:cs typeface="Comic Sans MS"/>
              </a:rPr>
              <a:t> </a:t>
            </a:r>
            <a:r>
              <a:rPr lang="es-AR" sz="2400" spc="-5" dirty="0" smtClean="0">
                <a:latin typeface="Comic Sans MS" pitchFamily="66" charset="0"/>
                <a:cs typeface="Comic Sans MS"/>
              </a:rPr>
              <a:t>accidental</a:t>
            </a:r>
            <a:r>
              <a:rPr lang="es-AR" sz="2400" dirty="0" smtClean="0">
                <a:latin typeface="Comic Sans MS" pitchFamily="66" charset="0"/>
                <a:cs typeface="Comic Sans MS"/>
              </a:rPr>
              <a:t> </a:t>
            </a:r>
            <a:r>
              <a:rPr lang="es-AR" sz="2400" spc="-5" dirty="0" smtClean="0">
                <a:latin typeface="Comic Sans MS" pitchFamily="66" charset="0"/>
                <a:cs typeface="Comic Sans MS"/>
              </a:rPr>
              <a:t>del interruptor </a:t>
            </a:r>
            <a:r>
              <a:rPr lang="es-AR" sz="2400" spc="-5" dirty="0" smtClean="0">
                <a:latin typeface="Comic Sans MS" pitchFamily="66" charset="0"/>
                <a:cs typeface="Comic Sans MS"/>
              </a:rPr>
              <a:t>de campo, falla del sistema de control </a:t>
            </a:r>
            <a:r>
              <a:rPr lang="es-AR" sz="2400" spc="-5" dirty="0" smtClean="0">
                <a:latin typeface="Comic Sans MS" pitchFamily="66" charset="0"/>
                <a:cs typeface="Comic Sans MS"/>
              </a:rPr>
              <a:t>del regulador</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campo</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excitador</a:t>
            </a:r>
            <a:r>
              <a:rPr lang="es-AR" sz="2400" dirty="0" smtClean="0">
                <a:latin typeface="Comic Sans MS" pitchFamily="66" charset="0"/>
                <a:cs typeface="Comic Sans MS"/>
              </a:rPr>
              <a:t> </a:t>
            </a:r>
            <a:r>
              <a:rPr lang="es-AR" sz="2400" spc="-5" dirty="0" smtClean="0">
                <a:latin typeface="Comic Sans MS" pitchFamily="66" charset="0"/>
                <a:cs typeface="Comic Sans MS"/>
              </a:rPr>
              <a:t>principal</a:t>
            </a:r>
            <a:r>
              <a:rPr lang="es-AR" sz="2400" spc="-5" dirty="0" smtClean="0">
                <a:latin typeface="Comic Sans MS" pitchFamily="66" charset="0"/>
                <a:cs typeface="Comic Sans MS"/>
              </a:rPr>
              <a:t>, pérdida</a:t>
            </a:r>
            <a:r>
              <a:rPr lang="es-AR" sz="2400" spc="5" dirty="0" smtClean="0">
                <a:latin typeface="Comic Sans MS" pitchFamily="66" charset="0"/>
                <a:cs typeface="Comic Sans MS"/>
              </a:rPr>
              <a:t> </a:t>
            </a:r>
            <a:r>
              <a:rPr lang="es-AR" sz="2400" spc="-5" dirty="0" smtClean="0">
                <a:latin typeface="Comic Sans MS" pitchFamily="66" charset="0"/>
                <a:cs typeface="Comic Sans MS"/>
              </a:rPr>
              <a:t>de</a:t>
            </a:r>
            <a:r>
              <a:rPr lang="es-AR" sz="2400" spc="10" dirty="0" smtClean="0">
                <a:latin typeface="Comic Sans MS" pitchFamily="66" charset="0"/>
                <a:cs typeface="Comic Sans MS"/>
              </a:rPr>
              <a:t> </a:t>
            </a:r>
            <a:r>
              <a:rPr lang="es-AR" sz="2400" spc="-5" dirty="0" smtClean="0">
                <a:latin typeface="Comic Sans MS" pitchFamily="66" charset="0"/>
                <a:cs typeface="Comic Sans MS"/>
              </a:rPr>
              <a:t>alimentación</a:t>
            </a:r>
            <a:r>
              <a:rPr lang="es-AR" sz="2400" spc="10" dirty="0" smtClean="0">
                <a:latin typeface="Comic Sans MS" pitchFamily="66" charset="0"/>
                <a:cs typeface="Comic Sans MS"/>
              </a:rPr>
              <a:t> </a:t>
            </a:r>
            <a:r>
              <a:rPr lang="es-AR" sz="2400" spc="-5" dirty="0" smtClean="0">
                <a:latin typeface="Comic Sans MS" pitchFamily="66" charset="0"/>
                <a:cs typeface="Comic Sans MS"/>
              </a:rPr>
              <a:t>de</a:t>
            </a:r>
            <a:r>
              <a:rPr lang="es-AR" sz="2400" spc="10" dirty="0" smtClean="0">
                <a:latin typeface="Comic Sans MS" pitchFamily="66" charset="0"/>
                <a:cs typeface="Comic Sans MS"/>
              </a:rPr>
              <a:t> </a:t>
            </a:r>
            <a:r>
              <a:rPr lang="es-AR" sz="2400" spc="-5" dirty="0" smtClean="0">
                <a:latin typeface="Comic Sans MS" pitchFamily="66" charset="0"/>
                <a:cs typeface="Comic Sans MS"/>
              </a:rPr>
              <a:t>C.A.</a:t>
            </a:r>
            <a:r>
              <a:rPr lang="es-AR" sz="2400" spc="10" dirty="0" smtClean="0">
                <a:latin typeface="Comic Sans MS" pitchFamily="66" charset="0"/>
                <a:cs typeface="Comic Sans MS"/>
              </a:rPr>
              <a:t> </a:t>
            </a:r>
            <a:r>
              <a:rPr lang="es-AR" sz="2400" spc="-5" dirty="0" smtClean="0">
                <a:latin typeface="Comic Sans MS" pitchFamily="66" charset="0"/>
                <a:cs typeface="Comic Sans MS"/>
              </a:rPr>
              <a:t>al</a:t>
            </a:r>
            <a:r>
              <a:rPr lang="es-AR" sz="2400" spc="10" dirty="0" smtClean="0">
                <a:latin typeface="Comic Sans MS" pitchFamily="66" charset="0"/>
                <a:cs typeface="Comic Sans MS"/>
              </a:rPr>
              <a:t> </a:t>
            </a:r>
            <a:r>
              <a:rPr lang="es-AR" sz="2400" spc="-5" dirty="0" smtClean="0">
                <a:latin typeface="Comic Sans MS" pitchFamily="66" charset="0"/>
                <a:cs typeface="Comic Sans MS"/>
              </a:rPr>
              <a:t>sistema</a:t>
            </a:r>
            <a:r>
              <a:rPr lang="es-AR" sz="2400" spc="10" dirty="0" smtClean="0">
                <a:latin typeface="Comic Sans MS" pitchFamily="66" charset="0"/>
                <a:cs typeface="Comic Sans MS"/>
              </a:rPr>
              <a:t> </a:t>
            </a:r>
            <a:r>
              <a:rPr lang="es-AR" sz="2400" spc="-5" dirty="0" smtClean="0">
                <a:latin typeface="Comic Sans MS" pitchFamily="66" charset="0"/>
                <a:cs typeface="Comic Sans MS"/>
              </a:rPr>
              <a:t>de</a:t>
            </a:r>
            <a:r>
              <a:rPr lang="es-AR" sz="2400" spc="10" dirty="0" smtClean="0">
                <a:latin typeface="Comic Sans MS" pitchFamily="66" charset="0"/>
                <a:cs typeface="Comic Sans MS"/>
              </a:rPr>
              <a:t> </a:t>
            </a:r>
            <a:r>
              <a:rPr lang="es-AR" sz="2400" spc="-5" dirty="0" smtClean="0">
                <a:latin typeface="Comic Sans MS" pitchFamily="66" charset="0"/>
                <a:cs typeface="Comic Sans MS"/>
              </a:rPr>
              <a:t>excitación.</a:t>
            </a:r>
          </a:p>
          <a:p>
            <a:pPr marL="12700" marR="5080" algn="just"/>
            <a:r>
              <a:rPr lang="es-AR" sz="2400" spc="-5" dirty="0" smtClean="0">
                <a:latin typeface="Comic Sans MS" pitchFamily="66" charset="0"/>
                <a:cs typeface="Comic Sans MS"/>
              </a:rPr>
              <a:t>Cuando</a:t>
            </a:r>
            <a:r>
              <a:rPr lang="es-AR" sz="2400" dirty="0" smtClean="0">
                <a:latin typeface="Comic Sans MS" pitchFamily="66" charset="0"/>
                <a:cs typeface="Comic Sans MS"/>
              </a:rPr>
              <a:t> </a:t>
            </a:r>
            <a:r>
              <a:rPr lang="es-AR" sz="2400" spc="-5" dirty="0" smtClean="0">
                <a:latin typeface="Comic Sans MS" pitchFamily="66" charset="0"/>
                <a:cs typeface="Comic Sans MS"/>
              </a:rPr>
              <a:t>un</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sincrónico</a:t>
            </a:r>
            <a:r>
              <a:rPr lang="es-AR" sz="2400" dirty="0" smtClean="0">
                <a:latin typeface="Comic Sans MS" pitchFamily="66" charset="0"/>
                <a:cs typeface="Comic Sans MS"/>
              </a:rPr>
              <a:t> </a:t>
            </a:r>
            <a:r>
              <a:rPr lang="es-AR" sz="2400" spc="-5" dirty="0" smtClean="0">
                <a:latin typeface="Comic Sans MS" pitchFamily="66" charset="0"/>
                <a:cs typeface="Comic Sans MS"/>
              </a:rPr>
              <a:t>pierde</a:t>
            </a:r>
            <a:r>
              <a:rPr lang="es-AR" sz="2400" dirty="0" smtClean="0">
                <a:latin typeface="Comic Sans MS" pitchFamily="66" charset="0"/>
                <a:cs typeface="Comic Sans MS"/>
              </a:rPr>
              <a:t> </a:t>
            </a:r>
            <a:r>
              <a:rPr lang="es-AR" sz="2400" spc="-5" dirty="0" smtClean="0">
                <a:latin typeface="Comic Sans MS" pitchFamily="66" charset="0"/>
                <a:cs typeface="Comic Sans MS"/>
              </a:rPr>
              <a:t>su</a:t>
            </a:r>
            <a:r>
              <a:rPr lang="es-AR" sz="2400" dirty="0" smtClean="0">
                <a:latin typeface="Comic Sans MS" pitchFamily="66" charset="0"/>
                <a:cs typeface="Comic Sans MS"/>
              </a:rPr>
              <a:t> </a:t>
            </a:r>
            <a:r>
              <a:rPr lang="es-AR" sz="2400" spc="-5" dirty="0" smtClean="0">
                <a:latin typeface="Comic Sans MS" pitchFamily="66" charset="0"/>
                <a:cs typeface="Comic Sans MS"/>
              </a:rPr>
              <a:t>excitación</a:t>
            </a:r>
            <a:r>
              <a:rPr lang="es-AR" sz="2400" spc="-5" dirty="0" smtClean="0">
                <a:latin typeface="Comic Sans MS" pitchFamily="66" charset="0"/>
                <a:cs typeface="Comic Sans MS"/>
              </a:rPr>
              <a:t>, girará</a:t>
            </a:r>
            <a:r>
              <a:rPr lang="es-AR" sz="2400" spc="85" dirty="0" smtClean="0">
                <a:latin typeface="Comic Sans MS" pitchFamily="66" charset="0"/>
                <a:cs typeface="Comic Sans MS"/>
              </a:rPr>
              <a:t> </a:t>
            </a:r>
            <a:r>
              <a:rPr lang="es-AR" sz="2400" spc="-5" dirty="0" smtClean="0">
                <a:latin typeface="Comic Sans MS" pitchFamily="66" charset="0"/>
                <a:cs typeface="Comic Sans MS"/>
              </a:rPr>
              <a:t>a</a:t>
            </a:r>
            <a:r>
              <a:rPr lang="es-AR" sz="2400" spc="90" dirty="0" smtClean="0">
                <a:latin typeface="Comic Sans MS" pitchFamily="66" charset="0"/>
                <a:cs typeface="Comic Sans MS"/>
              </a:rPr>
              <a:t> </a:t>
            </a:r>
            <a:r>
              <a:rPr lang="es-AR" sz="2400" spc="-5" dirty="0" smtClean="0">
                <a:latin typeface="Comic Sans MS" pitchFamily="66" charset="0"/>
                <a:cs typeface="Comic Sans MS"/>
              </a:rPr>
              <a:t>una</a:t>
            </a:r>
            <a:r>
              <a:rPr lang="es-AR" sz="2400" spc="85" dirty="0" smtClean="0">
                <a:latin typeface="Comic Sans MS" pitchFamily="66" charset="0"/>
                <a:cs typeface="Comic Sans MS"/>
              </a:rPr>
              <a:t> </a:t>
            </a:r>
            <a:r>
              <a:rPr lang="es-AR" sz="2400" spc="-5" dirty="0" smtClean="0">
                <a:latin typeface="Comic Sans MS" pitchFamily="66" charset="0"/>
                <a:cs typeface="Comic Sans MS"/>
              </a:rPr>
              <a:t>velocidad</a:t>
            </a:r>
            <a:r>
              <a:rPr lang="es-AR" sz="2400" spc="90" dirty="0" smtClean="0">
                <a:latin typeface="Comic Sans MS" pitchFamily="66" charset="0"/>
                <a:cs typeface="Comic Sans MS"/>
              </a:rPr>
              <a:t> </a:t>
            </a:r>
            <a:r>
              <a:rPr lang="es-AR" sz="2400" spc="-5" dirty="0" smtClean="0">
                <a:latin typeface="Comic Sans MS" pitchFamily="66" charset="0"/>
                <a:cs typeface="Comic Sans MS"/>
              </a:rPr>
              <a:t>mayor</a:t>
            </a:r>
            <a:r>
              <a:rPr lang="es-AR" sz="2400" spc="85" dirty="0" smtClean="0">
                <a:latin typeface="Comic Sans MS" pitchFamily="66" charset="0"/>
                <a:cs typeface="Comic Sans MS"/>
              </a:rPr>
              <a:t> </a:t>
            </a:r>
            <a:r>
              <a:rPr lang="es-AR" sz="2400" spc="-5" dirty="0" smtClean="0">
                <a:latin typeface="Comic Sans MS" pitchFamily="66" charset="0"/>
                <a:cs typeface="Comic Sans MS"/>
              </a:rPr>
              <a:t>a</a:t>
            </a:r>
            <a:r>
              <a:rPr lang="es-AR" sz="2400" spc="90" dirty="0" smtClean="0">
                <a:latin typeface="Comic Sans MS" pitchFamily="66" charset="0"/>
                <a:cs typeface="Comic Sans MS"/>
              </a:rPr>
              <a:t> </a:t>
            </a:r>
            <a:r>
              <a:rPr lang="es-AR" sz="2400" spc="-5" dirty="0" smtClean="0">
                <a:latin typeface="Comic Sans MS" pitchFamily="66" charset="0"/>
                <a:cs typeface="Comic Sans MS"/>
              </a:rPr>
              <a:t>la</a:t>
            </a:r>
            <a:r>
              <a:rPr lang="es-AR" sz="2400" spc="85" dirty="0" smtClean="0">
                <a:latin typeface="Comic Sans MS" pitchFamily="66" charset="0"/>
                <a:cs typeface="Comic Sans MS"/>
              </a:rPr>
              <a:t> </a:t>
            </a:r>
            <a:r>
              <a:rPr lang="es-AR" sz="2400" spc="-5" dirty="0" smtClean="0">
                <a:latin typeface="Comic Sans MS" pitchFamily="66" charset="0"/>
                <a:cs typeface="Comic Sans MS"/>
              </a:rPr>
              <a:t>síncrona</a:t>
            </a:r>
            <a:r>
              <a:rPr lang="es-AR" sz="2400" spc="90" dirty="0" smtClean="0">
                <a:latin typeface="Comic Sans MS" pitchFamily="66" charset="0"/>
                <a:cs typeface="Comic Sans MS"/>
              </a:rPr>
              <a:t> </a:t>
            </a:r>
            <a:r>
              <a:rPr lang="es-AR" sz="2400" spc="-5" dirty="0" smtClean="0">
                <a:latin typeface="Comic Sans MS" pitchFamily="66" charset="0"/>
                <a:cs typeface="Comic Sans MS"/>
              </a:rPr>
              <a:t>y</a:t>
            </a:r>
            <a:r>
              <a:rPr lang="es-AR" sz="2400" spc="85" dirty="0" smtClean="0">
                <a:latin typeface="Comic Sans MS" pitchFamily="66" charset="0"/>
                <a:cs typeface="Comic Sans MS"/>
              </a:rPr>
              <a:t> </a:t>
            </a:r>
            <a:r>
              <a:rPr lang="es-AR" sz="2400" spc="-5" dirty="0" smtClean="0">
                <a:latin typeface="Comic Sans MS" pitchFamily="66" charset="0"/>
                <a:cs typeface="Comic Sans MS"/>
              </a:rPr>
              <a:t>opera</a:t>
            </a:r>
            <a:r>
              <a:rPr lang="es-AR" sz="2400" spc="80" dirty="0" smtClean="0">
                <a:latin typeface="Comic Sans MS" pitchFamily="66" charset="0"/>
                <a:cs typeface="Comic Sans MS"/>
              </a:rPr>
              <a:t> </a:t>
            </a:r>
            <a:r>
              <a:rPr lang="es-AR" sz="2400" spc="-5" dirty="0" smtClean="0">
                <a:latin typeface="Comic Sans MS" pitchFamily="66" charset="0"/>
                <a:cs typeface="Comic Sans MS"/>
              </a:rPr>
              <a:t>como un</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inducción,</a:t>
            </a:r>
            <a:r>
              <a:rPr lang="es-AR" sz="2400" dirty="0" smtClean="0">
                <a:latin typeface="Comic Sans MS" pitchFamily="66" charset="0"/>
                <a:cs typeface="Comic Sans MS"/>
              </a:rPr>
              <a:t> </a:t>
            </a:r>
            <a:r>
              <a:rPr lang="es-AR" sz="2400" spc="-5" dirty="0" smtClean="0">
                <a:latin typeface="Comic Sans MS" pitchFamily="66" charset="0"/>
                <a:cs typeface="Comic Sans MS"/>
              </a:rPr>
              <a:t>entregando</a:t>
            </a:r>
            <a:r>
              <a:rPr lang="es-AR" sz="2400" dirty="0" smtClean="0">
                <a:latin typeface="Comic Sans MS" pitchFamily="66" charset="0"/>
                <a:cs typeface="Comic Sans MS"/>
              </a:rPr>
              <a:t> </a:t>
            </a:r>
            <a:r>
              <a:rPr lang="es-AR" sz="2400" spc="-5" dirty="0" smtClean="0">
                <a:latin typeface="Comic Sans MS" pitchFamily="66" charset="0"/>
                <a:cs typeface="Comic Sans MS"/>
              </a:rPr>
              <a:t>potencia</a:t>
            </a:r>
            <a:r>
              <a:rPr lang="es-AR" sz="2400" dirty="0" smtClean="0">
                <a:latin typeface="Comic Sans MS" pitchFamily="66" charset="0"/>
                <a:cs typeface="Comic Sans MS"/>
              </a:rPr>
              <a:t> </a:t>
            </a:r>
            <a:r>
              <a:rPr lang="es-AR" sz="2400" spc="-5" dirty="0" smtClean="0">
                <a:latin typeface="Comic Sans MS" pitchFamily="66" charset="0"/>
                <a:cs typeface="Comic Sans MS"/>
              </a:rPr>
              <a:t>real (</a:t>
            </a:r>
            <a:r>
              <a:rPr lang="es-AR" sz="2400" spc="-5" dirty="0" smtClean="0">
                <a:latin typeface="Comic Sans MS" pitchFamily="66" charset="0"/>
                <a:cs typeface="Comic Sans MS"/>
              </a:rPr>
              <a:t>MW) al sistema, pero al mismo tiempo obteniendo </a:t>
            </a:r>
            <a:r>
              <a:rPr lang="es-AR" sz="2400" spc="-5" dirty="0" smtClean="0">
                <a:latin typeface="Comic Sans MS" pitchFamily="66" charset="0"/>
                <a:cs typeface="Comic Sans MS"/>
              </a:rPr>
              <a:t>su excitación</a:t>
            </a:r>
            <a:r>
              <a:rPr lang="es-AR" sz="2400" spc="175" dirty="0" smtClean="0">
                <a:latin typeface="Comic Sans MS" pitchFamily="66" charset="0"/>
                <a:cs typeface="Comic Sans MS"/>
              </a:rPr>
              <a:t> </a:t>
            </a:r>
            <a:r>
              <a:rPr lang="es-AR" sz="2400" spc="-5" dirty="0" smtClean="0">
                <a:latin typeface="Comic Sans MS" pitchFamily="66" charset="0"/>
                <a:cs typeface="Comic Sans MS"/>
              </a:rPr>
              <a:t>desde</a:t>
            </a:r>
            <a:r>
              <a:rPr lang="es-AR" sz="2400" spc="170" dirty="0" smtClean="0">
                <a:latin typeface="Comic Sans MS" pitchFamily="66" charset="0"/>
                <a:cs typeface="Comic Sans MS"/>
              </a:rPr>
              <a:t> </a:t>
            </a:r>
            <a:r>
              <a:rPr lang="es-AR" sz="2400" spc="-5" dirty="0" smtClean="0">
                <a:latin typeface="Comic Sans MS" pitchFamily="66" charset="0"/>
                <a:cs typeface="Comic Sans MS"/>
              </a:rPr>
              <a:t>el</a:t>
            </a:r>
            <a:r>
              <a:rPr lang="es-AR" sz="2400" spc="175" dirty="0" smtClean="0">
                <a:latin typeface="Comic Sans MS" pitchFamily="66" charset="0"/>
                <a:cs typeface="Comic Sans MS"/>
              </a:rPr>
              <a:t> </a:t>
            </a:r>
            <a:r>
              <a:rPr lang="es-AR" sz="2400" spc="-5" dirty="0" smtClean="0">
                <a:latin typeface="Comic Sans MS" pitchFamily="66" charset="0"/>
                <a:cs typeface="Comic Sans MS"/>
              </a:rPr>
              <a:t>sistema,</a:t>
            </a:r>
            <a:r>
              <a:rPr lang="es-AR" sz="2400" spc="170" dirty="0" smtClean="0">
                <a:latin typeface="Comic Sans MS" pitchFamily="66" charset="0"/>
                <a:cs typeface="Comic Sans MS"/>
              </a:rPr>
              <a:t> </a:t>
            </a:r>
            <a:r>
              <a:rPr lang="es-AR" sz="2400" spc="-5" dirty="0" smtClean="0">
                <a:latin typeface="Comic Sans MS" pitchFamily="66" charset="0"/>
                <a:cs typeface="Comic Sans MS"/>
              </a:rPr>
              <a:t>convirtiéndose</a:t>
            </a:r>
            <a:r>
              <a:rPr lang="es-AR" sz="2400" spc="175" dirty="0" smtClean="0">
                <a:latin typeface="Comic Sans MS" pitchFamily="66" charset="0"/>
                <a:cs typeface="Comic Sans MS"/>
              </a:rPr>
              <a:t> </a:t>
            </a:r>
            <a:r>
              <a:rPr lang="es-AR" sz="2400" spc="-5" dirty="0" smtClean="0">
                <a:latin typeface="Comic Sans MS" pitchFamily="66" charset="0"/>
                <a:cs typeface="Comic Sans MS"/>
              </a:rPr>
              <a:t>en</a:t>
            </a:r>
            <a:r>
              <a:rPr lang="es-AR" sz="2400" spc="170" dirty="0" smtClean="0">
                <a:latin typeface="Comic Sans MS" pitchFamily="66" charset="0"/>
                <a:cs typeface="Comic Sans MS"/>
              </a:rPr>
              <a:t> </a:t>
            </a:r>
            <a:r>
              <a:rPr lang="es-AR" sz="2400" spc="-5" dirty="0" smtClean="0">
                <a:latin typeface="Comic Sans MS" pitchFamily="66" charset="0"/>
                <a:cs typeface="Comic Sans MS"/>
              </a:rPr>
              <a:t>un</a:t>
            </a:r>
            <a:r>
              <a:rPr lang="es-AR" sz="2400" spc="170" dirty="0" smtClean="0">
                <a:latin typeface="Comic Sans MS" pitchFamily="66" charset="0"/>
                <a:cs typeface="Comic Sans MS"/>
              </a:rPr>
              <a:t> </a:t>
            </a:r>
            <a:r>
              <a:rPr lang="es-AR" sz="2400" spc="-5" dirty="0" smtClean="0">
                <a:latin typeface="Comic Sans MS" pitchFamily="66" charset="0"/>
                <a:cs typeface="Comic Sans MS"/>
              </a:rPr>
              <a:t>gran </a:t>
            </a:r>
            <a:r>
              <a:rPr lang="es-AR" sz="2400" spc="-5" dirty="0" smtClean="0">
                <a:latin typeface="Comic Sans MS" pitchFamily="66" charset="0"/>
                <a:cs typeface="Comic Sans MS"/>
              </a:rPr>
              <a:t>drenaje de</a:t>
            </a:r>
            <a:r>
              <a:rPr lang="es-AR" sz="2400" dirty="0" smtClean="0">
                <a:latin typeface="Comic Sans MS" pitchFamily="66" charset="0"/>
                <a:cs typeface="Comic Sans MS"/>
              </a:rPr>
              <a:t> </a:t>
            </a:r>
            <a:r>
              <a:rPr lang="es-AR" sz="2400" spc="-5" dirty="0" smtClean="0">
                <a:latin typeface="Comic Sans MS" pitchFamily="66" charset="0"/>
                <a:cs typeface="Comic Sans MS"/>
              </a:rPr>
              <a:t>potencia</a:t>
            </a:r>
            <a:r>
              <a:rPr lang="es-AR" sz="2400" dirty="0" smtClean="0">
                <a:latin typeface="Comic Sans MS" pitchFamily="66" charset="0"/>
                <a:cs typeface="Comic Sans MS"/>
              </a:rPr>
              <a:t> </a:t>
            </a:r>
            <a:r>
              <a:rPr lang="es-AR" sz="2400" spc="-5" dirty="0" smtClean="0">
                <a:latin typeface="Comic Sans MS" pitchFamily="66" charset="0"/>
                <a:cs typeface="Comic Sans MS"/>
              </a:rPr>
              <a:t>reactiva</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sistema</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Este drenaje</a:t>
            </a:r>
            <a:r>
              <a:rPr lang="es-AR" sz="2400" spc="100" dirty="0" smtClean="0">
                <a:latin typeface="Comic Sans MS" pitchFamily="66" charset="0"/>
                <a:cs typeface="Comic Sans MS"/>
              </a:rPr>
              <a:t> </a:t>
            </a:r>
            <a:r>
              <a:rPr lang="es-AR" sz="2400" spc="-5" dirty="0" smtClean="0">
                <a:latin typeface="Comic Sans MS" pitchFamily="66" charset="0"/>
                <a:cs typeface="Comic Sans MS"/>
              </a:rPr>
              <a:t>grande</a:t>
            </a:r>
            <a:r>
              <a:rPr lang="es-AR" sz="2400" spc="100" dirty="0" smtClean="0">
                <a:latin typeface="Comic Sans MS" pitchFamily="66" charset="0"/>
                <a:cs typeface="Comic Sans MS"/>
              </a:rPr>
              <a:t> </a:t>
            </a:r>
            <a:r>
              <a:rPr lang="es-AR" sz="2400" spc="-5" dirty="0" smtClean="0">
                <a:latin typeface="Comic Sans MS" pitchFamily="66" charset="0"/>
                <a:cs typeface="Comic Sans MS"/>
              </a:rPr>
              <a:t>de</a:t>
            </a:r>
            <a:r>
              <a:rPr lang="es-AR" sz="2400" spc="105" dirty="0" smtClean="0">
                <a:latin typeface="Comic Sans MS" pitchFamily="66" charset="0"/>
                <a:cs typeface="Comic Sans MS"/>
              </a:rPr>
              <a:t> </a:t>
            </a:r>
            <a:r>
              <a:rPr lang="es-AR" sz="2400" spc="-5" dirty="0" smtClean="0">
                <a:latin typeface="Comic Sans MS" pitchFamily="66" charset="0"/>
                <a:cs typeface="Comic Sans MS"/>
              </a:rPr>
              <a:t>potencia</a:t>
            </a:r>
            <a:r>
              <a:rPr lang="es-AR" sz="2400" spc="100" dirty="0" smtClean="0">
                <a:latin typeface="Comic Sans MS" pitchFamily="66" charset="0"/>
                <a:cs typeface="Comic Sans MS"/>
              </a:rPr>
              <a:t> </a:t>
            </a:r>
            <a:r>
              <a:rPr lang="es-AR" sz="2400" spc="-5" dirty="0" smtClean="0">
                <a:latin typeface="Comic Sans MS" pitchFamily="66" charset="0"/>
                <a:cs typeface="Comic Sans MS"/>
              </a:rPr>
              <a:t>reactiva</a:t>
            </a:r>
            <a:r>
              <a:rPr lang="es-AR" sz="2400" spc="95" dirty="0" smtClean="0">
                <a:latin typeface="Comic Sans MS" pitchFamily="66" charset="0"/>
                <a:cs typeface="Comic Sans MS"/>
              </a:rPr>
              <a:t> </a:t>
            </a:r>
            <a:r>
              <a:rPr lang="es-AR" sz="2400" spc="-5" dirty="0" smtClean="0">
                <a:latin typeface="Comic Sans MS" pitchFamily="66" charset="0"/>
                <a:cs typeface="Comic Sans MS"/>
              </a:rPr>
              <a:t>causa</a:t>
            </a:r>
            <a:r>
              <a:rPr lang="es-AR" sz="2400" spc="100" dirty="0" smtClean="0">
                <a:latin typeface="Comic Sans MS" pitchFamily="66" charset="0"/>
                <a:cs typeface="Comic Sans MS"/>
              </a:rPr>
              <a:t> </a:t>
            </a:r>
            <a:r>
              <a:rPr lang="es-AR" sz="2400" spc="-5" dirty="0" smtClean="0">
                <a:latin typeface="Comic Sans MS" pitchFamily="66" charset="0"/>
                <a:cs typeface="Comic Sans MS"/>
              </a:rPr>
              <a:t>problemas</a:t>
            </a:r>
            <a:r>
              <a:rPr lang="es-AR" sz="2400" spc="90" dirty="0" smtClean="0">
                <a:latin typeface="Comic Sans MS" pitchFamily="66" charset="0"/>
                <a:cs typeface="Comic Sans MS"/>
              </a:rPr>
              <a:t> </a:t>
            </a:r>
            <a:r>
              <a:rPr lang="es-AR" sz="2400" spc="-5" dirty="0" smtClean="0">
                <a:latin typeface="Comic Sans MS" pitchFamily="66" charset="0"/>
                <a:cs typeface="Comic Sans MS"/>
              </a:rPr>
              <a:t>al generador, a las máquinas adyacentes y al sistema </a:t>
            </a:r>
            <a:r>
              <a:rPr lang="es-AR" sz="2400" spc="-5" dirty="0" smtClean="0">
                <a:latin typeface="Comic Sans MS" pitchFamily="66" charset="0"/>
                <a:cs typeface="Comic Sans MS"/>
              </a:rPr>
              <a:t>de potencia</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El impacto al sistema de la pérdida de campo </a:t>
            </a:r>
            <a:r>
              <a:rPr lang="es-AR" sz="2400" spc="-5" dirty="0" smtClean="0">
                <a:latin typeface="Comic Sans MS" pitchFamily="66" charset="0"/>
                <a:cs typeface="Comic Sans MS"/>
              </a:rPr>
              <a:t>a un</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depende</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robustez</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sistema conectado</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carga</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antes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spc="254" dirty="0" smtClean="0">
                <a:latin typeface="Comic Sans MS" pitchFamily="66" charset="0"/>
                <a:cs typeface="Comic Sans MS"/>
              </a:rPr>
              <a:t> </a:t>
            </a:r>
            <a:r>
              <a:rPr lang="es-AR" sz="2400" spc="-5" dirty="0" smtClean="0">
                <a:latin typeface="Comic Sans MS" pitchFamily="66" charset="0"/>
                <a:cs typeface="Comic Sans MS"/>
              </a:rPr>
              <a:t>la pérdida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campo</a:t>
            </a:r>
            <a:r>
              <a:rPr lang="es-AR" sz="2400" spc="5"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tamaño</a:t>
            </a:r>
            <a:r>
              <a:rPr lang="es-AR" sz="2400" spc="5"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endParaRPr sz="2400">
              <a:latin typeface="Comic Sans MS" pitchFamily="66" charset="0"/>
              <a:cs typeface="Comic Sans MS"/>
            </a:endParaRPr>
          </a:p>
        </p:txBody>
      </p:sp>
      <p:pic>
        <p:nvPicPr>
          <p:cNvPr id="5" name="object 10"/>
          <p:cNvPicPr/>
          <p:nvPr/>
        </p:nvPicPr>
        <p:blipFill>
          <a:blip r:embed="rId2" cstate="print"/>
          <a:stretch>
            <a:fillRect/>
          </a:stretch>
        </p:blipFill>
        <p:spPr>
          <a:xfrm>
            <a:off x="11655444" y="2600308"/>
            <a:ext cx="5857916" cy="4777408"/>
          </a:xfrm>
          <a:prstGeom prst="rect">
            <a:avLst/>
          </a:prstGeom>
        </p:spPr>
      </p:pic>
      <p:sp>
        <p:nvSpPr>
          <p:cNvPr id="7" name="6 Rectángulo"/>
          <p:cNvSpPr/>
          <p:nvPr/>
        </p:nvSpPr>
        <p:spPr>
          <a:xfrm>
            <a:off x="12655577" y="7815282"/>
            <a:ext cx="4857784" cy="646331"/>
          </a:xfrm>
          <a:prstGeom prst="rect">
            <a:avLst/>
          </a:prstGeom>
        </p:spPr>
        <p:txBody>
          <a:bodyPr wrap="square">
            <a:spAutoFit/>
          </a:bodyPr>
          <a:lstStyle/>
          <a:p>
            <a:pPr algn="ctr"/>
            <a:r>
              <a:rPr lang="es-AR" b="1" dirty="0" smtClean="0">
                <a:latin typeface="Comic Sans MS" pitchFamily="66" charset="0"/>
              </a:rPr>
              <a:t>Figura 1. Curva de </a:t>
            </a:r>
            <a:r>
              <a:rPr lang="es-AR" b="1" dirty="0" err="1" smtClean="0">
                <a:latin typeface="Comic Sans MS" pitchFamily="66" charset="0"/>
              </a:rPr>
              <a:t>capabilidad</a:t>
            </a:r>
            <a:r>
              <a:rPr lang="es-AR" b="1" dirty="0" smtClean="0">
                <a:latin typeface="Comic Sans MS" pitchFamily="66" charset="0"/>
              </a:rPr>
              <a:t> del generador </a:t>
            </a:r>
            <a:endParaRPr lang="es-AR" dirty="0">
              <a:latin typeface="Comic Sans MS" pitchFamily="66"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942190" y="1195627"/>
            <a:ext cx="3053715" cy="162352"/>
          </a:xfrm>
          <a:prstGeom prst="rect">
            <a:avLst/>
          </a:prstGeom>
        </p:spPr>
        <p:txBody>
          <a:bodyPr vert="horz" wrap="square" lIns="0" tIns="12700" rIns="0" bIns="0" rtlCol="0">
            <a:spAutoFit/>
          </a:bodyPr>
          <a:lstStyle/>
          <a:p>
            <a:pPr marL="12700" marR="5080" algn="just">
              <a:lnSpc>
                <a:spcPct val="116100"/>
              </a:lnSpc>
              <a:spcBef>
                <a:spcPts val="100"/>
              </a:spcBef>
            </a:pPr>
            <a:r>
              <a:rPr sz="900" spc="-5" smtClean="0">
                <a:latin typeface="Comic Sans MS"/>
                <a:cs typeface="Comic Sans MS"/>
              </a:rPr>
              <a:t>.</a:t>
            </a:r>
            <a:endParaRPr sz="900">
              <a:latin typeface="Comic Sans MS"/>
              <a:cs typeface="Comic Sans MS"/>
            </a:endParaRPr>
          </a:p>
        </p:txBody>
      </p:sp>
      <p:sp>
        <p:nvSpPr>
          <p:cNvPr id="4" name="object 4"/>
          <p:cNvSpPr txBox="1"/>
          <p:nvPr/>
        </p:nvSpPr>
        <p:spPr>
          <a:xfrm>
            <a:off x="368240" y="385730"/>
            <a:ext cx="17216558" cy="3513782"/>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DAÑO</a:t>
            </a:r>
            <a:r>
              <a:rPr sz="2400" b="1" spc="-20" dirty="0">
                <a:latin typeface="Comic Sans MS"/>
                <a:cs typeface="Comic Sans MS"/>
              </a:rPr>
              <a:t> </a:t>
            </a:r>
            <a:r>
              <a:rPr sz="2400" b="1" spc="-5">
                <a:latin typeface="Comic Sans MS"/>
                <a:cs typeface="Comic Sans MS"/>
              </a:rPr>
              <a:t>AL</a:t>
            </a:r>
            <a:r>
              <a:rPr sz="2400" b="1" spc="-20">
                <a:latin typeface="Comic Sans MS"/>
                <a:cs typeface="Comic Sans MS"/>
              </a:rPr>
              <a:t> </a:t>
            </a:r>
            <a:r>
              <a:rPr sz="2400" b="1" spc="-5" smtClean="0">
                <a:latin typeface="Comic Sans MS"/>
                <a:cs typeface="Comic Sans MS"/>
              </a:rPr>
              <a:t>GENERADOR</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pierde</a:t>
            </a:r>
            <a:r>
              <a:rPr lang="es-AR" sz="2400" dirty="0" smtClean="0">
                <a:latin typeface="Comic Sans MS"/>
                <a:cs typeface="Comic Sans MS"/>
              </a:rPr>
              <a:t> </a:t>
            </a:r>
            <a:r>
              <a:rPr lang="es-AR" sz="2400" spc="-5" dirty="0" smtClean="0">
                <a:latin typeface="Comic Sans MS"/>
                <a:cs typeface="Comic Sans MS"/>
              </a:rPr>
              <a:t>su</a:t>
            </a:r>
            <a:r>
              <a:rPr lang="es-AR" sz="2400" dirty="0" smtClean="0">
                <a:latin typeface="Comic Sans MS"/>
                <a:cs typeface="Comic Sans MS"/>
              </a:rPr>
              <a:t> </a:t>
            </a:r>
            <a:r>
              <a:rPr lang="es-AR" sz="2400" spc="-5" dirty="0" smtClean="0">
                <a:latin typeface="Comic Sans MS"/>
                <a:cs typeface="Comic Sans MS"/>
              </a:rPr>
              <a:t>campo,</a:t>
            </a:r>
            <a:r>
              <a:rPr lang="es-AR" sz="2400" dirty="0" smtClean="0">
                <a:latin typeface="Comic Sans MS"/>
                <a:cs typeface="Comic Sans MS"/>
              </a:rPr>
              <a:t> </a:t>
            </a:r>
            <a:r>
              <a:rPr lang="es-AR" sz="2400" spc="-5" dirty="0" smtClean="0">
                <a:latin typeface="Comic Sans MS"/>
                <a:cs typeface="Comic Sans MS"/>
              </a:rPr>
              <a:t>opera</a:t>
            </a:r>
            <a:r>
              <a:rPr lang="es-AR" sz="2400" dirty="0" smtClean="0">
                <a:latin typeface="Comic Sans MS"/>
                <a:cs typeface="Comic Sans MS"/>
              </a:rPr>
              <a:t> </a:t>
            </a:r>
            <a:r>
              <a:rPr lang="es-AR" sz="2400" spc="-5" dirty="0" smtClean="0">
                <a:latin typeface="Comic Sans MS"/>
                <a:cs typeface="Comic Sans MS"/>
              </a:rPr>
              <a:t>como</a:t>
            </a:r>
            <a:r>
              <a:rPr lang="es-AR" sz="2400" dirty="0" smtClean="0">
                <a:latin typeface="Comic Sans MS"/>
                <a:cs typeface="Comic Sans MS"/>
              </a:rPr>
              <a:t> </a:t>
            </a:r>
            <a:r>
              <a:rPr lang="es-AR" sz="2400" spc="-5" dirty="0" smtClean="0">
                <a:latin typeface="Comic Sans MS"/>
                <a:cs typeface="Comic Sans MS"/>
              </a:rPr>
              <a:t>un generador</a:t>
            </a:r>
            <a:r>
              <a:rPr lang="es-AR" sz="2400" spc="70" dirty="0" smtClean="0">
                <a:latin typeface="Comic Sans MS"/>
                <a:cs typeface="Comic Sans MS"/>
              </a:rPr>
              <a:t> </a:t>
            </a:r>
            <a:r>
              <a:rPr lang="es-AR" sz="2400" spc="-5" dirty="0" smtClean="0">
                <a:latin typeface="Comic Sans MS"/>
                <a:cs typeface="Comic Sans MS"/>
              </a:rPr>
              <a:t>de</a:t>
            </a:r>
            <a:r>
              <a:rPr lang="es-AR" sz="2400" spc="70" dirty="0" smtClean="0">
                <a:latin typeface="Comic Sans MS"/>
                <a:cs typeface="Comic Sans MS"/>
              </a:rPr>
              <a:t> </a:t>
            </a:r>
            <a:r>
              <a:rPr lang="es-AR" sz="2400" spc="-5" dirty="0" smtClean="0">
                <a:latin typeface="Comic Sans MS"/>
                <a:cs typeface="Comic Sans MS"/>
              </a:rPr>
              <a:t>inducción,</a:t>
            </a:r>
            <a:r>
              <a:rPr lang="es-AR" sz="2400" spc="75" dirty="0" smtClean="0">
                <a:latin typeface="Comic Sans MS"/>
                <a:cs typeface="Comic Sans MS"/>
              </a:rPr>
              <a:t> </a:t>
            </a:r>
            <a:r>
              <a:rPr lang="es-AR" sz="2400" spc="-5" dirty="0" smtClean="0">
                <a:latin typeface="Comic Sans MS"/>
                <a:cs typeface="Comic Sans MS"/>
              </a:rPr>
              <a:t>causando</a:t>
            </a:r>
            <a:r>
              <a:rPr lang="es-AR" sz="2400" spc="70" dirty="0" smtClean="0">
                <a:latin typeface="Comic Sans MS"/>
                <a:cs typeface="Comic Sans MS"/>
              </a:rPr>
              <a:t> </a:t>
            </a:r>
            <a:r>
              <a:rPr lang="es-AR" sz="2400" spc="-5" dirty="0" smtClean="0">
                <a:latin typeface="Comic Sans MS"/>
                <a:cs typeface="Comic Sans MS"/>
              </a:rPr>
              <a:t>que</a:t>
            </a:r>
            <a:r>
              <a:rPr lang="es-AR" sz="2400" spc="70" dirty="0" smtClean="0">
                <a:latin typeface="Comic Sans MS"/>
                <a:cs typeface="Comic Sans MS"/>
              </a:rPr>
              <a:t> </a:t>
            </a:r>
            <a:r>
              <a:rPr lang="es-AR" sz="2400" spc="-5" dirty="0" smtClean="0">
                <a:latin typeface="Comic Sans MS"/>
                <a:cs typeface="Comic Sans MS"/>
              </a:rPr>
              <a:t>la</a:t>
            </a:r>
            <a:r>
              <a:rPr lang="es-AR" sz="2400" spc="75" dirty="0" smtClean="0">
                <a:latin typeface="Comic Sans MS"/>
                <a:cs typeface="Comic Sans MS"/>
              </a:rPr>
              <a:t> </a:t>
            </a:r>
            <a:r>
              <a:rPr lang="es-AR" sz="2400" spc="-5" dirty="0" smtClean="0">
                <a:latin typeface="Comic Sans MS"/>
                <a:cs typeface="Comic Sans MS"/>
              </a:rPr>
              <a:t>temperatura</a:t>
            </a:r>
            <a:r>
              <a:rPr lang="es-AR" sz="2400" spc="70" dirty="0" smtClean="0">
                <a:latin typeface="Comic Sans MS"/>
                <a:cs typeface="Comic Sans MS"/>
              </a:rPr>
              <a:t> </a:t>
            </a:r>
            <a:r>
              <a:rPr lang="es-AR" sz="2400" spc="-5" dirty="0" smtClean="0">
                <a:latin typeface="Comic Sans MS"/>
                <a:cs typeface="Comic Sans MS"/>
              </a:rPr>
              <a:t>en la</a:t>
            </a:r>
            <a:r>
              <a:rPr lang="es-AR" sz="2400" dirty="0" smtClean="0">
                <a:latin typeface="Comic Sans MS"/>
                <a:cs typeface="Comic Sans MS"/>
              </a:rPr>
              <a:t> </a:t>
            </a:r>
            <a:r>
              <a:rPr lang="es-AR" sz="2400" spc="-5" dirty="0" smtClean="0">
                <a:latin typeface="Comic Sans MS"/>
                <a:cs typeface="Comic Sans MS"/>
              </a:rPr>
              <a:t>superficie</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rotor</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incremente</a:t>
            </a:r>
            <a:r>
              <a:rPr lang="es-AR" sz="2400" dirty="0" smtClean="0">
                <a:latin typeface="Comic Sans MS"/>
                <a:cs typeface="Comic Sans MS"/>
              </a:rPr>
              <a:t> </a:t>
            </a:r>
            <a:r>
              <a:rPr lang="es-AR" sz="2400" spc="-5" dirty="0" smtClean="0">
                <a:latin typeface="Comic Sans MS"/>
                <a:cs typeface="Comic Sans MS"/>
              </a:rPr>
              <a:t>debido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las corrientes </a:t>
            </a:r>
            <a:r>
              <a:rPr lang="es-AR" sz="2400" spc="-5" dirty="0" smtClean="0">
                <a:latin typeface="Comic Sans MS"/>
                <a:cs typeface="Comic Sans MS"/>
              </a:rPr>
              <a:t>de Eddy inducidas por el deslizamiento en </a:t>
            </a:r>
            <a:r>
              <a:rPr lang="es-AR" sz="2400" spc="-5" dirty="0" smtClean="0">
                <a:latin typeface="Comic Sans MS"/>
                <a:cs typeface="Comic Sans MS"/>
              </a:rPr>
              <a:t>el devanado </a:t>
            </a:r>
            <a:r>
              <a:rPr lang="es-AR" sz="2400" spc="-5" dirty="0" smtClean="0">
                <a:latin typeface="Comic Sans MS"/>
                <a:cs typeface="Comic Sans MS"/>
              </a:rPr>
              <a:t>de campo, en el cuerpo del rotor, en las cuñas </a:t>
            </a:r>
            <a:r>
              <a:rPr lang="es-AR" sz="2400" spc="-5" dirty="0" smtClean="0">
                <a:latin typeface="Comic Sans MS"/>
                <a:cs typeface="Comic Sans MS"/>
              </a:rPr>
              <a:t>y anillos </a:t>
            </a:r>
            <a:r>
              <a:rPr lang="es-AR" sz="2400" spc="-5" dirty="0" smtClean="0">
                <a:latin typeface="Comic Sans MS"/>
                <a:cs typeface="Comic Sans MS"/>
              </a:rPr>
              <a:t>de retención.</a:t>
            </a:r>
            <a:r>
              <a:rPr lang="es-AR" sz="2400" spc="260" dirty="0" smtClean="0">
                <a:latin typeface="Comic Sans MS"/>
                <a:cs typeface="Comic Sans MS"/>
              </a:rPr>
              <a:t> </a:t>
            </a:r>
            <a:r>
              <a:rPr lang="es-AR" sz="2400" spc="-5" dirty="0" smtClean="0">
                <a:latin typeface="Comic Sans MS"/>
                <a:cs typeface="Comic Sans MS"/>
              </a:rPr>
              <a:t>La alta corriente reactiva </a:t>
            </a:r>
            <a:r>
              <a:rPr lang="es-AR" sz="2400" spc="-5" dirty="0" smtClean="0">
                <a:latin typeface="Comic Sans MS"/>
                <a:cs typeface="Comic Sans MS"/>
              </a:rPr>
              <a:t>tomada por</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puede</a:t>
            </a:r>
            <a:r>
              <a:rPr lang="es-AR" sz="2400" dirty="0" smtClean="0">
                <a:latin typeface="Comic Sans MS"/>
                <a:cs typeface="Comic Sans MS"/>
              </a:rPr>
              <a:t> </a:t>
            </a:r>
            <a:r>
              <a:rPr lang="es-AR" sz="2400" spc="-5" dirty="0" smtClean="0">
                <a:latin typeface="Comic Sans MS"/>
                <a:cs typeface="Comic Sans MS"/>
              </a:rPr>
              <a:t>sobrecargar</a:t>
            </a:r>
            <a:r>
              <a:rPr lang="es-AR" sz="2400" dirty="0" smtClean="0">
                <a:latin typeface="Comic Sans MS"/>
                <a:cs typeface="Comic Sans MS"/>
              </a:rPr>
              <a:t> </a:t>
            </a:r>
            <a:r>
              <a:rPr lang="es-AR" sz="2400" spc="-5" dirty="0" smtClean="0">
                <a:latin typeface="Comic Sans MS"/>
                <a:cs typeface="Comic Sans MS"/>
              </a:rPr>
              <a:t>el devanado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estator,</a:t>
            </a:r>
            <a:r>
              <a:rPr lang="es-AR" sz="2400" dirty="0" smtClean="0">
                <a:latin typeface="Comic Sans MS"/>
                <a:cs typeface="Comic Sans MS"/>
              </a:rPr>
              <a:t> </a:t>
            </a:r>
            <a:r>
              <a:rPr lang="es-AR" sz="2400" spc="-5" dirty="0" smtClean="0">
                <a:latin typeface="Comic Sans MS"/>
                <a:cs typeface="Comic Sans MS"/>
              </a:rPr>
              <a:t>causando</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incremente</a:t>
            </a:r>
            <a:r>
              <a:rPr lang="es-AR" sz="2400" dirty="0" smtClean="0">
                <a:latin typeface="Comic Sans MS"/>
                <a:cs typeface="Comic Sans MS"/>
              </a:rPr>
              <a:t> </a:t>
            </a:r>
            <a:r>
              <a:rPr lang="es-AR" sz="2400" spc="-5" dirty="0" smtClean="0">
                <a:latin typeface="Comic Sans MS"/>
                <a:cs typeface="Comic Sans MS"/>
              </a:rPr>
              <a:t>su temperatura</a:t>
            </a:r>
            <a:r>
              <a:rPr lang="es-AR" sz="2400" spc="-5" dirty="0" smtClean="0">
                <a:latin typeface="Comic Sans MS"/>
                <a:cs typeface="Comic Sans MS"/>
              </a:rPr>
              <a:t>. El tiempo de daño a la máquina debido a </a:t>
            </a:r>
            <a:r>
              <a:rPr lang="es-AR" sz="2400" spc="-5" dirty="0" smtClean="0">
                <a:latin typeface="Comic Sans MS"/>
                <a:cs typeface="Comic Sans MS"/>
              </a:rPr>
              <a:t>las causas </a:t>
            </a:r>
            <a:r>
              <a:rPr lang="es-AR" sz="2400" spc="-5" dirty="0" smtClean="0">
                <a:latin typeface="Comic Sans MS"/>
                <a:cs typeface="Comic Sans MS"/>
              </a:rPr>
              <a:t>anteriores puede ser tan corto como 10 segundos</a:t>
            </a:r>
            <a:r>
              <a:rPr lang="es-AR" sz="2400" spc="-5" dirty="0" smtClean="0">
                <a:latin typeface="Comic Sans MS"/>
                <a:cs typeface="Comic Sans MS"/>
              </a:rPr>
              <a:t>, o</a:t>
            </a:r>
            <a:r>
              <a:rPr lang="es-AR" sz="2400" dirty="0" smtClean="0">
                <a:latin typeface="Comic Sans MS"/>
                <a:cs typeface="Comic Sans MS"/>
              </a:rPr>
              <a:t> </a:t>
            </a:r>
            <a:r>
              <a:rPr lang="es-AR" sz="2400" spc="-5" dirty="0" smtClean="0">
                <a:latin typeface="Comic Sans MS"/>
                <a:cs typeface="Comic Sans MS"/>
              </a:rPr>
              <a:t>hasta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varios</a:t>
            </a:r>
            <a:r>
              <a:rPr lang="es-AR" sz="2400" dirty="0" smtClean="0">
                <a:latin typeface="Comic Sans MS"/>
                <a:cs typeface="Comic Sans MS"/>
              </a:rPr>
              <a:t> </a:t>
            </a:r>
            <a:r>
              <a:rPr lang="es-AR" sz="2400" spc="-5" dirty="0" smtClean="0">
                <a:latin typeface="Comic Sans MS"/>
                <a:cs typeface="Comic Sans MS"/>
              </a:rPr>
              <a:t>minutos.</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para</a:t>
            </a:r>
            <a:r>
              <a:rPr lang="es-AR" sz="2400" spc="254" dirty="0" smtClean="0">
                <a:latin typeface="Comic Sans MS"/>
                <a:cs typeface="Comic Sans MS"/>
              </a:rPr>
              <a:t> </a:t>
            </a:r>
            <a:r>
              <a:rPr lang="es-AR" sz="2400" spc="-5" dirty="0" smtClean="0">
                <a:latin typeface="Comic Sans MS"/>
                <a:cs typeface="Comic Sans MS"/>
              </a:rPr>
              <a:t>el</a:t>
            </a:r>
            <a:r>
              <a:rPr lang="es-AR" sz="2400" spc="260" dirty="0" smtClean="0">
                <a:latin typeface="Comic Sans MS"/>
                <a:cs typeface="Comic Sans MS"/>
              </a:rPr>
              <a:t> </a:t>
            </a:r>
            <a:r>
              <a:rPr lang="es-AR" sz="2400" spc="-5" dirty="0" smtClean="0">
                <a:latin typeface="Comic Sans MS"/>
                <a:cs typeface="Comic Sans MS"/>
              </a:rPr>
              <a:t>daño depende</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tipo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máquina,</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tipo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 excitación</a:t>
            </a:r>
            <a:r>
              <a:rPr lang="es-AR" sz="2400" spc="-5" dirty="0" smtClean="0">
                <a:latin typeface="Comic Sans MS"/>
                <a:cs typeface="Comic Sans MS"/>
              </a:rPr>
              <a:t>, de las características del gobernador y de </a:t>
            </a:r>
            <a:r>
              <a:rPr lang="es-AR" sz="2400" spc="-5" dirty="0" smtClean="0">
                <a:latin typeface="Comic Sans MS"/>
                <a:cs typeface="Comic Sans MS"/>
              </a:rPr>
              <a:t>la carga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generador.</a:t>
            </a:r>
            <a:endParaRPr lang="es-AR" sz="2400" dirty="0" smtClean="0">
              <a:latin typeface="Comic Sans MS"/>
              <a:cs typeface="Comic Sans MS"/>
            </a:endParaRPr>
          </a:p>
          <a:p>
            <a:pPr marL="12700">
              <a:spcBef>
                <a:spcPts val="100"/>
              </a:spcBef>
            </a:pPr>
            <a:endParaRPr sz="900">
              <a:latin typeface="Comic Sans MS"/>
              <a:cs typeface="Comic Sans MS"/>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942190" y="1195627"/>
            <a:ext cx="3053715" cy="162352"/>
          </a:xfrm>
          <a:prstGeom prst="rect">
            <a:avLst/>
          </a:prstGeom>
        </p:spPr>
        <p:txBody>
          <a:bodyPr vert="horz" wrap="square" lIns="0" tIns="12700" rIns="0" bIns="0" rtlCol="0">
            <a:spAutoFit/>
          </a:bodyPr>
          <a:lstStyle/>
          <a:p>
            <a:pPr marL="12700" marR="5080" algn="just">
              <a:lnSpc>
                <a:spcPct val="116100"/>
              </a:lnSpc>
              <a:spcBef>
                <a:spcPts val="100"/>
              </a:spcBef>
            </a:pPr>
            <a:r>
              <a:rPr sz="900" spc="-5" smtClean="0">
                <a:latin typeface="Comic Sans MS"/>
                <a:cs typeface="Comic Sans MS"/>
              </a:rPr>
              <a:t>.</a:t>
            </a:r>
            <a:endParaRPr sz="900">
              <a:latin typeface="Comic Sans MS"/>
              <a:cs typeface="Comic Sans MS"/>
            </a:endParaRPr>
          </a:p>
        </p:txBody>
      </p:sp>
      <p:sp>
        <p:nvSpPr>
          <p:cNvPr id="6" name="object 6"/>
          <p:cNvSpPr txBox="1"/>
          <p:nvPr/>
        </p:nvSpPr>
        <p:spPr>
          <a:xfrm>
            <a:off x="296802" y="385730"/>
            <a:ext cx="17287996" cy="3155479"/>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pitchFamily="66" charset="0"/>
                <a:cs typeface="Comic Sans MS"/>
              </a:rPr>
              <a:t>EFECTOS</a:t>
            </a:r>
            <a:r>
              <a:rPr sz="2400" b="1" dirty="0">
                <a:latin typeface="Comic Sans MS" pitchFamily="66" charset="0"/>
                <a:cs typeface="Comic Sans MS"/>
              </a:rPr>
              <a:t> </a:t>
            </a:r>
            <a:r>
              <a:rPr sz="2400" b="1" spc="-5" dirty="0">
                <a:latin typeface="Comic Sans MS" pitchFamily="66" charset="0"/>
                <a:cs typeface="Comic Sans MS"/>
              </a:rPr>
              <a:t>EN</a:t>
            </a:r>
            <a:r>
              <a:rPr sz="2400" b="1" spc="5" dirty="0">
                <a:latin typeface="Comic Sans MS" pitchFamily="66" charset="0"/>
                <a:cs typeface="Comic Sans MS"/>
              </a:rPr>
              <a:t> </a:t>
            </a:r>
            <a:r>
              <a:rPr sz="2400" b="1" spc="-5" dirty="0">
                <a:latin typeface="Comic Sans MS" pitchFamily="66" charset="0"/>
                <a:cs typeface="Comic Sans MS"/>
              </a:rPr>
              <a:t>EL</a:t>
            </a:r>
            <a:r>
              <a:rPr sz="2400" b="1" dirty="0">
                <a:latin typeface="Comic Sans MS" pitchFamily="66" charset="0"/>
                <a:cs typeface="Comic Sans MS"/>
              </a:rPr>
              <a:t> </a:t>
            </a:r>
            <a:r>
              <a:rPr sz="2400" b="1" spc="-5" dirty="0">
                <a:latin typeface="Comic Sans MS" pitchFamily="66" charset="0"/>
                <a:cs typeface="Comic Sans MS"/>
              </a:rPr>
              <a:t>SISTEMA</a:t>
            </a:r>
            <a:r>
              <a:rPr sz="2400" b="1" spc="5" dirty="0">
                <a:latin typeface="Comic Sans MS" pitchFamily="66" charset="0"/>
                <a:cs typeface="Comic Sans MS"/>
              </a:rPr>
              <a:t> </a:t>
            </a:r>
            <a:r>
              <a:rPr sz="2400" b="1" spc="-5" dirty="0">
                <a:latin typeface="Comic Sans MS" pitchFamily="66" charset="0"/>
                <a:cs typeface="Comic Sans MS"/>
              </a:rPr>
              <a:t>DE</a:t>
            </a:r>
            <a:r>
              <a:rPr sz="2400" b="1" spc="5" dirty="0">
                <a:latin typeface="Comic Sans MS" pitchFamily="66" charset="0"/>
                <a:cs typeface="Comic Sans MS"/>
              </a:rPr>
              <a:t> </a:t>
            </a:r>
            <a:r>
              <a:rPr sz="2400" b="1" spc="-5" dirty="0">
                <a:latin typeface="Comic Sans MS" pitchFamily="66" charset="0"/>
                <a:cs typeface="Comic Sans MS"/>
              </a:rPr>
              <a:t>UNA</a:t>
            </a:r>
            <a:r>
              <a:rPr sz="2400" b="1" dirty="0">
                <a:latin typeface="Comic Sans MS" pitchFamily="66" charset="0"/>
                <a:cs typeface="Comic Sans MS"/>
              </a:rPr>
              <a:t> </a:t>
            </a:r>
            <a:r>
              <a:rPr sz="2400" b="1" spc="-5">
                <a:latin typeface="Comic Sans MS" pitchFamily="66" charset="0"/>
                <a:cs typeface="Comic Sans MS"/>
              </a:rPr>
              <a:t>CONDICIÓN</a:t>
            </a:r>
            <a:r>
              <a:rPr sz="2400" b="1" spc="5">
                <a:latin typeface="Comic Sans MS" pitchFamily="66" charset="0"/>
                <a:cs typeface="Comic Sans MS"/>
              </a:rPr>
              <a:t> </a:t>
            </a:r>
            <a:r>
              <a:rPr sz="2400" b="1" spc="-5" smtClean="0">
                <a:latin typeface="Comic Sans MS" pitchFamily="66" charset="0"/>
                <a:cs typeface="Comic Sans MS"/>
              </a:rPr>
              <a:t>DE</a:t>
            </a:r>
            <a:r>
              <a:rPr lang="es-AR" sz="2400" b="1" spc="-5" dirty="0" smtClean="0">
                <a:latin typeface="Comic Sans MS" pitchFamily="66" charset="0"/>
                <a:cs typeface="Comic Sans MS"/>
              </a:rPr>
              <a:t> </a:t>
            </a:r>
            <a:r>
              <a:rPr sz="2400" b="1" spc="-5" smtClean="0">
                <a:latin typeface="Comic Sans MS" pitchFamily="66" charset="0"/>
                <a:cs typeface="Comic Sans MS"/>
              </a:rPr>
              <a:t>PÉRDIDA </a:t>
            </a:r>
            <a:r>
              <a:rPr sz="2400" b="1" spc="-5">
                <a:latin typeface="Comic Sans MS" pitchFamily="66" charset="0"/>
                <a:cs typeface="Comic Sans MS"/>
              </a:rPr>
              <a:t>DE</a:t>
            </a:r>
            <a:r>
              <a:rPr sz="2400" b="1">
                <a:latin typeface="Comic Sans MS" pitchFamily="66" charset="0"/>
                <a:cs typeface="Comic Sans MS"/>
              </a:rPr>
              <a:t> </a:t>
            </a:r>
            <a:r>
              <a:rPr sz="2400" b="1" spc="-5" smtClean="0">
                <a:latin typeface="Comic Sans MS" pitchFamily="66" charset="0"/>
                <a:cs typeface="Comic Sans MS"/>
              </a:rPr>
              <a:t>CAMPO</a:t>
            </a:r>
            <a:endParaRPr lang="es-ES" sz="2400" b="1" spc="-5" dirty="0" smtClean="0">
              <a:latin typeface="Comic Sans MS" pitchFamily="66" charset="0"/>
              <a:cs typeface="Comic Sans MS"/>
            </a:endParaRPr>
          </a:p>
          <a:p>
            <a:pPr marL="12700" marR="5080" algn="just">
              <a:spcBef>
                <a:spcPts val="100"/>
              </a:spcBef>
            </a:pPr>
            <a:endParaRPr lang="es-ES" sz="2400" b="1" spc="-5" dirty="0" smtClean="0">
              <a:latin typeface="Comic Sans MS" pitchFamily="66" charset="0"/>
              <a:cs typeface="Comic Sans MS"/>
            </a:endParaRPr>
          </a:p>
          <a:p>
            <a:pPr marL="12700" marR="5080" algn="just">
              <a:spcBef>
                <a:spcPts val="100"/>
              </a:spcBef>
            </a:pPr>
            <a:r>
              <a:rPr lang="es-AR" sz="2400" spc="-5" dirty="0" smtClean="0">
                <a:latin typeface="Comic Sans MS" pitchFamily="66" charset="0"/>
                <a:cs typeface="Comic Sans MS"/>
              </a:rPr>
              <a:t>Una condición de pérdida de campo que no es </a:t>
            </a:r>
            <a:r>
              <a:rPr lang="es-AR" sz="2400" spc="-5" dirty="0" smtClean="0">
                <a:latin typeface="Comic Sans MS" pitchFamily="66" charset="0"/>
                <a:cs typeface="Comic Sans MS"/>
              </a:rPr>
              <a:t>detectada rápidamente</a:t>
            </a:r>
            <a:r>
              <a:rPr lang="es-AR" sz="2400" spc="-5" dirty="0" smtClean="0">
                <a:latin typeface="Comic Sans MS" pitchFamily="66" charset="0"/>
                <a:cs typeface="Comic Sans MS"/>
              </a:rPr>
              <a:t>,</a:t>
            </a:r>
            <a:r>
              <a:rPr lang="es-AR" sz="2400" spc="135" dirty="0" smtClean="0">
                <a:latin typeface="Comic Sans MS" pitchFamily="66" charset="0"/>
                <a:cs typeface="Comic Sans MS"/>
              </a:rPr>
              <a:t> </a:t>
            </a:r>
            <a:r>
              <a:rPr lang="es-AR" sz="2400" spc="-5" dirty="0" smtClean="0">
                <a:latin typeface="Comic Sans MS" pitchFamily="66" charset="0"/>
                <a:cs typeface="Comic Sans MS"/>
              </a:rPr>
              <a:t>puede</a:t>
            </a:r>
            <a:r>
              <a:rPr lang="es-AR" sz="2400" spc="140" dirty="0" smtClean="0">
                <a:latin typeface="Comic Sans MS" pitchFamily="66" charset="0"/>
                <a:cs typeface="Comic Sans MS"/>
              </a:rPr>
              <a:t> </a:t>
            </a:r>
            <a:r>
              <a:rPr lang="es-AR" sz="2400" spc="-5" dirty="0" smtClean="0">
                <a:latin typeface="Comic Sans MS" pitchFamily="66" charset="0"/>
                <a:cs typeface="Comic Sans MS"/>
              </a:rPr>
              <a:t>tener</a:t>
            </a:r>
            <a:r>
              <a:rPr lang="es-AR" sz="2400" spc="135" dirty="0" smtClean="0">
                <a:latin typeface="Comic Sans MS" pitchFamily="66" charset="0"/>
                <a:cs typeface="Comic Sans MS"/>
              </a:rPr>
              <a:t> </a:t>
            </a:r>
            <a:r>
              <a:rPr lang="es-AR" sz="2400" spc="-5" dirty="0" smtClean="0">
                <a:latin typeface="Comic Sans MS" pitchFamily="66" charset="0"/>
                <a:cs typeface="Comic Sans MS"/>
              </a:rPr>
              <a:t>un</a:t>
            </a:r>
            <a:r>
              <a:rPr lang="es-AR" sz="2400" spc="145" dirty="0" smtClean="0">
                <a:latin typeface="Comic Sans MS" pitchFamily="66" charset="0"/>
                <a:cs typeface="Comic Sans MS"/>
              </a:rPr>
              <a:t> </a:t>
            </a:r>
            <a:r>
              <a:rPr lang="es-AR" sz="2400" spc="-5" dirty="0" smtClean="0">
                <a:latin typeface="Comic Sans MS" pitchFamily="66" charset="0"/>
                <a:cs typeface="Comic Sans MS"/>
              </a:rPr>
              <a:t>impacto</a:t>
            </a:r>
            <a:r>
              <a:rPr lang="es-AR" sz="2400" spc="140" dirty="0" smtClean="0">
                <a:latin typeface="Comic Sans MS" pitchFamily="66" charset="0"/>
                <a:cs typeface="Comic Sans MS"/>
              </a:rPr>
              <a:t> </a:t>
            </a:r>
            <a:r>
              <a:rPr lang="es-AR" sz="2400" spc="-5" dirty="0" smtClean="0">
                <a:latin typeface="Comic Sans MS" pitchFamily="66" charset="0"/>
                <a:cs typeface="Comic Sans MS"/>
              </a:rPr>
              <a:t>devastador</a:t>
            </a:r>
            <a:r>
              <a:rPr lang="es-AR" sz="2400" spc="135" dirty="0" smtClean="0">
                <a:latin typeface="Comic Sans MS" pitchFamily="66" charset="0"/>
                <a:cs typeface="Comic Sans MS"/>
              </a:rPr>
              <a:t> </a:t>
            </a:r>
            <a:r>
              <a:rPr lang="es-AR" sz="2400" spc="-5" dirty="0" smtClean="0">
                <a:latin typeface="Comic Sans MS" pitchFamily="66" charset="0"/>
                <a:cs typeface="Comic Sans MS"/>
              </a:rPr>
              <a:t>sobre el </a:t>
            </a:r>
            <a:r>
              <a:rPr lang="es-AR" sz="2400" spc="-5" dirty="0" smtClean="0">
                <a:latin typeface="Comic Sans MS" pitchFamily="66" charset="0"/>
                <a:cs typeface="Comic Sans MS"/>
              </a:rPr>
              <a:t>sistema de potencia, tanto causando una pérdida </a:t>
            </a:r>
            <a:r>
              <a:rPr lang="es-AR" sz="2400" spc="-5" dirty="0" smtClean="0">
                <a:latin typeface="Comic Sans MS" pitchFamily="66" charset="0"/>
                <a:cs typeface="Comic Sans MS"/>
              </a:rPr>
              <a:t>del soporte</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reactivos</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como</a:t>
            </a:r>
            <a:r>
              <a:rPr lang="es-AR" sz="2400" dirty="0" smtClean="0">
                <a:latin typeface="Comic Sans MS" pitchFamily="66" charset="0"/>
                <a:cs typeface="Comic Sans MS"/>
              </a:rPr>
              <a:t> </a:t>
            </a:r>
            <a:r>
              <a:rPr lang="es-AR" sz="2400" spc="-5" dirty="0" smtClean="0">
                <a:latin typeface="Comic Sans MS" pitchFamily="66" charset="0"/>
                <a:cs typeface="Comic Sans MS"/>
              </a:rPr>
              <a:t>creando</a:t>
            </a:r>
            <a:r>
              <a:rPr lang="es-AR" sz="2400" dirty="0" smtClean="0">
                <a:latin typeface="Comic Sans MS" pitchFamily="66" charset="0"/>
                <a:cs typeface="Comic Sans MS"/>
              </a:rPr>
              <a:t> </a:t>
            </a:r>
            <a:r>
              <a:rPr lang="es-AR" sz="2400" spc="-5" dirty="0" smtClean="0">
                <a:latin typeface="Comic Sans MS" pitchFamily="66" charset="0"/>
                <a:cs typeface="Comic Sans MS"/>
              </a:rPr>
              <a:t>un</a:t>
            </a:r>
            <a:r>
              <a:rPr lang="es-AR" sz="2400" dirty="0" smtClean="0">
                <a:latin typeface="Comic Sans MS" pitchFamily="66" charset="0"/>
                <a:cs typeface="Comic Sans MS"/>
              </a:rPr>
              <a:t> </a:t>
            </a:r>
            <a:r>
              <a:rPr lang="es-AR" sz="2400" spc="-5" dirty="0" smtClean="0">
                <a:latin typeface="Comic Sans MS" pitchFamily="66" charset="0"/>
                <a:cs typeface="Comic Sans MS"/>
              </a:rPr>
              <a:t>drenaje sustancial </a:t>
            </a:r>
            <a:r>
              <a:rPr lang="es-AR" sz="2400" spc="-5" dirty="0" smtClean="0">
                <a:latin typeface="Comic Sans MS" pitchFamily="66" charset="0"/>
                <a:cs typeface="Comic Sans MS"/>
              </a:rPr>
              <a:t>de potencia reactiva en un solo evento.</a:t>
            </a:r>
            <a:r>
              <a:rPr lang="es-AR" sz="2400" dirty="0" smtClean="0">
                <a:latin typeface="Comic Sans MS" pitchFamily="66" charset="0"/>
                <a:cs typeface="Comic Sans MS"/>
              </a:rPr>
              <a:t> </a:t>
            </a:r>
            <a:r>
              <a:rPr lang="es-AR" sz="2400" spc="-5" dirty="0" smtClean="0">
                <a:latin typeface="Comic Sans MS" pitchFamily="66" charset="0"/>
                <a:cs typeface="Comic Sans MS"/>
              </a:rPr>
              <a:t>Esta condición </a:t>
            </a:r>
            <a:r>
              <a:rPr lang="es-AR" sz="2400" spc="-5" dirty="0" smtClean="0">
                <a:latin typeface="Comic Sans MS" pitchFamily="66" charset="0"/>
                <a:cs typeface="Comic Sans MS"/>
              </a:rPr>
              <a:t>puede provocar un colapso de tensión en </a:t>
            </a:r>
            <a:r>
              <a:rPr lang="es-AR" sz="2400" spc="-5" dirty="0" smtClean="0">
                <a:latin typeface="Comic Sans MS" pitchFamily="66" charset="0"/>
                <a:cs typeface="Comic Sans MS"/>
              </a:rPr>
              <a:t>una gran </a:t>
            </a:r>
            <a:r>
              <a:rPr lang="es-AR" sz="2400" spc="-5" dirty="0" smtClean="0">
                <a:latin typeface="Comic Sans MS" pitchFamily="66" charset="0"/>
                <a:cs typeface="Comic Sans MS"/>
              </a:rPr>
              <a:t>área si no hay una fuente suficiente de </a:t>
            </a:r>
            <a:r>
              <a:rPr lang="es-AR" sz="2400" spc="-5" dirty="0" smtClean="0">
                <a:latin typeface="Comic Sans MS" pitchFamily="66" charset="0"/>
                <a:cs typeface="Comic Sans MS"/>
              </a:rPr>
              <a:t>potencia reactiva </a:t>
            </a:r>
            <a:r>
              <a:rPr lang="es-AR" sz="2400" spc="-5" dirty="0" smtClean="0">
                <a:latin typeface="Comic Sans MS" pitchFamily="66" charset="0"/>
                <a:cs typeface="Comic Sans MS"/>
              </a:rPr>
              <a:t>disponible para satisfacer la demanda de </a:t>
            </a:r>
            <a:r>
              <a:rPr lang="es-AR" sz="2400" spc="-5" dirty="0" err="1" smtClean="0">
                <a:latin typeface="Comic Sans MS" pitchFamily="66" charset="0"/>
                <a:cs typeface="Comic Sans MS"/>
              </a:rPr>
              <a:t>VARs</a:t>
            </a:r>
            <a:r>
              <a:rPr lang="es-AR" sz="2400" spc="-5" dirty="0" smtClean="0">
                <a:latin typeface="Comic Sans MS" pitchFamily="66" charset="0"/>
                <a:cs typeface="Comic Sans MS"/>
              </a:rPr>
              <a:t> creada</a:t>
            </a:r>
            <a:r>
              <a:rPr lang="es-AR" sz="2400" dirty="0" smtClean="0">
                <a:latin typeface="Comic Sans MS" pitchFamily="66" charset="0"/>
                <a:cs typeface="Comic Sans MS"/>
              </a:rPr>
              <a:t> </a:t>
            </a:r>
            <a:r>
              <a:rPr lang="es-AR" sz="2400" spc="-5" dirty="0" smtClean="0">
                <a:latin typeface="Comic Sans MS" pitchFamily="66" charset="0"/>
                <a:cs typeface="Comic Sans MS"/>
              </a:rPr>
              <a:t>por</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condición</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campo.</a:t>
            </a:r>
            <a:r>
              <a:rPr lang="es-AR" sz="2400" dirty="0" smtClean="0">
                <a:latin typeface="Comic Sans MS" pitchFamily="66" charset="0"/>
                <a:cs typeface="Comic Sans MS"/>
              </a:rPr>
              <a:t> </a:t>
            </a:r>
            <a:r>
              <a:rPr lang="es-AR" sz="2400" spc="-5" dirty="0" smtClean="0">
                <a:latin typeface="Comic Sans MS" pitchFamily="66" charset="0"/>
                <a:cs typeface="Comic Sans MS"/>
              </a:rPr>
              <a:t>Si</a:t>
            </a:r>
            <a:r>
              <a:rPr lang="es-AR" sz="2400" dirty="0" smtClean="0">
                <a:latin typeface="Comic Sans MS" pitchFamily="66" charset="0"/>
                <a:cs typeface="Comic Sans MS"/>
              </a:rPr>
              <a:t> </a:t>
            </a:r>
            <a:r>
              <a:rPr lang="es-AR" sz="2400" spc="-5" dirty="0" smtClean="0">
                <a:latin typeface="Comic Sans MS" pitchFamily="66" charset="0"/>
                <a:cs typeface="Comic Sans MS"/>
              </a:rPr>
              <a:t>el generador </a:t>
            </a:r>
            <a:r>
              <a:rPr lang="es-AR" sz="2400" spc="-5" dirty="0" smtClean="0">
                <a:latin typeface="Comic Sans MS" pitchFamily="66" charset="0"/>
                <a:cs typeface="Comic Sans MS"/>
              </a:rPr>
              <a:t>que ha sufrido una pérdida de campo no </a:t>
            </a:r>
            <a:r>
              <a:rPr lang="es-AR" sz="2400" spc="-5" dirty="0" smtClean="0">
                <a:latin typeface="Comic Sans MS" pitchFamily="66" charset="0"/>
                <a:cs typeface="Comic Sans MS"/>
              </a:rPr>
              <a:t>es separado</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las</a:t>
            </a:r>
            <a:r>
              <a:rPr lang="es-AR" sz="2400" dirty="0" smtClean="0">
                <a:latin typeface="Comic Sans MS" pitchFamily="66" charset="0"/>
                <a:cs typeface="Comic Sans MS"/>
              </a:rPr>
              <a:t> </a:t>
            </a:r>
            <a:r>
              <a:rPr lang="es-AR" sz="2400" spc="-5" dirty="0" smtClean="0">
                <a:latin typeface="Comic Sans MS" pitchFamily="66" charset="0"/>
                <a:cs typeface="Comic Sans MS"/>
              </a:rPr>
              <a:t>líneas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transmisión</a:t>
            </a:r>
            <a:r>
              <a:rPr lang="es-AR" sz="2400" dirty="0" smtClean="0">
                <a:latin typeface="Comic Sans MS" pitchFamily="66" charset="0"/>
                <a:cs typeface="Comic Sans MS"/>
              </a:rPr>
              <a:t> </a:t>
            </a:r>
            <a:r>
              <a:rPr lang="es-AR" sz="2400" spc="-5" dirty="0" smtClean="0">
                <a:latin typeface="Comic Sans MS" pitchFamily="66" charset="0"/>
                <a:cs typeface="Comic Sans MS"/>
              </a:rPr>
              <a:t>pueden</a:t>
            </a:r>
            <a:r>
              <a:rPr lang="es-AR" sz="2400" dirty="0" smtClean="0">
                <a:latin typeface="Comic Sans MS" pitchFamily="66" charset="0"/>
                <a:cs typeface="Comic Sans MS"/>
              </a:rPr>
              <a:t> </a:t>
            </a:r>
            <a:r>
              <a:rPr lang="es-AR" sz="2400" spc="-5" dirty="0" smtClean="0">
                <a:latin typeface="Comic Sans MS" pitchFamily="66" charset="0"/>
                <a:cs typeface="Comic Sans MS"/>
              </a:rPr>
              <a:t>disparar debido </a:t>
            </a:r>
            <a:r>
              <a:rPr lang="es-AR" sz="2400" spc="-5" dirty="0" smtClean="0">
                <a:latin typeface="Comic Sans MS" pitchFamily="66" charset="0"/>
                <a:cs typeface="Comic Sans MS"/>
              </a:rPr>
              <a:t>a oscilaciones de potencia o debido a flujo </a:t>
            </a:r>
            <a:r>
              <a:rPr lang="es-AR" sz="2400" spc="-5" dirty="0" smtClean="0">
                <a:latin typeface="Comic Sans MS" pitchFamily="66" charset="0"/>
                <a:cs typeface="Comic Sans MS"/>
              </a:rPr>
              <a:t>de potencia</a:t>
            </a:r>
            <a:r>
              <a:rPr lang="es-AR" sz="2400" spc="5" dirty="0" smtClean="0">
                <a:latin typeface="Comic Sans MS" pitchFamily="66" charset="0"/>
                <a:cs typeface="Comic Sans MS"/>
              </a:rPr>
              <a:t> </a:t>
            </a:r>
            <a:r>
              <a:rPr lang="es-AR" sz="2400" spc="-5" dirty="0" smtClean="0">
                <a:latin typeface="Comic Sans MS" pitchFamily="66" charset="0"/>
                <a:cs typeface="Comic Sans MS"/>
              </a:rPr>
              <a:t>reactiva</a:t>
            </a:r>
            <a:r>
              <a:rPr lang="es-AR" sz="2400" spc="10" dirty="0" smtClean="0">
                <a:latin typeface="Comic Sans MS" pitchFamily="66" charset="0"/>
                <a:cs typeface="Comic Sans MS"/>
              </a:rPr>
              <a:t> </a:t>
            </a:r>
            <a:r>
              <a:rPr lang="es-AR" sz="2400" spc="-5" dirty="0" smtClean="0">
                <a:latin typeface="Comic Sans MS" pitchFamily="66" charset="0"/>
                <a:cs typeface="Comic Sans MS"/>
              </a:rPr>
              <a:t>excesiva</a:t>
            </a:r>
            <a:r>
              <a:rPr lang="es-AR" sz="2400" spc="5" dirty="0" smtClean="0">
                <a:latin typeface="Comic Sans MS" pitchFamily="66" charset="0"/>
                <a:cs typeface="Comic Sans MS"/>
              </a:rPr>
              <a:t> </a:t>
            </a:r>
            <a:r>
              <a:rPr lang="es-AR" sz="2400" spc="-5" dirty="0" smtClean="0">
                <a:latin typeface="Comic Sans MS" pitchFamily="66" charset="0"/>
                <a:cs typeface="Comic Sans MS"/>
              </a:rPr>
              <a:t>hacia</a:t>
            </a:r>
            <a:r>
              <a:rPr lang="es-AR" sz="2400" spc="10" dirty="0" smtClean="0">
                <a:latin typeface="Comic Sans MS" pitchFamily="66" charset="0"/>
                <a:cs typeface="Comic Sans MS"/>
              </a:rPr>
              <a:t> </a:t>
            </a:r>
            <a:r>
              <a:rPr lang="es-AR" sz="2400" spc="-5" dirty="0" smtClean="0">
                <a:latin typeface="Comic Sans MS" pitchFamily="66" charset="0"/>
                <a:cs typeface="Comic Sans MS"/>
              </a:rPr>
              <a:t>el</a:t>
            </a:r>
            <a:r>
              <a:rPr lang="es-AR" sz="2400" spc="5"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spc="10" dirty="0" smtClean="0">
                <a:latin typeface="Comic Sans MS" pitchFamily="66" charset="0"/>
                <a:cs typeface="Comic Sans MS"/>
              </a:rPr>
              <a:t> </a:t>
            </a:r>
            <a:r>
              <a:rPr lang="es-AR" sz="2400" spc="-5" dirty="0" smtClean="0">
                <a:latin typeface="Comic Sans MS" pitchFamily="66" charset="0"/>
                <a:cs typeface="Comic Sans MS"/>
              </a:rPr>
              <a:t>fallado.</a:t>
            </a:r>
            <a:endParaRPr lang="es-AR" sz="2400" dirty="0" smtClean="0">
              <a:latin typeface="Comic Sans MS" pitchFamily="66" charset="0"/>
              <a:cs typeface="Comic Sans MS"/>
            </a:endParaRPr>
          </a:p>
          <a:p>
            <a:pPr marL="12700" marR="5080">
              <a:lnSpc>
                <a:spcPct val="116100"/>
              </a:lnSpc>
              <a:spcBef>
                <a:spcPts val="100"/>
              </a:spcBef>
            </a:pPr>
            <a:endParaRPr sz="900">
              <a:latin typeface="Comic Sans MS"/>
              <a:cs typeface="Comic Sans MS"/>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942190" y="1195627"/>
            <a:ext cx="3053715" cy="162352"/>
          </a:xfrm>
          <a:prstGeom prst="rect">
            <a:avLst/>
          </a:prstGeom>
        </p:spPr>
        <p:txBody>
          <a:bodyPr vert="horz" wrap="square" lIns="0" tIns="12700" rIns="0" bIns="0" rtlCol="0">
            <a:spAutoFit/>
          </a:bodyPr>
          <a:lstStyle/>
          <a:p>
            <a:pPr marL="12700" marR="5080" algn="just">
              <a:lnSpc>
                <a:spcPct val="116100"/>
              </a:lnSpc>
              <a:spcBef>
                <a:spcPts val="100"/>
              </a:spcBef>
            </a:pPr>
            <a:r>
              <a:rPr sz="900" spc="-5" smtClean="0">
                <a:latin typeface="Comic Sans MS"/>
                <a:cs typeface="Comic Sans MS"/>
              </a:rPr>
              <a:t>.</a:t>
            </a:r>
            <a:endParaRPr sz="900">
              <a:latin typeface="Comic Sans MS"/>
              <a:cs typeface="Comic Sans MS"/>
            </a:endParaRPr>
          </a:p>
        </p:txBody>
      </p:sp>
      <p:sp>
        <p:nvSpPr>
          <p:cNvPr id="8" name="object 8"/>
          <p:cNvSpPr txBox="1"/>
          <p:nvPr/>
        </p:nvSpPr>
        <p:spPr>
          <a:xfrm>
            <a:off x="296802" y="314292"/>
            <a:ext cx="10287072" cy="9258945"/>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CARACTERÍSTICAS DE LA PÉRDIDA DE </a:t>
            </a:r>
            <a:r>
              <a:rPr sz="2400" b="1" spc="-5">
                <a:latin typeface="Comic Sans MS"/>
                <a:cs typeface="Comic Sans MS"/>
              </a:rPr>
              <a:t>CAMPO </a:t>
            </a:r>
            <a:r>
              <a:rPr sz="2400" b="1" spc="-5" smtClean="0">
                <a:latin typeface="Comic Sans MS"/>
                <a:cs typeface="Comic Sans MS"/>
              </a:rPr>
              <a:t>DEL</a:t>
            </a:r>
            <a:r>
              <a:rPr lang="es-AR" sz="2400" b="1" spc="-5" dirty="0" smtClean="0">
                <a:latin typeface="Comic Sans MS"/>
                <a:cs typeface="Comic Sans MS"/>
              </a:rPr>
              <a:t> </a:t>
            </a:r>
            <a:r>
              <a:rPr sz="2400" b="1" spc="-5" smtClean="0">
                <a:latin typeface="Comic Sans MS"/>
                <a:cs typeface="Comic Sans MS"/>
              </a:rPr>
              <a:t>GENERADOR</a:t>
            </a:r>
            <a:endParaRPr sz="2400">
              <a:latin typeface="Comic Sans MS"/>
              <a:cs typeface="Comic Sans MS"/>
            </a:endParaRPr>
          </a:p>
          <a:p>
            <a:pPr algn="just">
              <a:spcBef>
                <a:spcPts val="15"/>
              </a:spcBef>
            </a:pPr>
            <a:endParaRPr sz="2400">
              <a:latin typeface="Comic Sans MS"/>
              <a:cs typeface="Comic Sans MS"/>
            </a:endParaRPr>
          </a:p>
          <a:p>
            <a:pPr marL="12700" marR="5715" algn="just"/>
            <a:r>
              <a:rPr sz="2400" spc="-5" dirty="0">
                <a:latin typeface="Comic Sans MS"/>
                <a:cs typeface="Comic Sans MS"/>
              </a:rPr>
              <a:t>El método más ampliamente aplicado para </a:t>
            </a:r>
            <a:r>
              <a:rPr sz="2400" spc="-5">
                <a:latin typeface="Comic Sans MS"/>
                <a:cs typeface="Comic Sans MS"/>
              </a:rPr>
              <a:t>detectar </a:t>
            </a:r>
            <a:r>
              <a:rPr sz="2400" spc="-5" smtClean="0">
                <a:latin typeface="Comic Sans MS"/>
                <a:cs typeface="Comic Sans MS"/>
              </a:rPr>
              <a:t>una</a:t>
            </a:r>
            <a:r>
              <a:rPr lang="es-AR" sz="2400" spc="-5" dirty="0" smtClean="0">
                <a:latin typeface="Comic Sans MS"/>
                <a:cs typeface="Comic Sans MS"/>
              </a:rPr>
              <a:t> </a:t>
            </a:r>
            <a:r>
              <a:rPr sz="2400" spc="-5" smtClean="0">
                <a:latin typeface="Comic Sans MS"/>
                <a:cs typeface="Comic Sans MS"/>
              </a:rPr>
              <a:t>pérdida </a:t>
            </a:r>
            <a:r>
              <a:rPr sz="2400" spc="-5" dirty="0">
                <a:latin typeface="Comic Sans MS"/>
                <a:cs typeface="Comic Sans MS"/>
              </a:rPr>
              <a:t>de campo del generador es el uso de </a:t>
            </a:r>
            <a:r>
              <a:rPr sz="2400" spc="-5">
                <a:latin typeface="Comic Sans MS"/>
                <a:cs typeface="Comic Sans MS"/>
              </a:rPr>
              <a:t>relés </a:t>
            </a:r>
            <a:r>
              <a:rPr sz="2400" spc="-5" smtClean="0">
                <a:latin typeface="Comic Sans MS"/>
                <a:cs typeface="Comic Sans MS"/>
              </a:rPr>
              <a:t>de</a:t>
            </a:r>
            <a:r>
              <a:rPr lang="es-AR" sz="2400" spc="-5" dirty="0" smtClean="0">
                <a:latin typeface="Comic Sans MS"/>
                <a:cs typeface="Comic Sans MS"/>
              </a:rPr>
              <a:t> </a:t>
            </a:r>
            <a:r>
              <a:rPr sz="2400" spc="-5" smtClean="0">
                <a:latin typeface="Comic Sans MS"/>
                <a:cs typeface="Comic Sans MS"/>
              </a:rPr>
              <a:t>distancia </a:t>
            </a:r>
            <a:r>
              <a:rPr sz="2400" spc="-5" dirty="0">
                <a:latin typeface="Comic Sans MS"/>
                <a:cs typeface="Comic Sans MS"/>
              </a:rPr>
              <a:t>para monitorear la variación de </a:t>
            </a:r>
            <a:r>
              <a:rPr sz="2400" spc="-5">
                <a:latin typeface="Comic Sans MS"/>
                <a:cs typeface="Comic Sans MS"/>
              </a:rPr>
              <a:t>la </a:t>
            </a:r>
            <a:r>
              <a:rPr sz="2400" spc="-5" smtClean="0">
                <a:latin typeface="Comic Sans MS"/>
                <a:cs typeface="Comic Sans MS"/>
              </a:rPr>
              <a:t>impedancia</a:t>
            </a:r>
            <a:r>
              <a:rPr lang="es-AR" sz="2400" spc="-5" dirty="0" smtClean="0">
                <a:latin typeface="Comic Sans MS"/>
                <a:cs typeface="Comic Sans MS"/>
              </a:rPr>
              <a:t> </a:t>
            </a:r>
            <a:r>
              <a:rPr sz="2400" spc="-5" smtClean="0">
                <a:latin typeface="Comic Sans MS"/>
                <a:cs typeface="Comic Sans MS"/>
              </a:rPr>
              <a:t>vista</a:t>
            </a:r>
            <a:r>
              <a:rPr sz="2400" spc="125" smtClean="0">
                <a:latin typeface="Comic Sans MS"/>
                <a:cs typeface="Comic Sans MS"/>
              </a:rPr>
              <a:t> </a:t>
            </a:r>
            <a:r>
              <a:rPr sz="2400" spc="-5" dirty="0">
                <a:latin typeface="Comic Sans MS"/>
                <a:cs typeface="Comic Sans MS"/>
              </a:rPr>
              <a:t>desde</a:t>
            </a:r>
            <a:r>
              <a:rPr sz="2400" spc="125" dirty="0">
                <a:latin typeface="Comic Sans MS"/>
                <a:cs typeface="Comic Sans MS"/>
              </a:rPr>
              <a:t> </a:t>
            </a:r>
            <a:r>
              <a:rPr sz="2400" spc="-5" dirty="0">
                <a:latin typeface="Comic Sans MS"/>
                <a:cs typeface="Comic Sans MS"/>
              </a:rPr>
              <a:t>las</a:t>
            </a:r>
            <a:r>
              <a:rPr sz="2400" spc="125" dirty="0">
                <a:latin typeface="Comic Sans MS"/>
                <a:cs typeface="Comic Sans MS"/>
              </a:rPr>
              <a:t> </a:t>
            </a:r>
            <a:r>
              <a:rPr sz="2400" spc="-5" dirty="0">
                <a:latin typeface="Comic Sans MS"/>
                <a:cs typeface="Comic Sans MS"/>
              </a:rPr>
              <a:t>terminales</a:t>
            </a:r>
            <a:r>
              <a:rPr sz="2400" spc="125" dirty="0">
                <a:latin typeface="Comic Sans MS"/>
                <a:cs typeface="Comic Sans MS"/>
              </a:rPr>
              <a:t> </a:t>
            </a:r>
            <a:r>
              <a:rPr sz="2400" spc="-5" dirty="0">
                <a:latin typeface="Comic Sans MS"/>
                <a:cs typeface="Comic Sans MS"/>
              </a:rPr>
              <a:t>del</a:t>
            </a:r>
            <a:r>
              <a:rPr sz="2400" spc="125" dirty="0">
                <a:latin typeface="Comic Sans MS"/>
                <a:cs typeface="Comic Sans MS"/>
              </a:rPr>
              <a:t> </a:t>
            </a:r>
            <a:r>
              <a:rPr sz="2400" spc="-5" dirty="0">
                <a:latin typeface="Comic Sans MS"/>
                <a:cs typeface="Comic Sans MS"/>
              </a:rPr>
              <a:t>generador.</a:t>
            </a:r>
            <a:r>
              <a:rPr sz="2400" spc="254" dirty="0">
                <a:latin typeface="Comic Sans MS"/>
                <a:cs typeface="Comic Sans MS"/>
              </a:rPr>
              <a:t> </a:t>
            </a:r>
            <a:r>
              <a:rPr sz="2400" spc="-5">
                <a:latin typeface="Comic Sans MS"/>
                <a:cs typeface="Comic Sans MS"/>
              </a:rPr>
              <a:t>Ha</a:t>
            </a:r>
            <a:r>
              <a:rPr sz="2400" spc="125">
                <a:latin typeface="Comic Sans MS"/>
                <a:cs typeface="Comic Sans MS"/>
              </a:rPr>
              <a:t> </a:t>
            </a:r>
            <a:r>
              <a:rPr sz="2400" spc="-5" smtClean="0">
                <a:latin typeface="Comic Sans MS"/>
                <a:cs typeface="Comic Sans MS"/>
              </a:rPr>
              <a:t>sido</a:t>
            </a:r>
            <a:r>
              <a:rPr lang="es-ES" sz="2400" spc="-5" dirty="0" smtClean="0">
                <a:latin typeface="Comic Sans MS"/>
                <a:cs typeface="Comic Sans MS"/>
              </a:rPr>
              <a:t> </a:t>
            </a:r>
            <a:r>
              <a:rPr lang="es-AR" sz="2400" spc="-5" dirty="0" smtClean="0">
                <a:latin typeface="Comic Sans MS"/>
                <a:cs typeface="Comic Sans MS"/>
              </a:rPr>
              <a:t>demostrado</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pierde</a:t>
            </a:r>
            <a:r>
              <a:rPr lang="es-AR" sz="2400" spc="260" dirty="0" smtClean="0">
                <a:latin typeface="Comic Sans MS"/>
                <a:cs typeface="Comic Sans MS"/>
              </a:rPr>
              <a:t> </a:t>
            </a:r>
            <a:r>
              <a:rPr lang="es-AR" sz="2400" spc="-5" dirty="0" smtClean="0">
                <a:latin typeface="Comic Sans MS"/>
                <a:cs typeface="Comic Sans MS"/>
              </a:rPr>
              <a:t>su excitación </a:t>
            </a:r>
            <a:r>
              <a:rPr lang="es-AR" sz="2400" spc="-5" dirty="0" smtClean="0">
                <a:latin typeface="Comic Sans MS"/>
                <a:cs typeface="Comic Sans MS"/>
              </a:rPr>
              <a:t>mientras opera a varios niveles de carga, </a:t>
            </a:r>
            <a:r>
              <a:rPr lang="es-AR" sz="2400" spc="-5" dirty="0" smtClean="0">
                <a:latin typeface="Comic Sans MS"/>
                <a:cs typeface="Comic Sans MS"/>
              </a:rPr>
              <a:t>la variación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como</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ve</a:t>
            </a:r>
            <a:r>
              <a:rPr lang="es-AR" sz="2400" dirty="0" smtClean="0">
                <a:latin typeface="Comic Sans MS"/>
                <a:cs typeface="Comic Sans MS"/>
              </a:rPr>
              <a:t> </a:t>
            </a:r>
            <a:r>
              <a:rPr lang="es-AR" sz="2400" spc="-5" dirty="0" smtClean="0">
                <a:latin typeface="Comic Sans MS"/>
                <a:cs typeface="Comic Sans MS"/>
              </a:rPr>
              <a:t>desde</a:t>
            </a:r>
            <a:r>
              <a:rPr lang="es-AR" sz="2400" dirty="0" smtClean="0">
                <a:latin typeface="Comic Sans MS"/>
                <a:cs typeface="Comic Sans MS"/>
              </a:rPr>
              <a:t> </a:t>
            </a:r>
            <a:r>
              <a:rPr lang="es-AR" sz="2400" spc="-5" dirty="0" smtClean="0">
                <a:latin typeface="Comic Sans MS"/>
                <a:cs typeface="Comic Sans MS"/>
              </a:rPr>
              <a:t>las terminales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máquina,</a:t>
            </a:r>
            <a:r>
              <a:rPr lang="es-AR" sz="2400" dirty="0" smtClean="0">
                <a:latin typeface="Comic Sans MS"/>
                <a:cs typeface="Comic Sans MS"/>
              </a:rPr>
              <a:t> </a:t>
            </a:r>
            <a:r>
              <a:rPr lang="es-AR" sz="2400" spc="-5" dirty="0" smtClean="0">
                <a:latin typeface="Comic Sans MS"/>
                <a:cs typeface="Comic Sans MS"/>
              </a:rPr>
              <a:t>tendrá</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características mostradas</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diagrama</a:t>
            </a:r>
            <a:r>
              <a:rPr lang="es-AR" sz="2400" spc="5" dirty="0" smtClean="0">
                <a:latin typeface="Comic Sans MS"/>
                <a:cs typeface="Comic Sans MS"/>
              </a:rPr>
              <a:t> </a:t>
            </a:r>
            <a:r>
              <a:rPr lang="es-AR" sz="2400" spc="-5" dirty="0" smtClean="0">
                <a:latin typeface="Comic Sans MS"/>
                <a:cs typeface="Comic Sans MS"/>
              </a:rPr>
              <a:t>R-X</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spc="5" dirty="0" smtClean="0">
                <a:latin typeface="Comic Sans MS"/>
                <a:cs typeface="Comic Sans MS"/>
              </a:rPr>
              <a:t> </a:t>
            </a:r>
            <a:r>
              <a:rPr lang="es-AR" sz="2400" b="1" spc="-5" dirty="0" smtClean="0">
                <a:latin typeface="Comic Sans MS"/>
                <a:cs typeface="Comic Sans MS"/>
              </a:rPr>
              <a:t>figura</a:t>
            </a:r>
            <a:r>
              <a:rPr lang="es-AR" sz="2400" b="1" dirty="0" smtClean="0">
                <a:latin typeface="Comic Sans MS"/>
                <a:cs typeface="Comic Sans MS"/>
              </a:rPr>
              <a:t> </a:t>
            </a:r>
            <a:r>
              <a:rPr lang="es-AR" sz="2400" b="1" spc="-5" dirty="0" smtClean="0">
                <a:latin typeface="Comic Sans MS"/>
                <a:cs typeface="Comic Sans MS"/>
              </a:rPr>
              <a:t>2</a:t>
            </a:r>
            <a:r>
              <a:rPr lang="es-AR" sz="2400" spc="-5" dirty="0" smtClean="0">
                <a:latin typeface="Comic Sans MS"/>
                <a:cs typeface="Comic Sans MS"/>
              </a:rPr>
              <a:t>.</a:t>
            </a:r>
          </a:p>
          <a:p>
            <a:pPr marL="38100" marR="30480" algn="just">
              <a:spcBef>
                <a:spcPts val="100"/>
              </a:spcBef>
            </a:pPr>
            <a:r>
              <a:rPr lang="es-AR" sz="2400" spc="-5" dirty="0" smtClean="0">
                <a:latin typeface="Comic Sans MS"/>
                <a:cs typeface="Comic Sans MS"/>
              </a:rPr>
              <a:t>Con referencia a la </a:t>
            </a:r>
            <a:r>
              <a:rPr lang="es-AR" sz="2400" b="1" spc="-5" dirty="0" smtClean="0">
                <a:latin typeface="Comic Sans MS"/>
                <a:cs typeface="Comic Sans MS"/>
              </a:rPr>
              <a:t>figura 2,</a:t>
            </a:r>
            <a:r>
              <a:rPr lang="es-AR" sz="2400" spc="-5" dirty="0" smtClean="0">
                <a:latin typeface="Comic Sans MS"/>
                <a:cs typeface="Comic Sans MS"/>
              </a:rPr>
              <a:t> la impedancia aparente </a:t>
            </a:r>
            <a:r>
              <a:rPr lang="es-AR" sz="2400" spc="-5" dirty="0" smtClean="0">
                <a:latin typeface="Comic Sans MS"/>
                <a:cs typeface="Comic Sans MS"/>
              </a:rPr>
              <a:t>de una</a:t>
            </a:r>
            <a:r>
              <a:rPr lang="es-AR" sz="2400" spc="130" dirty="0" smtClean="0">
                <a:latin typeface="Comic Sans MS"/>
                <a:cs typeface="Comic Sans MS"/>
              </a:rPr>
              <a:t> </a:t>
            </a:r>
            <a:r>
              <a:rPr lang="es-AR" sz="2400" spc="-5" dirty="0" smtClean="0">
                <a:latin typeface="Comic Sans MS"/>
                <a:cs typeface="Comic Sans MS"/>
              </a:rPr>
              <a:t>máquina</a:t>
            </a:r>
            <a:r>
              <a:rPr lang="es-AR" sz="2400" spc="135" dirty="0" smtClean="0">
                <a:latin typeface="Comic Sans MS"/>
                <a:cs typeface="Comic Sans MS"/>
              </a:rPr>
              <a:t> </a:t>
            </a:r>
            <a:r>
              <a:rPr lang="es-AR" sz="2400" spc="-5" dirty="0" smtClean="0">
                <a:latin typeface="Comic Sans MS"/>
                <a:cs typeface="Comic Sans MS"/>
              </a:rPr>
              <a:t>a</a:t>
            </a:r>
            <a:r>
              <a:rPr lang="es-AR" sz="2400" spc="135" dirty="0" smtClean="0">
                <a:latin typeface="Comic Sans MS"/>
                <a:cs typeface="Comic Sans MS"/>
              </a:rPr>
              <a:t> </a:t>
            </a:r>
            <a:r>
              <a:rPr lang="es-AR" sz="2400" spc="-5" dirty="0" smtClean="0">
                <a:latin typeface="Comic Sans MS"/>
                <a:cs typeface="Comic Sans MS"/>
              </a:rPr>
              <a:t>plena</a:t>
            </a:r>
            <a:r>
              <a:rPr lang="es-AR" sz="2400" spc="130" dirty="0" smtClean="0">
                <a:latin typeface="Comic Sans MS"/>
                <a:cs typeface="Comic Sans MS"/>
              </a:rPr>
              <a:t> </a:t>
            </a:r>
            <a:r>
              <a:rPr lang="es-AR" sz="2400" spc="-5" dirty="0" smtClean="0">
                <a:latin typeface="Comic Sans MS"/>
                <a:cs typeface="Comic Sans MS"/>
              </a:rPr>
              <a:t>carga</a:t>
            </a:r>
            <a:r>
              <a:rPr lang="es-AR" sz="2400" spc="135" dirty="0" smtClean="0">
                <a:latin typeface="Comic Sans MS"/>
                <a:cs typeface="Comic Sans MS"/>
              </a:rPr>
              <a:t> </a:t>
            </a:r>
            <a:r>
              <a:rPr lang="es-AR" sz="2400" spc="-5" dirty="0" smtClean="0">
                <a:latin typeface="Comic Sans MS"/>
                <a:cs typeface="Comic Sans MS"/>
              </a:rPr>
              <a:t>se</a:t>
            </a:r>
            <a:r>
              <a:rPr lang="es-AR" sz="2400" spc="135" dirty="0" smtClean="0">
                <a:latin typeface="Comic Sans MS"/>
                <a:cs typeface="Comic Sans MS"/>
              </a:rPr>
              <a:t> </a:t>
            </a:r>
            <a:r>
              <a:rPr lang="es-AR" sz="2400" spc="-5" dirty="0" smtClean="0">
                <a:latin typeface="Comic Sans MS"/>
                <a:cs typeface="Comic Sans MS"/>
              </a:rPr>
              <a:t>desplazará</a:t>
            </a:r>
            <a:r>
              <a:rPr lang="es-AR" sz="2400" spc="125" dirty="0" smtClean="0">
                <a:latin typeface="Comic Sans MS"/>
                <a:cs typeface="Comic Sans MS"/>
              </a:rPr>
              <a:t> </a:t>
            </a:r>
            <a:r>
              <a:rPr lang="es-AR" sz="2400" spc="-5" dirty="0" smtClean="0">
                <a:latin typeface="Comic Sans MS"/>
                <a:cs typeface="Comic Sans MS"/>
              </a:rPr>
              <a:t>desde</a:t>
            </a:r>
            <a:r>
              <a:rPr lang="es-AR" sz="2400" spc="135" dirty="0" smtClean="0">
                <a:latin typeface="Comic Sans MS"/>
                <a:cs typeface="Comic Sans MS"/>
              </a:rPr>
              <a:t> </a:t>
            </a:r>
            <a:r>
              <a:rPr lang="es-AR" sz="2400" spc="-5" dirty="0" smtClean="0">
                <a:latin typeface="Comic Sans MS"/>
                <a:cs typeface="Comic Sans MS"/>
              </a:rPr>
              <a:t>el</a:t>
            </a:r>
            <a:r>
              <a:rPr lang="es-AR" sz="2400" spc="130" dirty="0" smtClean="0">
                <a:latin typeface="Comic Sans MS"/>
                <a:cs typeface="Comic Sans MS"/>
              </a:rPr>
              <a:t> </a:t>
            </a:r>
            <a:r>
              <a:rPr lang="es-AR" sz="2400" spc="-5" dirty="0" smtClean="0">
                <a:latin typeface="Comic Sans MS"/>
                <a:cs typeface="Comic Sans MS"/>
              </a:rPr>
              <a:t>valor con</a:t>
            </a:r>
            <a:r>
              <a:rPr lang="es-AR" sz="2400" dirty="0" smtClean="0">
                <a:latin typeface="Comic Sans MS"/>
                <a:cs typeface="Comic Sans MS"/>
              </a:rPr>
              <a:t> </a:t>
            </a:r>
            <a:r>
              <a:rPr lang="es-AR" sz="2400" spc="-5" dirty="0" smtClean="0">
                <a:latin typeface="Comic Sans MS"/>
                <a:cs typeface="Comic Sans MS"/>
              </a:rPr>
              <a:t>carga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primer</a:t>
            </a:r>
            <a:r>
              <a:rPr lang="es-AR" sz="2400" dirty="0" smtClean="0">
                <a:latin typeface="Comic Sans MS"/>
                <a:cs typeface="Comic Sans MS"/>
              </a:rPr>
              <a:t> </a:t>
            </a:r>
            <a:r>
              <a:rPr lang="es-AR" sz="2400" spc="-5" dirty="0" smtClean="0">
                <a:latin typeface="Comic Sans MS"/>
                <a:cs typeface="Comic Sans MS"/>
              </a:rPr>
              <a:t>cuadrante</a:t>
            </a:r>
            <a:r>
              <a:rPr lang="es-AR" sz="2400" dirty="0" smtClean="0">
                <a:latin typeface="Comic Sans MS"/>
                <a:cs typeface="Comic Sans MS"/>
              </a:rPr>
              <a:t> </a:t>
            </a:r>
            <a:r>
              <a:rPr lang="es-AR" sz="2400" spc="-5" dirty="0" smtClean="0">
                <a:latin typeface="Comic Sans MS"/>
                <a:cs typeface="Comic Sans MS"/>
              </a:rPr>
              <a:t>hacia</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cuarto cuadrante</a:t>
            </a:r>
            <a:r>
              <a:rPr lang="es-AR" sz="2400" spc="-5" dirty="0" smtClean="0">
                <a:latin typeface="Comic Sans MS"/>
                <a:cs typeface="Comic Sans MS"/>
              </a:rPr>
              <a:t>,</a:t>
            </a:r>
            <a:r>
              <a:rPr lang="es-AR" sz="2400" spc="90" dirty="0" smtClean="0">
                <a:latin typeface="Comic Sans MS"/>
                <a:cs typeface="Comic Sans MS"/>
              </a:rPr>
              <a:t> </a:t>
            </a:r>
            <a:r>
              <a:rPr lang="es-AR" sz="2400" spc="-5" dirty="0" smtClean="0">
                <a:latin typeface="Comic Sans MS"/>
                <a:cs typeface="Comic Sans MS"/>
              </a:rPr>
              <a:t>cerca</a:t>
            </a:r>
            <a:r>
              <a:rPr lang="es-AR" sz="2400" spc="95" dirty="0" smtClean="0">
                <a:latin typeface="Comic Sans MS"/>
                <a:cs typeface="Comic Sans MS"/>
              </a:rPr>
              <a:t> </a:t>
            </a:r>
            <a:r>
              <a:rPr lang="es-AR" sz="2400" spc="-5" dirty="0" smtClean="0">
                <a:latin typeface="Comic Sans MS"/>
                <a:cs typeface="Comic Sans MS"/>
              </a:rPr>
              <a:t>del</a:t>
            </a:r>
            <a:r>
              <a:rPr lang="es-AR" sz="2400" spc="90" dirty="0" smtClean="0">
                <a:latin typeface="Comic Sans MS"/>
                <a:cs typeface="Comic Sans MS"/>
              </a:rPr>
              <a:t> </a:t>
            </a:r>
            <a:r>
              <a:rPr lang="es-AR" sz="2400" spc="-5" dirty="0" smtClean="0">
                <a:latin typeface="Comic Sans MS"/>
                <a:cs typeface="Comic Sans MS"/>
              </a:rPr>
              <a:t>eje</a:t>
            </a:r>
            <a:r>
              <a:rPr lang="es-AR" sz="2400" spc="95" dirty="0" smtClean="0">
                <a:latin typeface="Comic Sans MS"/>
                <a:cs typeface="Comic Sans MS"/>
              </a:rPr>
              <a:t> </a:t>
            </a:r>
            <a:r>
              <a:rPr lang="es-AR" sz="2400" spc="-5" dirty="0" smtClean="0">
                <a:latin typeface="Comic Sans MS"/>
                <a:cs typeface="Comic Sans MS"/>
              </a:rPr>
              <a:t>X</a:t>
            </a:r>
            <a:r>
              <a:rPr lang="es-AR" sz="2400" spc="90" dirty="0" smtClean="0">
                <a:latin typeface="Comic Sans MS"/>
                <a:cs typeface="Comic Sans MS"/>
              </a:rPr>
              <a:t> </a:t>
            </a:r>
            <a:r>
              <a:rPr lang="es-AR" sz="2400" spc="-5" dirty="0" smtClean="0">
                <a:latin typeface="Comic Sans MS"/>
                <a:cs typeface="Comic Sans MS"/>
              </a:rPr>
              <a:t>y</a:t>
            </a:r>
            <a:r>
              <a:rPr lang="es-AR" sz="2400" spc="80" dirty="0" smtClean="0">
                <a:latin typeface="Comic Sans MS"/>
                <a:cs typeface="Comic Sans MS"/>
              </a:rPr>
              <a:t> </a:t>
            </a:r>
            <a:r>
              <a:rPr lang="es-AR" sz="2400" spc="-5" dirty="0" smtClean="0">
                <a:latin typeface="Comic Sans MS"/>
                <a:cs typeface="Comic Sans MS"/>
              </a:rPr>
              <a:t>se</a:t>
            </a:r>
            <a:r>
              <a:rPr lang="es-AR" sz="2400" spc="85" dirty="0" smtClean="0">
                <a:latin typeface="Comic Sans MS"/>
                <a:cs typeface="Comic Sans MS"/>
              </a:rPr>
              <a:t> </a:t>
            </a:r>
            <a:r>
              <a:rPr lang="es-AR" sz="2400" spc="-5" dirty="0" smtClean="0">
                <a:latin typeface="Comic Sans MS"/>
                <a:cs typeface="Comic Sans MS"/>
              </a:rPr>
              <a:t>establecerá</a:t>
            </a:r>
            <a:r>
              <a:rPr lang="es-AR" sz="2400" spc="85" dirty="0" smtClean="0">
                <a:latin typeface="Comic Sans MS"/>
                <a:cs typeface="Comic Sans MS"/>
              </a:rPr>
              <a:t> </a:t>
            </a:r>
            <a:r>
              <a:rPr lang="es-AR" sz="2400" spc="-5" dirty="0" smtClean="0">
                <a:latin typeface="Comic Sans MS"/>
                <a:cs typeface="Comic Sans MS"/>
              </a:rPr>
              <a:t>en</a:t>
            </a:r>
            <a:r>
              <a:rPr lang="es-AR" sz="2400" spc="80" dirty="0" smtClean="0">
                <a:latin typeface="Comic Sans MS"/>
                <a:cs typeface="Comic Sans MS"/>
              </a:rPr>
              <a:t> </a:t>
            </a:r>
            <a:r>
              <a:rPr lang="es-AR" sz="2400" spc="-5" dirty="0" smtClean="0">
                <a:latin typeface="Comic Sans MS"/>
                <a:cs typeface="Comic Sans MS"/>
              </a:rPr>
              <a:t>un</a:t>
            </a:r>
            <a:r>
              <a:rPr lang="es-AR" sz="2400" spc="90" dirty="0" smtClean="0">
                <a:latin typeface="Comic Sans MS"/>
                <a:cs typeface="Comic Sans MS"/>
              </a:rPr>
              <a:t> </a:t>
            </a:r>
            <a:r>
              <a:rPr lang="es-AR" sz="2400" spc="-5" dirty="0" smtClean="0">
                <a:latin typeface="Comic Sans MS"/>
                <a:cs typeface="Comic Sans MS"/>
              </a:rPr>
              <a:t>valor un </a:t>
            </a:r>
            <a:r>
              <a:rPr lang="es-AR" sz="2400" spc="-5" dirty="0" smtClean="0">
                <a:latin typeface="Comic Sans MS"/>
                <a:cs typeface="Comic Sans MS"/>
              </a:rPr>
              <a:t>poco mayor que</a:t>
            </a:r>
            <a:r>
              <a:rPr lang="es-AR" sz="2400" spc="254" dirty="0" smtClean="0">
                <a:latin typeface="Comic Sans MS"/>
                <a:cs typeface="Comic Sans MS"/>
              </a:rPr>
              <a:t> </a:t>
            </a:r>
            <a:r>
              <a:rPr lang="es-AR" sz="2400" spc="-5" dirty="0" smtClean="0">
                <a:latin typeface="Comic Sans MS"/>
                <a:cs typeface="Comic Sans MS"/>
              </a:rPr>
              <a:t>la mitad de la reactancia </a:t>
            </a:r>
            <a:r>
              <a:rPr lang="es-AR" sz="2400" spc="-5" dirty="0" smtClean="0">
                <a:latin typeface="Comic Sans MS"/>
                <a:cs typeface="Comic Sans MS"/>
              </a:rPr>
              <a:t>transitoria de</a:t>
            </a:r>
            <a:r>
              <a:rPr lang="es-AR" sz="2400" dirty="0" smtClean="0">
                <a:latin typeface="Comic Sans MS"/>
                <a:cs typeface="Comic Sans MS"/>
              </a:rPr>
              <a:t> </a:t>
            </a:r>
            <a:r>
              <a:rPr lang="es-AR" sz="2400" spc="-5" dirty="0" smtClean="0">
                <a:latin typeface="Comic Sans MS"/>
                <a:cs typeface="Comic Sans MS"/>
              </a:rPr>
              <a:t>eje</a:t>
            </a:r>
            <a:r>
              <a:rPr lang="es-AR" sz="2400" dirty="0" smtClean="0">
                <a:latin typeface="Comic Sans MS"/>
                <a:cs typeface="Comic Sans MS"/>
              </a:rPr>
              <a:t> </a:t>
            </a:r>
            <a:r>
              <a:rPr lang="es-AR" sz="2400" spc="-5" dirty="0" smtClean="0">
                <a:latin typeface="Comic Sans MS"/>
                <a:cs typeface="Comic Sans MS"/>
              </a:rPr>
              <a:t>directo</a:t>
            </a:r>
            <a:r>
              <a:rPr lang="es-AR" sz="2400" dirty="0" smtClean="0">
                <a:latin typeface="Comic Sans MS"/>
                <a:cs typeface="Comic Sans MS"/>
              </a:rPr>
              <a:t> </a:t>
            </a:r>
            <a:r>
              <a:rPr lang="es-AR" sz="2400" spc="-5" dirty="0" smtClean="0">
                <a:latin typeface="Comic Sans MS"/>
                <a:cs typeface="Comic Sans MS"/>
              </a:rPr>
              <a:t>(</a:t>
            </a:r>
            <a:r>
              <a:rPr lang="es-AR" sz="2400" spc="-5" dirty="0" err="1" smtClean="0">
                <a:latin typeface="Comic Sans MS"/>
                <a:cs typeface="Comic Sans MS"/>
              </a:rPr>
              <a:t>X’d</a:t>
            </a:r>
            <a:r>
              <a:rPr lang="es-AR" sz="2400" spc="-5" dirty="0" smtClean="0">
                <a:latin typeface="Comic Sans MS"/>
                <a:cs typeface="Comic Sans MS"/>
              </a:rPr>
              <a:t>/2),</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aproximadamente</a:t>
            </a:r>
            <a:r>
              <a:rPr lang="es-AR" sz="2400" dirty="0" smtClean="0">
                <a:latin typeface="Comic Sans MS"/>
                <a:cs typeface="Comic Sans MS"/>
              </a:rPr>
              <a:t> </a:t>
            </a:r>
            <a:r>
              <a:rPr lang="es-AR" sz="2400" spc="-5" dirty="0" smtClean="0">
                <a:latin typeface="Comic Sans MS"/>
                <a:cs typeface="Comic Sans MS"/>
              </a:rPr>
              <a:t>2-7 segundos</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El punto de la impedancia final depende de </a:t>
            </a:r>
            <a:r>
              <a:rPr lang="es-AR" sz="2400" spc="-5" dirty="0" smtClean="0">
                <a:latin typeface="Comic Sans MS"/>
                <a:cs typeface="Comic Sans MS"/>
              </a:rPr>
              <a:t>la carga </a:t>
            </a:r>
            <a:r>
              <a:rPr lang="es-AR" sz="2400" spc="-5" dirty="0" smtClean="0">
                <a:latin typeface="Comic Sans MS"/>
                <a:cs typeface="Comic Sans MS"/>
              </a:rPr>
              <a:t>en la máquina antes de la pérdida de excitación, </a:t>
            </a:r>
            <a:r>
              <a:rPr lang="es-AR" sz="2400" spc="-5" dirty="0" smtClean="0">
                <a:latin typeface="Comic Sans MS"/>
                <a:cs typeface="Comic Sans MS"/>
              </a:rPr>
              <a:t>y varía </a:t>
            </a:r>
            <a:r>
              <a:rPr lang="es-AR" sz="2400" spc="-5" dirty="0" smtClean="0">
                <a:latin typeface="Comic Sans MS"/>
                <a:cs typeface="Comic Sans MS"/>
              </a:rPr>
              <a:t>desde </a:t>
            </a:r>
            <a:r>
              <a:rPr lang="es-AR" sz="2400" spc="-5" dirty="0" err="1" smtClean="0">
                <a:latin typeface="Comic Sans MS"/>
                <a:cs typeface="Comic Sans MS"/>
              </a:rPr>
              <a:t>X’d</a:t>
            </a:r>
            <a:r>
              <a:rPr lang="es-AR" sz="2400" spc="-5" dirty="0" smtClean="0">
                <a:latin typeface="Comic Sans MS"/>
                <a:cs typeface="Comic Sans MS"/>
              </a:rPr>
              <a:t>/2 a plena carga, hasta alrededor de </a:t>
            </a:r>
            <a:r>
              <a:rPr lang="es-AR" sz="2400" spc="-5" dirty="0" smtClean="0">
                <a:latin typeface="Comic Sans MS"/>
                <a:cs typeface="Comic Sans MS"/>
              </a:rPr>
              <a:t>la reactancia</a:t>
            </a:r>
            <a:r>
              <a:rPr lang="es-AR" sz="2400" dirty="0" smtClean="0">
                <a:latin typeface="Comic Sans MS"/>
                <a:cs typeface="Comic Sans MS"/>
              </a:rPr>
              <a:t> </a:t>
            </a:r>
            <a:r>
              <a:rPr lang="es-AR" sz="2400" spc="-5" dirty="0" smtClean="0">
                <a:latin typeface="Comic Sans MS"/>
                <a:cs typeface="Comic Sans MS"/>
              </a:rPr>
              <a:t>síncrona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eje</a:t>
            </a:r>
            <a:r>
              <a:rPr lang="es-AR" sz="2400" dirty="0" smtClean="0">
                <a:latin typeface="Comic Sans MS"/>
                <a:cs typeface="Comic Sans MS"/>
              </a:rPr>
              <a:t> </a:t>
            </a:r>
            <a:r>
              <a:rPr lang="es-AR" sz="2400" spc="-5" dirty="0" smtClean="0">
                <a:latin typeface="Comic Sans MS"/>
                <a:cs typeface="Comic Sans MS"/>
              </a:rPr>
              <a:t>directo</a:t>
            </a:r>
            <a:r>
              <a:rPr lang="es-AR" sz="2400" dirty="0" smtClean="0">
                <a:latin typeface="Comic Sans MS"/>
                <a:cs typeface="Comic Sans MS"/>
              </a:rPr>
              <a:t> </a:t>
            </a:r>
            <a:r>
              <a:rPr lang="es-AR" sz="2400" dirty="0" err="1" smtClean="0">
                <a:latin typeface="Comic Sans MS"/>
                <a:cs typeface="Comic Sans MS"/>
              </a:rPr>
              <a:t>X</a:t>
            </a:r>
            <a:r>
              <a:rPr lang="es-AR" sz="2400" baseline="-13888" dirty="0" err="1" smtClean="0">
                <a:latin typeface="Comic Sans MS"/>
                <a:cs typeface="Comic Sans MS"/>
              </a:rPr>
              <a:t>d</a:t>
            </a:r>
            <a:r>
              <a:rPr lang="es-AR" sz="2400" spc="7" baseline="-13888" dirty="0" smtClean="0">
                <a:latin typeface="Comic Sans MS"/>
                <a:cs typeface="Comic Sans MS"/>
              </a:rPr>
              <a:t> </a:t>
            </a:r>
            <a:r>
              <a:rPr lang="es-AR" sz="2400" spc="-5" dirty="0" smtClean="0">
                <a:latin typeface="Comic Sans MS"/>
                <a:cs typeface="Comic Sans MS"/>
              </a:rPr>
              <a:t>en vacío.</a:t>
            </a:r>
            <a:r>
              <a:rPr lang="es-AR" sz="2400" dirty="0" smtClean="0">
                <a:latin typeface="Comic Sans MS"/>
                <a:cs typeface="Comic Sans MS"/>
              </a:rPr>
              <a:t> </a:t>
            </a:r>
            <a:r>
              <a:rPr lang="es-AR" sz="2400" spc="-5" dirty="0" smtClean="0">
                <a:latin typeface="Comic Sans MS"/>
                <a:cs typeface="Comic Sans MS"/>
              </a:rPr>
              <a:t>La presencia</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magnetismo</a:t>
            </a:r>
            <a:r>
              <a:rPr lang="es-AR" sz="2400" dirty="0" smtClean="0">
                <a:latin typeface="Comic Sans MS"/>
                <a:cs typeface="Comic Sans MS"/>
              </a:rPr>
              <a:t> </a:t>
            </a:r>
            <a:r>
              <a:rPr lang="es-AR" sz="2400" spc="-5" dirty="0" smtClean="0">
                <a:latin typeface="Comic Sans MS"/>
                <a:cs typeface="Comic Sans MS"/>
              </a:rPr>
              <a:t>residual</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campo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 máquina</a:t>
            </a:r>
            <a:r>
              <a:rPr lang="es-AR" sz="2400" spc="-5" dirty="0" smtClean="0">
                <a:latin typeface="Comic Sans MS"/>
                <a:cs typeface="Comic Sans MS"/>
              </a:rPr>
              <a:t>, que se presenta después de una condición </a:t>
            </a:r>
            <a:r>
              <a:rPr lang="es-AR" sz="2400" spc="-5" dirty="0" smtClean="0">
                <a:latin typeface="Comic Sans MS"/>
                <a:cs typeface="Comic Sans MS"/>
              </a:rPr>
              <a:t>de 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puede</a:t>
            </a:r>
            <a:r>
              <a:rPr lang="es-AR" sz="2400" dirty="0" smtClean="0">
                <a:latin typeface="Comic Sans MS"/>
                <a:cs typeface="Comic Sans MS"/>
              </a:rPr>
              <a:t> </a:t>
            </a:r>
            <a:r>
              <a:rPr lang="es-AR" sz="2400" spc="-5" dirty="0" smtClean="0">
                <a:latin typeface="Comic Sans MS"/>
                <a:cs typeface="Comic Sans MS"/>
              </a:rPr>
              <a:t>causar</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impedancia aparente </a:t>
            </a:r>
            <a:r>
              <a:rPr lang="es-AR" sz="2400" spc="-5" dirty="0" smtClean="0">
                <a:latin typeface="Comic Sans MS"/>
                <a:cs typeface="Comic Sans MS"/>
              </a:rPr>
              <a:t>mayor</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err="1" smtClean="0">
                <a:latin typeface="Comic Sans MS"/>
                <a:cs typeface="Comic Sans MS"/>
              </a:rPr>
              <a:t>X</a:t>
            </a:r>
            <a:r>
              <a:rPr lang="es-AR" sz="2400" spc="-7" baseline="-13888" dirty="0" err="1" smtClean="0">
                <a:latin typeface="Comic Sans MS"/>
                <a:cs typeface="Comic Sans MS"/>
              </a:rPr>
              <a:t>d</a:t>
            </a:r>
            <a:r>
              <a:rPr lang="es-AR" sz="2400" spc="-5" dirty="0" err="1" smtClean="0">
                <a:latin typeface="Comic Sans MS"/>
                <a:cs typeface="Comic Sans MS"/>
              </a:rPr>
              <a:t>.</a:t>
            </a:r>
            <a:endParaRPr lang="es-AR" sz="2400" dirty="0" smtClean="0">
              <a:latin typeface="Comic Sans MS"/>
              <a:cs typeface="Comic Sans MS"/>
            </a:endParaRPr>
          </a:p>
          <a:p>
            <a:pPr marL="38100" marR="31750" algn="just">
              <a:spcBef>
                <a:spcPts val="5"/>
              </a:spcBef>
            </a:pPr>
            <a:r>
              <a:rPr lang="es-AR" sz="2400" spc="-5" dirty="0" smtClean="0">
                <a:latin typeface="Comic Sans MS"/>
                <a:cs typeface="Comic Sans MS"/>
              </a:rPr>
              <a:t>El lugar geométrico de la trayectoria de la </a:t>
            </a:r>
            <a:r>
              <a:rPr lang="es-AR" sz="2400" spc="-5" dirty="0" smtClean="0">
                <a:latin typeface="Comic Sans MS"/>
                <a:cs typeface="Comic Sans MS"/>
              </a:rPr>
              <a:t>impedancia depende</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valor</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Las máquinas</a:t>
            </a:r>
            <a:r>
              <a:rPr lang="es-AR" sz="2400" dirty="0" smtClean="0">
                <a:latin typeface="Comic Sans MS"/>
                <a:cs typeface="Comic Sans MS"/>
              </a:rPr>
              <a:t> </a:t>
            </a:r>
            <a:r>
              <a:rPr lang="es-AR" sz="2400" spc="-5" dirty="0" smtClean="0">
                <a:latin typeface="Comic Sans MS"/>
                <a:cs typeface="Comic Sans MS"/>
              </a:rPr>
              <a:t>conectadas</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impedancias</a:t>
            </a:r>
            <a:r>
              <a:rPr lang="es-AR" sz="2400"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sistema menores </a:t>
            </a:r>
            <a:r>
              <a:rPr lang="es-AR" sz="2400" spc="-5" dirty="0" smtClean="0">
                <a:latin typeface="Comic Sans MS"/>
                <a:cs typeface="Comic Sans MS"/>
              </a:rPr>
              <a:t>aproximadamente al 20% toman una </a:t>
            </a:r>
            <a:r>
              <a:rPr lang="es-AR" sz="2400" spc="-5" dirty="0" smtClean="0">
                <a:latin typeface="Comic Sans MS"/>
                <a:cs typeface="Comic Sans MS"/>
              </a:rPr>
              <a:t>trayectoria directa</a:t>
            </a:r>
            <a:r>
              <a:rPr lang="es-AR" sz="2400" dirty="0" smtClean="0">
                <a:latin typeface="Comic Sans MS"/>
                <a:cs typeface="Comic Sans MS"/>
              </a:rPr>
              <a:t> </a:t>
            </a:r>
            <a:r>
              <a:rPr lang="es-AR" sz="2400" spc="-5" dirty="0" smtClean="0">
                <a:latin typeface="Comic Sans MS"/>
                <a:cs typeface="Comic Sans MS"/>
              </a:rPr>
              <a:t>hacia</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punto</a:t>
            </a:r>
            <a:r>
              <a:rPr lang="es-AR" sz="2400" dirty="0" smtClean="0">
                <a:latin typeface="Comic Sans MS"/>
                <a:cs typeface="Comic Sans MS"/>
              </a:rPr>
              <a:t> </a:t>
            </a:r>
            <a:r>
              <a:rPr lang="es-AR" sz="2400" spc="-5" dirty="0" smtClean="0">
                <a:latin typeface="Comic Sans MS"/>
                <a:cs typeface="Comic Sans MS"/>
              </a:rPr>
              <a:t>final,</a:t>
            </a:r>
            <a:r>
              <a:rPr lang="es-AR" sz="2400" dirty="0" smtClean="0">
                <a:latin typeface="Comic Sans MS"/>
                <a:cs typeface="Comic Sans MS"/>
              </a:rPr>
              <a:t> </a:t>
            </a:r>
            <a:r>
              <a:rPr lang="es-AR" sz="2400" spc="-5" dirty="0" smtClean="0">
                <a:latin typeface="Comic Sans MS"/>
                <a:cs typeface="Comic Sans MS"/>
              </a:rPr>
              <a:t>mientras</a:t>
            </a:r>
            <a:r>
              <a:rPr lang="es-AR" sz="2400" spc="260" dirty="0" smtClean="0">
                <a:latin typeface="Comic Sans MS"/>
                <a:cs typeface="Comic Sans MS"/>
              </a:rPr>
              <a:t> </a:t>
            </a:r>
            <a:r>
              <a:rPr lang="es-AR" sz="2400" spc="-5" dirty="0" smtClean="0">
                <a:latin typeface="Comic Sans MS"/>
                <a:cs typeface="Comic Sans MS"/>
              </a:rPr>
              <a:t>que</a:t>
            </a:r>
            <a:r>
              <a:rPr lang="es-AR" sz="2400" spc="260" dirty="0" smtClean="0">
                <a:latin typeface="Comic Sans MS"/>
                <a:cs typeface="Comic Sans MS"/>
              </a:rPr>
              <a:t> </a:t>
            </a:r>
            <a:r>
              <a:rPr lang="es-AR" sz="2400" spc="-5" dirty="0" smtClean="0">
                <a:latin typeface="Comic Sans MS"/>
                <a:cs typeface="Comic Sans MS"/>
              </a:rPr>
              <a:t>con impedancias </a:t>
            </a:r>
            <a:r>
              <a:rPr lang="es-AR" sz="2400" spc="-5" dirty="0" smtClean="0">
                <a:latin typeface="Comic Sans MS"/>
                <a:cs typeface="Comic Sans MS"/>
              </a:rPr>
              <a:t>de sistema mayores, la trayectoria será </a:t>
            </a:r>
            <a:r>
              <a:rPr lang="es-AR" sz="2400" spc="-5" dirty="0" smtClean="0">
                <a:latin typeface="Comic Sans MS"/>
                <a:cs typeface="Comic Sans MS"/>
              </a:rPr>
              <a:t>en espiral</a:t>
            </a:r>
            <a:r>
              <a:rPr lang="es-AR" sz="2400" spc="210" dirty="0" smtClean="0">
                <a:latin typeface="Comic Sans MS"/>
                <a:cs typeface="Comic Sans MS"/>
              </a:rPr>
              <a:t> </a:t>
            </a:r>
            <a:r>
              <a:rPr lang="es-AR" sz="2400" spc="-5" dirty="0" smtClean="0">
                <a:latin typeface="Comic Sans MS"/>
                <a:cs typeface="Comic Sans MS"/>
              </a:rPr>
              <a:t>hacia</a:t>
            </a:r>
            <a:r>
              <a:rPr lang="es-AR" sz="2400" spc="215" dirty="0" smtClean="0">
                <a:latin typeface="Comic Sans MS"/>
                <a:cs typeface="Comic Sans MS"/>
              </a:rPr>
              <a:t> </a:t>
            </a:r>
            <a:r>
              <a:rPr lang="es-AR" sz="2400" spc="-5" dirty="0" smtClean="0">
                <a:latin typeface="Comic Sans MS"/>
                <a:cs typeface="Comic Sans MS"/>
              </a:rPr>
              <a:t>el</a:t>
            </a:r>
            <a:r>
              <a:rPr lang="es-AR" sz="2400" spc="210" dirty="0" smtClean="0">
                <a:latin typeface="Comic Sans MS"/>
                <a:cs typeface="Comic Sans MS"/>
              </a:rPr>
              <a:t> </a:t>
            </a:r>
            <a:r>
              <a:rPr lang="es-AR" sz="2400" spc="-5" dirty="0" smtClean="0">
                <a:latin typeface="Comic Sans MS"/>
                <a:cs typeface="Comic Sans MS"/>
              </a:rPr>
              <a:t>punto</a:t>
            </a:r>
            <a:r>
              <a:rPr lang="es-AR" sz="2400" spc="210" dirty="0" smtClean="0">
                <a:latin typeface="Comic Sans MS"/>
                <a:cs typeface="Comic Sans MS"/>
              </a:rPr>
              <a:t> </a:t>
            </a:r>
            <a:r>
              <a:rPr lang="es-AR" sz="2400" spc="-5" dirty="0" smtClean="0">
                <a:latin typeface="Comic Sans MS"/>
                <a:cs typeface="Comic Sans MS"/>
              </a:rPr>
              <a:t>final.</a:t>
            </a:r>
            <a:r>
              <a:rPr lang="es-AR" sz="2400" spc="165" dirty="0" smtClean="0">
                <a:latin typeface="Comic Sans MS"/>
                <a:cs typeface="Comic Sans MS"/>
              </a:rPr>
              <a:t> </a:t>
            </a:r>
            <a:endParaRPr lang="es-AR" sz="2400" dirty="0" smtClean="0">
              <a:latin typeface="Comic Sans MS"/>
              <a:cs typeface="Comic Sans MS"/>
            </a:endParaRPr>
          </a:p>
        </p:txBody>
      </p:sp>
      <p:pic>
        <p:nvPicPr>
          <p:cNvPr id="12" name="object 2"/>
          <p:cNvPicPr/>
          <p:nvPr/>
        </p:nvPicPr>
        <p:blipFill>
          <a:blip r:embed="rId2" cstate="print"/>
          <a:stretch>
            <a:fillRect/>
          </a:stretch>
        </p:blipFill>
        <p:spPr>
          <a:xfrm>
            <a:off x="10655312" y="1028672"/>
            <a:ext cx="6858048" cy="6215106"/>
          </a:xfrm>
          <a:prstGeom prst="rect">
            <a:avLst/>
          </a:prstGeom>
        </p:spPr>
      </p:pic>
      <p:sp>
        <p:nvSpPr>
          <p:cNvPr id="13" name="12 Rectángulo"/>
          <p:cNvSpPr/>
          <p:nvPr/>
        </p:nvSpPr>
        <p:spPr>
          <a:xfrm>
            <a:off x="11726882" y="7529530"/>
            <a:ext cx="4786346" cy="707886"/>
          </a:xfrm>
          <a:prstGeom prst="rect">
            <a:avLst/>
          </a:prstGeom>
        </p:spPr>
        <p:txBody>
          <a:bodyPr wrap="square">
            <a:spAutoFit/>
          </a:bodyPr>
          <a:lstStyle/>
          <a:p>
            <a:pPr algn="ctr"/>
            <a:r>
              <a:rPr lang="es-AR" sz="2000" b="1" dirty="0" smtClean="0">
                <a:latin typeface="Comic Sans MS" pitchFamily="66" charset="0"/>
              </a:rPr>
              <a:t>Figura 2. Características de pérdida de campo del generador </a:t>
            </a:r>
            <a:endParaRPr lang="es-AR" sz="2000" b="1" dirty="0">
              <a:latin typeface="Comic Sans MS" pitchFamily="66"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942190" y="1195627"/>
            <a:ext cx="3053715" cy="162352"/>
          </a:xfrm>
          <a:prstGeom prst="rect">
            <a:avLst/>
          </a:prstGeom>
        </p:spPr>
        <p:txBody>
          <a:bodyPr vert="horz" wrap="square" lIns="0" tIns="12700" rIns="0" bIns="0" rtlCol="0">
            <a:spAutoFit/>
          </a:bodyPr>
          <a:lstStyle/>
          <a:p>
            <a:pPr marL="12700" marR="5080" algn="just">
              <a:lnSpc>
                <a:spcPct val="116100"/>
              </a:lnSpc>
              <a:spcBef>
                <a:spcPts val="100"/>
              </a:spcBef>
            </a:pPr>
            <a:r>
              <a:rPr sz="900" spc="-5" smtClean="0">
                <a:latin typeface="Comic Sans MS"/>
                <a:cs typeface="Comic Sans MS"/>
              </a:rPr>
              <a:t>.</a:t>
            </a:r>
            <a:endParaRPr sz="900">
              <a:latin typeface="Comic Sans MS"/>
              <a:cs typeface="Comic Sans MS"/>
            </a:endParaRPr>
          </a:p>
        </p:txBody>
      </p:sp>
      <p:sp>
        <p:nvSpPr>
          <p:cNvPr id="8" name="object 8"/>
          <p:cNvSpPr txBox="1"/>
          <p:nvPr/>
        </p:nvSpPr>
        <p:spPr>
          <a:xfrm>
            <a:off x="296802" y="600044"/>
            <a:ext cx="10287072" cy="3818866"/>
          </a:xfrm>
          <a:prstGeom prst="rect">
            <a:avLst/>
          </a:prstGeom>
        </p:spPr>
        <p:txBody>
          <a:bodyPr vert="horz" wrap="square" lIns="0" tIns="12700" rIns="0" bIns="0" rtlCol="0">
            <a:spAutoFit/>
          </a:bodyPr>
          <a:lstStyle/>
          <a:p>
            <a:pPr marL="38100" marR="31750" algn="just">
              <a:spcBef>
                <a:spcPts val="5"/>
              </a:spcBef>
            </a:pPr>
            <a:r>
              <a:rPr lang="es-AR" sz="2400" spc="-5" dirty="0" smtClean="0">
                <a:latin typeface="Comic Sans MS"/>
                <a:cs typeface="Comic Sans MS"/>
              </a:rPr>
              <a:t>La</a:t>
            </a:r>
            <a:r>
              <a:rPr lang="es-AR" sz="2400" spc="204" dirty="0" smtClean="0">
                <a:latin typeface="Comic Sans MS"/>
                <a:cs typeface="Comic Sans MS"/>
              </a:rPr>
              <a:t> </a:t>
            </a:r>
            <a:r>
              <a:rPr lang="es-AR" sz="2400" spc="-5" dirty="0" smtClean="0">
                <a:latin typeface="Comic Sans MS"/>
                <a:cs typeface="Comic Sans MS"/>
              </a:rPr>
              <a:t>trayectoria</a:t>
            </a:r>
            <a:r>
              <a:rPr lang="es-AR" sz="2400" spc="210" dirty="0" smtClean="0">
                <a:latin typeface="Comic Sans MS"/>
                <a:cs typeface="Comic Sans MS"/>
              </a:rPr>
              <a:t> </a:t>
            </a:r>
            <a:r>
              <a:rPr lang="es-AR" sz="2400" spc="-5" dirty="0" smtClean="0">
                <a:latin typeface="Comic Sans MS"/>
                <a:cs typeface="Comic Sans MS"/>
              </a:rPr>
              <a:t>espiral</a:t>
            </a:r>
            <a:r>
              <a:rPr lang="es-AR" sz="2400" spc="210" dirty="0" smtClean="0">
                <a:latin typeface="Comic Sans MS"/>
                <a:cs typeface="Comic Sans MS"/>
              </a:rPr>
              <a:t> </a:t>
            </a:r>
            <a:r>
              <a:rPr lang="es-AR" sz="2400" spc="-5" dirty="0" smtClean="0">
                <a:latin typeface="Comic Sans MS"/>
                <a:cs typeface="Comic Sans MS"/>
              </a:rPr>
              <a:t>es más</a:t>
            </a:r>
            <a:r>
              <a:rPr lang="es-AR" sz="2400" dirty="0" smtClean="0">
                <a:latin typeface="Comic Sans MS"/>
                <a:cs typeface="Comic Sans MS"/>
              </a:rPr>
              <a:t> </a:t>
            </a:r>
            <a:r>
              <a:rPr lang="es-AR" sz="2400" spc="-5" dirty="0" smtClean="0">
                <a:latin typeface="Comic Sans MS"/>
                <a:cs typeface="Comic Sans MS"/>
              </a:rPr>
              <a:t>rápida</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trayectoria</a:t>
            </a:r>
            <a:r>
              <a:rPr lang="es-AR" sz="2400" dirty="0" smtClean="0">
                <a:latin typeface="Comic Sans MS"/>
                <a:cs typeface="Comic Sans MS"/>
              </a:rPr>
              <a:t> </a:t>
            </a:r>
            <a:r>
              <a:rPr lang="es-AR" sz="2400" spc="-5" dirty="0" smtClean="0">
                <a:latin typeface="Comic Sans MS"/>
                <a:cs typeface="Comic Sans MS"/>
              </a:rPr>
              <a:t>directa.</a:t>
            </a:r>
          </a:p>
          <a:p>
            <a:pPr marL="38100" marR="31750" algn="just">
              <a:spcBef>
                <a:spcPts val="5"/>
              </a:spcBef>
            </a:pPr>
            <a:r>
              <a:rPr lang="es-AR" sz="2400" spc="-5" dirty="0" smtClean="0">
                <a:latin typeface="Comic Sans MS"/>
                <a:cs typeface="Comic Sans MS"/>
              </a:rPr>
              <a:t>Si la máquina está operando con carga plena antes de </a:t>
            </a:r>
            <a:r>
              <a:rPr lang="es-AR" sz="2400" spc="-5" dirty="0" smtClean="0">
                <a:latin typeface="Comic Sans MS"/>
                <a:cs typeface="Comic Sans MS"/>
              </a:rPr>
              <a:t>la condición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punto</a:t>
            </a:r>
            <a:r>
              <a:rPr lang="es-AR" sz="2400" dirty="0" smtClean="0">
                <a:latin typeface="Comic Sans MS"/>
                <a:cs typeface="Comic Sans MS"/>
              </a:rPr>
              <a:t> </a:t>
            </a:r>
            <a:r>
              <a:rPr lang="es-AR" sz="2400" spc="-5" dirty="0" smtClean="0">
                <a:latin typeface="Comic Sans MS"/>
                <a:cs typeface="Comic Sans MS"/>
              </a:rPr>
              <a:t>de impedancia</a:t>
            </a:r>
            <a:r>
              <a:rPr lang="es-AR" sz="2400" dirty="0" smtClean="0">
                <a:latin typeface="Comic Sans MS"/>
                <a:cs typeface="Comic Sans MS"/>
              </a:rPr>
              <a:t> </a:t>
            </a:r>
            <a:r>
              <a:rPr lang="es-AR" sz="2400" spc="-5" dirty="0" smtClean="0">
                <a:latin typeface="Comic Sans MS"/>
                <a:cs typeface="Comic Sans MS"/>
              </a:rPr>
              <a:t>final</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máquina</a:t>
            </a:r>
            <a:r>
              <a:rPr lang="es-AR" sz="2400" dirty="0" smtClean="0">
                <a:latin typeface="Comic Sans MS"/>
                <a:cs typeface="Comic Sans MS"/>
              </a:rPr>
              <a:t> </a:t>
            </a:r>
            <a:r>
              <a:rPr lang="es-AR" sz="2400" spc="-5" dirty="0" smtClean="0">
                <a:latin typeface="Comic Sans MS"/>
                <a:cs typeface="Comic Sans MS"/>
              </a:rPr>
              <a:t>estará</a:t>
            </a:r>
            <a:r>
              <a:rPr lang="es-AR" sz="2400" dirty="0" smtClean="0">
                <a:latin typeface="Comic Sans MS"/>
                <a:cs typeface="Comic Sans MS"/>
              </a:rPr>
              <a:t> </a:t>
            </a:r>
            <a:r>
              <a:rPr lang="es-AR" sz="2400" spc="-5" dirty="0" smtClean="0">
                <a:latin typeface="Comic Sans MS"/>
                <a:cs typeface="Comic Sans MS"/>
              </a:rPr>
              <a:t>operando</a:t>
            </a:r>
            <a:r>
              <a:rPr lang="es-AR" sz="2400" dirty="0" smtClean="0">
                <a:latin typeface="Comic Sans MS"/>
                <a:cs typeface="Comic Sans MS"/>
              </a:rPr>
              <a:t> </a:t>
            </a:r>
            <a:r>
              <a:rPr lang="es-AR" sz="2400" spc="-5" dirty="0" smtClean="0">
                <a:latin typeface="Comic Sans MS"/>
                <a:cs typeface="Comic Sans MS"/>
              </a:rPr>
              <a:t>como</a:t>
            </a:r>
            <a:r>
              <a:rPr lang="es-AR" sz="2400" dirty="0" smtClean="0">
                <a:latin typeface="Comic Sans MS"/>
                <a:cs typeface="Comic Sans MS"/>
              </a:rPr>
              <a:t> </a:t>
            </a:r>
            <a:r>
              <a:rPr lang="es-AR" sz="2400" spc="-5" dirty="0" smtClean="0">
                <a:latin typeface="Comic Sans MS"/>
                <a:cs typeface="Comic Sans MS"/>
              </a:rPr>
              <a:t>un generador </a:t>
            </a:r>
            <a:r>
              <a:rPr lang="es-AR" sz="2400" spc="-5" dirty="0" smtClean="0">
                <a:latin typeface="Comic Sans MS"/>
                <a:cs typeface="Comic Sans MS"/>
              </a:rPr>
              <a:t>de inducción, con un deslizamiento del 2-5</a:t>
            </a:r>
            <a:r>
              <a:rPr lang="es-AR" sz="2400" spc="-5" dirty="0" smtClean="0">
                <a:latin typeface="Comic Sans MS"/>
                <a:cs typeface="Comic Sans MS"/>
              </a:rPr>
              <a:t>% arriba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velocidad</a:t>
            </a:r>
            <a:r>
              <a:rPr lang="es-AR" sz="2400" dirty="0" smtClean="0">
                <a:latin typeface="Comic Sans MS"/>
                <a:cs typeface="Comic Sans MS"/>
              </a:rPr>
              <a:t> </a:t>
            </a:r>
            <a:r>
              <a:rPr lang="es-AR" sz="2400" spc="-5" dirty="0" smtClean="0">
                <a:latin typeface="Comic Sans MS"/>
                <a:cs typeface="Comic Sans MS"/>
              </a:rPr>
              <a:t>normal.</a:t>
            </a:r>
            <a:r>
              <a:rPr lang="es-AR" sz="2400" dirty="0" smtClean="0">
                <a:latin typeface="Comic Sans MS"/>
                <a:cs typeface="Comic Sans MS"/>
              </a:rPr>
              <a:t> </a:t>
            </a:r>
          </a:p>
          <a:p>
            <a:pPr marL="38100" marR="31750" algn="just">
              <a:spcBef>
                <a:spcPts val="5"/>
              </a:spcBef>
            </a:pP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máquina</a:t>
            </a:r>
            <a:r>
              <a:rPr lang="es-AR" sz="2400" dirty="0" smtClean="0">
                <a:latin typeface="Comic Sans MS"/>
                <a:cs typeface="Comic Sans MS"/>
              </a:rPr>
              <a:t> </a:t>
            </a:r>
            <a:r>
              <a:rPr lang="es-AR" sz="2400" spc="-5" dirty="0" smtClean="0">
                <a:latin typeface="Comic Sans MS"/>
                <a:cs typeface="Comic Sans MS"/>
              </a:rPr>
              <a:t>también comenzará</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recibir</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reactiva</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sistema</a:t>
            </a:r>
            <a:r>
              <a:rPr lang="es-AR" sz="2400" spc="-5" dirty="0" smtClean="0">
                <a:latin typeface="Comic Sans MS"/>
                <a:cs typeface="Comic Sans MS"/>
              </a:rPr>
              <a:t>, mientras</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suministra</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real</a:t>
            </a:r>
            <a:r>
              <a:rPr lang="es-AR" sz="2400" dirty="0" smtClean="0">
                <a:latin typeface="Comic Sans MS"/>
                <a:cs typeface="Comic Sans MS"/>
              </a:rPr>
              <a:t> </a:t>
            </a:r>
            <a:r>
              <a:rPr lang="es-AR" sz="2400" spc="-5" dirty="0" smtClean="0">
                <a:latin typeface="Comic Sans MS"/>
                <a:cs typeface="Comic Sans MS"/>
              </a:rPr>
              <a:t>reducida.</a:t>
            </a:r>
            <a:r>
              <a:rPr lang="es-AR" sz="2400" dirty="0" smtClean="0">
                <a:latin typeface="Comic Sans MS"/>
                <a:cs typeface="Comic Sans MS"/>
              </a:rPr>
              <a:t> </a:t>
            </a:r>
            <a:r>
              <a:rPr lang="es-AR" sz="2400" spc="-5" dirty="0" smtClean="0">
                <a:latin typeface="Comic Sans MS"/>
                <a:cs typeface="Comic Sans MS"/>
              </a:rPr>
              <a:t>Una impedancia </a:t>
            </a:r>
            <a:r>
              <a:rPr lang="es-AR" sz="2400" spc="-5" dirty="0" smtClean="0">
                <a:latin typeface="Comic Sans MS"/>
                <a:cs typeface="Comic Sans MS"/>
              </a:rPr>
              <a:t>grande del sistema dará como resultado </a:t>
            </a:r>
            <a:r>
              <a:rPr lang="es-AR" sz="2400" spc="-5" dirty="0" smtClean="0">
                <a:latin typeface="Comic Sans MS"/>
                <a:cs typeface="Comic Sans MS"/>
              </a:rPr>
              <a:t>una potencia</a:t>
            </a:r>
            <a:r>
              <a:rPr lang="es-AR" sz="2400" dirty="0" smtClean="0">
                <a:latin typeface="Comic Sans MS"/>
                <a:cs typeface="Comic Sans MS"/>
              </a:rPr>
              <a:t> </a:t>
            </a:r>
            <a:r>
              <a:rPr lang="es-AR" sz="2400" spc="-5" dirty="0" smtClean="0">
                <a:latin typeface="Comic Sans MS"/>
                <a:cs typeface="Comic Sans MS"/>
              </a:rPr>
              <a:t>de</a:t>
            </a:r>
            <a:r>
              <a:rPr lang="es-AR" sz="2400" spc="5" dirty="0" smtClean="0">
                <a:latin typeface="Comic Sans MS"/>
                <a:cs typeface="Comic Sans MS"/>
              </a:rPr>
              <a:t> </a:t>
            </a:r>
            <a:r>
              <a:rPr lang="es-AR" sz="2400" spc="-5" dirty="0" smtClean="0">
                <a:latin typeface="Comic Sans MS"/>
                <a:cs typeface="Comic Sans MS"/>
              </a:rPr>
              <a:t>salida</a:t>
            </a:r>
            <a:r>
              <a:rPr lang="es-AR" sz="2400" dirty="0" smtClean="0">
                <a:latin typeface="Comic Sans MS"/>
                <a:cs typeface="Comic Sans MS"/>
              </a:rPr>
              <a:t> </a:t>
            </a:r>
            <a:r>
              <a:rPr lang="es-AR" sz="2400" spc="-5" dirty="0" smtClean="0">
                <a:latin typeface="Comic Sans MS"/>
                <a:cs typeface="Comic Sans MS"/>
              </a:rPr>
              <a:t>baja</a:t>
            </a:r>
            <a:r>
              <a:rPr lang="es-AR" sz="2400" spc="5"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un</a:t>
            </a:r>
            <a:r>
              <a:rPr lang="es-AR" sz="2400" spc="5" dirty="0" smtClean="0">
                <a:latin typeface="Comic Sans MS"/>
                <a:cs typeface="Comic Sans MS"/>
              </a:rPr>
              <a:t> </a:t>
            </a:r>
            <a:r>
              <a:rPr lang="es-AR" sz="2400" spc="-5" dirty="0" smtClean="0">
                <a:latin typeface="Comic Sans MS"/>
                <a:cs typeface="Comic Sans MS"/>
              </a:rPr>
              <a:t>alto</a:t>
            </a:r>
            <a:r>
              <a:rPr lang="es-AR" sz="2400" dirty="0" smtClean="0">
                <a:latin typeface="Comic Sans MS"/>
                <a:cs typeface="Comic Sans MS"/>
              </a:rPr>
              <a:t> </a:t>
            </a:r>
            <a:r>
              <a:rPr lang="es-AR" sz="2400" spc="-5" dirty="0" smtClean="0">
                <a:latin typeface="Comic Sans MS"/>
                <a:cs typeface="Comic Sans MS"/>
              </a:rPr>
              <a:t>deslizamiento.</a:t>
            </a:r>
            <a:endParaRPr lang="es-AR" sz="2400" dirty="0" smtClean="0">
              <a:latin typeface="Comic Sans MS"/>
              <a:cs typeface="Comic Sans MS"/>
            </a:endParaRPr>
          </a:p>
          <a:p>
            <a:pPr marL="38100" marR="31750" algn="just">
              <a:lnSpc>
                <a:spcPct val="116199"/>
              </a:lnSpc>
              <a:spcBef>
                <a:spcPts val="5"/>
              </a:spcBef>
            </a:pPr>
            <a:endParaRPr lang="es-AR" sz="900" dirty="0" smtClean="0">
              <a:latin typeface="Comic Sans MS"/>
              <a:cs typeface="Comic Sans MS"/>
            </a:endParaRPr>
          </a:p>
          <a:p>
            <a:pPr marL="12700" marR="5715" algn="just">
              <a:lnSpc>
                <a:spcPct val="116100"/>
              </a:lnSpc>
            </a:pPr>
            <a:endParaRPr lang="es-AR" sz="900" dirty="0" smtClean="0">
              <a:latin typeface="Comic Sans MS"/>
              <a:cs typeface="Comic Sans MS"/>
            </a:endParaRPr>
          </a:p>
          <a:p>
            <a:pPr marL="12700" marR="5715" algn="just">
              <a:lnSpc>
                <a:spcPct val="116100"/>
              </a:lnSpc>
            </a:pPr>
            <a:endParaRPr sz="900">
              <a:latin typeface="Comic Sans MS"/>
              <a:cs typeface="Comic Sans MS"/>
            </a:endParaRPr>
          </a:p>
        </p:txBody>
      </p:sp>
      <p:pic>
        <p:nvPicPr>
          <p:cNvPr id="6" name="object 2"/>
          <p:cNvPicPr/>
          <p:nvPr/>
        </p:nvPicPr>
        <p:blipFill>
          <a:blip r:embed="rId2" cstate="print"/>
          <a:stretch>
            <a:fillRect/>
          </a:stretch>
        </p:blipFill>
        <p:spPr>
          <a:xfrm>
            <a:off x="10655312" y="1028672"/>
            <a:ext cx="6858048" cy="6215106"/>
          </a:xfrm>
          <a:prstGeom prst="rect">
            <a:avLst/>
          </a:prstGeom>
        </p:spPr>
      </p:pic>
      <p:sp>
        <p:nvSpPr>
          <p:cNvPr id="7" name="6 Rectángulo"/>
          <p:cNvSpPr/>
          <p:nvPr/>
        </p:nvSpPr>
        <p:spPr>
          <a:xfrm>
            <a:off x="11726882" y="7529530"/>
            <a:ext cx="4786346" cy="707886"/>
          </a:xfrm>
          <a:prstGeom prst="rect">
            <a:avLst/>
          </a:prstGeom>
        </p:spPr>
        <p:txBody>
          <a:bodyPr wrap="square">
            <a:spAutoFit/>
          </a:bodyPr>
          <a:lstStyle/>
          <a:p>
            <a:pPr algn="ctr"/>
            <a:r>
              <a:rPr lang="es-AR" sz="2000" b="1" dirty="0" smtClean="0">
                <a:latin typeface="Comic Sans MS" pitchFamily="66" charset="0"/>
              </a:rPr>
              <a:t>Figura 2. Características de pérdida de campo del generador </a:t>
            </a:r>
            <a:endParaRPr lang="es-AR" sz="2000" b="1" dirty="0">
              <a:latin typeface="Comic Sans MS" pitchFamily="66"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296802" y="314292"/>
            <a:ext cx="12073022" cy="8940909"/>
          </a:xfrm>
          <a:prstGeom prst="rect">
            <a:avLst/>
          </a:prstGeom>
        </p:spPr>
        <p:txBody>
          <a:bodyPr vert="horz" wrap="square" lIns="0" tIns="12700" rIns="0" bIns="0" rtlCol="0">
            <a:spAutoFit/>
          </a:bodyPr>
          <a:lstStyle/>
          <a:p>
            <a:pPr marL="12700" algn="just">
              <a:spcBef>
                <a:spcPts val="100"/>
              </a:spcBef>
            </a:pPr>
            <a:r>
              <a:rPr sz="2400" b="1" spc="-5" smtClean="0">
                <a:latin typeface="Comic Sans MS"/>
                <a:cs typeface="Comic Sans MS"/>
              </a:rPr>
              <a:t>PROTECCIÓN</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marR="5080" algn="just">
              <a:spcBef>
                <a:spcPts val="100"/>
              </a:spcBef>
            </a:pPr>
            <a:r>
              <a:rPr lang="es-AR" sz="2400" spc="-5" dirty="0" smtClean="0">
                <a:latin typeface="Comic Sans MS"/>
                <a:cs typeface="Comic Sans MS"/>
              </a:rPr>
              <a:t>La protección de pérdida de excitación debe </a:t>
            </a:r>
            <a:r>
              <a:rPr lang="es-AR" sz="2400" spc="-5" dirty="0" smtClean="0">
                <a:latin typeface="Comic Sans MS"/>
                <a:cs typeface="Comic Sans MS"/>
              </a:rPr>
              <a:t>detectar confiablemente </a:t>
            </a:r>
            <a:r>
              <a:rPr lang="es-AR" sz="2400" spc="-5" dirty="0" smtClean="0">
                <a:latin typeface="Comic Sans MS"/>
                <a:cs typeface="Comic Sans MS"/>
              </a:rPr>
              <a:t>la condición de pérdida de excitación, </a:t>
            </a:r>
            <a:r>
              <a:rPr lang="es-AR" sz="2400" spc="-5" dirty="0" smtClean="0">
                <a:latin typeface="Comic Sans MS"/>
                <a:cs typeface="Comic Sans MS"/>
              </a:rPr>
              <a:t>sin responder</a:t>
            </a:r>
            <a:r>
              <a:rPr lang="es-AR" sz="2400" spc="70" dirty="0" smtClean="0">
                <a:latin typeface="Comic Sans MS"/>
                <a:cs typeface="Comic Sans MS"/>
              </a:rPr>
              <a:t> </a:t>
            </a:r>
            <a:r>
              <a:rPr lang="es-AR" sz="2400" spc="-5" dirty="0" smtClean="0">
                <a:latin typeface="Comic Sans MS"/>
                <a:cs typeface="Comic Sans MS"/>
              </a:rPr>
              <a:t>a</a:t>
            </a:r>
            <a:r>
              <a:rPr lang="es-AR" sz="2400" spc="70" dirty="0" smtClean="0">
                <a:latin typeface="Comic Sans MS"/>
                <a:cs typeface="Comic Sans MS"/>
              </a:rPr>
              <a:t> </a:t>
            </a:r>
            <a:r>
              <a:rPr lang="es-AR" sz="2400" spc="-5" dirty="0" smtClean="0">
                <a:latin typeface="Comic Sans MS"/>
                <a:cs typeface="Comic Sans MS"/>
              </a:rPr>
              <a:t>oscilaciones</a:t>
            </a:r>
            <a:r>
              <a:rPr lang="es-AR" sz="2400" spc="70" dirty="0" smtClean="0">
                <a:latin typeface="Comic Sans MS"/>
                <a:cs typeface="Comic Sans MS"/>
              </a:rPr>
              <a:t> </a:t>
            </a:r>
            <a:r>
              <a:rPr lang="es-AR" sz="2400" spc="-5" dirty="0" smtClean="0">
                <a:latin typeface="Comic Sans MS"/>
                <a:cs typeface="Comic Sans MS"/>
              </a:rPr>
              <a:t>de</a:t>
            </a:r>
            <a:r>
              <a:rPr lang="es-AR" sz="2400" spc="70" dirty="0" smtClean="0">
                <a:latin typeface="Comic Sans MS"/>
                <a:cs typeface="Comic Sans MS"/>
              </a:rPr>
              <a:t> </a:t>
            </a:r>
            <a:r>
              <a:rPr lang="es-AR" sz="2400" spc="-5" dirty="0" smtClean="0">
                <a:latin typeface="Comic Sans MS"/>
                <a:cs typeface="Comic Sans MS"/>
              </a:rPr>
              <a:t>carga,</a:t>
            </a:r>
            <a:r>
              <a:rPr lang="es-AR" sz="2400" spc="75" dirty="0" smtClean="0">
                <a:latin typeface="Comic Sans MS"/>
                <a:cs typeface="Comic Sans MS"/>
              </a:rPr>
              <a:t> </a:t>
            </a:r>
            <a:r>
              <a:rPr lang="es-AR" sz="2400" spc="-5" dirty="0" smtClean="0">
                <a:latin typeface="Comic Sans MS"/>
                <a:cs typeface="Comic Sans MS"/>
              </a:rPr>
              <a:t>a</a:t>
            </a:r>
            <a:r>
              <a:rPr lang="es-AR" sz="2400" spc="70" dirty="0" smtClean="0">
                <a:latin typeface="Comic Sans MS"/>
                <a:cs typeface="Comic Sans MS"/>
              </a:rPr>
              <a:t> </a:t>
            </a:r>
            <a:r>
              <a:rPr lang="es-AR" sz="2400" spc="-5" dirty="0" smtClean="0">
                <a:latin typeface="Comic Sans MS"/>
                <a:cs typeface="Comic Sans MS"/>
              </a:rPr>
              <a:t>fallas</a:t>
            </a:r>
            <a:r>
              <a:rPr lang="es-AR" sz="2400" spc="65" dirty="0" smtClean="0">
                <a:latin typeface="Comic Sans MS"/>
                <a:cs typeface="Comic Sans MS"/>
              </a:rPr>
              <a:t> </a:t>
            </a:r>
            <a:r>
              <a:rPr lang="es-AR" sz="2400" spc="-5" dirty="0" smtClean="0">
                <a:latin typeface="Comic Sans MS"/>
                <a:cs typeface="Comic Sans MS"/>
              </a:rPr>
              <a:t>en</a:t>
            </a:r>
            <a:r>
              <a:rPr lang="es-AR" sz="2400" spc="65" dirty="0" smtClean="0">
                <a:latin typeface="Comic Sans MS"/>
                <a:cs typeface="Comic Sans MS"/>
              </a:rPr>
              <a:t> </a:t>
            </a:r>
            <a:r>
              <a:rPr lang="es-AR" sz="2400" spc="-5" dirty="0" smtClean="0">
                <a:latin typeface="Comic Sans MS"/>
                <a:cs typeface="Comic Sans MS"/>
              </a:rPr>
              <a:t>el</a:t>
            </a:r>
            <a:r>
              <a:rPr lang="es-AR" sz="2400" spc="65" dirty="0" smtClean="0">
                <a:latin typeface="Comic Sans MS"/>
                <a:cs typeface="Comic Sans MS"/>
              </a:rPr>
              <a:t> </a:t>
            </a:r>
            <a:r>
              <a:rPr lang="es-AR" sz="2400" spc="-5" dirty="0" smtClean="0">
                <a:latin typeface="Comic Sans MS"/>
                <a:cs typeface="Comic Sans MS"/>
              </a:rPr>
              <a:t>sistema y </a:t>
            </a:r>
            <a:r>
              <a:rPr lang="es-AR" sz="2400" spc="-5" dirty="0" smtClean="0">
                <a:latin typeface="Comic Sans MS"/>
                <a:cs typeface="Comic Sans MS"/>
              </a:rPr>
              <a:t>a otros transitorios que no causen que la máquina </a:t>
            </a:r>
            <a:r>
              <a:rPr lang="es-AR" sz="2400" spc="-5" dirty="0" smtClean="0">
                <a:latin typeface="Comic Sans MS"/>
                <a:cs typeface="Comic Sans MS"/>
              </a:rPr>
              <a:t>se haga</a:t>
            </a:r>
            <a:r>
              <a:rPr lang="es-AR" sz="2400" dirty="0" smtClean="0">
                <a:latin typeface="Comic Sans MS"/>
                <a:cs typeface="Comic Sans MS"/>
              </a:rPr>
              <a:t> </a:t>
            </a:r>
            <a:r>
              <a:rPr lang="es-AR" sz="2400" spc="-5" dirty="0" smtClean="0">
                <a:latin typeface="Comic Sans MS"/>
                <a:cs typeface="Comic Sans MS"/>
              </a:rPr>
              <a:t>inestable.</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relés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excitación actualmente</a:t>
            </a:r>
            <a:r>
              <a:rPr lang="es-AR" sz="2400" dirty="0" smtClean="0">
                <a:latin typeface="Comic Sans MS"/>
                <a:cs typeface="Comic Sans MS"/>
              </a:rPr>
              <a:t> </a:t>
            </a:r>
            <a:r>
              <a:rPr lang="es-AR" sz="2400" spc="-5" dirty="0" smtClean="0">
                <a:latin typeface="Comic Sans MS"/>
                <a:cs typeface="Comic Sans MS"/>
              </a:rPr>
              <a:t>disponibles</a:t>
            </a:r>
            <a:r>
              <a:rPr lang="es-AR" sz="2400" dirty="0" smtClean="0">
                <a:latin typeface="Comic Sans MS"/>
                <a:cs typeface="Comic Sans MS"/>
              </a:rPr>
              <a:t> </a:t>
            </a:r>
            <a:r>
              <a:rPr lang="es-AR" sz="2400" spc="-5" dirty="0" smtClean="0">
                <a:latin typeface="Comic Sans MS"/>
                <a:cs typeface="Comic Sans MS"/>
              </a:rPr>
              <a:t>proporcionan</a:t>
            </a:r>
            <a:r>
              <a:rPr lang="es-AR" sz="2400" dirty="0" smtClean="0">
                <a:latin typeface="Comic Sans MS"/>
                <a:cs typeface="Comic Sans MS"/>
              </a:rPr>
              <a:t> </a:t>
            </a:r>
            <a:r>
              <a:rPr lang="es-AR" sz="2400" spc="-5" dirty="0" smtClean="0">
                <a:latin typeface="Comic Sans MS"/>
                <a:cs typeface="Comic Sans MS"/>
              </a:rPr>
              <a:t>protección confiable</a:t>
            </a:r>
            <a:r>
              <a:rPr lang="es-AR" sz="2400" spc="-5" dirty="0" smtClean="0">
                <a:latin typeface="Comic Sans MS"/>
                <a:cs typeface="Comic Sans MS"/>
              </a:rPr>
              <a:t>, con baja probabilidad de operación </a:t>
            </a:r>
            <a:r>
              <a:rPr lang="es-AR" sz="2400" spc="-5" dirty="0" smtClean="0">
                <a:latin typeface="Comic Sans MS"/>
                <a:cs typeface="Comic Sans MS"/>
              </a:rPr>
              <a:t>incorrecta ante</a:t>
            </a:r>
            <a:r>
              <a:rPr lang="es-AR" sz="2400" dirty="0" smtClean="0">
                <a:latin typeface="Comic Sans MS"/>
                <a:cs typeface="Comic Sans MS"/>
              </a:rPr>
              <a:t> </a:t>
            </a:r>
            <a:r>
              <a:rPr lang="es-AR" sz="2400" spc="-5" dirty="0" smtClean="0">
                <a:latin typeface="Comic Sans MS"/>
                <a:cs typeface="Comic Sans MS"/>
              </a:rPr>
              <a:t>disturbios</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sistema.</a:t>
            </a:r>
          </a:p>
          <a:p>
            <a:pPr marL="12700" marR="5080" algn="just">
              <a:spcBef>
                <a:spcPts val="100"/>
              </a:spcBef>
            </a:pPr>
            <a:r>
              <a:rPr lang="es-AR" sz="2400" spc="-5" dirty="0" smtClean="0">
                <a:latin typeface="Comic Sans MS"/>
                <a:cs typeface="Comic Sans MS"/>
              </a:rPr>
              <a:t>Los esquemas de protección basados en la medición de </a:t>
            </a:r>
            <a:r>
              <a:rPr lang="es-AR" sz="2400" spc="-5" dirty="0" smtClean="0">
                <a:latin typeface="Comic Sans MS"/>
                <a:cs typeface="Comic Sans MS"/>
              </a:rPr>
              <a:t>la corriente </a:t>
            </a:r>
            <a:r>
              <a:rPr lang="es-AR" sz="2400" spc="-5" dirty="0" smtClean="0">
                <a:latin typeface="Comic Sans MS"/>
                <a:cs typeface="Comic Sans MS"/>
              </a:rPr>
              <a:t>de campo de la máquina han sido usados </a:t>
            </a:r>
            <a:r>
              <a:rPr lang="es-AR" sz="2400" spc="-5" dirty="0" smtClean="0">
                <a:latin typeface="Comic Sans MS"/>
                <a:cs typeface="Comic Sans MS"/>
              </a:rPr>
              <a:t>para detectar </a:t>
            </a:r>
            <a:r>
              <a:rPr lang="es-AR" sz="2400" spc="-5" dirty="0" smtClean="0">
                <a:latin typeface="Comic Sans MS"/>
                <a:cs typeface="Comic Sans MS"/>
              </a:rPr>
              <a:t>la pérdida de excitación de un generador.</a:t>
            </a:r>
            <a:r>
              <a:rPr lang="es-AR" sz="2400" dirty="0" smtClean="0">
                <a:latin typeface="Comic Sans MS"/>
                <a:cs typeface="Comic Sans MS"/>
              </a:rPr>
              <a:t> </a:t>
            </a:r>
            <a:r>
              <a:rPr lang="es-AR" sz="2400" spc="-5" dirty="0" smtClean="0">
                <a:latin typeface="Comic Sans MS"/>
                <a:cs typeface="Comic Sans MS"/>
              </a:rPr>
              <a:t>La medición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corriente</a:t>
            </a:r>
            <a:r>
              <a:rPr lang="es-AR" sz="2400" dirty="0" smtClean="0">
                <a:latin typeface="Comic Sans MS"/>
                <a:cs typeface="Comic Sans MS"/>
              </a:rPr>
              <a:t> </a:t>
            </a:r>
            <a:r>
              <a:rPr lang="es-AR" sz="2400" spc="-5" dirty="0" smtClean="0">
                <a:latin typeface="Comic Sans MS"/>
                <a:cs typeface="Comic Sans MS"/>
              </a:rPr>
              <a:t>reactiva</a:t>
            </a:r>
            <a:r>
              <a:rPr lang="es-AR" sz="2400" dirty="0" smtClean="0">
                <a:latin typeface="Comic Sans MS"/>
                <a:cs typeface="Comic Sans MS"/>
              </a:rPr>
              <a:t> </a:t>
            </a:r>
            <a:r>
              <a:rPr lang="es-AR" sz="2400" spc="-5" dirty="0" smtClean="0">
                <a:latin typeface="Comic Sans MS"/>
                <a:cs typeface="Comic Sans MS"/>
              </a:rPr>
              <a:t>(o</a:t>
            </a:r>
            <a:r>
              <a:rPr lang="es-AR" sz="2400" spc="254" dirty="0" smtClean="0">
                <a:latin typeface="Comic Sans MS"/>
                <a:cs typeface="Comic Sans MS"/>
              </a:rPr>
              <a:t> </a:t>
            </a:r>
            <a:r>
              <a:rPr lang="es-AR" sz="2400" spc="-5" dirty="0" smtClean="0">
                <a:latin typeface="Comic Sans MS"/>
                <a:cs typeface="Comic Sans MS"/>
              </a:rPr>
              <a:t>potencia</a:t>
            </a:r>
            <a:r>
              <a:rPr lang="es-AR" sz="2400" spc="260" dirty="0" smtClean="0">
                <a:latin typeface="Comic Sans MS"/>
                <a:cs typeface="Comic Sans MS"/>
              </a:rPr>
              <a:t> </a:t>
            </a:r>
            <a:r>
              <a:rPr lang="es-AR" sz="2400" spc="-5" dirty="0" smtClean="0">
                <a:latin typeface="Comic Sans MS"/>
                <a:cs typeface="Comic Sans MS"/>
              </a:rPr>
              <a:t>reactiva</a:t>
            </a:r>
            <a:r>
              <a:rPr lang="es-AR" sz="2400" spc="-5" dirty="0" smtClean="0">
                <a:latin typeface="Comic Sans MS"/>
                <a:cs typeface="Comic Sans MS"/>
              </a:rPr>
              <a:t>) hacia </a:t>
            </a:r>
            <a:r>
              <a:rPr lang="es-AR" sz="2400" spc="-5" dirty="0" smtClean="0">
                <a:latin typeface="Comic Sans MS"/>
                <a:cs typeface="Comic Sans MS"/>
              </a:rPr>
              <a:t>del generador también ha sido usada para </a:t>
            </a:r>
            <a:r>
              <a:rPr lang="es-AR" sz="2400" spc="-5" dirty="0" smtClean="0">
                <a:latin typeface="Comic Sans MS"/>
                <a:cs typeface="Comic Sans MS"/>
              </a:rPr>
              <a:t>detectar la </a:t>
            </a:r>
            <a:r>
              <a:rPr lang="es-AR" sz="2400" spc="-5" dirty="0" smtClean="0">
                <a:latin typeface="Comic Sans MS"/>
                <a:cs typeface="Comic Sans MS"/>
              </a:rPr>
              <a:t>condición de pérdida de excitación.</a:t>
            </a:r>
            <a:r>
              <a:rPr lang="es-AR" sz="2400" dirty="0" smtClean="0">
                <a:latin typeface="Comic Sans MS"/>
                <a:cs typeface="Comic Sans MS"/>
              </a:rPr>
              <a:t> </a:t>
            </a:r>
            <a:r>
              <a:rPr lang="es-AR" sz="2400" spc="-5" dirty="0" smtClean="0">
                <a:latin typeface="Comic Sans MS"/>
                <a:cs typeface="Comic Sans MS"/>
              </a:rPr>
              <a:t>Sin embargo, </a:t>
            </a:r>
            <a:r>
              <a:rPr lang="es-AR" sz="2400" spc="-5" dirty="0" smtClean="0">
                <a:latin typeface="Comic Sans MS"/>
                <a:cs typeface="Comic Sans MS"/>
              </a:rPr>
              <a:t>el esquema </a:t>
            </a:r>
            <a:r>
              <a:rPr lang="es-AR" sz="2400" spc="-5" dirty="0" smtClean="0">
                <a:latin typeface="Comic Sans MS"/>
                <a:cs typeface="Comic Sans MS"/>
              </a:rPr>
              <a:t>de protección más popular y confiable para </a:t>
            </a:r>
            <a:r>
              <a:rPr lang="es-AR" sz="2400" spc="-5" dirty="0" smtClean="0">
                <a:latin typeface="Comic Sans MS"/>
                <a:cs typeface="Comic Sans MS"/>
              </a:rPr>
              <a:t>la detección</a:t>
            </a:r>
            <a:r>
              <a:rPr lang="es-AR" sz="2400" spc="254" dirty="0" smtClean="0">
                <a:latin typeface="Comic Sans MS"/>
                <a:cs typeface="Comic Sans MS"/>
              </a:rPr>
              <a:t> </a:t>
            </a:r>
            <a:r>
              <a:rPr lang="es-AR" sz="2400" spc="-5" dirty="0" smtClean="0">
                <a:latin typeface="Comic Sans MS"/>
                <a:cs typeface="Comic Sans MS"/>
              </a:rPr>
              <a:t>de la pérdida de excitación usa un relé </a:t>
            </a:r>
            <a:r>
              <a:rPr lang="es-AR" sz="2400" spc="-5" dirty="0" smtClean="0">
                <a:latin typeface="Comic Sans MS"/>
                <a:cs typeface="Comic Sans MS"/>
              </a:rPr>
              <a:t>tipo </a:t>
            </a:r>
            <a:r>
              <a:rPr lang="es-AR" sz="2400" spc="-5" dirty="0" err="1" smtClean="0">
                <a:latin typeface="Comic Sans MS"/>
                <a:cs typeface="Comic Sans MS"/>
              </a:rPr>
              <a:t>mho</a:t>
            </a:r>
            <a:r>
              <a:rPr lang="es-AR" sz="2400" spc="-5" dirty="0" smtClean="0">
                <a:latin typeface="Comic Sans MS"/>
                <a:cs typeface="Comic Sans MS"/>
              </a:rPr>
              <a:t> </a:t>
            </a:r>
            <a:r>
              <a:rPr lang="es-AR" sz="2400" spc="-5" dirty="0" smtClean="0">
                <a:latin typeface="Comic Sans MS"/>
                <a:cs typeface="Comic Sans MS"/>
              </a:rPr>
              <a:t>con desplazamiento (offset).</a:t>
            </a:r>
            <a:r>
              <a:rPr lang="es-AR" sz="2400" dirty="0" smtClean="0">
                <a:latin typeface="Comic Sans MS"/>
                <a:cs typeface="Comic Sans MS"/>
              </a:rPr>
              <a:t> </a:t>
            </a:r>
            <a:r>
              <a:rPr lang="es-AR" sz="2400" spc="-5" dirty="0" smtClean="0">
                <a:latin typeface="Comic Sans MS"/>
                <a:cs typeface="Comic Sans MS"/>
              </a:rPr>
              <a:t>La característica </a:t>
            </a:r>
            <a:r>
              <a:rPr lang="es-AR" sz="2400" spc="-5" dirty="0" smtClean="0">
                <a:latin typeface="Comic Sans MS"/>
                <a:cs typeface="Comic Sans MS"/>
              </a:rPr>
              <a:t>de operación </a:t>
            </a:r>
            <a:r>
              <a:rPr lang="es-AR" sz="2400" spc="-5" dirty="0" smtClean="0">
                <a:latin typeface="Comic Sans MS"/>
                <a:cs typeface="Comic Sans MS"/>
              </a:rPr>
              <a:t>de un relé tipo </a:t>
            </a:r>
            <a:r>
              <a:rPr lang="es-AR" sz="2400" spc="-5" dirty="0" err="1" smtClean="0">
                <a:latin typeface="Comic Sans MS"/>
                <a:cs typeface="Comic Sans MS"/>
              </a:rPr>
              <a:t>mho</a:t>
            </a:r>
            <a:r>
              <a:rPr lang="es-AR" sz="2400" spc="-5" dirty="0" smtClean="0">
                <a:latin typeface="Comic Sans MS"/>
                <a:cs typeface="Comic Sans MS"/>
              </a:rPr>
              <a:t> con desplazamiento de </a:t>
            </a:r>
            <a:r>
              <a:rPr lang="es-AR" sz="2400" spc="-5" dirty="0" smtClean="0">
                <a:latin typeface="Comic Sans MS"/>
                <a:cs typeface="Comic Sans MS"/>
              </a:rPr>
              <a:t>una sola</a:t>
            </a:r>
            <a:r>
              <a:rPr lang="es-AR" sz="2400" dirty="0" smtClean="0">
                <a:latin typeface="Comic Sans MS"/>
                <a:cs typeface="Comic Sans MS"/>
              </a:rPr>
              <a:t> </a:t>
            </a:r>
            <a:r>
              <a:rPr lang="es-AR" sz="2400" spc="-5" dirty="0" smtClean="0">
                <a:latin typeface="Comic Sans MS"/>
                <a:cs typeface="Comic Sans MS"/>
              </a:rPr>
              <a:t>zona</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muestra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b="1" spc="-5" dirty="0" smtClean="0">
                <a:latin typeface="Comic Sans MS"/>
                <a:cs typeface="Comic Sans MS"/>
              </a:rPr>
              <a:t>figura</a:t>
            </a:r>
            <a:r>
              <a:rPr lang="es-AR" sz="2400" b="1" dirty="0" smtClean="0">
                <a:latin typeface="Comic Sans MS"/>
                <a:cs typeface="Comic Sans MS"/>
              </a:rPr>
              <a:t> </a:t>
            </a:r>
            <a:r>
              <a:rPr lang="es-AR" sz="2400" b="1" spc="-5" dirty="0" smtClean="0">
                <a:latin typeface="Comic Sans MS"/>
                <a:cs typeface="Comic Sans MS"/>
              </a:rPr>
              <a:t>3</a:t>
            </a:r>
            <a:r>
              <a:rPr lang="es-AR" sz="2400" spc="-5" dirty="0" smtClean="0">
                <a:latin typeface="Comic Sans MS"/>
                <a:cs typeface="Comic Sans MS"/>
              </a:rPr>
              <a:t>.</a:t>
            </a:r>
          </a:p>
          <a:p>
            <a:pPr marL="12700" marR="5080" algn="just">
              <a:spcBef>
                <a:spcPts val="100"/>
              </a:spcBef>
            </a:pPr>
            <a:r>
              <a:rPr lang="es-AR" sz="2400" spc="-5" dirty="0" smtClean="0">
                <a:latin typeface="Comic Sans MS"/>
                <a:cs typeface="Comic Sans MS"/>
              </a:rPr>
              <a:t>El relé es conectado a las terminales de la máquina </a:t>
            </a:r>
            <a:r>
              <a:rPr lang="es-AR" sz="2400" spc="-5" dirty="0" smtClean="0">
                <a:latin typeface="Comic Sans MS"/>
                <a:cs typeface="Comic Sans MS"/>
              </a:rPr>
              <a:t>y alimentado </a:t>
            </a:r>
            <a:r>
              <a:rPr lang="es-AR" sz="2400" spc="-5" dirty="0" smtClean="0">
                <a:latin typeface="Comic Sans MS"/>
                <a:cs typeface="Comic Sans MS"/>
              </a:rPr>
              <a:t>con tensiones y corrientes en terminales. </a:t>
            </a:r>
            <a:r>
              <a:rPr lang="es-AR" sz="2400" spc="-5" dirty="0" smtClean="0">
                <a:latin typeface="Comic Sans MS"/>
                <a:cs typeface="Comic Sans MS"/>
              </a:rPr>
              <a:t>El relé </a:t>
            </a:r>
            <a:r>
              <a:rPr lang="es-AR" sz="2400" spc="-5" dirty="0" smtClean="0">
                <a:latin typeface="Comic Sans MS"/>
                <a:cs typeface="Comic Sans MS"/>
              </a:rPr>
              <a:t>mide la impedancia vista desde las terminales de </a:t>
            </a:r>
            <a:r>
              <a:rPr lang="es-AR" sz="2400" spc="-5" dirty="0" smtClean="0">
                <a:latin typeface="Comic Sans MS"/>
                <a:cs typeface="Comic Sans MS"/>
              </a:rPr>
              <a:t>la máquina</a:t>
            </a:r>
            <a:r>
              <a:rPr lang="es-AR" sz="2400" spc="245" dirty="0" smtClean="0">
                <a:latin typeface="Comic Sans MS"/>
                <a:cs typeface="Comic Sans MS"/>
              </a:rPr>
              <a:t> </a:t>
            </a:r>
            <a:r>
              <a:rPr lang="es-AR" sz="2400" spc="-5" dirty="0" smtClean="0">
                <a:latin typeface="Comic Sans MS"/>
                <a:cs typeface="Comic Sans MS"/>
              </a:rPr>
              <a:t>y</a:t>
            </a:r>
            <a:r>
              <a:rPr lang="es-AR" sz="2400" spc="245" dirty="0" smtClean="0">
                <a:latin typeface="Comic Sans MS"/>
                <a:cs typeface="Comic Sans MS"/>
              </a:rPr>
              <a:t> </a:t>
            </a:r>
            <a:r>
              <a:rPr lang="es-AR" sz="2400" spc="-5" dirty="0" smtClean="0">
                <a:latin typeface="Comic Sans MS"/>
                <a:cs typeface="Comic Sans MS"/>
              </a:rPr>
              <a:t>opera</a:t>
            </a:r>
            <a:r>
              <a:rPr lang="es-AR" sz="2400" spc="250" dirty="0" smtClean="0">
                <a:latin typeface="Comic Sans MS"/>
                <a:cs typeface="Comic Sans MS"/>
              </a:rPr>
              <a:t> </a:t>
            </a:r>
            <a:r>
              <a:rPr lang="es-AR" sz="2400" spc="-5" dirty="0" smtClean="0">
                <a:latin typeface="Comic Sans MS"/>
                <a:cs typeface="Comic Sans MS"/>
              </a:rPr>
              <a:t>cuando</a:t>
            </a:r>
            <a:r>
              <a:rPr lang="es-AR" sz="2400" spc="245" dirty="0" smtClean="0">
                <a:latin typeface="Comic Sans MS"/>
                <a:cs typeface="Comic Sans MS"/>
              </a:rPr>
              <a:t> </a:t>
            </a:r>
            <a:r>
              <a:rPr lang="es-AR" sz="2400" spc="-5" dirty="0" smtClean="0">
                <a:latin typeface="Comic Sans MS"/>
                <a:cs typeface="Comic Sans MS"/>
              </a:rPr>
              <a:t>la</a:t>
            </a:r>
            <a:r>
              <a:rPr lang="es-AR" sz="2400" spc="245" dirty="0" smtClean="0">
                <a:latin typeface="Comic Sans MS"/>
                <a:cs typeface="Comic Sans MS"/>
              </a:rPr>
              <a:t> </a:t>
            </a:r>
            <a:r>
              <a:rPr lang="es-AR" sz="2400" spc="-5" dirty="0" smtClean="0">
                <a:latin typeface="Comic Sans MS"/>
                <a:cs typeface="Comic Sans MS"/>
              </a:rPr>
              <a:t>impedancia</a:t>
            </a:r>
            <a:r>
              <a:rPr lang="es-AR" sz="2400" spc="250" dirty="0" smtClean="0">
                <a:latin typeface="Comic Sans MS"/>
                <a:cs typeface="Comic Sans MS"/>
              </a:rPr>
              <a:t> </a:t>
            </a:r>
            <a:r>
              <a:rPr lang="es-AR" sz="2400" spc="-5" dirty="0" smtClean="0">
                <a:latin typeface="Comic Sans MS"/>
                <a:cs typeface="Comic Sans MS"/>
              </a:rPr>
              <a:t>de</a:t>
            </a:r>
            <a:r>
              <a:rPr lang="es-AR" sz="2400" spc="245" dirty="0" smtClean="0">
                <a:latin typeface="Comic Sans MS"/>
                <a:cs typeface="Comic Sans MS"/>
              </a:rPr>
              <a:t> </a:t>
            </a:r>
            <a:r>
              <a:rPr lang="es-AR" sz="2400" spc="-5" dirty="0" smtClean="0">
                <a:latin typeface="Comic Sans MS"/>
                <a:cs typeface="Comic Sans MS"/>
              </a:rPr>
              <a:t>la</a:t>
            </a:r>
            <a:r>
              <a:rPr lang="es-AR" sz="2400" spc="245" dirty="0" smtClean="0">
                <a:latin typeface="Comic Sans MS"/>
                <a:cs typeface="Comic Sans MS"/>
              </a:rPr>
              <a:t> </a:t>
            </a:r>
            <a:r>
              <a:rPr lang="es-AR" sz="2400" spc="-5" dirty="0" smtClean="0">
                <a:latin typeface="Comic Sans MS"/>
                <a:cs typeface="Comic Sans MS"/>
              </a:rPr>
              <a:t>falla</a:t>
            </a:r>
            <a:r>
              <a:rPr lang="es-AR" sz="2400" spc="250" dirty="0" smtClean="0">
                <a:latin typeface="Comic Sans MS"/>
                <a:cs typeface="Comic Sans MS"/>
              </a:rPr>
              <a:t> </a:t>
            </a:r>
            <a:r>
              <a:rPr lang="es-AR" sz="2400" spc="-5" dirty="0" smtClean="0">
                <a:latin typeface="Comic Sans MS"/>
                <a:cs typeface="Comic Sans MS"/>
              </a:rPr>
              <a:t>cae dentro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característica</a:t>
            </a:r>
            <a:r>
              <a:rPr lang="es-AR" sz="2400" dirty="0" smtClean="0">
                <a:latin typeface="Comic Sans MS"/>
                <a:cs typeface="Comic Sans MS"/>
              </a:rPr>
              <a:t> </a:t>
            </a:r>
            <a:r>
              <a:rPr lang="es-AR" sz="2400" spc="-5" dirty="0" smtClean="0">
                <a:latin typeface="Comic Sans MS"/>
                <a:cs typeface="Comic Sans MS"/>
              </a:rPr>
              <a:t>circular.</a:t>
            </a:r>
          </a:p>
          <a:p>
            <a:pPr marL="38100" marR="31115" algn="just">
              <a:spcBef>
                <a:spcPts val="100"/>
              </a:spcBef>
            </a:pPr>
            <a:r>
              <a:rPr lang="es-AR" sz="2400" spc="-5" dirty="0" smtClean="0">
                <a:latin typeface="Comic Sans MS"/>
                <a:cs typeface="Comic Sans MS"/>
              </a:rPr>
              <a:t>El relé está desplazado del origen por la mitad de </a:t>
            </a:r>
            <a:r>
              <a:rPr lang="es-AR" sz="2400" spc="-5" dirty="0" smtClean="0">
                <a:latin typeface="Comic Sans MS"/>
                <a:cs typeface="Comic Sans MS"/>
              </a:rPr>
              <a:t>la reactancia</a:t>
            </a:r>
            <a:r>
              <a:rPr lang="es-AR" sz="2400" spc="130" dirty="0" smtClean="0">
                <a:latin typeface="Comic Sans MS"/>
                <a:cs typeface="Comic Sans MS"/>
              </a:rPr>
              <a:t> </a:t>
            </a:r>
            <a:r>
              <a:rPr lang="es-AR" sz="2400" spc="-5" dirty="0" smtClean="0">
                <a:latin typeface="Comic Sans MS"/>
                <a:cs typeface="Comic Sans MS"/>
              </a:rPr>
              <a:t>transitoria</a:t>
            </a:r>
            <a:r>
              <a:rPr lang="es-AR" sz="2400" spc="130" dirty="0" smtClean="0">
                <a:latin typeface="Comic Sans MS"/>
                <a:cs typeface="Comic Sans MS"/>
              </a:rPr>
              <a:t> </a:t>
            </a:r>
            <a:r>
              <a:rPr lang="es-AR" sz="2400" spc="-5" dirty="0" smtClean="0">
                <a:latin typeface="Comic Sans MS"/>
                <a:cs typeface="Comic Sans MS"/>
              </a:rPr>
              <a:t>de</a:t>
            </a:r>
            <a:r>
              <a:rPr lang="es-AR" sz="2400" spc="130" dirty="0" smtClean="0">
                <a:latin typeface="Comic Sans MS"/>
                <a:cs typeface="Comic Sans MS"/>
              </a:rPr>
              <a:t> </a:t>
            </a:r>
            <a:r>
              <a:rPr lang="es-AR" sz="2400" spc="-5" dirty="0" smtClean="0">
                <a:latin typeface="Comic Sans MS"/>
                <a:cs typeface="Comic Sans MS"/>
              </a:rPr>
              <a:t>eje</a:t>
            </a:r>
            <a:r>
              <a:rPr lang="es-AR" sz="2400" spc="130" dirty="0" smtClean="0">
                <a:latin typeface="Comic Sans MS"/>
                <a:cs typeface="Comic Sans MS"/>
              </a:rPr>
              <a:t> </a:t>
            </a:r>
            <a:r>
              <a:rPr lang="es-AR" sz="2400" spc="-5" dirty="0" smtClean="0">
                <a:latin typeface="Comic Sans MS"/>
                <a:cs typeface="Comic Sans MS"/>
              </a:rPr>
              <a:t>directo</a:t>
            </a:r>
            <a:r>
              <a:rPr lang="es-AR" sz="2400" spc="130" dirty="0" smtClean="0">
                <a:latin typeface="Comic Sans MS"/>
                <a:cs typeface="Comic Sans MS"/>
              </a:rPr>
              <a:t> </a:t>
            </a:r>
            <a:r>
              <a:rPr lang="es-AR" sz="2400" dirty="0" err="1" smtClean="0">
                <a:latin typeface="Comic Sans MS"/>
                <a:cs typeface="Comic Sans MS"/>
              </a:rPr>
              <a:t>X’</a:t>
            </a:r>
            <a:r>
              <a:rPr lang="es-AR" sz="2400" baseline="-13888" dirty="0" err="1" smtClean="0">
                <a:latin typeface="Comic Sans MS"/>
                <a:cs typeface="Comic Sans MS"/>
              </a:rPr>
              <a:t>d</a:t>
            </a:r>
            <a:r>
              <a:rPr lang="es-AR" sz="2400" dirty="0" smtClean="0">
                <a:latin typeface="Comic Sans MS"/>
                <a:cs typeface="Comic Sans MS"/>
              </a:rPr>
              <a:t>/2,</a:t>
            </a:r>
            <a:r>
              <a:rPr lang="es-AR" sz="2400" spc="125" dirty="0" smtClean="0">
                <a:latin typeface="Comic Sans MS"/>
                <a:cs typeface="Comic Sans MS"/>
              </a:rPr>
              <a:t> </a:t>
            </a:r>
            <a:r>
              <a:rPr lang="es-AR" sz="2400" spc="-5" dirty="0" smtClean="0">
                <a:latin typeface="Comic Sans MS"/>
                <a:cs typeface="Comic Sans MS"/>
              </a:rPr>
              <a:t>para</a:t>
            </a:r>
            <a:r>
              <a:rPr lang="es-AR" sz="2400" spc="125" dirty="0" smtClean="0">
                <a:latin typeface="Comic Sans MS"/>
                <a:cs typeface="Comic Sans MS"/>
              </a:rPr>
              <a:t> </a:t>
            </a:r>
            <a:r>
              <a:rPr lang="es-AR" sz="2400" spc="-5" dirty="0" smtClean="0">
                <a:latin typeface="Comic Sans MS"/>
                <a:cs typeface="Comic Sans MS"/>
              </a:rPr>
              <a:t>evitar la</a:t>
            </a:r>
            <a:r>
              <a:rPr lang="es-AR" sz="2400" spc="254" dirty="0" smtClean="0">
                <a:latin typeface="Comic Sans MS"/>
                <a:cs typeface="Comic Sans MS"/>
              </a:rPr>
              <a:t> </a:t>
            </a:r>
            <a:r>
              <a:rPr lang="es-AR" sz="2400" spc="-5" dirty="0" smtClean="0">
                <a:latin typeface="Comic Sans MS"/>
                <a:cs typeface="Comic Sans MS"/>
              </a:rPr>
              <a:t>operación</a:t>
            </a:r>
            <a:r>
              <a:rPr lang="es-AR" sz="2400" spc="260" dirty="0" smtClean="0">
                <a:latin typeface="Comic Sans MS"/>
                <a:cs typeface="Comic Sans MS"/>
              </a:rPr>
              <a:t> </a:t>
            </a:r>
            <a:r>
              <a:rPr lang="es-AR" sz="2400" spc="-5" dirty="0" smtClean="0">
                <a:latin typeface="Comic Sans MS"/>
                <a:cs typeface="Comic Sans MS"/>
              </a:rPr>
              <a:t>incorrecta durante disturbios en el </a:t>
            </a:r>
            <a:r>
              <a:rPr lang="es-AR" sz="2400" spc="-5" dirty="0" smtClean="0">
                <a:latin typeface="Comic Sans MS"/>
                <a:cs typeface="Comic Sans MS"/>
              </a:rPr>
              <a:t>sistema y </a:t>
            </a:r>
            <a:r>
              <a:rPr lang="es-AR" sz="2400" spc="-5" dirty="0" smtClean="0">
                <a:latin typeface="Comic Sans MS"/>
                <a:cs typeface="Comic Sans MS"/>
              </a:rPr>
              <a:t>otras condiciones de falla.</a:t>
            </a:r>
            <a:r>
              <a:rPr lang="es-AR" sz="2400" dirty="0" smtClean="0">
                <a:latin typeface="Comic Sans MS"/>
                <a:cs typeface="Comic Sans MS"/>
              </a:rPr>
              <a:t> </a:t>
            </a:r>
            <a:r>
              <a:rPr lang="es-AR" sz="2400" spc="-5" dirty="0" smtClean="0">
                <a:latin typeface="Comic Sans MS"/>
                <a:cs typeface="Comic Sans MS"/>
              </a:rPr>
              <a:t>El diámetro del círculo </a:t>
            </a:r>
            <a:r>
              <a:rPr lang="es-AR" sz="2400" spc="-5" dirty="0" smtClean="0">
                <a:latin typeface="Comic Sans MS"/>
                <a:cs typeface="Comic Sans MS"/>
              </a:rPr>
              <a:t>se ajusta </a:t>
            </a:r>
            <a:r>
              <a:rPr lang="es-AR" sz="2400" spc="-5" dirty="0" smtClean="0">
                <a:latin typeface="Comic Sans MS"/>
                <a:cs typeface="Comic Sans MS"/>
              </a:rPr>
              <a:t>para ser igual a </a:t>
            </a:r>
            <a:r>
              <a:rPr lang="es-AR" sz="2400" spc="-5" dirty="0" err="1" smtClean="0">
                <a:latin typeface="Comic Sans MS"/>
                <a:cs typeface="Comic Sans MS"/>
              </a:rPr>
              <a:t>X</a:t>
            </a:r>
            <a:r>
              <a:rPr lang="es-AR" sz="2400" spc="-7" baseline="-13888" dirty="0" err="1" smtClean="0">
                <a:latin typeface="Comic Sans MS"/>
                <a:cs typeface="Comic Sans MS"/>
              </a:rPr>
              <a:t>d</a:t>
            </a:r>
            <a:r>
              <a:rPr lang="es-AR" sz="2400" spc="-5" dirty="0" err="1"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Puede usarse un retardo </a:t>
            </a:r>
            <a:r>
              <a:rPr lang="es-AR" sz="2400" spc="-5" dirty="0" smtClean="0">
                <a:latin typeface="Comic Sans MS"/>
                <a:cs typeface="Comic Sans MS"/>
              </a:rPr>
              <a:t>de tiempo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0.5</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0.6</a:t>
            </a:r>
            <a:r>
              <a:rPr lang="es-AR" sz="2400" dirty="0" smtClean="0">
                <a:latin typeface="Comic Sans MS"/>
                <a:cs typeface="Comic Sans MS"/>
              </a:rPr>
              <a:t> </a:t>
            </a:r>
            <a:r>
              <a:rPr lang="es-AR" sz="2400" spc="-5" dirty="0" smtClean="0">
                <a:latin typeface="Comic Sans MS"/>
                <a:cs typeface="Comic Sans MS"/>
              </a:rPr>
              <a:t>segundos</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tener</a:t>
            </a:r>
            <a:r>
              <a:rPr lang="es-AR" sz="2400" spc="254" dirty="0" smtClean="0">
                <a:latin typeface="Comic Sans MS"/>
                <a:cs typeface="Comic Sans MS"/>
              </a:rPr>
              <a:t> </a:t>
            </a:r>
            <a:r>
              <a:rPr lang="es-AR" sz="2400" spc="-5" dirty="0" smtClean="0">
                <a:latin typeface="Comic Sans MS"/>
                <a:cs typeface="Comic Sans MS"/>
              </a:rPr>
              <a:t>seguridad contra </a:t>
            </a:r>
            <a:r>
              <a:rPr lang="es-AR" sz="2400" spc="-5" dirty="0" smtClean="0">
                <a:latin typeface="Comic Sans MS"/>
                <a:cs typeface="Comic Sans MS"/>
              </a:rPr>
              <a:t>oscilaciones estables de potencia. condiciones</a:t>
            </a:r>
            <a:r>
              <a:rPr lang="es-AR" sz="2400" spc="260"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carga ligera</a:t>
            </a:r>
            <a:r>
              <a:rPr lang="es-AR" sz="2400" spc="-5" dirty="0" smtClean="0">
                <a:latin typeface="Comic Sans MS"/>
                <a:cs typeface="Comic Sans MS"/>
              </a:rPr>
              <a:t>.</a:t>
            </a:r>
            <a:endParaRPr sz="2400">
              <a:latin typeface="Comic Sans MS"/>
              <a:cs typeface="Comic Sans MS"/>
            </a:endParaRPr>
          </a:p>
        </p:txBody>
      </p:sp>
      <p:pic>
        <p:nvPicPr>
          <p:cNvPr id="7" name="object 7"/>
          <p:cNvPicPr/>
          <p:nvPr/>
        </p:nvPicPr>
        <p:blipFill>
          <a:blip r:embed="rId2" cstate="print"/>
          <a:stretch>
            <a:fillRect/>
          </a:stretch>
        </p:blipFill>
        <p:spPr>
          <a:xfrm>
            <a:off x="12512700" y="2385994"/>
            <a:ext cx="5072098" cy="4125077"/>
          </a:xfrm>
          <a:prstGeom prst="rect">
            <a:avLst/>
          </a:prstGeom>
        </p:spPr>
      </p:pic>
      <p:sp>
        <p:nvSpPr>
          <p:cNvPr id="14" name="13 Rectángulo"/>
          <p:cNvSpPr/>
          <p:nvPr/>
        </p:nvSpPr>
        <p:spPr>
          <a:xfrm>
            <a:off x="12512699" y="6886588"/>
            <a:ext cx="5072099" cy="707886"/>
          </a:xfrm>
          <a:prstGeom prst="rect">
            <a:avLst/>
          </a:prstGeom>
        </p:spPr>
        <p:txBody>
          <a:bodyPr wrap="square">
            <a:spAutoFit/>
          </a:bodyPr>
          <a:lstStyle/>
          <a:p>
            <a:pPr algn="ctr"/>
            <a:r>
              <a:rPr lang="es-AR" sz="2000" b="1" dirty="0" smtClean="0">
                <a:latin typeface="Comic Sans MS" pitchFamily="66" charset="0"/>
              </a:rPr>
              <a:t>Figura 3 Características del relé </a:t>
            </a:r>
            <a:r>
              <a:rPr lang="es-AR" sz="2000" b="1" dirty="0" err="1" smtClean="0">
                <a:latin typeface="Comic Sans MS" pitchFamily="66" charset="0"/>
              </a:rPr>
              <a:t>Mho</a:t>
            </a:r>
            <a:r>
              <a:rPr lang="es-AR" sz="2000" b="1" dirty="0" smtClean="0">
                <a:latin typeface="Comic Sans MS" pitchFamily="66" charset="0"/>
              </a:rPr>
              <a:t>-Offset de una zona </a:t>
            </a:r>
            <a:endParaRPr lang="es-AR" sz="2000" b="1" dirty="0">
              <a:latin typeface="Comic Sans MS" pitchFamily="66"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296802" y="314292"/>
            <a:ext cx="12073022" cy="7412286"/>
          </a:xfrm>
          <a:prstGeom prst="rect">
            <a:avLst/>
          </a:prstGeom>
        </p:spPr>
        <p:txBody>
          <a:bodyPr vert="horz" wrap="square" lIns="0" tIns="12700" rIns="0" bIns="0" rtlCol="0">
            <a:spAutoFit/>
          </a:bodyPr>
          <a:lstStyle/>
          <a:p>
            <a:pPr marL="38100" marR="31115" algn="just">
              <a:spcBef>
                <a:spcPts val="100"/>
              </a:spcBef>
            </a:pPr>
            <a:r>
              <a:rPr lang="es-AR" sz="2400" spc="-5" dirty="0" smtClean="0">
                <a:latin typeface="Comic Sans MS"/>
                <a:cs typeface="Comic Sans MS"/>
              </a:rPr>
              <a:t>Estos </a:t>
            </a:r>
            <a:r>
              <a:rPr lang="es-AR" sz="2400" spc="-5" dirty="0" smtClean="0">
                <a:latin typeface="Comic Sans MS"/>
                <a:cs typeface="Comic Sans MS"/>
              </a:rPr>
              <a:t>ajustes pueden</a:t>
            </a:r>
            <a:r>
              <a:rPr lang="es-AR" sz="2400" dirty="0" smtClean="0">
                <a:latin typeface="Comic Sans MS"/>
                <a:cs typeface="Comic Sans MS"/>
              </a:rPr>
              <a:t> </a:t>
            </a:r>
            <a:r>
              <a:rPr lang="es-AR" sz="2400" spc="-5" dirty="0" smtClean="0">
                <a:latin typeface="Comic Sans MS"/>
                <a:cs typeface="Comic Sans MS"/>
              </a:rPr>
              <a:t>proporcionar</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contra</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 excitación </a:t>
            </a:r>
            <a:r>
              <a:rPr lang="es-AR" sz="2400" spc="-5" dirty="0" smtClean="0">
                <a:latin typeface="Comic Sans MS"/>
                <a:cs typeface="Comic Sans MS"/>
              </a:rPr>
              <a:t>del generador desde carga cero hasta </a:t>
            </a:r>
            <a:r>
              <a:rPr lang="es-AR" sz="2400" spc="-5" dirty="0" smtClean="0">
                <a:latin typeface="Comic Sans MS"/>
                <a:cs typeface="Comic Sans MS"/>
              </a:rPr>
              <a:t>plena carga</a:t>
            </a:r>
            <a:r>
              <a:rPr lang="es-AR" sz="2400" spc="-5" dirty="0" smtClean="0">
                <a:latin typeface="Comic Sans MS"/>
                <a:cs typeface="Comic Sans MS"/>
              </a:rPr>
              <a:t>, siempre que la reactancia síncrona de eje </a:t>
            </a:r>
            <a:r>
              <a:rPr lang="es-AR" sz="2400" spc="-5" dirty="0" smtClean="0">
                <a:latin typeface="Comic Sans MS"/>
                <a:cs typeface="Comic Sans MS"/>
              </a:rPr>
              <a:t>directo </a:t>
            </a:r>
            <a:r>
              <a:rPr lang="es-AR" sz="2400" spc="-5" dirty="0" err="1" smtClean="0">
                <a:latin typeface="Comic Sans MS"/>
                <a:cs typeface="Comic Sans MS"/>
              </a:rPr>
              <a:t>X</a:t>
            </a:r>
            <a:r>
              <a:rPr lang="es-AR" sz="2400" spc="-7" baseline="-13888" dirty="0" err="1" smtClean="0">
                <a:latin typeface="Comic Sans MS"/>
                <a:cs typeface="Comic Sans MS"/>
              </a:rPr>
              <a:t>d</a:t>
            </a:r>
            <a:r>
              <a:rPr lang="es-AR" sz="2400" baseline="-13888" dirty="0" smtClean="0">
                <a:latin typeface="Comic Sans MS"/>
                <a:cs typeface="Comic Sans MS"/>
              </a:rPr>
              <a:t> </a:t>
            </a:r>
            <a:r>
              <a:rPr lang="es-AR" sz="2400" spc="-5" dirty="0" smtClean="0">
                <a:latin typeface="Comic Sans MS"/>
                <a:cs typeface="Comic Sans MS"/>
              </a:rPr>
              <a:t>del generador esté en el rango de 1.0 – 1.2 </a:t>
            </a:r>
            <a:r>
              <a:rPr lang="es-AR" sz="2400" spc="-5" dirty="0" err="1" smtClean="0">
                <a:latin typeface="Comic Sans MS"/>
                <a:cs typeface="Comic Sans MS"/>
              </a:rPr>
              <a:t>pu</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Las máquinas</a:t>
            </a:r>
            <a:r>
              <a:rPr lang="es-AR" sz="2400" dirty="0" smtClean="0">
                <a:latin typeface="Comic Sans MS"/>
                <a:cs typeface="Comic Sans MS"/>
              </a:rPr>
              <a:t> </a:t>
            </a:r>
            <a:r>
              <a:rPr lang="es-AR" sz="2400" spc="-5" dirty="0" smtClean="0">
                <a:latin typeface="Comic Sans MS"/>
                <a:cs typeface="Comic Sans MS"/>
              </a:rPr>
              <a:t>modernas</a:t>
            </a:r>
            <a:r>
              <a:rPr lang="es-AR" sz="2400" dirty="0" smtClean="0">
                <a:latin typeface="Comic Sans MS"/>
                <a:cs typeface="Comic Sans MS"/>
              </a:rPr>
              <a:t> </a:t>
            </a:r>
            <a:r>
              <a:rPr lang="es-AR" sz="2400" spc="-5" dirty="0" smtClean="0">
                <a:latin typeface="Comic Sans MS"/>
                <a:cs typeface="Comic Sans MS"/>
              </a:rPr>
              <a:t>son</a:t>
            </a:r>
            <a:r>
              <a:rPr lang="es-AR" sz="2400" dirty="0" smtClean="0">
                <a:latin typeface="Comic Sans MS"/>
                <a:cs typeface="Comic Sans MS"/>
              </a:rPr>
              <a:t> </a:t>
            </a:r>
            <a:r>
              <a:rPr lang="es-AR" sz="2400" spc="-5" dirty="0" smtClean="0">
                <a:latin typeface="Comic Sans MS"/>
                <a:cs typeface="Comic Sans MS"/>
              </a:rPr>
              <a:t>diseñadas</a:t>
            </a:r>
            <a:r>
              <a:rPr lang="es-AR" sz="2400" spc="254" dirty="0" smtClean="0">
                <a:latin typeface="Comic Sans MS"/>
                <a:cs typeface="Comic Sans MS"/>
              </a:rPr>
              <a:t> </a:t>
            </a:r>
            <a:r>
              <a:rPr lang="es-AR" sz="2400" spc="-5" dirty="0" smtClean="0">
                <a:latin typeface="Comic Sans MS"/>
                <a:cs typeface="Comic Sans MS"/>
              </a:rPr>
              <a:t>con valores</a:t>
            </a:r>
            <a:r>
              <a:rPr lang="es-AR" sz="2400" spc="260" dirty="0" smtClean="0">
                <a:latin typeface="Comic Sans MS"/>
                <a:cs typeface="Comic Sans MS"/>
              </a:rPr>
              <a:t> </a:t>
            </a:r>
            <a:r>
              <a:rPr lang="es-AR" sz="2400" spc="-5" dirty="0" smtClean="0">
                <a:latin typeface="Comic Sans MS"/>
                <a:cs typeface="Comic Sans MS"/>
              </a:rPr>
              <a:t>mayores de</a:t>
            </a:r>
            <a:r>
              <a:rPr lang="es-AR" sz="2400" spc="80" dirty="0" smtClean="0">
                <a:latin typeface="Comic Sans MS"/>
                <a:cs typeface="Comic Sans MS"/>
              </a:rPr>
              <a:t> </a:t>
            </a:r>
            <a:r>
              <a:rPr lang="es-AR" sz="2400" spc="-5" dirty="0" smtClean="0">
                <a:latin typeface="Comic Sans MS"/>
                <a:cs typeface="Comic Sans MS"/>
              </a:rPr>
              <a:t>reactancia</a:t>
            </a:r>
            <a:r>
              <a:rPr lang="es-AR" sz="2400" spc="80" dirty="0" smtClean="0">
                <a:latin typeface="Comic Sans MS"/>
                <a:cs typeface="Comic Sans MS"/>
              </a:rPr>
              <a:t> </a:t>
            </a:r>
            <a:r>
              <a:rPr lang="es-AR" sz="2400" spc="-5" dirty="0" smtClean="0">
                <a:latin typeface="Comic Sans MS"/>
                <a:cs typeface="Comic Sans MS"/>
              </a:rPr>
              <a:t>síncrona</a:t>
            </a:r>
            <a:r>
              <a:rPr lang="es-AR" sz="2400" spc="90" dirty="0" smtClean="0">
                <a:latin typeface="Comic Sans MS"/>
                <a:cs typeface="Comic Sans MS"/>
              </a:rPr>
              <a:t> </a:t>
            </a:r>
            <a:r>
              <a:rPr lang="es-AR" sz="2400" spc="-5" dirty="0" smtClean="0">
                <a:latin typeface="Comic Sans MS"/>
                <a:cs typeface="Comic Sans MS"/>
              </a:rPr>
              <a:t>de</a:t>
            </a:r>
            <a:r>
              <a:rPr lang="es-AR" sz="2400" spc="80" dirty="0" smtClean="0">
                <a:latin typeface="Comic Sans MS"/>
                <a:cs typeface="Comic Sans MS"/>
              </a:rPr>
              <a:t> </a:t>
            </a:r>
            <a:r>
              <a:rPr lang="es-AR" sz="2400" spc="-5" dirty="0" smtClean="0">
                <a:latin typeface="Comic Sans MS"/>
                <a:cs typeface="Comic Sans MS"/>
              </a:rPr>
              <a:t>eje</a:t>
            </a:r>
            <a:r>
              <a:rPr lang="es-AR" sz="2400" spc="90" dirty="0" smtClean="0">
                <a:latin typeface="Comic Sans MS"/>
                <a:cs typeface="Comic Sans MS"/>
              </a:rPr>
              <a:t> </a:t>
            </a:r>
            <a:r>
              <a:rPr lang="es-AR" sz="2400" spc="-5" dirty="0" smtClean="0">
                <a:latin typeface="Comic Sans MS"/>
                <a:cs typeface="Comic Sans MS"/>
              </a:rPr>
              <a:t>directo</a:t>
            </a:r>
            <a:r>
              <a:rPr lang="es-AR" sz="2400" spc="80" dirty="0" smtClean="0">
                <a:latin typeface="Comic Sans MS"/>
                <a:cs typeface="Comic Sans MS"/>
              </a:rPr>
              <a:t> </a:t>
            </a:r>
            <a:r>
              <a:rPr lang="es-AR" sz="2400" spc="5" dirty="0" err="1" smtClean="0">
                <a:latin typeface="Comic Sans MS"/>
                <a:cs typeface="Comic Sans MS"/>
              </a:rPr>
              <a:t>X</a:t>
            </a:r>
            <a:r>
              <a:rPr lang="es-AR" sz="2400" spc="7" baseline="-13888" dirty="0" err="1" smtClean="0">
                <a:latin typeface="Comic Sans MS"/>
                <a:cs typeface="Comic Sans MS"/>
              </a:rPr>
              <a:t>d</a:t>
            </a:r>
            <a:r>
              <a:rPr lang="es-AR" sz="2400" spc="262" baseline="-13888" dirty="0" smtClean="0">
                <a:latin typeface="Comic Sans MS"/>
                <a:cs typeface="Comic Sans MS"/>
              </a:rPr>
              <a:t> </a:t>
            </a:r>
            <a:r>
              <a:rPr lang="es-AR" sz="2400" spc="-5" dirty="0" smtClean="0">
                <a:latin typeface="Comic Sans MS"/>
                <a:cs typeface="Comic Sans MS"/>
              </a:rPr>
              <a:t>en</a:t>
            </a:r>
            <a:r>
              <a:rPr lang="es-AR" sz="2400" spc="90" dirty="0" smtClean="0">
                <a:latin typeface="Comic Sans MS"/>
                <a:cs typeface="Comic Sans MS"/>
              </a:rPr>
              <a:t> </a:t>
            </a:r>
            <a:r>
              <a:rPr lang="es-AR" sz="2400" spc="-5" dirty="0" smtClean="0">
                <a:latin typeface="Comic Sans MS"/>
                <a:cs typeface="Comic Sans MS"/>
              </a:rPr>
              <a:t>el</a:t>
            </a:r>
            <a:r>
              <a:rPr lang="es-AR" sz="2400" spc="85" dirty="0" smtClean="0">
                <a:latin typeface="Comic Sans MS"/>
                <a:cs typeface="Comic Sans MS"/>
              </a:rPr>
              <a:t> </a:t>
            </a:r>
            <a:r>
              <a:rPr lang="es-AR" sz="2400" spc="-5" dirty="0" smtClean="0">
                <a:latin typeface="Comic Sans MS"/>
                <a:cs typeface="Comic Sans MS"/>
              </a:rPr>
              <a:t>rango</a:t>
            </a:r>
            <a:r>
              <a:rPr lang="es-AR" sz="2400" spc="85" dirty="0" smtClean="0">
                <a:latin typeface="Comic Sans MS"/>
                <a:cs typeface="Comic Sans MS"/>
              </a:rPr>
              <a:t> </a:t>
            </a:r>
            <a:r>
              <a:rPr lang="es-AR" sz="2400" spc="-5" dirty="0" smtClean="0">
                <a:latin typeface="Comic Sans MS"/>
                <a:cs typeface="Comic Sans MS"/>
              </a:rPr>
              <a:t>de 1.5 – 2.0 </a:t>
            </a:r>
            <a:r>
              <a:rPr lang="es-AR" sz="2400" spc="-5" dirty="0" err="1" smtClean="0">
                <a:latin typeface="Comic Sans MS"/>
                <a:cs typeface="Comic Sans MS"/>
              </a:rPr>
              <a:t>pu</a:t>
            </a:r>
            <a:r>
              <a:rPr lang="es-AR" sz="2400" spc="-5" dirty="0" smtClean="0">
                <a:latin typeface="Comic Sans MS"/>
                <a:cs typeface="Comic Sans MS"/>
              </a:rPr>
              <a:t>. Con estas reactancias síncronas altas, </a:t>
            </a:r>
            <a:r>
              <a:rPr lang="es-AR" sz="2400" spc="-5" dirty="0" smtClean="0">
                <a:latin typeface="Comic Sans MS"/>
                <a:cs typeface="Comic Sans MS"/>
              </a:rPr>
              <a:t>el ajustar </a:t>
            </a:r>
            <a:r>
              <a:rPr lang="es-AR" sz="2400" spc="-5" dirty="0" smtClean="0">
                <a:latin typeface="Comic Sans MS"/>
                <a:cs typeface="Comic Sans MS"/>
              </a:rPr>
              <a:t>el diámetro del relé </a:t>
            </a:r>
            <a:r>
              <a:rPr lang="es-AR" sz="2400" spc="-5" dirty="0" err="1" smtClean="0">
                <a:latin typeface="Comic Sans MS"/>
                <a:cs typeface="Comic Sans MS"/>
              </a:rPr>
              <a:t>mho</a:t>
            </a:r>
            <a:r>
              <a:rPr lang="es-AR" sz="2400" spc="-5" dirty="0" smtClean="0">
                <a:latin typeface="Comic Sans MS"/>
                <a:cs typeface="Comic Sans MS"/>
              </a:rPr>
              <a:t> offset a </a:t>
            </a:r>
            <a:r>
              <a:rPr lang="es-AR" sz="2400" dirty="0" err="1" smtClean="0">
                <a:latin typeface="Comic Sans MS"/>
                <a:cs typeface="Comic Sans MS"/>
              </a:rPr>
              <a:t>X</a:t>
            </a:r>
            <a:r>
              <a:rPr lang="es-AR" sz="2400" baseline="-13888" dirty="0" err="1" smtClean="0">
                <a:latin typeface="Comic Sans MS"/>
                <a:cs typeface="Comic Sans MS"/>
              </a:rPr>
              <a:t>d</a:t>
            </a:r>
            <a:r>
              <a:rPr lang="es-AR" sz="2400" spc="7" baseline="-13888" dirty="0" smtClean="0">
                <a:latin typeface="Comic Sans MS"/>
                <a:cs typeface="Comic Sans MS"/>
              </a:rPr>
              <a:t> </a:t>
            </a:r>
            <a:r>
              <a:rPr lang="es-AR" sz="2400" spc="-5" dirty="0" smtClean="0">
                <a:latin typeface="Comic Sans MS"/>
                <a:cs typeface="Comic Sans MS"/>
              </a:rPr>
              <a:t>abriría </a:t>
            </a:r>
            <a:r>
              <a:rPr lang="es-AR" sz="2400" spc="-5" dirty="0" smtClean="0">
                <a:latin typeface="Comic Sans MS"/>
                <a:cs typeface="Comic Sans MS"/>
              </a:rPr>
              <a:t>la posibilidad </a:t>
            </a:r>
            <a:r>
              <a:rPr lang="es-AR" sz="2400" spc="-5" dirty="0" smtClean="0">
                <a:latin typeface="Comic Sans MS"/>
                <a:cs typeface="Comic Sans MS"/>
              </a:rPr>
              <a:t>de operación incorrecta del relé durante </a:t>
            </a:r>
            <a:r>
              <a:rPr lang="es-AR" sz="2400" spc="-5" dirty="0" smtClean="0">
                <a:latin typeface="Comic Sans MS"/>
                <a:cs typeface="Comic Sans MS"/>
              </a:rPr>
              <a:t>la operación</a:t>
            </a:r>
            <a:r>
              <a:rPr lang="es-AR" sz="2400" dirty="0" smtClean="0">
                <a:latin typeface="Comic Sans MS"/>
                <a:cs typeface="Comic Sans MS"/>
              </a:rPr>
              <a:t> </a:t>
            </a:r>
            <a:r>
              <a:rPr lang="es-AR" sz="2400" spc="-5" dirty="0" err="1" smtClean="0">
                <a:latin typeface="Comic Sans MS"/>
                <a:cs typeface="Comic Sans MS"/>
              </a:rPr>
              <a:t>subexcitado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evitar</a:t>
            </a:r>
            <a:r>
              <a:rPr lang="es-AR" sz="2400" dirty="0" smtClean="0">
                <a:latin typeface="Comic Sans MS"/>
                <a:cs typeface="Comic Sans MS"/>
              </a:rPr>
              <a:t> </a:t>
            </a:r>
            <a:r>
              <a:rPr lang="es-AR" sz="2400" spc="-5" dirty="0" smtClean="0">
                <a:latin typeface="Comic Sans MS"/>
                <a:cs typeface="Comic Sans MS"/>
              </a:rPr>
              <a:t>estas</a:t>
            </a:r>
            <a:r>
              <a:rPr lang="es-AR" sz="2400" dirty="0" smtClean="0">
                <a:latin typeface="Comic Sans MS"/>
                <a:cs typeface="Comic Sans MS"/>
              </a:rPr>
              <a:t> </a:t>
            </a:r>
            <a:r>
              <a:rPr lang="es-AR" sz="2400" spc="-5" dirty="0" smtClean="0">
                <a:latin typeface="Comic Sans MS"/>
                <a:cs typeface="Comic Sans MS"/>
              </a:rPr>
              <a:t>operaciones incorrectas</a:t>
            </a:r>
            <a:r>
              <a:rPr lang="es-AR" sz="2400" spc="-5" dirty="0" smtClean="0">
                <a:latin typeface="Comic Sans MS"/>
                <a:cs typeface="Comic Sans MS"/>
              </a:rPr>
              <a:t>, el diámetro del círculo es limitado a 1.0 </a:t>
            </a:r>
            <a:r>
              <a:rPr lang="es-AR" sz="2400" spc="-5" dirty="0" err="1" smtClean="0">
                <a:latin typeface="Comic Sans MS"/>
                <a:cs typeface="Comic Sans MS"/>
              </a:rPr>
              <a:t>pu</a:t>
            </a:r>
            <a:r>
              <a:rPr lang="es-AR" sz="2400" spc="-5" dirty="0" smtClean="0">
                <a:latin typeface="Comic Sans MS"/>
                <a:cs typeface="Comic Sans MS"/>
              </a:rPr>
              <a:t>. (</a:t>
            </a:r>
            <a:r>
              <a:rPr lang="es-AR" sz="2400" spc="-5" dirty="0" smtClean="0">
                <a:latin typeface="Comic Sans MS"/>
                <a:cs typeface="Comic Sans MS"/>
              </a:rPr>
              <a:t>en la base del generador), en lugar de </a:t>
            </a:r>
            <a:r>
              <a:rPr lang="es-AR" sz="2400" spc="-5" dirty="0" err="1" smtClean="0">
                <a:latin typeface="Comic Sans MS"/>
                <a:cs typeface="Comic Sans MS"/>
              </a:rPr>
              <a:t>X</a:t>
            </a:r>
            <a:r>
              <a:rPr lang="es-AR" sz="2400" spc="-7" baseline="-13888" dirty="0" err="1" smtClean="0">
                <a:latin typeface="Comic Sans MS"/>
                <a:cs typeface="Comic Sans MS"/>
              </a:rPr>
              <a:t>d</a:t>
            </a:r>
            <a:r>
              <a:rPr lang="es-AR" sz="2400" spc="-5" dirty="0" err="1"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Este </a:t>
            </a:r>
            <a:r>
              <a:rPr lang="es-AR" sz="2400" spc="-5" dirty="0" smtClean="0">
                <a:latin typeface="Comic Sans MS"/>
                <a:cs typeface="Comic Sans MS"/>
              </a:rPr>
              <a:t>ajuste reducido</a:t>
            </a:r>
            <a:r>
              <a:rPr lang="es-AR" sz="2400" dirty="0" smtClean="0">
                <a:latin typeface="Comic Sans MS"/>
                <a:cs typeface="Comic Sans MS"/>
              </a:rPr>
              <a:t> </a:t>
            </a:r>
            <a:r>
              <a:rPr lang="es-AR" sz="2400" spc="-5" dirty="0" smtClean="0">
                <a:latin typeface="Comic Sans MS"/>
                <a:cs typeface="Comic Sans MS"/>
              </a:rPr>
              <a:t>limitaría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cobertura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a condiciones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máquina</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alta</a:t>
            </a:r>
            <a:r>
              <a:rPr lang="es-AR" sz="2400" dirty="0" smtClean="0">
                <a:latin typeface="Comic Sans MS"/>
                <a:cs typeface="Comic Sans MS"/>
              </a:rPr>
              <a:t> </a:t>
            </a:r>
            <a:r>
              <a:rPr lang="es-AR" sz="2400" spc="-5" dirty="0" smtClean="0">
                <a:latin typeface="Comic Sans MS"/>
                <a:cs typeface="Comic Sans MS"/>
              </a:rPr>
              <a:t>carga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podría</a:t>
            </a:r>
            <a:r>
              <a:rPr lang="es-AR" sz="2400" dirty="0" smtClean="0">
                <a:latin typeface="Comic Sans MS"/>
                <a:cs typeface="Comic Sans MS"/>
              </a:rPr>
              <a:t> </a:t>
            </a:r>
            <a:r>
              <a:rPr lang="es-AR" sz="2400" spc="-5" dirty="0" smtClean="0">
                <a:latin typeface="Comic Sans MS"/>
                <a:cs typeface="Comic Sans MS"/>
              </a:rPr>
              <a:t>no proporcionar</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condiciones</a:t>
            </a:r>
            <a:r>
              <a:rPr lang="es-AR" sz="2400" spc="260"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carga ligera</a:t>
            </a:r>
            <a:r>
              <a:rPr lang="es-AR" sz="2400" spc="-5" dirty="0" smtClean="0">
                <a:latin typeface="Comic Sans MS"/>
                <a:cs typeface="Comic Sans MS"/>
              </a:rPr>
              <a:t>.</a:t>
            </a:r>
          </a:p>
          <a:p>
            <a:pPr marL="38100" marR="31115" algn="just">
              <a:spcBef>
                <a:spcPts val="100"/>
              </a:spcBef>
            </a:pP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evitar</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limitaciones</a:t>
            </a:r>
            <a:r>
              <a:rPr lang="es-AR" sz="2400" dirty="0" smtClean="0">
                <a:latin typeface="Comic Sans MS"/>
                <a:cs typeface="Comic Sans MS"/>
              </a:rPr>
              <a:t> </a:t>
            </a:r>
            <a:r>
              <a:rPr lang="es-AR" sz="2400" spc="-5" dirty="0" smtClean="0">
                <a:latin typeface="Comic Sans MS"/>
                <a:cs typeface="Comic Sans MS"/>
              </a:rPr>
              <a:t>anteriores,</a:t>
            </a:r>
            <a:r>
              <a:rPr lang="es-AR" sz="2400" spc="254" dirty="0" smtClean="0">
                <a:latin typeface="Comic Sans MS"/>
                <a:cs typeface="Comic Sans MS"/>
              </a:rPr>
              <a:t> </a:t>
            </a:r>
            <a:r>
              <a:rPr lang="es-AR" sz="2400" spc="-5" dirty="0" smtClean="0">
                <a:latin typeface="Comic Sans MS"/>
                <a:cs typeface="Comic Sans MS"/>
              </a:rPr>
              <a:t>pueden</a:t>
            </a:r>
            <a:r>
              <a:rPr lang="es-AR" sz="2400" spc="260" dirty="0" smtClean="0">
                <a:latin typeface="Comic Sans MS"/>
                <a:cs typeface="Comic Sans MS"/>
              </a:rPr>
              <a:t> </a:t>
            </a:r>
            <a:r>
              <a:rPr lang="es-AR" sz="2400" spc="-5" dirty="0" smtClean="0">
                <a:latin typeface="Comic Sans MS"/>
                <a:cs typeface="Comic Sans MS"/>
              </a:rPr>
              <a:t>usarse dos </a:t>
            </a:r>
            <a:r>
              <a:rPr lang="es-AR" sz="2400" spc="-5" dirty="0" smtClean="0">
                <a:latin typeface="Comic Sans MS"/>
                <a:cs typeface="Comic Sans MS"/>
              </a:rPr>
              <a:t>relés </a:t>
            </a:r>
            <a:r>
              <a:rPr lang="es-AR" sz="2400" spc="-5" dirty="0" err="1" smtClean="0">
                <a:latin typeface="Comic Sans MS"/>
                <a:cs typeface="Comic Sans MS"/>
              </a:rPr>
              <a:t>mho</a:t>
            </a:r>
            <a:r>
              <a:rPr lang="es-AR" sz="2400" spc="-5" dirty="0" smtClean="0">
                <a:latin typeface="Comic Sans MS"/>
                <a:cs typeface="Comic Sans MS"/>
              </a:rPr>
              <a:t> offset como se muestra en la </a:t>
            </a:r>
            <a:r>
              <a:rPr lang="es-AR" sz="2400" b="1" spc="-5" dirty="0" smtClean="0">
                <a:latin typeface="Comic Sans MS"/>
                <a:cs typeface="Comic Sans MS"/>
              </a:rPr>
              <a:t>figura 4</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El relé</a:t>
            </a:r>
            <a:r>
              <a:rPr lang="es-AR" sz="2400" spc="120" dirty="0" smtClean="0">
                <a:latin typeface="Comic Sans MS"/>
                <a:cs typeface="Comic Sans MS"/>
              </a:rPr>
              <a:t> </a:t>
            </a:r>
            <a:r>
              <a:rPr lang="es-AR" sz="2400" spc="-5" dirty="0" smtClean="0">
                <a:latin typeface="Comic Sans MS"/>
                <a:cs typeface="Comic Sans MS"/>
              </a:rPr>
              <a:t>con</a:t>
            </a:r>
            <a:r>
              <a:rPr lang="es-AR" sz="2400" spc="120" dirty="0" smtClean="0">
                <a:latin typeface="Comic Sans MS"/>
                <a:cs typeface="Comic Sans MS"/>
              </a:rPr>
              <a:t> </a:t>
            </a:r>
            <a:r>
              <a:rPr lang="es-AR" sz="2400" spc="-5" dirty="0" smtClean="0">
                <a:latin typeface="Comic Sans MS"/>
                <a:cs typeface="Comic Sans MS"/>
              </a:rPr>
              <a:t>un</a:t>
            </a:r>
            <a:r>
              <a:rPr lang="es-AR" sz="2400" spc="125" dirty="0" smtClean="0">
                <a:latin typeface="Comic Sans MS"/>
                <a:cs typeface="Comic Sans MS"/>
              </a:rPr>
              <a:t> </a:t>
            </a:r>
            <a:r>
              <a:rPr lang="es-AR" sz="2400" spc="-5" dirty="0" smtClean="0">
                <a:latin typeface="Comic Sans MS"/>
                <a:cs typeface="Comic Sans MS"/>
              </a:rPr>
              <a:t>1.0</a:t>
            </a:r>
            <a:r>
              <a:rPr lang="es-AR" sz="2400" spc="120" dirty="0" smtClean="0">
                <a:latin typeface="Comic Sans MS"/>
                <a:cs typeface="Comic Sans MS"/>
              </a:rPr>
              <a:t> </a:t>
            </a:r>
            <a:r>
              <a:rPr lang="es-AR" sz="2400" spc="-5" dirty="0" err="1" smtClean="0">
                <a:latin typeface="Comic Sans MS"/>
                <a:cs typeface="Comic Sans MS"/>
              </a:rPr>
              <a:t>pu</a:t>
            </a:r>
            <a:r>
              <a:rPr lang="es-AR" sz="2400" spc="125" dirty="0" smtClean="0">
                <a:latin typeface="Comic Sans MS"/>
                <a:cs typeface="Comic Sans MS"/>
              </a:rPr>
              <a:t> </a:t>
            </a:r>
            <a:r>
              <a:rPr lang="es-AR" sz="2400" spc="-5" dirty="0" smtClean="0">
                <a:latin typeface="Comic Sans MS"/>
                <a:cs typeface="Comic Sans MS"/>
              </a:rPr>
              <a:t>(en</a:t>
            </a:r>
            <a:r>
              <a:rPr lang="es-AR" sz="2400" spc="120" dirty="0" smtClean="0">
                <a:latin typeface="Comic Sans MS"/>
                <a:cs typeface="Comic Sans MS"/>
              </a:rPr>
              <a:t> </a:t>
            </a:r>
            <a:r>
              <a:rPr lang="es-AR" sz="2400" spc="-5" dirty="0" smtClean="0">
                <a:latin typeface="Comic Sans MS"/>
                <a:cs typeface="Comic Sans MS"/>
              </a:rPr>
              <a:t>base</a:t>
            </a:r>
            <a:r>
              <a:rPr lang="es-AR" sz="2400" spc="125" dirty="0" smtClean="0">
                <a:latin typeface="Comic Sans MS"/>
                <a:cs typeface="Comic Sans MS"/>
              </a:rPr>
              <a:t> </a:t>
            </a:r>
            <a:r>
              <a:rPr lang="es-AR" sz="2400" spc="-5" dirty="0" smtClean="0">
                <a:latin typeface="Comic Sans MS"/>
                <a:cs typeface="Comic Sans MS"/>
              </a:rPr>
              <a:t>del</a:t>
            </a:r>
            <a:r>
              <a:rPr lang="es-AR" sz="2400" spc="120" dirty="0" smtClean="0">
                <a:latin typeface="Comic Sans MS"/>
                <a:cs typeface="Comic Sans MS"/>
              </a:rPr>
              <a:t> </a:t>
            </a:r>
            <a:r>
              <a:rPr lang="es-AR" sz="2400" spc="-5" dirty="0" smtClean="0">
                <a:latin typeface="Comic Sans MS"/>
                <a:cs typeface="Comic Sans MS"/>
              </a:rPr>
              <a:t>generador)</a:t>
            </a:r>
            <a:r>
              <a:rPr lang="es-AR" sz="2400" spc="114" dirty="0" smtClean="0">
                <a:latin typeface="Comic Sans MS"/>
                <a:cs typeface="Comic Sans MS"/>
              </a:rPr>
              <a:t> </a:t>
            </a:r>
            <a:r>
              <a:rPr lang="es-AR" sz="2400" spc="-5" dirty="0" smtClean="0">
                <a:latin typeface="Comic Sans MS"/>
                <a:cs typeface="Comic Sans MS"/>
              </a:rPr>
              <a:t>de</a:t>
            </a:r>
            <a:r>
              <a:rPr lang="es-AR" sz="2400" spc="114" dirty="0" smtClean="0">
                <a:latin typeface="Comic Sans MS"/>
                <a:cs typeface="Comic Sans MS"/>
              </a:rPr>
              <a:t> </a:t>
            </a:r>
            <a:r>
              <a:rPr lang="es-AR" sz="2400" spc="-5" dirty="0" smtClean="0">
                <a:latin typeface="Comic Sans MS"/>
                <a:cs typeface="Comic Sans MS"/>
              </a:rPr>
              <a:t>diámetro de</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detectará</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 campo </a:t>
            </a:r>
            <a:r>
              <a:rPr lang="es-AR" sz="2400" spc="-5" dirty="0" smtClean="0">
                <a:latin typeface="Comic Sans MS"/>
                <a:cs typeface="Comic Sans MS"/>
              </a:rPr>
              <a:t>desde plena carga hasta alrededor del 30% </a:t>
            </a:r>
            <a:r>
              <a:rPr lang="es-AR" sz="2400" spc="-5" dirty="0" smtClean="0">
                <a:latin typeface="Comic Sans MS"/>
                <a:cs typeface="Comic Sans MS"/>
              </a:rPr>
              <a:t>de carga</a:t>
            </a:r>
            <a:r>
              <a:rPr lang="es-AR" sz="2400" spc="-5" dirty="0" smtClean="0">
                <a:latin typeface="Comic Sans MS"/>
                <a:cs typeface="Comic Sans MS"/>
              </a:rPr>
              <a:t>, y se ajusta con operación casi instantánea </a:t>
            </a:r>
            <a:r>
              <a:rPr lang="es-AR" sz="2400" spc="-5" dirty="0" smtClean="0">
                <a:latin typeface="Comic Sans MS"/>
                <a:cs typeface="Comic Sans MS"/>
              </a:rPr>
              <a:t>para proporcionar </a:t>
            </a:r>
            <a:r>
              <a:rPr lang="es-AR" sz="2400" spc="-5" dirty="0" smtClean="0">
                <a:latin typeface="Comic Sans MS"/>
                <a:cs typeface="Comic Sans MS"/>
              </a:rPr>
              <a:t>protección rápida para condiciones </a:t>
            </a:r>
            <a:r>
              <a:rPr lang="es-AR" sz="2400" spc="-5" dirty="0" smtClean="0">
                <a:latin typeface="Comic Sans MS"/>
                <a:cs typeface="Comic Sans MS"/>
              </a:rPr>
              <a:t>severas en</a:t>
            </a:r>
            <a:r>
              <a:rPr lang="es-AR" sz="2400" dirty="0" smtClean="0">
                <a:latin typeface="Comic Sans MS"/>
                <a:cs typeface="Comic Sans MS"/>
              </a:rPr>
              <a:t> </a:t>
            </a:r>
            <a:r>
              <a:rPr lang="es-AR" sz="2400" spc="-5" dirty="0" smtClean="0">
                <a:latin typeface="Comic Sans MS"/>
                <a:cs typeface="Comic Sans MS"/>
              </a:rPr>
              <a:t>términos</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posible</a:t>
            </a:r>
            <a:r>
              <a:rPr lang="es-AR" sz="2400" dirty="0" smtClean="0">
                <a:latin typeface="Comic Sans MS"/>
                <a:cs typeface="Comic Sans MS"/>
              </a:rPr>
              <a:t> </a:t>
            </a:r>
            <a:r>
              <a:rPr lang="es-AR" sz="2400" spc="-5" dirty="0" smtClean="0">
                <a:latin typeface="Comic Sans MS"/>
                <a:cs typeface="Comic Sans MS"/>
              </a:rPr>
              <a:t>daño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máquina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efectos adversos</a:t>
            </a:r>
            <a:r>
              <a:rPr lang="es-AR" sz="2400" dirty="0" smtClean="0">
                <a:latin typeface="Comic Sans MS"/>
                <a:cs typeface="Comic Sans MS"/>
              </a:rPr>
              <a:t> </a:t>
            </a:r>
            <a:r>
              <a:rPr lang="es-AR" sz="2400" spc="-5" dirty="0" smtClean="0">
                <a:latin typeface="Comic Sans MS"/>
                <a:cs typeface="Comic Sans MS"/>
              </a:rPr>
              <a:t>sobre</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El</a:t>
            </a:r>
            <a:r>
              <a:rPr lang="es-AR" sz="2400" spc="254" dirty="0" smtClean="0">
                <a:latin typeface="Comic Sans MS"/>
                <a:cs typeface="Comic Sans MS"/>
              </a:rPr>
              <a:t> </a:t>
            </a:r>
            <a:r>
              <a:rPr lang="es-AR" sz="2400" spc="-5" dirty="0" smtClean="0">
                <a:latin typeface="Comic Sans MS"/>
                <a:cs typeface="Comic Sans MS"/>
              </a:rPr>
              <a:t>segundo</a:t>
            </a:r>
            <a:r>
              <a:rPr lang="es-AR" sz="2400" spc="260" dirty="0" smtClean="0">
                <a:latin typeface="Comic Sans MS"/>
                <a:cs typeface="Comic Sans MS"/>
              </a:rPr>
              <a:t> </a:t>
            </a:r>
            <a:r>
              <a:rPr lang="es-AR" sz="2400" spc="-5" dirty="0" smtClean="0">
                <a:latin typeface="Comic Sans MS"/>
                <a:cs typeface="Comic Sans MS"/>
              </a:rPr>
              <a:t>relé,</a:t>
            </a:r>
            <a:r>
              <a:rPr lang="es-AR" sz="2400" spc="260" dirty="0" smtClean="0">
                <a:latin typeface="Comic Sans MS"/>
                <a:cs typeface="Comic Sans MS"/>
              </a:rPr>
              <a:t> </a:t>
            </a:r>
            <a:r>
              <a:rPr lang="es-AR" sz="2400" spc="-5" dirty="0" smtClean="0">
                <a:latin typeface="Comic Sans MS"/>
                <a:cs typeface="Comic Sans MS"/>
              </a:rPr>
              <a:t>con diámetro </a:t>
            </a:r>
            <a:r>
              <a:rPr lang="es-AR" sz="2400" spc="-5" dirty="0" smtClean="0">
                <a:latin typeface="Comic Sans MS"/>
                <a:cs typeface="Comic Sans MS"/>
              </a:rPr>
              <a:t>igual a </a:t>
            </a:r>
            <a:r>
              <a:rPr lang="es-AR" sz="2400" dirty="0" err="1" smtClean="0">
                <a:latin typeface="Comic Sans MS"/>
                <a:cs typeface="Comic Sans MS"/>
              </a:rPr>
              <a:t>X</a:t>
            </a:r>
            <a:r>
              <a:rPr lang="es-AR" sz="2400" baseline="-13888" dirty="0" err="1" smtClean="0">
                <a:latin typeface="Comic Sans MS"/>
                <a:cs typeface="Comic Sans MS"/>
              </a:rPr>
              <a:t>d</a:t>
            </a:r>
            <a:r>
              <a:rPr lang="es-AR" sz="2400" baseline="-13888" dirty="0" smtClean="0">
                <a:latin typeface="Comic Sans MS"/>
                <a:cs typeface="Comic Sans MS"/>
              </a:rPr>
              <a:t> </a:t>
            </a:r>
            <a:r>
              <a:rPr lang="es-AR" sz="2400" spc="-5" dirty="0" smtClean="0">
                <a:latin typeface="Comic Sans MS"/>
                <a:cs typeface="Comic Sans MS"/>
              </a:rPr>
              <a:t>y un</a:t>
            </a:r>
            <a:r>
              <a:rPr lang="es-AR" sz="2400" dirty="0" smtClean="0">
                <a:latin typeface="Comic Sans MS"/>
                <a:cs typeface="Comic Sans MS"/>
              </a:rPr>
              <a:t> </a:t>
            </a:r>
            <a:r>
              <a:rPr lang="es-AR" sz="2400" spc="-5" dirty="0" smtClean="0">
                <a:latin typeface="Comic Sans MS"/>
                <a:cs typeface="Comic Sans MS"/>
              </a:rPr>
              <a:t>retardo de tiempo de 0.5 – </a:t>
            </a:r>
            <a:r>
              <a:rPr lang="es-AR" sz="2400" spc="-5" dirty="0" smtClean="0">
                <a:latin typeface="Comic Sans MS"/>
                <a:cs typeface="Comic Sans MS"/>
              </a:rPr>
              <a:t>0.6 segundos </a:t>
            </a:r>
            <a:r>
              <a:rPr lang="es-AR" sz="2400" spc="-5" dirty="0" smtClean="0">
                <a:latin typeface="Comic Sans MS"/>
                <a:cs typeface="Comic Sans MS"/>
              </a:rPr>
              <a:t>proporcionará protección para condiciones </a:t>
            </a:r>
            <a:r>
              <a:rPr lang="es-AR" sz="2400" spc="-5" dirty="0" smtClean="0">
                <a:latin typeface="Comic Sans MS"/>
                <a:cs typeface="Comic Sans MS"/>
              </a:rPr>
              <a:t>de 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hasta</a:t>
            </a:r>
            <a:r>
              <a:rPr lang="es-AR" sz="2400" dirty="0" smtClean="0">
                <a:latin typeface="Comic Sans MS"/>
                <a:cs typeface="Comic Sans MS"/>
              </a:rPr>
              <a:t> </a:t>
            </a:r>
            <a:r>
              <a:rPr lang="es-AR" sz="2400" spc="-5" dirty="0" smtClean="0">
                <a:latin typeface="Comic Sans MS"/>
                <a:cs typeface="Comic Sans MS"/>
              </a:rPr>
              <a:t>cero</a:t>
            </a:r>
            <a:r>
              <a:rPr lang="es-AR" sz="2400" spc="254" dirty="0" smtClean="0">
                <a:latin typeface="Comic Sans MS"/>
                <a:cs typeface="Comic Sans MS"/>
              </a:rPr>
              <a:t> </a:t>
            </a:r>
            <a:r>
              <a:rPr lang="es-AR" sz="2400" spc="-5" dirty="0" smtClean="0">
                <a:latin typeface="Comic Sans MS"/>
                <a:cs typeface="Comic Sans MS"/>
              </a:rPr>
              <a:t>carga.</a:t>
            </a:r>
            <a:r>
              <a:rPr lang="es-AR" sz="2400" spc="260" dirty="0" smtClean="0">
                <a:latin typeface="Comic Sans MS"/>
                <a:cs typeface="Comic Sans MS"/>
              </a:rPr>
              <a:t> </a:t>
            </a:r>
            <a:r>
              <a:rPr lang="es-AR" sz="2400" spc="-5" dirty="0" smtClean="0">
                <a:latin typeface="Comic Sans MS"/>
                <a:cs typeface="Comic Sans MS"/>
              </a:rPr>
              <a:t>Las</a:t>
            </a:r>
            <a:r>
              <a:rPr lang="es-AR" sz="2400" spc="260" dirty="0" smtClean="0">
                <a:latin typeface="Comic Sans MS"/>
                <a:cs typeface="Comic Sans MS"/>
              </a:rPr>
              <a:t> </a:t>
            </a:r>
            <a:r>
              <a:rPr lang="es-AR" sz="2400" spc="-5" dirty="0" smtClean="0">
                <a:latin typeface="Comic Sans MS"/>
                <a:cs typeface="Comic Sans MS"/>
              </a:rPr>
              <a:t>dos unidades</a:t>
            </a:r>
            <a:r>
              <a:rPr lang="es-AR" sz="2400" dirty="0" smtClean="0">
                <a:latin typeface="Comic Sans MS"/>
                <a:cs typeface="Comic Sans MS"/>
              </a:rPr>
              <a:t> </a:t>
            </a:r>
            <a:r>
              <a:rPr lang="es-AR" sz="2400" spc="-5" dirty="0" err="1" smtClean="0">
                <a:latin typeface="Comic Sans MS"/>
                <a:cs typeface="Comic Sans MS"/>
              </a:rPr>
              <a:t>mho</a:t>
            </a:r>
            <a:r>
              <a:rPr lang="es-AR" sz="2400" dirty="0" smtClean="0">
                <a:latin typeface="Comic Sans MS"/>
                <a:cs typeface="Comic Sans MS"/>
              </a:rPr>
              <a:t> </a:t>
            </a:r>
            <a:r>
              <a:rPr lang="es-AR" sz="2400" spc="-5" dirty="0" smtClean="0">
                <a:latin typeface="Comic Sans MS"/>
                <a:cs typeface="Comic Sans MS"/>
              </a:rPr>
              <a:t>offset</a:t>
            </a:r>
            <a:r>
              <a:rPr lang="es-AR" sz="2400" dirty="0" smtClean="0">
                <a:latin typeface="Comic Sans MS"/>
                <a:cs typeface="Comic Sans MS"/>
              </a:rPr>
              <a:t> </a:t>
            </a:r>
            <a:r>
              <a:rPr lang="es-AR" sz="2400" spc="-5" dirty="0" smtClean="0">
                <a:latin typeface="Comic Sans MS"/>
                <a:cs typeface="Comic Sans MS"/>
              </a:rPr>
              <a:t>proporcionan</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contra 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cualquier</a:t>
            </a:r>
            <a:r>
              <a:rPr lang="es-AR" sz="2400" dirty="0" smtClean="0">
                <a:latin typeface="Comic Sans MS"/>
                <a:cs typeface="Comic Sans MS"/>
              </a:rPr>
              <a:t> </a:t>
            </a:r>
            <a:r>
              <a:rPr lang="es-AR" sz="2400" spc="-5" dirty="0" smtClean="0">
                <a:latin typeface="Comic Sans MS"/>
                <a:cs typeface="Comic Sans MS"/>
              </a:rPr>
              <a:t>nivel</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carga</a:t>
            </a:r>
            <a:r>
              <a:rPr lang="es-AR" sz="2400" spc="-5" dirty="0" smtClean="0">
                <a:latin typeface="Comic Sans MS"/>
                <a:cs typeface="Comic Sans MS"/>
              </a:rPr>
              <a:t>. Ambas </a:t>
            </a:r>
            <a:r>
              <a:rPr lang="es-AR" sz="2400" spc="-5" dirty="0" smtClean="0">
                <a:latin typeface="Comic Sans MS"/>
                <a:cs typeface="Comic Sans MS"/>
              </a:rPr>
              <a:t>unidades se ajustan con un offset de </a:t>
            </a:r>
            <a:r>
              <a:rPr lang="es-AR" sz="2400" spc="-5" dirty="0" err="1" smtClean="0">
                <a:latin typeface="Comic Sans MS"/>
                <a:cs typeface="Comic Sans MS"/>
              </a:rPr>
              <a:t>X’</a:t>
            </a:r>
            <a:r>
              <a:rPr lang="es-AR" sz="2400" spc="-7" baseline="-13888" dirty="0" err="1" smtClean="0">
                <a:latin typeface="Comic Sans MS"/>
                <a:cs typeface="Comic Sans MS"/>
              </a:rPr>
              <a:t>d</a:t>
            </a:r>
            <a:r>
              <a:rPr lang="es-AR" sz="2400" spc="-5" dirty="0" smtClean="0">
                <a:latin typeface="Comic Sans MS"/>
                <a:cs typeface="Comic Sans MS"/>
              </a:rPr>
              <a:t>/2.</a:t>
            </a:r>
            <a:endParaRPr sz="2400">
              <a:latin typeface="Comic Sans MS"/>
              <a:cs typeface="Comic Sans MS"/>
            </a:endParaRPr>
          </a:p>
        </p:txBody>
      </p:sp>
      <p:pic>
        <p:nvPicPr>
          <p:cNvPr id="7" name="object 7"/>
          <p:cNvPicPr/>
          <p:nvPr/>
        </p:nvPicPr>
        <p:blipFill>
          <a:blip r:embed="rId2" cstate="print"/>
          <a:stretch>
            <a:fillRect/>
          </a:stretch>
        </p:blipFill>
        <p:spPr>
          <a:xfrm>
            <a:off x="12512700" y="2385994"/>
            <a:ext cx="5072098" cy="4125077"/>
          </a:xfrm>
          <a:prstGeom prst="rect">
            <a:avLst/>
          </a:prstGeom>
        </p:spPr>
      </p:pic>
      <p:sp>
        <p:nvSpPr>
          <p:cNvPr id="14" name="13 Rectángulo"/>
          <p:cNvSpPr/>
          <p:nvPr/>
        </p:nvSpPr>
        <p:spPr>
          <a:xfrm>
            <a:off x="12512699" y="6886588"/>
            <a:ext cx="5072099" cy="707886"/>
          </a:xfrm>
          <a:prstGeom prst="rect">
            <a:avLst/>
          </a:prstGeom>
        </p:spPr>
        <p:txBody>
          <a:bodyPr wrap="square">
            <a:spAutoFit/>
          </a:bodyPr>
          <a:lstStyle/>
          <a:p>
            <a:pPr algn="ctr"/>
            <a:r>
              <a:rPr lang="es-AR" sz="2000" b="1" dirty="0" smtClean="0">
                <a:latin typeface="Comic Sans MS" pitchFamily="66" charset="0"/>
              </a:rPr>
              <a:t>Figura 3 Características del relé </a:t>
            </a:r>
            <a:r>
              <a:rPr lang="es-AR" sz="2000" b="1" dirty="0" err="1" smtClean="0">
                <a:latin typeface="Comic Sans MS" pitchFamily="66" charset="0"/>
              </a:rPr>
              <a:t>Mho</a:t>
            </a:r>
            <a:r>
              <a:rPr lang="es-AR" sz="2000" b="1" dirty="0" smtClean="0">
                <a:latin typeface="Comic Sans MS" pitchFamily="66" charset="0"/>
              </a:rPr>
              <a:t>-Offset de una zona </a:t>
            </a:r>
            <a:endParaRPr lang="es-AR" sz="2000" b="1" dirty="0">
              <a:latin typeface="Comic Sans MS" pitchFamily="66"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6802" y="528606"/>
            <a:ext cx="10358510" cy="7794441"/>
          </a:xfrm>
          <a:prstGeom prst="rect">
            <a:avLst/>
          </a:prstGeom>
        </p:spPr>
        <p:txBody>
          <a:bodyPr vert="horz" wrap="square" lIns="0" tIns="12700" rIns="0" bIns="0" rtlCol="0">
            <a:spAutoFit/>
          </a:bodyPr>
          <a:lstStyle/>
          <a:p>
            <a:pPr marL="38100" marR="30480" algn="just">
              <a:spcBef>
                <a:spcPts val="100"/>
              </a:spcBef>
            </a:pPr>
            <a:r>
              <a:rPr sz="2400" spc="-5" smtClean="0">
                <a:latin typeface="Comic Sans MS"/>
                <a:cs typeface="Comic Sans MS"/>
              </a:rPr>
              <a:t>La</a:t>
            </a:r>
            <a:r>
              <a:rPr lang="es-AR" sz="2400" spc="-5" dirty="0" smtClean="0">
                <a:latin typeface="Comic Sans MS"/>
                <a:cs typeface="Comic Sans MS"/>
              </a:rPr>
              <a:t> </a:t>
            </a:r>
            <a:r>
              <a:rPr sz="2400" b="1" spc="-5" smtClean="0">
                <a:latin typeface="Comic Sans MS"/>
                <a:cs typeface="Comic Sans MS"/>
              </a:rPr>
              <a:t>figura</a:t>
            </a:r>
            <a:r>
              <a:rPr sz="2400" b="1" smtClean="0">
                <a:latin typeface="Comic Sans MS"/>
                <a:cs typeface="Comic Sans MS"/>
              </a:rPr>
              <a:t> </a:t>
            </a:r>
            <a:r>
              <a:rPr sz="2400" b="1" spc="-5" dirty="0">
                <a:latin typeface="Comic Sans MS"/>
                <a:cs typeface="Comic Sans MS"/>
              </a:rPr>
              <a:t>4</a:t>
            </a:r>
            <a:r>
              <a:rPr sz="2400" dirty="0">
                <a:latin typeface="Comic Sans MS"/>
                <a:cs typeface="Comic Sans MS"/>
              </a:rPr>
              <a:t> </a:t>
            </a:r>
            <a:r>
              <a:rPr sz="2400" spc="-5" dirty="0">
                <a:latin typeface="Comic Sans MS"/>
                <a:cs typeface="Comic Sans MS"/>
              </a:rPr>
              <a:t>ilustra</a:t>
            </a:r>
            <a:r>
              <a:rPr sz="2400" dirty="0">
                <a:latin typeface="Comic Sans MS"/>
                <a:cs typeface="Comic Sans MS"/>
              </a:rPr>
              <a:t> </a:t>
            </a:r>
            <a:r>
              <a:rPr sz="2400" spc="-5" dirty="0">
                <a:latin typeface="Comic Sans MS"/>
                <a:cs typeface="Comic Sans MS"/>
              </a:rPr>
              <a:t>este</a:t>
            </a:r>
            <a:r>
              <a:rPr sz="2400" dirty="0">
                <a:latin typeface="Comic Sans MS"/>
                <a:cs typeface="Comic Sans MS"/>
              </a:rPr>
              <a:t> </a:t>
            </a:r>
            <a:r>
              <a:rPr sz="2400" spc="-5">
                <a:latin typeface="Comic Sans MS"/>
                <a:cs typeface="Comic Sans MS"/>
              </a:rPr>
              <a:t>enfoque</a:t>
            </a:r>
            <a:r>
              <a:rPr sz="2400" spc="-5" smtClean="0">
                <a:latin typeface="Comic Sans MS"/>
                <a:cs typeface="Comic Sans MS"/>
              </a:rPr>
              <a:t>.</a:t>
            </a:r>
            <a:endParaRPr lang="es-ES" sz="2400" spc="-5" dirty="0" smtClean="0">
              <a:latin typeface="Comic Sans MS"/>
              <a:cs typeface="Comic Sans MS"/>
            </a:endParaRPr>
          </a:p>
          <a:p>
            <a:pPr marL="38100" marR="30480" algn="just">
              <a:spcBef>
                <a:spcPts val="100"/>
              </a:spcBef>
            </a:pPr>
            <a:r>
              <a:rPr lang="es-AR" sz="2400" spc="-5" dirty="0" smtClean="0">
                <a:latin typeface="Comic Sans MS"/>
                <a:cs typeface="Comic Sans MS"/>
              </a:rPr>
              <a:t>La</a:t>
            </a:r>
            <a:r>
              <a:rPr lang="es-AR" sz="2400" dirty="0" smtClean="0">
                <a:latin typeface="Comic Sans MS"/>
                <a:cs typeface="Comic Sans MS"/>
              </a:rPr>
              <a:t> </a:t>
            </a:r>
            <a:r>
              <a:rPr lang="es-AR" sz="2400" b="1" spc="-5" dirty="0" smtClean="0">
                <a:latin typeface="Comic Sans MS"/>
                <a:cs typeface="Comic Sans MS"/>
              </a:rPr>
              <a:t>figura</a:t>
            </a:r>
            <a:r>
              <a:rPr lang="es-AR" sz="2400" b="1" dirty="0" smtClean="0">
                <a:latin typeface="Comic Sans MS"/>
                <a:cs typeface="Comic Sans MS"/>
              </a:rPr>
              <a:t> </a:t>
            </a:r>
            <a:r>
              <a:rPr lang="es-AR" sz="2400" b="1" spc="-5" dirty="0" smtClean="0">
                <a:latin typeface="Comic Sans MS"/>
                <a:cs typeface="Comic Sans MS"/>
              </a:rPr>
              <a:t>5</a:t>
            </a:r>
            <a:r>
              <a:rPr lang="es-AR" sz="2400" b="1" dirty="0" smtClean="0">
                <a:latin typeface="Comic Sans MS"/>
                <a:cs typeface="Comic Sans MS"/>
              </a:rPr>
              <a:t> </a:t>
            </a:r>
            <a:r>
              <a:rPr lang="es-AR" sz="2400" spc="-5" dirty="0" smtClean="0">
                <a:latin typeface="Comic Sans MS"/>
                <a:cs typeface="Comic Sans MS"/>
              </a:rPr>
              <a:t>ilustra</a:t>
            </a:r>
            <a:r>
              <a:rPr lang="es-AR" sz="2400" dirty="0" smtClean="0">
                <a:latin typeface="Comic Sans MS"/>
                <a:cs typeface="Comic Sans MS"/>
              </a:rPr>
              <a:t> </a:t>
            </a:r>
            <a:r>
              <a:rPr lang="es-AR" sz="2400" spc="-5" dirty="0" smtClean="0">
                <a:latin typeface="Comic Sans MS"/>
                <a:cs typeface="Comic Sans MS"/>
              </a:rPr>
              <a:t>otro</a:t>
            </a:r>
            <a:r>
              <a:rPr lang="es-AR" sz="2400" dirty="0" smtClean="0">
                <a:latin typeface="Comic Sans MS"/>
                <a:cs typeface="Comic Sans MS"/>
              </a:rPr>
              <a:t> </a:t>
            </a:r>
            <a:r>
              <a:rPr lang="es-AR" sz="2400" spc="-5" dirty="0" smtClean="0">
                <a:latin typeface="Comic Sans MS"/>
                <a:cs typeface="Comic Sans MS"/>
              </a:rPr>
              <a:t>enfoque</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usado</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la industria </a:t>
            </a:r>
            <a:r>
              <a:rPr lang="es-AR" sz="2400" spc="-5" dirty="0" smtClean="0">
                <a:latin typeface="Comic Sans MS"/>
                <a:cs typeface="Comic Sans MS"/>
              </a:rPr>
              <a:t>para la protección por pérdida de excitación</a:t>
            </a:r>
            <a:r>
              <a:rPr lang="es-AR" sz="2400" spc="-5" dirty="0" smtClean="0">
                <a:latin typeface="Comic Sans MS"/>
                <a:cs typeface="Comic Sans MS"/>
              </a:rPr>
              <a:t>. Este</a:t>
            </a:r>
            <a:r>
              <a:rPr lang="es-AR" sz="2400" dirty="0" smtClean="0">
                <a:latin typeface="Comic Sans MS"/>
                <a:cs typeface="Comic Sans MS"/>
              </a:rPr>
              <a:t> </a:t>
            </a:r>
            <a:r>
              <a:rPr lang="es-AR" sz="2400" spc="-5" dirty="0" smtClean="0">
                <a:latin typeface="Comic Sans MS"/>
                <a:cs typeface="Comic Sans MS"/>
              </a:rPr>
              <a:t>esquema</a:t>
            </a:r>
            <a:r>
              <a:rPr lang="es-AR" sz="2400" dirty="0" smtClean="0">
                <a:latin typeface="Comic Sans MS"/>
                <a:cs typeface="Comic Sans MS"/>
              </a:rPr>
              <a:t> </a:t>
            </a:r>
            <a:r>
              <a:rPr lang="es-AR" sz="2400" spc="-5" dirty="0" smtClean="0">
                <a:latin typeface="Comic Sans MS"/>
                <a:cs typeface="Comic Sans MS"/>
              </a:rPr>
              <a:t>usa</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combinación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de impedancia</a:t>
            </a:r>
            <a:r>
              <a:rPr lang="es-AR" sz="2400" spc="-5" dirty="0" smtClean="0">
                <a:latin typeface="Comic Sans MS"/>
                <a:cs typeface="Comic Sans MS"/>
              </a:rPr>
              <a:t>, una unidad direccional y una unidad de </a:t>
            </a:r>
            <a:r>
              <a:rPr lang="es-AR" sz="2400" dirty="0" smtClean="0">
                <a:latin typeface="Comic Sans MS"/>
                <a:cs typeface="Comic Sans MS"/>
              </a:rPr>
              <a:t>baja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aplicadas</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terminales</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y ajustadas </a:t>
            </a:r>
            <a:r>
              <a:rPr lang="es-AR" sz="2400" spc="-5" dirty="0" smtClean="0">
                <a:latin typeface="Comic Sans MS"/>
                <a:cs typeface="Comic Sans MS"/>
              </a:rPr>
              <a:t>para “ver hacia dentro” de la máquina.</a:t>
            </a:r>
            <a:r>
              <a:rPr lang="es-AR" sz="2400" dirty="0" smtClean="0">
                <a:latin typeface="Comic Sans MS"/>
                <a:cs typeface="Comic Sans MS"/>
              </a:rPr>
              <a:t> </a:t>
            </a:r>
            <a:r>
              <a:rPr lang="es-AR" sz="2400" spc="-5" dirty="0" smtClean="0">
                <a:latin typeface="Comic Sans MS"/>
                <a:cs typeface="Comic Sans MS"/>
              </a:rPr>
              <a:t>Las unidades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(Z2)</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direccional</a:t>
            </a:r>
            <a:r>
              <a:rPr lang="es-AR" sz="2400" spc="254" dirty="0" smtClean="0">
                <a:latin typeface="Comic Sans MS"/>
                <a:cs typeface="Comic Sans MS"/>
              </a:rPr>
              <a:t> </a:t>
            </a:r>
            <a:r>
              <a:rPr lang="es-AR" sz="2400" spc="-5" dirty="0" smtClean="0">
                <a:latin typeface="Comic Sans MS"/>
                <a:cs typeface="Comic Sans MS"/>
              </a:rPr>
              <a:t>se</a:t>
            </a:r>
            <a:r>
              <a:rPr lang="es-AR" sz="2400" spc="260" dirty="0" smtClean="0">
                <a:latin typeface="Comic Sans MS"/>
                <a:cs typeface="Comic Sans MS"/>
              </a:rPr>
              <a:t> </a:t>
            </a:r>
            <a:r>
              <a:rPr lang="es-AR" sz="2400" spc="-5" dirty="0" smtClean="0">
                <a:latin typeface="Comic Sans MS"/>
                <a:cs typeface="Comic Sans MS"/>
              </a:rPr>
              <a:t>ajustan para </a:t>
            </a:r>
            <a:r>
              <a:rPr lang="es-AR" sz="2400" spc="-5" dirty="0" smtClean="0">
                <a:latin typeface="Comic Sans MS"/>
                <a:cs typeface="Comic Sans MS"/>
              </a:rPr>
              <a:t>coordinar con el limitador de mínima excitación </a:t>
            </a:r>
            <a:r>
              <a:rPr lang="es-AR" sz="2400" spc="-5" dirty="0" smtClean="0">
                <a:latin typeface="Comic Sans MS"/>
                <a:cs typeface="Comic Sans MS"/>
              </a:rPr>
              <a:t>del generador </a:t>
            </a:r>
            <a:r>
              <a:rPr lang="es-AR" sz="2400" spc="-5" dirty="0" smtClean="0">
                <a:latin typeface="Comic Sans MS"/>
                <a:cs typeface="Comic Sans MS"/>
              </a:rPr>
              <a:t>y el límite de estabilidad de estado estable</a:t>
            </a:r>
            <a:r>
              <a:rPr lang="es-AR" sz="2400" spc="-5" dirty="0" smtClean="0">
                <a:latin typeface="Comic Sans MS"/>
                <a:cs typeface="Comic Sans MS"/>
              </a:rPr>
              <a:t>. </a:t>
            </a:r>
            <a:endParaRPr lang="es-AR" sz="2400" dirty="0" smtClean="0">
              <a:latin typeface="Comic Sans MS"/>
              <a:cs typeface="Comic Sans MS"/>
            </a:endParaRPr>
          </a:p>
          <a:p>
            <a:pPr marL="38100" marR="30480" algn="just">
              <a:spcBef>
                <a:spcPts val="100"/>
              </a:spcBef>
            </a:pPr>
            <a:r>
              <a:rPr lang="es-AR" sz="2400" spc="-5" dirty="0" smtClean="0">
                <a:latin typeface="Comic Sans MS"/>
                <a:cs typeface="Comic Sans MS"/>
              </a:rPr>
              <a:t>Durante</a:t>
            </a:r>
            <a:r>
              <a:rPr lang="es-AR" sz="2400" spc="229" dirty="0" smtClean="0">
                <a:latin typeface="Comic Sans MS"/>
                <a:cs typeface="Comic Sans MS"/>
              </a:rPr>
              <a:t> </a:t>
            </a:r>
            <a:r>
              <a:rPr lang="es-AR" sz="2400" spc="-5" dirty="0" smtClean="0">
                <a:latin typeface="Comic Sans MS"/>
                <a:cs typeface="Comic Sans MS"/>
              </a:rPr>
              <a:t>condiciones</a:t>
            </a:r>
            <a:r>
              <a:rPr lang="es-AR" sz="2400" spc="229" dirty="0" smtClean="0">
                <a:latin typeface="Comic Sans MS"/>
                <a:cs typeface="Comic Sans MS"/>
              </a:rPr>
              <a:t> </a:t>
            </a:r>
            <a:r>
              <a:rPr lang="es-AR" sz="2400" spc="-5" dirty="0" smtClean="0">
                <a:latin typeface="Comic Sans MS"/>
                <a:cs typeface="Comic Sans MS"/>
              </a:rPr>
              <a:t>de</a:t>
            </a:r>
            <a:r>
              <a:rPr lang="es-AR" sz="2400" spc="225" dirty="0" smtClean="0">
                <a:latin typeface="Comic Sans MS"/>
                <a:cs typeface="Comic Sans MS"/>
              </a:rPr>
              <a:t> </a:t>
            </a:r>
            <a:r>
              <a:rPr lang="es-AR" sz="2400" spc="-5" dirty="0" smtClean="0">
                <a:latin typeface="Comic Sans MS"/>
                <a:cs typeface="Comic Sans MS"/>
              </a:rPr>
              <a:t>excitación</a:t>
            </a:r>
            <a:r>
              <a:rPr lang="es-AR" sz="2400" spc="235" dirty="0" smtClean="0">
                <a:latin typeface="Comic Sans MS"/>
                <a:cs typeface="Comic Sans MS"/>
              </a:rPr>
              <a:t> </a:t>
            </a:r>
            <a:r>
              <a:rPr lang="es-AR" sz="2400" spc="-5" dirty="0" smtClean="0">
                <a:latin typeface="Comic Sans MS"/>
                <a:cs typeface="Comic Sans MS"/>
              </a:rPr>
              <a:t>anormalmente</a:t>
            </a:r>
            <a:r>
              <a:rPr lang="es-AR" sz="2400" spc="229" dirty="0" smtClean="0">
                <a:latin typeface="Comic Sans MS"/>
                <a:cs typeface="Comic Sans MS"/>
              </a:rPr>
              <a:t> </a:t>
            </a:r>
            <a:r>
              <a:rPr lang="es-AR" sz="2400" spc="-5" dirty="0" smtClean="0">
                <a:latin typeface="Comic Sans MS"/>
                <a:cs typeface="Comic Sans MS"/>
              </a:rPr>
              <a:t>baja</a:t>
            </a:r>
            <a:r>
              <a:rPr lang="es-AR" sz="2400" spc="-5" dirty="0" smtClean="0">
                <a:latin typeface="Comic Sans MS"/>
                <a:cs typeface="Comic Sans MS"/>
              </a:rPr>
              <a:t>, tal </a:t>
            </a:r>
            <a:r>
              <a:rPr lang="es-AR" sz="2400" spc="-5" dirty="0" smtClean="0">
                <a:latin typeface="Comic Sans MS"/>
                <a:cs typeface="Comic Sans MS"/>
              </a:rPr>
              <a:t>como puede ocurrir a continuación de una falla </a:t>
            </a:r>
            <a:r>
              <a:rPr lang="es-AR" sz="2400" spc="-5" dirty="0" smtClean="0">
                <a:latin typeface="Comic Sans MS"/>
                <a:cs typeface="Comic Sans MS"/>
              </a:rPr>
              <a:t>del limitador</a:t>
            </a:r>
            <a:r>
              <a:rPr lang="es-AR" sz="2400" spc="235" dirty="0" smtClean="0">
                <a:latin typeface="Comic Sans MS"/>
                <a:cs typeface="Comic Sans MS"/>
              </a:rPr>
              <a:t> </a:t>
            </a:r>
            <a:r>
              <a:rPr lang="es-AR" sz="2400" spc="-5" dirty="0" smtClean="0">
                <a:latin typeface="Comic Sans MS"/>
                <a:cs typeface="Comic Sans MS"/>
              </a:rPr>
              <a:t>de</a:t>
            </a:r>
            <a:r>
              <a:rPr lang="es-AR" sz="2400" spc="240" dirty="0" smtClean="0">
                <a:latin typeface="Comic Sans MS"/>
                <a:cs typeface="Comic Sans MS"/>
              </a:rPr>
              <a:t> </a:t>
            </a:r>
            <a:r>
              <a:rPr lang="es-AR" sz="2400" spc="-5" dirty="0" smtClean="0">
                <a:latin typeface="Comic Sans MS"/>
                <a:cs typeface="Comic Sans MS"/>
              </a:rPr>
              <a:t>mínima</a:t>
            </a:r>
            <a:r>
              <a:rPr lang="es-AR" sz="2400" spc="235" dirty="0" smtClean="0">
                <a:latin typeface="Comic Sans MS"/>
                <a:cs typeface="Comic Sans MS"/>
              </a:rPr>
              <a:t> </a:t>
            </a:r>
            <a:r>
              <a:rPr lang="es-AR" sz="2400" spc="-5" dirty="0" smtClean="0">
                <a:latin typeface="Comic Sans MS"/>
                <a:cs typeface="Comic Sans MS"/>
              </a:rPr>
              <a:t>excitación,</a:t>
            </a:r>
            <a:r>
              <a:rPr lang="es-AR" sz="2400" spc="240" dirty="0" smtClean="0">
                <a:latin typeface="Comic Sans MS"/>
                <a:cs typeface="Comic Sans MS"/>
              </a:rPr>
              <a:t> </a:t>
            </a:r>
            <a:r>
              <a:rPr lang="es-AR" sz="2400" spc="-5" dirty="0" smtClean="0">
                <a:latin typeface="Comic Sans MS"/>
                <a:cs typeface="Comic Sans MS"/>
              </a:rPr>
              <a:t>estas</a:t>
            </a:r>
            <a:r>
              <a:rPr lang="es-AR" sz="2400" spc="240" dirty="0" smtClean="0">
                <a:latin typeface="Comic Sans MS"/>
                <a:cs typeface="Comic Sans MS"/>
              </a:rPr>
              <a:t> </a:t>
            </a:r>
            <a:r>
              <a:rPr lang="es-AR" sz="2400" spc="-5" dirty="0" smtClean="0">
                <a:latin typeface="Comic Sans MS"/>
                <a:cs typeface="Comic Sans MS"/>
              </a:rPr>
              <a:t>unidades</a:t>
            </a:r>
            <a:r>
              <a:rPr lang="es-AR" sz="2400" spc="220" dirty="0" smtClean="0">
                <a:latin typeface="Comic Sans MS"/>
                <a:cs typeface="Comic Sans MS"/>
              </a:rPr>
              <a:t> </a:t>
            </a:r>
            <a:r>
              <a:rPr lang="es-AR" sz="2400" spc="-5" dirty="0" smtClean="0">
                <a:latin typeface="Comic Sans MS"/>
                <a:cs typeface="Comic Sans MS"/>
              </a:rPr>
              <a:t>operan una</a:t>
            </a:r>
            <a:r>
              <a:rPr lang="es-AR" sz="2400" dirty="0" smtClean="0">
                <a:latin typeface="Comic Sans MS"/>
                <a:cs typeface="Comic Sans MS"/>
              </a:rPr>
              <a:t> </a:t>
            </a:r>
            <a:r>
              <a:rPr lang="es-AR" sz="2400" spc="-5" dirty="0" smtClean="0">
                <a:latin typeface="Comic Sans MS"/>
                <a:cs typeface="Comic Sans MS"/>
              </a:rPr>
              <a:t>alarma,</a:t>
            </a:r>
            <a:r>
              <a:rPr lang="es-AR" sz="2400" dirty="0" smtClean="0">
                <a:latin typeface="Comic Sans MS"/>
                <a:cs typeface="Comic Sans MS"/>
              </a:rPr>
              <a:t> </a:t>
            </a:r>
            <a:r>
              <a:rPr lang="es-AR" sz="2400" spc="-5" dirty="0" smtClean="0">
                <a:latin typeface="Comic Sans MS"/>
                <a:cs typeface="Comic Sans MS"/>
              </a:rPr>
              <a:t>permitiéndole</a:t>
            </a:r>
            <a:r>
              <a:rPr lang="es-AR" sz="2400" dirty="0" smtClean="0">
                <a:latin typeface="Comic Sans MS"/>
                <a:cs typeface="Comic Sans MS"/>
              </a:rPr>
              <a:t> </a:t>
            </a:r>
            <a:r>
              <a:rPr lang="es-AR" sz="2400" spc="-5" dirty="0" smtClean="0">
                <a:latin typeface="Comic Sans MS"/>
                <a:cs typeface="Comic Sans MS"/>
              </a:rPr>
              <a:t>al</a:t>
            </a:r>
            <a:r>
              <a:rPr lang="es-AR" sz="2400" dirty="0" smtClean="0">
                <a:latin typeface="Comic Sans MS"/>
                <a:cs typeface="Comic Sans MS"/>
              </a:rPr>
              <a:t> </a:t>
            </a:r>
            <a:r>
              <a:rPr lang="es-AR" sz="2400" spc="-5" dirty="0" smtClean="0">
                <a:latin typeface="Comic Sans MS"/>
                <a:cs typeface="Comic Sans MS"/>
              </a:rPr>
              <a:t>operador</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central corregir </a:t>
            </a:r>
            <a:r>
              <a:rPr lang="es-AR" sz="2400" spc="-5" dirty="0" smtClean="0">
                <a:latin typeface="Comic Sans MS"/>
                <a:cs typeface="Comic Sans MS"/>
              </a:rPr>
              <a:t>esta situación.</a:t>
            </a:r>
            <a:r>
              <a:rPr lang="es-AR" sz="2400" dirty="0" smtClean="0">
                <a:latin typeface="Comic Sans MS"/>
                <a:cs typeface="Comic Sans MS"/>
              </a:rPr>
              <a:t> </a:t>
            </a:r>
            <a:r>
              <a:rPr lang="es-AR" sz="2400" spc="-5" dirty="0" smtClean="0">
                <a:latin typeface="Comic Sans MS"/>
                <a:cs typeface="Comic Sans MS"/>
              </a:rPr>
              <a:t>Si también existe una </a:t>
            </a:r>
            <a:r>
              <a:rPr lang="es-AR" sz="2400" spc="-5" dirty="0" smtClean="0">
                <a:latin typeface="Comic Sans MS"/>
                <a:cs typeface="Comic Sans MS"/>
              </a:rPr>
              <a:t>condición de</a:t>
            </a:r>
            <a:r>
              <a:rPr lang="es-AR" sz="2400" spc="125" dirty="0" smtClean="0">
                <a:latin typeface="Comic Sans MS"/>
                <a:cs typeface="Comic Sans MS"/>
              </a:rPr>
              <a:t> </a:t>
            </a:r>
            <a:r>
              <a:rPr lang="es-AR" sz="2400" spc="-5" dirty="0" smtClean="0">
                <a:latin typeface="Comic Sans MS"/>
                <a:cs typeface="Comic Sans MS"/>
              </a:rPr>
              <a:t>baja</a:t>
            </a:r>
            <a:r>
              <a:rPr lang="es-AR" sz="2400" spc="130" dirty="0" smtClean="0">
                <a:latin typeface="Comic Sans MS"/>
                <a:cs typeface="Comic Sans MS"/>
              </a:rPr>
              <a:t> </a:t>
            </a:r>
            <a:r>
              <a:rPr lang="es-AR" sz="2400" spc="-5" dirty="0" smtClean="0">
                <a:latin typeface="Comic Sans MS"/>
                <a:cs typeface="Comic Sans MS"/>
              </a:rPr>
              <a:t>tensión,</a:t>
            </a:r>
            <a:r>
              <a:rPr lang="es-AR" sz="2400" spc="130" dirty="0" smtClean="0">
                <a:latin typeface="Comic Sans MS"/>
                <a:cs typeface="Comic Sans MS"/>
              </a:rPr>
              <a:t> </a:t>
            </a:r>
            <a:r>
              <a:rPr lang="es-AR" sz="2400" spc="-5" dirty="0" smtClean="0">
                <a:latin typeface="Comic Sans MS"/>
                <a:cs typeface="Comic Sans MS"/>
              </a:rPr>
              <a:t>la</a:t>
            </a:r>
            <a:r>
              <a:rPr lang="es-AR" sz="2400" spc="130" dirty="0" smtClean="0">
                <a:latin typeface="Comic Sans MS"/>
                <a:cs typeface="Comic Sans MS"/>
              </a:rPr>
              <a:t> </a:t>
            </a:r>
            <a:r>
              <a:rPr lang="es-AR" sz="2400" spc="-5" dirty="0" smtClean="0">
                <a:latin typeface="Comic Sans MS"/>
                <a:cs typeface="Comic Sans MS"/>
              </a:rPr>
              <a:t>cual</a:t>
            </a:r>
            <a:r>
              <a:rPr lang="es-AR" sz="2400" spc="130" dirty="0" smtClean="0">
                <a:latin typeface="Comic Sans MS"/>
                <a:cs typeface="Comic Sans MS"/>
              </a:rPr>
              <a:t> </a:t>
            </a:r>
            <a:r>
              <a:rPr lang="es-AR" sz="2400" spc="-5" dirty="0" smtClean="0">
                <a:latin typeface="Comic Sans MS"/>
                <a:cs typeface="Comic Sans MS"/>
              </a:rPr>
              <a:t>indica</a:t>
            </a:r>
            <a:r>
              <a:rPr lang="es-AR" sz="2400" spc="130" dirty="0" smtClean="0">
                <a:latin typeface="Comic Sans MS"/>
                <a:cs typeface="Comic Sans MS"/>
              </a:rPr>
              <a:t> </a:t>
            </a:r>
            <a:r>
              <a:rPr lang="es-AR" sz="2400" spc="-5" dirty="0" smtClean="0">
                <a:latin typeface="Comic Sans MS"/>
                <a:cs typeface="Comic Sans MS"/>
              </a:rPr>
              <a:t>una</a:t>
            </a:r>
            <a:r>
              <a:rPr lang="es-AR" sz="2400" spc="130" dirty="0" smtClean="0">
                <a:latin typeface="Comic Sans MS"/>
                <a:cs typeface="Comic Sans MS"/>
              </a:rPr>
              <a:t> </a:t>
            </a:r>
            <a:r>
              <a:rPr lang="es-AR" sz="2400" spc="-5" dirty="0" smtClean="0">
                <a:latin typeface="Comic Sans MS"/>
                <a:cs typeface="Comic Sans MS"/>
              </a:rPr>
              <a:t>condición</a:t>
            </a:r>
            <a:r>
              <a:rPr lang="es-AR" sz="2400" spc="120" dirty="0" smtClean="0">
                <a:latin typeface="Comic Sans MS"/>
                <a:cs typeface="Comic Sans MS"/>
              </a:rPr>
              <a:t> </a:t>
            </a:r>
            <a:r>
              <a:rPr lang="es-AR" sz="2400" spc="-5" dirty="0" smtClean="0">
                <a:latin typeface="Comic Sans MS"/>
                <a:cs typeface="Comic Sans MS"/>
              </a:rPr>
              <a:t>de</a:t>
            </a:r>
            <a:r>
              <a:rPr lang="es-AR" sz="2400" spc="125" dirty="0" smtClean="0">
                <a:latin typeface="Comic Sans MS"/>
                <a:cs typeface="Comic Sans MS"/>
              </a:rPr>
              <a:t> </a:t>
            </a:r>
            <a:r>
              <a:rPr lang="es-AR" sz="2400" spc="-5" dirty="0" smtClean="0">
                <a:latin typeface="Comic Sans MS"/>
                <a:cs typeface="Comic Sans MS"/>
              </a:rPr>
              <a:t>pérdida de </a:t>
            </a:r>
            <a:r>
              <a:rPr lang="es-AR" sz="2400" spc="-5" dirty="0" smtClean="0">
                <a:latin typeface="Comic Sans MS"/>
                <a:cs typeface="Comic Sans MS"/>
              </a:rPr>
              <a:t>campo, la unidad de baja tensión operaría e iniciaría </a:t>
            </a:r>
            <a:r>
              <a:rPr lang="es-AR" sz="2400" spc="-5" dirty="0" smtClean="0">
                <a:latin typeface="Comic Sans MS"/>
                <a:cs typeface="Comic Sans MS"/>
              </a:rPr>
              <a:t>el disparo</a:t>
            </a:r>
            <a:r>
              <a:rPr lang="es-AR" sz="2400" spc="5" dirty="0" smtClean="0">
                <a:latin typeface="Comic Sans MS"/>
                <a:cs typeface="Comic Sans MS"/>
              </a:rPr>
              <a:t> </a:t>
            </a:r>
            <a:r>
              <a:rPr lang="es-AR" sz="2400" spc="-5" dirty="0" smtClean="0">
                <a:latin typeface="Comic Sans MS"/>
                <a:cs typeface="Comic Sans MS"/>
              </a:rPr>
              <a:t>con</a:t>
            </a:r>
            <a:r>
              <a:rPr lang="es-AR" sz="2400" spc="5" dirty="0" smtClean="0">
                <a:latin typeface="Comic Sans MS"/>
                <a:cs typeface="Comic Sans MS"/>
              </a:rPr>
              <a:t> </a:t>
            </a:r>
            <a:r>
              <a:rPr lang="es-AR" sz="2400" spc="-5" dirty="0" smtClean="0">
                <a:latin typeface="Comic Sans MS"/>
                <a:cs typeface="Comic Sans MS"/>
              </a:rPr>
              <a:t>un</a:t>
            </a:r>
            <a:r>
              <a:rPr lang="es-AR" sz="2400" spc="10" dirty="0" smtClean="0">
                <a:latin typeface="Comic Sans MS"/>
                <a:cs typeface="Comic Sans MS"/>
              </a:rPr>
              <a:t> </a:t>
            </a:r>
            <a:r>
              <a:rPr lang="es-AR" sz="2400" spc="-5" dirty="0" smtClean="0">
                <a:latin typeface="Comic Sans MS"/>
                <a:cs typeface="Comic Sans MS"/>
              </a:rPr>
              <a:t>retardo</a:t>
            </a:r>
            <a:r>
              <a:rPr lang="es-AR" sz="2400" spc="5" dirty="0" smtClean="0">
                <a:latin typeface="Comic Sans MS"/>
                <a:cs typeface="Comic Sans MS"/>
              </a:rPr>
              <a:t> </a:t>
            </a:r>
            <a:r>
              <a:rPr lang="es-AR" sz="2400" spc="-5" dirty="0" smtClean="0">
                <a:latin typeface="Comic Sans MS"/>
                <a:cs typeface="Comic Sans MS"/>
              </a:rPr>
              <a:t>de</a:t>
            </a:r>
            <a:r>
              <a:rPr lang="es-AR" sz="2400" spc="10" dirty="0" smtClean="0">
                <a:latin typeface="Comic Sans MS"/>
                <a:cs typeface="Comic Sans MS"/>
              </a:rPr>
              <a:t> </a:t>
            </a:r>
            <a:r>
              <a:rPr lang="es-AR" sz="2400" spc="-5" dirty="0" smtClean="0">
                <a:latin typeface="Comic Sans MS"/>
                <a:cs typeface="Comic Sans MS"/>
              </a:rPr>
              <a:t>tiempo</a:t>
            </a:r>
            <a:r>
              <a:rPr lang="es-AR" sz="2400" spc="5" dirty="0" smtClean="0">
                <a:latin typeface="Comic Sans MS"/>
                <a:cs typeface="Comic Sans MS"/>
              </a:rPr>
              <a:t> </a:t>
            </a:r>
            <a:r>
              <a:rPr lang="es-AR" sz="2400" spc="-5" dirty="0" smtClean="0">
                <a:latin typeface="Comic Sans MS"/>
                <a:cs typeface="Comic Sans MS"/>
              </a:rPr>
              <a:t>de</a:t>
            </a:r>
            <a:r>
              <a:rPr lang="es-AR" sz="2400" spc="5" dirty="0" smtClean="0">
                <a:latin typeface="Comic Sans MS"/>
                <a:cs typeface="Comic Sans MS"/>
              </a:rPr>
              <a:t> </a:t>
            </a:r>
            <a:r>
              <a:rPr lang="es-AR" sz="2400" spc="-5" dirty="0" smtClean="0">
                <a:latin typeface="Comic Sans MS"/>
                <a:cs typeface="Comic Sans MS"/>
              </a:rPr>
              <a:t>0.25</a:t>
            </a:r>
            <a:r>
              <a:rPr lang="es-AR" sz="2400" spc="10" dirty="0" smtClean="0">
                <a:latin typeface="Comic Sans MS"/>
                <a:cs typeface="Comic Sans MS"/>
              </a:rPr>
              <a:t> </a:t>
            </a:r>
            <a:r>
              <a:rPr lang="es-AR" sz="2400" spc="-5" dirty="0" smtClean="0">
                <a:latin typeface="Comic Sans MS"/>
                <a:cs typeface="Comic Sans MS"/>
              </a:rPr>
              <a:t>–</a:t>
            </a:r>
            <a:r>
              <a:rPr lang="es-AR" sz="2400" spc="5" dirty="0" smtClean="0">
                <a:latin typeface="Comic Sans MS"/>
                <a:cs typeface="Comic Sans MS"/>
              </a:rPr>
              <a:t> </a:t>
            </a:r>
            <a:r>
              <a:rPr lang="es-AR" sz="2400" spc="-5" dirty="0" smtClean="0">
                <a:latin typeface="Comic Sans MS"/>
                <a:cs typeface="Comic Sans MS"/>
              </a:rPr>
              <a:t>1.0</a:t>
            </a:r>
            <a:r>
              <a:rPr lang="es-AR" sz="2400" spc="10" dirty="0" smtClean="0">
                <a:latin typeface="Comic Sans MS"/>
                <a:cs typeface="Comic Sans MS"/>
              </a:rPr>
              <a:t> </a:t>
            </a:r>
            <a:r>
              <a:rPr lang="es-AR" sz="2400" spc="-5" dirty="0" smtClean="0">
                <a:latin typeface="Comic Sans MS"/>
                <a:cs typeface="Comic Sans MS"/>
              </a:rPr>
              <a:t>segundos Pueden también usarse dos relés en este esquema, con </a:t>
            </a:r>
            <a:r>
              <a:rPr lang="es-AR" sz="2400" spc="-5" dirty="0" smtClean="0">
                <a:latin typeface="Comic Sans MS"/>
                <a:cs typeface="Comic Sans MS"/>
              </a:rPr>
              <a:t>el segundo </a:t>
            </a:r>
            <a:r>
              <a:rPr lang="es-AR" sz="2400" spc="-5" dirty="0" smtClean="0">
                <a:latin typeface="Comic Sans MS"/>
                <a:cs typeface="Comic Sans MS"/>
              </a:rPr>
              <a:t>(mostrado como Z1 en la </a:t>
            </a:r>
            <a:r>
              <a:rPr lang="es-AR" sz="2400" b="1" spc="-5" dirty="0" smtClean="0">
                <a:latin typeface="Comic Sans MS"/>
                <a:cs typeface="Comic Sans MS"/>
              </a:rPr>
              <a:t>Figura 5</a:t>
            </a:r>
            <a:r>
              <a:rPr lang="es-AR" sz="2400" spc="-5" dirty="0" smtClean="0">
                <a:latin typeface="Comic Sans MS"/>
                <a:cs typeface="Comic Sans MS"/>
              </a:rPr>
              <a:t>) ajustado </a:t>
            </a:r>
            <a:r>
              <a:rPr lang="es-AR" sz="2400" spc="-5" dirty="0" smtClean="0">
                <a:latin typeface="Comic Sans MS"/>
                <a:cs typeface="Comic Sans MS"/>
              </a:rPr>
              <a:t>con un</a:t>
            </a:r>
            <a:r>
              <a:rPr lang="es-AR" sz="2400" spc="200" dirty="0" smtClean="0">
                <a:latin typeface="Comic Sans MS"/>
                <a:cs typeface="Comic Sans MS"/>
              </a:rPr>
              <a:t> </a:t>
            </a:r>
            <a:r>
              <a:rPr lang="es-AR" sz="2400" spc="-5" dirty="0" smtClean="0">
                <a:latin typeface="Comic Sans MS"/>
                <a:cs typeface="Comic Sans MS"/>
              </a:rPr>
              <a:t>desplazamiento</a:t>
            </a:r>
            <a:r>
              <a:rPr lang="es-AR" sz="2400" spc="200" dirty="0" smtClean="0">
                <a:latin typeface="Comic Sans MS"/>
                <a:cs typeface="Comic Sans MS"/>
              </a:rPr>
              <a:t> </a:t>
            </a:r>
            <a:r>
              <a:rPr lang="es-AR" sz="2400" spc="-5" dirty="0" smtClean="0">
                <a:latin typeface="Comic Sans MS"/>
                <a:cs typeface="Comic Sans MS"/>
              </a:rPr>
              <a:t>igual</a:t>
            </a:r>
            <a:r>
              <a:rPr lang="es-AR" sz="2400" spc="200" dirty="0" smtClean="0">
                <a:latin typeface="Comic Sans MS"/>
                <a:cs typeface="Comic Sans MS"/>
              </a:rPr>
              <a:t> </a:t>
            </a:r>
            <a:r>
              <a:rPr lang="es-AR" sz="2400" spc="-5" dirty="0" smtClean="0">
                <a:latin typeface="Comic Sans MS"/>
                <a:cs typeface="Comic Sans MS"/>
              </a:rPr>
              <a:t>a</a:t>
            </a:r>
            <a:r>
              <a:rPr lang="es-AR" sz="2400" spc="200" dirty="0" smtClean="0">
                <a:latin typeface="Comic Sans MS"/>
                <a:cs typeface="Comic Sans MS"/>
              </a:rPr>
              <a:t> </a:t>
            </a:r>
            <a:r>
              <a:rPr lang="es-AR" sz="2400" dirty="0" err="1" smtClean="0">
                <a:latin typeface="Comic Sans MS"/>
                <a:cs typeface="Comic Sans MS"/>
              </a:rPr>
              <a:t>X’</a:t>
            </a:r>
            <a:r>
              <a:rPr lang="es-AR" sz="2400" baseline="-13888" dirty="0" err="1" smtClean="0">
                <a:latin typeface="Comic Sans MS"/>
                <a:cs typeface="Comic Sans MS"/>
              </a:rPr>
              <a:t>d</a:t>
            </a:r>
            <a:r>
              <a:rPr lang="es-AR" sz="2400" dirty="0" smtClean="0">
                <a:latin typeface="Comic Sans MS"/>
                <a:cs typeface="Comic Sans MS"/>
              </a:rPr>
              <a:t>/2</a:t>
            </a:r>
            <a:r>
              <a:rPr lang="es-AR" sz="2400" spc="204" dirty="0" smtClean="0">
                <a:latin typeface="Comic Sans MS"/>
                <a:cs typeface="Comic Sans MS"/>
              </a:rPr>
              <a:t> </a:t>
            </a:r>
            <a:r>
              <a:rPr lang="es-AR" sz="2400" spc="-5" dirty="0" smtClean="0">
                <a:latin typeface="Comic Sans MS"/>
                <a:cs typeface="Comic Sans MS"/>
              </a:rPr>
              <a:t>y</a:t>
            </a:r>
            <a:r>
              <a:rPr lang="es-AR" sz="2400" spc="200" dirty="0" smtClean="0">
                <a:latin typeface="Comic Sans MS"/>
                <a:cs typeface="Comic Sans MS"/>
              </a:rPr>
              <a:t> </a:t>
            </a:r>
            <a:r>
              <a:rPr lang="es-AR" sz="2400" spc="-5" dirty="0" smtClean="0">
                <a:latin typeface="Comic Sans MS"/>
                <a:cs typeface="Comic Sans MS"/>
              </a:rPr>
              <a:t>con</a:t>
            </a:r>
            <a:r>
              <a:rPr lang="es-AR" sz="2400" spc="200" dirty="0" smtClean="0">
                <a:latin typeface="Comic Sans MS"/>
                <a:cs typeface="Comic Sans MS"/>
              </a:rPr>
              <a:t> </a:t>
            </a:r>
            <a:r>
              <a:rPr lang="es-AR" sz="2400" spc="-5" dirty="0" smtClean="0">
                <a:latin typeface="Comic Sans MS"/>
                <a:cs typeface="Comic Sans MS"/>
              </a:rPr>
              <a:t>el</a:t>
            </a:r>
            <a:r>
              <a:rPr lang="es-AR" sz="2400" spc="200" dirty="0" smtClean="0">
                <a:latin typeface="Comic Sans MS"/>
                <a:cs typeface="Comic Sans MS"/>
              </a:rPr>
              <a:t> </a:t>
            </a:r>
            <a:r>
              <a:rPr lang="es-AR" sz="2400" spc="-5" dirty="0" smtClean="0">
                <a:latin typeface="Comic Sans MS"/>
                <a:cs typeface="Comic Sans MS"/>
              </a:rPr>
              <a:t>alcance</a:t>
            </a:r>
            <a:r>
              <a:rPr lang="es-AR" sz="2400" spc="200" dirty="0" smtClean="0">
                <a:latin typeface="Comic Sans MS"/>
                <a:cs typeface="Comic Sans MS"/>
              </a:rPr>
              <a:t> </a:t>
            </a:r>
            <a:r>
              <a:rPr lang="es-AR" sz="2400" spc="-5" dirty="0" smtClean="0">
                <a:latin typeface="Comic Sans MS"/>
                <a:cs typeface="Comic Sans MS"/>
              </a:rPr>
              <a:t>largo igual</a:t>
            </a:r>
            <a:r>
              <a:rPr lang="es-AR" sz="2400" spc="85" dirty="0" smtClean="0">
                <a:latin typeface="Comic Sans MS"/>
                <a:cs typeface="Comic Sans MS"/>
              </a:rPr>
              <a:t> </a:t>
            </a:r>
            <a:r>
              <a:rPr lang="es-AR" sz="2400" spc="-5" dirty="0" smtClean="0">
                <a:latin typeface="Comic Sans MS"/>
                <a:cs typeface="Comic Sans MS"/>
              </a:rPr>
              <a:t>a</a:t>
            </a:r>
            <a:r>
              <a:rPr lang="es-AR" sz="2400" spc="85" dirty="0" smtClean="0">
                <a:latin typeface="Comic Sans MS"/>
                <a:cs typeface="Comic Sans MS"/>
              </a:rPr>
              <a:t> </a:t>
            </a:r>
            <a:r>
              <a:rPr lang="es-AR" sz="2400" spc="-5" dirty="0" smtClean="0">
                <a:latin typeface="Comic Sans MS"/>
                <a:cs typeface="Comic Sans MS"/>
              </a:rPr>
              <a:t>1.1.</a:t>
            </a:r>
            <a:r>
              <a:rPr lang="es-AR" sz="2400" spc="80" dirty="0" smtClean="0">
                <a:latin typeface="Comic Sans MS"/>
                <a:cs typeface="Comic Sans MS"/>
              </a:rPr>
              <a:t> </a:t>
            </a:r>
            <a:r>
              <a:rPr lang="es-AR" sz="2400" spc="-5" dirty="0" smtClean="0">
                <a:latin typeface="Comic Sans MS"/>
                <a:cs typeface="Comic Sans MS"/>
              </a:rPr>
              <a:t>veces</a:t>
            </a:r>
            <a:r>
              <a:rPr lang="es-AR" sz="2400" spc="90" dirty="0" smtClean="0">
                <a:latin typeface="Comic Sans MS"/>
                <a:cs typeface="Comic Sans MS"/>
              </a:rPr>
              <a:t> </a:t>
            </a:r>
            <a:r>
              <a:rPr lang="es-AR" sz="2400" spc="-5" dirty="0" err="1" smtClean="0">
                <a:latin typeface="Comic Sans MS"/>
                <a:cs typeface="Comic Sans MS"/>
              </a:rPr>
              <a:t>X</a:t>
            </a:r>
            <a:r>
              <a:rPr lang="es-AR" sz="2400" spc="-7" baseline="-13888" dirty="0" err="1" smtClean="0">
                <a:latin typeface="Comic Sans MS"/>
                <a:cs typeface="Comic Sans MS"/>
              </a:rPr>
              <a:t>d</a:t>
            </a:r>
            <a:r>
              <a:rPr lang="es-AR" sz="2400" spc="-5" dirty="0" err="1" smtClean="0">
                <a:latin typeface="Comic Sans MS"/>
                <a:cs typeface="Comic Sans MS"/>
              </a:rPr>
              <a:t>.</a:t>
            </a:r>
            <a:r>
              <a:rPr lang="es-AR" sz="2400" spc="180" dirty="0" smtClean="0">
                <a:latin typeface="Comic Sans MS"/>
                <a:cs typeface="Comic Sans MS"/>
              </a:rPr>
              <a:t> </a:t>
            </a:r>
            <a:r>
              <a:rPr lang="es-AR" sz="2400" spc="-5" dirty="0" smtClean="0">
                <a:latin typeface="Comic Sans MS"/>
                <a:cs typeface="Comic Sans MS"/>
              </a:rPr>
              <a:t>En</a:t>
            </a:r>
            <a:r>
              <a:rPr lang="es-AR" sz="2400" spc="80" dirty="0" smtClean="0">
                <a:latin typeface="Comic Sans MS"/>
                <a:cs typeface="Comic Sans MS"/>
              </a:rPr>
              <a:t> </a:t>
            </a:r>
            <a:r>
              <a:rPr lang="es-AR" sz="2400" spc="-5" dirty="0" smtClean="0">
                <a:latin typeface="Comic Sans MS"/>
                <a:cs typeface="Comic Sans MS"/>
              </a:rPr>
              <a:t>este</a:t>
            </a:r>
            <a:r>
              <a:rPr lang="es-AR" sz="2400" spc="75" dirty="0" smtClean="0">
                <a:latin typeface="Comic Sans MS"/>
                <a:cs typeface="Comic Sans MS"/>
              </a:rPr>
              <a:t> </a:t>
            </a:r>
            <a:r>
              <a:rPr lang="es-AR" sz="2400" spc="-5" dirty="0" smtClean="0">
                <a:latin typeface="Comic Sans MS"/>
                <a:cs typeface="Comic Sans MS"/>
              </a:rPr>
              <a:t>caso,</a:t>
            </a:r>
            <a:r>
              <a:rPr lang="es-AR" sz="2400" spc="80" dirty="0" smtClean="0">
                <a:latin typeface="Comic Sans MS"/>
                <a:cs typeface="Comic Sans MS"/>
              </a:rPr>
              <a:t> </a:t>
            </a:r>
            <a:r>
              <a:rPr lang="es-AR" sz="2400" spc="-5" dirty="0" smtClean="0">
                <a:latin typeface="Comic Sans MS"/>
                <a:cs typeface="Comic Sans MS"/>
              </a:rPr>
              <a:t>el</a:t>
            </a:r>
            <a:r>
              <a:rPr lang="es-AR" sz="2400" spc="75" dirty="0" smtClean="0">
                <a:latin typeface="Comic Sans MS"/>
                <a:cs typeface="Comic Sans MS"/>
              </a:rPr>
              <a:t> </a:t>
            </a:r>
            <a:r>
              <a:rPr lang="es-AR" sz="2400" spc="-5" dirty="0" smtClean="0">
                <a:latin typeface="Comic Sans MS"/>
                <a:cs typeface="Comic Sans MS"/>
              </a:rPr>
              <a:t>relé</a:t>
            </a:r>
            <a:r>
              <a:rPr lang="es-AR" sz="2400" spc="75" dirty="0" smtClean="0">
                <a:latin typeface="Comic Sans MS"/>
                <a:cs typeface="Comic Sans MS"/>
              </a:rPr>
              <a:t> </a:t>
            </a:r>
            <a:r>
              <a:rPr lang="es-AR" sz="2400" spc="-5" dirty="0" smtClean="0">
                <a:latin typeface="Comic Sans MS"/>
                <a:cs typeface="Comic Sans MS"/>
              </a:rPr>
              <a:t>con</a:t>
            </a:r>
            <a:r>
              <a:rPr lang="es-AR" sz="2400" spc="75" dirty="0" smtClean="0">
                <a:latin typeface="Comic Sans MS"/>
                <a:cs typeface="Comic Sans MS"/>
              </a:rPr>
              <a:t> </a:t>
            </a:r>
            <a:r>
              <a:rPr lang="es-AR" sz="2400" spc="-5" dirty="0" smtClean="0">
                <a:latin typeface="Comic Sans MS"/>
                <a:cs typeface="Comic Sans MS"/>
              </a:rPr>
              <a:t>el</a:t>
            </a:r>
            <a:r>
              <a:rPr lang="es-AR" sz="2400" spc="80" dirty="0" smtClean="0">
                <a:latin typeface="Comic Sans MS"/>
                <a:cs typeface="Comic Sans MS"/>
              </a:rPr>
              <a:t> </a:t>
            </a:r>
            <a:r>
              <a:rPr lang="es-AR" sz="2400" spc="-5" dirty="0" smtClean="0">
                <a:latin typeface="Comic Sans MS"/>
                <a:cs typeface="Comic Sans MS"/>
              </a:rPr>
              <a:t>ajuste Z1</a:t>
            </a:r>
            <a:r>
              <a:rPr lang="es-AR" sz="2400" dirty="0" smtClean="0">
                <a:latin typeface="Comic Sans MS"/>
                <a:cs typeface="Comic Sans MS"/>
              </a:rPr>
              <a:t> </a:t>
            </a:r>
            <a:r>
              <a:rPr lang="es-AR" sz="2400" spc="-5" dirty="0" smtClean="0">
                <a:latin typeface="Comic Sans MS"/>
                <a:cs typeface="Comic Sans MS"/>
              </a:rPr>
              <a:t>deberá</a:t>
            </a:r>
            <a:r>
              <a:rPr lang="es-AR" sz="2400" dirty="0" smtClean="0">
                <a:latin typeface="Comic Sans MS"/>
                <a:cs typeface="Comic Sans MS"/>
              </a:rPr>
              <a:t> </a:t>
            </a:r>
            <a:r>
              <a:rPr lang="es-AR" sz="2400" spc="-5" dirty="0" smtClean="0">
                <a:latin typeface="Comic Sans MS"/>
                <a:cs typeface="Comic Sans MS"/>
              </a:rPr>
              <a:t>disparar</a:t>
            </a:r>
            <a:r>
              <a:rPr lang="es-AR" sz="2400" dirty="0" smtClean="0">
                <a:latin typeface="Comic Sans MS"/>
                <a:cs typeface="Comic Sans MS"/>
              </a:rPr>
              <a:t> </a:t>
            </a:r>
            <a:r>
              <a:rPr lang="es-AR" sz="2400" spc="-5" dirty="0" smtClean="0">
                <a:latin typeface="Comic Sans MS"/>
                <a:cs typeface="Comic Sans MS"/>
              </a:rPr>
              <a:t>sin</a:t>
            </a:r>
            <a:r>
              <a:rPr lang="es-AR" sz="2400" dirty="0" smtClean="0">
                <a:latin typeface="Comic Sans MS"/>
                <a:cs typeface="Comic Sans MS"/>
              </a:rPr>
              <a:t> </a:t>
            </a:r>
            <a:r>
              <a:rPr lang="es-AR" sz="2400" spc="-5" dirty="0" smtClean="0">
                <a:latin typeface="Comic Sans MS"/>
                <a:cs typeface="Comic Sans MS"/>
              </a:rPr>
              <a:t>retardo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externo</a:t>
            </a:r>
            <a:r>
              <a:rPr lang="es-AR" sz="2400" spc="-5" dirty="0" smtClean="0">
                <a:latin typeface="Comic Sans MS"/>
                <a:cs typeface="Comic Sans MS"/>
              </a:rPr>
              <a:t>, mientras</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otro</a:t>
            </a:r>
            <a:r>
              <a:rPr lang="es-AR" sz="2400" dirty="0" smtClean="0">
                <a:latin typeface="Comic Sans MS"/>
                <a:cs typeface="Comic Sans MS"/>
              </a:rPr>
              <a:t> </a:t>
            </a:r>
            <a:r>
              <a:rPr lang="es-AR" sz="2400" spc="-5" dirty="0" smtClean="0">
                <a:latin typeface="Comic Sans MS"/>
                <a:cs typeface="Comic Sans MS"/>
              </a:rPr>
              <a:t>relé</a:t>
            </a:r>
            <a:r>
              <a:rPr lang="es-AR" sz="2400" dirty="0" smtClean="0">
                <a:latin typeface="Comic Sans MS"/>
                <a:cs typeface="Comic Sans MS"/>
              </a:rPr>
              <a:t> </a:t>
            </a:r>
            <a:r>
              <a:rPr lang="es-AR" sz="2400" spc="-5" dirty="0" smtClean="0">
                <a:latin typeface="Comic Sans MS"/>
                <a:cs typeface="Comic Sans MS"/>
              </a:rPr>
              <a:t>Z2</a:t>
            </a:r>
            <a:r>
              <a:rPr lang="es-AR" sz="2400" dirty="0" smtClean="0">
                <a:latin typeface="Comic Sans MS"/>
                <a:cs typeface="Comic Sans MS"/>
              </a:rPr>
              <a:t> </a:t>
            </a:r>
            <a:r>
              <a:rPr lang="es-AR" sz="2400" spc="-5" dirty="0" smtClean="0">
                <a:latin typeface="Comic Sans MS"/>
                <a:cs typeface="Comic Sans MS"/>
              </a:rPr>
              <a:t>debe</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retrasado aproximadamente </a:t>
            </a:r>
            <a:r>
              <a:rPr lang="es-AR" sz="2400" spc="-5" dirty="0" smtClean="0">
                <a:latin typeface="Comic Sans MS"/>
                <a:cs typeface="Comic Sans MS"/>
              </a:rPr>
              <a:t>0.75 segundos para evitar la </a:t>
            </a:r>
            <a:r>
              <a:rPr lang="es-AR" sz="2400" spc="-5" dirty="0" smtClean="0">
                <a:latin typeface="Comic Sans MS"/>
                <a:cs typeface="Comic Sans MS"/>
              </a:rPr>
              <a:t>operación con </a:t>
            </a:r>
            <a:r>
              <a:rPr lang="es-AR" sz="2400" spc="-5" dirty="0" smtClean="0">
                <a:latin typeface="Comic Sans MS"/>
                <a:cs typeface="Comic Sans MS"/>
              </a:rPr>
              <a:t>oscilaciones</a:t>
            </a:r>
            <a:r>
              <a:rPr lang="es-AR" sz="2400" dirty="0" smtClean="0">
                <a:latin typeface="Comic Sans MS"/>
                <a:cs typeface="Comic Sans MS"/>
              </a:rPr>
              <a:t> </a:t>
            </a:r>
            <a:r>
              <a:rPr lang="es-AR" sz="2400" spc="-5" dirty="0" smtClean="0">
                <a:latin typeface="Comic Sans MS"/>
                <a:cs typeface="Comic Sans MS"/>
              </a:rPr>
              <a:t>estables.</a:t>
            </a:r>
          </a:p>
        </p:txBody>
      </p:sp>
      <p:pic>
        <p:nvPicPr>
          <p:cNvPr id="14" name="object 3"/>
          <p:cNvPicPr/>
          <p:nvPr/>
        </p:nvPicPr>
        <p:blipFill>
          <a:blip r:embed="rId2" cstate="print"/>
          <a:stretch>
            <a:fillRect/>
          </a:stretch>
        </p:blipFill>
        <p:spPr>
          <a:xfrm>
            <a:off x="11298254" y="385730"/>
            <a:ext cx="5857916" cy="4357718"/>
          </a:xfrm>
          <a:prstGeom prst="rect">
            <a:avLst/>
          </a:prstGeom>
        </p:spPr>
      </p:pic>
      <p:sp>
        <p:nvSpPr>
          <p:cNvPr id="16" name="object 5"/>
          <p:cNvSpPr txBox="1"/>
          <p:nvPr/>
        </p:nvSpPr>
        <p:spPr>
          <a:xfrm>
            <a:off x="12149914" y="3714086"/>
            <a:ext cx="3054350" cy="162352"/>
          </a:xfrm>
          <a:prstGeom prst="rect">
            <a:avLst/>
          </a:prstGeom>
        </p:spPr>
        <p:txBody>
          <a:bodyPr vert="horz" wrap="square" lIns="0" tIns="12700" rIns="0" bIns="0" rtlCol="0">
            <a:spAutoFit/>
          </a:bodyPr>
          <a:lstStyle/>
          <a:p>
            <a:pPr marL="12700" marR="5080" algn="just">
              <a:lnSpc>
                <a:spcPct val="116100"/>
              </a:lnSpc>
              <a:spcBef>
                <a:spcPts val="100"/>
              </a:spcBef>
            </a:pPr>
            <a:r>
              <a:rPr sz="900" spc="-5" smtClean="0">
                <a:latin typeface="Comic Sans MS"/>
                <a:cs typeface="Comic Sans MS"/>
              </a:rPr>
              <a:t>.</a:t>
            </a:r>
            <a:endParaRPr sz="900">
              <a:latin typeface="Comic Sans MS"/>
              <a:cs typeface="Comic Sans MS"/>
            </a:endParaRPr>
          </a:p>
        </p:txBody>
      </p:sp>
      <p:pic>
        <p:nvPicPr>
          <p:cNvPr id="17" name="object 7"/>
          <p:cNvPicPr/>
          <p:nvPr/>
        </p:nvPicPr>
        <p:blipFill>
          <a:blip r:embed="rId3" cstate="print"/>
          <a:stretch>
            <a:fillRect/>
          </a:stretch>
        </p:blipFill>
        <p:spPr>
          <a:xfrm>
            <a:off x="11798320" y="5386390"/>
            <a:ext cx="5286412" cy="3643338"/>
          </a:xfrm>
          <a:prstGeom prst="rect">
            <a:avLst/>
          </a:prstGeom>
        </p:spPr>
      </p:pic>
      <p:sp>
        <p:nvSpPr>
          <p:cNvPr id="19" name="18 Rectángulo"/>
          <p:cNvSpPr/>
          <p:nvPr/>
        </p:nvSpPr>
        <p:spPr>
          <a:xfrm>
            <a:off x="10798188" y="4600572"/>
            <a:ext cx="6858048" cy="707886"/>
          </a:xfrm>
          <a:prstGeom prst="rect">
            <a:avLst/>
          </a:prstGeom>
        </p:spPr>
        <p:txBody>
          <a:bodyPr wrap="square">
            <a:spAutoFit/>
          </a:bodyPr>
          <a:lstStyle/>
          <a:p>
            <a:pPr algn="ctr"/>
            <a:r>
              <a:rPr lang="pt-BR" sz="2000" dirty="0" smtClean="0">
                <a:latin typeface="Comic Sans MS" pitchFamily="66" charset="0"/>
              </a:rPr>
              <a:t>Figura 4. </a:t>
            </a:r>
            <a:r>
              <a:rPr lang="pt-BR" sz="2000" b="1" dirty="0" smtClean="0">
                <a:latin typeface="Comic Sans MS" pitchFamily="66" charset="0"/>
              </a:rPr>
              <a:t>Características </a:t>
            </a:r>
            <a:r>
              <a:rPr lang="pt-BR" sz="2000" b="1" dirty="0" err="1" smtClean="0">
                <a:latin typeface="Comic Sans MS" pitchFamily="66" charset="0"/>
              </a:rPr>
              <a:t>del</a:t>
            </a:r>
            <a:r>
              <a:rPr lang="pt-BR" sz="2000" b="1" dirty="0" smtClean="0">
                <a:latin typeface="Comic Sans MS" pitchFamily="66" charset="0"/>
              </a:rPr>
              <a:t> relé </a:t>
            </a:r>
            <a:r>
              <a:rPr lang="pt-BR" sz="2000" b="1" dirty="0" err="1" smtClean="0">
                <a:latin typeface="Comic Sans MS" pitchFamily="66" charset="0"/>
              </a:rPr>
              <a:t>Mho-Offset</a:t>
            </a:r>
            <a:r>
              <a:rPr lang="pt-BR" sz="2000" b="1" dirty="0" smtClean="0">
                <a:latin typeface="Comic Sans MS" pitchFamily="66" charset="0"/>
              </a:rPr>
              <a:t> de dos zonas </a:t>
            </a:r>
            <a:endParaRPr lang="es-AR" sz="2000" dirty="0">
              <a:latin typeface="Comic Sans MS" pitchFamily="66" charset="0"/>
            </a:endParaRPr>
          </a:p>
        </p:txBody>
      </p:sp>
      <p:sp>
        <p:nvSpPr>
          <p:cNvPr id="20" name="19 Rectángulo"/>
          <p:cNvSpPr/>
          <p:nvPr/>
        </p:nvSpPr>
        <p:spPr>
          <a:xfrm>
            <a:off x="10798188" y="9029728"/>
            <a:ext cx="6797660" cy="707886"/>
          </a:xfrm>
          <a:prstGeom prst="rect">
            <a:avLst/>
          </a:prstGeom>
        </p:spPr>
        <p:txBody>
          <a:bodyPr wrap="square">
            <a:spAutoFit/>
          </a:bodyPr>
          <a:lstStyle/>
          <a:p>
            <a:pPr algn="ctr"/>
            <a:r>
              <a:rPr lang="es-AR" sz="2000" b="1" dirty="0" smtClean="0">
                <a:latin typeface="Comic Sans MS" pitchFamily="66" charset="0"/>
              </a:rPr>
              <a:t>Figura 5. Protección de pérdida de campo usando una unidad de impedancia y un elemento direccional </a:t>
            </a:r>
            <a:endParaRPr lang="es-AR" sz="2000" b="1" dirty="0">
              <a:latin typeface="Comic Sans MS" pitchFamily="66" charset="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6802" y="528606"/>
            <a:ext cx="10358510" cy="6269152"/>
          </a:xfrm>
          <a:prstGeom prst="rect">
            <a:avLst/>
          </a:prstGeom>
        </p:spPr>
        <p:txBody>
          <a:bodyPr vert="horz" wrap="square" lIns="0" tIns="12700" rIns="0" bIns="0" rtlCol="0">
            <a:spAutoFit/>
          </a:bodyPr>
          <a:lstStyle/>
          <a:p>
            <a:pPr marL="38100" marR="30480" algn="just">
              <a:spcBef>
                <a:spcPts val="100"/>
              </a:spcBef>
            </a:pP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aplica</a:t>
            </a:r>
            <a:r>
              <a:rPr lang="es-AR" sz="2400" dirty="0" smtClean="0">
                <a:latin typeface="Comic Sans MS"/>
                <a:cs typeface="Comic Sans MS"/>
              </a:rPr>
              <a:t> </a:t>
            </a:r>
            <a:r>
              <a:rPr lang="es-AR" sz="2400" spc="-5" dirty="0" smtClean="0">
                <a:latin typeface="Comic Sans MS"/>
                <a:cs typeface="Comic Sans MS"/>
              </a:rPr>
              <a:t>esta</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generadores hidráulicos</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existen</a:t>
            </a:r>
            <a:r>
              <a:rPr lang="es-AR" sz="2400" dirty="0" smtClean="0">
                <a:latin typeface="Comic Sans MS"/>
                <a:cs typeface="Comic Sans MS"/>
              </a:rPr>
              <a:t> </a:t>
            </a:r>
            <a:r>
              <a:rPr lang="es-AR" sz="2400" spc="-5" dirty="0" smtClean="0">
                <a:latin typeface="Comic Sans MS"/>
                <a:cs typeface="Comic Sans MS"/>
              </a:rPr>
              <a:t>otros</a:t>
            </a:r>
            <a:r>
              <a:rPr lang="es-AR" sz="2400" dirty="0" smtClean="0">
                <a:latin typeface="Comic Sans MS"/>
                <a:cs typeface="Comic Sans MS"/>
              </a:rPr>
              <a:t> </a:t>
            </a:r>
            <a:r>
              <a:rPr lang="es-AR" sz="2400" spc="-5" dirty="0" smtClean="0">
                <a:latin typeface="Comic Sans MS"/>
                <a:cs typeface="Comic Sans MS"/>
              </a:rPr>
              <a:t>factores</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posiblemente deban </a:t>
            </a:r>
            <a:r>
              <a:rPr lang="es-AR" sz="2400" spc="-5" dirty="0" smtClean="0">
                <a:latin typeface="Comic Sans MS"/>
                <a:cs typeface="Comic Sans MS"/>
              </a:rPr>
              <a:t>ser considerados.</a:t>
            </a:r>
            <a:r>
              <a:rPr lang="es-AR" sz="2400" dirty="0" smtClean="0">
                <a:latin typeface="Comic Sans MS"/>
                <a:cs typeface="Comic Sans MS"/>
              </a:rPr>
              <a:t> </a:t>
            </a:r>
            <a:r>
              <a:rPr lang="es-AR" sz="2400" spc="-5" dirty="0" smtClean="0">
                <a:latin typeface="Comic Sans MS"/>
                <a:cs typeface="Comic Sans MS"/>
              </a:rPr>
              <a:t>Puesto que estos </a:t>
            </a:r>
            <a:r>
              <a:rPr lang="es-AR" sz="2400" spc="-5" dirty="0" smtClean="0">
                <a:latin typeface="Comic Sans MS"/>
                <a:cs typeface="Comic Sans MS"/>
              </a:rPr>
              <a:t>generadores pueden </a:t>
            </a:r>
            <a:r>
              <a:rPr lang="es-AR" sz="2400" spc="-5" dirty="0" smtClean="0">
                <a:latin typeface="Comic Sans MS"/>
                <a:cs typeface="Comic Sans MS"/>
              </a:rPr>
              <a:t>ser operados en ocasiones como </a:t>
            </a:r>
            <a:r>
              <a:rPr lang="es-AR" sz="2400" spc="-5" dirty="0" smtClean="0">
                <a:latin typeface="Comic Sans MS"/>
                <a:cs typeface="Comic Sans MS"/>
              </a:rPr>
              <a:t>condensadores sincrónicos</a:t>
            </a:r>
            <a:r>
              <a:rPr lang="es-AR" sz="2400" spc="-5" dirty="0" smtClean="0">
                <a:latin typeface="Comic Sans MS"/>
                <a:cs typeface="Comic Sans MS"/>
              </a:rPr>
              <a:t>, es posible que los esquemas de pérdida </a:t>
            </a:r>
            <a:r>
              <a:rPr lang="es-AR" sz="2400" spc="-5" dirty="0" smtClean="0">
                <a:latin typeface="Comic Sans MS"/>
                <a:cs typeface="Comic Sans MS"/>
              </a:rPr>
              <a:t>de excitación </a:t>
            </a:r>
            <a:r>
              <a:rPr lang="es-AR" sz="2400" spc="-5" dirty="0" smtClean="0">
                <a:latin typeface="Comic Sans MS"/>
                <a:cs typeface="Comic Sans MS"/>
              </a:rPr>
              <a:t>anteriores operen innecesariamente cuando </a:t>
            </a:r>
            <a:r>
              <a:rPr lang="es-AR" sz="2400" spc="-5" dirty="0" smtClean="0">
                <a:latin typeface="Comic Sans MS"/>
                <a:cs typeface="Comic Sans MS"/>
              </a:rPr>
              <a:t>el generador</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operado</a:t>
            </a:r>
            <a:r>
              <a:rPr lang="es-AR" sz="2400" dirty="0" smtClean="0">
                <a:latin typeface="Comic Sans MS"/>
                <a:cs typeface="Comic Sans MS"/>
              </a:rPr>
              <a:t> </a:t>
            </a:r>
            <a:r>
              <a:rPr lang="es-AR" sz="2400" spc="-5" dirty="0" err="1" smtClean="0">
                <a:latin typeface="Comic Sans MS"/>
                <a:cs typeface="Comic Sans MS"/>
              </a:rPr>
              <a:t>subexcitado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esto</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tomando </a:t>
            </a:r>
            <a:r>
              <a:rPr lang="es-AR" sz="2400" spc="-5" dirty="0" err="1" smtClean="0">
                <a:latin typeface="Comic Sans MS"/>
                <a:cs typeface="Comic Sans MS"/>
              </a:rPr>
              <a:t>VARs</a:t>
            </a:r>
            <a:r>
              <a:rPr lang="es-AR" sz="2400" spc="-5" dirty="0" smtClean="0">
                <a:latin typeface="Comic Sans MS"/>
                <a:cs typeface="Comic Sans MS"/>
              </a:rPr>
              <a:t> </a:t>
            </a:r>
            <a:r>
              <a:rPr lang="es-AR" sz="2400" spc="-5" dirty="0" smtClean="0">
                <a:latin typeface="Comic Sans MS"/>
                <a:cs typeface="Comic Sans MS"/>
              </a:rPr>
              <a:t>cercanos a la capacidad de la máquina. Para </a:t>
            </a:r>
            <a:r>
              <a:rPr lang="es-AR" sz="2400" spc="-5" dirty="0" smtClean="0">
                <a:latin typeface="Comic Sans MS"/>
                <a:cs typeface="Comic Sans MS"/>
              </a:rPr>
              <a:t>evitar operaciones</a:t>
            </a:r>
            <a:r>
              <a:rPr lang="es-AR" sz="2400" dirty="0" smtClean="0">
                <a:latin typeface="Comic Sans MS"/>
                <a:cs typeface="Comic Sans MS"/>
              </a:rPr>
              <a:t> </a:t>
            </a:r>
            <a:r>
              <a:rPr lang="es-AR" sz="2400" spc="-5" dirty="0" smtClean="0">
                <a:latin typeface="Comic Sans MS"/>
                <a:cs typeface="Comic Sans MS"/>
              </a:rPr>
              <a:t>innecesarias,</a:t>
            </a:r>
            <a:r>
              <a:rPr lang="es-AR" sz="2400" dirty="0" smtClean="0">
                <a:latin typeface="Comic Sans MS"/>
                <a:cs typeface="Comic Sans MS"/>
              </a:rPr>
              <a:t> </a:t>
            </a:r>
            <a:r>
              <a:rPr lang="es-AR" sz="2400" spc="-5" dirty="0" smtClean="0">
                <a:latin typeface="Comic Sans MS"/>
                <a:cs typeface="Comic Sans MS"/>
              </a:rPr>
              <a:t>puede</a:t>
            </a:r>
            <a:r>
              <a:rPr lang="es-AR" sz="2400" dirty="0" smtClean="0">
                <a:latin typeface="Comic Sans MS"/>
                <a:cs typeface="Comic Sans MS"/>
              </a:rPr>
              <a:t> </a:t>
            </a:r>
            <a:r>
              <a:rPr lang="es-AR" sz="2400" spc="-5" dirty="0" smtClean="0">
                <a:latin typeface="Comic Sans MS"/>
                <a:cs typeface="Comic Sans MS"/>
              </a:rPr>
              <a:t>emplearse</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relé</a:t>
            </a:r>
            <a:r>
              <a:rPr lang="es-AR" sz="2400" spc="254" dirty="0" smtClean="0">
                <a:latin typeface="Comic Sans MS"/>
                <a:cs typeface="Comic Sans MS"/>
              </a:rPr>
              <a:t> </a:t>
            </a:r>
            <a:r>
              <a:rPr lang="es-AR" sz="2400" spc="-5" dirty="0" smtClean="0">
                <a:latin typeface="Comic Sans MS"/>
                <a:cs typeface="Comic Sans MS"/>
              </a:rPr>
              <a:t>de baja </a:t>
            </a:r>
            <a:r>
              <a:rPr lang="es-AR" sz="2400" spc="-5" dirty="0" smtClean="0">
                <a:latin typeface="Comic Sans MS"/>
                <a:cs typeface="Comic Sans MS"/>
              </a:rPr>
              <a:t>tensión para supervisar los esquemas de </a:t>
            </a:r>
            <a:r>
              <a:rPr lang="es-AR" sz="2400" spc="-5" dirty="0" smtClean="0">
                <a:latin typeface="Comic Sans MS"/>
                <a:cs typeface="Comic Sans MS"/>
              </a:rPr>
              <a:t>protección de </a:t>
            </a:r>
            <a:r>
              <a:rPr lang="es-AR" sz="2400" spc="-5" dirty="0" smtClean="0">
                <a:latin typeface="Comic Sans MS"/>
                <a:cs typeface="Comic Sans MS"/>
              </a:rPr>
              <a:t>distancia.</a:t>
            </a:r>
            <a:r>
              <a:rPr lang="es-AR" sz="2400" dirty="0" smtClean="0">
                <a:latin typeface="Comic Sans MS"/>
                <a:cs typeface="Comic Sans MS"/>
              </a:rPr>
              <a:t> </a:t>
            </a:r>
            <a:r>
              <a:rPr lang="es-AR" sz="2400" spc="-5" dirty="0" smtClean="0">
                <a:latin typeface="Comic Sans MS"/>
                <a:cs typeface="Comic Sans MS"/>
              </a:rPr>
              <a:t>El nivel de “</a:t>
            </a:r>
            <a:r>
              <a:rPr lang="es-AR" sz="2400" spc="-5" dirty="0" err="1" smtClean="0">
                <a:latin typeface="Comic Sans MS"/>
                <a:cs typeface="Comic Sans MS"/>
              </a:rPr>
              <a:t>dropout</a:t>
            </a:r>
            <a:r>
              <a:rPr lang="es-AR" sz="2400" spc="-5" dirty="0" smtClean="0">
                <a:latin typeface="Comic Sans MS"/>
                <a:cs typeface="Comic Sans MS"/>
              </a:rPr>
              <a:t>” de este relé de </a:t>
            </a:r>
            <a:r>
              <a:rPr lang="es-AR" sz="2400" spc="-5" dirty="0" smtClean="0">
                <a:latin typeface="Comic Sans MS"/>
                <a:cs typeface="Comic Sans MS"/>
              </a:rPr>
              <a:t>baja tensión</a:t>
            </a:r>
            <a:r>
              <a:rPr lang="es-AR" sz="2400" dirty="0" smtClean="0">
                <a:latin typeface="Comic Sans MS"/>
                <a:cs typeface="Comic Sans MS"/>
              </a:rPr>
              <a:t> </a:t>
            </a:r>
            <a:r>
              <a:rPr lang="es-AR" sz="2400" spc="-5" dirty="0" smtClean="0">
                <a:latin typeface="Comic Sans MS"/>
                <a:cs typeface="Comic Sans MS"/>
              </a:rPr>
              <a:t>podría</a:t>
            </a:r>
            <a:r>
              <a:rPr lang="es-AR" sz="2400" dirty="0" smtClean="0">
                <a:latin typeface="Comic Sans MS"/>
                <a:cs typeface="Comic Sans MS"/>
              </a:rPr>
              <a:t> </a:t>
            </a:r>
            <a:r>
              <a:rPr lang="es-AR" sz="2400" spc="-5" dirty="0" smtClean="0">
                <a:latin typeface="Comic Sans MS"/>
                <a:cs typeface="Comic Sans MS"/>
              </a:rPr>
              <a:t>ajustarse</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90-95%</a:t>
            </a:r>
            <a:r>
              <a:rPr lang="es-AR" sz="2400" dirty="0" smtClean="0">
                <a:latin typeface="Comic Sans MS"/>
                <a:cs typeface="Comic Sans MS"/>
              </a:rPr>
              <a:t> </a:t>
            </a:r>
            <a:r>
              <a:rPr lang="es-AR" sz="2400" spc="-5" dirty="0" smtClean="0">
                <a:latin typeface="Comic Sans MS"/>
                <a:cs typeface="Comic Sans MS"/>
              </a:rPr>
              <a:t>de</a:t>
            </a:r>
            <a:r>
              <a:rPr lang="es-AR" sz="2400" spc="254" dirty="0" smtClean="0">
                <a:latin typeface="Comic Sans MS"/>
                <a:cs typeface="Comic Sans MS"/>
              </a:rPr>
              <a:t> </a:t>
            </a:r>
            <a:r>
              <a:rPr lang="es-AR" sz="2400" spc="-5" dirty="0" smtClean="0">
                <a:latin typeface="Comic Sans MS"/>
                <a:cs typeface="Comic Sans MS"/>
              </a:rPr>
              <a:t>la</a:t>
            </a:r>
            <a:r>
              <a:rPr lang="es-AR" sz="2400" spc="260" dirty="0" smtClean="0">
                <a:latin typeface="Comic Sans MS"/>
                <a:cs typeface="Comic Sans MS"/>
              </a:rPr>
              <a:t> </a:t>
            </a:r>
            <a:r>
              <a:rPr lang="es-AR" sz="2400" spc="-5" dirty="0" smtClean="0">
                <a:latin typeface="Comic Sans MS"/>
                <a:cs typeface="Comic Sans MS"/>
              </a:rPr>
              <a:t>tensión nominal </a:t>
            </a:r>
            <a:r>
              <a:rPr lang="es-AR" sz="2400" spc="-5" dirty="0" smtClean="0">
                <a:latin typeface="Comic Sans MS"/>
                <a:cs typeface="Comic Sans MS"/>
              </a:rPr>
              <a:t>y el relé podría ser conectado para bloquear </a:t>
            </a:r>
            <a:r>
              <a:rPr lang="es-AR" sz="2400" spc="-5" dirty="0" smtClean="0">
                <a:latin typeface="Comic Sans MS"/>
                <a:cs typeface="Comic Sans MS"/>
              </a:rPr>
              <a:t>el disparo</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esté</a:t>
            </a:r>
            <a:r>
              <a:rPr lang="es-AR" sz="2400" dirty="0" smtClean="0">
                <a:latin typeface="Comic Sans MS"/>
                <a:cs typeface="Comic Sans MS"/>
              </a:rPr>
              <a:t> </a:t>
            </a:r>
            <a:r>
              <a:rPr lang="es-AR" sz="2400" spc="-5" dirty="0" smtClean="0">
                <a:latin typeface="Comic Sans MS"/>
                <a:cs typeface="Comic Sans MS"/>
              </a:rPr>
              <a:t>operado</a:t>
            </a:r>
            <a:r>
              <a:rPr lang="es-AR" sz="2400" dirty="0" smtClean="0">
                <a:latin typeface="Comic Sans MS"/>
                <a:cs typeface="Comic Sans MS"/>
              </a:rPr>
              <a:t> </a:t>
            </a:r>
            <a:r>
              <a:rPr lang="es-AR" sz="2400" spc="-5" dirty="0" smtClean="0">
                <a:latin typeface="Comic Sans MS"/>
                <a:cs typeface="Comic Sans MS"/>
              </a:rPr>
              <a:t>(pickup)</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permitir</a:t>
            </a:r>
            <a:r>
              <a:rPr lang="es-AR" sz="2400" spc="254" dirty="0" smtClean="0">
                <a:latin typeface="Comic Sans MS"/>
                <a:cs typeface="Comic Sans MS"/>
              </a:rPr>
              <a:t> </a:t>
            </a:r>
            <a:r>
              <a:rPr lang="es-AR" sz="2400" spc="-5" dirty="0" smtClean="0">
                <a:latin typeface="Comic Sans MS"/>
                <a:cs typeface="Comic Sans MS"/>
              </a:rPr>
              <a:t>el disparo</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está</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t>
            </a:r>
            <a:r>
              <a:rPr lang="es-AR" sz="2400" spc="-5" dirty="0" err="1" smtClean="0">
                <a:latin typeface="Comic Sans MS"/>
                <a:cs typeface="Comic Sans MS"/>
              </a:rPr>
              <a:t>dropout</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Esta combinación </a:t>
            </a:r>
            <a:r>
              <a:rPr lang="es-AR" sz="2400" spc="-5" dirty="0" smtClean="0">
                <a:latin typeface="Comic Sans MS"/>
                <a:cs typeface="Comic Sans MS"/>
              </a:rPr>
              <a:t>proporcionará protección para casi todas </a:t>
            </a:r>
            <a:r>
              <a:rPr lang="es-AR" sz="2400" spc="-5" dirty="0" smtClean="0">
                <a:latin typeface="Comic Sans MS"/>
                <a:cs typeface="Comic Sans MS"/>
              </a:rPr>
              <a:t>las condiciones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pero</a:t>
            </a:r>
            <a:r>
              <a:rPr lang="es-AR" sz="2400" dirty="0" smtClean="0">
                <a:latin typeface="Comic Sans MS"/>
                <a:cs typeface="Comic Sans MS"/>
              </a:rPr>
              <a:t> </a:t>
            </a:r>
            <a:r>
              <a:rPr lang="es-AR" sz="2400" spc="-5" dirty="0" smtClean="0">
                <a:latin typeface="Comic Sans MS"/>
                <a:cs typeface="Comic Sans MS"/>
              </a:rPr>
              <a:t>podría</a:t>
            </a:r>
            <a:r>
              <a:rPr lang="es-AR" sz="2400" dirty="0" smtClean="0">
                <a:latin typeface="Comic Sans MS"/>
                <a:cs typeface="Comic Sans MS"/>
              </a:rPr>
              <a:t> </a:t>
            </a:r>
            <a:r>
              <a:rPr lang="es-AR" sz="2400" spc="-5" dirty="0" smtClean="0">
                <a:latin typeface="Comic Sans MS"/>
                <a:cs typeface="Comic Sans MS"/>
              </a:rPr>
              <a:t>no disparar</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esté</a:t>
            </a:r>
            <a:r>
              <a:rPr lang="es-AR" sz="2400" dirty="0" smtClean="0">
                <a:latin typeface="Comic Sans MS"/>
                <a:cs typeface="Comic Sans MS"/>
              </a:rPr>
              <a:t> </a:t>
            </a:r>
            <a:r>
              <a:rPr lang="es-AR" sz="2400" spc="-5" dirty="0" smtClean="0">
                <a:latin typeface="Comic Sans MS"/>
                <a:cs typeface="Comic Sans MS"/>
              </a:rPr>
              <a:t>operando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carga ligera</a:t>
            </a:r>
            <a:r>
              <a:rPr lang="es-AR" sz="2400" spc="-5" dirty="0" smtClean="0">
                <a:latin typeface="Comic Sans MS"/>
                <a:cs typeface="Comic Sans MS"/>
              </a:rPr>
              <a:t>, puesto que la reducción de tensión podría no </a:t>
            </a:r>
            <a:r>
              <a:rPr lang="es-AR" sz="2400" spc="-5" dirty="0" smtClean="0">
                <a:latin typeface="Comic Sans MS"/>
                <a:cs typeface="Comic Sans MS"/>
              </a:rPr>
              <a:t>ser suficiente </a:t>
            </a:r>
            <a:r>
              <a:rPr lang="es-AR" sz="2400" spc="-5" dirty="0" smtClean="0">
                <a:latin typeface="Comic Sans MS"/>
                <a:cs typeface="Comic Sans MS"/>
              </a:rPr>
              <a:t>para causar que el relé pase a condición </a:t>
            </a:r>
            <a:r>
              <a:rPr lang="es-AR" sz="2400" spc="-5" dirty="0" smtClean="0">
                <a:latin typeface="Comic Sans MS"/>
                <a:cs typeface="Comic Sans MS"/>
              </a:rPr>
              <a:t>de “</a:t>
            </a:r>
            <a:r>
              <a:rPr lang="es-AR" sz="2400" spc="-5" dirty="0" err="1" smtClean="0">
                <a:latin typeface="Comic Sans MS"/>
                <a:cs typeface="Comic Sans MS"/>
              </a:rPr>
              <a:t>dropout</a:t>
            </a:r>
            <a:r>
              <a:rPr lang="es-AR" sz="2400" spc="-5" dirty="0" smtClean="0">
                <a:latin typeface="Comic Sans MS"/>
                <a:cs typeface="Comic Sans MS"/>
              </a:rPr>
              <a:t>”.</a:t>
            </a:r>
            <a:endParaRPr lang="es-AR" sz="2400" dirty="0" smtClean="0">
              <a:latin typeface="Comic Sans MS"/>
              <a:cs typeface="Comic Sans MS"/>
            </a:endParaRPr>
          </a:p>
          <a:p>
            <a:pPr marL="38100" marR="30480" algn="just">
              <a:lnSpc>
                <a:spcPct val="116100"/>
              </a:lnSpc>
              <a:spcBef>
                <a:spcPts val="100"/>
              </a:spcBef>
            </a:pPr>
            <a:endParaRPr lang="es-AR" sz="900" dirty="0" smtClean="0">
              <a:latin typeface="Comic Sans MS"/>
              <a:cs typeface="Comic Sans MS"/>
            </a:endParaRPr>
          </a:p>
          <a:p>
            <a:pPr marL="38100" marR="30480" algn="just">
              <a:lnSpc>
                <a:spcPct val="116100"/>
              </a:lnSpc>
              <a:spcBef>
                <a:spcPts val="100"/>
              </a:spcBef>
            </a:pPr>
            <a:endParaRPr sz="900">
              <a:latin typeface="Comic Sans MS"/>
              <a:cs typeface="Comic Sans MS"/>
            </a:endParaRPr>
          </a:p>
        </p:txBody>
      </p:sp>
      <p:pic>
        <p:nvPicPr>
          <p:cNvPr id="14" name="object 3"/>
          <p:cNvPicPr/>
          <p:nvPr/>
        </p:nvPicPr>
        <p:blipFill>
          <a:blip r:embed="rId2" cstate="print"/>
          <a:stretch>
            <a:fillRect/>
          </a:stretch>
        </p:blipFill>
        <p:spPr>
          <a:xfrm>
            <a:off x="11298254" y="385730"/>
            <a:ext cx="5857916" cy="4357718"/>
          </a:xfrm>
          <a:prstGeom prst="rect">
            <a:avLst/>
          </a:prstGeom>
        </p:spPr>
      </p:pic>
      <p:sp>
        <p:nvSpPr>
          <p:cNvPr id="16" name="object 5"/>
          <p:cNvSpPr txBox="1"/>
          <p:nvPr/>
        </p:nvSpPr>
        <p:spPr>
          <a:xfrm>
            <a:off x="12149914" y="3714086"/>
            <a:ext cx="3054350" cy="162352"/>
          </a:xfrm>
          <a:prstGeom prst="rect">
            <a:avLst/>
          </a:prstGeom>
        </p:spPr>
        <p:txBody>
          <a:bodyPr vert="horz" wrap="square" lIns="0" tIns="12700" rIns="0" bIns="0" rtlCol="0">
            <a:spAutoFit/>
          </a:bodyPr>
          <a:lstStyle/>
          <a:p>
            <a:pPr marL="12700" marR="5080" algn="just">
              <a:lnSpc>
                <a:spcPct val="116100"/>
              </a:lnSpc>
              <a:spcBef>
                <a:spcPts val="100"/>
              </a:spcBef>
            </a:pPr>
            <a:r>
              <a:rPr sz="900" spc="-5" smtClean="0">
                <a:latin typeface="Comic Sans MS"/>
                <a:cs typeface="Comic Sans MS"/>
              </a:rPr>
              <a:t>.</a:t>
            </a:r>
            <a:endParaRPr sz="900">
              <a:latin typeface="Comic Sans MS"/>
              <a:cs typeface="Comic Sans MS"/>
            </a:endParaRPr>
          </a:p>
        </p:txBody>
      </p:sp>
      <p:pic>
        <p:nvPicPr>
          <p:cNvPr id="17" name="object 7"/>
          <p:cNvPicPr/>
          <p:nvPr/>
        </p:nvPicPr>
        <p:blipFill>
          <a:blip r:embed="rId3" cstate="print"/>
          <a:stretch>
            <a:fillRect/>
          </a:stretch>
        </p:blipFill>
        <p:spPr>
          <a:xfrm>
            <a:off x="11798320" y="5386390"/>
            <a:ext cx="5286412" cy="3643338"/>
          </a:xfrm>
          <a:prstGeom prst="rect">
            <a:avLst/>
          </a:prstGeom>
        </p:spPr>
      </p:pic>
      <p:sp>
        <p:nvSpPr>
          <p:cNvPr id="19" name="18 Rectángulo"/>
          <p:cNvSpPr/>
          <p:nvPr/>
        </p:nvSpPr>
        <p:spPr>
          <a:xfrm>
            <a:off x="10798188" y="4600572"/>
            <a:ext cx="6858048" cy="707886"/>
          </a:xfrm>
          <a:prstGeom prst="rect">
            <a:avLst/>
          </a:prstGeom>
        </p:spPr>
        <p:txBody>
          <a:bodyPr wrap="square">
            <a:spAutoFit/>
          </a:bodyPr>
          <a:lstStyle/>
          <a:p>
            <a:pPr algn="ctr"/>
            <a:r>
              <a:rPr lang="pt-BR" sz="2000" dirty="0" smtClean="0">
                <a:latin typeface="Comic Sans MS" pitchFamily="66" charset="0"/>
              </a:rPr>
              <a:t>Figura 4. </a:t>
            </a:r>
            <a:r>
              <a:rPr lang="pt-BR" sz="2000" b="1" dirty="0" smtClean="0">
                <a:latin typeface="Comic Sans MS" pitchFamily="66" charset="0"/>
              </a:rPr>
              <a:t>Características </a:t>
            </a:r>
            <a:r>
              <a:rPr lang="pt-BR" sz="2000" b="1" dirty="0" err="1" smtClean="0">
                <a:latin typeface="Comic Sans MS" pitchFamily="66" charset="0"/>
              </a:rPr>
              <a:t>del</a:t>
            </a:r>
            <a:r>
              <a:rPr lang="pt-BR" sz="2000" b="1" dirty="0" smtClean="0">
                <a:latin typeface="Comic Sans MS" pitchFamily="66" charset="0"/>
              </a:rPr>
              <a:t> relé </a:t>
            </a:r>
            <a:r>
              <a:rPr lang="pt-BR" sz="2000" b="1" dirty="0" err="1" smtClean="0">
                <a:latin typeface="Comic Sans MS" pitchFamily="66" charset="0"/>
              </a:rPr>
              <a:t>Mho-Offset</a:t>
            </a:r>
            <a:r>
              <a:rPr lang="pt-BR" sz="2000" b="1" dirty="0" smtClean="0">
                <a:latin typeface="Comic Sans MS" pitchFamily="66" charset="0"/>
              </a:rPr>
              <a:t> de dos zonas </a:t>
            </a:r>
            <a:endParaRPr lang="es-AR" sz="2000" dirty="0">
              <a:latin typeface="Comic Sans MS" pitchFamily="66" charset="0"/>
            </a:endParaRPr>
          </a:p>
        </p:txBody>
      </p:sp>
      <p:sp>
        <p:nvSpPr>
          <p:cNvPr id="20" name="19 Rectángulo"/>
          <p:cNvSpPr/>
          <p:nvPr/>
        </p:nvSpPr>
        <p:spPr>
          <a:xfrm>
            <a:off x="10798188" y="9029728"/>
            <a:ext cx="6797660" cy="707886"/>
          </a:xfrm>
          <a:prstGeom prst="rect">
            <a:avLst/>
          </a:prstGeom>
        </p:spPr>
        <p:txBody>
          <a:bodyPr wrap="square">
            <a:spAutoFit/>
          </a:bodyPr>
          <a:lstStyle/>
          <a:p>
            <a:pPr algn="ctr"/>
            <a:r>
              <a:rPr lang="es-AR" sz="2000" b="1" dirty="0" smtClean="0">
                <a:latin typeface="Comic Sans MS" pitchFamily="66" charset="0"/>
              </a:rPr>
              <a:t>Figura 5. Protección de pérdida de campo usando una unidad de impedancia y un elemento direccional </a:t>
            </a:r>
            <a:endParaRPr lang="es-AR" sz="2000" b="1" dirty="0">
              <a:latin typeface="Comic Sans MS" pitchFamily="66"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368240" y="528606"/>
            <a:ext cx="17216558" cy="388311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MODO</a:t>
            </a:r>
            <a:r>
              <a:rPr sz="2400" b="1" spc="-25" dirty="0">
                <a:latin typeface="Comic Sans MS"/>
                <a:cs typeface="Comic Sans MS"/>
              </a:rPr>
              <a:t> </a:t>
            </a:r>
            <a:r>
              <a:rPr sz="2400" b="1" spc="-5">
                <a:latin typeface="Comic Sans MS"/>
                <a:cs typeface="Comic Sans MS"/>
              </a:rPr>
              <a:t>DE</a:t>
            </a:r>
            <a:r>
              <a:rPr sz="2400" b="1" spc="-25">
                <a:latin typeface="Comic Sans MS"/>
                <a:cs typeface="Comic Sans MS"/>
              </a:rPr>
              <a:t> </a:t>
            </a:r>
            <a:r>
              <a:rPr sz="2400" b="1" spc="-5" smtClean="0">
                <a:latin typeface="Comic Sans MS"/>
                <a:cs typeface="Comic Sans MS"/>
              </a:rPr>
              <a:t>DISPARO</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campo</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normalmente conectada</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disparar</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interruptor</a:t>
            </a:r>
            <a:r>
              <a:rPr lang="es-AR" sz="2400" dirty="0" smtClean="0">
                <a:latin typeface="Comic Sans MS"/>
                <a:cs typeface="Comic Sans MS"/>
              </a:rPr>
              <a:t> </a:t>
            </a:r>
            <a:r>
              <a:rPr lang="es-AR" sz="2400" spc="-5" dirty="0" smtClean="0">
                <a:latin typeface="Comic Sans MS"/>
                <a:cs typeface="Comic Sans MS"/>
              </a:rPr>
              <a:t>principal</a:t>
            </a:r>
            <a:r>
              <a:rPr lang="es-AR" sz="2400" dirty="0" smtClean="0">
                <a:latin typeface="Comic Sans MS"/>
                <a:cs typeface="Comic Sans MS"/>
              </a:rPr>
              <a:t> </a:t>
            </a:r>
            <a:r>
              <a:rPr lang="es-AR" sz="2400" spc="-5" dirty="0" smtClean="0">
                <a:latin typeface="Comic Sans MS"/>
                <a:cs typeface="Comic Sans MS"/>
              </a:rPr>
              <a:t>del generador</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interruptor</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campo,</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realizar</a:t>
            </a:r>
            <a:r>
              <a:rPr lang="es-AR" sz="2400" dirty="0" smtClean="0">
                <a:latin typeface="Comic Sans MS"/>
                <a:cs typeface="Comic Sans MS"/>
              </a:rPr>
              <a:t> </a:t>
            </a:r>
            <a:r>
              <a:rPr lang="es-AR" sz="2400" spc="-5" dirty="0" smtClean="0">
                <a:latin typeface="Comic Sans MS"/>
                <a:cs typeface="Comic Sans MS"/>
              </a:rPr>
              <a:t>la transferencia </a:t>
            </a:r>
            <a:r>
              <a:rPr lang="es-AR" sz="2400" spc="-5" dirty="0" smtClean="0">
                <a:latin typeface="Comic Sans MS"/>
                <a:cs typeface="Comic Sans MS"/>
              </a:rPr>
              <a:t>de auxiliares de la unidad.</a:t>
            </a:r>
            <a:r>
              <a:rPr lang="es-AR" sz="2400" spc="254" dirty="0" smtClean="0">
                <a:latin typeface="Comic Sans MS"/>
                <a:cs typeface="Comic Sans MS"/>
              </a:rPr>
              <a:t> </a:t>
            </a:r>
            <a:r>
              <a:rPr lang="es-AR" sz="2400" spc="-5" dirty="0" smtClean="0">
                <a:latin typeface="Comic Sans MS"/>
                <a:cs typeface="Comic Sans MS"/>
              </a:rPr>
              <a:t>El </a:t>
            </a:r>
            <a:r>
              <a:rPr lang="es-AR" sz="2400" spc="-5" dirty="0" smtClean="0">
                <a:latin typeface="Comic Sans MS"/>
                <a:cs typeface="Comic Sans MS"/>
              </a:rPr>
              <a:t>interruptor de</a:t>
            </a:r>
            <a:r>
              <a:rPr lang="es-AR" sz="2400" spc="120" dirty="0" smtClean="0">
                <a:latin typeface="Comic Sans MS"/>
                <a:cs typeface="Comic Sans MS"/>
              </a:rPr>
              <a:t> </a:t>
            </a:r>
            <a:r>
              <a:rPr lang="es-AR" sz="2400" spc="-5" dirty="0" smtClean="0">
                <a:latin typeface="Comic Sans MS"/>
                <a:cs typeface="Comic Sans MS"/>
              </a:rPr>
              <a:t>campo</a:t>
            </a:r>
            <a:r>
              <a:rPr lang="es-AR" sz="2400" spc="125" dirty="0" smtClean="0">
                <a:latin typeface="Comic Sans MS"/>
                <a:cs typeface="Comic Sans MS"/>
              </a:rPr>
              <a:t> </a:t>
            </a:r>
            <a:r>
              <a:rPr lang="es-AR" sz="2400" spc="-5" dirty="0" smtClean="0">
                <a:latin typeface="Comic Sans MS"/>
                <a:cs typeface="Comic Sans MS"/>
              </a:rPr>
              <a:t>es</a:t>
            </a:r>
            <a:r>
              <a:rPr lang="es-AR" sz="2400" spc="120" dirty="0" smtClean="0">
                <a:latin typeface="Comic Sans MS"/>
                <a:cs typeface="Comic Sans MS"/>
              </a:rPr>
              <a:t> </a:t>
            </a:r>
            <a:r>
              <a:rPr lang="es-AR" sz="2400" spc="-5" dirty="0" smtClean="0">
                <a:latin typeface="Comic Sans MS"/>
                <a:cs typeface="Comic Sans MS"/>
              </a:rPr>
              <a:t>disparado</a:t>
            </a:r>
            <a:r>
              <a:rPr lang="es-AR" sz="2400" spc="125" dirty="0" smtClean="0">
                <a:latin typeface="Comic Sans MS"/>
                <a:cs typeface="Comic Sans MS"/>
              </a:rPr>
              <a:t> </a:t>
            </a:r>
            <a:r>
              <a:rPr lang="es-AR" sz="2400" spc="-5" dirty="0" smtClean="0">
                <a:latin typeface="Comic Sans MS"/>
                <a:cs typeface="Comic Sans MS"/>
              </a:rPr>
              <a:t>para</a:t>
            </a:r>
            <a:r>
              <a:rPr lang="es-AR" sz="2400" spc="120" dirty="0" smtClean="0">
                <a:latin typeface="Comic Sans MS"/>
                <a:cs typeface="Comic Sans MS"/>
              </a:rPr>
              <a:t> </a:t>
            </a:r>
            <a:r>
              <a:rPr lang="es-AR" sz="2400" spc="-5" dirty="0" smtClean="0">
                <a:latin typeface="Comic Sans MS"/>
                <a:cs typeface="Comic Sans MS"/>
              </a:rPr>
              <a:t>minimizar</a:t>
            </a:r>
            <a:r>
              <a:rPr lang="es-AR" sz="2400" spc="125" dirty="0" smtClean="0">
                <a:latin typeface="Comic Sans MS"/>
                <a:cs typeface="Comic Sans MS"/>
              </a:rPr>
              <a:t> </a:t>
            </a:r>
            <a:r>
              <a:rPr lang="es-AR" sz="2400" spc="-5" dirty="0" smtClean="0">
                <a:latin typeface="Comic Sans MS"/>
                <a:cs typeface="Comic Sans MS"/>
              </a:rPr>
              <a:t>el</a:t>
            </a:r>
            <a:r>
              <a:rPr lang="es-AR" sz="2400" spc="120" dirty="0" smtClean="0">
                <a:latin typeface="Comic Sans MS"/>
                <a:cs typeface="Comic Sans MS"/>
              </a:rPr>
              <a:t> </a:t>
            </a:r>
            <a:r>
              <a:rPr lang="es-AR" sz="2400" spc="-5" dirty="0" smtClean="0">
                <a:latin typeface="Comic Sans MS"/>
                <a:cs typeface="Comic Sans MS"/>
              </a:rPr>
              <a:t>daño</a:t>
            </a:r>
            <a:r>
              <a:rPr lang="es-AR" sz="2400" spc="114" dirty="0" smtClean="0">
                <a:latin typeface="Comic Sans MS"/>
                <a:cs typeface="Comic Sans MS"/>
              </a:rPr>
              <a:t> </a:t>
            </a:r>
            <a:r>
              <a:rPr lang="es-AR" sz="2400" spc="-5" dirty="0" smtClean="0">
                <a:latin typeface="Comic Sans MS"/>
                <a:cs typeface="Comic Sans MS"/>
              </a:rPr>
              <a:t>al</a:t>
            </a:r>
            <a:r>
              <a:rPr lang="es-AR" sz="2400" spc="120" dirty="0" smtClean="0">
                <a:latin typeface="Comic Sans MS"/>
                <a:cs typeface="Comic Sans MS"/>
              </a:rPr>
              <a:t> </a:t>
            </a:r>
            <a:r>
              <a:rPr lang="es-AR" sz="2400" spc="-5" dirty="0" smtClean="0">
                <a:latin typeface="Comic Sans MS"/>
                <a:cs typeface="Comic Sans MS"/>
              </a:rPr>
              <a:t>campo del</a:t>
            </a:r>
            <a:r>
              <a:rPr lang="es-AR" sz="2400" spc="229" dirty="0" smtClean="0">
                <a:latin typeface="Comic Sans MS"/>
                <a:cs typeface="Comic Sans MS"/>
              </a:rPr>
              <a:t> </a:t>
            </a:r>
            <a:r>
              <a:rPr lang="es-AR" sz="2400" spc="-5" dirty="0" smtClean="0">
                <a:latin typeface="Comic Sans MS"/>
                <a:cs typeface="Comic Sans MS"/>
              </a:rPr>
              <a:t>rotor</a:t>
            </a:r>
            <a:r>
              <a:rPr lang="es-AR" sz="2400" spc="235" dirty="0" smtClean="0">
                <a:latin typeface="Comic Sans MS"/>
                <a:cs typeface="Comic Sans MS"/>
              </a:rPr>
              <a:t> </a:t>
            </a:r>
            <a:r>
              <a:rPr lang="es-AR" sz="2400" spc="-5" dirty="0" smtClean="0">
                <a:latin typeface="Comic Sans MS"/>
                <a:cs typeface="Comic Sans MS"/>
              </a:rPr>
              <a:t>en</a:t>
            </a:r>
            <a:r>
              <a:rPr lang="es-AR" sz="2400" spc="235" dirty="0" smtClean="0">
                <a:latin typeface="Comic Sans MS"/>
                <a:cs typeface="Comic Sans MS"/>
              </a:rPr>
              <a:t> </a:t>
            </a:r>
            <a:r>
              <a:rPr lang="es-AR" sz="2400" spc="-5" dirty="0" smtClean="0">
                <a:latin typeface="Comic Sans MS"/>
                <a:cs typeface="Comic Sans MS"/>
              </a:rPr>
              <a:t>el</a:t>
            </a:r>
            <a:r>
              <a:rPr lang="es-AR" sz="2400" spc="235" dirty="0" smtClean="0">
                <a:latin typeface="Comic Sans MS"/>
                <a:cs typeface="Comic Sans MS"/>
              </a:rPr>
              <a:t> </a:t>
            </a:r>
            <a:r>
              <a:rPr lang="es-AR" sz="2400" spc="-5" dirty="0" smtClean="0">
                <a:latin typeface="Comic Sans MS"/>
                <a:cs typeface="Comic Sans MS"/>
              </a:rPr>
              <a:t>caso</a:t>
            </a:r>
            <a:r>
              <a:rPr lang="es-AR" sz="2400" spc="235" dirty="0" smtClean="0">
                <a:latin typeface="Comic Sans MS"/>
                <a:cs typeface="Comic Sans MS"/>
              </a:rPr>
              <a:t> </a:t>
            </a:r>
            <a:r>
              <a:rPr lang="es-AR" sz="2400" spc="-5" dirty="0" smtClean="0">
                <a:latin typeface="Comic Sans MS"/>
                <a:cs typeface="Comic Sans MS"/>
              </a:rPr>
              <a:t>de</a:t>
            </a:r>
            <a:r>
              <a:rPr lang="es-AR" sz="2400" spc="229" dirty="0" smtClean="0">
                <a:latin typeface="Comic Sans MS"/>
                <a:cs typeface="Comic Sans MS"/>
              </a:rPr>
              <a:t> </a:t>
            </a:r>
            <a:r>
              <a:rPr lang="es-AR" sz="2400" spc="-5" dirty="0" smtClean="0">
                <a:latin typeface="Comic Sans MS"/>
                <a:cs typeface="Comic Sans MS"/>
              </a:rPr>
              <a:t>que</a:t>
            </a:r>
            <a:r>
              <a:rPr lang="es-AR" sz="2400" spc="235" dirty="0" smtClean="0">
                <a:latin typeface="Comic Sans MS"/>
                <a:cs typeface="Comic Sans MS"/>
              </a:rPr>
              <a:t> </a:t>
            </a:r>
            <a:r>
              <a:rPr lang="es-AR" sz="2400" spc="-5" dirty="0" smtClean="0">
                <a:latin typeface="Comic Sans MS"/>
                <a:cs typeface="Comic Sans MS"/>
              </a:rPr>
              <a:t>la</a:t>
            </a:r>
            <a:r>
              <a:rPr lang="es-AR" sz="2400" spc="235" dirty="0" smtClean="0">
                <a:latin typeface="Comic Sans MS"/>
                <a:cs typeface="Comic Sans MS"/>
              </a:rPr>
              <a:t> </a:t>
            </a:r>
            <a:r>
              <a:rPr lang="es-AR" sz="2400" spc="-5" dirty="0" smtClean="0">
                <a:latin typeface="Comic Sans MS"/>
                <a:cs typeface="Comic Sans MS"/>
              </a:rPr>
              <a:t>pérdida</a:t>
            </a:r>
            <a:r>
              <a:rPr lang="es-AR" sz="2400" spc="235" dirty="0" smtClean="0">
                <a:latin typeface="Comic Sans MS"/>
                <a:cs typeface="Comic Sans MS"/>
              </a:rPr>
              <a:t> </a:t>
            </a:r>
            <a:r>
              <a:rPr lang="es-AR" sz="2400" spc="-5" dirty="0" smtClean="0">
                <a:latin typeface="Comic Sans MS"/>
                <a:cs typeface="Comic Sans MS"/>
              </a:rPr>
              <a:t>de</a:t>
            </a:r>
            <a:r>
              <a:rPr lang="es-AR" sz="2400" spc="235" dirty="0" smtClean="0">
                <a:latin typeface="Comic Sans MS"/>
                <a:cs typeface="Comic Sans MS"/>
              </a:rPr>
              <a:t> </a:t>
            </a:r>
            <a:r>
              <a:rPr lang="es-AR" sz="2400" spc="-5" dirty="0" smtClean="0">
                <a:latin typeface="Comic Sans MS"/>
                <a:cs typeface="Comic Sans MS"/>
              </a:rPr>
              <a:t>campo</a:t>
            </a:r>
            <a:r>
              <a:rPr lang="es-AR" sz="2400" spc="225" dirty="0" smtClean="0">
                <a:latin typeface="Comic Sans MS"/>
                <a:cs typeface="Comic Sans MS"/>
              </a:rPr>
              <a:t> </a:t>
            </a:r>
            <a:r>
              <a:rPr lang="es-AR" sz="2400" spc="-5" dirty="0" smtClean="0">
                <a:latin typeface="Comic Sans MS"/>
                <a:cs typeface="Comic Sans MS"/>
              </a:rPr>
              <a:t>sea debida </a:t>
            </a:r>
            <a:r>
              <a:rPr lang="es-AR" sz="2400" spc="-5" dirty="0" smtClean="0">
                <a:latin typeface="Comic Sans MS"/>
                <a:cs typeface="Comic Sans MS"/>
              </a:rPr>
              <a:t>a un corto circuito en el campo del rotor o a </a:t>
            </a:r>
            <a:r>
              <a:rPr lang="es-AR" sz="2400" spc="-5" dirty="0" smtClean="0">
                <a:latin typeface="Comic Sans MS"/>
                <a:cs typeface="Comic Sans MS"/>
              </a:rPr>
              <a:t>un flameo </a:t>
            </a:r>
            <a:r>
              <a:rPr lang="es-AR" sz="2400" spc="-5" dirty="0" smtClean="0">
                <a:latin typeface="Comic Sans MS"/>
                <a:cs typeface="Comic Sans MS"/>
              </a:rPr>
              <a:t>en los anillos deslizantes.</a:t>
            </a:r>
            <a:r>
              <a:rPr lang="es-AR" sz="2400" dirty="0" smtClean="0">
                <a:latin typeface="Comic Sans MS"/>
                <a:cs typeface="Comic Sans MS"/>
              </a:rPr>
              <a:t> </a:t>
            </a:r>
            <a:r>
              <a:rPr lang="es-AR" sz="2400" spc="-5" dirty="0" smtClean="0">
                <a:latin typeface="Comic Sans MS"/>
                <a:cs typeface="Comic Sans MS"/>
              </a:rPr>
              <a:t>Con esta idea, si </a:t>
            </a:r>
            <a:r>
              <a:rPr lang="es-AR" sz="2400" spc="-5" dirty="0" smtClean="0">
                <a:latin typeface="Comic Sans MS"/>
                <a:cs typeface="Comic Sans MS"/>
              </a:rPr>
              <a:t>la pérdida</a:t>
            </a:r>
            <a:r>
              <a:rPr lang="es-AR" sz="2400" spc="180" dirty="0" smtClean="0">
                <a:latin typeface="Comic Sans MS"/>
                <a:cs typeface="Comic Sans MS"/>
              </a:rPr>
              <a:t> </a:t>
            </a:r>
            <a:r>
              <a:rPr lang="es-AR" sz="2400" spc="-5" dirty="0" smtClean="0">
                <a:latin typeface="Comic Sans MS"/>
                <a:cs typeface="Comic Sans MS"/>
              </a:rPr>
              <a:t>de</a:t>
            </a:r>
            <a:r>
              <a:rPr lang="es-AR" sz="2400" spc="180" dirty="0" smtClean="0">
                <a:latin typeface="Comic Sans MS"/>
                <a:cs typeface="Comic Sans MS"/>
              </a:rPr>
              <a:t> </a:t>
            </a:r>
            <a:r>
              <a:rPr lang="es-AR" sz="2400" spc="-5" dirty="0" smtClean="0">
                <a:latin typeface="Comic Sans MS"/>
                <a:cs typeface="Comic Sans MS"/>
              </a:rPr>
              <a:t>campo</a:t>
            </a:r>
            <a:r>
              <a:rPr lang="es-AR" sz="2400" spc="180" dirty="0" smtClean="0">
                <a:latin typeface="Comic Sans MS"/>
                <a:cs typeface="Comic Sans MS"/>
              </a:rPr>
              <a:t> </a:t>
            </a:r>
            <a:r>
              <a:rPr lang="es-AR" sz="2400" spc="-5" dirty="0" smtClean="0">
                <a:latin typeface="Comic Sans MS"/>
                <a:cs typeface="Comic Sans MS"/>
              </a:rPr>
              <a:t>fuese</a:t>
            </a:r>
            <a:r>
              <a:rPr lang="es-AR" sz="2400" spc="180" dirty="0" smtClean="0">
                <a:latin typeface="Comic Sans MS"/>
                <a:cs typeface="Comic Sans MS"/>
              </a:rPr>
              <a:t> </a:t>
            </a:r>
            <a:r>
              <a:rPr lang="es-AR" sz="2400" spc="-5" dirty="0" smtClean="0">
                <a:latin typeface="Comic Sans MS"/>
                <a:cs typeface="Comic Sans MS"/>
              </a:rPr>
              <a:t>originada</a:t>
            </a:r>
            <a:r>
              <a:rPr lang="es-AR" sz="2400" spc="180" dirty="0" smtClean="0">
                <a:latin typeface="Comic Sans MS"/>
                <a:cs typeface="Comic Sans MS"/>
              </a:rPr>
              <a:t> </a:t>
            </a:r>
            <a:r>
              <a:rPr lang="es-AR" sz="2400" spc="-5" dirty="0" smtClean="0">
                <a:latin typeface="Comic Sans MS"/>
                <a:cs typeface="Comic Sans MS"/>
              </a:rPr>
              <a:t>por</a:t>
            </a:r>
            <a:r>
              <a:rPr lang="es-AR" sz="2400" spc="180" dirty="0" smtClean="0">
                <a:latin typeface="Comic Sans MS"/>
                <a:cs typeface="Comic Sans MS"/>
              </a:rPr>
              <a:t> </a:t>
            </a:r>
            <a:r>
              <a:rPr lang="es-AR" sz="2400" spc="-5" dirty="0" smtClean="0">
                <a:latin typeface="Comic Sans MS"/>
                <a:cs typeface="Comic Sans MS"/>
              </a:rPr>
              <a:t>alguna</a:t>
            </a:r>
            <a:r>
              <a:rPr lang="es-AR" sz="2400" spc="180" dirty="0" smtClean="0">
                <a:latin typeface="Comic Sans MS"/>
                <a:cs typeface="Comic Sans MS"/>
              </a:rPr>
              <a:t> </a:t>
            </a:r>
            <a:r>
              <a:rPr lang="es-AR" sz="2400" spc="-5" dirty="0" smtClean="0">
                <a:latin typeface="Comic Sans MS"/>
                <a:cs typeface="Comic Sans MS"/>
              </a:rPr>
              <a:t>condición que</a:t>
            </a:r>
            <a:r>
              <a:rPr lang="es-AR" sz="2400" dirty="0" smtClean="0">
                <a:latin typeface="Comic Sans MS"/>
                <a:cs typeface="Comic Sans MS"/>
              </a:rPr>
              <a:t> </a:t>
            </a:r>
            <a:r>
              <a:rPr lang="es-AR" sz="2400" spc="-5" dirty="0" smtClean="0">
                <a:latin typeface="Comic Sans MS"/>
                <a:cs typeface="Comic Sans MS"/>
              </a:rPr>
              <a:t>pudiese</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fácilmente</a:t>
            </a:r>
            <a:r>
              <a:rPr lang="es-AR" sz="2400" dirty="0" smtClean="0">
                <a:latin typeface="Comic Sans MS"/>
                <a:cs typeface="Comic Sans MS"/>
              </a:rPr>
              <a:t> </a:t>
            </a:r>
            <a:r>
              <a:rPr lang="es-AR" sz="2400" spc="-5" dirty="0" smtClean="0">
                <a:latin typeface="Comic Sans MS"/>
                <a:cs typeface="Comic Sans MS"/>
              </a:rPr>
              <a:t>remediada,</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generador </a:t>
            </a:r>
            <a:r>
              <a:rPr lang="es-AR" sz="2400" spc="-5" dirty="0" err="1" smtClean="0">
                <a:latin typeface="Comic Sans MS"/>
                <a:cs typeface="Comic Sans MS"/>
              </a:rPr>
              <a:t>compound</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tándem</a:t>
            </a:r>
            <a:r>
              <a:rPr lang="es-AR" sz="2400" dirty="0" smtClean="0">
                <a:latin typeface="Comic Sans MS"/>
                <a:cs typeface="Comic Sans MS"/>
              </a:rPr>
              <a:t> </a:t>
            </a:r>
            <a:r>
              <a:rPr lang="es-AR" sz="2400" spc="-5" dirty="0" smtClean="0">
                <a:latin typeface="Comic Sans MS"/>
                <a:cs typeface="Comic Sans MS"/>
              </a:rPr>
              <a:t>podría</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rápidamente</a:t>
            </a:r>
            <a:r>
              <a:rPr lang="es-AR" sz="2400" dirty="0" smtClean="0">
                <a:latin typeface="Comic Sans MS"/>
                <a:cs typeface="Comic Sans MS"/>
              </a:rPr>
              <a:t> </a:t>
            </a:r>
            <a:r>
              <a:rPr lang="es-AR" sz="2400" spc="-5" dirty="0" smtClean="0">
                <a:latin typeface="Comic Sans MS"/>
                <a:cs typeface="Comic Sans MS"/>
              </a:rPr>
              <a:t>re- sincronizado</a:t>
            </a:r>
            <a:r>
              <a:rPr lang="es-AR" sz="2400" dirty="0" smtClean="0">
                <a:latin typeface="Comic Sans MS"/>
                <a:cs typeface="Comic Sans MS"/>
              </a:rPr>
              <a:t> </a:t>
            </a:r>
            <a:r>
              <a:rPr lang="es-AR" sz="2400" spc="-5" dirty="0" smtClean="0">
                <a:latin typeface="Comic Sans MS"/>
                <a:cs typeface="Comic Sans MS"/>
              </a:rPr>
              <a:t>al</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Esta</a:t>
            </a:r>
            <a:r>
              <a:rPr lang="es-AR" sz="2400" dirty="0" smtClean="0">
                <a:latin typeface="Comic Sans MS"/>
                <a:cs typeface="Comic Sans MS"/>
              </a:rPr>
              <a:t> </a:t>
            </a:r>
            <a:r>
              <a:rPr lang="es-AR" sz="2400" spc="-5" dirty="0" smtClean="0">
                <a:latin typeface="Comic Sans MS"/>
                <a:cs typeface="Comic Sans MS"/>
              </a:rPr>
              <a:t>idea</a:t>
            </a:r>
            <a:r>
              <a:rPr lang="es-AR" sz="2400" spc="254" dirty="0" smtClean="0">
                <a:latin typeface="Comic Sans MS"/>
                <a:cs typeface="Comic Sans MS"/>
              </a:rPr>
              <a:t> </a:t>
            </a:r>
            <a:r>
              <a:rPr lang="es-AR" sz="2400" spc="-5" dirty="0" smtClean="0">
                <a:latin typeface="Comic Sans MS"/>
                <a:cs typeface="Comic Sans MS"/>
              </a:rPr>
              <a:t>podría</a:t>
            </a:r>
            <a:r>
              <a:rPr lang="es-AR" sz="2400" spc="260" dirty="0" smtClean="0">
                <a:latin typeface="Comic Sans MS"/>
                <a:cs typeface="Comic Sans MS"/>
              </a:rPr>
              <a:t> </a:t>
            </a:r>
            <a:r>
              <a:rPr lang="es-AR" sz="2400" spc="-5" dirty="0" smtClean="0">
                <a:latin typeface="Comic Sans MS"/>
                <a:cs typeface="Comic Sans MS"/>
              </a:rPr>
              <a:t>no</a:t>
            </a:r>
            <a:r>
              <a:rPr lang="es-AR" sz="2400" spc="260" dirty="0" smtClean="0">
                <a:latin typeface="Comic Sans MS"/>
                <a:cs typeface="Comic Sans MS"/>
              </a:rPr>
              <a:t> </a:t>
            </a:r>
            <a:r>
              <a:rPr lang="es-AR" sz="2400" spc="-5" dirty="0" smtClean="0">
                <a:latin typeface="Comic Sans MS"/>
                <a:cs typeface="Comic Sans MS"/>
              </a:rPr>
              <a:t>ser aplicable </a:t>
            </a:r>
            <a:r>
              <a:rPr lang="es-AR" sz="2400" spc="-5" dirty="0" smtClean="0">
                <a:latin typeface="Comic Sans MS"/>
                <a:cs typeface="Comic Sans MS"/>
              </a:rPr>
              <a:t>a unidades de caldera, a unidades con </a:t>
            </a:r>
            <a:r>
              <a:rPr lang="es-AR" sz="2400" spc="-5" dirty="0" err="1" smtClean="0">
                <a:latin typeface="Comic Sans MS"/>
                <a:cs typeface="Comic Sans MS"/>
              </a:rPr>
              <a:t>cross</a:t>
            </a:r>
            <a:r>
              <a:rPr lang="es-AR" sz="2400" spc="-5" dirty="0" smtClean="0">
                <a:latin typeface="Comic Sans MS"/>
                <a:cs typeface="Comic Sans MS"/>
              </a:rPr>
              <a:t>- </a:t>
            </a:r>
            <a:r>
              <a:rPr lang="es-AR" sz="2400" spc="-5" dirty="0" err="1" smtClean="0">
                <a:latin typeface="Comic Sans MS"/>
                <a:cs typeface="Comic Sans MS"/>
              </a:rPr>
              <a:t>compound</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aquéllas</a:t>
            </a:r>
            <a:r>
              <a:rPr lang="es-AR" sz="2400" dirty="0" smtClean="0">
                <a:latin typeface="Comic Sans MS"/>
                <a:cs typeface="Comic Sans MS"/>
              </a:rPr>
              <a:t> </a:t>
            </a:r>
            <a:r>
              <a:rPr lang="es-AR" sz="2400" spc="-5" dirty="0" smtClean="0">
                <a:latin typeface="Comic Sans MS"/>
                <a:cs typeface="Comic Sans MS"/>
              </a:rPr>
              <a:t>unidades</a:t>
            </a:r>
            <a:r>
              <a:rPr lang="es-AR" sz="2400" dirty="0" smtClean="0">
                <a:latin typeface="Comic Sans MS"/>
                <a:cs typeface="Comic Sans MS"/>
              </a:rPr>
              <a:t> </a:t>
            </a:r>
            <a:r>
              <a:rPr lang="es-AR" sz="2400" spc="-5" dirty="0" smtClean="0">
                <a:latin typeface="Comic Sans MS"/>
                <a:cs typeface="Comic Sans MS"/>
              </a:rPr>
              <a:t>que</a:t>
            </a:r>
            <a:r>
              <a:rPr lang="es-AR" sz="2400" spc="260" dirty="0" smtClean="0">
                <a:latin typeface="Comic Sans MS"/>
                <a:cs typeface="Comic Sans MS"/>
              </a:rPr>
              <a:t> </a:t>
            </a:r>
            <a:r>
              <a:rPr lang="es-AR" sz="2400" spc="-5" dirty="0" smtClean="0">
                <a:latin typeface="Comic Sans MS"/>
                <a:cs typeface="Comic Sans MS"/>
              </a:rPr>
              <a:t>no</a:t>
            </a:r>
            <a:r>
              <a:rPr lang="es-AR" sz="2400" spc="260" dirty="0" smtClean="0">
                <a:latin typeface="Comic Sans MS"/>
                <a:cs typeface="Comic Sans MS"/>
              </a:rPr>
              <a:t> </a:t>
            </a:r>
            <a:r>
              <a:rPr lang="es-AR" sz="2400" spc="-5" dirty="0" smtClean="0">
                <a:latin typeface="Comic Sans MS"/>
                <a:cs typeface="Comic Sans MS"/>
              </a:rPr>
              <a:t>puedan transferir</a:t>
            </a:r>
            <a:r>
              <a:rPr lang="es-AR" sz="2400" spc="110" dirty="0" smtClean="0">
                <a:latin typeface="Comic Sans MS"/>
                <a:cs typeface="Comic Sans MS"/>
              </a:rPr>
              <a:t> </a:t>
            </a:r>
            <a:r>
              <a:rPr lang="es-AR" sz="2400" spc="-5" dirty="0" smtClean="0">
                <a:latin typeface="Comic Sans MS"/>
                <a:cs typeface="Comic Sans MS"/>
              </a:rPr>
              <a:t>suficiente</a:t>
            </a:r>
            <a:r>
              <a:rPr lang="es-AR" sz="2400" spc="110" dirty="0" smtClean="0">
                <a:latin typeface="Comic Sans MS"/>
                <a:cs typeface="Comic Sans MS"/>
              </a:rPr>
              <a:t> </a:t>
            </a:r>
            <a:r>
              <a:rPr lang="es-AR" sz="2400" spc="-5" dirty="0" smtClean="0">
                <a:latin typeface="Comic Sans MS"/>
                <a:cs typeface="Comic Sans MS"/>
              </a:rPr>
              <a:t>carga</a:t>
            </a:r>
            <a:r>
              <a:rPr lang="es-AR" sz="2400" spc="110" dirty="0" smtClean="0">
                <a:latin typeface="Comic Sans MS"/>
                <a:cs typeface="Comic Sans MS"/>
              </a:rPr>
              <a:t> </a:t>
            </a:r>
            <a:r>
              <a:rPr lang="es-AR" sz="2400" spc="-5" dirty="0" smtClean="0">
                <a:latin typeface="Comic Sans MS"/>
                <a:cs typeface="Comic Sans MS"/>
              </a:rPr>
              <a:t>de</a:t>
            </a:r>
            <a:r>
              <a:rPr lang="es-AR" sz="2400" spc="110" dirty="0" smtClean="0">
                <a:latin typeface="Comic Sans MS"/>
                <a:cs typeface="Comic Sans MS"/>
              </a:rPr>
              <a:t> </a:t>
            </a:r>
            <a:r>
              <a:rPr lang="es-AR" sz="2400" spc="-5" dirty="0" smtClean="0">
                <a:latin typeface="Comic Sans MS"/>
                <a:cs typeface="Comic Sans MS"/>
              </a:rPr>
              <a:t>auxiliares</a:t>
            </a:r>
            <a:r>
              <a:rPr lang="es-AR" sz="2400" spc="95" dirty="0" smtClean="0">
                <a:latin typeface="Comic Sans MS"/>
                <a:cs typeface="Comic Sans MS"/>
              </a:rPr>
              <a:t> </a:t>
            </a:r>
            <a:r>
              <a:rPr lang="es-AR" sz="2400" spc="-5" dirty="0" smtClean="0">
                <a:latin typeface="Comic Sans MS"/>
                <a:cs typeface="Comic Sans MS"/>
              </a:rPr>
              <a:t>para</a:t>
            </a:r>
            <a:r>
              <a:rPr lang="es-AR" sz="2400" spc="105" dirty="0" smtClean="0">
                <a:latin typeface="Comic Sans MS"/>
                <a:cs typeface="Comic Sans MS"/>
              </a:rPr>
              <a:t> </a:t>
            </a:r>
            <a:r>
              <a:rPr lang="es-AR" sz="2400" spc="-5" dirty="0" smtClean="0">
                <a:latin typeface="Comic Sans MS"/>
                <a:cs typeface="Comic Sans MS"/>
              </a:rPr>
              <a:t>mantener la</a:t>
            </a:r>
            <a:r>
              <a:rPr lang="es-AR" sz="2400" dirty="0" smtClean="0">
                <a:latin typeface="Comic Sans MS"/>
                <a:cs typeface="Comic Sans MS"/>
              </a:rPr>
              <a:t> </a:t>
            </a:r>
            <a:r>
              <a:rPr lang="es-AR" sz="2400" spc="-5" dirty="0" smtClean="0">
                <a:latin typeface="Comic Sans MS"/>
                <a:cs typeface="Comic Sans MS"/>
              </a:rPr>
              <a:t>caldera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sistemas</a:t>
            </a:r>
            <a:r>
              <a:rPr lang="es-AR" sz="2400" spc="254"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combustible.</a:t>
            </a:r>
            <a:r>
              <a:rPr lang="es-AR" sz="2400" spc="260" dirty="0" smtClean="0">
                <a:latin typeface="Comic Sans MS"/>
                <a:cs typeface="Comic Sans MS"/>
              </a:rPr>
              <a:t> </a:t>
            </a:r>
            <a:r>
              <a:rPr lang="es-AR" sz="2400" spc="-5" dirty="0" smtClean="0">
                <a:latin typeface="Comic Sans MS"/>
                <a:cs typeface="Comic Sans MS"/>
              </a:rPr>
              <a:t>En</a:t>
            </a:r>
            <a:r>
              <a:rPr lang="es-AR" sz="2400" spc="260" dirty="0" smtClean="0">
                <a:latin typeface="Comic Sans MS"/>
                <a:cs typeface="Comic Sans MS"/>
              </a:rPr>
              <a:t> </a:t>
            </a:r>
            <a:r>
              <a:rPr lang="es-AR" sz="2400" spc="-5" dirty="0" smtClean="0">
                <a:latin typeface="Comic Sans MS"/>
                <a:cs typeface="Comic Sans MS"/>
              </a:rPr>
              <a:t>estos casos</a:t>
            </a:r>
            <a:r>
              <a:rPr lang="es-AR" sz="2400" spc="-5" dirty="0" smtClean="0">
                <a:latin typeface="Comic Sans MS"/>
                <a:cs typeface="Comic Sans MS"/>
              </a:rPr>
              <a:t>,</a:t>
            </a:r>
            <a:r>
              <a:rPr lang="es-AR" sz="2400" spc="125" dirty="0" smtClean="0">
                <a:latin typeface="Comic Sans MS"/>
                <a:cs typeface="Comic Sans MS"/>
              </a:rPr>
              <a:t> </a:t>
            </a:r>
            <a:r>
              <a:rPr lang="es-AR" sz="2400" spc="-5" dirty="0" smtClean="0">
                <a:latin typeface="Comic Sans MS"/>
                <a:cs typeface="Comic Sans MS"/>
              </a:rPr>
              <a:t>las</a:t>
            </a:r>
            <a:r>
              <a:rPr lang="es-AR" sz="2400" spc="125" dirty="0" smtClean="0">
                <a:latin typeface="Comic Sans MS"/>
                <a:cs typeface="Comic Sans MS"/>
              </a:rPr>
              <a:t> </a:t>
            </a:r>
            <a:r>
              <a:rPr lang="es-AR" sz="2400" spc="-5" dirty="0" smtClean="0">
                <a:latin typeface="Comic Sans MS"/>
                <a:cs typeface="Comic Sans MS"/>
              </a:rPr>
              <a:t>válvulas</a:t>
            </a:r>
            <a:r>
              <a:rPr lang="es-AR" sz="2400" spc="125" dirty="0" smtClean="0">
                <a:latin typeface="Comic Sans MS"/>
                <a:cs typeface="Comic Sans MS"/>
              </a:rPr>
              <a:t> </a:t>
            </a:r>
            <a:r>
              <a:rPr lang="es-AR" sz="2400" spc="-5" dirty="0" smtClean="0">
                <a:latin typeface="Comic Sans MS"/>
                <a:cs typeface="Comic Sans MS"/>
              </a:rPr>
              <a:t>de</a:t>
            </a:r>
            <a:r>
              <a:rPr lang="es-AR" sz="2400" spc="125" dirty="0" smtClean="0">
                <a:latin typeface="Comic Sans MS"/>
                <a:cs typeface="Comic Sans MS"/>
              </a:rPr>
              <a:t> </a:t>
            </a:r>
            <a:r>
              <a:rPr lang="es-AR" sz="2400" spc="-5" dirty="0" smtClean="0">
                <a:latin typeface="Comic Sans MS"/>
                <a:cs typeface="Comic Sans MS"/>
              </a:rPr>
              <a:t>paro</a:t>
            </a:r>
            <a:r>
              <a:rPr lang="es-AR" sz="2400" spc="125" dirty="0" smtClean="0">
                <a:latin typeface="Comic Sans MS"/>
                <a:cs typeface="Comic Sans MS"/>
              </a:rPr>
              <a:t> </a:t>
            </a:r>
            <a:r>
              <a:rPr lang="es-AR" sz="2400" spc="-5" dirty="0" smtClean="0">
                <a:latin typeface="Comic Sans MS"/>
                <a:cs typeface="Comic Sans MS"/>
              </a:rPr>
              <a:t>de</a:t>
            </a:r>
            <a:r>
              <a:rPr lang="es-AR" sz="2400" spc="120" dirty="0" smtClean="0">
                <a:latin typeface="Comic Sans MS"/>
                <a:cs typeface="Comic Sans MS"/>
              </a:rPr>
              <a:t> </a:t>
            </a:r>
            <a:r>
              <a:rPr lang="es-AR" sz="2400" spc="-5" dirty="0" smtClean="0">
                <a:latin typeface="Comic Sans MS"/>
                <a:cs typeface="Comic Sans MS"/>
              </a:rPr>
              <a:t>la</a:t>
            </a:r>
            <a:r>
              <a:rPr lang="es-AR" sz="2400" spc="125" dirty="0" smtClean="0">
                <a:latin typeface="Comic Sans MS"/>
                <a:cs typeface="Comic Sans MS"/>
              </a:rPr>
              <a:t> </a:t>
            </a:r>
            <a:r>
              <a:rPr lang="es-AR" sz="2400" spc="-5" dirty="0" smtClean="0">
                <a:latin typeface="Comic Sans MS"/>
                <a:cs typeface="Comic Sans MS"/>
              </a:rPr>
              <a:t>turbina</a:t>
            </a:r>
            <a:r>
              <a:rPr lang="es-AR" sz="2400" spc="125" dirty="0" smtClean="0">
                <a:latin typeface="Comic Sans MS"/>
                <a:cs typeface="Comic Sans MS"/>
              </a:rPr>
              <a:t> </a:t>
            </a:r>
            <a:r>
              <a:rPr lang="es-AR" sz="2400" spc="-5" dirty="0" smtClean="0">
                <a:latin typeface="Comic Sans MS"/>
                <a:cs typeface="Comic Sans MS"/>
              </a:rPr>
              <a:t>deben</a:t>
            </a:r>
            <a:r>
              <a:rPr lang="es-AR" sz="2400" spc="125" dirty="0" smtClean="0">
                <a:latin typeface="Comic Sans MS"/>
                <a:cs typeface="Comic Sans MS"/>
              </a:rPr>
              <a:t> </a:t>
            </a:r>
            <a:r>
              <a:rPr lang="es-AR" sz="2400" spc="-5" dirty="0" smtClean="0">
                <a:latin typeface="Comic Sans MS"/>
                <a:cs typeface="Comic Sans MS"/>
              </a:rPr>
              <a:t>también ser </a:t>
            </a:r>
            <a:r>
              <a:rPr lang="es-AR" sz="2400" spc="-10" dirty="0" smtClean="0">
                <a:latin typeface="Comic Sans MS"/>
                <a:cs typeface="Comic Sans MS"/>
              </a:rPr>
              <a:t>disparadas.</a:t>
            </a:r>
            <a:endParaRPr lang="es-AR" sz="2400" dirty="0" smtClean="0">
              <a:latin typeface="Comic Sans MS"/>
              <a:cs typeface="Comic Sans MS"/>
            </a:endParaRPr>
          </a:p>
          <a:p>
            <a:pPr marL="12700">
              <a:spcBef>
                <a:spcPts val="100"/>
              </a:spcBef>
            </a:pPr>
            <a:endParaRPr sz="900">
              <a:latin typeface="Comic Sans MS"/>
              <a:cs typeface="Comic Sans M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Rectángulo"/>
          <p:cNvSpPr/>
          <p:nvPr/>
        </p:nvSpPr>
        <p:spPr>
          <a:xfrm>
            <a:off x="296802" y="314292"/>
            <a:ext cx="17287996" cy="7109639"/>
          </a:xfrm>
          <a:prstGeom prst="rect">
            <a:avLst/>
          </a:prstGeom>
        </p:spPr>
        <p:txBody>
          <a:bodyPr wrap="square">
            <a:spAutoFit/>
          </a:bodyPr>
          <a:lstStyle/>
          <a:p>
            <a:r>
              <a:rPr lang="es-AR" b="1" dirty="0" smtClean="0"/>
              <a:t>REFERENCIAS </a:t>
            </a:r>
          </a:p>
          <a:p>
            <a:endParaRPr lang="es-AR" b="1" dirty="0" smtClean="0"/>
          </a:p>
          <a:p>
            <a:pPr marL="342900" indent="-342900" algn="just">
              <a:buFont typeface="+mj-lt"/>
              <a:buAutoNum type="arabicPeriod"/>
            </a:pPr>
            <a:r>
              <a:rPr lang="en-US" sz="2000" dirty="0" smtClean="0">
                <a:latin typeface="Comic Sans MS" pitchFamily="66" charset="0"/>
              </a:rPr>
              <a:t>J.L. </a:t>
            </a:r>
            <a:r>
              <a:rPr lang="en-US" sz="2000" dirty="0" err="1" smtClean="0">
                <a:latin typeface="Comic Sans MS" pitchFamily="66" charset="0"/>
              </a:rPr>
              <a:t>Blackbum</a:t>
            </a:r>
            <a:r>
              <a:rPr lang="en-US" sz="2000" dirty="0" smtClean="0">
                <a:latin typeface="Comic Sans MS" pitchFamily="66" charset="0"/>
              </a:rPr>
              <a:t>, "Protective Relaying, Principles and Applications," Marcel Dekker, Inc., 1987. </a:t>
            </a:r>
          </a:p>
          <a:p>
            <a:pPr marL="342900" indent="-342900" algn="just">
              <a:buFont typeface="+mj-lt"/>
              <a:buAutoNum type="arabicPeriod"/>
            </a:pPr>
            <a:endParaRPr lang="en-US" sz="2000" dirty="0" smtClean="0">
              <a:latin typeface="Comic Sans MS" pitchFamily="66" charset="0"/>
            </a:endParaRPr>
          </a:p>
          <a:p>
            <a:pPr marL="342900" indent="-342900" algn="just">
              <a:buFont typeface="+mj-lt"/>
              <a:buAutoNum type="arabicPeriod"/>
            </a:pPr>
            <a:r>
              <a:rPr lang="es-AR" sz="2000" dirty="0" err="1" smtClean="0">
                <a:latin typeface="Comic Sans MS" pitchFamily="66" charset="0"/>
              </a:rPr>
              <a:t>Raju</a:t>
            </a:r>
            <a:r>
              <a:rPr lang="es-AR" sz="2000" dirty="0" smtClean="0">
                <a:latin typeface="Comic Sans MS" pitchFamily="66" charset="0"/>
              </a:rPr>
              <a:t> D. Rana, Richard P. </a:t>
            </a:r>
            <a:r>
              <a:rPr lang="es-AR" sz="2000" dirty="0" err="1" smtClean="0">
                <a:latin typeface="Comic Sans MS" pitchFamily="66" charset="0"/>
              </a:rPr>
              <a:t>Schultz</a:t>
            </a:r>
            <a:r>
              <a:rPr lang="es-AR" sz="2000" dirty="0" smtClean="0">
                <a:latin typeface="Comic Sans MS" pitchFamily="66" charset="0"/>
              </a:rPr>
              <a:t>, Michael </a:t>
            </a:r>
            <a:r>
              <a:rPr lang="es-AR" sz="2000" dirty="0" err="1" smtClean="0">
                <a:latin typeface="Comic Sans MS" pitchFamily="66" charset="0"/>
              </a:rPr>
              <a:t>Heyeck</a:t>
            </a:r>
            <a:r>
              <a:rPr lang="es-AR" sz="2000" dirty="0" smtClean="0">
                <a:latin typeface="Comic Sans MS" pitchFamily="66" charset="0"/>
              </a:rPr>
              <a:t> and </a:t>
            </a:r>
            <a:r>
              <a:rPr lang="es-AR" sz="2000" dirty="0" err="1" smtClean="0">
                <a:latin typeface="Comic Sans MS" pitchFamily="66" charset="0"/>
              </a:rPr>
              <a:t>Theodore</a:t>
            </a:r>
            <a:r>
              <a:rPr lang="es-AR" sz="2000" dirty="0" smtClean="0">
                <a:latin typeface="Comic Sans MS" pitchFamily="66" charset="0"/>
              </a:rPr>
              <a:t> R. </a:t>
            </a:r>
            <a:r>
              <a:rPr lang="es-AR" sz="2000" dirty="0" err="1" smtClean="0">
                <a:latin typeface="Comic Sans MS" pitchFamily="66" charset="0"/>
              </a:rPr>
              <a:t>Boyer</a:t>
            </a:r>
            <a:r>
              <a:rPr lang="es-AR" sz="2000" dirty="0" smtClean="0">
                <a:latin typeface="Comic Sans MS" pitchFamily="66" charset="0"/>
              </a:rPr>
              <a:t>, </a:t>
            </a:r>
            <a:r>
              <a:rPr lang="es-AR" sz="2000" dirty="0" err="1" smtClean="0">
                <a:latin typeface="Comic Sans MS" pitchFamily="66" charset="0"/>
              </a:rPr>
              <a:t>Jr.</a:t>
            </a:r>
            <a:r>
              <a:rPr lang="es-AR" sz="2000" dirty="0" smtClean="0">
                <a:latin typeface="Comic Sans MS" pitchFamily="66" charset="0"/>
              </a:rPr>
              <a:t>, "</a:t>
            </a:r>
            <a:r>
              <a:rPr lang="es-AR" sz="2000" dirty="0" err="1" smtClean="0">
                <a:latin typeface="Comic Sans MS" pitchFamily="66" charset="0"/>
              </a:rPr>
              <a:t>Generator</a:t>
            </a:r>
            <a:r>
              <a:rPr lang="es-AR" sz="2000" dirty="0" smtClean="0">
                <a:latin typeface="Comic Sans MS" pitchFamily="66" charset="0"/>
              </a:rPr>
              <a:t> </a:t>
            </a:r>
            <a:r>
              <a:rPr lang="es-AR" sz="2000" dirty="0" err="1" smtClean="0">
                <a:latin typeface="Comic Sans MS" pitchFamily="66" charset="0"/>
              </a:rPr>
              <a:t>Loss</a:t>
            </a:r>
            <a:r>
              <a:rPr lang="es-AR" sz="2000" dirty="0" smtClean="0">
                <a:latin typeface="Comic Sans MS" pitchFamily="66" charset="0"/>
              </a:rPr>
              <a:t> of </a:t>
            </a:r>
            <a:r>
              <a:rPr lang="es-AR" sz="2000" dirty="0" err="1" smtClean="0">
                <a:latin typeface="Comic Sans MS" pitchFamily="66" charset="0"/>
              </a:rPr>
              <a:t>Field</a:t>
            </a:r>
            <a:r>
              <a:rPr lang="es-AR" sz="2000" dirty="0" smtClean="0">
                <a:latin typeface="Comic Sans MS" pitchFamily="66" charset="0"/>
              </a:rPr>
              <a:t> </a:t>
            </a:r>
            <a:r>
              <a:rPr lang="es-AR" sz="2000" dirty="0" err="1" smtClean="0">
                <a:latin typeface="Comic Sans MS" pitchFamily="66" charset="0"/>
              </a:rPr>
              <a:t>Study</a:t>
            </a:r>
            <a:r>
              <a:rPr lang="es-AR" sz="2000" dirty="0" smtClean="0">
                <a:latin typeface="Comic Sans MS" pitchFamily="66" charset="0"/>
              </a:rPr>
              <a:t> </a:t>
            </a:r>
            <a:r>
              <a:rPr lang="es-AR" sz="2000" dirty="0" err="1" smtClean="0">
                <a:latin typeface="Comic Sans MS" pitchFamily="66" charset="0"/>
              </a:rPr>
              <a:t>for</a:t>
            </a:r>
            <a:r>
              <a:rPr lang="es-AR" sz="2000" dirty="0" smtClean="0">
                <a:latin typeface="Comic Sans MS" pitchFamily="66" charset="0"/>
              </a:rPr>
              <a:t> </a:t>
            </a:r>
            <a:r>
              <a:rPr lang="es-AR" sz="2000" dirty="0" err="1" smtClean="0">
                <a:latin typeface="Comic Sans MS" pitchFamily="66" charset="0"/>
              </a:rPr>
              <a:t>AEP's</a:t>
            </a:r>
            <a:r>
              <a:rPr lang="es-AR" sz="2000" dirty="0" smtClean="0">
                <a:latin typeface="Comic Sans MS" pitchFamily="66" charset="0"/>
              </a:rPr>
              <a:t> Rockport </a:t>
            </a:r>
            <a:r>
              <a:rPr lang="es-AR" sz="2000" dirty="0" err="1" smtClean="0">
                <a:latin typeface="Comic Sans MS" pitchFamily="66" charset="0"/>
              </a:rPr>
              <a:t>Plant</a:t>
            </a:r>
            <a:r>
              <a:rPr lang="es-AR" sz="2000" dirty="0" smtClean="0">
                <a:latin typeface="Comic Sans MS" pitchFamily="66" charset="0"/>
              </a:rPr>
              <a:t>," IEEE </a:t>
            </a:r>
            <a:r>
              <a:rPr lang="es-AR" sz="2000" dirty="0" err="1" smtClean="0">
                <a:latin typeface="Comic Sans MS" pitchFamily="66" charset="0"/>
              </a:rPr>
              <a:t>Computer</a:t>
            </a:r>
            <a:r>
              <a:rPr lang="es-AR" sz="2000" dirty="0" smtClean="0">
                <a:latin typeface="Comic Sans MS" pitchFamily="66" charset="0"/>
              </a:rPr>
              <a:t> </a:t>
            </a:r>
            <a:r>
              <a:rPr lang="es-AR" sz="2000" dirty="0" err="1" smtClean="0">
                <a:latin typeface="Comic Sans MS" pitchFamily="66" charset="0"/>
              </a:rPr>
              <a:t>Applications</a:t>
            </a:r>
            <a:r>
              <a:rPr lang="es-AR" sz="2000" dirty="0" smtClean="0">
                <a:latin typeface="Comic Sans MS" pitchFamily="66" charset="0"/>
              </a:rPr>
              <a:t> in </a:t>
            </a:r>
            <a:r>
              <a:rPr lang="es-AR" sz="2000" dirty="0" err="1" smtClean="0">
                <a:latin typeface="Comic Sans MS" pitchFamily="66" charset="0"/>
              </a:rPr>
              <a:t>Power</a:t>
            </a:r>
            <a:r>
              <a:rPr lang="es-AR" sz="2000" dirty="0" smtClean="0">
                <a:latin typeface="Comic Sans MS" pitchFamily="66" charset="0"/>
              </a:rPr>
              <a:t>, </a:t>
            </a:r>
            <a:r>
              <a:rPr lang="es-AR" sz="2000" dirty="0" err="1" smtClean="0">
                <a:latin typeface="Comic Sans MS" pitchFamily="66" charset="0"/>
              </a:rPr>
              <a:t>April</a:t>
            </a:r>
            <a:r>
              <a:rPr lang="es-AR" sz="2000" dirty="0" smtClean="0">
                <a:latin typeface="Comic Sans MS" pitchFamily="66" charset="0"/>
              </a:rPr>
              <a:t> 1990, pp. 44-49. </a:t>
            </a:r>
          </a:p>
          <a:p>
            <a:pPr marL="342900" indent="-342900" algn="just">
              <a:buFont typeface="+mj-lt"/>
              <a:buAutoNum type="arabicPeriod"/>
            </a:pPr>
            <a:endParaRPr lang="es-AR" sz="2000" dirty="0" smtClean="0">
              <a:latin typeface="Comic Sans MS" pitchFamily="66" charset="0"/>
            </a:endParaRPr>
          </a:p>
          <a:p>
            <a:pPr marL="342900" indent="-342900" algn="just">
              <a:buFont typeface="+mj-lt"/>
              <a:buAutoNum type="arabicPeriod"/>
            </a:pPr>
            <a:r>
              <a:rPr lang="en-US" sz="2000" dirty="0" smtClean="0">
                <a:latin typeface="Comic Sans MS" pitchFamily="66" charset="0"/>
              </a:rPr>
              <a:t>H.M. </a:t>
            </a:r>
            <a:r>
              <a:rPr lang="en-US" sz="2000" dirty="0" err="1" smtClean="0">
                <a:latin typeface="Comic Sans MS" pitchFamily="66" charset="0"/>
              </a:rPr>
              <a:t>Turanli</a:t>
            </a:r>
            <a:r>
              <a:rPr lang="en-US" sz="2000" dirty="0" smtClean="0">
                <a:latin typeface="Comic Sans MS" pitchFamily="66" charset="0"/>
              </a:rPr>
              <a:t>, R.P. Taylor, M.L. Frazier, "A Novel Technique for Setting Loss of Field Excitation Relays at Generators," 39th Annual Conference for Protective Relay Engineers, Texas A&amp;M University, College Station, Texas, Apr. 14-16, 1986. </a:t>
            </a:r>
          </a:p>
          <a:p>
            <a:pPr marL="342900" indent="-342900" algn="just">
              <a:buFont typeface="+mj-lt"/>
              <a:buAutoNum type="arabicPeriod"/>
            </a:pPr>
            <a:endParaRPr lang="en-US" sz="2000" dirty="0" smtClean="0">
              <a:latin typeface="Comic Sans MS" pitchFamily="66" charset="0"/>
            </a:endParaRPr>
          </a:p>
          <a:p>
            <a:pPr marL="342900" indent="-342900" algn="just">
              <a:buFont typeface="+mj-lt"/>
              <a:buAutoNum type="arabicPeriod"/>
            </a:pPr>
            <a:r>
              <a:rPr lang="en-US" sz="2000" dirty="0" smtClean="0">
                <a:latin typeface="Comic Sans MS" pitchFamily="66" charset="0"/>
              </a:rPr>
              <a:t>J. </a:t>
            </a:r>
            <a:r>
              <a:rPr lang="en-US" sz="2000" dirty="0" err="1" smtClean="0">
                <a:latin typeface="Comic Sans MS" pitchFamily="66" charset="0"/>
              </a:rPr>
              <a:t>Berdy</a:t>
            </a:r>
            <a:r>
              <a:rPr lang="en-US" sz="2000" dirty="0" smtClean="0">
                <a:latin typeface="Comic Sans MS" pitchFamily="66" charset="0"/>
              </a:rPr>
              <a:t>, "Loss of Excitation Protection for Modern Synchronous Generators," IEEE Transactions, vol. PAS-94, No. 5, Sep/Oct 1975, pp. 1457-1463. </a:t>
            </a:r>
          </a:p>
          <a:p>
            <a:pPr marL="342900" indent="-342900" algn="just">
              <a:buFont typeface="+mj-lt"/>
              <a:buAutoNum type="arabicPeriod"/>
            </a:pPr>
            <a:endParaRPr lang="en-US" sz="2000" dirty="0" smtClean="0">
              <a:latin typeface="Comic Sans MS" pitchFamily="66" charset="0"/>
            </a:endParaRPr>
          </a:p>
          <a:p>
            <a:pPr marL="342900" indent="-342900" algn="just">
              <a:buFont typeface="+mj-lt"/>
              <a:buAutoNum type="arabicPeriod"/>
            </a:pPr>
            <a:r>
              <a:rPr lang="en-US" sz="2000" dirty="0" smtClean="0">
                <a:latin typeface="Comic Sans MS" pitchFamily="66" charset="0"/>
              </a:rPr>
              <a:t>C.R. Arndt and M. Rogers, "A Study of Loss-of Excitation Relaying and Stability of a 595 MVA Generator on the Detroit Edison System," IEEE Transactions, vol. PAS-94, No. 5, Sep/Oct 1975, pp. 1449-1456. </a:t>
            </a:r>
          </a:p>
          <a:p>
            <a:pPr marL="342900" indent="-342900" algn="just">
              <a:buFont typeface="+mj-lt"/>
              <a:buAutoNum type="arabicPeriod"/>
            </a:pPr>
            <a:endParaRPr lang="en-US" sz="2000" dirty="0" smtClean="0">
              <a:latin typeface="Comic Sans MS" pitchFamily="66" charset="0"/>
            </a:endParaRPr>
          </a:p>
          <a:p>
            <a:pPr marL="342900" indent="-342900" algn="just">
              <a:buFont typeface="+mj-lt"/>
              <a:buAutoNum type="arabicPeriod"/>
            </a:pPr>
            <a:r>
              <a:rPr lang="en-US" sz="2000" dirty="0" smtClean="0">
                <a:latin typeface="Comic Sans MS" pitchFamily="66" charset="0"/>
              </a:rPr>
              <a:t>"Loss-of-Field Relay Operation During System Disturbances," Power System Relaying Committee, IEEE Transactions on Power Apparatus and Systems, Sep/ October 1975. </a:t>
            </a:r>
          </a:p>
          <a:p>
            <a:pPr marL="342900" indent="-342900" algn="just">
              <a:buFont typeface="+mj-lt"/>
              <a:buAutoNum type="arabicPeriod"/>
            </a:pPr>
            <a:endParaRPr lang="en-US" sz="2000" dirty="0" smtClean="0">
              <a:latin typeface="Comic Sans MS" pitchFamily="66" charset="0"/>
            </a:endParaRPr>
          </a:p>
          <a:p>
            <a:pPr marL="342900" indent="-342900" algn="just">
              <a:buFont typeface="+mj-lt"/>
              <a:buAutoNum type="arabicPeriod"/>
            </a:pPr>
            <a:r>
              <a:rPr lang="en-US" sz="2000" dirty="0" smtClean="0">
                <a:latin typeface="Comic Sans MS" pitchFamily="66" charset="0"/>
              </a:rPr>
              <a:t>H.G. </a:t>
            </a:r>
            <a:r>
              <a:rPr lang="en-US" sz="2000" dirty="0" err="1" smtClean="0">
                <a:latin typeface="Comic Sans MS" pitchFamily="66" charset="0"/>
              </a:rPr>
              <a:t>Darron</a:t>
            </a:r>
            <a:r>
              <a:rPr lang="en-US" sz="2000" dirty="0" smtClean="0">
                <a:latin typeface="Comic Sans MS" pitchFamily="66" charset="0"/>
              </a:rPr>
              <a:t>, J.L. </a:t>
            </a:r>
            <a:r>
              <a:rPr lang="en-US" sz="2000" dirty="0" err="1" smtClean="0">
                <a:latin typeface="Comic Sans MS" pitchFamily="66" charset="0"/>
              </a:rPr>
              <a:t>Koepfinger</a:t>
            </a:r>
            <a:r>
              <a:rPr lang="en-US" sz="2000" dirty="0" smtClean="0">
                <a:latin typeface="Comic Sans MS" pitchFamily="66" charset="0"/>
              </a:rPr>
              <a:t>, J.R. Mather and P. </a:t>
            </a:r>
            <a:r>
              <a:rPr lang="en-US" sz="2000" dirty="0" err="1" smtClean="0">
                <a:latin typeface="Comic Sans MS" pitchFamily="66" charset="0"/>
              </a:rPr>
              <a:t>Rusche</a:t>
            </a:r>
            <a:r>
              <a:rPr lang="en-US" sz="2000" dirty="0" smtClean="0">
                <a:latin typeface="Comic Sans MS" pitchFamily="66" charset="0"/>
              </a:rPr>
              <a:t>, "The Influence of Generator Loss of Excitation on Bulk Power System Reliability," IEEE Transactions on Power App. and Systems, Sep/Oct 1974, pp.1473-1478. </a:t>
            </a:r>
          </a:p>
          <a:p>
            <a:pPr marL="342900" indent="-342900" algn="just">
              <a:buFont typeface="+mj-lt"/>
              <a:buAutoNum type="arabicPeriod"/>
            </a:pPr>
            <a:endParaRPr lang="en-US" sz="2000" dirty="0" smtClean="0">
              <a:latin typeface="Comic Sans MS" pitchFamily="66" charset="0"/>
            </a:endParaRPr>
          </a:p>
          <a:p>
            <a:pPr marL="342900" indent="-342900" algn="just">
              <a:buFont typeface="+mj-lt"/>
              <a:buAutoNum type="arabicPeriod"/>
            </a:pPr>
            <a:r>
              <a:rPr lang="en-US" sz="2000" dirty="0" smtClean="0">
                <a:latin typeface="Comic Sans MS" pitchFamily="66" charset="0"/>
              </a:rPr>
              <a:t>"Protective Relaying, Theory and Application," ABB Relaying Division, Coral Springs, FL, Marcel Dekker, 1994. </a:t>
            </a:r>
            <a:endParaRPr lang="es-AR" sz="2000" dirty="0">
              <a:latin typeface="Comic Sans MS" pitchFamily="66"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6802" y="385730"/>
            <a:ext cx="17287996" cy="1515800"/>
          </a:xfrm>
          <a:prstGeom prst="rect">
            <a:avLst/>
          </a:prstGeom>
        </p:spPr>
        <p:txBody>
          <a:bodyPr vert="horz" wrap="square" lIns="0" tIns="12700" rIns="0" bIns="0" rtlCol="0">
            <a:spAutoFit/>
          </a:bodyPr>
          <a:lstStyle/>
          <a:p>
            <a:pPr marL="12700" algn="ctr">
              <a:spcBef>
                <a:spcPts val="100"/>
              </a:spcBef>
            </a:pPr>
            <a:r>
              <a:rPr sz="3200" b="1" spc="-5">
                <a:latin typeface="Comic Sans MS"/>
                <a:cs typeface="Comic Sans MS"/>
              </a:rPr>
              <a:t>SECCIÓN</a:t>
            </a:r>
            <a:r>
              <a:rPr sz="3200" b="1" spc="-60">
                <a:latin typeface="Comic Sans MS"/>
                <a:cs typeface="Comic Sans MS"/>
              </a:rPr>
              <a:t> </a:t>
            </a:r>
            <a:r>
              <a:rPr sz="3200" b="1" spc="-5" smtClean="0">
                <a:latin typeface="Comic Sans MS"/>
                <a:cs typeface="Comic Sans MS"/>
              </a:rPr>
              <a:t>9</a:t>
            </a:r>
            <a:endParaRPr lang="es-ES" sz="3200" b="1" spc="-5" dirty="0" smtClean="0">
              <a:latin typeface="Comic Sans MS"/>
              <a:cs typeface="Comic Sans MS"/>
            </a:endParaRPr>
          </a:p>
          <a:p>
            <a:pPr marL="12700" algn="ctr">
              <a:spcBef>
                <a:spcPts val="100"/>
              </a:spcBef>
            </a:pPr>
            <a:r>
              <a:rPr lang="es-AR" sz="3200" b="1" spc="-5" dirty="0" smtClean="0">
                <a:latin typeface="Comic Sans MS"/>
                <a:cs typeface="Comic Sans MS"/>
              </a:rPr>
              <a:t>RELÉ</a:t>
            </a:r>
            <a:r>
              <a:rPr lang="es-AR" sz="3200" b="1" dirty="0" smtClean="0">
                <a:latin typeface="Comic Sans MS"/>
                <a:cs typeface="Comic Sans MS"/>
              </a:rPr>
              <a:t> </a:t>
            </a:r>
            <a:r>
              <a:rPr lang="es-AR" sz="3200" b="1" spc="-5" dirty="0" smtClean="0">
                <a:latin typeface="Comic Sans MS"/>
                <a:cs typeface="Comic Sans MS"/>
              </a:rPr>
              <a:t>DE</a:t>
            </a:r>
            <a:r>
              <a:rPr lang="es-AR" sz="3200" b="1" spc="5" dirty="0" smtClean="0">
                <a:latin typeface="Comic Sans MS"/>
                <a:cs typeface="Comic Sans MS"/>
              </a:rPr>
              <a:t> </a:t>
            </a:r>
            <a:r>
              <a:rPr lang="es-AR" sz="3200" b="1" spc="-5" dirty="0" smtClean="0">
                <a:latin typeface="Comic Sans MS"/>
                <a:cs typeface="Comic Sans MS"/>
              </a:rPr>
              <a:t>PROTECCIÓN</a:t>
            </a:r>
            <a:r>
              <a:rPr lang="es-AR" sz="3200" b="1" dirty="0" smtClean="0">
                <a:latin typeface="Comic Sans MS"/>
                <a:cs typeface="Comic Sans MS"/>
              </a:rPr>
              <a:t> </a:t>
            </a:r>
            <a:r>
              <a:rPr lang="es-AR" sz="3200" b="1" spc="-5" dirty="0" smtClean="0">
                <a:latin typeface="Comic Sans MS"/>
                <a:cs typeface="Comic Sans MS"/>
              </a:rPr>
              <a:t>DE</a:t>
            </a:r>
            <a:r>
              <a:rPr lang="es-AR" sz="3200" b="1" spc="5" dirty="0" smtClean="0">
                <a:latin typeface="Comic Sans MS"/>
                <a:cs typeface="Comic Sans MS"/>
              </a:rPr>
              <a:t> </a:t>
            </a:r>
            <a:r>
              <a:rPr lang="es-AR" sz="3200" b="1" spc="-5" dirty="0" smtClean="0">
                <a:latin typeface="Comic Sans MS"/>
                <a:cs typeface="Comic Sans MS"/>
              </a:rPr>
              <a:t>GENERADORES</a:t>
            </a:r>
            <a:r>
              <a:rPr lang="es-AR" sz="3200" b="1" dirty="0" smtClean="0">
                <a:latin typeface="Comic Sans MS"/>
                <a:cs typeface="Comic Sans MS"/>
              </a:rPr>
              <a:t> </a:t>
            </a:r>
            <a:r>
              <a:rPr lang="es-AR" sz="3200" b="1" spc="-5" dirty="0" smtClean="0">
                <a:latin typeface="Comic Sans MS"/>
                <a:cs typeface="Comic Sans MS"/>
              </a:rPr>
              <a:t>POR</a:t>
            </a:r>
            <a:r>
              <a:rPr lang="es-AR" sz="3200" b="1" spc="5" dirty="0" smtClean="0">
                <a:latin typeface="Comic Sans MS"/>
                <a:cs typeface="Comic Sans MS"/>
              </a:rPr>
              <a:t> </a:t>
            </a:r>
            <a:r>
              <a:rPr lang="es-AR" sz="3200" b="1" spc="-5" dirty="0" smtClean="0">
                <a:latin typeface="Comic Sans MS"/>
                <a:cs typeface="Comic Sans MS"/>
              </a:rPr>
              <a:t>PÉRDIDA</a:t>
            </a:r>
            <a:r>
              <a:rPr lang="es-AR" sz="3200" b="1" dirty="0" smtClean="0">
                <a:latin typeface="Comic Sans MS"/>
                <a:cs typeface="Comic Sans MS"/>
              </a:rPr>
              <a:t> </a:t>
            </a:r>
            <a:r>
              <a:rPr lang="es-AR" sz="3200" b="1" spc="-5" dirty="0" smtClean="0">
                <a:latin typeface="Comic Sans MS"/>
                <a:cs typeface="Comic Sans MS"/>
              </a:rPr>
              <a:t>DE</a:t>
            </a:r>
            <a:r>
              <a:rPr lang="es-AR" sz="3200" b="1" spc="5" dirty="0" smtClean="0">
                <a:latin typeface="Comic Sans MS"/>
                <a:cs typeface="Comic Sans MS"/>
              </a:rPr>
              <a:t> </a:t>
            </a:r>
            <a:r>
              <a:rPr lang="es-AR" sz="3200" b="1" spc="-5" dirty="0" smtClean="0">
                <a:latin typeface="Comic Sans MS"/>
                <a:cs typeface="Comic Sans MS"/>
              </a:rPr>
              <a:t>SINCRONISMO</a:t>
            </a:r>
            <a:endParaRPr lang="es-AR" sz="3200" dirty="0" smtClean="0">
              <a:latin typeface="Comic Sans MS"/>
              <a:cs typeface="Comic Sans MS"/>
            </a:endParaRPr>
          </a:p>
          <a:p>
            <a:pPr marL="12700" algn="ctr">
              <a:spcBef>
                <a:spcPts val="100"/>
              </a:spcBef>
            </a:pPr>
            <a:endParaRPr sz="3200">
              <a:latin typeface="Comic Sans MS"/>
              <a:cs typeface="Comic Sans MS"/>
            </a:endParaRPr>
          </a:p>
        </p:txBody>
      </p:sp>
      <p:sp>
        <p:nvSpPr>
          <p:cNvPr id="4" name="object 4"/>
          <p:cNvSpPr txBox="1"/>
          <p:nvPr/>
        </p:nvSpPr>
        <p:spPr>
          <a:xfrm>
            <a:off x="296802" y="1885928"/>
            <a:ext cx="17287996" cy="3513782"/>
          </a:xfrm>
          <a:prstGeom prst="rect">
            <a:avLst/>
          </a:prstGeom>
        </p:spPr>
        <p:txBody>
          <a:bodyPr vert="horz" wrap="square" lIns="0" tIns="12700" rIns="0" bIns="0" rtlCol="0">
            <a:spAutoFit/>
          </a:bodyPr>
          <a:lstStyle/>
          <a:p>
            <a:pPr marL="12700" algn="just">
              <a:spcBef>
                <a:spcPts val="100"/>
              </a:spcBef>
            </a:pPr>
            <a:r>
              <a:rPr sz="2400" b="1" spc="-5" smtClean="0">
                <a:latin typeface="Comic Sans MS"/>
                <a:cs typeface="Comic Sans MS"/>
              </a:rPr>
              <a:t>Resumen</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Existen</a:t>
            </a:r>
            <a:r>
              <a:rPr lang="es-AR" sz="2400" dirty="0" smtClean="0">
                <a:latin typeface="Comic Sans MS"/>
                <a:cs typeface="Comic Sans MS"/>
              </a:rPr>
              <a:t> </a:t>
            </a:r>
            <a:r>
              <a:rPr lang="es-AR" sz="2400" spc="-5" dirty="0" smtClean="0">
                <a:latin typeface="Comic Sans MS"/>
                <a:cs typeface="Comic Sans MS"/>
              </a:rPr>
              <a:t>muchas</a:t>
            </a:r>
            <a:r>
              <a:rPr lang="es-AR" sz="2400" dirty="0" smtClean="0">
                <a:latin typeface="Comic Sans MS"/>
                <a:cs typeface="Comic Sans MS"/>
              </a:rPr>
              <a:t> </a:t>
            </a:r>
            <a:r>
              <a:rPr lang="es-AR" sz="2400" spc="-5" dirty="0" smtClean="0">
                <a:latin typeface="Comic Sans MS"/>
                <a:cs typeface="Comic Sans MS"/>
              </a:rPr>
              <a:t>combinaciones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condiciones</a:t>
            </a:r>
            <a:r>
              <a:rPr lang="es-AR" sz="2400" dirty="0" smtClean="0">
                <a:latin typeface="Comic Sans MS"/>
                <a:cs typeface="Comic Sans MS"/>
              </a:rPr>
              <a:t> </a:t>
            </a:r>
            <a:r>
              <a:rPr lang="es-AR" sz="2400" spc="-5" dirty="0" smtClean="0">
                <a:latin typeface="Comic Sans MS"/>
                <a:cs typeface="Comic Sans MS"/>
              </a:rPr>
              <a:t>de operación</a:t>
            </a:r>
            <a:r>
              <a:rPr lang="es-AR" sz="2400" spc="-5" dirty="0" smtClean="0">
                <a:latin typeface="Comic Sans MS"/>
                <a:cs typeface="Comic Sans MS"/>
              </a:rPr>
              <a:t>,</a:t>
            </a:r>
            <a:r>
              <a:rPr lang="es-AR" sz="2400" spc="180" dirty="0" smtClean="0">
                <a:latin typeface="Comic Sans MS"/>
                <a:cs typeface="Comic Sans MS"/>
              </a:rPr>
              <a:t> </a:t>
            </a:r>
            <a:r>
              <a:rPr lang="es-AR" sz="2400" spc="-5" dirty="0" smtClean="0">
                <a:latin typeface="Comic Sans MS"/>
                <a:cs typeface="Comic Sans MS"/>
              </a:rPr>
              <a:t>fallas</a:t>
            </a:r>
            <a:r>
              <a:rPr lang="es-AR" sz="2400" spc="180" dirty="0" smtClean="0">
                <a:latin typeface="Comic Sans MS"/>
                <a:cs typeface="Comic Sans MS"/>
              </a:rPr>
              <a:t> </a:t>
            </a:r>
            <a:r>
              <a:rPr lang="es-AR" sz="2400" spc="-5" dirty="0" smtClean="0">
                <a:latin typeface="Comic Sans MS"/>
                <a:cs typeface="Comic Sans MS"/>
              </a:rPr>
              <a:t>y</a:t>
            </a:r>
            <a:r>
              <a:rPr lang="es-AR" sz="2400" spc="185" dirty="0" smtClean="0">
                <a:latin typeface="Comic Sans MS"/>
                <a:cs typeface="Comic Sans MS"/>
              </a:rPr>
              <a:t> </a:t>
            </a:r>
            <a:r>
              <a:rPr lang="es-AR" sz="2400" spc="-5" dirty="0" smtClean="0">
                <a:latin typeface="Comic Sans MS"/>
                <a:cs typeface="Comic Sans MS"/>
              </a:rPr>
              <a:t>otros</a:t>
            </a:r>
            <a:r>
              <a:rPr lang="es-AR" sz="2400" spc="180" dirty="0" smtClean="0">
                <a:latin typeface="Comic Sans MS"/>
                <a:cs typeface="Comic Sans MS"/>
              </a:rPr>
              <a:t> </a:t>
            </a:r>
            <a:r>
              <a:rPr lang="es-AR" sz="2400" spc="-5" dirty="0" smtClean="0">
                <a:latin typeface="Comic Sans MS"/>
                <a:cs typeface="Comic Sans MS"/>
              </a:rPr>
              <a:t>disturbios</a:t>
            </a:r>
            <a:r>
              <a:rPr lang="es-AR" sz="2400" spc="180" dirty="0" smtClean="0">
                <a:latin typeface="Comic Sans MS"/>
                <a:cs typeface="Comic Sans MS"/>
              </a:rPr>
              <a:t> </a:t>
            </a:r>
            <a:r>
              <a:rPr lang="es-AR" sz="2400" spc="-5" dirty="0" smtClean="0">
                <a:latin typeface="Comic Sans MS"/>
                <a:cs typeface="Comic Sans MS"/>
              </a:rPr>
              <a:t>que</a:t>
            </a:r>
            <a:r>
              <a:rPr lang="es-AR" sz="2400" spc="185" dirty="0" smtClean="0">
                <a:latin typeface="Comic Sans MS"/>
                <a:cs typeface="Comic Sans MS"/>
              </a:rPr>
              <a:t> </a:t>
            </a:r>
            <a:r>
              <a:rPr lang="es-AR" sz="2400" spc="-5" dirty="0" smtClean="0">
                <a:latin typeface="Comic Sans MS"/>
                <a:cs typeface="Comic Sans MS"/>
              </a:rPr>
              <a:t>podrían</a:t>
            </a:r>
            <a:r>
              <a:rPr lang="es-AR" sz="2400" spc="180" dirty="0" smtClean="0">
                <a:latin typeface="Comic Sans MS"/>
                <a:cs typeface="Comic Sans MS"/>
              </a:rPr>
              <a:t> </a:t>
            </a:r>
            <a:r>
              <a:rPr lang="es-AR" sz="2400" spc="-5" dirty="0" smtClean="0">
                <a:latin typeface="Comic Sans MS"/>
                <a:cs typeface="Comic Sans MS"/>
              </a:rPr>
              <a:t>causar una</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spc="254" dirty="0" smtClean="0">
                <a:latin typeface="Comic Sans MS"/>
                <a:cs typeface="Comic Sans MS"/>
              </a:rPr>
              <a:t> </a:t>
            </a:r>
            <a:r>
              <a:rPr lang="es-AR" sz="2400" spc="-5" dirty="0" smtClean="0">
                <a:latin typeface="Comic Sans MS"/>
                <a:cs typeface="Comic Sans MS"/>
              </a:rPr>
              <a:t>entre</a:t>
            </a:r>
            <a:r>
              <a:rPr lang="es-AR" sz="2400" spc="260" dirty="0" smtClean="0">
                <a:latin typeface="Comic Sans MS"/>
                <a:cs typeface="Comic Sans MS"/>
              </a:rPr>
              <a:t> </a:t>
            </a:r>
            <a:r>
              <a:rPr lang="es-AR" sz="2400" spc="-5" dirty="0" smtClean="0">
                <a:latin typeface="Comic Sans MS"/>
                <a:cs typeface="Comic Sans MS"/>
              </a:rPr>
              <a:t>dos partes </a:t>
            </a:r>
            <a:r>
              <a:rPr lang="es-AR" sz="2400" spc="-5" dirty="0" smtClean="0">
                <a:latin typeface="Comic Sans MS"/>
                <a:cs typeface="Comic Sans MS"/>
              </a:rPr>
              <a:t>de un sistema de potencia o entre dos </a:t>
            </a:r>
            <a:r>
              <a:rPr lang="es-AR" sz="2400" spc="-5" dirty="0" smtClean="0">
                <a:latin typeface="Comic Sans MS"/>
                <a:cs typeface="Comic Sans MS"/>
              </a:rPr>
              <a:t>sistemas interconectados</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Si</a:t>
            </a:r>
            <a:r>
              <a:rPr lang="es-AR" sz="2400" dirty="0" smtClean="0">
                <a:latin typeface="Comic Sans MS"/>
                <a:cs typeface="Comic Sans MS"/>
              </a:rPr>
              <a:t> </a:t>
            </a:r>
            <a:r>
              <a:rPr lang="es-AR" sz="2400" spc="-5" dirty="0" smtClean="0">
                <a:latin typeface="Comic Sans MS"/>
                <a:cs typeface="Comic Sans MS"/>
              </a:rPr>
              <a:t>tales</a:t>
            </a:r>
            <a:r>
              <a:rPr lang="es-AR" sz="2400" dirty="0" smtClean="0">
                <a:latin typeface="Comic Sans MS"/>
                <a:cs typeface="Comic Sans MS"/>
              </a:rPr>
              <a:t> </a:t>
            </a:r>
            <a:r>
              <a:rPr lang="es-AR" sz="2400" spc="-5" dirty="0" smtClean="0">
                <a:latin typeface="Comic Sans MS"/>
                <a:cs typeface="Comic Sans MS"/>
              </a:rPr>
              <a:t>eventos</a:t>
            </a:r>
            <a:r>
              <a:rPr lang="es-AR" sz="2400" dirty="0" smtClean="0">
                <a:latin typeface="Comic Sans MS"/>
                <a:cs typeface="Comic Sans MS"/>
              </a:rPr>
              <a:t> </a:t>
            </a:r>
            <a:r>
              <a:rPr lang="es-AR" sz="2400" spc="-5" dirty="0" smtClean="0">
                <a:latin typeface="Comic Sans MS"/>
                <a:cs typeface="Comic Sans MS"/>
              </a:rPr>
              <a:t>ocurren,</a:t>
            </a:r>
            <a:r>
              <a:rPr lang="es-AR" sz="2400" dirty="0" smtClean="0">
                <a:latin typeface="Comic Sans MS"/>
                <a:cs typeface="Comic Sans MS"/>
              </a:rPr>
              <a:t> </a:t>
            </a:r>
            <a:r>
              <a:rPr lang="es-AR" sz="2400" spc="-5" dirty="0" smtClean="0">
                <a:latin typeface="Comic Sans MS"/>
                <a:cs typeface="Comic Sans MS"/>
              </a:rPr>
              <a:t>los generadores</a:t>
            </a:r>
            <a:r>
              <a:rPr lang="es-AR" sz="2400" dirty="0" smtClean="0">
                <a:latin typeface="Comic Sans MS"/>
                <a:cs typeface="Comic Sans MS"/>
              </a:rPr>
              <a:t> </a:t>
            </a:r>
            <a:r>
              <a:rPr lang="es-AR" sz="2400" spc="-5" dirty="0" smtClean="0">
                <a:latin typeface="Comic Sans MS"/>
                <a:cs typeface="Comic Sans MS"/>
              </a:rPr>
              <a:t>asincrónicos</a:t>
            </a:r>
            <a:r>
              <a:rPr lang="es-AR" sz="2400" dirty="0" smtClean="0">
                <a:latin typeface="Comic Sans MS"/>
                <a:cs typeface="Comic Sans MS"/>
              </a:rPr>
              <a:t> </a:t>
            </a:r>
            <a:r>
              <a:rPr lang="es-AR" sz="2400" spc="-5" dirty="0" smtClean="0">
                <a:latin typeface="Comic Sans MS"/>
                <a:cs typeface="Comic Sans MS"/>
              </a:rPr>
              <a:t>deben</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disparados</a:t>
            </a:r>
            <a:r>
              <a:rPr lang="es-AR" sz="2400" dirty="0" smtClean="0">
                <a:latin typeface="Comic Sans MS"/>
                <a:cs typeface="Comic Sans MS"/>
              </a:rPr>
              <a:t> </a:t>
            </a:r>
            <a:r>
              <a:rPr lang="es-AR" sz="2400" spc="-5" dirty="0" smtClean="0">
                <a:latin typeface="Comic Sans MS"/>
                <a:cs typeface="Comic Sans MS"/>
              </a:rPr>
              <a:t>tan pronto</a:t>
            </a:r>
            <a:r>
              <a:rPr lang="es-AR" sz="2400" dirty="0" smtClean="0">
                <a:latin typeface="Comic Sans MS"/>
                <a:cs typeface="Comic Sans MS"/>
              </a:rPr>
              <a:t> </a:t>
            </a:r>
            <a:r>
              <a:rPr lang="es-AR" sz="2400" spc="-5" dirty="0" smtClean="0">
                <a:latin typeface="Comic Sans MS"/>
                <a:cs typeface="Comic Sans MS"/>
              </a:rPr>
              <a:t>como</a:t>
            </a:r>
            <a:r>
              <a:rPr lang="es-AR" sz="2400" dirty="0" smtClean="0">
                <a:latin typeface="Comic Sans MS"/>
                <a:cs typeface="Comic Sans MS"/>
              </a:rPr>
              <a:t> </a:t>
            </a:r>
            <a:r>
              <a:rPr lang="es-AR" sz="2400" spc="-5" dirty="0" smtClean="0">
                <a:latin typeface="Comic Sans MS"/>
                <a:cs typeface="Comic Sans MS"/>
              </a:rPr>
              <a:t>sea</a:t>
            </a:r>
            <a:r>
              <a:rPr lang="es-AR" sz="2400" dirty="0" smtClean="0">
                <a:latin typeface="Comic Sans MS"/>
                <a:cs typeface="Comic Sans MS"/>
              </a:rPr>
              <a:t> </a:t>
            </a:r>
            <a:r>
              <a:rPr lang="es-AR" sz="2400" spc="-5" dirty="0" smtClean="0">
                <a:latin typeface="Comic Sans MS"/>
                <a:cs typeface="Comic Sans MS"/>
              </a:rPr>
              <a:t>posible</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prevenir</a:t>
            </a:r>
            <a:r>
              <a:rPr lang="es-AR" sz="2400" spc="260" dirty="0" smtClean="0">
                <a:latin typeface="Comic Sans MS"/>
                <a:cs typeface="Comic Sans MS"/>
              </a:rPr>
              <a:t> </a:t>
            </a:r>
            <a:r>
              <a:rPr lang="es-AR" sz="2400" spc="-5" dirty="0" smtClean="0">
                <a:latin typeface="Comic Sans MS"/>
                <a:cs typeface="Comic Sans MS"/>
              </a:rPr>
              <a:t>daños</a:t>
            </a:r>
            <a:r>
              <a:rPr lang="es-AR" sz="2400" spc="260" dirty="0" smtClean="0">
                <a:latin typeface="Comic Sans MS"/>
                <a:cs typeface="Comic Sans MS"/>
              </a:rPr>
              <a:t> </a:t>
            </a:r>
            <a:r>
              <a:rPr lang="es-AR" sz="2400" spc="-5" dirty="0" smtClean="0">
                <a:latin typeface="Comic Sans MS"/>
                <a:cs typeface="Comic Sans MS"/>
              </a:rPr>
              <a:t>al generador </a:t>
            </a:r>
            <a:r>
              <a:rPr lang="es-AR" sz="2400" spc="-5" dirty="0" smtClean="0">
                <a:latin typeface="Comic Sans MS"/>
                <a:cs typeface="Comic Sans MS"/>
              </a:rPr>
              <a:t>o antes de que se produzca una salida mayor</a:t>
            </a:r>
            <a:r>
              <a:rPr lang="es-AR" sz="2400" spc="-5" dirty="0" smtClean="0">
                <a:latin typeface="Comic Sans MS"/>
                <a:cs typeface="Comic Sans MS"/>
              </a:rPr>
              <a:t>. Esta</a:t>
            </a:r>
            <a:r>
              <a:rPr lang="es-AR" sz="2400" dirty="0" smtClean="0">
                <a:latin typeface="Comic Sans MS"/>
                <a:cs typeface="Comic Sans MS"/>
              </a:rPr>
              <a:t> </a:t>
            </a:r>
            <a:r>
              <a:rPr lang="es-AR" sz="2400" spc="-5" dirty="0" smtClean="0">
                <a:latin typeface="Comic Sans MS"/>
                <a:cs typeface="Comic Sans MS"/>
              </a:rPr>
              <a:t>sección</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tutorial</a:t>
            </a:r>
            <a:r>
              <a:rPr lang="es-AR" sz="2400" dirty="0" smtClean="0">
                <a:latin typeface="Comic Sans MS"/>
                <a:cs typeface="Comic Sans MS"/>
              </a:rPr>
              <a:t> </a:t>
            </a:r>
            <a:r>
              <a:rPr lang="es-AR" sz="2400" spc="-5" dirty="0" smtClean="0">
                <a:latin typeface="Comic Sans MS"/>
                <a:cs typeface="Comic Sans MS"/>
              </a:rPr>
              <a:t>describe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necesidad</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 protección </a:t>
            </a:r>
            <a:r>
              <a:rPr lang="es-AR" sz="2400" spc="-5" dirty="0" smtClean="0">
                <a:latin typeface="Comic Sans MS"/>
                <a:cs typeface="Comic Sans MS"/>
              </a:rPr>
              <a:t>de pérdida de sincronismo de generadores</a:t>
            </a:r>
            <a:r>
              <a:rPr lang="es-AR" sz="2400" spc="-5" dirty="0" smtClean="0">
                <a:latin typeface="Comic Sans MS"/>
                <a:cs typeface="Comic Sans MS"/>
              </a:rPr>
              <a:t>, describe </a:t>
            </a:r>
            <a:r>
              <a:rPr lang="es-AR" sz="2400" spc="-5" dirty="0" smtClean="0">
                <a:latin typeface="Comic Sans MS"/>
                <a:cs typeface="Comic Sans MS"/>
              </a:rPr>
              <a:t>la característica de impedancia de pérdida </a:t>
            </a:r>
            <a:r>
              <a:rPr lang="es-AR" sz="2400" spc="-5" dirty="0" smtClean="0">
                <a:latin typeface="Comic Sans MS"/>
                <a:cs typeface="Comic Sans MS"/>
              </a:rPr>
              <a:t>de sincronismo</a:t>
            </a:r>
            <a:r>
              <a:rPr lang="es-AR" sz="2400" spc="65" dirty="0" smtClean="0">
                <a:latin typeface="Comic Sans MS"/>
                <a:cs typeface="Comic Sans MS"/>
              </a:rPr>
              <a:t> </a:t>
            </a:r>
            <a:r>
              <a:rPr lang="es-AR" sz="2400" spc="-5" dirty="0" smtClean="0">
                <a:latin typeface="Comic Sans MS"/>
                <a:cs typeface="Comic Sans MS"/>
              </a:rPr>
              <a:t>típica</a:t>
            </a:r>
            <a:r>
              <a:rPr lang="es-AR" sz="2400" spc="75" dirty="0" smtClean="0">
                <a:latin typeface="Comic Sans MS"/>
                <a:cs typeface="Comic Sans MS"/>
              </a:rPr>
              <a:t> </a:t>
            </a:r>
            <a:r>
              <a:rPr lang="es-AR" sz="2400" spc="-5" dirty="0" smtClean="0">
                <a:latin typeface="Comic Sans MS"/>
                <a:cs typeface="Comic Sans MS"/>
              </a:rPr>
              <a:t>para</a:t>
            </a:r>
            <a:r>
              <a:rPr lang="es-AR" sz="2400" spc="65" dirty="0" smtClean="0">
                <a:latin typeface="Comic Sans MS"/>
                <a:cs typeface="Comic Sans MS"/>
              </a:rPr>
              <a:t> </a:t>
            </a:r>
            <a:r>
              <a:rPr lang="es-AR" sz="2400" spc="-5" dirty="0" smtClean="0">
                <a:latin typeface="Comic Sans MS"/>
                <a:cs typeface="Comic Sans MS"/>
              </a:rPr>
              <a:t>generadores</a:t>
            </a:r>
            <a:r>
              <a:rPr lang="es-AR" sz="2400" spc="70" dirty="0" smtClean="0">
                <a:latin typeface="Comic Sans MS"/>
                <a:cs typeface="Comic Sans MS"/>
              </a:rPr>
              <a:t> </a:t>
            </a:r>
            <a:r>
              <a:rPr lang="es-AR" sz="2400" spc="-5" dirty="0" smtClean="0">
                <a:latin typeface="Comic Sans MS"/>
                <a:cs typeface="Comic Sans MS"/>
              </a:rPr>
              <a:t>grandes</a:t>
            </a:r>
            <a:r>
              <a:rPr lang="es-AR" sz="2400" spc="65" dirty="0" smtClean="0">
                <a:latin typeface="Comic Sans MS"/>
                <a:cs typeface="Comic Sans MS"/>
              </a:rPr>
              <a:t> </a:t>
            </a:r>
            <a:r>
              <a:rPr lang="es-AR" sz="2400" spc="-5" dirty="0" smtClean="0">
                <a:latin typeface="Comic Sans MS"/>
                <a:cs typeface="Comic Sans MS"/>
              </a:rPr>
              <a:t>conectados a</a:t>
            </a:r>
            <a:r>
              <a:rPr lang="es-AR" sz="2400" dirty="0" smtClean="0">
                <a:latin typeface="Comic Sans MS"/>
                <a:cs typeface="Comic Sans MS"/>
              </a:rPr>
              <a:t> </a:t>
            </a:r>
            <a:r>
              <a:rPr lang="es-AR" sz="2400" spc="-5" dirty="0" smtClean="0">
                <a:latin typeface="Comic Sans MS"/>
                <a:cs typeface="Comic Sans MS"/>
              </a:rPr>
              <a:t>sistemas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transmisión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alta</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(HV)</a:t>
            </a:r>
            <a:r>
              <a:rPr lang="es-AR" sz="2400" spc="254" dirty="0" smtClean="0">
                <a:latin typeface="Comic Sans MS"/>
                <a:cs typeface="Comic Sans MS"/>
              </a:rPr>
              <a:t> </a:t>
            </a:r>
            <a:r>
              <a:rPr lang="es-AR" sz="2400" spc="-5" dirty="0" smtClean="0">
                <a:latin typeface="Comic Sans MS"/>
                <a:cs typeface="Comic Sans MS"/>
              </a:rPr>
              <a:t>o</a:t>
            </a:r>
            <a:r>
              <a:rPr lang="es-AR" sz="2400" spc="260" dirty="0" smtClean="0">
                <a:latin typeface="Comic Sans MS"/>
                <a:cs typeface="Comic Sans MS"/>
              </a:rPr>
              <a:t> </a:t>
            </a:r>
            <a:r>
              <a:rPr lang="es-AR" sz="2400" spc="-5" dirty="0" smtClean="0">
                <a:latin typeface="Comic Sans MS"/>
                <a:cs typeface="Comic Sans MS"/>
              </a:rPr>
              <a:t>de extra </a:t>
            </a:r>
            <a:r>
              <a:rPr lang="es-AR" sz="2400" spc="-5" dirty="0" smtClean="0">
                <a:latin typeface="Comic Sans MS"/>
                <a:cs typeface="Comic Sans MS"/>
              </a:rPr>
              <a:t>alta tensión (EHV), y presenta varios esquemas </a:t>
            </a:r>
            <a:r>
              <a:rPr lang="es-AR" sz="2400" spc="-5" dirty="0" smtClean="0">
                <a:latin typeface="Comic Sans MS"/>
                <a:cs typeface="Comic Sans MS"/>
              </a:rPr>
              <a:t>de relés</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pueden</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usados</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de generadores</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spc="5" dirty="0" smtClean="0">
                <a:latin typeface="Comic Sans MS"/>
                <a:cs typeface="Comic Sans MS"/>
              </a:rPr>
              <a:t> </a:t>
            </a:r>
            <a:r>
              <a:rPr lang="es-AR" sz="2400" spc="-5" dirty="0" smtClean="0">
                <a:latin typeface="Comic Sans MS"/>
                <a:cs typeface="Comic Sans MS"/>
              </a:rPr>
              <a:t>sincronismo.</a:t>
            </a:r>
            <a:endParaRPr lang="es-AR" sz="2400" dirty="0" smtClean="0">
              <a:latin typeface="Comic Sans MS"/>
              <a:cs typeface="Comic Sans MS"/>
            </a:endParaRPr>
          </a:p>
          <a:p>
            <a:pPr marL="12700">
              <a:spcBef>
                <a:spcPts val="100"/>
              </a:spcBef>
            </a:pPr>
            <a:endParaRPr sz="900">
              <a:latin typeface="Comic Sans MS"/>
              <a:cs typeface="Comic Sans M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296802" y="457168"/>
            <a:ext cx="17287996" cy="7762766"/>
          </a:xfrm>
          <a:prstGeom prst="rect">
            <a:avLst/>
          </a:prstGeom>
        </p:spPr>
        <p:txBody>
          <a:bodyPr vert="horz" wrap="square" lIns="0" tIns="12700" rIns="0" bIns="0" rtlCol="0">
            <a:spAutoFit/>
          </a:bodyPr>
          <a:lstStyle/>
          <a:p>
            <a:pPr marL="12700" algn="just">
              <a:spcBef>
                <a:spcPts val="100"/>
              </a:spcBef>
            </a:pPr>
            <a:r>
              <a:rPr sz="2400" b="1" spc="-5" smtClean="0">
                <a:latin typeface="Comic Sans MS"/>
                <a:cs typeface="Comic Sans MS"/>
              </a:rPr>
              <a:t>Introducción</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marR="5080" algn="just">
              <a:spcBef>
                <a:spcPts val="100"/>
              </a:spcBef>
            </a:pPr>
            <a:r>
              <a:rPr lang="es-AR" sz="2400" spc="-5" dirty="0" smtClean="0">
                <a:latin typeface="Comic Sans MS"/>
                <a:cs typeface="Comic Sans MS"/>
              </a:rPr>
              <a:t>Después</a:t>
            </a:r>
            <a:r>
              <a:rPr lang="es-AR" sz="2400" spc="135" dirty="0" smtClean="0">
                <a:latin typeface="Comic Sans MS"/>
                <a:cs typeface="Comic Sans MS"/>
              </a:rPr>
              <a:t> </a:t>
            </a:r>
            <a:r>
              <a:rPr lang="es-AR" sz="2400" spc="-5" dirty="0" smtClean="0">
                <a:latin typeface="Comic Sans MS"/>
                <a:cs typeface="Comic Sans MS"/>
              </a:rPr>
              <a:t>del</a:t>
            </a:r>
            <a:r>
              <a:rPr lang="es-AR" sz="2400" spc="140" dirty="0" smtClean="0">
                <a:latin typeface="Comic Sans MS"/>
                <a:cs typeface="Comic Sans MS"/>
              </a:rPr>
              <a:t> </a:t>
            </a:r>
            <a:r>
              <a:rPr lang="es-AR" sz="2400" spc="-5" dirty="0" smtClean="0">
                <a:latin typeface="Comic Sans MS"/>
                <a:cs typeface="Comic Sans MS"/>
              </a:rPr>
              <a:t>famoso</a:t>
            </a:r>
            <a:r>
              <a:rPr lang="es-AR" sz="2400" spc="145" dirty="0" smtClean="0">
                <a:latin typeface="Comic Sans MS"/>
                <a:cs typeface="Comic Sans MS"/>
              </a:rPr>
              <a:t> </a:t>
            </a:r>
            <a:r>
              <a:rPr lang="es-AR" sz="2400" spc="-5" dirty="0" smtClean="0">
                <a:latin typeface="Comic Sans MS"/>
                <a:cs typeface="Comic Sans MS"/>
              </a:rPr>
              <a:t>apagón</a:t>
            </a:r>
            <a:r>
              <a:rPr lang="es-AR" sz="2400" spc="135" dirty="0" smtClean="0">
                <a:latin typeface="Comic Sans MS"/>
                <a:cs typeface="Comic Sans MS"/>
              </a:rPr>
              <a:t> </a:t>
            </a:r>
            <a:r>
              <a:rPr lang="es-AR" sz="2400" spc="-5" dirty="0" smtClean="0">
                <a:latin typeface="Comic Sans MS"/>
                <a:cs typeface="Comic Sans MS"/>
              </a:rPr>
              <a:t>del</a:t>
            </a:r>
            <a:r>
              <a:rPr lang="es-AR" sz="2400" spc="135" dirty="0" smtClean="0">
                <a:latin typeface="Comic Sans MS"/>
                <a:cs typeface="Comic Sans MS"/>
              </a:rPr>
              <a:t> </a:t>
            </a:r>
            <a:r>
              <a:rPr lang="es-AR" sz="2400" spc="-5" dirty="0" smtClean="0">
                <a:latin typeface="Comic Sans MS"/>
                <a:cs typeface="Comic Sans MS"/>
              </a:rPr>
              <a:t>Noreste</a:t>
            </a:r>
            <a:r>
              <a:rPr lang="es-AR" sz="2400" spc="130" dirty="0" smtClean="0">
                <a:latin typeface="Comic Sans MS"/>
                <a:cs typeface="Comic Sans MS"/>
              </a:rPr>
              <a:t> </a:t>
            </a:r>
            <a:r>
              <a:rPr lang="es-AR" sz="2400" spc="-5" dirty="0" smtClean="0">
                <a:latin typeface="Comic Sans MS"/>
                <a:cs typeface="Comic Sans MS"/>
              </a:rPr>
              <a:t>en</a:t>
            </a:r>
            <a:r>
              <a:rPr lang="es-AR" sz="2400" spc="130" dirty="0" smtClean="0">
                <a:latin typeface="Comic Sans MS"/>
                <a:cs typeface="Comic Sans MS"/>
              </a:rPr>
              <a:t> </a:t>
            </a:r>
            <a:r>
              <a:rPr lang="es-AR" sz="2400" spc="-5" dirty="0" smtClean="0">
                <a:latin typeface="Comic Sans MS"/>
                <a:cs typeface="Comic Sans MS"/>
              </a:rPr>
              <a:t>1965,</a:t>
            </a:r>
            <a:r>
              <a:rPr lang="es-AR" sz="2400" spc="135" dirty="0" smtClean="0">
                <a:latin typeface="Comic Sans MS"/>
                <a:cs typeface="Comic Sans MS"/>
              </a:rPr>
              <a:t> </a:t>
            </a:r>
            <a:r>
              <a:rPr lang="es-AR" sz="2400" spc="-5" dirty="0" smtClean="0">
                <a:latin typeface="Comic Sans MS"/>
                <a:cs typeface="Comic Sans MS"/>
              </a:rPr>
              <a:t>se</a:t>
            </a:r>
            <a:r>
              <a:rPr lang="es-AR" sz="2400" spc="130" dirty="0" smtClean="0">
                <a:latin typeface="Comic Sans MS"/>
                <a:cs typeface="Comic Sans MS"/>
              </a:rPr>
              <a:t> </a:t>
            </a:r>
            <a:r>
              <a:rPr lang="es-AR" sz="2400" spc="-5" dirty="0" smtClean="0">
                <a:latin typeface="Comic Sans MS"/>
                <a:cs typeface="Comic Sans MS"/>
              </a:rPr>
              <a:t>le dio</a:t>
            </a:r>
            <a:r>
              <a:rPr lang="es-AR" sz="2400" dirty="0" smtClean="0">
                <a:latin typeface="Comic Sans MS"/>
                <a:cs typeface="Comic Sans MS"/>
              </a:rPr>
              <a:t> </a:t>
            </a:r>
            <a:r>
              <a:rPr lang="es-AR" sz="2400" spc="-5" dirty="0" smtClean="0">
                <a:latin typeface="Comic Sans MS"/>
                <a:cs typeface="Comic Sans MS"/>
              </a:rPr>
              <a:t>mucha</a:t>
            </a:r>
            <a:r>
              <a:rPr lang="es-AR" sz="2400" dirty="0" smtClean="0">
                <a:latin typeface="Comic Sans MS"/>
                <a:cs typeface="Comic Sans MS"/>
              </a:rPr>
              <a:t> </a:t>
            </a:r>
            <a:r>
              <a:rPr lang="es-AR" sz="2400" spc="-5" dirty="0" smtClean="0">
                <a:latin typeface="Comic Sans MS"/>
                <a:cs typeface="Comic Sans MS"/>
              </a:rPr>
              <a:t>atención</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necesidad</a:t>
            </a:r>
            <a:r>
              <a:rPr lang="es-AR" sz="2400"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aplicar</a:t>
            </a:r>
            <a:r>
              <a:rPr lang="es-AR" sz="2400" spc="260" dirty="0" smtClean="0">
                <a:latin typeface="Comic Sans MS"/>
                <a:cs typeface="Comic Sans MS"/>
              </a:rPr>
              <a:t> </a:t>
            </a:r>
            <a:r>
              <a:rPr lang="es-AR" sz="2400" spc="-5" dirty="0" smtClean="0">
                <a:latin typeface="Comic Sans MS"/>
                <a:cs typeface="Comic Sans MS"/>
              </a:rPr>
              <a:t>la protección</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generadores</a:t>
            </a:r>
            <a:r>
              <a:rPr lang="es-AR" sz="2400" spc="-5" dirty="0" smtClean="0">
                <a:latin typeface="Comic Sans MS"/>
                <a:cs typeface="Comic Sans MS"/>
              </a:rPr>
              <a:t>. Aunque </a:t>
            </a:r>
            <a:r>
              <a:rPr lang="es-AR" sz="2400" spc="-5" dirty="0" smtClean="0">
                <a:latin typeface="Comic Sans MS"/>
                <a:cs typeface="Comic Sans MS"/>
              </a:rPr>
              <a:t>la protección por pérdida de sincronismo </a:t>
            </a:r>
            <a:r>
              <a:rPr lang="es-AR" sz="2400" spc="-5" dirty="0" smtClean="0">
                <a:latin typeface="Comic Sans MS"/>
                <a:cs typeface="Comic Sans MS"/>
              </a:rPr>
              <a:t>existía para </a:t>
            </a:r>
            <a:r>
              <a:rPr lang="es-AR" sz="2400" spc="-5" dirty="0" smtClean="0">
                <a:latin typeface="Comic Sans MS"/>
                <a:cs typeface="Comic Sans MS"/>
              </a:rPr>
              <a:t>las líneas de transmisión que presentaban</a:t>
            </a:r>
            <a:r>
              <a:rPr lang="es-AR" sz="2400" spc="520" dirty="0" smtClean="0">
                <a:latin typeface="Comic Sans MS"/>
                <a:cs typeface="Comic Sans MS"/>
              </a:rPr>
              <a:t> </a:t>
            </a:r>
            <a:r>
              <a:rPr lang="es-AR" sz="2400" spc="-5" dirty="0" smtClean="0">
                <a:latin typeface="Comic Sans MS"/>
                <a:cs typeface="Comic Sans MS"/>
              </a:rPr>
              <a:t>pérdida 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generadores,</a:t>
            </a:r>
            <a:r>
              <a:rPr lang="es-AR" sz="2400" dirty="0" smtClean="0">
                <a:latin typeface="Comic Sans MS"/>
                <a:cs typeface="Comic Sans MS"/>
              </a:rPr>
              <a:t> </a:t>
            </a:r>
            <a:r>
              <a:rPr lang="es-AR" sz="2400" spc="-5" dirty="0" smtClean="0">
                <a:latin typeface="Comic Sans MS"/>
                <a:cs typeface="Comic Sans MS"/>
              </a:rPr>
              <a:t>existían</a:t>
            </a:r>
            <a:r>
              <a:rPr lang="es-AR" sz="2400" dirty="0" smtClean="0">
                <a:latin typeface="Comic Sans MS"/>
                <a:cs typeface="Comic Sans MS"/>
              </a:rPr>
              <a:t> </a:t>
            </a:r>
            <a:r>
              <a:rPr lang="es-AR" sz="2400" spc="-5" dirty="0" smtClean="0">
                <a:latin typeface="Comic Sans MS"/>
                <a:cs typeface="Comic Sans MS"/>
              </a:rPr>
              <a:t>pocas aplicaciones</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cubrir</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hueco</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centro eléctrico </a:t>
            </a:r>
            <a:r>
              <a:rPr lang="es-AR" sz="2400" spc="-5" dirty="0" smtClean="0">
                <a:latin typeface="Comic Sans MS"/>
                <a:cs typeface="Comic Sans MS"/>
              </a:rPr>
              <a:t>pasa a través del transformador elevador de </a:t>
            </a:r>
            <a:r>
              <a:rPr lang="es-AR" sz="2400" spc="-5" dirty="0" smtClean="0">
                <a:latin typeface="Comic Sans MS"/>
                <a:cs typeface="Comic Sans MS"/>
              </a:rPr>
              <a:t>la unidad </a:t>
            </a:r>
            <a:r>
              <a:rPr lang="es-AR" sz="2400" spc="-5" dirty="0" smtClean="0">
                <a:latin typeface="Comic Sans MS"/>
                <a:cs typeface="Comic Sans MS"/>
              </a:rPr>
              <a:t>y hacia dentro del generador.</a:t>
            </a:r>
            <a:r>
              <a:rPr lang="es-AR" sz="2400" dirty="0" smtClean="0">
                <a:latin typeface="Comic Sans MS"/>
                <a:cs typeface="Comic Sans MS"/>
              </a:rPr>
              <a:t> </a:t>
            </a:r>
            <a:r>
              <a:rPr lang="es-AR" sz="2400" spc="-5" dirty="0" smtClean="0">
                <a:latin typeface="Comic Sans MS"/>
                <a:cs typeface="Comic Sans MS"/>
              </a:rPr>
              <a:t>Este vacío </a:t>
            </a:r>
            <a:r>
              <a:rPr lang="es-AR" sz="2400" spc="-5" dirty="0" smtClean="0">
                <a:latin typeface="Comic Sans MS"/>
                <a:cs typeface="Comic Sans MS"/>
              </a:rPr>
              <a:t>existía debido</a:t>
            </a:r>
            <a:r>
              <a:rPr lang="es-AR" sz="2400" spc="175" dirty="0" smtClean="0">
                <a:latin typeface="Comic Sans MS"/>
                <a:cs typeface="Comic Sans MS"/>
              </a:rPr>
              <a:t> </a:t>
            </a:r>
            <a:r>
              <a:rPr lang="es-AR" sz="2400" spc="-5" dirty="0" smtClean="0">
                <a:latin typeface="Comic Sans MS"/>
                <a:cs typeface="Comic Sans MS"/>
              </a:rPr>
              <a:t>a</a:t>
            </a:r>
            <a:r>
              <a:rPr lang="es-AR" sz="2400" spc="175" dirty="0" smtClean="0">
                <a:latin typeface="Comic Sans MS"/>
                <a:cs typeface="Comic Sans MS"/>
              </a:rPr>
              <a:t> </a:t>
            </a:r>
            <a:r>
              <a:rPr lang="es-AR" sz="2400" spc="-5" dirty="0" smtClean="0">
                <a:latin typeface="Comic Sans MS"/>
                <a:cs typeface="Comic Sans MS"/>
              </a:rPr>
              <a:t>que</a:t>
            </a:r>
            <a:r>
              <a:rPr lang="es-AR" sz="2400" spc="170" dirty="0" smtClean="0">
                <a:latin typeface="Comic Sans MS"/>
                <a:cs typeface="Comic Sans MS"/>
              </a:rPr>
              <a:t> </a:t>
            </a:r>
            <a:r>
              <a:rPr lang="es-AR" sz="2400" spc="-5" dirty="0" smtClean="0">
                <a:latin typeface="Comic Sans MS"/>
                <a:cs typeface="Comic Sans MS"/>
              </a:rPr>
              <a:t>los</a:t>
            </a:r>
            <a:r>
              <a:rPr lang="es-AR" sz="2400" spc="175" dirty="0" smtClean="0">
                <a:latin typeface="Comic Sans MS"/>
                <a:cs typeface="Comic Sans MS"/>
              </a:rPr>
              <a:t> </a:t>
            </a:r>
            <a:r>
              <a:rPr lang="es-AR" sz="2400" spc="-5" dirty="0" smtClean="0">
                <a:latin typeface="Comic Sans MS"/>
                <a:cs typeface="Comic Sans MS"/>
              </a:rPr>
              <a:t>relés</a:t>
            </a:r>
            <a:r>
              <a:rPr lang="es-AR" sz="2400" spc="165" dirty="0" smtClean="0">
                <a:latin typeface="Comic Sans MS"/>
                <a:cs typeface="Comic Sans MS"/>
              </a:rPr>
              <a:t> </a:t>
            </a:r>
            <a:r>
              <a:rPr lang="es-AR" sz="2400" spc="-5" dirty="0" smtClean="0">
                <a:latin typeface="Comic Sans MS"/>
                <a:cs typeface="Comic Sans MS"/>
              </a:rPr>
              <a:t>diferenciales</a:t>
            </a:r>
            <a:r>
              <a:rPr lang="es-AR" sz="2400" spc="170" dirty="0" smtClean="0">
                <a:latin typeface="Comic Sans MS"/>
                <a:cs typeface="Comic Sans MS"/>
              </a:rPr>
              <a:t> </a:t>
            </a:r>
            <a:r>
              <a:rPr lang="es-AR" sz="2400" spc="-5" dirty="0" smtClean="0">
                <a:latin typeface="Comic Sans MS"/>
                <a:cs typeface="Comic Sans MS"/>
              </a:rPr>
              <a:t>y</a:t>
            </a:r>
            <a:r>
              <a:rPr lang="es-AR" sz="2400" spc="170" dirty="0" smtClean="0">
                <a:latin typeface="Comic Sans MS"/>
                <a:cs typeface="Comic Sans MS"/>
              </a:rPr>
              <a:t> </a:t>
            </a:r>
            <a:r>
              <a:rPr lang="es-AR" sz="2400" spc="-5" dirty="0" smtClean="0">
                <a:latin typeface="Comic Sans MS"/>
                <a:cs typeface="Comic Sans MS"/>
              </a:rPr>
              <a:t>otros</a:t>
            </a:r>
            <a:r>
              <a:rPr lang="es-AR" sz="2400" spc="175" dirty="0" smtClean="0">
                <a:latin typeface="Comic Sans MS"/>
                <a:cs typeface="Comic Sans MS"/>
              </a:rPr>
              <a:t> </a:t>
            </a:r>
            <a:r>
              <a:rPr lang="es-AR" sz="2400" spc="-5" dirty="0" smtClean="0">
                <a:latin typeface="Comic Sans MS"/>
                <a:cs typeface="Comic Sans MS"/>
              </a:rPr>
              <a:t>relés</a:t>
            </a:r>
            <a:r>
              <a:rPr lang="es-AR" sz="2400" spc="165" dirty="0" smtClean="0">
                <a:latin typeface="Comic Sans MS"/>
                <a:cs typeface="Comic Sans MS"/>
              </a:rPr>
              <a:t> </a:t>
            </a:r>
            <a:r>
              <a:rPr lang="es-AR" sz="2400" spc="-5" dirty="0" err="1" smtClean="0">
                <a:latin typeface="Comic Sans MS"/>
                <a:cs typeface="Comic Sans MS"/>
              </a:rPr>
              <a:t>mho</a:t>
            </a:r>
            <a:r>
              <a:rPr lang="es-AR" sz="2400" spc="-5" dirty="0" smtClean="0">
                <a:latin typeface="Comic Sans MS"/>
                <a:cs typeface="Comic Sans MS"/>
              </a:rPr>
              <a:t> con </a:t>
            </a:r>
            <a:r>
              <a:rPr lang="es-AR" sz="2400" spc="-5" dirty="0" smtClean="0">
                <a:latin typeface="Comic Sans MS"/>
                <a:cs typeface="Comic Sans MS"/>
              </a:rPr>
              <a:t>retardo de tiempo, tales como relés de pérdida </a:t>
            </a:r>
            <a:r>
              <a:rPr lang="es-AR" sz="2400" spc="-5" dirty="0" smtClean="0">
                <a:latin typeface="Comic Sans MS"/>
                <a:cs typeface="Comic Sans MS"/>
              </a:rPr>
              <a:t>de excitación </a:t>
            </a:r>
            <a:r>
              <a:rPr lang="es-AR" sz="2400" spc="-5" dirty="0" smtClean="0">
                <a:latin typeface="Comic Sans MS"/>
                <a:cs typeface="Comic Sans MS"/>
              </a:rPr>
              <a:t>y relés de distancia de respaldo de la unidad</a:t>
            </a:r>
            <a:r>
              <a:rPr lang="es-AR" sz="2400" spc="-5" dirty="0" smtClean="0">
                <a:latin typeface="Comic Sans MS"/>
                <a:cs typeface="Comic Sans MS"/>
              </a:rPr>
              <a:t>, generalmente </a:t>
            </a:r>
            <a:r>
              <a:rPr lang="es-AR" sz="2400" spc="-5" dirty="0" smtClean="0">
                <a:latin typeface="Comic Sans MS"/>
                <a:cs typeface="Comic Sans MS"/>
              </a:rPr>
              <a:t>no pueden operar para una condición </a:t>
            </a:r>
            <a:r>
              <a:rPr lang="es-AR" sz="2400" spc="-5" dirty="0" smtClean="0">
                <a:latin typeface="Comic Sans MS"/>
                <a:cs typeface="Comic Sans MS"/>
              </a:rPr>
              <a:t>de pérdida </a:t>
            </a:r>
            <a:r>
              <a:rPr lang="es-AR" sz="2400" spc="-5" dirty="0" smtClean="0">
                <a:latin typeface="Comic Sans MS"/>
                <a:cs typeface="Comic Sans MS"/>
              </a:rPr>
              <a:t>de sincronismo.</a:t>
            </a:r>
            <a:r>
              <a:rPr lang="es-AR" sz="2400" spc="254" dirty="0" smtClean="0">
                <a:latin typeface="Comic Sans MS"/>
                <a:cs typeface="Comic Sans MS"/>
              </a:rPr>
              <a:t> </a:t>
            </a:r>
            <a:r>
              <a:rPr lang="es-AR" sz="2400" spc="-5" dirty="0" smtClean="0">
                <a:latin typeface="Comic Sans MS"/>
                <a:cs typeface="Comic Sans MS"/>
              </a:rPr>
              <a:t>También, existía en la </a:t>
            </a:r>
            <a:r>
              <a:rPr lang="es-AR" sz="2400" spc="-5" dirty="0" smtClean="0">
                <a:latin typeface="Comic Sans MS"/>
                <a:cs typeface="Comic Sans MS"/>
              </a:rPr>
              <a:t>industria la</a:t>
            </a:r>
            <a:r>
              <a:rPr lang="es-AR" sz="2400" dirty="0" smtClean="0">
                <a:latin typeface="Comic Sans MS"/>
                <a:cs typeface="Comic Sans MS"/>
              </a:rPr>
              <a:t> </a:t>
            </a:r>
            <a:r>
              <a:rPr lang="es-AR" sz="2400" spc="-5" dirty="0" smtClean="0">
                <a:latin typeface="Comic Sans MS"/>
                <a:cs typeface="Comic Sans MS"/>
              </a:rPr>
              <a:t>creencia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relés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campo convencionales </a:t>
            </a:r>
            <a:r>
              <a:rPr lang="es-AR" sz="2400" spc="-5" dirty="0" smtClean="0">
                <a:latin typeface="Comic Sans MS"/>
                <a:cs typeface="Comic Sans MS"/>
              </a:rPr>
              <a:t>proporcionaban todos los </a:t>
            </a:r>
            <a:r>
              <a:rPr lang="es-AR" sz="2400" spc="-5" dirty="0" smtClean="0">
                <a:latin typeface="Comic Sans MS"/>
                <a:cs typeface="Comic Sans MS"/>
              </a:rPr>
              <a:t>requerimientos de</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un generador</a:t>
            </a:r>
            <a:r>
              <a:rPr lang="es-AR" sz="2400" spc="-5" dirty="0" smtClean="0">
                <a:latin typeface="Comic Sans MS"/>
                <a:cs typeface="Comic Sans MS"/>
              </a:rPr>
              <a:t>.</a:t>
            </a:r>
          </a:p>
          <a:p>
            <a:pPr marL="12700" marR="5080" algn="just">
              <a:spcBef>
                <a:spcPts val="100"/>
              </a:spcBef>
            </a:pPr>
            <a:r>
              <a:rPr lang="es-AR" sz="2400" spc="-5" dirty="0" smtClean="0">
                <a:latin typeface="Comic Sans MS"/>
                <a:cs typeface="Comic Sans MS"/>
              </a:rPr>
              <a:t>A lo largo de algunas décadas pasadas, los criterios </a:t>
            </a:r>
            <a:r>
              <a:rPr lang="es-AR" sz="2400" spc="-5" dirty="0" smtClean="0">
                <a:latin typeface="Comic Sans MS"/>
                <a:cs typeface="Comic Sans MS"/>
              </a:rPr>
              <a:t>de comportamiento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han</a:t>
            </a:r>
            <a:r>
              <a:rPr lang="es-AR" sz="2400" spc="260" dirty="0" smtClean="0">
                <a:latin typeface="Comic Sans MS"/>
                <a:cs typeface="Comic Sans MS"/>
              </a:rPr>
              <a:t> </a:t>
            </a:r>
            <a:r>
              <a:rPr lang="es-AR" sz="2400" spc="-5" dirty="0" smtClean="0">
                <a:latin typeface="Comic Sans MS"/>
                <a:cs typeface="Comic Sans MS"/>
              </a:rPr>
              <a:t>vuelto</a:t>
            </a:r>
            <a:r>
              <a:rPr lang="es-AR" sz="2400" spc="260" dirty="0" smtClean="0">
                <a:latin typeface="Comic Sans MS"/>
                <a:cs typeface="Comic Sans MS"/>
              </a:rPr>
              <a:t> </a:t>
            </a:r>
            <a:r>
              <a:rPr lang="es-AR" sz="2400" spc="-5" dirty="0" smtClean="0">
                <a:latin typeface="Comic Sans MS"/>
                <a:cs typeface="Comic Sans MS"/>
              </a:rPr>
              <a:t>más exigentes</a:t>
            </a:r>
            <a:r>
              <a:rPr lang="es-AR" sz="2400" spc="-5" dirty="0" smtClean="0">
                <a:latin typeface="Comic Sans MS"/>
                <a:cs typeface="Comic Sans MS"/>
              </a:rPr>
              <a:t>. Durante el mismo tiempo, las mejoras a </a:t>
            </a:r>
            <a:r>
              <a:rPr lang="es-AR" sz="2400" spc="-5" dirty="0" smtClean="0">
                <a:latin typeface="Comic Sans MS"/>
                <a:cs typeface="Comic Sans MS"/>
              </a:rPr>
              <a:t>los métodos</a:t>
            </a:r>
            <a:r>
              <a:rPr lang="es-AR" sz="2400" spc="210" dirty="0" smtClean="0">
                <a:latin typeface="Comic Sans MS"/>
                <a:cs typeface="Comic Sans MS"/>
              </a:rPr>
              <a:t> </a:t>
            </a:r>
            <a:r>
              <a:rPr lang="es-AR" sz="2400" spc="-5" dirty="0" smtClean="0">
                <a:latin typeface="Comic Sans MS"/>
                <a:cs typeface="Comic Sans MS"/>
              </a:rPr>
              <a:t>de</a:t>
            </a:r>
            <a:r>
              <a:rPr lang="es-AR" sz="2400" spc="215" dirty="0" smtClean="0">
                <a:latin typeface="Comic Sans MS"/>
                <a:cs typeface="Comic Sans MS"/>
              </a:rPr>
              <a:t> </a:t>
            </a:r>
            <a:r>
              <a:rPr lang="es-AR" sz="2400" spc="-5" dirty="0" smtClean="0">
                <a:latin typeface="Comic Sans MS"/>
                <a:cs typeface="Comic Sans MS"/>
              </a:rPr>
              <a:t>enfriamiento</a:t>
            </a:r>
            <a:r>
              <a:rPr lang="es-AR" sz="2400" spc="215" dirty="0" smtClean="0">
                <a:latin typeface="Comic Sans MS"/>
                <a:cs typeface="Comic Sans MS"/>
              </a:rPr>
              <a:t> </a:t>
            </a:r>
            <a:r>
              <a:rPr lang="es-AR" sz="2400" spc="-5" dirty="0" smtClean="0">
                <a:latin typeface="Comic Sans MS"/>
                <a:cs typeface="Comic Sans MS"/>
              </a:rPr>
              <a:t>en</a:t>
            </a:r>
            <a:r>
              <a:rPr lang="es-AR" sz="2400" spc="215" dirty="0" smtClean="0">
                <a:latin typeface="Comic Sans MS"/>
                <a:cs typeface="Comic Sans MS"/>
              </a:rPr>
              <a:t> </a:t>
            </a:r>
            <a:r>
              <a:rPr lang="es-AR" sz="2400" spc="-5" dirty="0" smtClean="0">
                <a:latin typeface="Comic Sans MS"/>
                <a:cs typeface="Comic Sans MS"/>
              </a:rPr>
              <a:t>el</a:t>
            </a:r>
            <a:r>
              <a:rPr lang="es-AR" sz="2400" spc="215" dirty="0" smtClean="0">
                <a:latin typeface="Comic Sans MS"/>
                <a:cs typeface="Comic Sans MS"/>
              </a:rPr>
              <a:t> </a:t>
            </a:r>
            <a:r>
              <a:rPr lang="es-AR" sz="2400" spc="-5" dirty="0" smtClean="0">
                <a:latin typeface="Comic Sans MS"/>
                <a:cs typeface="Comic Sans MS"/>
              </a:rPr>
              <a:t>diseño</a:t>
            </a:r>
            <a:r>
              <a:rPr lang="es-AR" sz="2400" spc="210" dirty="0" smtClean="0">
                <a:latin typeface="Comic Sans MS"/>
                <a:cs typeface="Comic Sans MS"/>
              </a:rPr>
              <a:t> </a:t>
            </a:r>
            <a:r>
              <a:rPr lang="es-AR" sz="2400" spc="-5" dirty="0" smtClean="0">
                <a:latin typeface="Comic Sans MS"/>
                <a:cs typeface="Comic Sans MS"/>
              </a:rPr>
              <a:t>de</a:t>
            </a:r>
            <a:r>
              <a:rPr lang="es-AR" sz="2400" spc="215" dirty="0" smtClean="0">
                <a:latin typeface="Comic Sans MS"/>
                <a:cs typeface="Comic Sans MS"/>
              </a:rPr>
              <a:t> </a:t>
            </a:r>
            <a:r>
              <a:rPr lang="es-AR" sz="2400" spc="-5" dirty="0" smtClean="0">
                <a:latin typeface="Comic Sans MS"/>
                <a:cs typeface="Comic Sans MS"/>
              </a:rPr>
              <a:t>generadores han</a:t>
            </a:r>
            <a:r>
              <a:rPr lang="es-AR" sz="2400" spc="229" dirty="0" smtClean="0">
                <a:latin typeface="Comic Sans MS"/>
                <a:cs typeface="Comic Sans MS"/>
              </a:rPr>
              <a:t> </a:t>
            </a:r>
            <a:r>
              <a:rPr lang="es-AR" sz="2400" spc="-5" dirty="0" smtClean="0">
                <a:latin typeface="Comic Sans MS"/>
                <a:cs typeface="Comic Sans MS"/>
              </a:rPr>
              <a:t>permitido</a:t>
            </a:r>
            <a:r>
              <a:rPr lang="es-AR" sz="2400" spc="229" dirty="0" smtClean="0">
                <a:latin typeface="Comic Sans MS"/>
                <a:cs typeface="Comic Sans MS"/>
              </a:rPr>
              <a:t> </a:t>
            </a:r>
            <a:r>
              <a:rPr lang="es-AR" sz="2400" spc="-5" dirty="0" smtClean="0">
                <a:latin typeface="Comic Sans MS"/>
                <a:cs typeface="Comic Sans MS"/>
              </a:rPr>
              <a:t>mayores</a:t>
            </a:r>
            <a:r>
              <a:rPr lang="es-AR" sz="2400" spc="229" dirty="0" smtClean="0">
                <a:latin typeface="Comic Sans MS"/>
                <a:cs typeface="Comic Sans MS"/>
              </a:rPr>
              <a:t> </a:t>
            </a:r>
            <a:r>
              <a:rPr lang="es-AR" sz="2400" spc="-5" dirty="0" smtClean="0">
                <a:latin typeface="Comic Sans MS"/>
                <a:cs typeface="Comic Sans MS"/>
              </a:rPr>
              <a:t>capacidades</a:t>
            </a:r>
            <a:r>
              <a:rPr lang="es-AR" sz="2400" spc="204" dirty="0" smtClean="0">
                <a:latin typeface="Comic Sans MS"/>
                <a:cs typeface="Comic Sans MS"/>
              </a:rPr>
              <a:t> </a:t>
            </a:r>
            <a:r>
              <a:rPr lang="es-AR" sz="2400" spc="-5" dirty="0" smtClean="0">
                <a:latin typeface="Comic Sans MS"/>
                <a:cs typeface="Comic Sans MS"/>
              </a:rPr>
              <a:t>de</a:t>
            </a:r>
            <a:r>
              <a:rPr lang="es-AR" sz="2400" spc="220" dirty="0" smtClean="0">
                <a:latin typeface="Comic Sans MS"/>
                <a:cs typeface="Comic Sans MS"/>
              </a:rPr>
              <a:t> </a:t>
            </a:r>
            <a:r>
              <a:rPr lang="es-AR" sz="2400" spc="-5" dirty="0" smtClean="0">
                <a:latin typeface="Comic Sans MS"/>
                <a:cs typeface="Comic Sans MS"/>
              </a:rPr>
              <a:t>KVA</a:t>
            </a:r>
            <a:r>
              <a:rPr lang="es-AR" sz="2400" spc="220" dirty="0" smtClean="0">
                <a:latin typeface="Comic Sans MS"/>
                <a:cs typeface="Comic Sans MS"/>
              </a:rPr>
              <a:t> </a:t>
            </a:r>
            <a:r>
              <a:rPr lang="es-AR" sz="2400" spc="-5" dirty="0" smtClean="0">
                <a:latin typeface="Comic Sans MS"/>
                <a:cs typeface="Comic Sans MS"/>
              </a:rPr>
              <a:t>en volúmenes</a:t>
            </a:r>
            <a:r>
              <a:rPr lang="es-AR" sz="2400" spc="415" dirty="0" smtClean="0">
                <a:latin typeface="Comic Sans MS"/>
                <a:cs typeface="Comic Sans MS"/>
              </a:rPr>
              <a:t> </a:t>
            </a:r>
            <a:r>
              <a:rPr lang="es-AR" sz="2400" spc="-5" dirty="0" smtClean="0">
                <a:latin typeface="Comic Sans MS"/>
                <a:cs typeface="Comic Sans MS"/>
              </a:rPr>
              <a:t>dados</a:t>
            </a:r>
            <a:r>
              <a:rPr lang="es-AR" sz="2400" spc="415" dirty="0" smtClean="0">
                <a:latin typeface="Comic Sans MS"/>
                <a:cs typeface="Comic Sans MS"/>
              </a:rPr>
              <a:t> </a:t>
            </a:r>
            <a:r>
              <a:rPr lang="es-AR" sz="2400" spc="-5" dirty="0" smtClean="0">
                <a:latin typeface="Comic Sans MS"/>
                <a:cs typeface="Comic Sans MS"/>
              </a:rPr>
              <a:t>de</a:t>
            </a:r>
            <a:r>
              <a:rPr lang="es-AR" sz="2400" spc="415" dirty="0" smtClean="0">
                <a:latin typeface="Comic Sans MS"/>
                <a:cs typeface="Comic Sans MS"/>
              </a:rPr>
              <a:t> </a:t>
            </a:r>
            <a:r>
              <a:rPr lang="es-AR" sz="2400" spc="-5" dirty="0" smtClean="0">
                <a:latin typeface="Comic Sans MS"/>
                <a:cs typeface="Comic Sans MS"/>
              </a:rPr>
              <a:t>materiales.	Esta</a:t>
            </a:r>
            <a:r>
              <a:rPr lang="es-AR" sz="2400" spc="365" dirty="0" smtClean="0">
                <a:latin typeface="Comic Sans MS"/>
                <a:cs typeface="Comic Sans MS"/>
              </a:rPr>
              <a:t> </a:t>
            </a:r>
            <a:r>
              <a:rPr lang="es-AR" sz="2400" spc="-5" dirty="0" smtClean="0">
                <a:latin typeface="Comic Sans MS"/>
                <a:cs typeface="Comic Sans MS"/>
              </a:rPr>
              <a:t>tendencia</a:t>
            </a:r>
            <a:r>
              <a:rPr lang="es-AR" sz="2400" spc="365" dirty="0" smtClean="0">
                <a:latin typeface="Comic Sans MS"/>
                <a:cs typeface="Comic Sans MS"/>
              </a:rPr>
              <a:t> </a:t>
            </a:r>
            <a:r>
              <a:rPr lang="es-AR" sz="2400" spc="-5" dirty="0" smtClean="0">
                <a:latin typeface="Comic Sans MS"/>
                <a:cs typeface="Comic Sans MS"/>
              </a:rPr>
              <a:t>ha reducido</a:t>
            </a:r>
            <a:r>
              <a:rPr lang="es-AR" sz="2400" spc="360" dirty="0" smtClean="0">
                <a:latin typeface="Comic Sans MS"/>
                <a:cs typeface="Comic Sans MS"/>
              </a:rPr>
              <a:t> </a:t>
            </a:r>
            <a:r>
              <a:rPr lang="es-AR" sz="2400" spc="-5" dirty="0" smtClean="0">
                <a:latin typeface="Comic Sans MS"/>
                <a:cs typeface="Comic Sans MS"/>
              </a:rPr>
              <a:t>las</a:t>
            </a:r>
            <a:r>
              <a:rPr lang="es-AR" sz="2400" spc="360" dirty="0" smtClean="0">
                <a:latin typeface="Comic Sans MS"/>
                <a:cs typeface="Comic Sans MS"/>
              </a:rPr>
              <a:t> </a:t>
            </a:r>
            <a:r>
              <a:rPr lang="es-AR" sz="2400" spc="-5" dirty="0" smtClean="0">
                <a:latin typeface="Comic Sans MS"/>
                <a:cs typeface="Comic Sans MS"/>
              </a:rPr>
              <a:t>constantes</a:t>
            </a:r>
            <a:r>
              <a:rPr lang="es-AR" sz="2400" spc="350" dirty="0" smtClean="0">
                <a:latin typeface="Comic Sans MS"/>
                <a:cs typeface="Comic Sans MS"/>
              </a:rPr>
              <a:t> </a:t>
            </a:r>
            <a:r>
              <a:rPr lang="es-AR" sz="2400" spc="-5" dirty="0" smtClean="0">
                <a:latin typeface="Comic Sans MS"/>
                <a:cs typeface="Comic Sans MS"/>
              </a:rPr>
              <a:t>de</a:t>
            </a:r>
            <a:r>
              <a:rPr lang="es-AR" sz="2400" spc="350" dirty="0" smtClean="0">
                <a:latin typeface="Comic Sans MS"/>
                <a:cs typeface="Comic Sans MS"/>
              </a:rPr>
              <a:t> </a:t>
            </a:r>
            <a:r>
              <a:rPr lang="es-AR" sz="2400" spc="-5" dirty="0" smtClean="0">
                <a:latin typeface="Comic Sans MS"/>
                <a:cs typeface="Comic Sans MS"/>
              </a:rPr>
              <a:t>inercia</a:t>
            </a:r>
            <a:r>
              <a:rPr lang="es-AR" sz="2400" spc="345" dirty="0" smtClean="0">
                <a:latin typeface="Comic Sans MS"/>
                <a:cs typeface="Comic Sans MS"/>
              </a:rPr>
              <a:t> </a:t>
            </a:r>
            <a:r>
              <a:rPr lang="es-AR" sz="2400" spc="-5" dirty="0" smtClean="0">
                <a:latin typeface="Comic Sans MS"/>
                <a:cs typeface="Comic Sans MS"/>
              </a:rPr>
              <a:t>y</a:t>
            </a:r>
            <a:r>
              <a:rPr lang="es-AR" sz="2400" spc="355" dirty="0" smtClean="0">
                <a:latin typeface="Comic Sans MS"/>
                <a:cs typeface="Comic Sans MS"/>
              </a:rPr>
              <a:t> </a:t>
            </a:r>
            <a:r>
              <a:rPr lang="es-AR" sz="2400" spc="-5" dirty="0" smtClean="0">
                <a:latin typeface="Comic Sans MS"/>
                <a:cs typeface="Comic Sans MS"/>
              </a:rPr>
              <a:t>ha</a:t>
            </a:r>
            <a:r>
              <a:rPr lang="es-AR" sz="2400" spc="350" dirty="0" smtClean="0">
                <a:latin typeface="Comic Sans MS"/>
                <a:cs typeface="Comic Sans MS"/>
              </a:rPr>
              <a:t> </a:t>
            </a:r>
            <a:r>
              <a:rPr lang="es-AR" sz="2400" spc="-5" dirty="0" smtClean="0">
                <a:latin typeface="Comic Sans MS"/>
                <a:cs typeface="Comic Sans MS"/>
              </a:rPr>
              <a:t>elevado</a:t>
            </a:r>
            <a:r>
              <a:rPr lang="es-AR" sz="2400" spc="355" dirty="0" smtClean="0">
                <a:latin typeface="Comic Sans MS"/>
                <a:cs typeface="Comic Sans MS"/>
              </a:rPr>
              <a:t> </a:t>
            </a:r>
            <a:r>
              <a:rPr lang="es-AR" sz="2400" spc="-5" dirty="0" smtClean="0">
                <a:latin typeface="Comic Sans MS"/>
                <a:cs typeface="Comic Sans MS"/>
              </a:rPr>
              <a:t>las reactancias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máquinas,</a:t>
            </a:r>
            <a:r>
              <a:rPr lang="es-AR" sz="2400" dirty="0" smtClean="0">
                <a:latin typeface="Comic Sans MS"/>
                <a:cs typeface="Comic Sans MS"/>
              </a:rPr>
              <a:t> </a:t>
            </a:r>
            <a:r>
              <a:rPr lang="es-AR" sz="2400" spc="-5" dirty="0" smtClean="0">
                <a:latin typeface="Comic Sans MS"/>
                <a:cs typeface="Comic Sans MS"/>
              </a:rPr>
              <a:t>especialmente</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las unidades </a:t>
            </a:r>
            <a:r>
              <a:rPr lang="es-AR" sz="2400" spc="-5" dirty="0" smtClean="0">
                <a:latin typeface="Comic Sans MS"/>
                <a:cs typeface="Comic Sans MS"/>
              </a:rPr>
              <a:t>basadas en capacidades mayores.</a:t>
            </a:r>
            <a:r>
              <a:rPr lang="es-AR" sz="2400" dirty="0" smtClean="0">
                <a:latin typeface="Comic Sans MS"/>
                <a:cs typeface="Comic Sans MS"/>
              </a:rPr>
              <a:t> </a:t>
            </a:r>
            <a:r>
              <a:rPr lang="es-AR" sz="2400" spc="-5" dirty="0" smtClean="0">
                <a:latin typeface="Comic Sans MS"/>
                <a:cs typeface="Comic Sans MS"/>
              </a:rPr>
              <a:t>Además, </a:t>
            </a:r>
            <a:r>
              <a:rPr lang="es-AR" sz="2400" spc="-5" dirty="0" smtClean="0">
                <a:latin typeface="Comic Sans MS"/>
                <a:cs typeface="Comic Sans MS"/>
              </a:rPr>
              <a:t>el empleo </a:t>
            </a:r>
            <a:r>
              <a:rPr lang="es-AR" sz="2400" spc="-5" dirty="0" smtClean="0">
                <a:latin typeface="Comic Sans MS"/>
                <a:cs typeface="Comic Sans MS"/>
              </a:rPr>
              <a:t>de más líneas de transmisión de HV o EHV </a:t>
            </a:r>
            <a:r>
              <a:rPr lang="es-AR" sz="2400" spc="-5" dirty="0" smtClean="0">
                <a:latin typeface="Comic Sans MS"/>
                <a:cs typeface="Comic Sans MS"/>
              </a:rPr>
              <a:t>para transmitir</a:t>
            </a:r>
            <a:r>
              <a:rPr lang="es-AR" sz="2400" dirty="0" smtClean="0">
                <a:latin typeface="Comic Sans MS"/>
                <a:cs typeface="Comic Sans MS"/>
              </a:rPr>
              <a:t> </a:t>
            </a:r>
            <a:r>
              <a:rPr lang="es-AR" sz="2400" spc="-5" dirty="0" smtClean="0">
                <a:latin typeface="Comic Sans MS"/>
                <a:cs typeface="Comic Sans MS"/>
              </a:rPr>
              <a:t>grandes</a:t>
            </a:r>
            <a:r>
              <a:rPr lang="es-AR" sz="2400" dirty="0" smtClean="0">
                <a:latin typeface="Comic Sans MS"/>
                <a:cs typeface="Comic Sans MS"/>
              </a:rPr>
              <a:t> </a:t>
            </a:r>
            <a:r>
              <a:rPr lang="es-AR" sz="2400" spc="-5" dirty="0" smtClean="0">
                <a:latin typeface="Comic Sans MS"/>
                <a:cs typeface="Comic Sans MS"/>
              </a:rPr>
              <a:t>niveles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grandes distancias</a:t>
            </a:r>
            <a:r>
              <a:rPr lang="es-AR" sz="2400" spc="-5" dirty="0" smtClean="0">
                <a:latin typeface="Comic Sans MS"/>
                <a:cs typeface="Comic Sans MS"/>
              </a:rPr>
              <a:t>, ha causado una reducción en los tiempos </a:t>
            </a:r>
            <a:r>
              <a:rPr lang="es-AR" sz="2400" spc="-5" dirty="0" smtClean="0">
                <a:latin typeface="Comic Sans MS"/>
                <a:cs typeface="Comic Sans MS"/>
              </a:rPr>
              <a:t>de despeje </a:t>
            </a:r>
            <a:r>
              <a:rPr lang="es-AR" sz="2400" spc="-5" dirty="0" smtClean="0">
                <a:latin typeface="Comic Sans MS"/>
                <a:cs typeface="Comic Sans MS"/>
              </a:rPr>
              <a:t>críticos requeridos para aislar una falla en </a:t>
            </a:r>
            <a:r>
              <a:rPr lang="es-AR" sz="2400" spc="-5" dirty="0" smtClean="0">
                <a:latin typeface="Comic Sans MS"/>
                <a:cs typeface="Comic Sans MS"/>
              </a:rPr>
              <a:t>el sistema </a:t>
            </a:r>
            <a:r>
              <a:rPr lang="es-AR" sz="2400" spc="-5" dirty="0" smtClean="0">
                <a:latin typeface="Comic Sans MS"/>
                <a:cs typeface="Comic Sans MS"/>
              </a:rPr>
              <a:t>cercana a una planta generadora, antes de que </a:t>
            </a:r>
            <a:r>
              <a:rPr lang="es-AR" sz="2400" spc="-5" dirty="0" smtClean="0">
                <a:latin typeface="Comic Sans MS"/>
                <a:cs typeface="Comic Sans MS"/>
              </a:rPr>
              <a:t>el generador</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salga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la</a:t>
            </a:r>
            <a:r>
              <a:rPr lang="es-AR" sz="2400" spc="254" dirty="0" smtClean="0">
                <a:latin typeface="Comic Sans MS"/>
                <a:cs typeface="Comic Sans MS"/>
              </a:rPr>
              <a:t> </a:t>
            </a:r>
            <a:r>
              <a:rPr lang="es-AR" sz="2400" spc="-5" dirty="0" smtClean="0">
                <a:latin typeface="Comic Sans MS"/>
                <a:cs typeface="Comic Sans MS"/>
              </a:rPr>
              <a:t>red</a:t>
            </a:r>
            <a:r>
              <a:rPr lang="es-AR" sz="2400" spc="260" dirty="0" smtClean="0">
                <a:latin typeface="Comic Sans MS"/>
                <a:cs typeface="Comic Sans MS"/>
              </a:rPr>
              <a:t> </a:t>
            </a:r>
            <a:r>
              <a:rPr lang="es-AR" sz="2400" spc="-5" dirty="0" smtClean="0">
                <a:latin typeface="Comic Sans MS"/>
                <a:cs typeface="Comic Sans MS"/>
              </a:rPr>
              <a:t>de potencia</a:t>
            </a:r>
            <a:r>
              <a:rPr lang="es-AR" sz="2400" spc="-5" dirty="0" smtClean="0">
                <a:latin typeface="Comic Sans MS"/>
                <a:cs typeface="Comic Sans MS"/>
              </a:rPr>
              <a:t>. Adicionalmente a la liberación prolongada </a:t>
            </a:r>
            <a:r>
              <a:rPr lang="es-AR" sz="2400" spc="-5" dirty="0" smtClean="0">
                <a:latin typeface="Comic Sans MS"/>
                <a:cs typeface="Comic Sans MS"/>
              </a:rPr>
              <a:t>de falla</a:t>
            </a:r>
            <a:r>
              <a:rPr lang="es-AR" sz="2400" spc="-5" dirty="0" smtClean="0">
                <a:latin typeface="Comic Sans MS"/>
                <a:cs typeface="Comic Sans MS"/>
              </a:rPr>
              <a:t>, otros factores que pueden llevar a la </a:t>
            </a:r>
            <a:r>
              <a:rPr lang="es-AR" sz="2400" spc="-5" dirty="0" smtClean="0">
                <a:latin typeface="Comic Sans MS"/>
                <a:cs typeface="Comic Sans MS"/>
              </a:rPr>
              <a:t>inestabilidad son</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operación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generadores</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región</a:t>
            </a:r>
            <a:r>
              <a:rPr lang="es-AR" sz="2400" dirty="0" smtClean="0">
                <a:latin typeface="Comic Sans MS"/>
                <a:cs typeface="Comic Sans MS"/>
              </a:rPr>
              <a:t> </a:t>
            </a:r>
            <a:r>
              <a:rPr lang="es-AR" sz="2400" spc="-5" dirty="0" smtClean="0">
                <a:latin typeface="Comic Sans MS"/>
                <a:cs typeface="Comic Sans MS"/>
              </a:rPr>
              <a:t>adelantada durante</a:t>
            </a:r>
            <a:r>
              <a:rPr lang="es-AR" sz="2400" dirty="0" smtClean="0">
                <a:latin typeface="Comic Sans MS"/>
                <a:cs typeface="Comic Sans MS"/>
              </a:rPr>
              <a:t> </a:t>
            </a:r>
            <a:r>
              <a:rPr lang="es-AR" sz="2400" spc="-5" dirty="0" smtClean="0">
                <a:latin typeface="Comic Sans MS"/>
                <a:cs typeface="Comic Sans MS"/>
              </a:rPr>
              <a:t>periodos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carga</a:t>
            </a:r>
            <a:r>
              <a:rPr lang="es-AR" sz="2400" dirty="0" smtClean="0">
                <a:latin typeface="Comic Sans MS"/>
                <a:cs typeface="Comic Sans MS"/>
              </a:rPr>
              <a:t> </a:t>
            </a:r>
            <a:r>
              <a:rPr lang="es-AR" sz="2400" spc="-5" dirty="0" smtClean="0">
                <a:latin typeface="Comic Sans MS"/>
                <a:cs typeface="Comic Sans MS"/>
              </a:rPr>
              <a:t>ligera,</a:t>
            </a:r>
            <a:r>
              <a:rPr lang="es-AR" sz="2400" dirty="0" smtClean="0">
                <a:latin typeface="Comic Sans MS"/>
                <a:cs typeface="Comic Sans MS"/>
              </a:rPr>
              <a:t> </a:t>
            </a:r>
            <a:r>
              <a:rPr lang="es-AR" sz="2400" spc="-5" dirty="0" smtClean="0">
                <a:latin typeface="Comic Sans MS"/>
                <a:cs typeface="Comic Sans MS"/>
              </a:rPr>
              <a:t>baja</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del sistema</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baja</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unidad,</a:t>
            </a:r>
            <a:r>
              <a:rPr lang="es-AR" sz="2400" spc="260" dirty="0" smtClean="0">
                <a:latin typeface="Comic Sans MS"/>
                <a:cs typeface="Comic Sans MS"/>
              </a:rPr>
              <a:t> </a:t>
            </a:r>
            <a:r>
              <a:rPr lang="es-AR" sz="2400" spc="-5" dirty="0" smtClean="0">
                <a:latin typeface="Comic Sans MS"/>
                <a:cs typeface="Comic Sans MS"/>
              </a:rPr>
              <a:t>impedancia excesiva</a:t>
            </a:r>
            <a:r>
              <a:rPr lang="es-AR" sz="2400" dirty="0" smtClean="0">
                <a:latin typeface="Comic Sans MS"/>
                <a:cs typeface="Comic Sans MS"/>
              </a:rPr>
              <a:t> </a:t>
            </a:r>
            <a:r>
              <a:rPr lang="es-AR" sz="2400" spc="-5" dirty="0" smtClean="0">
                <a:latin typeface="Comic Sans MS"/>
                <a:cs typeface="Comic Sans MS"/>
              </a:rPr>
              <a:t>entre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algunas operaciones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err="1" smtClean="0">
                <a:latin typeface="Comic Sans MS"/>
                <a:cs typeface="Comic Sans MS"/>
              </a:rPr>
              <a:t>switcheo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líneas.</a:t>
            </a:r>
            <a:endParaRPr lang="es-AR" sz="2400" dirty="0" smtClean="0">
              <a:latin typeface="Comic Sans MS"/>
              <a:cs typeface="Comic Sans MS"/>
            </a:endParaRPr>
          </a:p>
          <a:p>
            <a:pPr marL="12700" marR="5080" algn="just">
              <a:lnSpc>
                <a:spcPct val="116100"/>
              </a:lnSpc>
              <a:spcBef>
                <a:spcPts val="100"/>
              </a:spcBef>
            </a:pPr>
            <a:endParaRPr lang="es-AR" sz="900" dirty="0" smtClean="0">
              <a:latin typeface="Comic Sans MS"/>
              <a:cs typeface="Comic Sans MS"/>
            </a:endParaRPr>
          </a:p>
          <a:p>
            <a:pPr marL="12700">
              <a:spcBef>
                <a:spcPts val="100"/>
              </a:spcBef>
            </a:pPr>
            <a:endParaRPr sz="900">
              <a:latin typeface="Comic Sans MS"/>
              <a:cs typeface="Comic Sans MS"/>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p:nvPr/>
        </p:nvSpPr>
        <p:spPr>
          <a:xfrm>
            <a:off x="225364" y="314292"/>
            <a:ext cx="17359434" cy="4632807"/>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Efectos</a:t>
            </a:r>
            <a:r>
              <a:rPr sz="2400" b="1" spc="10" dirty="0">
                <a:latin typeface="Comic Sans MS"/>
                <a:cs typeface="Comic Sans MS"/>
              </a:rPr>
              <a:t> </a:t>
            </a:r>
            <a:r>
              <a:rPr sz="2400" b="1" spc="-5" dirty="0">
                <a:latin typeface="Comic Sans MS"/>
                <a:cs typeface="Comic Sans MS"/>
              </a:rPr>
              <a:t>en</a:t>
            </a:r>
            <a:r>
              <a:rPr sz="2400" b="1" spc="5" dirty="0">
                <a:latin typeface="Comic Sans MS"/>
                <a:cs typeface="Comic Sans MS"/>
              </a:rPr>
              <a:t> </a:t>
            </a:r>
            <a:r>
              <a:rPr sz="2400" b="1" spc="-5" dirty="0">
                <a:latin typeface="Comic Sans MS"/>
                <a:cs typeface="Comic Sans MS"/>
              </a:rPr>
              <a:t>los</a:t>
            </a:r>
            <a:r>
              <a:rPr sz="2400" b="1" spc="10" dirty="0">
                <a:latin typeface="Comic Sans MS"/>
                <a:cs typeface="Comic Sans MS"/>
              </a:rPr>
              <a:t> </a:t>
            </a:r>
            <a:r>
              <a:rPr sz="2400" b="1" spc="-5" dirty="0">
                <a:latin typeface="Comic Sans MS"/>
                <a:cs typeface="Comic Sans MS"/>
              </a:rPr>
              <a:t>generadores</a:t>
            </a:r>
            <a:r>
              <a:rPr sz="2400" b="1" spc="10" dirty="0">
                <a:latin typeface="Comic Sans MS"/>
                <a:cs typeface="Comic Sans MS"/>
              </a:rPr>
              <a:t> </a:t>
            </a:r>
            <a:r>
              <a:rPr sz="2400" b="1" spc="-5" dirty="0">
                <a:latin typeface="Comic Sans MS"/>
                <a:cs typeface="Comic Sans MS"/>
              </a:rPr>
              <a:t>que</a:t>
            </a:r>
            <a:r>
              <a:rPr sz="2400" b="1" spc="10" dirty="0">
                <a:latin typeface="Comic Sans MS"/>
                <a:cs typeface="Comic Sans MS"/>
              </a:rPr>
              <a:t> </a:t>
            </a:r>
            <a:r>
              <a:rPr sz="2400" b="1" spc="-5" dirty="0">
                <a:latin typeface="Comic Sans MS"/>
                <a:cs typeface="Comic Sans MS"/>
              </a:rPr>
              <a:t>operan</a:t>
            </a:r>
            <a:r>
              <a:rPr sz="2400" b="1" spc="10" dirty="0">
                <a:latin typeface="Comic Sans MS"/>
                <a:cs typeface="Comic Sans MS"/>
              </a:rPr>
              <a:t> </a:t>
            </a:r>
            <a:r>
              <a:rPr sz="2400" b="1" spc="-5">
                <a:latin typeface="Comic Sans MS"/>
                <a:cs typeface="Comic Sans MS"/>
              </a:rPr>
              <a:t>fuera</a:t>
            </a:r>
            <a:r>
              <a:rPr sz="2400" b="1" spc="5">
                <a:latin typeface="Comic Sans MS"/>
                <a:cs typeface="Comic Sans MS"/>
              </a:rPr>
              <a:t> </a:t>
            </a:r>
            <a:r>
              <a:rPr sz="2400" b="1" spc="-5" smtClean="0">
                <a:latin typeface="Comic Sans MS"/>
                <a:cs typeface="Comic Sans MS"/>
              </a:rPr>
              <a:t>de</a:t>
            </a:r>
            <a:r>
              <a:rPr lang="es-AR" sz="2400" b="1" spc="-5" dirty="0" smtClean="0">
                <a:latin typeface="Comic Sans MS"/>
                <a:cs typeface="Comic Sans MS"/>
              </a:rPr>
              <a:t> </a:t>
            </a:r>
            <a:r>
              <a:rPr sz="2400" b="1" spc="-5" smtClean="0">
                <a:latin typeface="Comic Sans MS"/>
                <a:cs typeface="Comic Sans MS"/>
              </a:rPr>
              <a:t>sincronismo</a:t>
            </a:r>
            <a:endParaRPr lang="es-ES" sz="2400" b="1" spc="-5" dirty="0" smtClean="0">
              <a:latin typeface="Comic Sans MS"/>
              <a:cs typeface="Comic Sans MS"/>
            </a:endParaRPr>
          </a:p>
          <a:p>
            <a:pPr marL="12700" marR="5080" algn="just">
              <a:spcBef>
                <a:spcPts val="100"/>
              </a:spcBef>
            </a:pPr>
            <a:endParaRPr lang="es-ES" sz="2400" b="1" spc="-5" dirty="0" smtClean="0">
              <a:latin typeface="Comic Sans MS"/>
              <a:cs typeface="Comic Sans MS"/>
            </a:endParaRPr>
          </a:p>
          <a:p>
            <a:pPr marL="12700" marR="5080" algn="just">
              <a:spcBef>
                <a:spcPts val="100"/>
              </a:spcBef>
            </a:pP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causa</a:t>
            </a:r>
            <a:r>
              <a:rPr lang="es-AR" sz="2400" dirty="0" smtClean="0">
                <a:latin typeface="Comic Sans MS"/>
                <a:cs typeface="Comic Sans MS"/>
              </a:rPr>
              <a:t> </a:t>
            </a:r>
            <a:r>
              <a:rPr lang="es-AR" sz="2400" spc="-5" dirty="0" smtClean="0">
                <a:latin typeface="Comic Sans MS"/>
                <a:cs typeface="Comic Sans MS"/>
              </a:rPr>
              <a:t>altas corrientes </a:t>
            </a:r>
            <a:r>
              <a:rPr lang="es-AR" sz="2400" spc="-5" dirty="0" smtClean="0">
                <a:latin typeface="Comic Sans MS"/>
                <a:cs typeface="Comic Sans MS"/>
              </a:rPr>
              <a:t>y esfuerzos en los devanados del generador </a:t>
            </a:r>
            <a:r>
              <a:rPr lang="es-AR" sz="2400" spc="-5" dirty="0" smtClean="0">
                <a:latin typeface="Comic Sans MS"/>
                <a:cs typeface="Comic Sans MS"/>
              </a:rPr>
              <a:t>y altos </a:t>
            </a:r>
            <a:r>
              <a:rPr lang="es-AR" sz="2400" spc="-5" dirty="0" smtClean="0">
                <a:latin typeface="Comic Sans MS"/>
                <a:cs typeface="Comic Sans MS"/>
              </a:rPr>
              <a:t>niveles de pares transitorios en el eje.</a:t>
            </a:r>
            <a:r>
              <a:rPr lang="es-AR" sz="2400" dirty="0" smtClean="0">
                <a:latin typeface="Comic Sans MS"/>
                <a:cs typeface="Comic Sans MS"/>
              </a:rPr>
              <a:t> </a:t>
            </a:r>
            <a:r>
              <a:rPr lang="es-AR" sz="2400" spc="-5" dirty="0" smtClean="0">
                <a:latin typeface="Comic Sans MS"/>
                <a:cs typeface="Comic Sans MS"/>
              </a:rPr>
              <a:t>Si </a:t>
            </a:r>
            <a:r>
              <a:rPr lang="es-AR" sz="2400" spc="-5" dirty="0" smtClean="0">
                <a:latin typeface="Comic Sans MS"/>
                <a:cs typeface="Comic Sans MS"/>
              </a:rPr>
              <a:t>la frecuencia </a:t>
            </a:r>
            <a:r>
              <a:rPr lang="es-AR" sz="2400" spc="-5" dirty="0" smtClean="0">
                <a:latin typeface="Comic Sans MS"/>
                <a:cs typeface="Comic Sans MS"/>
              </a:rPr>
              <a:t>de deslizamiento de la unidad con respecto </a:t>
            </a:r>
            <a:r>
              <a:rPr lang="es-AR" sz="2400" spc="-5" dirty="0" smtClean="0">
                <a:latin typeface="Comic Sans MS"/>
                <a:cs typeface="Comic Sans MS"/>
              </a:rPr>
              <a:t>al sistema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aproxima</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frecuencia torsional</a:t>
            </a:r>
            <a:r>
              <a:rPr lang="es-AR" sz="2400" spc="95" dirty="0" smtClean="0">
                <a:latin typeface="Comic Sans MS"/>
                <a:cs typeface="Comic Sans MS"/>
              </a:rPr>
              <a:t> </a:t>
            </a:r>
            <a:r>
              <a:rPr lang="es-AR" sz="2400" spc="-5" dirty="0" smtClean="0">
                <a:latin typeface="Comic Sans MS"/>
                <a:cs typeface="Comic Sans MS"/>
              </a:rPr>
              <a:t>natural,</a:t>
            </a:r>
            <a:r>
              <a:rPr lang="es-AR" sz="2400" spc="95" dirty="0" smtClean="0">
                <a:latin typeface="Comic Sans MS"/>
                <a:cs typeface="Comic Sans MS"/>
              </a:rPr>
              <a:t> </a:t>
            </a:r>
            <a:r>
              <a:rPr lang="es-AR" sz="2400" spc="-5" dirty="0" smtClean="0">
                <a:latin typeface="Comic Sans MS"/>
                <a:cs typeface="Comic Sans MS"/>
              </a:rPr>
              <a:t>los</a:t>
            </a:r>
            <a:r>
              <a:rPr lang="es-AR" sz="2400" spc="95" dirty="0" smtClean="0">
                <a:latin typeface="Comic Sans MS"/>
                <a:cs typeface="Comic Sans MS"/>
              </a:rPr>
              <a:t> </a:t>
            </a:r>
            <a:r>
              <a:rPr lang="es-AR" sz="2400" spc="-5" dirty="0" smtClean="0">
                <a:latin typeface="Comic Sans MS"/>
                <a:cs typeface="Comic Sans MS"/>
              </a:rPr>
              <a:t>pares</a:t>
            </a:r>
            <a:r>
              <a:rPr lang="es-AR" sz="2400" spc="95" dirty="0" smtClean="0">
                <a:latin typeface="Comic Sans MS"/>
                <a:cs typeface="Comic Sans MS"/>
              </a:rPr>
              <a:t> </a:t>
            </a:r>
            <a:r>
              <a:rPr lang="es-AR" sz="2400" spc="-5" dirty="0" smtClean="0">
                <a:latin typeface="Comic Sans MS"/>
                <a:cs typeface="Comic Sans MS"/>
              </a:rPr>
              <a:t>pueden</a:t>
            </a:r>
            <a:r>
              <a:rPr lang="es-AR" sz="2400" spc="95" dirty="0" smtClean="0">
                <a:latin typeface="Comic Sans MS"/>
                <a:cs typeface="Comic Sans MS"/>
              </a:rPr>
              <a:t> </a:t>
            </a:r>
            <a:r>
              <a:rPr lang="es-AR" sz="2400" spc="-5" dirty="0" smtClean="0">
                <a:latin typeface="Comic Sans MS"/>
                <a:cs typeface="Comic Sans MS"/>
              </a:rPr>
              <a:t>ser</a:t>
            </a:r>
            <a:r>
              <a:rPr lang="es-AR" sz="2400" spc="95" dirty="0" smtClean="0">
                <a:latin typeface="Comic Sans MS"/>
                <a:cs typeface="Comic Sans MS"/>
              </a:rPr>
              <a:t> </a:t>
            </a:r>
            <a:r>
              <a:rPr lang="es-AR" sz="2400" spc="-5" dirty="0" smtClean="0">
                <a:latin typeface="Comic Sans MS"/>
                <a:cs typeface="Comic Sans MS"/>
              </a:rPr>
              <a:t>lo suficientemente grandes para romper el eje.</a:t>
            </a:r>
            <a:r>
              <a:rPr lang="es-AR" sz="2400" dirty="0" smtClean="0">
                <a:latin typeface="Comic Sans MS"/>
                <a:cs typeface="Comic Sans MS"/>
              </a:rPr>
              <a:t> </a:t>
            </a:r>
            <a:r>
              <a:rPr lang="es-AR" sz="2400" spc="-5" dirty="0" smtClean="0">
                <a:latin typeface="Comic Sans MS"/>
                <a:cs typeface="Comic Sans MS"/>
              </a:rPr>
              <a:t>Por </a:t>
            </a:r>
            <a:r>
              <a:rPr lang="es-AR" sz="2400" spc="-5" dirty="0" smtClean="0">
                <a:latin typeface="Comic Sans MS"/>
                <a:cs typeface="Comic Sans MS"/>
              </a:rPr>
              <a:t>lo tanto</a:t>
            </a:r>
            <a:r>
              <a:rPr lang="es-AR" sz="2400" spc="-5" dirty="0" smtClean="0">
                <a:latin typeface="Comic Sans MS"/>
                <a:cs typeface="Comic Sans MS"/>
              </a:rPr>
              <a:t>, es deseable disparar inmediatamente la unidad</a:t>
            </a:r>
            <a:r>
              <a:rPr lang="es-AR" sz="2400" spc="-5" dirty="0" smtClean="0">
                <a:latin typeface="Comic Sans MS"/>
                <a:cs typeface="Comic Sans MS"/>
              </a:rPr>
              <a:t>, puesto </a:t>
            </a:r>
            <a:r>
              <a:rPr lang="es-AR" sz="2400" spc="-5" dirty="0" smtClean="0">
                <a:latin typeface="Comic Sans MS"/>
                <a:cs typeface="Comic Sans MS"/>
              </a:rPr>
              <a:t>que los niveles de par en la fecha se forman </a:t>
            </a:r>
            <a:r>
              <a:rPr lang="es-AR" sz="2400" spc="-5" dirty="0" smtClean="0">
                <a:latin typeface="Comic Sans MS"/>
                <a:cs typeface="Comic Sans MS"/>
              </a:rPr>
              <a:t>con cada</a:t>
            </a:r>
            <a:r>
              <a:rPr lang="es-AR" sz="2400" spc="45" dirty="0" smtClean="0">
                <a:latin typeface="Comic Sans MS"/>
                <a:cs typeface="Comic Sans MS"/>
              </a:rPr>
              <a:t> </a:t>
            </a:r>
            <a:r>
              <a:rPr lang="es-AR" sz="2400" spc="-5" dirty="0" smtClean="0">
                <a:latin typeface="Comic Sans MS"/>
                <a:cs typeface="Comic Sans MS"/>
              </a:rPr>
              <a:t>ciclo</a:t>
            </a:r>
            <a:r>
              <a:rPr lang="es-AR" sz="2400" spc="45" dirty="0" smtClean="0">
                <a:latin typeface="Comic Sans MS"/>
                <a:cs typeface="Comic Sans MS"/>
              </a:rPr>
              <a:t> </a:t>
            </a:r>
            <a:r>
              <a:rPr lang="es-AR" sz="2400" spc="-5" dirty="0" smtClean="0">
                <a:latin typeface="Comic Sans MS"/>
                <a:cs typeface="Comic Sans MS"/>
              </a:rPr>
              <a:t>subsecuente</a:t>
            </a:r>
            <a:r>
              <a:rPr lang="es-AR" sz="2400" spc="45" dirty="0" smtClean="0">
                <a:latin typeface="Comic Sans MS"/>
                <a:cs typeface="Comic Sans MS"/>
              </a:rPr>
              <a:t> </a:t>
            </a:r>
            <a:r>
              <a:rPr lang="es-AR" sz="2400" spc="-5" dirty="0" smtClean="0">
                <a:latin typeface="Comic Sans MS"/>
                <a:cs typeface="Comic Sans MS"/>
              </a:rPr>
              <a:t>de</a:t>
            </a:r>
            <a:r>
              <a:rPr lang="es-AR" sz="2400" spc="45" dirty="0" smtClean="0">
                <a:latin typeface="Comic Sans MS"/>
                <a:cs typeface="Comic Sans MS"/>
              </a:rPr>
              <a:t> </a:t>
            </a:r>
            <a:r>
              <a:rPr lang="es-AR" sz="2400" spc="-5" dirty="0" smtClean="0">
                <a:latin typeface="Comic Sans MS"/>
                <a:cs typeface="Comic Sans MS"/>
              </a:rPr>
              <a:t>deslizamiento.</a:t>
            </a:r>
            <a:r>
              <a:rPr lang="es-AR" sz="2400" spc="45" dirty="0" smtClean="0">
                <a:latin typeface="Comic Sans MS"/>
                <a:cs typeface="Comic Sans MS"/>
              </a:rPr>
              <a:t> </a:t>
            </a:r>
            <a:r>
              <a:rPr lang="es-AR" sz="2400" spc="-5" dirty="0" smtClean="0">
                <a:latin typeface="Comic Sans MS"/>
                <a:cs typeface="Comic Sans MS"/>
              </a:rPr>
              <a:t>Esta</a:t>
            </a:r>
            <a:r>
              <a:rPr lang="es-AR" sz="2400" spc="45" dirty="0" smtClean="0">
                <a:latin typeface="Comic Sans MS"/>
                <a:cs typeface="Comic Sans MS"/>
              </a:rPr>
              <a:t> </a:t>
            </a:r>
            <a:r>
              <a:rPr lang="es-AR" sz="2400" spc="-5" dirty="0" smtClean="0">
                <a:latin typeface="Comic Sans MS"/>
                <a:cs typeface="Comic Sans MS"/>
              </a:rPr>
              <a:t>formación es el resultado del continuo incremento de la </a:t>
            </a:r>
            <a:r>
              <a:rPr lang="es-AR" sz="2400" spc="-5" dirty="0" smtClean="0">
                <a:latin typeface="Comic Sans MS"/>
                <a:cs typeface="Comic Sans MS"/>
              </a:rPr>
              <a:t>frecuencia de </a:t>
            </a:r>
            <a:r>
              <a:rPr lang="es-AR" sz="2400" spc="-5" dirty="0" smtClean="0">
                <a:latin typeface="Comic Sans MS"/>
                <a:cs typeface="Comic Sans MS"/>
              </a:rPr>
              <a:t>deslizamiento, la cual</a:t>
            </a:r>
            <a:r>
              <a:rPr lang="es-AR" sz="2400" dirty="0" smtClean="0">
                <a:latin typeface="Comic Sans MS"/>
                <a:cs typeface="Comic Sans MS"/>
              </a:rPr>
              <a:t> </a:t>
            </a:r>
            <a:r>
              <a:rPr lang="es-AR" sz="2400" spc="-5" dirty="0" smtClean="0">
                <a:latin typeface="Comic Sans MS"/>
                <a:cs typeface="Comic Sans MS"/>
              </a:rPr>
              <a:t>pasa por la primera </a:t>
            </a:r>
            <a:r>
              <a:rPr lang="es-AR" sz="2400" spc="-5" dirty="0" smtClean="0">
                <a:latin typeface="Comic Sans MS"/>
                <a:cs typeface="Comic Sans MS"/>
              </a:rPr>
              <a:t>frecuencia torsional</a:t>
            </a:r>
            <a:r>
              <a:rPr lang="es-AR" sz="2400" spc="125" dirty="0" smtClean="0">
                <a:latin typeface="Comic Sans MS"/>
                <a:cs typeface="Comic Sans MS"/>
              </a:rPr>
              <a:t> </a:t>
            </a:r>
            <a:r>
              <a:rPr lang="es-AR" sz="2400" spc="-5" dirty="0" smtClean="0">
                <a:latin typeface="Comic Sans MS"/>
                <a:cs typeface="Comic Sans MS"/>
              </a:rPr>
              <a:t>natural</a:t>
            </a:r>
            <a:r>
              <a:rPr lang="es-AR" sz="2400" spc="135" dirty="0" smtClean="0">
                <a:latin typeface="Comic Sans MS"/>
                <a:cs typeface="Comic Sans MS"/>
              </a:rPr>
              <a:t> </a:t>
            </a:r>
            <a:r>
              <a:rPr lang="es-AR" sz="2400" spc="-5" dirty="0" smtClean="0">
                <a:latin typeface="Comic Sans MS"/>
                <a:cs typeface="Comic Sans MS"/>
              </a:rPr>
              <a:t>del</a:t>
            </a:r>
            <a:r>
              <a:rPr lang="es-AR" sz="2400" spc="130" dirty="0" smtClean="0">
                <a:latin typeface="Comic Sans MS"/>
                <a:cs typeface="Comic Sans MS"/>
              </a:rPr>
              <a:t> </a:t>
            </a:r>
            <a:r>
              <a:rPr lang="es-AR" sz="2400" spc="-5" dirty="0" smtClean="0">
                <a:latin typeface="Comic Sans MS"/>
                <a:cs typeface="Comic Sans MS"/>
              </a:rPr>
              <a:t>sistema</a:t>
            </a:r>
            <a:r>
              <a:rPr lang="es-AR" sz="2400" spc="130" dirty="0" smtClean="0">
                <a:latin typeface="Comic Sans MS"/>
                <a:cs typeface="Comic Sans MS"/>
              </a:rPr>
              <a:t> </a:t>
            </a:r>
            <a:r>
              <a:rPr lang="es-AR" sz="2400" spc="-5" dirty="0" smtClean="0">
                <a:latin typeface="Comic Sans MS"/>
                <a:cs typeface="Comic Sans MS"/>
              </a:rPr>
              <a:t>de</a:t>
            </a:r>
            <a:r>
              <a:rPr lang="es-AR" sz="2400" spc="125" dirty="0" smtClean="0">
                <a:latin typeface="Comic Sans MS"/>
                <a:cs typeface="Comic Sans MS"/>
              </a:rPr>
              <a:t> </a:t>
            </a:r>
            <a:r>
              <a:rPr lang="es-AR" sz="2400" spc="-5" dirty="0" smtClean="0">
                <a:latin typeface="Comic Sans MS"/>
                <a:cs typeface="Comic Sans MS"/>
              </a:rPr>
              <a:t>el eje.</a:t>
            </a:r>
            <a:r>
              <a:rPr lang="es-AR" sz="2400" spc="260" dirty="0" smtClean="0">
                <a:latin typeface="Comic Sans MS"/>
                <a:cs typeface="Comic Sans MS"/>
              </a:rPr>
              <a:t> </a:t>
            </a:r>
            <a:r>
              <a:rPr lang="es-AR" sz="2400" spc="-5" dirty="0" smtClean="0">
                <a:latin typeface="Comic Sans MS"/>
                <a:cs typeface="Comic Sans MS"/>
              </a:rPr>
              <a:t>Los</a:t>
            </a:r>
            <a:r>
              <a:rPr lang="es-AR" sz="2400" spc="125" dirty="0" smtClean="0">
                <a:latin typeface="Comic Sans MS"/>
                <a:cs typeface="Comic Sans MS"/>
              </a:rPr>
              <a:t> </a:t>
            </a:r>
            <a:r>
              <a:rPr lang="es-AR" sz="2400" spc="-5" dirty="0" smtClean="0">
                <a:latin typeface="Comic Sans MS"/>
                <a:cs typeface="Comic Sans MS"/>
              </a:rPr>
              <a:t>eventos de </a:t>
            </a:r>
            <a:r>
              <a:rPr lang="es-AR" sz="2400" spc="-5" dirty="0" smtClean="0">
                <a:latin typeface="Comic Sans MS"/>
                <a:cs typeface="Comic Sans MS"/>
              </a:rPr>
              <a:t>deslizamiento de los polos pueden también dar </a:t>
            </a:r>
            <a:r>
              <a:rPr lang="es-AR" sz="2400" spc="-5" dirty="0" smtClean="0">
                <a:latin typeface="Comic Sans MS"/>
                <a:cs typeface="Comic Sans MS"/>
              </a:rPr>
              <a:t>como resultado </a:t>
            </a:r>
            <a:r>
              <a:rPr lang="es-AR" sz="2400" spc="-5" dirty="0" smtClean="0">
                <a:latin typeface="Comic Sans MS"/>
                <a:cs typeface="Comic Sans MS"/>
              </a:rPr>
              <a:t>un flujo anormalmente alto en el hierro de </a:t>
            </a:r>
            <a:r>
              <a:rPr lang="es-AR" sz="2400" spc="-5" dirty="0" smtClean="0">
                <a:latin typeface="Comic Sans MS"/>
                <a:cs typeface="Comic Sans MS"/>
              </a:rPr>
              <a:t>los extremos </a:t>
            </a:r>
            <a:r>
              <a:rPr lang="es-AR" sz="2400" spc="-5" dirty="0" smtClean="0">
                <a:latin typeface="Comic Sans MS"/>
                <a:cs typeface="Comic Sans MS"/>
              </a:rPr>
              <a:t>del núcleo del estator, el cual puede llevar a </a:t>
            </a:r>
            <a:r>
              <a:rPr lang="es-AR" sz="2400" spc="-5" dirty="0" smtClean="0">
                <a:latin typeface="Comic Sans MS"/>
                <a:cs typeface="Comic Sans MS"/>
              </a:rPr>
              <a:t>un sobrecalentamiento </a:t>
            </a:r>
            <a:r>
              <a:rPr lang="es-AR" sz="2400" spc="-5" dirty="0" smtClean="0">
                <a:latin typeface="Comic Sans MS"/>
                <a:cs typeface="Comic Sans MS"/>
              </a:rPr>
              <a:t>y acortamiento en los extremos </a:t>
            </a:r>
            <a:r>
              <a:rPr lang="es-AR" sz="2400" spc="-5" dirty="0" smtClean="0">
                <a:latin typeface="Comic Sans MS"/>
                <a:cs typeface="Comic Sans MS"/>
              </a:rPr>
              <a:t>del núcleo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estator.</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transformador</a:t>
            </a:r>
            <a:r>
              <a:rPr lang="es-AR" sz="2400" dirty="0" smtClean="0">
                <a:latin typeface="Comic Sans MS"/>
                <a:cs typeface="Comic Sans MS"/>
              </a:rPr>
              <a:t> </a:t>
            </a:r>
            <a:r>
              <a:rPr lang="es-AR" sz="2400" spc="-5" dirty="0" smtClean="0">
                <a:latin typeface="Comic Sans MS"/>
                <a:cs typeface="Comic Sans MS"/>
              </a:rPr>
              <a:t>elevador</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 unidad</a:t>
            </a:r>
            <a:r>
              <a:rPr lang="es-AR" sz="2400" dirty="0" smtClean="0">
                <a:latin typeface="Comic Sans MS"/>
                <a:cs typeface="Comic Sans MS"/>
              </a:rPr>
              <a:t> </a:t>
            </a:r>
            <a:r>
              <a:rPr lang="es-AR" sz="2400" spc="-5" dirty="0" smtClean="0">
                <a:latin typeface="Comic Sans MS"/>
                <a:cs typeface="Comic Sans MS"/>
              </a:rPr>
              <a:t>también</a:t>
            </a:r>
            <a:r>
              <a:rPr lang="es-AR" sz="2400" dirty="0" smtClean="0">
                <a:latin typeface="Comic Sans MS"/>
                <a:cs typeface="Comic Sans MS"/>
              </a:rPr>
              <a:t> </a:t>
            </a:r>
            <a:r>
              <a:rPr lang="es-AR" sz="2400" spc="-5" dirty="0" smtClean="0">
                <a:latin typeface="Comic Sans MS"/>
                <a:cs typeface="Comic Sans MS"/>
              </a:rPr>
              <a:t>estará</a:t>
            </a:r>
            <a:r>
              <a:rPr lang="es-AR" sz="2400" dirty="0" smtClean="0">
                <a:latin typeface="Comic Sans MS"/>
                <a:cs typeface="Comic Sans MS"/>
              </a:rPr>
              <a:t> </a:t>
            </a:r>
            <a:r>
              <a:rPr lang="es-AR" sz="2400" spc="-5" dirty="0" smtClean="0">
                <a:latin typeface="Comic Sans MS"/>
                <a:cs typeface="Comic Sans MS"/>
              </a:rPr>
              <a:t>sujeto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muy</a:t>
            </a:r>
            <a:r>
              <a:rPr lang="es-AR" sz="2400" dirty="0" smtClean="0">
                <a:latin typeface="Comic Sans MS"/>
                <a:cs typeface="Comic Sans MS"/>
              </a:rPr>
              <a:t> </a:t>
            </a:r>
            <a:r>
              <a:rPr lang="es-AR" sz="2400" spc="-5" dirty="0" smtClean="0">
                <a:latin typeface="Comic Sans MS"/>
                <a:cs typeface="Comic Sans MS"/>
              </a:rPr>
              <a:t>altas</a:t>
            </a:r>
            <a:r>
              <a:rPr lang="es-AR" sz="2400" dirty="0" smtClean="0">
                <a:latin typeface="Comic Sans MS"/>
                <a:cs typeface="Comic Sans MS"/>
              </a:rPr>
              <a:t> </a:t>
            </a:r>
            <a:r>
              <a:rPr lang="es-AR" sz="2400" spc="-5" dirty="0" smtClean="0">
                <a:latin typeface="Comic Sans MS"/>
                <a:cs typeface="Comic Sans MS"/>
              </a:rPr>
              <a:t>corrientes transitorias</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devanados,</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cuales</a:t>
            </a:r>
            <a:r>
              <a:rPr lang="es-AR" sz="2400" dirty="0" smtClean="0">
                <a:latin typeface="Comic Sans MS"/>
                <a:cs typeface="Comic Sans MS"/>
              </a:rPr>
              <a:t> </a:t>
            </a:r>
            <a:r>
              <a:rPr lang="es-AR" sz="2400" spc="-5" dirty="0" smtClean="0">
                <a:latin typeface="Comic Sans MS"/>
                <a:cs typeface="Comic Sans MS"/>
              </a:rPr>
              <a:t>imponen</a:t>
            </a:r>
            <a:r>
              <a:rPr lang="es-AR" sz="2400" dirty="0" smtClean="0">
                <a:latin typeface="Comic Sans MS"/>
                <a:cs typeface="Comic Sans MS"/>
              </a:rPr>
              <a:t> </a:t>
            </a:r>
            <a:r>
              <a:rPr lang="es-AR" sz="2400" spc="-5" dirty="0" smtClean="0">
                <a:latin typeface="Comic Sans MS"/>
                <a:cs typeface="Comic Sans MS"/>
              </a:rPr>
              <a:t>grandes esfuerzos</a:t>
            </a:r>
            <a:r>
              <a:rPr lang="es-AR" sz="2400" dirty="0" smtClean="0">
                <a:latin typeface="Comic Sans MS"/>
                <a:cs typeface="Comic Sans MS"/>
              </a:rPr>
              <a:t> </a:t>
            </a:r>
            <a:r>
              <a:rPr lang="es-AR" sz="2400" spc="-5" dirty="0" smtClean="0">
                <a:latin typeface="Comic Sans MS"/>
                <a:cs typeface="Comic Sans MS"/>
              </a:rPr>
              <a:t>mecánicos</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sus</a:t>
            </a:r>
            <a:r>
              <a:rPr lang="es-AR" sz="2400" dirty="0" smtClean="0">
                <a:latin typeface="Comic Sans MS"/>
                <a:cs typeface="Comic Sans MS"/>
              </a:rPr>
              <a:t> </a:t>
            </a:r>
            <a:r>
              <a:rPr lang="es-AR" sz="2400" spc="-5" dirty="0" smtClean="0">
                <a:latin typeface="Comic Sans MS"/>
                <a:cs typeface="Comic Sans MS"/>
              </a:rPr>
              <a:t>devanados.</a:t>
            </a:r>
            <a:endParaRPr lang="es-AR" sz="2400" dirty="0" smtClean="0">
              <a:latin typeface="Comic Sans MS"/>
              <a:cs typeface="Comic Sans MS"/>
            </a:endParaRPr>
          </a:p>
          <a:p>
            <a:pPr marL="12700" marR="5080">
              <a:lnSpc>
                <a:spcPct val="116100"/>
              </a:lnSpc>
              <a:spcBef>
                <a:spcPts val="100"/>
              </a:spcBef>
            </a:pPr>
            <a:endParaRPr sz="900">
              <a:latin typeface="Comic Sans MS"/>
              <a:cs typeface="Comic Sans M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240" y="385730"/>
            <a:ext cx="10358510" cy="9297417"/>
          </a:xfrm>
          <a:prstGeom prst="rect">
            <a:avLst/>
          </a:prstGeom>
        </p:spPr>
        <p:txBody>
          <a:bodyPr vert="horz" wrap="square" lIns="0" tIns="12700" rIns="0" bIns="0" rtlCol="0">
            <a:spAutoFit/>
          </a:bodyPr>
          <a:lstStyle/>
          <a:p>
            <a:pPr marL="12700" algn="just">
              <a:spcBef>
                <a:spcPts val="100"/>
              </a:spcBef>
            </a:pPr>
            <a:r>
              <a:rPr sz="2400" b="1" spc="-5" dirty="0">
                <a:latin typeface="Comic Sans MS" pitchFamily="66" charset="0"/>
                <a:cs typeface="Comic Sans MS"/>
              </a:rPr>
              <a:t>Características</a:t>
            </a:r>
            <a:r>
              <a:rPr sz="2400" b="1" spc="10" dirty="0">
                <a:latin typeface="Comic Sans MS" pitchFamily="66" charset="0"/>
                <a:cs typeface="Comic Sans MS"/>
              </a:rPr>
              <a:t> </a:t>
            </a:r>
            <a:r>
              <a:rPr sz="2400" b="1" spc="-5" dirty="0">
                <a:latin typeface="Comic Sans MS" pitchFamily="66" charset="0"/>
                <a:cs typeface="Comic Sans MS"/>
              </a:rPr>
              <a:t>de</a:t>
            </a:r>
            <a:r>
              <a:rPr sz="2400" b="1" spc="10" dirty="0">
                <a:latin typeface="Comic Sans MS" pitchFamily="66" charset="0"/>
                <a:cs typeface="Comic Sans MS"/>
              </a:rPr>
              <a:t> </a:t>
            </a:r>
            <a:r>
              <a:rPr sz="2400" b="1" spc="-5" dirty="0">
                <a:latin typeface="Comic Sans MS" pitchFamily="66" charset="0"/>
                <a:cs typeface="Comic Sans MS"/>
              </a:rPr>
              <a:t>la</a:t>
            </a:r>
            <a:r>
              <a:rPr sz="2400" b="1" spc="10" dirty="0">
                <a:latin typeface="Comic Sans MS" pitchFamily="66" charset="0"/>
                <a:cs typeface="Comic Sans MS"/>
              </a:rPr>
              <a:t> </a:t>
            </a:r>
            <a:r>
              <a:rPr sz="2400" b="1" spc="-5" dirty="0">
                <a:latin typeface="Comic Sans MS" pitchFamily="66" charset="0"/>
                <a:cs typeface="Comic Sans MS"/>
              </a:rPr>
              <a:t>pérdida</a:t>
            </a:r>
            <a:r>
              <a:rPr sz="2400" b="1" spc="10" dirty="0">
                <a:latin typeface="Comic Sans MS" pitchFamily="66" charset="0"/>
                <a:cs typeface="Comic Sans MS"/>
              </a:rPr>
              <a:t> </a:t>
            </a:r>
            <a:r>
              <a:rPr sz="2400" b="1" spc="-5">
                <a:latin typeface="Comic Sans MS" pitchFamily="66" charset="0"/>
                <a:cs typeface="Comic Sans MS"/>
              </a:rPr>
              <a:t>de</a:t>
            </a:r>
            <a:r>
              <a:rPr sz="2400" b="1" spc="10">
                <a:latin typeface="Comic Sans MS" pitchFamily="66" charset="0"/>
                <a:cs typeface="Comic Sans MS"/>
              </a:rPr>
              <a:t> </a:t>
            </a:r>
            <a:r>
              <a:rPr sz="2400" b="1" spc="-5" smtClean="0">
                <a:latin typeface="Comic Sans MS" pitchFamily="66" charset="0"/>
                <a:cs typeface="Comic Sans MS"/>
              </a:rPr>
              <a:t>sincronismo</a:t>
            </a:r>
            <a:endParaRPr lang="es-ES" sz="2400" b="1" spc="-5" dirty="0" smtClean="0">
              <a:latin typeface="Comic Sans MS" pitchFamily="66" charset="0"/>
              <a:cs typeface="Comic Sans MS"/>
            </a:endParaRPr>
          </a:p>
          <a:p>
            <a:pPr marL="12700" algn="just">
              <a:spcBef>
                <a:spcPts val="100"/>
              </a:spcBef>
            </a:pPr>
            <a:endParaRPr lang="es-ES" sz="2400" b="1" spc="-5" dirty="0" smtClean="0">
              <a:latin typeface="Comic Sans MS" pitchFamily="66" charset="0"/>
              <a:cs typeface="Comic Sans MS"/>
            </a:endParaRPr>
          </a:p>
          <a:p>
            <a:pPr marL="12700" algn="just">
              <a:spcBef>
                <a:spcPts val="100"/>
              </a:spcBef>
            </a:pPr>
            <a:r>
              <a:rPr lang="es-AR" sz="2400" spc="-5" dirty="0" smtClean="0">
                <a:latin typeface="Comic Sans MS" pitchFamily="66" charset="0"/>
                <a:cs typeface="Comic Sans MS"/>
              </a:rPr>
              <a:t>La</a:t>
            </a:r>
            <a:r>
              <a:rPr lang="es-AR" sz="2400" spc="130" dirty="0" smtClean="0">
                <a:latin typeface="Comic Sans MS" pitchFamily="66" charset="0"/>
                <a:cs typeface="Comic Sans MS"/>
              </a:rPr>
              <a:t> </a:t>
            </a:r>
            <a:r>
              <a:rPr lang="es-AR" sz="2400" spc="-5" dirty="0" smtClean="0">
                <a:latin typeface="Comic Sans MS" pitchFamily="66" charset="0"/>
                <a:cs typeface="Comic Sans MS"/>
              </a:rPr>
              <a:t>mejor</a:t>
            </a:r>
            <a:r>
              <a:rPr lang="es-AR" sz="2400" spc="135" dirty="0" smtClean="0">
                <a:latin typeface="Comic Sans MS" pitchFamily="66" charset="0"/>
                <a:cs typeface="Comic Sans MS"/>
              </a:rPr>
              <a:t> </a:t>
            </a:r>
            <a:r>
              <a:rPr lang="es-AR" sz="2400" spc="-5" dirty="0" smtClean="0">
                <a:latin typeface="Comic Sans MS" pitchFamily="66" charset="0"/>
                <a:cs typeface="Comic Sans MS"/>
              </a:rPr>
              <a:t>forma</a:t>
            </a:r>
            <a:r>
              <a:rPr lang="es-AR" sz="2400" spc="135" dirty="0" smtClean="0">
                <a:latin typeface="Comic Sans MS" pitchFamily="66" charset="0"/>
                <a:cs typeface="Comic Sans MS"/>
              </a:rPr>
              <a:t> </a:t>
            </a:r>
            <a:r>
              <a:rPr lang="es-AR" sz="2400" spc="-5" dirty="0" smtClean="0">
                <a:latin typeface="Comic Sans MS" pitchFamily="66" charset="0"/>
                <a:cs typeface="Comic Sans MS"/>
              </a:rPr>
              <a:t>para</a:t>
            </a:r>
            <a:r>
              <a:rPr lang="es-AR" sz="2400" spc="135" dirty="0" smtClean="0">
                <a:latin typeface="Comic Sans MS" pitchFamily="66" charset="0"/>
                <a:cs typeface="Comic Sans MS"/>
              </a:rPr>
              <a:t> </a:t>
            </a:r>
            <a:r>
              <a:rPr lang="es-AR" sz="2400" spc="-5" dirty="0" smtClean="0">
                <a:latin typeface="Comic Sans MS" pitchFamily="66" charset="0"/>
                <a:cs typeface="Comic Sans MS"/>
              </a:rPr>
              <a:t>visualizar</a:t>
            </a:r>
            <a:r>
              <a:rPr lang="es-AR" sz="2400" spc="135" dirty="0" smtClean="0">
                <a:latin typeface="Comic Sans MS" pitchFamily="66" charset="0"/>
                <a:cs typeface="Comic Sans MS"/>
              </a:rPr>
              <a:t> </a:t>
            </a:r>
            <a:r>
              <a:rPr lang="es-AR" sz="2400" spc="-5" dirty="0" smtClean="0">
                <a:latin typeface="Comic Sans MS" pitchFamily="66" charset="0"/>
                <a:cs typeface="Comic Sans MS"/>
              </a:rPr>
              <a:t>y</a:t>
            </a:r>
            <a:r>
              <a:rPr lang="es-AR" sz="2400" spc="135" dirty="0" smtClean="0">
                <a:latin typeface="Comic Sans MS" pitchFamily="66" charset="0"/>
                <a:cs typeface="Comic Sans MS"/>
              </a:rPr>
              <a:t> </a:t>
            </a:r>
            <a:r>
              <a:rPr lang="es-AR" sz="2400" spc="-5" dirty="0" smtClean="0">
                <a:latin typeface="Comic Sans MS" pitchFamily="66" charset="0"/>
                <a:cs typeface="Comic Sans MS"/>
              </a:rPr>
              <a:t>detectar</a:t>
            </a:r>
            <a:r>
              <a:rPr lang="es-AR" sz="2400" spc="140" dirty="0" smtClean="0">
                <a:latin typeface="Comic Sans MS" pitchFamily="66" charset="0"/>
                <a:cs typeface="Comic Sans MS"/>
              </a:rPr>
              <a:t> </a:t>
            </a:r>
            <a:r>
              <a:rPr lang="es-AR" sz="2400" spc="-5" dirty="0" smtClean="0">
                <a:latin typeface="Comic Sans MS" pitchFamily="66" charset="0"/>
                <a:cs typeface="Comic Sans MS"/>
              </a:rPr>
              <a:t>el</a:t>
            </a:r>
            <a:r>
              <a:rPr lang="es-AR" sz="2400" spc="130" dirty="0" smtClean="0">
                <a:latin typeface="Comic Sans MS" pitchFamily="66" charset="0"/>
                <a:cs typeface="Comic Sans MS"/>
              </a:rPr>
              <a:t> </a:t>
            </a:r>
            <a:r>
              <a:rPr lang="es-AR" sz="2400" spc="-5" dirty="0" smtClean="0">
                <a:latin typeface="Comic Sans MS" pitchFamily="66" charset="0"/>
                <a:cs typeface="Comic Sans MS"/>
              </a:rPr>
              <a:t>fenómeno de</a:t>
            </a:r>
            <a:r>
              <a:rPr lang="es-AR" sz="2400" spc="254" dirty="0" smtClean="0">
                <a:latin typeface="Comic Sans MS" pitchFamily="66" charset="0"/>
                <a:cs typeface="Comic Sans MS"/>
              </a:rPr>
              <a:t> </a:t>
            </a:r>
            <a:r>
              <a:rPr lang="es-AR" sz="2400" spc="-5" dirty="0" smtClean="0">
                <a:latin typeface="Comic Sans MS" pitchFamily="66" charset="0"/>
                <a:cs typeface="Comic Sans MS"/>
              </a:rPr>
              <a:t>pérdida de sincronismo es analizar las variaciones </a:t>
            </a:r>
            <a:r>
              <a:rPr lang="es-AR" sz="2400" spc="-5" dirty="0" smtClean="0">
                <a:latin typeface="Comic Sans MS" pitchFamily="66" charset="0"/>
                <a:cs typeface="Comic Sans MS"/>
              </a:rPr>
              <a:t>en el </a:t>
            </a:r>
            <a:r>
              <a:rPr lang="es-AR" sz="2400" spc="-5" dirty="0" smtClean="0">
                <a:latin typeface="Comic Sans MS" pitchFamily="66" charset="0"/>
                <a:cs typeface="Comic Sans MS"/>
              </a:rPr>
              <a:t>tiempo de la impedancia aparente como es vista en </a:t>
            </a:r>
            <a:r>
              <a:rPr lang="es-AR" sz="2400" spc="-5" dirty="0" smtClean="0">
                <a:latin typeface="Comic Sans MS" pitchFamily="66" charset="0"/>
                <a:cs typeface="Comic Sans MS"/>
              </a:rPr>
              <a:t>las terminales</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o</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las</a:t>
            </a:r>
            <a:r>
              <a:rPr lang="es-AR" sz="2400" dirty="0" smtClean="0">
                <a:latin typeface="Comic Sans MS" pitchFamily="66" charset="0"/>
                <a:cs typeface="Comic Sans MS"/>
              </a:rPr>
              <a:t> </a:t>
            </a:r>
            <a:r>
              <a:rPr lang="es-AR" sz="2400" spc="-5" dirty="0" smtClean="0">
                <a:latin typeface="Comic Sans MS" pitchFamily="66" charset="0"/>
                <a:cs typeface="Comic Sans MS"/>
              </a:rPr>
              <a:t>terminales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alta tensión</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spc="254" dirty="0" smtClean="0">
                <a:latin typeface="Comic Sans MS" pitchFamily="66" charset="0"/>
                <a:cs typeface="Comic Sans MS"/>
              </a:rPr>
              <a:t> </a:t>
            </a:r>
            <a:r>
              <a:rPr lang="es-AR" sz="2400" spc="-5" dirty="0" smtClean="0">
                <a:latin typeface="Comic Sans MS" pitchFamily="66" charset="0"/>
                <a:cs typeface="Comic Sans MS"/>
              </a:rPr>
              <a:t>transformador</a:t>
            </a:r>
            <a:r>
              <a:rPr lang="es-AR" sz="2400" spc="260" dirty="0" smtClean="0">
                <a:latin typeface="Comic Sans MS" pitchFamily="66" charset="0"/>
                <a:cs typeface="Comic Sans MS"/>
              </a:rPr>
              <a:t> </a:t>
            </a:r>
            <a:r>
              <a:rPr lang="es-AR" sz="2400" spc="-5" dirty="0" smtClean="0">
                <a:latin typeface="Comic Sans MS" pitchFamily="66" charset="0"/>
                <a:cs typeface="Comic Sans MS"/>
              </a:rPr>
              <a:t>elevador.</a:t>
            </a:r>
            <a:r>
              <a:rPr lang="es-AR" sz="2400" spc="260" dirty="0" smtClean="0">
                <a:latin typeface="Comic Sans MS" pitchFamily="66" charset="0"/>
                <a:cs typeface="Comic Sans MS"/>
              </a:rPr>
              <a:t> </a:t>
            </a:r>
            <a:r>
              <a:rPr lang="es-AR" sz="2400" spc="-5" dirty="0" smtClean="0">
                <a:latin typeface="Comic Sans MS" pitchFamily="66" charset="0"/>
                <a:cs typeface="Comic Sans MS"/>
              </a:rPr>
              <a:t>Esta</a:t>
            </a:r>
            <a:r>
              <a:rPr lang="es-AR" sz="2400" spc="260" dirty="0" smtClean="0">
                <a:latin typeface="Comic Sans MS" pitchFamily="66" charset="0"/>
                <a:cs typeface="Comic Sans MS"/>
              </a:rPr>
              <a:t> </a:t>
            </a:r>
            <a:r>
              <a:rPr lang="es-AR" sz="2400" spc="-5" dirty="0" smtClean="0">
                <a:latin typeface="Comic Sans MS" pitchFamily="66" charset="0"/>
                <a:cs typeface="Comic Sans MS"/>
              </a:rPr>
              <a:t>trayectoria 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dirty="0" smtClean="0">
                <a:latin typeface="Comic Sans MS" pitchFamily="66" charset="0"/>
                <a:cs typeface="Comic Sans MS"/>
              </a:rPr>
              <a:t> </a:t>
            </a:r>
            <a:r>
              <a:rPr lang="es-AR" sz="2400" spc="-5" dirty="0" smtClean="0">
                <a:latin typeface="Comic Sans MS" pitchFamily="66" charset="0"/>
                <a:cs typeface="Comic Sans MS"/>
              </a:rPr>
              <a:t>aparente</a:t>
            </a:r>
            <a:r>
              <a:rPr lang="es-AR" sz="2400" dirty="0" smtClean="0">
                <a:latin typeface="Comic Sans MS" pitchFamily="66" charset="0"/>
                <a:cs typeface="Comic Sans MS"/>
              </a:rPr>
              <a:t> </a:t>
            </a:r>
            <a:r>
              <a:rPr lang="es-AR" sz="2400" spc="-5" dirty="0" smtClean="0">
                <a:latin typeface="Comic Sans MS" pitchFamily="66" charset="0"/>
                <a:cs typeface="Comic Sans MS"/>
              </a:rPr>
              <a:t>depende</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tipo</a:t>
            </a:r>
            <a:r>
              <a:rPr lang="es-AR" sz="2400" dirty="0" smtClean="0">
                <a:latin typeface="Comic Sans MS" pitchFamily="66" charset="0"/>
                <a:cs typeface="Comic Sans MS"/>
              </a:rPr>
              <a:t> </a:t>
            </a:r>
            <a:r>
              <a:rPr lang="es-AR" sz="2400" spc="-5" dirty="0" smtClean="0">
                <a:latin typeface="Comic Sans MS" pitchFamily="66" charset="0"/>
                <a:cs typeface="Comic Sans MS"/>
              </a:rPr>
              <a:t>del gobernador</a:t>
            </a:r>
            <a:r>
              <a:rPr lang="es-AR" sz="2400" spc="-5" dirty="0" smtClean="0">
                <a:latin typeface="Comic Sans MS" pitchFamily="66" charset="0"/>
                <a:cs typeface="Comic Sans MS"/>
              </a:rPr>
              <a:t>, del sistema de excitación de la unidad y </a:t>
            </a:r>
            <a:r>
              <a:rPr lang="es-AR" sz="2400" spc="-5" dirty="0" smtClean="0">
                <a:latin typeface="Comic Sans MS" pitchFamily="66" charset="0"/>
                <a:cs typeface="Comic Sans MS"/>
              </a:rPr>
              <a:t>del tipo </a:t>
            </a:r>
            <a:r>
              <a:rPr lang="es-AR" sz="2400" spc="-5" dirty="0" smtClean="0">
                <a:latin typeface="Comic Sans MS" pitchFamily="66" charset="0"/>
                <a:cs typeface="Comic Sans MS"/>
              </a:rPr>
              <a:t>de disturbio que inició la oscilación.</a:t>
            </a:r>
            <a:r>
              <a:rPr lang="es-AR" sz="2400" spc="520" dirty="0" smtClean="0">
                <a:latin typeface="Comic Sans MS" pitchFamily="66" charset="0"/>
                <a:cs typeface="Comic Sans MS"/>
              </a:rPr>
              <a:t> </a:t>
            </a:r>
            <a:r>
              <a:rPr lang="es-AR" sz="2400" spc="-5" dirty="0" smtClean="0">
                <a:latin typeface="Comic Sans MS" pitchFamily="66" charset="0"/>
                <a:cs typeface="Comic Sans MS"/>
              </a:rPr>
              <a:t>Esta </a:t>
            </a:r>
            <a:r>
              <a:rPr lang="es-AR" sz="2400" spc="-5" dirty="0" smtClean="0">
                <a:latin typeface="Comic Sans MS" pitchFamily="66" charset="0"/>
                <a:cs typeface="Comic Sans MS"/>
              </a:rPr>
              <a:t>variación en</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dirty="0" smtClean="0">
                <a:latin typeface="Comic Sans MS" pitchFamily="66" charset="0"/>
                <a:cs typeface="Comic Sans MS"/>
              </a:rPr>
              <a:t> </a:t>
            </a:r>
            <a:r>
              <a:rPr lang="es-AR" sz="2400" spc="-5" dirty="0" smtClean="0">
                <a:latin typeface="Comic Sans MS" pitchFamily="66" charset="0"/>
                <a:cs typeface="Comic Sans MS"/>
              </a:rPr>
              <a:t>puede</a:t>
            </a:r>
            <a:r>
              <a:rPr lang="es-AR" sz="2400" dirty="0" smtClean="0">
                <a:latin typeface="Comic Sans MS" pitchFamily="66" charset="0"/>
                <a:cs typeface="Comic Sans MS"/>
              </a:rPr>
              <a:t> </a:t>
            </a:r>
            <a:r>
              <a:rPr lang="es-AR" sz="2400" spc="-5" dirty="0" smtClean="0">
                <a:latin typeface="Comic Sans MS" pitchFamily="66" charset="0"/>
                <a:cs typeface="Comic Sans MS"/>
              </a:rPr>
              <a:t>ser</a:t>
            </a:r>
            <a:r>
              <a:rPr lang="es-AR" sz="2400" dirty="0" smtClean="0">
                <a:latin typeface="Comic Sans MS" pitchFamily="66" charset="0"/>
                <a:cs typeface="Comic Sans MS"/>
              </a:rPr>
              <a:t> </a:t>
            </a:r>
            <a:r>
              <a:rPr lang="es-AR" sz="2400" spc="-5" dirty="0" smtClean="0">
                <a:latin typeface="Comic Sans MS" pitchFamily="66" charset="0"/>
                <a:cs typeface="Comic Sans MS"/>
              </a:rPr>
              <a:t>detectada</a:t>
            </a:r>
            <a:r>
              <a:rPr lang="es-AR" sz="2400" dirty="0" smtClean="0">
                <a:latin typeface="Comic Sans MS" pitchFamily="66" charset="0"/>
                <a:cs typeface="Comic Sans MS"/>
              </a:rPr>
              <a:t> </a:t>
            </a:r>
            <a:r>
              <a:rPr lang="es-AR" sz="2400" spc="-5" dirty="0" smtClean="0">
                <a:latin typeface="Comic Sans MS" pitchFamily="66" charset="0"/>
                <a:cs typeface="Comic Sans MS"/>
              </a:rPr>
              <a:t>por</a:t>
            </a:r>
            <a:r>
              <a:rPr lang="es-AR" sz="2400" dirty="0" smtClean="0">
                <a:latin typeface="Comic Sans MS" pitchFamily="66" charset="0"/>
                <a:cs typeface="Comic Sans MS"/>
              </a:rPr>
              <a:t> </a:t>
            </a:r>
            <a:r>
              <a:rPr lang="es-AR" sz="2400" spc="-5" dirty="0" smtClean="0">
                <a:latin typeface="Comic Sans MS" pitchFamily="66" charset="0"/>
                <a:cs typeface="Comic Sans MS"/>
              </a:rPr>
              <a:t>relés</a:t>
            </a:r>
            <a:r>
              <a:rPr lang="es-AR" sz="2400" dirty="0" smtClean="0">
                <a:latin typeface="Comic Sans MS" pitchFamily="66" charset="0"/>
                <a:cs typeface="Comic Sans MS"/>
              </a:rPr>
              <a:t> </a:t>
            </a:r>
            <a:r>
              <a:rPr lang="es-AR" sz="2400" spc="-5" dirty="0" smtClean="0">
                <a:latin typeface="Comic Sans MS" pitchFamily="66" charset="0"/>
                <a:cs typeface="Comic Sans MS"/>
              </a:rPr>
              <a:t>de distancia </a:t>
            </a:r>
            <a:r>
              <a:rPr lang="es-AR" sz="2400" spc="-5" dirty="0" smtClean="0">
                <a:latin typeface="Comic Sans MS" pitchFamily="66" charset="0"/>
                <a:cs typeface="Comic Sans MS"/>
              </a:rPr>
              <a:t>tipo</a:t>
            </a:r>
            <a:r>
              <a:rPr lang="es-AR" sz="2400" dirty="0" smtClean="0">
                <a:latin typeface="Comic Sans MS" pitchFamily="66" charset="0"/>
                <a:cs typeface="Comic Sans MS"/>
              </a:rPr>
              <a:t> </a:t>
            </a:r>
            <a:r>
              <a:rPr lang="es-AR" sz="2400" spc="-5" dirty="0" err="1" smtClean="0">
                <a:latin typeface="Comic Sans MS" pitchFamily="66" charset="0"/>
                <a:cs typeface="Comic Sans MS"/>
              </a:rPr>
              <a:t>Mho</a:t>
            </a:r>
            <a:r>
              <a:rPr lang="es-AR" sz="2400" spc="-5" dirty="0" smtClean="0">
                <a:latin typeface="Comic Sans MS" pitchFamily="66" charset="0"/>
                <a:cs typeface="Comic Sans MS"/>
              </a:rPr>
              <a:t>.</a:t>
            </a:r>
          </a:p>
          <a:p>
            <a:pPr marL="12700" algn="just">
              <a:spcBef>
                <a:spcPts val="100"/>
              </a:spcBef>
            </a:pPr>
            <a:r>
              <a:rPr lang="es-AR" sz="2400" spc="-5" dirty="0" smtClean="0">
                <a:latin typeface="Comic Sans MS" pitchFamily="66" charset="0"/>
                <a:cs typeface="Comic Sans MS"/>
              </a:rPr>
              <a:t>Una</a:t>
            </a:r>
            <a:r>
              <a:rPr lang="es-AR" sz="2400" dirty="0" smtClean="0">
                <a:latin typeface="Comic Sans MS" pitchFamily="66" charset="0"/>
                <a:cs typeface="Comic Sans MS"/>
              </a:rPr>
              <a:t> </a:t>
            </a:r>
            <a:r>
              <a:rPr lang="es-AR" sz="2400" spc="-5" dirty="0" smtClean="0">
                <a:latin typeface="Comic Sans MS" pitchFamily="66" charset="0"/>
                <a:cs typeface="Comic Sans MS"/>
              </a:rPr>
              <a:t>visualización</a:t>
            </a:r>
            <a:r>
              <a:rPr lang="es-AR" sz="2400" dirty="0" smtClean="0">
                <a:latin typeface="Comic Sans MS" pitchFamily="66" charset="0"/>
                <a:cs typeface="Comic Sans MS"/>
              </a:rPr>
              <a:t> </a:t>
            </a:r>
            <a:r>
              <a:rPr lang="es-AR" sz="2400" spc="-5" dirty="0" smtClean="0">
                <a:latin typeface="Comic Sans MS" pitchFamily="66" charset="0"/>
                <a:cs typeface="Comic Sans MS"/>
              </a:rPr>
              <a:t>simple</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estas</a:t>
            </a:r>
            <a:r>
              <a:rPr lang="es-AR" sz="2400" dirty="0" smtClean="0">
                <a:latin typeface="Comic Sans MS" pitchFamily="66" charset="0"/>
                <a:cs typeface="Comic Sans MS"/>
              </a:rPr>
              <a:t> </a:t>
            </a:r>
            <a:r>
              <a:rPr lang="es-AR" sz="2400" spc="-5" dirty="0" smtClean="0">
                <a:latin typeface="Comic Sans MS" pitchFamily="66" charset="0"/>
                <a:cs typeface="Comic Sans MS"/>
              </a:rPr>
              <a:t>variaciones</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la impedancia</a:t>
            </a:r>
            <a:r>
              <a:rPr lang="es-AR" sz="2400" spc="254" dirty="0" smtClean="0">
                <a:latin typeface="Comic Sans MS" pitchFamily="66" charset="0"/>
                <a:cs typeface="Comic Sans MS"/>
              </a:rPr>
              <a:t> </a:t>
            </a:r>
            <a:r>
              <a:rPr lang="es-AR" sz="2400" spc="-5" dirty="0" smtClean="0">
                <a:latin typeface="Comic Sans MS" pitchFamily="66" charset="0"/>
                <a:cs typeface="Comic Sans MS"/>
              </a:rPr>
              <a:t>aparente durante</a:t>
            </a:r>
            <a:r>
              <a:rPr lang="es-AR" sz="2400" spc="260" dirty="0" smtClean="0">
                <a:latin typeface="Comic Sans MS" pitchFamily="66" charset="0"/>
                <a:cs typeface="Comic Sans MS"/>
              </a:rPr>
              <a:t> </a:t>
            </a:r>
            <a:r>
              <a:rPr lang="es-AR" sz="2400" spc="-5" dirty="0" smtClean="0">
                <a:latin typeface="Comic Sans MS" pitchFamily="66" charset="0"/>
                <a:cs typeface="Comic Sans MS"/>
              </a:rPr>
              <a:t>una condición de </a:t>
            </a:r>
            <a:r>
              <a:rPr lang="es-AR" sz="2400" spc="-5" dirty="0" smtClean="0">
                <a:latin typeface="Comic Sans MS" pitchFamily="66" charset="0"/>
                <a:cs typeface="Comic Sans MS"/>
              </a:rPr>
              <a:t>pérdida de</a:t>
            </a:r>
            <a:r>
              <a:rPr lang="es-AR" sz="2400" dirty="0" smtClean="0">
                <a:latin typeface="Comic Sans MS" pitchFamily="66" charset="0"/>
                <a:cs typeface="Comic Sans MS"/>
              </a:rPr>
              <a:t> </a:t>
            </a:r>
            <a:r>
              <a:rPr lang="es-AR" sz="2400" spc="-5" dirty="0" smtClean="0">
                <a:latin typeface="Comic Sans MS" pitchFamily="66" charset="0"/>
                <a:cs typeface="Comic Sans MS"/>
              </a:rPr>
              <a:t>sincronismo</a:t>
            </a:r>
            <a:r>
              <a:rPr lang="es-AR" sz="2400" dirty="0" smtClean="0">
                <a:latin typeface="Comic Sans MS" pitchFamily="66" charset="0"/>
                <a:cs typeface="Comic Sans MS"/>
              </a:rPr>
              <a:t> </a:t>
            </a:r>
            <a:r>
              <a:rPr lang="es-AR" sz="2400" spc="-5" dirty="0" smtClean="0">
                <a:latin typeface="Comic Sans MS" pitchFamily="66" charset="0"/>
                <a:cs typeface="Comic Sans MS"/>
              </a:rPr>
              <a:t>es</a:t>
            </a:r>
            <a:r>
              <a:rPr lang="es-AR" sz="2400" dirty="0" smtClean="0">
                <a:latin typeface="Comic Sans MS" pitchFamily="66" charset="0"/>
                <a:cs typeface="Comic Sans MS"/>
              </a:rPr>
              <a:t> </a:t>
            </a:r>
            <a:r>
              <a:rPr lang="es-AR" sz="2400" spc="-5" dirty="0" smtClean="0">
                <a:latin typeface="Comic Sans MS" pitchFamily="66" charset="0"/>
                <a:cs typeface="Comic Sans MS"/>
              </a:rPr>
              <a:t>ilustrada</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b="1" spc="-5" dirty="0" smtClean="0">
                <a:latin typeface="Comic Sans MS" pitchFamily="66" charset="0"/>
                <a:cs typeface="Comic Sans MS"/>
              </a:rPr>
              <a:t>figura</a:t>
            </a:r>
            <a:r>
              <a:rPr lang="es-AR" sz="2400" b="1" dirty="0" smtClean="0">
                <a:latin typeface="Comic Sans MS" pitchFamily="66" charset="0"/>
                <a:cs typeface="Comic Sans MS"/>
              </a:rPr>
              <a:t> </a:t>
            </a:r>
            <a:r>
              <a:rPr lang="es-AR" sz="2400" b="1" spc="-5" dirty="0" smtClean="0">
                <a:latin typeface="Comic Sans MS" pitchFamily="66" charset="0"/>
                <a:cs typeface="Comic Sans MS"/>
              </a:rPr>
              <a:t>1</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Tres trayectorias </a:t>
            </a:r>
            <a:r>
              <a:rPr lang="es-AR" sz="2400" spc="-5" dirty="0" smtClean="0">
                <a:latin typeface="Comic Sans MS" pitchFamily="66" charset="0"/>
                <a:cs typeface="Comic Sans MS"/>
              </a:rPr>
              <a:t>de impedancia son graficadas como </a:t>
            </a:r>
            <a:r>
              <a:rPr lang="es-AR" sz="2400" spc="-5" dirty="0" smtClean="0">
                <a:latin typeface="Comic Sans MS" pitchFamily="66" charset="0"/>
                <a:cs typeface="Comic Sans MS"/>
              </a:rPr>
              <a:t>función de </a:t>
            </a:r>
            <a:r>
              <a:rPr lang="es-AR" sz="2400" spc="-5" dirty="0" smtClean="0">
                <a:latin typeface="Comic Sans MS" pitchFamily="66" charset="0"/>
                <a:cs typeface="Comic Sans MS"/>
              </a:rPr>
              <a:t>la relación de las tensiones del</a:t>
            </a:r>
            <a:r>
              <a:rPr lang="es-AR" sz="2400" spc="254" dirty="0" smtClean="0">
                <a:latin typeface="Comic Sans MS" pitchFamily="66" charset="0"/>
                <a:cs typeface="Comic Sans MS"/>
              </a:rPr>
              <a:t> </a:t>
            </a:r>
            <a:r>
              <a:rPr lang="es-AR" sz="2400" spc="-5" dirty="0" smtClean="0">
                <a:latin typeface="Comic Sans MS" pitchFamily="66" charset="0"/>
                <a:cs typeface="Comic Sans MS"/>
              </a:rPr>
              <a:t>sistema E</a:t>
            </a:r>
            <a:r>
              <a:rPr lang="es-AR" sz="2400" spc="-7" baseline="-13888" dirty="0" smtClean="0">
                <a:latin typeface="Comic Sans MS" pitchFamily="66" charset="0"/>
                <a:cs typeface="Comic Sans MS"/>
              </a:rPr>
              <a:t>A</a:t>
            </a:r>
            <a:r>
              <a:rPr lang="es-AR" sz="2400" spc="-5" dirty="0" smtClean="0">
                <a:latin typeface="Comic Sans MS" pitchFamily="66" charset="0"/>
                <a:cs typeface="Comic Sans MS"/>
              </a:rPr>
              <a:t>/E</a:t>
            </a:r>
            <a:r>
              <a:rPr lang="es-AR" sz="2400" spc="-7" baseline="-13888" dirty="0" smtClean="0">
                <a:latin typeface="Comic Sans MS" pitchFamily="66" charset="0"/>
                <a:cs typeface="Comic Sans MS"/>
              </a:rPr>
              <a:t>B</a:t>
            </a:r>
            <a:r>
              <a:rPr lang="es-AR" sz="2400" spc="254" baseline="-13888" dirty="0" smtClean="0">
                <a:latin typeface="Comic Sans MS" pitchFamily="66" charset="0"/>
                <a:cs typeface="Comic Sans MS"/>
              </a:rPr>
              <a:t> </a:t>
            </a:r>
            <a:r>
              <a:rPr lang="es-AR" sz="2400" spc="-5" dirty="0" smtClean="0">
                <a:latin typeface="Comic Sans MS" pitchFamily="66" charset="0"/>
                <a:cs typeface="Comic Sans MS"/>
              </a:rPr>
              <a:t>la </a:t>
            </a:r>
            <a:r>
              <a:rPr lang="es-AR" sz="2400" spc="-5" dirty="0" smtClean="0">
                <a:latin typeface="Comic Sans MS" pitchFamily="66" charset="0"/>
                <a:cs typeface="Comic Sans MS"/>
              </a:rPr>
              <a:t>cual se </a:t>
            </a:r>
            <a:r>
              <a:rPr lang="es-AR" sz="2400" spc="-5" dirty="0" smtClean="0">
                <a:latin typeface="Comic Sans MS" pitchFamily="66" charset="0"/>
                <a:cs typeface="Comic Sans MS"/>
              </a:rPr>
              <a:t>asume que permanece constante durante la oscilación</a:t>
            </a:r>
            <a:r>
              <a:rPr lang="es-AR" sz="2400" spc="-5" dirty="0" smtClean="0">
                <a:latin typeface="Comic Sans MS" pitchFamily="66" charset="0"/>
                <a:cs typeface="Comic Sans MS"/>
              </a:rPr>
              <a:t>. Se </a:t>
            </a:r>
            <a:r>
              <a:rPr lang="es-AR" sz="2400" spc="-5" dirty="0" smtClean="0">
                <a:latin typeface="Comic Sans MS" pitchFamily="66" charset="0"/>
                <a:cs typeface="Comic Sans MS"/>
              </a:rPr>
              <a:t>requieren otras suposiciones varias para lograr </a:t>
            </a:r>
            <a:r>
              <a:rPr lang="es-AR" sz="2400" spc="-5" dirty="0" smtClean="0">
                <a:latin typeface="Comic Sans MS" pitchFamily="66" charset="0"/>
                <a:cs typeface="Comic Sans MS"/>
              </a:rPr>
              <a:t>esta simplificación</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característica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polos</a:t>
            </a:r>
            <a:r>
              <a:rPr lang="es-AR" sz="2400" dirty="0" smtClean="0">
                <a:latin typeface="Comic Sans MS" pitchFamily="66" charset="0"/>
                <a:cs typeface="Comic Sans MS"/>
              </a:rPr>
              <a:t> </a:t>
            </a:r>
            <a:r>
              <a:rPr lang="es-AR" sz="2400" spc="-5" dirty="0" smtClean="0">
                <a:latin typeface="Comic Sans MS" pitchFamily="66" charset="0"/>
                <a:cs typeface="Comic Sans MS"/>
              </a:rPr>
              <a:t>salientes</a:t>
            </a:r>
            <a:r>
              <a:rPr lang="es-AR" sz="2400" dirty="0" smtClean="0">
                <a:latin typeface="Comic Sans MS" pitchFamily="66" charset="0"/>
                <a:cs typeface="Comic Sans MS"/>
              </a:rPr>
              <a:t> </a:t>
            </a:r>
            <a:r>
              <a:rPr lang="es-AR" sz="2400" spc="-5" dirty="0" smtClean="0">
                <a:latin typeface="Comic Sans MS" pitchFamily="66" charset="0"/>
                <a:cs typeface="Comic Sans MS"/>
              </a:rPr>
              <a:t>del generador </a:t>
            </a:r>
            <a:r>
              <a:rPr lang="es-AR" sz="2400" spc="-5" dirty="0" smtClean="0">
                <a:latin typeface="Comic Sans MS" pitchFamily="66" charset="0"/>
                <a:cs typeface="Comic Sans MS"/>
              </a:rPr>
              <a:t>es despreciada; los cambios en la </a:t>
            </a:r>
            <a:r>
              <a:rPr lang="es-AR" sz="2400" spc="-5" dirty="0" smtClean="0">
                <a:latin typeface="Comic Sans MS" pitchFamily="66" charset="0"/>
                <a:cs typeface="Comic Sans MS"/>
              </a:rPr>
              <a:t>impedancia transitoria</a:t>
            </a:r>
            <a:r>
              <a:rPr lang="es-AR" sz="2400" spc="180" dirty="0" smtClean="0">
                <a:latin typeface="Comic Sans MS" pitchFamily="66" charset="0"/>
                <a:cs typeface="Comic Sans MS"/>
              </a:rPr>
              <a:t> </a:t>
            </a:r>
            <a:r>
              <a:rPr lang="es-AR" sz="2400" spc="-5" dirty="0" smtClean="0">
                <a:latin typeface="Comic Sans MS" pitchFamily="66" charset="0"/>
                <a:cs typeface="Comic Sans MS"/>
              </a:rPr>
              <a:t>debidos</a:t>
            </a:r>
            <a:r>
              <a:rPr lang="es-AR" sz="2400" spc="185" dirty="0" smtClean="0">
                <a:latin typeface="Comic Sans MS" pitchFamily="66" charset="0"/>
                <a:cs typeface="Comic Sans MS"/>
              </a:rPr>
              <a:t> </a:t>
            </a:r>
            <a:r>
              <a:rPr lang="es-AR" sz="2400" spc="-5" dirty="0" smtClean="0">
                <a:latin typeface="Comic Sans MS" pitchFamily="66" charset="0"/>
                <a:cs typeface="Comic Sans MS"/>
              </a:rPr>
              <a:t>a</a:t>
            </a:r>
            <a:r>
              <a:rPr lang="es-AR" sz="2400" spc="185" dirty="0" smtClean="0">
                <a:latin typeface="Comic Sans MS" pitchFamily="66" charset="0"/>
                <a:cs typeface="Comic Sans MS"/>
              </a:rPr>
              <a:t> </a:t>
            </a:r>
            <a:r>
              <a:rPr lang="es-AR" sz="2400" spc="-5" dirty="0" smtClean="0">
                <a:latin typeface="Comic Sans MS" pitchFamily="66" charset="0"/>
                <a:cs typeface="Comic Sans MS"/>
              </a:rPr>
              <a:t>la</a:t>
            </a:r>
            <a:r>
              <a:rPr lang="es-AR" sz="2400" spc="180" dirty="0" smtClean="0">
                <a:latin typeface="Comic Sans MS" pitchFamily="66" charset="0"/>
                <a:cs typeface="Comic Sans MS"/>
              </a:rPr>
              <a:t> </a:t>
            </a:r>
            <a:r>
              <a:rPr lang="es-AR" sz="2400" spc="-5" dirty="0" smtClean="0">
                <a:latin typeface="Comic Sans MS" pitchFamily="66" charset="0"/>
                <a:cs typeface="Comic Sans MS"/>
              </a:rPr>
              <a:t>falla</a:t>
            </a:r>
            <a:r>
              <a:rPr lang="es-AR" sz="2400" spc="185" dirty="0" smtClean="0">
                <a:latin typeface="Comic Sans MS" pitchFamily="66" charset="0"/>
                <a:cs typeface="Comic Sans MS"/>
              </a:rPr>
              <a:t> </a:t>
            </a:r>
            <a:r>
              <a:rPr lang="es-AR" sz="2400" spc="-5" dirty="0" smtClean="0">
                <a:latin typeface="Comic Sans MS" pitchFamily="66" charset="0"/>
                <a:cs typeface="Comic Sans MS"/>
              </a:rPr>
              <a:t>o</a:t>
            </a:r>
            <a:r>
              <a:rPr lang="es-AR" sz="2400" spc="185" dirty="0" smtClean="0">
                <a:latin typeface="Comic Sans MS" pitchFamily="66" charset="0"/>
                <a:cs typeface="Comic Sans MS"/>
              </a:rPr>
              <a:t> </a:t>
            </a:r>
            <a:r>
              <a:rPr lang="es-AR" sz="2400" spc="-5" dirty="0" smtClean="0">
                <a:latin typeface="Comic Sans MS" pitchFamily="66" charset="0"/>
                <a:cs typeface="Comic Sans MS"/>
              </a:rPr>
              <a:t>despeje</a:t>
            </a:r>
            <a:r>
              <a:rPr lang="es-AR" sz="2400" spc="185" dirty="0" smtClean="0">
                <a:latin typeface="Comic Sans MS" pitchFamily="66" charset="0"/>
                <a:cs typeface="Comic Sans MS"/>
              </a:rPr>
              <a:t> </a:t>
            </a:r>
            <a:r>
              <a:rPr lang="es-AR" sz="2400" spc="-5" dirty="0" smtClean="0">
                <a:latin typeface="Comic Sans MS" pitchFamily="66" charset="0"/>
                <a:cs typeface="Comic Sans MS"/>
              </a:rPr>
              <a:t>de</a:t>
            </a:r>
            <a:r>
              <a:rPr lang="es-AR" sz="2400" spc="175" dirty="0" smtClean="0">
                <a:latin typeface="Comic Sans MS" pitchFamily="66" charset="0"/>
                <a:cs typeface="Comic Sans MS"/>
              </a:rPr>
              <a:t> </a:t>
            </a:r>
            <a:r>
              <a:rPr lang="es-AR" sz="2400" spc="-5" dirty="0" smtClean="0">
                <a:latin typeface="Comic Sans MS" pitchFamily="66" charset="0"/>
                <a:cs typeface="Comic Sans MS"/>
              </a:rPr>
              <a:t>falla</a:t>
            </a:r>
            <a:r>
              <a:rPr lang="es-AR" sz="2400" spc="180" dirty="0" smtClean="0">
                <a:latin typeface="Comic Sans MS" pitchFamily="66" charset="0"/>
                <a:cs typeface="Comic Sans MS"/>
              </a:rPr>
              <a:t> </a:t>
            </a:r>
            <a:r>
              <a:rPr lang="es-AR" sz="2400" spc="-5" dirty="0" smtClean="0">
                <a:latin typeface="Comic Sans MS" pitchFamily="66" charset="0"/>
                <a:cs typeface="Comic Sans MS"/>
              </a:rPr>
              <a:t>se han</a:t>
            </a:r>
            <a:r>
              <a:rPr lang="es-AR" sz="2400" dirty="0" smtClean="0">
                <a:latin typeface="Comic Sans MS" pitchFamily="66" charset="0"/>
                <a:cs typeface="Comic Sans MS"/>
              </a:rPr>
              <a:t> </a:t>
            </a:r>
            <a:r>
              <a:rPr lang="es-AR" sz="2400" spc="-5" dirty="0" smtClean="0">
                <a:latin typeface="Comic Sans MS" pitchFamily="66" charset="0"/>
                <a:cs typeface="Comic Sans MS"/>
              </a:rPr>
              <a:t>estabilizado;</a:t>
            </a:r>
            <a:r>
              <a:rPr lang="es-AR" sz="2400" dirty="0" smtClean="0">
                <a:latin typeface="Comic Sans MS" pitchFamily="66" charset="0"/>
                <a:cs typeface="Comic Sans MS"/>
              </a:rPr>
              <a:t> </a:t>
            </a:r>
            <a:r>
              <a:rPr lang="es-AR" sz="2400" spc="-5" dirty="0" smtClean="0">
                <a:latin typeface="Comic Sans MS" pitchFamily="66" charset="0"/>
                <a:cs typeface="Comic Sans MS"/>
              </a:rPr>
              <a:t>los</a:t>
            </a:r>
            <a:r>
              <a:rPr lang="es-AR" sz="2400" dirty="0" smtClean="0">
                <a:latin typeface="Comic Sans MS" pitchFamily="66" charset="0"/>
                <a:cs typeface="Comic Sans MS"/>
              </a:rPr>
              <a:t> </a:t>
            </a:r>
            <a:r>
              <a:rPr lang="es-AR" sz="2400" spc="-5" dirty="0" smtClean="0">
                <a:latin typeface="Comic Sans MS" pitchFamily="66" charset="0"/>
                <a:cs typeface="Comic Sans MS"/>
              </a:rPr>
              <a:t>efectos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las</a:t>
            </a:r>
            <a:r>
              <a:rPr lang="es-AR" sz="2400" dirty="0" smtClean="0">
                <a:latin typeface="Comic Sans MS" pitchFamily="66" charset="0"/>
                <a:cs typeface="Comic Sans MS"/>
              </a:rPr>
              <a:t> </a:t>
            </a:r>
            <a:r>
              <a:rPr lang="es-AR" sz="2400" spc="-5" dirty="0" smtClean="0">
                <a:latin typeface="Comic Sans MS" pitchFamily="66" charset="0"/>
                <a:cs typeface="Comic Sans MS"/>
              </a:rPr>
              <a:t>cargas</a:t>
            </a:r>
            <a:r>
              <a:rPr lang="es-AR" sz="2400" spc="260" dirty="0" smtClean="0">
                <a:latin typeface="Comic Sans MS" pitchFamily="66" charset="0"/>
                <a:cs typeface="Comic Sans MS"/>
              </a:rPr>
              <a:t> </a:t>
            </a:r>
            <a:r>
              <a:rPr lang="es-AR" sz="2400" spc="-5" dirty="0" smtClean="0">
                <a:latin typeface="Comic Sans MS" pitchFamily="66" charset="0"/>
                <a:cs typeface="Comic Sans MS"/>
              </a:rPr>
              <a:t>y capacitancias</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derivación</a:t>
            </a:r>
            <a:r>
              <a:rPr lang="es-AR" sz="2400" dirty="0" smtClean="0">
                <a:latin typeface="Comic Sans MS" pitchFamily="66" charset="0"/>
                <a:cs typeface="Comic Sans MS"/>
              </a:rPr>
              <a:t> </a:t>
            </a:r>
            <a:r>
              <a:rPr lang="es-AR" sz="2400" spc="-5" dirty="0" smtClean="0">
                <a:latin typeface="Comic Sans MS" pitchFamily="66" charset="0"/>
                <a:cs typeface="Comic Sans MS"/>
              </a:rPr>
              <a:t>son</a:t>
            </a:r>
            <a:r>
              <a:rPr lang="es-AR" sz="2400" spc="260" dirty="0" smtClean="0">
                <a:latin typeface="Comic Sans MS" pitchFamily="66" charset="0"/>
                <a:cs typeface="Comic Sans MS"/>
              </a:rPr>
              <a:t> </a:t>
            </a:r>
            <a:r>
              <a:rPr lang="es-AR" sz="2400" spc="-5" dirty="0" smtClean="0">
                <a:latin typeface="Comic Sans MS" pitchFamily="66" charset="0"/>
                <a:cs typeface="Comic Sans MS"/>
              </a:rPr>
              <a:t>despreciados;</a:t>
            </a:r>
            <a:r>
              <a:rPr lang="es-AR" sz="2400" spc="260" dirty="0" smtClean="0">
                <a:latin typeface="Comic Sans MS" pitchFamily="66" charset="0"/>
                <a:cs typeface="Comic Sans MS"/>
              </a:rPr>
              <a:t> </a:t>
            </a:r>
            <a:r>
              <a:rPr lang="es-AR" sz="2400" spc="-5" dirty="0" smtClean="0">
                <a:latin typeface="Comic Sans MS" pitchFamily="66" charset="0"/>
                <a:cs typeface="Comic Sans MS"/>
              </a:rPr>
              <a:t>los efectos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reguladores</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gobernadores</a:t>
            </a:r>
            <a:r>
              <a:rPr lang="es-AR" sz="2400" spc="260" dirty="0" smtClean="0">
                <a:latin typeface="Comic Sans MS" pitchFamily="66" charset="0"/>
                <a:cs typeface="Comic Sans MS"/>
              </a:rPr>
              <a:t> </a:t>
            </a:r>
            <a:r>
              <a:rPr lang="es-AR" sz="2400" spc="-5" dirty="0" smtClean="0">
                <a:latin typeface="Comic Sans MS" pitchFamily="66" charset="0"/>
                <a:cs typeface="Comic Sans MS"/>
              </a:rPr>
              <a:t>son despreciados</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las</a:t>
            </a:r>
            <a:r>
              <a:rPr lang="es-AR" sz="2400" dirty="0" smtClean="0">
                <a:latin typeface="Comic Sans MS" pitchFamily="66" charset="0"/>
                <a:cs typeface="Comic Sans MS"/>
              </a:rPr>
              <a:t> </a:t>
            </a:r>
            <a:r>
              <a:rPr lang="es-AR" sz="2400" spc="-5" dirty="0" smtClean="0">
                <a:latin typeface="Comic Sans MS" pitchFamily="66" charset="0"/>
                <a:cs typeface="Comic Sans MS"/>
              </a:rPr>
              <a:t>tensiones</a:t>
            </a:r>
            <a:r>
              <a:rPr lang="es-AR" sz="2400" dirty="0" smtClean="0">
                <a:latin typeface="Comic Sans MS" pitchFamily="66" charset="0"/>
                <a:cs typeface="Comic Sans MS"/>
              </a:rPr>
              <a:t> E</a:t>
            </a:r>
            <a:r>
              <a:rPr lang="es-AR" sz="2400" baseline="-13888" dirty="0" smtClean="0">
                <a:latin typeface="Comic Sans MS" pitchFamily="66" charset="0"/>
                <a:cs typeface="Comic Sans MS"/>
              </a:rPr>
              <a:t>A</a:t>
            </a:r>
            <a:r>
              <a:rPr lang="es-AR" sz="2400" spc="7" baseline="-13888"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E</a:t>
            </a:r>
            <a:r>
              <a:rPr lang="es-AR" sz="2400" spc="-7" baseline="-13888" dirty="0" smtClean="0">
                <a:latin typeface="Comic Sans MS" pitchFamily="66" charset="0"/>
                <a:cs typeface="Comic Sans MS"/>
              </a:rPr>
              <a:t>B</a:t>
            </a:r>
            <a:r>
              <a:rPr lang="es-AR" sz="2400" baseline="-13888" dirty="0" smtClean="0">
                <a:latin typeface="Comic Sans MS" pitchFamily="66" charset="0"/>
                <a:cs typeface="Comic Sans MS"/>
              </a:rPr>
              <a:t> </a:t>
            </a:r>
            <a:r>
              <a:rPr lang="es-AR" sz="2400" spc="-5" dirty="0" smtClean="0">
                <a:latin typeface="Comic Sans MS" pitchFamily="66" charset="0"/>
                <a:cs typeface="Comic Sans MS"/>
              </a:rPr>
              <a:t>atrás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las impedancias </a:t>
            </a:r>
            <a:r>
              <a:rPr lang="es-AR" sz="2400" spc="-5" dirty="0" smtClean="0">
                <a:latin typeface="Comic Sans MS" pitchFamily="66" charset="0"/>
                <a:cs typeface="Comic Sans MS"/>
              </a:rPr>
              <a:t>equivalentes son </a:t>
            </a:r>
            <a:r>
              <a:rPr lang="es-AR" sz="2400" spc="-5" dirty="0" err="1" smtClean="0">
                <a:latin typeface="Comic Sans MS" pitchFamily="66" charset="0"/>
                <a:cs typeface="Comic Sans MS"/>
              </a:rPr>
              <a:t>senoidales</a:t>
            </a:r>
            <a:r>
              <a:rPr lang="es-AR" sz="2400" spc="-5" dirty="0" smtClean="0">
                <a:latin typeface="Comic Sans MS" pitchFamily="66" charset="0"/>
                <a:cs typeface="Comic Sans MS"/>
              </a:rPr>
              <a:t> y de </a:t>
            </a:r>
            <a:r>
              <a:rPr lang="es-AR" sz="2400" spc="-5" dirty="0" smtClean="0">
                <a:latin typeface="Comic Sans MS" pitchFamily="66" charset="0"/>
                <a:cs typeface="Comic Sans MS"/>
              </a:rPr>
              <a:t>frecuencia fundamental</a:t>
            </a:r>
            <a:r>
              <a:rPr lang="es-AR" sz="2400" spc="-5" dirty="0" smtClean="0">
                <a:latin typeface="Comic Sans MS" pitchFamily="66" charset="0"/>
                <a:cs typeface="Comic Sans MS"/>
              </a:rPr>
              <a:t>.</a:t>
            </a:r>
          </a:p>
          <a:p>
            <a:pPr marL="12700" algn="just">
              <a:spcBef>
                <a:spcPts val="100"/>
              </a:spcBef>
            </a:pPr>
            <a:r>
              <a:rPr lang="es-AR" sz="2400" spc="-5" dirty="0" smtClean="0">
                <a:latin typeface="Comic Sans MS" pitchFamily="66" charset="0"/>
                <a:cs typeface="Comic Sans MS"/>
              </a:rPr>
              <a:t>Cuando la relación de tensión E</a:t>
            </a:r>
            <a:r>
              <a:rPr lang="es-AR" sz="2400" spc="-7" baseline="-13888" dirty="0" smtClean="0">
                <a:latin typeface="Comic Sans MS" pitchFamily="66" charset="0"/>
                <a:cs typeface="Comic Sans MS"/>
              </a:rPr>
              <a:t>A</a:t>
            </a:r>
            <a:r>
              <a:rPr lang="es-AR" sz="2400" spc="-5" dirty="0" smtClean="0">
                <a:latin typeface="Comic Sans MS" pitchFamily="66" charset="0"/>
                <a:cs typeface="Comic Sans MS"/>
              </a:rPr>
              <a:t>/E</a:t>
            </a:r>
            <a:r>
              <a:rPr lang="es-AR" sz="2400" spc="-7" baseline="-13888" dirty="0" smtClean="0">
                <a:latin typeface="Comic Sans MS" pitchFamily="66" charset="0"/>
                <a:cs typeface="Comic Sans MS"/>
              </a:rPr>
              <a:t>B </a:t>
            </a:r>
            <a:r>
              <a:rPr lang="es-AR" sz="2400" spc="-5" dirty="0" smtClean="0">
                <a:latin typeface="Comic Sans MS" pitchFamily="66" charset="0"/>
                <a:cs typeface="Comic Sans MS"/>
              </a:rPr>
              <a:t>= 1, la trayectoria </a:t>
            </a:r>
            <a:r>
              <a:rPr lang="es-AR" sz="2400" spc="-5" dirty="0" smtClean="0">
                <a:latin typeface="Comic Sans MS" pitchFamily="66" charset="0"/>
                <a:cs typeface="Comic Sans MS"/>
              </a:rPr>
              <a:t>de impedancia </a:t>
            </a:r>
            <a:r>
              <a:rPr lang="es-AR" sz="2400" spc="-5" dirty="0" smtClean="0">
                <a:latin typeface="Comic Sans MS" pitchFamily="66" charset="0"/>
                <a:cs typeface="Comic Sans MS"/>
              </a:rPr>
              <a:t>es una línea recta PQ, la cual es el </a:t>
            </a:r>
            <a:r>
              <a:rPr lang="es-AR" sz="2400" spc="-5" dirty="0" smtClean="0">
                <a:latin typeface="Comic Sans MS" pitchFamily="66" charset="0"/>
                <a:cs typeface="Comic Sans MS"/>
              </a:rPr>
              <a:t>bisector perpendicular</a:t>
            </a:r>
            <a:r>
              <a:rPr lang="es-AR" sz="2400" spc="30" dirty="0" smtClean="0">
                <a:latin typeface="Comic Sans MS" pitchFamily="66" charset="0"/>
                <a:cs typeface="Comic Sans MS"/>
              </a:rPr>
              <a:t> </a:t>
            </a:r>
            <a:r>
              <a:rPr lang="es-AR" sz="2400" spc="-5" dirty="0" smtClean="0">
                <a:latin typeface="Comic Sans MS" pitchFamily="66" charset="0"/>
                <a:cs typeface="Comic Sans MS"/>
              </a:rPr>
              <a:t>de</a:t>
            </a:r>
            <a:r>
              <a:rPr lang="es-AR" sz="2400" spc="35" dirty="0" smtClean="0">
                <a:latin typeface="Comic Sans MS" pitchFamily="66" charset="0"/>
                <a:cs typeface="Comic Sans MS"/>
              </a:rPr>
              <a:t> </a:t>
            </a:r>
            <a:r>
              <a:rPr lang="es-AR" sz="2400" spc="-5" dirty="0" smtClean="0">
                <a:latin typeface="Comic Sans MS" pitchFamily="66" charset="0"/>
                <a:cs typeface="Comic Sans MS"/>
              </a:rPr>
              <a:t>la</a:t>
            </a:r>
            <a:r>
              <a:rPr lang="es-AR" sz="2400" spc="35"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spc="35" dirty="0" smtClean="0">
                <a:latin typeface="Comic Sans MS" pitchFamily="66" charset="0"/>
                <a:cs typeface="Comic Sans MS"/>
              </a:rPr>
              <a:t> </a:t>
            </a:r>
            <a:r>
              <a:rPr lang="es-AR" sz="2400" spc="-5" dirty="0" smtClean="0">
                <a:latin typeface="Comic Sans MS" pitchFamily="66" charset="0"/>
                <a:cs typeface="Comic Sans MS"/>
              </a:rPr>
              <a:t>total</a:t>
            </a:r>
            <a:r>
              <a:rPr lang="es-AR" sz="2400" spc="35" dirty="0" smtClean="0">
                <a:latin typeface="Comic Sans MS" pitchFamily="66" charset="0"/>
                <a:cs typeface="Comic Sans MS"/>
              </a:rPr>
              <a:t> </a:t>
            </a:r>
            <a:r>
              <a:rPr lang="es-AR" sz="2400" spc="-5" dirty="0" smtClean="0">
                <a:latin typeface="Comic Sans MS" pitchFamily="66" charset="0"/>
                <a:cs typeface="Comic Sans MS"/>
              </a:rPr>
              <a:t>del</a:t>
            </a:r>
            <a:r>
              <a:rPr lang="es-AR" sz="2400" spc="40" dirty="0" smtClean="0">
                <a:latin typeface="Comic Sans MS" pitchFamily="66" charset="0"/>
                <a:cs typeface="Comic Sans MS"/>
              </a:rPr>
              <a:t> </a:t>
            </a:r>
            <a:r>
              <a:rPr lang="es-AR" sz="2400" spc="-5" dirty="0" smtClean="0">
                <a:latin typeface="Comic Sans MS" pitchFamily="66" charset="0"/>
                <a:cs typeface="Comic Sans MS"/>
              </a:rPr>
              <a:t>sistema</a:t>
            </a:r>
            <a:r>
              <a:rPr lang="es-AR" sz="2400" spc="35" dirty="0" smtClean="0">
                <a:latin typeface="Comic Sans MS" pitchFamily="66" charset="0"/>
                <a:cs typeface="Comic Sans MS"/>
              </a:rPr>
              <a:t> </a:t>
            </a:r>
            <a:r>
              <a:rPr lang="es-AR" sz="2400" spc="-5" dirty="0" smtClean="0">
                <a:latin typeface="Comic Sans MS" pitchFamily="66" charset="0"/>
                <a:cs typeface="Comic Sans MS"/>
              </a:rPr>
              <a:t>entre</a:t>
            </a:r>
            <a:r>
              <a:rPr lang="es-AR" sz="2400" spc="35" dirty="0" smtClean="0">
                <a:latin typeface="Comic Sans MS" pitchFamily="66" charset="0"/>
                <a:cs typeface="Comic Sans MS"/>
              </a:rPr>
              <a:t> </a:t>
            </a:r>
            <a:r>
              <a:rPr lang="es-AR" sz="2400" spc="-5" dirty="0" smtClean="0">
                <a:latin typeface="Comic Sans MS" pitchFamily="66" charset="0"/>
                <a:cs typeface="Comic Sans MS"/>
              </a:rPr>
              <a:t>A y </a:t>
            </a:r>
            <a:r>
              <a:rPr lang="es-AR" sz="2400" spc="-5" dirty="0" smtClean="0">
                <a:latin typeface="Comic Sans MS" pitchFamily="66" charset="0"/>
                <a:cs typeface="Comic Sans MS"/>
              </a:rPr>
              <a:t>B.</a:t>
            </a:r>
            <a:r>
              <a:rPr lang="es-AR" sz="2400" spc="520" dirty="0" smtClean="0">
                <a:latin typeface="Comic Sans MS" pitchFamily="66" charset="0"/>
                <a:cs typeface="Comic Sans MS"/>
              </a:rPr>
              <a:t> </a:t>
            </a:r>
          </a:p>
        </p:txBody>
      </p:sp>
      <p:sp>
        <p:nvSpPr>
          <p:cNvPr id="20" name="object 20"/>
          <p:cNvSpPr/>
          <p:nvPr/>
        </p:nvSpPr>
        <p:spPr>
          <a:xfrm>
            <a:off x="19023293" y="6342586"/>
            <a:ext cx="36830" cy="48895"/>
          </a:xfrm>
          <a:custGeom>
            <a:avLst/>
            <a:gdLst/>
            <a:ahLst/>
            <a:cxnLst/>
            <a:rect l="l" t="t" r="r" b="b"/>
            <a:pathLst>
              <a:path w="36829" h="48895">
                <a:moveTo>
                  <a:pt x="26670" y="0"/>
                </a:moveTo>
                <a:lnTo>
                  <a:pt x="0" y="0"/>
                </a:lnTo>
                <a:lnTo>
                  <a:pt x="0" y="48755"/>
                </a:lnTo>
                <a:lnTo>
                  <a:pt x="6096" y="48755"/>
                </a:lnTo>
                <a:lnTo>
                  <a:pt x="6096" y="28955"/>
                </a:lnTo>
                <a:lnTo>
                  <a:pt x="28194" y="28955"/>
                </a:lnTo>
                <a:lnTo>
                  <a:pt x="28194" y="26669"/>
                </a:lnTo>
                <a:lnTo>
                  <a:pt x="32765" y="26669"/>
                </a:lnTo>
                <a:lnTo>
                  <a:pt x="32765" y="23621"/>
                </a:lnTo>
                <a:lnTo>
                  <a:pt x="34289" y="23621"/>
                </a:lnTo>
                <a:lnTo>
                  <a:pt x="34289" y="21335"/>
                </a:lnTo>
                <a:lnTo>
                  <a:pt x="6096" y="21335"/>
                </a:lnTo>
                <a:lnTo>
                  <a:pt x="6096" y="6095"/>
                </a:lnTo>
                <a:lnTo>
                  <a:pt x="34289" y="6095"/>
                </a:lnTo>
                <a:lnTo>
                  <a:pt x="34289" y="3047"/>
                </a:lnTo>
                <a:lnTo>
                  <a:pt x="32765" y="3047"/>
                </a:lnTo>
                <a:lnTo>
                  <a:pt x="32765" y="2285"/>
                </a:lnTo>
                <a:lnTo>
                  <a:pt x="28194" y="2285"/>
                </a:lnTo>
                <a:lnTo>
                  <a:pt x="26670" y="0"/>
                </a:lnTo>
                <a:close/>
              </a:path>
              <a:path w="36829" h="48895">
                <a:moveTo>
                  <a:pt x="34289" y="20573"/>
                </a:moveTo>
                <a:lnTo>
                  <a:pt x="26670" y="20573"/>
                </a:lnTo>
                <a:lnTo>
                  <a:pt x="26670" y="21335"/>
                </a:lnTo>
                <a:lnTo>
                  <a:pt x="34289" y="21335"/>
                </a:lnTo>
                <a:lnTo>
                  <a:pt x="34289" y="20573"/>
                </a:lnTo>
                <a:close/>
              </a:path>
              <a:path w="36829" h="48895">
                <a:moveTo>
                  <a:pt x="36575" y="8381"/>
                </a:moveTo>
                <a:lnTo>
                  <a:pt x="28194" y="8381"/>
                </a:lnTo>
                <a:lnTo>
                  <a:pt x="28194" y="9905"/>
                </a:lnTo>
                <a:lnTo>
                  <a:pt x="30480" y="9905"/>
                </a:lnTo>
                <a:lnTo>
                  <a:pt x="30480" y="18287"/>
                </a:lnTo>
                <a:lnTo>
                  <a:pt x="28194" y="18287"/>
                </a:lnTo>
                <a:lnTo>
                  <a:pt x="28194" y="20573"/>
                </a:lnTo>
                <a:lnTo>
                  <a:pt x="36575" y="20573"/>
                </a:lnTo>
                <a:lnTo>
                  <a:pt x="36575" y="8381"/>
                </a:lnTo>
                <a:close/>
              </a:path>
              <a:path w="36829" h="48895">
                <a:moveTo>
                  <a:pt x="34289" y="6095"/>
                </a:moveTo>
                <a:lnTo>
                  <a:pt x="26670" y="6095"/>
                </a:lnTo>
                <a:lnTo>
                  <a:pt x="26670" y="8381"/>
                </a:lnTo>
                <a:lnTo>
                  <a:pt x="34289" y="8381"/>
                </a:lnTo>
                <a:lnTo>
                  <a:pt x="34289" y="6095"/>
                </a:lnTo>
                <a:close/>
              </a:path>
            </a:pathLst>
          </a:custGeom>
          <a:solidFill>
            <a:srgbClr val="000000"/>
          </a:solidFill>
        </p:spPr>
        <p:txBody>
          <a:bodyPr wrap="square" lIns="0" tIns="0" rIns="0" bIns="0" rtlCol="0"/>
          <a:lstStyle/>
          <a:p>
            <a:endParaRPr/>
          </a:p>
        </p:txBody>
      </p:sp>
      <p:sp>
        <p:nvSpPr>
          <p:cNvPr id="21" name="object 21"/>
          <p:cNvSpPr/>
          <p:nvPr/>
        </p:nvSpPr>
        <p:spPr>
          <a:xfrm>
            <a:off x="19029389" y="6562765"/>
            <a:ext cx="43180" cy="48895"/>
          </a:xfrm>
          <a:custGeom>
            <a:avLst/>
            <a:gdLst/>
            <a:ahLst/>
            <a:cxnLst/>
            <a:rect l="l" t="t" r="r" b="b"/>
            <a:pathLst>
              <a:path w="43179" h="48895">
                <a:moveTo>
                  <a:pt x="32765" y="0"/>
                </a:moveTo>
                <a:lnTo>
                  <a:pt x="0" y="0"/>
                </a:lnTo>
                <a:lnTo>
                  <a:pt x="0" y="48755"/>
                </a:lnTo>
                <a:lnTo>
                  <a:pt x="7619" y="48755"/>
                </a:lnTo>
                <a:lnTo>
                  <a:pt x="7619" y="25907"/>
                </a:lnTo>
                <a:lnTo>
                  <a:pt x="30479" y="25907"/>
                </a:lnTo>
                <a:lnTo>
                  <a:pt x="30479" y="24383"/>
                </a:lnTo>
                <a:lnTo>
                  <a:pt x="34289" y="24383"/>
                </a:lnTo>
                <a:lnTo>
                  <a:pt x="34289" y="22098"/>
                </a:lnTo>
                <a:lnTo>
                  <a:pt x="36575" y="22098"/>
                </a:lnTo>
                <a:lnTo>
                  <a:pt x="36575" y="19812"/>
                </a:lnTo>
                <a:lnTo>
                  <a:pt x="7619" y="19812"/>
                </a:lnTo>
                <a:lnTo>
                  <a:pt x="7619" y="6095"/>
                </a:lnTo>
                <a:lnTo>
                  <a:pt x="36575" y="6095"/>
                </a:lnTo>
                <a:lnTo>
                  <a:pt x="36575" y="3810"/>
                </a:lnTo>
                <a:lnTo>
                  <a:pt x="34289" y="1524"/>
                </a:lnTo>
                <a:lnTo>
                  <a:pt x="32765" y="1524"/>
                </a:lnTo>
                <a:lnTo>
                  <a:pt x="32765" y="0"/>
                </a:lnTo>
                <a:close/>
              </a:path>
              <a:path w="43179" h="48895">
                <a:moveTo>
                  <a:pt x="34289" y="32765"/>
                </a:moveTo>
                <a:lnTo>
                  <a:pt x="26669" y="32765"/>
                </a:lnTo>
                <a:lnTo>
                  <a:pt x="26669" y="34289"/>
                </a:lnTo>
                <a:lnTo>
                  <a:pt x="28193" y="36575"/>
                </a:lnTo>
                <a:lnTo>
                  <a:pt x="28193" y="38862"/>
                </a:lnTo>
                <a:lnTo>
                  <a:pt x="36575" y="48755"/>
                </a:lnTo>
                <a:lnTo>
                  <a:pt x="42672" y="48755"/>
                </a:lnTo>
                <a:lnTo>
                  <a:pt x="34289" y="34289"/>
                </a:lnTo>
                <a:lnTo>
                  <a:pt x="34289" y="32765"/>
                </a:lnTo>
                <a:close/>
              </a:path>
              <a:path w="43179" h="48895">
                <a:moveTo>
                  <a:pt x="32765" y="30479"/>
                </a:moveTo>
                <a:lnTo>
                  <a:pt x="24384" y="30479"/>
                </a:lnTo>
                <a:lnTo>
                  <a:pt x="24384" y="32765"/>
                </a:lnTo>
                <a:lnTo>
                  <a:pt x="32765" y="32765"/>
                </a:lnTo>
                <a:lnTo>
                  <a:pt x="32765" y="30479"/>
                </a:lnTo>
                <a:close/>
              </a:path>
              <a:path w="43179" h="48895">
                <a:moveTo>
                  <a:pt x="30479" y="28193"/>
                </a:moveTo>
                <a:lnTo>
                  <a:pt x="22098" y="28193"/>
                </a:lnTo>
                <a:lnTo>
                  <a:pt x="22098" y="30479"/>
                </a:lnTo>
                <a:lnTo>
                  <a:pt x="30479" y="30479"/>
                </a:lnTo>
                <a:lnTo>
                  <a:pt x="30479" y="28193"/>
                </a:lnTo>
                <a:close/>
              </a:path>
              <a:path w="43179" h="48895">
                <a:moveTo>
                  <a:pt x="28193" y="25907"/>
                </a:moveTo>
                <a:lnTo>
                  <a:pt x="20574" y="25907"/>
                </a:lnTo>
                <a:lnTo>
                  <a:pt x="20574" y="28193"/>
                </a:lnTo>
                <a:lnTo>
                  <a:pt x="28193" y="28193"/>
                </a:lnTo>
                <a:lnTo>
                  <a:pt x="28193" y="25907"/>
                </a:lnTo>
                <a:close/>
              </a:path>
              <a:path w="43179" h="48895">
                <a:moveTo>
                  <a:pt x="38862" y="6095"/>
                </a:moveTo>
                <a:lnTo>
                  <a:pt x="30479" y="6095"/>
                </a:lnTo>
                <a:lnTo>
                  <a:pt x="30479" y="7619"/>
                </a:lnTo>
                <a:lnTo>
                  <a:pt x="32765" y="7619"/>
                </a:lnTo>
                <a:lnTo>
                  <a:pt x="32765" y="18287"/>
                </a:lnTo>
                <a:lnTo>
                  <a:pt x="30479" y="18287"/>
                </a:lnTo>
                <a:lnTo>
                  <a:pt x="30479" y="19812"/>
                </a:lnTo>
                <a:lnTo>
                  <a:pt x="38862" y="19812"/>
                </a:lnTo>
                <a:lnTo>
                  <a:pt x="38862" y="13715"/>
                </a:lnTo>
                <a:lnTo>
                  <a:pt x="40386" y="13715"/>
                </a:lnTo>
                <a:lnTo>
                  <a:pt x="40386" y="12191"/>
                </a:lnTo>
                <a:lnTo>
                  <a:pt x="38862" y="12191"/>
                </a:lnTo>
                <a:lnTo>
                  <a:pt x="38862" y="6095"/>
                </a:lnTo>
                <a:close/>
              </a:path>
            </a:pathLst>
          </a:custGeom>
          <a:solidFill>
            <a:srgbClr val="000000"/>
          </a:solidFill>
        </p:spPr>
        <p:txBody>
          <a:bodyPr wrap="square" lIns="0" tIns="0" rIns="0" bIns="0" rtlCol="0"/>
          <a:lstStyle/>
          <a:p>
            <a:endParaRPr/>
          </a:p>
        </p:txBody>
      </p:sp>
      <p:pic>
        <p:nvPicPr>
          <p:cNvPr id="1026" name="Picture 2"/>
          <p:cNvPicPr>
            <a:picLocks noChangeAspect="1" noChangeArrowheads="1"/>
          </p:cNvPicPr>
          <p:nvPr/>
        </p:nvPicPr>
        <p:blipFill>
          <a:blip r:embed="rId2"/>
          <a:srcRect/>
          <a:stretch>
            <a:fillRect/>
          </a:stretch>
        </p:blipFill>
        <p:spPr bwMode="auto">
          <a:xfrm>
            <a:off x="10941064" y="1028672"/>
            <a:ext cx="6429420" cy="6510347"/>
          </a:xfrm>
          <a:prstGeom prst="rect">
            <a:avLst/>
          </a:prstGeom>
          <a:noFill/>
          <a:ln w="9525">
            <a:noFill/>
            <a:miter lim="800000"/>
            <a:headEnd/>
            <a:tailEnd/>
          </a:ln>
          <a:effectLst/>
        </p:spPr>
      </p:pic>
      <p:sp>
        <p:nvSpPr>
          <p:cNvPr id="33" name="32 Rectángulo"/>
          <p:cNvSpPr/>
          <p:nvPr/>
        </p:nvSpPr>
        <p:spPr>
          <a:xfrm>
            <a:off x="11012502" y="7886720"/>
            <a:ext cx="6572296" cy="1015663"/>
          </a:xfrm>
          <a:prstGeom prst="rect">
            <a:avLst/>
          </a:prstGeom>
        </p:spPr>
        <p:txBody>
          <a:bodyPr wrap="square">
            <a:spAutoFit/>
          </a:bodyPr>
          <a:lstStyle/>
          <a:p>
            <a:pPr algn="ctr"/>
            <a:r>
              <a:rPr lang="es-AR" sz="2000" b="1" dirty="0" smtClean="0">
                <a:latin typeface="Comic Sans MS" pitchFamily="66" charset="0"/>
              </a:rPr>
              <a:t>Figura 1. Trayectoria de impedancia de pérdida de sincronismo usando procedimientos gráficos simplificados. </a:t>
            </a:r>
            <a:endParaRPr lang="es-AR" sz="2000" b="1" dirty="0">
              <a:latin typeface="Comic Sans MS" pitchFamily="66"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240" y="385730"/>
            <a:ext cx="10358510" cy="7412286"/>
          </a:xfrm>
          <a:prstGeom prst="rect">
            <a:avLst/>
          </a:prstGeom>
        </p:spPr>
        <p:txBody>
          <a:bodyPr vert="horz" wrap="square" lIns="0" tIns="12700" rIns="0" bIns="0" rtlCol="0">
            <a:spAutoFit/>
          </a:bodyPr>
          <a:lstStyle/>
          <a:p>
            <a:pPr marL="12700" algn="just">
              <a:spcBef>
                <a:spcPts val="100"/>
              </a:spcBef>
            </a:pPr>
            <a:r>
              <a:rPr lang="es-AR" sz="2400" spc="-5" dirty="0" smtClean="0">
                <a:latin typeface="Comic Sans MS" pitchFamily="66" charset="0"/>
                <a:cs typeface="Comic Sans MS"/>
              </a:rPr>
              <a:t>El ángulo formado por la intersección de las </a:t>
            </a:r>
            <a:r>
              <a:rPr lang="es-AR" sz="2400" spc="-5" dirty="0" smtClean="0">
                <a:latin typeface="Comic Sans MS" pitchFamily="66" charset="0"/>
                <a:cs typeface="Comic Sans MS"/>
              </a:rPr>
              <a:t>líneas AP </a:t>
            </a:r>
            <a:r>
              <a:rPr lang="es-AR" sz="2400" spc="-5" dirty="0" smtClean="0">
                <a:latin typeface="Comic Sans MS" pitchFamily="66" charset="0"/>
                <a:cs typeface="Comic Sans MS"/>
              </a:rPr>
              <a:t>y BP sobre la línea PQ es el ángulo de separación </a:t>
            </a:r>
            <a:r>
              <a:rPr lang="es-AR" sz="2400" spc="-5" dirty="0" smtClean="0">
                <a:latin typeface="Comic Sans MS" pitchFamily="66" charset="0"/>
                <a:cs typeface="Symbol"/>
              </a:rPr>
              <a:t></a:t>
            </a:r>
            <a:r>
              <a:rPr lang="es-AR" sz="2400" dirty="0" smtClean="0">
                <a:latin typeface="Comic Sans MS" pitchFamily="66" charset="0"/>
                <a:cs typeface="Times New Roman"/>
              </a:rPr>
              <a:t> </a:t>
            </a:r>
            <a:r>
              <a:rPr lang="es-AR" sz="2400" spc="-5" dirty="0" smtClean="0">
                <a:latin typeface="Comic Sans MS" pitchFamily="66" charset="0"/>
                <a:cs typeface="Comic Sans MS"/>
              </a:rPr>
              <a:t>entre los sistemas.</a:t>
            </a:r>
            <a:r>
              <a:rPr lang="es-AR" sz="2400" dirty="0" smtClean="0">
                <a:latin typeface="Comic Sans MS" pitchFamily="66" charset="0"/>
                <a:cs typeface="Comic Sans MS"/>
              </a:rPr>
              <a:t> </a:t>
            </a:r>
            <a:r>
              <a:rPr lang="es-AR" sz="2400" spc="-5" dirty="0" smtClean="0">
                <a:latin typeface="Comic Sans MS" pitchFamily="66" charset="0"/>
                <a:cs typeface="Comic Sans MS"/>
              </a:rPr>
              <a:t>A medida que E</a:t>
            </a:r>
            <a:r>
              <a:rPr lang="es-AR" sz="2400" spc="-7" baseline="-13888" dirty="0" smtClean="0">
                <a:latin typeface="Comic Sans MS" pitchFamily="66" charset="0"/>
                <a:cs typeface="Comic Sans MS"/>
              </a:rPr>
              <a:t>A</a:t>
            </a:r>
            <a:r>
              <a:rPr lang="es-AR" sz="2400" baseline="-13888" dirty="0" smtClean="0">
                <a:latin typeface="Comic Sans MS" pitchFamily="66" charset="0"/>
                <a:cs typeface="Comic Sans MS"/>
              </a:rPr>
              <a:t> </a:t>
            </a:r>
            <a:r>
              <a:rPr lang="es-AR" sz="2400" spc="-5" dirty="0" smtClean="0">
                <a:latin typeface="Comic Sans MS" pitchFamily="66" charset="0"/>
                <a:cs typeface="Comic Sans MS"/>
              </a:rPr>
              <a:t>avanza en </a:t>
            </a:r>
            <a:r>
              <a:rPr lang="es-AR" sz="2400" spc="-5" dirty="0" smtClean="0">
                <a:latin typeface="Comic Sans MS" pitchFamily="66" charset="0"/>
                <a:cs typeface="Comic Sans MS"/>
              </a:rPr>
              <a:t>ángulo delante </a:t>
            </a:r>
            <a:r>
              <a:rPr lang="es-AR" sz="2400" spc="-5" dirty="0" smtClean="0">
                <a:latin typeface="Comic Sans MS" pitchFamily="66" charset="0"/>
                <a:cs typeface="Comic Sans MS"/>
              </a:rPr>
              <a:t>de E</a:t>
            </a:r>
            <a:r>
              <a:rPr lang="es-AR" sz="2400" spc="-7" baseline="-13888" dirty="0" smtClean="0">
                <a:latin typeface="Comic Sans MS" pitchFamily="66" charset="0"/>
                <a:cs typeface="Comic Sans MS"/>
              </a:rPr>
              <a:t>B</a:t>
            </a:r>
            <a:r>
              <a:rPr lang="es-AR" sz="2400" spc="-5" dirty="0" smtClean="0">
                <a:latin typeface="Comic Sans MS" pitchFamily="66" charset="0"/>
                <a:cs typeface="Comic Sans MS"/>
              </a:rPr>
              <a:t>, la trayectoria de la impedancia se </a:t>
            </a:r>
            <a:r>
              <a:rPr lang="es-AR" sz="2400" spc="-5" dirty="0" smtClean="0">
                <a:latin typeface="Comic Sans MS" pitchFamily="66" charset="0"/>
                <a:cs typeface="Comic Sans MS"/>
              </a:rPr>
              <a:t>mueve desde</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punto</a:t>
            </a:r>
            <a:r>
              <a:rPr lang="es-AR" sz="2400" dirty="0" smtClean="0">
                <a:latin typeface="Comic Sans MS" pitchFamily="66" charset="0"/>
                <a:cs typeface="Comic Sans MS"/>
              </a:rPr>
              <a:t> </a:t>
            </a:r>
            <a:r>
              <a:rPr lang="es-AR" sz="2400" spc="-5" dirty="0" smtClean="0">
                <a:latin typeface="Comic Sans MS" pitchFamily="66" charset="0"/>
                <a:cs typeface="Comic Sans MS"/>
              </a:rPr>
              <a:t>P</a:t>
            </a:r>
            <a:r>
              <a:rPr lang="es-AR" sz="2400" dirty="0" smtClean="0">
                <a:latin typeface="Comic Sans MS" pitchFamily="66" charset="0"/>
                <a:cs typeface="Comic Sans MS"/>
              </a:rPr>
              <a:t> </a:t>
            </a:r>
            <a:r>
              <a:rPr lang="es-AR" sz="2400" spc="-5" dirty="0" smtClean="0">
                <a:latin typeface="Comic Sans MS" pitchFamily="66" charset="0"/>
                <a:cs typeface="Comic Sans MS"/>
              </a:rPr>
              <a:t>hacia</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punto</a:t>
            </a:r>
            <a:r>
              <a:rPr lang="es-AR" sz="2400" dirty="0" smtClean="0">
                <a:latin typeface="Comic Sans MS" pitchFamily="66" charset="0"/>
                <a:cs typeface="Comic Sans MS"/>
              </a:rPr>
              <a:t> </a:t>
            </a:r>
            <a:r>
              <a:rPr lang="es-AR" sz="2400" spc="-5" dirty="0" smtClean="0">
                <a:latin typeface="Comic Sans MS" pitchFamily="66" charset="0"/>
                <a:cs typeface="Comic Sans MS"/>
              </a:rPr>
              <a:t>Q</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ángulo</a:t>
            </a:r>
            <a:r>
              <a:rPr lang="es-AR" sz="2400" dirty="0" smtClean="0">
                <a:latin typeface="Comic Sans MS" pitchFamily="66" charset="0"/>
                <a:cs typeface="Comic Sans MS"/>
              </a:rPr>
              <a:t> </a:t>
            </a:r>
            <a:r>
              <a:rPr lang="es-AR" sz="2400" spc="-5" dirty="0" smtClean="0">
                <a:latin typeface="Comic Sans MS" pitchFamily="66" charset="0"/>
                <a:cs typeface="Symbol"/>
              </a:rPr>
              <a:t></a:t>
            </a:r>
            <a:r>
              <a:rPr lang="es-AR" sz="2400" dirty="0" smtClean="0">
                <a:latin typeface="Comic Sans MS" pitchFamily="66" charset="0"/>
                <a:cs typeface="Times New Roman"/>
              </a:rPr>
              <a:t> </a:t>
            </a:r>
            <a:r>
              <a:rPr lang="es-AR" sz="2400" spc="-5" dirty="0" smtClean="0">
                <a:latin typeface="Comic Sans MS" pitchFamily="66" charset="0"/>
                <a:cs typeface="Comic Sans MS"/>
              </a:rPr>
              <a:t>se incrementa</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Cuando la trayectoria </a:t>
            </a:r>
            <a:r>
              <a:rPr lang="es-AR" sz="2400" spc="-5" dirty="0" err="1" smtClean="0">
                <a:latin typeface="Comic Sans MS" pitchFamily="66" charset="0"/>
                <a:cs typeface="Comic Sans MS"/>
              </a:rPr>
              <a:t>intersecta</a:t>
            </a:r>
            <a:r>
              <a:rPr lang="es-AR" sz="2400" spc="-5" dirty="0" smtClean="0">
                <a:latin typeface="Comic Sans MS" pitchFamily="66" charset="0"/>
                <a:cs typeface="Comic Sans MS"/>
              </a:rPr>
              <a:t> la línea </a:t>
            </a:r>
            <a:r>
              <a:rPr lang="es-AR" sz="2400" spc="-5" dirty="0" smtClean="0">
                <a:latin typeface="Comic Sans MS" pitchFamily="66" charset="0"/>
                <a:cs typeface="Comic Sans MS"/>
              </a:rPr>
              <a:t>de impedancia </a:t>
            </a:r>
            <a:r>
              <a:rPr lang="es-AR" sz="2400" spc="-5" dirty="0" smtClean="0">
                <a:latin typeface="Comic Sans MS" pitchFamily="66" charset="0"/>
                <a:cs typeface="Comic Sans MS"/>
              </a:rPr>
              <a:t>total AB, los sistemas están </a:t>
            </a:r>
            <a:r>
              <a:rPr lang="es-AR" sz="2400" dirty="0" smtClean="0">
                <a:latin typeface="Comic Sans MS" pitchFamily="66" charset="0"/>
                <a:cs typeface="Comic Sans MS"/>
              </a:rPr>
              <a:t>180</a:t>
            </a:r>
            <a:r>
              <a:rPr lang="es-AR" sz="2400" dirty="0" smtClean="0">
                <a:latin typeface="Comic Sans MS" pitchFamily="66" charset="0"/>
                <a:cs typeface="Symbol"/>
              </a:rPr>
              <a:t></a:t>
            </a:r>
            <a:r>
              <a:rPr lang="es-AR" sz="2400" spc="5" dirty="0" smtClean="0">
                <a:latin typeface="Comic Sans MS" pitchFamily="66" charset="0"/>
                <a:cs typeface="Times New Roman"/>
              </a:rPr>
              <a:t> </a:t>
            </a:r>
            <a:r>
              <a:rPr lang="es-AR" sz="2400" spc="-5" dirty="0" smtClean="0">
                <a:latin typeface="Comic Sans MS" pitchFamily="66" charset="0"/>
                <a:cs typeface="Comic Sans MS"/>
              </a:rPr>
              <a:t>fuera </a:t>
            </a:r>
            <a:r>
              <a:rPr lang="es-AR" sz="2400" spc="-5" dirty="0" smtClean="0">
                <a:latin typeface="Comic Sans MS" pitchFamily="66" charset="0"/>
                <a:cs typeface="Comic Sans MS"/>
              </a:rPr>
              <a:t>de fase</a:t>
            </a:r>
            <a:r>
              <a:rPr lang="es-AR" sz="2400" spc="-5" dirty="0" smtClean="0">
                <a:latin typeface="Comic Sans MS" pitchFamily="66" charset="0"/>
                <a:cs typeface="Comic Sans MS"/>
              </a:rPr>
              <a:t>.</a:t>
            </a:r>
            <a:r>
              <a:rPr lang="es-AR" sz="2400" dirty="0" smtClean="0">
                <a:latin typeface="Comic Sans MS" pitchFamily="66" charset="0"/>
                <a:cs typeface="Comic Sans MS"/>
              </a:rPr>
              <a:t> </a:t>
            </a:r>
            <a:r>
              <a:rPr lang="es-AR" sz="2400" spc="-5" dirty="0" smtClean="0">
                <a:latin typeface="Comic Sans MS" pitchFamily="66" charset="0"/>
                <a:cs typeface="Comic Sans MS"/>
              </a:rPr>
              <a:t>Este punto es el centro eléctrico del sistema </a:t>
            </a:r>
            <a:r>
              <a:rPr lang="es-AR" sz="2400" spc="-5" dirty="0" smtClean="0">
                <a:latin typeface="Comic Sans MS" pitchFamily="66" charset="0"/>
                <a:cs typeface="Comic Sans MS"/>
              </a:rPr>
              <a:t>y representa </a:t>
            </a:r>
            <a:r>
              <a:rPr lang="es-AR" sz="2400" spc="-5" dirty="0" smtClean="0">
                <a:latin typeface="Comic Sans MS" pitchFamily="66" charset="0"/>
                <a:cs typeface="Comic Sans MS"/>
              </a:rPr>
              <a:t>una falla aparente trifásica total en el </a:t>
            </a:r>
            <a:r>
              <a:rPr lang="es-AR" sz="2400" spc="-5" dirty="0" smtClean="0">
                <a:latin typeface="Comic Sans MS" pitchFamily="66" charset="0"/>
                <a:cs typeface="Comic Sans MS"/>
              </a:rPr>
              <a:t>lugar de </a:t>
            </a:r>
            <a:r>
              <a:rPr lang="es-AR" sz="2400" spc="-5" dirty="0" smtClean="0">
                <a:latin typeface="Comic Sans MS" pitchFamily="66" charset="0"/>
                <a:cs typeface="Comic Sans MS"/>
              </a:rPr>
              <a:t>la impedancia. A medida que la trayectoria se mueve </a:t>
            </a:r>
            <a:r>
              <a:rPr lang="es-AR" sz="2400" spc="-5" dirty="0" smtClean="0">
                <a:latin typeface="Comic Sans MS" pitchFamily="66" charset="0"/>
                <a:cs typeface="Comic Sans MS"/>
              </a:rPr>
              <a:t>a la</a:t>
            </a:r>
            <a:r>
              <a:rPr lang="es-AR" sz="2400" dirty="0" smtClean="0">
                <a:latin typeface="Comic Sans MS" pitchFamily="66" charset="0"/>
                <a:cs typeface="Comic Sans MS"/>
              </a:rPr>
              <a:t> </a:t>
            </a:r>
            <a:r>
              <a:rPr lang="es-AR" sz="2400" spc="-5" dirty="0" smtClean="0">
                <a:latin typeface="Comic Sans MS" pitchFamily="66" charset="0"/>
                <a:cs typeface="Comic Sans MS"/>
              </a:rPr>
              <a:t>izquierda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línea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sistema,</a:t>
            </a:r>
            <a:r>
              <a:rPr lang="es-AR" sz="2400" dirty="0" smtClean="0">
                <a:latin typeface="Comic Sans MS" pitchFamily="66" charset="0"/>
                <a:cs typeface="Comic Sans MS"/>
              </a:rPr>
              <a:t> </a:t>
            </a:r>
            <a:r>
              <a:rPr lang="es-AR" sz="2400" spc="-5" dirty="0" smtClean="0">
                <a:latin typeface="Comic Sans MS" pitchFamily="66" charset="0"/>
                <a:cs typeface="Comic Sans MS"/>
              </a:rPr>
              <a:t>la separación</a:t>
            </a:r>
            <a:r>
              <a:rPr lang="es-AR" sz="2400" dirty="0" smtClean="0">
                <a:latin typeface="Comic Sans MS" pitchFamily="66" charset="0"/>
                <a:cs typeface="Comic Sans MS"/>
              </a:rPr>
              <a:t> </a:t>
            </a:r>
            <a:r>
              <a:rPr lang="es-AR" sz="2400" spc="-5" dirty="0" smtClean="0">
                <a:latin typeface="Comic Sans MS" pitchFamily="66" charset="0"/>
                <a:cs typeface="Comic Sans MS"/>
              </a:rPr>
              <a:t>angular</a:t>
            </a:r>
            <a:r>
              <a:rPr lang="es-AR" sz="2400" dirty="0" smtClean="0">
                <a:latin typeface="Comic Sans MS" pitchFamily="66" charset="0"/>
                <a:cs typeface="Comic Sans MS"/>
              </a:rPr>
              <a:t> </a:t>
            </a:r>
            <a:r>
              <a:rPr lang="es-AR" sz="2400" spc="-5" dirty="0" smtClean="0">
                <a:latin typeface="Comic Sans MS" pitchFamily="66" charset="0"/>
                <a:cs typeface="Comic Sans MS"/>
              </a:rPr>
              <a:t>se</a:t>
            </a:r>
            <a:r>
              <a:rPr lang="es-AR" sz="2400" dirty="0" smtClean="0">
                <a:latin typeface="Comic Sans MS" pitchFamily="66" charset="0"/>
                <a:cs typeface="Comic Sans MS"/>
              </a:rPr>
              <a:t> </a:t>
            </a:r>
            <a:r>
              <a:rPr lang="es-AR" sz="2400" spc="-5" dirty="0" smtClean="0">
                <a:latin typeface="Comic Sans MS" pitchFamily="66" charset="0"/>
                <a:cs typeface="Comic Sans MS"/>
              </a:rPr>
              <a:t>incrementa</a:t>
            </a:r>
            <a:r>
              <a:rPr lang="es-AR" sz="2400" dirty="0" smtClean="0">
                <a:latin typeface="Comic Sans MS" pitchFamily="66" charset="0"/>
                <a:cs typeface="Comic Sans MS"/>
              </a:rPr>
              <a:t> </a:t>
            </a:r>
            <a:r>
              <a:rPr lang="es-AR" sz="2400" spc="-5" dirty="0" smtClean="0">
                <a:latin typeface="Comic Sans MS" pitchFamily="66" charset="0"/>
                <a:cs typeface="Comic Sans MS"/>
              </a:rPr>
              <a:t>más</a:t>
            </a:r>
            <a:r>
              <a:rPr lang="es-AR" sz="2400" dirty="0" smtClean="0">
                <a:latin typeface="Comic Sans MS" pitchFamily="66" charset="0"/>
                <a:cs typeface="Comic Sans MS"/>
              </a:rPr>
              <a:t> </a:t>
            </a:r>
            <a:r>
              <a:rPr lang="es-AR" sz="2400" spc="-5" dirty="0" smtClean="0">
                <a:latin typeface="Comic Sans MS" pitchFamily="66" charset="0"/>
                <a:cs typeface="Comic Sans MS"/>
              </a:rPr>
              <a:t>allá</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180</a:t>
            </a:r>
            <a:r>
              <a:rPr lang="es-AR" sz="2400" spc="-5" dirty="0" smtClean="0">
                <a:latin typeface="Comic Sans MS" pitchFamily="66" charset="0"/>
                <a:cs typeface="Symbol"/>
              </a:rPr>
              <a:t></a:t>
            </a:r>
            <a:r>
              <a:rPr lang="es-AR" sz="2400" dirty="0" smtClean="0">
                <a:latin typeface="Comic Sans MS" pitchFamily="66" charset="0"/>
                <a:cs typeface="Times New Roman"/>
              </a:rPr>
              <a:t> </a:t>
            </a:r>
            <a:r>
              <a:rPr lang="es-AR" sz="2400" spc="-5" dirty="0" smtClean="0">
                <a:latin typeface="Comic Sans MS" pitchFamily="66" charset="0"/>
                <a:cs typeface="Comic Sans MS"/>
              </a:rPr>
              <a:t>y eventualmente </a:t>
            </a:r>
            <a:r>
              <a:rPr lang="es-AR" sz="2400" spc="-5" dirty="0" smtClean="0">
                <a:latin typeface="Comic Sans MS" pitchFamily="66" charset="0"/>
                <a:cs typeface="Comic Sans MS"/>
              </a:rPr>
              <a:t>los sistemas estarán en fase otra vez. </a:t>
            </a:r>
            <a:r>
              <a:rPr lang="es-AR" sz="2400" spc="-5" dirty="0" smtClean="0">
                <a:latin typeface="Comic Sans MS" pitchFamily="66" charset="0"/>
                <a:cs typeface="Comic Sans MS"/>
              </a:rPr>
              <a:t>Si los</a:t>
            </a:r>
            <a:r>
              <a:rPr lang="es-AR" sz="2400" dirty="0" smtClean="0">
                <a:latin typeface="Comic Sans MS" pitchFamily="66" charset="0"/>
                <a:cs typeface="Comic Sans MS"/>
              </a:rPr>
              <a:t> </a:t>
            </a:r>
            <a:r>
              <a:rPr lang="es-AR" sz="2400" spc="-5" dirty="0" smtClean="0">
                <a:latin typeface="Comic Sans MS" pitchFamily="66" charset="0"/>
                <a:cs typeface="Comic Sans MS"/>
              </a:rPr>
              <a:t>sistemas</a:t>
            </a:r>
            <a:r>
              <a:rPr lang="es-AR" sz="2400" dirty="0" smtClean="0">
                <a:latin typeface="Comic Sans MS" pitchFamily="66" charset="0"/>
                <a:cs typeface="Comic Sans MS"/>
              </a:rPr>
              <a:t> </a:t>
            </a:r>
            <a:r>
              <a:rPr lang="es-AR" sz="2400" spc="-5" dirty="0" smtClean="0">
                <a:latin typeface="Comic Sans MS" pitchFamily="66" charset="0"/>
                <a:cs typeface="Comic Sans MS"/>
              </a:rPr>
              <a:t>permanecen</a:t>
            </a:r>
            <a:r>
              <a:rPr lang="es-AR" sz="2400" dirty="0" smtClean="0">
                <a:latin typeface="Comic Sans MS" pitchFamily="66" charset="0"/>
                <a:cs typeface="Comic Sans MS"/>
              </a:rPr>
              <a:t> </a:t>
            </a:r>
            <a:r>
              <a:rPr lang="es-AR" sz="2400" spc="-5" dirty="0" smtClean="0">
                <a:latin typeface="Comic Sans MS" pitchFamily="66" charset="0"/>
                <a:cs typeface="Comic Sans MS"/>
              </a:rPr>
              <a:t>juntos,</a:t>
            </a:r>
            <a:r>
              <a:rPr lang="es-AR" sz="2400" dirty="0" smtClean="0">
                <a:latin typeface="Comic Sans MS" pitchFamily="66" charset="0"/>
                <a:cs typeface="Comic Sans MS"/>
              </a:rPr>
              <a:t> </a:t>
            </a:r>
            <a:r>
              <a:rPr lang="es-AR" sz="2400" spc="-5" dirty="0" smtClean="0">
                <a:latin typeface="Comic Sans MS" pitchFamily="66" charset="0"/>
                <a:cs typeface="Comic Sans MS"/>
              </a:rPr>
              <a:t>el</a:t>
            </a:r>
            <a:r>
              <a:rPr lang="es-AR" sz="2400" dirty="0" smtClean="0">
                <a:latin typeface="Comic Sans MS" pitchFamily="66" charset="0"/>
                <a:cs typeface="Comic Sans MS"/>
              </a:rPr>
              <a:t> </a:t>
            </a:r>
            <a:r>
              <a:rPr lang="es-AR" sz="2400" spc="-5" dirty="0" smtClean="0">
                <a:latin typeface="Comic Sans MS" pitchFamily="66" charset="0"/>
                <a:cs typeface="Comic Sans MS"/>
              </a:rPr>
              <a:t>sistema</a:t>
            </a:r>
            <a:r>
              <a:rPr lang="es-AR" sz="2400" dirty="0" smtClean="0">
                <a:latin typeface="Comic Sans MS" pitchFamily="66" charset="0"/>
                <a:cs typeface="Comic Sans MS"/>
              </a:rPr>
              <a:t> </a:t>
            </a:r>
            <a:r>
              <a:rPr lang="es-AR" sz="2400" spc="-5" dirty="0" smtClean="0">
                <a:latin typeface="Comic Sans MS" pitchFamily="66" charset="0"/>
                <a:cs typeface="Comic Sans MS"/>
              </a:rPr>
              <a:t>A</a:t>
            </a:r>
            <a:r>
              <a:rPr lang="es-AR" sz="2400" dirty="0" smtClean="0">
                <a:latin typeface="Comic Sans MS" pitchFamily="66" charset="0"/>
                <a:cs typeface="Comic Sans MS"/>
              </a:rPr>
              <a:t> </a:t>
            </a:r>
            <a:r>
              <a:rPr lang="es-AR" sz="2400" spc="-5" dirty="0" smtClean="0">
                <a:latin typeface="Comic Sans MS" pitchFamily="66" charset="0"/>
                <a:cs typeface="Comic Sans MS"/>
              </a:rPr>
              <a:t>puede continuar </a:t>
            </a:r>
            <a:r>
              <a:rPr lang="es-AR" sz="2400" spc="-5" dirty="0" smtClean="0">
                <a:latin typeface="Comic Sans MS" pitchFamily="66" charset="0"/>
                <a:cs typeface="Comic Sans MS"/>
              </a:rPr>
              <a:t>moviéndose adelante del sistema B y el </a:t>
            </a:r>
            <a:r>
              <a:rPr lang="es-AR" sz="2400" spc="-5" dirty="0" smtClean="0">
                <a:latin typeface="Comic Sans MS" pitchFamily="66" charset="0"/>
                <a:cs typeface="Comic Sans MS"/>
              </a:rPr>
              <a:t>ciclo completo </a:t>
            </a:r>
            <a:r>
              <a:rPr lang="es-AR" sz="2400" spc="-5" dirty="0" smtClean="0">
                <a:latin typeface="Comic Sans MS" pitchFamily="66" charset="0"/>
                <a:cs typeface="Comic Sans MS"/>
              </a:rPr>
              <a:t>puede repetirse. Cuando la trayectoria </a:t>
            </a:r>
            <a:r>
              <a:rPr lang="es-AR" sz="2400" spc="-5" dirty="0" smtClean="0">
                <a:latin typeface="Comic Sans MS" pitchFamily="66" charset="0"/>
                <a:cs typeface="Comic Sans MS"/>
              </a:rPr>
              <a:t>alcanza el</a:t>
            </a:r>
            <a:r>
              <a:rPr lang="es-AR" sz="2400" dirty="0" smtClean="0">
                <a:latin typeface="Comic Sans MS" pitchFamily="66" charset="0"/>
                <a:cs typeface="Comic Sans MS"/>
              </a:rPr>
              <a:t> </a:t>
            </a:r>
            <a:r>
              <a:rPr lang="es-AR" sz="2400" spc="-5" dirty="0" smtClean="0">
                <a:latin typeface="Comic Sans MS" pitchFamily="66" charset="0"/>
                <a:cs typeface="Comic Sans MS"/>
              </a:rPr>
              <a:t>punto</a:t>
            </a:r>
            <a:r>
              <a:rPr lang="es-AR" sz="2400" dirty="0" smtClean="0">
                <a:latin typeface="Comic Sans MS" pitchFamily="66" charset="0"/>
                <a:cs typeface="Comic Sans MS"/>
              </a:rPr>
              <a:t> </a:t>
            </a:r>
            <a:r>
              <a:rPr lang="es-AR" sz="2400" spc="-5" dirty="0" smtClean="0">
                <a:latin typeface="Comic Sans MS" pitchFamily="66" charset="0"/>
                <a:cs typeface="Comic Sans MS"/>
              </a:rPr>
              <a:t>donde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oscilación</a:t>
            </a:r>
            <a:r>
              <a:rPr lang="es-AR" sz="2400" dirty="0" smtClean="0">
                <a:latin typeface="Comic Sans MS" pitchFamily="66" charset="0"/>
                <a:cs typeface="Comic Sans MS"/>
              </a:rPr>
              <a:t> </a:t>
            </a:r>
            <a:r>
              <a:rPr lang="es-AR" sz="2400" spc="-5" dirty="0" smtClean="0">
                <a:latin typeface="Comic Sans MS" pitchFamily="66" charset="0"/>
                <a:cs typeface="Comic Sans MS"/>
              </a:rPr>
              <a:t>inició,</a:t>
            </a:r>
            <a:r>
              <a:rPr lang="es-AR" sz="2400" dirty="0" smtClean="0">
                <a:latin typeface="Comic Sans MS" pitchFamily="66" charset="0"/>
                <a:cs typeface="Comic Sans MS"/>
              </a:rPr>
              <a:t> </a:t>
            </a:r>
            <a:r>
              <a:rPr lang="es-AR" sz="2400" spc="-5" dirty="0" smtClean="0">
                <a:latin typeface="Comic Sans MS" pitchFamily="66" charset="0"/>
                <a:cs typeface="Comic Sans MS"/>
              </a:rPr>
              <a:t>un</a:t>
            </a:r>
            <a:r>
              <a:rPr lang="es-AR" sz="2400" dirty="0" smtClean="0">
                <a:latin typeface="Comic Sans MS" pitchFamily="66" charset="0"/>
                <a:cs typeface="Comic Sans MS"/>
              </a:rPr>
              <a:t> </a:t>
            </a:r>
            <a:r>
              <a:rPr lang="es-AR" sz="2400" spc="-5" dirty="0" smtClean="0">
                <a:latin typeface="Comic Sans MS" pitchFamily="66" charset="0"/>
                <a:cs typeface="Comic Sans MS"/>
              </a:rPr>
              <a:t>ciclo</a:t>
            </a:r>
            <a:r>
              <a:rPr lang="es-AR" sz="2400" dirty="0" smtClean="0">
                <a:latin typeface="Comic Sans MS" pitchFamily="66" charset="0"/>
                <a:cs typeface="Comic Sans MS"/>
              </a:rPr>
              <a:t> </a:t>
            </a:r>
            <a:r>
              <a:rPr lang="es-AR" sz="2400" spc="-5" dirty="0" smtClean="0">
                <a:latin typeface="Comic Sans MS" pitchFamily="66" charset="0"/>
                <a:cs typeface="Comic Sans MS"/>
              </a:rPr>
              <a:t>de deslizamiento </a:t>
            </a:r>
            <a:r>
              <a:rPr lang="es-AR" sz="2400" spc="-5" dirty="0" smtClean="0">
                <a:latin typeface="Comic Sans MS" pitchFamily="66" charset="0"/>
                <a:cs typeface="Comic Sans MS"/>
              </a:rPr>
              <a:t>ha sido completado.</a:t>
            </a:r>
            <a:r>
              <a:rPr lang="es-AR" sz="2400" spc="260" dirty="0" smtClean="0">
                <a:latin typeface="Comic Sans MS" pitchFamily="66" charset="0"/>
                <a:cs typeface="Comic Sans MS"/>
              </a:rPr>
              <a:t> </a:t>
            </a:r>
            <a:r>
              <a:rPr lang="es-AR" sz="2400" spc="-5" dirty="0" smtClean="0">
                <a:latin typeface="Comic Sans MS" pitchFamily="66" charset="0"/>
                <a:cs typeface="Comic Sans MS"/>
              </a:rPr>
              <a:t>Si el sistema A </a:t>
            </a:r>
            <a:r>
              <a:rPr lang="es-AR" sz="2400" spc="-5" dirty="0" smtClean="0">
                <a:latin typeface="Comic Sans MS" pitchFamily="66" charset="0"/>
                <a:cs typeface="Comic Sans MS"/>
              </a:rPr>
              <a:t>se hace </a:t>
            </a:r>
            <a:r>
              <a:rPr lang="es-AR" sz="2400" spc="-5" dirty="0" smtClean="0">
                <a:latin typeface="Comic Sans MS" pitchFamily="66" charset="0"/>
                <a:cs typeface="Comic Sans MS"/>
              </a:rPr>
              <a:t>más lento con respecto al sistema B, la </a:t>
            </a:r>
            <a:r>
              <a:rPr lang="es-AR" sz="2400" spc="-5" dirty="0" smtClean="0">
                <a:latin typeface="Comic Sans MS" pitchFamily="66" charset="0"/>
                <a:cs typeface="Comic Sans MS"/>
              </a:rPr>
              <a:t>trayectoria 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dirty="0" smtClean="0">
                <a:latin typeface="Comic Sans MS" pitchFamily="66" charset="0"/>
                <a:cs typeface="Comic Sans MS"/>
              </a:rPr>
              <a:t> </a:t>
            </a:r>
            <a:r>
              <a:rPr lang="es-AR" sz="2400" spc="-5" dirty="0" smtClean="0">
                <a:latin typeface="Comic Sans MS" pitchFamily="66" charset="0"/>
                <a:cs typeface="Comic Sans MS"/>
              </a:rPr>
              <a:t>se</a:t>
            </a:r>
            <a:r>
              <a:rPr lang="es-AR" sz="2400" dirty="0" smtClean="0">
                <a:latin typeface="Comic Sans MS" pitchFamily="66" charset="0"/>
                <a:cs typeface="Comic Sans MS"/>
              </a:rPr>
              <a:t> </a:t>
            </a:r>
            <a:r>
              <a:rPr lang="es-AR" sz="2400" spc="-5" dirty="0" smtClean="0">
                <a:latin typeface="Comic Sans MS" pitchFamily="66" charset="0"/>
                <a:cs typeface="Comic Sans MS"/>
              </a:rPr>
              <a:t>moverá</a:t>
            </a:r>
            <a:r>
              <a:rPr lang="es-AR" sz="2400" dirty="0" smtClean="0">
                <a:latin typeface="Comic Sans MS" pitchFamily="66" charset="0"/>
                <a:cs typeface="Comic Sans MS"/>
              </a:rPr>
              <a:t> </a:t>
            </a:r>
            <a:r>
              <a:rPr lang="es-AR" sz="2400" spc="-5" dirty="0" smtClean="0">
                <a:latin typeface="Comic Sans MS" pitchFamily="66" charset="0"/>
                <a:cs typeface="Comic Sans MS"/>
              </a:rPr>
              <a:t>en</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spc="254" dirty="0" smtClean="0">
                <a:latin typeface="Comic Sans MS" pitchFamily="66" charset="0"/>
                <a:cs typeface="Comic Sans MS"/>
              </a:rPr>
              <a:t> </a:t>
            </a:r>
            <a:r>
              <a:rPr lang="es-AR" sz="2400" spc="-5" dirty="0" smtClean="0">
                <a:latin typeface="Comic Sans MS" pitchFamily="66" charset="0"/>
                <a:cs typeface="Comic Sans MS"/>
              </a:rPr>
              <a:t>dirección</a:t>
            </a:r>
            <a:r>
              <a:rPr lang="es-AR" sz="2400" spc="260" dirty="0" smtClean="0">
                <a:latin typeface="Comic Sans MS" pitchFamily="66" charset="0"/>
                <a:cs typeface="Comic Sans MS"/>
              </a:rPr>
              <a:t> </a:t>
            </a:r>
            <a:r>
              <a:rPr lang="es-AR" sz="2400" spc="-5" dirty="0" smtClean="0">
                <a:latin typeface="Comic Sans MS" pitchFamily="66" charset="0"/>
                <a:cs typeface="Comic Sans MS"/>
              </a:rPr>
              <a:t>opuesta</a:t>
            </a:r>
            <a:r>
              <a:rPr lang="es-AR" sz="2400" spc="-5" dirty="0" smtClean="0">
                <a:latin typeface="Comic Sans MS" pitchFamily="66" charset="0"/>
                <a:cs typeface="Comic Sans MS"/>
              </a:rPr>
              <a:t>, desde </a:t>
            </a:r>
            <a:r>
              <a:rPr lang="es-AR" sz="2400" spc="-5" dirty="0" smtClean="0">
                <a:latin typeface="Comic Sans MS" pitchFamily="66" charset="0"/>
                <a:cs typeface="Comic Sans MS"/>
              </a:rPr>
              <a:t>Q</a:t>
            </a:r>
            <a:r>
              <a:rPr lang="es-AR" sz="2400" dirty="0" smtClean="0">
                <a:latin typeface="Comic Sans MS" pitchFamily="66" charset="0"/>
                <a:cs typeface="Comic Sans MS"/>
              </a:rPr>
              <a:t> </a:t>
            </a:r>
            <a:r>
              <a:rPr lang="es-AR" sz="2400" spc="-5" dirty="0" smtClean="0">
                <a:latin typeface="Comic Sans MS" pitchFamily="66" charset="0"/>
                <a:cs typeface="Comic Sans MS"/>
              </a:rPr>
              <a:t>hasta</a:t>
            </a:r>
            <a:r>
              <a:rPr lang="es-AR" sz="2400" dirty="0" smtClean="0">
                <a:latin typeface="Comic Sans MS" pitchFamily="66" charset="0"/>
                <a:cs typeface="Comic Sans MS"/>
              </a:rPr>
              <a:t> </a:t>
            </a:r>
            <a:r>
              <a:rPr lang="es-AR" sz="2400" spc="-5" dirty="0" smtClean="0">
                <a:latin typeface="Comic Sans MS" pitchFamily="66" charset="0"/>
                <a:cs typeface="Comic Sans MS"/>
              </a:rPr>
              <a:t>P.</a:t>
            </a:r>
          </a:p>
          <a:p>
            <a:pPr marL="12700" algn="just">
              <a:spcBef>
                <a:spcPts val="100"/>
              </a:spcBef>
            </a:pPr>
            <a:r>
              <a:rPr lang="es-AR" sz="2400" spc="-5" dirty="0" smtClean="0">
                <a:latin typeface="Comic Sans MS" pitchFamily="66" charset="0"/>
                <a:cs typeface="Comic Sans MS"/>
              </a:rPr>
              <a:t>Cuando la relación de tensión </a:t>
            </a:r>
            <a:r>
              <a:rPr lang="es-AR" sz="2400" dirty="0" smtClean="0">
                <a:latin typeface="Comic Sans MS" pitchFamily="66" charset="0"/>
                <a:cs typeface="Comic Sans MS"/>
              </a:rPr>
              <a:t>E</a:t>
            </a:r>
            <a:r>
              <a:rPr lang="es-AR" sz="2400" baseline="-13888" dirty="0" smtClean="0">
                <a:latin typeface="Comic Sans MS" pitchFamily="66" charset="0"/>
                <a:cs typeface="Comic Sans MS"/>
              </a:rPr>
              <a:t>A</a:t>
            </a:r>
            <a:r>
              <a:rPr lang="es-AR" sz="2400" dirty="0" smtClean="0">
                <a:latin typeface="Comic Sans MS" pitchFamily="66" charset="0"/>
                <a:cs typeface="Comic Sans MS"/>
              </a:rPr>
              <a:t>/E</a:t>
            </a:r>
            <a:r>
              <a:rPr lang="es-AR" sz="2400" baseline="-13888" dirty="0" smtClean="0">
                <a:latin typeface="Comic Sans MS" pitchFamily="66" charset="0"/>
                <a:cs typeface="Comic Sans MS"/>
              </a:rPr>
              <a:t>B</a:t>
            </a:r>
            <a:r>
              <a:rPr lang="es-AR" sz="2400" spc="7" baseline="-13888" dirty="0" smtClean="0">
                <a:latin typeface="Comic Sans MS" pitchFamily="66" charset="0"/>
                <a:cs typeface="Comic Sans MS"/>
              </a:rPr>
              <a:t> </a:t>
            </a:r>
            <a:r>
              <a:rPr lang="es-AR" sz="2400" spc="-5" dirty="0" smtClean="0">
                <a:latin typeface="Comic Sans MS" pitchFamily="66" charset="0"/>
                <a:cs typeface="Comic Sans MS"/>
              </a:rPr>
              <a:t>es mayor que 1, </a:t>
            </a:r>
            <a:r>
              <a:rPr lang="es-AR" sz="2400" spc="-5" dirty="0" smtClean="0">
                <a:latin typeface="Comic Sans MS" pitchFamily="66" charset="0"/>
                <a:cs typeface="Comic Sans MS"/>
              </a:rPr>
              <a:t>el centro </a:t>
            </a:r>
            <a:r>
              <a:rPr lang="es-AR" sz="2400" spc="-5" dirty="0" smtClean="0">
                <a:latin typeface="Comic Sans MS" pitchFamily="66" charset="0"/>
                <a:cs typeface="Comic Sans MS"/>
              </a:rPr>
              <a:t>eléctrico estará arriba del centro de </a:t>
            </a:r>
            <a:r>
              <a:rPr lang="es-AR" sz="2400" spc="-5" dirty="0" smtClean="0">
                <a:latin typeface="Comic Sans MS" pitchFamily="66" charset="0"/>
                <a:cs typeface="Comic Sans MS"/>
              </a:rPr>
              <a:t>impedancia del </a:t>
            </a:r>
            <a:r>
              <a:rPr lang="es-AR" sz="2400" spc="-5" dirty="0" smtClean="0">
                <a:latin typeface="Comic Sans MS" pitchFamily="66" charset="0"/>
                <a:cs typeface="Comic Sans MS"/>
              </a:rPr>
              <a:t>sistema (línea PQ).</a:t>
            </a:r>
            <a:r>
              <a:rPr lang="es-AR" sz="2400" dirty="0" smtClean="0">
                <a:latin typeface="Comic Sans MS" pitchFamily="66" charset="0"/>
                <a:cs typeface="Comic Sans MS"/>
              </a:rPr>
              <a:t> </a:t>
            </a:r>
            <a:r>
              <a:rPr lang="es-AR" sz="2400" spc="-5" dirty="0" smtClean="0">
                <a:latin typeface="Comic Sans MS" pitchFamily="66" charset="0"/>
                <a:cs typeface="Comic Sans MS"/>
              </a:rPr>
              <a:t>Cuando E</a:t>
            </a:r>
            <a:r>
              <a:rPr lang="es-AR" sz="2400" spc="-7" baseline="-13888" dirty="0" smtClean="0">
                <a:latin typeface="Comic Sans MS" pitchFamily="66" charset="0"/>
                <a:cs typeface="Comic Sans MS"/>
              </a:rPr>
              <a:t>A</a:t>
            </a:r>
            <a:r>
              <a:rPr lang="es-AR" sz="2400" spc="-5" dirty="0" smtClean="0">
                <a:latin typeface="Comic Sans MS" pitchFamily="66" charset="0"/>
                <a:cs typeface="Comic Sans MS"/>
              </a:rPr>
              <a:t>/E</a:t>
            </a:r>
            <a:r>
              <a:rPr lang="es-AR" sz="2400" spc="-7" baseline="-13888" dirty="0" smtClean="0">
                <a:latin typeface="Comic Sans MS" pitchFamily="66" charset="0"/>
                <a:cs typeface="Comic Sans MS"/>
              </a:rPr>
              <a:t>B</a:t>
            </a:r>
            <a:r>
              <a:rPr lang="es-AR" sz="2400" baseline="-13888" dirty="0" smtClean="0">
                <a:latin typeface="Comic Sans MS" pitchFamily="66" charset="0"/>
                <a:cs typeface="Comic Sans MS"/>
              </a:rPr>
              <a:t> </a:t>
            </a:r>
            <a:r>
              <a:rPr lang="es-AR" sz="2400" spc="-5" dirty="0" smtClean="0">
                <a:latin typeface="Comic Sans MS" pitchFamily="66" charset="0"/>
                <a:cs typeface="Comic Sans MS"/>
              </a:rPr>
              <a:t>es menor a 1, </a:t>
            </a:r>
            <a:r>
              <a:rPr lang="es-AR" sz="2400" spc="-5" dirty="0" smtClean="0">
                <a:latin typeface="Comic Sans MS" pitchFamily="66" charset="0"/>
                <a:cs typeface="Comic Sans MS"/>
              </a:rPr>
              <a:t>el centro </a:t>
            </a:r>
            <a:r>
              <a:rPr lang="es-AR" sz="2400" spc="-5" dirty="0" smtClean="0">
                <a:latin typeface="Comic Sans MS" pitchFamily="66" charset="0"/>
                <a:cs typeface="Comic Sans MS"/>
              </a:rPr>
              <a:t>eléctrico estará abajo del centro de </a:t>
            </a:r>
            <a:r>
              <a:rPr lang="es-AR" sz="2400" spc="-5" dirty="0" smtClean="0">
                <a:latin typeface="Comic Sans MS" pitchFamily="66" charset="0"/>
                <a:cs typeface="Comic Sans MS"/>
              </a:rPr>
              <a:t>impedancia del </a:t>
            </a:r>
            <a:r>
              <a:rPr lang="es-AR" sz="2400" spc="-5" dirty="0" smtClean="0">
                <a:latin typeface="Comic Sans MS" pitchFamily="66" charset="0"/>
                <a:cs typeface="Comic Sans MS"/>
              </a:rPr>
              <a:t>sistema.</a:t>
            </a:r>
            <a:endParaRPr sz="2400">
              <a:latin typeface="Comic Sans MS" pitchFamily="66" charset="0"/>
              <a:cs typeface="Comic Sans MS"/>
            </a:endParaRPr>
          </a:p>
        </p:txBody>
      </p:sp>
      <p:sp>
        <p:nvSpPr>
          <p:cNvPr id="20" name="object 20"/>
          <p:cNvSpPr/>
          <p:nvPr/>
        </p:nvSpPr>
        <p:spPr>
          <a:xfrm>
            <a:off x="19023293" y="6342586"/>
            <a:ext cx="36830" cy="48895"/>
          </a:xfrm>
          <a:custGeom>
            <a:avLst/>
            <a:gdLst/>
            <a:ahLst/>
            <a:cxnLst/>
            <a:rect l="l" t="t" r="r" b="b"/>
            <a:pathLst>
              <a:path w="36829" h="48895">
                <a:moveTo>
                  <a:pt x="26670" y="0"/>
                </a:moveTo>
                <a:lnTo>
                  <a:pt x="0" y="0"/>
                </a:lnTo>
                <a:lnTo>
                  <a:pt x="0" y="48755"/>
                </a:lnTo>
                <a:lnTo>
                  <a:pt x="6096" y="48755"/>
                </a:lnTo>
                <a:lnTo>
                  <a:pt x="6096" y="28955"/>
                </a:lnTo>
                <a:lnTo>
                  <a:pt x="28194" y="28955"/>
                </a:lnTo>
                <a:lnTo>
                  <a:pt x="28194" y="26669"/>
                </a:lnTo>
                <a:lnTo>
                  <a:pt x="32765" y="26669"/>
                </a:lnTo>
                <a:lnTo>
                  <a:pt x="32765" y="23621"/>
                </a:lnTo>
                <a:lnTo>
                  <a:pt x="34289" y="23621"/>
                </a:lnTo>
                <a:lnTo>
                  <a:pt x="34289" y="21335"/>
                </a:lnTo>
                <a:lnTo>
                  <a:pt x="6096" y="21335"/>
                </a:lnTo>
                <a:lnTo>
                  <a:pt x="6096" y="6095"/>
                </a:lnTo>
                <a:lnTo>
                  <a:pt x="34289" y="6095"/>
                </a:lnTo>
                <a:lnTo>
                  <a:pt x="34289" y="3047"/>
                </a:lnTo>
                <a:lnTo>
                  <a:pt x="32765" y="3047"/>
                </a:lnTo>
                <a:lnTo>
                  <a:pt x="32765" y="2285"/>
                </a:lnTo>
                <a:lnTo>
                  <a:pt x="28194" y="2285"/>
                </a:lnTo>
                <a:lnTo>
                  <a:pt x="26670" y="0"/>
                </a:lnTo>
                <a:close/>
              </a:path>
              <a:path w="36829" h="48895">
                <a:moveTo>
                  <a:pt x="34289" y="20573"/>
                </a:moveTo>
                <a:lnTo>
                  <a:pt x="26670" y="20573"/>
                </a:lnTo>
                <a:lnTo>
                  <a:pt x="26670" y="21335"/>
                </a:lnTo>
                <a:lnTo>
                  <a:pt x="34289" y="21335"/>
                </a:lnTo>
                <a:lnTo>
                  <a:pt x="34289" y="20573"/>
                </a:lnTo>
                <a:close/>
              </a:path>
              <a:path w="36829" h="48895">
                <a:moveTo>
                  <a:pt x="36575" y="8381"/>
                </a:moveTo>
                <a:lnTo>
                  <a:pt x="28194" y="8381"/>
                </a:lnTo>
                <a:lnTo>
                  <a:pt x="28194" y="9905"/>
                </a:lnTo>
                <a:lnTo>
                  <a:pt x="30480" y="9905"/>
                </a:lnTo>
                <a:lnTo>
                  <a:pt x="30480" y="18287"/>
                </a:lnTo>
                <a:lnTo>
                  <a:pt x="28194" y="18287"/>
                </a:lnTo>
                <a:lnTo>
                  <a:pt x="28194" y="20573"/>
                </a:lnTo>
                <a:lnTo>
                  <a:pt x="36575" y="20573"/>
                </a:lnTo>
                <a:lnTo>
                  <a:pt x="36575" y="8381"/>
                </a:lnTo>
                <a:close/>
              </a:path>
              <a:path w="36829" h="48895">
                <a:moveTo>
                  <a:pt x="34289" y="6095"/>
                </a:moveTo>
                <a:lnTo>
                  <a:pt x="26670" y="6095"/>
                </a:lnTo>
                <a:lnTo>
                  <a:pt x="26670" y="8381"/>
                </a:lnTo>
                <a:lnTo>
                  <a:pt x="34289" y="8381"/>
                </a:lnTo>
                <a:lnTo>
                  <a:pt x="34289" y="6095"/>
                </a:lnTo>
                <a:close/>
              </a:path>
            </a:pathLst>
          </a:custGeom>
          <a:solidFill>
            <a:srgbClr val="000000"/>
          </a:solidFill>
        </p:spPr>
        <p:txBody>
          <a:bodyPr wrap="square" lIns="0" tIns="0" rIns="0" bIns="0" rtlCol="0"/>
          <a:lstStyle/>
          <a:p>
            <a:endParaRPr/>
          </a:p>
        </p:txBody>
      </p:sp>
      <p:sp>
        <p:nvSpPr>
          <p:cNvPr id="21" name="object 21"/>
          <p:cNvSpPr/>
          <p:nvPr/>
        </p:nvSpPr>
        <p:spPr>
          <a:xfrm>
            <a:off x="19029389" y="6562765"/>
            <a:ext cx="43180" cy="48895"/>
          </a:xfrm>
          <a:custGeom>
            <a:avLst/>
            <a:gdLst/>
            <a:ahLst/>
            <a:cxnLst/>
            <a:rect l="l" t="t" r="r" b="b"/>
            <a:pathLst>
              <a:path w="43179" h="48895">
                <a:moveTo>
                  <a:pt x="32765" y="0"/>
                </a:moveTo>
                <a:lnTo>
                  <a:pt x="0" y="0"/>
                </a:lnTo>
                <a:lnTo>
                  <a:pt x="0" y="48755"/>
                </a:lnTo>
                <a:lnTo>
                  <a:pt x="7619" y="48755"/>
                </a:lnTo>
                <a:lnTo>
                  <a:pt x="7619" y="25907"/>
                </a:lnTo>
                <a:lnTo>
                  <a:pt x="30479" y="25907"/>
                </a:lnTo>
                <a:lnTo>
                  <a:pt x="30479" y="24383"/>
                </a:lnTo>
                <a:lnTo>
                  <a:pt x="34289" y="24383"/>
                </a:lnTo>
                <a:lnTo>
                  <a:pt x="34289" y="22098"/>
                </a:lnTo>
                <a:lnTo>
                  <a:pt x="36575" y="22098"/>
                </a:lnTo>
                <a:lnTo>
                  <a:pt x="36575" y="19812"/>
                </a:lnTo>
                <a:lnTo>
                  <a:pt x="7619" y="19812"/>
                </a:lnTo>
                <a:lnTo>
                  <a:pt x="7619" y="6095"/>
                </a:lnTo>
                <a:lnTo>
                  <a:pt x="36575" y="6095"/>
                </a:lnTo>
                <a:lnTo>
                  <a:pt x="36575" y="3810"/>
                </a:lnTo>
                <a:lnTo>
                  <a:pt x="34289" y="1524"/>
                </a:lnTo>
                <a:lnTo>
                  <a:pt x="32765" y="1524"/>
                </a:lnTo>
                <a:lnTo>
                  <a:pt x="32765" y="0"/>
                </a:lnTo>
                <a:close/>
              </a:path>
              <a:path w="43179" h="48895">
                <a:moveTo>
                  <a:pt x="34289" y="32765"/>
                </a:moveTo>
                <a:lnTo>
                  <a:pt x="26669" y="32765"/>
                </a:lnTo>
                <a:lnTo>
                  <a:pt x="26669" y="34289"/>
                </a:lnTo>
                <a:lnTo>
                  <a:pt x="28193" y="36575"/>
                </a:lnTo>
                <a:lnTo>
                  <a:pt x="28193" y="38862"/>
                </a:lnTo>
                <a:lnTo>
                  <a:pt x="36575" y="48755"/>
                </a:lnTo>
                <a:lnTo>
                  <a:pt x="42672" y="48755"/>
                </a:lnTo>
                <a:lnTo>
                  <a:pt x="34289" y="34289"/>
                </a:lnTo>
                <a:lnTo>
                  <a:pt x="34289" y="32765"/>
                </a:lnTo>
                <a:close/>
              </a:path>
              <a:path w="43179" h="48895">
                <a:moveTo>
                  <a:pt x="32765" y="30479"/>
                </a:moveTo>
                <a:lnTo>
                  <a:pt x="24384" y="30479"/>
                </a:lnTo>
                <a:lnTo>
                  <a:pt x="24384" y="32765"/>
                </a:lnTo>
                <a:lnTo>
                  <a:pt x="32765" y="32765"/>
                </a:lnTo>
                <a:lnTo>
                  <a:pt x="32765" y="30479"/>
                </a:lnTo>
                <a:close/>
              </a:path>
              <a:path w="43179" h="48895">
                <a:moveTo>
                  <a:pt x="30479" y="28193"/>
                </a:moveTo>
                <a:lnTo>
                  <a:pt x="22098" y="28193"/>
                </a:lnTo>
                <a:lnTo>
                  <a:pt x="22098" y="30479"/>
                </a:lnTo>
                <a:lnTo>
                  <a:pt x="30479" y="30479"/>
                </a:lnTo>
                <a:lnTo>
                  <a:pt x="30479" y="28193"/>
                </a:lnTo>
                <a:close/>
              </a:path>
              <a:path w="43179" h="48895">
                <a:moveTo>
                  <a:pt x="28193" y="25907"/>
                </a:moveTo>
                <a:lnTo>
                  <a:pt x="20574" y="25907"/>
                </a:lnTo>
                <a:lnTo>
                  <a:pt x="20574" y="28193"/>
                </a:lnTo>
                <a:lnTo>
                  <a:pt x="28193" y="28193"/>
                </a:lnTo>
                <a:lnTo>
                  <a:pt x="28193" y="25907"/>
                </a:lnTo>
                <a:close/>
              </a:path>
              <a:path w="43179" h="48895">
                <a:moveTo>
                  <a:pt x="38862" y="6095"/>
                </a:moveTo>
                <a:lnTo>
                  <a:pt x="30479" y="6095"/>
                </a:lnTo>
                <a:lnTo>
                  <a:pt x="30479" y="7619"/>
                </a:lnTo>
                <a:lnTo>
                  <a:pt x="32765" y="7619"/>
                </a:lnTo>
                <a:lnTo>
                  <a:pt x="32765" y="18287"/>
                </a:lnTo>
                <a:lnTo>
                  <a:pt x="30479" y="18287"/>
                </a:lnTo>
                <a:lnTo>
                  <a:pt x="30479" y="19812"/>
                </a:lnTo>
                <a:lnTo>
                  <a:pt x="38862" y="19812"/>
                </a:lnTo>
                <a:lnTo>
                  <a:pt x="38862" y="13715"/>
                </a:lnTo>
                <a:lnTo>
                  <a:pt x="40386" y="13715"/>
                </a:lnTo>
                <a:lnTo>
                  <a:pt x="40386" y="12191"/>
                </a:lnTo>
                <a:lnTo>
                  <a:pt x="38862" y="12191"/>
                </a:lnTo>
                <a:lnTo>
                  <a:pt x="38862" y="6095"/>
                </a:lnTo>
                <a:close/>
              </a:path>
            </a:pathLst>
          </a:custGeom>
          <a:solidFill>
            <a:srgbClr val="000000"/>
          </a:solidFill>
        </p:spPr>
        <p:txBody>
          <a:bodyPr wrap="square" lIns="0" tIns="0" rIns="0" bIns="0" rtlCol="0"/>
          <a:lstStyle/>
          <a:p>
            <a:endParaRPr/>
          </a:p>
        </p:txBody>
      </p:sp>
      <p:sp>
        <p:nvSpPr>
          <p:cNvPr id="33" name="32 Rectángulo"/>
          <p:cNvSpPr/>
          <p:nvPr/>
        </p:nvSpPr>
        <p:spPr>
          <a:xfrm>
            <a:off x="11012502" y="7886720"/>
            <a:ext cx="6572296" cy="1015663"/>
          </a:xfrm>
          <a:prstGeom prst="rect">
            <a:avLst/>
          </a:prstGeom>
        </p:spPr>
        <p:txBody>
          <a:bodyPr wrap="square">
            <a:spAutoFit/>
          </a:bodyPr>
          <a:lstStyle/>
          <a:p>
            <a:pPr algn="ctr"/>
            <a:r>
              <a:rPr lang="es-AR" sz="2000" b="1" dirty="0" smtClean="0">
                <a:latin typeface="Comic Sans MS" pitchFamily="66" charset="0"/>
              </a:rPr>
              <a:t>Figura 1. Trayectoria de impedancia de pérdida de sincronismo usando procedimientos gráficos simplificados. </a:t>
            </a:r>
            <a:endParaRPr lang="es-AR" sz="2000" b="1" dirty="0">
              <a:latin typeface="Comic Sans MS" pitchFamily="66" charset="0"/>
            </a:endParaRPr>
          </a:p>
        </p:txBody>
      </p:sp>
      <p:pic>
        <p:nvPicPr>
          <p:cNvPr id="7" name="Picture 2"/>
          <p:cNvPicPr>
            <a:picLocks noChangeAspect="1" noChangeArrowheads="1"/>
          </p:cNvPicPr>
          <p:nvPr/>
        </p:nvPicPr>
        <p:blipFill>
          <a:blip r:embed="rId2"/>
          <a:srcRect/>
          <a:stretch>
            <a:fillRect/>
          </a:stretch>
        </p:blipFill>
        <p:spPr bwMode="auto">
          <a:xfrm>
            <a:off x="10941064" y="1028672"/>
            <a:ext cx="6429420" cy="6510347"/>
          </a:xfrm>
          <a:prstGeom prst="rect">
            <a:avLst/>
          </a:prstGeom>
          <a:noFill/>
          <a:ln w="9525">
            <a:noFill/>
            <a:miter lim="800000"/>
            <a:headEnd/>
            <a:tailEnd/>
          </a:ln>
          <a:effec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240" y="385730"/>
            <a:ext cx="10358510" cy="4075475"/>
          </a:xfrm>
          <a:prstGeom prst="rect">
            <a:avLst/>
          </a:prstGeom>
        </p:spPr>
        <p:txBody>
          <a:bodyPr vert="horz" wrap="square" lIns="0" tIns="12700" rIns="0" bIns="0" rtlCol="0">
            <a:spAutoFit/>
          </a:bodyPr>
          <a:lstStyle/>
          <a:p>
            <a:pPr marL="12700" algn="just">
              <a:spcBef>
                <a:spcPts val="100"/>
              </a:spcBef>
            </a:pPr>
            <a:r>
              <a:rPr lang="es-AR" sz="2400" spc="-5" dirty="0" smtClean="0">
                <a:latin typeface="Comic Sans MS" pitchFamily="66" charset="0"/>
                <a:cs typeface="Comic Sans MS"/>
              </a:rPr>
              <a:t>Los centros eléctricos del sistema varían de acuerdo </a:t>
            </a:r>
            <a:r>
              <a:rPr lang="es-AR" sz="2400" spc="-5" dirty="0" smtClean="0">
                <a:latin typeface="Comic Sans MS" pitchFamily="66" charset="0"/>
                <a:cs typeface="Comic Sans MS"/>
              </a:rPr>
              <a:t>a cómo</a:t>
            </a:r>
            <a:r>
              <a:rPr lang="es-AR" sz="2400" dirty="0" smtClean="0">
                <a:latin typeface="Comic Sans MS" pitchFamily="66" charset="0"/>
                <a:cs typeface="Comic Sans MS"/>
              </a:rPr>
              <a:t> </a:t>
            </a:r>
            <a:r>
              <a:rPr lang="es-AR" sz="2400" spc="-5" dirty="0" smtClean="0">
                <a:latin typeface="Comic Sans MS" pitchFamily="66" charset="0"/>
                <a:cs typeface="Comic Sans MS"/>
              </a:rPr>
              <a:t>varía</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sistema</a:t>
            </a:r>
            <a:r>
              <a:rPr lang="es-AR" sz="2400" dirty="0" smtClean="0">
                <a:latin typeface="Comic Sans MS" pitchFamily="66" charset="0"/>
                <a:cs typeface="Comic Sans MS"/>
              </a:rPr>
              <a:t> </a:t>
            </a:r>
            <a:r>
              <a:rPr lang="es-AR" sz="2400" spc="-5" dirty="0" smtClean="0">
                <a:latin typeface="Comic Sans MS" pitchFamily="66" charset="0"/>
                <a:cs typeface="Comic Sans MS"/>
              </a:rPr>
              <a:t>atrás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las terminales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línea</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a</a:t>
            </a:r>
            <a:r>
              <a:rPr lang="es-AR" sz="2400" dirty="0" smtClean="0">
                <a:latin typeface="Comic Sans MS" pitchFamily="66" charset="0"/>
                <a:cs typeface="Comic Sans MS"/>
              </a:rPr>
              <a:t> </a:t>
            </a:r>
            <a:r>
              <a:rPr lang="es-AR" sz="2400" spc="-5" dirty="0" smtClean="0">
                <a:latin typeface="Comic Sans MS" pitchFamily="66" charset="0"/>
                <a:cs typeface="Comic Sans MS"/>
              </a:rPr>
              <a:t>cómo</a:t>
            </a:r>
            <a:r>
              <a:rPr lang="es-AR" sz="2400" dirty="0" smtClean="0">
                <a:latin typeface="Comic Sans MS" pitchFamily="66" charset="0"/>
                <a:cs typeface="Comic Sans MS"/>
              </a:rPr>
              <a:t> </a:t>
            </a:r>
            <a:r>
              <a:rPr lang="es-AR" sz="2400" spc="-5" dirty="0" smtClean="0">
                <a:latin typeface="Comic Sans MS" pitchFamily="66" charset="0"/>
                <a:cs typeface="Comic Sans MS"/>
              </a:rPr>
              <a:t>varían</a:t>
            </a:r>
            <a:r>
              <a:rPr lang="es-AR" sz="2400" spc="254" dirty="0" smtClean="0">
                <a:latin typeface="Comic Sans MS" pitchFamily="66" charset="0"/>
                <a:cs typeface="Comic Sans MS"/>
              </a:rPr>
              <a:t> </a:t>
            </a:r>
            <a:r>
              <a:rPr lang="es-AR" sz="2400" spc="-5" dirty="0" smtClean="0">
                <a:latin typeface="Comic Sans MS" pitchFamily="66" charset="0"/>
                <a:cs typeface="Comic Sans MS"/>
              </a:rPr>
              <a:t>las</a:t>
            </a:r>
            <a:r>
              <a:rPr lang="es-AR" sz="2400" spc="260" dirty="0" smtClean="0">
                <a:latin typeface="Comic Sans MS" pitchFamily="66" charset="0"/>
                <a:cs typeface="Comic Sans MS"/>
              </a:rPr>
              <a:t> </a:t>
            </a:r>
            <a:r>
              <a:rPr lang="es-AR" sz="2400" spc="-5" dirty="0" smtClean="0">
                <a:latin typeface="Comic Sans MS" pitchFamily="66" charset="0"/>
                <a:cs typeface="Comic Sans MS"/>
              </a:rPr>
              <a:t>tensiones internas</a:t>
            </a:r>
            <a:r>
              <a:rPr lang="es-AR" sz="2400" dirty="0" smtClean="0">
                <a:latin typeface="Comic Sans MS" pitchFamily="66" charset="0"/>
                <a:cs typeface="Comic Sans MS"/>
              </a:rPr>
              <a:t> </a:t>
            </a:r>
            <a:r>
              <a:rPr lang="es-AR" sz="2400" spc="-5" dirty="0" smtClean="0">
                <a:latin typeface="Comic Sans MS" pitchFamily="66" charset="0"/>
                <a:cs typeface="Comic Sans MS"/>
              </a:rPr>
              <a:t>equivalentes</a:t>
            </a:r>
            <a:r>
              <a:rPr lang="es-AR" sz="2400" dirty="0" smtClean="0">
                <a:latin typeface="Comic Sans MS" pitchFamily="66" charset="0"/>
                <a:cs typeface="Comic Sans MS"/>
              </a:rPr>
              <a:t> </a:t>
            </a:r>
            <a:r>
              <a:rPr lang="es-AR" sz="2400" spc="-5" dirty="0" smtClean="0">
                <a:latin typeface="Comic Sans MS" pitchFamily="66" charset="0"/>
                <a:cs typeface="Comic Sans MS"/>
              </a:rPr>
              <a:t>del</a:t>
            </a:r>
            <a:r>
              <a:rPr lang="es-AR" sz="2400" dirty="0" smtClean="0">
                <a:latin typeface="Comic Sans MS" pitchFamily="66" charset="0"/>
                <a:cs typeface="Comic Sans MS"/>
              </a:rPr>
              <a:t> </a:t>
            </a:r>
            <a:r>
              <a:rPr lang="es-AR" sz="2400" spc="-5" dirty="0" smtClean="0">
                <a:latin typeface="Comic Sans MS" pitchFamily="66" charset="0"/>
                <a:cs typeface="Comic Sans MS"/>
              </a:rPr>
              <a:t>generador.</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velocidad</a:t>
            </a:r>
            <a:r>
              <a:rPr lang="es-AR" sz="2400" dirty="0" smtClean="0">
                <a:latin typeface="Comic Sans MS" pitchFamily="66" charset="0"/>
                <a:cs typeface="Comic Sans MS"/>
              </a:rPr>
              <a:t> </a:t>
            </a:r>
            <a:r>
              <a:rPr lang="es-AR" sz="2400" spc="-5" dirty="0" smtClean="0">
                <a:latin typeface="Comic Sans MS" pitchFamily="66" charset="0"/>
                <a:cs typeface="Comic Sans MS"/>
              </a:rPr>
              <a:t>de deslizamiento</a:t>
            </a:r>
            <a:r>
              <a:rPr lang="es-AR" sz="2400" spc="170" dirty="0" smtClean="0">
                <a:latin typeface="Comic Sans MS" pitchFamily="66" charset="0"/>
                <a:cs typeface="Comic Sans MS"/>
              </a:rPr>
              <a:t> </a:t>
            </a:r>
            <a:r>
              <a:rPr lang="es-AR" sz="2400" spc="-5" dirty="0" smtClean="0">
                <a:latin typeface="Comic Sans MS" pitchFamily="66" charset="0"/>
                <a:cs typeface="Comic Sans MS"/>
              </a:rPr>
              <a:t>entre</a:t>
            </a:r>
            <a:r>
              <a:rPr lang="es-AR" sz="2400" spc="175" dirty="0" smtClean="0">
                <a:latin typeface="Comic Sans MS" pitchFamily="66" charset="0"/>
                <a:cs typeface="Comic Sans MS"/>
              </a:rPr>
              <a:t> </a:t>
            </a:r>
            <a:r>
              <a:rPr lang="es-AR" sz="2400" spc="-5" dirty="0" smtClean="0">
                <a:latin typeface="Comic Sans MS" pitchFamily="66" charset="0"/>
                <a:cs typeface="Comic Sans MS"/>
              </a:rPr>
              <a:t>los</a:t>
            </a:r>
            <a:r>
              <a:rPr lang="es-AR" sz="2400" spc="175" dirty="0" smtClean="0">
                <a:latin typeface="Comic Sans MS" pitchFamily="66" charset="0"/>
                <a:cs typeface="Comic Sans MS"/>
              </a:rPr>
              <a:t> </a:t>
            </a:r>
            <a:r>
              <a:rPr lang="es-AR" sz="2400" spc="-5" dirty="0" smtClean="0">
                <a:latin typeface="Comic Sans MS" pitchFamily="66" charset="0"/>
                <a:cs typeface="Comic Sans MS"/>
              </a:rPr>
              <a:t>sistemas</a:t>
            </a:r>
            <a:r>
              <a:rPr lang="es-AR" sz="2400" spc="175" dirty="0" smtClean="0">
                <a:latin typeface="Comic Sans MS" pitchFamily="66" charset="0"/>
                <a:cs typeface="Comic Sans MS"/>
              </a:rPr>
              <a:t> </a:t>
            </a:r>
            <a:r>
              <a:rPr lang="es-AR" sz="2400" spc="-5" dirty="0" smtClean="0">
                <a:latin typeface="Comic Sans MS" pitchFamily="66" charset="0"/>
                <a:cs typeface="Comic Sans MS"/>
              </a:rPr>
              <a:t>depende</a:t>
            </a:r>
            <a:r>
              <a:rPr lang="es-AR" sz="2400" spc="170" dirty="0" smtClean="0">
                <a:latin typeface="Comic Sans MS" pitchFamily="66" charset="0"/>
                <a:cs typeface="Comic Sans MS"/>
              </a:rPr>
              <a:t> </a:t>
            </a:r>
            <a:r>
              <a:rPr lang="es-AR" sz="2400" spc="-5" dirty="0" smtClean="0">
                <a:latin typeface="Comic Sans MS" pitchFamily="66" charset="0"/>
                <a:cs typeface="Comic Sans MS"/>
              </a:rPr>
              <a:t>de</a:t>
            </a:r>
            <a:r>
              <a:rPr lang="es-AR" sz="2400" spc="170" dirty="0" smtClean="0">
                <a:latin typeface="Comic Sans MS" pitchFamily="66" charset="0"/>
                <a:cs typeface="Comic Sans MS"/>
              </a:rPr>
              <a:t> </a:t>
            </a:r>
            <a:r>
              <a:rPr lang="es-AR" sz="2400" spc="-5" dirty="0" smtClean="0">
                <a:latin typeface="Comic Sans MS" pitchFamily="66" charset="0"/>
                <a:cs typeface="Comic Sans MS"/>
              </a:rPr>
              <a:t>los</a:t>
            </a:r>
            <a:r>
              <a:rPr lang="es-AR" sz="2400" spc="175" dirty="0" smtClean="0">
                <a:latin typeface="Comic Sans MS" pitchFamily="66" charset="0"/>
                <a:cs typeface="Comic Sans MS"/>
              </a:rPr>
              <a:t> </a:t>
            </a:r>
            <a:r>
              <a:rPr lang="es-AR" sz="2400" spc="-5" dirty="0" smtClean="0">
                <a:latin typeface="Comic Sans MS" pitchFamily="66" charset="0"/>
                <a:cs typeface="Comic Sans MS"/>
              </a:rPr>
              <a:t>pares de</a:t>
            </a:r>
            <a:r>
              <a:rPr lang="es-AR" sz="2400" dirty="0" smtClean="0">
                <a:latin typeface="Comic Sans MS" pitchFamily="66" charset="0"/>
                <a:cs typeface="Comic Sans MS"/>
              </a:rPr>
              <a:t> </a:t>
            </a:r>
            <a:r>
              <a:rPr lang="es-AR" sz="2400" spc="-5" dirty="0" smtClean="0">
                <a:latin typeface="Comic Sans MS" pitchFamily="66" charset="0"/>
                <a:cs typeface="Comic Sans MS"/>
              </a:rPr>
              <a:t>aceleración</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las</a:t>
            </a:r>
            <a:r>
              <a:rPr lang="es-AR" sz="2400" dirty="0" smtClean="0">
                <a:latin typeface="Comic Sans MS" pitchFamily="66" charset="0"/>
                <a:cs typeface="Comic Sans MS"/>
              </a:rPr>
              <a:t> </a:t>
            </a:r>
            <a:r>
              <a:rPr lang="es-AR" sz="2400" spc="-5" dirty="0" smtClean="0">
                <a:latin typeface="Comic Sans MS" pitchFamily="66" charset="0"/>
                <a:cs typeface="Comic Sans MS"/>
              </a:rPr>
              <a:t>inercias</a:t>
            </a:r>
            <a:r>
              <a:rPr lang="es-AR" sz="2400" spc="254" dirty="0" smtClean="0">
                <a:latin typeface="Comic Sans MS" pitchFamily="66" charset="0"/>
                <a:cs typeface="Comic Sans MS"/>
              </a:rPr>
              <a:t> </a:t>
            </a:r>
            <a:r>
              <a:rPr lang="es-AR" sz="2400" spc="-5" dirty="0" smtClean="0">
                <a:latin typeface="Comic Sans MS" pitchFamily="66" charset="0"/>
                <a:cs typeface="Comic Sans MS"/>
              </a:rPr>
              <a:t>del</a:t>
            </a:r>
            <a:r>
              <a:rPr lang="es-AR" sz="2400" spc="260" dirty="0" smtClean="0">
                <a:latin typeface="Comic Sans MS" pitchFamily="66" charset="0"/>
                <a:cs typeface="Comic Sans MS"/>
              </a:rPr>
              <a:t> </a:t>
            </a:r>
            <a:r>
              <a:rPr lang="es-AR" sz="2400" spc="-5" dirty="0" smtClean="0">
                <a:latin typeface="Comic Sans MS" pitchFamily="66" charset="0"/>
                <a:cs typeface="Comic Sans MS"/>
              </a:rPr>
              <a:t>sistema.</a:t>
            </a:r>
            <a:r>
              <a:rPr lang="es-AR" sz="2400" spc="260" dirty="0" smtClean="0">
                <a:latin typeface="Comic Sans MS" pitchFamily="66" charset="0"/>
                <a:cs typeface="Comic Sans MS"/>
              </a:rPr>
              <a:t> </a:t>
            </a:r>
            <a:r>
              <a:rPr lang="es-AR" sz="2400" spc="-5" dirty="0" smtClean="0">
                <a:latin typeface="Comic Sans MS" pitchFamily="66" charset="0"/>
                <a:cs typeface="Comic Sans MS"/>
              </a:rPr>
              <a:t>Los estudios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estabilidad</a:t>
            </a:r>
            <a:r>
              <a:rPr lang="es-AR" sz="2400" dirty="0" smtClean="0">
                <a:latin typeface="Comic Sans MS" pitchFamily="66" charset="0"/>
                <a:cs typeface="Comic Sans MS"/>
              </a:rPr>
              <a:t> </a:t>
            </a:r>
            <a:r>
              <a:rPr lang="es-AR" sz="2400" spc="-5" dirty="0" smtClean="0">
                <a:latin typeface="Comic Sans MS" pitchFamily="66" charset="0"/>
                <a:cs typeface="Comic Sans MS"/>
              </a:rPr>
              <a:t>transitoria</a:t>
            </a:r>
            <a:r>
              <a:rPr lang="es-AR" sz="2400" spc="260" dirty="0" smtClean="0">
                <a:latin typeface="Comic Sans MS" pitchFamily="66" charset="0"/>
                <a:cs typeface="Comic Sans MS"/>
              </a:rPr>
              <a:t> </a:t>
            </a:r>
            <a:r>
              <a:rPr lang="es-AR" sz="2400" spc="-5" dirty="0" smtClean="0">
                <a:latin typeface="Comic Sans MS" pitchFamily="66" charset="0"/>
                <a:cs typeface="Comic Sans MS"/>
              </a:rPr>
              <a:t>proporcionan</a:t>
            </a:r>
            <a:r>
              <a:rPr lang="es-AR" sz="2400" spc="260" dirty="0" smtClean="0">
                <a:latin typeface="Comic Sans MS" pitchFamily="66" charset="0"/>
                <a:cs typeface="Comic Sans MS"/>
              </a:rPr>
              <a:t> </a:t>
            </a:r>
            <a:r>
              <a:rPr lang="es-AR" sz="2400" spc="-5" dirty="0" smtClean="0">
                <a:latin typeface="Comic Sans MS" pitchFamily="66" charset="0"/>
                <a:cs typeface="Comic Sans MS"/>
              </a:rPr>
              <a:t>el mejor</a:t>
            </a:r>
            <a:r>
              <a:rPr lang="es-AR" sz="2400" dirty="0" smtClean="0">
                <a:latin typeface="Comic Sans MS" pitchFamily="66" charset="0"/>
                <a:cs typeface="Comic Sans MS"/>
              </a:rPr>
              <a:t> </a:t>
            </a:r>
            <a:r>
              <a:rPr lang="es-AR" sz="2400" spc="-5" dirty="0" smtClean="0">
                <a:latin typeface="Comic Sans MS" pitchFamily="66" charset="0"/>
                <a:cs typeface="Comic Sans MS"/>
              </a:rPr>
              <a:t>medio</a:t>
            </a:r>
            <a:r>
              <a:rPr lang="es-AR" sz="2400" dirty="0" smtClean="0">
                <a:latin typeface="Comic Sans MS" pitchFamily="66" charset="0"/>
                <a:cs typeface="Comic Sans MS"/>
              </a:rPr>
              <a:t> </a:t>
            </a:r>
            <a:r>
              <a:rPr lang="es-AR" sz="2400" spc="-5" dirty="0" smtClean="0">
                <a:latin typeface="Comic Sans MS" pitchFamily="66" charset="0"/>
                <a:cs typeface="Comic Sans MS"/>
              </a:rPr>
              <a:t>para</a:t>
            </a:r>
            <a:r>
              <a:rPr lang="es-AR" sz="2400" dirty="0" smtClean="0">
                <a:latin typeface="Comic Sans MS" pitchFamily="66" charset="0"/>
                <a:cs typeface="Comic Sans MS"/>
              </a:rPr>
              <a:t> </a:t>
            </a:r>
            <a:r>
              <a:rPr lang="es-AR" sz="2400" spc="-5" dirty="0" smtClean="0">
                <a:latin typeface="Comic Sans MS" pitchFamily="66" charset="0"/>
                <a:cs typeface="Comic Sans MS"/>
              </a:rPr>
              <a:t>determinar</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velocidad</a:t>
            </a:r>
            <a:r>
              <a:rPr lang="es-AR" sz="2400" dirty="0" smtClean="0">
                <a:latin typeface="Comic Sans MS" pitchFamily="66" charset="0"/>
                <a:cs typeface="Comic Sans MS"/>
              </a:rPr>
              <a:t> </a:t>
            </a:r>
            <a:r>
              <a:rPr lang="es-AR" sz="2400" spc="-5" dirty="0" smtClean="0">
                <a:latin typeface="Comic Sans MS" pitchFamily="66" charset="0"/>
                <a:cs typeface="Comic Sans MS"/>
              </a:rPr>
              <a:t>del deslizamiento</a:t>
            </a:r>
            <a:r>
              <a:rPr lang="es-AR" sz="2400" dirty="0" smtClean="0">
                <a:latin typeface="Comic Sans MS" pitchFamily="66" charset="0"/>
                <a:cs typeface="Comic Sans MS"/>
              </a:rPr>
              <a:t> </a:t>
            </a:r>
            <a:r>
              <a:rPr lang="es-AR" sz="2400" spc="-5" dirty="0" smtClean="0">
                <a:latin typeface="Comic Sans MS" pitchFamily="66" charset="0"/>
                <a:cs typeface="Comic Sans MS"/>
              </a:rPr>
              <a:t>y</a:t>
            </a:r>
            <a:r>
              <a:rPr lang="es-AR" sz="2400" dirty="0" smtClean="0">
                <a:latin typeface="Comic Sans MS" pitchFamily="66" charset="0"/>
                <a:cs typeface="Comic Sans MS"/>
              </a:rPr>
              <a:t> </a:t>
            </a:r>
            <a:r>
              <a:rPr lang="es-AR" sz="2400" spc="-5" dirty="0" smtClean="0">
                <a:latin typeface="Comic Sans MS" pitchFamily="66" charset="0"/>
                <a:cs typeface="Comic Sans MS"/>
              </a:rPr>
              <a:t>a</a:t>
            </a:r>
            <a:r>
              <a:rPr lang="es-AR" sz="2400" dirty="0" smtClean="0">
                <a:latin typeface="Comic Sans MS" pitchFamily="66" charset="0"/>
                <a:cs typeface="Comic Sans MS"/>
              </a:rPr>
              <a:t> </a:t>
            </a:r>
            <a:r>
              <a:rPr lang="es-AR" sz="2400" spc="-5" dirty="0" smtClean="0">
                <a:latin typeface="Comic Sans MS" pitchFamily="66" charset="0"/>
                <a:cs typeface="Comic Sans MS"/>
              </a:rPr>
              <a:t>dónde</a:t>
            </a:r>
            <a:r>
              <a:rPr lang="es-AR" sz="2400" dirty="0" smtClean="0">
                <a:latin typeface="Comic Sans MS" pitchFamily="66" charset="0"/>
                <a:cs typeface="Comic Sans MS"/>
              </a:rPr>
              <a:t> </a:t>
            </a:r>
            <a:r>
              <a:rPr lang="es-AR" sz="2400" spc="-5" dirty="0" smtClean="0">
                <a:latin typeface="Comic Sans MS" pitchFamily="66" charset="0"/>
                <a:cs typeface="Comic Sans MS"/>
              </a:rPr>
              <a:t>irá</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trayectoria</a:t>
            </a:r>
            <a:r>
              <a:rPr lang="es-AR" sz="2400" spc="260" dirty="0" smtClean="0">
                <a:latin typeface="Comic Sans MS" pitchFamily="66" charset="0"/>
                <a:cs typeface="Comic Sans MS"/>
              </a:rPr>
              <a:t> </a:t>
            </a:r>
            <a:r>
              <a:rPr lang="es-AR" sz="2400" spc="-5" dirty="0" smtClean="0">
                <a:latin typeface="Comic Sans MS" pitchFamily="66" charset="0"/>
                <a:cs typeface="Comic Sans MS"/>
              </a:rPr>
              <a:t>de</a:t>
            </a:r>
            <a:r>
              <a:rPr lang="es-AR" sz="2400" spc="260" dirty="0" smtClean="0">
                <a:latin typeface="Comic Sans MS" pitchFamily="66" charset="0"/>
                <a:cs typeface="Comic Sans MS"/>
              </a:rPr>
              <a:t> </a:t>
            </a:r>
            <a:r>
              <a:rPr lang="es-AR" sz="2400" spc="-5" dirty="0" smtClean="0">
                <a:latin typeface="Comic Sans MS" pitchFamily="66" charset="0"/>
                <a:cs typeface="Comic Sans MS"/>
              </a:rPr>
              <a:t>la oscilación </a:t>
            </a:r>
            <a:r>
              <a:rPr lang="es-AR" sz="2400" spc="-5" dirty="0" smtClean="0">
                <a:latin typeface="Comic Sans MS" pitchFamily="66" charset="0"/>
                <a:cs typeface="Comic Sans MS"/>
              </a:rPr>
              <a:t>de potencia en relación a las terminales </a:t>
            </a:r>
            <a:r>
              <a:rPr lang="es-AR" sz="2400" spc="-5" dirty="0" smtClean="0">
                <a:latin typeface="Comic Sans MS" pitchFamily="66" charset="0"/>
                <a:cs typeface="Comic Sans MS"/>
              </a:rPr>
              <a:t>del generador</a:t>
            </a:r>
            <a:r>
              <a:rPr lang="es-AR" sz="2400" spc="245" dirty="0" smtClean="0">
                <a:latin typeface="Comic Sans MS" pitchFamily="66" charset="0"/>
                <a:cs typeface="Comic Sans MS"/>
              </a:rPr>
              <a:t> </a:t>
            </a:r>
            <a:r>
              <a:rPr lang="es-AR" sz="2400" spc="-5" dirty="0" smtClean="0">
                <a:latin typeface="Comic Sans MS" pitchFamily="66" charset="0"/>
                <a:cs typeface="Comic Sans MS"/>
              </a:rPr>
              <a:t>o</a:t>
            </a:r>
            <a:r>
              <a:rPr lang="es-AR" sz="2400" spc="250" dirty="0" smtClean="0">
                <a:latin typeface="Comic Sans MS" pitchFamily="66" charset="0"/>
                <a:cs typeface="Comic Sans MS"/>
              </a:rPr>
              <a:t> </a:t>
            </a:r>
            <a:r>
              <a:rPr lang="es-AR" sz="2400" spc="-5" dirty="0" smtClean="0">
                <a:latin typeface="Comic Sans MS" pitchFamily="66" charset="0"/>
                <a:cs typeface="Comic Sans MS"/>
              </a:rPr>
              <a:t>a</a:t>
            </a:r>
            <a:r>
              <a:rPr lang="es-AR" sz="2400" spc="250" dirty="0" smtClean="0">
                <a:latin typeface="Comic Sans MS" pitchFamily="66" charset="0"/>
                <a:cs typeface="Comic Sans MS"/>
              </a:rPr>
              <a:t> </a:t>
            </a:r>
            <a:r>
              <a:rPr lang="es-AR" sz="2400" spc="-5" dirty="0" smtClean="0">
                <a:latin typeface="Comic Sans MS" pitchFamily="66" charset="0"/>
                <a:cs typeface="Comic Sans MS"/>
              </a:rPr>
              <a:t>las</a:t>
            </a:r>
            <a:r>
              <a:rPr lang="es-AR" sz="2400" spc="245" dirty="0" smtClean="0">
                <a:latin typeface="Comic Sans MS" pitchFamily="66" charset="0"/>
                <a:cs typeface="Comic Sans MS"/>
              </a:rPr>
              <a:t> </a:t>
            </a:r>
            <a:r>
              <a:rPr lang="es-AR" sz="2400" spc="-5" dirty="0" smtClean="0">
                <a:latin typeface="Comic Sans MS" pitchFamily="66" charset="0"/>
                <a:cs typeface="Comic Sans MS"/>
              </a:rPr>
              <a:t>terminales</a:t>
            </a:r>
            <a:r>
              <a:rPr lang="es-AR" sz="2400" spc="245" dirty="0" smtClean="0">
                <a:latin typeface="Comic Sans MS" pitchFamily="66" charset="0"/>
                <a:cs typeface="Comic Sans MS"/>
              </a:rPr>
              <a:t> </a:t>
            </a:r>
            <a:r>
              <a:rPr lang="es-AR" sz="2400" spc="-5" dirty="0" smtClean="0">
                <a:latin typeface="Comic Sans MS" pitchFamily="66" charset="0"/>
                <a:cs typeface="Comic Sans MS"/>
              </a:rPr>
              <a:t>de</a:t>
            </a:r>
            <a:r>
              <a:rPr lang="es-AR" sz="2400" spc="245" dirty="0" smtClean="0">
                <a:latin typeface="Comic Sans MS" pitchFamily="66" charset="0"/>
                <a:cs typeface="Comic Sans MS"/>
              </a:rPr>
              <a:t> </a:t>
            </a:r>
            <a:r>
              <a:rPr lang="es-AR" sz="2400" spc="-5" dirty="0" smtClean="0">
                <a:latin typeface="Comic Sans MS" pitchFamily="66" charset="0"/>
                <a:cs typeface="Comic Sans MS"/>
              </a:rPr>
              <a:t>alta</a:t>
            </a:r>
            <a:r>
              <a:rPr lang="es-AR" sz="2400" spc="245" dirty="0" smtClean="0">
                <a:latin typeface="Comic Sans MS" pitchFamily="66" charset="0"/>
                <a:cs typeface="Comic Sans MS"/>
              </a:rPr>
              <a:t> </a:t>
            </a:r>
            <a:r>
              <a:rPr lang="es-AR" sz="2400" spc="-5" dirty="0" smtClean="0">
                <a:latin typeface="Comic Sans MS" pitchFamily="66" charset="0"/>
                <a:cs typeface="Comic Sans MS"/>
              </a:rPr>
              <a:t>tensión</a:t>
            </a:r>
            <a:r>
              <a:rPr lang="es-AR" sz="2400" spc="245" dirty="0" smtClean="0">
                <a:latin typeface="Comic Sans MS" pitchFamily="66" charset="0"/>
                <a:cs typeface="Comic Sans MS"/>
              </a:rPr>
              <a:t> </a:t>
            </a:r>
            <a:r>
              <a:rPr lang="es-AR" sz="2400" spc="-5" dirty="0" smtClean="0">
                <a:latin typeface="Comic Sans MS" pitchFamily="66" charset="0"/>
                <a:cs typeface="Comic Sans MS"/>
              </a:rPr>
              <a:t>del transformador</a:t>
            </a:r>
            <a:r>
              <a:rPr lang="es-AR" sz="2400" dirty="0" smtClean="0">
                <a:latin typeface="Comic Sans MS" pitchFamily="66" charset="0"/>
                <a:cs typeface="Comic Sans MS"/>
              </a:rPr>
              <a:t> </a:t>
            </a:r>
            <a:r>
              <a:rPr lang="es-AR" sz="2400" spc="-5" dirty="0" smtClean="0">
                <a:latin typeface="Comic Sans MS" pitchFamily="66" charset="0"/>
                <a:cs typeface="Comic Sans MS"/>
              </a:rPr>
              <a:t>elevador</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spc="260" dirty="0" smtClean="0">
                <a:latin typeface="Comic Sans MS" pitchFamily="66" charset="0"/>
                <a:cs typeface="Comic Sans MS"/>
              </a:rPr>
              <a:t> </a:t>
            </a:r>
            <a:r>
              <a:rPr lang="es-AR" sz="2400" spc="-5" dirty="0" smtClean="0">
                <a:latin typeface="Comic Sans MS" pitchFamily="66" charset="0"/>
                <a:cs typeface="Comic Sans MS"/>
              </a:rPr>
              <a:t>unidad.</a:t>
            </a:r>
            <a:r>
              <a:rPr lang="es-AR" sz="2400" spc="260" dirty="0" smtClean="0">
                <a:latin typeface="Comic Sans MS" pitchFamily="66" charset="0"/>
                <a:cs typeface="Comic Sans MS"/>
              </a:rPr>
              <a:t> </a:t>
            </a:r>
            <a:r>
              <a:rPr lang="es-AR" sz="2400" spc="-5" dirty="0" smtClean="0">
                <a:latin typeface="Comic Sans MS" pitchFamily="66" charset="0"/>
                <a:cs typeface="Comic Sans MS"/>
              </a:rPr>
              <a:t>Cuando</a:t>
            </a:r>
            <a:r>
              <a:rPr lang="es-AR" sz="2400" spc="260" dirty="0" smtClean="0">
                <a:latin typeface="Comic Sans MS" pitchFamily="66" charset="0"/>
                <a:cs typeface="Comic Sans MS"/>
              </a:rPr>
              <a:t> </a:t>
            </a:r>
            <a:r>
              <a:rPr lang="es-AR" sz="2400" spc="-5" dirty="0" smtClean="0">
                <a:latin typeface="Comic Sans MS" pitchFamily="66" charset="0"/>
                <a:cs typeface="Comic Sans MS"/>
              </a:rPr>
              <a:t>la ubicación</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trayectoria</a:t>
            </a:r>
            <a:r>
              <a:rPr lang="es-AR" sz="2400" dirty="0" smtClean="0">
                <a:latin typeface="Comic Sans MS" pitchFamily="66" charset="0"/>
                <a:cs typeface="Comic Sans MS"/>
              </a:rPr>
              <a:t> </a:t>
            </a:r>
            <a:r>
              <a:rPr lang="es-AR" sz="2400" spc="-5" dirty="0" smtClean="0">
                <a:latin typeface="Comic Sans MS" pitchFamily="66" charset="0"/>
                <a:cs typeface="Comic Sans MS"/>
              </a:rPr>
              <a:t>es</a:t>
            </a:r>
            <a:r>
              <a:rPr lang="es-AR" sz="2400" dirty="0" smtClean="0">
                <a:latin typeface="Comic Sans MS" pitchFamily="66" charset="0"/>
                <a:cs typeface="Comic Sans MS"/>
              </a:rPr>
              <a:t> </a:t>
            </a:r>
            <a:r>
              <a:rPr lang="es-AR" sz="2400" spc="-5" dirty="0" smtClean="0">
                <a:latin typeface="Comic Sans MS" pitchFamily="66" charset="0"/>
                <a:cs typeface="Comic Sans MS"/>
              </a:rPr>
              <a:t>conocida,</a:t>
            </a:r>
            <a:r>
              <a:rPr lang="es-AR" sz="2400" dirty="0" smtClean="0">
                <a:latin typeface="Comic Sans MS" pitchFamily="66" charset="0"/>
                <a:cs typeface="Comic Sans MS"/>
              </a:rPr>
              <a:t> </a:t>
            </a:r>
            <a:r>
              <a:rPr lang="es-AR" sz="2400" spc="-5" dirty="0" smtClean="0">
                <a:latin typeface="Comic Sans MS" pitchFamily="66" charset="0"/>
                <a:cs typeface="Comic Sans MS"/>
              </a:rPr>
              <a:t>se</a:t>
            </a:r>
            <a:r>
              <a:rPr lang="es-AR" sz="2400" dirty="0" smtClean="0">
                <a:latin typeface="Comic Sans MS" pitchFamily="66" charset="0"/>
                <a:cs typeface="Comic Sans MS"/>
              </a:rPr>
              <a:t> </a:t>
            </a:r>
            <a:r>
              <a:rPr lang="es-AR" sz="2400" spc="-5" dirty="0" smtClean="0">
                <a:latin typeface="Comic Sans MS" pitchFamily="66" charset="0"/>
                <a:cs typeface="Comic Sans MS"/>
              </a:rPr>
              <a:t>puede seleccionar </a:t>
            </a:r>
            <a:r>
              <a:rPr lang="es-AR" sz="2400" spc="-5" dirty="0" smtClean="0">
                <a:latin typeface="Comic Sans MS" pitchFamily="66" charset="0"/>
                <a:cs typeface="Comic Sans MS"/>
              </a:rPr>
              <a:t>el mejor esquema de relés para detectar </a:t>
            </a:r>
            <a:r>
              <a:rPr lang="es-AR" sz="2400" spc="-5" dirty="0" smtClean="0">
                <a:latin typeface="Comic Sans MS" pitchFamily="66" charset="0"/>
                <a:cs typeface="Comic Sans MS"/>
              </a:rPr>
              <a:t>la condición</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pérdida</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sincronismo.</a:t>
            </a:r>
            <a:endParaRPr sz="2400">
              <a:latin typeface="Comic Sans MS" pitchFamily="66" charset="0"/>
              <a:cs typeface="Comic Sans MS"/>
            </a:endParaRPr>
          </a:p>
        </p:txBody>
      </p:sp>
      <p:sp>
        <p:nvSpPr>
          <p:cNvPr id="20" name="object 20"/>
          <p:cNvSpPr/>
          <p:nvPr/>
        </p:nvSpPr>
        <p:spPr>
          <a:xfrm>
            <a:off x="19023293" y="6342586"/>
            <a:ext cx="36830" cy="48895"/>
          </a:xfrm>
          <a:custGeom>
            <a:avLst/>
            <a:gdLst/>
            <a:ahLst/>
            <a:cxnLst/>
            <a:rect l="l" t="t" r="r" b="b"/>
            <a:pathLst>
              <a:path w="36829" h="48895">
                <a:moveTo>
                  <a:pt x="26670" y="0"/>
                </a:moveTo>
                <a:lnTo>
                  <a:pt x="0" y="0"/>
                </a:lnTo>
                <a:lnTo>
                  <a:pt x="0" y="48755"/>
                </a:lnTo>
                <a:lnTo>
                  <a:pt x="6096" y="48755"/>
                </a:lnTo>
                <a:lnTo>
                  <a:pt x="6096" y="28955"/>
                </a:lnTo>
                <a:lnTo>
                  <a:pt x="28194" y="28955"/>
                </a:lnTo>
                <a:lnTo>
                  <a:pt x="28194" y="26669"/>
                </a:lnTo>
                <a:lnTo>
                  <a:pt x="32765" y="26669"/>
                </a:lnTo>
                <a:lnTo>
                  <a:pt x="32765" y="23621"/>
                </a:lnTo>
                <a:lnTo>
                  <a:pt x="34289" y="23621"/>
                </a:lnTo>
                <a:lnTo>
                  <a:pt x="34289" y="21335"/>
                </a:lnTo>
                <a:lnTo>
                  <a:pt x="6096" y="21335"/>
                </a:lnTo>
                <a:lnTo>
                  <a:pt x="6096" y="6095"/>
                </a:lnTo>
                <a:lnTo>
                  <a:pt x="34289" y="6095"/>
                </a:lnTo>
                <a:lnTo>
                  <a:pt x="34289" y="3047"/>
                </a:lnTo>
                <a:lnTo>
                  <a:pt x="32765" y="3047"/>
                </a:lnTo>
                <a:lnTo>
                  <a:pt x="32765" y="2285"/>
                </a:lnTo>
                <a:lnTo>
                  <a:pt x="28194" y="2285"/>
                </a:lnTo>
                <a:lnTo>
                  <a:pt x="26670" y="0"/>
                </a:lnTo>
                <a:close/>
              </a:path>
              <a:path w="36829" h="48895">
                <a:moveTo>
                  <a:pt x="34289" y="20573"/>
                </a:moveTo>
                <a:lnTo>
                  <a:pt x="26670" y="20573"/>
                </a:lnTo>
                <a:lnTo>
                  <a:pt x="26670" y="21335"/>
                </a:lnTo>
                <a:lnTo>
                  <a:pt x="34289" y="21335"/>
                </a:lnTo>
                <a:lnTo>
                  <a:pt x="34289" y="20573"/>
                </a:lnTo>
                <a:close/>
              </a:path>
              <a:path w="36829" h="48895">
                <a:moveTo>
                  <a:pt x="36575" y="8381"/>
                </a:moveTo>
                <a:lnTo>
                  <a:pt x="28194" y="8381"/>
                </a:lnTo>
                <a:lnTo>
                  <a:pt x="28194" y="9905"/>
                </a:lnTo>
                <a:lnTo>
                  <a:pt x="30480" y="9905"/>
                </a:lnTo>
                <a:lnTo>
                  <a:pt x="30480" y="18287"/>
                </a:lnTo>
                <a:lnTo>
                  <a:pt x="28194" y="18287"/>
                </a:lnTo>
                <a:lnTo>
                  <a:pt x="28194" y="20573"/>
                </a:lnTo>
                <a:lnTo>
                  <a:pt x="36575" y="20573"/>
                </a:lnTo>
                <a:lnTo>
                  <a:pt x="36575" y="8381"/>
                </a:lnTo>
                <a:close/>
              </a:path>
              <a:path w="36829" h="48895">
                <a:moveTo>
                  <a:pt x="34289" y="6095"/>
                </a:moveTo>
                <a:lnTo>
                  <a:pt x="26670" y="6095"/>
                </a:lnTo>
                <a:lnTo>
                  <a:pt x="26670" y="8381"/>
                </a:lnTo>
                <a:lnTo>
                  <a:pt x="34289" y="8381"/>
                </a:lnTo>
                <a:lnTo>
                  <a:pt x="34289" y="6095"/>
                </a:lnTo>
                <a:close/>
              </a:path>
            </a:pathLst>
          </a:custGeom>
          <a:solidFill>
            <a:srgbClr val="000000"/>
          </a:solidFill>
        </p:spPr>
        <p:txBody>
          <a:bodyPr wrap="square" lIns="0" tIns="0" rIns="0" bIns="0" rtlCol="0"/>
          <a:lstStyle/>
          <a:p>
            <a:endParaRPr/>
          </a:p>
        </p:txBody>
      </p:sp>
      <p:sp>
        <p:nvSpPr>
          <p:cNvPr id="21" name="object 21"/>
          <p:cNvSpPr/>
          <p:nvPr/>
        </p:nvSpPr>
        <p:spPr>
          <a:xfrm>
            <a:off x="19029389" y="6562765"/>
            <a:ext cx="43180" cy="48895"/>
          </a:xfrm>
          <a:custGeom>
            <a:avLst/>
            <a:gdLst/>
            <a:ahLst/>
            <a:cxnLst/>
            <a:rect l="l" t="t" r="r" b="b"/>
            <a:pathLst>
              <a:path w="43179" h="48895">
                <a:moveTo>
                  <a:pt x="32765" y="0"/>
                </a:moveTo>
                <a:lnTo>
                  <a:pt x="0" y="0"/>
                </a:lnTo>
                <a:lnTo>
                  <a:pt x="0" y="48755"/>
                </a:lnTo>
                <a:lnTo>
                  <a:pt x="7619" y="48755"/>
                </a:lnTo>
                <a:lnTo>
                  <a:pt x="7619" y="25907"/>
                </a:lnTo>
                <a:lnTo>
                  <a:pt x="30479" y="25907"/>
                </a:lnTo>
                <a:lnTo>
                  <a:pt x="30479" y="24383"/>
                </a:lnTo>
                <a:lnTo>
                  <a:pt x="34289" y="24383"/>
                </a:lnTo>
                <a:lnTo>
                  <a:pt x="34289" y="22098"/>
                </a:lnTo>
                <a:lnTo>
                  <a:pt x="36575" y="22098"/>
                </a:lnTo>
                <a:lnTo>
                  <a:pt x="36575" y="19812"/>
                </a:lnTo>
                <a:lnTo>
                  <a:pt x="7619" y="19812"/>
                </a:lnTo>
                <a:lnTo>
                  <a:pt x="7619" y="6095"/>
                </a:lnTo>
                <a:lnTo>
                  <a:pt x="36575" y="6095"/>
                </a:lnTo>
                <a:lnTo>
                  <a:pt x="36575" y="3810"/>
                </a:lnTo>
                <a:lnTo>
                  <a:pt x="34289" y="1524"/>
                </a:lnTo>
                <a:lnTo>
                  <a:pt x="32765" y="1524"/>
                </a:lnTo>
                <a:lnTo>
                  <a:pt x="32765" y="0"/>
                </a:lnTo>
                <a:close/>
              </a:path>
              <a:path w="43179" h="48895">
                <a:moveTo>
                  <a:pt x="34289" y="32765"/>
                </a:moveTo>
                <a:lnTo>
                  <a:pt x="26669" y="32765"/>
                </a:lnTo>
                <a:lnTo>
                  <a:pt x="26669" y="34289"/>
                </a:lnTo>
                <a:lnTo>
                  <a:pt x="28193" y="36575"/>
                </a:lnTo>
                <a:lnTo>
                  <a:pt x="28193" y="38862"/>
                </a:lnTo>
                <a:lnTo>
                  <a:pt x="36575" y="48755"/>
                </a:lnTo>
                <a:lnTo>
                  <a:pt x="42672" y="48755"/>
                </a:lnTo>
                <a:lnTo>
                  <a:pt x="34289" y="34289"/>
                </a:lnTo>
                <a:lnTo>
                  <a:pt x="34289" y="32765"/>
                </a:lnTo>
                <a:close/>
              </a:path>
              <a:path w="43179" h="48895">
                <a:moveTo>
                  <a:pt x="32765" y="30479"/>
                </a:moveTo>
                <a:lnTo>
                  <a:pt x="24384" y="30479"/>
                </a:lnTo>
                <a:lnTo>
                  <a:pt x="24384" y="32765"/>
                </a:lnTo>
                <a:lnTo>
                  <a:pt x="32765" y="32765"/>
                </a:lnTo>
                <a:lnTo>
                  <a:pt x="32765" y="30479"/>
                </a:lnTo>
                <a:close/>
              </a:path>
              <a:path w="43179" h="48895">
                <a:moveTo>
                  <a:pt x="30479" y="28193"/>
                </a:moveTo>
                <a:lnTo>
                  <a:pt x="22098" y="28193"/>
                </a:lnTo>
                <a:lnTo>
                  <a:pt x="22098" y="30479"/>
                </a:lnTo>
                <a:lnTo>
                  <a:pt x="30479" y="30479"/>
                </a:lnTo>
                <a:lnTo>
                  <a:pt x="30479" y="28193"/>
                </a:lnTo>
                <a:close/>
              </a:path>
              <a:path w="43179" h="48895">
                <a:moveTo>
                  <a:pt x="28193" y="25907"/>
                </a:moveTo>
                <a:lnTo>
                  <a:pt x="20574" y="25907"/>
                </a:lnTo>
                <a:lnTo>
                  <a:pt x="20574" y="28193"/>
                </a:lnTo>
                <a:lnTo>
                  <a:pt x="28193" y="28193"/>
                </a:lnTo>
                <a:lnTo>
                  <a:pt x="28193" y="25907"/>
                </a:lnTo>
                <a:close/>
              </a:path>
              <a:path w="43179" h="48895">
                <a:moveTo>
                  <a:pt x="38862" y="6095"/>
                </a:moveTo>
                <a:lnTo>
                  <a:pt x="30479" y="6095"/>
                </a:lnTo>
                <a:lnTo>
                  <a:pt x="30479" y="7619"/>
                </a:lnTo>
                <a:lnTo>
                  <a:pt x="32765" y="7619"/>
                </a:lnTo>
                <a:lnTo>
                  <a:pt x="32765" y="18287"/>
                </a:lnTo>
                <a:lnTo>
                  <a:pt x="30479" y="18287"/>
                </a:lnTo>
                <a:lnTo>
                  <a:pt x="30479" y="19812"/>
                </a:lnTo>
                <a:lnTo>
                  <a:pt x="38862" y="19812"/>
                </a:lnTo>
                <a:lnTo>
                  <a:pt x="38862" y="13715"/>
                </a:lnTo>
                <a:lnTo>
                  <a:pt x="40386" y="13715"/>
                </a:lnTo>
                <a:lnTo>
                  <a:pt x="40386" y="12191"/>
                </a:lnTo>
                <a:lnTo>
                  <a:pt x="38862" y="12191"/>
                </a:lnTo>
                <a:lnTo>
                  <a:pt x="38862" y="6095"/>
                </a:lnTo>
                <a:close/>
              </a:path>
            </a:pathLst>
          </a:custGeom>
          <a:solidFill>
            <a:srgbClr val="000000"/>
          </a:solidFill>
        </p:spPr>
        <p:txBody>
          <a:bodyPr wrap="square" lIns="0" tIns="0" rIns="0" bIns="0" rtlCol="0"/>
          <a:lstStyle/>
          <a:p>
            <a:endParaRPr/>
          </a:p>
        </p:txBody>
      </p:sp>
      <p:sp>
        <p:nvSpPr>
          <p:cNvPr id="33" name="32 Rectángulo"/>
          <p:cNvSpPr/>
          <p:nvPr/>
        </p:nvSpPr>
        <p:spPr>
          <a:xfrm>
            <a:off x="11012502" y="7886720"/>
            <a:ext cx="6572296" cy="1015663"/>
          </a:xfrm>
          <a:prstGeom prst="rect">
            <a:avLst/>
          </a:prstGeom>
        </p:spPr>
        <p:txBody>
          <a:bodyPr wrap="square">
            <a:spAutoFit/>
          </a:bodyPr>
          <a:lstStyle/>
          <a:p>
            <a:pPr algn="ctr"/>
            <a:r>
              <a:rPr lang="es-AR" sz="2000" b="1" dirty="0" smtClean="0">
                <a:latin typeface="Comic Sans MS" pitchFamily="66" charset="0"/>
              </a:rPr>
              <a:t>Figura 1. Trayectoria de impedancia de pérdida de sincronismo usando procedimientos gráficos simplificados. </a:t>
            </a:r>
            <a:endParaRPr lang="es-AR" sz="2000" b="1" dirty="0">
              <a:latin typeface="Comic Sans MS" pitchFamily="66" charset="0"/>
            </a:endParaRPr>
          </a:p>
        </p:txBody>
      </p:sp>
      <p:pic>
        <p:nvPicPr>
          <p:cNvPr id="7" name="Picture 2"/>
          <p:cNvPicPr>
            <a:picLocks noChangeAspect="1" noChangeArrowheads="1"/>
          </p:cNvPicPr>
          <p:nvPr/>
        </p:nvPicPr>
        <p:blipFill>
          <a:blip r:embed="rId2"/>
          <a:srcRect/>
          <a:stretch>
            <a:fillRect/>
          </a:stretch>
        </p:blipFill>
        <p:spPr bwMode="auto">
          <a:xfrm>
            <a:off x="10941064" y="1028672"/>
            <a:ext cx="6429420" cy="6510347"/>
          </a:xfrm>
          <a:prstGeom prst="rect">
            <a:avLst/>
          </a:prstGeom>
          <a:noFill/>
          <a:ln w="9525">
            <a:noFill/>
            <a:miter lim="800000"/>
            <a:headEnd/>
            <a:tailEnd/>
          </a:ln>
          <a:effec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p:nvPr/>
        </p:nvSpPr>
        <p:spPr>
          <a:xfrm>
            <a:off x="368240" y="457168"/>
            <a:ext cx="9286940" cy="8915261"/>
          </a:xfrm>
          <a:prstGeom prst="rect">
            <a:avLst/>
          </a:prstGeom>
        </p:spPr>
        <p:txBody>
          <a:bodyPr vert="horz" wrap="square" lIns="0" tIns="12700" rIns="0" bIns="0" rtlCol="0">
            <a:spAutoFit/>
          </a:bodyPr>
          <a:lstStyle/>
          <a:p>
            <a:pPr marL="12700" marR="5080" algn="just">
              <a:spcBef>
                <a:spcPts val="100"/>
              </a:spcBef>
              <a:tabLst>
                <a:tab pos="996315" algn="l"/>
                <a:tab pos="1275080" algn="l"/>
                <a:tab pos="1833245" algn="l"/>
                <a:tab pos="2112010" algn="l"/>
                <a:tab pos="2877820" algn="l"/>
              </a:tabLst>
            </a:pPr>
            <a:r>
              <a:rPr sz="2400" b="1" spc="-5" dirty="0">
                <a:latin typeface="Comic Sans MS"/>
                <a:cs typeface="Comic Sans MS"/>
              </a:rPr>
              <a:t>Características	de	pérdida	de	sincronismo</a:t>
            </a:r>
            <a:r>
              <a:rPr sz="2400" b="1" spc="-5">
                <a:latin typeface="Comic Sans MS"/>
                <a:cs typeface="Comic Sans MS"/>
              </a:rPr>
              <a:t>	</a:t>
            </a:r>
            <a:r>
              <a:rPr sz="2400" b="1" spc="-5" smtClean="0">
                <a:latin typeface="Comic Sans MS"/>
                <a:cs typeface="Comic Sans MS"/>
              </a:rPr>
              <a:t>del</a:t>
            </a:r>
            <a:r>
              <a:rPr lang="es-AR" sz="2400" b="1" spc="-5" dirty="0" smtClean="0">
                <a:latin typeface="Comic Sans MS"/>
                <a:cs typeface="Comic Sans MS"/>
              </a:rPr>
              <a:t> </a:t>
            </a:r>
            <a:r>
              <a:rPr sz="2400" b="1" spc="-5" smtClean="0">
                <a:latin typeface="Comic Sans MS"/>
                <a:cs typeface="Comic Sans MS"/>
              </a:rPr>
              <a:t>generador</a:t>
            </a:r>
            <a:endParaRPr lang="es-ES" sz="2400" b="1" spc="-5" dirty="0" smtClean="0">
              <a:latin typeface="Comic Sans MS"/>
              <a:cs typeface="Comic Sans MS"/>
            </a:endParaRPr>
          </a:p>
          <a:p>
            <a:pPr marL="12700" marR="5080" algn="just">
              <a:spcBef>
                <a:spcPts val="100"/>
              </a:spcBef>
              <a:tabLst>
                <a:tab pos="996315" algn="l"/>
                <a:tab pos="1275080" algn="l"/>
                <a:tab pos="1833245" algn="l"/>
                <a:tab pos="2112010" algn="l"/>
                <a:tab pos="2877820" algn="l"/>
              </a:tabLst>
            </a:pPr>
            <a:endParaRPr lang="es-ES" sz="2400" b="1" spc="-5" dirty="0" smtClean="0">
              <a:latin typeface="Comic Sans MS"/>
              <a:cs typeface="Comic Sans MS"/>
            </a:endParaRPr>
          </a:p>
          <a:p>
            <a:pPr marL="12700" marR="5080" algn="just">
              <a:spcBef>
                <a:spcPts val="100"/>
              </a:spcBef>
            </a:pPr>
            <a:r>
              <a:rPr lang="es-AR" sz="2400" spc="-5" dirty="0" smtClean="0">
                <a:latin typeface="Comic Sans MS"/>
                <a:cs typeface="Comic Sans MS"/>
              </a:rPr>
              <a:t>Hace</a:t>
            </a:r>
            <a:r>
              <a:rPr lang="es-AR" sz="2400" dirty="0" smtClean="0">
                <a:latin typeface="Comic Sans MS"/>
                <a:cs typeface="Comic Sans MS"/>
              </a:rPr>
              <a:t> </a:t>
            </a:r>
            <a:r>
              <a:rPr lang="es-AR" sz="2400" spc="-5" dirty="0" smtClean="0">
                <a:latin typeface="Comic Sans MS"/>
                <a:cs typeface="Comic Sans MS"/>
              </a:rPr>
              <a:t>muchos</a:t>
            </a:r>
            <a:r>
              <a:rPr lang="es-AR" sz="2400" dirty="0" smtClean="0">
                <a:latin typeface="Comic Sans MS"/>
                <a:cs typeface="Comic Sans MS"/>
              </a:rPr>
              <a:t> </a:t>
            </a:r>
            <a:r>
              <a:rPr lang="es-AR" sz="2400" spc="-5" dirty="0" smtClean="0">
                <a:latin typeface="Comic Sans MS"/>
                <a:cs typeface="Comic Sans MS"/>
              </a:rPr>
              <a:t>años,</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centro</a:t>
            </a:r>
            <a:r>
              <a:rPr lang="es-AR" sz="2400" dirty="0" smtClean="0">
                <a:latin typeface="Comic Sans MS"/>
                <a:cs typeface="Comic Sans MS"/>
              </a:rPr>
              <a:t> </a:t>
            </a:r>
            <a:r>
              <a:rPr lang="es-AR" sz="2400" spc="-5" dirty="0" smtClean="0">
                <a:latin typeface="Comic Sans MS"/>
                <a:cs typeface="Comic Sans MS"/>
              </a:rPr>
              <a:t>eléctrico</a:t>
            </a:r>
            <a:r>
              <a:rPr lang="es-AR" sz="2400" dirty="0" smtClean="0">
                <a:latin typeface="Comic Sans MS"/>
                <a:cs typeface="Comic Sans MS"/>
              </a:rPr>
              <a:t> </a:t>
            </a:r>
            <a:r>
              <a:rPr lang="es-AR" sz="2400" spc="-5" dirty="0" smtClean="0">
                <a:latin typeface="Comic Sans MS"/>
                <a:cs typeface="Comic Sans MS"/>
              </a:rPr>
              <a:t>durante</a:t>
            </a:r>
            <a:r>
              <a:rPr lang="es-AR" sz="2400" dirty="0" smtClean="0">
                <a:latin typeface="Comic Sans MS"/>
                <a:cs typeface="Comic Sans MS"/>
              </a:rPr>
              <a:t> </a:t>
            </a:r>
            <a:r>
              <a:rPr lang="es-AR" sz="2400" spc="-5" dirty="0" smtClean="0">
                <a:latin typeface="Comic Sans MS"/>
                <a:cs typeface="Comic Sans MS"/>
              </a:rPr>
              <a:t>la ocurrencia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estaba en</a:t>
            </a:r>
            <a:r>
              <a:rPr lang="es-AR" sz="2400" dirty="0" smtClean="0">
                <a:latin typeface="Comic Sans MS"/>
                <a:cs typeface="Comic Sans MS"/>
              </a:rPr>
              <a:t> </a:t>
            </a:r>
            <a:r>
              <a:rPr lang="es-AR" sz="2400" spc="-5" dirty="0" smtClean="0">
                <a:latin typeface="Comic Sans MS"/>
                <a:cs typeface="Comic Sans MS"/>
              </a:rPr>
              <a:t>el sistema</a:t>
            </a:r>
            <a:r>
              <a:rPr lang="es-AR" sz="2400" spc="35" dirty="0" smtClean="0">
                <a:latin typeface="Comic Sans MS"/>
                <a:cs typeface="Comic Sans MS"/>
              </a:rPr>
              <a:t> </a:t>
            </a:r>
            <a:r>
              <a:rPr lang="es-AR" sz="2400" spc="-5" dirty="0" smtClean="0">
                <a:latin typeface="Comic Sans MS"/>
                <a:cs typeface="Comic Sans MS"/>
              </a:rPr>
              <a:t>de</a:t>
            </a:r>
            <a:r>
              <a:rPr lang="es-AR" sz="2400" spc="35" dirty="0" smtClean="0">
                <a:latin typeface="Comic Sans MS"/>
                <a:cs typeface="Comic Sans MS"/>
              </a:rPr>
              <a:t> </a:t>
            </a:r>
            <a:r>
              <a:rPr lang="es-AR" sz="2400" spc="-5" dirty="0" smtClean="0">
                <a:latin typeface="Comic Sans MS"/>
                <a:cs typeface="Comic Sans MS"/>
              </a:rPr>
              <a:t>transmisión.</a:t>
            </a:r>
            <a:r>
              <a:rPr lang="es-AR" sz="2400" spc="35" dirty="0" smtClean="0">
                <a:latin typeface="Comic Sans MS"/>
                <a:cs typeface="Comic Sans MS"/>
              </a:rPr>
              <a:t> </a:t>
            </a:r>
            <a:r>
              <a:rPr lang="es-AR" sz="2400" spc="-5" dirty="0" smtClean="0">
                <a:latin typeface="Comic Sans MS"/>
                <a:cs typeface="Comic Sans MS"/>
              </a:rPr>
              <a:t>Así,</a:t>
            </a:r>
            <a:r>
              <a:rPr lang="es-AR" sz="2400" spc="35" dirty="0" smtClean="0">
                <a:latin typeface="Comic Sans MS"/>
                <a:cs typeface="Comic Sans MS"/>
              </a:rPr>
              <a:t> </a:t>
            </a:r>
            <a:r>
              <a:rPr lang="es-AR" sz="2400" spc="-5" dirty="0" smtClean="0">
                <a:latin typeface="Comic Sans MS"/>
                <a:cs typeface="Comic Sans MS"/>
              </a:rPr>
              <a:t>la</a:t>
            </a:r>
            <a:r>
              <a:rPr lang="es-AR" sz="2400" spc="35" dirty="0" smtClean="0">
                <a:latin typeface="Comic Sans MS"/>
                <a:cs typeface="Comic Sans MS"/>
              </a:rPr>
              <a:t> </a:t>
            </a:r>
            <a:r>
              <a:rPr lang="es-AR" sz="2400" spc="-5" dirty="0" smtClean="0">
                <a:latin typeface="Comic Sans MS"/>
                <a:cs typeface="Comic Sans MS"/>
              </a:rPr>
              <a:t>trayectoria</a:t>
            </a:r>
            <a:r>
              <a:rPr lang="es-AR" sz="2400" spc="30" dirty="0" smtClean="0">
                <a:latin typeface="Comic Sans MS"/>
                <a:cs typeface="Comic Sans MS"/>
              </a:rPr>
              <a:t> </a:t>
            </a:r>
            <a:r>
              <a:rPr lang="es-AR" sz="2400" spc="-5" dirty="0" smtClean="0">
                <a:latin typeface="Comic Sans MS"/>
                <a:cs typeface="Comic Sans MS"/>
              </a:rPr>
              <a:t>de</a:t>
            </a:r>
            <a:r>
              <a:rPr lang="es-AR" sz="2400" spc="30" dirty="0" smtClean="0">
                <a:latin typeface="Comic Sans MS"/>
                <a:cs typeface="Comic Sans MS"/>
              </a:rPr>
              <a:t> </a:t>
            </a:r>
            <a:r>
              <a:rPr lang="es-AR" sz="2400" spc="-5" dirty="0" smtClean="0">
                <a:latin typeface="Comic Sans MS"/>
                <a:cs typeface="Comic Sans MS"/>
              </a:rPr>
              <a:t>la impedancia</a:t>
            </a:r>
            <a:r>
              <a:rPr lang="es-AR" sz="2400" dirty="0" smtClean="0">
                <a:latin typeface="Comic Sans MS"/>
                <a:cs typeface="Comic Sans MS"/>
              </a:rPr>
              <a:t> </a:t>
            </a:r>
            <a:r>
              <a:rPr lang="es-AR" sz="2400" spc="-5" dirty="0" smtClean="0">
                <a:latin typeface="Comic Sans MS"/>
                <a:cs typeface="Comic Sans MS"/>
              </a:rPr>
              <a:t>podía</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detectada</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facilidad</a:t>
            </a:r>
            <a:r>
              <a:rPr lang="es-AR" sz="2400" dirty="0" smtClean="0">
                <a:latin typeface="Comic Sans MS"/>
                <a:cs typeface="Comic Sans MS"/>
              </a:rPr>
              <a:t> </a:t>
            </a:r>
            <a:r>
              <a:rPr lang="es-AR" sz="2400" spc="-5" dirty="0" smtClean="0">
                <a:latin typeface="Comic Sans MS"/>
                <a:cs typeface="Comic Sans MS"/>
              </a:rPr>
              <a:t>por</a:t>
            </a:r>
            <a:r>
              <a:rPr lang="es-AR" sz="2400" spc="254" dirty="0" smtClean="0">
                <a:latin typeface="Comic Sans MS"/>
                <a:cs typeface="Comic Sans MS"/>
              </a:rPr>
              <a:t> </a:t>
            </a:r>
            <a:r>
              <a:rPr lang="es-AR" sz="2400" spc="-5" dirty="0" smtClean="0">
                <a:latin typeface="Comic Sans MS"/>
                <a:cs typeface="Comic Sans MS"/>
              </a:rPr>
              <a:t>los relés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línea</a:t>
            </a:r>
            <a:r>
              <a:rPr lang="es-AR" sz="2400" dirty="0" smtClean="0">
                <a:latin typeface="Comic Sans MS"/>
                <a:cs typeface="Comic Sans MS"/>
              </a:rPr>
              <a:t> </a:t>
            </a:r>
            <a:r>
              <a:rPr lang="es-AR" sz="2400" spc="-5" dirty="0" smtClean="0">
                <a:latin typeface="Comic Sans MS"/>
                <a:cs typeface="Comic Sans MS"/>
              </a:rPr>
              <a:t>o</a:t>
            </a:r>
            <a:r>
              <a:rPr lang="es-AR" sz="2400" dirty="0" smtClean="0">
                <a:latin typeface="Comic Sans MS"/>
                <a:cs typeface="Comic Sans MS"/>
              </a:rPr>
              <a:t> </a:t>
            </a:r>
            <a:r>
              <a:rPr lang="es-AR" sz="2400" spc="-5" dirty="0" smtClean="0">
                <a:latin typeface="Comic Sans MS"/>
                <a:cs typeface="Comic Sans MS"/>
              </a:rPr>
              <a:t>esquemas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relés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 sincronismo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podía</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separado</a:t>
            </a:r>
            <a:r>
              <a:rPr lang="es-AR" sz="2400" dirty="0" smtClean="0">
                <a:latin typeface="Comic Sans MS"/>
                <a:cs typeface="Comic Sans MS"/>
              </a:rPr>
              <a:t> </a:t>
            </a:r>
            <a:r>
              <a:rPr lang="es-AR" sz="2400" spc="-5" dirty="0" smtClean="0">
                <a:latin typeface="Comic Sans MS"/>
                <a:cs typeface="Comic Sans MS"/>
              </a:rPr>
              <a:t>sin</a:t>
            </a:r>
            <a:r>
              <a:rPr lang="es-AR" sz="2400" dirty="0" smtClean="0">
                <a:latin typeface="Comic Sans MS"/>
                <a:cs typeface="Comic Sans MS"/>
              </a:rPr>
              <a:t> </a:t>
            </a:r>
            <a:r>
              <a:rPr lang="es-AR" sz="2400" spc="-5" dirty="0" smtClean="0">
                <a:latin typeface="Comic Sans MS"/>
                <a:cs typeface="Comic Sans MS"/>
              </a:rPr>
              <a:t>la necesidad </a:t>
            </a:r>
            <a:r>
              <a:rPr lang="es-AR" sz="2400" spc="-5" dirty="0" smtClean="0">
                <a:latin typeface="Comic Sans MS"/>
                <a:cs typeface="Comic Sans MS"/>
              </a:rPr>
              <a:t>de disparar generadores.</a:t>
            </a:r>
            <a:r>
              <a:rPr lang="es-AR" sz="2400" dirty="0" smtClean="0">
                <a:latin typeface="Comic Sans MS"/>
                <a:cs typeface="Comic Sans MS"/>
              </a:rPr>
              <a:t> </a:t>
            </a:r>
            <a:r>
              <a:rPr lang="es-AR" sz="2400" spc="-5" dirty="0" smtClean="0">
                <a:latin typeface="Comic Sans MS"/>
                <a:cs typeface="Comic Sans MS"/>
              </a:rPr>
              <a:t>Con la llegada de </a:t>
            </a:r>
            <a:r>
              <a:rPr lang="es-AR" sz="2400" spc="-5" dirty="0" smtClean="0">
                <a:latin typeface="Comic Sans MS"/>
                <a:cs typeface="Comic Sans MS"/>
              </a:rPr>
              <a:t>los sistemas </a:t>
            </a:r>
            <a:r>
              <a:rPr lang="es-AR" sz="2400" spc="-5" dirty="0" smtClean="0">
                <a:latin typeface="Comic Sans MS"/>
                <a:cs typeface="Comic Sans MS"/>
              </a:rPr>
              <a:t>de HV y EHV, de los grandes generadores </a:t>
            </a:r>
            <a:r>
              <a:rPr lang="es-AR" sz="2400" spc="-5" dirty="0" smtClean="0">
                <a:latin typeface="Comic Sans MS"/>
                <a:cs typeface="Comic Sans MS"/>
              </a:rPr>
              <a:t>con conductores </a:t>
            </a:r>
            <a:r>
              <a:rPr lang="es-AR" sz="2400" spc="-5" dirty="0" smtClean="0">
                <a:latin typeface="Comic Sans MS"/>
                <a:cs typeface="Comic Sans MS"/>
              </a:rPr>
              <a:t>enfriados directamente, de los </a:t>
            </a:r>
            <a:r>
              <a:rPr lang="es-AR" sz="2400" spc="-5" dirty="0" smtClean="0">
                <a:latin typeface="Comic Sans MS"/>
                <a:cs typeface="Comic Sans MS"/>
              </a:rPr>
              <a:t>reguladores de</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respuesta</a:t>
            </a:r>
            <a:r>
              <a:rPr lang="es-AR" sz="2400" dirty="0" smtClean="0">
                <a:latin typeface="Comic Sans MS"/>
                <a:cs typeface="Comic Sans MS"/>
              </a:rPr>
              <a:t> </a:t>
            </a:r>
            <a:r>
              <a:rPr lang="es-AR" sz="2400" spc="-5" dirty="0" smtClean="0">
                <a:latin typeface="Comic Sans MS"/>
                <a:cs typeface="Comic Sans MS"/>
              </a:rPr>
              <a:t>rápida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expansión</a:t>
            </a:r>
            <a:r>
              <a:rPr lang="es-AR" sz="2400" dirty="0" smtClean="0">
                <a:latin typeface="Comic Sans MS"/>
                <a:cs typeface="Comic Sans MS"/>
              </a:rPr>
              <a:t> </a:t>
            </a:r>
            <a:r>
              <a:rPr lang="es-AR" sz="2400" spc="-5" dirty="0" smtClean="0">
                <a:latin typeface="Comic Sans MS"/>
                <a:cs typeface="Comic Sans MS"/>
              </a:rPr>
              <a:t>de sistemas </a:t>
            </a:r>
            <a:r>
              <a:rPr lang="es-AR" sz="2400" spc="-5" dirty="0" smtClean="0">
                <a:latin typeface="Comic Sans MS"/>
                <a:cs typeface="Comic Sans MS"/>
              </a:rPr>
              <a:t>de transmisión, las impedancias de sistema y </a:t>
            </a:r>
            <a:r>
              <a:rPr lang="es-AR" sz="2400" spc="-5" dirty="0" smtClean="0">
                <a:latin typeface="Comic Sans MS"/>
                <a:cs typeface="Comic Sans MS"/>
              </a:rPr>
              <a:t>de generadores</a:t>
            </a:r>
            <a:r>
              <a:rPr lang="es-AR" sz="2400" dirty="0" smtClean="0">
                <a:latin typeface="Comic Sans MS"/>
                <a:cs typeface="Comic Sans MS"/>
              </a:rPr>
              <a:t> </a:t>
            </a:r>
            <a:r>
              <a:rPr lang="es-AR" sz="2400" spc="-5" dirty="0" smtClean="0">
                <a:latin typeface="Comic Sans MS"/>
                <a:cs typeface="Comic Sans MS"/>
              </a:rPr>
              <a:t>han</a:t>
            </a:r>
            <a:r>
              <a:rPr lang="es-AR" sz="2400" dirty="0" smtClean="0">
                <a:latin typeface="Comic Sans MS"/>
                <a:cs typeface="Comic Sans MS"/>
              </a:rPr>
              <a:t> </a:t>
            </a:r>
            <a:r>
              <a:rPr lang="es-AR" sz="2400" spc="-5" dirty="0" smtClean="0">
                <a:latin typeface="Comic Sans MS"/>
                <a:cs typeface="Comic Sans MS"/>
              </a:rPr>
              <a:t>cambiado</a:t>
            </a:r>
            <a:r>
              <a:rPr lang="es-AR" sz="2400" dirty="0" smtClean="0">
                <a:latin typeface="Comic Sans MS"/>
                <a:cs typeface="Comic Sans MS"/>
              </a:rPr>
              <a:t> </a:t>
            </a:r>
            <a:r>
              <a:rPr lang="es-AR" sz="2400" spc="-5" dirty="0" smtClean="0">
                <a:latin typeface="Comic Sans MS"/>
                <a:cs typeface="Comic Sans MS"/>
              </a:rPr>
              <a:t>considerablemente.</a:t>
            </a:r>
            <a:r>
              <a:rPr lang="es-AR" sz="2400" dirty="0" smtClean="0">
                <a:latin typeface="Comic Sans MS"/>
                <a:cs typeface="Comic Sans MS"/>
              </a:rPr>
              <a:t> </a:t>
            </a:r>
            <a:r>
              <a:rPr lang="es-AR" sz="2400" spc="-5" dirty="0" smtClean="0">
                <a:latin typeface="Comic Sans MS"/>
                <a:cs typeface="Comic Sans MS"/>
              </a:rPr>
              <a:t>Las impedancias</a:t>
            </a:r>
            <a:r>
              <a:rPr lang="es-AR" sz="2400" spc="130" dirty="0" smtClean="0">
                <a:latin typeface="Comic Sans MS"/>
                <a:cs typeface="Comic Sans MS"/>
              </a:rPr>
              <a:t> </a:t>
            </a:r>
            <a:r>
              <a:rPr lang="es-AR" sz="2400" spc="-5" dirty="0" smtClean="0">
                <a:latin typeface="Comic Sans MS"/>
                <a:cs typeface="Comic Sans MS"/>
              </a:rPr>
              <a:t>del</a:t>
            </a:r>
            <a:r>
              <a:rPr lang="es-AR" sz="2400" spc="135" dirty="0" smtClean="0">
                <a:latin typeface="Comic Sans MS"/>
                <a:cs typeface="Comic Sans MS"/>
              </a:rPr>
              <a:t> </a:t>
            </a:r>
            <a:r>
              <a:rPr lang="es-AR" sz="2400" spc="-5" dirty="0" smtClean="0">
                <a:latin typeface="Comic Sans MS"/>
                <a:cs typeface="Comic Sans MS"/>
              </a:rPr>
              <a:t>generador</a:t>
            </a:r>
            <a:r>
              <a:rPr lang="es-AR" sz="2400" spc="135" dirty="0" smtClean="0">
                <a:latin typeface="Comic Sans MS"/>
                <a:cs typeface="Comic Sans MS"/>
              </a:rPr>
              <a:t> </a:t>
            </a:r>
            <a:r>
              <a:rPr lang="es-AR" sz="2400" spc="-5" dirty="0" smtClean="0">
                <a:latin typeface="Comic Sans MS"/>
                <a:cs typeface="Comic Sans MS"/>
              </a:rPr>
              <a:t>y</a:t>
            </a:r>
            <a:r>
              <a:rPr lang="es-AR" sz="2400" spc="135" dirty="0" smtClean="0">
                <a:latin typeface="Comic Sans MS"/>
                <a:cs typeface="Comic Sans MS"/>
              </a:rPr>
              <a:t> </a:t>
            </a:r>
            <a:r>
              <a:rPr lang="es-AR" sz="2400" spc="-5" dirty="0" smtClean="0">
                <a:latin typeface="Comic Sans MS"/>
                <a:cs typeface="Comic Sans MS"/>
              </a:rPr>
              <a:t>el</a:t>
            </a:r>
            <a:r>
              <a:rPr lang="es-AR" sz="2400" spc="130" dirty="0" smtClean="0">
                <a:latin typeface="Comic Sans MS"/>
                <a:cs typeface="Comic Sans MS"/>
              </a:rPr>
              <a:t> </a:t>
            </a:r>
            <a:r>
              <a:rPr lang="es-AR" sz="2400" spc="-5" dirty="0" smtClean="0">
                <a:latin typeface="Comic Sans MS"/>
                <a:cs typeface="Comic Sans MS"/>
              </a:rPr>
              <a:t>transformador</a:t>
            </a:r>
            <a:r>
              <a:rPr lang="es-AR" sz="2400" spc="135" dirty="0" smtClean="0">
                <a:latin typeface="Comic Sans MS"/>
                <a:cs typeface="Comic Sans MS"/>
              </a:rPr>
              <a:t> </a:t>
            </a:r>
            <a:r>
              <a:rPr lang="es-AR" sz="2400" spc="-5" dirty="0" smtClean="0">
                <a:latin typeface="Comic Sans MS"/>
                <a:cs typeface="Comic Sans MS"/>
              </a:rPr>
              <a:t>elevador se </a:t>
            </a:r>
            <a:r>
              <a:rPr lang="es-AR" sz="2400" spc="-5" dirty="0" smtClean="0">
                <a:latin typeface="Comic Sans MS"/>
                <a:cs typeface="Comic Sans MS"/>
              </a:rPr>
              <a:t>han incrementado, mientras que las impedancias </a:t>
            </a:r>
            <a:r>
              <a:rPr lang="es-AR" sz="2400" spc="-5" dirty="0" smtClean="0">
                <a:latin typeface="Comic Sans MS"/>
                <a:cs typeface="Comic Sans MS"/>
              </a:rPr>
              <a:t>del sistema </a:t>
            </a:r>
            <a:r>
              <a:rPr lang="es-AR" sz="2400" spc="-5" dirty="0" smtClean="0">
                <a:latin typeface="Comic Sans MS"/>
                <a:cs typeface="Comic Sans MS"/>
              </a:rPr>
              <a:t>han disminuido.</a:t>
            </a:r>
            <a:r>
              <a:rPr lang="es-AR" sz="2400" dirty="0" smtClean="0">
                <a:latin typeface="Comic Sans MS"/>
                <a:cs typeface="Comic Sans MS"/>
              </a:rPr>
              <a:t> </a:t>
            </a:r>
            <a:r>
              <a:rPr lang="es-AR" sz="2400" spc="-5" dirty="0" smtClean="0">
                <a:latin typeface="Comic Sans MS"/>
                <a:cs typeface="Comic Sans MS"/>
              </a:rPr>
              <a:t>Como resultado, el centro de </a:t>
            </a:r>
            <a:r>
              <a:rPr lang="es-AR" sz="2400" spc="-5" dirty="0" smtClean="0">
                <a:latin typeface="Comic Sans MS"/>
                <a:cs typeface="Comic Sans MS"/>
              </a:rPr>
              <a:t>la impedancia </a:t>
            </a:r>
            <a:r>
              <a:rPr lang="es-AR" sz="2400" spc="-5" dirty="0" smtClean="0">
                <a:latin typeface="Comic Sans MS"/>
                <a:cs typeface="Comic Sans MS"/>
              </a:rPr>
              <a:t>del sistema y el centro eléctrico para </a:t>
            </a:r>
            <a:r>
              <a:rPr lang="es-AR" sz="2400" spc="-5" dirty="0" smtClean="0">
                <a:latin typeface="Comic Sans MS"/>
                <a:cs typeface="Comic Sans MS"/>
              </a:rPr>
              <a:t>tales situaciones</a:t>
            </a:r>
            <a:r>
              <a:rPr lang="es-AR" sz="2400" dirty="0" smtClean="0">
                <a:latin typeface="Comic Sans MS"/>
                <a:cs typeface="Comic Sans MS"/>
              </a:rPr>
              <a:t> </a:t>
            </a:r>
            <a:r>
              <a:rPr lang="es-AR" sz="2400" spc="-5" dirty="0" smtClean="0">
                <a:latin typeface="Comic Sans MS"/>
                <a:cs typeface="Comic Sans MS"/>
              </a:rPr>
              <a:t>ocurre</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o</a:t>
            </a:r>
            <a:r>
              <a:rPr lang="es-AR" sz="2400" spc="260" dirty="0" smtClean="0">
                <a:latin typeface="Comic Sans MS"/>
                <a:cs typeface="Comic Sans MS"/>
              </a:rPr>
              <a:t> </a:t>
            </a:r>
            <a:r>
              <a:rPr lang="es-AR" sz="2400" spc="-5" dirty="0" smtClean="0">
                <a:latin typeface="Comic Sans MS"/>
                <a:cs typeface="Comic Sans MS"/>
              </a:rPr>
              <a:t>en</a:t>
            </a:r>
            <a:r>
              <a:rPr lang="es-AR" sz="2400" spc="260" dirty="0" smtClean="0">
                <a:latin typeface="Comic Sans MS"/>
                <a:cs typeface="Comic Sans MS"/>
              </a:rPr>
              <a:t> </a:t>
            </a:r>
            <a:r>
              <a:rPr lang="es-AR" sz="2400" spc="-5" dirty="0" smtClean="0">
                <a:latin typeface="Comic Sans MS"/>
                <a:cs typeface="Comic Sans MS"/>
              </a:rPr>
              <a:t>el transformador </a:t>
            </a:r>
            <a:r>
              <a:rPr lang="es-AR" sz="2400" spc="-5" dirty="0" smtClean="0">
                <a:latin typeface="Comic Sans MS"/>
                <a:cs typeface="Comic Sans MS"/>
              </a:rPr>
              <a:t>elevador.</a:t>
            </a:r>
          </a:p>
          <a:p>
            <a:pPr marL="12700" marR="5080" algn="just">
              <a:spcBef>
                <a:spcPts val="100"/>
              </a:spcBef>
            </a:pPr>
            <a:r>
              <a:rPr lang="es-AR" sz="2400" spc="-5" dirty="0" smtClean="0">
                <a:latin typeface="Comic Sans MS"/>
                <a:cs typeface="Comic Sans MS"/>
              </a:rPr>
              <a:t>La </a:t>
            </a:r>
            <a:r>
              <a:rPr lang="es-AR" sz="2400" b="1" spc="-5" dirty="0" smtClean="0">
                <a:latin typeface="Comic Sans MS"/>
                <a:cs typeface="Comic Sans MS"/>
              </a:rPr>
              <a:t>figura 2</a:t>
            </a:r>
            <a:r>
              <a:rPr lang="es-AR" sz="2400" spc="-5" dirty="0" smtClean="0">
                <a:latin typeface="Comic Sans MS"/>
                <a:cs typeface="Comic Sans MS"/>
              </a:rPr>
              <a:t> ilustra la trayectoria de la impedancia </a:t>
            </a:r>
            <a:r>
              <a:rPr lang="es-AR" sz="2400" spc="-5" dirty="0" smtClean="0">
                <a:latin typeface="Comic Sans MS"/>
                <a:cs typeface="Comic Sans MS"/>
              </a:rPr>
              <a:t>de 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 de un generador </a:t>
            </a:r>
            <a:r>
              <a:rPr lang="es-AR" sz="2400" spc="-5" dirty="0" err="1" smtClean="0">
                <a:latin typeface="Comic Sans MS"/>
                <a:cs typeface="Comic Sans MS"/>
              </a:rPr>
              <a:t>tandem</a:t>
            </a:r>
            <a:r>
              <a:rPr lang="es-AR" sz="2400" spc="-5" dirty="0" smtClean="0">
                <a:latin typeface="Comic Sans MS"/>
                <a:cs typeface="Comic Sans MS"/>
              </a:rPr>
              <a:t>, </a:t>
            </a:r>
            <a:r>
              <a:rPr lang="es-AR" sz="2400" spc="-5" dirty="0" smtClean="0">
                <a:latin typeface="Comic Sans MS"/>
                <a:cs typeface="Comic Sans MS"/>
              </a:rPr>
              <a:t>para tres</a:t>
            </a:r>
            <a:r>
              <a:rPr lang="es-AR" sz="2400" dirty="0" smtClean="0">
                <a:latin typeface="Comic Sans MS"/>
                <a:cs typeface="Comic Sans MS"/>
              </a:rPr>
              <a:t> </a:t>
            </a:r>
            <a:r>
              <a:rPr lang="es-AR" sz="2400" spc="-5" dirty="0" smtClean="0">
                <a:latin typeface="Comic Sans MS"/>
                <a:cs typeface="Comic Sans MS"/>
              </a:rPr>
              <a:t>diferentes</a:t>
            </a:r>
            <a:r>
              <a:rPr lang="es-AR" sz="2400" dirty="0" smtClean="0">
                <a:latin typeface="Comic Sans MS"/>
                <a:cs typeface="Comic Sans MS"/>
              </a:rPr>
              <a:t> </a:t>
            </a:r>
            <a:r>
              <a:rPr lang="es-AR" sz="2400" spc="-5" dirty="0" smtClean="0">
                <a:latin typeface="Comic Sans MS"/>
                <a:cs typeface="Comic Sans MS"/>
              </a:rPr>
              <a:t>impedancias</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sistema.</a:t>
            </a:r>
            <a:r>
              <a:rPr lang="es-AR" sz="2400" spc="260" dirty="0" smtClean="0">
                <a:latin typeface="Comic Sans MS"/>
                <a:cs typeface="Comic Sans MS"/>
              </a:rPr>
              <a:t> </a:t>
            </a:r>
            <a:r>
              <a:rPr lang="es-AR" sz="2400" spc="-5" dirty="0" smtClean="0">
                <a:latin typeface="Comic Sans MS"/>
                <a:cs typeface="Comic Sans MS"/>
              </a:rPr>
              <a:t>Las trayectorias</a:t>
            </a:r>
            <a:r>
              <a:rPr lang="es-AR" sz="2400" dirty="0" smtClean="0">
                <a:latin typeface="Comic Sans MS"/>
                <a:cs typeface="Comic Sans MS"/>
              </a:rPr>
              <a:t> </a:t>
            </a:r>
            <a:r>
              <a:rPr lang="es-AR" sz="2400" spc="-5" dirty="0" smtClean="0">
                <a:latin typeface="Comic Sans MS"/>
                <a:cs typeface="Comic Sans MS"/>
              </a:rPr>
              <a:t>fueron</a:t>
            </a:r>
            <a:r>
              <a:rPr lang="es-AR" sz="2400" dirty="0" smtClean="0">
                <a:latin typeface="Comic Sans MS"/>
                <a:cs typeface="Comic Sans MS"/>
              </a:rPr>
              <a:t> </a:t>
            </a:r>
            <a:r>
              <a:rPr lang="es-AR" sz="2400" spc="-5" dirty="0" smtClean="0">
                <a:latin typeface="Comic Sans MS"/>
                <a:cs typeface="Comic Sans MS"/>
              </a:rPr>
              <a:t>determinadas</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estudio</a:t>
            </a:r>
            <a:r>
              <a:rPr lang="es-AR" sz="2400" dirty="0" smtClean="0">
                <a:latin typeface="Comic Sans MS"/>
                <a:cs typeface="Comic Sans MS"/>
              </a:rPr>
              <a:t> </a:t>
            </a:r>
            <a:r>
              <a:rPr lang="es-AR" sz="2400" spc="-5" dirty="0" smtClean="0">
                <a:latin typeface="Comic Sans MS"/>
                <a:cs typeface="Comic Sans MS"/>
              </a:rPr>
              <a:t>en computadora</a:t>
            </a:r>
            <a:r>
              <a:rPr lang="es-AR" sz="2400" spc="160" dirty="0" smtClean="0">
                <a:latin typeface="Comic Sans MS"/>
                <a:cs typeface="Comic Sans MS"/>
              </a:rPr>
              <a:t> </a:t>
            </a:r>
            <a:r>
              <a:rPr lang="es-AR" sz="2400" spc="-5" dirty="0" smtClean="0">
                <a:latin typeface="Comic Sans MS"/>
                <a:cs typeface="Comic Sans MS"/>
              </a:rPr>
              <a:t>digital.</a:t>
            </a:r>
            <a:r>
              <a:rPr lang="es-AR" sz="2400" spc="70" dirty="0" smtClean="0">
                <a:latin typeface="Comic Sans MS"/>
                <a:cs typeface="Comic Sans MS"/>
              </a:rPr>
              <a:t> </a:t>
            </a:r>
            <a:r>
              <a:rPr lang="es-AR" sz="2400" spc="-5" dirty="0" smtClean="0">
                <a:latin typeface="Comic Sans MS"/>
                <a:cs typeface="Comic Sans MS"/>
              </a:rPr>
              <a:t>En</a:t>
            </a:r>
            <a:r>
              <a:rPr lang="es-AR" sz="2400" spc="160" dirty="0" smtClean="0">
                <a:latin typeface="Comic Sans MS"/>
                <a:cs typeface="Comic Sans MS"/>
              </a:rPr>
              <a:t> </a:t>
            </a:r>
            <a:r>
              <a:rPr lang="es-AR" sz="2400" spc="-5" dirty="0" smtClean="0">
                <a:latin typeface="Comic Sans MS"/>
                <a:cs typeface="Comic Sans MS"/>
              </a:rPr>
              <a:t>estas</a:t>
            </a:r>
            <a:r>
              <a:rPr lang="es-AR" sz="2400" spc="160" dirty="0" smtClean="0">
                <a:latin typeface="Comic Sans MS"/>
                <a:cs typeface="Comic Sans MS"/>
              </a:rPr>
              <a:t> </a:t>
            </a:r>
            <a:r>
              <a:rPr lang="es-AR" sz="2400" spc="-5" dirty="0" smtClean="0">
                <a:latin typeface="Comic Sans MS"/>
                <a:cs typeface="Comic Sans MS"/>
              </a:rPr>
              <a:t>simulaciones,</a:t>
            </a:r>
            <a:r>
              <a:rPr lang="es-AR" sz="2400" spc="165" dirty="0" smtClean="0">
                <a:latin typeface="Comic Sans MS"/>
                <a:cs typeface="Comic Sans MS"/>
              </a:rPr>
              <a:t> </a:t>
            </a:r>
            <a:r>
              <a:rPr lang="es-AR" sz="2400" spc="-5" dirty="0" smtClean="0">
                <a:latin typeface="Comic Sans MS"/>
                <a:cs typeface="Comic Sans MS"/>
              </a:rPr>
              <a:t>el</a:t>
            </a:r>
            <a:r>
              <a:rPr lang="es-AR" sz="2400" spc="160" dirty="0" smtClean="0">
                <a:latin typeface="Comic Sans MS"/>
                <a:cs typeface="Comic Sans MS"/>
              </a:rPr>
              <a:t> </a:t>
            </a:r>
            <a:r>
              <a:rPr lang="es-AR" sz="2400" spc="-5" dirty="0" smtClean="0">
                <a:latin typeface="Comic Sans MS"/>
                <a:cs typeface="Comic Sans MS"/>
              </a:rPr>
              <a:t>sistema de</a:t>
            </a:r>
            <a:r>
              <a:rPr lang="es-AR" sz="2400" dirty="0" smtClean="0">
                <a:latin typeface="Comic Sans MS"/>
                <a:cs typeface="Comic Sans MS"/>
              </a:rPr>
              <a:t> </a:t>
            </a:r>
            <a:r>
              <a:rPr lang="es-AR" sz="2400" spc="-5" dirty="0" smtClean="0">
                <a:latin typeface="Comic Sans MS"/>
                <a:cs typeface="Comic Sans MS"/>
              </a:rPr>
              <a:t>excitación</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respuesta</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gobernador</a:t>
            </a:r>
            <a:r>
              <a:rPr lang="es-AR" sz="2400" dirty="0" smtClean="0">
                <a:latin typeface="Comic Sans MS"/>
                <a:cs typeface="Comic Sans MS"/>
              </a:rPr>
              <a:t> </a:t>
            </a:r>
            <a:r>
              <a:rPr lang="es-AR" sz="2400" spc="-5" dirty="0" smtClean="0">
                <a:latin typeface="Comic Sans MS"/>
                <a:cs typeface="Comic Sans MS"/>
              </a:rPr>
              <a:t>fueron incluidos</a:t>
            </a:r>
            <a:r>
              <a:rPr lang="es-AR" sz="2400" spc="-5" dirty="0" smtClean="0">
                <a:latin typeface="Comic Sans MS"/>
                <a:cs typeface="Comic Sans MS"/>
              </a:rPr>
              <a:t>,</a:t>
            </a:r>
            <a:r>
              <a:rPr lang="es-AR" sz="2400" spc="250" dirty="0" smtClean="0">
                <a:latin typeface="Comic Sans MS"/>
                <a:cs typeface="Comic Sans MS"/>
              </a:rPr>
              <a:t> </a:t>
            </a:r>
            <a:r>
              <a:rPr lang="es-AR" sz="2400" spc="-5" dirty="0" smtClean="0">
                <a:latin typeface="Comic Sans MS"/>
                <a:cs typeface="Comic Sans MS"/>
              </a:rPr>
              <a:t>pero</a:t>
            </a:r>
            <a:r>
              <a:rPr lang="es-AR" sz="2400" spc="250" dirty="0" smtClean="0">
                <a:latin typeface="Comic Sans MS"/>
                <a:cs typeface="Comic Sans MS"/>
              </a:rPr>
              <a:t> </a:t>
            </a:r>
            <a:r>
              <a:rPr lang="es-AR" sz="2400" spc="-5" dirty="0" smtClean="0">
                <a:latin typeface="Comic Sans MS"/>
                <a:cs typeface="Comic Sans MS"/>
              </a:rPr>
              <a:t>el</a:t>
            </a:r>
            <a:r>
              <a:rPr lang="es-AR" sz="2400" spc="250" dirty="0" smtClean="0">
                <a:latin typeface="Comic Sans MS"/>
                <a:cs typeface="Comic Sans MS"/>
              </a:rPr>
              <a:t> </a:t>
            </a:r>
            <a:r>
              <a:rPr lang="es-AR" sz="2400" spc="-5" dirty="0" smtClean="0">
                <a:latin typeface="Comic Sans MS"/>
                <a:cs typeface="Comic Sans MS"/>
              </a:rPr>
              <a:t>regulador</a:t>
            </a:r>
            <a:r>
              <a:rPr lang="es-AR" sz="2400" spc="245" dirty="0" smtClean="0">
                <a:latin typeface="Comic Sans MS"/>
                <a:cs typeface="Comic Sans MS"/>
              </a:rPr>
              <a:t> </a:t>
            </a:r>
            <a:r>
              <a:rPr lang="es-AR" sz="2400" spc="-5" dirty="0" smtClean="0">
                <a:latin typeface="Comic Sans MS"/>
                <a:cs typeface="Comic Sans MS"/>
              </a:rPr>
              <a:t>de</a:t>
            </a:r>
            <a:r>
              <a:rPr lang="es-AR" sz="2400" spc="240" dirty="0" smtClean="0">
                <a:latin typeface="Comic Sans MS"/>
                <a:cs typeface="Comic Sans MS"/>
              </a:rPr>
              <a:t> </a:t>
            </a:r>
            <a:r>
              <a:rPr lang="es-AR" sz="2400" spc="-5" dirty="0" smtClean="0">
                <a:latin typeface="Comic Sans MS"/>
                <a:cs typeface="Comic Sans MS"/>
              </a:rPr>
              <a:t>tensión</a:t>
            </a:r>
            <a:r>
              <a:rPr lang="es-AR" sz="2400" spc="245" dirty="0" smtClean="0">
                <a:latin typeface="Comic Sans MS"/>
                <a:cs typeface="Comic Sans MS"/>
              </a:rPr>
              <a:t> </a:t>
            </a:r>
            <a:r>
              <a:rPr lang="es-AR" sz="2400" spc="-5" dirty="0" smtClean="0">
                <a:latin typeface="Comic Sans MS"/>
                <a:cs typeface="Comic Sans MS"/>
              </a:rPr>
              <a:t>fue</a:t>
            </a:r>
            <a:r>
              <a:rPr lang="es-AR" sz="2400" spc="245" dirty="0" smtClean="0">
                <a:latin typeface="Comic Sans MS"/>
                <a:cs typeface="Comic Sans MS"/>
              </a:rPr>
              <a:t> </a:t>
            </a:r>
            <a:r>
              <a:rPr lang="es-AR" sz="2400" spc="-5" dirty="0" smtClean="0">
                <a:latin typeface="Comic Sans MS"/>
                <a:cs typeface="Comic Sans MS"/>
              </a:rPr>
              <a:t>sacado</a:t>
            </a:r>
            <a:r>
              <a:rPr lang="es-AR" sz="2400" spc="240" dirty="0" smtClean="0">
                <a:latin typeface="Comic Sans MS"/>
                <a:cs typeface="Comic Sans MS"/>
              </a:rPr>
              <a:t> </a:t>
            </a:r>
            <a:r>
              <a:rPr lang="es-AR" sz="2400" spc="-5" dirty="0" smtClean="0">
                <a:latin typeface="Comic Sans MS"/>
                <a:cs typeface="Comic Sans MS"/>
              </a:rPr>
              <a:t>de servicio</a:t>
            </a:r>
            <a:r>
              <a:rPr lang="es-AR" sz="2400" spc="-5" dirty="0" smtClean="0">
                <a:latin typeface="Comic Sans MS"/>
                <a:cs typeface="Comic Sans MS"/>
              </a:rPr>
              <a:t>.</a:t>
            </a:r>
            <a:r>
              <a:rPr lang="es-AR" sz="2400" dirty="0" smtClean="0">
                <a:latin typeface="Comic Sans MS"/>
                <a:cs typeface="Comic Sans MS"/>
              </a:rPr>
              <a:t> </a:t>
            </a:r>
            <a:endParaRPr sz="2400">
              <a:latin typeface="Comic Sans MS"/>
              <a:cs typeface="Comic Sans MS"/>
            </a:endParaRPr>
          </a:p>
        </p:txBody>
      </p:sp>
      <p:pic>
        <p:nvPicPr>
          <p:cNvPr id="2050" name="Picture 2"/>
          <p:cNvPicPr>
            <a:picLocks noChangeAspect="1" noChangeArrowheads="1"/>
          </p:cNvPicPr>
          <p:nvPr/>
        </p:nvPicPr>
        <p:blipFill>
          <a:blip r:embed="rId2"/>
          <a:srcRect/>
          <a:stretch>
            <a:fillRect/>
          </a:stretch>
        </p:blipFill>
        <p:spPr bwMode="auto">
          <a:xfrm>
            <a:off x="10655312" y="671482"/>
            <a:ext cx="6381758" cy="8143932"/>
          </a:xfrm>
          <a:prstGeom prst="rect">
            <a:avLst/>
          </a:prstGeom>
          <a:noFill/>
          <a:ln w="9525">
            <a:noFill/>
            <a:miter lim="800000"/>
            <a:headEnd/>
            <a:tailEnd/>
          </a:ln>
          <a:effectLst/>
        </p:spPr>
      </p:pic>
      <p:sp>
        <p:nvSpPr>
          <p:cNvPr id="30" name="29 Rectángulo"/>
          <p:cNvSpPr/>
          <p:nvPr/>
        </p:nvSpPr>
        <p:spPr>
          <a:xfrm>
            <a:off x="10298122" y="8886852"/>
            <a:ext cx="6643734" cy="707886"/>
          </a:xfrm>
          <a:prstGeom prst="rect">
            <a:avLst/>
          </a:prstGeom>
        </p:spPr>
        <p:txBody>
          <a:bodyPr wrap="square">
            <a:spAutoFit/>
          </a:bodyPr>
          <a:lstStyle/>
          <a:p>
            <a:pPr algn="ctr"/>
            <a:r>
              <a:rPr lang="es-AR" sz="2000" b="1" dirty="0" smtClean="0">
                <a:latin typeface="Comic Sans MS" pitchFamily="66" charset="0"/>
              </a:rPr>
              <a:t>Figura 2. Características de pérdida de Sincronismo-Unidad </a:t>
            </a:r>
            <a:r>
              <a:rPr lang="es-AR" sz="2000" b="1" dirty="0" err="1" smtClean="0">
                <a:latin typeface="Comic Sans MS" pitchFamily="66" charset="0"/>
              </a:rPr>
              <a:t>Tandem</a:t>
            </a:r>
            <a:r>
              <a:rPr lang="es-AR" sz="2000" b="1" dirty="0" smtClean="0">
                <a:latin typeface="Comic Sans MS" pitchFamily="66" charset="0"/>
              </a:rPr>
              <a:t>. </a:t>
            </a:r>
            <a:endParaRPr lang="es-AR" sz="2000" b="1" dirty="0">
              <a:latin typeface="Comic Sans MS" pitchFamily="66" charset="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p:nvPr/>
        </p:nvSpPr>
        <p:spPr>
          <a:xfrm>
            <a:off x="368240" y="457168"/>
            <a:ext cx="10001320" cy="5986254"/>
          </a:xfrm>
          <a:prstGeom prst="rect">
            <a:avLst/>
          </a:prstGeom>
        </p:spPr>
        <p:txBody>
          <a:bodyPr vert="horz" wrap="square" lIns="0" tIns="12700" rIns="0" bIns="0" rtlCol="0">
            <a:spAutoFit/>
          </a:bodyPr>
          <a:lstStyle/>
          <a:p>
            <a:pPr marL="12700" marR="5080" algn="just">
              <a:spcBef>
                <a:spcPts val="100"/>
              </a:spcBef>
            </a:pPr>
            <a:r>
              <a:rPr lang="es-AR" sz="2400" spc="-5" dirty="0" smtClean="0">
                <a:latin typeface="Comic Sans MS"/>
                <a:cs typeface="Comic Sans MS"/>
              </a:rPr>
              <a:t>Sin la respuesta del regulador de tensión, </a:t>
            </a:r>
            <a:r>
              <a:rPr lang="es-AR" sz="2400" spc="-5" dirty="0" smtClean="0">
                <a:latin typeface="Comic Sans MS"/>
                <a:cs typeface="Comic Sans MS"/>
              </a:rPr>
              <a:t>las tensiones </a:t>
            </a:r>
            <a:r>
              <a:rPr lang="es-AR" sz="2400" spc="-5" dirty="0" smtClean="0">
                <a:latin typeface="Comic Sans MS"/>
                <a:cs typeface="Comic Sans MS"/>
              </a:rPr>
              <a:t>internas de máquina durante el disturbio </a:t>
            </a:r>
            <a:r>
              <a:rPr lang="es-AR" sz="2400" spc="-5" dirty="0" smtClean="0">
                <a:latin typeface="Comic Sans MS"/>
                <a:cs typeface="Comic Sans MS"/>
              </a:rPr>
              <a:t>son bajas</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lo</a:t>
            </a:r>
            <a:r>
              <a:rPr lang="es-AR" sz="2400" dirty="0" smtClean="0">
                <a:latin typeface="Comic Sans MS"/>
                <a:cs typeface="Comic Sans MS"/>
              </a:rPr>
              <a:t> </a:t>
            </a:r>
            <a:r>
              <a:rPr lang="es-AR" sz="2400" spc="-5" dirty="0" smtClean="0">
                <a:latin typeface="Comic Sans MS"/>
                <a:cs typeface="Comic Sans MS"/>
              </a:rPr>
              <a:t>tanto,</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centros</a:t>
            </a:r>
            <a:r>
              <a:rPr lang="es-AR" sz="2400" dirty="0" smtClean="0">
                <a:latin typeface="Comic Sans MS"/>
                <a:cs typeface="Comic Sans MS"/>
              </a:rPr>
              <a:t> </a:t>
            </a:r>
            <a:r>
              <a:rPr lang="es-AR" sz="2400" spc="-5" dirty="0" smtClean="0">
                <a:latin typeface="Comic Sans MS"/>
                <a:cs typeface="Comic Sans MS"/>
              </a:rPr>
              <a:t>eléctricos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las oscilaciones </a:t>
            </a:r>
            <a:r>
              <a:rPr lang="es-AR" sz="2400" spc="-5" dirty="0" smtClean="0">
                <a:latin typeface="Comic Sans MS"/>
                <a:cs typeface="Comic Sans MS"/>
              </a:rPr>
              <a:t>están cercanos a la zona del generador.</a:t>
            </a:r>
            <a:r>
              <a:rPr lang="es-AR" sz="2400" dirty="0" smtClean="0">
                <a:latin typeface="Comic Sans MS"/>
                <a:cs typeface="Comic Sans MS"/>
              </a:rPr>
              <a:t> </a:t>
            </a:r>
          </a:p>
          <a:p>
            <a:pPr marL="12700" marR="5080" algn="just">
              <a:spcBef>
                <a:spcPts val="100"/>
              </a:spcBef>
            </a:pPr>
            <a:r>
              <a:rPr lang="es-AR" sz="2400" spc="-5" dirty="0" smtClean="0">
                <a:latin typeface="Comic Sans MS"/>
                <a:cs typeface="Comic Sans MS"/>
              </a:rPr>
              <a:t>Se consideró</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inestabilidad</a:t>
            </a:r>
            <a:r>
              <a:rPr lang="es-AR" sz="2400" dirty="0" smtClean="0">
                <a:latin typeface="Comic Sans MS"/>
                <a:cs typeface="Comic Sans MS"/>
              </a:rPr>
              <a:t> </a:t>
            </a:r>
            <a:r>
              <a:rPr lang="es-AR" sz="2400" spc="-5" dirty="0" smtClean="0">
                <a:latin typeface="Comic Sans MS"/>
                <a:cs typeface="Comic Sans MS"/>
              </a:rPr>
              <a:t>fue</a:t>
            </a:r>
            <a:r>
              <a:rPr lang="es-AR" sz="2400" dirty="0" smtClean="0">
                <a:latin typeface="Comic Sans MS"/>
                <a:cs typeface="Comic Sans MS"/>
              </a:rPr>
              <a:t> </a:t>
            </a:r>
            <a:r>
              <a:rPr lang="es-AR" sz="2400" spc="-5" dirty="0" smtClean="0">
                <a:latin typeface="Comic Sans MS"/>
                <a:cs typeface="Comic Sans MS"/>
              </a:rPr>
              <a:t>causada</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el despeje</a:t>
            </a:r>
            <a:r>
              <a:rPr lang="es-AR" sz="2400" spc="145" dirty="0" smtClean="0">
                <a:latin typeface="Comic Sans MS"/>
                <a:cs typeface="Comic Sans MS"/>
              </a:rPr>
              <a:t> </a:t>
            </a:r>
            <a:r>
              <a:rPr lang="es-AR" sz="2400" spc="-5" dirty="0" smtClean="0">
                <a:latin typeface="Comic Sans MS"/>
                <a:cs typeface="Comic Sans MS"/>
              </a:rPr>
              <a:t>prolongado</a:t>
            </a:r>
            <a:r>
              <a:rPr lang="es-AR" sz="2400" spc="145" dirty="0" smtClean="0">
                <a:latin typeface="Comic Sans MS"/>
                <a:cs typeface="Comic Sans MS"/>
              </a:rPr>
              <a:t> </a:t>
            </a:r>
            <a:r>
              <a:rPr lang="es-AR" sz="2400" spc="-5" dirty="0" smtClean="0">
                <a:latin typeface="Comic Sans MS"/>
                <a:cs typeface="Comic Sans MS"/>
              </a:rPr>
              <a:t>de</a:t>
            </a:r>
            <a:r>
              <a:rPr lang="es-AR" sz="2400" spc="140" dirty="0" smtClean="0">
                <a:latin typeface="Comic Sans MS"/>
                <a:cs typeface="Comic Sans MS"/>
              </a:rPr>
              <a:t> </a:t>
            </a:r>
            <a:r>
              <a:rPr lang="es-AR" sz="2400" spc="-5" dirty="0" smtClean="0">
                <a:latin typeface="Comic Sans MS"/>
                <a:cs typeface="Comic Sans MS"/>
              </a:rPr>
              <a:t>una</a:t>
            </a:r>
            <a:r>
              <a:rPr lang="es-AR" sz="2400" spc="145" dirty="0" smtClean="0">
                <a:latin typeface="Comic Sans MS"/>
                <a:cs typeface="Comic Sans MS"/>
              </a:rPr>
              <a:t> </a:t>
            </a:r>
            <a:r>
              <a:rPr lang="es-AR" sz="2400" spc="-5" dirty="0" smtClean="0">
                <a:latin typeface="Comic Sans MS"/>
                <a:cs typeface="Comic Sans MS"/>
              </a:rPr>
              <a:t>falla</a:t>
            </a:r>
            <a:r>
              <a:rPr lang="es-AR" sz="2400" spc="140" dirty="0" smtClean="0">
                <a:latin typeface="Comic Sans MS"/>
                <a:cs typeface="Comic Sans MS"/>
              </a:rPr>
              <a:t> </a:t>
            </a:r>
            <a:r>
              <a:rPr lang="es-AR" sz="2400" spc="-5" dirty="0" smtClean="0">
                <a:latin typeface="Comic Sans MS"/>
                <a:cs typeface="Comic Sans MS"/>
              </a:rPr>
              <a:t>trifásica</a:t>
            </a:r>
            <a:r>
              <a:rPr lang="es-AR" sz="2400" spc="140" dirty="0" smtClean="0">
                <a:latin typeface="Comic Sans MS"/>
                <a:cs typeface="Comic Sans MS"/>
              </a:rPr>
              <a:t> </a:t>
            </a:r>
            <a:r>
              <a:rPr lang="es-AR" sz="2400" spc="-5" dirty="0" smtClean="0">
                <a:latin typeface="Comic Sans MS"/>
                <a:cs typeface="Comic Sans MS"/>
              </a:rPr>
              <a:t>en</a:t>
            </a:r>
            <a:r>
              <a:rPr lang="es-AR" sz="2400" spc="145" dirty="0" smtClean="0">
                <a:latin typeface="Comic Sans MS"/>
                <a:cs typeface="Comic Sans MS"/>
              </a:rPr>
              <a:t> </a:t>
            </a:r>
            <a:r>
              <a:rPr lang="es-AR" sz="2400" spc="-5" dirty="0" smtClean="0">
                <a:latin typeface="Comic Sans MS"/>
                <a:cs typeface="Comic Sans MS"/>
              </a:rPr>
              <a:t>el</a:t>
            </a:r>
            <a:r>
              <a:rPr lang="es-AR" sz="2400" spc="145" dirty="0" smtClean="0">
                <a:latin typeface="Comic Sans MS"/>
                <a:cs typeface="Comic Sans MS"/>
              </a:rPr>
              <a:t> </a:t>
            </a:r>
            <a:r>
              <a:rPr lang="es-AR" sz="2400" spc="-5" dirty="0" smtClean="0">
                <a:latin typeface="Comic Sans MS"/>
                <a:cs typeface="Comic Sans MS"/>
              </a:rPr>
              <a:t>lado de</a:t>
            </a:r>
            <a:r>
              <a:rPr lang="es-AR" sz="2400" dirty="0" smtClean="0">
                <a:latin typeface="Comic Sans MS"/>
                <a:cs typeface="Comic Sans MS"/>
              </a:rPr>
              <a:t> </a:t>
            </a:r>
            <a:r>
              <a:rPr lang="es-AR" sz="2400" spc="-5" dirty="0" smtClean="0">
                <a:latin typeface="Comic Sans MS"/>
                <a:cs typeface="Comic Sans MS"/>
              </a:rPr>
              <a:t>alta</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transformador</a:t>
            </a:r>
            <a:r>
              <a:rPr lang="es-AR" sz="2400" dirty="0" smtClean="0">
                <a:latin typeface="Comic Sans MS"/>
                <a:cs typeface="Comic Sans MS"/>
              </a:rPr>
              <a:t> </a:t>
            </a:r>
            <a:r>
              <a:rPr lang="es-AR" sz="2400" spc="-5" dirty="0" smtClean="0">
                <a:latin typeface="Comic Sans MS"/>
                <a:cs typeface="Comic Sans MS"/>
              </a:rPr>
              <a:t>elevador</a:t>
            </a:r>
            <a:r>
              <a:rPr lang="es-AR" sz="2400" spc="260" dirty="0" smtClean="0">
                <a:latin typeface="Comic Sans MS"/>
                <a:cs typeface="Comic Sans MS"/>
              </a:rPr>
              <a:t> </a:t>
            </a:r>
            <a:r>
              <a:rPr lang="es-AR" sz="2400" spc="-5" dirty="0" smtClean="0">
                <a:latin typeface="Comic Sans MS"/>
                <a:cs typeface="Comic Sans MS"/>
              </a:rPr>
              <a:t>del generador</a:t>
            </a:r>
            <a:r>
              <a:rPr lang="es-AR" sz="2400" spc="-5" dirty="0" smtClean="0">
                <a:latin typeface="Comic Sans MS"/>
                <a:cs typeface="Comic Sans MS"/>
              </a:rPr>
              <a:t>.</a:t>
            </a:r>
            <a:r>
              <a:rPr lang="es-AR" sz="2400" spc="254" dirty="0" smtClean="0">
                <a:latin typeface="Comic Sans MS"/>
                <a:cs typeface="Comic Sans MS"/>
              </a:rPr>
              <a:t> </a:t>
            </a:r>
          </a:p>
          <a:p>
            <a:pPr marL="12700" marR="5080" algn="just">
              <a:spcBef>
                <a:spcPts val="100"/>
              </a:spcBef>
            </a:pPr>
            <a:endParaRPr lang="es-AR" sz="2400" spc="254" dirty="0" smtClean="0">
              <a:latin typeface="Comic Sans MS"/>
              <a:cs typeface="Comic Sans MS"/>
            </a:endParaRPr>
          </a:p>
          <a:p>
            <a:pPr marL="12700" marR="5080" algn="just">
              <a:spcBef>
                <a:spcPts val="100"/>
              </a:spcBef>
            </a:pPr>
            <a:r>
              <a:rPr lang="es-AR" sz="2400" spc="-5" dirty="0" smtClean="0">
                <a:latin typeface="Comic Sans MS"/>
                <a:cs typeface="Comic Sans MS"/>
              </a:rPr>
              <a:t>Como ilustra la </a:t>
            </a:r>
            <a:r>
              <a:rPr lang="es-AR" sz="2400" b="1" spc="-5" dirty="0" smtClean="0">
                <a:latin typeface="Comic Sans MS"/>
                <a:cs typeface="Comic Sans MS"/>
              </a:rPr>
              <a:t>figura 2</a:t>
            </a:r>
            <a:r>
              <a:rPr lang="es-AR" sz="2400" spc="-5" dirty="0" smtClean="0">
                <a:latin typeface="Comic Sans MS"/>
                <a:cs typeface="Comic Sans MS"/>
              </a:rPr>
              <a:t>, el círculo </a:t>
            </a:r>
            <a:r>
              <a:rPr lang="es-AR" sz="2400" spc="-5" dirty="0" smtClean="0">
                <a:latin typeface="Comic Sans MS"/>
                <a:cs typeface="Comic Sans MS"/>
              </a:rPr>
              <a:t>formado por</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trayectoria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incrementa</a:t>
            </a:r>
            <a:r>
              <a:rPr lang="es-AR" sz="2400" dirty="0" smtClean="0">
                <a:latin typeface="Comic Sans MS"/>
                <a:cs typeface="Comic Sans MS"/>
              </a:rPr>
              <a:t> </a:t>
            </a:r>
            <a:r>
              <a:rPr lang="es-AR" sz="2400" spc="-5" dirty="0" smtClean="0">
                <a:latin typeface="Comic Sans MS"/>
                <a:cs typeface="Comic Sans MS"/>
              </a:rPr>
              <a:t>en diámetro</a:t>
            </a:r>
            <a:r>
              <a:rPr lang="es-AR" sz="2400" spc="180" dirty="0" smtClean="0">
                <a:latin typeface="Comic Sans MS"/>
                <a:cs typeface="Comic Sans MS"/>
              </a:rPr>
              <a:t> </a:t>
            </a:r>
            <a:r>
              <a:rPr lang="es-AR" sz="2400" spc="-5" dirty="0" smtClean="0">
                <a:latin typeface="Comic Sans MS"/>
                <a:cs typeface="Comic Sans MS"/>
              </a:rPr>
              <a:t>y</a:t>
            </a:r>
            <a:r>
              <a:rPr lang="es-AR" sz="2400" spc="185" dirty="0" smtClean="0">
                <a:latin typeface="Comic Sans MS"/>
                <a:cs typeface="Comic Sans MS"/>
              </a:rPr>
              <a:t> </a:t>
            </a:r>
            <a:r>
              <a:rPr lang="es-AR" sz="2400" spc="-5" dirty="0" smtClean="0">
                <a:latin typeface="Comic Sans MS"/>
                <a:cs typeface="Comic Sans MS"/>
              </a:rPr>
              <a:t>el</a:t>
            </a:r>
            <a:r>
              <a:rPr lang="es-AR" sz="2400" spc="180" dirty="0" smtClean="0">
                <a:latin typeface="Comic Sans MS"/>
                <a:cs typeface="Comic Sans MS"/>
              </a:rPr>
              <a:t> </a:t>
            </a:r>
            <a:r>
              <a:rPr lang="es-AR" sz="2400" spc="-5" dirty="0" smtClean="0">
                <a:latin typeface="Comic Sans MS"/>
                <a:cs typeface="Comic Sans MS"/>
              </a:rPr>
              <a:t>centro</a:t>
            </a:r>
            <a:r>
              <a:rPr lang="es-AR" sz="2400" spc="185" dirty="0" smtClean="0">
                <a:latin typeface="Comic Sans MS"/>
                <a:cs typeface="Comic Sans MS"/>
              </a:rPr>
              <a:t> </a:t>
            </a:r>
            <a:r>
              <a:rPr lang="es-AR" sz="2400" spc="-5" dirty="0" smtClean="0">
                <a:latin typeface="Comic Sans MS"/>
                <a:cs typeface="Comic Sans MS"/>
              </a:rPr>
              <a:t>eléctrico</a:t>
            </a:r>
            <a:r>
              <a:rPr lang="es-AR" sz="2400" spc="180" dirty="0" smtClean="0">
                <a:latin typeface="Comic Sans MS"/>
                <a:cs typeface="Comic Sans MS"/>
              </a:rPr>
              <a:t> </a:t>
            </a:r>
            <a:r>
              <a:rPr lang="es-AR" sz="2400" spc="-5" dirty="0" smtClean="0">
                <a:latin typeface="Comic Sans MS"/>
                <a:cs typeface="Comic Sans MS"/>
              </a:rPr>
              <a:t>se</a:t>
            </a:r>
            <a:r>
              <a:rPr lang="es-AR" sz="2400" spc="185" dirty="0" smtClean="0">
                <a:latin typeface="Comic Sans MS"/>
                <a:cs typeface="Comic Sans MS"/>
              </a:rPr>
              <a:t> </a:t>
            </a:r>
            <a:r>
              <a:rPr lang="es-AR" sz="2400" spc="-5" dirty="0" smtClean="0">
                <a:latin typeface="Comic Sans MS"/>
                <a:cs typeface="Comic Sans MS"/>
              </a:rPr>
              <a:t>mueve</a:t>
            </a:r>
            <a:r>
              <a:rPr lang="es-AR" sz="2400" spc="175" dirty="0" smtClean="0">
                <a:latin typeface="Comic Sans MS"/>
                <a:cs typeface="Comic Sans MS"/>
              </a:rPr>
              <a:t> </a:t>
            </a:r>
            <a:r>
              <a:rPr lang="es-AR" sz="2400" spc="-5" dirty="0" smtClean="0">
                <a:latin typeface="Comic Sans MS"/>
                <a:cs typeface="Comic Sans MS"/>
              </a:rPr>
              <a:t>desde</a:t>
            </a:r>
            <a:r>
              <a:rPr lang="es-AR" sz="2400" spc="175" dirty="0" smtClean="0">
                <a:latin typeface="Comic Sans MS"/>
                <a:cs typeface="Comic Sans MS"/>
              </a:rPr>
              <a:t> </a:t>
            </a:r>
            <a:r>
              <a:rPr lang="es-AR" sz="2400" spc="-5" dirty="0" smtClean="0">
                <a:latin typeface="Comic Sans MS"/>
                <a:cs typeface="Comic Sans MS"/>
              </a:rPr>
              <a:t>dentro del</a:t>
            </a:r>
            <a:r>
              <a:rPr lang="es-AR" sz="2400" spc="125" dirty="0" smtClean="0">
                <a:latin typeface="Comic Sans MS"/>
                <a:cs typeface="Comic Sans MS"/>
              </a:rPr>
              <a:t> </a:t>
            </a:r>
            <a:r>
              <a:rPr lang="es-AR" sz="2400" spc="-5" dirty="0" smtClean="0">
                <a:latin typeface="Comic Sans MS"/>
                <a:cs typeface="Comic Sans MS"/>
              </a:rPr>
              <a:t>generador</a:t>
            </a:r>
            <a:r>
              <a:rPr lang="es-AR" sz="2400" spc="130" dirty="0" smtClean="0">
                <a:latin typeface="Comic Sans MS"/>
                <a:cs typeface="Comic Sans MS"/>
              </a:rPr>
              <a:t> </a:t>
            </a:r>
            <a:r>
              <a:rPr lang="es-AR" sz="2400" spc="-5" dirty="0" smtClean="0">
                <a:latin typeface="Comic Sans MS"/>
                <a:cs typeface="Comic Sans MS"/>
              </a:rPr>
              <a:t>hacia</a:t>
            </a:r>
            <a:r>
              <a:rPr lang="es-AR" sz="2400" spc="130" dirty="0" smtClean="0">
                <a:latin typeface="Comic Sans MS"/>
                <a:cs typeface="Comic Sans MS"/>
              </a:rPr>
              <a:t> </a:t>
            </a:r>
            <a:r>
              <a:rPr lang="es-AR" sz="2400" spc="-5" dirty="0" smtClean="0">
                <a:latin typeface="Comic Sans MS"/>
                <a:cs typeface="Comic Sans MS"/>
              </a:rPr>
              <a:t>dentro</a:t>
            </a:r>
            <a:r>
              <a:rPr lang="es-AR" sz="2400" spc="130" dirty="0" smtClean="0">
                <a:latin typeface="Comic Sans MS"/>
                <a:cs typeface="Comic Sans MS"/>
              </a:rPr>
              <a:t> </a:t>
            </a:r>
            <a:r>
              <a:rPr lang="es-AR" sz="2400" spc="-5" dirty="0" smtClean="0">
                <a:latin typeface="Comic Sans MS"/>
                <a:cs typeface="Comic Sans MS"/>
              </a:rPr>
              <a:t>del</a:t>
            </a:r>
            <a:r>
              <a:rPr lang="es-AR" sz="2400" spc="125" dirty="0" smtClean="0">
                <a:latin typeface="Comic Sans MS"/>
                <a:cs typeface="Comic Sans MS"/>
              </a:rPr>
              <a:t> </a:t>
            </a:r>
            <a:r>
              <a:rPr lang="es-AR" sz="2400" spc="-5" dirty="0" smtClean="0">
                <a:latin typeface="Comic Sans MS"/>
                <a:cs typeface="Comic Sans MS"/>
              </a:rPr>
              <a:t>transformador</a:t>
            </a:r>
            <a:r>
              <a:rPr lang="es-AR" sz="2400" spc="125" dirty="0" smtClean="0">
                <a:latin typeface="Comic Sans MS"/>
                <a:cs typeface="Comic Sans MS"/>
              </a:rPr>
              <a:t> </a:t>
            </a:r>
            <a:r>
              <a:rPr lang="es-AR" sz="2400" spc="-5" dirty="0" smtClean="0">
                <a:latin typeface="Comic Sans MS"/>
                <a:cs typeface="Comic Sans MS"/>
              </a:rPr>
              <a:t>elevador en</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medida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incrementa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del sistema</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tres</a:t>
            </a:r>
            <a:r>
              <a:rPr lang="es-AR" sz="2400" dirty="0" smtClean="0">
                <a:latin typeface="Comic Sans MS"/>
                <a:cs typeface="Comic Sans MS"/>
              </a:rPr>
              <a:t> </a:t>
            </a:r>
            <a:r>
              <a:rPr lang="es-AR" sz="2400" spc="-5" dirty="0" smtClean="0">
                <a:latin typeface="Comic Sans MS"/>
                <a:cs typeface="Comic Sans MS"/>
              </a:rPr>
              <a:t>características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 sincronismo </a:t>
            </a:r>
            <a:r>
              <a:rPr lang="es-AR" sz="2400" spc="-5" dirty="0" smtClean="0">
                <a:latin typeface="Comic Sans MS"/>
                <a:cs typeface="Comic Sans MS"/>
              </a:rPr>
              <a:t>pueden usualmente ser detectadas por </a:t>
            </a:r>
            <a:r>
              <a:rPr lang="es-AR" sz="2400" spc="-5" dirty="0" smtClean="0">
                <a:latin typeface="Comic Sans MS"/>
                <a:cs typeface="Comic Sans MS"/>
              </a:rPr>
              <a:t>los esquemas </a:t>
            </a:r>
            <a:r>
              <a:rPr lang="es-AR" sz="2400" spc="-5" dirty="0" smtClean="0">
                <a:latin typeface="Comic Sans MS"/>
                <a:cs typeface="Comic Sans MS"/>
              </a:rPr>
              <a:t>de relés de pérdida de sincronismo que </a:t>
            </a:r>
            <a:r>
              <a:rPr lang="es-AR" sz="2400" spc="-5" dirty="0" smtClean="0">
                <a:latin typeface="Comic Sans MS"/>
                <a:cs typeface="Comic Sans MS"/>
              </a:rPr>
              <a:t>serán discutidos </a:t>
            </a:r>
            <a:r>
              <a:rPr lang="es-AR" sz="2400" spc="-5" dirty="0" smtClean="0">
                <a:latin typeface="Comic Sans MS"/>
                <a:cs typeface="Comic Sans MS"/>
              </a:rPr>
              <a:t>más</a:t>
            </a:r>
            <a:r>
              <a:rPr lang="es-AR" sz="2400" dirty="0" smtClean="0">
                <a:latin typeface="Comic Sans MS"/>
                <a:cs typeface="Comic Sans MS"/>
              </a:rPr>
              <a:t> </a:t>
            </a:r>
            <a:r>
              <a:rPr lang="es-AR" sz="2400" spc="-5" dirty="0" smtClean="0">
                <a:latin typeface="Comic Sans MS"/>
                <a:cs typeface="Comic Sans MS"/>
              </a:rPr>
              <a:t>adelante.</a:t>
            </a:r>
            <a:endParaRPr lang="es-AR" sz="2400" dirty="0" smtClean="0">
              <a:latin typeface="Comic Sans MS"/>
              <a:cs typeface="Comic Sans MS"/>
            </a:endParaRPr>
          </a:p>
          <a:p>
            <a:pPr marL="12700" marR="5080" algn="just">
              <a:spcBef>
                <a:spcPts val="100"/>
              </a:spcBef>
              <a:tabLst>
                <a:tab pos="996315" algn="l"/>
                <a:tab pos="1275080" algn="l"/>
                <a:tab pos="1833245" algn="l"/>
                <a:tab pos="2112010" algn="l"/>
                <a:tab pos="2877820" algn="l"/>
              </a:tabLst>
            </a:pPr>
            <a:endParaRPr lang="es-AR" sz="2400" dirty="0" smtClean="0">
              <a:latin typeface="Comic Sans MS"/>
              <a:cs typeface="Comic Sans MS"/>
            </a:endParaRPr>
          </a:p>
          <a:p>
            <a:pPr marL="12700" marR="5080" algn="just">
              <a:spcBef>
                <a:spcPts val="100"/>
              </a:spcBef>
              <a:tabLst>
                <a:tab pos="996315" algn="l"/>
                <a:tab pos="1275080" algn="l"/>
                <a:tab pos="1833245" algn="l"/>
                <a:tab pos="2112010" algn="l"/>
                <a:tab pos="2877820" algn="l"/>
              </a:tabLst>
            </a:pPr>
            <a:endParaRPr sz="2400">
              <a:latin typeface="Comic Sans MS"/>
              <a:cs typeface="Comic Sans MS"/>
            </a:endParaRPr>
          </a:p>
        </p:txBody>
      </p:sp>
      <p:pic>
        <p:nvPicPr>
          <p:cNvPr id="5" name="Picture 2"/>
          <p:cNvPicPr>
            <a:picLocks noChangeAspect="1" noChangeArrowheads="1"/>
          </p:cNvPicPr>
          <p:nvPr/>
        </p:nvPicPr>
        <p:blipFill>
          <a:blip r:embed="rId2"/>
          <a:srcRect/>
          <a:stretch>
            <a:fillRect/>
          </a:stretch>
        </p:blipFill>
        <p:spPr bwMode="auto">
          <a:xfrm>
            <a:off x="10655312" y="671482"/>
            <a:ext cx="6381758" cy="8143932"/>
          </a:xfrm>
          <a:prstGeom prst="rect">
            <a:avLst/>
          </a:prstGeom>
          <a:noFill/>
          <a:ln w="9525">
            <a:noFill/>
            <a:miter lim="800000"/>
            <a:headEnd/>
            <a:tailEnd/>
          </a:ln>
          <a:effectLst/>
        </p:spPr>
      </p:pic>
      <p:sp>
        <p:nvSpPr>
          <p:cNvPr id="6" name="5 Rectángulo"/>
          <p:cNvSpPr/>
          <p:nvPr/>
        </p:nvSpPr>
        <p:spPr>
          <a:xfrm>
            <a:off x="10298122" y="8886852"/>
            <a:ext cx="6643734" cy="707886"/>
          </a:xfrm>
          <a:prstGeom prst="rect">
            <a:avLst/>
          </a:prstGeom>
        </p:spPr>
        <p:txBody>
          <a:bodyPr wrap="square">
            <a:spAutoFit/>
          </a:bodyPr>
          <a:lstStyle/>
          <a:p>
            <a:pPr algn="ctr"/>
            <a:r>
              <a:rPr lang="es-AR" sz="2000" b="1" dirty="0" smtClean="0">
                <a:latin typeface="Comic Sans MS" pitchFamily="66" charset="0"/>
              </a:rPr>
              <a:t>Figura 2. Características de pérdida de Sincronismo-Unidad </a:t>
            </a:r>
            <a:r>
              <a:rPr lang="es-AR" sz="2000" b="1" dirty="0" err="1" smtClean="0">
                <a:latin typeface="Comic Sans MS" pitchFamily="66" charset="0"/>
              </a:rPr>
              <a:t>Tandem</a:t>
            </a:r>
            <a:r>
              <a:rPr lang="es-AR" sz="2000" b="1" dirty="0" smtClean="0">
                <a:latin typeface="Comic Sans MS" pitchFamily="66" charset="0"/>
              </a:rPr>
              <a:t>. </a:t>
            </a:r>
            <a:endParaRPr lang="es-AR" sz="2000" b="1" dirty="0">
              <a:latin typeface="Comic Sans MS" pitchFamily="66" charset="0"/>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296802" y="314292"/>
            <a:ext cx="17287996" cy="1490152"/>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Esquemas de relés de pérdida de </a:t>
            </a:r>
            <a:r>
              <a:rPr sz="2400" b="1" spc="-5">
                <a:latin typeface="Comic Sans MS"/>
                <a:cs typeface="Comic Sans MS"/>
              </a:rPr>
              <a:t>sincronismo </a:t>
            </a:r>
            <a:r>
              <a:rPr sz="2400" b="1" spc="-5" smtClean="0">
                <a:latin typeface="Comic Sans MS"/>
                <a:cs typeface="Comic Sans MS"/>
              </a:rPr>
              <a:t>para</a:t>
            </a:r>
            <a:r>
              <a:rPr lang="es-AR" sz="2400" b="1" spc="-5" dirty="0" smtClean="0">
                <a:latin typeface="Comic Sans MS"/>
                <a:cs typeface="Comic Sans MS"/>
              </a:rPr>
              <a:t> </a:t>
            </a:r>
            <a:r>
              <a:rPr sz="2400" b="1" spc="-5" smtClean="0">
                <a:latin typeface="Comic Sans MS"/>
                <a:cs typeface="Comic Sans MS"/>
              </a:rPr>
              <a:t>generadores</a:t>
            </a:r>
            <a:endParaRPr sz="2400">
              <a:latin typeface="Comic Sans MS"/>
              <a:cs typeface="Comic Sans MS"/>
            </a:endParaRPr>
          </a:p>
          <a:p>
            <a:pPr marL="12700" marR="5080" algn="just"/>
            <a:r>
              <a:rPr sz="2400" spc="-5" smtClean="0">
                <a:latin typeface="Comic Sans MS"/>
                <a:cs typeface="Comic Sans MS"/>
              </a:rPr>
              <a:t>Los</a:t>
            </a:r>
            <a:r>
              <a:rPr sz="2400" smtClean="0">
                <a:latin typeface="Comic Sans MS"/>
                <a:cs typeface="Comic Sans MS"/>
              </a:rPr>
              <a:t> </a:t>
            </a:r>
            <a:r>
              <a:rPr sz="2400" spc="-5" dirty="0">
                <a:latin typeface="Comic Sans MS"/>
                <a:cs typeface="Comic Sans MS"/>
              </a:rPr>
              <a:t>esquemas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relés</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pueden</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a:latin typeface="Comic Sans MS"/>
                <a:cs typeface="Comic Sans MS"/>
              </a:rPr>
              <a:t>usados</a:t>
            </a:r>
            <a:r>
              <a:rPr sz="2400">
                <a:latin typeface="Comic Sans MS"/>
                <a:cs typeface="Comic Sans MS"/>
              </a:rPr>
              <a:t> </a:t>
            </a:r>
            <a:r>
              <a:rPr sz="2400" spc="-5" smtClean="0">
                <a:latin typeface="Comic Sans MS"/>
                <a:cs typeface="Comic Sans MS"/>
              </a:rPr>
              <a:t>para</a:t>
            </a:r>
            <a:r>
              <a:rPr lang="es-AR" sz="2400" spc="-5" dirty="0" smtClean="0">
                <a:latin typeface="Comic Sans MS"/>
                <a:cs typeface="Comic Sans MS"/>
              </a:rPr>
              <a:t> </a:t>
            </a:r>
            <a:r>
              <a:rPr sz="2400" spc="-5" smtClean="0">
                <a:latin typeface="Comic Sans MS"/>
                <a:cs typeface="Comic Sans MS"/>
              </a:rPr>
              <a:t>detectar</a:t>
            </a:r>
            <a:r>
              <a:rPr sz="2400" smtClean="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eventos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pérdida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a:latin typeface="Comic Sans MS"/>
                <a:cs typeface="Comic Sans MS"/>
              </a:rPr>
              <a:t>sincronismo</a:t>
            </a:r>
            <a:r>
              <a:rPr sz="2400">
                <a:latin typeface="Comic Sans MS"/>
                <a:cs typeface="Comic Sans MS"/>
              </a:rPr>
              <a:t> </a:t>
            </a:r>
            <a:r>
              <a:rPr sz="2400" spc="-5" smtClean="0">
                <a:latin typeface="Comic Sans MS"/>
                <a:cs typeface="Comic Sans MS"/>
              </a:rPr>
              <a:t>del</a:t>
            </a:r>
            <a:r>
              <a:rPr lang="es-AR" sz="2400" spc="-5" dirty="0" smtClean="0">
                <a:latin typeface="Comic Sans MS"/>
                <a:cs typeface="Comic Sans MS"/>
              </a:rPr>
              <a:t> </a:t>
            </a:r>
            <a:r>
              <a:rPr sz="2400" spc="-5" smtClean="0">
                <a:latin typeface="Comic Sans MS"/>
                <a:cs typeface="Comic Sans MS"/>
              </a:rPr>
              <a:t>generador</a:t>
            </a:r>
            <a:r>
              <a:rPr sz="2400" smtClean="0">
                <a:latin typeface="Comic Sans MS"/>
                <a:cs typeface="Comic Sans MS"/>
              </a:rPr>
              <a:t> </a:t>
            </a:r>
            <a:r>
              <a:rPr sz="2400" spc="-5" dirty="0">
                <a:latin typeface="Comic Sans MS"/>
                <a:cs typeface="Comic Sans MS"/>
              </a:rPr>
              <a:t>son</a:t>
            </a:r>
            <a:r>
              <a:rPr sz="2400" dirty="0">
                <a:latin typeface="Comic Sans MS"/>
                <a:cs typeface="Comic Sans MS"/>
              </a:rPr>
              <a:t> </a:t>
            </a:r>
            <a:r>
              <a:rPr sz="2400" spc="-5" dirty="0">
                <a:latin typeface="Comic Sans MS"/>
                <a:cs typeface="Comic Sans MS"/>
              </a:rPr>
              <a:t>esencialmente</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mismos</a:t>
            </a:r>
            <a:r>
              <a:rPr sz="2400" dirty="0">
                <a:latin typeface="Comic Sans MS"/>
                <a:cs typeface="Comic Sans MS"/>
              </a:rPr>
              <a:t> </a:t>
            </a:r>
            <a:r>
              <a:rPr sz="2400" spc="-5">
                <a:latin typeface="Comic Sans MS"/>
                <a:cs typeface="Comic Sans MS"/>
              </a:rPr>
              <a:t>que</a:t>
            </a:r>
            <a:r>
              <a:rPr sz="2400" spc="260">
                <a:latin typeface="Comic Sans MS"/>
                <a:cs typeface="Comic Sans MS"/>
              </a:rPr>
              <a:t> </a:t>
            </a:r>
            <a:r>
              <a:rPr sz="2400" spc="-5" smtClean="0">
                <a:latin typeface="Comic Sans MS"/>
                <a:cs typeface="Comic Sans MS"/>
              </a:rPr>
              <a:t>los</a:t>
            </a:r>
            <a:r>
              <a:rPr lang="es-AR" sz="2400" spc="-5" dirty="0" smtClean="0">
                <a:latin typeface="Comic Sans MS"/>
                <a:cs typeface="Comic Sans MS"/>
              </a:rPr>
              <a:t> </a:t>
            </a:r>
            <a:r>
              <a:rPr sz="2400" spc="-5" smtClean="0">
                <a:latin typeface="Comic Sans MS"/>
                <a:cs typeface="Comic Sans MS"/>
              </a:rPr>
              <a:t>esquemas </a:t>
            </a:r>
            <a:r>
              <a:rPr sz="2400" spc="-5" dirty="0">
                <a:latin typeface="Comic Sans MS"/>
                <a:cs typeface="Comic Sans MS"/>
              </a:rPr>
              <a:t>de relés usados para detectar </a:t>
            </a:r>
            <a:r>
              <a:rPr sz="2400" spc="-5">
                <a:latin typeface="Comic Sans MS"/>
                <a:cs typeface="Comic Sans MS"/>
              </a:rPr>
              <a:t>las </a:t>
            </a:r>
            <a:r>
              <a:rPr sz="2400" spc="-5" smtClean="0">
                <a:latin typeface="Comic Sans MS"/>
                <a:cs typeface="Comic Sans MS"/>
              </a:rPr>
              <a:t>condiciones</a:t>
            </a:r>
            <a:r>
              <a:rPr lang="es-AR" sz="2400" spc="-5" dirty="0" smtClean="0">
                <a:latin typeface="Comic Sans MS"/>
                <a:cs typeface="Comic Sans MS"/>
              </a:rPr>
              <a:t> </a:t>
            </a:r>
            <a:r>
              <a:rPr sz="2400" spc="-5" smtClean="0">
                <a:latin typeface="Comic Sans MS"/>
                <a:cs typeface="Comic Sans MS"/>
              </a:rPr>
              <a:t>de </a:t>
            </a:r>
            <a:r>
              <a:rPr sz="2400" spc="-5" dirty="0">
                <a:latin typeface="Comic Sans MS"/>
                <a:cs typeface="Comic Sans MS"/>
              </a:rPr>
              <a:t>pérdida de sincronismo de líneas de transmisión</a:t>
            </a:r>
            <a:r>
              <a:rPr sz="2400" spc="-5">
                <a:latin typeface="Comic Sans MS"/>
                <a:cs typeface="Comic Sans MS"/>
              </a:rPr>
              <a:t>.</a:t>
            </a:r>
            <a:r>
              <a:rPr sz="2400">
                <a:latin typeface="Comic Sans MS"/>
                <a:cs typeface="Comic Sans MS"/>
              </a:rPr>
              <a:t> </a:t>
            </a:r>
            <a:r>
              <a:rPr sz="2400" spc="-5" smtClean="0">
                <a:latin typeface="Comic Sans MS"/>
                <a:cs typeface="Comic Sans MS"/>
              </a:rPr>
              <a:t>Los</a:t>
            </a:r>
            <a:r>
              <a:rPr lang="es-AR" sz="2400" spc="-5" dirty="0" smtClean="0">
                <a:latin typeface="Comic Sans MS"/>
                <a:cs typeface="Comic Sans MS"/>
              </a:rPr>
              <a:t> </a:t>
            </a:r>
            <a:r>
              <a:rPr sz="2400" spc="-5" smtClean="0">
                <a:latin typeface="Comic Sans MS"/>
                <a:cs typeface="Comic Sans MS"/>
              </a:rPr>
              <a:t>distintos</a:t>
            </a:r>
            <a:r>
              <a:rPr sz="2400" spc="10" smtClean="0">
                <a:latin typeface="Comic Sans MS"/>
                <a:cs typeface="Comic Sans MS"/>
              </a:rPr>
              <a:t> </a:t>
            </a:r>
            <a:r>
              <a:rPr sz="2400" spc="-5" dirty="0">
                <a:latin typeface="Comic Sans MS"/>
                <a:cs typeface="Comic Sans MS"/>
              </a:rPr>
              <a:t>métodos</a:t>
            </a:r>
            <a:r>
              <a:rPr sz="2400" spc="10" dirty="0">
                <a:latin typeface="Comic Sans MS"/>
                <a:cs typeface="Comic Sans MS"/>
              </a:rPr>
              <a:t> </a:t>
            </a:r>
            <a:r>
              <a:rPr sz="2400" spc="-5" dirty="0">
                <a:latin typeface="Comic Sans MS"/>
                <a:cs typeface="Comic Sans MS"/>
              </a:rPr>
              <a:t>de</a:t>
            </a:r>
            <a:r>
              <a:rPr sz="2400" spc="15" dirty="0">
                <a:latin typeface="Comic Sans MS"/>
                <a:cs typeface="Comic Sans MS"/>
              </a:rPr>
              <a:t> </a:t>
            </a:r>
            <a:r>
              <a:rPr sz="2400" spc="-5" dirty="0">
                <a:latin typeface="Comic Sans MS"/>
                <a:cs typeface="Comic Sans MS"/>
              </a:rPr>
              <a:t>detección</a:t>
            </a:r>
            <a:r>
              <a:rPr sz="2400" spc="10" dirty="0">
                <a:latin typeface="Comic Sans MS"/>
                <a:cs typeface="Comic Sans MS"/>
              </a:rPr>
              <a:t> </a:t>
            </a:r>
            <a:r>
              <a:rPr sz="2400" spc="-5" dirty="0">
                <a:latin typeface="Comic Sans MS"/>
                <a:cs typeface="Comic Sans MS"/>
              </a:rPr>
              <a:t>son</a:t>
            </a:r>
            <a:r>
              <a:rPr sz="2400" spc="10" dirty="0">
                <a:latin typeface="Comic Sans MS"/>
                <a:cs typeface="Comic Sans MS"/>
              </a:rPr>
              <a:t> </a:t>
            </a:r>
            <a:r>
              <a:rPr sz="2400" spc="-5" dirty="0">
                <a:latin typeface="Comic Sans MS"/>
                <a:cs typeface="Comic Sans MS"/>
              </a:rPr>
              <a:t>discutidos</a:t>
            </a:r>
            <a:r>
              <a:rPr sz="2400" spc="15" dirty="0">
                <a:latin typeface="Comic Sans MS"/>
                <a:cs typeface="Comic Sans MS"/>
              </a:rPr>
              <a:t> </a:t>
            </a:r>
            <a:r>
              <a:rPr sz="2400" spc="-5">
                <a:latin typeface="Comic Sans MS"/>
                <a:cs typeface="Comic Sans MS"/>
              </a:rPr>
              <a:t>adelante</a:t>
            </a:r>
            <a:r>
              <a:rPr sz="2400" spc="-5" smtClean="0">
                <a:latin typeface="Comic Sans MS"/>
                <a:cs typeface="Comic Sans MS"/>
              </a:rPr>
              <a:t>.</a:t>
            </a:r>
            <a:endParaRPr sz="2400">
              <a:latin typeface="Comic Sans MS"/>
              <a:cs typeface="Comic Sans MS"/>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296802" y="314292"/>
            <a:ext cx="9001188" cy="9246121"/>
          </a:xfrm>
          <a:prstGeom prst="rect">
            <a:avLst/>
          </a:prstGeom>
        </p:spPr>
        <p:txBody>
          <a:bodyPr vert="horz" wrap="square" lIns="0" tIns="12700" rIns="0" bIns="0" rtlCol="0">
            <a:spAutoFit/>
          </a:bodyPr>
          <a:lstStyle/>
          <a:p>
            <a:pPr marL="12700" algn="just">
              <a:spcBef>
                <a:spcPts val="5"/>
              </a:spcBef>
            </a:pPr>
            <a:r>
              <a:rPr sz="2400" b="1" spc="-5" smtClean="0">
                <a:latin typeface="Comic Sans MS"/>
                <a:cs typeface="Comic Sans MS"/>
              </a:rPr>
              <a:t>Relés </a:t>
            </a:r>
            <a:r>
              <a:rPr sz="2400" b="1" spc="-5" dirty="0">
                <a:latin typeface="Comic Sans MS"/>
                <a:cs typeface="Comic Sans MS"/>
              </a:rPr>
              <a:t>de pérdida </a:t>
            </a:r>
            <a:r>
              <a:rPr sz="2400" b="1" spc="-5">
                <a:latin typeface="Comic Sans MS"/>
                <a:cs typeface="Comic Sans MS"/>
              </a:rPr>
              <a:t>de </a:t>
            </a:r>
            <a:r>
              <a:rPr sz="2400" b="1" spc="-5" smtClean="0">
                <a:latin typeface="Comic Sans MS"/>
                <a:cs typeface="Comic Sans MS"/>
              </a:rPr>
              <a:t>campo</a:t>
            </a:r>
            <a:endParaRPr lang="es-ES" sz="2400" b="1" spc="-5" dirty="0" smtClean="0">
              <a:latin typeface="Comic Sans MS"/>
              <a:cs typeface="Comic Sans MS"/>
            </a:endParaRPr>
          </a:p>
          <a:p>
            <a:pPr marL="12700" algn="just">
              <a:spcBef>
                <a:spcPts val="5"/>
              </a:spcBef>
            </a:pP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relés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campo</a:t>
            </a:r>
            <a:r>
              <a:rPr lang="es-AR" sz="2400" dirty="0" smtClean="0">
                <a:latin typeface="Comic Sans MS"/>
                <a:cs typeface="Comic Sans MS"/>
              </a:rPr>
              <a:t> </a:t>
            </a:r>
            <a:r>
              <a:rPr lang="es-AR" sz="2400" spc="-5" dirty="0" smtClean="0">
                <a:latin typeface="Comic Sans MS"/>
                <a:cs typeface="Comic Sans MS"/>
              </a:rPr>
              <a:t>son</a:t>
            </a:r>
            <a:r>
              <a:rPr lang="es-AR" sz="2400" dirty="0" smtClean="0">
                <a:latin typeface="Comic Sans MS"/>
                <a:cs typeface="Comic Sans MS"/>
              </a:rPr>
              <a:t> </a:t>
            </a:r>
            <a:r>
              <a:rPr lang="es-AR" sz="2400" spc="-5" dirty="0" smtClean="0">
                <a:latin typeface="Comic Sans MS"/>
                <a:cs typeface="Comic Sans MS"/>
              </a:rPr>
              <a:t>aplicados</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la protección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contra</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 pérdida </a:t>
            </a:r>
            <a:r>
              <a:rPr lang="es-AR" sz="2400" spc="-5" dirty="0" smtClean="0">
                <a:latin typeface="Comic Sans MS"/>
                <a:cs typeface="Comic Sans MS"/>
              </a:rPr>
              <a:t>de campo.</a:t>
            </a:r>
            <a:r>
              <a:rPr lang="es-AR" sz="2400" dirty="0" smtClean="0">
                <a:latin typeface="Comic Sans MS"/>
                <a:cs typeface="Comic Sans MS"/>
              </a:rPr>
              <a:t> </a:t>
            </a:r>
            <a:r>
              <a:rPr lang="es-AR" sz="2400" spc="-5" dirty="0" smtClean="0">
                <a:latin typeface="Comic Sans MS"/>
                <a:cs typeface="Comic Sans MS"/>
              </a:rPr>
              <a:t>Dependiendo de cómo son ajustados </a:t>
            </a:r>
            <a:r>
              <a:rPr lang="es-AR" sz="2400" spc="-5" dirty="0" smtClean="0">
                <a:latin typeface="Comic Sans MS"/>
                <a:cs typeface="Comic Sans MS"/>
              </a:rPr>
              <a:t>y aplicados</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relés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distancia</a:t>
            </a:r>
            <a:r>
              <a:rPr lang="es-AR" sz="2400" dirty="0" smtClean="0">
                <a:latin typeface="Comic Sans MS"/>
                <a:cs typeface="Comic Sans MS"/>
              </a:rPr>
              <a:t> </a:t>
            </a:r>
            <a:r>
              <a:rPr lang="es-AR" sz="2400" spc="-5" dirty="0" err="1" smtClean="0">
                <a:latin typeface="Comic Sans MS"/>
                <a:cs typeface="Comic Sans MS"/>
              </a:rPr>
              <a:t>mho</a:t>
            </a:r>
            <a:r>
              <a:rPr lang="es-AR" sz="2400" spc="254" dirty="0" smtClean="0">
                <a:latin typeface="Comic Sans MS"/>
                <a:cs typeface="Comic Sans MS"/>
              </a:rPr>
              <a:t> </a:t>
            </a:r>
            <a:r>
              <a:rPr lang="es-AR" sz="2400" spc="-5" dirty="0" smtClean="0">
                <a:latin typeface="Comic Sans MS"/>
                <a:cs typeface="Comic Sans MS"/>
              </a:rPr>
              <a:t>convencionales usadas </a:t>
            </a:r>
            <a:r>
              <a:rPr lang="es-AR" sz="2400" spc="-5" dirty="0" smtClean="0">
                <a:latin typeface="Comic Sans MS"/>
                <a:cs typeface="Comic Sans MS"/>
              </a:rPr>
              <a:t>para esta protección, podría ser </a:t>
            </a:r>
            <a:r>
              <a:rPr lang="es-AR" sz="2400" spc="-5" dirty="0" smtClean="0">
                <a:latin typeface="Comic Sans MS"/>
                <a:cs typeface="Comic Sans MS"/>
              </a:rPr>
              <a:t>proporcionado algún</a:t>
            </a:r>
            <a:r>
              <a:rPr lang="es-AR" sz="2400" dirty="0" smtClean="0">
                <a:latin typeface="Comic Sans MS"/>
                <a:cs typeface="Comic Sans MS"/>
              </a:rPr>
              <a:t> </a:t>
            </a:r>
            <a:r>
              <a:rPr lang="es-AR" sz="2400" spc="-5" dirty="0" smtClean="0">
                <a:latin typeface="Comic Sans MS"/>
                <a:cs typeface="Comic Sans MS"/>
              </a:rPr>
              <a:t>grado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protección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spc="254"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sincronismo para</a:t>
            </a:r>
            <a:r>
              <a:rPr lang="es-AR" sz="2400" dirty="0" smtClean="0">
                <a:latin typeface="Comic Sans MS"/>
                <a:cs typeface="Comic Sans MS"/>
              </a:rPr>
              <a:t> </a:t>
            </a:r>
            <a:r>
              <a:rPr lang="es-AR" sz="2400" spc="-5" dirty="0" smtClean="0">
                <a:latin typeface="Comic Sans MS"/>
                <a:cs typeface="Comic Sans MS"/>
              </a:rPr>
              <a:t>oscilaciones</a:t>
            </a:r>
            <a:r>
              <a:rPr lang="es-AR" sz="2400" spc="5" dirty="0" smtClean="0">
                <a:latin typeface="Comic Sans MS"/>
                <a:cs typeface="Comic Sans MS"/>
              </a:rPr>
              <a:t> </a:t>
            </a:r>
            <a:r>
              <a:rPr lang="es-AR" sz="2400" spc="-5" dirty="0" smtClean="0">
                <a:latin typeface="Comic Sans MS"/>
                <a:cs typeface="Comic Sans MS"/>
              </a:rPr>
              <a:t>que</a:t>
            </a:r>
            <a:r>
              <a:rPr lang="es-AR" sz="2400" spc="5" dirty="0" smtClean="0">
                <a:latin typeface="Comic Sans MS"/>
                <a:cs typeface="Comic Sans MS"/>
              </a:rPr>
              <a:t> </a:t>
            </a:r>
            <a:r>
              <a:rPr lang="es-AR" sz="2400" spc="-5" dirty="0" smtClean="0">
                <a:latin typeface="Comic Sans MS"/>
                <a:cs typeface="Comic Sans MS"/>
              </a:rPr>
              <a:t>pasan</a:t>
            </a:r>
            <a:r>
              <a:rPr lang="es-AR" sz="2400" spc="5" dirty="0" smtClean="0">
                <a:latin typeface="Comic Sans MS"/>
                <a:cs typeface="Comic Sans MS"/>
              </a:rPr>
              <a:t> </a:t>
            </a:r>
            <a:r>
              <a:rPr lang="es-AR" sz="2400" spc="-5" dirty="0" smtClean="0">
                <a:latin typeface="Comic Sans MS"/>
                <a:cs typeface="Comic Sans MS"/>
              </a:rPr>
              <a:t>a</a:t>
            </a:r>
            <a:r>
              <a:rPr lang="es-AR" sz="2400" spc="5" dirty="0" smtClean="0">
                <a:latin typeface="Comic Sans MS"/>
                <a:cs typeface="Comic Sans MS"/>
              </a:rPr>
              <a:t> </a:t>
            </a:r>
            <a:r>
              <a:rPr lang="es-AR" sz="2400" spc="-5" dirty="0" smtClean="0">
                <a:latin typeface="Comic Sans MS"/>
                <a:cs typeface="Comic Sans MS"/>
              </a:rPr>
              <a:t>través</a:t>
            </a:r>
            <a:r>
              <a:rPr lang="es-AR" sz="2400" spc="5" dirty="0" smtClean="0">
                <a:latin typeface="Comic Sans MS"/>
                <a:cs typeface="Comic Sans MS"/>
              </a:rPr>
              <a:t> </a:t>
            </a:r>
            <a:r>
              <a:rPr lang="es-AR" sz="2400" spc="-5" dirty="0" smtClean="0">
                <a:latin typeface="Comic Sans MS"/>
                <a:cs typeface="Comic Sans MS"/>
              </a:rPr>
              <a:t>del</a:t>
            </a:r>
            <a:r>
              <a:rPr lang="es-AR" sz="2400" spc="5" dirty="0" smtClean="0">
                <a:latin typeface="Comic Sans MS"/>
                <a:cs typeface="Comic Sans MS"/>
              </a:rPr>
              <a:t> </a:t>
            </a:r>
            <a:r>
              <a:rPr lang="es-AR" sz="2400" spc="-5" dirty="0" smtClean="0">
                <a:latin typeface="Comic Sans MS"/>
                <a:cs typeface="Comic Sans MS"/>
              </a:rPr>
              <a:t>generador.</a:t>
            </a:r>
          </a:p>
          <a:p>
            <a:pPr marL="12700" algn="just">
              <a:spcBef>
                <a:spcPts val="5"/>
              </a:spcBef>
            </a:pPr>
            <a:r>
              <a:rPr lang="es-AR" sz="2400" spc="-5" dirty="0" smtClean="0">
                <a:latin typeface="Comic Sans MS"/>
                <a:cs typeface="Comic Sans MS"/>
              </a:rPr>
              <a:t>La </a:t>
            </a:r>
            <a:r>
              <a:rPr lang="es-AR" sz="2400" b="1" spc="-5" dirty="0" smtClean="0">
                <a:latin typeface="Comic Sans MS"/>
                <a:cs typeface="Comic Sans MS"/>
              </a:rPr>
              <a:t>figura 3</a:t>
            </a:r>
            <a:r>
              <a:rPr lang="es-AR" sz="2400" spc="-5" dirty="0" smtClean="0">
                <a:latin typeface="Comic Sans MS"/>
                <a:cs typeface="Comic Sans MS"/>
              </a:rPr>
              <a:t> ilustra un esquema de protección de </a:t>
            </a:r>
            <a:r>
              <a:rPr lang="es-AR" sz="2400" spc="-5" dirty="0" smtClean="0">
                <a:latin typeface="Comic Sans MS"/>
                <a:cs typeface="Comic Sans MS"/>
              </a:rPr>
              <a:t>pérdida de </a:t>
            </a:r>
            <a:r>
              <a:rPr lang="es-AR" sz="2400" spc="-5" dirty="0" smtClean="0">
                <a:latin typeface="Comic Sans MS"/>
                <a:cs typeface="Comic Sans MS"/>
              </a:rPr>
              <a:t>campo de dos relés.</a:t>
            </a:r>
            <a:r>
              <a:rPr lang="es-AR" sz="2400" dirty="0" smtClean="0">
                <a:latin typeface="Comic Sans MS"/>
                <a:cs typeface="Comic Sans MS"/>
              </a:rPr>
              <a:t> </a:t>
            </a:r>
            <a:r>
              <a:rPr lang="es-AR" sz="2400" spc="-5" dirty="0" smtClean="0">
                <a:latin typeface="Comic Sans MS"/>
                <a:cs typeface="Comic Sans MS"/>
              </a:rPr>
              <a:t>Estos relés son aplicados a </a:t>
            </a:r>
            <a:r>
              <a:rPr lang="es-AR" sz="2400" spc="-5" dirty="0" smtClean="0">
                <a:latin typeface="Comic Sans MS"/>
                <a:cs typeface="Comic Sans MS"/>
              </a:rPr>
              <a:t>las terminales </a:t>
            </a:r>
            <a:r>
              <a:rPr lang="es-AR" sz="2400" spc="-5" dirty="0" smtClean="0">
                <a:latin typeface="Comic Sans MS"/>
                <a:cs typeface="Comic Sans MS"/>
              </a:rPr>
              <a:t>del generador y son ajustados para ver </a:t>
            </a:r>
            <a:r>
              <a:rPr lang="es-AR" sz="2400" spc="-5" dirty="0" smtClean="0">
                <a:latin typeface="Comic Sans MS"/>
                <a:cs typeface="Comic Sans MS"/>
              </a:rPr>
              <a:t>hacia dentro </a:t>
            </a:r>
            <a:r>
              <a:rPr lang="es-AR" sz="2400" spc="-5" dirty="0" smtClean="0">
                <a:latin typeface="Comic Sans MS"/>
                <a:cs typeface="Comic Sans MS"/>
              </a:rPr>
              <a:t>de la máquina.</a:t>
            </a:r>
            <a:r>
              <a:rPr lang="es-AR" sz="2400" dirty="0" smtClean="0">
                <a:latin typeface="Comic Sans MS"/>
                <a:cs typeface="Comic Sans MS"/>
              </a:rPr>
              <a:t> </a:t>
            </a:r>
            <a:r>
              <a:rPr lang="es-AR" sz="2400" spc="-5" dirty="0" smtClean="0">
                <a:latin typeface="Comic Sans MS"/>
                <a:cs typeface="Comic Sans MS"/>
              </a:rPr>
              <a:t>La característica </a:t>
            </a:r>
            <a:r>
              <a:rPr lang="es-AR" sz="2400" spc="-5" dirty="0" err="1" smtClean="0">
                <a:latin typeface="Comic Sans MS"/>
                <a:cs typeface="Comic Sans MS"/>
              </a:rPr>
              <a:t>mho</a:t>
            </a:r>
            <a:r>
              <a:rPr lang="es-AR" sz="2400" spc="-5" dirty="0" smtClean="0">
                <a:latin typeface="Comic Sans MS"/>
                <a:cs typeface="Comic Sans MS"/>
              </a:rPr>
              <a:t> pequeña </a:t>
            </a:r>
            <a:r>
              <a:rPr lang="es-AR" sz="2400" spc="-5" dirty="0" smtClean="0">
                <a:latin typeface="Comic Sans MS"/>
                <a:cs typeface="Comic Sans MS"/>
              </a:rPr>
              <a:t>no tiene </a:t>
            </a:r>
            <a:r>
              <a:rPr lang="es-AR" sz="2400" spc="-5" dirty="0" smtClean="0">
                <a:latin typeface="Comic Sans MS"/>
                <a:cs typeface="Comic Sans MS"/>
              </a:rPr>
              <a:t>retardo intencional, y así podría </a:t>
            </a:r>
            <a:r>
              <a:rPr lang="es-AR" sz="2400" spc="-5" dirty="0" err="1" smtClean="0">
                <a:latin typeface="Comic Sans MS"/>
                <a:cs typeface="Comic Sans MS"/>
              </a:rPr>
              <a:t>sensar</a:t>
            </a:r>
            <a:r>
              <a:rPr lang="es-AR" sz="2400" spc="-5" dirty="0" smtClean="0">
                <a:latin typeface="Comic Sans MS"/>
                <a:cs typeface="Comic Sans MS"/>
              </a:rPr>
              <a:t> y </a:t>
            </a:r>
            <a:r>
              <a:rPr lang="es-AR" sz="2400" spc="-5" dirty="0" smtClean="0">
                <a:latin typeface="Comic Sans MS"/>
                <a:cs typeface="Comic Sans MS"/>
              </a:rPr>
              <a:t>disparar para</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se mantenga </a:t>
            </a:r>
            <a:r>
              <a:rPr lang="es-AR" sz="2400" spc="-5" dirty="0" smtClean="0">
                <a:latin typeface="Comic Sans MS"/>
                <a:cs typeface="Comic Sans MS"/>
              </a:rPr>
              <a:t>el tiempo suficiente dentro de su círculo.</a:t>
            </a:r>
            <a:r>
              <a:rPr lang="es-AR" sz="2400" dirty="0" smtClean="0">
                <a:latin typeface="Comic Sans MS"/>
                <a:cs typeface="Comic Sans MS"/>
              </a:rPr>
              <a:t> </a:t>
            </a:r>
            <a:r>
              <a:rPr lang="es-AR" sz="2400" spc="-5" dirty="0" smtClean="0">
                <a:latin typeface="Comic Sans MS"/>
                <a:cs typeface="Comic Sans MS"/>
              </a:rPr>
              <a:t>La característica</a:t>
            </a:r>
            <a:r>
              <a:rPr lang="es-AR" sz="2400" dirty="0" smtClean="0">
                <a:latin typeface="Comic Sans MS"/>
                <a:cs typeface="Comic Sans MS"/>
              </a:rPr>
              <a:t> </a:t>
            </a:r>
            <a:r>
              <a:rPr lang="es-AR" sz="2400" spc="-5" dirty="0" err="1" smtClean="0">
                <a:latin typeface="Comic Sans MS"/>
                <a:cs typeface="Comic Sans MS"/>
              </a:rPr>
              <a:t>mho</a:t>
            </a:r>
            <a:r>
              <a:rPr lang="es-AR" sz="2400" dirty="0" smtClean="0">
                <a:latin typeface="Comic Sans MS"/>
                <a:cs typeface="Comic Sans MS"/>
              </a:rPr>
              <a:t> </a:t>
            </a:r>
            <a:r>
              <a:rPr lang="es-AR" sz="2400" spc="-5" dirty="0" smtClean="0">
                <a:latin typeface="Comic Sans MS"/>
                <a:cs typeface="Comic Sans MS"/>
              </a:rPr>
              <a:t>mayor</a:t>
            </a:r>
            <a:r>
              <a:rPr lang="es-AR" sz="2400" dirty="0" smtClean="0">
                <a:latin typeface="Comic Sans MS"/>
                <a:cs typeface="Comic Sans MS"/>
              </a:rPr>
              <a:t> </a:t>
            </a:r>
            <a:r>
              <a:rPr lang="es-AR" sz="2400" spc="-5" dirty="0" smtClean="0">
                <a:latin typeface="Comic Sans MS"/>
                <a:cs typeface="Comic Sans MS"/>
              </a:rPr>
              <a:t>debe</a:t>
            </a:r>
            <a:r>
              <a:rPr lang="es-AR" sz="2400" dirty="0" smtClean="0">
                <a:latin typeface="Comic Sans MS"/>
                <a:cs typeface="Comic Sans MS"/>
              </a:rPr>
              <a:t> </a:t>
            </a:r>
            <a:r>
              <a:rPr lang="es-AR" sz="2400" spc="-5" dirty="0" smtClean="0">
                <a:latin typeface="Comic Sans MS"/>
                <a:cs typeface="Comic Sans MS"/>
              </a:rPr>
              <a:t>tener</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retardo</a:t>
            </a:r>
            <a:r>
              <a:rPr lang="es-AR" sz="2400" dirty="0" smtClean="0">
                <a:latin typeface="Comic Sans MS"/>
                <a:cs typeface="Comic Sans MS"/>
              </a:rPr>
              <a:t> </a:t>
            </a:r>
            <a:r>
              <a:rPr lang="es-AR" sz="2400" spc="-5" dirty="0" smtClean="0">
                <a:latin typeface="Comic Sans MS"/>
                <a:cs typeface="Comic Sans MS"/>
              </a:rPr>
              <a:t>de tiempo</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evitar</a:t>
            </a:r>
            <a:r>
              <a:rPr lang="es-AR" sz="2400" dirty="0" smtClean="0">
                <a:latin typeface="Comic Sans MS"/>
                <a:cs typeface="Comic Sans MS"/>
              </a:rPr>
              <a:t> </a:t>
            </a:r>
            <a:r>
              <a:rPr lang="es-AR" sz="2400" spc="-5" dirty="0" smtClean="0">
                <a:latin typeface="Comic Sans MS"/>
                <a:cs typeface="Comic Sans MS"/>
              </a:rPr>
              <a:t>operaciones</a:t>
            </a:r>
            <a:r>
              <a:rPr lang="es-AR" sz="2400" dirty="0" smtClean="0">
                <a:latin typeface="Comic Sans MS"/>
                <a:cs typeface="Comic Sans MS"/>
              </a:rPr>
              <a:t> </a:t>
            </a:r>
            <a:r>
              <a:rPr lang="es-AR" sz="2400" spc="-5" dirty="0" smtClean="0">
                <a:latin typeface="Comic Sans MS"/>
                <a:cs typeface="Comic Sans MS"/>
              </a:rPr>
              <a:t>incorrectas</a:t>
            </a:r>
            <a:r>
              <a:rPr lang="es-AR" sz="2400" dirty="0" smtClean="0">
                <a:latin typeface="Comic Sans MS"/>
                <a:cs typeface="Comic Sans MS"/>
              </a:rPr>
              <a:t> </a:t>
            </a:r>
            <a:r>
              <a:rPr lang="es-AR" sz="2400" spc="-5" dirty="0" smtClean="0">
                <a:latin typeface="Comic Sans MS"/>
                <a:cs typeface="Comic Sans MS"/>
              </a:rPr>
              <a:t>con oscilaciones</a:t>
            </a:r>
            <a:r>
              <a:rPr lang="es-AR" sz="2400" dirty="0" smtClean="0">
                <a:latin typeface="Comic Sans MS"/>
                <a:cs typeface="Comic Sans MS"/>
              </a:rPr>
              <a:t> </a:t>
            </a:r>
            <a:r>
              <a:rPr lang="es-AR" sz="2400" spc="-5" dirty="0" smtClean="0">
                <a:latin typeface="Comic Sans MS"/>
                <a:cs typeface="Comic Sans MS"/>
              </a:rPr>
              <a:t>estables</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podrían</a:t>
            </a:r>
            <a:r>
              <a:rPr lang="es-AR" sz="2400" dirty="0" smtClean="0">
                <a:latin typeface="Comic Sans MS"/>
                <a:cs typeface="Comic Sans MS"/>
              </a:rPr>
              <a:t> </a:t>
            </a:r>
            <a:r>
              <a:rPr lang="es-AR" sz="2400" spc="-5" dirty="0" smtClean="0">
                <a:latin typeface="Comic Sans MS"/>
                <a:cs typeface="Comic Sans MS"/>
              </a:rPr>
              <a:t>momentáneamente entrar </a:t>
            </a:r>
            <a:r>
              <a:rPr lang="es-AR" sz="2400" spc="-5" dirty="0" smtClean="0">
                <a:latin typeface="Comic Sans MS"/>
                <a:cs typeface="Comic Sans MS"/>
              </a:rPr>
              <a:t>al círculo; de aquí que, no es probable que </a:t>
            </a:r>
            <a:r>
              <a:rPr lang="es-AR" sz="2400" spc="-5" dirty="0" smtClean="0">
                <a:latin typeface="Comic Sans MS"/>
                <a:cs typeface="Comic Sans MS"/>
              </a:rPr>
              <a:t>pueda detectar</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spc="254"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sincronismo</a:t>
            </a:r>
            <a:r>
              <a:rPr lang="es-AR" sz="2400" spc="-5" dirty="0" smtClean="0">
                <a:latin typeface="Comic Sans MS"/>
                <a:cs typeface="Comic Sans MS"/>
              </a:rPr>
              <a:t>, puesto</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no</a:t>
            </a:r>
            <a:r>
              <a:rPr lang="es-AR" sz="2400" dirty="0" smtClean="0">
                <a:latin typeface="Comic Sans MS"/>
                <a:cs typeface="Comic Sans MS"/>
              </a:rPr>
              <a:t> </a:t>
            </a:r>
            <a:r>
              <a:rPr lang="es-AR" sz="2400" spc="-5" dirty="0" smtClean="0">
                <a:latin typeface="Comic Sans MS"/>
                <a:cs typeface="Comic Sans MS"/>
              </a:rPr>
              <a:t>permanecerá</a:t>
            </a:r>
            <a:r>
              <a:rPr lang="es-AR" sz="2400" dirty="0" smtClean="0">
                <a:latin typeface="Comic Sans MS"/>
                <a:cs typeface="Comic Sans MS"/>
              </a:rPr>
              <a:t> </a:t>
            </a:r>
            <a:r>
              <a:rPr lang="es-AR" sz="2400" spc="-5" dirty="0" smtClean="0">
                <a:latin typeface="Comic Sans MS"/>
                <a:cs typeface="Comic Sans MS"/>
              </a:rPr>
              <a:t>dentro</a:t>
            </a:r>
            <a:r>
              <a:rPr lang="es-AR" sz="2400" spc="254" dirty="0" smtClean="0">
                <a:latin typeface="Comic Sans MS"/>
                <a:cs typeface="Comic Sans MS"/>
              </a:rPr>
              <a:t> </a:t>
            </a:r>
            <a:r>
              <a:rPr lang="es-AR" sz="2400" spc="-5" dirty="0" smtClean="0">
                <a:latin typeface="Comic Sans MS"/>
                <a:cs typeface="Comic Sans MS"/>
              </a:rPr>
              <a:t>del círculo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relé</a:t>
            </a:r>
            <a:r>
              <a:rPr lang="es-AR" sz="2400" dirty="0" smtClean="0">
                <a:latin typeface="Comic Sans MS"/>
                <a:cs typeface="Comic Sans MS"/>
              </a:rPr>
              <a:t> </a:t>
            </a:r>
            <a:r>
              <a:rPr lang="es-AR" sz="2400" spc="-5" dirty="0" smtClean="0">
                <a:latin typeface="Comic Sans MS"/>
                <a:cs typeface="Comic Sans MS"/>
              </a:rPr>
              <a:t>lo</a:t>
            </a:r>
            <a:r>
              <a:rPr lang="es-AR" sz="2400" dirty="0" smtClean="0">
                <a:latin typeface="Comic Sans MS"/>
                <a:cs typeface="Comic Sans MS"/>
              </a:rPr>
              <a:t> </a:t>
            </a:r>
            <a:r>
              <a:rPr lang="es-AR" sz="2400" spc="-5" dirty="0" smtClean="0">
                <a:latin typeface="Comic Sans MS"/>
                <a:cs typeface="Comic Sans MS"/>
              </a:rPr>
              <a:t>suficiente</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sea completado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Esta</a:t>
            </a:r>
            <a:r>
              <a:rPr lang="es-AR" sz="2400" dirty="0" smtClean="0">
                <a:latin typeface="Comic Sans MS"/>
                <a:cs typeface="Comic Sans MS"/>
              </a:rPr>
              <a:t> </a:t>
            </a:r>
            <a:r>
              <a:rPr lang="es-AR" sz="2400" spc="-5" dirty="0" smtClean="0">
                <a:latin typeface="Comic Sans MS"/>
                <a:cs typeface="Comic Sans MS"/>
              </a:rPr>
              <a:t>característica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diámetro</a:t>
            </a:r>
            <a:r>
              <a:rPr lang="es-AR" sz="2400" dirty="0" smtClean="0">
                <a:latin typeface="Comic Sans MS"/>
                <a:cs typeface="Comic Sans MS"/>
              </a:rPr>
              <a:t> </a:t>
            </a:r>
            <a:r>
              <a:rPr lang="es-AR" sz="2400" spc="-5" dirty="0" smtClean="0">
                <a:latin typeface="Comic Sans MS"/>
                <a:cs typeface="Comic Sans MS"/>
              </a:rPr>
              <a:t>mayor</a:t>
            </a:r>
            <a:r>
              <a:rPr lang="es-AR" sz="2400" spc="-5" dirty="0" smtClean="0">
                <a:latin typeface="Comic Sans MS"/>
                <a:cs typeface="Comic Sans MS"/>
              </a:rPr>
              <a:t>, usualmente</a:t>
            </a:r>
            <a:r>
              <a:rPr lang="es-AR" sz="2400" dirty="0" smtClean="0">
                <a:latin typeface="Comic Sans MS"/>
                <a:cs typeface="Comic Sans MS"/>
              </a:rPr>
              <a:t> </a:t>
            </a:r>
            <a:r>
              <a:rPr lang="es-AR" sz="2400" spc="-5" dirty="0" smtClean="0">
                <a:latin typeface="Comic Sans MS"/>
                <a:cs typeface="Comic Sans MS"/>
              </a:rPr>
              <a:t>ajustada</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reactancia</a:t>
            </a:r>
            <a:r>
              <a:rPr lang="es-AR" sz="2400" dirty="0" smtClean="0">
                <a:latin typeface="Comic Sans MS"/>
                <a:cs typeface="Comic Sans MS"/>
              </a:rPr>
              <a:t> </a:t>
            </a:r>
            <a:r>
              <a:rPr lang="es-AR" sz="2400" spc="-5" dirty="0" smtClean="0">
                <a:latin typeface="Comic Sans MS"/>
                <a:cs typeface="Comic Sans MS"/>
              </a:rPr>
              <a:t>síncrona</a:t>
            </a:r>
            <a:r>
              <a:rPr lang="es-AR" sz="2400" spc="254"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la unidad </a:t>
            </a:r>
            <a:r>
              <a:rPr lang="es-AR" sz="2400" spc="-5" dirty="0" smtClean="0">
                <a:latin typeface="Comic Sans MS"/>
                <a:cs typeface="Comic Sans MS"/>
              </a:rPr>
              <a:t>y con un desplazamiento hacia delante igual a </a:t>
            </a:r>
            <a:r>
              <a:rPr lang="es-AR" sz="2400" spc="-5" dirty="0" smtClean="0">
                <a:latin typeface="Comic Sans MS"/>
                <a:cs typeface="Comic Sans MS"/>
              </a:rPr>
              <a:t>la mitad </a:t>
            </a:r>
            <a:r>
              <a:rPr lang="es-AR" sz="2400" spc="-5" dirty="0" smtClean="0">
                <a:latin typeface="Comic Sans MS"/>
                <a:cs typeface="Comic Sans MS"/>
              </a:rPr>
              <a:t>de la reactancia transitoria de la unidad, es </a:t>
            </a:r>
            <a:r>
              <a:rPr lang="es-AR" sz="2400" spc="-5" dirty="0" smtClean="0">
                <a:latin typeface="Comic Sans MS"/>
                <a:cs typeface="Comic Sans MS"/>
              </a:rPr>
              <a:t>usada frecuentemente</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generadores</a:t>
            </a:r>
            <a:r>
              <a:rPr lang="es-AR" sz="2400" dirty="0" smtClean="0">
                <a:latin typeface="Comic Sans MS"/>
                <a:cs typeface="Comic Sans MS"/>
              </a:rPr>
              <a:t> </a:t>
            </a:r>
            <a:r>
              <a:rPr lang="es-AR" sz="2400" spc="-5" dirty="0" smtClean="0">
                <a:latin typeface="Comic Sans MS"/>
                <a:cs typeface="Comic Sans MS"/>
              </a:rPr>
              <a:t>pequeños</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menos importantes</a:t>
            </a:r>
            <a:r>
              <a:rPr lang="es-AR" sz="2400" spc="-5" dirty="0" smtClean="0">
                <a:latin typeface="Comic Sans MS"/>
                <a:cs typeface="Comic Sans MS"/>
              </a:rPr>
              <a:t>.</a:t>
            </a:r>
            <a:endParaRPr sz="900">
              <a:latin typeface="Comic Sans MS"/>
              <a:cs typeface="Comic Sans MS"/>
            </a:endParaRPr>
          </a:p>
        </p:txBody>
      </p:sp>
      <p:grpSp>
        <p:nvGrpSpPr>
          <p:cNvPr id="2" name="object 5"/>
          <p:cNvGrpSpPr/>
          <p:nvPr/>
        </p:nvGrpSpPr>
        <p:grpSpPr>
          <a:xfrm>
            <a:off x="9798056" y="600044"/>
            <a:ext cx="7286676" cy="7500990"/>
            <a:chOff x="1032852" y="5821476"/>
            <a:chExt cx="2762885" cy="2835275"/>
          </a:xfrm>
        </p:grpSpPr>
        <p:sp>
          <p:nvSpPr>
            <p:cNvPr id="4" name="object 6"/>
            <p:cNvSpPr/>
            <p:nvPr/>
          </p:nvSpPr>
          <p:spPr>
            <a:xfrm>
              <a:off x="1038186" y="5836703"/>
              <a:ext cx="2757805" cy="2765425"/>
            </a:xfrm>
            <a:custGeom>
              <a:avLst/>
              <a:gdLst/>
              <a:ahLst/>
              <a:cxnLst/>
              <a:rect l="l" t="t" r="r" b="b"/>
              <a:pathLst>
                <a:path w="2757804" h="2765425">
                  <a:moveTo>
                    <a:pt x="2757220" y="513295"/>
                  </a:moveTo>
                  <a:lnTo>
                    <a:pt x="2672651" y="513295"/>
                  </a:lnTo>
                  <a:lnTo>
                    <a:pt x="2672651" y="86855"/>
                  </a:lnTo>
                  <a:lnTo>
                    <a:pt x="2672651" y="86575"/>
                  </a:lnTo>
                  <a:lnTo>
                    <a:pt x="2672651" y="81521"/>
                  </a:lnTo>
                  <a:lnTo>
                    <a:pt x="2672410" y="81521"/>
                  </a:lnTo>
                  <a:lnTo>
                    <a:pt x="2672410" y="86575"/>
                  </a:lnTo>
                  <a:lnTo>
                    <a:pt x="2670225" y="86575"/>
                  </a:lnTo>
                  <a:lnTo>
                    <a:pt x="2670225" y="84035"/>
                  </a:lnTo>
                  <a:lnTo>
                    <a:pt x="2672410" y="86575"/>
                  </a:lnTo>
                  <a:lnTo>
                    <a:pt x="2672410" y="81521"/>
                  </a:lnTo>
                  <a:lnTo>
                    <a:pt x="2670225" y="81521"/>
                  </a:lnTo>
                  <a:lnTo>
                    <a:pt x="2660459" y="81495"/>
                  </a:lnTo>
                  <a:lnTo>
                    <a:pt x="2660459" y="2682456"/>
                  </a:lnTo>
                  <a:lnTo>
                    <a:pt x="1908492" y="2682456"/>
                  </a:lnTo>
                  <a:lnTo>
                    <a:pt x="1908492" y="1992845"/>
                  </a:lnTo>
                  <a:lnTo>
                    <a:pt x="2660459" y="1992845"/>
                  </a:lnTo>
                  <a:lnTo>
                    <a:pt x="2660459" y="1980145"/>
                  </a:lnTo>
                  <a:lnTo>
                    <a:pt x="1908492" y="1980145"/>
                  </a:lnTo>
                  <a:lnTo>
                    <a:pt x="1908492" y="1821256"/>
                  </a:lnTo>
                  <a:lnTo>
                    <a:pt x="1911540" y="1815553"/>
                  </a:lnTo>
                  <a:lnTo>
                    <a:pt x="1926018" y="1785835"/>
                  </a:lnTo>
                  <a:lnTo>
                    <a:pt x="1941258" y="1753831"/>
                  </a:lnTo>
                  <a:lnTo>
                    <a:pt x="1955723" y="1718792"/>
                  </a:lnTo>
                  <a:lnTo>
                    <a:pt x="1975535" y="1648701"/>
                  </a:lnTo>
                  <a:lnTo>
                    <a:pt x="1986203" y="1613649"/>
                  </a:lnTo>
                  <a:lnTo>
                    <a:pt x="1990775" y="1579372"/>
                  </a:lnTo>
                  <a:lnTo>
                    <a:pt x="1996109" y="1542034"/>
                  </a:lnTo>
                  <a:lnTo>
                    <a:pt x="2000681" y="1467370"/>
                  </a:lnTo>
                  <a:lnTo>
                    <a:pt x="1996109" y="1391945"/>
                  </a:lnTo>
                  <a:lnTo>
                    <a:pt x="1990775" y="1354620"/>
                  </a:lnTo>
                  <a:lnTo>
                    <a:pt x="1986203" y="1317282"/>
                  </a:lnTo>
                  <a:lnTo>
                    <a:pt x="1986203" y="1467370"/>
                  </a:lnTo>
                  <a:lnTo>
                    <a:pt x="1983155" y="1504708"/>
                  </a:lnTo>
                  <a:lnTo>
                    <a:pt x="1980869" y="1538986"/>
                  </a:lnTo>
                  <a:lnTo>
                    <a:pt x="1975535" y="1576324"/>
                  </a:lnTo>
                  <a:lnTo>
                    <a:pt x="1970963" y="1611363"/>
                  </a:lnTo>
                  <a:lnTo>
                    <a:pt x="1963343" y="1646415"/>
                  </a:lnTo>
                  <a:lnTo>
                    <a:pt x="1941258" y="1713458"/>
                  </a:lnTo>
                  <a:lnTo>
                    <a:pt x="1913826" y="1778215"/>
                  </a:lnTo>
                  <a:lnTo>
                    <a:pt x="1908492" y="1789684"/>
                  </a:lnTo>
                  <a:lnTo>
                    <a:pt x="1908492" y="1289265"/>
                  </a:lnTo>
                  <a:lnTo>
                    <a:pt x="1964207" y="1289265"/>
                  </a:lnTo>
                  <a:lnTo>
                    <a:pt x="1970963" y="1320330"/>
                  </a:lnTo>
                  <a:lnTo>
                    <a:pt x="1975535" y="1357668"/>
                  </a:lnTo>
                  <a:lnTo>
                    <a:pt x="1980869" y="1391945"/>
                  </a:lnTo>
                  <a:lnTo>
                    <a:pt x="1983155" y="1430045"/>
                  </a:lnTo>
                  <a:lnTo>
                    <a:pt x="1986203" y="1467370"/>
                  </a:lnTo>
                  <a:lnTo>
                    <a:pt x="1986203" y="1317282"/>
                  </a:lnTo>
                  <a:lnTo>
                    <a:pt x="1977478" y="1289265"/>
                  </a:lnTo>
                  <a:lnTo>
                    <a:pt x="2660459" y="1289265"/>
                  </a:lnTo>
                  <a:lnTo>
                    <a:pt x="2660459" y="1277835"/>
                  </a:lnTo>
                  <a:lnTo>
                    <a:pt x="1974062" y="1277835"/>
                  </a:lnTo>
                  <a:lnTo>
                    <a:pt x="1961083" y="1231887"/>
                  </a:lnTo>
                  <a:lnTo>
                    <a:pt x="1961083" y="1277835"/>
                  </a:lnTo>
                  <a:lnTo>
                    <a:pt x="1908492" y="1277835"/>
                  </a:lnTo>
                  <a:lnTo>
                    <a:pt x="1908492" y="1142822"/>
                  </a:lnTo>
                  <a:lnTo>
                    <a:pt x="1913826" y="1153477"/>
                  </a:lnTo>
                  <a:lnTo>
                    <a:pt x="1928304" y="1185481"/>
                  </a:lnTo>
                  <a:lnTo>
                    <a:pt x="1941258" y="1218234"/>
                  </a:lnTo>
                  <a:lnTo>
                    <a:pt x="1953437" y="1252524"/>
                  </a:lnTo>
                  <a:lnTo>
                    <a:pt x="1961083" y="1277835"/>
                  </a:lnTo>
                  <a:lnTo>
                    <a:pt x="1961083" y="1231887"/>
                  </a:lnTo>
                  <a:lnTo>
                    <a:pt x="1955723" y="1212900"/>
                  </a:lnTo>
                  <a:lnTo>
                    <a:pt x="1941258" y="1180147"/>
                  </a:lnTo>
                  <a:lnTo>
                    <a:pt x="1926018" y="1148143"/>
                  </a:lnTo>
                  <a:lnTo>
                    <a:pt x="1911540" y="1115390"/>
                  </a:lnTo>
                  <a:lnTo>
                    <a:pt x="1908492" y="1110234"/>
                  </a:lnTo>
                  <a:lnTo>
                    <a:pt x="1908492" y="979246"/>
                  </a:lnTo>
                  <a:lnTo>
                    <a:pt x="2015921" y="943965"/>
                  </a:lnTo>
                  <a:lnTo>
                    <a:pt x="2012873" y="934059"/>
                  </a:lnTo>
                  <a:lnTo>
                    <a:pt x="1908492" y="967371"/>
                  </a:lnTo>
                  <a:lnTo>
                    <a:pt x="1908492" y="522185"/>
                  </a:lnTo>
                  <a:lnTo>
                    <a:pt x="2660459" y="522185"/>
                  </a:lnTo>
                  <a:lnTo>
                    <a:pt x="2660459" y="513295"/>
                  </a:lnTo>
                  <a:lnTo>
                    <a:pt x="1908492" y="513295"/>
                  </a:lnTo>
                  <a:lnTo>
                    <a:pt x="1908492" y="91655"/>
                  </a:lnTo>
                  <a:lnTo>
                    <a:pt x="2660459" y="91655"/>
                  </a:lnTo>
                  <a:lnTo>
                    <a:pt x="2660459" y="81495"/>
                  </a:lnTo>
                  <a:lnTo>
                    <a:pt x="1896300" y="81495"/>
                  </a:lnTo>
                  <a:lnTo>
                    <a:pt x="1896300" y="91655"/>
                  </a:lnTo>
                  <a:lnTo>
                    <a:pt x="1896300" y="513295"/>
                  </a:lnTo>
                  <a:lnTo>
                    <a:pt x="1896300" y="2682456"/>
                  </a:lnTo>
                  <a:lnTo>
                    <a:pt x="1246428" y="2682456"/>
                  </a:lnTo>
                  <a:lnTo>
                    <a:pt x="1246428" y="2201811"/>
                  </a:lnTo>
                  <a:lnTo>
                    <a:pt x="1263954" y="2201811"/>
                  </a:lnTo>
                  <a:lnTo>
                    <a:pt x="1301280" y="2201811"/>
                  </a:lnTo>
                  <a:lnTo>
                    <a:pt x="1375943" y="2194204"/>
                  </a:lnTo>
                  <a:lnTo>
                    <a:pt x="1448320" y="2179726"/>
                  </a:lnTo>
                  <a:lnTo>
                    <a:pt x="1515364" y="2156866"/>
                  </a:lnTo>
                  <a:lnTo>
                    <a:pt x="1550416" y="2144674"/>
                  </a:lnTo>
                  <a:lnTo>
                    <a:pt x="1582407" y="2129434"/>
                  </a:lnTo>
                  <a:lnTo>
                    <a:pt x="1615173" y="2114969"/>
                  </a:lnTo>
                  <a:lnTo>
                    <a:pt x="1644891" y="2095157"/>
                  </a:lnTo>
                  <a:lnTo>
                    <a:pt x="1674596" y="2077631"/>
                  </a:lnTo>
                  <a:lnTo>
                    <a:pt x="1704314" y="2054771"/>
                  </a:lnTo>
                  <a:lnTo>
                    <a:pt x="1731733" y="2034971"/>
                  </a:lnTo>
                  <a:lnTo>
                    <a:pt x="1759165" y="2009825"/>
                  </a:lnTo>
                  <a:lnTo>
                    <a:pt x="1778482" y="1992845"/>
                  </a:lnTo>
                  <a:lnTo>
                    <a:pt x="1896300" y="1992845"/>
                  </a:lnTo>
                  <a:lnTo>
                    <a:pt x="1896300" y="1980145"/>
                  </a:lnTo>
                  <a:lnTo>
                    <a:pt x="1791246" y="1980145"/>
                  </a:lnTo>
                  <a:lnTo>
                    <a:pt x="1809445" y="1960308"/>
                  </a:lnTo>
                  <a:lnTo>
                    <a:pt x="1831543" y="1935162"/>
                  </a:lnTo>
                  <a:lnTo>
                    <a:pt x="1874215" y="1878025"/>
                  </a:lnTo>
                  <a:lnTo>
                    <a:pt x="1894014" y="1848307"/>
                  </a:lnTo>
                  <a:lnTo>
                    <a:pt x="1896300" y="1844040"/>
                  </a:lnTo>
                  <a:lnTo>
                    <a:pt x="1896300" y="1814868"/>
                  </a:lnTo>
                  <a:lnTo>
                    <a:pt x="1881060" y="1840687"/>
                  </a:lnTo>
                  <a:lnTo>
                    <a:pt x="1861261" y="1868119"/>
                  </a:lnTo>
                  <a:lnTo>
                    <a:pt x="1841449" y="1897824"/>
                  </a:lnTo>
                  <a:lnTo>
                    <a:pt x="1819351" y="1925256"/>
                  </a:lnTo>
                  <a:lnTo>
                    <a:pt x="1796503" y="1950402"/>
                  </a:lnTo>
                  <a:lnTo>
                    <a:pt x="1774405" y="1975535"/>
                  </a:lnTo>
                  <a:lnTo>
                    <a:pt x="1769643" y="1980145"/>
                  </a:lnTo>
                  <a:lnTo>
                    <a:pt x="1756549" y="1980145"/>
                  </a:lnTo>
                  <a:lnTo>
                    <a:pt x="1756549" y="1992845"/>
                  </a:lnTo>
                  <a:lnTo>
                    <a:pt x="1721840" y="2022779"/>
                  </a:lnTo>
                  <a:lnTo>
                    <a:pt x="1666976" y="2064677"/>
                  </a:lnTo>
                  <a:lnTo>
                    <a:pt x="1607553" y="2099729"/>
                  </a:lnTo>
                  <a:lnTo>
                    <a:pt x="1545082" y="2132482"/>
                  </a:lnTo>
                  <a:lnTo>
                    <a:pt x="1478038" y="2154580"/>
                  </a:lnTo>
                  <a:lnTo>
                    <a:pt x="1373657" y="2179726"/>
                  </a:lnTo>
                  <a:lnTo>
                    <a:pt x="1301280" y="2187346"/>
                  </a:lnTo>
                  <a:lnTo>
                    <a:pt x="1263954" y="2187346"/>
                  </a:lnTo>
                  <a:lnTo>
                    <a:pt x="1246428" y="2187346"/>
                  </a:lnTo>
                  <a:lnTo>
                    <a:pt x="1246428" y="1992845"/>
                  </a:lnTo>
                  <a:lnTo>
                    <a:pt x="1756549" y="1992845"/>
                  </a:lnTo>
                  <a:lnTo>
                    <a:pt x="1756549" y="1980145"/>
                  </a:lnTo>
                  <a:lnTo>
                    <a:pt x="1246428" y="1980145"/>
                  </a:lnTo>
                  <a:lnTo>
                    <a:pt x="1246428" y="1521117"/>
                  </a:lnTo>
                  <a:lnTo>
                    <a:pt x="1249476" y="1521460"/>
                  </a:lnTo>
                  <a:lnTo>
                    <a:pt x="1269276" y="1521460"/>
                  </a:lnTo>
                  <a:lnTo>
                    <a:pt x="1289088" y="1521460"/>
                  </a:lnTo>
                  <a:lnTo>
                    <a:pt x="1308900" y="1519174"/>
                  </a:lnTo>
                  <a:lnTo>
                    <a:pt x="1326426" y="1516888"/>
                  </a:lnTo>
                  <a:lnTo>
                    <a:pt x="1346225" y="1514614"/>
                  </a:lnTo>
                  <a:lnTo>
                    <a:pt x="1383563" y="1504708"/>
                  </a:lnTo>
                  <a:lnTo>
                    <a:pt x="1401089" y="1497088"/>
                  </a:lnTo>
                  <a:lnTo>
                    <a:pt x="1418615" y="1491754"/>
                  </a:lnTo>
                  <a:lnTo>
                    <a:pt x="1436128" y="1481848"/>
                  </a:lnTo>
                  <a:lnTo>
                    <a:pt x="1452892" y="1474228"/>
                  </a:lnTo>
                  <a:lnTo>
                    <a:pt x="1470418" y="1464322"/>
                  </a:lnTo>
                  <a:lnTo>
                    <a:pt x="1500886" y="1444510"/>
                  </a:lnTo>
                  <a:lnTo>
                    <a:pt x="1530604" y="1419377"/>
                  </a:lnTo>
                  <a:lnTo>
                    <a:pt x="1542796" y="1407185"/>
                  </a:lnTo>
                  <a:lnTo>
                    <a:pt x="1554988" y="1391945"/>
                  </a:lnTo>
                  <a:lnTo>
                    <a:pt x="1567942" y="1379753"/>
                  </a:lnTo>
                  <a:lnTo>
                    <a:pt x="1580121" y="1364513"/>
                  </a:lnTo>
                  <a:lnTo>
                    <a:pt x="1602219" y="1332522"/>
                  </a:lnTo>
                  <a:lnTo>
                    <a:pt x="1609839" y="1317282"/>
                  </a:lnTo>
                  <a:lnTo>
                    <a:pt x="1619745" y="1299756"/>
                  </a:lnTo>
                  <a:lnTo>
                    <a:pt x="1624507" y="1289265"/>
                  </a:lnTo>
                  <a:lnTo>
                    <a:pt x="1896300" y="1289265"/>
                  </a:lnTo>
                  <a:lnTo>
                    <a:pt x="1896300" y="1277835"/>
                  </a:lnTo>
                  <a:lnTo>
                    <a:pt x="1629600" y="1277835"/>
                  </a:lnTo>
                  <a:lnTo>
                    <a:pt x="1634985" y="1265478"/>
                  </a:lnTo>
                  <a:lnTo>
                    <a:pt x="1644891" y="1228140"/>
                  </a:lnTo>
                  <a:lnTo>
                    <a:pt x="1650212" y="1210614"/>
                  </a:lnTo>
                  <a:lnTo>
                    <a:pt x="1657070" y="1150429"/>
                  </a:lnTo>
                  <a:lnTo>
                    <a:pt x="1657070" y="1130630"/>
                  </a:lnTo>
                  <a:lnTo>
                    <a:pt x="1657070" y="1110818"/>
                  </a:lnTo>
                  <a:lnTo>
                    <a:pt x="1652498" y="1071194"/>
                  </a:lnTo>
                  <a:lnTo>
                    <a:pt x="1650212" y="1053680"/>
                  </a:lnTo>
                  <a:lnTo>
                    <a:pt x="1644891" y="1033868"/>
                  </a:lnTo>
                  <a:lnTo>
                    <a:pt x="1642605" y="1026363"/>
                  </a:lnTo>
                  <a:lnTo>
                    <a:pt x="1642605" y="1110818"/>
                  </a:lnTo>
                  <a:lnTo>
                    <a:pt x="1642605" y="1130630"/>
                  </a:lnTo>
                  <a:lnTo>
                    <a:pt x="1642605" y="1150429"/>
                  </a:lnTo>
                  <a:lnTo>
                    <a:pt x="1639557" y="1170241"/>
                  </a:lnTo>
                  <a:lnTo>
                    <a:pt x="1639557" y="1187767"/>
                  </a:lnTo>
                  <a:lnTo>
                    <a:pt x="1634985" y="1207579"/>
                  </a:lnTo>
                  <a:lnTo>
                    <a:pt x="1632699" y="1225092"/>
                  </a:lnTo>
                  <a:lnTo>
                    <a:pt x="1625079" y="1242618"/>
                  </a:lnTo>
                  <a:lnTo>
                    <a:pt x="1619745" y="1260144"/>
                  </a:lnTo>
                  <a:lnTo>
                    <a:pt x="1612887" y="1277670"/>
                  </a:lnTo>
                  <a:lnTo>
                    <a:pt x="1612798" y="1277835"/>
                  </a:lnTo>
                  <a:lnTo>
                    <a:pt x="1607083" y="1277835"/>
                  </a:lnTo>
                  <a:lnTo>
                    <a:pt x="1607083" y="1289265"/>
                  </a:lnTo>
                  <a:lnTo>
                    <a:pt x="1605267" y="1292898"/>
                  </a:lnTo>
                  <a:lnTo>
                    <a:pt x="1597647" y="1310424"/>
                  </a:lnTo>
                  <a:lnTo>
                    <a:pt x="1587741" y="1324902"/>
                  </a:lnTo>
                  <a:lnTo>
                    <a:pt x="1577835" y="1340142"/>
                  </a:lnTo>
                  <a:lnTo>
                    <a:pt x="1567942" y="1354620"/>
                  </a:lnTo>
                  <a:lnTo>
                    <a:pt x="1558036" y="1369847"/>
                  </a:lnTo>
                  <a:lnTo>
                    <a:pt x="1545082" y="1382039"/>
                  </a:lnTo>
                  <a:lnTo>
                    <a:pt x="1532890" y="1397279"/>
                  </a:lnTo>
                  <a:lnTo>
                    <a:pt x="1520698" y="1409471"/>
                  </a:lnTo>
                  <a:lnTo>
                    <a:pt x="1505458" y="1419377"/>
                  </a:lnTo>
                  <a:lnTo>
                    <a:pt x="1493278" y="1432331"/>
                  </a:lnTo>
                  <a:lnTo>
                    <a:pt x="1478038" y="1442224"/>
                  </a:lnTo>
                  <a:lnTo>
                    <a:pt x="1430794" y="1469656"/>
                  </a:lnTo>
                  <a:lnTo>
                    <a:pt x="1361465" y="1494802"/>
                  </a:lnTo>
                  <a:lnTo>
                    <a:pt x="1324140" y="1501660"/>
                  </a:lnTo>
                  <a:lnTo>
                    <a:pt x="1306614" y="1504708"/>
                  </a:lnTo>
                  <a:lnTo>
                    <a:pt x="1286802" y="1506994"/>
                  </a:lnTo>
                  <a:lnTo>
                    <a:pt x="1269276" y="1506994"/>
                  </a:lnTo>
                  <a:lnTo>
                    <a:pt x="1249476" y="1506994"/>
                  </a:lnTo>
                  <a:lnTo>
                    <a:pt x="1246428" y="1506664"/>
                  </a:lnTo>
                  <a:lnTo>
                    <a:pt x="1246428" y="1289265"/>
                  </a:lnTo>
                  <a:lnTo>
                    <a:pt x="1607083" y="1289265"/>
                  </a:lnTo>
                  <a:lnTo>
                    <a:pt x="1607083" y="1277835"/>
                  </a:lnTo>
                  <a:lnTo>
                    <a:pt x="1246428" y="1277835"/>
                  </a:lnTo>
                  <a:lnTo>
                    <a:pt x="1246428" y="757301"/>
                  </a:lnTo>
                  <a:lnTo>
                    <a:pt x="1269276" y="757301"/>
                  </a:lnTo>
                  <a:lnTo>
                    <a:pt x="1306614" y="757301"/>
                  </a:lnTo>
                  <a:lnTo>
                    <a:pt x="1324140" y="759587"/>
                  </a:lnTo>
                  <a:lnTo>
                    <a:pt x="1343939" y="764159"/>
                  </a:lnTo>
                  <a:lnTo>
                    <a:pt x="1361465" y="767207"/>
                  </a:lnTo>
                  <a:lnTo>
                    <a:pt x="1378229" y="771779"/>
                  </a:lnTo>
                  <a:lnTo>
                    <a:pt x="1395755" y="779399"/>
                  </a:lnTo>
                  <a:lnTo>
                    <a:pt x="1413281" y="784733"/>
                  </a:lnTo>
                  <a:lnTo>
                    <a:pt x="1430794" y="791591"/>
                  </a:lnTo>
                  <a:lnTo>
                    <a:pt x="1446034" y="801497"/>
                  </a:lnTo>
                  <a:lnTo>
                    <a:pt x="1463560" y="809117"/>
                  </a:lnTo>
                  <a:lnTo>
                    <a:pt x="1478038" y="819023"/>
                  </a:lnTo>
                  <a:lnTo>
                    <a:pt x="1493278" y="828916"/>
                  </a:lnTo>
                  <a:lnTo>
                    <a:pt x="1505458" y="841870"/>
                  </a:lnTo>
                  <a:lnTo>
                    <a:pt x="1520698" y="854062"/>
                  </a:lnTo>
                  <a:lnTo>
                    <a:pt x="1532890" y="866254"/>
                  </a:lnTo>
                  <a:lnTo>
                    <a:pt x="1545082" y="879208"/>
                  </a:lnTo>
                  <a:lnTo>
                    <a:pt x="1558036" y="891400"/>
                  </a:lnTo>
                  <a:lnTo>
                    <a:pt x="1567942" y="906627"/>
                  </a:lnTo>
                  <a:lnTo>
                    <a:pt x="1577835" y="921105"/>
                  </a:lnTo>
                  <a:lnTo>
                    <a:pt x="1597647" y="951598"/>
                  </a:lnTo>
                  <a:lnTo>
                    <a:pt x="1605267" y="969124"/>
                  </a:lnTo>
                  <a:lnTo>
                    <a:pt x="1619745" y="1001102"/>
                  </a:lnTo>
                  <a:lnTo>
                    <a:pt x="1625079" y="1018628"/>
                  </a:lnTo>
                  <a:lnTo>
                    <a:pt x="1632699" y="1038440"/>
                  </a:lnTo>
                  <a:lnTo>
                    <a:pt x="1634985" y="1055966"/>
                  </a:lnTo>
                  <a:lnTo>
                    <a:pt x="1639557" y="1073480"/>
                  </a:lnTo>
                  <a:lnTo>
                    <a:pt x="1639557" y="1093292"/>
                  </a:lnTo>
                  <a:lnTo>
                    <a:pt x="1642605" y="1110818"/>
                  </a:lnTo>
                  <a:lnTo>
                    <a:pt x="1642605" y="1026363"/>
                  </a:lnTo>
                  <a:lnTo>
                    <a:pt x="1639557" y="1016342"/>
                  </a:lnTo>
                  <a:lnTo>
                    <a:pt x="1634985" y="996530"/>
                  </a:lnTo>
                  <a:lnTo>
                    <a:pt x="1619745" y="961491"/>
                  </a:lnTo>
                  <a:lnTo>
                    <a:pt x="1609839" y="946251"/>
                  </a:lnTo>
                  <a:lnTo>
                    <a:pt x="1602219" y="928725"/>
                  </a:lnTo>
                  <a:lnTo>
                    <a:pt x="1590027" y="914260"/>
                  </a:lnTo>
                  <a:lnTo>
                    <a:pt x="1580121" y="899020"/>
                  </a:lnTo>
                  <a:lnTo>
                    <a:pt x="1567942" y="883780"/>
                  </a:lnTo>
                  <a:lnTo>
                    <a:pt x="1554988" y="869302"/>
                  </a:lnTo>
                  <a:lnTo>
                    <a:pt x="1542796" y="854062"/>
                  </a:lnTo>
                  <a:lnTo>
                    <a:pt x="1530604" y="841870"/>
                  </a:lnTo>
                  <a:lnTo>
                    <a:pt x="1515364" y="828916"/>
                  </a:lnTo>
                  <a:lnTo>
                    <a:pt x="1500886" y="819023"/>
                  </a:lnTo>
                  <a:lnTo>
                    <a:pt x="1485658" y="806831"/>
                  </a:lnTo>
                  <a:lnTo>
                    <a:pt x="1452892" y="787019"/>
                  </a:lnTo>
                  <a:lnTo>
                    <a:pt x="1401089" y="764159"/>
                  </a:lnTo>
                  <a:lnTo>
                    <a:pt x="1383563" y="759587"/>
                  </a:lnTo>
                  <a:lnTo>
                    <a:pt x="1366037" y="751979"/>
                  </a:lnTo>
                  <a:lnTo>
                    <a:pt x="1356118" y="750836"/>
                  </a:lnTo>
                  <a:lnTo>
                    <a:pt x="1373657" y="751979"/>
                  </a:lnTo>
                  <a:lnTo>
                    <a:pt x="1442986" y="767207"/>
                  </a:lnTo>
                  <a:lnTo>
                    <a:pt x="1478038" y="777113"/>
                  </a:lnTo>
                  <a:lnTo>
                    <a:pt x="1510792" y="789305"/>
                  </a:lnTo>
                  <a:lnTo>
                    <a:pt x="1545082" y="801497"/>
                  </a:lnTo>
                  <a:lnTo>
                    <a:pt x="1575549" y="816737"/>
                  </a:lnTo>
                  <a:lnTo>
                    <a:pt x="1607553" y="831964"/>
                  </a:lnTo>
                  <a:lnTo>
                    <a:pt x="1637271" y="849490"/>
                  </a:lnTo>
                  <a:lnTo>
                    <a:pt x="1721840" y="908913"/>
                  </a:lnTo>
                  <a:lnTo>
                    <a:pt x="1774405" y="956157"/>
                  </a:lnTo>
                  <a:lnTo>
                    <a:pt x="1810854" y="998524"/>
                  </a:lnTo>
                  <a:lnTo>
                    <a:pt x="1713966" y="1029449"/>
                  </a:lnTo>
                  <a:lnTo>
                    <a:pt x="1707362" y="1008722"/>
                  </a:lnTo>
                  <a:lnTo>
                    <a:pt x="1664690" y="1050632"/>
                  </a:lnTo>
                  <a:lnTo>
                    <a:pt x="1724875" y="1063574"/>
                  </a:lnTo>
                  <a:lnTo>
                    <a:pt x="1717916" y="1041819"/>
                  </a:lnTo>
                  <a:lnTo>
                    <a:pt x="1819198" y="1008557"/>
                  </a:lnTo>
                  <a:lnTo>
                    <a:pt x="1861261" y="1063574"/>
                  </a:lnTo>
                  <a:lnTo>
                    <a:pt x="1896300" y="1119136"/>
                  </a:lnTo>
                  <a:lnTo>
                    <a:pt x="1896300" y="1089558"/>
                  </a:lnTo>
                  <a:lnTo>
                    <a:pt x="1894014" y="1085672"/>
                  </a:lnTo>
                  <a:lnTo>
                    <a:pt x="1874215" y="1055966"/>
                  </a:lnTo>
                  <a:lnTo>
                    <a:pt x="1853641" y="1026248"/>
                  </a:lnTo>
                  <a:lnTo>
                    <a:pt x="1835150" y="1003325"/>
                  </a:lnTo>
                  <a:lnTo>
                    <a:pt x="1896300" y="983246"/>
                  </a:lnTo>
                  <a:lnTo>
                    <a:pt x="1896300" y="971270"/>
                  </a:lnTo>
                  <a:lnTo>
                    <a:pt x="1827110" y="993343"/>
                  </a:lnTo>
                  <a:lnTo>
                    <a:pt x="1809445" y="971397"/>
                  </a:lnTo>
                  <a:lnTo>
                    <a:pt x="1759165" y="921105"/>
                  </a:lnTo>
                  <a:lnTo>
                    <a:pt x="1704314" y="876922"/>
                  </a:lnTo>
                  <a:lnTo>
                    <a:pt x="1644891" y="836536"/>
                  </a:lnTo>
                  <a:lnTo>
                    <a:pt x="1582407" y="801497"/>
                  </a:lnTo>
                  <a:lnTo>
                    <a:pt x="1515364" y="774065"/>
                  </a:lnTo>
                  <a:lnTo>
                    <a:pt x="1483372" y="761873"/>
                  </a:lnTo>
                  <a:lnTo>
                    <a:pt x="1448320" y="751979"/>
                  </a:lnTo>
                  <a:lnTo>
                    <a:pt x="1410995" y="744359"/>
                  </a:lnTo>
                  <a:lnTo>
                    <a:pt x="1375943" y="736739"/>
                  </a:lnTo>
                  <a:lnTo>
                    <a:pt x="1338618" y="734453"/>
                  </a:lnTo>
                  <a:lnTo>
                    <a:pt x="1301280" y="729881"/>
                  </a:lnTo>
                  <a:lnTo>
                    <a:pt x="1263954" y="729881"/>
                  </a:lnTo>
                  <a:lnTo>
                    <a:pt x="1246428" y="729881"/>
                  </a:lnTo>
                  <a:lnTo>
                    <a:pt x="1246428" y="522185"/>
                  </a:lnTo>
                  <a:lnTo>
                    <a:pt x="1896300" y="522185"/>
                  </a:lnTo>
                  <a:lnTo>
                    <a:pt x="1896300" y="513295"/>
                  </a:lnTo>
                  <a:lnTo>
                    <a:pt x="1246428" y="513295"/>
                  </a:lnTo>
                  <a:lnTo>
                    <a:pt x="1246428" y="91655"/>
                  </a:lnTo>
                  <a:lnTo>
                    <a:pt x="1896300" y="91655"/>
                  </a:lnTo>
                  <a:lnTo>
                    <a:pt x="1896300" y="81495"/>
                  </a:lnTo>
                  <a:lnTo>
                    <a:pt x="1246428" y="81495"/>
                  </a:lnTo>
                  <a:lnTo>
                    <a:pt x="1246428" y="0"/>
                  </a:lnTo>
                  <a:lnTo>
                    <a:pt x="1236522" y="0"/>
                  </a:lnTo>
                  <a:lnTo>
                    <a:pt x="1236522" y="2682456"/>
                  </a:lnTo>
                  <a:lnTo>
                    <a:pt x="607212" y="2682456"/>
                  </a:lnTo>
                  <a:lnTo>
                    <a:pt x="607212" y="1992845"/>
                  </a:lnTo>
                  <a:lnTo>
                    <a:pt x="749401" y="1992845"/>
                  </a:lnTo>
                  <a:lnTo>
                    <a:pt x="768731" y="2009825"/>
                  </a:lnTo>
                  <a:lnTo>
                    <a:pt x="796163" y="2034971"/>
                  </a:lnTo>
                  <a:lnTo>
                    <a:pt x="823582" y="2054771"/>
                  </a:lnTo>
                  <a:lnTo>
                    <a:pt x="853300" y="2077631"/>
                  </a:lnTo>
                  <a:lnTo>
                    <a:pt x="883018" y="2095157"/>
                  </a:lnTo>
                  <a:lnTo>
                    <a:pt x="913485" y="2114969"/>
                  </a:lnTo>
                  <a:lnTo>
                    <a:pt x="945489" y="2129434"/>
                  </a:lnTo>
                  <a:lnTo>
                    <a:pt x="977480" y="2144674"/>
                  </a:lnTo>
                  <a:lnTo>
                    <a:pt x="1012532" y="2156866"/>
                  </a:lnTo>
                  <a:lnTo>
                    <a:pt x="1079576" y="2179726"/>
                  </a:lnTo>
                  <a:lnTo>
                    <a:pt x="1151953" y="2194204"/>
                  </a:lnTo>
                  <a:lnTo>
                    <a:pt x="1226616" y="2201811"/>
                  </a:lnTo>
                  <a:lnTo>
                    <a:pt x="1236522" y="2201811"/>
                  </a:lnTo>
                  <a:lnTo>
                    <a:pt x="1236522" y="2187346"/>
                  </a:lnTo>
                  <a:lnTo>
                    <a:pt x="1226616" y="2187346"/>
                  </a:lnTo>
                  <a:lnTo>
                    <a:pt x="1189291" y="2184298"/>
                  </a:lnTo>
                  <a:lnTo>
                    <a:pt x="1084910" y="2164486"/>
                  </a:lnTo>
                  <a:lnTo>
                    <a:pt x="1017866" y="2144674"/>
                  </a:lnTo>
                  <a:lnTo>
                    <a:pt x="953109" y="2117255"/>
                  </a:lnTo>
                  <a:lnTo>
                    <a:pt x="860920" y="2064677"/>
                  </a:lnTo>
                  <a:lnTo>
                    <a:pt x="806069" y="2022779"/>
                  </a:lnTo>
                  <a:lnTo>
                    <a:pt x="771334" y="1992845"/>
                  </a:lnTo>
                  <a:lnTo>
                    <a:pt x="1236522" y="1992845"/>
                  </a:lnTo>
                  <a:lnTo>
                    <a:pt x="1236522" y="1980145"/>
                  </a:lnTo>
                  <a:lnTo>
                    <a:pt x="758228" y="1980145"/>
                  </a:lnTo>
                  <a:lnTo>
                    <a:pt x="753491" y="1975535"/>
                  </a:lnTo>
                  <a:lnTo>
                    <a:pt x="736828" y="1956574"/>
                  </a:lnTo>
                  <a:lnTo>
                    <a:pt x="736828" y="1980145"/>
                  </a:lnTo>
                  <a:lnTo>
                    <a:pt x="607212" y="1980145"/>
                  </a:lnTo>
                  <a:lnTo>
                    <a:pt x="607212" y="1796237"/>
                  </a:lnTo>
                  <a:lnTo>
                    <a:pt x="617118" y="1815553"/>
                  </a:lnTo>
                  <a:lnTo>
                    <a:pt x="634644" y="1848307"/>
                  </a:lnTo>
                  <a:lnTo>
                    <a:pt x="654456" y="1878025"/>
                  </a:lnTo>
                  <a:lnTo>
                    <a:pt x="674255" y="1905444"/>
                  </a:lnTo>
                  <a:lnTo>
                    <a:pt x="696353" y="1935162"/>
                  </a:lnTo>
                  <a:lnTo>
                    <a:pt x="719213" y="1960308"/>
                  </a:lnTo>
                  <a:lnTo>
                    <a:pt x="736828" y="1980145"/>
                  </a:lnTo>
                  <a:lnTo>
                    <a:pt x="736828" y="1956574"/>
                  </a:lnTo>
                  <a:lnTo>
                    <a:pt x="709307" y="1925256"/>
                  </a:lnTo>
                  <a:lnTo>
                    <a:pt x="686447" y="1897824"/>
                  </a:lnTo>
                  <a:lnTo>
                    <a:pt x="666635" y="1868119"/>
                  </a:lnTo>
                  <a:lnTo>
                    <a:pt x="646836" y="1840687"/>
                  </a:lnTo>
                  <a:lnTo>
                    <a:pt x="629310" y="1810981"/>
                  </a:lnTo>
                  <a:lnTo>
                    <a:pt x="614819" y="1778215"/>
                  </a:lnTo>
                  <a:lnTo>
                    <a:pt x="607212" y="1762239"/>
                  </a:lnTo>
                  <a:lnTo>
                    <a:pt x="607212" y="1289265"/>
                  </a:lnTo>
                  <a:lnTo>
                    <a:pt x="910996" y="1289265"/>
                  </a:lnTo>
                  <a:lnTo>
                    <a:pt x="915771" y="1299756"/>
                  </a:lnTo>
                  <a:lnTo>
                    <a:pt x="925677" y="1317282"/>
                  </a:lnTo>
                  <a:lnTo>
                    <a:pt x="935583" y="1332522"/>
                  </a:lnTo>
                  <a:lnTo>
                    <a:pt x="945489" y="1350048"/>
                  </a:lnTo>
                  <a:lnTo>
                    <a:pt x="955395" y="1364513"/>
                  </a:lnTo>
                  <a:lnTo>
                    <a:pt x="967574" y="1379753"/>
                  </a:lnTo>
                  <a:lnTo>
                    <a:pt x="980528" y="1391945"/>
                  </a:lnTo>
                  <a:lnTo>
                    <a:pt x="992720" y="1407185"/>
                  </a:lnTo>
                  <a:lnTo>
                    <a:pt x="1035392" y="1444510"/>
                  </a:lnTo>
                  <a:lnTo>
                    <a:pt x="1082624" y="1474228"/>
                  </a:lnTo>
                  <a:lnTo>
                    <a:pt x="1100150" y="1481848"/>
                  </a:lnTo>
                  <a:lnTo>
                    <a:pt x="1116901" y="1491754"/>
                  </a:lnTo>
                  <a:lnTo>
                    <a:pt x="1134427" y="1497088"/>
                  </a:lnTo>
                  <a:lnTo>
                    <a:pt x="1151953" y="1504708"/>
                  </a:lnTo>
                  <a:lnTo>
                    <a:pt x="1171765" y="1509280"/>
                  </a:lnTo>
                  <a:lnTo>
                    <a:pt x="1189291" y="1514614"/>
                  </a:lnTo>
                  <a:lnTo>
                    <a:pt x="1236522" y="1519986"/>
                  </a:lnTo>
                  <a:lnTo>
                    <a:pt x="1236522" y="1505559"/>
                  </a:lnTo>
                  <a:lnTo>
                    <a:pt x="1228902" y="1504708"/>
                  </a:lnTo>
                  <a:lnTo>
                    <a:pt x="1212138" y="1501660"/>
                  </a:lnTo>
                  <a:lnTo>
                    <a:pt x="1139761" y="1484134"/>
                  </a:lnTo>
                  <a:lnTo>
                    <a:pt x="1089482" y="1462036"/>
                  </a:lnTo>
                  <a:lnTo>
                    <a:pt x="1075004" y="1452130"/>
                  </a:lnTo>
                  <a:lnTo>
                    <a:pt x="1057478" y="1442224"/>
                  </a:lnTo>
                  <a:lnTo>
                    <a:pt x="1045286" y="1432331"/>
                  </a:lnTo>
                  <a:lnTo>
                    <a:pt x="1030058" y="1419377"/>
                  </a:lnTo>
                  <a:lnTo>
                    <a:pt x="1014818" y="1409471"/>
                  </a:lnTo>
                  <a:lnTo>
                    <a:pt x="1002626" y="1397279"/>
                  </a:lnTo>
                  <a:lnTo>
                    <a:pt x="990434" y="1382039"/>
                  </a:lnTo>
                  <a:lnTo>
                    <a:pt x="977480" y="1369847"/>
                  </a:lnTo>
                  <a:lnTo>
                    <a:pt x="967574" y="1354620"/>
                  </a:lnTo>
                  <a:lnTo>
                    <a:pt x="957681" y="1340142"/>
                  </a:lnTo>
                  <a:lnTo>
                    <a:pt x="947775" y="1324902"/>
                  </a:lnTo>
                  <a:lnTo>
                    <a:pt x="937869" y="1310424"/>
                  </a:lnTo>
                  <a:lnTo>
                    <a:pt x="928560" y="1289265"/>
                  </a:lnTo>
                  <a:lnTo>
                    <a:pt x="1236522" y="1289265"/>
                  </a:lnTo>
                  <a:lnTo>
                    <a:pt x="1236522" y="1277835"/>
                  </a:lnTo>
                  <a:lnTo>
                    <a:pt x="923544" y="1277835"/>
                  </a:lnTo>
                  <a:lnTo>
                    <a:pt x="915771" y="1260144"/>
                  </a:lnTo>
                  <a:lnTo>
                    <a:pt x="910437" y="1242618"/>
                  </a:lnTo>
                  <a:lnTo>
                    <a:pt x="905865" y="1225092"/>
                  </a:lnTo>
                  <a:lnTo>
                    <a:pt x="900531" y="1207579"/>
                  </a:lnTo>
                  <a:lnTo>
                    <a:pt x="898245" y="1187767"/>
                  </a:lnTo>
                  <a:lnTo>
                    <a:pt x="895959" y="1170241"/>
                  </a:lnTo>
                  <a:lnTo>
                    <a:pt x="892911" y="1150429"/>
                  </a:lnTo>
                  <a:lnTo>
                    <a:pt x="892911" y="1130630"/>
                  </a:lnTo>
                  <a:lnTo>
                    <a:pt x="892911" y="1110818"/>
                  </a:lnTo>
                  <a:lnTo>
                    <a:pt x="895959" y="1093292"/>
                  </a:lnTo>
                  <a:lnTo>
                    <a:pt x="898245" y="1073480"/>
                  </a:lnTo>
                  <a:lnTo>
                    <a:pt x="900531" y="1055966"/>
                  </a:lnTo>
                  <a:lnTo>
                    <a:pt x="905865" y="1038440"/>
                  </a:lnTo>
                  <a:lnTo>
                    <a:pt x="910437" y="1018628"/>
                  </a:lnTo>
                  <a:lnTo>
                    <a:pt x="915771" y="1001102"/>
                  </a:lnTo>
                  <a:lnTo>
                    <a:pt x="923391" y="985862"/>
                  </a:lnTo>
                  <a:lnTo>
                    <a:pt x="930249" y="969124"/>
                  </a:lnTo>
                  <a:lnTo>
                    <a:pt x="937869" y="951598"/>
                  </a:lnTo>
                  <a:lnTo>
                    <a:pt x="957681" y="921105"/>
                  </a:lnTo>
                  <a:lnTo>
                    <a:pt x="967574" y="906627"/>
                  </a:lnTo>
                  <a:lnTo>
                    <a:pt x="977480" y="891400"/>
                  </a:lnTo>
                  <a:lnTo>
                    <a:pt x="990434" y="879208"/>
                  </a:lnTo>
                  <a:lnTo>
                    <a:pt x="1002626" y="866254"/>
                  </a:lnTo>
                  <a:lnTo>
                    <a:pt x="1014818" y="854062"/>
                  </a:lnTo>
                  <a:lnTo>
                    <a:pt x="1030058" y="841870"/>
                  </a:lnTo>
                  <a:lnTo>
                    <a:pt x="1045286" y="828916"/>
                  </a:lnTo>
                  <a:lnTo>
                    <a:pt x="1057478" y="819023"/>
                  </a:lnTo>
                  <a:lnTo>
                    <a:pt x="1075004" y="809117"/>
                  </a:lnTo>
                  <a:lnTo>
                    <a:pt x="1089482" y="801497"/>
                  </a:lnTo>
                  <a:lnTo>
                    <a:pt x="1104722" y="791591"/>
                  </a:lnTo>
                  <a:lnTo>
                    <a:pt x="1122235" y="784733"/>
                  </a:lnTo>
                  <a:lnTo>
                    <a:pt x="1139761" y="779399"/>
                  </a:lnTo>
                  <a:lnTo>
                    <a:pt x="1157287" y="771779"/>
                  </a:lnTo>
                  <a:lnTo>
                    <a:pt x="1174813" y="767207"/>
                  </a:lnTo>
                  <a:lnTo>
                    <a:pt x="1191564" y="764159"/>
                  </a:lnTo>
                  <a:lnTo>
                    <a:pt x="1212138" y="759587"/>
                  </a:lnTo>
                  <a:lnTo>
                    <a:pt x="1228902" y="757301"/>
                  </a:lnTo>
                  <a:lnTo>
                    <a:pt x="1236522" y="757301"/>
                  </a:lnTo>
                  <a:lnTo>
                    <a:pt x="1236522" y="729881"/>
                  </a:lnTo>
                  <a:lnTo>
                    <a:pt x="1226616" y="729881"/>
                  </a:lnTo>
                  <a:lnTo>
                    <a:pt x="1189291" y="734453"/>
                  </a:lnTo>
                  <a:lnTo>
                    <a:pt x="1189291" y="749693"/>
                  </a:lnTo>
                  <a:lnTo>
                    <a:pt x="1171765" y="751979"/>
                  </a:lnTo>
                  <a:lnTo>
                    <a:pt x="1151953" y="759587"/>
                  </a:lnTo>
                  <a:lnTo>
                    <a:pt x="1134427" y="764159"/>
                  </a:lnTo>
                  <a:lnTo>
                    <a:pt x="1116901" y="771779"/>
                  </a:lnTo>
                  <a:lnTo>
                    <a:pt x="1100150" y="779399"/>
                  </a:lnTo>
                  <a:lnTo>
                    <a:pt x="1082624" y="787019"/>
                  </a:lnTo>
                  <a:lnTo>
                    <a:pt x="1065098" y="796925"/>
                  </a:lnTo>
                  <a:lnTo>
                    <a:pt x="1049858" y="806831"/>
                  </a:lnTo>
                  <a:lnTo>
                    <a:pt x="1035392" y="819023"/>
                  </a:lnTo>
                  <a:lnTo>
                    <a:pt x="1020152" y="828916"/>
                  </a:lnTo>
                  <a:lnTo>
                    <a:pt x="1004912" y="841870"/>
                  </a:lnTo>
                  <a:lnTo>
                    <a:pt x="992720" y="854062"/>
                  </a:lnTo>
                  <a:lnTo>
                    <a:pt x="980528" y="869302"/>
                  </a:lnTo>
                  <a:lnTo>
                    <a:pt x="967574" y="883780"/>
                  </a:lnTo>
                  <a:lnTo>
                    <a:pt x="955395" y="899020"/>
                  </a:lnTo>
                  <a:lnTo>
                    <a:pt x="945489" y="914260"/>
                  </a:lnTo>
                  <a:lnTo>
                    <a:pt x="935583" y="928725"/>
                  </a:lnTo>
                  <a:lnTo>
                    <a:pt x="925677" y="946251"/>
                  </a:lnTo>
                  <a:lnTo>
                    <a:pt x="915771" y="961491"/>
                  </a:lnTo>
                  <a:lnTo>
                    <a:pt x="900531" y="996530"/>
                  </a:lnTo>
                  <a:lnTo>
                    <a:pt x="895959" y="1016342"/>
                  </a:lnTo>
                  <a:lnTo>
                    <a:pt x="890625" y="1033868"/>
                  </a:lnTo>
                  <a:lnTo>
                    <a:pt x="886066" y="1053680"/>
                  </a:lnTo>
                  <a:lnTo>
                    <a:pt x="883018" y="1071194"/>
                  </a:lnTo>
                  <a:lnTo>
                    <a:pt x="878446" y="1110818"/>
                  </a:lnTo>
                  <a:lnTo>
                    <a:pt x="878446" y="1130630"/>
                  </a:lnTo>
                  <a:lnTo>
                    <a:pt x="878446" y="1150429"/>
                  </a:lnTo>
                  <a:lnTo>
                    <a:pt x="883018" y="1190815"/>
                  </a:lnTo>
                  <a:lnTo>
                    <a:pt x="886066" y="1210614"/>
                  </a:lnTo>
                  <a:lnTo>
                    <a:pt x="900531" y="1265478"/>
                  </a:lnTo>
                  <a:lnTo>
                    <a:pt x="905891" y="1277835"/>
                  </a:lnTo>
                  <a:lnTo>
                    <a:pt x="607212" y="1277835"/>
                  </a:lnTo>
                  <a:lnTo>
                    <a:pt x="607212" y="1169466"/>
                  </a:lnTo>
                  <a:lnTo>
                    <a:pt x="629310" y="1123010"/>
                  </a:lnTo>
                  <a:lnTo>
                    <a:pt x="646836" y="1093292"/>
                  </a:lnTo>
                  <a:lnTo>
                    <a:pt x="666635" y="1063574"/>
                  </a:lnTo>
                  <a:lnTo>
                    <a:pt x="686447" y="1036154"/>
                  </a:lnTo>
                  <a:lnTo>
                    <a:pt x="709307" y="1008722"/>
                  </a:lnTo>
                  <a:lnTo>
                    <a:pt x="731405" y="981290"/>
                  </a:lnTo>
                  <a:lnTo>
                    <a:pt x="778637" y="931024"/>
                  </a:lnTo>
                  <a:lnTo>
                    <a:pt x="860920" y="869302"/>
                  </a:lnTo>
                  <a:lnTo>
                    <a:pt x="920343" y="831964"/>
                  </a:lnTo>
                  <a:lnTo>
                    <a:pt x="953109" y="816737"/>
                  </a:lnTo>
                  <a:lnTo>
                    <a:pt x="982814" y="801497"/>
                  </a:lnTo>
                  <a:lnTo>
                    <a:pt x="1017866" y="789305"/>
                  </a:lnTo>
                  <a:lnTo>
                    <a:pt x="1049858" y="777113"/>
                  </a:lnTo>
                  <a:lnTo>
                    <a:pt x="1084910" y="767207"/>
                  </a:lnTo>
                  <a:lnTo>
                    <a:pt x="1154239" y="751979"/>
                  </a:lnTo>
                  <a:lnTo>
                    <a:pt x="1189291" y="749693"/>
                  </a:lnTo>
                  <a:lnTo>
                    <a:pt x="1189291" y="734453"/>
                  </a:lnTo>
                  <a:lnTo>
                    <a:pt x="1151953" y="736739"/>
                  </a:lnTo>
                  <a:lnTo>
                    <a:pt x="1116901" y="744359"/>
                  </a:lnTo>
                  <a:lnTo>
                    <a:pt x="1079576" y="751979"/>
                  </a:lnTo>
                  <a:lnTo>
                    <a:pt x="977480" y="787019"/>
                  </a:lnTo>
                  <a:lnTo>
                    <a:pt x="913485" y="819023"/>
                  </a:lnTo>
                  <a:lnTo>
                    <a:pt x="853300" y="856348"/>
                  </a:lnTo>
                  <a:lnTo>
                    <a:pt x="768731" y="921105"/>
                  </a:lnTo>
                  <a:lnTo>
                    <a:pt x="719213" y="971397"/>
                  </a:lnTo>
                  <a:lnTo>
                    <a:pt x="674255" y="1026248"/>
                  </a:lnTo>
                  <a:lnTo>
                    <a:pt x="634644" y="1085672"/>
                  </a:lnTo>
                  <a:lnTo>
                    <a:pt x="607212" y="1136688"/>
                  </a:lnTo>
                  <a:lnTo>
                    <a:pt x="607212" y="522185"/>
                  </a:lnTo>
                  <a:lnTo>
                    <a:pt x="1236522" y="522185"/>
                  </a:lnTo>
                  <a:lnTo>
                    <a:pt x="1236522" y="513295"/>
                  </a:lnTo>
                  <a:lnTo>
                    <a:pt x="607212" y="513295"/>
                  </a:lnTo>
                  <a:lnTo>
                    <a:pt x="607212" y="91655"/>
                  </a:lnTo>
                  <a:lnTo>
                    <a:pt x="1236522" y="91655"/>
                  </a:lnTo>
                  <a:lnTo>
                    <a:pt x="1236522" y="81495"/>
                  </a:lnTo>
                  <a:lnTo>
                    <a:pt x="597306" y="81495"/>
                  </a:lnTo>
                  <a:lnTo>
                    <a:pt x="597306" y="91655"/>
                  </a:lnTo>
                  <a:lnTo>
                    <a:pt x="597306" y="513295"/>
                  </a:lnTo>
                  <a:lnTo>
                    <a:pt x="597306" y="2682456"/>
                  </a:lnTo>
                  <a:lnTo>
                    <a:pt x="74663" y="2682456"/>
                  </a:lnTo>
                  <a:lnTo>
                    <a:pt x="74663" y="1992845"/>
                  </a:lnTo>
                  <a:lnTo>
                    <a:pt x="597306" y="1992845"/>
                  </a:lnTo>
                  <a:lnTo>
                    <a:pt x="597306" y="1980145"/>
                  </a:lnTo>
                  <a:lnTo>
                    <a:pt x="74663" y="1980145"/>
                  </a:lnTo>
                  <a:lnTo>
                    <a:pt x="74663" y="1289265"/>
                  </a:lnTo>
                  <a:lnTo>
                    <a:pt x="550545" y="1289265"/>
                  </a:lnTo>
                  <a:lnTo>
                    <a:pt x="542455" y="1317282"/>
                  </a:lnTo>
                  <a:lnTo>
                    <a:pt x="537121" y="1354620"/>
                  </a:lnTo>
                  <a:lnTo>
                    <a:pt x="532549" y="1391945"/>
                  </a:lnTo>
                  <a:lnTo>
                    <a:pt x="529501" y="1430045"/>
                  </a:lnTo>
                  <a:lnTo>
                    <a:pt x="527215" y="1467370"/>
                  </a:lnTo>
                  <a:lnTo>
                    <a:pt x="529501" y="1504708"/>
                  </a:lnTo>
                  <a:lnTo>
                    <a:pt x="537121" y="1579372"/>
                  </a:lnTo>
                  <a:lnTo>
                    <a:pt x="572173" y="1718792"/>
                  </a:lnTo>
                  <a:lnTo>
                    <a:pt x="587400" y="1753831"/>
                  </a:lnTo>
                  <a:lnTo>
                    <a:pt x="597306" y="1775739"/>
                  </a:lnTo>
                  <a:lnTo>
                    <a:pt x="597306" y="1740077"/>
                  </a:lnTo>
                  <a:lnTo>
                    <a:pt x="587400" y="1713458"/>
                  </a:lnTo>
                  <a:lnTo>
                    <a:pt x="574459" y="1681454"/>
                  </a:lnTo>
                  <a:lnTo>
                    <a:pt x="566839" y="1646415"/>
                  </a:lnTo>
                  <a:lnTo>
                    <a:pt x="556933" y="1611363"/>
                  </a:lnTo>
                  <a:lnTo>
                    <a:pt x="552361" y="1576324"/>
                  </a:lnTo>
                  <a:lnTo>
                    <a:pt x="547027" y="1538986"/>
                  </a:lnTo>
                  <a:lnTo>
                    <a:pt x="542455" y="1467370"/>
                  </a:lnTo>
                  <a:lnTo>
                    <a:pt x="547027" y="1391945"/>
                  </a:lnTo>
                  <a:lnTo>
                    <a:pt x="552361" y="1357668"/>
                  </a:lnTo>
                  <a:lnTo>
                    <a:pt x="556933" y="1320330"/>
                  </a:lnTo>
                  <a:lnTo>
                    <a:pt x="565708" y="1289265"/>
                  </a:lnTo>
                  <a:lnTo>
                    <a:pt x="597306" y="1289265"/>
                  </a:lnTo>
                  <a:lnTo>
                    <a:pt x="597306" y="1277835"/>
                  </a:lnTo>
                  <a:lnTo>
                    <a:pt x="568566" y="1277835"/>
                  </a:lnTo>
                  <a:lnTo>
                    <a:pt x="574459" y="1252524"/>
                  </a:lnTo>
                  <a:lnTo>
                    <a:pt x="597306" y="1191590"/>
                  </a:lnTo>
                  <a:lnTo>
                    <a:pt x="597306" y="1158252"/>
                  </a:lnTo>
                  <a:lnTo>
                    <a:pt x="587400" y="1180147"/>
                  </a:lnTo>
                  <a:lnTo>
                    <a:pt x="572173" y="1212900"/>
                  </a:lnTo>
                  <a:lnTo>
                    <a:pt x="553808" y="1277835"/>
                  </a:lnTo>
                  <a:lnTo>
                    <a:pt x="74663" y="1277835"/>
                  </a:lnTo>
                  <a:lnTo>
                    <a:pt x="74663" y="522185"/>
                  </a:lnTo>
                  <a:lnTo>
                    <a:pt x="597306" y="522185"/>
                  </a:lnTo>
                  <a:lnTo>
                    <a:pt x="597306" y="513295"/>
                  </a:lnTo>
                  <a:lnTo>
                    <a:pt x="74663" y="513295"/>
                  </a:lnTo>
                  <a:lnTo>
                    <a:pt x="74663" y="91655"/>
                  </a:lnTo>
                  <a:lnTo>
                    <a:pt x="597306" y="91655"/>
                  </a:lnTo>
                  <a:lnTo>
                    <a:pt x="597306" y="81495"/>
                  </a:lnTo>
                  <a:lnTo>
                    <a:pt x="67043" y="81495"/>
                  </a:lnTo>
                  <a:lnTo>
                    <a:pt x="61709" y="81521"/>
                  </a:lnTo>
                  <a:lnTo>
                    <a:pt x="61709" y="86855"/>
                  </a:lnTo>
                  <a:lnTo>
                    <a:pt x="61709" y="513295"/>
                  </a:lnTo>
                  <a:lnTo>
                    <a:pt x="0" y="513295"/>
                  </a:lnTo>
                  <a:lnTo>
                    <a:pt x="0" y="518375"/>
                  </a:lnTo>
                  <a:lnTo>
                    <a:pt x="0" y="522185"/>
                  </a:lnTo>
                  <a:lnTo>
                    <a:pt x="61709" y="522185"/>
                  </a:lnTo>
                  <a:lnTo>
                    <a:pt x="61709" y="2687891"/>
                  </a:lnTo>
                  <a:lnTo>
                    <a:pt x="64122" y="2687904"/>
                  </a:lnTo>
                  <a:lnTo>
                    <a:pt x="64122" y="2691346"/>
                  </a:lnTo>
                  <a:lnTo>
                    <a:pt x="61709" y="2687904"/>
                  </a:lnTo>
                  <a:lnTo>
                    <a:pt x="61709" y="2695511"/>
                  </a:lnTo>
                  <a:lnTo>
                    <a:pt x="67043" y="2695511"/>
                  </a:lnTo>
                  <a:lnTo>
                    <a:pt x="66789" y="2695156"/>
                  </a:lnTo>
                  <a:lnTo>
                    <a:pt x="1236522" y="2695156"/>
                  </a:lnTo>
                  <a:lnTo>
                    <a:pt x="1236522" y="2764840"/>
                  </a:lnTo>
                  <a:lnTo>
                    <a:pt x="1241856" y="2764840"/>
                  </a:lnTo>
                  <a:lnTo>
                    <a:pt x="1246428" y="2764840"/>
                  </a:lnTo>
                  <a:lnTo>
                    <a:pt x="1246428" y="2695156"/>
                  </a:lnTo>
                  <a:lnTo>
                    <a:pt x="2668079" y="2695156"/>
                  </a:lnTo>
                  <a:lnTo>
                    <a:pt x="2668079" y="2695511"/>
                  </a:lnTo>
                  <a:lnTo>
                    <a:pt x="2672651" y="2695511"/>
                  </a:lnTo>
                  <a:lnTo>
                    <a:pt x="2672651" y="2687891"/>
                  </a:lnTo>
                  <a:lnTo>
                    <a:pt x="2672651" y="2682557"/>
                  </a:lnTo>
                  <a:lnTo>
                    <a:pt x="2668079" y="2682557"/>
                  </a:lnTo>
                  <a:lnTo>
                    <a:pt x="2672651" y="2682456"/>
                  </a:lnTo>
                  <a:lnTo>
                    <a:pt x="2672651" y="522185"/>
                  </a:lnTo>
                  <a:lnTo>
                    <a:pt x="2757220" y="522185"/>
                  </a:lnTo>
                  <a:lnTo>
                    <a:pt x="2757220" y="518375"/>
                  </a:lnTo>
                  <a:lnTo>
                    <a:pt x="2757220" y="513295"/>
                  </a:lnTo>
                  <a:close/>
                </a:path>
              </a:pathLst>
            </a:custGeom>
            <a:solidFill>
              <a:srgbClr val="000000"/>
            </a:solidFill>
          </p:spPr>
          <p:txBody>
            <a:bodyPr wrap="square" lIns="0" tIns="0" rIns="0" bIns="0" rtlCol="0"/>
            <a:lstStyle/>
            <a:p>
              <a:endParaRPr/>
            </a:p>
          </p:txBody>
        </p:sp>
        <p:pic>
          <p:nvPicPr>
            <p:cNvPr id="5" name="object 7"/>
            <p:cNvPicPr/>
            <p:nvPr/>
          </p:nvPicPr>
          <p:blipFill>
            <a:blip r:embed="rId2" cstate="print"/>
            <a:stretch>
              <a:fillRect/>
            </a:stretch>
          </p:blipFill>
          <p:spPr>
            <a:xfrm>
              <a:off x="3026676" y="7540256"/>
              <a:ext cx="114287" cy="97523"/>
            </a:xfrm>
            <a:prstGeom prst="rect">
              <a:avLst/>
            </a:prstGeom>
          </p:spPr>
        </p:pic>
        <p:sp>
          <p:nvSpPr>
            <p:cNvPr id="6" name="object 8"/>
            <p:cNvSpPr/>
            <p:nvPr/>
          </p:nvSpPr>
          <p:spPr>
            <a:xfrm>
              <a:off x="1032852" y="5821476"/>
              <a:ext cx="2687955" cy="2835275"/>
            </a:xfrm>
            <a:custGeom>
              <a:avLst/>
              <a:gdLst/>
              <a:ahLst/>
              <a:cxnLst/>
              <a:rect l="l" t="t" r="r" b="b"/>
              <a:pathLst>
                <a:path w="2687954" h="2835275">
                  <a:moveTo>
                    <a:pt x="27432" y="1263180"/>
                  </a:moveTo>
                  <a:lnTo>
                    <a:pt x="22860" y="1263180"/>
                  </a:lnTo>
                  <a:lnTo>
                    <a:pt x="22860" y="1265466"/>
                  </a:lnTo>
                  <a:lnTo>
                    <a:pt x="19812" y="1265466"/>
                  </a:lnTo>
                  <a:lnTo>
                    <a:pt x="19812" y="1267752"/>
                  </a:lnTo>
                  <a:lnTo>
                    <a:pt x="17526" y="1267752"/>
                  </a:lnTo>
                  <a:lnTo>
                    <a:pt x="17526" y="1270800"/>
                  </a:lnTo>
                  <a:lnTo>
                    <a:pt x="15240" y="1270800"/>
                  </a:lnTo>
                  <a:lnTo>
                    <a:pt x="15240" y="1273086"/>
                  </a:lnTo>
                  <a:lnTo>
                    <a:pt x="9906" y="1273086"/>
                  </a:lnTo>
                  <a:lnTo>
                    <a:pt x="9906" y="1275372"/>
                  </a:lnTo>
                  <a:lnTo>
                    <a:pt x="7620" y="1275372"/>
                  </a:lnTo>
                  <a:lnTo>
                    <a:pt x="7620" y="1277658"/>
                  </a:lnTo>
                  <a:lnTo>
                    <a:pt x="5334" y="1277658"/>
                  </a:lnTo>
                  <a:lnTo>
                    <a:pt x="5334" y="1282992"/>
                  </a:lnTo>
                  <a:lnTo>
                    <a:pt x="9906" y="1282992"/>
                  </a:lnTo>
                  <a:lnTo>
                    <a:pt x="12192" y="1280706"/>
                  </a:lnTo>
                  <a:lnTo>
                    <a:pt x="15240" y="1280706"/>
                  </a:lnTo>
                  <a:lnTo>
                    <a:pt x="15240" y="1277658"/>
                  </a:lnTo>
                  <a:lnTo>
                    <a:pt x="19812" y="1277658"/>
                  </a:lnTo>
                  <a:lnTo>
                    <a:pt x="19812" y="1322603"/>
                  </a:lnTo>
                  <a:lnTo>
                    <a:pt x="27432" y="1322603"/>
                  </a:lnTo>
                  <a:lnTo>
                    <a:pt x="27432" y="1263180"/>
                  </a:lnTo>
                  <a:close/>
                </a:path>
                <a:path w="2687954" h="2835275">
                  <a:moveTo>
                    <a:pt x="37338" y="1973249"/>
                  </a:moveTo>
                  <a:lnTo>
                    <a:pt x="35052" y="1973249"/>
                  </a:lnTo>
                  <a:lnTo>
                    <a:pt x="35052" y="1970201"/>
                  </a:lnTo>
                  <a:lnTo>
                    <a:pt x="32766" y="1967915"/>
                  </a:lnTo>
                  <a:lnTo>
                    <a:pt x="29718" y="1967915"/>
                  </a:lnTo>
                  <a:lnTo>
                    <a:pt x="29718" y="1965629"/>
                  </a:lnTo>
                  <a:lnTo>
                    <a:pt x="25146" y="1965629"/>
                  </a:lnTo>
                  <a:lnTo>
                    <a:pt x="22860" y="1963343"/>
                  </a:lnTo>
                  <a:lnTo>
                    <a:pt x="15240" y="1963343"/>
                  </a:lnTo>
                  <a:lnTo>
                    <a:pt x="15240" y="1965629"/>
                  </a:lnTo>
                  <a:lnTo>
                    <a:pt x="7620" y="1965629"/>
                  </a:lnTo>
                  <a:lnTo>
                    <a:pt x="7620" y="1967915"/>
                  </a:lnTo>
                  <a:lnTo>
                    <a:pt x="5334" y="1967915"/>
                  </a:lnTo>
                  <a:lnTo>
                    <a:pt x="5334" y="1970201"/>
                  </a:lnTo>
                  <a:lnTo>
                    <a:pt x="2286" y="1970201"/>
                  </a:lnTo>
                  <a:lnTo>
                    <a:pt x="2286" y="1975535"/>
                  </a:lnTo>
                  <a:lnTo>
                    <a:pt x="0" y="1975535"/>
                  </a:lnTo>
                  <a:lnTo>
                    <a:pt x="0" y="1980869"/>
                  </a:lnTo>
                  <a:lnTo>
                    <a:pt x="7620" y="1983155"/>
                  </a:lnTo>
                  <a:lnTo>
                    <a:pt x="7620" y="1975535"/>
                  </a:lnTo>
                  <a:lnTo>
                    <a:pt x="9906" y="1975535"/>
                  </a:lnTo>
                  <a:lnTo>
                    <a:pt x="9906" y="1973249"/>
                  </a:lnTo>
                  <a:lnTo>
                    <a:pt x="12192" y="1973249"/>
                  </a:lnTo>
                  <a:lnTo>
                    <a:pt x="12192" y="1970201"/>
                  </a:lnTo>
                  <a:lnTo>
                    <a:pt x="25146" y="1970201"/>
                  </a:lnTo>
                  <a:lnTo>
                    <a:pt x="25146" y="1973249"/>
                  </a:lnTo>
                  <a:lnTo>
                    <a:pt x="27432" y="1973249"/>
                  </a:lnTo>
                  <a:lnTo>
                    <a:pt x="27432" y="1975535"/>
                  </a:lnTo>
                  <a:lnTo>
                    <a:pt x="29718" y="1975535"/>
                  </a:lnTo>
                  <a:lnTo>
                    <a:pt x="29718" y="1985441"/>
                  </a:lnTo>
                  <a:lnTo>
                    <a:pt x="27432" y="1987715"/>
                  </a:lnTo>
                  <a:lnTo>
                    <a:pt x="27432" y="1990763"/>
                  </a:lnTo>
                  <a:lnTo>
                    <a:pt x="25146" y="1990763"/>
                  </a:lnTo>
                  <a:lnTo>
                    <a:pt x="25146" y="1993049"/>
                  </a:lnTo>
                  <a:lnTo>
                    <a:pt x="22860" y="1993049"/>
                  </a:lnTo>
                  <a:lnTo>
                    <a:pt x="22860" y="1995335"/>
                  </a:lnTo>
                  <a:lnTo>
                    <a:pt x="19812" y="1995335"/>
                  </a:lnTo>
                  <a:lnTo>
                    <a:pt x="19812" y="1997621"/>
                  </a:lnTo>
                  <a:lnTo>
                    <a:pt x="17526" y="1997621"/>
                  </a:lnTo>
                  <a:lnTo>
                    <a:pt x="17526" y="2000669"/>
                  </a:lnTo>
                  <a:lnTo>
                    <a:pt x="15240" y="2000669"/>
                  </a:lnTo>
                  <a:lnTo>
                    <a:pt x="12192" y="2002955"/>
                  </a:lnTo>
                  <a:lnTo>
                    <a:pt x="9906" y="2002955"/>
                  </a:lnTo>
                  <a:lnTo>
                    <a:pt x="9906" y="2005241"/>
                  </a:lnTo>
                  <a:lnTo>
                    <a:pt x="7620" y="2005241"/>
                  </a:lnTo>
                  <a:lnTo>
                    <a:pt x="7620" y="2008289"/>
                  </a:lnTo>
                  <a:lnTo>
                    <a:pt x="5334" y="2008289"/>
                  </a:lnTo>
                  <a:lnTo>
                    <a:pt x="5334" y="2010575"/>
                  </a:lnTo>
                  <a:lnTo>
                    <a:pt x="2286" y="2012861"/>
                  </a:lnTo>
                  <a:lnTo>
                    <a:pt x="2286" y="2015147"/>
                  </a:lnTo>
                  <a:lnTo>
                    <a:pt x="0" y="2015147"/>
                  </a:lnTo>
                  <a:lnTo>
                    <a:pt x="0" y="2022767"/>
                  </a:lnTo>
                  <a:lnTo>
                    <a:pt x="37338" y="2022767"/>
                  </a:lnTo>
                  <a:lnTo>
                    <a:pt x="37338" y="2018195"/>
                  </a:lnTo>
                  <a:lnTo>
                    <a:pt x="9906" y="2018195"/>
                  </a:lnTo>
                  <a:lnTo>
                    <a:pt x="9906" y="2012861"/>
                  </a:lnTo>
                  <a:lnTo>
                    <a:pt x="12192" y="2012861"/>
                  </a:lnTo>
                  <a:lnTo>
                    <a:pt x="12192" y="2010575"/>
                  </a:lnTo>
                  <a:lnTo>
                    <a:pt x="15240" y="2010575"/>
                  </a:lnTo>
                  <a:lnTo>
                    <a:pt x="15240" y="2008289"/>
                  </a:lnTo>
                  <a:lnTo>
                    <a:pt x="17526" y="2008289"/>
                  </a:lnTo>
                  <a:lnTo>
                    <a:pt x="19812" y="2005241"/>
                  </a:lnTo>
                  <a:lnTo>
                    <a:pt x="22860" y="2005241"/>
                  </a:lnTo>
                  <a:lnTo>
                    <a:pt x="22860" y="2002955"/>
                  </a:lnTo>
                  <a:lnTo>
                    <a:pt x="25146" y="2002955"/>
                  </a:lnTo>
                  <a:lnTo>
                    <a:pt x="25146" y="2000669"/>
                  </a:lnTo>
                  <a:lnTo>
                    <a:pt x="27432" y="2000669"/>
                  </a:lnTo>
                  <a:lnTo>
                    <a:pt x="27432" y="1997621"/>
                  </a:lnTo>
                  <a:lnTo>
                    <a:pt x="29718" y="1997621"/>
                  </a:lnTo>
                  <a:lnTo>
                    <a:pt x="29718" y="1995335"/>
                  </a:lnTo>
                  <a:lnTo>
                    <a:pt x="32766" y="1995335"/>
                  </a:lnTo>
                  <a:lnTo>
                    <a:pt x="32766" y="1993049"/>
                  </a:lnTo>
                  <a:lnTo>
                    <a:pt x="35052" y="1993049"/>
                  </a:lnTo>
                  <a:lnTo>
                    <a:pt x="35052" y="1987715"/>
                  </a:lnTo>
                  <a:lnTo>
                    <a:pt x="37338" y="1987715"/>
                  </a:lnTo>
                  <a:lnTo>
                    <a:pt x="37338" y="1973249"/>
                  </a:lnTo>
                  <a:close/>
                </a:path>
                <a:path w="2687954" h="2835275">
                  <a:moveTo>
                    <a:pt x="164566" y="451027"/>
                  </a:moveTo>
                  <a:lnTo>
                    <a:pt x="141706" y="451027"/>
                  </a:lnTo>
                  <a:lnTo>
                    <a:pt x="141706" y="455612"/>
                  </a:lnTo>
                  <a:lnTo>
                    <a:pt x="164566" y="455612"/>
                  </a:lnTo>
                  <a:lnTo>
                    <a:pt x="164566" y="451027"/>
                  </a:lnTo>
                  <a:close/>
                </a:path>
                <a:path w="2687954" h="2835275">
                  <a:moveTo>
                    <a:pt x="223989" y="475399"/>
                  </a:moveTo>
                  <a:lnTo>
                    <a:pt x="214083" y="458647"/>
                  </a:lnTo>
                  <a:lnTo>
                    <a:pt x="214083" y="455599"/>
                  </a:lnTo>
                  <a:lnTo>
                    <a:pt x="211797" y="455599"/>
                  </a:lnTo>
                  <a:lnTo>
                    <a:pt x="211797" y="453313"/>
                  </a:lnTo>
                  <a:lnTo>
                    <a:pt x="209511" y="453313"/>
                  </a:lnTo>
                  <a:lnTo>
                    <a:pt x="209511" y="451027"/>
                  </a:lnTo>
                  <a:lnTo>
                    <a:pt x="206463" y="451027"/>
                  </a:lnTo>
                  <a:lnTo>
                    <a:pt x="206463" y="447979"/>
                  </a:lnTo>
                  <a:lnTo>
                    <a:pt x="206463" y="445693"/>
                  </a:lnTo>
                  <a:lnTo>
                    <a:pt x="214083" y="445693"/>
                  </a:lnTo>
                  <a:lnTo>
                    <a:pt x="214083" y="443407"/>
                  </a:lnTo>
                  <a:lnTo>
                    <a:pt x="216369" y="443407"/>
                  </a:lnTo>
                  <a:lnTo>
                    <a:pt x="216369" y="441121"/>
                  </a:lnTo>
                  <a:lnTo>
                    <a:pt x="219417" y="441121"/>
                  </a:lnTo>
                  <a:lnTo>
                    <a:pt x="219417" y="423595"/>
                  </a:lnTo>
                  <a:lnTo>
                    <a:pt x="216369" y="423595"/>
                  </a:lnTo>
                  <a:lnTo>
                    <a:pt x="216369" y="421309"/>
                  </a:lnTo>
                  <a:lnTo>
                    <a:pt x="214083" y="418261"/>
                  </a:lnTo>
                  <a:lnTo>
                    <a:pt x="211797" y="418261"/>
                  </a:lnTo>
                  <a:lnTo>
                    <a:pt x="211797" y="425881"/>
                  </a:lnTo>
                  <a:lnTo>
                    <a:pt x="211797" y="435787"/>
                  </a:lnTo>
                  <a:lnTo>
                    <a:pt x="209511" y="438073"/>
                  </a:lnTo>
                  <a:lnTo>
                    <a:pt x="206463" y="438073"/>
                  </a:lnTo>
                  <a:lnTo>
                    <a:pt x="206463" y="441121"/>
                  </a:lnTo>
                  <a:lnTo>
                    <a:pt x="182092" y="441121"/>
                  </a:lnTo>
                  <a:lnTo>
                    <a:pt x="182092" y="421309"/>
                  </a:lnTo>
                  <a:lnTo>
                    <a:pt x="201904" y="421309"/>
                  </a:lnTo>
                  <a:lnTo>
                    <a:pt x="204190" y="423595"/>
                  </a:lnTo>
                  <a:lnTo>
                    <a:pt x="209511" y="423595"/>
                  </a:lnTo>
                  <a:lnTo>
                    <a:pt x="209511" y="425881"/>
                  </a:lnTo>
                  <a:lnTo>
                    <a:pt x="211797" y="425881"/>
                  </a:lnTo>
                  <a:lnTo>
                    <a:pt x="211797" y="418261"/>
                  </a:lnTo>
                  <a:lnTo>
                    <a:pt x="211797" y="415975"/>
                  </a:lnTo>
                  <a:lnTo>
                    <a:pt x="172186" y="415975"/>
                  </a:lnTo>
                  <a:lnTo>
                    <a:pt x="172186" y="475399"/>
                  </a:lnTo>
                  <a:lnTo>
                    <a:pt x="182092" y="475399"/>
                  </a:lnTo>
                  <a:lnTo>
                    <a:pt x="182092" y="447979"/>
                  </a:lnTo>
                  <a:lnTo>
                    <a:pt x="196570" y="447979"/>
                  </a:lnTo>
                  <a:lnTo>
                    <a:pt x="196570" y="451027"/>
                  </a:lnTo>
                  <a:lnTo>
                    <a:pt x="198856" y="451027"/>
                  </a:lnTo>
                  <a:lnTo>
                    <a:pt x="198856" y="453313"/>
                  </a:lnTo>
                  <a:lnTo>
                    <a:pt x="201904" y="453313"/>
                  </a:lnTo>
                  <a:lnTo>
                    <a:pt x="201904" y="455599"/>
                  </a:lnTo>
                  <a:lnTo>
                    <a:pt x="204190" y="455599"/>
                  </a:lnTo>
                  <a:lnTo>
                    <a:pt x="204190" y="458647"/>
                  </a:lnTo>
                  <a:lnTo>
                    <a:pt x="206463" y="460921"/>
                  </a:lnTo>
                  <a:lnTo>
                    <a:pt x="206463" y="463219"/>
                  </a:lnTo>
                  <a:lnTo>
                    <a:pt x="214083" y="475399"/>
                  </a:lnTo>
                  <a:lnTo>
                    <a:pt x="223989" y="475399"/>
                  </a:lnTo>
                  <a:close/>
                </a:path>
                <a:path w="2687954" h="2835275">
                  <a:moveTo>
                    <a:pt x="597319" y="2805214"/>
                  </a:moveTo>
                  <a:lnTo>
                    <a:pt x="575221" y="2805214"/>
                  </a:lnTo>
                  <a:lnTo>
                    <a:pt x="575221" y="2812834"/>
                  </a:lnTo>
                  <a:lnTo>
                    <a:pt x="597319" y="2812834"/>
                  </a:lnTo>
                  <a:lnTo>
                    <a:pt x="597319" y="2805214"/>
                  </a:lnTo>
                  <a:close/>
                </a:path>
                <a:path w="2687954" h="2835275">
                  <a:moveTo>
                    <a:pt x="630072" y="2770162"/>
                  </a:moveTo>
                  <a:lnTo>
                    <a:pt x="624738" y="2770162"/>
                  </a:lnTo>
                  <a:lnTo>
                    <a:pt x="624738" y="2772448"/>
                  </a:lnTo>
                  <a:lnTo>
                    <a:pt x="622452" y="2772448"/>
                  </a:lnTo>
                  <a:lnTo>
                    <a:pt x="622452" y="2775496"/>
                  </a:lnTo>
                  <a:lnTo>
                    <a:pt x="620153" y="2775496"/>
                  </a:lnTo>
                  <a:lnTo>
                    <a:pt x="620153" y="2777782"/>
                  </a:lnTo>
                  <a:lnTo>
                    <a:pt x="617118" y="2777782"/>
                  </a:lnTo>
                  <a:lnTo>
                    <a:pt x="617118" y="2780068"/>
                  </a:lnTo>
                  <a:lnTo>
                    <a:pt x="614832" y="2780068"/>
                  </a:lnTo>
                  <a:lnTo>
                    <a:pt x="614832" y="2783116"/>
                  </a:lnTo>
                  <a:lnTo>
                    <a:pt x="609485" y="2783116"/>
                  </a:lnTo>
                  <a:lnTo>
                    <a:pt x="609485" y="2789974"/>
                  </a:lnTo>
                  <a:lnTo>
                    <a:pt x="614832" y="2789974"/>
                  </a:lnTo>
                  <a:lnTo>
                    <a:pt x="614832" y="2787688"/>
                  </a:lnTo>
                  <a:lnTo>
                    <a:pt x="620153" y="2787688"/>
                  </a:lnTo>
                  <a:lnTo>
                    <a:pt x="620153" y="2785402"/>
                  </a:lnTo>
                  <a:lnTo>
                    <a:pt x="622452" y="2785402"/>
                  </a:lnTo>
                  <a:lnTo>
                    <a:pt x="622452" y="2830347"/>
                  </a:lnTo>
                  <a:lnTo>
                    <a:pt x="630072" y="2830347"/>
                  </a:lnTo>
                  <a:lnTo>
                    <a:pt x="630072" y="2770162"/>
                  </a:lnTo>
                  <a:close/>
                </a:path>
                <a:path w="2687954" h="2835275">
                  <a:moveTo>
                    <a:pt x="1157287" y="25133"/>
                  </a:moveTo>
                  <a:lnTo>
                    <a:pt x="1139761" y="25133"/>
                  </a:lnTo>
                  <a:lnTo>
                    <a:pt x="1139761" y="9893"/>
                  </a:lnTo>
                  <a:lnTo>
                    <a:pt x="1135189" y="9893"/>
                  </a:lnTo>
                  <a:lnTo>
                    <a:pt x="1135189" y="25133"/>
                  </a:lnTo>
                  <a:lnTo>
                    <a:pt x="1117676" y="25133"/>
                  </a:lnTo>
                  <a:lnTo>
                    <a:pt x="1117676" y="31991"/>
                  </a:lnTo>
                  <a:lnTo>
                    <a:pt x="1135189" y="31991"/>
                  </a:lnTo>
                  <a:lnTo>
                    <a:pt x="1135189" y="49517"/>
                  </a:lnTo>
                  <a:lnTo>
                    <a:pt x="1139761" y="49517"/>
                  </a:lnTo>
                  <a:lnTo>
                    <a:pt x="1139761" y="31991"/>
                  </a:lnTo>
                  <a:lnTo>
                    <a:pt x="1157287" y="31991"/>
                  </a:lnTo>
                  <a:lnTo>
                    <a:pt x="1157287" y="25133"/>
                  </a:lnTo>
                  <a:close/>
                </a:path>
                <a:path w="2687954" h="2835275">
                  <a:moveTo>
                    <a:pt x="1159573" y="2809786"/>
                  </a:moveTo>
                  <a:lnTo>
                    <a:pt x="1137475" y="2809786"/>
                  </a:lnTo>
                  <a:lnTo>
                    <a:pt x="1137475" y="2817406"/>
                  </a:lnTo>
                  <a:lnTo>
                    <a:pt x="1159573" y="2817406"/>
                  </a:lnTo>
                  <a:lnTo>
                    <a:pt x="1159573" y="2809786"/>
                  </a:lnTo>
                  <a:close/>
                </a:path>
                <a:path w="2687954" h="2835275">
                  <a:moveTo>
                    <a:pt x="1217472" y="2834919"/>
                  </a:moveTo>
                  <a:lnTo>
                    <a:pt x="1198130" y="2809786"/>
                  </a:lnTo>
                  <a:lnTo>
                    <a:pt x="1194625" y="2805214"/>
                  </a:lnTo>
                  <a:lnTo>
                    <a:pt x="1198473" y="2799880"/>
                  </a:lnTo>
                  <a:lnTo>
                    <a:pt x="1214424" y="2777782"/>
                  </a:lnTo>
                  <a:lnTo>
                    <a:pt x="1206804" y="2777782"/>
                  </a:lnTo>
                  <a:lnTo>
                    <a:pt x="1194625" y="2793022"/>
                  </a:lnTo>
                  <a:lnTo>
                    <a:pt x="1192339" y="2795308"/>
                  </a:lnTo>
                  <a:lnTo>
                    <a:pt x="1192339" y="2797594"/>
                  </a:lnTo>
                  <a:lnTo>
                    <a:pt x="1190053" y="2797594"/>
                  </a:lnTo>
                  <a:lnTo>
                    <a:pt x="1187005" y="2797594"/>
                  </a:lnTo>
                  <a:lnTo>
                    <a:pt x="1187005" y="2793022"/>
                  </a:lnTo>
                  <a:lnTo>
                    <a:pt x="1184719" y="2793022"/>
                  </a:lnTo>
                  <a:lnTo>
                    <a:pt x="1174813" y="2777782"/>
                  </a:lnTo>
                  <a:lnTo>
                    <a:pt x="1164907" y="2777782"/>
                  </a:lnTo>
                  <a:lnTo>
                    <a:pt x="1184719" y="2805214"/>
                  </a:lnTo>
                  <a:lnTo>
                    <a:pt x="1162621" y="2834919"/>
                  </a:lnTo>
                  <a:lnTo>
                    <a:pt x="1172527" y="2834919"/>
                  </a:lnTo>
                  <a:lnTo>
                    <a:pt x="1187005" y="2815120"/>
                  </a:lnTo>
                  <a:lnTo>
                    <a:pt x="1187005" y="2812834"/>
                  </a:lnTo>
                  <a:lnTo>
                    <a:pt x="1190053" y="2812834"/>
                  </a:lnTo>
                  <a:lnTo>
                    <a:pt x="1192339" y="2812834"/>
                  </a:lnTo>
                  <a:lnTo>
                    <a:pt x="1192339" y="2815120"/>
                  </a:lnTo>
                  <a:lnTo>
                    <a:pt x="1206804" y="2834919"/>
                  </a:lnTo>
                  <a:lnTo>
                    <a:pt x="1217472" y="2834919"/>
                  </a:lnTo>
                  <a:close/>
                </a:path>
                <a:path w="2687954" h="2835275">
                  <a:moveTo>
                    <a:pt x="1217472" y="57137"/>
                  </a:moveTo>
                  <a:lnTo>
                    <a:pt x="1198130" y="31991"/>
                  </a:lnTo>
                  <a:lnTo>
                    <a:pt x="1194625" y="27419"/>
                  </a:lnTo>
                  <a:lnTo>
                    <a:pt x="1198473" y="22085"/>
                  </a:lnTo>
                  <a:lnTo>
                    <a:pt x="1214424" y="0"/>
                  </a:lnTo>
                  <a:lnTo>
                    <a:pt x="1206804" y="0"/>
                  </a:lnTo>
                  <a:lnTo>
                    <a:pt x="1194625" y="15227"/>
                  </a:lnTo>
                  <a:lnTo>
                    <a:pt x="1192339" y="15227"/>
                  </a:lnTo>
                  <a:lnTo>
                    <a:pt x="1192339" y="19799"/>
                  </a:lnTo>
                  <a:lnTo>
                    <a:pt x="1190053" y="19799"/>
                  </a:lnTo>
                  <a:lnTo>
                    <a:pt x="1187005" y="19799"/>
                  </a:lnTo>
                  <a:lnTo>
                    <a:pt x="1187005" y="15227"/>
                  </a:lnTo>
                  <a:lnTo>
                    <a:pt x="1184719" y="15227"/>
                  </a:lnTo>
                  <a:lnTo>
                    <a:pt x="1174813" y="0"/>
                  </a:lnTo>
                  <a:lnTo>
                    <a:pt x="1164907" y="0"/>
                  </a:lnTo>
                  <a:lnTo>
                    <a:pt x="1184719" y="27419"/>
                  </a:lnTo>
                  <a:lnTo>
                    <a:pt x="1162621" y="57137"/>
                  </a:lnTo>
                  <a:lnTo>
                    <a:pt x="1172527" y="57137"/>
                  </a:lnTo>
                  <a:lnTo>
                    <a:pt x="1187005" y="37325"/>
                  </a:lnTo>
                  <a:lnTo>
                    <a:pt x="1187005" y="35039"/>
                  </a:lnTo>
                  <a:lnTo>
                    <a:pt x="1190053" y="35039"/>
                  </a:lnTo>
                  <a:lnTo>
                    <a:pt x="1192339" y="35039"/>
                  </a:lnTo>
                  <a:lnTo>
                    <a:pt x="1192339" y="37325"/>
                  </a:lnTo>
                  <a:lnTo>
                    <a:pt x="1206804" y="57137"/>
                  </a:lnTo>
                  <a:lnTo>
                    <a:pt x="1217472" y="57137"/>
                  </a:lnTo>
                  <a:close/>
                </a:path>
                <a:path w="2687954" h="2835275">
                  <a:moveTo>
                    <a:pt x="1465846" y="673303"/>
                  </a:moveTo>
                  <a:lnTo>
                    <a:pt x="1321854" y="673303"/>
                  </a:lnTo>
                  <a:lnTo>
                    <a:pt x="1321854" y="647585"/>
                  </a:lnTo>
                  <a:lnTo>
                    <a:pt x="1269288" y="677303"/>
                  </a:lnTo>
                  <a:lnTo>
                    <a:pt x="1321854" y="707771"/>
                  </a:lnTo>
                  <a:lnTo>
                    <a:pt x="1321854" y="682193"/>
                  </a:lnTo>
                  <a:lnTo>
                    <a:pt x="1465846" y="682193"/>
                  </a:lnTo>
                  <a:lnTo>
                    <a:pt x="1465846" y="677113"/>
                  </a:lnTo>
                  <a:lnTo>
                    <a:pt x="1465846" y="673303"/>
                  </a:lnTo>
                  <a:close/>
                </a:path>
                <a:path w="2687954" h="2835275">
                  <a:moveTo>
                    <a:pt x="1911540" y="2772448"/>
                  </a:moveTo>
                  <a:lnTo>
                    <a:pt x="1906206" y="2772448"/>
                  </a:lnTo>
                  <a:lnTo>
                    <a:pt x="1906206" y="2775496"/>
                  </a:lnTo>
                  <a:lnTo>
                    <a:pt x="1903920" y="2775496"/>
                  </a:lnTo>
                  <a:lnTo>
                    <a:pt x="1903920" y="2777782"/>
                  </a:lnTo>
                  <a:lnTo>
                    <a:pt x="1901634" y="2777782"/>
                  </a:lnTo>
                  <a:lnTo>
                    <a:pt x="1901634" y="2780068"/>
                  </a:lnTo>
                  <a:lnTo>
                    <a:pt x="1899348" y="2780068"/>
                  </a:lnTo>
                  <a:lnTo>
                    <a:pt x="1899348" y="2783116"/>
                  </a:lnTo>
                  <a:lnTo>
                    <a:pt x="1896300" y="2783116"/>
                  </a:lnTo>
                  <a:lnTo>
                    <a:pt x="1896300" y="2785402"/>
                  </a:lnTo>
                  <a:lnTo>
                    <a:pt x="1891728" y="2785402"/>
                  </a:lnTo>
                  <a:lnTo>
                    <a:pt x="1891728" y="2787688"/>
                  </a:lnTo>
                  <a:lnTo>
                    <a:pt x="1889442" y="2787688"/>
                  </a:lnTo>
                  <a:lnTo>
                    <a:pt x="1889442" y="2795308"/>
                  </a:lnTo>
                  <a:lnTo>
                    <a:pt x="1891728" y="2795308"/>
                  </a:lnTo>
                  <a:lnTo>
                    <a:pt x="1891728" y="2793022"/>
                  </a:lnTo>
                  <a:lnTo>
                    <a:pt x="1896300" y="2793022"/>
                  </a:lnTo>
                  <a:lnTo>
                    <a:pt x="1896300" y="2789974"/>
                  </a:lnTo>
                  <a:lnTo>
                    <a:pt x="1901634" y="2789974"/>
                  </a:lnTo>
                  <a:lnTo>
                    <a:pt x="1901634" y="2787688"/>
                  </a:lnTo>
                  <a:lnTo>
                    <a:pt x="1903920" y="2787688"/>
                  </a:lnTo>
                  <a:lnTo>
                    <a:pt x="1903920" y="2832633"/>
                  </a:lnTo>
                  <a:lnTo>
                    <a:pt x="1911540" y="2832633"/>
                  </a:lnTo>
                  <a:lnTo>
                    <a:pt x="1911540" y="2772448"/>
                  </a:lnTo>
                  <a:close/>
                </a:path>
                <a:path w="2687954" h="2835275">
                  <a:moveTo>
                    <a:pt x="2290178" y="673303"/>
                  </a:moveTo>
                  <a:lnTo>
                    <a:pt x="1901634" y="673303"/>
                  </a:lnTo>
                  <a:lnTo>
                    <a:pt x="1901634" y="677113"/>
                  </a:lnTo>
                  <a:lnTo>
                    <a:pt x="1901634" y="682193"/>
                  </a:lnTo>
                  <a:lnTo>
                    <a:pt x="2290178" y="682193"/>
                  </a:lnTo>
                  <a:lnTo>
                    <a:pt x="2290178" y="677113"/>
                  </a:lnTo>
                  <a:lnTo>
                    <a:pt x="2290178" y="673303"/>
                  </a:lnTo>
                  <a:close/>
                </a:path>
                <a:path w="2687954" h="2835275">
                  <a:moveTo>
                    <a:pt x="2687891" y="2777782"/>
                  </a:moveTo>
                  <a:lnTo>
                    <a:pt x="2685605" y="2777782"/>
                  </a:lnTo>
                  <a:lnTo>
                    <a:pt x="2685605" y="2775496"/>
                  </a:lnTo>
                  <a:lnTo>
                    <a:pt x="2683319" y="2775496"/>
                  </a:lnTo>
                  <a:lnTo>
                    <a:pt x="2683319" y="2772448"/>
                  </a:lnTo>
                  <a:lnTo>
                    <a:pt x="2680271" y="2772448"/>
                  </a:lnTo>
                  <a:lnTo>
                    <a:pt x="2677985" y="2770162"/>
                  </a:lnTo>
                  <a:lnTo>
                    <a:pt x="2660459" y="2770162"/>
                  </a:lnTo>
                  <a:lnTo>
                    <a:pt x="2660459" y="2772448"/>
                  </a:lnTo>
                  <a:lnTo>
                    <a:pt x="2655887" y="2772448"/>
                  </a:lnTo>
                  <a:lnTo>
                    <a:pt x="2655887" y="2775496"/>
                  </a:lnTo>
                  <a:lnTo>
                    <a:pt x="2652839" y="2775496"/>
                  </a:lnTo>
                  <a:lnTo>
                    <a:pt x="2652839" y="2780068"/>
                  </a:lnTo>
                  <a:lnTo>
                    <a:pt x="2650553" y="2780068"/>
                  </a:lnTo>
                  <a:lnTo>
                    <a:pt x="2650553" y="2787688"/>
                  </a:lnTo>
                  <a:lnTo>
                    <a:pt x="2658173" y="2787688"/>
                  </a:lnTo>
                  <a:lnTo>
                    <a:pt x="2658173" y="2783116"/>
                  </a:lnTo>
                  <a:lnTo>
                    <a:pt x="2660459" y="2780068"/>
                  </a:lnTo>
                  <a:lnTo>
                    <a:pt x="2660459" y="2777782"/>
                  </a:lnTo>
                  <a:lnTo>
                    <a:pt x="2665793" y="2777782"/>
                  </a:lnTo>
                  <a:lnTo>
                    <a:pt x="2665793" y="2775496"/>
                  </a:lnTo>
                  <a:lnTo>
                    <a:pt x="2673413" y="2775496"/>
                  </a:lnTo>
                  <a:lnTo>
                    <a:pt x="2675699" y="2777782"/>
                  </a:lnTo>
                  <a:lnTo>
                    <a:pt x="2677985" y="2777782"/>
                  </a:lnTo>
                  <a:lnTo>
                    <a:pt x="2677985" y="2780068"/>
                  </a:lnTo>
                  <a:lnTo>
                    <a:pt x="2680271" y="2780068"/>
                  </a:lnTo>
                  <a:lnTo>
                    <a:pt x="2680271" y="2793022"/>
                  </a:lnTo>
                  <a:lnTo>
                    <a:pt x="2677985" y="2793022"/>
                  </a:lnTo>
                  <a:lnTo>
                    <a:pt x="2677985" y="2795308"/>
                  </a:lnTo>
                  <a:lnTo>
                    <a:pt x="2675699" y="2795308"/>
                  </a:lnTo>
                  <a:lnTo>
                    <a:pt x="2675699" y="2797594"/>
                  </a:lnTo>
                  <a:lnTo>
                    <a:pt x="2673413" y="2797594"/>
                  </a:lnTo>
                  <a:lnTo>
                    <a:pt x="2673413" y="2799880"/>
                  </a:lnTo>
                  <a:lnTo>
                    <a:pt x="2670365" y="2799880"/>
                  </a:lnTo>
                  <a:lnTo>
                    <a:pt x="2670365" y="2802928"/>
                  </a:lnTo>
                  <a:lnTo>
                    <a:pt x="2668079" y="2802928"/>
                  </a:lnTo>
                  <a:lnTo>
                    <a:pt x="2668079" y="2805214"/>
                  </a:lnTo>
                  <a:lnTo>
                    <a:pt x="2665793" y="2805214"/>
                  </a:lnTo>
                  <a:lnTo>
                    <a:pt x="2665793" y="2807500"/>
                  </a:lnTo>
                  <a:lnTo>
                    <a:pt x="2663507" y="2807500"/>
                  </a:lnTo>
                  <a:lnTo>
                    <a:pt x="2663507" y="2809786"/>
                  </a:lnTo>
                  <a:lnTo>
                    <a:pt x="2660459" y="2809786"/>
                  </a:lnTo>
                  <a:lnTo>
                    <a:pt x="2660459" y="2812834"/>
                  </a:lnTo>
                  <a:lnTo>
                    <a:pt x="2658173" y="2812834"/>
                  </a:lnTo>
                  <a:lnTo>
                    <a:pt x="2658173" y="2815120"/>
                  </a:lnTo>
                  <a:lnTo>
                    <a:pt x="2655887" y="2815120"/>
                  </a:lnTo>
                  <a:lnTo>
                    <a:pt x="2655887" y="2817406"/>
                  </a:lnTo>
                  <a:lnTo>
                    <a:pt x="2652839" y="2817406"/>
                  </a:lnTo>
                  <a:lnTo>
                    <a:pt x="2652839" y="2820454"/>
                  </a:lnTo>
                  <a:lnTo>
                    <a:pt x="2650553" y="2820454"/>
                  </a:lnTo>
                  <a:lnTo>
                    <a:pt x="2650553" y="2825026"/>
                  </a:lnTo>
                  <a:lnTo>
                    <a:pt x="2648267" y="2825026"/>
                  </a:lnTo>
                  <a:lnTo>
                    <a:pt x="2648267" y="2830347"/>
                  </a:lnTo>
                  <a:lnTo>
                    <a:pt x="2687891" y="2830347"/>
                  </a:lnTo>
                  <a:lnTo>
                    <a:pt x="2687891" y="2822740"/>
                  </a:lnTo>
                  <a:lnTo>
                    <a:pt x="2660459" y="2822740"/>
                  </a:lnTo>
                  <a:lnTo>
                    <a:pt x="2660459" y="2820454"/>
                  </a:lnTo>
                  <a:lnTo>
                    <a:pt x="2663507" y="2820454"/>
                  </a:lnTo>
                  <a:lnTo>
                    <a:pt x="2663507" y="2817406"/>
                  </a:lnTo>
                  <a:lnTo>
                    <a:pt x="2665793" y="2817406"/>
                  </a:lnTo>
                  <a:lnTo>
                    <a:pt x="2665793" y="2815120"/>
                  </a:lnTo>
                  <a:lnTo>
                    <a:pt x="2668079" y="2815120"/>
                  </a:lnTo>
                  <a:lnTo>
                    <a:pt x="2668079" y="2812834"/>
                  </a:lnTo>
                  <a:lnTo>
                    <a:pt x="2670365" y="2812834"/>
                  </a:lnTo>
                  <a:lnTo>
                    <a:pt x="2670365" y="2809786"/>
                  </a:lnTo>
                  <a:lnTo>
                    <a:pt x="2673413" y="2809786"/>
                  </a:lnTo>
                  <a:lnTo>
                    <a:pt x="2673413" y="2807500"/>
                  </a:lnTo>
                  <a:lnTo>
                    <a:pt x="2675699" y="2807500"/>
                  </a:lnTo>
                  <a:lnTo>
                    <a:pt x="2675699" y="2805214"/>
                  </a:lnTo>
                  <a:lnTo>
                    <a:pt x="2677985" y="2805214"/>
                  </a:lnTo>
                  <a:lnTo>
                    <a:pt x="2677985" y="2802928"/>
                  </a:lnTo>
                  <a:lnTo>
                    <a:pt x="2680271" y="2802928"/>
                  </a:lnTo>
                  <a:lnTo>
                    <a:pt x="2680271" y="2799880"/>
                  </a:lnTo>
                  <a:lnTo>
                    <a:pt x="2683319" y="2799880"/>
                  </a:lnTo>
                  <a:lnTo>
                    <a:pt x="2683319" y="2797594"/>
                  </a:lnTo>
                  <a:lnTo>
                    <a:pt x="2685605" y="2797594"/>
                  </a:lnTo>
                  <a:lnTo>
                    <a:pt x="2685605" y="2793022"/>
                  </a:lnTo>
                  <a:lnTo>
                    <a:pt x="2687891" y="2793022"/>
                  </a:lnTo>
                  <a:lnTo>
                    <a:pt x="2687891" y="2777782"/>
                  </a:lnTo>
                  <a:close/>
                </a:path>
              </a:pathLst>
            </a:custGeom>
            <a:solidFill>
              <a:srgbClr val="000000"/>
            </a:solidFill>
          </p:spPr>
          <p:txBody>
            <a:bodyPr wrap="square" lIns="0" tIns="0" rIns="0" bIns="0" rtlCol="0"/>
            <a:lstStyle/>
            <a:p>
              <a:endParaRPr/>
            </a:p>
          </p:txBody>
        </p:sp>
        <p:pic>
          <p:nvPicPr>
            <p:cNvPr id="7" name="object 9"/>
            <p:cNvPicPr/>
            <p:nvPr/>
          </p:nvPicPr>
          <p:blipFill>
            <a:blip r:embed="rId3" cstate="print"/>
            <a:stretch>
              <a:fillRect/>
            </a:stretch>
          </p:blipFill>
          <p:spPr>
            <a:xfrm>
              <a:off x="3019056" y="7659865"/>
              <a:ext cx="428180" cy="74663"/>
            </a:xfrm>
            <a:prstGeom prst="rect">
              <a:avLst/>
            </a:prstGeom>
          </p:spPr>
        </p:pic>
        <p:sp>
          <p:nvSpPr>
            <p:cNvPr id="8" name="object 10"/>
            <p:cNvSpPr/>
            <p:nvPr/>
          </p:nvSpPr>
          <p:spPr>
            <a:xfrm>
              <a:off x="3479228" y="7675105"/>
              <a:ext cx="162560" cy="59690"/>
            </a:xfrm>
            <a:custGeom>
              <a:avLst/>
              <a:gdLst/>
              <a:ahLst/>
              <a:cxnLst/>
              <a:rect l="l" t="t" r="r" b="b"/>
              <a:pathLst>
                <a:path w="162560" h="59690">
                  <a:moveTo>
                    <a:pt x="40360" y="35052"/>
                  </a:moveTo>
                  <a:lnTo>
                    <a:pt x="0" y="35052"/>
                  </a:lnTo>
                  <a:lnTo>
                    <a:pt x="0" y="41910"/>
                  </a:lnTo>
                  <a:lnTo>
                    <a:pt x="40360" y="41910"/>
                  </a:lnTo>
                  <a:lnTo>
                    <a:pt x="40360" y="35052"/>
                  </a:lnTo>
                  <a:close/>
                </a:path>
                <a:path w="162560" h="59690">
                  <a:moveTo>
                    <a:pt x="40360" y="17526"/>
                  </a:moveTo>
                  <a:lnTo>
                    <a:pt x="0" y="17526"/>
                  </a:lnTo>
                  <a:lnTo>
                    <a:pt x="0" y="24384"/>
                  </a:lnTo>
                  <a:lnTo>
                    <a:pt x="40360" y="24384"/>
                  </a:lnTo>
                  <a:lnTo>
                    <a:pt x="40360" y="17526"/>
                  </a:lnTo>
                  <a:close/>
                </a:path>
                <a:path w="162560" h="59690">
                  <a:moveTo>
                    <a:pt x="121894" y="59423"/>
                  </a:moveTo>
                  <a:lnTo>
                    <a:pt x="105067" y="35052"/>
                  </a:lnTo>
                  <a:lnTo>
                    <a:pt x="99809" y="27432"/>
                  </a:lnTo>
                  <a:lnTo>
                    <a:pt x="103657" y="22098"/>
                  </a:lnTo>
                  <a:lnTo>
                    <a:pt x="119621" y="0"/>
                  </a:lnTo>
                  <a:lnTo>
                    <a:pt x="112001" y="0"/>
                  </a:lnTo>
                  <a:lnTo>
                    <a:pt x="99809" y="14478"/>
                  </a:lnTo>
                  <a:lnTo>
                    <a:pt x="99809" y="17526"/>
                  </a:lnTo>
                  <a:lnTo>
                    <a:pt x="97523" y="17526"/>
                  </a:lnTo>
                  <a:lnTo>
                    <a:pt x="97523" y="19812"/>
                  </a:lnTo>
                  <a:lnTo>
                    <a:pt x="94475" y="19812"/>
                  </a:lnTo>
                  <a:lnTo>
                    <a:pt x="92189" y="19812"/>
                  </a:lnTo>
                  <a:lnTo>
                    <a:pt x="92189" y="17526"/>
                  </a:lnTo>
                  <a:lnTo>
                    <a:pt x="89903" y="14478"/>
                  </a:lnTo>
                  <a:lnTo>
                    <a:pt x="79997" y="0"/>
                  </a:lnTo>
                  <a:lnTo>
                    <a:pt x="70091" y="0"/>
                  </a:lnTo>
                  <a:lnTo>
                    <a:pt x="89903" y="27432"/>
                  </a:lnTo>
                  <a:lnTo>
                    <a:pt x="67805" y="59423"/>
                  </a:lnTo>
                  <a:lnTo>
                    <a:pt x="77711" y="59423"/>
                  </a:lnTo>
                  <a:lnTo>
                    <a:pt x="92189" y="37338"/>
                  </a:lnTo>
                  <a:lnTo>
                    <a:pt x="92189" y="35052"/>
                  </a:lnTo>
                  <a:lnTo>
                    <a:pt x="94475" y="35052"/>
                  </a:lnTo>
                  <a:lnTo>
                    <a:pt x="97523" y="37338"/>
                  </a:lnTo>
                  <a:lnTo>
                    <a:pt x="112001" y="59423"/>
                  </a:lnTo>
                  <a:lnTo>
                    <a:pt x="121894" y="59423"/>
                  </a:lnTo>
                  <a:close/>
                </a:path>
                <a:path w="162560" h="59690">
                  <a:moveTo>
                    <a:pt x="162280" y="0"/>
                  </a:moveTo>
                  <a:lnTo>
                    <a:pt x="156946" y="0"/>
                  </a:lnTo>
                  <a:lnTo>
                    <a:pt x="156946" y="35052"/>
                  </a:lnTo>
                  <a:lnTo>
                    <a:pt x="156946" y="39624"/>
                  </a:lnTo>
                  <a:lnTo>
                    <a:pt x="154660" y="41910"/>
                  </a:lnTo>
                  <a:lnTo>
                    <a:pt x="154660" y="49530"/>
                  </a:lnTo>
                  <a:lnTo>
                    <a:pt x="152374" y="49530"/>
                  </a:lnTo>
                  <a:lnTo>
                    <a:pt x="152374" y="51816"/>
                  </a:lnTo>
                  <a:lnTo>
                    <a:pt x="147040" y="51816"/>
                  </a:lnTo>
                  <a:lnTo>
                    <a:pt x="147040" y="54864"/>
                  </a:lnTo>
                  <a:lnTo>
                    <a:pt x="142468" y="54864"/>
                  </a:lnTo>
                  <a:lnTo>
                    <a:pt x="142468" y="51816"/>
                  </a:lnTo>
                  <a:lnTo>
                    <a:pt x="137134" y="51816"/>
                  </a:lnTo>
                  <a:lnTo>
                    <a:pt x="137134" y="49530"/>
                  </a:lnTo>
                  <a:lnTo>
                    <a:pt x="134848" y="49530"/>
                  </a:lnTo>
                  <a:lnTo>
                    <a:pt x="134848" y="44958"/>
                  </a:lnTo>
                  <a:lnTo>
                    <a:pt x="131800" y="41910"/>
                  </a:lnTo>
                  <a:lnTo>
                    <a:pt x="131800" y="29718"/>
                  </a:lnTo>
                  <a:lnTo>
                    <a:pt x="134848" y="29718"/>
                  </a:lnTo>
                  <a:lnTo>
                    <a:pt x="134848" y="24384"/>
                  </a:lnTo>
                  <a:lnTo>
                    <a:pt x="137134" y="24384"/>
                  </a:lnTo>
                  <a:lnTo>
                    <a:pt x="137134" y="22098"/>
                  </a:lnTo>
                  <a:lnTo>
                    <a:pt x="142468" y="22098"/>
                  </a:lnTo>
                  <a:lnTo>
                    <a:pt x="142468" y="19812"/>
                  </a:lnTo>
                  <a:lnTo>
                    <a:pt x="147040" y="19812"/>
                  </a:lnTo>
                  <a:lnTo>
                    <a:pt x="147040" y="22098"/>
                  </a:lnTo>
                  <a:lnTo>
                    <a:pt x="152374" y="22098"/>
                  </a:lnTo>
                  <a:lnTo>
                    <a:pt x="152374" y="24384"/>
                  </a:lnTo>
                  <a:lnTo>
                    <a:pt x="154660" y="27432"/>
                  </a:lnTo>
                  <a:lnTo>
                    <a:pt x="154660" y="35052"/>
                  </a:lnTo>
                  <a:lnTo>
                    <a:pt x="156946" y="35052"/>
                  </a:lnTo>
                  <a:lnTo>
                    <a:pt x="156946" y="0"/>
                  </a:lnTo>
                  <a:lnTo>
                    <a:pt x="154660" y="0"/>
                  </a:lnTo>
                  <a:lnTo>
                    <a:pt x="154660" y="19812"/>
                  </a:lnTo>
                  <a:lnTo>
                    <a:pt x="152374" y="17526"/>
                  </a:lnTo>
                  <a:lnTo>
                    <a:pt x="149326" y="17526"/>
                  </a:lnTo>
                  <a:lnTo>
                    <a:pt x="149326" y="14478"/>
                  </a:lnTo>
                  <a:lnTo>
                    <a:pt x="137134" y="14478"/>
                  </a:lnTo>
                  <a:lnTo>
                    <a:pt x="137134" y="17526"/>
                  </a:lnTo>
                  <a:lnTo>
                    <a:pt x="131800" y="17526"/>
                  </a:lnTo>
                  <a:lnTo>
                    <a:pt x="131800" y="19812"/>
                  </a:lnTo>
                  <a:lnTo>
                    <a:pt x="129514" y="19812"/>
                  </a:lnTo>
                  <a:lnTo>
                    <a:pt x="129514" y="22098"/>
                  </a:lnTo>
                  <a:lnTo>
                    <a:pt x="127228" y="24384"/>
                  </a:lnTo>
                  <a:lnTo>
                    <a:pt x="127228" y="29718"/>
                  </a:lnTo>
                  <a:lnTo>
                    <a:pt x="124942" y="29718"/>
                  </a:lnTo>
                  <a:lnTo>
                    <a:pt x="124942" y="44958"/>
                  </a:lnTo>
                  <a:lnTo>
                    <a:pt x="127228" y="44958"/>
                  </a:lnTo>
                  <a:lnTo>
                    <a:pt x="127228" y="49530"/>
                  </a:lnTo>
                  <a:lnTo>
                    <a:pt x="129514" y="51816"/>
                  </a:lnTo>
                  <a:lnTo>
                    <a:pt x="129514" y="54864"/>
                  </a:lnTo>
                  <a:lnTo>
                    <a:pt x="131800" y="54864"/>
                  </a:lnTo>
                  <a:lnTo>
                    <a:pt x="131800" y="57137"/>
                  </a:lnTo>
                  <a:lnTo>
                    <a:pt x="137134" y="57137"/>
                  </a:lnTo>
                  <a:lnTo>
                    <a:pt x="137134" y="59423"/>
                  </a:lnTo>
                  <a:lnTo>
                    <a:pt x="149326" y="59423"/>
                  </a:lnTo>
                  <a:lnTo>
                    <a:pt x="149326" y="57137"/>
                  </a:lnTo>
                  <a:lnTo>
                    <a:pt x="154660" y="57137"/>
                  </a:lnTo>
                  <a:lnTo>
                    <a:pt x="154660" y="54864"/>
                  </a:lnTo>
                  <a:lnTo>
                    <a:pt x="156946" y="54864"/>
                  </a:lnTo>
                  <a:lnTo>
                    <a:pt x="156946" y="59423"/>
                  </a:lnTo>
                  <a:lnTo>
                    <a:pt x="162280" y="59423"/>
                  </a:lnTo>
                  <a:lnTo>
                    <a:pt x="162280" y="0"/>
                  </a:lnTo>
                  <a:close/>
                </a:path>
              </a:pathLst>
            </a:custGeom>
            <a:solidFill>
              <a:srgbClr val="000000"/>
            </a:solidFill>
          </p:spPr>
          <p:txBody>
            <a:bodyPr wrap="square" lIns="0" tIns="0" rIns="0" bIns="0" rtlCol="0"/>
            <a:lstStyle/>
            <a:p>
              <a:endParaRPr/>
            </a:p>
          </p:txBody>
        </p:sp>
        <p:pic>
          <p:nvPicPr>
            <p:cNvPr id="9" name="object 11"/>
            <p:cNvPicPr/>
            <p:nvPr/>
          </p:nvPicPr>
          <p:blipFill>
            <a:blip r:embed="rId4" cstate="print"/>
            <a:stretch>
              <a:fillRect/>
            </a:stretch>
          </p:blipFill>
          <p:spPr>
            <a:xfrm>
              <a:off x="3086100" y="6665620"/>
              <a:ext cx="428180" cy="77711"/>
            </a:xfrm>
            <a:prstGeom prst="rect">
              <a:avLst/>
            </a:prstGeom>
          </p:spPr>
        </p:pic>
        <p:sp>
          <p:nvSpPr>
            <p:cNvPr id="11" name="object 12"/>
            <p:cNvSpPr/>
            <p:nvPr/>
          </p:nvSpPr>
          <p:spPr>
            <a:xfrm>
              <a:off x="3543985" y="6700672"/>
              <a:ext cx="40640" cy="25400"/>
            </a:xfrm>
            <a:custGeom>
              <a:avLst/>
              <a:gdLst/>
              <a:ahLst/>
              <a:cxnLst/>
              <a:rect l="l" t="t" r="r" b="b"/>
              <a:pathLst>
                <a:path w="40639" h="25400">
                  <a:moveTo>
                    <a:pt x="40373" y="0"/>
                  </a:moveTo>
                  <a:lnTo>
                    <a:pt x="0" y="0"/>
                  </a:lnTo>
                  <a:lnTo>
                    <a:pt x="0" y="5333"/>
                  </a:lnTo>
                  <a:lnTo>
                    <a:pt x="40373" y="5333"/>
                  </a:lnTo>
                  <a:lnTo>
                    <a:pt x="40373" y="0"/>
                  </a:lnTo>
                  <a:close/>
                </a:path>
                <a:path w="40639" h="25400">
                  <a:moveTo>
                    <a:pt x="40373" y="17525"/>
                  </a:moveTo>
                  <a:lnTo>
                    <a:pt x="0" y="17525"/>
                  </a:lnTo>
                  <a:lnTo>
                    <a:pt x="0" y="25145"/>
                  </a:lnTo>
                  <a:lnTo>
                    <a:pt x="40373" y="25145"/>
                  </a:lnTo>
                  <a:lnTo>
                    <a:pt x="40373" y="17525"/>
                  </a:lnTo>
                  <a:close/>
                </a:path>
              </a:pathLst>
            </a:custGeom>
            <a:solidFill>
              <a:srgbClr val="000000"/>
            </a:solidFill>
          </p:spPr>
          <p:txBody>
            <a:bodyPr wrap="square" lIns="0" tIns="0" rIns="0" bIns="0" rtlCol="0"/>
            <a:lstStyle/>
            <a:p>
              <a:endParaRPr/>
            </a:p>
          </p:txBody>
        </p:sp>
        <p:pic>
          <p:nvPicPr>
            <p:cNvPr id="12" name="object 13"/>
            <p:cNvPicPr/>
            <p:nvPr/>
          </p:nvPicPr>
          <p:blipFill>
            <a:blip r:embed="rId5" cstate="print"/>
            <a:stretch>
              <a:fillRect/>
            </a:stretch>
          </p:blipFill>
          <p:spPr>
            <a:xfrm>
              <a:off x="3086100" y="6773049"/>
              <a:ext cx="259041" cy="76949"/>
            </a:xfrm>
            <a:prstGeom prst="rect">
              <a:avLst/>
            </a:prstGeom>
          </p:spPr>
        </p:pic>
        <p:sp>
          <p:nvSpPr>
            <p:cNvPr id="13" name="object 14"/>
            <p:cNvSpPr/>
            <p:nvPr/>
          </p:nvSpPr>
          <p:spPr>
            <a:xfrm>
              <a:off x="2521559" y="6252692"/>
              <a:ext cx="1144905" cy="326390"/>
            </a:xfrm>
            <a:custGeom>
              <a:avLst/>
              <a:gdLst/>
              <a:ahLst/>
              <a:cxnLst/>
              <a:rect l="l" t="t" r="r" b="b"/>
              <a:pathLst>
                <a:path w="1144904" h="326390">
                  <a:moveTo>
                    <a:pt x="57137" y="236181"/>
                  </a:moveTo>
                  <a:lnTo>
                    <a:pt x="54851" y="233895"/>
                  </a:lnTo>
                  <a:lnTo>
                    <a:pt x="54851" y="228561"/>
                  </a:lnTo>
                  <a:lnTo>
                    <a:pt x="51803" y="228561"/>
                  </a:lnTo>
                  <a:lnTo>
                    <a:pt x="51803" y="223989"/>
                  </a:lnTo>
                  <a:lnTo>
                    <a:pt x="49517" y="223989"/>
                  </a:lnTo>
                  <a:lnTo>
                    <a:pt x="49517" y="239229"/>
                  </a:lnTo>
                  <a:lnTo>
                    <a:pt x="49517" y="249135"/>
                  </a:lnTo>
                  <a:lnTo>
                    <a:pt x="47231" y="249135"/>
                  </a:lnTo>
                  <a:lnTo>
                    <a:pt x="47231" y="255993"/>
                  </a:lnTo>
                  <a:lnTo>
                    <a:pt x="44183" y="259041"/>
                  </a:lnTo>
                  <a:lnTo>
                    <a:pt x="44183" y="261315"/>
                  </a:lnTo>
                  <a:lnTo>
                    <a:pt x="41897" y="261315"/>
                  </a:lnTo>
                  <a:lnTo>
                    <a:pt x="41897" y="263601"/>
                  </a:lnTo>
                  <a:lnTo>
                    <a:pt x="39611" y="263601"/>
                  </a:lnTo>
                  <a:lnTo>
                    <a:pt x="39611" y="265887"/>
                  </a:lnTo>
                  <a:lnTo>
                    <a:pt x="31991" y="265887"/>
                  </a:lnTo>
                  <a:lnTo>
                    <a:pt x="31991" y="268935"/>
                  </a:lnTo>
                  <a:lnTo>
                    <a:pt x="24371" y="268935"/>
                  </a:lnTo>
                  <a:lnTo>
                    <a:pt x="24371" y="265887"/>
                  </a:lnTo>
                  <a:lnTo>
                    <a:pt x="17513" y="265887"/>
                  </a:lnTo>
                  <a:lnTo>
                    <a:pt x="17513" y="263601"/>
                  </a:lnTo>
                  <a:lnTo>
                    <a:pt x="14465" y="263601"/>
                  </a:lnTo>
                  <a:lnTo>
                    <a:pt x="14465" y="261315"/>
                  </a:lnTo>
                  <a:lnTo>
                    <a:pt x="12179" y="261315"/>
                  </a:lnTo>
                  <a:lnTo>
                    <a:pt x="12179" y="259041"/>
                  </a:lnTo>
                  <a:lnTo>
                    <a:pt x="9906" y="259041"/>
                  </a:lnTo>
                  <a:lnTo>
                    <a:pt x="9906" y="251421"/>
                  </a:lnTo>
                  <a:lnTo>
                    <a:pt x="6858" y="251421"/>
                  </a:lnTo>
                  <a:lnTo>
                    <a:pt x="6858" y="239229"/>
                  </a:lnTo>
                  <a:lnTo>
                    <a:pt x="9906" y="236181"/>
                  </a:lnTo>
                  <a:lnTo>
                    <a:pt x="9906" y="228561"/>
                  </a:lnTo>
                  <a:lnTo>
                    <a:pt x="12179" y="228561"/>
                  </a:lnTo>
                  <a:lnTo>
                    <a:pt x="12179" y="226275"/>
                  </a:lnTo>
                  <a:lnTo>
                    <a:pt x="14465" y="226275"/>
                  </a:lnTo>
                  <a:lnTo>
                    <a:pt x="14465" y="223989"/>
                  </a:lnTo>
                  <a:lnTo>
                    <a:pt x="17513" y="223989"/>
                  </a:lnTo>
                  <a:lnTo>
                    <a:pt x="17513" y="221703"/>
                  </a:lnTo>
                  <a:lnTo>
                    <a:pt x="24371" y="221703"/>
                  </a:lnTo>
                  <a:lnTo>
                    <a:pt x="24371" y="218655"/>
                  </a:lnTo>
                  <a:lnTo>
                    <a:pt x="31991" y="218655"/>
                  </a:lnTo>
                  <a:lnTo>
                    <a:pt x="31991" y="221703"/>
                  </a:lnTo>
                  <a:lnTo>
                    <a:pt x="39611" y="221703"/>
                  </a:lnTo>
                  <a:lnTo>
                    <a:pt x="39611" y="223989"/>
                  </a:lnTo>
                  <a:lnTo>
                    <a:pt x="41897" y="223989"/>
                  </a:lnTo>
                  <a:lnTo>
                    <a:pt x="41897" y="226275"/>
                  </a:lnTo>
                  <a:lnTo>
                    <a:pt x="44183" y="226275"/>
                  </a:lnTo>
                  <a:lnTo>
                    <a:pt x="44183" y="231609"/>
                  </a:lnTo>
                  <a:lnTo>
                    <a:pt x="47231" y="231609"/>
                  </a:lnTo>
                  <a:lnTo>
                    <a:pt x="47231" y="239229"/>
                  </a:lnTo>
                  <a:lnTo>
                    <a:pt x="49517" y="239229"/>
                  </a:lnTo>
                  <a:lnTo>
                    <a:pt x="49517" y="223989"/>
                  </a:lnTo>
                  <a:lnTo>
                    <a:pt x="49517" y="221703"/>
                  </a:lnTo>
                  <a:lnTo>
                    <a:pt x="47231" y="221703"/>
                  </a:lnTo>
                  <a:lnTo>
                    <a:pt x="47231" y="218655"/>
                  </a:lnTo>
                  <a:lnTo>
                    <a:pt x="44183" y="218655"/>
                  </a:lnTo>
                  <a:lnTo>
                    <a:pt x="44183" y="216369"/>
                  </a:lnTo>
                  <a:lnTo>
                    <a:pt x="39611" y="216369"/>
                  </a:lnTo>
                  <a:lnTo>
                    <a:pt x="39611" y="214083"/>
                  </a:lnTo>
                  <a:lnTo>
                    <a:pt x="17513" y="214083"/>
                  </a:lnTo>
                  <a:lnTo>
                    <a:pt x="17513" y="216369"/>
                  </a:lnTo>
                  <a:lnTo>
                    <a:pt x="12179" y="216369"/>
                  </a:lnTo>
                  <a:lnTo>
                    <a:pt x="12179" y="218655"/>
                  </a:lnTo>
                  <a:lnTo>
                    <a:pt x="9906" y="218655"/>
                  </a:lnTo>
                  <a:lnTo>
                    <a:pt x="9906" y="221703"/>
                  </a:lnTo>
                  <a:lnTo>
                    <a:pt x="6858" y="221703"/>
                  </a:lnTo>
                  <a:lnTo>
                    <a:pt x="6858" y="223989"/>
                  </a:lnTo>
                  <a:lnTo>
                    <a:pt x="4572" y="223989"/>
                  </a:lnTo>
                  <a:lnTo>
                    <a:pt x="4572" y="226275"/>
                  </a:lnTo>
                  <a:lnTo>
                    <a:pt x="2286" y="228561"/>
                  </a:lnTo>
                  <a:lnTo>
                    <a:pt x="2286" y="233895"/>
                  </a:lnTo>
                  <a:lnTo>
                    <a:pt x="0" y="233895"/>
                  </a:lnTo>
                  <a:lnTo>
                    <a:pt x="0" y="253707"/>
                  </a:lnTo>
                  <a:lnTo>
                    <a:pt x="2286" y="253707"/>
                  </a:lnTo>
                  <a:lnTo>
                    <a:pt x="2286" y="259041"/>
                  </a:lnTo>
                  <a:lnTo>
                    <a:pt x="4572" y="261315"/>
                  </a:lnTo>
                  <a:lnTo>
                    <a:pt x="4572" y="263601"/>
                  </a:lnTo>
                  <a:lnTo>
                    <a:pt x="6858" y="263601"/>
                  </a:lnTo>
                  <a:lnTo>
                    <a:pt x="6858" y="265887"/>
                  </a:lnTo>
                  <a:lnTo>
                    <a:pt x="9906" y="265887"/>
                  </a:lnTo>
                  <a:lnTo>
                    <a:pt x="9906" y="268935"/>
                  </a:lnTo>
                  <a:lnTo>
                    <a:pt x="12179" y="268935"/>
                  </a:lnTo>
                  <a:lnTo>
                    <a:pt x="12179" y="271221"/>
                  </a:lnTo>
                  <a:lnTo>
                    <a:pt x="17513" y="271221"/>
                  </a:lnTo>
                  <a:lnTo>
                    <a:pt x="17513" y="273507"/>
                  </a:lnTo>
                  <a:lnTo>
                    <a:pt x="39611" y="273507"/>
                  </a:lnTo>
                  <a:lnTo>
                    <a:pt x="39611" y="271221"/>
                  </a:lnTo>
                  <a:lnTo>
                    <a:pt x="44183" y="271221"/>
                  </a:lnTo>
                  <a:lnTo>
                    <a:pt x="44183" y="268935"/>
                  </a:lnTo>
                  <a:lnTo>
                    <a:pt x="47231" y="268935"/>
                  </a:lnTo>
                  <a:lnTo>
                    <a:pt x="47231" y="265887"/>
                  </a:lnTo>
                  <a:lnTo>
                    <a:pt x="49517" y="265887"/>
                  </a:lnTo>
                  <a:lnTo>
                    <a:pt x="49517" y="263601"/>
                  </a:lnTo>
                  <a:lnTo>
                    <a:pt x="51803" y="263601"/>
                  </a:lnTo>
                  <a:lnTo>
                    <a:pt x="51803" y="259041"/>
                  </a:lnTo>
                  <a:lnTo>
                    <a:pt x="54851" y="259041"/>
                  </a:lnTo>
                  <a:lnTo>
                    <a:pt x="54851" y="253707"/>
                  </a:lnTo>
                  <a:lnTo>
                    <a:pt x="57137" y="253707"/>
                  </a:lnTo>
                  <a:lnTo>
                    <a:pt x="57137" y="236181"/>
                  </a:lnTo>
                  <a:close/>
                </a:path>
                <a:path w="1144904" h="326390">
                  <a:moveTo>
                    <a:pt x="106654" y="214083"/>
                  </a:moveTo>
                  <a:lnTo>
                    <a:pt x="67043" y="214083"/>
                  </a:lnTo>
                  <a:lnTo>
                    <a:pt x="67043" y="273507"/>
                  </a:lnTo>
                  <a:lnTo>
                    <a:pt x="74663" y="273507"/>
                  </a:lnTo>
                  <a:lnTo>
                    <a:pt x="74663" y="246087"/>
                  </a:lnTo>
                  <a:lnTo>
                    <a:pt x="102082" y="246087"/>
                  </a:lnTo>
                  <a:lnTo>
                    <a:pt x="102082" y="239229"/>
                  </a:lnTo>
                  <a:lnTo>
                    <a:pt x="74663" y="239229"/>
                  </a:lnTo>
                  <a:lnTo>
                    <a:pt x="74663" y="221703"/>
                  </a:lnTo>
                  <a:lnTo>
                    <a:pt x="106654" y="221703"/>
                  </a:lnTo>
                  <a:lnTo>
                    <a:pt x="106654" y="214083"/>
                  </a:lnTo>
                  <a:close/>
                </a:path>
                <a:path w="1144904" h="326390">
                  <a:moveTo>
                    <a:pt x="159232" y="214083"/>
                  </a:moveTo>
                  <a:lnTo>
                    <a:pt x="116560" y="214083"/>
                  </a:lnTo>
                  <a:lnTo>
                    <a:pt x="116560" y="273507"/>
                  </a:lnTo>
                  <a:lnTo>
                    <a:pt x="126466" y="273507"/>
                  </a:lnTo>
                  <a:lnTo>
                    <a:pt x="126466" y="246087"/>
                  </a:lnTo>
                  <a:lnTo>
                    <a:pt x="153898" y="246087"/>
                  </a:lnTo>
                  <a:lnTo>
                    <a:pt x="153898" y="239229"/>
                  </a:lnTo>
                  <a:lnTo>
                    <a:pt x="126466" y="239229"/>
                  </a:lnTo>
                  <a:lnTo>
                    <a:pt x="126466" y="221703"/>
                  </a:lnTo>
                  <a:lnTo>
                    <a:pt x="159232" y="221703"/>
                  </a:lnTo>
                  <a:lnTo>
                    <a:pt x="159232" y="214083"/>
                  </a:lnTo>
                  <a:close/>
                </a:path>
                <a:path w="1144904" h="326390">
                  <a:moveTo>
                    <a:pt x="214083" y="253707"/>
                  </a:moveTo>
                  <a:lnTo>
                    <a:pt x="211035" y="253707"/>
                  </a:lnTo>
                  <a:lnTo>
                    <a:pt x="211035" y="249135"/>
                  </a:lnTo>
                  <a:lnTo>
                    <a:pt x="208749" y="249135"/>
                  </a:lnTo>
                  <a:lnTo>
                    <a:pt x="208749" y="246087"/>
                  </a:lnTo>
                  <a:lnTo>
                    <a:pt x="206463" y="246087"/>
                  </a:lnTo>
                  <a:lnTo>
                    <a:pt x="206463" y="243801"/>
                  </a:lnTo>
                  <a:lnTo>
                    <a:pt x="204177" y="243801"/>
                  </a:lnTo>
                  <a:lnTo>
                    <a:pt x="204177" y="241515"/>
                  </a:lnTo>
                  <a:lnTo>
                    <a:pt x="196557" y="241515"/>
                  </a:lnTo>
                  <a:lnTo>
                    <a:pt x="196557" y="239229"/>
                  </a:lnTo>
                  <a:lnTo>
                    <a:pt x="186651" y="239229"/>
                  </a:lnTo>
                  <a:lnTo>
                    <a:pt x="186651" y="236181"/>
                  </a:lnTo>
                  <a:lnTo>
                    <a:pt x="179031" y="236181"/>
                  </a:lnTo>
                  <a:lnTo>
                    <a:pt x="179031" y="233895"/>
                  </a:lnTo>
                  <a:lnTo>
                    <a:pt x="176745" y="233895"/>
                  </a:lnTo>
                  <a:lnTo>
                    <a:pt x="176745" y="223989"/>
                  </a:lnTo>
                  <a:lnTo>
                    <a:pt x="179031" y="223989"/>
                  </a:lnTo>
                  <a:lnTo>
                    <a:pt x="179031" y="221703"/>
                  </a:lnTo>
                  <a:lnTo>
                    <a:pt x="186651" y="221703"/>
                  </a:lnTo>
                  <a:lnTo>
                    <a:pt x="186651" y="218655"/>
                  </a:lnTo>
                  <a:lnTo>
                    <a:pt x="191223" y="218655"/>
                  </a:lnTo>
                  <a:lnTo>
                    <a:pt x="191223" y="221703"/>
                  </a:lnTo>
                  <a:lnTo>
                    <a:pt x="198843" y="221703"/>
                  </a:lnTo>
                  <a:lnTo>
                    <a:pt x="198843" y="223989"/>
                  </a:lnTo>
                  <a:lnTo>
                    <a:pt x="201129" y="223989"/>
                  </a:lnTo>
                  <a:lnTo>
                    <a:pt x="201129" y="226275"/>
                  </a:lnTo>
                  <a:lnTo>
                    <a:pt x="204177" y="228561"/>
                  </a:lnTo>
                  <a:lnTo>
                    <a:pt x="204177" y="231609"/>
                  </a:lnTo>
                  <a:lnTo>
                    <a:pt x="211035" y="231609"/>
                  </a:lnTo>
                  <a:lnTo>
                    <a:pt x="211035" y="226275"/>
                  </a:lnTo>
                  <a:lnTo>
                    <a:pt x="208749" y="226275"/>
                  </a:lnTo>
                  <a:lnTo>
                    <a:pt x="208749" y="221703"/>
                  </a:lnTo>
                  <a:lnTo>
                    <a:pt x="206463" y="221703"/>
                  </a:lnTo>
                  <a:lnTo>
                    <a:pt x="206463" y="218655"/>
                  </a:lnTo>
                  <a:lnTo>
                    <a:pt x="204177" y="218655"/>
                  </a:lnTo>
                  <a:lnTo>
                    <a:pt x="204177" y="216369"/>
                  </a:lnTo>
                  <a:lnTo>
                    <a:pt x="201129" y="216369"/>
                  </a:lnTo>
                  <a:lnTo>
                    <a:pt x="198843" y="214083"/>
                  </a:lnTo>
                  <a:lnTo>
                    <a:pt x="179031" y="214083"/>
                  </a:lnTo>
                  <a:lnTo>
                    <a:pt x="179031" y="216369"/>
                  </a:lnTo>
                  <a:lnTo>
                    <a:pt x="173697" y="216369"/>
                  </a:lnTo>
                  <a:lnTo>
                    <a:pt x="173697" y="218655"/>
                  </a:lnTo>
                  <a:lnTo>
                    <a:pt x="171411" y="218655"/>
                  </a:lnTo>
                  <a:lnTo>
                    <a:pt x="171411" y="221703"/>
                  </a:lnTo>
                  <a:lnTo>
                    <a:pt x="169125" y="221703"/>
                  </a:lnTo>
                  <a:lnTo>
                    <a:pt x="169125" y="236181"/>
                  </a:lnTo>
                  <a:lnTo>
                    <a:pt x="171411" y="236181"/>
                  </a:lnTo>
                  <a:lnTo>
                    <a:pt x="171411" y="241515"/>
                  </a:lnTo>
                  <a:lnTo>
                    <a:pt x="176745" y="241515"/>
                  </a:lnTo>
                  <a:lnTo>
                    <a:pt x="176745" y="243801"/>
                  </a:lnTo>
                  <a:lnTo>
                    <a:pt x="183603" y="243801"/>
                  </a:lnTo>
                  <a:lnTo>
                    <a:pt x="183603" y="246087"/>
                  </a:lnTo>
                  <a:lnTo>
                    <a:pt x="193509" y="246087"/>
                  </a:lnTo>
                  <a:lnTo>
                    <a:pt x="193509" y="249135"/>
                  </a:lnTo>
                  <a:lnTo>
                    <a:pt x="201129" y="249135"/>
                  </a:lnTo>
                  <a:lnTo>
                    <a:pt x="201129" y="251421"/>
                  </a:lnTo>
                  <a:lnTo>
                    <a:pt x="204177" y="251421"/>
                  </a:lnTo>
                  <a:lnTo>
                    <a:pt x="204177" y="255993"/>
                  </a:lnTo>
                  <a:lnTo>
                    <a:pt x="206463" y="255993"/>
                  </a:lnTo>
                  <a:lnTo>
                    <a:pt x="206463" y="259041"/>
                  </a:lnTo>
                  <a:lnTo>
                    <a:pt x="204177" y="259041"/>
                  </a:lnTo>
                  <a:lnTo>
                    <a:pt x="204177" y="263601"/>
                  </a:lnTo>
                  <a:lnTo>
                    <a:pt x="201129" y="263601"/>
                  </a:lnTo>
                  <a:lnTo>
                    <a:pt x="201129" y="265887"/>
                  </a:lnTo>
                  <a:lnTo>
                    <a:pt x="193509" y="265887"/>
                  </a:lnTo>
                  <a:lnTo>
                    <a:pt x="193509" y="268935"/>
                  </a:lnTo>
                  <a:lnTo>
                    <a:pt x="188937" y="268935"/>
                  </a:lnTo>
                  <a:lnTo>
                    <a:pt x="188937" y="265887"/>
                  </a:lnTo>
                  <a:lnTo>
                    <a:pt x="179031" y="265887"/>
                  </a:lnTo>
                  <a:lnTo>
                    <a:pt x="179031" y="263601"/>
                  </a:lnTo>
                  <a:lnTo>
                    <a:pt x="176745" y="263601"/>
                  </a:lnTo>
                  <a:lnTo>
                    <a:pt x="176745" y="261315"/>
                  </a:lnTo>
                  <a:lnTo>
                    <a:pt x="173697" y="261315"/>
                  </a:lnTo>
                  <a:lnTo>
                    <a:pt x="173697" y="253707"/>
                  </a:lnTo>
                  <a:lnTo>
                    <a:pt x="166839" y="253707"/>
                  </a:lnTo>
                  <a:lnTo>
                    <a:pt x="166839" y="263601"/>
                  </a:lnTo>
                  <a:lnTo>
                    <a:pt x="169125" y="263601"/>
                  </a:lnTo>
                  <a:lnTo>
                    <a:pt x="169125" y="265887"/>
                  </a:lnTo>
                  <a:lnTo>
                    <a:pt x="171411" y="265887"/>
                  </a:lnTo>
                  <a:lnTo>
                    <a:pt x="171411" y="268935"/>
                  </a:lnTo>
                  <a:lnTo>
                    <a:pt x="173697" y="268935"/>
                  </a:lnTo>
                  <a:lnTo>
                    <a:pt x="173697" y="271221"/>
                  </a:lnTo>
                  <a:lnTo>
                    <a:pt x="176745" y="271221"/>
                  </a:lnTo>
                  <a:lnTo>
                    <a:pt x="176745" y="273507"/>
                  </a:lnTo>
                  <a:lnTo>
                    <a:pt x="201129" y="273507"/>
                  </a:lnTo>
                  <a:lnTo>
                    <a:pt x="201129" y="271221"/>
                  </a:lnTo>
                  <a:lnTo>
                    <a:pt x="206463" y="271221"/>
                  </a:lnTo>
                  <a:lnTo>
                    <a:pt x="206463" y="268935"/>
                  </a:lnTo>
                  <a:lnTo>
                    <a:pt x="208749" y="268935"/>
                  </a:lnTo>
                  <a:lnTo>
                    <a:pt x="208749" y="265887"/>
                  </a:lnTo>
                  <a:lnTo>
                    <a:pt x="211035" y="265887"/>
                  </a:lnTo>
                  <a:lnTo>
                    <a:pt x="211035" y="261315"/>
                  </a:lnTo>
                  <a:lnTo>
                    <a:pt x="214083" y="259041"/>
                  </a:lnTo>
                  <a:lnTo>
                    <a:pt x="214083" y="253707"/>
                  </a:lnTo>
                  <a:close/>
                </a:path>
                <a:path w="1144904" h="326390">
                  <a:moveTo>
                    <a:pt x="268173" y="265887"/>
                  </a:moveTo>
                  <a:lnTo>
                    <a:pt x="230847" y="265887"/>
                  </a:lnTo>
                  <a:lnTo>
                    <a:pt x="230847" y="246087"/>
                  </a:lnTo>
                  <a:lnTo>
                    <a:pt x="263601" y="246087"/>
                  </a:lnTo>
                  <a:lnTo>
                    <a:pt x="263601" y="239229"/>
                  </a:lnTo>
                  <a:lnTo>
                    <a:pt x="230847" y="239229"/>
                  </a:lnTo>
                  <a:lnTo>
                    <a:pt x="230847" y="221703"/>
                  </a:lnTo>
                  <a:lnTo>
                    <a:pt x="265887" y="221703"/>
                  </a:lnTo>
                  <a:lnTo>
                    <a:pt x="265887" y="214083"/>
                  </a:lnTo>
                  <a:lnTo>
                    <a:pt x="223989" y="214083"/>
                  </a:lnTo>
                  <a:lnTo>
                    <a:pt x="223989" y="273507"/>
                  </a:lnTo>
                  <a:lnTo>
                    <a:pt x="268173" y="273507"/>
                  </a:lnTo>
                  <a:lnTo>
                    <a:pt x="268173" y="265887"/>
                  </a:lnTo>
                  <a:close/>
                </a:path>
                <a:path w="1144904" h="326390">
                  <a:moveTo>
                    <a:pt x="320738" y="214083"/>
                  </a:moveTo>
                  <a:lnTo>
                    <a:pt x="273507" y="214083"/>
                  </a:lnTo>
                  <a:lnTo>
                    <a:pt x="273507" y="221703"/>
                  </a:lnTo>
                  <a:lnTo>
                    <a:pt x="293319" y="221703"/>
                  </a:lnTo>
                  <a:lnTo>
                    <a:pt x="293319" y="273507"/>
                  </a:lnTo>
                  <a:lnTo>
                    <a:pt x="300939" y="273507"/>
                  </a:lnTo>
                  <a:lnTo>
                    <a:pt x="300939" y="221703"/>
                  </a:lnTo>
                  <a:lnTo>
                    <a:pt x="320738" y="221703"/>
                  </a:lnTo>
                  <a:lnTo>
                    <a:pt x="320738" y="214083"/>
                  </a:lnTo>
                  <a:close/>
                </a:path>
                <a:path w="1144904" h="326390">
                  <a:moveTo>
                    <a:pt x="387781" y="249135"/>
                  </a:moveTo>
                  <a:lnTo>
                    <a:pt x="348170" y="249135"/>
                  </a:lnTo>
                  <a:lnTo>
                    <a:pt x="348170" y="255993"/>
                  </a:lnTo>
                  <a:lnTo>
                    <a:pt x="387781" y="255993"/>
                  </a:lnTo>
                  <a:lnTo>
                    <a:pt x="387781" y="249135"/>
                  </a:lnTo>
                  <a:close/>
                </a:path>
                <a:path w="1144904" h="326390">
                  <a:moveTo>
                    <a:pt x="387781" y="231609"/>
                  </a:moveTo>
                  <a:lnTo>
                    <a:pt x="348170" y="231609"/>
                  </a:lnTo>
                  <a:lnTo>
                    <a:pt x="348170" y="239229"/>
                  </a:lnTo>
                  <a:lnTo>
                    <a:pt x="387781" y="239229"/>
                  </a:lnTo>
                  <a:lnTo>
                    <a:pt x="387781" y="231609"/>
                  </a:lnTo>
                  <a:close/>
                </a:path>
                <a:path w="1144904" h="326390">
                  <a:moveTo>
                    <a:pt x="534835" y="231609"/>
                  </a:moveTo>
                  <a:lnTo>
                    <a:pt x="516597" y="206463"/>
                  </a:lnTo>
                  <a:lnTo>
                    <a:pt x="512737" y="201129"/>
                  </a:lnTo>
                  <a:lnTo>
                    <a:pt x="517309" y="194271"/>
                  </a:lnTo>
                  <a:lnTo>
                    <a:pt x="532549" y="171424"/>
                  </a:lnTo>
                  <a:lnTo>
                    <a:pt x="524929" y="171424"/>
                  </a:lnTo>
                  <a:lnTo>
                    <a:pt x="512737" y="188937"/>
                  </a:lnTo>
                  <a:lnTo>
                    <a:pt x="512737" y="191223"/>
                  </a:lnTo>
                  <a:lnTo>
                    <a:pt x="509689" y="191223"/>
                  </a:lnTo>
                  <a:lnTo>
                    <a:pt x="509689" y="194271"/>
                  </a:lnTo>
                  <a:lnTo>
                    <a:pt x="507403" y="194271"/>
                  </a:lnTo>
                  <a:lnTo>
                    <a:pt x="507403" y="191223"/>
                  </a:lnTo>
                  <a:lnTo>
                    <a:pt x="505117" y="191223"/>
                  </a:lnTo>
                  <a:lnTo>
                    <a:pt x="505117" y="188937"/>
                  </a:lnTo>
                  <a:lnTo>
                    <a:pt x="502831" y="188937"/>
                  </a:lnTo>
                  <a:lnTo>
                    <a:pt x="492163" y="171424"/>
                  </a:lnTo>
                  <a:lnTo>
                    <a:pt x="482257" y="171424"/>
                  </a:lnTo>
                  <a:lnTo>
                    <a:pt x="502831" y="201129"/>
                  </a:lnTo>
                  <a:lnTo>
                    <a:pt x="479971" y="231609"/>
                  </a:lnTo>
                  <a:lnTo>
                    <a:pt x="489877" y="231609"/>
                  </a:lnTo>
                  <a:lnTo>
                    <a:pt x="505117" y="211797"/>
                  </a:lnTo>
                  <a:lnTo>
                    <a:pt x="505117" y="208749"/>
                  </a:lnTo>
                  <a:lnTo>
                    <a:pt x="507403" y="208749"/>
                  </a:lnTo>
                  <a:lnTo>
                    <a:pt x="509689" y="208749"/>
                  </a:lnTo>
                  <a:lnTo>
                    <a:pt x="509689" y="211797"/>
                  </a:lnTo>
                  <a:lnTo>
                    <a:pt x="524929" y="231609"/>
                  </a:lnTo>
                  <a:lnTo>
                    <a:pt x="534835" y="231609"/>
                  </a:lnTo>
                  <a:close/>
                </a:path>
                <a:path w="1144904" h="326390">
                  <a:moveTo>
                    <a:pt x="547014" y="171424"/>
                  </a:moveTo>
                  <a:lnTo>
                    <a:pt x="540169" y="171424"/>
                  </a:lnTo>
                  <a:lnTo>
                    <a:pt x="540169" y="181330"/>
                  </a:lnTo>
                  <a:lnTo>
                    <a:pt x="544741" y="181330"/>
                  </a:lnTo>
                  <a:lnTo>
                    <a:pt x="544741" y="184378"/>
                  </a:lnTo>
                  <a:lnTo>
                    <a:pt x="542455" y="184378"/>
                  </a:lnTo>
                  <a:lnTo>
                    <a:pt x="542455" y="188937"/>
                  </a:lnTo>
                  <a:lnTo>
                    <a:pt x="540169" y="188937"/>
                  </a:lnTo>
                  <a:lnTo>
                    <a:pt x="542455" y="191223"/>
                  </a:lnTo>
                  <a:lnTo>
                    <a:pt x="544741" y="191223"/>
                  </a:lnTo>
                  <a:lnTo>
                    <a:pt x="544741" y="188937"/>
                  </a:lnTo>
                  <a:lnTo>
                    <a:pt x="547014" y="188937"/>
                  </a:lnTo>
                  <a:lnTo>
                    <a:pt x="547014" y="171424"/>
                  </a:lnTo>
                  <a:close/>
                </a:path>
                <a:path w="1144904" h="326390">
                  <a:moveTo>
                    <a:pt x="559968" y="278841"/>
                  </a:moveTo>
                  <a:lnTo>
                    <a:pt x="556920" y="278841"/>
                  </a:lnTo>
                  <a:lnTo>
                    <a:pt x="556920" y="271221"/>
                  </a:lnTo>
                  <a:lnTo>
                    <a:pt x="554634" y="271221"/>
                  </a:lnTo>
                  <a:lnTo>
                    <a:pt x="554634" y="268935"/>
                  </a:lnTo>
                  <a:lnTo>
                    <a:pt x="550062" y="268935"/>
                  </a:lnTo>
                  <a:lnTo>
                    <a:pt x="550062" y="265887"/>
                  </a:lnTo>
                  <a:lnTo>
                    <a:pt x="529501" y="265887"/>
                  </a:lnTo>
                  <a:lnTo>
                    <a:pt x="529501" y="268935"/>
                  </a:lnTo>
                  <a:lnTo>
                    <a:pt x="527215" y="268935"/>
                  </a:lnTo>
                  <a:lnTo>
                    <a:pt x="527215" y="271221"/>
                  </a:lnTo>
                  <a:lnTo>
                    <a:pt x="524929" y="271221"/>
                  </a:lnTo>
                  <a:lnTo>
                    <a:pt x="524929" y="273507"/>
                  </a:lnTo>
                  <a:lnTo>
                    <a:pt x="522643" y="273507"/>
                  </a:lnTo>
                  <a:lnTo>
                    <a:pt x="522643" y="281127"/>
                  </a:lnTo>
                  <a:lnTo>
                    <a:pt x="519595" y="281127"/>
                  </a:lnTo>
                  <a:lnTo>
                    <a:pt x="527215" y="283413"/>
                  </a:lnTo>
                  <a:lnTo>
                    <a:pt x="527215" y="281127"/>
                  </a:lnTo>
                  <a:lnTo>
                    <a:pt x="529501" y="281127"/>
                  </a:lnTo>
                  <a:lnTo>
                    <a:pt x="529501" y="276555"/>
                  </a:lnTo>
                  <a:lnTo>
                    <a:pt x="532549" y="273507"/>
                  </a:lnTo>
                  <a:lnTo>
                    <a:pt x="534835" y="273507"/>
                  </a:lnTo>
                  <a:lnTo>
                    <a:pt x="534835" y="271221"/>
                  </a:lnTo>
                  <a:lnTo>
                    <a:pt x="544741" y="271221"/>
                  </a:lnTo>
                  <a:lnTo>
                    <a:pt x="547014" y="273507"/>
                  </a:lnTo>
                  <a:lnTo>
                    <a:pt x="550062" y="273507"/>
                  </a:lnTo>
                  <a:lnTo>
                    <a:pt x="550062" y="278841"/>
                  </a:lnTo>
                  <a:lnTo>
                    <a:pt x="552348" y="278841"/>
                  </a:lnTo>
                  <a:lnTo>
                    <a:pt x="552348" y="283413"/>
                  </a:lnTo>
                  <a:lnTo>
                    <a:pt x="550062" y="283413"/>
                  </a:lnTo>
                  <a:lnTo>
                    <a:pt x="550062" y="288747"/>
                  </a:lnTo>
                  <a:lnTo>
                    <a:pt x="547014" y="288747"/>
                  </a:lnTo>
                  <a:lnTo>
                    <a:pt x="547014" y="293319"/>
                  </a:lnTo>
                  <a:lnTo>
                    <a:pt x="544741" y="293319"/>
                  </a:lnTo>
                  <a:lnTo>
                    <a:pt x="544741" y="296367"/>
                  </a:lnTo>
                  <a:lnTo>
                    <a:pt x="542455" y="296367"/>
                  </a:lnTo>
                  <a:lnTo>
                    <a:pt x="540169" y="298653"/>
                  </a:lnTo>
                  <a:lnTo>
                    <a:pt x="537121" y="300939"/>
                  </a:lnTo>
                  <a:lnTo>
                    <a:pt x="534835" y="300939"/>
                  </a:lnTo>
                  <a:lnTo>
                    <a:pt x="534835" y="303987"/>
                  </a:lnTo>
                  <a:lnTo>
                    <a:pt x="532549" y="303987"/>
                  </a:lnTo>
                  <a:lnTo>
                    <a:pt x="532549" y="306273"/>
                  </a:lnTo>
                  <a:lnTo>
                    <a:pt x="529501" y="306273"/>
                  </a:lnTo>
                  <a:lnTo>
                    <a:pt x="529501" y="308559"/>
                  </a:lnTo>
                  <a:lnTo>
                    <a:pt x="527215" y="308559"/>
                  </a:lnTo>
                  <a:lnTo>
                    <a:pt x="527215" y="310845"/>
                  </a:lnTo>
                  <a:lnTo>
                    <a:pt x="524929" y="310845"/>
                  </a:lnTo>
                  <a:lnTo>
                    <a:pt x="524929" y="313893"/>
                  </a:lnTo>
                  <a:lnTo>
                    <a:pt x="522643" y="313893"/>
                  </a:lnTo>
                  <a:lnTo>
                    <a:pt x="522643" y="318465"/>
                  </a:lnTo>
                  <a:lnTo>
                    <a:pt x="519595" y="318465"/>
                  </a:lnTo>
                  <a:lnTo>
                    <a:pt x="519595" y="326085"/>
                  </a:lnTo>
                  <a:lnTo>
                    <a:pt x="559968" y="326085"/>
                  </a:lnTo>
                  <a:lnTo>
                    <a:pt x="559968" y="318465"/>
                  </a:lnTo>
                  <a:lnTo>
                    <a:pt x="529501" y="318465"/>
                  </a:lnTo>
                  <a:lnTo>
                    <a:pt x="529501" y="316179"/>
                  </a:lnTo>
                  <a:lnTo>
                    <a:pt x="532549" y="316179"/>
                  </a:lnTo>
                  <a:lnTo>
                    <a:pt x="532549" y="313893"/>
                  </a:lnTo>
                  <a:lnTo>
                    <a:pt x="534835" y="313893"/>
                  </a:lnTo>
                  <a:lnTo>
                    <a:pt x="534835" y="310845"/>
                  </a:lnTo>
                  <a:lnTo>
                    <a:pt x="537121" y="310845"/>
                  </a:lnTo>
                  <a:lnTo>
                    <a:pt x="537121" y="308559"/>
                  </a:lnTo>
                  <a:lnTo>
                    <a:pt x="540169" y="308559"/>
                  </a:lnTo>
                  <a:lnTo>
                    <a:pt x="540169" y="306273"/>
                  </a:lnTo>
                  <a:lnTo>
                    <a:pt x="542455" y="306273"/>
                  </a:lnTo>
                  <a:lnTo>
                    <a:pt x="542455" y="303987"/>
                  </a:lnTo>
                  <a:lnTo>
                    <a:pt x="544741" y="303987"/>
                  </a:lnTo>
                  <a:lnTo>
                    <a:pt x="547014" y="300939"/>
                  </a:lnTo>
                  <a:lnTo>
                    <a:pt x="550062" y="298653"/>
                  </a:lnTo>
                  <a:lnTo>
                    <a:pt x="552348" y="298653"/>
                  </a:lnTo>
                  <a:lnTo>
                    <a:pt x="552348" y="296367"/>
                  </a:lnTo>
                  <a:lnTo>
                    <a:pt x="554634" y="293319"/>
                  </a:lnTo>
                  <a:lnTo>
                    <a:pt x="554634" y="291033"/>
                  </a:lnTo>
                  <a:lnTo>
                    <a:pt x="556920" y="291033"/>
                  </a:lnTo>
                  <a:lnTo>
                    <a:pt x="556920" y="286461"/>
                  </a:lnTo>
                  <a:lnTo>
                    <a:pt x="559968" y="286461"/>
                  </a:lnTo>
                  <a:lnTo>
                    <a:pt x="559968" y="278841"/>
                  </a:lnTo>
                  <a:close/>
                </a:path>
                <a:path w="1144904" h="326390">
                  <a:moveTo>
                    <a:pt x="594258" y="171424"/>
                  </a:moveTo>
                  <a:lnTo>
                    <a:pt x="587400" y="171424"/>
                  </a:lnTo>
                  <a:lnTo>
                    <a:pt x="587400" y="191223"/>
                  </a:lnTo>
                  <a:lnTo>
                    <a:pt x="587400" y="201129"/>
                  </a:lnTo>
                  <a:lnTo>
                    <a:pt x="587400" y="221703"/>
                  </a:lnTo>
                  <a:lnTo>
                    <a:pt x="584352" y="221703"/>
                  </a:lnTo>
                  <a:lnTo>
                    <a:pt x="584352" y="223989"/>
                  </a:lnTo>
                  <a:lnTo>
                    <a:pt x="582066" y="223989"/>
                  </a:lnTo>
                  <a:lnTo>
                    <a:pt x="582066" y="226275"/>
                  </a:lnTo>
                  <a:lnTo>
                    <a:pt x="569874" y="226275"/>
                  </a:lnTo>
                  <a:lnTo>
                    <a:pt x="569874" y="223989"/>
                  </a:lnTo>
                  <a:lnTo>
                    <a:pt x="566826" y="223989"/>
                  </a:lnTo>
                  <a:lnTo>
                    <a:pt x="566826" y="218655"/>
                  </a:lnTo>
                  <a:lnTo>
                    <a:pt x="564540" y="218655"/>
                  </a:lnTo>
                  <a:lnTo>
                    <a:pt x="564540" y="201129"/>
                  </a:lnTo>
                  <a:lnTo>
                    <a:pt x="566826" y="201129"/>
                  </a:lnTo>
                  <a:lnTo>
                    <a:pt x="566826" y="196557"/>
                  </a:lnTo>
                  <a:lnTo>
                    <a:pt x="569874" y="196557"/>
                  </a:lnTo>
                  <a:lnTo>
                    <a:pt x="572160" y="194271"/>
                  </a:lnTo>
                  <a:lnTo>
                    <a:pt x="579780" y="194271"/>
                  </a:lnTo>
                  <a:lnTo>
                    <a:pt x="579780" y="196557"/>
                  </a:lnTo>
                  <a:lnTo>
                    <a:pt x="584352" y="196557"/>
                  </a:lnTo>
                  <a:lnTo>
                    <a:pt x="584352" y="201129"/>
                  </a:lnTo>
                  <a:lnTo>
                    <a:pt x="587400" y="201129"/>
                  </a:lnTo>
                  <a:lnTo>
                    <a:pt x="587400" y="191223"/>
                  </a:lnTo>
                  <a:lnTo>
                    <a:pt x="582066" y="191223"/>
                  </a:lnTo>
                  <a:lnTo>
                    <a:pt x="582066" y="188937"/>
                  </a:lnTo>
                  <a:lnTo>
                    <a:pt x="566826" y="188937"/>
                  </a:lnTo>
                  <a:lnTo>
                    <a:pt x="566826" y="191223"/>
                  </a:lnTo>
                  <a:lnTo>
                    <a:pt x="562254" y="191223"/>
                  </a:lnTo>
                  <a:lnTo>
                    <a:pt x="562254" y="194271"/>
                  </a:lnTo>
                  <a:lnTo>
                    <a:pt x="559968" y="194271"/>
                  </a:lnTo>
                  <a:lnTo>
                    <a:pt x="559968" y="198843"/>
                  </a:lnTo>
                  <a:lnTo>
                    <a:pt x="556920" y="201129"/>
                  </a:lnTo>
                  <a:lnTo>
                    <a:pt x="556920" y="221703"/>
                  </a:lnTo>
                  <a:lnTo>
                    <a:pt x="559968" y="221703"/>
                  </a:lnTo>
                  <a:lnTo>
                    <a:pt x="559968" y="226275"/>
                  </a:lnTo>
                  <a:lnTo>
                    <a:pt x="562254" y="226275"/>
                  </a:lnTo>
                  <a:lnTo>
                    <a:pt x="562254" y="228561"/>
                  </a:lnTo>
                  <a:lnTo>
                    <a:pt x="564540" y="228561"/>
                  </a:lnTo>
                  <a:lnTo>
                    <a:pt x="566826" y="231609"/>
                  </a:lnTo>
                  <a:lnTo>
                    <a:pt x="572160" y="231609"/>
                  </a:lnTo>
                  <a:lnTo>
                    <a:pt x="572160" y="233895"/>
                  </a:lnTo>
                  <a:lnTo>
                    <a:pt x="579780" y="233895"/>
                  </a:lnTo>
                  <a:lnTo>
                    <a:pt x="579780" y="231609"/>
                  </a:lnTo>
                  <a:lnTo>
                    <a:pt x="584352" y="231609"/>
                  </a:lnTo>
                  <a:lnTo>
                    <a:pt x="584352" y="228561"/>
                  </a:lnTo>
                  <a:lnTo>
                    <a:pt x="587400" y="228561"/>
                  </a:lnTo>
                  <a:lnTo>
                    <a:pt x="587400" y="231609"/>
                  </a:lnTo>
                  <a:lnTo>
                    <a:pt x="594258" y="231609"/>
                  </a:lnTo>
                  <a:lnTo>
                    <a:pt x="594258" y="171424"/>
                  </a:lnTo>
                  <a:close/>
                </a:path>
                <a:path w="1144904" h="326390">
                  <a:moveTo>
                    <a:pt x="1079563" y="24384"/>
                  </a:moveTo>
                  <a:lnTo>
                    <a:pt x="1065098" y="24384"/>
                  </a:lnTo>
                  <a:lnTo>
                    <a:pt x="1065098" y="9906"/>
                  </a:lnTo>
                  <a:lnTo>
                    <a:pt x="1057478" y="9906"/>
                  </a:lnTo>
                  <a:lnTo>
                    <a:pt x="1057478" y="24384"/>
                  </a:lnTo>
                  <a:lnTo>
                    <a:pt x="1039952" y="24384"/>
                  </a:lnTo>
                  <a:lnTo>
                    <a:pt x="1039952" y="32004"/>
                  </a:lnTo>
                  <a:lnTo>
                    <a:pt x="1057478" y="32004"/>
                  </a:lnTo>
                  <a:lnTo>
                    <a:pt x="1057478" y="49517"/>
                  </a:lnTo>
                  <a:lnTo>
                    <a:pt x="1065098" y="49517"/>
                  </a:lnTo>
                  <a:lnTo>
                    <a:pt x="1065098" y="32004"/>
                  </a:lnTo>
                  <a:lnTo>
                    <a:pt x="1079563" y="32004"/>
                  </a:lnTo>
                  <a:lnTo>
                    <a:pt x="1079563" y="24384"/>
                  </a:lnTo>
                  <a:close/>
                </a:path>
                <a:path w="1144904" h="326390">
                  <a:moveTo>
                    <a:pt x="1144333" y="59423"/>
                  </a:moveTo>
                  <a:lnTo>
                    <a:pt x="1132141" y="41897"/>
                  </a:lnTo>
                  <a:lnTo>
                    <a:pt x="1132141" y="39611"/>
                  </a:lnTo>
                  <a:lnTo>
                    <a:pt x="1129855" y="39611"/>
                  </a:lnTo>
                  <a:lnTo>
                    <a:pt x="1129855" y="37325"/>
                  </a:lnTo>
                  <a:lnTo>
                    <a:pt x="1126807" y="37325"/>
                  </a:lnTo>
                  <a:lnTo>
                    <a:pt x="1126807" y="34277"/>
                  </a:lnTo>
                  <a:lnTo>
                    <a:pt x="1124521" y="34277"/>
                  </a:lnTo>
                  <a:lnTo>
                    <a:pt x="1124521" y="32004"/>
                  </a:lnTo>
                  <a:lnTo>
                    <a:pt x="1124521" y="29705"/>
                  </a:lnTo>
                  <a:lnTo>
                    <a:pt x="1132141" y="29705"/>
                  </a:lnTo>
                  <a:lnTo>
                    <a:pt x="1132141" y="27432"/>
                  </a:lnTo>
                  <a:lnTo>
                    <a:pt x="1134427" y="27432"/>
                  </a:lnTo>
                  <a:lnTo>
                    <a:pt x="1134427" y="24384"/>
                  </a:lnTo>
                  <a:lnTo>
                    <a:pt x="1137475" y="24384"/>
                  </a:lnTo>
                  <a:lnTo>
                    <a:pt x="1137475" y="16764"/>
                  </a:lnTo>
                  <a:lnTo>
                    <a:pt x="1139761" y="16764"/>
                  </a:lnTo>
                  <a:lnTo>
                    <a:pt x="1139761" y="12192"/>
                  </a:lnTo>
                  <a:lnTo>
                    <a:pt x="1137475" y="12192"/>
                  </a:lnTo>
                  <a:lnTo>
                    <a:pt x="1137475" y="6858"/>
                  </a:lnTo>
                  <a:lnTo>
                    <a:pt x="1134427" y="4572"/>
                  </a:lnTo>
                  <a:lnTo>
                    <a:pt x="1134427" y="2286"/>
                  </a:lnTo>
                  <a:lnTo>
                    <a:pt x="1129855" y="2286"/>
                  </a:lnTo>
                  <a:lnTo>
                    <a:pt x="1129855" y="9906"/>
                  </a:lnTo>
                  <a:lnTo>
                    <a:pt x="1129855" y="22098"/>
                  </a:lnTo>
                  <a:lnTo>
                    <a:pt x="1126807" y="22098"/>
                  </a:lnTo>
                  <a:lnTo>
                    <a:pt x="1124521" y="24384"/>
                  </a:lnTo>
                  <a:lnTo>
                    <a:pt x="1100137" y="24384"/>
                  </a:lnTo>
                  <a:lnTo>
                    <a:pt x="1100137" y="4572"/>
                  </a:lnTo>
                  <a:lnTo>
                    <a:pt x="1122235" y="4572"/>
                  </a:lnTo>
                  <a:lnTo>
                    <a:pt x="1122235" y="6858"/>
                  </a:lnTo>
                  <a:lnTo>
                    <a:pt x="1126807" y="6858"/>
                  </a:lnTo>
                  <a:lnTo>
                    <a:pt x="1126807" y="9906"/>
                  </a:lnTo>
                  <a:lnTo>
                    <a:pt x="1129855" y="9906"/>
                  </a:lnTo>
                  <a:lnTo>
                    <a:pt x="1129855" y="2286"/>
                  </a:lnTo>
                  <a:lnTo>
                    <a:pt x="1129855" y="0"/>
                  </a:lnTo>
                  <a:lnTo>
                    <a:pt x="1089469" y="0"/>
                  </a:lnTo>
                  <a:lnTo>
                    <a:pt x="1092517" y="59423"/>
                  </a:lnTo>
                  <a:lnTo>
                    <a:pt x="1100137" y="59423"/>
                  </a:lnTo>
                  <a:lnTo>
                    <a:pt x="1100137" y="32004"/>
                  </a:lnTo>
                  <a:lnTo>
                    <a:pt x="1114615" y="32004"/>
                  </a:lnTo>
                  <a:lnTo>
                    <a:pt x="1114615" y="34277"/>
                  </a:lnTo>
                  <a:lnTo>
                    <a:pt x="1116901" y="34277"/>
                  </a:lnTo>
                  <a:lnTo>
                    <a:pt x="1116901" y="37325"/>
                  </a:lnTo>
                  <a:lnTo>
                    <a:pt x="1119949" y="37325"/>
                  </a:lnTo>
                  <a:lnTo>
                    <a:pt x="1119949" y="39611"/>
                  </a:lnTo>
                  <a:lnTo>
                    <a:pt x="1122235" y="39611"/>
                  </a:lnTo>
                  <a:lnTo>
                    <a:pt x="1122235" y="41897"/>
                  </a:lnTo>
                  <a:lnTo>
                    <a:pt x="1124521" y="41897"/>
                  </a:lnTo>
                  <a:lnTo>
                    <a:pt x="1124521" y="47231"/>
                  </a:lnTo>
                  <a:lnTo>
                    <a:pt x="1134427" y="59423"/>
                  </a:lnTo>
                  <a:lnTo>
                    <a:pt x="1144333" y="59423"/>
                  </a:lnTo>
                  <a:close/>
                </a:path>
              </a:pathLst>
            </a:custGeom>
            <a:solidFill>
              <a:srgbClr val="000000"/>
            </a:solidFill>
          </p:spPr>
          <p:txBody>
            <a:bodyPr wrap="square" lIns="0" tIns="0" rIns="0" bIns="0" rtlCol="0"/>
            <a:lstStyle/>
            <a:p>
              <a:endParaRPr/>
            </a:p>
          </p:txBody>
        </p:sp>
      </p:grpSp>
      <p:sp>
        <p:nvSpPr>
          <p:cNvPr id="14" name="13 Rectángulo"/>
          <p:cNvSpPr/>
          <p:nvPr/>
        </p:nvSpPr>
        <p:spPr>
          <a:xfrm>
            <a:off x="10512436" y="8529662"/>
            <a:ext cx="6357982" cy="707886"/>
          </a:xfrm>
          <a:prstGeom prst="rect">
            <a:avLst/>
          </a:prstGeom>
        </p:spPr>
        <p:txBody>
          <a:bodyPr wrap="square">
            <a:spAutoFit/>
          </a:bodyPr>
          <a:lstStyle/>
          <a:p>
            <a:pPr algn="ctr"/>
            <a:r>
              <a:rPr lang="es-AR" sz="2000" b="1" dirty="0" smtClean="0">
                <a:latin typeface="Comic Sans MS" pitchFamily="66" charset="0"/>
              </a:rPr>
              <a:t>Figura 3 Característica típica del relé de pérdida de campo </a:t>
            </a:r>
            <a:endParaRPr lang="es-AR" sz="2000" b="1" dirty="0">
              <a:latin typeface="Comic Sans MS" pitchFamily="66"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96802" y="385730"/>
            <a:ext cx="9429816" cy="9284593"/>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Esquema de relé </a:t>
            </a:r>
            <a:r>
              <a:rPr sz="2400" b="1" spc="-5">
                <a:latin typeface="Comic Sans MS"/>
                <a:cs typeface="Comic Sans MS"/>
              </a:rPr>
              <a:t>Mho</a:t>
            </a:r>
            <a:r>
              <a:rPr sz="2400" b="1">
                <a:latin typeface="Comic Sans MS"/>
                <a:cs typeface="Comic Sans MS"/>
              </a:rPr>
              <a:t> </a:t>
            </a:r>
            <a:r>
              <a:rPr sz="2400" b="1" spc="-5" smtClean="0">
                <a:latin typeface="Comic Sans MS"/>
                <a:cs typeface="Comic Sans MS"/>
              </a:rPr>
              <a:t>simple</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Un</a:t>
            </a:r>
            <a:r>
              <a:rPr lang="es-AR" sz="2400" spc="150" dirty="0" smtClean="0">
                <a:latin typeface="Comic Sans MS"/>
                <a:cs typeface="Comic Sans MS"/>
              </a:rPr>
              <a:t> </a:t>
            </a:r>
            <a:r>
              <a:rPr lang="es-AR" sz="2400" spc="-5" dirty="0" smtClean="0">
                <a:latin typeface="Comic Sans MS"/>
                <a:cs typeface="Comic Sans MS"/>
              </a:rPr>
              <a:t>relé</a:t>
            </a:r>
            <a:r>
              <a:rPr lang="es-AR" sz="2400" spc="155" dirty="0" smtClean="0">
                <a:latin typeface="Comic Sans MS"/>
                <a:cs typeface="Comic Sans MS"/>
              </a:rPr>
              <a:t> </a:t>
            </a:r>
            <a:r>
              <a:rPr lang="es-AR" sz="2400" spc="-5" dirty="0" smtClean="0">
                <a:latin typeface="Comic Sans MS"/>
                <a:cs typeface="Comic Sans MS"/>
              </a:rPr>
              <a:t>de</a:t>
            </a:r>
            <a:r>
              <a:rPr lang="es-AR" sz="2400" spc="155" dirty="0" smtClean="0">
                <a:latin typeface="Comic Sans MS"/>
                <a:cs typeface="Comic Sans MS"/>
              </a:rPr>
              <a:t> </a:t>
            </a:r>
            <a:r>
              <a:rPr lang="es-AR" sz="2400" spc="-5" dirty="0" smtClean="0">
                <a:latin typeface="Comic Sans MS"/>
                <a:cs typeface="Comic Sans MS"/>
              </a:rPr>
              <a:t>distancia</a:t>
            </a:r>
            <a:r>
              <a:rPr lang="es-AR" sz="2400" spc="150" dirty="0" smtClean="0">
                <a:latin typeface="Comic Sans MS"/>
                <a:cs typeface="Comic Sans MS"/>
              </a:rPr>
              <a:t> </a:t>
            </a:r>
            <a:r>
              <a:rPr lang="es-AR" sz="2400" spc="-5" dirty="0" err="1" smtClean="0">
                <a:latin typeface="Comic Sans MS"/>
                <a:cs typeface="Comic Sans MS"/>
              </a:rPr>
              <a:t>mho</a:t>
            </a:r>
            <a:r>
              <a:rPr lang="es-AR" sz="2400" spc="155" dirty="0" smtClean="0">
                <a:latin typeface="Comic Sans MS"/>
                <a:cs typeface="Comic Sans MS"/>
              </a:rPr>
              <a:t> </a:t>
            </a:r>
            <a:r>
              <a:rPr lang="es-AR" sz="2400" spc="-5" dirty="0" smtClean="0">
                <a:latin typeface="Comic Sans MS"/>
                <a:cs typeface="Comic Sans MS"/>
              </a:rPr>
              <a:t>trifásico</a:t>
            </a:r>
            <a:r>
              <a:rPr lang="es-AR" sz="2400" spc="155" dirty="0" smtClean="0">
                <a:latin typeface="Comic Sans MS"/>
                <a:cs typeface="Comic Sans MS"/>
              </a:rPr>
              <a:t> </a:t>
            </a:r>
            <a:r>
              <a:rPr lang="es-AR" sz="2400" spc="-5" dirty="0" smtClean="0">
                <a:latin typeface="Comic Sans MS"/>
                <a:cs typeface="Comic Sans MS"/>
              </a:rPr>
              <a:t>o</a:t>
            </a:r>
            <a:r>
              <a:rPr lang="es-AR" sz="2400" spc="150" dirty="0" smtClean="0">
                <a:latin typeface="Comic Sans MS"/>
                <a:cs typeface="Comic Sans MS"/>
              </a:rPr>
              <a:t> </a:t>
            </a:r>
            <a:r>
              <a:rPr lang="es-AR" sz="2400" spc="-5" dirty="0" smtClean="0">
                <a:latin typeface="Comic Sans MS"/>
                <a:cs typeface="Comic Sans MS"/>
              </a:rPr>
              <a:t>monofásico</a:t>
            </a:r>
            <a:r>
              <a:rPr lang="es-AR" sz="2400" spc="160" dirty="0" smtClean="0">
                <a:latin typeface="Comic Sans MS"/>
                <a:cs typeface="Comic Sans MS"/>
              </a:rPr>
              <a:t> </a:t>
            </a:r>
            <a:r>
              <a:rPr lang="es-AR" sz="2400" spc="-5" dirty="0" smtClean="0">
                <a:latin typeface="Comic Sans MS"/>
                <a:cs typeface="Comic Sans MS"/>
              </a:rPr>
              <a:t>puede ser</a:t>
            </a:r>
            <a:r>
              <a:rPr lang="es-AR" sz="2400" dirty="0" smtClean="0">
                <a:latin typeface="Comic Sans MS"/>
                <a:cs typeface="Comic Sans MS"/>
              </a:rPr>
              <a:t> </a:t>
            </a:r>
            <a:r>
              <a:rPr lang="es-AR" sz="2400" spc="-5" dirty="0" smtClean="0">
                <a:latin typeface="Comic Sans MS"/>
                <a:cs typeface="Comic Sans MS"/>
              </a:rPr>
              <a:t>aplicado</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terminales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alta</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del transformador</a:t>
            </a:r>
            <a:r>
              <a:rPr lang="es-AR" sz="2400" dirty="0" smtClean="0">
                <a:latin typeface="Comic Sans MS"/>
                <a:cs typeface="Comic Sans MS"/>
              </a:rPr>
              <a:t> </a:t>
            </a:r>
            <a:r>
              <a:rPr lang="es-AR" sz="2400" spc="-5" dirty="0" smtClean="0">
                <a:latin typeface="Comic Sans MS"/>
                <a:cs typeface="Comic Sans MS"/>
              </a:rPr>
              <a:t>elevador,</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ver</a:t>
            </a:r>
            <a:r>
              <a:rPr lang="es-AR" sz="2400" dirty="0" smtClean="0">
                <a:latin typeface="Comic Sans MS"/>
                <a:cs typeface="Comic Sans MS"/>
              </a:rPr>
              <a:t> </a:t>
            </a:r>
            <a:r>
              <a:rPr lang="es-AR" sz="2400" spc="-5" dirty="0" smtClean="0">
                <a:latin typeface="Comic Sans MS"/>
                <a:cs typeface="Comic Sans MS"/>
              </a:rPr>
              <a:t>hacia</a:t>
            </a:r>
            <a:r>
              <a:rPr lang="es-AR" sz="2400" dirty="0" smtClean="0">
                <a:latin typeface="Comic Sans MS"/>
                <a:cs typeface="Comic Sans MS"/>
              </a:rPr>
              <a:t> </a:t>
            </a:r>
            <a:r>
              <a:rPr lang="es-AR" sz="2400" spc="-5" dirty="0" smtClean="0">
                <a:latin typeface="Comic Sans MS"/>
                <a:cs typeface="Comic Sans MS"/>
              </a:rPr>
              <a:t>dentro</a:t>
            </a:r>
            <a:r>
              <a:rPr lang="es-AR" sz="2400" dirty="0" smtClean="0">
                <a:latin typeface="Comic Sans MS"/>
                <a:cs typeface="Comic Sans MS"/>
              </a:rPr>
              <a:t> </a:t>
            </a:r>
            <a:r>
              <a:rPr lang="es-AR" sz="2400" spc="-5" dirty="0" smtClean="0">
                <a:latin typeface="Comic Sans MS"/>
                <a:cs typeface="Comic Sans MS"/>
              </a:rPr>
              <a:t>del generador </a:t>
            </a:r>
            <a:r>
              <a:rPr lang="es-AR" sz="2400" spc="-5" dirty="0" smtClean="0">
                <a:latin typeface="Comic Sans MS"/>
                <a:cs typeface="Comic Sans MS"/>
              </a:rPr>
              <a:t>y de su transformador elevador.</a:t>
            </a:r>
            <a:r>
              <a:rPr lang="es-AR" sz="2400" dirty="0" smtClean="0">
                <a:latin typeface="Comic Sans MS"/>
                <a:cs typeface="Comic Sans MS"/>
              </a:rPr>
              <a:t> </a:t>
            </a:r>
            <a:r>
              <a:rPr lang="es-AR" sz="2400" spc="-5" dirty="0" smtClean="0">
                <a:latin typeface="Comic Sans MS"/>
                <a:cs typeface="Comic Sans MS"/>
              </a:rPr>
              <a:t>La </a:t>
            </a:r>
            <a:r>
              <a:rPr lang="es-AR" sz="2400" b="1" spc="-5" dirty="0" smtClean="0">
                <a:latin typeface="Comic Sans MS"/>
                <a:cs typeface="Comic Sans MS"/>
              </a:rPr>
              <a:t>figura </a:t>
            </a:r>
            <a:r>
              <a:rPr lang="es-AR" sz="2400" b="1" spc="-5" dirty="0" smtClean="0">
                <a:latin typeface="Comic Sans MS"/>
                <a:cs typeface="Comic Sans MS"/>
              </a:rPr>
              <a:t>4 </a:t>
            </a:r>
            <a:r>
              <a:rPr lang="es-AR" sz="2400" spc="-5" dirty="0" smtClean="0">
                <a:latin typeface="Comic Sans MS"/>
                <a:cs typeface="Comic Sans MS"/>
              </a:rPr>
              <a:t>ilustra</a:t>
            </a:r>
            <a:r>
              <a:rPr lang="es-AR" sz="2400" dirty="0" smtClean="0">
                <a:latin typeface="Comic Sans MS"/>
                <a:cs typeface="Comic Sans MS"/>
              </a:rPr>
              <a:t> </a:t>
            </a:r>
            <a:r>
              <a:rPr lang="es-AR" sz="2400" spc="-5" dirty="0" smtClean="0">
                <a:latin typeface="Comic Sans MS"/>
                <a:cs typeface="Comic Sans MS"/>
              </a:rPr>
              <a:t>esta</a:t>
            </a:r>
            <a:r>
              <a:rPr lang="es-AR" sz="2400" dirty="0" smtClean="0">
                <a:latin typeface="Comic Sans MS"/>
                <a:cs typeface="Comic Sans MS"/>
              </a:rPr>
              <a:t> </a:t>
            </a:r>
            <a:r>
              <a:rPr lang="es-AR" sz="2400" spc="-5" dirty="0" smtClean="0">
                <a:latin typeface="Comic Sans MS"/>
                <a:cs typeface="Comic Sans MS"/>
              </a:rPr>
              <a:t>aplicación,</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cual</a:t>
            </a:r>
            <a:r>
              <a:rPr lang="es-AR" sz="2400" dirty="0" smtClean="0">
                <a:latin typeface="Comic Sans MS"/>
                <a:cs typeface="Comic Sans MS"/>
              </a:rPr>
              <a:t> </a:t>
            </a:r>
            <a:r>
              <a:rPr lang="es-AR" sz="2400" spc="-5" dirty="0" smtClean="0">
                <a:latin typeface="Comic Sans MS"/>
                <a:cs typeface="Comic Sans MS"/>
              </a:rPr>
              <a:t>este</a:t>
            </a:r>
            <a:r>
              <a:rPr lang="es-AR" sz="2400" dirty="0" smtClean="0">
                <a:latin typeface="Comic Sans MS"/>
                <a:cs typeface="Comic Sans MS"/>
              </a:rPr>
              <a:t> </a:t>
            </a:r>
            <a:r>
              <a:rPr lang="es-AR" sz="2400" spc="-5" dirty="0" smtClean="0">
                <a:latin typeface="Comic Sans MS"/>
                <a:cs typeface="Comic Sans MS"/>
              </a:rPr>
              <a:t>relé</a:t>
            </a:r>
            <a:r>
              <a:rPr lang="es-AR" sz="2400" spc="254" dirty="0" smtClean="0">
                <a:latin typeface="Comic Sans MS"/>
                <a:cs typeface="Comic Sans MS"/>
              </a:rPr>
              <a:t> </a:t>
            </a:r>
            <a:r>
              <a:rPr lang="es-AR" sz="2400" spc="-5" dirty="0" smtClean="0">
                <a:latin typeface="Comic Sans MS"/>
                <a:cs typeface="Comic Sans MS"/>
              </a:rPr>
              <a:t>puede detectar </a:t>
            </a:r>
            <a:r>
              <a:rPr lang="es-AR" sz="2400" spc="-5" dirty="0" smtClean="0">
                <a:latin typeface="Comic Sans MS"/>
                <a:cs typeface="Comic Sans MS"/>
              </a:rPr>
              <a:t>las oscilaciones de pérdida de sincronismo </a:t>
            </a:r>
            <a:r>
              <a:rPr lang="es-AR" sz="2400" spc="-5" dirty="0" smtClean="0">
                <a:latin typeface="Comic Sans MS"/>
                <a:cs typeface="Comic Sans MS"/>
              </a:rPr>
              <a:t>que pasen</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través</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transformador</a:t>
            </a:r>
            <a:r>
              <a:rPr lang="es-AR" sz="2400" dirty="0" smtClean="0">
                <a:latin typeface="Comic Sans MS"/>
                <a:cs typeface="Comic Sans MS"/>
              </a:rPr>
              <a:t> </a:t>
            </a:r>
            <a:r>
              <a:rPr lang="es-AR" sz="2400" spc="-5" dirty="0" smtClean="0">
                <a:latin typeface="Comic Sans MS"/>
                <a:cs typeface="Comic Sans MS"/>
              </a:rPr>
              <a:t>elevador</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que traslapen </a:t>
            </a:r>
            <a:r>
              <a:rPr lang="es-AR" sz="2400" spc="-5" dirty="0" smtClean="0">
                <a:latin typeface="Comic Sans MS"/>
                <a:cs typeface="Comic Sans MS"/>
              </a:rPr>
              <a:t>las características de los dos relés </a:t>
            </a:r>
            <a:r>
              <a:rPr lang="es-AR" sz="2400" spc="-5" dirty="0" err="1" smtClean="0">
                <a:latin typeface="Comic Sans MS"/>
                <a:cs typeface="Comic Sans MS"/>
              </a:rPr>
              <a:t>mho</a:t>
            </a:r>
            <a:r>
              <a:rPr lang="es-AR" sz="2400" spc="-5" dirty="0" smtClean="0">
                <a:latin typeface="Comic Sans MS"/>
                <a:cs typeface="Comic Sans MS"/>
              </a:rPr>
              <a:t> </a:t>
            </a:r>
            <a:r>
              <a:rPr lang="es-AR" sz="2400" spc="-5" dirty="0" smtClean="0">
                <a:latin typeface="Comic Sans MS"/>
                <a:cs typeface="Comic Sans MS"/>
              </a:rPr>
              <a:t>de pérdida </a:t>
            </a:r>
            <a:r>
              <a:rPr lang="es-AR" sz="2400" spc="-5" dirty="0" smtClean="0">
                <a:latin typeface="Comic Sans MS"/>
                <a:cs typeface="Comic Sans MS"/>
              </a:rPr>
              <a:t>de campo.</a:t>
            </a:r>
            <a:r>
              <a:rPr lang="es-AR" sz="2400" dirty="0" smtClean="0">
                <a:latin typeface="Comic Sans MS"/>
                <a:cs typeface="Comic Sans MS"/>
              </a:rPr>
              <a:t> </a:t>
            </a:r>
            <a:r>
              <a:rPr lang="es-AR" sz="2400" spc="-5" dirty="0" smtClean="0">
                <a:latin typeface="Comic Sans MS"/>
                <a:cs typeface="Comic Sans MS"/>
              </a:rPr>
              <a:t>Las ventajas de este esquema son </a:t>
            </a:r>
            <a:r>
              <a:rPr lang="es-AR" sz="2400" spc="-5" dirty="0" smtClean="0">
                <a:latin typeface="Comic Sans MS"/>
                <a:cs typeface="Comic Sans MS"/>
              </a:rPr>
              <a:t>su simplicidad</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su</a:t>
            </a:r>
            <a:r>
              <a:rPr lang="es-AR" sz="2400" spc="254" dirty="0" smtClean="0">
                <a:latin typeface="Comic Sans MS"/>
                <a:cs typeface="Comic Sans MS"/>
              </a:rPr>
              <a:t> </a:t>
            </a:r>
            <a:r>
              <a:rPr lang="es-AR" sz="2400" spc="-5" dirty="0" smtClean="0">
                <a:latin typeface="Comic Sans MS"/>
                <a:cs typeface="Comic Sans MS"/>
              </a:rPr>
              <a:t>capacidad</a:t>
            </a:r>
            <a:r>
              <a:rPr lang="es-AR" sz="2400" spc="260" dirty="0" smtClean="0">
                <a:latin typeface="Comic Sans MS"/>
                <a:cs typeface="Comic Sans MS"/>
              </a:rPr>
              <a:t> </a:t>
            </a:r>
            <a:r>
              <a:rPr lang="es-AR" sz="2400" spc="-5" dirty="0" smtClean="0">
                <a:latin typeface="Comic Sans MS"/>
                <a:cs typeface="Comic Sans MS"/>
              </a:rPr>
              <a:t>para proporcionar </a:t>
            </a:r>
            <a:r>
              <a:rPr lang="es-AR" sz="2400" spc="-5" dirty="0" smtClean="0">
                <a:latin typeface="Comic Sans MS"/>
                <a:cs typeface="Comic Sans MS"/>
              </a:rPr>
              <a:t>protección de</a:t>
            </a:r>
            <a:r>
              <a:rPr lang="es-AR" sz="2400" spc="140" dirty="0" smtClean="0">
                <a:latin typeface="Comic Sans MS"/>
                <a:cs typeface="Comic Sans MS"/>
              </a:rPr>
              <a:t> </a:t>
            </a:r>
            <a:r>
              <a:rPr lang="es-AR" sz="2400" spc="-5" dirty="0" smtClean="0">
                <a:latin typeface="Comic Sans MS"/>
                <a:cs typeface="Comic Sans MS"/>
              </a:rPr>
              <a:t>respaldo</a:t>
            </a:r>
            <a:r>
              <a:rPr lang="es-AR" sz="2400" spc="140" dirty="0" smtClean="0">
                <a:latin typeface="Comic Sans MS"/>
                <a:cs typeface="Comic Sans MS"/>
              </a:rPr>
              <a:t> </a:t>
            </a:r>
            <a:r>
              <a:rPr lang="es-AR" sz="2400" spc="-5" dirty="0" smtClean="0">
                <a:latin typeface="Comic Sans MS"/>
                <a:cs typeface="Comic Sans MS"/>
              </a:rPr>
              <a:t>para</a:t>
            </a:r>
            <a:r>
              <a:rPr lang="es-AR" sz="2400" spc="140" dirty="0" smtClean="0">
                <a:latin typeface="Comic Sans MS"/>
                <a:cs typeface="Comic Sans MS"/>
              </a:rPr>
              <a:t> </a:t>
            </a:r>
            <a:r>
              <a:rPr lang="es-AR" sz="2400" spc="-5" dirty="0" smtClean="0">
                <a:latin typeface="Comic Sans MS"/>
                <a:cs typeface="Comic Sans MS"/>
              </a:rPr>
              <a:t>fallas</a:t>
            </a:r>
            <a:r>
              <a:rPr lang="es-AR" sz="2400" spc="140" dirty="0" smtClean="0">
                <a:latin typeface="Comic Sans MS"/>
                <a:cs typeface="Comic Sans MS"/>
              </a:rPr>
              <a:t> </a:t>
            </a:r>
            <a:r>
              <a:rPr lang="es-AR" sz="2400" spc="-5" dirty="0" smtClean="0">
                <a:latin typeface="Comic Sans MS"/>
                <a:cs typeface="Comic Sans MS"/>
              </a:rPr>
              <a:t>en</a:t>
            </a:r>
            <a:r>
              <a:rPr lang="es-AR" sz="2400" spc="145" dirty="0" smtClean="0">
                <a:latin typeface="Comic Sans MS"/>
                <a:cs typeface="Comic Sans MS"/>
              </a:rPr>
              <a:t> </a:t>
            </a:r>
            <a:r>
              <a:rPr lang="es-AR" sz="2400" spc="-5" dirty="0" smtClean="0">
                <a:latin typeface="Comic Sans MS"/>
                <a:cs typeface="Comic Sans MS"/>
              </a:rPr>
              <a:t>el</a:t>
            </a:r>
            <a:r>
              <a:rPr lang="es-AR" sz="2400" spc="135" dirty="0" smtClean="0">
                <a:latin typeface="Comic Sans MS"/>
                <a:cs typeface="Comic Sans MS"/>
              </a:rPr>
              <a:t> </a:t>
            </a:r>
            <a:r>
              <a:rPr lang="es-AR" sz="2400" spc="-5" dirty="0" smtClean="0">
                <a:latin typeface="Comic Sans MS"/>
                <a:cs typeface="Comic Sans MS"/>
              </a:rPr>
              <a:t>transformador</a:t>
            </a:r>
            <a:r>
              <a:rPr lang="es-AR" sz="2400" spc="140" dirty="0" smtClean="0">
                <a:latin typeface="Comic Sans MS"/>
                <a:cs typeface="Comic Sans MS"/>
              </a:rPr>
              <a:t> </a:t>
            </a:r>
            <a:r>
              <a:rPr lang="es-AR" sz="2400" spc="-5" dirty="0" smtClean="0">
                <a:latin typeface="Comic Sans MS"/>
                <a:cs typeface="Comic Sans MS"/>
              </a:rPr>
              <a:t>elevador</a:t>
            </a:r>
            <a:r>
              <a:rPr lang="es-AR" sz="2400" spc="135" dirty="0" smtClean="0">
                <a:latin typeface="Comic Sans MS"/>
                <a:cs typeface="Comic Sans MS"/>
              </a:rPr>
              <a:t> </a:t>
            </a:r>
            <a:r>
              <a:rPr lang="es-AR" sz="2400" spc="-5" dirty="0" smtClean="0">
                <a:latin typeface="Comic Sans MS"/>
                <a:cs typeface="Comic Sans MS"/>
              </a:rPr>
              <a:t>y en </a:t>
            </a:r>
            <a:r>
              <a:rPr lang="es-AR" sz="2400" spc="-5" dirty="0" smtClean="0">
                <a:latin typeface="Comic Sans MS"/>
                <a:cs typeface="Comic Sans MS"/>
              </a:rPr>
              <a:t>una parte del generador, su capacidad para </a:t>
            </a:r>
            <a:r>
              <a:rPr lang="es-AR" sz="2400" spc="-5" dirty="0" smtClean="0">
                <a:latin typeface="Comic Sans MS"/>
                <a:cs typeface="Comic Sans MS"/>
              </a:rPr>
              <a:t>detectar </a:t>
            </a:r>
            <a:r>
              <a:rPr lang="es-AR" sz="2400" spc="-5" dirty="0" err="1" smtClean="0">
                <a:latin typeface="Comic Sans MS"/>
                <a:cs typeface="Comic Sans MS"/>
              </a:rPr>
              <a:t>energización</a:t>
            </a:r>
            <a:r>
              <a:rPr lang="es-AR" sz="2400" dirty="0" smtClean="0">
                <a:latin typeface="Comic Sans MS"/>
                <a:cs typeface="Comic Sans MS"/>
              </a:rPr>
              <a:t> </a:t>
            </a:r>
            <a:r>
              <a:rPr lang="es-AR" sz="2400" spc="-5" dirty="0" smtClean="0">
                <a:latin typeface="Comic Sans MS"/>
                <a:cs typeface="Comic Sans MS"/>
              </a:rPr>
              <a:t>trifásica</a:t>
            </a:r>
            <a:r>
              <a:rPr lang="es-AR" sz="2400" dirty="0" smtClean="0">
                <a:latin typeface="Comic Sans MS"/>
                <a:cs typeface="Comic Sans MS"/>
              </a:rPr>
              <a:t> </a:t>
            </a:r>
            <a:r>
              <a:rPr lang="es-AR" sz="2400" spc="-5" dirty="0" smtClean="0">
                <a:latin typeface="Comic Sans MS"/>
                <a:cs typeface="Comic Sans MS"/>
              </a:rPr>
              <a:t>inadvertida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si</a:t>
            </a:r>
            <a:r>
              <a:rPr lang="es-AR" sz="2400" dirty="0" smtClean="0">
                <a:latin typeface="Comic Sans MS"/>
                <a:cs typeface="Comic Sans MS"/>
              </a:rPr>
              <a:t> </a:t>
            </a:r>
            <a:r>
              <a:rPr lang="es-AR" sz="2400" spc="-5" dirty="0" smtClean="0">
                <a:latin typeface="Comic Sans MS"/>
                <a:cs typeface="Comic Sans MS"/>
              </a:rPr>
              <a:t>se ajusta</a:t>
            </a:r>
            <a:r>
              <a:rPr lang="es-AR" sz="2400" dirty="0" smtClean="0">
                <a:latin typeface="Comic Sans MS"/>
                <a:cs typeface="Comic Sans MS"/>
              </a:rPr>
              <a:t> </a:t>
            </a:r>
            <a:r>
              <a:rPr lang="es-AR" sz="2400" spc="-5" dirty="0" smtClean="0">
                <a:latin typeface="Comic Sans MS"/>
                <a:cs typeface="Comic Sans MS"/>
              </a:rPr>
              <a:t>adecuadamente,</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hecho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el</a:t>
            </a:r>
            <a:r>
              <a:rPr lang="es-AR" sz="2400" spc="254" dirty="0" smtClean="0">
                <a:latin typeface="Comic Sans MS"/>
                <a:cs typeface="Comic Sans MS"/>
              </a:rPr>
              <a:t> </a:t>
            </a:r>
            <a:r>
              <a:rPr lang="es-AR" sz="2400" spc="-5" dirty="0" smtClean="0">
                <a:latin typeface="Comic Sans MS"/>
                <a:cs typeface="Comic Sans MS"/>
              </a:rPr>
              <a:t>disparo puede </a:t>
            </a:r>
            <a:r>
              <a:rPr lang="es-AR" sz="2400" spc="-5" dirty="0" smtClean="0">
                <a:latin typeface="Comic Sans MS"/>
                <a:cs typeface="Comic Sans MS"/>
              </a:rPr>
              <a:t>ocurrir un buen tiempo antes de que el punto </a:t>
            </a:r>
            <a:r>
              <a:rPr lang="es-AR" sz="2400" spc="-5" dirty="0" smtClean="0">
                <a:latin typeface="Comic Sans MS"/>
                <a:cs typeface="Comic Sans MS"/>
              </a:rPr>
              <a:t>de 180</a:t>
            </a:r>
            <a:r>
              <a:rPr lang="es-AR" sz="2400" spc="-5" dirty="0" smtClean="0">
                <a:latin typeface="Symbol"/>
                <a:cs typeface="Symbol"/>
              </a:rPr>
              <a:t></a:t>
            </a:r>
            <a:r>
              <a:rPr lang="es-AR" sz="2400" dirty="0" smtClean="0">
                <a:latin typeface="Times New Roman"/>
                <a:cs typeface="Times New Roman"/>
              </a:rPr>
              <a:t> </a:t>
            </a:r>
            <a:r>
              <a:rPr lang="es-AR" sz="2400" spc="-5" dirty="0" smtClean="0">
                <a:latin typeface="Comic Sans MS"/>
                <a:cs typeface="Comic Sans MS"/>
              </a:rPr>
              <a:t>(punto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máxima</a:t>
            </a:r>
            <a:r>
              <a:rPr lang="es-AR" sz="2400" dirty="0" smtClean="0">
                <a:latin typeface="Comic Sans MS"/>
                <a:cs typeface="Comic Sans MS"/>
              </a:rPr>
              <a:t> </a:t>
            </a:r>
            <a:r>
              <a:rPr lang="es-AR" sz="2400" spc="-5" dirty="0" smtClean="0">
                <a:latin typeface="Comic Sans MS"/>
                <a:cs typeface="Comic Sans MS"/>
              </a:rPr>
              <a:t>corriente</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esfuerzo)</a:t>
            </a:r>
            <a:r>
              <a:rPr lang="es-AR" sz="2400" dirty="0" smtClean="0">
                <a:latin typeface="Comic Sans MS"/>
                <a:cs typeface="Comic Sans MS"/>
              </a:rPr>
              <a:t> </a:t>
            </a:r>
            <a:r>
              <a:rPr lang="es-AR" sz="2400" spc="-5" dirty="0" smtClean="0">
                <a:latin typeface="Comic Sans MS"/>
                <a:cs typeface="Comic Sans MS"/>
              </a:rPr>
              <a:t>sea alcanzado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Las desventajas son que, sin supervisión, </a:t>
            </a:r>
            <a:r>
              <a:rPr lang="es-AR" sz="2400" spc="-5" dirty="0" smtClean="0">
                <a:latin typeface="Comic Sans MS"/>
                <a:cs typeface="Comic Sans MS"/>
              </a:rPr>
              <a:t>un círculo </a:t>
            </a:r>
            <a:r>
              <a:rPr lang="es-AR" sz="2400" spc="-5" dirty="0" smtClean="0">
                <a:latin typeface="Comic Sans MS"/>
                <a:cs typeface="Comic Sans MS"/>
              </a:rPr>
              <a:t>característico grande está expuesto a </a:t>
            </a:r>
            <a:r>
              <a:rPr lang="es-AR" sz="2400" spc="-5" dirty="0" smtClean="0">
                <a:latin typeface="Comic Sans MS"/>
                <a:cs typeface="Comic Sans MS"/>
              </a:rPr>
              <a:t>disparos ante</a:t>
            </a:r>
            <a:r>
              <a:rPr lang="es-AR" sz="2400" dirty="0" smtClean="0">
                <a:latin typeface="Comic Sans MS"/>
                <a:cs typeface="Comic Sans MS"/>
              </a:rPr>
              <a:t> </a:t>
            </a:r>
            <a:r>
              <a:rPr lang="es-AR" sz="2400" spc="-5" dirty="0" smtClean="0">
                <a:latin typeface="Comic Sans MS"/>
                <a:cs typeface="Comic Sans MS"/>
              </a:rPr>
              <a:t>oscilaciones</a:t>
            </a:r>
            <a:r>
              <a:rPr lang="es-AR" sz="2400" dirty="0" smtClean="0">
                <a:latin typeface="Comic Sans MS"/>
                <a:cs typeface="Comic Sans MS"/>
              </a:rPr>
              <a:t> </a:t>
            </a:r>
            <a:r>
              <a:rPr lang="es-AR" sz="2400" spc="-5" dirty="0" smtClean="0">
                <a:latin typeface="Comic Sans MS"/>
                <a:cs typeface="Comic Sans MS"/>
              </a:rPr>
              <a:t>estables,</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círculo</a:t>
            </a:r>
            <a:r>
              <a:rPr lang="es-AR" sz="2400" dirty="0" smtClean="0">
                <a:latin typeface="Comic Sans MS"/>
                <a:cs typeface="Comic Sans MS"/>
              </a:rPr>
              <a:t> </a:t>
            </a:r>
            <a:r>
              <a:rPr lang="es-AR" sz="2400" spc="-5" dirty="0" smtClean="0">
                <a:latin typeface="Comic Sans MS"/>
                <a:cs typeface="Comic Sans MS"/>
              </a:rPr>
              <a:t>característico pequeño </a:t>
            </a:r>
            <a:r>
              <a:rPr lang="es-AR" sz="2400" spc="-5" dirty="0" smtClean="0">
                <a:latin typeface="Comic Sans MS"/>
                <a:cs typeface="Comic Sans MS"/>
              </a:rPr>
              <a:t>permitiría el disparo de los interruptores </a:t>
            </a:r>
            <a:r>
              <a:rPr lang="es-AR" sz="2400" spc="-5" dirty="0" smtClean="0">
                <a:latin typeface="Comic Sans MS"/>
                <a:cs typeface="Comic Sans MS"/>
              </a:rPr>
              <a:t>del generador</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ángulos</a:t>
            </a:r>
            <a:r>
              <a:rPr lang="es-AR" sz="2400" dirty="0" smtClean="0">
                <a:latin typeface="Comic Sans MS"/>
                <a:cs typeface="Comic Sans MS"/>
              </a:rPr>
              <a:t> </a:t>
            </a:r>
            <a:r>
              <a:rPr lang="es-AR" sz="2400" spc="-5" dirty="0" smtClean="0">
                <a:latin typeface="Comic Sans MS"/>
                <a:cs typeface="Comic Sans MS"/>
              </a:rPr>
              <a:t>grandes,</a:t>
            </a:r>
            <a:r>
              <a:rPr lang="es-AR" sz="2400" dirty="0" smtClean="0">
                <a:latin typeface="Comic Sans MS"/>
                <a:cs typeface="Comic Sans MS"/>
              </a:rPr>
              <a:t> </a:t>
            </a:r>
            <a:r>
              <a:rPr lang="es-AR" sz="2400" spc="-5" dirty="0" smtClean="0">
                <a:latin typeface="Comic Sans MS"/>
                <a:cs typeface="Comic Sans MS"/>
              </a:rPr>
              <a:t>cercanos</a:t>
            </a:r>
            <a:r>
              <a:rPr lang="es-AR" sz="2400" dirty="0" smtClean="0">
                <a:latin typeface="Comic Sans MS"/>
                <a:cs typeface="Comic Sans MS"/>
              </a:rPr>
              <a:t> </a:t>
            </a:r>
            <a:r>
              <a:rPr lang="es-AR" sz="2400" spc="-5" dirty="0" smtClean="0">
                <a:latin typeface="Comic Sans MS"/>
                <a:cs typeface="Comic Sans MS"/>
              </a:rPr>
              <a:t>a</a:t>
            </a:r>
            <a:r>
              <a:rPr lang="es-AR" sz="2400" spc="260" dirty="0" smtClean="0">
                <a:latin typeface="Comic Sans MS"/>
                <a:cs typeface="Comic Sans MS"/>
              </a:rPr>
              <a:t> </a:t>
            </a:r>
            <a:r>
              <a:rPr lang="es-AR" sz="2400" spc="-5" dirty="0" smtClean="0">
                <a:latin typeface="Comic Sans MS"/>
                <a:cs typeface="Comic Sans MS"/>
              </a:rPr>
              <a:t>180</a:t>
            </a:r>
            <a:r>
              <a:rPr lang="es-AR" sz="2400" spc="-5" dirty="0" smtClean="0">
                <a:latin typeface="Symbol"/>
                <a:cs typeface="Symbol"/>
              </a:rPr>
              <a:t></a:t>
            </a:r>
            <a:r>
              <a:rPr lang="es-AR" sz="2400" spc="-5" dirty="0" smtClean="0">
                <a:latin typeface="Comic Sans MS"/>
                <a:cs typeface="Comic Sans MS"/>
              </a:rPr>
              <a:t>, sometiendo</a:t>
            </a:r>
            <a:r>
              <a:rPr lang="es-AR" sz="2400" dirty="0" smtClean="0">
                <a:latin typeface="Comic Sans MS"/>
                <a:cs typeface="Comic Sans MS"/>
              </a:rPr>
              <a:t> </a:t>
            </a:r>
            <a:r>
              <a:rPr lang="es-AR" sz="2400" spc="-5" dirty="0" smtClean="0">
                <a:latin typeface="Comic Sans MS"/>
                <a:cs typeface="Comic Sans MS"/>
              </a:rPr>
              <a:t>así</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interruptores</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de recuperación</a:t>
            </a:r>
            <a:r>
              <a:rPr lang="es-AR" sz="2400" dirty="0" smtClean="0">
                <a:latin typeface="Comic Sans MS"/>
                <a:cs typeface="Comic Sans MS"/>
              </a:rPr>
              <a:t> </a:t>
            </a:r>
            <a:r>
              <a:rPr lang="es-AR" sz="2400" spc="-5" dirty="0" smtClean="0">
                <a:latin typeface="Comic Sans MS"/>
                <a:cs typeface="Comic Sans MS"/>
              </a:rPr>
              <a:t>máximo</a:t>
            </a:r>
            <a:r>
              <a:rPr lang="es-AR" sz="2400" spc="5" dirty="0" smtClean="0">
                <a:latin typeface="Comic Sans MS"/>
                <a:cs typeface="Comic Sans MS"/>
              </a:rPr>
              <a:t> </a:t>
            </a:r>
            <a:r>
              <a:rPr lang="es-AR" sz="2400" spc="-5" dirty="0" smtClean="0">
                <a:latin typeface="Comic Sans MS"/>
                <a:cs typeface="Comic Sans MS"/>
              </a:rPr>
              <a:t>durante</a:t>
            </a:r>
            <a:r>
              <a:rPr lang="es-AR" sz="2400" dirty="0" smtClean="0">
                <a:latin typeface="Comic Sans MS"/>
                <a:cs typeface="Comic Sans MS"/>
              </a:rPr>
              <a:t> </a:t>
            </a:r>
            <a:r>
              <a:rPr lang="es-AR" sz="2400" spc="-5" dirty="0" smtClean="0">
                <a:latin typeface="Comic Sans MS"/>
                <a:cs typeface="Comic Sans MS"/>
              </a:rPr>
              <a:t>la</a:t>
            </a:r>
            <a:r>
              <a:rPr lang="es-AR" sz="2400" spc="5" dirty="0" smtClean="0">
                <a:latin typeface="Comic Sans MS"/>
                <a:cs typeface="Comic Sans MS"/>
              </a:rPr>
              <a:t> </a:t>
            </a:r>
            <a:r>
              <a:rPr lang="es-AR" sz="2400" spc="-5" dirty="0" smtClean="0">
                <a:latin typeface="Comic Sans MS"/>
                <a:cs typeface="Comic Sans MS"/>
              </a:rPr>
              <a:t>interrupción.</a:t>
            </a:r>
          </a:p>
          <a:p>
            <a:pPr marL="12700" algn="just">
              <a:spcBef>
                <a:spcPts val="100"/>
              </a:spcBef>
            </a:pPr>
            <a:r>
              <a:rPr lang="es-AR" sz="2400" spc="-5" dirty="0" smtClean="0">
                <a:latin typeface="Comic Sans MS"/>
                <a:cs typeface="Comic Sans MS"/>
              </a:rPr>
              <a:t>Un esquema de 1 relé de pérdida de sincronismo </a:t>
            </a:r>
            <a:r>
              <a:rPr lang="es-AR" sz="2400" spc="-5" dirty="0" smtClean="0">
                <a:latin typeface="Comic Sans MS"/>
                <a:cs typeface="Comic Sans MS"/>
              </a:rPr>
              <a:t>podría también </a:t>
            </a:r>
            <a:r>
              <a:rPr lang="es-AR" sz="2400" spc="-5" dirty="0" smtClean="0">
                <a:latin typeface="Comic Sans MS"/>
                <a:cs typeface="Comic Sans MS"/>
              </a:rPr>
              <a:t>ser aplicado en las terminales del generador </a:t>
            </a:r>
            <a:r>
              <a:rPr lang="es-AR" sz="2400" spc="-5" dirty="0" smtClean="0">
                <a:latin typeface="Comic Sans MS"/>
                <a:cs typeface="Comic Sans MS"/>
              </a:rPr>
              <a:t>con un</a:t>
            </a:r>
            <a:r>
              <a:rPr lang="es-AR" sz="2400" dirty="0" smtClean="0">
                <a:latin typeface="Comic Sans MS"/>
                <a:cs typeface="Comic Sans MS"/>
              </a:rPr>
              <a:t> </a:t>
            </a:r>
            <a:r>
              <a:rPr lang="es-AR" sz="2400" spc="-5" dirty="0" smtClean="0">
                <a:latin typeface="Comic Sans MS"/>
                <a:cs typeface="Comic Sans MS"/>
              </a:rPr>
              <a:t>desplazamiento</a:t>
            </a:r>
            <a:r>
              <a:rPr lang="es-AR" sz="2400" dirty="0" smtClean="0">
                <a:latin typeface="Comic Sans MS"/>
                <a:cs typeface="Comic Sans MS"/>
              </a:rPr>
              <a:t> </a:t>
            </a:r>
            <a:r>
              <a:rPr lang="es-AR" sz="2400" spc="-5" dirty="0" smtClean="0">
                <a:latin typeface="Comic Sans MS"/>
                <a:cs typeface="Comic Sans MS"/>
              </a:rPr>
              <a:t>inverso</a:t>
            </a:r>
            <a:r>
              <a:rPr lang="es-AR" sz="2400" dirty="0" smtClean="0">
                <a:latin typeface="Comic Sans MS"/>
                <a:cs typeface="Comic Sans MS"/>
              </a:rPr>
              <a:t> </a:t>
            </a:r>
            <a:r>
              <a:rPr lang="es-AR" sz="2400" spc="-5" dirty="0" smtClean="0">
                <a:latin typeface="Comic Sans MS"/>
                <a:cs typeface="Comic Sans MS"/>
              </a:rPr>
              <a:t>hacia</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transformador elevador</a:t>
            </a:r>
            <a:r>
              <a:rPr lang="es-AR" sz="2400" spc="-5" dirty="0" smtClean="0">
                <a:latin typeface="Comic Sans MS"/>
                <a:cs typeface="Comic Sans MS"/>
              </a:rPr>
              <a:t>.</a:t>
            </a:r>
            <a:r>
              <a:rPr lang="es-AR" sz="2400" dirty="0" smtClean="0">
                <a:latin typeface="Comic Sans MS"/>
                <a:cs typeface="Comic Sans MS"/>
              </a:rPr>
              <a:t> </a:t>
            </a:r>
            <a:endParaRPr sz="2400">
              <a:latin typeface="Comic Sans MS"/>
              <a:cs typeface="Comic Sans MS"/>
            </a:endParaRPr>
          </a:p>
        </p:txBody>
      </p:sp>
      <p:grpSp>
        <p:nvGrpSpPr>
          <p:cNvPr id="2" name="object 19"/>
          <p:cNvGrpSpPr/>
          <p:nvPr/>
        </p:nvGrpSpPr>
        <p:grpSpPr>
          <a:xfrm>
            <a:off x="9869494" y="1100110"/>
            <a:ext cx="7500990" cy="6118251"/>
            <a:chOff x="4390428" y="5187594"/>
            <a:chExt cx="3138170" cy="2403475"/>
          </a:xfrm>
        </p:grpSpPr>
        <p:sp>
          <p:nvSpPr>
            <p:cNvPr id="20" name="object 20"/>
            <p:cNvSpPr/>
            <p:nvPr/>
          </p:nvSpPr>
          <p:spPr>
            <a:xfrm>
              <a:off x="4390428" y="5273687"/>
              <a:ext cx="2812415" cy="2317115"/>
            </a:xfrm>
            <a:custGeom>
              <a:avLst/>
              <a:gdLst/>
              <a:ahLst/>
              <a:cxnLst/>
              <a:rect l="l" t="t" r="r" b="b"/>
              <a:pathLst>
                <a:path w="2812415" h="2317115">
                  <a:moveTo>
                    <a:pt x="40386" y="1201470"/>
                  </a:moveTo>
                  <a:lnTo>
                    <a:pt x="1524" y="1199184"/>
                  </a:lnTo>
                  <a:lnTo>
                    <a:pt x="0" y="1206804"/>
                  </a:lnTo>
                  <a:lnTo>
                    <a:pt x="40386" y="1208328"/>
                  </a:lnTo>
                  <a:lnTo>
                    <a:pt x="40386" y="1201470"/>
                  </a:lnTo>
                  <a:close/>
                </a:path>
                <a:path w="2812415" h="2317115">
                  <a:moveTo>
                    <a:pt x="102857" y="1202994"/>
                  </a:moveTo>
                  <a:lnTo>
                    <a:pt x="64757" y="1201470"/>
                  </a:lnTo>
                  <a:lnTo>
                    <a:pt x="62471" y="1209852"/>
                  </a:lnTo>
                  <a:lnTo>
                    <a:pt x="102857" y="1211376"/>
                  </a:lnTo>
                  <a:lnTo>
                    <a:pt x="102857" y="1202994"/>
                  </a:lnTo>
                  <a:close/>
                </a:path>
                <a:path w="2812415" h="2317115">
                  <a:moveTo>
                    <a:pt x="166090" y="1206804"/>
                  </a:moveTo>
                  <a:lnTo>
                    <a:pt x="127990" y="1204518"/>
                  </a:lnTo>
                  <a:lnTo>
                    <a:pt x="125717" y="1211376"/>
                  </a:lnTo>
                  <a:lnTo>
                    <a:pt x="166090" y="1213662"/>
                  </a:lnTo>
                  <a:lnTo>
                    <a:pt x="166090" y="1206804"/>
                  </a:lnTo>
                  <a:close/>
                </a:path>
                <a:path w="2812415" h="2317115">
                  <a:moveTo>
                    <a:pt x="229323" y="1208328"/>
                  </a:moveTo>
                  <a:lnTo>
                    <a:pt x="190474" y="1206804"/>
                  </a:lnTo>
                  <a:lnTo>
                    <a:pt x="188950" y="1215186"/>
                  </a:lnTo>
                  <a:lnTo>
                    <a:pt x="229323" y="1216710"/>
                  </a:lnTo>
                  <a:lnTo>
                    <a:pt x="229323" y="1208328"/>
                  </a:lnTo>
                  <a:close/>
                </a:path>
                <a:path w="2812415" h="2317115">
                  <a:moveTo>
                    <a:pt x="292557" y="1211376"/>
                  </a:moveTo>
                  <a:lnTo>
                    <a:pt x="253707" y="1209852"/>
                  </a:lnTo>
                  <a:lnTo>
                    <a:pt x="252183" y="1216710"/>
                  </a:lnTo>
                  <a:lnTo>
                    <a:pt x="292557" y="1218996"/>
                  </a:lnTo>
                  <a:lnTo>
                    <a:pt x="292557" y="1211376"/>
                  </a:lnTo>
                  <a:close/>
                </a:path>
                <a:path w="2812415" h="2317115">
                  <a:moveTo>
                    <a:pt x="355028" y="1215186"/>
                  </a:moveTo>
                  <a:lnTo>
                    <a:pt x="316941" y="1213662"/>
                  </a:lnTo>
                  <a:lnTo>
                    <a:pt x="314655" y="1220520"/>
                  </a:lnTo>
                  <a:lnTo>
                    <a:pt x="355028" y="1222044"/>
                  </a:lnTo>
                  <a:lnTo>
                    <a:pt x="355028" y="1215186"/>
                  </a:lnTo>
                  <a:close/>
                </a:path>
                <a:path w="2812415" h="2317115">
                  <a:moveTo>
                    <a:pt x="418274" y="1216710"/>
                  </a:moveTo>
                  <a:lnTo>
                    <a:pt x="380174" y="1215186"/>
                  </a:lnTo>
                  <a:lnTo>
                    <a:pt x="377888" y="1224330"/>
                  </a:lnTo>
                  <a:lnTo>
                    <a:pt x="418274" y="1225854"/>
                  </a:lnTo>
                  <a:lnTo>
                    <a:pt x="418274" y="1216710"/>
                  </a:lnTo>
                  <a:close/>
                </a:path>
                <a:path w="2812415" h="2317115">
                  <a:moveTo>
                    <a:pt x="481507" y="1220520"/>
                  </a:moveTo>
                  <a:lnTo>
                    <a:pt x="442645" y="1218996"/>
                  </a:lnTo>
                  <a:lnTo>
                    <a:pt x="441121" y="1225854"/>
                  </a:lnTo>
                  <a:lnTo>
                    <a:pt x="481507" y="1227378"/>
                  </a:lnTo>
                  <a:lnTo>
                    <a:pt x="481507" y="1220520"/>
                  </a:lnTo>
                  <a:close/>
                </a:path>
                <a:path w="2812415" h="2317115">
                  <a:moveTo>
                    <a:pt x="544741" y="1222044"/>
                  </a:moveTo>
                  <a:lnTo>
                    <a:pt x="504367" y="1220520"/>
                  </a:lnTo>
                  <a:lnTo>
                    <a:pt x="504367" y="1228902"/>
                  </a:lnTo>
                  <a:lnTo>
                    <a:pt x="544741" y="1231188"/>
                  </a:lnTo>
                  <a:lnTo>
                    <a:pt x="544741" y="1222044"/>
                  </a:lnTo>
                  <a:close/>
                </a:path>
                <a:path w="2812415" h="2317115">
                  <a:moveTo>
                    <a:pt x="607212" y="1225854"/>
                  </a:moveTo>
                  <a:lnTo>
                    <a:pt x="567601" y="1224330"/>
                  </a:lnTo>
                  <a:lnTo>
                    <a:pt x="567601" y="1231188"/>
                  </a:lnTo>
                  <a:lnTo>
                    <a:pt x="607212" y="1232712"/>
                  </a:lnTo>
                  <a:lnTo>
                    <a:pt x="607212" y="1225854"/>
                  </a:lnTo>
                  <a:close/>
                </a:path>
                <a:path w="2812415" h="2317115">
                  <a:moveTo>
                    <a:pt x="670445" y="1227378"/>
                  </a:moveTo>
                  <a:lnTo>
                    <a:pt x="630072" y="1225854"/>
                  </a:lnTo>
                  <a:lnTo>
                    <a:pt x="630072" y="1234236"/>
                  </a:lnTo>
                  <a:lnTo>
                    <a:pt x="670445" y="1236522"/>
                  </a:lnTo>
                  <a:lnTo>
                    <a:pt x="670445" y="1227378"/>
                  </a:lnTo>
                  <a:close/>
                </a:path>
                <a:path w="2812415" h="2317115">
                  <a:moveTo>
                    <a:pt x="733679" y="1231188"/>
                  </a:moveTo>
                  <a:lnTo>
                    <a:pt x="693305" y="1228902"/>
                  </a:lnTo>
                  <a:lnTo>
                    <a:pt x="693305" y="1236522"/>
                  </a:lnTo>
                  <a:lnTo>
                    <a:pt x="733679" y="1238046"/>
                  </a:lnTo>
                  <a:lnTo>
                    <a:pt x="733679" y="1231188"/>
                  </a:lnTo>
                  <a:close/>
                </a:path>
                <a:path w="2812415" h="2317115">
                  <a:moveTo>
                    <a:pt x="796925" y="1234236"/>
                  </a:moveTo>
                  <a:lnTo>
                    <a:pt x="756539" y="1232712"/>
                  </a:lnTo>
                  <a:lnTo>
                    <a:pt x="756539" y="1239570"/>
                  </a:lnTo>
                  <a:lnTo>
                    <a:pt x="796925" y="1241844"/>
                  </a:lnTo>
                  <a:lnTo>
                    <a:pt x="796925" y="1234236"/>
                  </a:lnTo>
                  <a:close/>
                </a:path>
                <a:path w="2812415" h="2317115">
                  <a:moveTo>
                    <a:pt x="1363751" y="1259370"/>
                  </a:moveTo>
                  <a:lnTo>
                    <a:pt x="1324140" y="1257084"/>
                  </a:lnTo>
                  <a:lnTo>
                    <a:pt x="1324140" y="1263942"/>
                  </a:lnTo>
                  <a:lnTo>
                    <a:pt x="1363751" y="1266228"/>
                  </a:lnTo>
                  <a:lnTo>
                    <a:pt x="1363751" y="1259370"/>
                  </a:lnTo>
                  <a:close/>
                </a:path>
                <a:path w="2812415" h="2317115">
                  <a:moveTo>
                    <a:pt x="1426984" y="1260894"/>
                  </a:moveTo>
                  <a:lnTo>
                    <a:pt x="1386611" y="1259370"/>
                  </a:lnTo>
                  <a:lnTo>
                    <a:pt x="1386611" y="1267752"/>
                  </a:lnTo>
                  <a:lnTo>
                    <a:pt x="1426984" y="1269276"/>
                  </a:lnTo>
                  <a:lnTo>
                    <a:pt x="1426984" y="1260894"/>
                  </a:lnTo>
                  <a:close/>
                </a:path>
                <a:path w="2812415" h="2317115">
                  <a:moveTo>
                    <a:pt x="1490230" y="1263942"/>
                  </a:moveTo>
                  <a:lnTo>
                    <a:pt x="1449844" y="1262418"/>
                  </a:lnTo>
                  <a:lnTo>
                    <a:pt x="1449844" y="1269276"/>
                  </a:lnTo>
                  <a:lnTo>
                    <a:pt x="1490230" y="1271562"/>
                  </a:lnTo>
                  <a:lnTo>
                    <a:pt x="1490230" y="1263942"/>
                  </a:lnTo>
                  <a:close/>
                </a:path>
                <a:path w="2812415" h="2317115">
                  <a:moveTo>
                    <a:pt x="1553464" y="1267752"/>
                  </a:moveTo>
                  <a:lnTo>
                    <a:pt x="1513078" y="1266228"/>
                  </a:lnTo>
                  <a:lnTo>
                    <a:pt x="1513078" y="1273086"/>
                  </a:lnTo>
                  <a:lnTo>
                    <a:pt x="1553464" y="1274610"/>
                  </a:lnTo>
                  <a:lnTo>
                    <a:pt x="1553464" y="1267752"/>
                  </a:lnTo>
                  <a:close/>
                </a:path>
                <a:path w="2812415" h="2317115">
                  <a:moveTo>
                    <a:pt x="1615935" y="1269276"/>
                  </a:moveTo>
                  <a:lnTo>
                    <a:pt x="1576311" y="1267752"/>
                  </a:lnTo>
                  <a:lnTo>
                    <a:pt x="1576311" y="1276896"/>
                  </a:lnTo>
                  <a:lnTo>
                    <a:pt x="1615935" y="1278420"/>
                  </a:lnTo>
                  <a:lnTo>
                    <a:pt x="1615935" y="1269276"/>
                  </a:lnTo>
                  <a:close/>
                </a:path>
                <a:path w="2812415" h="2317115">
                  <a:moveTo>
                    <a:pt x="1679168" y="1273086"/>
                  </a:moveTo>
                  <a:lnTo>
                    <a:pt x="1638795" y="1271562"/>
                  </a:lnTo>
                  <a:lnTo>
                    <a:pt x="1638795" y="1278420"/>
                  </a:lnTo>
                  <a:lnTo>
                    <a:pt x="1679168" y="1279944"/>
                  </a:lnTo>
                  <a:lnTo>
                    <a:pt x="1679168" y="1273086"/>
                  </a:lnTo>
                  <a:close/>
                </a:path>
                <a:path w="2812415" h="2317115">
                  <a:moveTo>
                    <a:pt x="1742401" y="1274610"/>
                  </a:moveTo>
                  <a:lnTo>
                    <a:pt x="1702028" y="1273086"/>
                  </a:lnTo>
                  <a:lnTo>
                    <a:pt x="1702028" y="1281468"/>
                  </a:lnTo>
                  <a:lnTo>
                    <a:pt x="1742401" y="1283754"/>
                  </a:lnTo>
                  <a:lnTo>
                    <a:pt x="1742401" y="1274610"/>
                  </a:lnTo>
                  <a:close/>
                </a:path>
                <a:path w="2812415" h="2317115">
                  <a:moveTo>
                    <a:pt x="1805635" y="1278420"/>
                  </a:moveTo>
                  <a:lnTo>
                    <a:pt x="1765261" y="1276896"/>
                  </a:lnTo>
                  <a:lnTo>
                    <a:pt x="1765261" y="1283754"/>
                  </a:lnTo>
                  <a:lnTo>
                    <a:pt x="1803349" y="1285278"/>
                  </a:lnTo>
                  <a:lnTo>
                    <a:pt x="1805635" y="1278420"/>
                  </a:lnTo>
                  <a:close/>
                </a:path>
                <a:path w="2812415" h="2317115">
                  <a:moveTo>
                    <a:pt x="1931352" y="1283754"/>
                  </a:moveTo>
                  <a:lnTo>
                    <a:pt x="1890966" y="1281468"/>
                  </a:lnTo>
                  <a:lnTo>
                    <a:pt x="1890966" y="1289088"/>
                  </a:lnTo>
                  <a:lnTo>
                    <a:pt x="1929828" y="1290612"/>
                  </a:lnTo>
                  <a:lnTo>
                    <a:pt x="1931352" y="1283754"/>
                  </a:lnTo>
                  <a:close/>
                </a:path>
                <a:path w="2812415" h="2317115">
                  <a:moveTo>
                    <a:pt x="1994585" y="1286802"/>
                  </a:moveTo>
                  <a:lnTo>
                    <a:pt x="1954199" y="1285278"/>
                  </a:lnTo>
                  <a:lnTo>
                    <a:pt x="1954199" y="1292136"/>
                  </a:lnTo>
                  <a:lnTo>
                    <a:pt x="1993061" y="1294422"/>
                  </a:lnTo>
                  <a:lnTo>
                    <a:pt x="1994585" y="1286802"/>
                  </a:lnTo>
                  <a:close/>
                </a:path>
                <a:path w="2812415" h="2317115">
                  <a:moveTo>
                    <a:pt x="2057819" y="1289088"/>
                  </a:moveTo>
                  <a:lnTo>
                    <a:pt x="2017445" y="1286802"/>
                  </a:lnTo>
                  <a:lnTo>
                    <a:pt x="2017445" y="1295946"/>
                  </a:lnTo>
                  <a:lnTo>
                    <a:pt x="2055533" y="1297470"/>
                  </a:lnTo>
                  <a:lnTo>
                    <a:pt x="2057819" y="1289088"/>
                  </a:lnTo>
                  <a:close/>
                </a:path>
                <a:path w="2812415" h="2317115">
                  <a:moveTo>
                    <a:pt x="2120290" y="1292136"/>
                  </a:moveTo>
                  <a:lnTo>
                    <a:pt x="2080679" y="1290612"/>
                  </a:lnTo>
                  <a:lnTo>
                    <a:pt x="2080679" y="1297470"/>
                  </a:lnTo>
                  <a:lnTo>
                    <a:pt x="2118753" y="1298994"/>
                  </a:lnTo>
                  <a:lnTo>
                    <a:pt x="2120290" y="1292136"/>
                  </a:lnTo>
                  <a:close/>
                </a:path>
                <a:path w="2812415" h="2317115">
                  <a:moveTo>
                    <a:pt x="2183523" y="1294422"/>
                  </a:moveTo>
                  <a:lnTo>
                    <a:pt x="2143150" y="1292136"/>
                  </a:lnTo>
                  <a:lnTo>
                    <a:pt x="2143150" y="1301280"/>
                  </a:lnTo>
                  <a:lnTo>
                    <a:pt x="2181999" y="1302804"/>
                  </a:lnTo>
                  <a:lnTo>
                    <a:pt x="2183523" y="1294422"/>
                  </a:lnTo>
                  <a:close/>
                </a:path>
                <a:path w="2812415" h="2317115">
                  <a:moveTo>
                    <a:pt x="2246769" y="1297470"/>
                  </a:moveTo>
                  <a:lnTo>
                    <a:pt x="2206371" y="1295946"/>
                  </a:lnTo>
                  <a:lnTo>
                    <a:pt x="2206371" y="1302804"/>
                  </a:lnTo>
                  <a:lnTo>
                    <a:pt x="2245245" y="1304328"/>
                  </a:lnTo>
                  <a:lnTo>
                    <a:pt x="2246769" y="1297470"/>
                  </a:lnTo>
                  <a:close/>
                </a:path>
                <a:path w="2812415" h="2317115">
                  <a:moveTo>
                    <a:pt x="2310003" y="1298994"/>
                  </a:moveTo>
                  <a:lnTo>
                    <a:pt x="2269617" y="1297470"/>
                  </a:lnTo>
                  <a:lnTo>
                    <a:pt x="2269617" y="1306614"/>
                  </a:lnTo>
                  <a:lnTo>
                    <a:pt x="2307717" y="1308138"/>
                  </a:lnTo>
                  <a:lnTo>
                    <a:pt x="2310003" y="1298994"/>
                  </a:lnTo>
                  <a:close/>
                </a:path>
                <a:path w="2812415" h="2317115">
                  <a:moveTo>
                    <a:pt x="2372474" y="1302804"/>
                  </a:moveTo>
                  <a:lnTo>
                    <a:pt x="2332850" y="1301280"/>
                  </a:lnTo>
                  <a:lnTo>
                    <a:pt x="2332850" y="1309662"/>
                  </a:lnTo>
                  <a:lnTo>
                    <a:pt x="2370950" y="1309662"/>
                  </a:lnTo>
                  <a:lnTo>
                    <a:pt x="2372474" y="1302804"/>
                  </a:lnTo>
                  <a:close/>
                </a:path>
                <a:path w="2812415" h="2317115">
                  <a:moveTo>
                    <a:pt x="2435707" y="1306614"/>
                  </a:moveTo>
                  <a:lnTo>
                    <a:pt x="2395334" y="1304328"/>
                  </a:lnTo>
                  <a:lnTo>
                    <a:pt x="2395334" y="1311948"/>
                  </a:lnTo>
                  <a:lnTo>
                    <a:pt x="2434183" y="1313472"/>
                  </a:lnTo>
                  <a:lnTo>
                    <a:pt x="2435707" y="1306614"/>
                  </a:lnTo>
                  <a:close/>
                </a:path>
                <a:path w="2812415" h="2317115">
                  <a:moveTo>
                    <a:pt x="2490559" y="1243952"/>
                  </a:moveTo>
                  <a:lnTo>
                    <a:pt x="1846745" y="1243952"/>
                  </a:lnTo>
                  <a:lnTo>
                    <a:pt x="1846021" y="1241844"/>
                  </a:lnTo>
                  <a:lnTo>
                    <a:pt x="1838591" y="1223784"/>
                  </a:lnTo>
                  <a:lnTo>
                    <a:pt x="1838591" y="1243952"/>
                  </a:lnTo>
                  <a:lnTo>
                    <a:pt x="1059002" y="1243952"/>
                  </a:lnTo>
                  <a:lnTo>
                    <a:pt x="1059002" y="750938"/>
                  </a:lnTo>
                  <a:lnTo>
                    <a:pt x="1091006" y="749681"/>
                  </a:lnTo>
                  <a:lnTo>
                    <a:pt x="1129093" y="747395"/>
                  </a:lnTo>
                  <a:lnTo>
                    <a:pt x="1167955" y="749681"/>
                  </a:lnTo>
                  <a:lnTo>
                    <a:pt x="1206804" y="751205"/>
                  </a:lnTo>
                  <a:lnTo>
                    <a:pt x="1244904" y="756539"/>
                  </a:lnTo>
                  <a:lnTo>
                    <a:pt x="1318806" y="771779"/>
                  </a:lnTo>
                  <a:lnTo>
                    <a:pt x="1388897" y="793102"/>
                  </a:lnTo>
                  <a:lnTo>
                    <a:pt x="1456702" y="822820"/>
                  </a:lnTo>
                  <a:lnTo>
                    <a:pt x="1551178" y="876909"/>
                  </a:lnTo>
                  <a:lnTo>
                    <a:pt x="1637271" y="943952"/>
                  </a:lnTo>
                  <a:lnTo>
                    <a:pt x="1688312" y="996530"/>
                  </a:lnTo>
                  <a:lnTo>
                    <a:pt x="1712696" y="1022426"/>
                  </a:lnTo>
                  <a:lnTo>
                    <a:pt x="1733257" y="1050620"/>
                  </a:lnTo>
                  <a:lnTo>
                    <a:pt x="1754593" y="1080338"/>
                  </a:lnTo>
                  <a:lnTo>
                    <a:pt x="1775929" y="1111567"/>
                  </a:lnTo>
                  <a:lnTo>
                    <a:pt x="1793455" y="1143571"/>
                  </a:lnTo>
                  <a:lnTo>
                    <a:pt x="1810969" y="1174800"/>
                  </a:lnTo>
                  <a:lnTo>
                    <a:pt x="1824685" y="1209852"/>
                  </a:lnTo>
                  <a:lnTo>
                    <a:pt x="1838401" y="1243368"/>
                  </a:lnTo>
                  <a:lnTo>
                    <a:pt x="1838591" y="1243952"/>
                  </a:lnTo>
                  <a:lnTo>
                    <a:pt x="1838591" y="1223784"/>
                  </a:lnTo>
                  <a:lnTo>
                    <a:pt x="1817827" y="1173276"/>
                  </a:lnTo>
                  <a:lnTo>
                    <a:pt x="1782787" y="1108519"/>
                  </a:lnTo>
                  <a:lnTo>
                    <a:pt x="1761451" y="1076528"/>
                  </a:lnTo>
                  <a:lnTo>
                    <a:pt x="1718030" y="1017092"/>
                  </a:lnTo>
                  <a:lnTo>
                    <a:pt x="1668500" y="963002"/>
                  </a:lnTo>
                  <a:lnTo>
                    <a:pt x="1614411" y="914247"/>
                  </a:lnTo>
                  <a:lnTo>
                    <a:pt x="1554988" y="870051"/>
                  </a:lnTo>
                  <a:lnTo>
                    <a:pt x="1491754" y="831964"/>
                  </a:lnTo>
                  <a:lnTo>
                    <a:pt x="1425460" y="799960"/>
                  </a:lnTo>
                  <a:lnTo>
                    <a:pt x="1355369" y="774065"/>
                  </a:lnTo>
                  <a:lnTo>
                    <a:pt x="1283754" y="754253"/>
                  </a:lnTo>
                  <a:lnTo>
                    <a:pt x="1244904" y="749681"/>
                  </a:lnTo>
                  <a:lnTo>
                    <a:pt x="1208328" y="744347"/>
                  </a:lnTo>
                  <a:lnTo>
                    <a:pt x="1167955" y="740537"/>
                  </a:lnTo>
                  <a:lnTo>
                    <a:pt x="1129093" y="740537"/>
                  </a:lnTo>
                  <a:lnTo>
                    <a:pt x="1091006" y="740537"/>
                  </a:lnTo>
                  <a:lnTo>
                    <a:pt x="1059002" y="743686"/>
                  </a:lnTo>
                  <a:lnTo>
                    <a:pt x="1059002" y="0"/>
                  </a:lnTo>
                  <a:lnTo>
                    <a:pt x="1054430" y="0"/>
                  </a:lnTo>
                  <a:lnTo>
                    <a:pt x="1049096" y="0"/>
                  </a:lnTo>
                  <a:lnTo>
                    <a:pt x="1049096" y="744778"/>
                  </a:lnTo>
                  <a:lnTo>
                    <a:pt x="1049096" y="751662"/>
                  </a:lnTo>
                  <a:lnTo>
                    <a:pt x="1049096" y="1243952"/>
                  </a:lnTo>
                  <a:lnTo>
                    <a:pt x="1049096" y="1254112"/>
                  </a:lnTo>
                  <a:lnTo>
                    <a:pt x="1049096" y="2253170"/>
                  </a:lnTo>
                  <a:lnTo>
                    <a:pt x="1015580" y="2248281"/>
                  </a:lnTo>
                  <a:lnTo>
                    <a:pt x="976718" y="2241423"/>
                  </a:lnTo>
                  <a:lnTo>
                    <a:pt x="905103" y="2223909"/>
                  </a:lnTo>
                  <a:lnTo>
                    <a:pt x="837298" y="2198001"/>
                  </a:lnTo>
                  <a:lnTo>
                    <a:pt x="770255" y="2165997"/>
                  </a:lnTo>
                  <a:lnTo>
                    <a:pt x="707021" y="2127910"/>
                  </a:lnTo>
                  <a:lnTo>
                    <a:pt x="649884" y="2086000"/>
                  </a:lnTo>
                  <a:lnTo>
                    <a:pt x="597306" y="2036483"/>
                  </a:lnTo>
                  <a:lnTo>
                    <a:pt x="524929" y="1954199"/>
                  </a:lnTo>
                  <a:lnTo>
                    <a:pt x="484555" y="1893252"/>
                  </a:lnTo>
                  <a:lnTo>
                    <a:pt x="449503" y="1830019"/>
                  </a:lnTo>
                  <a:lnTo>
                    <a:pt x="419798" y="1761451"/>
                  </a:lnTo>
                  <a:lnTo>
                    <a:pt x="399224" y="1691360"/>
                  </a:lnTo>
                  <a:lnTo>
                    <a:pt x="390080" y="1654784"/>
                  </a:lnTo>
                  <a:lnTo>
                    <a:pt x="383222" y="1618221"/>
                  </a:lnTo>
                  <a:lnTo>
                    <a:pt x="377888" y="1579359"/>
                  </a:lnTo>
                  <a:lnTo>
                    <a:pt x="374840" y="1502410"/>
                  </a:lnTo>
                  <a:lnTo>
                    <a:pt x="377888" y="1425460"/>
                  </a:lnTo>
                  <a:lnTo>
                    <a:pt x="383222" y="1388897"/>
                  </a:lnTo>
                  <a:lnTo>
                    <a:pt x="390080" y="1350035"/>
                  </a:lnTo>
                  <a:lnTo>
                    <a:pt x="399224" y="1314996"/>
                  </a:lnTo>
                  <a:lnTo>
                    <a:pt x="407606" y="1278420"/>
                  </a:lnTo>
                  <a:lnTo>
                    <a:pt x="416052" y="1254112"/>
                  </a:lnTo>
                  <a:lnTo>
                    <a:pt x="1049096" y="1254112"/>
                  </a:lnTo>
                  <a:lnTo>
                    <a:pt x="1049096" y="1243952"/>
                  </a:lnTo>
                  <a:lnTo>
                    <a:pt x="1024191" y="1243952"/>
                  </a:lnTo>
                  <a:lnTo>
                    <a:pt x="1008722" y="1243368"/>
                  </a:lnTo>
                  <a:lnTo>
                    <a:pt x="1008722" y="1243952"/>
                  </a:lnTo>
                  <a:lnTo>
                    <a:pt x="985862" y="1243952"/>
                  </a:lnTo>
                  <a:lnTo>
                    <a:pt x="985862" y="1241844"/>
                  </a:lnTo>
                  <a:lnTo>
                    <a:pt x="945489" y="1239570"/>
                  </a:lnTo>
                  <a:lnTo>
                    <a:pt x="945489" y="1243952"/>
                  </a:lnTo>
                  <a:lnTo>
                    <a:pt x="922629" y="1243952"/>
                  </a:lnTo>
                  <a:lnTo>
                    <a:pt x="922629" y="1239570"/>
                  </a:lnTo>
                  <a:lnTo>
                    <a:pt x="882256" y="1238046"/>
                  </a:lnTo>
                  <a:lnTo>
                    <a:pt x="882256" y="1243952"/>
                  </a:lnTo>
                  <a:lnTo>
                    <a:pt x="859396" y="1243952"/>
                  </a:lnTo>
                  <a:lnTo>
                    <a:pt x="859396" y="1236522"/>
                  </a:lnTo>
                  <a:lnTo>
                    <a:pt x="819772" y="1234236"/>
                  </a:lnTo>
                  <a:lnTo>
                    <a:pt x="819772" y="1243368"/>
                  </a:lnTo>
                  <a:lnTo>
                    <a:pt x="834961" y="1243952"/>
                  </a:lnTo>
                  <a:lnTo>
                    <a:pt x="419582" y="1243952"/>
                  </a:lnTo>
                  <a:lnTo>
                    <a:pt x="449503" y="1174800"/>
                  </a:lnTo>
                  <a:lnTo>
                    <a:pt x="484555" y="1111567"/>
                  </a:lnTo>
                  <a:lnTo>
                    <a:pt x="524929" y="1050620"/>
                  </a:lnTo>
                  <a:lnTo>
                    <a:pt x="570649" y="996530"/>
                  </a:lnTo>
                  <a:lnTo>
                    <a:pt x="623214" y="943952"/>
                  </a:lnTo>
                  <a:lnTo>
                    <a:pt x="677303" y="898245"/>
                  </a:lnTo>
                  <a:lnTo>
                    <a:pt x="739013" y="857859"/>
                  </a:lnTo>
                  <a:lnTo>
                    <a:pt x="770255" y="838822"/>
                  </a:lnTo>
                  <a:lnTo>
                    <a:pt x="837298" y="806818"/>
                  </a:lnTo>
                  <a:lnTo>
                    <a:pt x="905103" y="780923"/>
                  </a:lnTo>
                  <a:lnTo>
                    <a:pt x="976718" y="763397"/>
                  </a:lnTo>
                  <a:lnTo>
                    <a:pt x="1015580" y="756539"/>
                  </a:lnTo>
                  <a:lnTo>
                    <a:pt x="1049096" y="751662"/>
                  </a:lnTo>
                  <a:lnTo>
                    <a:pt x="1049096" y="744778"/>
                  </a:lnTo>
                  <a:lnTo>
                    <a:pt x="1014056" y="749681"/>
                  </a:lnTo>
                  <a:lnTo>
                    <a:pt x="976718" y="754253"/>
                  </a:lnTo>
                  <a:lnTo>
                    <a:pt x="938631" y="763397"/>
                  </a:lnTo>
                  <a:lnTo>
                    <a:pt x="868540" y="786244"/>
                  </a:lnTo>
                  <a:lnTo>
                    <a:pt x="799973" y="815962"/>
                  </a:lnTo>
                  <a:lnTo>
                    <a:pt x="735215" y="851014"/>
                  </a:lnTo>
                  <a:lnTo>
                    <a:pt x="674255" y="891387"/>
                  </a:lnTo>
                  <a:lnTo>
                    <a:pt x="616356" y="938618"/>
                  </a:lnTo>
                  <a:lnTo>
                    <a:pt x="565315" y="989672"/>
                  </a:lnTo>
                  <a:lnTo>
                    <a:pt x="518071" y="1046810"/>
                  </a:lnTo>
                  <a:lnTo>
                    <a:pt x="477697" y="1108519"/>
                  </a:lnTo>
                  <a:lnTo>
                    <a:pt x="442645" y="1173276"/>
                  </a:lnTo>
                  <a:lnTo>
                    <a:pt x="412940" y="1241844"/>
                  </a:lnTo>
                  <a:lnTo>
                    <a:pt x="412203" y="1243952"/>
                  </a:lnTo>
                  <a:lnTo>
                    <a:pt x="234657" y="1243952"/>
                  </a:lnTo>
                  <a:lnTo>
                    <a:pt x="234657" y="1249032"/>
                  </a:lnTo>
                  <a:lnTo>
                    <a:pt x="234657" y="1254112"/>
                  </a:lnTo>
                  <a:lnTo>
                    <a:pt x="408673" y="1254112"/>
                  </a:lnTo>
                  <a:lnTo>
                    <a:pt x="390080" y="1311948"/>
                  </a:lnTo>
                  <a:lnTo>
                    <a:pt x="381698" y="1350035"/>
                  </a:lnTo>
                  <a:lnTo>
                    <a:pt x="371030" y="1425460"/>
                  </a:lnTo>
                  <a:lnTo>
                    <a:pt x="367220" y="1464335"/>
                  </a:lnTo>
                  <a:lnTo>
                    <a:pt x="367220" y="1502410"/>
                  </a:lnTo>
                  <a:lnTo>
                    <a:pt x="367220" y="1541272"/>
                  </a:lnTo>
                  <a:lnTo>
                    <a:pt x="371030" y="1581645"/>
                  </a:lnTo>
                  <a:lnTo>
                    <a:pt x="381698" y="1656308"/>
                  </a:lnTo>
                  <a:lnTo>
                    <a:pt x="390080" y="1693646"/>
                  </a:lnTo>
                  <a:lnTo>
                    <a:pt x="412940" y="1765261"/>
                  </a:lnTo>
                  <a:lnTo>
                    <a:pt x="442645" y="1833829"/>
                  </a:lnTo>
                  <a:lnTo>
                    <a:pt x="477697" y="1898586"/>
                  </a:lnTo>
                  <a:lnTo>
                    <a:pt x="518071" y="1958009"/>
                  </a:lnTo>
                  <a:lnTo>
                    <a:pt x="565315" y="2015909"/>
                  </a:lnTo>
                  <a:lnTo>
                    <a:pt x="616356" y="2066201"/>
                  </a:lnTo>
                  <a:lnTo>
                    <a:pt x="674255" y="2113432"/>
                  </a:lnTo>
                  <a:lnTo>
                    <a:pt x="767207" y="2173617"/>
                  </a:lnTo>
                  <a:lnTo>
                    <a:pt x="833488" y="2204859"/>
                  </a:lnTo>
                  <a:lnTo>
                    <a:pt x="903579" y="2230755"/>
                  </a:lnTo>
                  <a:lnTo>
                    <a:pt x="976718" y="2250567"/>
                  </a:lnTo>
                  <a:lnTo>
                    <a:pt x="1049096" y="2260231"/>
                  </a:lnTo>
                  <a:lnTo>
                    <a:pt x="1049096" y="2316848"/>
                  </a:lnTo>
                  <a:lnTo>
                    <a:pt x="1059002" y="2316848"/>
                  </a:lnTo>
                  <a:lnTo>
                    <a:pt x="1059002" y="2261146"/>
                  </a:lnTo>
                  <a:lnTo>
                    <a:pt x="1091006" y="2264283"/>
                  </a:lnTo>
                  <a:lnTo>
                    <a:pt x="1129093" y="2265807"/>
                  </a:lnTo>
                  <a:lnTo>
                    <a:pt x="1167955" y="2264283"/>
                  </a:lnTo>
                  <a:lnTo>
                    <a:pt x="1208328" y="2260473"/>
                  </a:lnTo>
                  <a:lnTo>
                    <a:pt x="1244904" y="2257425"/>
                  </a:lnTo>
                  <a:lnTo>
                    <a:pt x="1283754" y="2250567"/>
                  </a:lnTo>
                  <a:lnTo>
                    <a:pt x="1355369" y="2230755"/>
                  </a:lnTo>
                  <a:lnTo>
                    <a:pt x="1391945" y="2218575"/>
                  </a:lnTo>
                  <a:lnTo>
                    <a:pt x="1425460" y="2204859"/>
                  </a:lnTo>
                  <a:lnTo>
                    <a:pt x="1460512" y="2191143"/>
                  </a:lnTo>
                  <a:lnTo>
                    <a:pt x="1525270" y="2153818"/>
                  </a:lnTo>
                  <a:lnTo>
                    <a:pt x="1584693" y="2113432"/>
                  </a:lnTo>
                  <a:lnTo>
                    <a:pt x="1642605" y="2066201"/>
                  </a:lnTo>
                  <a:lnTo>
                    <a:pt x="1693646" y="2015909"/>
                  </a:lnTo>
                  <a:lnTo>
                    <a:pt x="1740877" y="1958009"/>
                  </a:lnTo>
                  <a:lnTo>
                    <a:pt x="1761451" y="1928291"/>
                  </a:lnTo>
                  <a:lnTo>
                    <a:pt x="1782787" y="1898586"/>
                  </a:lnTo>
                  <a:lnTo>
                    <a:pt x="1800301" y="1865058"/>
                  </a:lnTo>
                  <a:lnTo>
                    <a:pt x="1817827" y="1833829"/>
                  </a:lnTo>
                  <a:lnTo>
                    <a:pt x="1831543" y="1798777"/>
                  </a:lnTo>
                  <a:lnTo>
                    <a:pt x="1858213" y="1728685"/>
                  </a:lnTo>
                  <a:lnTo>
                    <a:pt x="1877250" y="1656308"/>
                  </a:lnTo>
                  <a:lnTo>
                    <a:pt x="1884108" y="1618221"/>
                  </a:lnTo>
                  <a:lnTo>
                    <a:pt x="1890966" y="1541272"/>
                  </a:lnTo>
                  <a:lnTo>
                    <a:pt x="1893252" y="1502410"/>
                  </a:lnTo>
                  <a:lnTo>
                    <a:pt x="1890966" y="1464335"/>
                  </a:lnTo>
                  <a:lnTo>
                    <a:pt x="1887918" y="1425460"/>
                  </a:lnTo>
                  <a:lnTo>
                    <a:pt x="1884108" y="1386611"/>
                  </a:lnTo>
                  <a:lnTo>
                    <a:pt x="1884108" y="1464335"/>
                  </a:lnTo>
                  <a:lnTo>
                    <a:pt x="1884108" y="1502410"/>
                  </a:lnTo>
                  <a:lnTo>
                    <a:pt x="1884108" y="1541272"/>
                  </a:lnTo>
                  <a:lnTo>
                    <a:pt x="1881060" y="1579359"/>
                  </a:lnTo>
                  <a:lnTo>
                    <a:pt x="1875739" y="1618221"/>
                  </a:lnTo>
                  <a:lnTo>
                    <a:pt x="1868119" y="1654784"/>
                  </a:lnTo>
                  <a:lnTo>
                    <a:pt x="1861261" y="1691360"/>
                  </a:lnTo>
                  <a:lnTo>
                    <a:pt x="1838401" y="1761451"/>
                  </a:lnTo>
                  <a:lnTo>
                    <a:pt x="1810969" y="1830019"/>
                  </a:lnTo>
                  <a:lnTo>
                    <a:pt x="1793455" y="1861248"/>
                  </a:lnTo>
                  <a:lnTo>
                    <a:pt x="1775929" y="1893252"/>
                  </a:lnTo>
                  <a:lnTo>
                    <a:pt x="1733257" y="1954199"/>
                  </a:lnTo>
                  <a:lnTo>
                    <a:pt x="1688312" y="2010575"/>
                  </a:lnTo>
                  <a:lnTo>
                    <a:pt x="1637271" y="2060867"/>
                  </a:lnTo>
                  <a:lnTo>
                    <a:pt x="1580883" y="2106574"/>
                  </a:lnTo>
                  <a:lnTo>
                    <a:pt x="1519936" y="2148484"/>
                  </a:lnTo>
                  <a:lnTo>
                    <a:pt x="1456702" y="2183523"/>
                  </a:lnTo>
                  <a:lnTo>
                    <a:pt x="1388897" y="2211717"/>
                  </a:lnTo>
                  <a:lnTo>
                    <a:pt x="1318806" y="2234565"/>
                  </a:lnTo>
                  <a:lnTo>
                    <a:pt x="1244904" y="2248281"/>
                  </a:lnTo>
                  <a:lnTo>
                    <a:pt x="1206804" y="2253615"/>
                  </a:lnTo>
                  <a:lnTo>
                    <a:pt x="1167955" y="2257425"/>
                  </a:lnTo>
                  <a:lnTo>
                    <a:pt x="1129093" y="2257425"/>
                  </a:lnTo>
                  <a:lnTo>
                    <a:pt x="1091006" y="2257425"/>
                  </a:lnTo>
                  <a:lnTo>
                    <a:pt x="1059002" y="2254288"/>
                  </a:lnTo>
                  <a:lnTo>
                    <a:pt x="1059002" y="1254112"/>
                  </a:lnTo>
                  <a:lnTo>
                    <a:pt x="1073937" y="1254112"/>
                  </a:lnTo>
                  <a:lnTo>
                    <a:pt x="1111580" y="1255560"/>
                  </a:lnTo>
                  <a:lnTo>
                    <a:pt x="1111580" y="1254112"/>
                  </a:lnTo>
                  <a:lnTo>
                    <a:pt x="1134427" y="1254112"/>
                  </a:lnTo>
                  <a:lnTo>
                    <a:pt x="1134427" y="1257084"/>
                  </a:lnTo>
                  <a:lnTo>
                    <a:pt x="1174813" y="1259370"/>
                  </a:lnTo>
                  <a:lnTo>
                    <a:pt x="1174813" y="1254112"/>
                  </a:lnTo>
                  <a:lnTo>
                    <a:pt x="1197660" y="1254112"/>
                  </a:lnTo>
                  <a:lnTo>
                    <a:pt x="1197660" y="1259370"/>
                  </a:lnTo>
                  <a:lnTo>
                    <a:pt x="1238046" y="1260894"/>
                  </a:lnTo>
                  <a:lnTo>
                    <a:pt x="1238046" y="1254112"/>
                  </a:lnTo>
                  <a:lnTo>
                    <a:pt x="1260906" y="1254112"/>
                  </a:lnTo>
                  <a:lnTo>
                    <a:pt x="1260906" y="1262418"/>
                  </a:lnTo>
                  <a:lnTo>
                    <a:pt x="1301280" y="1263942"/>
                  </a:lnTo>
                  <a:lnTo>
                    <a:pt x="1301280" y="1255560"/>
                  </a:lnTo>
                  <a:lnTo>
                    <a:pt x="1262913" y="1254112"/>
                  </a:lnTo>
                  <a:lnTo>
                    <a:pt x="1842135" y="1254112"/>
                  </a:lnTo>
                  <a:lnTo>
                    <a:pt x="1850593" y="1278420"/>
                  </a:lnTo>
                  <a:lnTo>
                    <a:pt x="1850834" y="1279283"/>
                  </a:lnTo>
                  <a:lnTo>
                    <a:pt x="1828495" y="1278420"/>
                  </a:lnTo>
                  <a:lnTo>
                    <a:pt x="1828495" y="1286802"/>
                  </a:lnTo>
                  <a:lnTo>
                    <a:pt x="1861261" y="1314996"/>
                  </a:lnTo>
                  <a:lnTo>
                    <a:pt x="1875739" y="1388897"/>
                  </a:lnTo>
                  <a:lnTo>
                    <a:pt x="1884108" y="1464335"/>
                  </a:lnTo>
                  <a:lnTo>
                    <a:pt x="1884108" y="1386611"/>
                  </a:lnTo>
                  <a:lnTo>
                    <a:pt x="1877250" y="1350035"/>
                  </a:lnTo>
                  <a:lnTo>
                    <a:pt x="1868119" y="1311948"/>
                  </a:lnTo>
                  <a:lnTo>
                    <a:pt x="1861566" y="1288796"/>
                  </a:lnTo>
                  <a:lnTo>
                    <a:pt x="1866595" y="1289088"/>
                  </a:lnTo>
                  <a:lnTo>
                    <a:pt x="1868119" y="1279944"/>
                  </a:lnTo>
                  <a:lnTo>
                    <a:pt x="1858975" y="1279601"/>
                  </a:lnTo>
                  <a:lnTo>
                    <a:pt x="1858213" y="1276896"/>
                  </a:lnTo>
                  <a:lnTo>
                    <a:pt x="1850288" y="1254112"/>
                  </a:lnTo>
                  <a:lnTo>
                    <a:pt x="2490559" y="1254112"/>
                  </a:lnTo>
                  <a:lnTo>
                    <a:pt x="2490559" y="1249032"/>
                  </a:lnTo>
                  <a:lnTo>
                    <a:pt x="2490559" y="1243952"/>
                  </a:lnTo>
                  <a:close/>
                </a:path>
                <a:path w="2812415" h="2317115">
                  <a:moveTo>
                    <a:pt x="2498941" y="1308138"/>
                  </a:moveTo>
                  <a:lnTo>
                    <a:pt x="2458567" y="1306614"/>
                  </a:lnTo>
                  <a:lnTo>
                    <a:pt x="2458567" y="1314996"/>
                  </a:lnTo>
                  <a:lnTo>
                    <a:pt x="2497417" y="1316507"/>
                  </a:lnTo>
                  <a:lnTo>
                    <a:pt x="2498941" y="1308138"/>
                  </a:lnTo>
                  <a:close/>
                </a:path>
                <a:path w="2812415" h="2317115">
                  <a:moveTo>
                    <a:pt x="2559901" y="1311948"/>
                  </a:moveTo>
                  <a:lnTo>
                    <a:pt x="2521801" y="1309662"/>
                  </a:lnTo>
                  <a:lnTo>
                    <a:pt x="2521801" y="1316507"/>
                  </a:lnTo>
                  <a:lnTo>
                    <a:pt x="2559901" y="1318793"/>
                  </a:lnTo>
                  <a:lnTo>
                    <a:pt x="2559901" y="1311948"/>
                  </a:lnTo>
                  <a:close/>
                </a:path>
                <a:path w="2812415" h="2317115">
                  <a:moveTo>
                    <a:pt x="2623134" y="1313472"/>
                  </a:moveTo>
                  <a:lnTo>
                    <a:pt x="2585034" y="1311948"/>
                  </a:lnTo>
                  <a:lnTo>
                    <a:pt x="2585034" y="1320317"/>
                  </a:lnTo>
                  <a:lnTo>
                    <a:pt x="2623134" y="1321841"/>
                  </a:lnTo>
                  <a:lnTo>
                    <a:pt x="2623134" y="1313472"/>
                  </a:lnTo>
                  <a:close/>
                </a:path>
                <a:path w="2812415" h="2317115">
                  <a:moveTo>
                    <a:pt x="2686367" y="1316507"/>
                  </a:moveTo>
                  <a:lnTo>
                    <a:pt x="2647505" y="1314996"/>
                  </a:lnTo>
                  <a:lnTo>
                    <a:pt x="2647505" y="1321841"/>
                  </a:lnTo>
                  <a:lnTo>
                    <a:pt x="2686367" y="1324127"/>
                  </a:lnTo>
                  <a:lnTo>
                    <a:pt x="2686367" y="1316507"/>
                  </a:lnTo>
                  <a:close/>
                </a:path>
                <a:path w="2812415" h="2317115">
                  <a:moveTo>
                    <a:pt x="2749600" y="1318793"/>
                  </a:moveTo>
                  <a:lnTo>
                    <a:pt x="2710751" y="1316507"/>
                  </a:lnTo>
                  <a:lnTo>
                    <a:pt x="2710751" y="1325651"/>
                  </a:lnTo>
                  <a:lnTo>
                    <a:pt x="2749600" y="1327175"/>
                  </a:lnTo>
                  <a:lnTo>
                    <a:pt x="2749600" y="1318793"/>
                  </a:lnTo>
                  <a:close/>
                </a:path>
                <a:path w="2812415" h="2317115">
                  <a:moveTo>
                    <a:pt x="2812072" y="1321841"/>
                  </a:moveTo>
                  <a:lnTo>
                    <a:pt x="2773984" y="1320317"/>
                  </a:lnTo>
                  <a:lnTo>
                    <a:pt x="2773984" y="1328699"/>
                  </a:lnTo>
                  <a:lnTo>
                    <a:pt x="2812072" y="1330985"/>
                  </a:lnTo>
                  <a:lnTo>
                    <a:pt x="2812072" y="1321841"/>
                  </a:lnTo>
                  <a:close/>
                </a:path>
              </a:pathLst>
            </a:custGeom>
            <a:solidFill>
              <a:srgbClr val="000000"/>
            </a:solidFill>
          </p:spPr>
          <p:txBody>
            <a:bodyPr wrap="square" lIns="0" tIns="0" rIns="0" bIns="0" rtlCol="0"/>
            <a:lstStyle/>
            <a:p>
              <a:endParaRPr/>
            </a:p>
          </p:txBody>
        </p:sp>
        <p:pic>
          <p:nvPicPr>
            <p:cNvPr id="21" name="object 21"/>
            <p:cNvPicPr/>
            <p:nvPr/>
          </p:nvPicPr>
          <p:blipFill>
            <a:blip r:embed="rId2" cstate="print"/>
            <a:stretch>
              <a:fillRect/>
            </a:stretch>
          </p:blipFill>
          <p:spPr>
            <a:xfrm>
              <a:off x="4682985" y="5187594"/>
              <a:ext cx="2845600" cy="2402941"/>
            </a:xfrm>
            <a:prstGeom prst="rect">
              <a:avLst/>
            </a:prstGeom>
          </p:spPr>
        </p:pic>
      </p:grpSp>
      <p:sp>
        <p:nvSpPr>
          <p:cNvPr id="22" name="object 22"/>
          <p:cNvSpPr txBox="1"/>
          <p:nvPr/>
        </p:nvSpPr>
        <p:spPr>
          <a:xfrm>
            <a:off x="10583874" y="7886720"/>
            <a:ext cx="6072230"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4.</a:t>
            </a:r>
            <a:r>
              <a:rPr sz="2000" b="1" spc="240" dirty="0">
                <a:latin typeface="Comic Sans MS"/>
                <a:cs typeface="Comic Sans MS"/>
              </a:rPr>
              <a:t> </a:t>
            </a:r>
            <a:r>
              <a:rPr sz="2000" b="1" spc="-10" dirty="0">
                <a:latin typeface="Comic Sans MS"/>
                <a:cs typeface="Comic Sans MS"/>
              </a:rPr>
              <a:t>Aplicación</a:t>
            </a:r>
            <a:r>
              <a:rPr sz="2000" b="1"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un</a:t>
            </a:r>
            <a:r>
              <a:rPr sz="2000" b="1" dirty="0">
                <a:latin typeface="Comic Sans MS"/>
                <a:cs typeface="Comic Sans MS"/>
              </a:rPr>
              <a:t> </a:t>
            </a:r>
            <a:r>
              <a:rPr sz="2000" b="1" spc="-5" dirty="0">
                <a:latin typeface="Comic Sans MS"/>
                <a:cs typeface="Comic Sans MS"/>
              </a:rPr>
              <a:t>esquema</a:t>
            </a:r>
            <a:r>
              <a:rPr sz="2000" b="1" spc="5" dirty="0">
                <a:latin typeface="Comic Sans MS"/>
                <a:cs typeface="Comic Sans MS"/>
              </a:rPr>
              <a:t> </a:t>
            </a:r>
            <a:r>
              <a:rPr sz="2000" b="1" spc="-5" dirty="0">
                <a:latin typeface="Comic Sans MS"/>
                <a:cs typeface="Comic Sans MS"/>
              </a:rPr>
              <a:t>circular</a:t>
            </a:r>
            <a:r>
              <a:rPr sz="2000" b="1" dirty="0">
                <a:latin typeface="Comic Sans MS"/>
                <a:cs typeface="Comic Sans MS"/>
              </a:rPr>
              <a:t> </a:t>
            </a:r>
            <a:r>
              <a:rPr sz="2000" b="1" spc="-5" dirty="0">
                <a:latin typeface="Comic Sans MS"/>
                <a:cs typeface="Comic Sans MS"/>
              </a:rPr>
              <a:t>mho.</a:t>
            </a:r>
            <a:endParaRPr sz="2000" b="1">
              <a:latin typeface="Comic Sans MS"/>
              <a:cs typeface="Comic Sans MS"/>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96802" y="385730"/>
            <a:ext cx="9501254" cy="7055778"/>
          </a:xfrm>
          <a:prstGeom prst="rect">
            <a:avLst/>
          </a:prstGeom>
        </p:spPr>
        <p:txBody>
          <a:bodyPr vert="horz" wrap="square" lIns="0" tIns="12700" rIns="0" bIns="0" rtlCol="0">
            <a:spAutoFit/>
          </a:bodyPr>
          <a:lstStyle/>
          <a:p>
            <a:pPr marL="12700" algn="just">
              <a:spcBef>
                <a:spcPts val="100"/>
              </a:spcBef>
            </a:pPr>
            <a:r>
              <a:rPr lang="es-AR" sz="2400" spc="-5" dirty="0" smtClean="0">
                <a:latin typeface="Comic Sans MS"/>
                <a:cs typeface="Comic Sans MS"/>
              </a:rPr>
              <a:t>Sin</a:t>
            </a:r>
            <a:r>
              <a:rPr lang="es-AR" sz="2400" dirty="0" smtClean="0">
                <a:latin typeface="Comic Sans MS"/>
                <a:cs typeface="Comic Sans MS"/>
              </a:rPr>
              <a:t> </a:t>
            </a:r>
            <a:r>
              <a:rPr lang="es-AR" sz="2400" spc="-5" dirty="0" smtClean="0">
                <a:latin typeface="Comic Sans MS"/>
                <a:cs typeface="Comic Sans MS"/>
              </a:rPr>
              <a:t>embargo,</a:t>
            </a:r>
            <a:r>
              <a:rPr lang="es-AR" sz="2400" dirty="0" smtClean="0">
                <a:latin typeface="Comic Sans MS"/>
                <a:cs typeface="Comic Sans MS"/>
              </a:rPr>
              <a:t> </a:t>
            </a:r>
            <a:r>
              <a:rPr lang="es-AR" sz="2400" spc="-5" dirty="0" smtClean="0">
                <a:latin typeface="Comic Sans MS"/>
                <a:cs typeface="Comic Sans MS"/>
              </a:rPr>
              <a:t>para prevenir las </a:t>
            </a:r>
            <a:r>
              <a:rPr lang="es-AR" sz="2400" spc="-5" dirty="0" smtClean="0">
                <a:latin typeface="Comic Sans MS"/>
                <a:cs typeface="Comic Sans MS"/>
              </a:rPr>
              <a:t>operaciones incorrectas </a:t>
            </a:r>
            <a:r>
              <a:rPr lang="es-AR" sz="2400" spc="-5" dirty="0" smtClean="0">
                <a:latin typeface="Comic Sans MS"/>
                <a:cs typeface="Comic Sans MS"/>
              </a:rPr>
              <a:t>para fallas u oscilaciones que aparezcan </a:t>
            </a:r>
            <a:r>
              <a:rPr lang="es-AR" sz="2400" spc="-5" dirty="0" smtClean="0">
                <a:latin typeface="Comic Sans MS"/>
                <a:cs typeface="Comic Sans MS"/>
              </a:rPr>
              <a:t>más allá </a:t>
            </a:r>
            <a:r>
              <a:rPr lang="es-AR" sz="2400" spc="-5" dirty="0" smtClean="0">
                <a:latin typeface="Comic Sans MS"/>
                <a:cs typeface="Comic Sans MS"/>
              </a:rPr>
              <a:t>de las terminales de alta tensión del transformador</a:t>
            </a:r>
            <a:r>
              <a:rPr lang="es-AR" sz="2400" spc="-5" dirty="0" smtClean="0">
                <a:latin typeface="Comic Sans MS"/>
                <a:cs typeface="Comic Sans MS"/>
              </a:rPr>
              <a:t>, el </a:t>
            </a:r>
            <a:r>
              <a:rPr lang="es-AR" sz="2400" spc="-5" dirty="0" smtClean="0">
                <a:latin typeface="Comic Sans MS"/>
                <a:cs typeface="Comic Sans MS"/>
              </a:rPr>
              <a:t>alcance debe quedarse corto de las terminales de </a:t>
            </a:r>
            <a:r>
              <a:rPr lang="es-AR" sz="2400" spc="-5" dirty="0" smtClean="0">
                <a:latin typeface="Comic Sans MS"/>
                <a:cs typeface="Comic Sans MS"/>
              </a:rPr>
              <a:t>alta tensión</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o</a:t>
            </a:r>
            <a:r>
              <a:rPr lang="es-AR" sz="2400" dirty="0" smtClean="0">
                <a:latin typeface="Comic Sans MS"/>
                <a:cs typeface="Comic Sans MS"/>
              </a:rPr>
              <a:t> </a:t>
            </a:r>
            <a:r>
              <a:rPr lang="es-AR" sz="2400" spc="-5" dirty="0" smtClean="0">
                <a:latin typeface="Comic Sans MS"/>
                <a:cs typeface="Comic Sans MS"/>
              </a:rPr>
              <a:t>bien</a:t>
            </a:r>
            <a:r>
              <a:rPr lang="es-AR" sz="2400" spc="5"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disparo</a:t>
            </a:r>
            <a:r>
              <a:rPr lang="es-AR" sz="2400" spc="5" dirty="0" smtClean="0">
                <a:latin typeface="Comic Sans MS"/>
                <a:cs typeface="Comic Sans MS"/>
              </a:rPr>
              <a:t> </a:t>
            </a:r>
            <a:r>
              <a:rPr lang="es-AR" sz="2400" spc="-5" dirty="0" smtClean="0">
                <a:latin typeface="Comic Sans MS"/>
                <a:cs typeface="Comic Sans MS"/>
              </a:rPr>
              <a:t>debe</a:t>
            </a:r>
            <a:r>
              <a:rPr lang="es-AR" sz="2400" dirty="0" smtClean="0">
                <a:latin typeface="Comic Sans MS"/>
                <a:cs typeface="Comic Sans MS"/>
              </a:rPr>
              <a:t> </a:t>
            </a:r>
            <a:r>
              <a:rPr lang="es-AR" sz="2400" spc="-5" dirty="0" smtClean="0">
                <a:latin typeface="Comic Sans MS"/>
                <a:cs typeface="Comic Sans MS"/>
              </a:rPr>
              <a:t>ser</a:t>
            </a:r>
            <a:r>
              <a:rPr lang="es-AR" sz="2400" spc="5" dirty="0" smtClean="0">
                <a:latin typeface="Comic Sans MS"/>
                <a:cs typeface="Comic Sans MS"/>
              </a:rPr>
              <a:t> </a:t>
            </a:r>
            <a:r>
              <a:rPr lang="es-AR" sz="2400" spc="-5" dirty="0" smtClean="0">
                <a:latin typeface="Comic Sans MS"/>
                <a:cs typeface="Comic Sans MS"/>
              </a:rPr>
              <a:t>retardado.</a:t>
            </a:r>
            <a:r>
              <a:rPr lang="es-AR" sz="2400" dirty="0" smtClean="0">
                <a:latin typeface="Comic Sans MS"/>
                <a:cs typeface="Comic Sans MS"/>
              </a:rPr>
              <a:t> </a:t>
            </a:r>
            <a:r>
              <a:rPr lang="es-AR" sz="2400" spc="-5" dirty="0" smtClean="0">
                <a:latin typeface="Comic Sans MS"/>
                <a:cs typeface="Comic Sans MS"/>
              </a:rPr>
              <a:t>por una condición de pérdida </a:t>
            </a:r>
            <a:r>
              <a:rPr lang="es-AR" sz="2400" spc="-5" dirty="0" smtClean="0">
                <a:latin typeface="Comic Sans MS"/>
                <a:cs typeface="Comic Sans MS"/>
              </a:rPr>
              <a:t>de potencial</a:t>
            </a:r>
            <a:r>
              <a:rPr lang="es-AR" sz="2400" spc="-5" dirty="0" smtClean="0">
                <a:latin typeface="Comic Sans MS"/>
                <a:cs typeface="Comic Sans MS"/>
              </a:rPr>
              <a:t>.</a:t>
            </a:r>
            <a:endParaRPr lang="es-AR" sz="2400" dirty="0" smtClean="0">
              <a:latin typeface="Comic Sans MS"/>
              <a:cs typeface="Comic Sans MS"/>
            </a:endParaRPr>
          </a:p>
          <a:p>
            <a:pPr marL="12700" algn="just">
              <a:spcBef>
                <a:spcPts val="100"/>
              </a:spcBef>
            </a:pPr>
            <a:r>
              <a:rPr lang="es-AR" sz="2400" spc="-5" dirty="0" smtClean="0">
                <a:latin typeface="Comic Sans MS"/>
                <a:cs typeface="Comic Sans MS"/>
              </a:rPr>
              <a:t>La figura 4 ilustra un ejemplo de un esquema de relé </a:t>
            </a:r>
            <a:r>
              <a:rPr lang="es-AR" sz="2400" spc="-5" dirty="0" err="1" smtClean="0">
                <a:latin typeface="Comic Sans MS"/>
                <a:cs typeface="Comic Sans MS"/>
              </a:rPr>
              <a:t>mho</a:t>
            </a:r>
            <a:r>
              <a:rPr lang="es-AR" sz="2400" spc="-5" dirty="0" smtClean="0">
                <a:latin typeface="Comic Sans MS"/>
                <a:cs typeface="Comic Sans MS"/>
              </a:rPr>
              <a:t> simple </a:t>
            </a:r>
            <a:r>
              <a:rPr lang="es-AR" sz="2400" spc="-5" dirty="0" smtClean="0">
                <a:latin typeface="Comic Sans MS"/>
                <a:cs typeface="Comic Sans MS"/>
              </a:rPr>
              <a:t>aplicado en las terminales de alta tensión de </a:t>
            </a:r>
            <a:r>
              <a:rPr lang="es-AR" sz="2400" spc="-5" dirty="0" smtClean="0">
                <a:latin typeface="Comic Sans MS"/>
                <a:cs typeface="Comic Sans MS"/>
              </a:rPr>
              <a:t>un transformador</a:t>
            </a:r>
            <a:r>
              <a:rPr lang="es-AR" sz="2400" dirty="0" smtClean="0">
                <a:latin typeface="Comic Sans MS"/>
                <a:cs typeface="Comic Sans MS"/>
              </a:rPr>
              <a:t> </a:t>
            </a:r>
            <a:r>
              <a:rPr lang="es-AR" sz="2400" spc="-5" dirty="0" smtClean="0">
                <a:latin typeface="Comic Sans MS"/>
                <a:cs typeface="Comic Sans MS"/>
              </a:rPr>
              <a:t>elevador</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ángulo</a:t>
            </a:r>
            <a:r>
              <a:rPr lang="es-AR" sz="2400" dirty="0" smtClean="0">
                <a:latin typeface="Comic Sans MS"/>
                <a:cs typeface="Comic Sans MS"/>
              </a:rPr>
              <a:t> </a:t>
            </a:r>
            <a:r>
              <a:rPr lang="es-AR" sz="2400" spc="-5" dirty="0" smtClean="0">
                <a:latin typeface="Comic Sans MS"/>
                <a:cs typeface="Comic Sans MS"/>
              </a:rPr>
              <a:t>de oscilación </a:t>
            </a:r>
            <a:r>
              <a:rPr lang="es-AR" sz="2400" spc="-5" dirty="0" smtClean="0">
                <a:latin typeface="Symbol"/>
                <a:cs typeface="Symbol"/>
              </a:rPr>
              <a:t></a:t>
            </a:r>
            <a:r>
              <a:rPr lang="es-AR" sz="2400" spc="215" dirty="0" smtClean="0">
                <a:latin typeface="Times New Roman"/>
                <a:cs typeface="Times New Roman"/>
              </a:rPr>
              <a:t> </a:t>
            </a:r>
            <a:r>
              <a:rPr lang="es-AR" sz="2400" spc="-5" dirty="0" smtClean="0">
                <a:latin typeface="Comic Sans MS"/>
                <a:cs typeface="Comic Sans MS"/>
              </a:rPr>
              <a:t>es aproximadamente 112</a:t>
            </a:r>
            <a:r>
              <a:rPr lang="es-AR" sz="2400" spc="-5" dirty="0" smtClean="0">
                <a:latin typeface="Symbol"/>
                <a:cs typeface="Symbol"/>
              </a:rPr>
              <a:t></a:t>
            </a:r>
            <a:r>
              <a:rPr lang="es-AR" sz="2400" spc="215" dirty="0" smtClean="0">
                <a:latin typeface="Times New Roman"/>
                <a:cs typeface="Times New Roman"/>
              </a:rPr>
              <a:t> </a:t>
            </a:r>
            <a:r>
              <a:rPr lang="es-AR" sz="2400" spc="-5" dirty="0" smtClean="0">
                <a:latin typeface="Comic Sans MS"/>
                <a:cs typeface="Comic Sans MS"/>
              </a:rPr>
              <a:t>en el punto </a:t>
            </a:r>
            <a:r>
              <a:rPr lang="es-AR" sz="2400" spc="-5" dirty="0" smtClean="0">
                <a:latin typeface="Comic Sans MS"/>
                <a:cs typeface="Comic Sans MS"/>
              </a:rPr>
              <a:t>donde 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entra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círculo característico</a:t>
            </a:r>
            <a:r>
              <a:rPr lang="es-AR" sz="2400" dirty="0" smtClean="0">
                <a:latin typeface="Comic Sans MS"/>
                <a:cs typeface="Comic Sans MS"/>
              </a:rPr>
              <a:t> </a:t>
            </a:r>
            <a:r>
              <a:rPr lang="es-AR" sz="2400" spc="-5" dirty="0" err="1" smtClean="0">
                <a:latin typeface="Comic Sans MS"/>
                <a:cs typeface="Comic Sans MS"/>
              </a:rPr>
              <a:t>mho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recuperación</a:t>
            </a:r>
            <a:r>
              <a:rPr lang="es-AR" sz="2400" dirty="0" smtClean="0">
                <a:latin typeface="Comic Sans MS"/>
                <a:cs typeface="Comic Sans MS"/>
              </a:rPr>
              <a:t> </a:t>
            </a:r>
            <a:r>
              <a:rPr lang="es-AR" sz="2400" spc="-5" dirty="0" smtClean="0">
                <a:latin typeface="Comic Sans MS"/>
                <a:cs typeface="Comic Sans MS"/>
              </a:rPr>
              <a:t>en</a:t>
            </a:r>
            <a:r>
              <a:rPr lang="es-AR" sz="2400" spc="254" dirty="0" smtClean="0">
                <a:latin typeface="Comic Sans MS"/>
                <a:cs typeface="Comic Sans MS"/>
              </a:rPr>
              <a:t> </a:t>
            </a:r>
            <a:r>
              <a:rPr lang="es-AR" sz="2400" spc="-5" dirty="0" smtClean="0">
                <a:latin typeface="Comic Sans MS"/>
                <a:cs typeface="Comic Sans MS"/>
              </a:rPr>
              <a:t>este</a:t>
            </a:r>
            <a:r>
              <a:rPr lang="es-AR" sz="2400" spc="260" dirty="0" smtClean="0">
                <a:latin typeface="Comic Sans MS"/>
                <a:cs typeface="Comic Sans MS"/>
              </a:rPr>
              <a:t> </a:t>
            </a:r>
            <a:r>
              <a:rPr lang="es-AR" sz="2400" spc="-5" dirty="0" smtClean="0">
                <a:latin typeface="Comic Sans MS"/>
                <a:cs typeface="Comic Sans MS"/>
              </a:rPr>
              <a:t>ángulo podría</a:t>
            </a:r>
            <a:r>
              <a:rPr lang="es-AR" sz="2400" spc="160" dirty="0" smtClean="0">
                <a:latin typeface="Comic Sans MS"/>
                <a:cs typeface="Comic Sans MS"/>
              </a:rPr>
              <a:t> </a:t>
            </a:r>
            <a:r>
              <a:rPr lang="es-AR" sz="2400" spc="-5" dirty="0" smtClean="0">
                <a:latin typeface="Comic Sans MS"/>
                <a:cs typeface="Comic Sans MS"/>
              </a:rPr>
              <a:t>ser</a:t>
            </a:r>
            <a:r>
              <a:rPr lang="es-AR" sz="2400" spc="160" dirty="0" smtClean="0">
                <a:latin typeface="Comic Sans MS"/>
                <a:cs typeface="Comic Sans MS"/>
              </a:rPr>
              <a:t> </a:t>
            </a:r>
            <a:r>
              <a:rPr lang="es-AR" sz="2400" spc="-5" dirty="0" smtClean="0">
                <a:latin typeface="Comic Sans MS"/>
                <a:cs typeface="Comic Sans MS"/>
              </a:rPr>
              <a:t>posible,</a:t>
            </a:r>
            <a:r>
              <a:rPr lang="es-AR" sz="2400" spc="165" dirty="0" smtClean="0">
                <a:latin typeface="Comic Sans MS"/>
                <a:cs typeface="Comic Sans MS"/>
              </a:rPr>
              <a:t> </a:t>
            </a:r>
            <a:r>
              <a:rPr lang="es-AR" sz="2400" spc="-5" dirty="0" smtClean="0">
                <a:latin typeface="Comic Sans MS"/>
                <a:cs typeface="Comic Sans MS"/>
              </a:rPr>
              <a:t>pero</a:t>
            </a:r>
            <a:r>
              <a:rPr lang="es-AR" sz="2400" spc="160" dirty="0" smtClean="0">
                <a:latin typeface="Comic Sans MS"/>
                <a:cs typeface="Comic Sans MS"/>
              </a:rPr>
              <a:t> </a:t>
            </a:r>
            <a:r>
              <a:rPr lang="es-AR" sz="2400" spc="-5" dirty="0" smtClean="0">
                <a:latin typeface="Comic Sans MS"/>
                <a:cs typeface="Comic Sans MS"/>
              </a:rPr>
              <a:t>en</a:t>
            </a:r>
            <a:r>
              <a:rPr lang="es-AR" sz="2400" spc="160" dirty="0" smtClean="0">
                <a:latin typeface="Comic Sans MS"/>
                <a:cs typeface="Comic Sans MS"/>
              </a:rPr>
              <a:t> </a:t>
            </a:r>
            <a:r>
              <a:rPr lang="es-AR" sz="2400" spc="-5" dirty="0" smtClean="0">
                <a:latin typeface="Comic Sans MS"/>
                <a:cs typeface="Comic Sans MS"/>
              </a:rPr>
              <a:t>la</a:t>
            </a:r>
            <a:r>
              <a:rPr lang="es-AR" sz="2400" spc="165" dirty="0" smtClean="0">
                <a:latin typeface="Comic Sans MS"/>
                <a:cs typeface="Comic Sans MS"/>
              </a:rPr>
              <a:t> </a:t>
            </a:r>
            <a:r>
              <a:rPr lang="es-AR" sz="2400" spc="-5" dirty="0" smtClean="0">
                <a:latin typeface="Comic Sans MS"/>
                <a:cs typeface="Comic Sans MS"/>
              </a:rPr>
              <a:t>medida</a:t>
            </a:r>
            <a:r>
              <a:rPr lang="es-AR" sz="2400" spc="140" dirty="0" smtClean="0">
                <a:latin typeface="Comic Sans MS"/>
                <a:cs typeface="Comic Sans MS"/>
              </a:rPr>
              <a:t> </a:t>
            </a:r>
            <a:r>
              <a:rPr lang="es-AR" sz="2400" spc="-5" dirty="0" smtClean="0">
                <a:latin typeface="Comic Sans MS"/>
                <a:cs typeface="Comic Sans MS"/>
              </a:rPr>
              <a:t>en</a:t>
            </a:r>
            <a:r>
              <a:rPr lang="es-AR" sz="2400" spc="155" dirty="0" smtClean="0">
                <a:latin typeface="Comic Sans MS"/>
                <a:cs typeface="Comic Sans MS"/>
              </a:rPr>
              <a:t> </a:t>
            </a:r>
            <a:r>
              <a:rPr lang="es-AR" sz="2400" spc="-5" dirty="0" smtClean="0">
                <a:latin typeface="Comic Sans MS"/>
                <a:cs typeface="Comic Sans MS"/>
              </a:rPr>
              <a:t>que</a:t>
            </a:r>
            <a:r>
              <a:rPr lang="es-AR" sz="2400" spc="160" dirty="0" smtClean="0">
                <a:latin typeface="Comic Sans MS"/>
                <a:cs typeface="Comic Sans MS"/>
              </a:rPr>
              <a:t> </a:t>
            </a:r>
            <a:r>
              <a:rPr lang="es-AR" sz="2400" spc="-5" dirty="0" smtClean="0">
                <a:latin typeface="Comic Sans MS"/>
                <a:cs typeface="Comic Sans MS"/>
              </a:rPr>
              <a:t>el</a:t>
            </a:r>
            <a:r>
              <a:rPr lang="es-AR" sz="2400" spc="155" dirty="0" smtClean="0">
                <a:latin typeface="Comic Sans MS"/>
                <a:cs typeface="Comic Sans MS"/>
              </a:rPr>
              <a:t> </a:t>
            </a:r>
            <a:r>
              <a:rPr lang="es-AR" sz="2400" spc="-5" dirty="0" smtClean="0">
                <a:latin typeface="Comic Sans MS"/>
                <a:cs typeface="Comic Sans MS"/>
              </a:rPr>
              <a:t>círculo </a:t>
            </a:r>
            <a:r>
              <a:rPr lang="es-AR" sz="2400" spc="-5" dirty="0" err="1" smtClean="0">
                <a:latin typeface="Comic Sans MS"/>
                <a:cs typeface="Comic Sans MS"/>
              </a:rPr>
              <a:t>mho</a:t>
            </a:r>
            <a:r>
              <a:rPr lang="es-AR" sz="2400" spc="-5" dirty="0" smtClean="0">
                <a:latin typeface="Comic Sans MS"/>
                <a:cs typeface="Comic Sans MS"/>
              </a:rPr>
              <a:t> </a:t>
            </a:r>
            <a:r>
              <a:rPr lang="es-AR" sz="2400" spc="-5" dirty="0" smtClean="0">
                <a:latin typeface="Comic Sans MS"/>
                <a:cs typeface="Comic Sans MS"/>
              </a:rPr>
              <a:t>es ajustado más pequeño para evitar disparos </a:t>
            </a:r>
            <a:r>
              <a:rPr lang="es-AR" sz="2400" spc="-5" dirty="0" smtClean="0">
                <a:latin typeface="Comic Sans MS"/>
                <a:cs typeface="Comic Sans MS"/>
              </a:rPr>
              <a:t>ante oscilaciones</a:t>
            </a:r>
            <a:r>
              <a:rPr lang="es-AR" sz="2400" dirty="0" smtClean="0">
                <a:latin typeface="Comic Sans MS"/>
                <a:cs typeface="Comic Sans MS"/>
              </a:rPr>
              <a:t> </a:t>
            </a:r>
            <a:r>
              <a:rPr lang="es-AR" sz="2400" spc="-5" dirty="0" smtClean="0">
                <a:latin typeface="Comic Sans MS"/>
                <a:cs typeface="Comic Sans MS"/>
              </a:rPr>
              <a:t>estables,</a:t>
            </a:r>
            <a:r>
              <a:rPr lang="es-AR" sz="2400" dirty="0" smtClean="0">
                <a:latin typeface="Comic Sans MS"/>
                <a:cs typeface="Comic Sans MS"/>
              </a:rPr>
              <a:t> </a:t>
            </a:r>
            <a:r>
              <a:rPr lang="es-AR" sz="2400" spc="-5" dirty="0" smtClean="0">
                <a:latin typeface="Comic Sans MS"/>
                <a:cs typeface="Comic Sans MS"/>
              </a:rPr>
              <a:t>ocurrirá</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ángulo</a:t>
            </a:r>
            <a:r>
              <a:rPr lang="es-AR" sz="2400" dirty="0" smtClean="0">
                <a:latin typeface="Comic Sans MS"/>
                <a:cs typeface="Comic Sans MS"/>
              </a:rPr>
              <a:t> </a:t>
            </a:r>
            <a:r>
              <a:rPr lang="es-AR" sz="2400" spc="-5" dirty="0" smtClean="0">
                <a:latin typeface="Comic Sans MS"/>
                <a:cs typeface="Comic Sans MS"/>
              </a:rPr>
              <a:t>de</a:t>
            </a:r>
            <a:r>
              <a:rPr lang="es-AR" sz="2400" spc="254" dirty="0" smtClean="0">
                <a:latin typeface="Comic Sans MS"/>
                <a:cs typeface="Comic Sans MS"/>
              </a:rPr>
              <a:t> </a:t>
            </a:r>
            <a:r>
              <a:rPr lang="es-AR" sz="2400" spc="-5" dirty="0" smtClean="0">
                <a:latin typeface="Comic Sans MS"/>
                <a:cs typeface="Comic Sans MS"/>
              </a:rPr>
              <a:t>disparo menos </a:t>
            </a:r>
            <a:r>
              <a:rPr lang="es-AR" sz="2400" spc="-5" dirty="0" smtClean="0">
                <a:latin typeface="Comic Sans MS"/>
                <a:cs typeface="Comic Sans MS"/>
              </a:rPr>
              <a:t>favorable.</a:t>
            </a:r>
          </a:p>
          <a:p>
            <a:pPr marL="12700" algn="just">
              <a:spcBef>
                <a:spcPts val="100"/>
              </a:spcBef>
            </a:pPr>
            <a:r>
              <a:rPr lang="es-AR" sz="2400" spc="-5" dirty="0" smtClean="0">
                <a:latin typeface="Comic Sans MS"/>
                <a:cs typeface="Comic Sans MS"/>
              </a:rPr>
              <a:t>Es una práctica usual el supervisar el relé </a:t>
            </a:r>
            <a:r>
              <a:rPr lang="es-AR" sz="2400" spc="-5" dirty="0" err="1" smtClean="0">
                <a:latin typeface="Comic Sans MS"/>
                <a:cs typeface="Comic Sans MS"/>
              </a:rPr>
              <a:t>mho</a:t>
            </a:r>
            <a:r>
              <a:rPr lang="es-AR" sz="2400" spc="-5" dirty="0" smtClean="0">
                <a:latin typeface="Comic Sans MS"/>
                <a:cs typeface="Comic Sans MS"/>
              </a:rPr>
              <a:t> con </a:t>
            </a:r>
            <a:r>
              <a:rPr lang="es-AR" sz="2400" spc="-5" dirty="0" smtClean="0">
                <a:latin typeface="Comic Sans MS"/>
                <a:cs typeface="Comic Sans MS"/>
              </a:rPr>
              <a:t>un detector </a:t>
            </a:r>
            <a:r>
              <a:rPr lang="es-AR" sz="2400" spc="-5" dirty="0" smtClean="0">
                <a:latin typeface="Comic Sans MS"/>
                <a:cs typeface="Comic Sans MS"/>
              </a:rPr>
              <a:t>de falla de </a:t>
            </a:r>
            <a:r>
              <a:rPr lang="es-AR" sz="2400" spc="-5" dirty="0" err="1" smtClean="0">
                <a:latin typeface="Comic Sans MS"/>
                <a:cs typeface="Comic Sans MS"/>
              </a:rPr>
              <a:t>sobrecorriente</a:t>
            </a:r>
            <a:r>
              <a:rPr lang="es-AR" sz="2400" spc="-5" dirty="0" smtClean="0">
                <a:latin typeface="Comic Sans MS"/>
                <a:cs typeface="Comic Sans MS"/>
              </a:rPr>
              <a:t> de alta rapidez </a:t>
            </a:r>
            <a:r>
              <a:rPr lang="es-AR" sz="2400" spc="-5" dirty="0" smtClean="0">
                <a:latin typeface="Comic Sans MS"/>
                <a:cs typeface="Comic Sans MS"/>
              </a:rPr>
              <a:t>en serie </a:t>
            </a:r>
            <a:r>
              <a:rPr lang="es-AR" sz="2400" spc="-5" dirty="0" smtClean="0">
                <a:latin typeface="Comic Sans MS"/>
                <a:cs typeface="Comic Sans MS"/>
              </a:rPr>
              <a:t>con la trayectoria de disparo del relé </a:t>
            </a:r>
            <a:r>
              <a:rPr lang="es-AR" sz="2400" spc="-5" dirty="0" err="1" smtClean="0">
                <a:latin typeface="Comic Sans MS"/>
                <a:cs typeface="Comic Sans MS"/>
              </a:rPr>
              <a:t>mho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Esto minimiza </a:t>
            </a:r>
            <a:r>
              <a:rPr lang="es-AR" sz="2400" spc="-5" dirty="0" smtClean="0">
                <a:latin typeface="Comic Sans MS"/>
                <a:cs typeface="Comic Sans MS"/>
              </a:rPr>
              <a:t>la posibilidad de tener un disparo en falso </a:t>
            </a:r>
            <a:r>
              <a:rPr lang="es-AR" sz="2400" spc="-5" dirty="0" smtClean="0">
                <a:latin typeface="Comic Sans MS"/>
                <a:cs typeface="Comic Sans MS"/>
              </a:rPr>
              <a:t>del interruptor </a:t>
            </a:r>
            <a:r>
              <a:rPr lang="es-AR" sz="2400" spc="-5" dirty="0" smtClean="0">
                <a:latin typeface="Comic Sans MS"/>
                <a:cs typeface="Comic Sans MS"/>
              </a:rPr>
              <a:t>de unidad por una condición de pérdida </a:t>
            </a:r>
            <a:r>
              <a:rPr lang="es-AR" sz="2400" spc="-5" dirty="0" smtClean="0">
                <a:latin typeface="Comic Sans MS"/>
                <a:cs typeface="Comic Sans MS"/>
              </a:rPr>
              <a:t>de potencial</a:t>
            </a:r>
            <a:r>
              <a:rPr lang="es-AR" sz="2400" spc="-5" dirty="0" smtClean="0">
                <a:latin typeface="Comic Sans MS"/>
                <a:cs typeface="Comic Sans MS"/>
              </a:rPr>
              <a:t>.</a:t>
            </a:r>
            <a:endParaRPr sz="2400">
              <a:latin typeface="Comic Sans MS"/>
              <a:cs typeface="Comic Sans MS"/>
            </a:endParaRPr>
          </a:p>
        </p:txBody>
      </p:sp>
      <p:grpSp>
        <p:nvGrpSpPr>
          <p:cNvPr id="7" name="object 19"/>
          <p:cNvGrpSpPr/>
          <p:nvPr/>
        </p:nvGrpSpPr>
        <p:grpSpPr>
          <a:xfrm>
            <a:off x="9869494" y="1100110"/>
            <a:ext cx="7500990" cy="6118251"/>
            <a:chOff x="4390428" y="5187594"/>
            <a:chExt cx="3138170" cy="2403475"/>
          </a:xfrm>
        </p:grpSpPr>
        <p:sp>
          <p:nvSpPr>
            <p:cNvPr id="8" name="object 20"/>
            <p:cNvSpPr/>
            <p:nvPr/>
          </p:nvSpPr>
          <p:spPr>
            <a:xfrm>
              <a:off x="4390428" y="5273687"/>
              <a:ext cx="2812415" cy="2317115"/>
            </a:xfrm>
            <a:custGeom>
              <a:avLst/>
              <a:gdLst/>
              <a:ahLst/>
              <a:cxnLst/>
              <a:rect l="l" t="t" r="r" b="b"/>
              <a:pathLst>
                <a:path w="2812415" h="2317115">
                  <a:moveTo>
                    <a:pt x="40386" y="1201470"/>
                  </a:moveTo>
                  <a:lnTo>
                    <a:pt x="1524" y="1199184"/>
                  </a:lnTo>
                  <a:lnTo>
                    <a:pt x="0" y="1206804"/>
                  </a:lnTo>
                  <a:lnTo>
                    <a:pt x="40386" y="1208328"/>
                  </a:lnTo>
                  <a:lnTo>
                    <a:pt x="40386" y="1201470"/>
                  </a:lnTo>
                  <a:close/>
                </a:path>
                <a:path w="2812415" h="2317115">
                  <a:moveTo>
                    <a:pt x="102857" y="1202994"/>
                  </a:moveTo>
                  <a:lnTo>
                    <a:pt x="64757" y="1201470"/>
                  </a:lnTo>
                  <a:lnTo>
                    <a:pt x="62471" y="1209852"/>
                  </a:lnTo>
                  <a:lnTo>
                    <a:pt x="102857" y="1211376"/>
                  </a:lnTo>
                  <a:lnTo>
                    <a:pt x="102857" y="1202994"/>
                  </a:lnTo>
                  <a:close/>
                </a:path>
                <a:path w="2812415" h="2317115">
                  <a:moveTo>
                    <a:pt x="166090" y="1206804"/>
                  </a:moveTo>
                  <a:lnTo>
                    <a:pt x="127990" y="1204518"/>
                  </a:lnTo>
                  <a:lnTo>
                    <a:pt x="125717" y="1211376"/>
                  </a:lnTo>
                  <a:lnTo>
                    <a:pt x="166090" y="1213662"/>
                  </a:lnTo>
                  <a:lnTo>
                    <a:pt x="166090" y="1206804"/>
                  </a:lnTo>
                  <a:close/>
                </a:path>
                <a:path w="2812415" h="2317115">
                  <a:moveTo>
                    <a:pt x="229323" y="1208328"/>
                  </a:moveTo>
                  <a:lnTo>
                    <a:pt x="190474" y="1206804"/>
                  </a:lnTo>
                  <a:lnTo>
                    <a:pt x="188950" y="1215186"/>
                  </a:lnTo>
                  <a:lnTo>
                    <a:pt x="229323" y="1216710"/>
                  </a:lnTo>
                  <a:lnTo>
                    <a:pt x="229323" y="1208328"/>
                  </a:lnTo>
                  <a:close/>
                </a:path>
                <a:path w="2812415" h="2317115">
                  <a:moveTo>
                    <a:pt x="292557" y="1211376"/>
                  </a:moveTo>
                  <a:lnTo>
                    <a:pt x="253707" y="1209852"/>
                  </a:lnTo>
                  <a:lnTo>
                    <a:pt x="252183" y="1216710"/>
                  </a:lnTo>
                  <a:lnTo>
                    <a:pt x="292557" y="1218996"/>
                  </a:lnTo>
                  <a:lnTo>
                    <a:pt x="292557" y="1211376"/>
                  </a:lnTo>
                  <a:close/>
                </a:path>
                <a:path w="2812415" h="2317115">
                  <a:moveTo>
                    <a:pt x="355028" y="1215186"/>
                  </a:moveTo>
                  <a:lnTo>
                    <a:pt x="316941" y="1213662"/>
                  </a:lnTo>
                  <a:lnTo>
                    <a:pt x="314655" y="1220520"/>
                  </a:lnTo>
                  <a:lnTo>
                    <a:pt x="355028" y="1222044"/>
                  </a:lnTo>
                  <a:lnTo>
                    <a:pt x="355028" y="1215186"/>
                  </a:lnTo>
                  <a:close/>
                </a:path>
                <a:path w="2812415" h="2317115">
                  <a:moveTo>
                    <a:pt x="418274" y="1216710"/>
                  </a:moveTo>
                  <a:lnTo>
                    <a:pt x="380174" y="1215186"/>
                  </a:lnTo>
                  <a:lnTo>
                    <a:pt x="377888" y="1224330"/>
                  </a:lnTo>
                  <a:lnTo>
                    <a:pt x="418274" y="1225854"/>
                  </a:lnTo>
                  <a:lnTo>
                    <a:pt x="418274" y="1216710"/>
                  </a:lnTo>
                  <a:close/>
                </a:path>
                <a:path w="2812415" h="2317115">
                  <a:moveTo>
                    <a:pt x="481507" y="1220520"/>
                  </a:moveTo>
                  <a:lnTo>
                    <a:pt x="442645" y="1218996"/>
                  </a:lnTo>
                  <a:lnTo>
                    <a:pt x="441121" y="1225854"/>
                  </a:lnTo>
                  <a:lnTo>
                    <a:pt x="481507" y="1227378"/>
                  </a:lnTo>
                  <a:lnTo>
                    <a:pt x="481507" y="1220520"/>
                  </a:lnTo>
                  <a:close/>
                </a:path>
                <a:path w="2812415" h="2317115">
                  <a:moveTo>
                    <a:pt x="544741" y="1222044"/>
                  </a:moveTo>
                  <a:lnTo>
                    <a:pt x="504367" y="1220520"/>
                  </a:lnTo>
                  <a:lnTo>
                    <a:pt x="504367" y="1228902"/>
                  </a:lnTo>
                  <a:lnTo>
                    <a:pt x="544741" y="1231188"/>
                  </a:lnTo>
                  <a:lnTo>
                    <a:pt x="544741" y="1222044"/>
                  </a:lnTo>
                  <a:close/>
                </a:path>
                <a:path w="2812415" h="2317115">
                  <a:moveTo>
                    <a:pt x="607212" y="1225854"/>
                  </a:moveTo>
                  <a:lnTo>
                    <a:pt x="567601" y="1224330"/>
                  </a:lnTo>
                  <a:lnTo>
                    <a:pt x="567601" y="1231188"/>
                  </a:lnTo>
                  <a:lnTo>
                    <a:pt x="607212" y="1232712"/>
                  </a:lnTo>
                  <a:lnTo>
                    <a:pt x="607212" y="1225854"/>
                  </a:lnTo>
                  <a:close/>
                </a:path>
                <a:path w="2812415" h="2317115">
                  <a:moveTo>
                    <a:pt x="670445" y="1227378"/>
                  </a:moveTo>
                  <a:lnTo>
                    <a:pt x="630072" y="1225854"/>
                  </a:lnTo>
                  <a:lnTo>
                    <a:pt x="630072" y="1234236"/>
                  </a:lnTo>
                  <a:lnTo>
                    <a:pt x="670445" y="1236522"/>
                  </a:lnTo>
                  <a:lnTo>
                    <a:pt x="670445" y="1227378"/>
                  </a:lnTo>
                  <a:close/>
                </a:path>
                <a:path w="2812415" h="2317115">
                  <a:moveTo>
                    <a:pt x="733679" y="1231188"/>
                  </a:moveTo>
                  <a:lnTo>
                    <a:pt x="693305" y="1228902"/>
                  </a:lnTo>
                  <a:lnTo>
                    <a:pt x="693305" y="1236522"/>
                  </a:lnTo>
                  <a:lnTo>
                    <a:pt x="733679" y="1238046"/>
                  </a:lnTo>
                  <a:lnTo>
                    <a:pt x="733679" y="1231188"/>
                  </a:lnTo>
                  <a:close/>
                </a:path>
                <a:path w="2812415" h="2317115">
                  <a:moveTo>
                    <a:pt x="796925" y="1234236"/>
                  </a:moveTo>
                  <a:lnTo>
                    <a:pt x="756539" y="1232712"/>
                  </a:lnTo>
                  <a:lnTo>
                    <a:pt x="756539" y="1239570"/>
                  </a:lnTo>
                  <a:lnTo>
                    <a:pt x="796925" y="1241844"/>
                  </a:lnTo>
                  <a:lnTo>
                    <a:pt x="796925" y="1234236"/>
                  </a:lnTo>
                  <a:close/>
                </a:path>
                <a:path w="2812415" h="2317115">
                  <a:moveTo>
                    <a:pt x="1363751" y="1259370"/>
                  </a:moveTo>
                  <a:lnTo>
                    <a:pt x="1324140" y="1257084"/>
                  </a:lnTo>
                  <a:lnTo>
                    <a:pt x="1324140" y="1263942"/>
                  </a:lnTo>
                  <a:lnTo>
                    <a:pt x="1363751" y="1266228"/>
                  </a:lnTo>
                  <a:lnTo>
                    <a:pt x="1363751" y="1259370"/>
                  </a:lnTo>
                  <a:close/>
                </a:path>
                <a:path w="2812415" h="2317115">
                  <a:moveTo>
                    <a:pt x="1426984" y="1260894"/>
                  </a:moveTo>
                  <a:lnTo>
                    <a:pt x="1386611" y="1259370"/>
                  </a:lnTo>
                  <a:lnTo>
                    <a:pt x="1386611" y="1267752"/>
                  </a:lnTo>
                  <a:lnTo>
                    <a:pt x="1426984" y="1269276"/>
                  </a:lnTo>
                  <a:lnTo>
                    <a:pt x="1426984" y="1260894"/>
                  </a:lnTo>
                  <a:close/>
                </a:path>
                <a:path w="2812415" h="2317115">
                  <a:moveTo>
                    <a:pt x="1490230" y="1263942"/>
                  </a:moveTo>
                  <a:lnTo>
                    <a:pt x="1449844" y="1262418"/>
                  </a:lnTo>
                  <a:lnTo>
                    <a:pt x="1449844" y="1269276"/>
                  </a:lnTo>
                  <a:lnTo>
                    <a:pt x="1490230" y="1271562"/>
                  </a:lnTo>
                  <a:lnTo>
                    <a:pt x="1490230" y="1263942"/>
                  </a:lnTo>
                  <a:close/>
                </a:path>
                <a:path w="2812415" h="2317115">
                  <a:moveTo>
                    <a:pt x="1553464" y="1267752"/>
                  </a:moveTo>
                  <a:lnTo>
                    <a:pt x="1513078" y="1266228"/>
                  </a:lnTo>
                  <a:lnTo>
                    <a:pt x="1513078" y="1273086"/>
                  </a:lnTo>
                  <a:lnTo>
                    <a:pt x="1553464" y="1274610"/>
                  </a:lnTo>
                  <a:lnTo>
                    <a:pt x="1553464" y="1267752"/>
                  </a:lnTo>
                  <a:close/>
                </a:path>
                <a:path w="2812415" h="2317115">
                  <a:moveTo>
                    <a:pt x="1615935" y="1269276"/>
                  </a:moveTo>
                  <a:lnTo>
                    <a:pt x="1576311" y="1267752"/>
                  </a:lnTo>
                  <a:lnTo>
                    <a:pt x="1576311" y="1276896"/>
                  </a:lnTo>
                  <a:lnTo>
                    <a:pt x="1615935" y="1278420"/>
                  </a:lnTo>
                  <a:lnTo>
                    <a:pt x="1615935" y="1269276"/>
                  </a:lnTo>
                  <a:close/>
                </a:path>
                <a:path w="2812415" h="2317115">
                  <a:moveTo>
                    <a:pt x="1679168" y="1273086"/>
                  </a:moveTo>
                  <a:lnTo>
                    <a:pt x="1638795" y="1271562"/>
                  </a:lnTo>
                  <a:lnTo>
                    <a:pt x="1638795" y="1278420"/>
                  </a:lnTo>
                  <a:lnTo>
                    <a:pt x="1679168" y="1279944"/>
                  </a:lnTo>
                  <a:lnTo>
                    <a:pt x="1679168" y="1273086"/>
                  </a:lnTo>
                  <a:close/>
                </a:path>
                <a:path w="2812415" h="2317115">
                  <a:moveTo>
                    <a:pt x="1742401" y="1274610"/>
                  </a:moveTo>
                  <a:lnTo>
                    <a:pt x="1702028" y="1273086"/>
                  </a:lnTo>
                  <a:lnTo>
                    <a:pt x="1702028" y="1281468"/>
                  </a:lnTo>
                  <a:lnTo>
                    <a:pt x="1742401" y="1283754"/>
                  </a:lnTo>
                  <a:lnTo>
                    <a:pt x="1742401" y="1274610"/>
                  </a:lnTo>
                  <a:close/>
                </a:path>
                <a:path w="2812415" h="2317115">
                  <a:moveTo>
                    <a:pt x="1805635" y="1278420"/>
                  </a:moveTo>
                  <a:lnTo>
                    <a:pt x="1765261" y="1276896"/>
                  </a:lnTo>
                  <a:lnTo>
                    <a:pt x="1765261" y="1283754"/>
                  </a:lnTo>
                  <a:lnTo>
                    <a:pt x="1803349" y="1285278"/>
                  </a:lnTo>
                  <a:lnTo>
                    <a:pt x="1805635" y="1278420"/>
                  </a:lnTo>
                  <a:close/>
                </a:path>
                <a:path w="2812415" h="2317115">
                  <a:moveTo>
                    <a:pt x="1931352" y="1283754"/>
                  </a:moveTo>
                  <a:lnTo>
                    <a:pt x="1890966" y="1281468"/>
                  </a:lnTo>
                  <a:lnTo>
                    <a:pt x="1890966" y="1289088"/>
                  </a:lnTo>
                  <a:lnTo>
                    <a:pt x="1929828" y="1290612"/>
                  </a:lnTo>
                  <a:lnTo>
                    <a:pt x="1931352" y="1283754"/>
                  </a:lnTo>
                  <a:close/>
                </a:path>
                <a:path w="2812415" h="2317115">
                  <a:moveTo>
                    <a:pt x="1994585" y="1286802"/>
                  </a:moveTo>
                  <a:lnTo>
                    <a:pt x="1954199" y="1285278"/>
                  </a:lnTo>
                  <a:lnTo>
                    <a:pt x="1954199" y="1292136"/>
                  </a:lnTo>
                  <a:lnTo>
                    <a:pt x="1993061" y="1294422"/>
                  </a:lnTo>
                  <a:lnTo>
                    <a:pt x="1994585" y="1286802"/>
                  </a:lnTo>
                  <a:close/>
                </a:path>
                <a:path w="2812415" h="2317115">
                  <a:moveTo>
                    <a:pt x="2057819" y="1289088"/>
                  </a:moveTo>
                  <a:lnTo>
                    <a:pt x="2017445" y="1286802"/>
                  </a:lnTo>
                  <a:lnTo>
                    <a:pt x="2017445" y="1295946"/>
                  </a:lnTo>
                  <a:lnTo>
                    <a:pt x="2055533" y="1297470"/>
                  </a:lnTo>
                  <a:lnTo>
                    <a:pt x="2057819" y="1289088"/>
                  </a:lnTo>
                  <a:close/>
                </a:path>
                <a:path w="2812415" h="2317115">
                  <a:moveTo>
                    <a:pt x="2120290" y="1292136"/>
                  </a:moveTo>
                  <a:lnTo>
                    <a:pt x="2080679" y="1290612"/>
                  </a:lnTo>
                  <a:lnTo>
                    <a:pt x="2080679" y="1297470"/>
                  </a:lnTo>
                  <a:lnTo>
                    <a:pt x="2118753" y="1298994"/>
                  </a:lnTo>
                  <a:lnTo>
                    <a:pt x="2120290" y="1292136"/>
                  </a:lnTo>
                  <a:close/>
                </a:path>
                <a:path w="2812415" h="2317115">
                  <a:moveTo>
                    <a:pt x="2183523" y="1294422"/>
                  </a:moveTo>
                  <a:lnTo>
                    <a:pt x="2143150" y="1292136"/>
                  </a:lnTo>
                  <a:lnTo>
                    <a:pt x="2143150" y="1301280"/>
                  </a:lnTo>
                  <a:lnTo>
                    <a:pt x="2181999" y="1302804"/>
                  </a:lnTo>
                  <a:lnTo>
                    <a:pt x="2183523" y="1294422"/>
                  </a:lnTo>
                  <a:close/>
                </a:path>
                <a:path w="2812415" h="2317115">
                  <a:moveTo>
                    <a:pt x="2246769" y="1297470"/>
                  </a:moveTo>
                  <a:lnTo>
                    <a:pt x="2206371" y="1295946"/>
                  </a:lnTo>
                  <a:lnTo>
                    <a:pt x="2206371" y="1302804"/>
                  </a:lnTo>
                  <a:lnTo>
                    <a:pt x="2245245" y="1304328"/>
                  </a:lnTo>
                  <a:lnTo>
                    <a:pt x="2246769" y="1297470"/>
                  </a:lnTo>
                  <a:close/>
                </a:path>
                <a:path w="2812415" h="2317115">
                  <a:moveTo>
                    <a:pt x="2310003" y="1298994"/>
                  </a:moveTo>
                  <a:lnTo>
                    <a:pt x="2269617" y="1297470"/>
                  </a:lnTo>
                  <a:lnTo>
                    <a:pt x="2269617" y="1306614"/>
                  </a:lnTo>
                  <a:lnTo>
                    <a:pt x="2307717" y="1308138"/>
                  </a:lnTo>
                  <a:lnTo>
                    <a:pt x="2310003" y="1298994"/>
                  </a:lnTo>
                  <a:close/>
                </a:path>
                <a:path w="2812415" h="2317115">
                  <a:moveTo>
                    <a:pt x="2372474" y="1302804"/>
                  </a:moveTo>
                  <a:lnTo>
                    <a:pt x="2332850" y="1301280"/>
                  </a:lnTo>
                  <a:lnTo>
                    <a:pt x="2332850" y="1309662"/>
                  </a:lnTo>
                  <a:lnTo>
                    <a:pt x="2370950" y="1309662"/>
                  </a:lnTo>
                  <a:lnTo>
                    <a:pt x="2372474" y="1302804"/>
                  </a:lnTo>
                  <a:close/>
                </a:path>
                <a:path w="2812415" h="2317115">
                  <a:moveTo>
                    <a:pt x="2435707" y="1306614"/>
                  </a:moveTo>
                  <a:lnTo>
                    <a:pt x="2395334" y="1304328"/>
                  </a:lnTo>
                  <a:lnTo>
                    <a:pt x="2395334" y="1311948"/>
                  </a:lnTo>
                  <a:lnTo>
                    <a:pt x="2434183" y="1313472"/>
                  </a:lnTo>
                  <a:lnTo>
                    <a:pt x="2435707" y="1306614"/>
                  </a:lnTo>
                  <a:close/>
                </a:path>
                <a:path w="2812415" h="2317115">
                  <a:moveTo>
                    <a:pt x="2490559" y="1243952"/>
                  </a:moveTo>
                  <a:lnTo>
                    <a:pt x="1846745" y="1243952"/>
                  </a:lnTo>
                  <a:lnTo>
                    <a:pt x="1846021" y="1241844"/>
                  </a:lnTo>
                  <a:lnTo>
                    <a:pt x="1838591" y="1223784"/>
                  </a:lnTo>
                  <a:lnTo>
                    <a:pt x="1838591" y="1243952"/>
                  </a:lnTo>
                  <a:lnTo>
                    <a:pt x="1059002" y="1243952"/>
                  </a:lnTo>
                  <a:lnTo>
                    <a:pt x="1059002" y="750938"/>
                  </a:lnTo>
                  <a:lnTo>
                    <a:pt x="1091006" y="749681"/>
                  </a:lnTo>
                  <a:lnTo>
                    <a:pt x="1129093" y="747395"/>
                  </a:lnTo>
                  <a:lnTo>
                    <a:pt x="1167955" y="749681"/>
                  </a:lnTo>
                  <a:lnTo>
                    <a:pt x="1206804" y="751205"/>
                  </a:lnTo>
                  <a:lnTo>
                    <a:pt x="1244904" y="756539"/>
                  </a:lnTo>
                  <a:lnTo>
                    <a:pt x="1318806" y="771779"/>
                  </a:lnTo>
                  <a:lnTo>
                    <a:pt x="1388897" y="793102"/>
                  </a:lnTo>
                  <a:lnTo>
                    <a:pt x="1456702" y="822820"/>
                  </a:lnTo>
                  <a:lnTo>
                    <a:pt x="1551178" y="876909"/>
                  </a:lnTo>
                  <a:lnTo>
                    <a:pt x="1637271" y="943952"/>
                  </a:lnTo>
                  <a:lnTo>
                    <a:pt x="1688312" y="996530"/>
                  </a:lnTo>
                  <a:lnTo>
                    <a:pt x="1712696" y="1022426"/>
                  </a:lnTo>
                  <a:lnTo>
                    <a:pt x="1733257" y="1050620"/>
                  </a:lnTo>
                  <a:lnTo>
                    <a:pt x="1754593" y="1080338"/>
                  </a:lnTo>
                  <a:lnTo>
                    <a:pt x="1775929" y="1111567"/>
                  </a:lnTo>
                  <a:lnTo>
                    <a:pt x="1793455" y="1143571"/>
                  </a:lnTo>
                  <a:lnTo>
                    <a:pt x="1810969" y="1174800"/>
                  </a:lnTo>
                  <a:lnTo>
                    <a:pt x="1824685" y="1209852"/>
                  </a:lnTo>
                  <a:lnTo>
                    <a:pt x="1838401" y="1243368"/>
                  </a:lnTo>
                  <a:lnTo>
                    <a:pt x="1838591" y="1243952"/>
                  </a:lnTo>
                  <a:lnTo>
                    <a:pt x="1838591" y="1223784"/>
                  </a:lnTo>
                  <a:lnTo>
                    <a:pt x="1817827" y="1173276"/>
                  </a:lnTo>
                  <a:lnTo>
                    <a:pt x="1782787" y="1108519"/>
                  </a:lnTo>
                  <a:lnTo>
                    <a:pt x="1761451" y="1076528"/>
                  </a:lnTo>
                  <a:lnTo>
                    <a:pt x="1718030" y="1017092"/>
                  </a:lnTo>
                  <a:lnTo>
                    <a:pt x="1668500" y="963002"/>
                  </a:lnTo>
                  <a:lnTo>
                    <a:pt x="1614411" y="914247"/>
                  </a:lnTo>
                  <a:lnTo>
                    <a:pt x="1554988" y="870051"/>
                  </a:lnTo>
                  <a:lnTo>
                    <a:pt x="1491754" y="831964"/>
                  </a:lnTo>
                  <a:lnTo>
                    <a:pt x="1425460" y="799960"/>
                  </a:lnTo>
                  <a:lnTo>
                    <a:pt x="1355369" y="774065"/>
                  </a:lnTo>
                  <a:lnTo>
                    <a:pt x="1283754" y="754253"/>
                  </a:lnTo>
                  <a:lnTo>
                    <a:pt x="1244904" y="749681"/>
                  </a:lnTo>
                  <a:lnTo>
                    <a:pt x="1208328" y="744347"/>
                  </a:lnTo>
                  <a:lnTo>
                    <a:pt x="1167955" y="740537"/>
                  </a:lnTo>
                  <a:lnTo>
                    <a:pt x="1129093" y="740537"/>
                  </a:lnTo>
                  <a:lnTo>
                    <a:pt x="1091006" y="740537"/>
                  </a:lnTo>
                  <a:lnTo>
                    <a:pt x="1059002" y="743686"/>
                  </a:lnTo>
                  <a:lnTo>
                    <a:pt x="1059002" y="0"/>
                  </a:lnTo>
                  <a:lnTo>
                    <a:pt x="1054430" y="0"/>
                  </a:lnTo>
                  <a:lnTo>
                    <a:pt x="1049096" y="0"/>
                  </a:lnTo>
                  <a:lnTo>
                    <a:pt x="1049096" y="744778"/>
                  </a:lnTo>
                  <a:lnTo>
                    <a:pt x="1049096" y="751662"/>
                  </a:lnTo>
                  <a:lnTo>
                    <a:pt x="1049096" y="1243952"/>
                  </a:lnTo>
                  <a:lnTo>
                    <a:pt x="1049096" y="1254112"/>
                  </a:lnTo>
                  <a:lnTo>
                    <a:pt x="1049096" y="2253170"/>
                  </a:lnTo>
                  <a:lnTo>
                    <a:pt x="1015580" y="2248281"/>
                  </a:lnTo>
                  <a:lnTo>
                    <a:pt x="976718" y="2241423"/>
                  </a:lnTo>
                  <a:lnTo>
                    <a:pt x="905103" y="2223909"/>
                  </a:lnTo>
                  <a:lnTo>
                    <a:pt x="837298" y="2198001"/>
                  </a:lnTo>
                  <a:lnTo>
                    <a:pt x="770255" y="2165997"/>
                  </a:lnTo>
                  <a:lnTo>
                    <a:pt x="707021" y="2127910"/>
                  </a:lnTo>
                  <a:lnTo>
                    <a:pt x="649884" y="2086000"/>
                  </a:lnTo>
                  <a:lnTo>
                    <a:pt x="597306" y="2036483"/>
                  </a:lnTo>
                  <a:lnTo>
                    <a:pt x="524929" y="1954199"/>
                  </a:lnTo>
                  <a:lnTo>
                    <a:pt x="484555" y="1893252"/>
                  </a:lnTo>
                  <a:lnTo>
                    <a:pt x="449503" y="1830019"/>
                  </a:lnTo>
                  <a:lnTo>
                    <a:pt x="419798" y="1761451"/>
                  </a:lnTo>
                  <a:lnTo>
                    <a:pt x="399224" y="1691360"/>
                  </a:lnTo>
                  <a:lnTo>
                    <a:pt x="390080" y="1654784"/>
                  </a:lnTo>
                  <a:lnTo>
                    <a:pt x="383222" y="1618221"/>
                  </a:lnTo>
                  <a:lnTo>
                    <a:pt x="377888" y="1579359"/>
                  </a:lnTo>
                  <a:lnTo>
                    <a:pt x="374840" y="1502410"/>
                  </a:lnTo>
                  <a:lnTo>
                    <a:pt x="377888" y="1425460"/>
                  </a:lnTo>
                  <a:lnTo>
                    <a:pt x="383222" y="1388897"/>
                  </a:lnTo>
                  <a:lnTo>
                    <a:pt x="390080" y="1350035"/>
                  </a:lnTo>
                  <a:lnTo>
                    <a:pt x="399224" y="1314996"/>
                  </a:lnTo>
                  <a:lnTo>
                    <a:pt x="407606" y="1278420"/>
                  </a:lnTo>
                  <a:lnTo>
                    <a:pt x="416052" y="1254112"/>
                  </a:lnTo>
                  <a:lnTo>
                    <a:pt x="1049096" y="1254112"/>
                  </a:lnTo>
                  <a:lnTo>
                    <a:pt x="1049096" y="1243952"/>
                  </a:lnTo>
                  <a:lnTo>
                    <a:pt x="1024191" y="1243952"/>
                  </a:lnTo>
                  <a:lnTo>
                    <a:pt x="1008722" y="1243368"/>
                  </a:lnTo>
                  <a:lnTo>
                    <a:pt x="1008722" y="1243952"/>
                  </a:lnTo>
                  <a:lnTo>
                    <a:pt x="985862" y="1243952"/>
                  </a:lnTo>
                  <a:lnTo>
                    <a:pt x="985862" y="1241844"/>
                  </a:lnTo>
                  <a:lnTo>
                    <a:pt x="945489" y="1239570"/>
                  </a:lnTo>
                  <a:lnTo>
                    <a:pt x="945489" y="1243952"/>
                  </a:lnTo>
                  <a:lnTo>
                    <a:pt x="922629" y="1243952"/>
                  </a:lnTo>
                  <a:lnTo>
                    <a:pt x="922629" y="1239570"/>
                  </a:lnTo>
                  <a:lnTo>
                    <a:pt x="882256" y="1238046"/>
                  </a:lnTo>
                  <a:lnTo>
                    <a:pt x="882256" y="1243952"/>
                  </a:lnTo>
                  <a:lnTo>
                    <a:pt x="859396" y="1243952"/>
                  </a:lnTo>
                  <a:lnTo>
                    <a:pt x="859396" y="1236522"/>
                  </a:lnTo>
                  <a:lnTo>
                    <a:pt x="819772" y="1234236"/>
                  </a:lnTo>
                  <a:lnTo>
                    <a:pt x="819772" y="1243368"/>
                  </a:lnTo>
                  <a:lnTo>
                    <a:pt x="834961" y="1243952"/>
                  </a:lnTo>
                  <a:lnTo>
                    <a:pt x="419582" y="1243952"/>
                  </a:lnTo>
                  <a:lnTo>
                    <a:pt x="449503" y="1174800"/>
                  </a:lnTo>
                  <a:lnTo>
                    <a:pt x="484555" y="1111567"/>
                  </a:lnTo>
                  <a:lnTo>
                    <a:pt x="524929" y="1050620"/>
                  </a:lnTo>
                  <a:lnTo>
                    <a:pt x="570649" y="996530"/>
                  </a:lnTo>
                  <a:lnTo>
                    <a:pt x="623214" y="943952"/>
                  </a:lnTo>
                  <a:lnTo>
                    <a:pt x="677303" y="898245"/>
                  </a:lnTo>
                  <a:lnTo>
                    <a:pt x="739013" y="857859"/>
                  </a:lnTo>
                  <a:lnTo>
                    <a:pt x="770255" y="838822"/>
                  </a:lnTo>
                  <a:lnTo>
                    <a:pt x="837298" y="806818"/>
                  </a:lnTo>
                  <a:lnTo>
                    <a:pt x="905103" y="780923"/>
                  </a:lnTo>
                  <a:lnTo>
                    <a:pt x="976718" y="763397"/>
                  </a:lnTo>
                  <a:lnTo>
                    <a:pt x="1015580" y="756539"/>
                  </a:lnTo>
                  <a:lnTo>
                    <a:pt x="1049096" y="751662"/>
                  </a:lnTo>
                  <a:lnTo>
                    <a:pt x="1049096" y="744778"/>
                  </a:lnTo>
                  <a:lnTo>
                    <a:pt x="1014056" y="749681"/>
                  </a:lnTo>
                  <a:lnTo>
                    <a:pt x="976718" y="754253"/>
                  </a:lnTo>
                  <a:lnTo>
                    <a:pt x="938631" y="763397"/>
                  </a:lnTo>
                  <a:lnTo>
                    <a:pt x="868540" y="786244"/>
                  </a:lnTo>
                  <a:lnTo>
                    <a:pt x="799973" y="815962"/>
                  </a:lnTo>
                  <a:lnTo>
                    <a:pt x="735215" y="851014"/>
                  </a:lnTo>
                  <a:lnTo>
                    <a:pt x="674255" y="891387"/>
                  </a:lnTo>
                  <a:lnTo>
                    <a:pt x="616356" y="938618"/>
                  </a:lnTo>
                  <a:lnTo>
                    <a:pt x="565315" y="989672"/>
                  </a:lnTo>
                  <a:lnTo>
                    <a:pt x="518071" y="1046810"/>
                  </a:lnTo>
                  <a:lnTo>
                    <a:pt x="477697" y="1108519"/>
                  </a:lnTo>
                  <a:lnTo>
                    <a:pt x="442645" y="1173276"/>
                  </a:lnTo>
                  <a:lnTo>
                    <a:pt x="412940" y="1241844"/>
                  </a:lnTo>
                  <a:lnTo>
                    <a:pt x="412203" y="1243952"/>
                  </a:lnTo>
                  <a:lnTo>
                    <a:pt x="234657" y="1243952"/>
                  </a:lnTo>
                  <a:lnTo>
                    <a:pt x="234657" y="1249032"/>
                  </a:lnTo>
                  <a:lnTo>
                    <a:pt x="234657" y="1254112"/>
                  </a:lnTo>
                  <a:lnTo>
                    <a:pt x="408673" y="1254112"/>
                  </a:lnTo>
                  <a:lnTo>
                    <a:pt x="390080" y="1311948"/>
                  </a:lnTo>
                  <a:lnTo>
                    <a:pt x="381698" y="1350035"/>
                  </a:lnTo>
                  <a:lnTo>
                    <a:pt x="371030" y="1425460"/>
                  </a:lnTo>
                  <a:lnTo>
                    <a:pt x="367220" y="1464335"/>
                  </a:lnTo>
                  <a:lnTo>
                    <a:pt x="367220" y="1502410"/>
                  </a:lnTo>
                  <a:lnTo>
                    <a:pt x="367220" y="1541272"/>
                  </a:lnTo>
                  <a:lnTo>
                    <a:pt x="371030" y="1581645"/>
                  </a:lnTo>
                  <a:lnTo>
                    <a:pt x="381698" y="1656308"/>
                  </a:lnTo>
                  <a:lnTo>
                    <a:pt x="390080" y="1693646"/>
                  </a:lnTo>
                  <a:lnTo>
                    <a:pt x="412940" y="1765261"/>
                  </a:lnTo>
                  <a:lnTo>
                    <a:pt x="442645" y="1833829"/>
                  </a:lnTo>
                  <a:lnTo>
                    <a:pt x="477697" y="1898586"/>
                  </a:lnTo>
                  <a:lnTo>
                    <a:pt x="518071" y="1958009"/>
                  </a:lnTo>
                  <a:lnTo>
                    <a:pt x="565315" y="2015909"/>
                  </a:lnTo>
                  <a:lnTo>
                    <a:pt x="616356" y="2066201"/>
                  </a:lnTo>
                  <a:lnTo>
                    <a:pt x="674255" y="2113432"/>
                  </a:lnTo>
                  <a:lnTo>
                    <a:pt x="767207" y="2173617"/>
                  </a:lnTo>
                  <a:lnTo>
                    <a:pt x="833488" y="2204859"/>
                  </a:lnTo>
                  <a:lnTo>
                    <a:pt x="903579" y="2230755"/>
                  </a:lnTo>
                  <a:lnTo>
                    <a:pt x="976718" y="2250567"/>
                  </a:lnTo>
                  <a:lnTo>
                    <a:pt x="1049096" y="2260231"/>
                  </a:lnTo>
                  <a:lnTo>
                    <a:pt x="1049096" y="2316848"/>
                  </a:lnTo>
                  <a:lnTo>
                    <a:pt x="1059002" y="2316848"/>
                  </a:lnTo>
                  <a:lnTo>
                    <a:pt x="1059002" y="2261146"/>
                  </a:lnTo>
                  <a:lnTo>
                    <a:pt x="1091006" y="2264283"/>
                  </a:lnTo>
                  <a:lnTo>
                    <a:pt x="1129093" y="2265807"/>
                  </a:lnTo>
                  <a:lnTo>
                    <a:pt x="1167955" y="2264283"/>
                  </a:lnTo>
                  <a:lnTo>
                    <a:pt x="1208328" y="2260473"/>
                  </a:lnTo>
                  <a:lnTo>
                    <a:pt x="1244904" y="2257425"/>
                  </a:lnTo>
                  <a:lnTo>
                    <a:pt x="1283754" y="2250567"/>
                  </a:lnTo>
                  <a:lnTo>
                    <a:pt x="1355369" y="2230755"/>
                  </a:lnTo>
                  <a:lnTo>
                    <a:pt x="1391945" y="2218575"/>
                  </a:lnTo>
                  <a:lnTo>
                    <a:pt x="1425460" y="2204859"/>
                  </a:lnTo>
                  <a:lnTo>
                    <a:pt x="1460512" y="2191143"/>
                  </a:lnTo>
                  <a:lnTo>
                    <a:pt x="1525270" y="2153818"/>
                  </a:lnTo>
                  <a:lnTo>
                    <a:pt x="1584693" y="2113432"/>
                  </a:lnTo>
                  <a:lnTo>
                    <a:pt x="1642605" y="2066201"/>
                  </a:lnTo>
                  <a:lnTo>
                    <a:pt x="1693646" y="2015909"/>
                  </a:lnTo>
                  <a:lnTo>
                    <a:pt x="1740877" y="1958009"/>
                  </a:lnTo>
                  <a:lnTo>
                    <a:pt x="1761451" y="1928291"/>
                  </a:lnTo>
                  <a:lnTo>
                    <a:pt x="1782787" y="1898586"/>
                  </a:lnTo>
                  <a:lnTo>
                    <a:pt x="1800301" y="1865058"/>
                  </a:lnTo>
                  <a:lnTo>
                    <a:pt x="1817827" y="1833829"/>
                  </a:lnTo>
                  <a:lnTo>
                    <a:pt x="1831543" y="1798777"/>
                  </a:lnTo>
                  <a:lnTo>
                    <a:pt x="1858213" y="1728685"/>
                  </a:lnTo>
                  <a:lnTo>
                    <a:pt x="1877250" y="1656308"/>
                  </a:lnTo>
                  <a:lnTo>
                    <a:pt x="1884108" y="1618221"/>
                  </a:lnTo>
                  <a:lnTo>
                    <a:pt x="1890966" y="1541272"/>
                  </a:lnTo>
                  <a:lnTo>
                    <a:pt x="1893252" y="1502410"/>
                  </a:lnTo>
                  <a:lnTo>
                    <a:pt x="1890966" y="1464335"/>
                  </a:lnTo>
                  <a:lnTo>
                    <a:pt x="1887918" y="1425460"/>
                  </a:lnTo>
                  <a:lnTo>
                    <a:pt x="1884108" y="1386611"/>
                  </a:lnTo>
                  <a:lnTo>
                    <a:pt x="1884108" y="1464335"/>
                  </a:lnTo>
                  <a:lnTo>
                    <a:pt x="1884108" y="1502410"/>
                  </a:lnTo>
                  <a:lnTo>
                    <a:pt x="1884108" y="1541272"/>
                  </a:lnTo>
                  <a:lnTo>
                    <a:pt x="1881060" y="1579359"/>
                  </a:lnTo>
                  <a:lnTo>
                    <a:pt x="1875739" y="1618221"/>
                  </a:lnTo>
                  <a:lnTo>
                    <a:pt x="1868119" y="1654784"/>
                  </a:lnTo>
                  <a:lnTo>
                    <a:pt x="1861261" y="1691360"/>
                  </a:lnTo>
                  <a:lnTo>
                    <a:pt x="1838401" y="1761451"/>
                  </a:lnTo>
                  <a:lnTo>
                    <a:pt x="1810969" y="1830019"/>
                  </a:lnTo>
                  <a:lnTo>
                    <a:pt x="1793455" y="1861248"/>
                  </a:lnTo>
                  <a:lnTo>
                    <a:pt x="1775929" y="1893252"/>
                  </a:lnTo>
                  <a:lnTo>
                    <a:pt x="1733257" y="1954199"/>
                  </a:lnTo>
                  <a:lnTo>
                    <a:pt x="1688312" y="2010575"/>
                  </a:lnTo>
                  <a:lnTo>
                    <a:pt x="1637271" y="2060867"/>
                  </a:lnTo>
                  <a:lnTo>
                    <a:pt x="1580883" y="2106574"/>
                  </a:lnTo>
                  <a:lnTo>
                    <a:pt x="1519936" y="2148484"/>
                  </a:lnTo>
                  <a:lnTo>
                    <a:pt x="1456702" y="2183523"/>
                  </a:lnTo>
                  <a:lnTo>
                    <a:pt x="1388897" y="2211717"/>
                  </a:lnTo>
                  <a:lnTo>
                    <a:pt x="1318806" y="2234565"/>
                  </a:lnTo>
                  <a:lnTo>
                    <a:pt x="1244904" y="2248281"/>
                  </a:lnTo>
                  <a:lnTo>
                    <a:pt x="1206804" y="2253615"/>
                  </a:lnTo>
                  <a:lnTo>
                    <a:pt x="1167955" y="2257425"/>
                  </a:lnTo>
                  <a:lnTo>
                    <a:pt x="1129093" y="2257425"/>
                  </a:lnTo>
                  <a:lnTo>
                    <a:pt x="1091006" y="2257425"/>
                  </a:lnTo>
                  <a:lnTo>
                    <a:pt x="1059002" y="2254288"/>
                  </a:lnTo>
                  <a:lnTo>
                    <a:pt x="1059002" y="1254112"/>
                  </a:lnTo>
                  <a:lnTo>
                    <a:pt x="1073937" y="1254112"/>
                  </a:lnTo>
                  <a:lnTo>
                    <a:pt x="1111580" y="1255560"/>
                  </a:lnTo>
                  <a:lnTo>
                    <a:pt x="1111580" y="1254112"/>
                  </a:lnTo>
                  <a:lnTo>
                    <a:pt x="1134427" y="1254112"/>
                  </a:lnTo>
                  <a:lnTo>
                    <a:pt x="1134427" y="1257084"/>
                  </a:lnTo>
                  <a:lnTo>
                    <a:pt x="1174813" y="1259370"/>
                  </a:lnTo>
                  <a:lnTo>
                    <a:pt x="1174813" y="1254112"/>
                  </a:lnTo>
                  <a:lnTo>
                    <a:pt x="1197660" y="1254112"/>
                  </a:lnTo>
                  <a:lnTo>
                    <a:pt x="1197660" y="1259370"/>
                  </a:lnTo>
                  <a:lnTo>
                    <a:pt x="1238046" y="1260894"/>
                  </a:lnTo>
                  <a:lnTo>
                    <a:pt x="1238046" y="1254112"/>
                  </a:lnTo>
                  <a:lnTo>
                    <a:pt x="1260906" y="1254112"/>
                  </a:lnTo>
                  <a:lnTo>
                    <a:pt x="1260906" y="1262418"/>
                  </a:lnTo>
                  <a:lnTo>
                    <a:pt x="1301280" y="1263942"/>
                  </a:lnTo>
                  <a:lnTo>
                    <a:pt x="1301280" y="1255560"/>
                  </a:lnTo>
                  <a:lnTo>
                    <a:pt x="1262913" y="1254112"/>
                  </a:lnTo>
                  <a:lnTo>
                    <a:pt x="1842135" y="1254112"/>
                  </a:lnTo>
                  <a:lnTo>
                    <a:pt x="1850593" y="1278420"/>
                  </a:lnTo>
                  <a:lnTo>
                    <a:pt x="1850834" y="1279283"/>
                  </a:lnTo>
                  <a:lnTo>
                    <a:pt x="1828495" y="1278420"/>
                  </a:lnTo>
                  <a:lnTo>
                    <a:pt x="1828495" y="1286802"/>
                  </a:lnTo>
                  <a:lnTo>
                    <a:pt x="1861261" y="1314996"/>
                  </a:lnTo>
                  <a:lnTo>
                    <a:pt x="1875739" y="1388897"/>
                  </a:lnTo>
                  <a:lnTo>
                    <a:pt x="1884108" y="1464335"/>
                  </a:lnTo>
                  <a:lnTo>
                    <a:pt x="1884108" y="1386611"/>
                  </a:lnTo>
                  <a:lnTo>
                    <a:pt x="1877250" y="1350035"/>
                  </a:lnTo>
                  <a:lnTo>
                    <a:pt x="1868119" y="1311948"/>
                  </a:lnTo>
                  <a:lnTo>
                    <a:pt x="1861566" y="1288796"/>
                  </a:lnTo>
                  <a:lnTo>
                    <a:pt x="1866595" y="1289088"/>
                  </a:lnTo>
                  <a:lnTo>
                    <a:pt x="1868119" y="1279944"/>
                  </a:lnTo>
                  <a:lnTo>
                    <a:pt x="1858975" y="1279601"/>
                  </a:lnTo>
                  <a:lnTo>
                    <a:pt x="1858213" y="1276896"/>
                  </a:lnTo>
                  <a:lnTo>
                    <a:pt x="1850288" y="1254112"/>
                  </a:lnTo>
                  <a:lnTo>
                    <a:pt x="2490559" y="1254112"/>
                  </a:lnTo>
                  <a:lnTo>
                    <a:pt x="2490559" y="1249032"/>
                  </a:lnTo>
                  <a:lnTo>
                    <a:pt x="2490559" y="1243952"/>
                  </a:lnTo>
                  <a:close/>
                </a:path>
                <a:path w="2812415" h="2317115">
                  <a:moveTo>
                    <a:pt x="2498941" y="1308138"/>
                  </a:moveTo>
                  <a:lnTo>
                    <a:pt x="2458567" y="1306614"/>
                  </a:lnTo>
                  <a:lnTo>
                    <a:pt x="2458567" y="1314996"/>
                  </a:lnTo>
                  <a:lnTo>
                    <a:pt x="2497417" y="1316507"/>
                  </a:lnTo>
                  <a:lnTo>
                    <a:pt x="2498941" y="1308138"/>
                  </a:lnTo>
                  <a:close/>
                </a:path>
                <a:path w="2812415" h="2317115">
                  <a:moveTo>
                    <a:pt x="2559901" y="1311948"/>
                  </a:moveTo>
                  <a:lnTo>
                    <a:pt x="2521801" y="1309662"/>
                  </a:lnTo>
                  <a:lnTo>
                    <a:pt x="2521801" y="1316507"/>
                  </a:lnTo>
                  <a:lnTo>
                    <a:pt x="2559901" y="1318793"/>
                  </a:lnTo>
                  <a:lnTo>
                    <a:pt x="2559901" y="1311948"/>
                  </a:lnTo>
                  <a:close/>
                </a:path>
                <a:path w="2812415" h="2317115">
                  <a:moveTo>
                    <a:pt x="2623134" y="1313472"/>
                  </a:moveTo>
                  <a:lnTo>
                    <a:pt x="2585034" y="1311948"/>
                  </a:lnTo>
                  <a:lnTo>
                    <a:pt x="2585034" y="1320317"/>
                  </a:lnTo>
                  <a:lnTo>
                    <a:pt x="2623134" y="1321841"/>
                  </a:lnTo>
                  <a:lnTo>
                    <a:pt x="2623134" y="1313472"/>
                  </a:lnTo>
                  <a:close/>
                </a:path>
                <a:path w="2812415" h="2317115">
                  <a:moveTo>
                    <a:pt x="2686367" y="1316507"/>
                  </a:moveTo>
                  <a:lnTo>
                    <a:pt x="2647505" y="1314996"/>
                  </a:lnTo>
                  <a:lnTo>
                    <a:pt x="2647505" y="1321841"/>
                  </a:lnTo>
                  <a:lnTo>
                    <a:pt x="2686367" y="1324127"/>
                  </a:lnTo>
                  <a:lnTo>
                    <a:pt x="2686367" y="1316507"/>
                  </a:lnTo>
                  <a:close/>
                </a:path>
                <a:path w="2812415" h="2317115">
                  <a:moveTo>
                    <a:pt x="2749600" y="1318793"/>
                  </a:moveTo>
                  <a:lnTo>
                    <a:pt x="2710751" y="1316507"/>
                  </a:lnTo>
                  <a:lnTo>
                    <a:pt x="2710751" y="1325651"/>
                  </a:lnTo>
                  <a:lnTo>
                    <a:pt x="2749600" y="1327175"/>
                  </a:lnTo>
                  <a:lnTo>
                    <a:pt x="2749600" y="1318793"/>
                  </a:lnTo>
                  <a:close/>
                </a:path>
                <a:path w="2812415" h="2317115">
                  <a:moveTo>
                    <a:pt x="2812072" y="1321841"/>
                  </a:moveTo>
                  <a:lnTo>
                    <a:pt x="2773984" y="1320317"/>
                  </a:lnTo>
                  <a:lnTo>
                    <a:pt x="2773984" y="1328699"/>
                  </a:lnTo>
                  <a:lnTo>
                    <a:pt x="2812072" y="1330985"/>
                  </a:lnTo>
                  <a:lnTo>
                    <a:pt x="2812072" y="1321841"/>
                  </a:lnTo>
                  <a:close/>
                </a:path>
              </a:pathLst>
            </a:custGeom>
            <a:solidFill>
              <a:srgbClr val="000000"/>
            </a:solidFill>
          </p:spPr>
          <p:txBody>
            <a:bodyPr wrap="square" lIns="0" tIns="0" rIns="0" bIns="0" rtlCol="0"/>
            <a:lstStyle/>
            <a:p>
              <a:endParaRPr/>
            </a:p>
          </p:txBody>
        </p:sp>
        <p:pic>
          <p:nvPicPr>
            <p:cNvPr id="9" name="object 21"/>
            <p:cNvPicPr/>
            <p:nvPr/>
          </p:nvPicPr>
          <p:blipFill>
            <a:blip r:embed="rId2" cstate="print"/>
            <a:stretch>
              <a:fillRect/>
            </a:stretch>
          </p:blipFill>
          <p:spPr>
            <a:xfrm>
              <a:off x="4682985" y="5187594"/>
              <a:ext cx="2845600" cy="2402941"/>
            </a:xfrm>
            <a:prstGeom prst="rect">
              <a:avLst/>
            </a:prstGeom>
          </p:spPr>
        </p:pic>
      </p:grpSp>
      <p:sp>
        <p:nvSpPr>
          <p:cNvPr id="10" name="object 22"/>
          <p:cNvSpPr txBox="1"/>
          <p:nvPr/>
        </p:nvSpPr>
        <p:spPr>
          <a:xfrm>
            <a:off x="10583874" y="7886720"/>
            <a:ext cx="6072230"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4.</a:t>
            </a:r>
            <a:r>
              <a:rPr sz="2000" b="1" spc="240" dirty="0">
                <a:latin typeface="Comic Sans MS"/>
                <a:cs typeface="Comic Sans MS"/>
              </a:rPr>
              <a:t> </a:t>
            </a:r>
            <a:r>
              <a:rPr sz="2000" b="1" spc="-10" dirty="0">
                <a:latin typeface="Comic Sans MS"/>
                <a:cs typeface="Comic Sans MS"/>
              </a:rPr>
              <a:t>Aplicación</a:t>
            </a:r>
            <a:r>
              <a:rPr sz="2000" b="1"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un</a:t>
            </a:r>
            <a:r>
              <a:rPr sz="2000" b="1" dirty="0">
                <a:latin typeface="Comic Sans MS"/>
                <a:cs typeface="Comic Sans MS"/>
              </a:rPr>
              <a:t> </a:t>
            </a:r>
            <a:r>
              <a:rPr sz="2000" b="1" spc="-5" dirty="0">
                <a:latin typeface="Comic Sans MS"/>
                <a:cs typeface="Comic Sans MS"/>
              </a:rPr>
              <a:t>esquema</a:t>
            </a:r>
            <a:r>
              <a:rPr sz="2000" b="1" spc="5" dirty="0">
                <a:latin typeface="Comic Sans MS"/>
                <a:cs typeface="Comic Sans MS"/>
              </a:rPr>
              <a:t> </a:t>
            </a:r>
            <a:r>
              <a:rPr sz="2000" b="1" spc="-5" dirty="0">
                <a:latin typeface="Comic Sans MS"/>
                <a:cs typeface="Comic Sans MS"/>
              </a:rPr>
              <a:t>circular</a:t>
            </a:r>
            <a:r>
              <a:rPr sz="2000" b="1" dirty="0">
                <a:latin typeface="Comic Sans MS"/>
                <a:cs typeface="Comic Sans MS"/>
              </a:rPr>
              <a:t> </a:t>
            </a:r>
            <a:r>
              <a:rPr sz="2000" b="1" spc="-5" dirty="0">
                <a:latin typeface="Comic Sans MS"/>
                <a:cs typeface="Comic Sans MS"/>
              </a:rPr>
              <a:t>mho.</a:t>
            </a:r>
            <a:endParaRPr sz="2000" b="1">
              <a:latin typeface="Comic Sans MS"/>
              <a:cs typeface="Comic Sans MS"/>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bject 23"/>
          <p:cNvSpPr txBox="1"/>
          <p:nvPr/>
        </p:nvSpPr>
        <p:spPr>
          <a:xfrm>
            <a:off x="296802" y="457168"/>
            <a:ext cx="10787138" cy="9653925"/>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Esquema</a:t>
            </a:r>
            <a:r>
              <a:rPr sz="2400" b="1"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una</a:t>
            </a:r>
            <a:r>
              <a:rPr sz="2400" b="1" spc="5" dirty="0">
                <a:latin typeface="Comic Sans MS"/>
                <a:cs typeface="Comic Sans MS"/>
              </a:rPr>
              <a:t> </a:t>
            </a:r>
            <a:r>
              <a:rPr sz="2400" b="1" spc="-5" dirty="0">
                <a:latin typeface="Comic Sans MS"/>
                <a:cs typeface="Comic Sans MS"/>
              </a:rPr>
              <a:t>sola</a:t>
            </a:r>
            <a:r>
              <a:rPr sz="2400" b="1" spc="5" dirty="0">
                <a:latin typeface="Comic Sans MS"/>
                <a:cs typeface="Comic Sans MS"/>
              </a:rPr>
              <a:t> </a:t>
            </a:r>
            <a:r>
              <a:rPr sz="2400" b="1" spc="-5" dirty="0">
                <a:latin typeface="Comic Sans MS"/>
                <a:cs typeface="Comic Sans MS"/>
              </a:rPr>
              <a:t>visera</a:t>
            </a:r>
            <a:r>
              <a:rPr sz="2400" b="1" spc="5" dirty="0">
                <a:latin typeface="Comic Sans MS"/>
                <a:cs typeface="Comic Sans MS"/>
              </a:rPr>
              <a:t> </a:t>
            </a:r>
            <a:r>
              <a:rPr sz="2400" b="1" spc="-5" dirty="0">
                <a:latin typeface="Comic Sans MS"/>
                <a:cs typeface="Comic Sans MS"/>
              </a:rPr>
              <a:t>(</a:t>
            </a:r>
            <a:r>
              <a:rPr sz="2400" b="1" spc="-5">
                <a:latin typeface="Comic Sans MS"/>
                <a:cs typeface="Comic Sans MS"/>
              </a:rPr>
              <a:t>blinder</a:t>
            </a:r>
            <a:r>
              <a:rPr sz="2400" b="1" spc="-5" smtClean="0">
                <a:latin typeface="Comic Sans MS"/>
                <a:cs typeface="Comic Sans MS"/>
              </a:rPr>
              <a:t>)</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Un esquema de una sola visera puede ser aplicado a </a:t>
            </a:r>
            <a:r>
              <a:rPr lang="es-AR" sz="2400" spc="-5" dirty="0" smtClean="0">
                <a:latin typeface="Comic Sans MS"/>
                <a:cs typeface="Comic Sans MS"/>
              </a:rPr>
              <a:t>las terminales </a:t>
            </a:r>
            <a:r>
              <a:rPr lang="es-AR" sz="2400" spc="-5" dirty="0" smtClean="0">
                <a:latin typeface="Comic Sans MS"/>
                <a:cs typeface="Comic Sans MS"/>
              </a:rPr>
              <a:t>de alta tensión del transformador elevador</a:t>
            </a:r>
            <a:r>
              <a:rPr lang="es-AR" sz="2400" spc="-5" dirty="0" smtClean="0">
                <a:latin typeface="Comic Sans MS"/>
                <a:cs typeface="Comic Sans MS"/>
              </a:rPr>
              <a:t>, viendo</a:t>
            </a:r>
            <a:r>
              <a:rPr lang="es-AR" sz="2400" dirty="0" smtClean="0">
                <a:latin typeface="Comic Sans MS"/>
                <a:cs typeface="Comic Sans MS"/>
              </a:rPr>
              <a:t> </a:t>
            </a:r>
            <a:r>
              <a:rPr lang="es-AR" sz="2400" spc="-5" dirty="0" smtClean="0">
                <a:latin typeface="Comic Sans MS"/>
                <a:cs typeface="Comic Sans MS"/>
              </a:rPr>
              <a:t>hacia</a:t>
            </a:r>
            <a:r>
              <a:rPr lang="es-AR" sz="2400" dirty="0" smtClean="0">
                <a:latin typeface="Comic Sans MS"/>
                <a:cs typeface="Comic Sans MS"/>
              </a:rPr>
              <a:t> </a:t>
            </a:r>
            <a:r>
              <a:rPr lang="es-AR" sz="2400" spc="-5" dirty="0" smtClean="0">
                <a:latin typeface="Comic Sans MS"/>
                <a:cs typeface="Comic Sans MS"/>
              </a:rPr>
              <a:t>dentro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o</a:t>
            </a:r>
            <a:r>
              <a:rPr lang="es-AR" sz="2400" dirty="0" smtClean="0">
                <a:latin typeface="Comic Sans MS"/>
                <a:cs typeface="Comic Sans MS"/>
              </a:rPr>
              <a:t> </a:t>
            </a:r>
            <a:r>
              <a:rPr lang="es-AR" sz="2400" spc="-5" dirty="0" smtClean="0">
                <a:latin typeface="Comic Sans MS"/>
                <a:cs typeface="Comic Sans MS"/>
              </a:rPr>
              <a:t>aplicado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las terminales</a:t>
            </a:r>
            <a:r>
              <a:rPr lang="es-AR" sz="2400" spc="190" dirty="0" smtClean="0">
                <a:latin typeface="Comic Sans MS"/>
                <a:cs typeface="Comic Sans MS"/>
              </a:rPr>
              <a:t> </a:t>
            </a:r>
            <a:r>
              <a:rPr lang="es-AR" sz="2400" spc="-5" dirty="0" smtClean="0">
                <a:latin typeface="Comic Sans MS"/>
                <a:cs typeface="Comic Sans MS"/>
              </a:rPr>
              <a:t>del</a:t>
            </a:r>
            <a:r>
              <a:rPr lang="es-AR" sz="2400" spc="195" dirty="0" smtClean="0">
                <a:latin typeface="Comic Sans MS"/>
                <a:cs typeface="Comic Sans MS"/>
              </a:rPr>
              <a:t> </a:t>
            </a:r>
            <a:r>
              <a:rPr lang="es-AR" sz="2400" spc="-5" dirty="0" smtClean="0">
                <a:latin typeface="Comic Sans MS"/>
                <a:cs typeface="Comic Sans MS"/>
              </a:rPr>
              <a:t>generador,</a:t>
            </a:r>
            <a:r>
              <a:rPr lang="es-AR" sz="2400" spc="190" dirty="0" smtClean="0">
                <a:latin typeface="Comic Sans MS"/>
                <a:cs typeface="Comic Sans MS"/>
              </a:rPr>
              <a:t> </a:t>
            </a:r>
            <a:r>
              <a:rPr lang="es-AR" sz="2400" spc="-5" dirty="0" smtClean="0">
                <a:latin typeface="Comic Sans MS"/>
                <a:cs typeface="Comic Sans MS"/>
              </a:rPr>
              <a:t>viendo</a:t>
            </a:r>
            <a:r>
              <a:rPr lang="es-AR" sz="2400" spc="190" dirty="0" smtClean="0">
                <a:latin typeface="Comic Sans MS"/>
                <a:cs typeface="Comic Sans MS"/>
              </a:rPr>
              <a:t> </a:t>
            </a:r>
            <a:r>
              <a:rPr lang="es-AR" sz="2400" spc="-5" dirty="0" smtClean="0">
                <a:latin typeface="Comic Sans MS"/>
                <a:cs typeface="Comic Sans MS"/>
              </a:rPr>
              <a:t>hacia</a:t>
            </a:r>
            <a:r>
              <a:rPr lang="es-AR" sz="2400" spc="190" dirty="0" smtClean="0">
                <a:latin typeface="Comic Sans MS"/>
                <a:cs typeface="Comic Sans MS"/>
              </a:rPr>
              <a:t> </a:t>
            </a:r>
            <a:r>
              <a:rPr lang="es-AR" sz="2400" spc="-5" dirty="0" smtClean="0">
                <a:latin typeface="Comic Sans MS"/>
                <a:cs typeface="Comic Sans MS"/>
              </a:rPr>
              <a:t>el</a:t>
            </a:r>
            <a:r>
              <a:rPr lang="es-AR" sz="2400" spc="190" dirty="0" smtClean="0">
                <a:latin typeface="Comic Sans MS"/>
                <a:cs typeface="Comic Sans MS"/>
              </a:rPr>
              <a:t> </a:t>
            </a:r>
            <a:r>
              <a:rPr lang="es-AR" sz="2400" spc="-5" dirty="0" smtClean="0">
                <a:latin typeface="Comic Sans MS"/>
                <a:cs typeface="Comic Sans MS"/>
              </a:rPr>
              <a:t>sistema.</a:t>
            </a:r>
            <a:r>
              <a:rPr lang="es-AR" sz="2400" spc="135" dirty="0" smtClean="0">
                <a:latin typeface="Comic Sans MS"/>
                <a:cs typeface="Comic Sans MS"/>
              </a:rPr>
              <a:t> </a:t>
            </a:r>
            <a:r>
              <a:rPr lang="es-AR" sz="2400" spc="-5" dirty="0" smtClean="0">
                <a:latin typeface="Comic Sans MS"/>
                <a:cs typeface="Comic Sans MS"/>
              </a:rPr>
              <a:t>En ambos</a:t>
            </a:r>
            <a:r>
              <a:rPr lang="es-AR" sz="2400" dirty="0" smtClean="0">
                <a:latin typeface="Comic Sans MS"/>
                <a:cs typeface="Comic Sans MS"/>
              </a:rPr>
              <a:t> </a:t>
            </a:r>
            <a:r>
              <a:rPr lang="es-AR" sz="2400" spc="-5" dirty="0" smtClean="0">
                <a:latin typeface="Comic Sans MS"/>
                <a:cs typeface="Comic Sans MS"/>
              </a:rPr>
              <a:t>casos,</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comúnmente</a:t>
            </a:r>
            <a:r>
              <a:rPr lang="es-AR" sz="2400" dirty="0" smtClean="0">
                <a:latin typeface="Comic Sans MS"/>
                <a:cs typeface="Comic Sans MS"/>
              </a:rPr>
              <a:t> </a:t>
            </a:r>
            <a:r>
              <a:rPr lang="es-AR" sz="2400" spc="-5" dirty="0" smtClean="0">
                <a:latin typeface="Comic Sans MS"/>
                <a:cs typeface="Comic Sans MS"/>
              </a:rPr>
              <a:t>usado</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ajuste</a:t>
            </a:r>
            <a:r>
              <a:rPr lang="es-AR" sz="2400" dirty="0" smtClean="0">
                <a:latin typeface="Comic Sans MS"/>
                <a:cs typeface="Comic Sans MS"/>
              </a:rPr>
              <a:t> </a:t>
            </a:r>
            <a:r>
              <a:rPr lang="es-AR" sz="2400" spc="-5" dirty="0" smtClean="0">
                <a:latin typeface="Comic Sans MS"/>
                <a:cs typeface="Comic Sans MS"/>
              </a:rPr>
              <a:t>de desplazamiento </a:t>
            </a:r>
            <a:r>
              <a:rPr lang="es-AR" sz="2400" spc="-5" dirty="0" smtClean="0">
                <a:latin typeface="Comic Sans MS"/>
                <a:cs typeface="Comic Sans MS"/>
              </a:rPr>
              <a:t>inverso.</a:t>
            </a:r>
            <a:r>
              <a:rPr lang="es-AR" sz="2400" dirty="0" smtClean="0">
                <a:latin typeface="Comic Sans MS"/>
                <a:cs typeface="Comic Sans MS"/>
              </a:rPr>
              <a:t> </a:t>
            </a:r>
            <a:r>
              <a:rPr lang="es-AR" sz="2400" spc="-5" dirty="0" smtClean="0">
                <a:latin typeface="Comic Sans MS"/>
                <a:cs typeface="Comic Sans MS"/>
              </a:rPr>
              <a:t>La </a:t>
            </a:r>
            <a:r>
              <a:rPr lang="es-AR" sz="2400" b="1" spc="-5" dirty="0" smtClean="0">
                <a:latin typeface="Comic Sans MS"/>
                <a:cs typeface="Comic Sans MS"/>
              </a:rPr>
              <a:t>figura 5</a:t>
            </a:r>
            <a:r>
              <a:rPr lang="es-AR" sz="2400" spc="-5" dirty="0" smtClean="0">
                <a:latin typeface="Comic Sans MS"/>
                <a:cs typeface="Comic Sans MS"/>
              </a:rPr>
              <a:t> muestra un </a:t>
            </a:r>
            <a:r>
              <a:rPr lang="es-AR" sz="2400" spc="-5" dirty="0" smtClean="0">
                <a:latin typeface="Comic Sans MS"/>
                <a:cs typeface="Comic Sans MS"/>
              </a:rPr>
              <a:t>esquema de</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visera</a:t>
            </a:r>
            <a:r>
              <a:rPr lang="es-AR" sz="2400" dirty="0" smtClean="0">
                <a:latin typeface="Comic Sans MS"/>
                <a:cs typeface="Comic Sans MS"/>
              </a:rPr>
              <a:t> </a:t>
            </a:r>
            <a:r>
              <a:rPr lang="es-AR" sz="2400" spc="-5" dirty="0" smtClean="0">
                <a:latin typeface="Comic Sans MS"/>
                <a:cs typeface="Comic Sans MS"/>
              </a:rPr>
              <a:t>aplicado</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lado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alta</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del transformador </a:t>
            </a:r>
            <a:r>
              <a:rPr lang="es-AR" sz="2400" spc="-5" dirty="0" smtClean="0">
                <a:latin typeface="Comic Sans MS"/>
                <a:cs typeface="Comic Sans MS"/>
              </a:rPr>
              <a:t>elevador del generador.</a:t>
            </a:r>
            <a:r>
              <a:rPr lang="es-AR" sz="2400" dirty="0" smtClean="0">
                <a:latin typeface="Comic Sans MS"/>
                <a:cs typeface="Comic Sans MS"/>
              </a:rPr>
              <a:t> </a:t>
            </a:r>
            <a:r>
              <a:rPr lang="es-AR" sz="2400" spc="-5" dirty="0" smtClean="0">
                <a:latin typeface="Comic Sans MS"/>
                <a:cs typeface="Comic Sans MS"/>
              </a:rPr>
              <a:t>Los </a:t>
            </a:r>
            <a:r>
              <a:rPr lang="es-AR" sz="2400" spc="-5" dirty="0" smtClean="0">
                <a:latin typeface="Comic Sans MS"/>
                <a:cs typeface="Comic Sans MS"/>
              </a:rPr>
              <a:t>elementos sensores</a:t>
            </a:r>
            <a:r>
              <a:rPr lang="es-AR" sz="2400" dirty="0" smtClean="0">
                <a:latin typeface="Comic Sans MS"/>
                <a:cs typeface="Comic Sans MS"/>
              </a:rPr>
              <a:t> </a:t>
            </a:r>
            <a:r>
              <a:rPr lang="es-AR" sz="2400" spc="-5" dirty="0" smtClean="0">
                <a:latin typeface="Comic Sans MS"/>
                <a:cs typeface="Comic Sans MS"/>
              </a:rPr>
              <a:t>consisten</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dos</a:t>
            </a:r>
            <a:r>
              <a:rPr lang="es-AR" sz="2400" dirty="0" smtClean="0">
                <a:latin typeface="Comic Sans MS"/>
                <a:cs typeface="Comic Sans MS"/>
              </a:rPr>
              <a:t> </a:t>
            </a:r>
            <a:r>
              <a:rPr lang="es-AR" sz="2400" spc="-5" dirty="0" smtClean="0">
                <a:latin typeface="Comic Sans MS"/>
                <a:cs typeface="Comic Sans MS"/>
              </a:rPr>
              <a:t>elementos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impedancia llamados </a:t>
            </a:r>
            <a:r>
              <a:rPr lang="es-AR" sz="2400" spc="-5" dirty="0" smtClean="0">
                <a:latin typeface="Comic Sans MS"/>
                <a:cs typeface="Comic Sans MS"/>
              </a:rPr>
              <a:t>viseras, que tienen polaridad opuesta y un </a:t>
            </a:r>
            <a:r>
              <a:rPr lang="es-AR" sz="2400" spc="-5" dirty="0" smtClean="0">
                <a:latin typeface="Comic Sans MS"/>
                <a:cs typeface="Comic Sans MS"/>
              </a:rPr>
              <a:t>relé supervisor</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El relé supervisor </a:t>
            </a:r>
            <a:r>
              <a:rPr lang="es-AR" sz="2400" spc="-5" dirty="0" err="1" smtClean="0">
                <a:latin typeface="Comic Sans MS"/>
                <a:cs typeface="Comic Sans MS"/>
              </a:rPr>
              <a:t>mho</a:t>
            </a:r>
            <a:r>
              <a:rPr lang="es-AR" sz="2400" spc="-5" dirty="0" smtClean="0">
                <a:latin typeface="Comic Sans MS"/>
                <a:cs typeface="Comic Sans MS"/>
              </a:rPr>
              <a:t> restringe el área </a:t>
            </a:r>
            <a:r>
              <a:rPr lang="es-AR" sz="2400" spc="-5" dirty="0" smtClean="0">
                <a:latin typeface="Comic Sans MS"/>
                <a:cs typeface="Comic Sans MS"/>
              </a:rPr>
              <a:t>de operación</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oscilaciones</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pasan</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través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o cercanas </a:t>
            </a:r>
            <a:r>
              <a:rPr lang="es-AR" sz="2400" spc="-5" dirty="0" smtClean="0">
                <a:latin typeface="Comic Sans MS"/>
                <a:cs typeface="Comic Sans MS"/>
              </a:rPr>
              <a:t>al generador y su transformador elevador.</a:t>
            </a:r>
            <a:r>
              <a:rPr lang="es-AR" sz="2400" dirty="0" smtClean="0">
                <a:latin typeface="Comic Sans MS"/>
                <a:cs typeface="Comic Sans MS"/>
              </a:rPr>
              <a:t> </a:t>
            </a:r>
            <a:r>
              <a:rPr lang="es-AR" sz="2400" spc="-5" dirty="0" smtClean="0">
                <a:latin typeface="Comic Sans MS"/>
                <a:cs typeface="Comic Sans MS"/>
              </a:rPr>
              <a:t>Las fallas </a:t>
            </a:r>
            <a:r>
              <a:rPr lang="es-AR" sz="2400" spc="-5" dirty="0" smtClean="0">
                <a:latin typeface="Comic Sans MS"/>
                <a:cs typeface="Comic Sans MS"/>
              </a:rPr>
              <a:t>que ocurran entre las viseras A y B causarán </a:t>
            </a:r>
            <a:r>
              <a:rPr lang="es-AR" sz="2400" spc="-5" dirty="0" smtClean="0">
                <a:latin typeface="Comic Sans MS"/>
                <a:cs typeface="Comic Sans MS"/>
              </a:rPr>
              <a:t>que ambas</a:t>
            </a:r>
            <a:r>
              <a:rPr lang="es-AR" sz="2400" dirty="0" smtClean="0">
                <a:latin typeface="Comic Sans MS"/>
                <a:cs typeface="Comic Sans MS"/>
              </a:rPr>
              <a:t> </a:t>
            </a:r>
            <a:r>
              <a:rPr lang="es-AR" sz="2400" spc="-5" dirty="0" smtClean="0">
                <a:latin typeface="Comic Sans MS"/>
                <a:cs typeface="Comic Sans MS"/>
              </a:rPr>
              <a:t>características</a:t>
            </a:r>
            <a:r>
              <a:rPr lang="es-AR" sz="2400" dirty="0" smtClean="0">
                <a:latin typeface="Comic Sans MS"/>
                <a:cs typeface="Comic Sans MS"/>
              </a:rPr>
              <a:t> </a:t>
            </a:r>
            <a:r>
              <a:rPr lang="es-AR" sz="2400" spc="-5" dirty="0" smtClean="0">
                <a:latin typeface="Comic Sans MS"/>
                <a:cs typeface="Comic Sans MS"/>
              </a:rPr>
              <a:t>operen</a:t>
            </a:r>
            <a:r>
              <a:rPr lang="es-AR" sz="2400" dirty="0" smtClean="0">
                <a:latin typeface="Comic Sans MS"/>
                <a:cs typeface="Comic Sans MS"/>
              </a:rPr>
              <a:t> </a:t>
            </a:r>
            <a:r>
              <a:rPr lang="es-AR" sz="2400" spc="-5" dirty="0" smtClean="0">
                <a:latin typeface="Comic Sans MS"/>
                <a:cs typeface="Comic Sans MS"/>
              </a:rPr>
              <a:t>simultáneamente;</a:t>
            </a:r>
            <a:r>
              <a:rPr lang="es-AR" sz="2400" dirty="0" smtClean="0">
                <a:latin typeface="Comic Sans MS"/>
                <a:cs typeface="Comic Sans MS"/>
              </a:rPr>
              <a:t> </a:t>
            </a:r>
            <a:r>
              <a:rPr lang="es-AR" sz="2400" spc="-5" dirty="0" smtClean="0">
                <a:latin typeface="Comic Sans MS"/>
                <a:cs typeface="Comic Sans MS"/>
              </a:rPr>
              <a:t>así</a:t>
            </a:r>
            <a:r>
              <a:rPr lang="es-AR" sz="2400" spc="-5" dirty="0" smtClean="0">
                <a:latin typeface="Comic Sans MS"/>
                <a:cs typeface="Comic Sans MS"/>
              </a:rPr>
              <a:t>, ningún</a:t>
            </a:r>
            <a:r>
              <a:rPr lang="es-AR" sz="2400" dirty="0" smtClean="0">
                <a:latin typeface="Comic Sans MS"/>
                <a:cs typeface="Comic Sans MS"/>
              </a:rPr>
              <a:t> </a:t>
            </a:r>
            <a:r>
              <a:rPr lang="es-AR" sz="2400" spc="-5" dirty="0" smtClean="0">
                <a:latin typeface="Comic Sans MS"/>
                <a:cs typeface="Comic Sans MS"/>
              </a:rPr>
              <a:t>disparo</a:t>
            </a:r>
            <a:r>
              <a:rPr lang="es-AR" sz="2400" dirty="0" smtClean="0">
                <a:latin typeface="Comic Sans MS"/>
                <a:cs typeface="Comic Sans MS"/>
              </a:rPr>
              <a:t> </a:t>
            </a:r>
            <a:r>
              <a:rPr lang="es-AR" sz="2400" spc="-5" dirty="0" smtClean="0">
                <a:latin typeface="Comic Sans MS"/>
                <a:cs typeface="Comic Sans MS"/>
              </a:rPr>
              <a:t>será</a:t>
            </a:r>
            <a:r>
              <a:rPr lang="es-AR" sz="2400" dirty="0" smtClean="0">
                <a:latin typeface="Comic Sans MS"/>
                <a:cs typeface="Comic Sans MS"/>
              </a:rPr>
              <a:t> </a:t>
            </a:r>
            <a:r>
              <a:rPr lang="es-AR" sz="2400" spc="-5" dirty="0" smtClean="0">
                <a:latin typeface="Comic Sans MS"/>
                <a:cs typeface="Comic Sans MS"/>
              </a:rPr>
              <a:t>iniciado.</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operación</a:t>
            </a:r>
            <a:r>
              <a:rPr lang="es-AR" sz="2400" spc="254" dirty="0" smtClean="0">
                <a:latin typeface="Comic Sans MS"/>
                <a:cs typeface="Comic Sans MS"/>
              </a:rPr>
              <a:t> </a:t>
            </a:r>
            <a:r>
              <a:rPr lang="es-AR" sz="2400" spc="-5" dirty="0" smtClean="0">
                <a:latin typeface="Comic Sans MS"/>
                <a:cs typeface="Comic Sans MS"/>
              </a:rPr>
              <a:t>del esquema </a:t>
            </a:r>
            <a:r>
              <a:rPr lang="es-AR" sz="2400" spc="-5" dirty="0" smtClean="0">
                <a:latin typeface="Comic Sans MS"/>
                <a:cs typeface="Comic Sans MS"/>
              </a:rPr>
              <a:t>de visera, debe existir un diferencial de </a:t>
            </a:r>
            <a:r>
              <a:rPr lang="es-AR" sz="2400" spc="-5" dirty="0" smtClean="0">
                <a:latin typeface="Comic Sans MS"/>
                <a:cs typeface="Comic Sans MS"/>
              </a:rPr>
              <a:t>tiempo entre </a:t>
            </a:r>
            <a:r>
              <a:rPr lang="es-AR" sz="2400" spc="-5" dirty="0" smtClean="0">
                <a:latin typeface="Comic Sans MS"/>
                <a:cs typeface="Comic Sans MS"/>
              </a:rPr>
              <a:t>la operación de las dos viseras, de tal forma que </a:t>
            </a:r>
            <a:r>
              <a:rPr lang="es-AR" sz="2400" spc="-5" dirty="0" smtClean="0">
                <a:latin typeface="Comic Sans MS"/>
                <a:cs typeface="Comic Sans MS"/>
              </a:rPr>
              <a:t>la oscilación </a:t>
            </a:r>
            <a:r>
              <a:rPr lang="es-AR" sz="2400" spc="-5" dirty="0" smtClean="0">
                <a:latin typeface="Comic Sans MS"/>
                <a:cs typeface="Comic Sans MS"/>
              </a:rPr>
              <a:t>se origine fuera del relé </a:t>
            </a:r>
            <a:r>
              <a:rPr lang="es-AR" sz="2400" spc="-5" dirty="0" err="1" smtClean="0">
                <a:latin typeface="Comic Sans MS"/>
                <a:cs typeface="Comic Sans MS"/>
              </a:rPr>
              <a:t>mho</a:t>
            </a:r>
            <a:r>
              <a:rPr lang="es-AR" sz="2400" spc="-5" dirty="0" smtClean="0">
                <a:latin typeface="Comic Sans MS"/>
                <a:cs typeface="Comic Sans MS"/>
              </a:rPr>
              <a:t> y avance de </a:t>
            </a:r>
            <a:r>
              <a:rPr lang="es-AR" sz="2400" spc="-5" dirty="0" smtClean="0">
                <a:latin typeface="Comic Sans MS"/>
                <a:cs typeface="Comic Sans MS"/>
              </a:rPr>
              <a:t>una visera</a:t>
            </a:r>
            <a:r>
              <a:rPr lang="es-AR" sz="2400" dirty="0" smtClean="0">
                <a:latin typeface="Comic Sans MS"/>
                <a:cs typeface="Comic Sans MS"/>
              </a:rPr>
              <a:t> </a:t>
            </a:r>
            <a:r>
              <a:rPr lang="es-AR" sz="2400" spc="-5" dirty="0" smtClean="0">
                <a:latin typeface="Comic Sans MS"/>
                <a:cs typeface="Comic Sans MS"/>
              </a:rPr>
              <a:t>a</a:t>
            </a:r>
            <a:r>
              <a:rPr lang="es-AR" sz="2400" spc="5" dirty="0" smtClean="0">
                <a:latin typeface="Comic Sans MS"/>
                <a:cs typeface="Comic Sans MS"/>
              </a:rPr>
              <a:t> </a:t>
            </a:r>
            <a:r>
              <a:rPr lang="es-AR" sz="2400" spc="-5" dirty="0" smtClean="0">
                <a:latin typeface="Comic Sans MS"/>
                <a:cs typeface="Comic Sans MS"/>
              </a:rPr>
              <a:t>la</a:t>
            </a:r>
            <a:r>
              <a:rPr lang="es-AR" sz="2400" spc="5" dirty="0" smtClean="0">
                <a:latin typeface="Comic Sans MS"/>
                <a:cs typeface="Comic Sans MS"/>
              </a:rPr>
              <a:t> </a:t>
            </a:r>
            <a:r>
              <a:rPr lang="es-AR" sz="2400" spc="-5" dirty="0" smtClean="0">
                <a:latin typeface="Comic Sans MS"/>
                <a:cs typeface="Comic Sans MS"/>
              </a:rPr>
              <a:t>otra</a:t>
            </a:r>
            <a:r>
              <a:rPr lang="es-AR" sz="2400" spc="5" dirty="0" smtClean="0">
                <a:latin typeface="Comic Sans MS"/>
                <a:cs typeface="Comic Sans MS"/>
              </a:rPr>
              <a:t> </a:t>
            </a:r>
            <a:r>
              <a:rPr lang="es-AR" sz="2400" spc="-5" dirty="0" smtClean="0">
                <a:latin typeface="Comic Sans MS"/>
                <a:cs typeface="Comic Sans MS"/>
              </a:rPr>
              <a:t>en</a:t>
            </a:r>
            <a:r>
              <a:rPr lang="es-AR" sz="2400" spc="5" dirty="0" smtClean="0">
                <a:latin typeface="Comic Sans MS"/>
                <a:cs typeface="Comic Sans MS"/>
              </a:rPr>
              <a:t> </a:t>
            </a:r>
            <a:r>
              <a:rPr lang="es-AR" sz="2400" spc="-5" dirty="0" smtClean="0">
                <a:latin typeface="Comic Sans MS"/>
                <a:cs typeface="Comic Sans MS"/>
              </a:rPr>
              <a:t>un</a:t>
            </a:r>
            <a:r>
              <a:rPr lang="es-AR" sz="2400" spc="5" dirty="0" smtClean="0">
                <a:latin typeface="Comic Sans MS"/>
                <a:cs typeface="Comic Sans MS"/>
              </a:rPr>
              <a:t> </a:t>
            </a:r>
            <a:r>
              <a:rPr lang="es-AR" sz="2400" spc="-5" dirty="0" smtClean="0">
                <a:latin typeface="Comic Sans MS"/>
                <a:cs typeface="Comic Sans MS"/>
              </a:rPr>
              <a:t>periodo</a:t>
            </a:r>
            <a:r>
              <a:rPr lang="es-AR" sz="2400" spc="5"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unos</a:t>
            </a:r>
            <a:r>
              <a:rPr lang="es-AR" sz="2400" spc="5" dirty="0" smtClean="0">
                <a:latin typeface="Comic Sans MS"/>
                <a:cs typeface="Comic Sans MS"/>
              </a:rPr>
              <a:t> </a:t>
            </a:r>
            <a:r>
              <a:rPr lang="es-AR" sz="2400" spc="-5" dirty="0" smtClean="0">
                <a:latin typeface="Comic Sans MS"/>
                <a:cs typeface="Comic Sans MS"/>
              </a:rPr>
              <a:t>cuantos</a:t>
            </a:r>
            <a:r>
              <a:rPr lang="es-AR" sz="2400" spc="5" dirty="0" smtClean="0">
                <a:latin typeface="Comic Sans MS"/>
                <a:cs typeface="Comic Sans MS"/>
              </a:rPr>
              <a:t> </a:t>
            </a:r>
            <a:r>
              <a:rPr lang="es-AR" sz="2400" spc="-5" dirty="0" smtClean="0">
                <a:latin typeface="Comic Sans MS"/>
                <a:cs typeface="Comic Sans MS"/>
              </a:rPr>
              <a:t>ciclos.</a:t>
            </a:r>
          </a:p>
          <a:p>
            <a:pPr marL="12700" algn="just">
              <a:spcBef>
                <a:spcPts val="100"/>
              </a:spcBef>
            </a:pP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ejemplo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b="1" spc="-5" dirty="0" smtClean="0">
                <a:latin typeface="Comic Sans MS"/>
                <a:cs typeface="Comic Sans MS"/>
              </a:rPr>
              <a:t>figura</a:t>
            </a:r>
            <a:r>
              <a:rPr lang="es-AR" sz="2400" b="1" dirty="0" smtClean="0">
                <a:latin typeface="Comic Sans MS"/>
                <a:cs typeface="Comic Sans MS"/>
              </a:rPr>
              <a:t> </a:t>
            </a:r>
            <a:r>
              <a:rPr lang="es-AR" sz="2400" b="1" spc="-5" dirty="0" smtClean="0">
                <a:latin typeface="Comic Sans MS"/>
                <a:cs typeface="Comic Sans MS"/>
              </a:rPr>
              <a:t>5</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 oscilación</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llegue</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H operará </a:t>
            </a:r>
            <a:r>
              <a:rPr lang="es-AR" sz="2400" spc="-5" dirty="0" smtClean="0">
                <a:latin typeface="Comic Sans MS"/>
                <a:cs typeface="Comic Sans MS"/>
              </a:rPr>
              <a:t>al elemento </a:t>
            </a:r>
            <a:r>
              <a:rPr lang="es-AR" sz="2400" spc="-5" dirty="0" err="1" smtClean="0">
                <a:latin typeface="Comic Sans MS"/>
                <a:cs typeface="Comic Sans MS"/>
              </a:rPr>
              <a:t>mho</a:t>
            </a:r>
            <a:r>
              <a:rPr lang="es-AR" sz="2400" spc="-5" dirty="0" smtClean="0">
                <a:latin typeface="Comic Sans MS"/>
                <a:cs typeface="Comic Sans MS"/>
              </a:rPr>
              <a:t> y causará la operación de </a:t>
            </a:r>
            <a:r>
              <a:rPr lang="es-AR" sz="2400" spc="-5" dirty="0" smtClean="0">
                <a:latin typeface="Comic Sans MS"/>
                <a:cs typeface="Comic Sans MS"/>
              </a:rPr>
              <a:t>la visera</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Como</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progresa,</a:t>
            </a:r>
            <a:r>
              <a:rPr lang="es-AR" sz="2400" spc="254" dirty="0" smtClean="0">
                <a:latin typeface="Comic Sans MS"/>
                <a:cs typeface="Comic Sans MS"/>
              </a:rPr>
              <a:t> </a:t>
            </a:r>
            <a:r>
              <a:rPr lang="es-AR" sz="2400" spc="-5" dirty="0" smtClean="0">
                <a:latin typeface="Comic Sans MS"/>
                <a:cs typeface="Comic Sans MS"/>
              </a:rPr>
              <a:t>atravesará</a:t>
            </a:r>
            <a:r>
              <a:rPr lang="es-AR" sz="2400" spc="260" dirty="0" smtClean="0">
                <a:latin typeface="Comic Sans MS"/>
                <a:cs typeface="Comic Sans MS"/>
              </a:rPr>
              <a:t> </a:t>
            </a:r>
            <a:r>
              <a:rPr lang="es-AR" sz="2400" spc="-5" dirty="0" smtClean="0">
                <a:latin typeface="Comic Sans MS"/>
                <a:cs typeface="Comic Sans MS"/>
              </a:rPr>
              <a:t>la visera </a:t>
            </a:r>
            <a:r>
              <a:rPr lang="es-AR" sz="2400" spc="-5" dirty="0" smtClean="0">
                <a:latin typeface="Comic Sans MS"/>
                <a:cs typeface="Comic Sans MS"/>
              </a:rPr>
              <a:t>B en F y el elemento B operará.</a:t>
            </a:r>
            <a:r>
              <a:rPr lang="es-AR" sz="2400" dirty="0" smtClean="0">
                <a:latin typeface="Comic Sans MS"/>
                <a:cs typeface="Comic Sans MS"/>
              </a:rPr>
              <a:t> </a:t>
            </a:r>
            <a:r>
              <a:rPr lang="es-AR" sz="2400" spc="-5" dirty="0" smtClean="0">
                <a:latin typeface="Comic Sans MS"/>
                <a:cs typeface="Comic Sans MS"/>
              </a:rPr>
              <a:t>Finalmente, </a:t>
            </a:r>
            <a:r>
              <a:rPr lang="es-AR" sz="2400" spc="-5" dirty="0" smtClean="0">
                <a:latin typeface="Comic Sans MS"/>
                <a:cs typeface="Comic Sans MS"/>
              </a:rPr>
              <a:t>la impedancia </a:t>
            </a:r>
            <a:r>
              <a:rPr lang="es-AR" sz="2400" spc="-5" dirty="0" smtClean="0">
                <a:latin typeface="Comic Sans MS"/>
                <a:cs typeface="Comic Sans MS"/>
              </a:rPr>
              <a:t>de oscilación atravesará al elemento A en G</a:t>
            </a:r>
            <a:r>
              <a:rPr lang="es-AR" sz="2400" spc="-5" dirty="0" smtClean="0">
                <a:latin typeface="Comic Sans MS"/>
                <a:cs typeface="Comic Sans MS"/>
              </a:rPr>
              <a:t>, por </a:t>
            </a:r>
            <a:r>
              <a:rPr lang="es-AR" sz="2400" spc="-5" dirty="0" smtClean="0">
                <a:latin typeface="Comic Sans MS"/>
                <a:cs typeface="Comic Sans MS"/>
              </a:rPr>
              <a:t>lo que el elemento A se repondrá.</a:t>
            </a:r>
            <a:r>
              <a:rPr lang="es-AR" sz="2400" dirty="0" smtClean="0">
                <a:latin typeface="Comic Sans MS"/>
                <a:cs typeface="Comic Sans MS"/>
              </a:rPr>
              <a:t> </a:t>
            </a:r>
            <a:r>
              <a:rPr lang="es-AR" sz="2400" spc="-5" dirty="0" smtClean="0">
                <a:latin typeface="Comic Sans MS"/>
                <a:cs typeface="Comic Sans MS"/>
              </a:rPr>
              <a:t>El circuito </a:t>
            </a:r>
            <a:r>
              <a:rPr lang="es-AR" sz="2400" spc="-5" dirty="0" smtClean="0">
                <a:latin typeface="Comic Sans MS"/>
                <a:cs typeface="Comic Sans MS"/>
              </a:rPr>
              <a:t>de disparo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interruptor</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completado</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la impedancia </a:t>
            </a:r>
            <a:r>
              <a:rPr lang="es-AR" sz="2400" spc="-5" dirty="0" smtClean="0">
                <a:latin typeface="Comic Sans MS"/>
                <a:cs typeface="Comic Sans MS"/>
              </a:rPr>
              <a:t>está en G o después de la reposición de </a:t>
            </a:r>
            <a:r>
              <a:rPr lang="es-AR" sz="2400" spc="-5" dirty="0" smtClean="0">
                <a:latin typeface="Comic Sans MS"/>
                <a:cs typeface="Comic Sans MS"/>
              </a:rPr>
              <a:t>la unidad </a:t>
            </a:r>
            <a:r>
              <a:rPr lang="es-AR" sz="2400" spc="-5" dirty="0" smtClean="0">
                <a:latin typeface="Comic Sans MS"/>
                <a:cs typeface="Comic Sans MS"/>
              </a:rPr>
              <a:t>supervisora, dependiendo del esquema </a:t>
            </a:r>
            <a:r>
              <a:rPr lang="es-AR" sz="2400" spc="-5" dirty="0" smtClean="0">
                <a:latin typeface="Comic Sans MS"/>
                <a:cs typeface="Comic Sans MS"/>
              </a:rPr>
              <a:t>específico usado</a:t>
            </a:r>
            <a:r>
              <a:rPr lang="es-AR" sz="2400" spc="-5" dirty="0" smtClean="0">
                <a:latin typeface="Comic Sans MS"/>
                <a:cs typeface="Comic Sans MS"/>
              </a:rPr>
              <a:t>.</a:t>
            </a:r>
            <a:r>
              <a:rPr lang="es-AR" sz="2400" dirty="0" smtClean="0">
                <a:latin typeface="Comic Sans MS"/>
                <a:cs typeface="Comic Sans MS"/>
              </a:rPr>
              <a:t> </a:t>
            </a:r>
          </a:p>
        </p:txBody>
      </p:sp>
      <p:pic>
        <p:nvPicPr>
          <p:cNvPr id="3074" name="Picture 2"/>
          <p:cNvPicPr>
            <a:picLocks noChangeAspect="1" noChangeArrowheads="1"/>
          </p:cNvPicPr>
          <p:nvPr/>
        </p:nvPicPr>
        <p:blipFill>
          <a:blip r:embed="rId2"/>
          <a:srcRect/>
          <a:stretch>
            <a:fillRect/>
          </a:stretch>
        </p:blipFill>
        <p:spPr bwMode="auto">
          <a:xfrm>
            <a:off x="11155378" y="1171548"/>
            <a:ext cx="6396043" cy="6991354"/>
          </a:xfrm>
          <a:prstGeom prst="rect">
            <a:avLst/>
          </a:prstGeom>
          <a:noFill/>
          <a:ln w="9525">
            <a:noFill/>
            <a:miter lim="800000"/>
            <a:headEnd/>
            <a:tailEnd/>
          </a:ln>
          <a:effectLst/>
        </p:spPr>
      </p:pic>
      <p:sp>
        <p:nvSpPr>
          <p:cNvPr id="4" name="3 Rectángulo"/>
          <p:cNvSpPr/>
          <p:nvPr/>
        </p:nvSpPr>
        <p:spPr>
          <a:xfrm>
            <a:off x="12798452" y="8529662"/>
            <a:ext cx="3938899" cy="400110"/>
          </a:xfrm>
          <a:prstGeom prst="rect">
            <a:avLst/>
          </a:prstGeom>
        </p:spPr>
        <p:txBody>
          <a:bodyPr wrap="none">
            <a:spAutoFit/>
          </a:bodyPr>
          <a:lstStyle/>
          <a:p>
            <a:r>
              <a:rPr lang="pt-BR" sz="2000" b="1" dirty="0" smtClean="0">
                <a:latin typeface="Comic Sans MS" pitchFamily="66" charset="0"/>
              </a:rPr>
              <a:t>Figura 5. Esquema de </a:t>
            </a:r>
            <a:r>
              <a:rPr lang="pt-BR" sz="2000" b="1" dirty="0" err="1" smtClean="0">
                <a:latin typeface="Comic Sans MS" pitchFamily="66" charset="0"/>
              </a:rPr>
              <a:t>visera</a:t>
            </a:r>
            <a:r>
              <a:rPr lang="pt-BR" sz="2000" b="1" dirty="0" smtClean="0">
                <a:latin typeface="Comic Sans MS" pitchFamily="66" charset="0"/>
              </a:rPr>
              <a:t>. </a:t>
            </a:r>
            <a:endParaRPr lang="es-AR" sz="2000" b="1" dirty="0">
              <a:latin typeface="Comic Sans MS" pitchFamily="66" charset="0"/>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bject 23"/>
          <p:cNvSpPr txBox="1"/>
          <p:nvPr/>
        </p:nvSpPr>
        <p:spPr>
          <a:xfrm>
            <a:off x="296802" y="457168"/>
            <a:ext cx="8215370" cy="9040937"/>
          </a:xfrm>
          <a:prstGeom prst="rect">
            <a:avLst/>
          </a:prstGeom>
        </p:spPr>
        <p:txBody>
          <a:bodyPr vert="horz" wrap="square" lIns="0" tIns="12700" rIns="0" bIns="0" rtlCol="0">
            <a:spAutoFit/>
          </a:bodyPr>
          <a:lstStyle/>
          <a:p>
            <a:pPr marL="12700" algn="just">
              <a:spcBef>
                <a:spcPts val="100"/>
              </a:spcBef>
            </a:pP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ajuste</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alcance</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visera controla </a:t>
            </a:r>
            <a:r>
              <a:rPr lang="es-AR" sz="2400" spc="-5" dirty="0" smtClean="0">
                <a:latin typeface="Comic Sans MS"/>
                <a:cs typeface="Comic Sans MS"/>
              </a:rPr>
              <a:t>la impedancia NF y NG; de aquí, el ángulo </a:t>
            </a:r>
            <a:r>
              <a:rPr lang="es-AR" sz="2400" spc="-5" dirty="0" smtClean="0">
                <a:latin typeface="Comic Sans MS"/>
                <a:cs typeface="Comic Sans MS"/>
              </a:rPr>
              <a:t>DFC puede </a:t>
            </a:r>
            <a:r>
              <a:rPr lang="es-AR" sz="2400" spc="-5" dirty="0" smtClean="0">
                <a:latin typeface="Comic Sans MS"/>
                <a:cs typeface="Comic Sans MS"/>
              </a:rPr>
              <a:t>ser controlado para permitir que el </a:t>
            </a:r>
            <a:r>
              <a:rPr lang="es-AR" sz="2400" spc="-5" dirty="0" err="1" smtClean="0">
                <a:latin typeface="Comic Sans MS"/>
                <a:cs typeface="Comic Sans MS"/>
              </a:rPr>
              <a:t>interLas</a:t>
            </a:r>
            <a:r>
              <a:rPr lang="es-AR" sz="2400" spc="229" dirty="0" smtClean="0">
                <a:latin typeface="Comic Sans MS"/>
                <a:cs typeface="Comic Sans MS"/>
              </a:rPr>
              <a:t> </a:t>
            </a:r>
            <a:r>
              <a:rPr lang="es-AR" sz="2400" spc="-5" dirty="0" smtClean="0">
                <a:latin typeface="Comic Sans MS"/>
                <a:cs typeface="Comic Sans MS"/>
              </a:rPr>
              <a:t>ventajas</a:t>
            </a:r>
            <a:r>
              <a:rPr lang="es-AR" sz="2400" spc="225" dirty="0" smtClean="0">
                <a:latin typeface="Comic Sans MS"/>
                <a:cs typeface="Comic Sans MS"/>
              </a:rPr>
              <a:t> </a:t>
            </a:r>
            <a:r>
              <a:rPr lang="es-AR" sz="2400" spc="-5" dirty="0" smtClean="0">
                <a:latin typeface="Comic Sans MS"/>
                <a:cs typeface="Comic Sans MS"/>
              </a:rPr>
              <a:t>del</a:t>
            </a:r>
            <a:r>
              <a:rPr lang="es-AR" sz="2400" spc="229" dirty="0" smtClean="0">
                <a:latin typeface="Comic Sans MS"/>
                <a:cs typeface="Comic Sans MS"/>
              </a:rPr>
              <a:t> </a:t>
            </a:r>
            <a:r>
              <a:rPr lang="es-AR" sz="2400" spc="-5" dirty="0" smtClean="0">
                <a:latin typeface="Comic Sans MS"/>
                <a:cs typeface="Comic Sans MS"/>
              </a:rPr>
              <a:t>esquema</a:t>
            </a:r>
            <a:r>
              <a:rPr lang="es-AR" sz="2400" spc="229" dirty="0" smtClean="0">
                <a:latin typeface="Comic Sans MS"/>
                <a:cs typeface="Comic Sans MS"/>
              </a:rPr>
              <a:t> </a:t>
            </a:r>
            <a:r>
              <a:rPr lang="es-AR" sz="2400" spc="-5" dirty="0" smtClean="0">
                <a:latin typeface="Comic Sans MS"/>
                <a:cs typeface="Comic Sans MS"/>
              </a:rPr>
              <a:t>de</a:t>
            </a:r>
            <a:r>
              <a:rPr lang="es-AR" sz="2400" spc="229" dirty="0" smtClean="0">
                <a:latin typeface="Comic Sans MS"/>
                <a:cs typeface="Comic Sans MS"/>
              </a:rPr>
              <a:t> </a:t>
            </a:r>
            <a:r>
              <a:rPr lang="es-AR" sz="2400" spc="-5" dirty="0" smtClean="0">
                <a:latin typeface="Comic Sans MS"/>
                <a:cs typeface="Comic Sans MS"/>
              </a:rPr>
              <a:t>visera</a:t>
            </a:r>
            <a:r>
              <a:rPr lang="es-AR" sz="2400" spc="225" dirty="0" smtClean="0">
                <a:latin typeface="Comic Sans MS"/>
                <a:cs typeface="Comic Sans MS"/>
              </a:rPr>
              <a:t> </a:t>
            </a:r>
            <a:r>
              <a:rPr lang="es-AR" sz="2400" spc="-5" dirty="0" smtClean="0">
                <a:latin typeface="Comic Sans MS"/>
                <a:cs typeface="Comic Sans MS"/>
              </a:rPr>
              <a:t>sobre</a:t>
            </a:r>
            <a:r>
              <a:rPr lang="es-AR" sz="2400" spc="235" dirty="0" smtClean="0">
                <a:latin typeface="Comic Sans MS"/>
                <a:cs typeface="Comic Sans MS"/>
              </a:rPr>
              <a:t> </a:t>
            </a:r>
            <a:r>
              <a:rPr lang="es-AR" sz="2400" spc="-5" dirty="0" smtClean="0">
                <a:latin typeface="Comic Sans MS"/>
                <a:cs typeface="Comic Sans MS"/>
              </a:rPr>
              <a:t>el</a:t>
            </a:r>
            <a:r>
              <a:rPr lang="es-AR" sz="2400" spc="229" dirty="0" smtClean="0">
                <a:latin typeface="Comic Sans MS"/>
                <a:cs typeface="Comic Sans MS"/>
              </a:rPr>
              <a:t> </a:t>
            </a:r>
            <a:r>
              <a:rPr lang="es-AR" sz="2400" spc="-5" dirty="0" smtClean="0">
                <a:latin typeface="Comic Sans MS"/>
                <a:cs typeface="Comic Sans MS"/>
              </a:rPr>
              <a:t>esquema </a:t>
            </a:r>
            <a:r>
              <a:rPr lang="es-AR" sz="2400" spc="-5" dirty="0" err="1" smtClean="0">
                <a:latin typeface="Comic Sans MS"/>
                <a:cs typeface="Comic Sans MS"/>
              </a:rPr>
              <a:t>mho</a:t>
            </a:r>
            <a:r>
              <a:rPr lang="es-AR" sz="2400" dirty="0" smtClean="0">
                <a:latin typeface="Comic Sans MS"/>
                <a:cs typeface="Comic Sans MS"/>
              </a:rPr>
              <a:t> </a:t>
            </a:r>
            <a:r>
              <a:rPr lang="es-AR" sz="2400" spc="-5" dirty="0" smtClean="0">
                <a:latin typeface="Comic Sans MS"/>
                <a:cs typeface="Comic Sans MS"/>
              </a:rPr>
              <a:t>pueden</a:t>
            </a:r>
            <a:r>
              <a:rPr lang="es-AR" sz="2400" dirty="0" smtClean="0">
                <a:latin typeface="Comic Sans MS"/>
                <a:cs typeface="Comic Sans MS"/>
              </a:rPr>
              <a:t> </a:t>
            </a:r>
            <a:r>
              <a:rPr lang="es-AR" sz="2400" spc="-5" dirty="0" smtClean="0">
                <a:latin typeface="Comic Sans MS"/>
                <a:cs typeface="Comic Sans MS"/>
              </a:rPr>
              <a:t>verse</a:t>
            </a:r>
            <a:r>
              <a:rPr lang="es-AR" sz="2400" dirty="0" smtClean="0">
                <a:latin typeface="Comic Sans MS"/>
                <a:cs typeface="Comic Sans MS"/>
              </a:rPr>
              <a:t> </a:t>
            </a:r>
            <a:r>
              <a:rPr lang="es-AR" sz="2400" spc="-5" dirty="0" smtClean="0">
                <a:latin typeface="Comic Sans MS"/>
                <a:cs typeface="Comic Sans MS"/>
              </a:rPr>
              <a:t>comparando</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b="1" spc="-5" dirty="0" smtClean="0">
                <a:latin typeface="Comic Sans MS"/>
                <a:cs typeface="Comic Sans MS"/>
              </a:rPr>
              <a:t>figuras</a:t>
            </a:r>
            <a:r>
              <a:rPr lang="es-AR" sz="2400" b="1" dirty="0" smtClean="0">
                <a:latin typeface="Comic Sans MS"/>
                <a:cs typeface="Comic Sans MS"/>
              </a:rPr>
              <a:t> </a:t>
            </a:r>
            <a:r>
              <a:rPr lang="es-AR" sz="2400" b="1" spc="-5" dirty="0" smtClean="0">
                <a:latin typeface="Comic Sans MS"/>
                <a:cs typeface="Comic Sans MS"/>
              </a:rPr>
              <a:t>4</a:t>
            </a:r>
            <a:r>
              <a:rPr lang="es-AR" sz="2400" b="1" dirty="0" smtClean="0">
                <a:latin typeface="Comic Sans MS"/>
                <a:cs typeface="Comic Sans MS"/>
              </a:rPr>
              <a:t> </a:t>
            </a:r>
            <a:r>
              <a:rPr lang="es-AR" sz="2400" b="1" spc="-5" dirty="0" smtClean="0">
                <a:latin typeface="Comic Sans MS"/>
                <a:cs typeface="Comic Sans MS"/>
              </a:rPr>
              <a:t>y</a:t>
            </a:r>
            <a:r>
              <a:rPr lang="es-AR" sz="2400" b="1" spc="254" dirty="0" smtClean="0">
                <a:latin typeface="Comic Sans MS"/>
                <a:cs typeface="Comic Sans MS"/>
              </a:rPr>
              <a:t> </a:t>
            </a:r>
            <a:r>
              <a:rPr lang="es-AR" sz="2400" b="1" spc="-5" dirty="0" smtClean="0">
                <a:latin typeface="Comic Sans MS"/>
                <a:cs typeface="Comic Sans MS"/>
              </a:rPr>
              <a:t>6.</a:t>
            </a:r>
            <a:r>
              <a:rPr lang="es-AR" sz="2400" b="1" spc="260" dirty="0" smtClean="0">
                <a:latin typeface="Comic Sans MS"/>
                <a:cs typeface="Comic Sans MS"/>
              </a:rPr>
              <a:t> </a:t>
            </a:r>
            <a:r>
              <a:rPr lang="es-AR" sz="2400" spc="-5" dirty="0" smtClean="0">
                <a:latin typeface="Comic Sans MS"/>
                <a:cs typeface="Comic Sans MS"/>
              </a:rPr>
              <a:t>A medida </a:t>
            </a:r>
            <a:r>
              <a:rPr lang="es-AR" sz="2400" spc="-5" dirty="0" smtClean="0">
                <a:latin typeface="Comic Sans MS"/>
                <a:cs typeface="Comic Sans MS"/>
              </a:rPr>
              <a:t>que el diámetro del círculo </a:t>
            </a:r>
            <a:r>
              <a:rPr lang="es-AR" sz="2400" spc="-5" dirty="0" err="1" smtClean="0">
                <a:latin typeface="Comic Sans MS"/>
                <a:cs typeface="Comic Sans MS"/>
              </a:rPr>
              <a:t>mho</a:t>
            </a:r>
            <a:r>
              <a:rPr lang="es-AR" sz="2400" spc="-5" dirty="0" smtClean="0">
                <a:latin typeface="Comic Sans MS"/>
                <a:cs typeface="Comic Sans MS"/>
              </a:rPr>
              <a:t> en la </a:t>
            </a:r>
            <a:r>
              <a:rPr lang="es-AR" sz="2400" b="1" spc="-5" dirty="0" smtClean="0">
                <a:latin typeface="Comic Sans MS"/>
                <a:cs typeface="Comic Sans MS"/>
              </a:rPr>
              <a:t>figura 4</a:t>
            </a:r>
            <a:r>
              <a:rPr lang="es-AR" sz="2400" spc="-5" dirty="0" smtClean="0">
                <a:latin typeface="Comic Sans MS"/>
                <a:cs typeface="Comic Sans MS"/>
              </a:rPr>
              <a:t> </a:t>
            </a:r>
            <a:r>
              <a:rPr lang="es-AR" sz="2400" spc="-5" dirty="0" smtClean="0">
                <a:latin typeface="Comic Sans MS"/>
                <a:cs typeface="Comic Sans MS"/>
              </a:rPr>
              <a:t>es incrementado </a:t>
            </a:r>
            <a:r>
              <a:rPr lang="es-AR" sz="2400" spc="-5" dirty="0" smtClean="0">
                <a:latin typeface="Comic Sans MS"/>
                <a:cs typeface="Comic Sans MS"/>
              </a:rPr>
              <a:t>para proporcionar mejor sensibilidad </a:t>
            </a:r>
            <a:r>
              <a:rPr lang="es-AR" sz="2400" spc="-5" dirty="0" smtClean="0">
                <a:latin typeface="Comic Sans MS"/>
                <a:cs typeface="Comic Sans MS"/>
              </a:rPr>
              <a:t>para oscilaciones </a:t>
            </a:r>
            <a:r>
              <a:rPr lang="es-AR" sz="2400" spc="-5" dirty="0" smtClean="0">
                <a:latin typeface="Comic Sans MS"/>
                <a:cs typeface="Comic Sans MS"/>
              </a:rPr>
              <a:t>por pérdida de sincronismo en el generador</a:t>
            </a:r>
            <a:r>
              <a:rPr lang="es-AR" sz="2400" spc="-5" dirty="0" smtClean="0">
                <a:latin typeface="Comic Sans MS"/>
                <a:cs typeface="Comic Sans MS"/>
              </a:rPr>
              <a:t>, es</a:t>
            </a:r>
            <a:r>
              <a:rPr lang="es-AR" sz="2400" spc="140" dirty="0" smtClean="0">
                <a:latin typeface="Comic Sans MS"/>
                <a:cs typeface="Comic Sans MS"/>
              </a:rPr>
              <a:t> </a:t>
            </a:r>
            <a:r>
              <a:rPr lang="es-AR" sz="2400" spc="-5" dirty="0" smtClean="0">
                <a:latin typeface="Comic Sans MS"/>
                <a:cs typeface="Comic Sans MS"/>
              </a:rPr>
              <a:t>posible</a:t>
            </a:r>
            <a:r>
              <a:rPr lang="es-AR" sz="2400" spc="140" dirty="0" smtClean="0">
                <a:latin typeface="Comic Sans MS"/>
                <a:cs typeface="Comic Sans MS"/>
              </a:rPr>
              <a:t> </a:t>
            </a:r>
            <a:r>
              <a:rPr lang="es-AR" sz="2400" spc="-5" dirty="0" smtClean="0">
                <a:latin typeface="Comic Sans MS"/>
                <a:cs typeface="Comic Sans MS"/>
              </a:rPr>
              <a:t>que</a:t>
            </a:r>
            <a:r>
              <a:rPr lang="es-AR" sz="2400" spc="145" dirty="0" smtClean="0">
                <a:latin typeface="Comic Sans MS"/>
                <a:cs typeface="Comic Sans MS"/>
              </a:rPr>
              <a:t> </a:t>
            </a:r>
            <a:r>
              <a:rPr lang="es-AR" sz="2400" spc="-5" dirty="0" smtClean="0">
                <a:latin typeface="Comic Sans MS"/>
                <a:cs typeface="Comic Sans MS"/>
              </a:rPr>
              <a:t>puedan</a:t>
            </a:r>
            <a:r>
              <a:rPr lang="es-AR" sz="2400" spc="135" dirty="0" smtClean="0">
                <a:latin typeface="Comic Sans MS"/>
                <a:cs typeface="Comic Sans MS"/>
              </a:rPr>
              <a:t> </a:t>
            </a:r>
            <a:r>
              <a:rPr lang="es-AR" sz="2400" spc="-5" dirty="0" smtClean="0">
                <a:latin typeface="Comic Sans MS"/>
                <a:cs typeface="Comic Sans MS"/>
              </a:rPr>
              <a:t>ocurrir</a:t>
            </a:r>
            <a:r>
              <a:rPr lang="es-AR" sz="2400" spc="140" dirty="0" smtClean="0">
                <a:latin typeface="Comic Sans MS"/>
                <a:cs typeface="Comic Sans MS"/>
              </a:rPr>
              <a:t> </a:t>
            </a:r>
            <a:r>
              <a:rPr lang="es-AR" sz="2400" spc="-5" dirty="0" smtClean="0">
                <a:latin typeface="Comic Sans MS"/>
                <a:cs typeface="Comic Sans MS"/>
              </a:rPr>
              <a:t>disparos</a:t>
            </a:r>
            <a:r>
              <a:rPr lang="es-AR" sz="2400" spc="135" dirty="0" smtClean="0">
                <a:latin typeface="Comic Sans MS"/>
                <a:cs typeface="Comic Sans MS"/>
              </a:rPr>
              <a:t> </a:t>
            </a:r>
            <a:r>
              <a:rPr lang="es-AR" sz="2400" spc="-5" dirty="0" smtClean="0">
                <a:latin typeface="Comic Sans MS"/>
                <a:cs typeface="Comic Sans MS"/>
              </a:rPr>
              <a:t>indeseados</a:t>
            </a:r>
            <a:r>
              <a:rPr lang="es-AR" sz="2400" spc="135" dirty="0" smtClean="0">
                <a:latin typeface="Comic Sans MS"/>
                <a:cs typeface="Comic Sans MS"/>
              </a:rPr>
              <a:t> </a:t>
            </a:r>
            <a:r>
              <a:rPr lang="es-AR" sz="2400" spc="-5" dirty="0" smtClean="0">
                <a:latin typeface="Comic Sans MS"/>
                <a:cs typeface="Comic Sans MS"/>
              </a:rPr>
              <a:t>para 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recuperable</a:t>
            </a:r>
            <a:r>
              <a:rPr lang="es-AR" sz="2400" dirty="0" smtClean="0">
                <a:latin typeface="Comic Sans MS"/>
                <a:cs typeface="Comic Sans MS"/>
              </a:rPr>
              <a:t> </a:t>
            </a:r>
            <a:r>
              <a:rPr lang="es-AR" sz="2400" spc="-5" dirty="0" smtClean="0">
                <a:latin typeface="Comic Sans MS"/>
                <a:cs typeface="Comic Sans MS"/>
              </a:rPr>
              <a:t>indicada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b="1" spc="-5" dirty="0" smtClean="0">
                <a:latin typeface="Comic Sans MS"/>
                <a:cs typeface="Comic Sans MS"/>
              </a:rPr>
              <a:t>figura 6</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sin embargo</a:t>
            </a:r>
            <a:r>
              <a:rPr lang="es-AR" sz="2400" spc="-5" dirty="0" smtClean="0">
                <a:latin typeface="Comic Sans MS"/>
                <a:cs typeface="Comic Sans MS"/>
              </a:rPr>
              <a:t>, la adición de las viseras podría prevenir </a:t>
            </a:r>
            <a:r>
              <a:rPr lang="es-AR" sz="2400" spc="-5" dirty="0" smtClean="0">
                <a:latin typeface="Comic Sans MS"/>
                <a:cs typeface="Comic Sans MS"/>
              </a:rPr>
              <a:t>dicho disparo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esquema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visera</a:t>
            </a:r>
            <a:r>
              <a:rPr lang="es-AR" sz="2400" dirty="0" smtClean="0">
                <a:latin typeface="Comic Sans MS"/>
                <a:cs typeface="Comic Sans MS"/>
              </a:rPr>
              <a:t> </a:t>
            </a:r>
            <a:r>
              <a:rPr lang="es-AR" sz="2400" spc="-5" dirty="0" smtClean="0">
                <a:latin typeface="Comic Sans MS"/>
                <a:cs typeface="Comic Sans MS"/>
              </a:rPr>
              <a:t>también</a:t>
            </a:r>
            <a:r>
              <a:rPr lang="es-AR" sz="2400" dirty="0" smtClean="0">
                <a:latin typeface="Comic Sans MS"/>
                <a:cs typeface="Comic Sans MS"/>
              </a:rPr>
              <a:t> </a:t>
            </a:r>
            <a:r>
              <a:rPr lang="es-AR" sz="2400" spc="-5" dirty="0" smtClean="0">
                <a:latin typeface="Comic Sans MS"/>
                <a:cs typeface="Comic Sans MS"/>
              </a:rPr>
              <a:t>permitirá</a:t>
            </a:r>
            <a:r>
              <a:rPr lang="es-AR" sz="2400" spc="254" dirty="0" smtClean="0">
                <a:latin typeface="Comic Sans MS"/>
                <a:cs typeface="Comic Sans MS"/>
              </a:rPr>
              <a:t> </a:t>
            </a:r>
            <a:r>
              <a:rPr lang="es-AR" sz="2400" spc="-5" dirty="0" smtClean="0">
                <a:latin typeface="Comic Sans MS"/>
                <a:cs typeface="Comic Sans MS"/>
              </a:rPr>
              <a:t>el disparo </a:t>
            </a:r>
            <a:r>
              <a:rPr lang="es-AR" sz="2400" spc="-5" dirty="0" smtClean="0">
                <a:latin typeface="Comic Sans MS"/>
                <a:cs typeface="Comic Sans MS"/>
              </a:rPr>
              <a:t>del generador únicamente cuando la </a:t>
            </a:r>
            <a:r>
              <a:rPr lang="es-AR" sz="2400" spc="-5" dirty="0" smtClean="0">
                <a:latin typeface="Comic Sans MS"/>
                <a:cs typeface="Comic Sans MS"/>
              </a:rPr>
              <a:t>interrupción sea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ángulo</a:t>
            </a:r>
            <a:r>
              <a:rPr lang="es-AR" sz="2400" dirty="0" smtClean="0">
                <a:latin typeface="Comic Sans MS"/>
                <a:cs typeface="Comic Sans MS"/>
              </a:rPr>
              <a:t> </a:t>
            </a:r>
            <a:r>
              <a:rPr lang="es-AR" sz="2400" spc="-5" dirty="0" smtClean="0">
                <a:latin typeface="Comic Sans MS"/>
                <a:cs typeface="Comic Sans MS"/>
              </a:rPr>
              <a:t>favorable.</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simulaciones</a:t>
            </a:r>
            <a:r>
              <a:rPr lang="es-AR" sz="2400" dirty="0" smtClean="0">
                <a:latin typeface="Comic Sans MS"/>
                <a:cs typeface="Comic Sans MS"/>
              </a:rPr>
              <a:t> </a:t>
            </a:r>
            <a:r>
              <a:rPr lang="es-AR" sz="2400" spc="-5" dirty="0" smtClean="0">
                <a:latin typeface="Comic Sans MS"/>
                <a:cs typeface="Comic Sans MS"/>
              </a:rPr>
              <a:t>de estabilidad</a:t>
            </a:r>
            <a:r>
              <a:rPr lang="es-AR" sz="2400" dirty="0" smtClean="0">
                <a:latin typeface="Comic Sans MS"/>
                <a:cs typeface="Comic Sans MS"/>
              </a:rPr>
              <a:t> </a:t>
            </a:r>
            <a:r>
              <a:rPr lang="es-AR" sz="2400" spc="-5" dirty="0" smtClean="0">
                <a:latin typeface="Comic Sans MS"/>
                <a:cs typeface="Comic Sans MS"/>
              </a:rPr>
              <a:t>transitoria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computadora</a:t>
            </a:r>
            <a:r>
              <a:rPr lang="es-AR" sz="2400" dirty="0" smtClean="0">
                <a:latin typeface="Comic Sans MS"/>
                <a:cs typeface="Comic Sans MS"/>
              </a:rPr>
              <a:t> </a:t>
            </a:r>
            <a:r>
              <a:rPr lang="es-AR" sz="2400" spc="-5" dirty="0" smtClean="0">
                <a:latin typeface="Comic Sans MS"/>
                <a:cs typeface="Comic Sans MS"/>
              </a:rPr>
              <a:t>son</a:t>
            </a:r>
            <a:r>
              <a:rPr lang="es-AR" sz="2400" dirty="0" smtClean="0">
                <a:latin typeface="Comic Sans MS"/>
                <a:cs typeface="Comic Sans MS"/>
              </a:rPr>
              <a:t> </a:t>
            </a:r>
            <a:r>
              <a:rPr lang="es-AR" sz="2400" spc="-5" dirty="0" smtClean="0">
                <a:latin typeface="Comic Sans MS"/>
                <a:cs typeface="Comic Sans MS"/>
              </a:rPr>
              <a:t>requeridas para</a:t>
            </a:r>
            <a:r>
              <a:rPr lang="es-AR" sz="2400" dirty="0" smtClean="0">
                <a:latin typeface="Comic Sans MS"/>
                <a:cs typeface="Comic Sans MS"/>
              </a:rPr>
              <a:t> </a:t>
            </a:r>
            <a:r>
              <a:rPr lang="es-AR" sz="2400" spc="-5" dirty="0" smtClean="0">
                <a:latin typeface="Comic Sans MS"/>
                <a:cs typeface="Comic Sans MS"/>
              </a:rPr>
              <a:t>proporcionar</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los </a:t>
            </a:r>
            <a:r>
              <a:rPr lang="es-AR" sz="2400" spc="-5" dirty="0" smtClean="0">
                <a:latin typeface="Comic Sans MS" pitchFamily="66" charset="0"/>
                <a:cs typeface="Comic Sans MS"/>
              </a:rPr>
              <a:t>ajustes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dirty="0" smtClean="0">
                <a:latin typeface="Comic Sans MS" pitchFamily="66" charset="0"/>
                <a:cs typeface="Comic Sans MS"/>
              </a:rPr>
              <a:t> </a:t>
            </a:r>
            <a:r>
              <a:rPr lang="es-AR" sz="2400" spc="-5" dirty="0" smtClean="0">
                <a:latin typeface="Comic Sans MS" pitchFamily="66" charset="0"/>
                <a:cs typeface="Comic Sans MS"/>
              </a:rPr>
              <a:t>impedancia</a:t>
            </a:r>
            <a:r>
              <a:rPr lang="es-AR" sz="2400" spc="5" dirty="0" smtClean="0">
                <a:latin typeface="Comic Sans MS" pitchFamily="66" charset="0"/>
                <a:cs typeface="Comic Sans MS"/>
              </a:rPr>
              <a:t> </a:t>
            </a:r>
            <a:r>
              <a:rPr lang="es-AR" sz="2400" spc="-5" dirty="0" smtClean="0">
                <a:latin typeface="Comic Sans MS" pitchFamily="66" charset="0"/>
                <a:cs typeface="Comic Sans MS"/>
              </a:rPr>
              <a:t>adecuados</a:t>
            </a:r>
            <a:r>
              <a:rPr lang="es-AR" sz="2400" dirty="0" smtClean="0">
                <a:latin typeface="Comic Sans MS" pitchFamily="66" charset="0"/>
                <a:cs typeface="Comic Sans MS"/>
              </a:rPr>
              <a:t> </a:t>
            </a:r>
            <a:r>
              <a:rPr lang="es-AR" sz="2400" spc="-5" dirty="0" smtClean="0">
                <a:latin typeface="Comic Sans MS" pitchFamily="66" charset="0"/>
                <a:cs typeface="Comic Sans MS"/>
              </a:rPr>
              <a:t>de</a:t>
            </a:r>
            <a:r>
              <a:rPr lang="es-AR" sz="2400" spc="5" dirty="0" smtClean="0">
                <a:latin typeface="Comic Sans MS" pitchFamily="66" charset="0"/>
                <a:cs typeface="Comic Sans MS"/>
              </a:rPr>
              <a:t> </a:t>
            </a:r>
            <a:r>
              <a:rPr lang="es-AR" sz="2400" spc="-5" dirty="0" smtClean="0">
                <a:latin typeface="Comic Sans MS" pitchFamily="66" charset="0"/>
                <a:cs typeface="Comic Sans MS"/>
              </a:rPr>
              <a:t>la</a:t>
            </a:r>
            <a:r>
              <a:rPr lang="es-AR" sz="2400" dirty="0" smtClean="0">
                <a:latin typeface="Comic Sans MS" pitchFamily="66" charset="0"/>
                <a:cs typeface="Comic Sans MS"/>
              </a:rPr>
              <a:t> </a:t>
            </a:r>
            <a:r>
              <a:rPr lang="es-AR" sz="2400" spc="-5" dirty="0" smtClean="0">
                <a:latin typeface="Comic Sans MS" pitchFamily="66" charset="0"/>
                <a:cs typeface="Comic Sans MS"/>
              </a:rPr>
              <a:t>visera.</a:t>
            </a:r>
          </a:p>
          <a:p>
            <a:pPr marL="12700" algn="just">
              <a:spcBef>
                <a:spcPts val="100"/>
              </a:spcBef>
            </a:pPr>
            <a:r>
              <a:rPr lang="es-AR" sz="2400" dirty="0" smtClean="0">
                <a:latin typeface="Comic Sans MS" pitchFamily="66" charset="0"/>
              </a:rPr>
              <a:t>Si la oscilación de pérdida de sincronismo pasa a través de las líneas de transmisión cercanas a la central generadora y los relés de línea no son bloqueados por los relés 68 de pérdida de sincronismo, las líneas podrían ser disparadas antes de que los relés de pérdida de sincronismo de la unidad operen; por ello, podrían perderse las líneas de la central generadora. </a:t>
            </a:r>
            <a:endParaRPr lang="es-AR" sz="2400" dirty="0" smtClean="0">
              <a:latin typeface="Comic Sans MS" pitchFamily="66" charset="0"/>
              <a:cs typeface="Comic Sans MS"/>
            </a:endParaRPr>
          </a:p>
          <a:p>
            <a:pPr marL="12700">
              <a:spcBef>
                <a:spcPts val="100"/>
              </a:spcBef>
            </a:pPr>
            <a:endParaRPr sz="900">
              <a:latin typeface="Comic Sans MS"/>
              <a:cs typeface="Comic Sans MS"/>
            </a:endParaRPr>
          </a:p>
        </p:txBody>
      </p:sp>
      <p:pic>
        <p:nvPicPr>
          <p:cNvPr id="4098" name="Picture 2"/>
          <p:cNvPicPr>
            <a:picLocks noChangeAspect="1" noChangeArrowheads="1"/>
          </p:cNvPicPr>
          <p:nvPr/>
        </p:nvPicPr>
        <p:blipFill>
          <a:blip r:embed="rId2"/>
          <a:srcRect/>
          <a:stretch>
            <a:fillRect/>
          </a:stretch>
        </p:blipFill>
        <p:spPr bwMode="auto">
          <a:xfrm>
            <a:off x="8940800" y="528606"/>
            <a:ext cx="8429684" cy="8143932"/>
          </a:xfrm>
          <a:prstGeom prst="rect">
            <a:avLst/>
          </a:prstGeom>
          <a:noFill/>
          <a:ln w="9525">
            <a:noFill/>
            <a:miter lim="800000"/>
            <a:headEnd/>
            <a:tailEnd/>
          </a:ln>
          <a:effectLst/>
        </p:spPr>
      </p:pic>
      <p:sp>
        <p:nvSpPr>
          <p:cNvPr id="4" name="3 Rectángulo"/>
          <p:cNvSpPr/>
          <p:nvPr/>
        </p:nvSpPr>
        <p:spPr>
          <a:xfrm>
            <a:off x="10226684" y="8601100"/>
            <a:ext cx="6496836" cy="707886"/>
          </a:xfrm>
          <a:prstGeom prst="rect">
            <a:avLst/>
          </a:prstGeom>
        </p:spPr>
        <p:txBody>
          <a:bodyPr wrap="square">
            <a:spAutoFit/>
          </a:bodyPr>
          <a:lstStyle/>
          <a:p>
            <a:pPr algn="ctr"/>
            <a:r>
              <a:rPr lang="es-AR" sz="2000" b="1" dirty="0" smtClean="0">
                <a:latin typeface="Comic Sans MS" pitchFamily="66" charset="0"/>
              </a:rPr>
              <a:t>Figura 6. Esquema visera para un caso estable e inestable. </a:t>
            </a:r>
            <a:endParaRPr lang="es-AR" sz="2000" b="1" dirty="0">
              <a:latin typeface="Comic Sans MS" pitchFamily="66" charset="0"/>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6802" y="385730"/>
            <a:ext cx="10501386" cy="964110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Esquemas</a:t>
            </a:r>
            <a:r>
              <a:rPr sz="2400" b="1"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doble</a:t>
            </a:r>
            <a:r>
              <a:rPr sz="2400" b="1" spc="5" dirty="0">
                <a:latin typeface="Comic Sans MS"/>
                <a:cs typeface="Comic Sans MS"/>
              </a:rPr>
              <a:t> </a:t>
            </a:r>
            <a:r>
              <a:rPr sz="2400" b="1" spc="-5" dirty="0">
                <a:latin typeface="Comic Sans MS"/>
                <a:cs typeface="Comic Sans MS"/>
              </a:rPr>
              <a:t>lente</a:t>
            </a:r>
            <a:r>
              <a:rPr sz="2400" b="1" spc="5" dirty="0">
                <a:latin typeface="Comic Sans MS"/>
                <a:cs typeface="Comic Sans MS"/>
              </a:rPr>
              <a:t> </a:t>
            </a:r>
            <a:r>
              <a:rPr sz="2400" b="1" spc="-5" dirty="0">
                <a:latin typeface="Comic Sans MS"/>
                <a:cs typeface="Comic Sans MS"/>
              </a:rPr>
              <a:t>y</a:t>
            </a:r>
            <a:r>
              <a:rPr sz="2400" b="1" spc="5" dirty="0">
                <a:latin typeface="Comic Sans MS"/>
                <a:cs typeface="Comic Sans MS"/>
              </a:rPr>
              <a:t> </a:t>
            </a:r>
            <a:r>
              <a:rPr sz="2400" b="1" spc="-5">
                <a:latin typeface="Comic Sans MS"/>
                <a:cs typeface="Comic Sans MS"/>
              </a:rPr>
              <a:t>doble</a:t>
            </a:r>
            <a:r>
              <a:rPr sz="2400" b="1">
                <a:latin typeface="Comic Sans MS"/>
                <a:cs typeface="Comic Sans MS"/>
              </a:rPr>
              <a:t> </a:t>
            </a:r>
            <a:r>
              <a:rPr sz="2400" b="1" spc="-5" smtClean="0">
                <a:latin typeface="Comic Sans MS"/>
                <a:cs typeface="Comic Sans MS"/>
              </a:rPr>
              <a:t>visera</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Los esquemas de doble lente y doble visera operan </a:t>
            </a:r>
            <a:r>
              <a:rPr lang="es-AR" sz="2400" spc="-5" dirty="0" smtClean="0">
                <a:latin typeface="Comic Sans MS"/>
                <a:cs typeface="Comic Sans MS"/>
              </a:rPr>
              <a:t>de manera </a:t>
            </a:r>
            <a:r>
              <a:rPr lang="es-AR" sz="2400" spc="-5" dirty="0" smtClean="0">
                <a:latin typeface="Comic Sans MS"/>
                <a:cs typeface="Comic Sans MS"/>
              </a:rPr>
              <a:t>similar al esquema de una visera.</a:t>
            </a:r>
            <a:r>
              <a:rPr lang="es-AR" sz="2400" dirty="0" smtClean="0">
                <a:latin typeface="Comic Sans MS"/>
                <a:cs typeface="Comic Sans MS"/>
              </a:rPr>
              <a:t> </a:t>
            </a:r>
            <a:r>
              <a:rPr lang="es-AR" sz="2400" spc="-5" dirty="0" smtClean="0">
                <a:latin typeface="Comic Sans MS"/>
                <a:cs typeface="Comic Sans MS"/>
              </a:rPr>
              <a:t>Como en </a:t>
            </a:r>
            <a:r>
              <a:rPr lang="es-AR" sz="2400" spc="-5" dirty="0" smtClean="0">
                <a:latin typeface="Comic Sans MS"/>
                <a:cs typeface="Comic Sans MS"/>
              </a:rPr>
              <a:t>el esquema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visera,</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esquema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doble</a:t>
            </a:r>
            <a:r>
              <a:rPr lang="es-AR" sz="2400" dirty="0" smtClean="0">
                <a:latin typeface="Comic Sans MS"/>
                <a:cs typeface="Comic Sans MS"/>
              </a:rPr>
              <a:t> </a:t>
            </a:r>
            <a:r>
              <a:rPr lang="es-AR" sz="2400" spc="-5" dirty="0" smtClean="0">
                <a:latin typeface="Comic Sans MS"/>
                <a:cs typeface="Comic Sans MS"/>
              </a:rPr>
              <a:t>visera requiere</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uso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elemento</a:t>
            </a:r>
            <a:r>
              <a:rPr lang="es-AR" sz="2400" dirty="0" smtClean="0">
                <a:latin typeface="Comic Sans MS"/>
                <a:cs typeface="Comic Sans MS"/>
              </a:rPr>
              <a:t> </a:t>
            </a:r>
            <a:r>
              <a:rPr lang="es-AR" sz="2400" spc="-5" dirty="0" err="1" smtClean="0">
                <a:latin typeface="Comic Sans MS"/>
                <a:cs typeface="Comic Sans MS"/>
              </a:rPr>
              <a:t>mho</a:t>
            </a:r>
            <a:r>
              <a:rPr lang="es-AR" sz="2400" dirty="0" smtClean="0">
                <a:latin typeface="Comic Sans MS"/>
                <a:cs typeface="Comic Sans MS"/>
              </a:rPr>
              <a:t> </a:t>
            </a:r>
            <a:r>
              <a:rPr lang="es-AR" sz="2400" spc="-5" dirty="0" smtClean="0">
                <a:latin typeface="Comic Sans MS"/>
                <a:cs typeface="Comic Sans MS"/>
              </a:rPr>
              <a:t>supervisor</a:t>
            </a:r>
            <a:r>
              <a:rPr lang="es-AR" sz="2400" dirty="0" smtClean="0">
                <a:latin typeface="Comic Sans MS"/>
                <a:cs typeface="Comic Sans MS"/>
              </a:rPr>
              <a:t> </a:t>
            </a:r>
            <a:r>
              <a:rPr lang="es-AR" sz="2400" spc="-5" dirty="0" smtClean="0">
                <a:latin typeface="Comic Sans MS"/>
                <a:cs typeface="Comic Sans MS"/>
              </a:rPr>
              <a:t>por seguridad</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referencia</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b="1" spc="-5" dirty="0" smtClean="0">
                <a:latin typeface="Comic Sans MS"/>
                <a:cs typeface="Comic Sans MS"/>
              </a:rPr>
              <a:t>figuras</a:t>
            </a:r>
            <a:r>
              <a:rPr lang="es-AR" sz="2400" b="1" dirty="0" smtClean="0">
                <a:latin typeface="Comic Sans MS"/>
                <a:cs typeface="Comic Sans MS"/>
              </a:rPr>
              <a:t> </a:t>
            </a:r>
            <a:r>
              <a:rPr lang="es-AR" sz="2400" b="1" spc="-5" dirty="0" smtClean="0">
                <a:latin typeface="Comic Sans MS"/>
                <a:cs typeface="Comic Sans MS"/>
              </a:rPr>
              <a:t>7</a:t>
            </a:r>
            <a:r>
              <a:rPr lang="es-AR" sz="2400" b="1" dirty="0" smtClean="0">
                <a:latin typeface="Comic Sans MS"/>
                <a:cs typeface="Comic Sans MS"/>
              </a:rPr>
              <a:t> </a:t>
            </a:r>
            <a:r>
              <a:rPr lang="es-AR" sz="2400" b="1" spc="-5" dirty="0" smtClean="0">
                <a:latin typeface="Comic Sans MS"/>
                <a:cs typeface="Comic Sans MS"/>
              </a:rPr>
              <a:t>y</a:t>
            </a:r>
            <a:r>
              <a:rPr lang="es-AR" sz="2400" b="1" spc="254" dirty="0" smtClean="0">
                <a:latin typeface="Comic Sans MS"/>
                <a:cs typeface="Comic Sans MS"/>
              </a:rPr>
              <a:t> </a:t>
            </a:r>
            <a:r>
              <a:rPr lang="es-AR" sz="2400" b="1" spc="-5" dirty="0" smtClean="0">
                <a:latin typeface="Comic Sans MS"/>
                <a:cs typeface="Comic Sans MS"/>
              </a:rPr>
              <a:t>8</a:t>
            </a:r>
            <a:r>
              <a:rPr lang="es-AR" sz="2400" spc="-5" dirty="0" smtClean="0">
                <a:latin typeface="Comic Sans MS"/>
                <a:cs typeface="Comic Sans MS"/>
              </a:rPr>
              <a:t>,</a:t>
            </a:r>
            <a:r>
              <a:rPr lang="es-AR" sz="2400" spc="260" dirty="0" smtClean="0">
                <a:latin typeface="Comic Sans MS"/>
                <a:cs typeface="Comic Sans MS"/>
              </a:rPr>
              <a:t> </a:t>
            </a:r>
            <a:r>
              <a:rPr lang="es-AR" sz="2400" spc="-5" dirty="0" smtClean="0">
                <a:latin typeface="Comic Sans MS"/>
                <a:cs typeface="Comic Sans MS"/>
              </a:rPr>
              <a:t>el elemento</a:t>
            </a:r>
            <a:r>
              <a:rPr lang="es-AR" sz="2400" dirty="0" smtClean="0">
                <a:latin typeface="Comic Sans MS"/>
                <a:cs typeface="Comic Sans MS"/>
              </a:rPr>
              <a:t> </a:t>
            </a:r>
            <a:r>
              <a:rPr lang="es-AR" sz="2400" spc="-5" dirty="0" smtClean="0">
                <a:latin typeface="Comic Sans MS"/>
                <a:cs typeface="Comic Sans MS"/>
              </a:rPr>
              <a:t>exterior</a:t>
            </a:r>
            <a:r>
              <a:rPr lang="es-AR" sz="2400" dirty="0" smtClean="0">
                <a:latin typeface="Comic Sans MS"/>
                <a:cs typeface="Comic Sans MS"/>
              </a:rPr>
              <a:t> </a:t>
            </a:r>
            <a:r>
              <a:rPr lang="es-AR" sz="2400" spc="-5" dirty="0" smtClean="0">
                <a:latin typeface="Comic Sans MS"/>
                <a:cs typeface="Comic Sans MS"/>
              </a:rPr>
              <a:t>opera</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 oscilación </a:t>
            </a:r>
            <a:r>
              <a:rPr lang="es-AR" sz="2400" spc="-5" dirty="0" smtClean="0">
                <a:latin typeface="Comic Sans MS"/>
                <a:cs typeface="Comic Sans MS"/>
              </a:rPr>
              <a:t>entra a su característica en F.</a:t>
            </a:r>
            <a:r>
              <a:rPr lang="es-AR" sz="2400" spc="520" dirty="0" smtClean="0">
                <a:latin typeface="Comic Sans MS"/>
                <a:cs typeface="Comic Sans MS"/>
              </a:rPr>
              <a:t> </a:t>
            </a:r>
            <a:r>
              <a:rPr lang="es-AR" sz="2400" spc="-5" dirty="0" smtClean="0">
                <a:latin typeface="Comic Sans MS"/>
                <a:cs typeface="Comic Sans MS"/>
              </a:rPr>
              <a:t>El </a:t>
            </a:r>
            <a:r>
              <a:rPr lang="es-AR" sz="2400" spc="-5" dirty="0" smtClean="0">
                <a:latin typeface="Comic Sans MS"/>
                <a:cs typeface="Comic Sans MS"/>
              </a:rPr>
              <a:t>elemento </a:t>
            </a:r>
            <a:r>
              <a:rPr lang="es-AR" sz="2400" spc="-5" dirty="0" err="1" smtClean="0">
                <a:latin typeface="Comic Sans MS"/>
                <a:cs typeface="Comic Sans MS"/>
              </a:rPr>
              <a:t>mho</a:t>
            </a:r>
            <a:r>
              <a:rPr lang="es-AR" sz="2400" spc="-5" dirty="0" smtClean="0">
                <a:latin typeface="Comic Sans MS"/>
                <a:cs typeface="Comic Sans MS"/>
              </a:rPr>
              <a:t> </a:t>
            </a:r>
            <a:r>
              <a:rPr lang="es-AR" sz="2400" spc="-5" dirty="0" smtClean="0">
                <a:latin typeface="Comic Sans MS"/>
                <a:cs typeface="Comic Sans MS"/>
              </a:rPr>
              <a:t>en el esquema de doble visera operará antes que </a:t>
            </a:r>
            <a:r>
              <a:rPr lang="es-AR" sz="2400" spc="-5" dirty="0" smtClean="0">
                <a:latin typeface="Comic Sans MS"/>
                <a:cs typeface="Comic Sans MS"/>
              </a:rPr>
              <a:t>el elemento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visera</a:t>
            </a:r>
            <a:r>
              <a:rPr lang="es-AR" sz="2400" dirty="0" smtClean="0">
                <a:latin typeface="Comic Sans MS"/>
                <a:cs typeface="Comic Sans MS"/>
              </a:rPr>
              <a:t> </a:t>
            </a:r>
            <a:r>
              <a:rPr lang="es-AR" sz="2400" spc="-5" dirty="0" smtClean="0">
                <a:latin typeface="Comic Sans MS"/>
                <a:cs typeface="Comic Sans MS"/>
              </a:rPr>
              <a:t>exterior.</a:t>
            </a:r>
            <a:r>
              <a:rPr lang="es-AR" sz="2400" dirty="0" smtClean="0">
                <a:latin typeface="Comic Sans MS"/>
                <a:cs typeface="Comic Sans MS"/>
              </a:rPr>
              <a:t> </a:t>
            </a:r>
            <a:r>
              <a:rPr lang="es-AR" sz="2400" spc="-5" dirty="0" smtClean="0">
                <a:latin typeface="Comic Sans MS"/>
                <a:cs typeface="Comic Sans MS"/>
              </a:rPr>
              <a:t>Si</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 oscilación</a:t>
            </a:r>
            <a:r>
              <a:rPr lang="es-AR" sz="2400" dirty="0" smtClean="0">
                <a:latin typeface="Comic Sans MS"/>
                <a:cs typeface="Comic Sans MS"/>
              </a:rPr>
              <a:t> </a:t>
            </a:r>
            <a:r>
              <a:rPr lang="es-AR" sz="2400" spc="-5" dirty="0" smtClean="0">
                <a:latin typeface="Comic Sans MS"/>
                <a:cs typeface="Comic Sans MS"/>
              </a:rPr>
              <a:t>permanece</a:t>
            </a:r>
            <a:r>
              <a:rPr lang="es-AR" sz="2400" dirty="0" smtClean="0">
                <a:latin typeface="Comic Sans MS"/>
                <a:cs typeface="Comic Sans MS"/>
              </a:rPr>
              <a:t> </a:t>
            </a:r>
            <a:r>
              <a:rPr lang="es-AR" sz="2400" spc="-5" dirty="0" smtClean="0">
                <a:latin typeface="Comic Sans MS"/>
                <a:cs typeface="Comic Sans MS"/>
              </a:rPr>
              <a:t>entre</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características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los elementos </a:t>
            </a:r>
            <a:r>
              <a:rPr lang="es-AR" sz="2400" spc="-5" dirty="0" smtClean="0">
                <a:latin typeface="Comic Sans MS"/>
                <a:cs typeface="Comic Sans MS"/>
              </a:rPr>
              <a:t>exterior e interior por un tiempo mayor </a:t>
            </a:r>
            <a:r>
              <a:rPr lang="es-AR" sz="2400" spc="-5" dirty="0" smtClean="0">
                <a:latin typeface="Comic Sans MS"/>
                <a:cs typeface="Comic Sans MS"/>
              </a:rPr>
              <a:t>al preestablecido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reconocida</a:t>
            </a:r>
            <a:r>
              <a:rPr lang="es-AR" sz="2400" dirty="0" smtClean="0">
                <a:latin typeface="Comic Sans MS"/>
                <a:cs typeface="Comic Sans MS"/>
              </a:rPr>
              <a:t> </a:t>
            </a:r>
            <a:r>
              <a:rPr lang="es-AR" sz="2400" spc="-5" dirty="0" smtClean="0">
                <a:latin typeface="Comic Sans MS"/>
                <a:cs typeface="Comic Sans MS"/>
              </a:rPr>
              <a:t>como</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condición</a:t>
            </a:r>
            <a:r>
              <a:rPr lang="es-AR" sz="2400" dirty="0" smtClean="0">
                <a:latin typeface="Comic Sans MS"/>
                <a:cs typeface="Comic Sans MS"/>
              </a:rPr>
              <a:t> </a:t>
            </a:r>
            <a:r>
              <a:rPr lang="es-AR" sz="2400" spc="-5" dirty="0" smtClean="0">
                <a:latin typeface="Comic Sans MS"/>
                <a:cs typeface="Comic Sans MS"/>
              </a:rPr>
              <a:t>de pérdida </a:t>
            </a:r>
            <a:r>
              <a:rPr lang="es-AR" sz="2400" spc="-5" dirty="0" smtClean="0">
                <a:latin typeface="Comic Sans MS"/>
                <a:cs typeface="Comic Sans MS"/>
              </a:rPr>
              <a:t>de sincronismo en los circuitos de la lógica.</a:t>
            </a:r>
            <a:r>
              <a:rPr lang="es-AR" sz="2400" dirty="0" smtClean="0">
                <a:latin typeface="Comic Sans MS"/>
                <a:cs typeface="Comic Sans MS"/>
              </a:rPr>
              <a:t> </a:t>
            </a:r>
            <a:r>
              <a:rPr lang="es-AR" sz="2400" spc="-5" dirty="0" smtClean="0">
                <a:latin typeface="Comic Sans MS"/>
                <a:cs typeface="Comic Sans MS"/>
              </a:rPr>
              <a:t>A medida</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entra</a:t>
            </a:r>
            <a:r>
              <a:rPr lang="es-AR" sz="2400" dirty="0" smtClean="0">
                <a:latin typeface="Comic Sans MS"/>
                <a:cs typeface="Comic Sans MS"/>
              </a:rPr>
              <a:t> </a:t>
            </a:r>
            <a:r>
              <a:rPr lang="es-AR" sz="2400" spc="-5" dirty="0" smtClean="0">
                <a:latin typeface="Comic Sans MS"/>
                <a:cs typeface="Comic Sans MS"/>
              </a:rPr>
              <a:t>al elemento</a:t>
            </a:r>
            <a:r>
              <a:rPr lang="es-AR" sz="2400" dirty="0" smtClean="0">
                <a:latin typeface="Comic Sans MS"/>
                <a:cs typeface="Comic Sans MS"/>
              </a:rPr>
              <a:t> </a:t>
            </a:r>
            <a:r>
              <a:rPr lang="es-AR" sz="2400" spc="-5" dirty="0" smtClean="0">
                <a:latin typeface="Comic Sans MS"/>
                <a:cs typeface="Comic Sans MS"/>
              </a:rPr>
              <a:t>interior,</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circuitos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lógica</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sellan</a:t>
            </a:r>
            <a:r>
              <a:rPr lang="es-AR" sz="2400" spc="-5" dirty="0" smtClean="0">
                <a:latin typeface="Comic Sans MS"/>
                <a:cs typeface="Comic Sans MS"/>
              </a:rPr>
              <a:t>. Mientras</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abandona</a:t>
            </a:r>
            <a:r>
              <a:rPr lang="es-AR" sz="2400" dirty="0" smtClean="0">
                <a:latin typeface="Comic Sans MS"/>
                <a:cs typeface="Comic Sans MS"/>
              </a:rPr>
              <a:t> </a:t>
            </a:r>
            <a:r>
              <a:rPr lang="es-AR" sz="2400" spc="-5" dirty="0" smtClean="0">
                <a:latin typeface="Comic Sans MS"/>
                <a:cs typeface="Comic Sans MS"/>
              </a:rPr>
              <a:t>el elemento </a:t>
            </a:r>
            <a:r>
              <a:rPr lang="es-AR" sz="2400" spc="-5" dirty="0" smtClean="0">
                <a:latin typeface="Comic Sans MS"/>
                <a:cs typeface="Comic Sans MS"/>
              </a:rPr>
              <a:t>interior, su tiempo de viaje debe exceder </a:t>
            </a:r>
            <a:r>
              <a:rPr lang="es-AR" sz="2400" spc="-5" dirty="0" smtClean="0">
                <a:latin typeface="Comic Sans MS"/>
                <a:cs typeface="Comic Sans MS"/>
              </a:rPr>
              <a:t>un tiempo </a:t>
            </a:r>
            <a:r>
              <a:rPr lang="es-AR" sz="2400" spc="-5" dirty="0" smtClean="0">
                <a:latin typeface="Comic Sans MS"/>
                <a:cs typeface="Comic Sans MS"/>
              </a:rPr>
              <a:t>preestablecido antes de que alcance el </a:t>
            </a:r>
            <a:r>
              <a:rPr lang="es-AR" sz="2400" spc="-5" dirty="0" smtClean="0">
                <a:latin typeface="Comic Sans MS"/>
                <a:cs typeface="Comic Sans MS"/>
              </a:rPr>
              <a:t>elemento exterior</a:t>
            </a:r>
            <a:r>
              <a:rPr lang="es-AR" sz="2400" spc="-5" dirty="0" smtClean="0">
                <a:latin typeface="Comic Sans MS"/>
                <a:cs typeface="Comic Sans MS"/>
              </a:rPr>
              <a:t>.</a:t>
            </a:r>
            <a:r>
              <a:rPr lang="es-AR" sz="2400" spc="10" dirty="0" smtClean="0">
                <a:latin typeface="Comic Sans MS"/>
                <a:cs typeface="Comic Sans MS"/>
              </a:rPr>
              <a:t> </a:t>
            </a:r>
            <a:r>
              <a:rPr lang="es-AR" sz="2400" spc="-5" dirty="0" smtClean="0">
                <a:latin typeface="Comic Sans MS"/>
                <a:cs typeface="Comic Sans MS"/>
              </a:rPr>
              <a:t>El</a:t>
            </a:r>
            <a:r>
              <a:rPr lang="es-AR" sz="2400" spc="125" dirty="0" smtClean="0">
                <a:latin typeface="Comic Sans MS"/>
                <a:cs typeface="Comic Sans MS"/>
              </a:rPr>
              <a:t> </a:t>
            </a:r>
            <a:r>
              <a:rPr lang="es-AR" sz="2400" spc="-5" dirty="0" smtClean="0">
                <a:latin typeface="Comic Sans MS"/>
                <a:cs typeface="Comic Sans MS"/>
              </a:rPr>
              <a:t>ángulo</a:t>
            </a:r>
            <a:r>
              <a:rPr lang="es-AR" sz="2400" dirty="0" smtClean="0">
                <a:latin typeface="Comic Sans MS"/>
                <a:cs typeface="Comic Sans MS"/>
              </a:rPr>
              <a:t> </a:t>
            </a:r>
            <a:r>
              <a:rPr lang="es-AR" sz="2400" spc="-5" dirty="0" smtClean="0">
                <a:latin typeface="Comic Sans MS"/>
                <a:cs typeface="Comic Sans MS"/>
              </a:rPr>
              <a:t>DFC</a:t>
            </a:r>
            <a:r>
              <a:rPr lang="es-AR" sz="2400" dirty="0" smtClean="0">
                <a:latin typeface="Comic Sans MS"/>
                <a:cs typeface="Comic Sans MS"/>
              </a:rPr>
              <a:t> </a:t>
            </a:r>
            <a:r>
              <a:rPr lang="es-AR" sz="2400" spc="-5" dirty="0" smtClean="0">
                <a:latin typeface="Comic Sans MS"/>
                <a:cs typeface="Comic Sans MS"/>
              </a:rPr>
              <a:t>puede</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controlado</a:t>
            </a:r>
            <a:r>
              <a:rPr lang="es-AR" sz="2400" dirty="0" smtClean="0">
                <a:latin typeface="Comic Sans MS"/>
                <a:cs typeface="Comic Sans MS"/>
              </a:rPr>
              <a:t> </a:t>
            </a:r>
            <a:r>
              <a:rPr lang="es-AR" sz="2400" spc="-5" dirty="0" smtClean="0">
                <a:latin typeface="Comic Sans MS"/>
                <a:cs typeface="Comic Sans MS"/>
              </a:rPr>
              <a:t>ajustando</a:t>
            </a:r>
            <a:r>
              <a:rPr lang="es-AR" sz="2400" dirty="0" smtClean="0">
                <a:latin typeface="Comic Sans MS"/>
                <a:cs typeface="Comic Sans MS"/>
              </a:rPr>
              <a:t> </a:t>
            </a:r>
            <a:r>
              <a:rPr lang="es-AR" sz="2400" spc="-5" dirty="0" smtClean="0">
                <a:latin typeface="Comic Sans MS"/>
                <a:cs typeface="Comic Sans MS"/>
              </a:rPr>
              <a:t>los elementos </a:t>
            </a:r>
            <a:r>
              <a:rPr lang="es-AR" sz="2400" spc="-5" dirty="0" smtClean="0">
                <a:latin typeface="Comic Sans MS"/>
                <a:cs typeface="Comic Sans MS"/>
              </a:rPr>
              <a:t>exteriores para limitar la tensión a través </a:t>
            </a:r>
            <a:r>
              <a:rPr lang="es-AR" sz="2400" spc="-5" dirty="0" smtClean="0">
                <a:latin typeface="Comic Sans MS"/>
                <a:cs typeface="Comic Sans MS"/>
              </a:rPr>
              <a:t>de los</a:t>
            </a:r>
            <a:r>
              <a:rPr lang="es-AR" sz="2400" spc="190" dirty="0" smtClean="0">
                <a:latin typeface="Comic Sans MS"/>
                <a:cs typeface="Comic Sans MS"/>
              </a:rPr>
              <a:t> </a:t>
            </a:r>
            <a:r>
              <a:rPr lang="es-AR" sz="2400" spc="-5" dirty="0" smtClean="0">
                <a:latin typeface="Comic Sans MS"/>
                <a:cs typeface="Comic Sans MS"/>
              </a:rPr>
              <a:t>polos</a:t>
            </a:r>
            <a:r>
              <a:rPr lang="es-AR" sz="2400" spc="200" dirty="0" smtClean="0">
                <a:latin typeface="Comic Sans MS"/>
                <a:cs typeface="Comic Sans MS"/>
              </a:rPr>
              <a:t> </a:t>
            </a:r>
            <a:r>
              <a:rPr lang="es-AR" sz="2400" spc="-5" dirty="0" smtClean="0">
                <a:latin typeface="Comic Sans MS"/>
                <a:cs typeface="Comic Sans MS"/>
              </a:rPr>
              <a:t>abiertos</a:t>
            </a:r>
            <a:r>
              <a:rPr lang="es-AR" sz="2400" spc="195" dirty="0" smtClean="0">
                <a:latin typeface="Comic Sans MS"/>
                <a:cs typeface="Comic Sans MS"/>
              </a:rPr>
              <a:t> </a:t>
            </a:r>
            <a:r>
              <a:rPr lang="es-AR" sz="2400" spc="-5" dirty="0" smtClean="0">
                <a:latin typeface="Comic Sans MS"/>
                <a:cs typeface="Comic Sans MS"/>
              </a:rPr>
              <a:t>del</a:t>
            </a:r>
            <a:r>
              <a:rPr lang="es-AR" sz="2400" spc="195" dirty="0" smtClean="0">
                <a:latin typeface="Comic Sans MS"/>
                <a:cs typeface="Comic Sans MS"/>
              </a:rPr>
              <a:t> </a:t>
            </a:r>
            <a:r>
              <a:rPr lang="es-AR" sz="2400" spc="-5" dirty="0" smtClean="0">
                <a:latin typeface="Comic Sans MS"/>
                <a:cs typeface="Comic Sans MS"/>
              </a:rPr>
              <a:t>interruptor</a:t>
            </a:r>
            <a:r>
              <a:rPr lang="es-AR" sz="2400" spc="195" dirty="0" smtClean="0">
                <a:latin typeface="Comic Sans MS"/>
                <a:cs typeface="Comic Sans MS"/>
              </a:rPr>
              <a:t> </a:t>
            </a:r>
            <a:r>
              <a:rPr lang="es-AR" sz="2400" spc="-5" dirty="0" smtClean="0">
                <a:latin typeface="Comic Sans MS"/>
                <a:cs typeface="Comic Sans MS"/>
              </a:rPr>
              <a:t>del</a:t>
            </a:r>
            <a:r>
              <a:rPr lang="es-AR" sz="2400" spc="190" dirty="0" smtClean="0">
                <a:latin typeface="Comic Sans MS"/>
                <a:cs typeface="Comic Sans MS"/>
              </a:rPr>
              <a:t> </a:t>
            </a:r>
            <a:r>
              <a:rPr lang="es-AR" sz="2400" spc="-5" dirty="0" smtClean="0">
                <a:latin typeface="Comic Sans MS"/>
                <a:cs typeface="Comic Sans MS"/>
              </a:rPr>
              <a:t>generador.</a:t>
            </a:r>
            <a:r>
              <a:rPr lang="es-AR" sz="2400" spc="145" dirty="0" smtClean="0">
                <a:latin typeface="Comic Sans MS"/>
                <a:cs typeface="Comic Sans MS"/>
              </a:rPr>
              <a:t> </a:t>
            </a:r>
            <a:r>
              <a:rPr lang="es-AR" sz="2400" spc="-5" dirty="0" smtClean="0">
                <a:latin typeface="Comic Sans MS"/>
                <a:cs typeface="Comic Sans MS"/>
              </a:rPr>
              <a:t>Una vez</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ha</a:t>
            </a:r>
            <a:r>
              <a:rPr lang="es-AR" sz="2400" dirty="0" smtClean="0">
                <a:latin typeface="Comic Sans MS"/>
                <a:cs typeface="Comic Sans MS"/>
              </a:rPr>
              <a:t> </a:t>
            </a:r>
            <a:r>
              <a:rPr lang="es-AR" sz="2400" spc="-5" dirty="0" smtClean="0">
                <a:latin typeface="Comic Sans MS"/>
                <a:cs typeface="Comic Sans MS"/>
              </a:rPr>
              <a:t>sido</a:t>
            </a:r>
            <a:r>
              <a:rPr lang="es-AR" sz="2400" dirty="0" smtClean="0">
                <a:latin typeface="Comic Sans MS"/>
                <a:cs typeface="Comic Sans MS"/>
              </a:rPr>
              <a:t> </a:t>
            </a:r>
            <a:r>
              <a:rPr lang="es-AR" sz="2400" spc="-5" dirty="0" smtClean="0">
                <a:latin typeface="Comic Sans MS"/>
                <a:cs typeface="Comic Sans MS"/>
              </a:rPr>
              <a:t>detectada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que</a:t>
            </a:r>
            <a:r>
              <a:rPr lang="es-AR" sz="2400" spc="254" dirty="0" smtClean="0">
                <a:latin typeface="Comic Sans MS"/>
                <a:cs typeface="Comic Sans MS"/>
              </a:rPr>
              <a:t> </a:t>
            </a:r>
            <a:r>
              <a:rPr lang="es-AR" sz="2400" spc="-5" dirty="0" smtClean="0">
                <a:latin typeface="Comic Sans MS"/>
                <a:cs typeface="Comic Sans MS"/>
              </a:rPr>
              <a:t>la impedancia </a:t>
            </a:r>
            <a:r>
              <a:rPr lang="es-AR" sz="2400" spc="-5" dirty="0" smtClean="0">
                <a:latin typeface="Comic Sans MS"/>
                <a:cs typeface="Comic Sans MS"/>
              </a:rPr>
              <a:t>de oscilación ha entrado al elemento interior</a:t>
            </a:r>
            <a:r>
              <a:rPr lang="es-AR" sz="2400" spc="-5" dirty="0" smtClean="0">
                <a:latin typeface="Comic Sans MS"/>
                <a:cs typeface="Comic Sans MS"/>
              </a:rPr>
              <a:t>, puede</a:t>
            </a:r>
            <a:r>
              <a:rPr lang="es-AR" sz="2400" dirty="0" smtClean="0">
                <a:latin typeface="Comic Sans MS"/>
                <a:cs typeface="Comic Sans MS"/>
              </a:rPr>
              <a:t> </a:t>
            </a:r>
            <a:r>
              <a:rPr lang="es-AR" sz="2400" spc="-5" dirty="0" smtClean="0">
                <a:latin typeface="Comic Sans MS"/>
                <a:cs typeface="Comic Sans MS"/>
              </a:rPr>
              <a:t>salir</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elementos</a:t>
            </a:r>
            <a:r>
              <a:rPr lang="es-AR" sz="2400" dirty="0" smtClean="0">
                <a:latin typeface="Comic Sans MS"/>
                <a:cs typeface="Comic Sans MS"/>
              </a:rPr>
              <a:t> </a:t>
            </a:r>
            <a:r>
              <a:rPr lang="es-AR" sz="2400" spc="-5" dirty="0" smtClean="0">
                <a:latin typeface="Comic Sans MS"/>
                <a:cs typeface="Comic Sans MS"/>
              </a:rPr>
              <a:t>interior</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exterior</a:t>
            </a:r>
            <a:r>
              <a:rPr lang="es-AR" sz="2400" dirty="0" smtClean="0">
                <a:latin typeface="Comic Sans MS"/>
                <a:cs typeface="Comic Sans MS"/>
              </a:rPr>
              <a:t> </a:t>
            </a:r>
            <a:r>
              <a:rPr lang="es-AR" sz="2400" spc="-5" dirty="0" smtClean="0">
                <a:latin typeface="Comic Sans MS"/>
                <a:cs typeface="Comic Sans MS"/>
              </a:rPr>
              <a:t>en cualquier </a:t>
            </a:r>
            <a:r>
              <a:rPr lang="es-AR" sz="2400" spc="-5" dirty="0" smtClean="0">
                <a:latin typeface="Comic Sans MS"/>
                <a:cs typeface="Comic Sans MS"/>
              </a:rPr>
              <a:t>dirección y el disparo será efectuado.</a:t>
            </a:r>
            <a:r>
              <a:rPr lang="es-AR" sz="2400" dirty="0" smtClean="0">
                <a:latin typeface="Comic Sans MS"/>
                <a:cs typeface="Comic Sans MS"/>
              </a:rPr>
              <a:t> </a:t>
            </a:r>
            <a:r>
              <a:rPr lang="es-AR" sz="2400" spc="-5" dirty="0" smtClean="0">
                <a:latin typeface="Comic Sans MS"/>
                <a:cs typeface="Comic Sans MS"/>
              </a:rPr>
              <a:t>Por </a:t>
            </a:r>
            <a:r>
              <a:rPr lang="es-AR" sz="2400" spc="-5" dirty="0" smtClean="0">
                <a:latin typeface="Comic Sans MS"/>
                <a:cs typeface="Comic Sans MS"/>
              </a:rPr>
              <a:t>lo tanto</a:t>
            </a:r>
            <a:r>
              <a:rPr lang="es-AR" sz="2400" spc="-5" dirty="0" smtClean="0">
                <a:latin typeface="Comic Sans MS"/>
                <a:cs typeface="Comic Sans MS"/>
              </a:rPr>
              <a:t>, los ajustes del elemento interior deben ser </a:t>
            </a:r>
            <a:r>
              <a:rPr lang="es-AR" sz="2400" spc="-5" dirty="0" smtClean="0">
                <a:latin typeface="Comic Sans MS"/>
                <a:cs typeface="Comic Sans MS"/>
              </a:rPr>
              <a:t>tales que </a:t>
            </a:r>
            <a:r>
              <a:rPr lang="es-AR" sz="2400" spc="-5" dirty="0" smtClean="0">
                <a:latin typeface="Comic Sans MS"/>
                <a:cs typeface="Comic Sans MS"/>
              </a:rPr>
              <a:t>respondan únicamente a oscilaciones de las cuales </a:t>
            </a:r>
            <a:r>
              <a:rPr lang="es-AR" sz="2400" spc="-5" dirty="0" smtClean="0">
                <a:latin typeface="Comic Sans MS"/>
                <a:cs typeface="Comic Sans MS"/>
              </a:rPr>
              <a:t>el sistema </a:t>
            </a:r>
            <a:r>
              <a:rPr lang="es-AR" sz="2400" spc="-5" dirty="0" smtClean="0">
                <a:latin typeface="Comic Sans MS"/>
                <a:cs typeface="Comic Sans MS"/>
              </a:rPr>
              <a:t>no pueda recuperarse.</a:t>
            </a:r>
            <a:r>
              <a:rPr lang="es-AR" sz="2400" dirty="0" smtClean="0">
                <a:latin typeface="Comic Sans MS"/>
                <a:cs typeface="Comic Sans MS"/>
              </a:rPr>
              <a:t> </a:t>
            </a:r>
            <a:r>
              <a:rPr lang="es-AR" sz="2400" spc="-5" dirty="0" smtClean="0">
                <a:latin typeface="Comic Sans MS"/>
                <a:cs typeface="Comic Sans MS"/>
              </a:rPr>
              <a:t>El esquema de una </a:t>
            </a:r>
            <a:r>
              <a:rPr lang="es-AR" sz="2400" spc="-5" dirty="0" smtClean="0">
                <a:latin typeface="Comic Sans MS"/>
                <a:cs typeface="Comic Sans MS"/>
              </a:rPr>
              <a:t>visera no</a:t>
            </a:r>
            <a:r>
              <a:rPr lang="es-AR" sz="2400" dirty="0" smtClean="0">
                <a:latin typeface="Comic Sans MS"/>
                <a:cs typeface="Comic Sans MS"/>
              </a:rPr>
              <a:t> </a:t>
            </a:r>
            <a:r>
              <a:rPr lang="es-AR" sz="2400" spc="-5" dirty="0" smtClean="0">
                <a:latin typeface="Comic Sans MS"/>
                <a:cs typeface="Comic Sans MS"/>
              </a:rPr>
              <a:t>tiene</a:t>
            </a:r>
            <a:r>
              <a:rPr lang="es-AR" sz="2400" dirty="0" smtClean="0">
                <a:latin typeface="Comic Sans MS"/>
                <a:cs typeface="Comic Sans MS"/>
              </a:rPr>
              <a:t> </a:t>
            </a:r>
            <a:r>
              <a:rPr lang="es-AR" sz="2400" spc="-5" dirty="0" smtClean="0">
                <a:latin typeface="Comic Sans MS"/>
                <a:cs typeface="Comic Sans MS"/>
              </a:rPr>
              <a:t>esta</a:t>
            </a:r>
            <a:r>
              <a:rPr lang="es-AR" sz="2400" dirty="0" smtClean="0">
                <a:latin typeface="Comic Sans MS"/>
                <a:cs typeface="Comic Sans MS"/>
              </a:rPr>
              <a:t> </a:t>
            </a:r>
            <a:r>
              <a:rPr lang="es-AR" sz="2400" spc="-5" dirty="0" smtClean="0">
                <a:latin typeface="Comic Sans MS"/>
                <a:cs typeface="Comic Sans MS"/>
              </a:rPr>
              <a:t>restricción,</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por</a:t>
            </a:r>
            <a:r>
              <a:rPr lang="es-AR" sz="2400" dirty="0" smtClean="0">
                <a:latin typeface="Comic Sans MS"/>
                <a:cs typeface="Comic Sans MS"/>
              </a:rPr>
              <a:t> </a:t>
            </a:r>
            <a:r>
              <a:rPr lang="es-AR" sz="2400" spc="-5" dirty="0" smtClean="0">
                <a:latin typeface="Comic Sans MS"/>
                <a:cs typeface="Comic Sans MS"/>
              </a:rPr>
              <a:t>esta</a:t>
            </a:r>
            <a:r>
              <a:rPr lang="es-AR" sz="2400" dirty="0" smtClean="0">
                <a:latin typeface="Comic Sans MS"/>
                <a:cs typeface="Comic Sans MS"/>
              </a:rPr>
              <a:t> </a:t>
            </a:r>
            <a:r>
              <a:rPr lang="es-AR" sz="2400" spc="-5" dirty="0" smtClean="0">
                <a:latin typeface="Comic Sans MS"/>
                <a:cs typeface="Comic Sans MS"/>
              </a:rPr>
              <a:t>razón,</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la protección</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mejor</a:t>
            </a:r>
            <a:r>
              <a:rPr lang="es-AR" sz="2400" dirty="0" smtClean="0">
                <a:latin typeface="Comic Sans MS"/>
                <a:cs typeface="Comic Sans MS"/>
              </a:rPr>
              <a:t> </a:t>
            </a:r>
            <a:r>
              <a:rPr lang="es-AR" sz="2400" spc="-5" dirty="0" smtClean="0">
                <a:latin typeface="Comic Sans MS"/>
                <a:cs typeface="Comic Sans MS"/>
              </a:rPr>
              <a:t>elección</a:t>
            </a:r>
            <a:r>
              <a:rPr lang="es-AR" sz="2400" dirty="0" smtClean="0">
                <a:latin typeface="Comic Sans MS"/>
                <a:cs typeface="Comic Sans MS"/>
              </a:rPr>
              <a:t> </a:t>
            </a:r>
            <a:r>
              <a:rPr lang="es-AR" sz="2400" spc="-5" dirty="0" smtClean="0">
                <a:latin typeface="Comic Sans MS"/>
                <a:cs typeface="Comic Sans MS"/>
              </a:rPr>
              <a:t>que cualquiera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otros</a:t>
            </a:r>
            <a:r>
              <a:rPr lang="es-AR" sz="2400" dirty="0" smtClean="0">
                <a:latin typeface="Comic Sans MS"/>
                <a:cs typeface="Comic Sans MS"/>
              </a:rPr>
              <a:t> </a:t>
            </a:r>
            <a:r>
              <a:rPr lang="es-AR" sz="2400" spc="-5" dirty="0" smtClean="0">
                <a:latin typeface="Comic Sans MS"/>
                <a:cs typeface="Comic Sans MS"/>
              </a:rPr>
              <a:t>esquemas.</a:t>
            </a:r>
            <a:endParaRPr lang="es-AR" sz="2400" dirty="0" smtClean="0">
              <a:latin typeface="Comic Sans MS"/>
              <a:cs typeface="Comic Sans MS"/>
            </a:endParaRPr>
          </a:p>
        </p:txBody>
      </p:sp>
      <p:pic>
        <p:nvPicPr>
          <p:cNvPr id="5123" name="Picture 3"/>
          <p:cNvPicPr>
            <a:picLocks noChangeAspect="1" noChangeArrowheads="1"/>
          </p:cNvPicPr>
          <p:nvPr/>
        </p:nvPicPr>
        <p:blipFill>
          <a:blip r:embed="rId2"/>
          <a:srcRect/>
          <a:stretch>
            <a:fillRect/>
          </a:stretch>
        </p:blipFill>
        <p:spPr bwMode="auto">
          <a:xfrm>
            <a:off x="10941064" y="4600572"/>
            <a:ext cx="3929090" cy="5205410"/>
          </a:xfrm>
          <a:prstGeom prst="rect">
            <a:avLst/>
          </a:prstGeom>
          <a:noFill/>
          <a:ln w="9525">
            <a:noFill/>
            <a:miter lim="800000"/>
            <a:headEnd/>
            <a:tailEnd/>
          </a:ln>
          <a:effectLst/>
        </p:spPr>
      </p:pic>
      <p:sp>
        <p:nvSpPr>
          <p:cNvPr id="12" name="11 Rectángulo"/>
          <p:cNvSpPr/>
          <p:nvPr/>
        </p:nvSpPr>
        <p:spPr>
          <a:xfrm>
            <a:off x="14798716" y="7815282"/>
            <a:ext cx="2643207" cy="707886"/>
          </a:xfrm>
          <a:prstGeom prst="rect">
            <a:avLst/>
          </a:prstGeom>
        </p:spPr>
        <p:txBody>
          <a:bodyPr wrap="square">
            <a:spAutoFit/>
          </a:bodyPr>
          <a:lstStyle/>
          <a:p>
            <a:pPr algn="ctr"/>
            <a:r>
              <a:rPr lang="es-AR" sz="2000" b="1" dirty="0" smtClean="0">
                <a:latin typeface="Comic Sans MS" pitchFamily="66" charset="0"/>
              </a:rPr>
              <a:t>Figura 8 Esquema de doble visera</a:t>
            </a:r>
            <a:r>
              <a:rPr lang="es-AR" b="1" dirty="0" smtClean="0"/>
              <a:t>. </a:t>
            </a:r>
            <a:endParaRPr lang="es-AR" dirty="0"/>
          </a:p>
        </p:txBody>
      </p:sp>
      <p:pic>
        <p:nvPicPr>
          <p:cNvPr id="9" name="Picture 2"/>
          <p:cNvPicPr>
            <a:picLocks noChangeAspect="1" noChangeArrowheads="1"/>
          </p:cNvPicPr>
          <p:nvPr/>
        </p:nvPicPr>
        <p:blipFill>
          <a:blip r:embed="rId3"/>
          <a:srcRect/>
          <a:stretch>
            <a:fillRect/>
          </a:stretch>
        </p:blipFill>
        <p:spPr bwMode="auto">
          <a:xfrm>
            <a:off x="14012898" y="385730"/>
            <a:ext cx="3643338" cy="5715040"/>
          </a:xfrm>
          <a:prstGeom prst="rect">
            <a:avLst/>
          </a:prstGeom>
          <a:noFill/>
          <a:ln w="9525">
            <a:noFill/>
            <a:miter lim="800000"/>
            <a:headEnd/>
            <a:tailEnd/>
          </a:ln>
          <a:effectLst/>
        </p:spPr>
      </p:pic>
      <p:sp>
        <p:nvSpPr>
          <p:cNvPr id="10" name="object 8"/>
          <p:cNvSpPr txBox="1"/>
          <p:nvPr/>
        </p:nvSpPr>
        <p:spPr>
          <a:xfrm>
            <a:off x="10655312" y="814358"/>
            <a:ext cx="4214842"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 7</a:t>
            </a:r>
            <a:r>
              <a:rPr sz="2000" b="1" spc="235" dirty="0">
                <a:latin typeface="Comic Sans MS"/>
                <a:cs typeface="Comic Sans MS"/>
              </a:rPr>
              <a:t> </a:t>
            </a:r>
            <a:r>
              <a:rPr sz="2000" b="1" spc="-5" dirty="0">
                <a:latin typeface="Comic Sans MS"/>
                <a:cs typeface="Comic Sans MS"/>
              </a:rPr>
              <a:t>Esquema de </a:t>
            </a:r>
            <a:r>
              <a:rPr sz="2000" b="1" spc="-10" dirty="0">
                <a:latin typeface="Comic Sans MS"/>
                <a:cs typeface="Comic Sans MS"/>
              </a:rPr>
              <a:t>doble</a:t>
            </a:r>
            <a:r>
              <a:rPr sz="2000" b="1" spc="-5" dirty="0">
                <a:latin typeface="Comic Sans MS"/>
                <a:cs typeface="Comic Sans MS"/>
              </a:rPr>
              <a:t> lente</a:t>
            </a:r>
            <a:endParaRPr sz="2000" b="1">
              <a:latin typeface="Comic Sans MS"/>
              <a:cs typeface="Comic Sans MS"/>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8240" y="528606"/>
            <a:ext cx="11001452" cy="3822200"/>
          </a:xfrm>
          <a:prstGeom prst="rect">
            <a:avLst/>
          </a:prstGeom>
        </p:spPr>
        <p:txBody>
          <a:bodyPr vert="horz" wrap="square" lIns="0" tIns="12700" rIns="0" bIns="0" rtlCol="0">
            <a:spAutoFit/>
          </a:bodyPr>
          <a:lstStyle/>
          <a:p>
            <a:pPr marL="12700" algn="just">
              <a:spcBef>
                <a:spcPts val="100"/>
              </a:spcBef>
            </a:pPr>
            <a:r>
              <a:rPr lang="es-AR" sz="2400" spc="-5" dirty="0" smtClean="0">
                <a:latin typeface="Comic Sans MS"/>
                <a:cs typeface="Comic Sans MS"/>
              </a:rPr>
              <a:t>El disparo</a:t>
            </a:r>
            <a:r>
              <a:rPr lang="es-AR" sz="2400" spc="130" dirty="0" smtClean="0">
                <a:latin typeface="Comic Sans MS"/>
                <a:cs typeface="Comic Sans MS"/>
              </a:rPr>
              <a:t> </a:t>
            </a:r>
            <a:r>
              <a:rPr lang="es-AR" sz="2400" spc="-5" dirty="0" smtClean="0">
                <a:latin typeface="Comic Sans MS"/>
                <a:cs typeface="Comic Sans MS"/>
              </a:rPr>
              <a:t>no</a:t>
            </a:r>
            <a:r>
              <a:rPr lang="es-AR" sz="2400" spc="130" dirty="0" smtClean="0">
                <a:latin typeface="Comic Sans MS"/>
                <a:cs typeface="Comic Sans MS"/>
              </a:rPr>
              <a:t> </a:t>
            </a:r>
            <a:r>
              <a:rPr lang="es-AR" sz="2400" spc="-5" dirty="0" smtClean="0">
                <a:latin typeface="Comic Sans MS"/>
                <a:cs typeface="Comic Sans MS"/>
              </a:rPr>
              <a:t>ocurre</a:t>
            </a:r>
            <a:r>
              <a:rPr lang="es-AR" sz="2400" spc="125" dirty="0" smtClean="0">
                <a:latin typeface="Comic Sans MS"/>
                <a:cs typeface="Comic Sans MS"/>
              </a:rPr>
              <a:t> </a:t>
            </a:r>
            <a:r>
              <a:rPr lang="es-AR" sz="2400" spc="-5" dirty="0" smtClean="0">
                <a:latin typeface="Comic Sans MS"/>
                <a:cs typeface="Comic Sans MS"/>
              </a:rPr>
              <a:t>hasta</a:t>
            </a:r>
            <a:r>
              <a:rPr lang="es-AR" sz="2400" spc="120" dirty="0" smtClean="0">
                <a:latin typeface="Comic Sans MS"/>
                <a:cs typeface="Comic Sans MS"/>
              </a:rPr>
              <a:t> </a:t>
            </a:r>
            <a:r>
              <a:rPr lang="es-AR" sz="2400" spc="-5" dirty="0" smtClean="0">
                <a:latin typeface="Comic Sans MS"/>
                <a:cs typeface="Comic Sans MS"/>
              </a:rPr>
              <a:t>que</a:t>
            </a:r>
            <a:r>
              <a:rPr lang="es-AR" sz="2400" spc="120" dirty="0" smtClean="0">
                <a:latin typeface="Comic Sans MS"/>
                <a:cs typeface="Comic Sans MS"/>
              </a:rPr>
              <a:t> </a:t>
            </a:r>
            <a:r>
              <a:rPr lang="es-AR" sz="2400" spc="-5" dirty="0" smtClean="0">
                <a:latin typeface="Comic Sans MS"/>
                <a:cs typeface="Comic Sans MS"/>
              </a:rPr>
              <a:t>la</a:t>
            </a:r>
            <a:r>
              <a:rPr lang="es-AR" sz="2400" spc="125" dirty="0" smtClean="0">
                <a:latin typeface="Comic Sans MS"/>
                <a:cs typeface="Comic Sans MS"/>
              </a:rPr>
              <a:t> </a:t>
            </a:r>
            <a:r>
              <a:rPr lang="es-AR" sz="2400" spc="-5" dirty="0" smtClean="0">
                <a:latin typeface="Comic Sans MS"/>
                <a:cs typeface="Comic Sans MS"/>
              </a:rPr>
              <a:t>impedancia de</a:t>
            </a:r>
            <a:r>
              <a:rPr lang="es-AR" sz="2400" dirty="0" smtClean="0">
                <a:latin typeface="Comic Sans MS"/>
                <a:cs typeface="Comic Sans MS"/>
              </a:rPr>
              <a:t> </a:t>
            </a:r>
            <a:r>
              <a:rPr lang="es-AR" sz="2400" spc="-5" dirty="0" smtClean="0">
                <a:latin typeface="Comic Sans MS"/>
                <a:cs typeface="Comic Sans MS"/>
              </a:rPr>
              <a:t>la</a:t>
            </a:r>
            <a:r>
              <a:rPr lang="es-AR" sz="2400" spc="254" dirty="0" smtClean="0">
                <a:latin typeface="Comic Sans MS"/>
                <a:cs typeface="Comic Sans MS"/>
              </a:rPr>
              <a:t> </a:t>
            </a:r>
            <a:r>
              <a:rPr lang="es-AR" sz="2400" spc="-5" dirty="0" smtClean="0">
                <a:latin typeface="Comic Sans MS"/>
                <a:cs typeface="Comic Sans MS"/>
              </a:rPr>
              <a:t>oscilación se pase de la característica exterior, o</a:t>
            </a:r>
            <a:r>
              <a:rPr lang="es-AR" sz="2400" spc="-5" dirty="0" smtClean="0">
                <a:latin typeface="Comic Sans MS"/>
                <a:cs typeface="Comic Sans MS"/>
              </a:rPr>
              <a:t>, en </a:t>
            </a:r>
            <a:r>
              <a:rPr lang="es-AR" sz="2400" spc="-5" dirty="0" smtClean="0">
                <a:latin typeface="Comic Sans MS"/>
                <a:cs typeface="Comic Sans MS"/>
              </a:rPr>
              <a:t>el caso del esquema de doble visera, hasta que </a:t>
            </a:r>
            <a:r>
              <a:rPr lang="es-AR" sz="2400" spc="-5" dirty="0" smtClean="0">
                <a:latin typeface="Comic Sans MS"/>
                <a:cs typeface="Comic Sans MS"/>
              </a:rPr>
              <a:t>el elemento </a:t>
            </a:r>
            <a:r>
              <a:rPr lang="es-AR" sz="2400" spc="-5" dirty="0" smtClean="0">
                <a:latin typeface="Comic Sans MS"/>
                <a:cs typeface="Comic Sans MS"/>
              </a:rPr>
              <a:t>supervisor </a:t>
            </a:r>
            <a:r>
              <a:rPr lang="es-AR" sz="2400" spc="-5" dirty="0" err="1" smtClean="0">
                <a:latin typeface="Comic Sans MS"/>
                <a:cs typeface="Comic Sans MS"/>
              </a:rPr>
              <a:t>mho</a:t>
            </a:r>
            <a:r>
              <a:rPr lang="es-AR" sz="2400" spc="-5" dirty="0" smtClean="0">
                <a:latin typeface="Comic Sans MS"/>
                <a:cs typeface="Comic Sans MS"/>
              </a:rPr>
              <a:t> se restablezca, dependiendo </a:t>
            </a:r>
            <a:r>
              <a:rPr lang="es-AR" sz="2400" spc="-5" dirty="0" smtClean="0">
                <a:latin typeface="Comic Sans MS"/>
                <a:cs typeface="Comic Sans MS"/>
              </a:rPr>
              <a:t>de la </a:t>
            </a:r>
            <a:r>
              <a:rPr lang="es-AR" sz="2400" spc="-5" dirty="0" smtClean="0">
                <a:latin typeface="Comic Sans MS"/>
                <a:cs typeface="Comic Sans MS"/>
              </a:rPr>
              <a:t>lógica</a:t>
            </a:r>
            <a:r>
              <a:rPr lang="es-AR" sz="2400" dirty="0" smtClean="0">
                <a:latin typeface="Comic Sans MS"/>
                <a:cs typeface="Comic Sans MS"/>
              </a:rPr>
              <a:t> </a:t>
            </a:r>
            <a:r>
              <a:rPr lang="es-AR" sz="2400" spc="-5" dirty="0" smtClean="0">
                <a:latin typeface="Comic Sans MS"/>
                <a:cs typeface="Comic Sans MS"/>
              </a:rPr>
              <a:t>usada.</a:t>
            </a:r>
          </a:p>
          <a:p>
            <a:pPr marL="12700" marR="5080" algn="just">
              <a:lnSpc>
                <a:spcPct val="116100"/>
              </a:lnSpc>
              <a:spcBef>
                <a:spcPts val="100"/>
              </a:spcBef>
            </a:pPr>
            <a:r>
              <a:rPr lang="es-AR" sz="2400" spc="-5" dirty="0" smtClean="0">
                <a:latin typeface="Comic Sans MS"/>
                <a:cs typeface="Comic Sans MS"/>
              </a:rPr>
              <a:t>El</a:t>
            </a:r>
            <a:r>
              <a:rPr lang="es-AR" sz="2400" spc="235" dirty="0" smtClean="0">
                <a:latin typeface="Comic Sans MS"/>
                <a:cs typeface="Comic Sans MS"/>
              </a:rPr>
              <a:t> </a:t>
            </a:r>
            <a:r>
              <a:rPr lang="es-AR" sz="2400" spc="-5" dirty="0" smtClean="0">
                <a:latin typeface="Comic Sans MS"/>
                <a:cs typeface="Comic Sans MS"/>
              </a:rPr>
              <a:t>esquema</a:t>
            </a:r>
            <a:r>
              <a:rPr lang="es-AR" sz="2400" spc="240" dirty="0" smtClean="0">
                <a:latin typeface="Comic Sans MS"/>
                <a:cs typeface="Comic Sans MS"/>
              </a:rPr>
              <a:t> </a:t>
            </a:r>
            <a:r>
              <a:rPr lang="es-AR" sz="2400" spc="-5" dirty="0" smtClean="0">
                <a:latin typeface="Comic Sans MS"/>
                <a:cs typeface="Comic Sans MS"/>
              </a:rPr>
              <a:t>de</a:t>
            </a:r>
            <a:r>
              <a:rPr lang="es-AR" sz="2400" spc="235" dirty="0" smtClean="0">
                <a:latin typeface="Comic Sans MS"/>
                <a:cs typeface="Comic Sans MS"/>
              </a:rPr>
              <a:t> </a:t>
            </a:r>
            <a:r>
              <a:rPr lang="es-AR" sz="2400" spc="-5" dirty="0" smtClean="0">
                <a:latin typeface="Comic Sans MS"/>
                <a:cs typeface="Comic Sans MS"/>
              </a:rPr>
              <a:t>círculo</a:t>
            </a:r>
            <a:r>
              <a:rPr lang="es-AR" sz="2400" spc="240" dirty="0" smtClean="0">
                <a:latin typeface="Comic Sans MS"/>
                <a:cs typeface="Comic Sans MS"/>
              </a:rPr>
              <a:t> </a:t>
            </a:r>
            <a:r>
              <a:rPr lang="es-AR" sz="2400" spc="-5" dirty="0" smtClean="0">
                <a:latin typeface="Comic Sans MS"/>
                <a:cs typeface="Comic Sans MS"/>
              </a:rPr>
              <a:t>concéntrico</a:t>
            </a:r>
            <a:r>
              <a:rPr lang="es-AR" sz="2400" spc="240" dirty="0" smtClean="0">
                <a:latin typeface="Comic Sans MS"/>
                <a:cs typeface="Comic Sans MS"/>
              </a:rPr>
              <a:t> </a:t>
            </a:r>
            <a:r>
              <a:rPr lang="es-AR" sz="2400" spc="-5" dirty="0" smtClean="0">
                <a:latin typeface="Comic Sans MS"/>
                <a:cs typeface="Comic Sans MS"/>
              </a:rPr>
              <a:t>usa</a:t>
            </a:r>
            <a:r>
              <a:rPr lang="es-AR" sz="2400" spc="235" dirty="0" smtClean="0">
                <a:latin typeface="Comic Sans MS"/>
                <a:cs typeface="Comic Sans MS"/>
              </a:rPr>
              <a:t> </a:t>
            </a:r>
            <a:r>
              <a:rPr lang="es-AR" sz="2400" spc="-5" dirty="0" smtClean="0">
                <a:latin typeface="Comic Sans MS"/>
                <a:cs typeface="Comic Sans MS"/>
              </a:rPr>
              <a:t>dos</a:t>
            </a:r>
            <a:r>
              <a:rPr lang="es-AR" sz="2400" spc="240" dirty="0" smtClean="0">
                <a:latin typeface="Comic Sans MS"/>
                <a:cs typeface="Comic Sans MS"/>
              </a:rPr>
              <a:t> </a:t>
            </a:r>
            <a:r>
              <a:rPr lang="es-AR" sz="2400" spc="-5" dirty="0" smtClean="0">
                <a:latin typeface="Comic Sans MS"/>
                <a:cs typeface="Comic Sans MS"/>
              </a:rPr>
              <a:t>relés</a:t>
            </a:r>
            <a:r>
              <a:rPr lang="es-AR" sz="2400" spc="220" dirty="0" smtClean="0">
                <a:latin typeface="Comic Sans MS"/>
                <a:cs typeface="Comic Sans MS"/>
              </a:rPr>
              <a:t> </a:t>
            </a:r>
            <a:r>
              <a:rPr lang="es-AR" sz="2400" spc="-5" dirty="0" err="1" smtClean="0">
                <a:latin typeface="Comic Sans MS"/>
                <a:cs typeface="Comic Sans MS"/>
              </a:rPr>
              <a:t>mho</a:t>
            </a:r>
            <a:r>
              <a:rPr lang="es-AR" sz="2400" spc="-5" dirty="0" smtClean="0">
                <a:latin typeface="Comic Sans MS"/>
                <a:cs typeface="Comic Sans MS"/>
              </a:rPr>
              <a:t>. Este </a:t>
            </a:r>
            <a:r>
              <a:rPr lang="es-AR" sz="2400" spc="-5" dirty="0" smtClean="0">
                <a:latin typeface="Comic Sans MS"/>
                <a:cs typeface="Comic Sans MS"/>
              </a:rPr>
              <a:t>esquema opera esencialmente igual que el </a:t>
            </a:r>
            <a:r>
              <a:rPr lang="es-AR" sz="2400" spc="-5" dirty="0" smtClean="0">
                <a:latin typeface="Comic Sans MS"/>
                <a:cs typeface="Comic Sans MS"/>
              </a:rPr>
              <a:t>esquema de </a:t>
            </a:r>
            <a:r>
              <a:rPr lang="es-AR" sz="2400" spc="-5" dirty="0" smtClean="0">
                <a:latin typeface="Comic Sans MS"/>
                <a:cs typeface="Comic Sans MS"/>
              </a:rPr>
              <a:t>doble</a:t>
            </a:r>
            <a:r>
              <a:rPr lang="es-AR" sz="2400" dirty="0" smtClean="0">
                <a:latin typeface="Comic Sans MS"/>
                <a:cs typeface="Comic Sans MS"/>
              </a:rPr>
              <a:t> </a:t>
            </a:r>
            <a:r>
              <a:rPr lang="es-AR" sz="2400" spc="-5" dirty="0" smtClean="0">
                <a:latin typeface="Comic Sans MS"/>
                <a:cs typeface="Comic Sans MS"/>
              </a:rPr>
              <a:t>lente.</a:t>
            </a:r>
          </a:p>
          <a:p>
            <a:pPr marL="12700" marR="5080" algn="just">
              <a:lnSpc>
                <a:spcPct val="116100"/>
              </a:lnSpc>
              <a:spcBef>
                <a:spcPts val="100"/>
              </a:spcBef>
            </a:pPr>
            <a:r>
              <a:rPr lang="es-AR" sz="2400" spc="-5" dirty="0" smtClean="0">
                <a:latin typeface="Comic Sans MS"/>
                <a:cs typeface="Comic Sans MS"/>
              </a:rPr>
              <a:t>Cuando se emplea el esquema de círculo concéntrico, </a:t>
            </a:r>
            <a:r>
              <a:rPr lang="es-AR" sz="2400" spc="-5" dirty="0" smtClean="0">
                <a:latin typeface="Comic Sans MS"/>
                <a:cs typeface="Comic Sans MS"/>
              </a:rPr>
              <a:t>el círculo</a:t>
            </a:r>
            <a:r>
              <a:rPr lang="es-AR" sz="2400" dirty="0" smtClean="0">
                <a:latin typeface="Comic Sans MS"/>
                <a:cs typeface="Comic Sans MS"/>
              </a:rPr>
              <a:t> </a:t>
            </a:r>
            <a:r>
              <a:rPr lang="es-AR" sz="2400" spc="-5" dirty="0" smtClean="0">
                <a:latin typeface="Comic Sans MS"/>
                <a:cs typeface="Comic Sans MS"/>
              </a:rPr>
              <a:t>interior</a:t>
            </a:r>
            <a:r>
              <a:rPr lang="es-AR" sz="2400" dirty="0" smtClean="0">
                <a:latin typeface="Comic Sans MS"/>
                <a:cs typeface="Comic Sans MS"/>
              </a:rPr>
              <a:t> </a:t>
            </a:r>
            <a:r>
              <a:rPr lang="es-AR" sz="2400" spc="-5" dirty="0" smtClean="0">
                <a:latin typeface="Comic Sans MS"/>
                <a:cs typeface="Comic Sans MS"/>
              </a:rPr>
              <a:t>debe</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ajustado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manera</a:t>
            </a:r>
            <a:r>
              <a:rPr lang="es-AR" sz="2400" dirty="0" smtClean="0">
                <a:latin typeface="Comic Sans MS"/>
                <a:cs typeface="Comic Sans MS"/>
              </a:rPr>
              <a:t> </a:t>
            </a:r>
            <a:r>
              <a:rPr lang="es-AR" sz="2400" spc="-5" dirty="0" smtClean="0">
                <a:latin typeface="Comic Sans MS"/>
                <a:cs typeface="Comic Sans MS"/>
              </a:rPr>
              <a:t>que responda</a:t>
            </a:r>
            <a:r>
              <a:rPr lang="es-AR" sz="2400" spc="5" dirty="0" smtClean="0">
                <a:latin typeface="Comic Sans MS"/>
                <a:cs typeface="Comic Sans MS"/>
              </a:rPr>
              <a:t> </a:t>
            </a:r>
            <a:r>
              <a:rPr lang="es-AR" sz="2400" spc="-5" dirty="0" smtClean="0">
                <a:latin typeface="Comic Sans MS"/>
                <a:cs typeface="Comic Sans MS"/>
              </a:rPr>
              <a:t>únicamente</a:t>
            </a:r>
            <a:r>
              <a:rPr lang="es-AR" sz="2400" spc="5" dirty="0" smtClean="0">
                <a:latin typeface="Comic Sans MS"/>
                <a:cs typeface="Comic Sans MS"/>
              </a:rPr>
              <a:t> </a:t>
            </a:r>
            <a:r>
              <a:rPr lang="es-AR" sz="2400" spc="-5" dirty="0" smtClean="0">
                <a:latin typeface="Comic Sans MS"/>
                <a:cs typeface="Comic Sans MS"/>
              </a:rPr>
              <a:t>a</a:t>
            </a:r>
            <a:r>
              <a:rPr lang="es-AR" sz="2400" spc="10" dirty="0" smtClean="0">
                <a:latin typeface="Comic Sans MS"/>
                <a:cs typeface="Comic Sans MS"/>
              </a:rPr>
              <a:t> </a:t>
            </a:r>
            <a:r>
              <a:rPr lang="es-AR" sz="2400" spc="-5" dirty="0" smtClean="0">
                <a:latin typeface="Comic Sans MS"/>
                <a:cs typeface="Comic Sans MS"/>
              </a:rPr>
              <a:t>oscilaciones</a:t>
            </a:r>
            <a:r>
              <a:rPr lang="es-AR" sz="2400" spc="5" dirty="0" smtClean="0">
                <a:latin typeface="Comic Sans MS"/>
                <a:cs typeface="Comic Sans MS"/>
              </a:rPr>
              <a:t> </a:t>
            </a:r>
            <a:r>
              <a:rPr lang="es-AR" sz="2400" spc="-5" dirty="0" smtClean="0">
                <a:latin typeface="Comic Sans MS"/>
                <a:cs typeface="Comic Sans MS"/>
              </a:rPr>
              <a:t>no</a:t>
            </a:r>
            <a:r>
              <a:rPr lang="es-AR" sz="2400" spc="5" dirty="0" smtClean="0">
                <a:latin typeface="Comic Sans MS"/>
                <a:cs typeface="Comic Sans MS"/>
              </a:rPr>
              <a:t> </a:t>
            </a:r>
            <a:r>
              <a:rPr lang="es-AR" sz="2400" spc="-5" dirty="0" smtClean="0">
                <a:latin typeface="Comic Sans MS"/>
                <a:cs typeface="Comic Sans MS"/>
              </a:rPr>
              <a:t>recuperables.</a:t>
            </a:r>
            <a:endParaRPr lang="es-AR" sz="2400" dirty="0" smtClean="0">
              <a:latin typeface="Comic Sans MS"/>
              <a:cs typeface="Comic Sans MS"/>
            </a:endParaRPr>
          </a:p>
          <a:p>
            <a:pPr marL="12700" algn="just">
              <a:spcBef>
                <a:spcPts val="100"/>
              </a:spcBef>
            </a:pPr>
            <a:endParaRPr lang="es-AR" sz="2400" dirty="0" smtClean="0">
              <a:latin typeface="Comic Sans MS"/>
              <a:cs typeface="Comic Sans MS"/>
            </a:endParaRPr>
          </a:p>
          <a:p>
            <a:pPr marL="12700">
              <a:spcBef>
                <a:spcPts val="100"/>
              </a:spcBef>
            </a:pPr>
            <a:endParaRPr sz="900">
              <a:latin typeface="Comic Sans MS"/>
              <a:cs typeface="Comic Sans MS"/>
            </a:endParaRPr>
          </a:p>
        </p:txBody>
      </p:sp>
      <p:sp>
        <p:nvSpPr>
          <p:cNvPr id="19" name="object 8"/>
          <p:cNvSpPr txBox="1"/>
          <p:nvPr/>
        </p:nvSpPr>
        <p:spPr>
          <a:xfrm>
            <a:off x="13369956" y="5243514"/>
            <a:ext cx="4214842"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 7</a:t>
            </a:r>
            <a:r>
              <a:rPr sz="2000" b="1" spc="235" dirty="0">
                <a:latin typeface="Comic Sans MS"/>
                <a:cs typeface="Comic Sans MS"/>
              </a:rPr>
              <a:t> </a:t>
            </a:r>
            <a:r>
              <a:rPr sz="2000" b="1" spc="-5" dirty="0">
                <a:latin typeface="Comic Sans MS"/>
                <a:cs typeface="Comic Sans MS"/>
              </a:rPr>
              <a:t>Esquema de </a:t>
            </a:r>
            <a:r>
              <a:rPr sz="2000" b="1" spc="-10" dirty="0">
                <a:latin typeface="Comic Sans MS"/>
                <a:cs typeface="Comic Sans MS"/>
              </a:rPr>
              <a:t>doble</a:t>
            </a:r>
            <a:r>
              <a:rPr sz="2000" b="1" spc="-5" dirty="0">
                <a:latin typeface="Comic Sans MS"/>
                <a:cs typeface="Comic Sans MS"/>
              </a:rPr>
              <a:t> lente</a:t>
            </a:r>
            <a:endParaRPr sz="2000" b="1">
              <a:latin typeface="Comic Sans MS"/>
              <a:cs typeface="Comic Sans MS"/>
            </a:endParaRPr>
          </a:p>
        </p:txBody>
      </p:sp>
      <p:pic>
        <p:nvPicPr>
          <p:cNvPr id="20" name="Picture 2"/>
          <p:cNvPicPr>
            <a:picLocks noChangeAspect="1" noChangeArrowheads="1"/>
          </p:cNvPicPr>
          <p:nvPr/>
        </p:nvPicPr>
        <p:blipFill>
          <a:blip r:embed="rId2"/>
          <a:srcRect/>
          <a:stretch>
            <a:fillRect/>
          </a:stretch>
        </p:blipFill>
        <p:spPr bwMode="auto">
          <a:xfrm>
            <a:off x="13084205" y="385730"/>
            <a:ext cx="4143404" cy="4786346"/>
          </a:xfrm>
          <a:prstGeom prst="rect">
            <a:avLst/>
          </a:prstGeom>
          <a:noFill/>
          <a:ln w="9525">
            <a:noFill/>
            <a:miter lim="800000"/>
            <a:headEnd/>
            <a:tailEnd/>
          </a:ln>
          <a:effectLst/>
        </p:spPr>
      </p:pic>
      <p:pic>
        <p:nvPicPr>
          <p:cNvPr id="21" name="Picture 3"/>
          <p:cNvPicPr>
            <a:picLocks noChangeAspect="1" noChangeArrowheads="1"/>
          </p:cNvPicPr>
          <p:nvPr/>
        </p:nvPicPr>
        <p:blipFill>
          <a:blip r:embed="rId3"/>
          <a:srcRect/>
          <a:stretch>
            <a:fillRect/>
          </a:stretch>
        </p:blipFill>
        <p:spPr bwMode="auto">
          <a:xfrm>
            <a:off x="10941064" y="5672142"/>
            <a:ext cx="3838570" cy="4133840"/>
          </a:xfrm>
          <a:prstGeom prst="rect">
            <a:avLst/>
          </a:prstGeom>
          <a:noFill/>
          <a:ln w="9525">
            <a:noFill/>
            <a:miter lim="800000"/>
            <a:headEnd/>
            <a:tailEnd/>
          </a:ln>
          <a:effectLst/>
        </p:spPr>
      </p:pic>
      <p:sp>
        <p:nvSpPr>
          <p:cNvPr id="22" name="21 Rectángulo"/>
          <p:cNvSpPr/>
          <p:nvPr/>
        </p:nvSpPr>
        <p:spPr>
          <a:xfrm>
            <a:off x="14798716" y="7815282"/>
            <a:ext cx="2643207" cy="707886"/>
          </a:xfrm>
          <a:prstGeom prst="rect">
            <a:avLst/>
          </a:prstGeom>
        </p:spPr>
        <p:txBody>
          <a:bodyPr wrap="square">
            <a:spAutoFit/>
          </a:bodyPr>
          <a:lstStyle/>
          <a:p>
            <a:pPr algn="ctr"/>
            <a:r>
              <a:rPr lang="es-AR" sz="2000" b="1" dirty="0" smtClean="0">
                <a:latin typeface="Comic Sans MS" pitchFamily="66" charset="0"/>
              </a:rPr>
              <a:t>Figura 8 Esquema de doble visera</a:t>
            </a:r>
            <a:r>
              <a:rPr lang="es-AR" b="1" dirty="0" smtClean="0"/>
              <a:t>. </a:t>
            </a:r>
            <a:endParaRPr lang="es-AR"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296802" y="385730"/>
            <a:ext cx="17287996" cy="4263475"/>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Aplicación</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un</a:t>
            </a:r>
            <a:r>
              <a:rPr sz="2400" b="1" dirty="0">
                <a:latin typeface="Comic Sans MS"/>
                <a:cs typeface="Comic Sans MS"/>
              </a:rPr>
              <a:t> </a:t>
            </a:r>
            <a:r>
              <a:rPr sz="2400" b="1" spc="-5" dirty="0">
                <a:latin typeface="Comic Sans MS"/>
                <a:cs typeface="Comic Sans MS"/>
              </a:rPr>
              <a:t>relé</a:t>
            </a:r>
            <a:r>
              <a:rPr sz="2400" b="1" dirty="0">
                <a:latin typeface="Comic Sans MS"/>
                <a:cs typeface="Comic Sans MS"/>
              </a:rPr>
              <a:t> </a:t>
            </a:r>
            <a:r>
              <a:rPr sz="2400" b="1" spc="-5" dirty="0">
                <a:latin typeface="Comic Sans MS"/>
                <a:cs typeface="Comic Sans MS"/>
              </a:rPr>
              <a:t>mho</a:t>
            </a:r>
            <a:r>
              <a:rPr sz="2400" b="1" dirty="0">
                <a:latin typeface="Comic Sans MS"/>
                <a:cs typeface="Comic Sans MS"/>
              </a:rPr>
              <a:t> </a:t>
            </a:r>
            <a:r>
              <a:rPr sz="2400" b="1" spc="-5" dirty="0">
                <a:latin typeface="Comic Sans MS"/>
                <a:cs typeface="Comic Sans MS"/>
              </a:rPr>
              <a:t>para</a:t>
            </a:r>
            <a:r>
              <a:rPr sz="2400" b="1" dirty="0">
                <a:latin typeface="Comic Sans MS"/>
                <a:cs typeface="Comic Sans MS"/>
              </a:rPr>
              <a:t> </a:t>
            </a:r>
            <a:r>
              <a:rPr sz="2400" b="1" spc="-5" dirty="0">
                <a:latin typeface="Comic Sans MS"/>
                <a:cs typeface="Comic Sans MS"/>
              </a:rPr>
              <a:t>la</a:t>
            </a:r>
            <a:r>
              <a:rPr sz="2400" b="1" dirty="0">
                <a:latin typeface="Comic Sans MS"/>
                <a:cs typeface="Comic Sans MS"/>
              </a:rPr>
              <a:t> </a:t>
            </a:r>
            <a:r>
              <a:rPr sz="2400" b="1" spc="-5">
                <a:latin typeface="Comic Sans MS"/>
                <a:cs typeface="Comic Sans MS"/>
              </a:rPr>
              <a:t>protección</a:t>
            </a:r>
            <a:r>
              <a:rPr sz="2400" b="1">
                <a:latin typeface="Comic Sans MS"/>
                <a:cs typeface="Comic Sans MS"/>
              </a:rPr>
              <a:t> </a:t>
            </a:r>
            <a:r>
              <a:rPr sz="2400" b="1" spc="-5" smtClean="0">
                <a:latin typeface="Comic Sans MS"/>
                <a:cs typeface="Comic Sans MS"/>
              </a:rPr>
              <a:t>de</a:t>
            </a:r>
            <a:r>
              <a:rPr lang="es-AR" sz="2400" b="1" spc="-5" dirty="0" smtClean="0">
                <a:latin typeface="Comic Sans MS"/>
                <a:cs typeface="Comic Sans MS"/>
              </a:rPr>
              <a:t> </a:t>
            </a:r>
            <a:r>
              <a:rPr sz="2400" b="1" spc="-5" smtClean="0">
                <a:latin typeface="Comic Sans MS"/>
                <a:cs typeface="Comic Sans MS"/>
              </a:rPr>
              <a:t>pérdida</a:t>
            </a:r>
            <a:r>
              <a:rPr sz="2400" b="1" smtClean="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sincronismo</a:t>
            </a:r>
            <a:r>
              <a:rPr sz="2400" b="1" spc="5"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a:latin typeface="Comic Sans MS"/>
                <a:cs typeface="Comic Sans MS"/>
              </a:rPr>
              <a:t>varias</a:t>
            </a:r>
            <a:r>
              <a:rPr sz="2400" b="1" spc="5">
                <a:latin typeface="Comic Sans MS"/>
                <a:cs typeface="Comic Sans MS"/>
              </a:rPr>
              <a:t> </a:t>
            </a:r>
            <a:r>
              <a:rPr sz="2400" b="1" spc="-5" smtClean="0">
                <a:latin typeface="Comic Sans MS"/>
                <a:cs typeface="Comic Sans MS"/>
              </a:rPr>
              <a:t>unidades</a:t>
            </a:r>
            <a:endParaRPr lang="es-ES" sz="2400" b="1" spc="-5" dirty="0" smtClean="0">
              <a:latin typeface="Comic Sans MS"/>
              <a:cs typeface="Comic Sans MS"/>
            </a:endParaRPr>
          </a:p>
          <a:p>
            <a:pPr marL="12700" marR="5080" algn="just">
              <a:spcBef>
                <a:spcPts val="100"/>
              </a:spcBef>
            </a:pPr>
            <a:endParaRPr lang="es-ES" sz="2400" b="1" spc="-5" dirty="0" smtClean="0">
              <a:latin typeface="Comic Sans MS"/>
              <a:cs typeface="Comic Sans MS"/>
            </a:endParaRPr>
          </a:p>
          <a:p>
            <a:pPr marL="12700" marR="5080" algn="just">
              <a:spcBef>
                <a:spcPts val="100"/>
              </a:spcBef>
            </a:pPr>
            <a:r>
              <a:rPr lang="es-AR" sz="2400" spc="-5" dirty="0" smtClean="0">
                <a:latin typeface="Comic Sans MS"/>
                <a:cs typeface="Comic Sans MS"/>
              </a:rPr>
              <a:t>Por economía, un esquema de protección de pérdida </a:t>
            </a:r>
            <a:r>
              <a:rPr lang="es-AR" sz="2400" spc="-5" dirty="0" smtClean="0">
                <a:latin typeface="Comic Sans MS"/>
                <a:cs typeface="Comic Sans MS"/>
              </a:rPr>
              <a:t>de sincronismo </a:t>
            </a:r>
            <a:r>
              <a:rPr lang="es-AR" sz="2400" spc="-5" dirty="0" smtClean="0">
                <a:latin typeface="Comic Sans MS"/>
                <a:cs typeface="Comic Sans MS"/>
              </a:rPr>
              <a:t>es usado para proteger más de una </a:t>
            </a:r>
            <a:r>
              <a:rPr lang="es-AR" sz="2400" spc="-5" dirty="0" smtClean="0">
                <a:latin typeface="Comic Sans MS"/>
                <a:cs typeface="Comic Sans MS"/>
              </a:rPr>
              <a:t>unidad generadora</a:t>
            </a:r>
            <a:r>
              <a:rPr lang="es-AR" sz="2400" dirty="0" smtClean="0">
                <a:latin typeface="Comic Sans MS"/>
                <a:cs typeface="Comic Sans MS"/>
              </a:rPr>
              <a:t> </a:t>
            </a:r>
            <a:r>
              <a:rPr lang="es-AR" sz="2400" spc="-5" dirty="0" smtClean="0">
                <a:latin typeface="Comic Sans MS"/>
                <a:cs typeface="Comic Sans MS"/>
              </a:rPr>
              <a:t>cuando</a:t>
            </a:r>
            <a:r>
              <a:rPr lang="es-AR" sz="2400" dirty="0" smtClean="0">
                <a:latin typeface="Comic Sans MS"/>
                <a:cs typeface="Comic Sans MS"/>
              </a:rPr>
              <a:t> </a:t>
            </a:r>
            <a:r>
              <a:rPr lang="es-AR" sz="2400" spc="-5" dirty="0" smtClean="0">
                <a:latin typeface="Comic Sans MS"/>
                <a:cs typeface="Comic Sans MS"/>
              </a:rPr>
              <a:t>comparten</a:t>
            </a:r>
            <a:r>
              <a:rPr lang="es-AR" sz="2400" spc="260" dirty="0" smtClean="0">
                <a:latin typeface="Comic Sans MS"/>
                <a:cs typeface="Comic Sans MS"/>
              </a:rPr>
              <a:t> </a:t>
            </a:r>
            <a:r>
              <a:rPr lang="es-AR" sz="2400" spc="-5" dirty="0" smtClean="0">
                <a:latin typeface="Comic Sans MS"/>
                <a:cs typeface="Comic Sans MS"/>
              </a:rPr>
              <a:t>un</a:t>
            </a:r>
            <a:r>
              <a:rPr lang="es-AR" sz="2400" spc="260" dirty="0" smtClean="0">
                <a:latin typeface="Comic Sans MS"/>
                <a:cs typeface="Comic Sans MS"/>
              </a:rPr>
              <a:t> </a:t>
            </a:r>
            <a:r>
              <a:rPr lang="es-AR" sz="2400" spc="-5" dirty="0" smtClean="0">
                <a:latin typeface="Comic Sans MS"/>
                <a:cs typeface="Comic Sans MS"/>
              </a:rPr>
              <a:t>transformador elevador</a:t>
            </a:r>
            <a:r>
              <a:rPr lang="es-AR" sz="2400" dirty="0" smtClean="0">
                <a:latin typeface="Comic Sans MS"/>
                <a:cs typeface="Comic Sans MS"/>
              </a:rPr>
              <a:t> </a:t>
            </a:r>
            <a:r>
              <a:rPr lang="es-AR" sz="2400" spc="-5" dirty="0" smtClean="0">
                <a:latin typeface="Comic Sans MS"/>
                <a:cs typeface="Comic Sans MS"/>
              </a:rPr>
              <a:t>y/o</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línea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transmisión</a:t>
            </a:r>
            <a:r>
              <a:rPr lang="es-AR" sz="2400" dirty="0" smtClean="0">
                <a:latin typeface="Comic Sans MS"/>
                <a:cs typeface="Comic Sans MS"/>
              </a:rPr>
              <a:t> </a:t>
            </a:r>
            <a:r>
              <a:rPr lang="es-AR" sz="2400" spc="-5" dirty="0" smtClean="0">
                <a:latin typeface="Comic Sans MS"/>
                <a:cs typeface="Comic Sans MS"/>
              </a:rPr>
              <a:t>comunes.</a:t>
            </a:r>
            <a:r>
              <a:rPr lang="es-AR" sz="2400" dirty="0" smtClean="0">
                <a:latin typeface="Comic Sans MS"/>
                <a:cs typeface="Comic Sans MS"/>
              </a:rPr>
              <a:t> </a:t>
            </a:r>
            <a:r>
              <a:rPr lang="es-AR" sz="2400" spc="-5" dirty="0" smtClean="0">
                <a:latin typeface="Comic Sans MS"/>
                <a:cs typeface="Comic Sans MS"/>
              </a:rPr>
              <a:t>Para propósitos </a:t>
            </a:r>
            <a:r>
              <a:rPr lang="es-AR" sz="2400" spc="-5" dirty="0" smtClean="0">
                <a:latin typeface="Comic Sans MS"/>
                <a:cs typeface="Comic Sans MS"/>
              </a:rPr>
              <a:t>de discusión, considérese que tres </a:t>
            </a:r>
            <a:r>
              <a:rPr lang="es-AR" sz="2400" spc="-5" dirty="0" smtClean="0">
                <a:latin typeface="Comic Sans MS"/>
                <a:cs typeface="Comic Sans MS"/>
              </a:rPr>
              <a:t>unidades idénticas</a:t>
            </a:r>
            <a:r>
              <a:rPr lang="es-AR" sz="2400" spc="175" dirty="0" smtClean="0">
                <a:latin typeface="Comic Sans MS"/>
                <a:cs typeface="Comic Sans MS"/>
              </a:rPr>
              <a:t> </a:t>
            </a:r>
            <a:r>
              <a:rPr lang="es-AR" sz="2400" spc="-5" dirty="0" smtClean="0">
                <a:latin typeface="Comic Sans MS"/>
                <a:cs typeface="Comic Sans MS"/>
              </a:rPr>
              <a:t>comparten</a:t>
            </a:r>
            <a:r>
              <a:rPr lang="es-AR" sz="2400" spc="180" dirty="0" smtClean="0">
                <a:latin typeface="Comic Sans MS"/>
                <a:cs typeface="Comic Sans MS"/>
              </a:rPr>
              <a:t> </a:t>
            </a:r>
            <a:r>
              <a:rPr lang="es-AR" sz="2400" spc="-5" dirty="0" smtClean="0">
                <a:latin typeface="Comic Sans MS"/>
                <a:cs typeface="Comic Sans MS"/>
              </a:rPr>
              <a:t>un</a:t>
            </a:r>
            <a:r>
              <a:rPr lang="es-AR" sz="2400" spc="180" dirty="0" smtClean="0">
                <a:latin typeface="Comic Sans MS"/>
                <a:cs typeface="Comic Sans MS"/>
              </a:rPr>
              <a:t> </a:t>
            </a:r>
            <a:r>
              <a:rPr lang="es-AR" sz="2400" spc="-5" dirty="0" smtClean="0">
                <a:latin typeface="Comic Sans MS"/>
                <a:cs typeface="Comic Sans MS"/>
              </a:rPr>
              <a:t>transformador</a:t>
            </a:r>
            <a:r>
              <a:rPr lang="es-AR" sz="2400" spc="170" dirty="0" smtClean="0">
                <a:latin typeface="Comic Sans MS"/>
                <a:cs typeface="Comic Sans MS"/>
              </a:rPr>
              <a:t> </a:t>
            </a:r>
            <a:r>
              <a:rPr lang="es-AR" sz="2400" spc="-5" dirty="0" smtClean="0">
                <a:latin typeface="Comic Sans MS"/>
                <a:cs typeface="Comic Sans MS"/>
              </a:rPr>
              <a:t>elevador</a:t>
            </a:r>
            <a:r>
              <a:rPr lang="es-AR" sz="2400" spc="170" dirty="0" smtClean="0">
                <a:latin typeface="Comic Sans MS"/>
                <a:cs typeface="Comic Sans MS"/>
              </a:rPr>
              <a:t> </a:t>
            </a:r>
            <a:r>
              <a:rPr lang="es-AR" sz="2400" spc="-5" dirty="0" smtClean="0">
                <a:latin typeface="Comic Sans MS"/>
                <a:cs typeface="Comic Sans MS"/>
              </a:rPr>
              <a:t>común</a:t>
            </a:r>
            <a:r>
              <a:rPr lang="es-AR" sz="2400" spc="-5" dirty="0" smtClean="0">
                <a:latin typeface="Comic Sans MS"/>
                <a:cs typeface="Comic Sans MS"/>
              </a:rPr>
              <a:t>. Si</a:t>
            </a:r>
            <a:r>
              <a:rPr lang="es-AR" sz="2400" dirty="0" smtClean="0">
                <a:latin typeface="Comic Sans MS"/>
                <a:cs typeface="Comic Sans MS"/>
              </a:rPr>
              <a:t> </a:t>
            </a: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tres</a:t>
            </a:r>
            <a:r>
              <a:rPr lang="es-AR" sz="2400" dirty="0" smtClean="0">
                <a:latin typeface="Comic Sans MS"/>
                <a:cs typeface="Comic Sans MS"/>
              </a:rPr>
              <a:t> </a:t>
            </a:r>
            <a:r>
              <a:rPr lang="es-AR" sz="2400" spc="-5" dirty="0" smtClean="0">
                <a:latin typeface="Comic Sans MS"/>
                <a:cs typeface="Comic Sans MS"/>
              </a:rPr>
              <a:t>unidades</a:t>
            </a:r>
            <a:r>
              <a:rPr lang="es-AR" sz="2400" dirty="0" smtClean="0">
                <a:latin typeface="Comic Sans MS"/>
                <a:cs typeface="Comic Sans MS"/>
              </a:rPr>
              <a:t> </a:t>
            </a:r>
            <a:r>
              <a:rPr lang="es-AR" sz="2400" spc="-5" dirty="0" smtClean="0">
                <a:latin typeface="Comic Sans MS"/>
                <a:cs typeface="Comic Sans MS"/>
              </a:rPr>
              <a:t>están</a:t>
            </a:r>
            <a:r>
              <a:rPr lang="es-AR" sz="2400" dirty="0" smtClean="0">
                <a:latin typeface="Comic Sans MS"/>
                <a:cs typeface="Comic Sans MS"/>
              </a:rPr>
              <a:t> </a:t>
            </a:r>
            <a:r>
              <a:rPr lang="es-AR" sz="2400" spc="-5" dirty="0" smtClean="0">
                <a:latin typeface="Comic Sans MS"/>
                <a:cs typeface="Comic Sans MS"/>
              </a:rPr>
              <a:t>generando</a:t>
            </a:r>
            <a:r>
              <a:rPr lang="es-AR" sz="2400" spc="260" dirty="0" smtClean="0">
                <a:latin typeface="Comic Sans MS"/>
                <a:cs typeface="Comic Sans MS"/>
              </a:rPr>
              <a:t> </a:t>
            </a:r>
            <a:r>
              <a:rPr lang="es-AR" sz="2400" spc="-5" dirty="0" smtClean="0">
                <a:latin typeface="Comic Sans MS"/>
                <a:cs typeface="Comic Sans MS"/>
              </a:rPr>
              <a:t>con</a:t>
            </a:r>
            <a:r>
              <a:rPr lang="es-AR" sz="2400" spc="260" dirty="0" smtClean="0">
                <a:latin typeface="Comic Sans MS"/>
                <a:cs typeface="Comic Sans MS"/>
              </a:rPr>
              <a:t> </a:t>
            </a:r>
            <a:r>
              <a:rPr lang="es-AR" sz="2400" spc="-5" dirty="0" smtClean="0">
                <a:latin typeface="Comic Sans MS"/>
                <a:cs typeface="Comic Sans MS"/>
              </a:rPr>
              <a:t>igual excitación</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trayectoria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pasará</a:t>
            </a:r>
            <a:r>
              <a:rPr lang="es-AR" sz="2400" dirty="0" smtClean="0">
                <a:latin typeface="Comic Sans MS"/>
                <a:cs typeface="Comic Sans MS"/>
              </a:rPr>
              <a:t> </a:t>
            </a:r>
            <a:r>
              <a:rPr lang="es-AR" sz="2400" spc="-5" dirty="0" smtClean="0">
                <a:latin typeface="Comic Sans MS"/>
                <a:cs typeface="Comic Sans MS"/>
              </a:rPr>
              <a:t>más cerca </a:t>
            </a:r>
            <a:r>
              <a:rPr lang="es-AR" sz="2400" spc="-5" dirty="0" smtClean="0">
                <a:latin typeface="Comic Sans MS"/>
                <a:cs typeface="Comic Sans MS"/>
              </a:rPr>
              <a:t>de las terminales de los generadores que la que </a:t>
            </a:r>
            <a:r>
              <a:rPr lang="es-AR" sz="2400" spc="-5" dirty="0" smtClean="0">
                <a:latin typeface="Comic Sans MS"/>
                <a:cs typeface="Comic Sans MS"/>
              </a:rPr>
              <a:t>se tendría </a:t>
            </a:r>
            <a:r>
              <a:rPr lang="es-AR" sz="2400" spc="-5" dirty="0" smtClean="0">
                <a:latin typeface="Comic Sans MS"/>
                <a:cs typeface="Comic Sans MS"/>
              </a:rPr>
              <a:t>con únicamente un generador en línea.</a:t>
            </a:r>
            <a:r>
              <a:rPr lang="es-AR" sz="2400" dirty="0" smtClean="0">
                <a:latin typeface="Comic Sans MS"/>
                <a:cs typeface="Comic Sans MS"/>
              </a:rPr>
              <a:t> </a:t>
            </a:r>
            <a:r>
              <a:rPr lang="es-AR" sz="2400" spc="-5" dirty="0" smtClean="0">
                <a:latin typeface="Comic Sans MS"/>
                <a:cs typeface="Comic Sans MS"/>
              </a:rPr>
              <a:t>Esto </a:t>
            </a:r>
            <a:r>
              <a:rPr lang="es-AR" sz="2400" spc="-5" dirty="0" smtClean="0">
                <a:latin typeface="Comic Sans MS"/>
                <a:cs typeface="Comic Sans MS"/>
              </a:rPr>
              <a:t>es debido </a:t>
            </a:r>
            <a:r>
              <a:rPr lang="es-AR" sz="2400" spc="-5" dirty="0" smtClean="0">
                <a:latin typeface="Comic Sans MS"/>
                <a:cs typeface="Comic Sans MS"/>
              </a:rPr>
              <a:t>a las impedancias combinadas de los </a:t>
            </a:r>
            <a:r>
              <a:rPr lang="es-AR" sz="2400" spc="-5" dirty="0" smtClean="0">
                <a:latin typeface="Comic Sans MS"/>
                <a:cs typeface="Comic Sans MS"/>
              </a:rPr>
              <a:t>generadores en </a:t>
            </a:r>
            <a:r>
              <a:rPr lang="es-AR" sz="2400" spc="-5" dirty="0" smtClean="0">
                <a:latin typeface="Comic Sans MS"/>
                <a:cs typeface="Comic Sans MS"/>
              </a:rPr>
              <a:t>línea, que son aproximadamente 1/3 de la </a:t>
            </a:r>
            <a:r>
              <a:rPr lang="es-AR" sz="2400" spc="-5" dirty="0" smtClean="0">
                <a:latin typeface="Comic Sans MS"/>
                <a:cs typeface="Comic Sans MS"/>
              </a:rPr>
              <a:t>impedancia de </a:t>
            </a:r>
            <a:r>
              <a:rPr lang="es-AR" sz="2400" spc="-5" dirty="0" smtClean="0">
                <a:latin typeface="Comic Sans MS"/>
                <a:cs typeface="Comic Sans MS"/>
              </a:rPr>
              <a:t>un generador en línea.</a:t>
            </a:r>
            <a:r>
              <a:rPr lang="es-AR" sz="2400" dirty="0" smtClean="0">
                <a:latin typeface="Comic Sans MS"/>
                <a:cs typeface="Comic Sans MS"/>
              </a:rPr>
              <a:t> </a:t>
            </a:r>
            <a:r>
              <a:rPr lang="es-AR" sz="2400" spc="-5" dirty="0" smtClean="0">
                <a:latin typeface="Comic Sans MS"/>
                <a:cs typeface="Comic Sans MS"/>
              </a:rPr>
              <a:t>Sin embargo, para proteger </a:t>
            </a:r>
            <a:r>
              <a:rPr lang="es-AR" sz="2400" spc="-5" dirty="0" smtClean="0">
                <a:latin typeface="Comic Sans MS"/>
                <a:cs typeface="Comic Sans MS"/>
              </a:rPr>
              <a:t>el caso </a:t>
            </a:r>
            <a:r>
              <a:rPr lang="es-AR" sz="2400" spc="-5" dirty="0" smtClean="0">
                <a:latin typeface="Comic Sans MS"/>
                <a:cs typeface="Comic Sans MS"/>
              </a:rPr>
              <a:t>en que sólo un generador está en línea, el relé </a:t>
            </a:r>
            <a:r>
              <a:rPr lang="es-AR" sz="2400" spc="-5" dirty="0" err="1" smtClean="0">
                <a:latin typeface="Comic Sans MS"/>
                <a:cs typeface="Comic Sans MS"/>
              </a:rPr>
              <a:t>mho</a:t>
            </a:r>
            <a:r>
              <a:rPr lang="es-AR" sz="2400" spc="-5" dirty="0" smtClean="0">
                <a:latin typeface="Comic Sans MS"/>
                <a:cs typeface="Comic Sans MS"/>
              </a:rPr>
              <a:t> deberá </a:t>
            </a:r>
            <a:r>
              <a:rPr lang="es-AR" sz="2400" spc="-5" dirty="0" smtClean="0">
                <a:latin typeface="Comic Sans MS"/>
                <a:cs typeface="Comic Sans MS"/>
              </a:rPr>
              <a:t>tener un mayor ajuste del diámetro.</a:t>
            </a:r>
            <a:r>
              <a:rPr lang="es-AR" sz="2400" dirty="0" smtClean="0">
                <a:latin typeface="Comic Sans MS"/>
                <a:cs typeface="Comic Sans MS"/>
              </a:rPr>
              <a:t> </a:t>
            </a:r>
            <a:r>
              <a:rPr lang="es-AR" sz="2400" spc="-5" dirty="0" smtClean="0">
                <a:latin typeface="Comic Sans MS"/>
                <a:cs typeface="Comic Sans MS"/>
              </a:rPr>
              <a:t>Por ello, </a:t>
            </a:r>
            <a:r>
              <a:rPr lang="es-AR" sz="2400" spc="-5" dirty="0" smtClean="0">
                <a:latin typeface="Comic Sans MS"/>
                <a:cs typeface="Comic Sans MS"/>
              </a:rPr>
              <a:t>un esquema </a:t>
            </a:r>
            <a:r>
              <a:rPr lang="es-AR" sz="2400" spc="-5" dirty="0" smtClean="0">
                <a:latin typeface="Comic Sans MS"/>
                <a:cs typeface="Comic Sans MS"/>
              </a:rPr>
              <a:t>de un solo relé </a:t>
            </a:r>
            <a:r>
              <a:rPr lang="es-AR" sz="2400" spc="-5" dirty="0" err="1" smtClean="0">
                <a:latin typeface="Comic Sans MS"/>
                <a:cs typeface="Comic Sans MS"/>
              </a:rPr>
              <a:t>mho</a:t>
            </a:r>
            <a:r>
              <a:rPr lang="es-AR" sz="2400" spc="-5" dirty="0" smtClean="0">
                <a:latin typeface="Comic Sans MS"/>
                <a:cs typeface="Comic Sans MS"/>
              </a:rPr>
              <a:t> puede estar expuesto </a:t>
            </a:r>
            <a:r>
              <a:rPr lang="es-AR" sz="2400" spc="-5" dirty="0" smtClean="0">
                <a:latin typeface="Comic Sans MS"/>
                <a:cs typeface="Comic Sans MS"/>
              </a:rPr>
              <a:t>a disparar</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oscilación</a:t>
            </a:r>
            <a:r>
              <a:rPr lang="es-AR" sz="2400" dirty="0" smtClean="0">
                <a:latin typeface="Comic Sans MS"/>
                <a:cs typeface="Comic Sans MS"/>
              </a:rPr>
              <a:t> </a:t>
            </a:r>
            <a:r>
              <a:rPr lang="es-AR" sz="2400" spc="-5" dirty="0" smtClean="0">
                <a:latin typeface="Comic Sans MS"/>
                <a:cs typeface="Comic Sans MS"/>
              </a:rPr>
              <a:t>estable.</a:t>
            </a:r>
            <a:r>
              <a:rPr lang="es-AR" sz="2400" dirty="0" smtClean="0">
                <a:latin typeface="Comic Sans MS"/>
                <a:cs typeface="Comic Sans MS"/>
              </a:rPr>
              <a:t> </a:t>
            </a:r>
            <a:r>
              <a:rPr lang="es-AR" sz="2400" spc="-5" dirty="0" smtClean="0">
                <a:latin typeface="Comic Sans MS"/>
                <a:cs typeface="Comic Sans MS"/>
              </a:rPr>
              <a:t>Este</a:t>
            </a:r>
            <a:r>
              <a:rPr lang="es-AR" sz="2400" dirty="0" smtClean="0">
                <a:latin typeface="Comic Sans MS"/>
                <a:cs typeface="Comic Sans MS"/>
              </a:rPr>
              <a:t> </a:t>
            </a:r>
            <a:r>
              <a:rPr lang="es-AR" sz="2400" spc="-5" dirty="0" smtClean="0">
                <a:latin typeface="Comic Sans MS"/>
                <a:cs typeface="Comic Sans MS"/>
              </a:rPr>
              <a:t>tipo</a:t>
            </a:r>
            <a:r>
              <a:rPr lang="es-AR" sz="2400" spc="254" dirty="0" smtClean="0">
                <a:latin typeface="Comic Sans MS"/>
                <a:cs typeface="Comic Sans MS"/>
              </a:rPr>
              <a:t> </a:t>
            </a:r>
            <a:r>
              <a:rPr lang="es-AR" sz="2400" spc="-5" dirty="0" smtClean="0">
                <a:latin typeface="Comic Sans MS"/>
                <a:cs typeface="Comic Sans MS"/>
              </a:rPr>
              <a:t>de aplicación </a:t>
            </a:r>
            <a:r>
              <a:rPr lang="es-AR" sz="2400" spc="-5" dirty="0" smtClean="0">
                <a:latin typeface="Comic Sans MS"/>
                <a:cs typeface="Comic Sans MS"/>
              </a:rPr>
              <a:t>puede ser efectuada seguramente con uno </a:t>
            </a:r>
            <a:r>
              <a:rPr lang="es-AR" sz="2400" spc="-5" dirty="0" smtClean="0">
                <a:latin typeface="Comic Sans MS"/>
                <a:cs typeface="Comic Sans MS"/>
              </a:rPr>
              <a:t>de los</a:t>
            </a:r>
            <a:r>
              <a:rPr lang="es-AR" sz="2400" dirty="0" smtClean="0">
                <a:latin typeface="Comic Sans MS"/>
                <a:cs typeface="Comic Sans MS"/>
              </a:rPr>
              <a:t> </a:t>
            </a:r>
            <a:r>
              <a:rPr lang="es-AR" sz="2400" spc="-5" dirty="0" smtClean="0">
                <a:latin typeface="Comic Sans MS"/>
                <a:cs typeface="Comic Sans MS"/>
              </a:rPr>
              <a:t>esquemas</a:t>
            </a:r>
            <a:r>
              <a:rPr lang="es-AR" sz="2400" spc="5"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viseras</a:t>
            </a:r>
            <a:r>
              <a:rPr lang="es-AR" sz="2400" spc="5" dirty="0" smtClean="0">
                <a:latin typeface="Comic Sans MS"/>
                <a:cs typeface="Comic Sans MS"/>
              </a:rPr>
              <a:t> </a:t>
            </a:r>
            <a:r>
              <a:rPr lang="es-AR" sz="2400" spc="-5" dirty="0" smtClean="0">
                <a:latin typeface="Comic Sans MS"/>
                <a:cs typeface="Comic Sans MS"/>
              </a:rPr>
              <a:t>previamente</a:t>
            </a:r>
            <a:r>
              <a:rPr lang="es-AR" sz="2400" spc="5" dirty="0" smtClean="0">
                <a:latin typeface="Comic Sans MS"/>
                <a:cs typeface="Comic Sans MS"/>
              </a:rPr>
              <a:t> </a:t>
            </a:r>
            <a:r>
              <a:rPr lang="es-AR" sz="2400" spc="-5" dirty="0" smtClean="0">
                <a:latin typeface="Comic Sans MS"/>
                <a:cs typeface="Comic Sans MS"/>
              </a:rPr>
              <a:t>descritos.</a:t>
            </a:r>
            <a:endParaRPr lang="es-AR" sz="2400" dirty="0" smtClean="0">
              <a:latin typeface="Comic Sans MS"/>
              <a:cs typeface="Comic Sans MS"/>
            </a:endParaRPr>
          </a:p>
          <a:p>
            <a:pPr marL="12700" marR="5080">
              <a:lnSpc>
                <a:spcPct val="116100"/>
              </a:lnSpc>
              <a:spcBef>
                <a:spcPts val="100"/>
              </a:spcBef>
            </a:pPr>
            <a:endParaRPr sz="900">
              <a:latin typeface="Comic Sans MS"/>
              <a:cs typeface="Comic Sans MS"/>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p:nvPr/>
        </p:nvSpPr>
        <p:spPr>
          <a:xfrm>
            <a:off x="296802" y="457168"/>
            <a:ext cx="17287996" cy="240578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Modo</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disparo</a:t>
            </a:r>
            <a:r>
              <a:rPr sz="2400" b="1" spc="5" dirty="0">
                <a:latin typeface="Comic Sans MS"/>
                <a:cs typeface="Comic Sans MS"/>
              </a:rPr>
              <a:t> </a:t>
            </a:r>
            <a:r>
              <a:rPr sz="2400" b="1" spc="-5" dirty="0">
                <a:latin typeface="Comic Sans MS"/>
                <a:cs typeface="Comic Sans MS"/>
              </a:rPr>
              <a:t>por</a:t>
            </a:r>
            <a:r>
              <a:rPr sz="2400" b="1" spc="10" dirty="0">
                <a:latin typeface="Comic Sans MS"/>
                <a:cs typeface="Comic Sans MS"/>
              </a:rPr>
              <a:t> </a:t>
            </a:r>
            <a:r>
              <a:rPr sz="2400" b="1" spc="-5" dirty="0">
                <a:latin typeface="Comic Sans MS"/>
                <a:cs typeface="Comic Sans MS"/>
              </a:rPr>
              <a:t>pérdida</a:t>
            </a:r>
            <a:r>
              <a:rPr sz="2400" b="1" spc="5" dirty="0">
                <a:latin typeface="Comic Sans MS"/>
                <a:cs typeface="Comic Sans MS"/>
              </a:rPr>
              <a:t> </a:t>
            </a:r>
            <a:r>
              <a:rPr sz="2400" b="1" spc="-5">
                <a:latin typeface="Comic Sans MS"/>
                <a:cs typeface="Comic Sans MS"/>
              </a:rPr>
              <a:t>de</a:t>
            </a:r>
            <a:r>
              <a:rPr sz="2400" b="1" spc="5">
                <a:latin typeface="Comic Sans MS"/>
                <a:cs typeface="Comic Sans MS"/>
              </a:rPr>
              <a:t> </a:t>
            </a:r>
            <a:r>
              <a:rPr sz="2400" b="1" spc="-5" smtClean="0">
                <a:latin typeface="Comic Sans MS"/>
                <a:cs typeface="Comic Sans MS"/>
              </a:rPr>
              <a:t>sincronismo</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Los esquemas de protección por pérdida de </a:t>
            </a:r>
            <a:r>
              <a:rPr lang="es-AR" sz="2400" spc="-5" dirty="0" smtClean="0">
                <a:latin typeface="Comic Sans MS"/>
                <a:cs typeface="Comic Sans MS"/>
              </a:rPr>
              <a:t>sincronismo deben</a:t>
            </a:r>
            <a:r>
              <a:rPr lang="es-AR" sz="2400" spc="175" dirty="0" smtClean="0">
                <a:latin typeface="Comic Sans MS"/>
                <a:cs typeface="Comic Sans MS"/>
              </a:rPr>
              <a:t> </a:t>
            </a:r>
            <a:r>
              <a:rPr lang="es-AR" sz="2400" spc="-5" dirty="0" smtClean="0">
                <a:latin typeface="Comic Sans MS"/>
                <a:cs typeface="Comic Sans MS"/>
              </a:rPr>
              <a:t>operar</a:t>
            </a:r>
            <a:r>
              <a:rPr lang="es-AR" sz="2400" spc="180" dirty="0" smtClean="0">
                <a:latin typeface="Comic Sans MS"/>
                <a:cs typeface="Comic Sans MS"/>
              </a:rPr>
              <a:t> </a:t>
            </a:r>
            <a:r>
              <a:rPr lang="es-AR" sz="2400" spc="-5" dirty="0" smtClean="0">
                <a:latin typeface="Comic Sans MS"/>
                <a:cs typeface="Comic Sans MS"/>
              </a:rPr>
              <a:t>para</a:t>
            </a:r>
            <a:r>
              <a:rPr lang="es-AR" sz="2400" spc="180" dirty="0" smtClean="0">
                <a:latin typeface="Comic Sans MS"/>
                <a:cs typeface="Comic Sans MS"/>
              </a:rPr>
              <a:t> </a:t>
            </a:r>
            <a:r>
              <a:rPr lang="es-AR" sz="2400" spc="-5" dirty="0" smtClean="0">
                <a:latin typeface="Comic Sans MS"/>
                <a:cs typeface="Comic Sans MS"/>
              </a:rPr>
              <a:t>disparar</a:t>
            </a:r>
            <a:r>
              <a:rPr lang="es-AR" sz="2400" spc="180" dirty="0" smtClean="0">
                <a:latin typeface="Comic Sans MS"/>
                <a:cs typeface="Comic Sans MS"/>
              </a:rPr>
              <a:t> </a:t>
            </a:r>
            <a:r>
              <a:rPr lang="es-AR" sz="2400" spc="-5" dirty="0" smtClean="0">
                <a:latin typeface="Comic Sans MS"/>
                <a:cs typeface="Comic Sans MS"/>
              </a:rPr>
              <a:t>sólo</a:t>
            </a:r>
            <a:r>
              <a:rPr lang="es-AR" sz="2400" spc="180" dirty="0" smtClean="0">
                <a:latin typeface="Comic Sans MS"/>
                <a:cs typeface="Comic Sans MS"/>
              </a:rPr>
              <a:t> </a:t>
            </a:r>
            <a:r>
              <a:rPr lang="es-AR" sz="2400" spc="-5" dirty="0" smtClean="0">
                <a:latin typeface="Comic Sans MS"/>
                <a:cs typeface="Comic Sans MS"/>
              </a:rPr>
              <a:t>el</a:t>
            </a:r>
            <a:r>
              <a:rPr lang="es-AR" sz="2400" spc="175" dirty="0" smtClean="0">
                <a:latin typeface="Comic Sans MS"/>
                <a:cs typeface="Comic Sans MS"/>
              </a:rPr>
              <a:t> </a:t>
            </a:r>
            <a:r>
              <a:rPr lang="es-AR" sz="2400" spc="-5" dirty="0" smtClean="0">
                <a:latin typeface="Comic Sans MS"/>
                <a:cs typeface="Comic Sans MS"/>
              </a:rPr>
              <a:t>o</a:t>
            </a:r>
            <a:r>
              <a:rPr lang="es-AR" sz="2400" spc="180" dirty="0" smtClean="0">
                <a:latin typeface="Comic Sans MS"/>
                <a:cs typeface="Comic Sans MS"/>
              </a:rPr>
              <a:t> </a:t>
            </a:r>
            <a:r>
              <a:rPr lang="es-AR" sz="2400" spc="-5" dirty="0" smtClean="0">
                <a:latin typeface="Comic Sans MS"/>
                <a:cs typeface="Comic Sans MS"/>
              </a:rPr>
              <a:t>los</a:t>
            </a:r>
            <a:r>
              <a:rPr lang="es-AR" sz="2400" spc="180" dirty="0" smtClean="0">
                <a:latin typeface="Comic Sans MS"/>
                <a:cs typeface="Comic Sans MS"/>
              </a:rPr>
              <a:t> </a:t>
            </a:r>
            <a:r>
              <a:rPr lang="es-AR" sz="2400" spc="-5" dirty="0" smtClean="0">
                <a:latin typeface="Comic Sans MS"/>
                <a:cs typeface="Comic Sans MS"/>
              </a:rPr>
              <a:t>interruptores del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si</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generadora</a:t>
            </a:r>
            <a:r>
              <a:rPr lang="es-AR" sz="2400" dirty="0" smtClean="0">
                <a:latin typeface="Comic Sans MS"/>
                <a:cs typeface="Comic Sans MS"/>
              </a:rPr>
              <a:t> </a:t>
            </a:r>
            <a:r>
              <a:rPr lang="es-AR" sz="2400" spc="-5" dirty="0" smtClean="0">
                <a:latin typeface="Comic Sans MS"/>
                <a:cs typeface="Comic Sans MS"/>
              </a:rPr>
              <a:t>es</a:t>
            </a:r>
            <a:r>
              <a:rPr lang="es-AR" sz="2400" dirty="0" smtClean="0">
                <a:latin typeface="Comic Sans MS"/>
                <a:cs typeface="Comic Sans MS"/>
              </a:rPr>
              <a:t> </a:t>
            </a:r>
            <a:r>
              <a:rPr lang="es-AR" sz="2400" spc="-5" dirty="0" smtClean="0">
                <a:latin typeface="Comic Sans MS"/>
                <a:cs typeface="Comic Sans MS"/>
              </a:rPr>
              <a:t>capaz</a:t>
            </a:r>
            <a:r>
              <a:rPr lang="es-AR" sz="2400" dirty="0" smtClean="0">
                <a:latin typeface="Comic Sans MS"/>
                <a:cs typeface="Comic Sans MS"/>
              </a:rPr>
              <a:t> </a:t>
            </a:r>
            <a:r>
              <a:rPr lang="es-AR" sz="2400" spc="-5" dirty="0" smtClean="0">
                <a:latin typeface="Comic Sans MS"/>
                <a:cs typeface="Comic Sans MS"/>
              </a:rPr>
              <a:t>de soportar</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rechazo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carga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alimentar</a:t>
            </a:r>
            <a:r>
              <a:rPr lang="es-AR" sz="2400" spc="254" dirty="0" smtClean="0">
                <a:latin typeface="Comic Sans MS"/>
                <a:cs typeface="Comic Sans MS"/>
              </a:rPr>
              <a:t> </a:t>
            </a:r>
            <a:r>
              <a:rPr lang="es-AR" sz="2400" spc="-5" dirty="0" smtClean="0">
                <a:latin typeface="Comic Sans MS"/>
                <a:cs typeface="Comic Sans MS"/>
              </a:rPr>
              <a:t>sólo</a:t>
            </a:r>
            <a:r>
              <a:rPr lang="es-AR" sz="2400" spc="260" dirty="0" smtClean="0">
                <a:latin typeface="Comic Sans MS"/>
                <a:cs typeface="Comic Sans MS"/>
              </a:rPr>
              <a:t> </a:t>
            </a:r>
            <a:r>
              <a:rPr lang="es-AR" sz="2400" spc="-5" dirty="0" smtClean="0">
                <a:latin typeface="Comic Sans MS"/>
                <a:cs typeface="Comic Sans MS"/>
              </a:rPr>
              <a:t>sus propios</a:t>
            </a:r>
            <a:r>
              <a:rPr lang="es-AR" sz="2400" dirty="0" smtClean="0">
                <a:latin typeface="Comic Sans MS"/>
                <a:cs typeface="Comic Sans MS"/>
              </a:rPr>
              <a:t> </a:t>
            </a:r>
            <a:r>
              <a:rPr lang="es-AR" sz="2400" spc="-5" dirty="0" smtClean="0">
                <a:latin typeface="Comic Sans MS"/>
                <a:cs typeface="Comic Sans MS"/>
              </a:rPr>
              <a:t>auxiliares.</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disparar</a:t>
            </a:r>
            <a:r>
              <a:rPr lang="es-AR" sz="2400" dirty="0" smtClean="0">
                <a:latin typeface="Comic Sans MS"/>
                <a:cs typeface="Comic Sans MS"/>
              </a:rPr>
              <a:t> </a:t>
            </a:r>
            <a:r>
              <a:rPr lang="es-AR" sz="2400" spc="-5" dirty="0" smtClean="0">
                <a:latin typeface="Comic Sans MS"/>
                <a:cs typeface="Comic Sans MS"/>
              </a:rPr>
              <a:t>únicamente</a:t>
            </a:r>
            <a:r>
              <a:rPr lang="es-AR" sz="2400" dirty="0" smtClean="0">
                <a:latin typeface="Comic Sans MS"/>
                <a:cs typeface="Comic Sans MS"/>
              </a:rPr>
              <a:t> </a:t>
            </a:r>
            <a:r>
              <a:rPr lang="es-AR" sz="2400" spc="-5" dirty="0" smtClean="0">
                <a:latin typeface="Comic Sans MS"/>
                <a:cs typeface="Comic Sans MS"/>
              </a:rPr>
              <a:t>el interruptor(es</a:t>
            </a:r>
            <a:r>
              <a:rPr lang="es-AR" sz="2400" spc="-5" dirty="0" smtClean="0">
                <a:latin typeface="Comic Sans MS"/>
                <a:cs typeface="Comic Sans MS"/>
              </a:rPr>
              <a:t>) del generador permite al generador </a:t>
            </a:r>
            <a:r>
              <a:rPr lang="es-AR" sz="2400" spc="-5" dirty="0" smtClean="0">
                <a:latin typeface="Comic Sans MS"/>
                <a:cs typeface="Comic Sans MS"/>
              </a:rPr>
              <a:t>ser </a:t>
            </a:r>
            <a:r>
              <a:rPr lang="es-AR" sz="2400" spc="-5" dirty="0" err="1" smtClean="0">
                <a:latin typeface="Comic Sans MS"/>
                <a:cs typeface="Comic Sans MS"/>
              </a:rPr>
              <a:t>resincronizado</a:t>
            </a:r>
            <a:r>
              <a:rPr lang="es-AR" sz="2400" spc="-5" dirty="0" smtClean="0">
                <a:latin typeface="Comic Sans MS"/>
                <a:cs typeface="Comic Sans MS"/>
              </a:rPr>
              <a:t> </a:t>
            </a:r>
            <a:r>
              <a:rPr lang="es-AR" sz="2400" spc="-5" dirty="0" smtClean="0">
                <a:latin typeface="Comic Sans MS"/>
                <a:cs typeface="Comic Sans MS"/>
              </a:rPr>
              <a:t>al sistema una vez que el sistema se </a:t>
            </a:r>
            <a:r>
              <a:rPr lang="es-AR" sz="2400" spc="-5" dirty="0" smtClean="0">
                <a:latin typeface="Comic Sans MS"/>
                <a:cs typeface="Comic Sans MS"/>
              </a:rPr>
              <a:t>haya estabilizado</a:t>
            </a:r>
            <a:r>
              <a:rPr lang="es-AR" sz="2400" spc="-5" dirty="0" smtClean="0">
                <a:latin typeface="Comic Sans MS"/>
                <a:cs typeface="Comic Sans MS"/>
              </a:rPr>
              <a:t>.</a:t>
            </a:r>
            <a:endParaRPr lang="es-AR" sz="2400" dirty="0" smtClean="0">
              <a:latin typeface="Comic Sans MS"/>
              <a:cs typeface="Comic Sans MS"/>
            </a:endParaRPr>
          </a:p>
          <a:p>
            <a:pPr marL="12700">
              <a:spcBef>
                <a:spcPts val="100"/>
              </a:spcBef>
            </a:pPr>
            <a:endParaRPr sz="900">
              <a:latin typeface="Comic Sans MS"/>
              <a:cs typeface="Comic Sans M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txBox="1"/>
          <p:nvPr/>
        </p:nvSpPr>
        <p:spPr>
          <a:xfrm>
            <a:off x="296802" y="385730"/>
            <a:ext cx="17287996" cy="2775119"/>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Estabilidad</a:t>
            </a:r>
            <a:r>
              <a:rPr sz="2400" b="1" spc="-10" dirty="0">
                <a:latin typeface="Comic Sans MS"/>
                <a:cs typeface="Comic Sans MS"/>
              </a:rPr>
              <a:t> </a:t>
            </a:r>
            <a:r>
              <a:rPr sz="2400" b="1" spc="-5">
                <a:latin typeface="Comic Sans MS"/>
                <a:cs typeface="Comic Sans MS"/>
              </a:rPr>
              <a:t>del </a:t>
            </a:r>
            <a:r>
              <a:rPr sz="2400" b="1" spc="-5" smtClean="0">
                <a:latin typeface="Comic Sans MS"/>
                <a:cs typeface="Comic Sans MS"/>
              </a:rPr>
              <a:t>sistema</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La confiabilidad del sistema depende de la capacidad </a:t>
            </a:r>
            <a:r>
              <a:rPr lang="es-AR" sz="2400" spc="-5" dirty="0" smtClean="0">
                <a:latin typeface="Comic Sans MS"/>
                <a:cs typeface="Comic Sans MS"/>
              </a:rPr>
              <a:t>de las</a:t>
            </a:r>
            <a:r>
              <a:rPr lang="es-AR" sz="2400" dirty="0" smtClean="0">
                <a:latin typeface="Comic Sans MS"/>
                <a:cs typeface="Comic Sans MS"/>
              </a:rPr>
              <a:t> </a:t>
            </a:r>
            <a:r>
              <a:rPr lang="es-AR" sz="2400" spc="-5" dirty="0" smtClean="0">
                <a:latin typeface="Comic Sans MS"/>
                <a:cs typeface="Comic Sans MS"/>
              </a:rPr>
              <a:t>unidades</a:t>
            </a:r>
            <a:r>
              <a:rPr lang="es-AR" sz="2400" dirty="0" smtClean="0">
                <a:latin typeface="Comic Sans MS"/>
                <a:cs typeface="Comic Sans MS"/>
              </a:rPr>
              <a:t> </a:t>
            </a:r>
            <a:r>
              <a:rPr lang="es-AR" sz="2400" spc="-5" dirty="0" smtClean="0">
                <a:latin typeface="Comic Sans MS"/>
                <a:cs typeface="Comic Sans MS"/>
              </a:rPr>
              <a:t>generadoras</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permanecer</a:t>
            </a:r>
            <a:r>
              <a:rPr lang="es-AR" sz="2400" spc="260" dirty="0" smtClean="0">
                <a:latin typeface="Comic Sans MS"/>
                <a:cs typeface="Comic Sans MS"/>
              </a:rPr>
              <a:t> </a:t>
            </a:r>
            <a:r>
              <a:rPr lang="es-AR" sz="2400" spc="-5" dirty="0" smtClean="0">
                <a:latin typeface="Comic Sans MS"/>
                <a:cs typeface="Comic Sans MS"/>
              </a:rPr>
              <a:t>en sincronismo </a:t>
            </a:r>
            <a:r>
              <a:rPr lang="es-AR" sz="2400" spc="-5" dirty="0" smtClean="0">
                <a:latin typeface="Comic Sans MS"/>
                <a:cs typeface="Comic Sans MS"/>
              </a:rPr>
              <a:t>con el sistema de transmisión después </a:t>
            </a:r>
            <a:r>
              <a:rPr lang="es-AR" sz="2400" spc="-5" dirty="0" smtClean="0">
                <a:latin typeface="Comic Sans MS"/>
                <a:cs typeface="Comic Sans MS"/>
              </a:rPr>
              <a:t>de fallas </a:t>
            </a:r>
            <a:r>
              <a:rPr lang="es-AR" sz="2400" spc="-5" dirty="0" smtClean="0">
                <a:latin typeface="Comic Sans MS"/>
                <a:cs typeface="Comic Sans MS"/>
              </a:rPr>
              <a:t>severas o disturbios transitorios.</a:t>
            </a:r>
            <a:r>
              <a:rPr lang="es-AR" sz="2400" dirty="0" smtClean="0">
                <a:latin typeface="Comic Sans MS"/>
                <a:cs typeface="Comic Sans MS"/>
              </a:rPr>
              <a:t> </a:t>
            </a:r>
            <a:r>
              <a:rPr lang="es-AR" sz="2400" spc="-5" dirty="0" smtClean="0">
                <a:latin typeface="Comic Sans MS"/>
                <a:cs typeface="Comic Sans MS"/>
              </a:rPr>
              <a:t>La </a:t>
            </a:r>
            <a:r>
              <a:rPr lang="es-AR" sz="2400" spc="-5" dirty="0" smtClean="0">
                <a:latin typeface="Comic Sans MS"/>
                <a:cs typeface="Comic Sans MS"/>
              </a:rPr>
              <a:t>estabilidad puede </a:t>
            </a:r>
            <a:r>
              <a:rPr lang="es-AR" sz="2400" spc="-5" dirty="0" smtClean="0">
                <a:latin typeface="Comic Sans MS"/>
                <a:cs typeface="Comic Sans MS"/>
              </a:rPr>
              <a:t>ser alcanzada cuando la potencia de </a:t>
            </a:r>
            <a:r>
              <a:rPr lang="es-AR" sz="2400" spc="-5" dirty="0" smtClean="0">
                <a:latin typeface="Comic Sans MS"/>
                <a:cs typeface="Comic Sans MS"/>
              </a:rPr>
              <a:t>aceleración producida </a:t>
            </a:r>
            <a:r>
              <a:rPr lang="es-AR" sz="2400" spc="-5" dirty="0" smtClean="0">
                <a:latin typeface="Comic Sans MS"/>
                <a:cs typeface="Comic Sans MS"/>
              </a:rPr>
              <a:t>durante una falla es balanceada por </a:t>
            </a:r>
            <a:r>
              <a:rPr lang="es-AR" sz="2400" spc="-5" dirty="0" smtClean="0">
                <a:latin typeface="Comic Sans MS"/>
                <a:cs typeface="Comic Sans MS"/>
              </a:rPr>
              <a:t>potencia posterior</a:t>
            </a:r>
            <a:r>
              <a:rPr lang="es-AR" sz="2400" spc="175" dirty="0" smtClean="0">
                <a:latin typeface="Comic Sans MS"/>
                <a:cs typeface="Comic Sans MS"/>
              </a:rPr>
              <a:t> </a:t>
            </a:r>
            <a:r>
              <a:rPr lang="es-AR" sz="2400" spc="-5" dirty="0" smtClean="0">
                <a:latin typeface="Comic Sans MS"/>
                <a:cs typeface="Comic Sans MS"/>
              </a:rPr>
              <a:t>de</a:t>
            </a:r>
            <a:r>
              <a:rPr lang="es-AR" sz="2400" spc="175" dirty="0" smtClean="0">
                <a:latin typeface="Comic Sans MS"/>
                <a:cs typeface="Comic Sans MS"/>
              </a:rPr>
              <a:t> </a:t>
            </a:r>
            <a:r>
              <a:rPr lang="es-AR" sz="2400" spc="-5" dirty="0" smtClean="0">
                <a:latin typeface="Comic Sans MS"/>
                <a:cs typeface="Comic Sans MS"/>
              </a:rPr>
              <a:t>desaceleración</a:t>
            </a:r>
            <a:r>
              <a:rPr lang="es-AR" sz="2400" spc="175" dirty="0" smtClean="0">
                <a:latin typeface="Comic Sans MS"/>
                <a:cs typeface="Comic Sans MS"/>
              </a:rPr>
              <a:t> </a:t>
            </a:r>
            <a:r>
              <a:rPr lang="es-AR" sz="2400" spc="-5" dirty="0" smtClean="0">
                <a:latin typeface="Comic Sans MS"/>
                <a:cs typeface="Comic Sans MS"/>
              </a:rPr>
              <a:t>suficiente</a:t>
            </a:r>
            <a:r>
              <a:rPr lang="es-AR" sz="2400" spc="175" dirty="0" smtClean="0">
                <a:latin typeface="Comic Sans MS"/>
                <a:cs typeface="Comic Sans MS"/>
              </a:rPr>
              <a:t> </a:t>
            </a:r>
            <a:r>
              <a:rPr lang="es-AR" sz="2400" spc="-5" dirty="0" smtClean="0">
                <a:latin typeface="Comic Sans MS"/>
                <a:cs typeface="Comic Sans MS"/>
              </a:rPr>
              <a:t>para</a:t>
            </a:r>
            <a:r>
              <a:rPr lang="es-AR" sz="2400" spc="175" dirty="0" smtClean="0">
                <a:latin typeface="Comic Sans MS"/>
                <a:cs typeface="Comic Sans MS"/>
              </a:rPr>
              <a:t> </a:t>
            </a:r>
            <a:r>
              <a:rPr lang="es-AR" sz="2400" spc="-5" dirty="0" smtClean="0">
                <a:latin typeface="Comic Sans MS"/>
                <a:cs typeface="Comic Sans MS"/>
              </a:rPr>
              <a:t>regresar</a:t>
            </a:r>
            <a:r>
              <a:rPr lang="es-AR" sz="2400" spc="175" dirty="0" smtClean="0">
                <a:latin typeface="Comic Sans MS"/>
                <a:cs typeface="Comic Sans MS"/>
              </a:rPr>
              <a:t> </a:t>
            </a:r>
            <a:r>
              <a:rPr lang="es-AR" sz="2400" spc="-5" dirty="0" smtClean="0">
                <a:latin typeface="Comic Sans MS"/>
                <a:cs typeface="Comic Sans MS"/>
              </a:rPr>
              <a:t>a la</a:t>
            </a:r>
            <a:r>
              <a:rPr lang="es-AR" sz="2400"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velocidad</a:t>
            </a:r>
            <a:r>
              <a:rPr lang="es-AR" sz="2400" dirty="0" smtClean="0">
                <a:latin typeface="Comic Sans MS"/>
                <a:cs typeface="Comic Sans MS"/>
              </a:rPr>
              <a:t> </a:t>
            </a:r>
            <a:r>
              <a:rPr lang="es-AR" sz="2400" spc="-5" dirty="0" smtClean="0">
                <a:latin typeface="Comic Sans MS"/>
                <a:cs typeface="Comic Sans MS"/>
              </a:rPr>
              <a:t>síncrona.</a:t>
            </a:r>
            <a:r>
              <a:rPr lang="es-AR" sz="2400" spc="260" dirty="0" smtClean="0">
                <a:latin typeface="Comic Sans MS"/>
                <a:cs typeface="Comic Sans MS"/>
              </a:rPr>
              <a:t> </a:t>
            </a:r>
            <a:r>
              <a:rPr lang="es-AR" sz="2400" spc="-5" dirty="0" smtClean="0">
                <a:latin typeface="Comic Sans MS"/>
                <a:cs typeface="Comic Sans MS"/>
              </a:rPr>
              <a:t>El</a:t>
            </a:r>
            <a:r>
              <a:rPr lang="es-AR" sz="2400" spc="254" dirty="0" smtClean="0">
                <a:latin typeface="Comic Sans MS"/>
                <a:cs typeface="Comic Sans MS"/>
              </a:rPr>
              <a:t> </a:t>
            </a:r>
            <a:r>
              <a:rPr lang="es-AR" sz="2400" spc="-5" dirty="0" smtClean="0">
                <a:latin typeface="Comic Sans MS"/>
                <a:cs typeface="Comic Sans MS"/>
              </a:rPr>
              <a:t>tiempo</a:t>
            </a:r>
            <a:r>
              <a:rPr lang="es-AR" sz="2400" spc="260" dirty="0" smtClean="0">
                <a:latin typeface="Comic Sans MS"/>
                <a:cs typeface="Comic Sans MS"/>
              </a:rPr>
              <a:t> </a:t>
            </a:r>
            <a:r>
              <a:rPr lang="es-AR" sz="2400" spc="-5" dirty="0" smtClean="0">
                <a:latin typeface="Comic Sans MS"/>
                <a:cs typeface="Comic Sans MS"/>
              </a:rPr>
              <a:t>máximo desde </a:t>
            </a:r>
            <a:r>
              <a:rPr lang="es-AR" sz="2400" spc="-5" dirty="0" smtClean="0">
                <a:latin typeface="Comic Sans MS"/>
                <a:cs typeface="Comic Sans MS"/>
              </a:rPr>
              <a:t>la iniciación de la falla hasta su aislamiento en </a:t>
            </a:r>
            <a:r>
              <a:rPr lang="es-AR" sz="2400" spc="-5" dirty="0" smtClean="0">
                <a:latin typeface="Comic Sans MS"/>
                <a:cs typeface="Comic Sans MS"/>
              </a:rPr>
              <a:t>un sistema </a:t>
            </a:r>
            <a:r>
              <a:rPr lang="es-AR" sz="2400" spc="-5" dirty="0" smtClean="0">
                <a:latin typeface="Comic Sans MS"/>
                <a:cs typeface="Comic Sans MS"/>
              </a:rPr>
              <a:t>de potencia para que el sistema de potencia </a:t>
            </a:r>
            <a:r>
              <a:rPr lang="es-AR" sz="2400" spc="-5" dirty="0" smtClean="0">
                <a:latin typeface="Comic Sans MS"/>
                <a:cs typeface="Comic Sans MS"/>
              </a:rPr>
              <a:t>se mantenga </a:t>
            </a:r>
            <a:r>
              <a:rPr lang="es-AR" sz="2400" spc="-5" dirty="0" smtClean="0">
                <a:latin typeface="Comic Sans MS"/>
                <a:cs typeface="Comic Sans MS"/>
              </a:rPr>
              <a:t>estable es el tiempo de despeje crítico </a:t>
            </a:r>
            <a:r>
              <a:rPr lang="es-AR" sz="2400" spc="-5" dirty="0" smtClean="0">
                <a:latin typeface="Comic Sans MS"/>
                <a:cs typeface="Comic Sans MS"/>
              </a:rPr>
              <a:t>del sistema</a:t>
            </a:r>
            <a:r>
              <a:rPr lang="es-AR" sz="2400" spc="-5" dirty="0" smtClean="0">
                <a:latin typeface="Comic Sans MS"/>
                <a:cs typeface="Comic Sans MS"/>
              </a:rPr>
              <a:t>.</a:t>
            </a:r>
            <a:endParaRPr lang="es-AR" sz="2400" dirty="0" smtClean="0">
              <a:latin typeface="Comic Sans MS"/>
              <a:cs typeface="Comic Sans MS"/>
            </a:endParaRPr>
          </a:p>
          <a:p>
            <a:pPr marL="12700">
              <a:spcBef>
                <a:spcPts val="100"/>
              </a:spcBef>
            </a:pPr>
            <a:endParaRPr sz="900">
              <a:latin typeface="Comic Sans MS"/>
              <a:cs typeface="Comic Sans MS"/>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txBox="1"/>
          <p:nvPr/>
        </p:nvSpPr>
        <p:spPr>
          <a:xfrm>
            <a:off x="296802" y="314292"/>
            <a:ext cx="17287996" cy="7078861"/>
          </a:xfrm>
          <a:prstGeom prst="rect">
            <a:avLst/>
          </a:prstGeom>
        </p:spPr>
        <p:txBody>
          <a:bodyPr vert="horz" wrap="square" lIns="0" tIns="12700" rIns="0" bIns="0" rtlCol="0">
            <a:spAutoFit/>
          </a:bodyPr>
          <a:lstStyle/>
          <a:p>
            <a:pPr marL="12700" algn="just">
              <a:spcBef>
                <a:spcPts val="100"/>
              </a:spcBef>
            </a:pPr>
            <a:r>
              <a:rPr sz="2400" b="1" spc="-10" dirty="0">
                <a:latin typeface="Comic Sans MS"/>
                <a:cs typeface="Comic Sans MS"/>
              </a:rPr>
              <a:t>Ayudas </a:t>
            </a:r>
            <a:r>
              <a:rPr sz="2400" b="1" spc="-5" dirty="0">
                <a:latin typeface="Comic Sans MS"/>
                <a:cs typeface="Comic Sans MS"/>
              </a:rPr>
              <a:t>a </a:t>
            </a:r>
            <a:r>
              <a:rPr sz="2400" b="1" spc="-5">
                <a:latin typeface="Comic Sans MS"/>
                <a:cs typeface="Comic Sans MS"/>
              </a:rPr>
              <a:t>la </a:t>
            </a:r>
            <a:r>
              <a:rPr sz="2400" b="1" spc="-5" smtClean="0">
                <a:latin typeface="Comic Sans MS"/>
                <a:cs typeface="Comic Sans MS"/>
              </a:rPr>
              <a:t>estabilidad</a:t>
            </a:r>
            <a:endParaRPr lang="es-ES" sz="2400" b="1" spc="-5" dirty="0" smtClean="0">
              <a:latin typeface="Comic Sans MS"/>
              <a:cs typeface="Comic Sans MS"/>
            </a:endParaRPr>
          </a:p>
          <a:p>
            <a:pPr marL="12700" algn="just">
              <a:spcBef>
                <a:spcPts val="100"/>
              </a:spcBef>
            </a:pPr>
            <a:endParaRPr lang="es-ES" sz="2400" b="1" spc="-5" dirty="0" smtClean="0">
              <a:latin typeface="Comic Sans MS"/>
              <a:cs typeface="Comic Sans MS"/>
            </a:endParaRPr>
          </a:p>
          <a:p>
            <a:pPr marL="12700" algn="just">
              <a:spcBef>
                <a:spcPts val="100"/>
              </a:spcBef>
            </a:pPr>
            <a:r>
              <a:rPr lang="es-AR" sz="2400" spc="-5" dirty="0" smtClean="0">
                <a:latin typeface="Comic Sans MS"/>
                <a:cs typeface="Comic Sans MS"/>
              </a:rPr>
              <a:t>Varias</a:t>
            </a:r>
            <a:r>
              <a:rPr lang="es-AR" sz="2400" dirty="0" smtClean="0">
                <a:latin typeface="Comic Sans MS"/>
                <a:cs typeface="Comic Sans MS"/>
              </a:rPr>
              <a:t> </a:t>
            </a:r>
            <a:r>
              <a:rPr lang="es-AR" sz="2400" spc="-5" dirty="0" smtClean="0">
                <a:latin typeface="Comic Sans MS"/>
                <a:cs typeface="Comic Sans MS"/>
              </a:rPr>
              <a:t>técnicas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control</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estabilidad</a:t>
            </a:r>
            <a:r>
              <a:rPr lang="es-AR" sz="2400" dirty="0" smtClean="0">
                <a:latin typeface="Comic Sans MS"/>
                <a:cs typeface="Comic Sans MS"/>
              </a:rPr>
              <a:t> </a:t>
            </a:r>
            <a:r>
              <a:rPr lang="es-AR" sz="2400" spc="-5" dirty="0" smtClean="0">
                <a:latin typeface="Comic Sans MS"/>
                <a:cs typeface="Comic Sans MS"/>
              </a:rPr>
              <a:t>pueden</a:t>
            </a:r>
            <a:r>
              <a:rPr lang="es-AR" sz="2400" dirty="0" smtClean="0">
                <a:latin typeface="Comic Sans MS"/>
                <a:cs typeface="Comic Sans MS"/>
              </a:rPr>
              <a:t> </a:t>
            </a:r>
            <a:r>
              <a:rPr lang="es-AR" sz="2400" spc="-5" dirty="0" smtClean="0">
                <a:latin typeface="Comic Sans MS"/>
                <a:cs typeface="Comic Sans MS"/>
              </a:rPr>
              <a:t>ser requeridas</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lograr</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estabilidad</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sistema</a:t>
            </a:r>
            <a:r>
              <a:rPr lang="es-AR" sz="2400" spc="-5" dirty="0" smtClean="0">
                <a:latin typeface="Comic Sans MS"/>
                <a:cs typeface="Comic Sans MS"/>
              </a:rPr>
              <a:t>. Seguidamente </a:t>
            </a:r>
            <a:r>
              <a:rPr lang="es-AR" sz="2400" spc="-5" dirty="0" smtClean="0">
                <a:latin typeface="Comic Sans MS"/>
                <a:cs typeface="Comic Sans MS"/>
              </a:rPr>
              <a:t>se enumeran algunas formas </a:t>
            </a:r>
            <a:r>
              <a:rPr lang="es-AR" sz="2400" spc="-5" dirty="0" smtClean="0">
                <a:latin typeface="Comic Sans MS"/>
                <a:cs typeface="Comic Sans MS"/>
              </a:rPr>
              <a:t>frecuentemente empleadas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ayudar</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estabilidad.</a:t>
            </a:r>
            <a:endParaRPr lang="es-AR" sz="2400" dirty="0" smtClean="0">
              <a:latin typeface="Comic Sans MS"/>
              <a:cs typeface="Comic Sans MS"/>
            </a:endParaRPr>
          </a:p>
          <a:p>
            <a:pPr marL="12700" algn="just">
              <a:spcBef>
                <a:spcPts val="100"/>
              </a:spcBef>
            </a:pPr>
            <a:endParaRPr lang="es-ES" sz="2400" dirty="0" smtClean="0">
              <a:latin typeface="Comic Sans MS"/>
              <a:cs typeface="Comic Sans MS"/>
            </a:endParaRPr>
          </a:p>
          <a:p>
            <a:pPr marL="12700" algn="just">
              <a:spcBef>
                <a:spcPts val="100"/>
              </a:spcBef>
              <a:buFont typeface="Wingdings" pitchFamily="2" charset="2"/>
              <a:buChar char="Ø"/>
            </a:pPr>
            <a:r>
              <a:rPr lang="es-AR" sz="2400" b="1" spc="-5" dirty="0" smtClean="0">
                <a:latin typeface="Comic Sans MS"/>
                <a:cs typeface="Comic Sans MS"/>
              </a:rPr>
              <a:t>Técnicas</a:t>
            </a:r>
            <a:r>
              <a:rPr lang="es-AR" sz="2400" b="1" spc="5" dirty="0" smtClean="0">
                <a:latin typeface="Comic Sans MS"/>
                <a:cs typeface="Comic Sans MS"/>
              </a:rPr>
              <a:t> </a:t>
            </a:r>
            <a:r>
              <a:rPr lang="es-AR" sz="2400" b="1" spc="-5" dirty="0" smtClean="0">
                <a:latin typeface="Comic Sans MS"/>
                <a:cs typeface="Comic Sans MS"/>
              </a:rPr>
              <a:t>de</a:t>
            </a:r>
            <a:r>
              <a:rPr lang="es-AR" sz="2400" b="1" spc="10" dirty="0" smtClean="0">
                <a:latin typeface="Comic Sans MS"/>
                <a:cs typeface="Comic Sans MS"/>
              </a:rPr>
              <a:t> </a:t>
            </a:r>
            <a:r>
              <a:rPr lang="es-AR" sz="2400" b="1" spc="-5" dirty="0" smtClean="0">
                <a:latin typeface="Comic Sans MS"/>
                <a:cs typeface="Comic Sans MS"/>
              </a:rPr>
              <a:t>despeje</a:t>
            </a:r>
            <a:r>
              <a:rPr lang="es-AR" sz="2400" b="1" spc="5" dirty="0" smtClean="0">
                <a:latin typeface="Comic Sans MS"/>
                <a:cs typeface="Comic Sans MS"/>
              </a:rPr>
              <a:t> </a:t>
            </a:r>
            <a:r>
              <a:rPr lang="es-AR" sz="2400" b="1" spc="-5" dirty="0" smtClean="0">
                <a:latin typeface="Comic Sans MS"/>
                <a:cs typeface="Comic Sans MS"/>
              </a:rPr>
              <a:t>más</a:t>
            </a:r>
            <a:r>
              <a:rPr lang="es-AR" sz="2400" b="1" spc="10" dirty="0" smtClean="0">
                <a:latin typeface="Comic Sans MS"/>
                <a:cs typeface="Comic Sans MS"/>
              </a:rPr>
              <a:t> </a:t>
            </a:r>
            <a:r>
              <a:rPr lang="es-AR" sz="2400" b="1" spc="-5" dirty="0" smtClean="0">
                <a:latin typeface="Comic Sans MS"/>
                <a:cs typeface="Comic Sans MS"/>
              </a:rPr>
              <a:t>rápido</a:t>
            </a:r>
            <a:r>
              <a:rPr lang="es-AR" sz="2400" b="1" spc="5" dirty="0" smtClean="0">
                <a:latin typeface="Comic Sans MS"/>
                <a:cs typeface="Comic Sans MS"/>
              </a:rPr>
              <a:t> </a:t>
            </a:r>
            <a:r>
              <a:rPr lang="es-AR" sz="2400" b="1" spc="-5" dirty="0" smtClean="0">
                <a:latin typeface="Comic Sans MS"/>
                <a:cs typeface="Comic Sans MS"/>
              </a:rPr>
              <a:t>de</a:t>
            </a:r>
            <a:r>
              <a:rPr lang="es-AR" sz="2400" b="1" spc="10" dirty="0" smtClean="0">
                <a:latin typeface="Comic Sans MS"/>
                <a:cs typeface="Comic Sans MS"/>
              </a:rPr>
              <a:t> </a:t>
            </a:r>
            <a:r>
              <a:rPr lang="es-AR" sz="2400" b="1" spc="-5" dirty="0" smtClean="0">
                <a:latin typeface="Comic Sans MS"/>
                <a:cs typeface="Comic Sans MS"/>
              </a:rPr>
              <a:t>fallas</a:t>
            </a:r>
          </a:p>
          <a:p>
            <a:pPr marL="12700" algn="just">
              <a:spcBef>
                <a:spcPts val="100"/>
              </a:spcBef>
            </a:pPr>
            <a:endParaRPr lang="es-ES" sz="2400" b="1" spc="-5" dirty="0" smtClean="0">
              <a:latin typeface="Comic Sans MS"/>
              <a:cs typeface="Comic Sans MS"/>
            </a:endParaRPr>
          </a:p>
          <a:p>
            <a:pPr marL="469900" indent="-457200" algn="just">
              <a:spcBef>
                <a:spcPts val="100"/>
              </a:spcBef>
              <a:buFont typeface="+mj-lt"/>
              <a:buAutoNum type="arabicPeriod"/>
            </a:pPr>
            <a:r>
              <a:rPr lang="es-AR" sz="2400" b="1" spc="-5" dirty="0" smtClean="0">
                <a:latin typeface="Comic Sans MS"/>
                <a:cs typeface="Comic Sans MS"/>
              </a:rPr>
              <a:t>Esquemas</a:t>
            </a:r>
            <a:r>
              <a:rPr lang="es-AR" sz="2400" b="1" dirty="0" smtClean="0">
                <a:latin typeface="Comic Sans MS"/>
                <a:cs typeface="Comic Sans MS"/>
              </a:rPr>
              <a:t> </a:t>
            </a:r>
            <a:r>
              <a:rPr lang="es-AR" sz="2400" b="1" spc="-5" dirty="0" smtClean="0">
                <a:latin typeface="Comic Sans MS"/>
                <a:cs typeface="Comic Sans MS"/>
              </a:rPr>
              <a:t>de</a:t>
            </a:r>
            <a:r>
              <a:rPr lang="es-AR" sz="2400" b="1" dirty="0" smtClean="0">
                <a:latin typeface="Comic Sans MS"/>
                <a:cs typeface="Comic Sans MS"/>
              </a:rPr>
              <a:t> </a:t>
            </a:r>
            <a:r>
              <a:rPr lang="es-AR" sz="2400" b="1" spc="-5" dirty="0" smtClean="0">
                <a:latin typeface="Comic Sans MS"/>
                <a:cs typeface="Comic Sans MS"/>
              </a:rPr>
              <a:t>falla</a:t>
            </a:r>
            <a:r>
              <a:rPr lang="es-AR" sz="2400" b="1" dirty="0" smtClean="0">
                <a:latin typeface="Comic Sans MS"/>
                <a:cs typeface="Comic Sans MS"/>
              </a:rPr>
              <a:t> </a:t>
            </a:r>
            <a:r>
              <a:rPr lang="es-AR" sz="2400" b="1" spc="-5" dirty="0" smtClean="0">
                <a:latin typeface="Comic Sans MS"/>
                <a:cs typeface="Comic Sans MS"/>
              </a:rPr>
              <a:t>de</a:t>
            </a:r>
            <a:r>
              <a:rPr lang="es-AR" sz="2400" b="1" spc="260" dirty="0" smtClean="0">
                <a:latin typeface="Comic Sans MS"/>
                <a:cs typeface="Comic Sans MS"/>
              </a:rPr>
              <a:t> </a:t>
            </a:r>
            <a:r>
              <a:rPr lang="es-AR" sz="2400" b="1" spc="-5" dirty="0" smtClean="0">
                <a:latin typeface="Comic Sans MS"/>
                <a:cs typeface="Comic Sans MS"/>
              </a:rPr>
              <a:t>interruptor</a:t>
            </a:r>
            <a:r>
              <a:rPr lang="es-AR" sz="2400" b="1" spc="260" dirty="0" smtClean="0">
                <a:latin typeface="Comic Sans MS"/>
                <a:cs typeface="Comic Sans MS"/>
              </a:rPr>
              <a:t> </a:t>
            </a:r>
            <a:r>
              <a:rPr lang="es-AR" sz="2400" b="1" spc="-5" dirty="0" smtClean="0">
                <a:latin typeface="Comic Sans MS"/>
                <a:cs typeface="Comic Sans MS"/>
              </a:rPr>
              <a:t>de</a:t>
            </a:r>
            <a:r>
              <a:rPr lang="es-AR" sz="2400" b="1" spc="260" dirty="0" smtClean="0">
                <a:latin typeface="Comic Sans MS"/>
                <a:cs typeface="Comic Sans MS"/>
              </a:rPr>
              <a:t> </a:t>
            </a:r>
            <a:r>
              <a:rPr lang="es-AR" sz="2400" b="1" spc="-5" dirty="0" smtClean="0">
                <a:latin typeface="Comic Sans MS"/>
                <a:cs typeface="Comic Sans MS"/>
              </a:rPr>
              <a:t>alta rapidez</a:t>
            </a:r>
            <a:r>
              <a:rPr lang="es-AR" sz="2400" spc="-5" dirty="0" smtClean="0">
                <a:latin typeface="Comic Sans MS"/>
                <a:cs typeface="Comic Sans MS"/>
              </a:rPr>
              <a:t>.-</a:t>
            </a:r>
            <a:r>
              <a:rPr lang="es-AR" sz="2400" spc="105" dirty="0" smtClean="0">
                <a:latin typeface="Comic Sans MS"/>
                <a:cs typeface="Comic Sans MS"/>
              </a:rPr>
              <a:t> </a:t>
            </a:r>
            <a:r>
              <a:rPr lang="es-AR" sz="2400" spc="-5" dirty="0" smtClean="0">
                <a:latin typeface="Comic Sans MS"/>
                <a:cs typeface="Comic Sans MS"/>
              </a:rPr>
              <a:t>Proporcionan</a:t>
            </a:r>
            <a:r>
              <a:rPr lang="es-AR" sz="2400" spc="110" dirty="0" smtClean="0">
                <a:latin typeface="Comic Sans MS"/>
                <a:cs typeface="Comic Sans MS"/>
              </a:rPr>
              <a:t> </a:t>
            </a:r>
            <a:r>
              <a:rPr lang="es-AR" sz="2400" spc="-5" dirty="0" smtClean="0">
                <a:latin typeface="Comic Sans MS"/>
                <a:cs typeface="Comic Sans MS"/>
              </a:rPr>
              <a:t>un</a:t>
            </a:r>
            <a:r>
              <a:rPr lang="es-AR" sz="2400" spc="105" dirty="0" smtClean="0">
                <a:latin typeface="Comic Sans MS"/>
                <a:cs typeface="Comic Sans MS"/>
              </a:rPr>
              <a:t> </a:t>
            </a:r>
            <a:r>
              <a:rPr lang="es-AR" sz="2400" spc="-5" dirty="0" smtClean="0">
                <a:latin typeface="Comic Sans MS"/>
                <a:cs typeface="Comic Sans MS"/>
              </a:rPr>
              <a:t>rápido</a:t>
            </a:r>
            <a:r>
              <a:rPr lang="es-AR" sz="2400" spc="105" dirty="0" smtClean="0">
                <a:latin typeface="Comic Sans MS"/>
                <a:cs typeface="Comic Sans MS"/>
              </a:rPr>
              <a:t> </a:t>
            </a:r>
            <a:r>
              <a:rPr lang="es-AR" sz="2400" spc="-5" dirty="0" smtClean="0">
                <a:latin typeface="Comic Sans MS"/>
                <a:cs typeface="Comic Sans MS"/>
              </a:rPr>
              <a:t>despeje</a:t>
            </a:r>
            <a:r>
              <a:rPr lang="es-AR" sz="2400" spc="105" dirty="0" smtClean="0">
                <a:latin typeface="Comic Sans MS"/>
                <a:cs typeface="Comic Sans MS"/>
              </a:rPr>
              <a:t> </a:t>
            </a:r>
            <a:r>
              <a:rPr lang="es-AR" sz="2400" spc="-5" dirty="0" smtClean="0">
                <a:latin typeface="Comic Sans MS"/>
                <a:cs typeface="Comic Sans MS"/>
              </a:rPr>
              <a:t>de la </a:t>
            </a:r>
            <a:r>
              <a:rPr lang="es-AR" sz="2400" spc="-5" dirty="0" smtClean="0">
                <a:latin typeface="Comic Sans MS"/>
                <a:cs typeface="Comic Sans MS"/>
              </a:rPr>
              <a:t>falla con el disparo de los interruptores </a:t>
            </a:r>
            <a:r>
              <a:rPr lang="es-AR" sz="2400" spc="-5" dirty="0" smtClean="0">
                <a:latin typeface="Comic Sans MS"/>
                <a:cs typeface="Comic Sans MS"/>
              </a:rPr>
              <a:t>de </a:t>
            </a:r>
            <a:r>
              <a:rPr lang="es-AR" sz="2400" spc="-10" dirty="0" smtClean="0">
                <a:latin typeface="Comic Sans MS"/>
                <a:cs typeface="Comic Sans MS"/>
              </a:rPr>
              <a:t>respaldo</a:t>
            </a:r>
            <a:r>
              <a:rPr lang="es-AR" sz="2400" spc="-10" dirty="0" smtClean="0">
                <a:latin typeface="Comic Sans MS"/>
                <a:cs typeface="Comic Sans MS"/>
              </a:rPr>
              <a:t>.</a:t>
            </a:r>
            <a:endParaRPr lang="es-AR" sz="2400" dirty="0" smtClean="0">
              <a:latin typeface="Comic Sans MS"/>
              <a:cs typeface="Comic Sans MS"/>
            </a:endParaRPr>
          </a:p>
          <a:p>
            <a:pPr marL="469266" marR="5080" indent="-457200" algn="just">
              <a:spcBef>
                <a:spcPts val="100"/>
              </a:spcBef>
              <a:buFont typeface="+mj-lt"/>
              <a:buAutoNum type="arabicPeriod"/>
              <a:tabLst>
                <a:tab pos="232410" algn="l"/>
              </a:tabLst>
            </a:pPr>
            <a:r>
              <a:rPr lang="es-AR" sz="2400" b="1" spc="-5" dirty="0" smtClean="0">
                <a:latin typeface="Comic Sans MS"/>
                <a:cs typeface="Comic Sans MS"/>
              </a:rPr>
              <a:t>Sistema</a:t>
            </a:r>
            <a:r>
              <a:rPr lang="es-AR" sz="2400" b="1" dirty="0" smtClean="0">
                <a:latin typeface="Comic Sans MS"/>
                <a:cs typeface="Comic Sans MS"/>
              </a:rPr>
              <a:t> </a:t>
            </a:r>
            <a:r>
              <a:rPr lang="es-AR" sz="2400" b="1" spc="-5" dirty="0" smtClean="0">
                <a:latin typeface="Comic Sans MS"/>
                <a:cs typeface="Comic Sans MS"/>
              </a:rPr>
              <a:t>piloto</a:t>
            </a:r>
            <a:r>
              <a:rPr lang="es-AR" sz="2400" b="1" dirty="0" smtClean="0">
                <a:latin typeface="Comic Sans MS"/>
                <a:cs typeface="Comic Sans MS"/>
              </a:rPr>
              <a:t> </a:t>
            </a:r>
            <a:r>
              <a:rPr lang="es-AR" sz="2400" b="1" spc="-5" dirty="0" smtClean="0">
                <a:latin typeface="Comic Sans MS"/>
                <a:cs typeface="Comic Sans MS"/>
              </a:rPr>
              <a:t>de</a:t>
            </a:r>
            <a:r>
              <a:rPr lang="es-AR" sz="2400" b="1" dirty="0" smtClean="0">
                <a:latin typeface="Comic Sans MS"/>
                <a:cs typeface="Comic Sans MS"/>
              </a:rPr>
              <a:t> </a:t>
            </a:r>
            <a:r>
              <a:rPr lang="es-AR" sz="2400" b="1" spc="-5" dirty="0" smtClean="0">
                <a:latin typeface="Comic Sans MS"/>
                <a:cs typeface="Comic Sans MS"/>
              </a:rPr>
              <a:t>protección</a:t>
            </a:r>
            <a:r>
              <a:rPr lang="es-AR" sz="2400" spc="-5" dirty="0" smtClean="0">
                <a:latin typeface="Comic Sans MS"/>
                <a:cs typeface="Comic Sans MS"/>
              </a:rPr>
              <a:t>.-</a:t>
            </a:r>
            <a:r>
              <a:rPr lang="es-AR" sz="2400" spc="260" dirty="0" smtClean="0">
                <a:latin typeface="Comic Sans MS"/>
                <a:cs typeface="Comic Sans MS"/>
              </a:rPr>
              <a:t> </a:t>
            </a:r>
            <a:r>
              <a:rPr lang="es-AR" sz="2400" spc="-5" dirty="0" smtClean="0">
                <a:latin typeface="Comic Sans MS"/>
                <a:cs typeface="Comic Sans MS"/>
              </a:rPr>
              <a:t>Proporciona rápido </a:t>
            </a:r>
            <a:r>
              <a:rPr lang="es-AR" sz="2400" spc="-5" dirty="0" smtClean="0">
                <a:latin typeface="Comic Sans MS"/>
                <a:cs typeface="Comic Sans MS"/>
              </a:rPr>
              <a:t>despeje de ambos extremos de </a:t>
            </a:r>
            <a:r>
              <a:rPr lang="es-AR" sz="2400" spc="-5" dirty="0" smtClean="0">
                <a:latin typeface="Comic Sans MS"/>
                <a:cs typeface="Comic Sans MS"/>
              </a:rPr>
              <a:t>una línea</a:t>
            </a:r>
            <a:r>
              <a:rPr lang="es-AR" sz="2400" spc="-5" dirty="0" smtClean="0">
                <a:latin typeface="Comic Sans MS"/>
                <a:cs typeface="Comic Sans MS"/>
              </a:rPr>
              <a:t>, sin importar el lugar de la falla en la línea</a:t>
            </a:r>
            <a:r>
              <a:rPr lang="es-AR" sz="2400" spc="-5" dirty="0" smtClean="0">
                <a:latin typeface="Comic Sans MS"/>
                <a:cs typeface="Comic Sans MS"/>
              </a:rPr>
              <a:t>, reduciendo</a:t>
            </a:r>
            <a:r>
              <a:rPr lang="es-AR" sz="2400" dirty="0" smtClean="0">
                <a:latin typeface="Comic Sans MS"/>
                <a:cs typeface="Comic Sans MS"/>
              </a:rPr>
              <a:t> </a:t>
            </a:r>
            <a:r>
              <a:rPr lang="es-AR" sz="2400" spc="-5" dirty="0" smtClean="0">
                <a:latin typeface="Comic Sans MS"/>
                <a:cs typeface="Comic Sans MS"/>
              </a:rPr>
              <a:t>así</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aceleración</a:t>
            </a:r>
            <a:r>
              <a:rPr lang="es-AR" sz="2400" dirty="0" smtClean="0">
                <a:latin typeface="Comic Sans MS"/>
                <a:cs typeface="Comic Sans MS"/>
              </a:rPr>
              <a:t> </a:t>
            </a:r>
            <a:r>
              <a:rPr lang="es-AR" sz="2400" spc="-5" dirty="0" smtClean="0">
                <a:latin typeface="Comic Sans MS"/>
                <a:cs typeface="Comic Sans MS"/>
              </a:rPr>
              <a:t>del ángulo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rotor.</a:t>
            </a:r>
            <a:endParaRPr lang="es-AR" sz="2400" dirty="0" smtClean="0">
              <a:latin typeface="Comic Sans MS"/>
              <a:cs typeface="Comic Sans MS"/>
            </a:endParaRPr>
          </a:p>
          <a:p>
            <a:pPr marL="469266" marR="5080" indent="-457200" algn="just">
              <a:buFont typeface="+mj-lt"/>
              <a:buAutoNum type="arabicPeriod"/>
              <a:tabLst>
                <a:tab pos="232410" algn="l"/>
              </a:tabLst>
            </a:pPr>
            <a:r>
              <a:rPr lang="es-AR" sz="2400" b="1" spc="-5" dirty="0" smtClean="0">
                <a:latin typeface="Comic Sans MS"/>
                <a:cs typeface="Comic Sans MS"/>
              </a:rPr>
              <a:t>Relés de actuación rápida dual</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Proporcionan despeje </a:t>
            </a:r>
            <a:r>
              <a:rPr lang="es-AR" sz="2400" spc="-5" dirty="0" smtClean="0">
                <a:latin typeface="Comic Sans MS"/>
                <a:cs typeface="Comic Sans MS"/>
              </a:rPr>
              <a:t>redundante de alta rapidez de </a:t>
            </a:r>
            <a:r>
              <a:rPr lang="es-AR" sz="2400" spc="-5" dirty="0" smtClean="0">
                <a:latin typeface="Comic Sans MS"/>
                <a:cs typeface="Comic Sans MS"/>
              </a:rPr>
              <a:t>fallas cuando</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relé</a:t>
            </a:r>
            <a:r>
              <a:rPr lang="es-AR" sz="2400" dirty="0" smtClean="0">
                <a:latin typeface="Comic Sans MS"/>
                <a:cs typeface="Comic Sans MS"/>
              </a:rPr>
              <a:t> </a:t>
            </a:r>
            <a:r>
              <a:rPr lang="es-AR" sz="2400" spc="-5" dirty="0" smtClean="0">
                <a:latin typeface="Comic Sans MS"/>
                <a:cs typeface="Comic Sans MS"/>
              </a:rPr>
              <a:t>o</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relés</a:t>
            </a:r>
            <a:r>
              <a:rPr lang="es-AR" sz="2400" dirty="0" smtClean="0">
                <a:latin typeface="Comic Sans MS"/>
                <a:cs typeface="Comic Sans MS"/>
              </a:rPr>
              <a:t> </a:t>
            </a:r>
            <a:r>
              <a:rPr lang="es-AR" sz="2400" spc="-5" dirty="0" smtClean="0">
                <a:latin typeface="Comic Sans MS"/>
                <a:cs typeface="Comic Sans MS"/>
              </a:rPr>
              <a:t>falla</a:t>
            </a:r>
            <a:r>
              <a:rPr lang="es-AR" sz="2400" spc="254" dirty="0" smtClean="0">
                <a:latin typeface="Comic Sans MS"/>
                <a:cs typeface="Comic Sans MS"/>
              </a:rPr>
              <a:t> </a:t>
            </a:r>
            <a:r>
              <a:rPr lang="es-AR" sz="2400" spc="-5" dirty="0" smtClean="0">
                <a:latin typeface="Comic Sans MS"/>
                <a:cs typeface="Comic Sans MS"/>
              </a:rPr>
              <a:t>en operar</a:t>
            </a:r>
            <a:r>
              <a:rPr lang="es-AR" sz="2400" spc="-5" dirty="0" smtClean="0">
                <a:latin typeface="Comic Sans MS"/>
                <a:cs typeface="Comic Sans MS"/>
              </a:rPr>
              <a:t>.</a:t>
            </a:r>
          </a:p>
          <a:p>
            <a:pPr marL="469266" marR="5080" indent="-457200" algn="just">
              <a:buFont typeface="+mj-lt"/>
              <a:buAutoNum type="arabicPeriod"/>
              <a:tabLst>
                <a:tab pos="232410" algn="l"/>
              </a:tabLst>
            </a:pPr>
            <a:r>
              <a:rPr lang="es-AR" sz="2400" b="1" spc="-5" dirty="0" smtClean="0">
                <a:latin typeface="Comic Sans MS"/>
                <a:cs typeface="Comic Sans MS"/>
              </a:rPr>
              <a:t>Interruptores	de	apertura	rápida</a:t>
            </a:r>
            <a:r>
              <a:rPr lang="es-AR" sz="2400" spc="-5" dirty="0" smtClean="0">
                <a:latin typeface="Comic Sans MS"/>
                <a:cs typeface="Comic Sans MS"/>
              </a:rPr>
              <a:t>.- Proporcionan</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más</a:t>
            </a:r>
            <a:r>
              <a:rPr lang="es-AR" sz="2400" dirty="0" smtClean="0">
                <a:latin typeface="Comic Sans MS"/>
                <a:cs typeface="Comic Sans MS"/>
              </a:rPr>
              <a:t> </a:t>
            </a:r>
            <a:r>
              <a:rPr lang="es-AR" sz="2400" spc="-5" dirty="0" smtClean="0">
                <a:latin typeface="Comic Sans MS"/>
                <a:cs typeface="Comic Sans MS"/>
              </a:rPr>
              <a:t>rápida</a:t>
            </a:r>
            <a:r>
              <a:rPr lang="es-AR" sz="2400" dirty="0" smtClean="0">
                <a:latin typeface="Comic Sans MS"/>
                <a:cs typeface="Comic Sans MS"/>
              </a:rPr>
              <a:t> </a:t>
            </a:r>
            <a:r>
              <a:rPr lang="es-AR" sz="2400" spc="-5" dirty="0" smtClean="0">
                <a:latin typeface="Comic Sans MS"/>
                <a:cs typeface="Comic Sans MS"/>
              </a:rPr>
              <a:t>remoción</a:t>
            </a:r>
            <a:r>
              <a:rPr lang="es-AR" sz="2400" spc="254"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la falla</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lo</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significa</a:t>
            </a:r>
            <a:r>
              <a:rPr lang="es-AR" sz="2400" dirty="0" smtClean="0">
                <a:latin typeface="Comic Sans MS"/>
                <a:cs typeface="Comic Sans MS"/>
              </a:rPr>
              <a:t> </a:t>
            </a:r>
            <a:r>
              <a:rPr lang="es-AR" sz="2400" spc="-5" dirty="0" smtClean="0">
                <a:latin typeface="Comic Sans MS"/>
                <a:cs typeface="Comic Sans MS"/>
              </a:rPr>
              <a:t>tiempos</a:t>
            </a:r>
            <a:r>
              <a:rPr lang="es-AR" sz="2400" dirty="0" smtClean="0">
                <a:latin typeface="Comic Sans MS"/>
                <a:cs typeface="Comic Sans MS"/>
              </a:rPr>
              <a:t> </a:t>
            </a:r>
            <a:r>
              <a:rPr lang="es-AR" sz="2400" spc="-5" dirty="0" smtClean="0">
                <a:latin typeface="Comic Sans MS"/>
                <a:cs typeface="Comic Sans MS"/>
              </a:rPr>
              <a:t>reducidos</a:t>
            </a:r>
            <a:r>
              <a:rPr lang="es-AR" sz="2400" dirty="0" smtClean="0">
                <a:latin typeface="Comic Sans MS"/>
                <a:cs typeface="Comic Sans MS"/>
              </a:rPr>
              <a:t> </a:t>
            </a:r>
            <a:r>
              <a:rPr lang="es-AR" sz="2400" spc="-5" dirty="0" smtClean="0">
                <a:latin typeface="Comic Sans MS"/>
                <a:cs typeface="Comic Sans MS"/>
              </a:rPr>
              <a:t>de aceleración</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ángulo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rotor.</a:t>
            </a:r>
          </a:p>
          <a:p>
            <a:pPr marL="469266" marR="5080" indent="-457200" algn="just">
              <a:buFont typeface="+mj-lt"/>
              <a:buAutoNum type="arabicPeriod"/>
              <a:tabLst>
                <a:tab pos="232410" algn="l"/>
              </a:tabLst>
            </a:pPr>
            <a:r>
              <a:rPr lang="es-AR" sz="2400" b="1" spc="-5" dirty="0" smtClean="0">
                <a:latin typeface="Comic Sans MS"/>
                <a:cs typeface="Comic Sans MS"/>
              </a:rPr>
              <a:t>Disparo transferido por falla de interruptor </a:t>
            </a:r>
            <a:r>
              <a:rPr lang="es-AR" sz="2400" b="1" spc="-5" dirty="0" smtClean="0">
                <a:latin typeface="Comic Sans MS"/>
                <a:cs typeface="Comic Sans MS"/>
              </a:rPr>
              <a:t>del bus </a:t>
            </a:r>
            <a:r>
              <a:rPr lang="es-AR" sz="2400" b="1" spc="-5" dirty="0" smtClean="0">
                <a:latin typeface="Comic Sans MS"/>
                <a:cs typeface="Comic Sans MS"/>
              </a:rPr>
              <a:t>remoto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Utiliza un canal de </a:t>
            </a:r>
            <a:r>
              <a:rPr lang="es-AR" sz="2400" spc="-5" dirty="0" smtClean="0">
                <a:latin typeface="Comic Sans MS"/>
                <a:cs typeface="Comic Sans MS"/>
              </a:rPr>
              <a:t>comunicación para </a:t>
            </a:r>
            <a:r>
              <a:rPr lang="es-AR" sz="2400" spc="-5" dirty="0" smtClean="0">
                <a:latin typeface="Comic Sans MS"/>
                <a:cs typeface="Comic Sans MS"/>
              </a:rPr>
              <a:t>acelerar el despeje de la falla en </a:t>
            </a:r>
            <a:r>
              <a:rPr lang="es-AR" sz="2400" spc="-5" dirty="0" smtClean="0">
                <a:latin typeface="Comic Sans MS"/>
                <a:cs typeface="Comic Sans MS"/>
              </a:rPr>
              <a:t>las terminales </a:t>
            </a:r>
            <a:r>
              <a:rPr lang="es-AR" sz="2400" spc="-5" dirty="0" smtClean="0">
                <a:latin typeface="Comic Sans MS"/>
                <a:cs typeface="Comic Sans MS"/>
              </a:rPr>
              <a:t>de línea de la planta generadora, </a:t>
            </a:r>
            <a:r>
              <a:rPr lang="es-AR" sz="2400" spc="-5" dirty="0" smtClean="0">
                <a:latin typeface="Comic Sans MS"/>
                <a:cs typeface="Comic Sans MS"/>
              </a:rPr>
              <a:t>si falla</a:t>
            </a:r>
            <a:r>
              <a:rPr lang="es-AR" sz="2400" spc="145" dirty="0" smtClean="0">
                <a:latin typeface="Comic Sans MS"/>
                <a:cs typeface="Comic Sans MS"/>
              </a:rPr>
              <a:t> </a:t>
            </a:r>
            <a:r>
              <a:rPr lang="es-AR" sz="2400" spc="-5" dirty="0" smtClean="0">
                <a:latin typeface="Comic Sans MS"/>
                <a:cs typeface="Comic Sans MS"/>
              </a:rPr>
              <a:t>el</a:t>
            </a:r>
            <a:r>
              <a:rPr lang="es-AR" sz="2400" spc="150" dirty="0" smtClean="0">
                <a:latin typeface="Comic Sans MS"/>
                <a:cs typeface="Comic Sans MS"/>
              </a:rPr>
              <a:t> </a:t>
            </a:r>
            <a:r>
              <a:rPr lang="es-AR" sz="2400" spc="-5" dirty="0" smtClean="0">
                <a:latin typeface="Comic Sans MS"/>
                <a:cs typeface="Comic Sans MS"/>
              </a:rPr>
              <a:t>interruptor(es)</a:t>
            </a:r>
            <a:r>
              <a:rPr lang="es-AR" sz="2400" spc="150" dirty="0" smtClean="0">
                <a:latin typeface="Comic Sans MS"/>
                <a:cs typeface="Comic Sans MS"/>
              </a:rPr>
              <a:t> </a:t>
            </a:r>
            <a:r>
              <a:rPr lang="es-AR" sz="2400" spc="-5" dirty="0" smtClean="0">
                <a:latin typeface="Comic Sans MS"/>
                <a:cs typeface="Comic Sans MS"/>
              </a:rPr>
              <a:t>del</a:t>
            </a:r>
            <a:r>
              <a:rPr lang="es-AR" sz="2400" spc="145" dirty="0" smtClean="0">
                <a:latin typeface="Comic Sans MS"/>
                <a:cs typeface="Comic Sans MS"/>
              </a:rPr>
              <a:t> </a:t>
            </a:r>
            <a:r>
              <a:rPr lang="es-AR" sz="2400" spc="-5" dirty="0" smtClean="0">
                <a:latin typeface="Comic Sans MS"/>
                <a:cs typeface="Comic Sans MS"/>
              </a:rPr>
              <a:t>extremo</a:t>
            </a:r>
            <a:r>
              <a:rPr lang="es-AR" sz="2400" spc="150" dirty="0" smtClean="0">
                <a:latin typeface="Comic Sans MS"/>
                <a:cs typeface="Comic Sans MS"/>
              </a:rPr>
              <a:t> </a:t>
            </a:r>
            <a:r>
              <a:rPr lang="es-AR" sz="2400" spc="-5" dirty="0" smtClean="0">
                <a:latin typeface="Comic Sans MS"/>
                <a:cs typeface="Comic Sans MS"/>
              </a:rPr>
              <a:t>remoto</a:t>
            </a:r>
            <a:r>
              <a:rPr lang="es-AR" sz="2400" spc="155" dirty="0" smtClean="0">
                <a:latin typeface="Comic Sans MS"/>
                <a:cs typeface="Comic Sans MS"/>
              </a:rPr>
              <a:t> </a:t>
            </a:r>
            <a:r>
              <a:rPr lang="es-AR" sz="2400" spc="-5" dirty="0" smtClean="0">
                <a:latin typeface="Comic Sans MS"/>
                <a:cs typeface="Comic Sans MS"/>
              </a:rPr>
              <a:t>de la </a:t>
            </a:r>
            <a:r>
              <a:rPr lang="es-AR" sz="2400" spc="-5" dirty="0" smtClean="0">
                <a:latin typeface="Comic Sans MS"/>
                <a:cs typeface="Comic Sans MS"/>
              </a:rPr>
              <a:t>línea para librar una falla en el bus remoto</a:t>
            </a:r>
            <a:r>
              <a:rPr lang="es-AR" sz="2400" spc="-5" dirty="0" smtClean="0">
                <a:latin typeface="Comic Sans MS"/>
                <a:cs typeface="Comic Sans MS"/>
              </a:rPr>
              <a:t>, reduciendo</a:t>
            </a:r>
            <a:r>
              <a:rPr lang="es-AR" sz="2400" dirty="0" smtClean="0">
                <a:latin typeface="Comic Sans MS"/>
                <a:cs typeface="Comic Sans MS"/>
              </a:rPr>
              <a:t> </a:t>
            </a:r>
            <a:r>
              <a:rPr lang="es-AR" sz="2400" spc="-5" dirty="0" smtClean="0">
                <a:latin typeface="Comic Sans MS"/>
                <a:cs typeface="Comic Sans MS"/>
              </a:rPr>
              <a:t>así</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aceleración</a:t>
            </a:r>
            <a:r>
              <a:rPr lang="es-AR" sz="2400" dirty="0" smtClean="0">
                <a:latin typeface="Comic Sans MS"/>
                <a:cs typeface="Comic Sans MS"/>
              </a:rPr>
              <a:t> </a:t>
            </a:r>
            <a:r>
              <a:rPr lang="es-AR" sz="2400" spc="-5" dirty="0" smtClean="0">
                <a:latin typeface="Comic Sans MS"/>
                <a:cs typeface="Comic Sans MS"/>
              </a:rPr>
              <a:t>del ángulo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rotor.</a:t>
            </a:r>
            <a:endParaRPr lang="es-AR" sz="2400" dirty="0" smtClean="0">
              <a:latin typeface="Comic Sans MS"/>
              <a:cs typeface="Comic Sans MS"/>
            </a:endParaRPr>
          </a:p>
          <a:p>
            <a:pPr marL="241300" indent="-228600">
              <a:spcBef>
                <a:spcPts val="100"/>
              </a:spcBef>
              <a:buAutoNum type="arabicPeriod"/>
            </a:pPr>
            <a:endParaRPr lang="es-AR" sz="900" dirty="0" smtClean="0">
              <a:latin typeface="Comic Sans MS"/>
              <a:cs typeface="Comic Sans MS"/>
            </a:endParaRPr>
          </a:p>
          <a:p>
            <a:pPr marL="12700">
              <a:spcBef>
                <a:spcPts val="100"/>
              </a:spcBef>
            </a:pPr>
            <a:endParaRPr sz="900">
              <a:latin typeface="Comic Sans MS"/>
              <a:cs typeface="Comic Sans MS"/>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96802" y="385730"/>
            <a:ext cx="17287995" cy="3388107"/>
          </a:xfrm>
          <a:prstGeom prst="rect">
            <a:avLst/>
          </a:prstGeom>
        </p:spPr>
        <p:txBody>
          <a:bodyPr vert="horz" wrap="square" lIns="0" tIns="12700" rIns="0" bIns="0" rtlCol="0">
            <a:spAutoFit/>
          </a:bodyPr>
          <a:lstStyle/>
          <a:p>
            <a:pPr marL="240665" marR="5080" indent="-228600" algn="just">
              <a:spcBef>
                <a:spcPts val="100"/>
              </a:spcBef>
              <a:buFont typeface="Wingdings"/>
              <a:buChar char=""/>
              <a:tabLst>
                <a:tab pos="240665" algn="l"/>
                <a:tab pos="241300" algn="l"/>
              </a:tabLst>
            </a:pPr>
            <a:r>
              <a:rPr sz="2400" b="1" spc="-5" dirty="0">
                <a:latin typeface="Comic Sans MS"/>
                <a:cs typeface="Comic Sans MS"/>
              </a:rPr>
              <a:t>Técnicas</a:t>
            </a:r>
            <a:r>
              <a:rPr sz="2400" b="1" spc="105" dirty="0">
                <a:latin typeface="Comic Sans MS"/>
                <a:cs typeface="Comic Sans MS"/>
              </a:rPr>
              <a:t> </a:t>
            </a:r>
            <a:r>
              <a:rPr sz="2400" b="1" spc="-5" dirty="0">
                <a:latin typeface="Comic Sans MS"/>
                <a:cs typeface="Comic Sans MS"/>
              </a:rPr>
              <a:t>de</a:t>
            </a:r>
            <a:r>
              <a:rPr sz="2400" b="1" spc="105" dirty="0">
                <a:latin typeface="Comic Sans MS"/>
                <a:cs typeface="Comic Sans MS"/>
              </a:rPr>
              <a:t> </a:t>
            </a:r>
            <a:r>
              <a:rPr sz="2400" b="1" spc="-5" dirty="0">
                <a:latin typeface="Comic Sans MS"/>
                <a:cs typeface="Comic Sans MS"/>
              </a:rPr>
              <a:t>aplicación</a:t>
            </a:r>
            <a:r>
              <a:rPr sz="2400" b="1" spc="105" dirty="0">
                <a:latin typeface="Comic Sans MS"/>
                <a:cs typeface="Comic Sans MS"/>
              </a:rPr>
              <a:t> </a:t>
            </a:r>
            <a:r>
              <a:rPr sz="2400" b="1" spc="-5" dirty="0">
                <a:latin typeface="Comic Sans MS"/>
                <a:cs typeface="Comic Sans MS"/>
              </a:rPr>
              <a:t>de</a:t>
            </a:r>
            <a:r>
              <a:rPr sz="2400" b="1" spc="105" dirty="0">
                <a:latin typeface="Comic Sans MS"/>
                <a:cs typeface="Comic Sans MS"/>
              </a:rPr>
              <a:t> </a:t>
            </a:r>
            <a:r>
              <a:rPr sz="2400" b="1" spc="-5" dirty="0">
                <a:latin typeface="Comic Sans MS"/>
                <a:cs typeface="Comic Sans MS"/>
              </a:rPr>
              <a:t>interruptores</a:t>
            </a:r>
            <a:r>
              <a:rPr sz="2400" b="1" spc="100" dirty="0">
                <a:latin typeface="Comic Sans MS"/>
                <a:cs typeface="Comic Sans MS"/>
              </a:rPr>
              <a:t> </a:t>
            </a:r>
            <a:r>
              <a:rPr sz="2400" b="1" spc="-5">
                <a:latin typeface="Comic Sans MS"/>
                <a:cs typeface="Comic Sans MS"/>
              </a:rPr>
              <a:t>de</a:t>
            </a:r>
            <a:r>
              <a:rPr sz="2400" b="1" spc="100">
                <a:latin typeface="Comic Sans MS"/>
                <a:cs typeface="Comic Sans MS"/>
              </a:rPr>
              <a:t> </a:t>
            </a:r>
            <a:r>
              <a:rPr sz="2400" b="1" spc="-5" smtClean="0">
                <a:latin typeface="Comic Sans MS"/>
                <a:cs typeface="Comic Sans MS"/>
              </a:rPr>
              <a:t>fase</a:t>
            </a:r>
            <a:r>
              <a:rPr lang="es-AR" sz="2400" b="1" spc="-5" dirty="0" smtClean="0">
                <a:latin typeface="Comic Sans MS"/>
                <a:cs typeface="Comic Sans MS"/>
              </a:rPr>
              <a:t> </a:t>
            </a:r>
            <a:r>
              <a:rPr sz="2400" b="1" spc="-5" smtClean="0">
                <a:latin typeface="Comic Sans MS"/>
                <a:cs typeface="Comic Sans MS"/>
              </a:rPr>
              <a:t>independiente</a:t>
            </a:r>
            <a:endParaRPr lang="es-ES" sz="2400" b="1" spc="-5" dirty="0" smtClean="0">
              <a:latin typeface="Comic Sans MS"/>
              <a:cs typeface="Comic Sans MS"/>
            </a:endParaRPr>
          </a:p>
          <a:p>
            <a:pPr marL="240665" marR="5080" indent="-228600" algn="just">
              <a:spcBef>
                <a:spcPts val="100"/>
              </a:spcBef>
              <a:buFont typeface="Wingdings"/>
              <a:buChar char=""/>
              <a:tabLst>
                <a:tab pos="240665" algn="l"/>
                <a:tab pos="241300" algn="l"/>
              </a:tabLst>
            </a:pPr>
            <a:endParaRPr lang="es-ES" sz="2400" spc="-5" dirty="0" smtClean="0">
              <a:latin typeface="Comic Sans MS"/>
              <a:cs typeface="Comic Sans MS"/>
            </a:endParaRPr>
          </a:p>
          <a:p>
            <a:pPr marL="238760" marR="5080" indent="-226695" algn="just">
              <a:spcBef>
                <a:spcPts val="100"/>
              </a:spcBef>
              <a:buAutoNum type="arabicPeriod"/>
              <a:tabLst>
                <a:tab pos="243204" algn="l"/>
              </a:tabLst>
            </a:pPr>
            <a:r>
              <a:rPr lang="es-AR" sz="2400" b="1" spc="-5" dirty="0" smtClean="0">
                <a:latin typeface="Comic Sans MS"/>
                <a:cs typeface="Comic Sans MS"/>
              </a:rPr>
              <a:t>Disparo </a:t>
            </a:r>
            <a:r>
              <a:rPr lang="es-AR" sz="2400" b="1" spc="-5" dirty="0" err="1" smtClean="0">
                <a:latin typeface="Comic Sans MS"/>
                <a:cs typeface="Comic Sans MS"/>
              </a:rPr>
              <a:t>monopolar</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Utiliza relés que </a:t>
            </a:r>
            <a:r>
              <a:rPr lang="es-AR" sz="2400" spc="-5" dirty="0" smtClean="0">
                <a:latin typeface="Comic Sans MS"/>
                <a:cs typeface="Comic Sans MS"/>
              </a:rPr>
              <a:t>pueden detectar</a:t>
            </a:r>
            <a:r>
              <a:rPr lang="es-AR" sz="2400" dirty="0" smtClean="0">
                <a:latin typeface="Comic Sans MS"/>
                <a:cs typeface="Comic Sans MS"/>
              </a:rPr>
              <a:t> </a:t>
            </a:r>
            <a:r>
              <a:rPr lang="es-AR" sz="2400" spc="-5" dirty="0" smtClean="0">
                <a:latin typeface="Comic Sans MS"/>
                <a:cs typeface="Comic Sans MS"/>
              </a:rPr>
              <a:t>fallas</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cada</a:t>
            </a:r>
            <a:r>
              <a:rPr lang="es-AR" sz="2400" dirty="0" smtClean="0">
                <a:latin typeface="Comic Sans MS"/>
                <a:cs typeface="Comic Sans MS"/>
              </a:rPr>
              <a:t> </a:t>
            </a:r>
            <a:r>
              <a:rPr lang="es-AR" sz="2400" spc="-5" dirty="0" smtClean="0">
                <a:latin typeface="Comic Sans MS"/>
                <a:cs typeface="Comic Sans MS"/>
              </a:rPr>
              <a:t>fase</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dispara únicamente </a:t>
            </a:r>
            <a:r>
              <a:rPr lang="es-AR" sz="2400" spc="-5" dirty="0" smtClean="0">
                <a:latin typeface="Comic Sans MS"/>
                <a:cs typeface="Comic Sans MS"/>
              </a:rPr>
              <a:t>la fase fallada, manteniendo así </a:t>
            </a:r>
            <a:r>
              <a:rPr lang="es-AR" sz="2400" spc="-5" dirty="0" smtClean="0">
                <a:latin typeface="Comic Sans MS"/>
                <a:cs typeface="Comic Sans MS"/>
              </a:rPr>
              <a:t>una parte</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capacidad</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transferencia</a:t>
            </a:r>
            <a:r>
              <a:rPr lang="es-AR" sz="2400" dirty="0" smtClean="0">
                <a:latin typeface="Comic Sans MS"/>
                <a:cs typeface="Comic Sans MS"/>
              </a:rPr>
              <a:t> </a:t>
            </a:r>
            <a:r>
              <a:rPr lang="es-AR" sz="2400" spc="-5" dirty="0" smtClean="0">
                <a:latin typeface="Comic Sans MS"/>
                <a:cs typeface="Comic Sans MS"/>
              </a:rPr>
              <a:t>de potencia </a:t>
            </a:r>
            <a:r>
              <a:rPr lang="es-AR" sz="2400" spc="-5" dirty="0" smtClean="0">
                <a:latin typeface="Comic Sans MS"/>
                <a:cs typeface="Comic Sans MS"/>
              </a:rPr>
              <a:t>y mejorando la estabilidad del </a:t>
            </a:r>
            <a:r>
              <a:rPr lang="es-AR" sz="2400" spc="-5" dirty="0" smtClean="0">
                <a:latin typeface="Comic Sans MS"/>
                <a:cs typeface="Comic Sans MS"/>
              </a:rPr>
              <a:t>sistema hasta</a:t>
            </a:r>
            <a:r>
              <a:rPr lang="es-AR" sz="2400" dirty="0" smtClean="0">
                <a:latin typeface="Comic Sans MS"/>
                <a:cs typeface="Comic Sans MS"/>
              </a:rPr>
              <a:t> </a:t>
            </a:r>
            <a:r>
              <a:rPr lang="es-AR" sz="2400" spc="-5" dirty="0" smtClean="0">
                <a:latin typeface="Comic Sans MS"/>
                <a:cs typeface="Comic Sans MS"/>
              </a:rPr>
              <a:t>el</a:t>
            </a:r>
            <a:r>
              <a:rPr lang="es-AR" sz="2400" spc="5" dirty="0" smtClean="0">
                <a:latin typeface="Comic Sans MS"/>
                <a:cs typeface="Comic Sans MS"/>
              </a:rPr>
              <a:t> </a:t>
            </a:r>
            <a:r>
              <a:rPr lang="es-AR" sz="2400" spc="-5" dirty="0" err="1" smtClean="0">
                <a:latin typeface="Comic Sans MS"/>
                <a:cs typeface="Comic Sans MS"/>
              </a:rPr>
              <a:t>recierre</a:t>
            </a:r>
            <a:r>
              <a:rPr lang="es-AR" sz="2400" spc="5" dirty="0" smtClean="0">
                <a:latin typeface="Comic Sans MS"/>
                <a:cs typeface="Comic Sans MS"/>
              </a:rPr>
              <a:t> </a:t>
            </a:r>
            <a:r>
              <a:rPr lang="es-AR" sz="2400" spc="-5" dirty="0" smtClean="0">
                <a:latin typeface="Comic Sans MS"/>
                <a:cs typeface="Comic Sans MS"/>
              </a:rPr>
              <a:t>exitoso</a:t>
            </a:r>
            <a:r>
              <a:rPr lang="es-AR" sz="2400" dirty="0" smtClean="0">
                <a:latin typeface="Comic Sans MS"/>
                <a:cs typeface="Comic Sans MS"/>
              </a:rPr>
              <a:t> </a:t>
            </a:r>
            <a:r>
              <a:rPr lang="es-AR" sz="2400" spc="-5" dirty="0" smtClean="0">
                <a:latin typeface="Comic Sans MS"/>
                <a:cs typeface="Comic Sans MS"/>
              </a:rPr>
              <a:t>de</a:t>
            </a:r>
            <a:r>
              <a:rPr lang="es-AR" sz="2400" spc="5" dirty="0" smtClean="0">
                <a:latin typeface="Comic Sans MS"/>
                <a:cs typeface="Comic Sans MS"/>
              </a:rPr>
              <a:t> </a:t>
            </a:r>
            <a:r>
              <a:rPr lang="es-AR" sz="2400" spc="-5" dirty="0" smtClean="0">
                <a:latin typeface="Comic Sans MS"/>
                <a:cs typeface="Comic Sans MS"/>
              </a:rPr>
              <a:t>la</a:t>
            </a:r>
            <a:r>
              <a:rPr lang="es-AR" sz="2400" spc="5" dirty="0" smtClean="0">
                <a:latin typeface="Comic Sans MS"/>
                <a:cs typeface="Comic Sans MS"/>
              </a:rPr>
              <a:t> </a:t>
            </a:r>
            <a:r>
              <a:rPr lang="es-AR" sz="2400" spc="-5" dirty="0" smtClean="0">
                <a:latin typeface="Comic Sans MS"/>
                <a:cs typeface="Comic Sans MS"/>
              </a:rPr>
              <a:t>fase</a:t>
            </a:r>
            <a:r>
              <a:rPr lang="es-AR" sz="2400" dirty="0" smtClean="0">
                <a:latin typeface="Comic Sans MS"/>
                <a:cs typeface="Comic Sans MS"/>
              </a:rPr>
              <a:t> </a:t>
            </a:r>
            <a:r>
              <a:rPr lang="es-AR" sz="2400" spc="-5" dirty="0" smtClean="0">
                <a:latin typeface="Comic Sans MS"/>
                <a:cs typeface="Comic Sans MS"/>
              </a:rPr>
              <a:t>fallada.</a:t>
            </a:r>
          </a:p>
          <a:p>
            <a:pPr marL="238760" marR="5080" indent="-226695" algn="just">
              <a:spcBef>
                <a:spcPts val="100"/>
              </a:spcBef>
              <a:buAutoNum type="arabicPeriod"/>
              <a:tabLst>
                <a:tab pos="243204" algn="l"/>
              </a:tabLst>
            </a:pPr>
            <a:endParaRPr lang="es-AR" sz="2400" dirty="0" smtClean="0">
              <a:latin typeface="Comic Sans MS"/>
              <a:cs typeface="Comic Sans MS"/>
            </a:endParaRPr>
          </a:p>
          <a:p>
            <a:pPr marL="238760" marR="5715" indent="-226695" algn="just">
              <a:buAutoNum type="arabicPeriod"/>
              <a:tabLst>
                <a:tab pos="243204" algn="l"/>
              </a:tabLst>
            </a:pPr>
            <a:r>
              <a:rPr lang="es-AR" sz="2400" b="1" spc="-5" dirty="0" smtClean="0">
                <a:latin typeface="Comic Sans MS"/>
                <a:cs typeface="Comic Sans MS"/>
              </a:rPr>
              <a:t>Interruptor de polos independientes</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Reduce una</a:t>
            </a:r>
            <a:r>
              <a:rPr lang="es-AR" sz="2400" dirty="0" smtClean="0">
                <a:latin typeface="Comic Sans MS"/>
                <a:cs typeface="Comic Sans MS"/>
              </a:rPr>
              <a:t> </a:t>
            </a:r>
            <a:r>
              <a:rPr lang="es-AR" sz="2400" spc="-5" dirty="0" smtClean="0">
                <a:latin typeface="Comic Sans MS"/>
                <a:cs typeface="Comic Sans MS"/>
              </a:rPr>
              <a:t>falla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fases</a:t>
            </a:r>
            <a:r>
              <a:rPr lang="es-AR" sz="2400" dirty="0" smtClean="0">
                <a:latin typeface="Comic Sans MS"/>
                <a:cs typeface="Comic Sans MS"/>
              </a:rPr>
              <a:t> </a:t>
            </a:r>
            <a:r>
              <a:rPr lang="es-AR" sz="2400" spc="-5" dirty="0" smtClean="0">
                <a:latin typeface="Comic Sans MS"/>
                <a:cs typeface="Comic Sans MS"/>
              </a:rPr>
              <a:t>múltiples</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falla monofásica </a:t>
            </a:r>
            <a:r>
              <a:rPr lang="es-AR" sz="2400" spc="-5" dirty="0" smtClean="0">
                <a:latin typeface="Comic Sans MS"/>
                <a:cs typeface="Comic Sans MS"/>
              </a:rPr>
              <a:t>menos severa si al menos dos de </a:t>
            </a:r>
            <a:r>
              <a:rPr lang="es-AR" sz="2400" spc="-5" dirty="0" smtClean="0">
                <a:latin typeface="Comic Sans MS"/>
                <a:cs typeface="Comic Sans MS"/>
              </a:rPr>
              <a:t>las tres</a:t>
            </a:r>
            <a:r>
              <a:rPr lang="es-AR" sz="2400" dirty="0" smtClean="0">
                <a:latin typeface="Comic Sans MS"/>
                <a:cs typeface="Comic Sans MS"/>
              </a:rPr>
              <a:t> </a:t>
            </a:r>
            <a:r>
              <a:rPr lang="es-AR" sz="2400" spc="-5" dirty="0" smtClean="0">
                <a:latin typeface="Comic Sans MS"/>
                <a:cs typeface="Comic Sans MS"/>
              </a:rPr>
              <a:t>fases</a:t>
            </a:r>
            <a:r>
              <a:rPr lang="es-AR" sz="2400" dirty="0" smtClean="0">
                <a:latin typeface="Comic Sans MS"/>
                <a:cs typeface="Comic Sans MS"/>
              </a:rPr>
              <a:t> </a:t>
            </a:r>
            <a:r>
              <a:rPr lang="es-AR" sz="2400" spc="-5" dirty="0" smtClean="0">
                <a:latin typeface="Comic Sans MS"/>
                <a:cs typeface="Comic Sans MS"/>
              </a:rPr>
              <a:t>abren,</a:t>
            </a:r>
            <a:r>
              <a:rPr lang="es-AR" sz="2400" dirty="0" smtClean="0">
                <a:latin typeface="Comic Sans MS"/>
                <a:cs typeface="Comic Sans MS"/>
              </a:rPr>
              <a:t> </a:t>
            </a:r>
            <a:r>
              <a:rPr lang="es-AR" sz="2400" spc="-5" dirty="0" smtClean="0">
                <a:latin typeface="Comic Sans MS"/>
                <a:cs typeface="Comic Sans MS"/>
              </a:rPr>
              <a:t>puesto</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cada</a:t>
            </a:r>
            <a:r>
              <a:rPr lang="es-AR" sz="2400" dirty="0" smtClean="0">
                <a:latin typeface="Comic Sans MS"/>
                <a:cs typeface="Comic Sans MS"/>
              </a:rPr>
              <a:t> </a:t>
            </a:r>
            <a:r>
              <a:rPr lang="es-AR" sz="2400" spc="-5" dirty="0" smtClean="0">
                <a:latin typeface="Comic Sans MS"/>
                <a:cs typeface="Comic Sans MS"/>
              </a:rPr>
              <a:t>fase</a:t>
            </a:r>
            <a:r>
              <a:rPr lang="es-AR" sz="2400" dirty="0" smtClean="0">
                <a:latin typeface="Comic Sans MS"/>
                <a:cs typeface="Comic Sans MS"/>
              </a:rPr>
              <a:t> </a:t>
            </a:r>
            <a:r>
              <a:rPr lang="es-AR" sz="2400" spc="-5" dirty="0" smtClean="0">
                <a:latin typeface="Comic Sans MS"/>
                <a:cs typeface="Comic Sans MS"/>
              </a:rPr>
              <a:t>del interruptor</a:t>
            </a:r>
            <a:r>
              <a:rPr lang="es-AR" sz="2400" dirty="0" smtClean="0">
                <a:latin typeface="Comic Sans MS"/>
                <a:cs typeface="Comic Sans MS"/>
              </a:rPr>
              <a:t> </a:t>
            </a:r>
            <a:r>
              <a:rPr lang="es-AR" sz="2400" spc="-5" dirty="0" smtClean="0">
                <a:latin typeface="Comic Sans MS"/>
                <a:cs typeface="Comic Sans MS"/>
              </a:rPr>
              <a:t>opera</a:t>
            </a:r>
            <a:r>
              <a:rPr lang="es-AR" sz="2400" dirty="0" smtClean="0">
                <a:latin typeface="Comic Sans MS"/>
                <a:cs typeface="Comic Sans MS"/>
              </a:rPr>
              <a:t> </a:t>
            </a:r>
            <a:r>
              <a:rPr lang="es-AR" sz="2400" spc="-5" dirty="0" smtClean="0">
                <a:latin typeface="Comic Sans MS"/>
                <a:cs typeface="Comic Sans MS"/>
              </a:rPr>
              <a:t>independientemente.</a:t>
            </a:r>
            <a:endParaRPr lang="es-AR" sz="2400" dirty="0" smtClean="0">
              <a:latin typeface="Comic Sans MS"/>
              <a:cs typeface="Comic Sans MS"/>
            </a:endParaRPr>
          </a:p>
          <a:p>
            <a:pPr marL="240665" marR="5080" indent="-228600" algn="just">
              <a:spcBef>
                <a:spcPts val="100"/>
              </a:spcBef>
              <a:buFont typeface="Wingdings"/>
              <a:buChar char=""/>
              <a:tabLst>
                <a:tab pos="240665" algn="l"/>
                <a:tab pos="241300" algn="l"/>
              </a:tabLst>
            </a:pPr>
            <a:endParaRPr sz="2400">
              <a:latin typeface="Comic Sans MS"/>
              <a:cs typeface="Comic Sans M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225364" y="314292"/>
            <a:ext cx="17359434" cy="4113947"/>
          </a:xfrm>
          <a:prstGeom prst="rect">
            <a:avLst/>
          </a:prstGeom>
        </p:spPr>
        <p:txBody>
          <a:bodyPr vert="horz" wrap="square" lIns="0" tIns="12700" rIns="0" bIns="0" rtlCol="0">
            <a:spAutoFit/>
          </a:bodyPr>
          <a:lstStyle/>
          <a:p>
            <a:pPr marL="240665" indent="-228600" algn="just">
              <a:spcBef>
                <a:spcPts val="100"/>
              </a:spcBef>
              <a:buFont typeface="Wingdings"/>
              <a:buChar char=""/>
              <a:tabLst>
                <a:tab pos="240665" algn="l"/>
                <a:tab pos="241300" algn="l"/>
              </a:tabLst>
            </a:pPr>
            <a:r>
              <a:rPr sz="2400" b="1" spc="-5" dirty="0">
                <a:latin typeface="Comic Sans MS"/>
                <a:cs typeface="Comic Sans MS"/>
              </a:rPr>
              <a:t>Técnicas</a:t>
            </a:r>
            <a:r>
              <a:rPr sz="2400" b="1" spc="10" dirty="0">
                <a:latin typeface="Comic Sans MS"/>
                <a:cs typeface="Comic Sans MS"/>
              </a:rPr>
              <a:t> </a:t>
            </a:r>
            <a:r>
              <a:rPr sz="2400" b="1" spc="-5" dirty="0">
                <a:latin typeface="Comic Sans MS"/>
                <a:cs typeface="Comic Sans MS"/>
              </a:rPr>
              <a:t>de</a:t>
            </a:r>
            <a:r>
              <a:rPr sz="2400" b="1" spc="15" dirty="0">
                <a:latin typeface="Comic Sans MS"/>
                <a:cs typeface="Comic Sans MS"/>
              </a:rPr>
              <a:t> </a:t>
            </a:r>
            <a:r>
              <a:rPr sz="2400" b="1" spc="-5" dirty="0">
                <a:latin typeface="Comic Sans MS"/>
                <a:cs typeface="Comic Sans MS"/>
              </a:rPr>
              <a:t>transferencia</a:t>
            </a:r>
            <a:r>
              <a:rPr sz="2400" b="1" spc="15" dirty="0">
                <a:latin typeface="Comic Sans MS"/>
                <a:cs typeface="Comic Sans MS"/>
              </a:rPr>
              <a:t> </a:t>
            </a:r>
            <a:r>
              <a:rPr sz="2400" b="1" spc="-5" dirty="0">
                <a:latin typeface="Comic Sans MS"/>
                <a:cs typeface="Comic Sans MS"/>
              </a:rPr>
              <a:t>incrementada</a:t>
            </a:r>
            <a:r>
              <a:rPr sz="2400" b="1" spc="10" dirty="0">
                <a:latin typeface="Comic Sans MS"/>
                <a:cs typeface="Comic Sans MS"/>
              </a:rPr>
              <a:t> </a:t>
            </a:r>
            <a:r>
              <a:rPr sz="2400" b="1" spc="-5">
                <a:latin typeface="Comic Sans MS"/>
                <a:cs typeface="Comic Sans MS"/>
              </a:rPr>
              <a:t>de</a:t>
            </a:r>
            <a:r>
              <a:rPr sz="2400" b="1" spc="15">
                <a:latin typeface="Comic Sans MS"/>
                <a:cs typeface="Comic Sans MS"/>
              </a:rPr>
              <a:t> </a:t>
            </a:r>
            <a:r>
              <a:rPr sz="2400" b="1" spc="-5" smtClean="0">
                <a:latin typeface="Comic Sans MS"/>
                <a:cs typeface="Comic Sans MS"/>
              </a:rPr>
              <a:t>potencia</a:t>
            </a:r>
            <a:endParaRPr lang="es-ES" sz="2400" b="1" spc="-5" dirty="0" smtClean="0">
              <a:latin typeface="Comic Sans MS"/>
              <a:cs typeface="Comic Sans MS"/>
            </a:endParaRPr>
          </a:p>
          <a:p>
            <a:pPr marL="240665" indent="-228600" algn="just">
              <a:spcBef>
                <a:spcPts val="100"/>
              </a:spcBef>
              <a:buFont typeface="Wingdings"/>
              <a:buChar char=""/>
              <a:tabLst>
                <a:tab pos="240665" algn="l"/>
                <a:tab pos="241300" algn="l"/>
              </a:tabLst>
            </a:pPr>
            <a:endParaRPr lang="es-ES" sz="2400" spc="-5" dirty="0" smtClean="0">
              <a:latin typeface="Comic Sans MS"/>
              <a:cs typeface="Comic Sans MS"/>
            </a:endParaRPr>
          </a:p>
          <a:p>
            <a:pPr marL="238760" marR="5080" indent="-226695" algn="just">
              <a:spcBef>
                <a:spcPts val="95"/>
              </a:spcBef>
              <a:buAutoNum type="arabicPeriod"/>
              <a:tabLst>
                <a:tab pos="243204" algn="l"/>
              </a:tabLst>
            </a:pPr>
            <a:r>
              <a:rPr lang="es-AR" sz="2400" b="1" spc="-5" dirty="0" smtClean="0">
                <a:latin typeface="Comic Sans MS"/>
                <a:cs typeface="Comic Sans MS"/>
              </a:rPr>
              <a:t>Líneas de transmisión adicionales</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Disminuye </a:t>
            </a:r>
            <a:r>
              <a:rPr lang="es-AR" sz="2400" spc="-5" dirty="0" smtClean="0">
                <a:latin typeface="Comic Sans MS"/>
                <a:cs typeface="Comic Sans MS"/>
              </a:rPr>
              <a:t>la impedancia </a:t>
            </a:r>
            <a:r>
              <a:rPr lang="es-AR" sz="2400" spc="-5" dirty="0" smtClean="0">
                <a:latin typeface="Comic Sans MS"/>
                <a:cs typeface="Comic Sans MS"/>
              </a:rPr>
              <a:t>del sistema en la planta, </a:t>
            </a:r>
            <a:r>
              <a:rPr lang="es-AR" sz="2400" spc="-5" dirty="0" smtClean="0">
                <a:latin typeface="Comic Sans MS"/>
                <a:cs typeface="Comic Sans MS"/>
              </a:rPr>
              <a:t>resultando así</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incremento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capacidad</a:t>
            </a:r>
            <a:r>
              <a:rPr lang="es-AR" sz="2400" dirty="0" smtClean="0">
                <a:latin typeface="Comic Sans MS"/>
                <a:cs typeface="Comic Sans MS"/>
              </a:rPr>
              <a:t> </a:t>
            </a:r>
            <a:r>
              <a:rPr lang="es-AR" sz="2400" spc="-5" dirty="0" smtClean="0">
                <a:latin typeface="Comic Sans MS"/>
                <a:cs typeface="Comic Sans MS"/>
              </a:rPr>
              <a:t>de transferencia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de</a:t>
            </a:r>
            <a:r>
              <a:rPr lang="es-AR" sz="2400" spc="254" dirty="0" smtClean="0">
                <a:latin typeface="Comic Sans MS"/>
                <a:cs typeface="Comic Sans MS"/>
              </a:rPr>
              <a:t> </a:t>
            </a:r>
            <a:r>
              <a:rPr lang="es-AR" sz="2400" spc="-5" dirty="0" smtClean="0">
                <a:latin typeface="Comic Sans MS"/>
                <a:cs typeface="Comic Sans MS"/>
              </a:rPr>
              <a:t>los</a:t>
            </a:r>
            <a:r>
              <a:rPr lang="es-AR" sz="2400" spc="260" dirty="0" smtClean="0">
                <a:latin typeface="Comic Sans MS"/>
                <a:cs typeface="Comic Sans MS"/>
              </a:rPr>
              <a:t> </a:t>
            </a:r>
            <a:r>
              <a:rPr lang="es-AR" sz="2400" spc="-5" dirty="0" smtClean="0">
                <a:latin typeface="Comic Sans MS"/>
                <a:cs typeface="Comic Sans MS"/>
              </a:rPr>
              <a:t>generadores de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planta.</a:t>
            </a:r>
            <a:endParaRPr lang="es-AR" sz="2400" dirty="0" smtClean="0">
              <a:latin typeface="Comic Sans MS"/>
              <a:cs typeface="Comic Sans MS"/>
            </a:endParaRPr>
          </a:p>
          <a:p>
            <a:pPr marL="238760" marR="5715" indent="-226695" algn="just">
              <a:buAutoNum type="arabicPeriod"/>
              <a:tabLst>
                <a:tab pos="243204" algn="l"/>
              </a:tabLst>
            </a:pPr>
            <a:r>
              <a:rPr lang="es-AR" sz="2400" b="1" spc="-5" dirty="0" smtClean="0">
                <a:latin typeface="Comic Sans MS"/>
                <a:cs typeface="Comic Sans MS"/>
              </a:rPr>
              <a:t>Reactancia reducida del transformador </a:t>
            </a:r>
            <a:r>
              <a:rPr lang="es-AR" sz="2400" b="1" spc="-5" dirty="0" smtClean="0">
                <a:latin typeface="Comic Sans MS"/>
                <a:cs typeface="Comic Sans MS"/>
              </a:rPr>
              <a:t>elevador del </a:t>
            </a:r>
            <a:r>
              <a:rPr lang="es-AR" sz="2400" b="1" spc="-5" dirty="0" smtClean="0">
                <a:latin typeface="Comic Sans MS"/>
                <a:cs typeface="Comic Sans MS"/>
              </a:rPr>
              <a:t>generador</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Proporciona al generador </a:t>
            </a:r>
            <a:r>
              <a:rPr lang="es-AR" sz="2400" spc="-5" dirty="0" smtClean="0">
                <a:latin typeface="Comic Sans MS"/>
                <a:cs typeface="Comic Sans MS"/>
              </a:rPr>
              <a:t>mayor capacidad</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transferencia</a:t>
            </a:r>
            <a:r>
              <a:rPr lang="es-AR" sz="2400" spc="5"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potencia.</a:t>
            </a:r>
            <a:endParaRPr lang="es-AR" sz="2400" dirty="0" smtClean="0">
              <a:latin typeface="Comic Sans MS"/>
              <a:cs typeface="Comic Sans MS"/>
            </a:endParaRPr>
          </a:p>
          <a:p>
            <a:pPr marL="238760" marR="5715" indent="-226695" algn="just">
              <a:buAutoNum type="arabicPeriod"/>
              <a:tabLst>
                <a:tab pos="242570" algn="l"/>
              </a:tabLst>
            </a:pPr>
            <a:r>
              <a:rPr lang="es-AR" sz="2400" b="1" spc="-5" dirty="0" smtClean="0">
                <a:latin typeface="Comic Sans MS"/>
                <a:cs typeface="Comic Sans MS"/>
              </a:rPr>
              <a:t>Compensación</a:t>
            </a:r>
            <a:r>
              <a:rPr lang="es-AR" sz="2400" b="1" dirty="0" smtClean="0">
                <a:latin typeface="Comic Sans MS"/>
                <a:cs typeface="Comic Sans MS"/>
              </a:rPr>
              <a:t> </a:t>
            </a:r>
            <a:r>
              <a:rPr lang="es-AR" sz="2400" b="1" spc="-5" dirty="0" smtClean="0">
                <a:latin typeface="Comic Sans MS"/>
                <a:cs typeface="Comic Sans MS"/>
              </a:rPr>
              <a:t>de</a:t>
            </a:r>
            <a:r>
              <a:rPr lang="es-AR" sz="2400" b="1" dirty="0" smtClean="0">
                <a:latin typeface="Comic Sans MS"/>
                <a:cs typeface="Comic Sans MS"/>
              </a:rPr>
              <a:t> </a:t>
            </a:r>
            <a:r>
              <a:rPr lang="es-AR" sz="2400" b="1" spc="-5" dirty="0" smtClean="0">
                <a:latin typeface="Comic Sans MS"/>
                <a:cs typeface="Comic Sans MS"/>
              </a:rPr>
              <a:t>líneas</a:t>
            </a:r>
            <a:r>
              <a:rPr lang="es-AR" sz="2400" b="1" dirty="0" smtClean="0">
                <a:latin typeface="Comic Sans MS"/>
                <a:cs typeface="Comic Sans MS"/>
              </a:rPr>
              <a:t> </a:t>
            </a:r>
            <a:r>
              <a:rPr lang="es-AR" sz="2400" b="1" spc="-5" dirty="0" smtClean="0">
                <a:latin typeface="Comic Sans MS"/>
                <a:cs typeface="Comic Sans MS"/>
              </a:rPr>
              <a:t>de</a:t>
            </a:r>
            <a:r>
              <a:rPr lang="es-AR" sz="2400" b="1" dirty="0" smtClean="0">
                <a:latin typeface="Comic Sans MS"/>
                <a:cs typeface="Comic Sans MS"/>
              </a:rPr>
              <a:t> </a:t>
            </a:r>
            <a:r>
              <a:rPr lang="es-AR" sz="2400" b="1" spc="-5" dirty="0" smtClean="0">
                <a:latin typeface="Comic Sans MS"/>
                <a:cs typeface="Comic Sans MS"/>
              </a:rPr>
              <a:t>transmisión</a:t>
            </a:r>
            <a:r>
              <a:rPr lang="es-AR" sz="2400" b="1" dirty="0" smtClean="0">
                <a:latin typeface="Comic Sans MS"/>
                <a:cs typeface="Comic Sans MS"/>
              </a:rPr>
              <a:t> </a:t>
            </a:r>
            <a:r>
              <a:rPr lang="es-AR" sz="2400" b="1" spc="-5" dirty="0" smtClean="0">
                <a:latin typeface="Comic Sans MS"/>
                <a:cs typeface="Comic Sans MS"/>
              </a:rPr>
              <a:t>con capacitores</a:t>
            </a:r>
            <a:r>
              <a:rPr lang="es-AR" sz="2400" b="1" dirty="0" smtClean="0">
                <a:latin typeface="Comic Sans MS"/>
                <a:cs typeface="Comic Sans MS"/>
              </a:rPr>
              <a:t> </a:t>
            </a:r>
            <a:r>
              <a:rPr lang="es-AR" sz="2400" b="1" spc="-5" dirty="0" smtClean="0">
                <a:latin typeface="Comic Sans MS"/>
                <a:cs typeface="Comic Sans MS"/>
              </a:rPr>
              <a:t>serie</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Reduce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 aparente</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línea,</a:t>
            </a:r>
            <a:r>
              <a:rPr lang="es-AR" sz="2400" dirty="0" smtClean="0">
                <a:latin typeface="Comic Sans MS"/>
                <a:cs typeface="Comic Sans MS"/>
              </a:rPr>
              <a:t> </a:t>
            </a:r>
            <a:r>
              <a:rPr lang="es-AR" sz="2400" spc="-5" dirty="0" smtClean="0">
                <a:latin typeface="Comic Sans MS"/>
                <a:cs typeface="Comic Sans MS"/>
              </a:rPr>
              <a:t>incrementando</a:t>
            </a:r>
            <a:r>
              <a:rPr lang="es-AR" sz="2400" dirty="0" smtClean="0">
                <a:latin typeface="Comic Sans MS"/>
                <a:cs typeface="Comic Sans MS"/>
              </a:rPr>
              <a:t> </a:t>
            </a:r>
            <a:r>
              <a:rPr lang="es-AR" sz="2400" spc="-5" dirty="0" smtClean="0">
                <a:latin typeface="Comic Sans MS"/>
                <a:cs typeface="Comic Sans MS"/>
              </a:rPr>
              <a:t>así</a:t>
            </a:r>
            <a:r>
              <a:rPr lang="es-AR" sz="2400" dirty="0" smtClean="0">
                <a:latin typeface="Comic Sans MS"/>
                <a:cs typeface="Comic Sans MS"/>
              </a:rPr>
              <a:t> </a:t>
            </a:r>
            <a:r>
              <a:rPr lang="es-AR" sz="2400" spc="-5" dirty="0" smtClean="0">
                <a:latin typeface="Comic Sans MS"/>
                <a:cs typeface="Comic Sans MS"/>
              </a:rPr>
              <a:t>la capacidad </a:t>
            </a:r>
            <a:r>
              <a:rPr lang="es-AR" sz="2400" spc="-5" dirty="0" smtClean="0">
                <a:latin typeface="Comic Sans MS"/>
                <a:cs typeface="Comic Sans MS"/>
              </a:rPr>
              <a:t>de transferencia de potencia de </a:t>
            </a:r>
            <a:r>
              <a:rPr lang="es-AR" sz="2400" spc="-5" dirty="0" smtClean="0">
                <a:latin typeface="Comic Sans MS"/>
                <a:cs typeface="Comic Sans MS"/>
              </a:rPr>
              <a:t>los generadores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planta.</a:t>
            </a:r>
            <a:endParaRPr lang="es-AR" sz="2400" dirty="0" smtClean="0">
              <a:latin typeface="Comic Sans MS"/>
              <a:cs typeface="Comic Sans MS"/>
            </a:endParaRPr>
          </a:p>
          <a:p>
            <a:pPr marL="238760" marR="5715" indent="-226695" algn="just">
              <a:buAutoNum type="arabicPeriod"/>
              <a:tabLst>
                <a:tab pos="243204" algn="l"/>
              </a:tabLst>
            </a:pPr>
            <a:r>
              <a:rPr lang="es-AR" sz="2400" b="1" spc="-5" dirty="0" err="1" smtClean="0">
                <a:latin typeface="Comic Sans MS"/>
                <a:cs typeface="Comic Sans MS"/>
              </a:rPr>
              <a:t>Recierre</a:t>
            </a:r>
            <a:r>
              <a:rPr lang="es-AR" sz="2400" b="1" dirty="0" smtClean="0">
                <a:latin typeface="Comic Sans MS"/>
                <a:cs typeface="Comic Sans MS"/>
              </a:rPr>
              <a:t> </a:t>
            </a:r>
            <a:r>
              <a:rPr lang="es-AR" sz="2400" b="1" spc="-5" dirty="0" smtClean="0">
                <a:latin typeface="Comic Sans MS"/>
                <a:cs typeface="Comic Sans MS"/>
              </a:rPr>
              <a:t>de</a:t>
            </a:r>
            <a:r>
              <a:rPr lang="es-AR" sz="2400" b="1" dirty="0" smtClean="0">
                <a:latin typeface="Comic Sans MS"/>
                <a:cs typeface="Comic Sans MS"/>
              </a:rPr>
              <a:t> </a:t>
            </a:r>
            <a:r>
              <a:rPr lang="es-AR" sz="2400" b="1" spc="-5" dirty="0" smtClean="0">
                <a:latin typeface="Comic Sans MS"/>
                <a:cs typeface="Comic Sans MS"/>
              </a:rPr>
              <a:t>alta</a:t>
            </a:r>
            <a:r>
              <a:rPr lang="es-AR" sz="2400" b="1" dirty="0" smtClean="0">
                <a:latin typeface="Comic Sans MS"/>
                <a:cs typeface="Comic Sans MS"/>
              </a:rPr>
              <a:t> </a:t>
            </a:r>
            <a:r>
              <a:rPr lang="es-AR" sz="2400" b="1" spc="-5" dirty="0" smtClean="0">
                <a:latin typeface="Comic Sans MS"/>
                <a:cs typeface="Comic Sans MS"/>
              </a:rPr>
              <a:t>rapidez</a:t>
            </a:r>
            <a:r>
              <a:rPr lang="es-AR" sz="2400" b="1" dirty="0" smtClean="0">
                <a:latin typeface="Comic Sans MS"/>
                <a:cs typeface="Comic Sans MS"/>
              </a:rPr>
              <a:t> </a:t>
            </a:r>
            <a:r>
              <a:rPr lang="es-AR" sz="2400" b="1" spc="-5" dirty="0" smtClean="0">
                <a:latin typeface="Comic Sans MS"/>
                <a:cs typeface="Comic Sans MS"/>
              </a:rPr>
              <a:t>de</a:t>
            </a:r>
            <a:r>
              <a:rPr lang="es-AR" sz="2400" b="1" dirty="0" smtClean="0">
                <a:latin typeface="Comic Sans MS"/>
                <a:cs typeface="Comic Sans MS"/>
              </a:rPr>
              <a:t> </a:t>
            </a:r>
            <a:r>
              <a:rPr lang="es-AR" sz="2400" b="1" spc="-5" dirty="0" smtClean="0">
                <a:latin typeface="Comic Sans MS"/>
                <a:cs typeface="Comic Sans MS"/>
              </a:rPr>
              <a:t>líneas</a:t>
            </a:r>
            <a:r>
              <a:rPr lang="es-AR" sz="2400" b="1" dirty="0" smtClean="0">
                <a:latin typeface="Comic Sans MS"/>
                <a:cs typeface="Comic Sans MS"/>
              </a:rPr>
              <a:t> </a:t>
            </a:r>
            <a:r>
              <a:rPr lang="es-AR" sz="2400" b="1" spc="-5" dirty="0" smtClean="0">
                <a:latin typeface="Comic Sans MS"/>
                <a:cs typeface="Comic Sans MS"/>
              </a:rPr>
              <a:t>de transmisión</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Proporciona</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más rápida</a:t>
            </a:r>
            <a:r>
              <a:rPr lang="es-AR" sz="2400" dirty="0" smtClean="0">
                <a:latin typeface="Comic Sans MS"/>
                <a:cs typeface="Comic Sans MS"/>
              </a:rPr>
              <a:t> </a:t>
            </a:r>
            <a:r>
              <a:rPr lang="es-AR" sz="2400" spc="-5" dirty="0" smtClean="0">
                <a:latin typeface="Comic Sans MS"/>
                <a:cs typeface="Comic Sans MS"/>
              </a:rPr>
              <a:t>re- </a:t>
            </a:r>
            <a:r>
              <a:rPr lang="es-AR" sz="2400" spc="-5" dirty="0" err="1" smtClean="0">
                <a:latin typeface="Comic Sans MS"/>
                <a:cs typeface="Comic Sans MS"/>
              </a:rPr>
              <a:t>energización</a:t>
            </a:r>
            <a:r>
              <a:rPr lang="es-AR" sz="2400" spc="-5" dirty="0" smtClean="0">
                <a:latin typeface="Comic Sans MS"/>
                <a:cs typeface="Comic Sans MS"/>
              </a:rPr>
              <a:t> </a:t>
            </a:r>
            <a:r>
              <a:rPr lang="es-AR" sz="2400" spc="-5" dirty="0" smtClean="0">
                <a:latin typeface="Comic Sans MS"/>
                <a:cs typeface="Comic Sans MS"/>
              </a:rPr>
              <a:t>de las líneas y, si el </a:t>
            </a:r>
            <a:r>
              <a:rPr lang="es-AR" sz="2400" spc="-5" dirty="0" err="1" smtClean="0">
                <a:latin typeface="Comic Sans MS"/>
                <a:cs typeface="Comic Sans MS"/>
              </a:rPr>
              <a:t>recierre</a:t>
            </a:r>
            <a:r>
              <a:rPr lang="es-AR" sz="2400" spc="-5" dirty="0" smtClean="0">
                <a:latin typeface="Comic Sans MS"/>
                <a:cs typeface="Comic Sans MS"/>
              </a:rPr>
              <a:t> </a:t>
            </a:r>
            <a:r>
              <a:rPr lang="es-AR" sz="2400" spc="-5" dirty="0" smtClean="0">
                <a:latin typeface="Comic Sans MS"/>
                <a:cs typeface="Comic Sans MS"/>
              </a:rPr>
              <a:t>es exitoso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mejora</a:t>
            </a:r>
            <a:r>
              <a:rPr lang="es-AR" sz="2400" dirty="0" smtClean="0">
                <a:latin typeface="Comic Sans MS"/>
                <a:cs typeface="Comic Sans MS"/>
              </a:rPr>
              <a:t> </a:t>
            </a:r>
            <a:r>
              <a:rPr lang="es-AR" sz="2400" spc="-5" dirty="0" smtClean="0">
                <a:latin typeface="Comic Sans MS"/>
                <a:cs typeface="Comic Sans MS"/>
              </a:rPr>
              <a:t>la</a:t>
            </a:r>
            <a:r>
              <a:rPr lang="es-AR" sz="2400" spc="254" dirty="0" smtClean="0">
                <a:latin typeface="Comic Sans MS"/>
                <a:cs typeface="Comic Sans MS"/>
              </a:rPr>
              <a:t> </a:t>
            </a:r>
            <a:r>
              <a:rPr lang="es-AR" sz="2400" spc="-5" dirty="0" smtClean="0">
                <a:latin typeface="Comic Sans MS"/>
                <a:cs typeface="Comic Sans MS"/>
              </a:rPr>
              <a:t>capacidad</a:t>
            </a:r>
            <a:r>
              <a:rPr lang="es-AR" sz="2400" spc="260" dirty="0" smtClean="0">
                <a:latin typeface="Comic Sans MS"/>
                <a:cs typeface="Comic Sans MS"/>
              </a:rPr>
              <a:t> </a:t>
            </a:r>
            <a:r>
              <a:rPr lang="es-AR" sz="2400" spc="-5" dirty="0" smtClean="0">
                <a:latin typeface="Comic Sans MS"/>
                <a:cs typeface="Comic Sans MS"/>
              </a:rPr>
              <a:t>de </a:t>
            </a:r>
            <a:r>
              <a:rPr lang="es-AR" sz="2400" spc="-5" dirty="0" smtClean="0">
                <a:latin typeface="Comic Sans MS"/>
                <a:cs typeface="Comic Sans MS"/>
              </a:rPr>
              <a:t>transferencia de</a:t>
            </a:r>
            <a:r>
              <a:rPr lang="es-AR" sz="2400" dirty="0" smtClean="0">
                <a:latin typeface="Comic Sans MS"/>
                <a:cs typeface="Comic Sans MS"/>
              </a:rPr>
              <a:t> </a:t>
            </a:r>
            <a:r>
              <a:rPr lang="es-AR" sz="2400" spc="-5" dirty="0" smtClean="0">
                <a:latin typeface="Comic Sans MS"/>
                <a:cs typeface="Comic Sans MS"/>
              </a:rPr>
              <a:t>potencia</a:t>
            </a:r>
            <a:r>
              <a:rPr lang="es-AR" sz="2400" spc="5"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los</a:t>
            </a:r>
            <a:r>
              <a:rPr lang="es-AR" sz="2400" spc="5" dirty="0" smtClean="0">
                <a:latin typeface="Comic Sans MS"/>
                <a:cs typeface="Comic Sans MS"/>
              </a:rPr>
              <a:t> </a:t>
            </a:r>
            <a:r>
              <a:rPr lang="es-AR" sz="2400" spc="-5" dirty="0" smtClean="0">
                <a:latin typeface="Comic Sans MS"/>
                <a:cs typeface="Comic Sans MS"/>
              </a:rPr>
              <a:t>generadores</a:t>
            </a:r>
            <a:r>
              <a:rPr lang="es-AR" sz="2400" spc="5"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spc="5" dirty="0" smtClean="0">
                <a:latin typeface="Comic Sans MS"/>
                <a:cs typeface="Comic Sans MS"/>
              </a:rPr>
              <a:t> </a:t>
            </a:r>
            <a:r>
              <a:rPr lang="es-AR" sz="2400" spc="-5" dirty="0" smtClean="0">
                <a:latin typeface="Comic Sans MS"/>
                <a:cs typeface="Comic Sans MS"/>
              </a:rPr>
              <a:t>planta.</a:t>
            </a:r>
            <a:endParaRPr lang="es-AR" sz="2400" dirty="0" smtClean="0">
              <a:latin typeface="Comic Sans MS"/>
              <a:cs typeface="Comic Sans MS"/>
            </a:endParaRPr>
          </a:p>
          <a:p>
            <a:pPr marL="240665" indent="-228600" algn="just">
              <a:spcBef>
                <a:spcPts val="100"/>
              </a:spcBef>
              <a:buFont typeface="Wingdings"/>
              <a:buChar char=""/>
              <a:tabLst>
                <a:tab pos="240665" algn="l"/>
                <a:tab pos="241300" algn="l"/>
              </a:tabLst>
            </a:pPr>
            <a:endParaRPr sz="2400">
              <a:latin typeface="Comic Sans MS"/>
              <a:cs typeface="Comic Sans MS"/>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296802" y="528606"/>
            <a:ext cx="17287996" cy="4479816"/>
          </a:xfrm>
          <a:prstGeom prst="rect">
            <a:avLst/>
          </a:prstGeom>
        </p:spPr>
        <p:txBody>
          <a:bodyPr vert="horz" wrap="square" lIns="0" tIns="12700" rIns="0" bIns="0" rtlCol="0">
            <a:spAutoFit/>
          </a:bodyPr>
          <a:lstStyle/>
          <a:p>
            <a:pPr marL="240665" indent="-228600" algn="just">
              <a:spcBef>
                <a:spcPts val="100"/>
              </a:spcBef>
              <a:buFont typeface="Wingdings"/>
              <a:buChar char=""/>
              <a:tabLst>
                <a:tab pos="241300" algn="l"/>
              </a:tabLst>
            </a:pPr>
            <a:r>
              <a:rPr sz="2400" b="1" spc="-5" dirty="0">
                <a:latin typeface="Comic Sans MS"/>
                <a:cs typeface="Comic Sans MS"/>
              </a:rPr>
              <a:t>Técnicas</a:t>
            </a:r>
            <a:r>
              <a:rPr sz="2400" b="1" spc="5" dirty="0">
                <a:latin typeface="Comic Sans MS"/>
                <a:cs typeface="Comic Sans MS"/>
              </a:rPr>
              <a:t> </a:t>
            </a:r>
            <a:r>
              <a:rPr sz="2400" b="1" spc="-5" dirty="0">
                <a:latin typeface="Comic Sans MS"/>
                <a:cs typeface="Comic Sans MS"/>
              </a:rPr>
              <a:t>de</a:t>
            </a:r>
            <a:r>
              <a:rPr sz="2400" b="1" spc="10" dirty="0">
                <a:latin typeface="Comic Sans MS"/>
                <a:cs typeface="Comic Sans MS"/>
              </a:rPr>
              <a:t> </a:t>
            </a:r>
            <a:r>
              <a:rPr sz="2400" b="1" spc="-5" dirty="0">
                <a:latin typeface="Comic Sans MS"/>
                <a:cs typeface="Comic Sans MS"/>
              </a:rPr>
              <a:t>disparo</a:t>
            </a:r>
            <a:r>
              <a:rPr sz="2400" b="1" spc="5" dirty="0">
                <a:latin typeface="Comic Sans MS"/>
                <a:cs typeface="Comic Sans MS"/>
              </a:rPr>
              <a:t> </a:t>
            </a:r>
            <a:r>
              <a:rPr sz="2400" b="1" spc="-5" dirty="0">
                <a:latin typeface="Comic Sans MS"/>
                <a:cs typeface="Comic Sans MS"/>
              </a:rPr>
              <a:t>por</a:t>
            </a:r>
            <a:r>
              <a:rPr sz="2400" b="1" spc="10" dirty="0">
                <a:latin typeface="Comic Sans MS"/>
                <a:cs typeface="Comic Sans MS"/>
              </a:rPr>
              <a:t> </a:t>
            </a:r>
            <a:r>
              <a:rPr sz="2400" b="1" spc="-5" dirty="0">
                <a:latin typeface="Comic Sans MS"/>
                <a:cs typeface="Comic Sans MS"/>
              </a:rPr>
              <a:t>pérdida</a:t>
            </a:r>
            <a:r>
              <a:rPr sz="2400" b="1" spc="10" dirty="0">
                <a:latin typeface="Comic Sans MS"/>
                <a:cs typeface="Comic Sans MS"/>
              </a:rPr>
              <a:t> </a:t>
            </a:r>
            <a:r>
              <a:rPr sz="2400" b="1" spc="-5">
                <a:latin typeface="Comic Sans MS"/>
                <a:cs typeface="Comic Sans MS"/>
              </a:rPr>
              <a:t>de</a:t>
            </a:r>
            <a:r>
              <a:rPr sz="2400" b="1" spc="5">
                <a:latin typeface="Comic Sans MS"/>
                <a:cs typeface="Comic Sans MS"/>
              </a:rPr>
              <a:t> </a:t>
            </a:r>
            <a:r>
              <a:rPr sz="2400" b="1" spc="-5" smtClean="0">
                <a:latin typeface="Comic Sans MS"/>
                <a:cs typeface="Comic Sans MS"/>
              </a:rPr>
              <a:t>sincronismo</a:t>
            </a:r>
            <a:endParaRPr lang="es-ES" sz="2400" b="1" spc="-5" dirty="0" smtClean="0">
              <a:latin typeface="Comic Sans MS"/>
              <a:cs typeface="Comic Sans MS"/>
            </a:endParaRPr>
          </a:p>
          <a:p>
            <a:pPr marL="240665" indent="-228600" algn="just">
              <a:spcBef>
                <a:spcPts val="100"/>
              </a:spcBef>
              <a:buFont typeface="Wingdings"/>
              <a:buChar char=""/>
              <a:tabLst>
                <a:tab pos="241300" algn="l"/>
              </a:tabLst>
            </a:pPr>
            <a:endParaRPr sz="2400">
              <a:latin typeface="Comic Sans MS"/>
              <a:cs typeface="Comic Sans MS"/>
            </a:endParaRPr>
          </a:p>
          <a:p>
            <a:pPr marR="5080" lvl="1" indent="-457200" algn="just">
              <a:spcBef>
                <a:spcPts val="600"/>
              </a:spcBef>
              <a:buFont typeface="+mj-lt"/>
              <a:buAutoNum type="arabicPeriod"/>
            </a:pPr>
            <a:r>
              <a:rPr sz="2400" b="1" spc="-5" dirty="0">
                <a:latin typeface="Comic Sans MS"/>
                <a:cs typeface="Comic Sans MS"/>
              </a:rPr>
              <a:t>Disparo</a:t>
            </a:r>
            <a:r>
              <a:rPr sz="2400" b="1" dirty="0">
                <a:latin typeface="Comic Sans MS"/>
                <a:cs typeface="Comic Sans MS"/>
              </a:rPr>
              <a:t> </a:t>
            </a:r>
            <a:r>
              <a:rPr sz="2400" b="1" spc="-5" dirty="0">
                <a:latin typeface="Comic Sans MS"/>
                <a:cs typeface="Comic Sans MS"/>
              </a:rPr>
              <a:t>por</a:t>
            </a:r>
            <a:r>
              <a:rPr sz="2400" b="1" dirty="0">
                <a:latin typeface="Comic Sans MS"/>
                <a:cs typeface="Comic Sans MS"/>
              </a:rPr>
              <a:t> </a:t>
            </a:r>
            <a:r>
              <a:rPr sz="2400" b="1" spc="-5" dirty="0">
                <a:latin typeface="Comic Sans MS"/>
                <a:cs typeface="Comic Sans MS"/>
              </a:rPr>
              <a:t>pérdida</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sincronismo</a:t>
            </a:r>
            <a:r>
              <a:rPr sz="2400" b="1" dirty="0">
                <a:latin typeface="Comic Sans MS"/>
                <a:cs typeface="Comic Sans MS"/>
              </a:rPr>
              <a:t> </a:t>
            </a:r>
            <a:r>
              <a:rPr sz="2400" b="1" spc="-5">
                <a:latin typeface="Comic Sans MS"/>
                <a:cs typeface="Comic Sans MS"/>
              </a:rPr>
              <a:t>de</a:t>
            </a:r>
            <a:r>
              <a:rPr sz="2400" b="1" spc="260">
                <a:latin typeface="Comic Sans MS"/>
                <a:cs typeface="Comic Sans MS"/>
              </a:rPr>
              <a:t> </a:t>
            </a:r>
            <a:r>
              <a:rPr sz="2400" b="1" spc="-5" smtClean="0">
                <a:latin typeface="Comic Sans MS"/>
                <a:cs typeface="Comic Sans MS"/>
              </a:rPr>
              <a:t>la</a:t>
            </a:r>
            <a:r>
              <a:rPr lang="es-AR" sz="2400" b="1" spc="-5" dirty="0" smtClean="0">
                <a:latin typeface="Comic Sans MS"/>
                <a:cs typeface="Comic Sans MS"/>
              </a:rPr>
              <a:t> </a:t>
            </a:r>
            <a:r>
              <a:rPr sz="2400" b="1" spc="-5" smtClean="0">
                <a:latin typeface="Comic Sans MS"/>
                <a:cs typeface="Comic Sans MS"/>
              </a:rPr>
              <a:t>unidad</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Utiliza</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esquema</a:t>
            </a:r>
            <a:r>
              <a:rPr sz="2400" dirty="0">
                <a:latin typeface="Comic Sans MS"/>
                <a:cs typeface="Comic Sans MS"/>
              </a:rPr>
              <a:t> </a:t>
            </a:r>
            <a:r>
              <a:rPr sz="2400" spc="-5">
                <a:latin typeface="Comic Sans MS"/>
                <a:cs typeface="Comic Sans MS"/>
              </a:rPr>
              <a:t>específico</a:t>
            </a:r>
            <a:r>
              <a:rPr sz="2400">
                <a:latin typeface="Comic Sans MS"/>
                <a:cs typeface="Comic Sans MS"/>
              </a:rPr>
              <a:t> </a:t>
            </a:r>
            <a:r>
              <a:rPr sz="2400" spc="-5" smtClean="0">
                <a:latin typeface="Comic Sans MS"/>
                <a:cs typeface="Comic Sans MS"/>
              </a:rPr>
              <a:t>de</a:t>
            </a:r>
            <a:r>
              <a:rPr lang="es-AR" sz="2400" spc="-5" dirty="0" smtClean="0">
                <a:latin typeface="Comic Sans MS"/>
                <a:cs typeface="Comic Sans MS"/>
              </a:rPr>
              <a:t> </a:t>
            </a:r>
            <a:r>
              <a:rPr sz="2400" spc="-5" smtClean="0">
                <a:latin typeface="Comic Sans MS"/>
                <a:cs typeface="Comic Sans MS"/>
              </a:rPr>
              <a:t>protección</a:t>
            </a:r>
            <a:r>
              <a:rPr sz="2400" smtClean="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pérdida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a:latin typeface="Comic Sans MS"/>
                <a:cs typeface="Comic Sans MS"/>
              </a:rPr>
              <a:t>sincronismo</a:t>
            </a:r>
            <a:r>
              <a:rPr sz="2400" spc="260">
                <a:latin typeface="Comic Sans MS"/>
                <a:cs typeface="Comic Sans MS"/>
              </a:rPr>
              <a:t> </a:t>
            </a:r>
            <a:r>
              <a:rPr sz="2400" spc="-5" smtClean="0">
                <a:latin typeface="Comic Sans MS"/>
                <a:cs typeface="Comic Sans MS"/>
              </a:rPr>
              <a:t>para</a:t>
            </a:r>
            <a:r>
              <a:rPr lang="es-AR" sz="2400" spc="-5" dirty="0" smtClean="0">
                <a:latin typeface="Comic Sans MS"/>
                <a:cs typeface="Comic Sans MS"/>
              </a:rPr>
              <a:t> </a:t>
            </a:r>
            <a:r>
              <a:rPr sz="2400" spc="-5" smtClean="0">
                <a:latin typeface="Comic Sans MS"/>
                <a:cs typeface="Comic Sans MS"/>
              </a:rPr>
              <a:t>sensar </a:t>
            </a:r>
            <a:r>
              <a:rPr sz="2400" spc="-5" dirty="0">
                <a:latin typeface="Comic Sans MS"/>
                <a:cs typeface="Comic Sans MS"/>
              </a:rPr>
              <a:t>la pérdida de sincronismo y </a:t>
            </a:r>
            <a:r>
              <a:rPr sz="2400" spc="-5">
                <a:latin typeface="Comic Sans MS"/>
                <a:cs typeface="Comic Sans MS"/>
              </a:rPr>
              <a:t>disparar </a:t>
            </a:r>
            <a:r>
              <a:rPr sz="2400" spc="-5" smtClean="0">
                <a:latin typeface="Comic Sans MS"/>
                <a:cs typeface="Comic Sans MS"/>
              </a:rPr>
              <a:t>la</a:t>
            </a:r>
            <a:r>
              <a:rPr lang="es-AR" sz="2400" spc="-5" dirty="0" smtClean="0">
                <a:latin typeface="Comic Sans MS"/>
                <a:cs typeface="Comic Sans MS"/>
              </a:rPr>
              <a:t> </a:t>
            </a:r>
            <a:r>
              <a:rPr sz="2400" spc="-5" smtClean="0">
                <a:latin typeface="Comic Sans MS"/>
                <a:cs typeface="Comic Sans MS"/>
              </a:rPr>
              <a:t>unidad</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eliminar</a:t>
            </a:r>
            <a:r>
              <a:rPr sz="2400" dirty="0">
                <a:latin typeface="Comic Sans MS"/>
                <a:cs typeface="Comic Sans MS"/>
              </a:rPr>
              <a:t> </a:t>
            </a:r>
            <a:r>
              <a:rPr sz="2400" spc="-5" dirty="0">
                <a:latin typeface="Comic Sans MS"/>
                <a:cs typeface="Comic Sans MS"/>
              </a:rPr>
              <a:t>su</a:t>
            </a:r>
            <a:r>
              <a:rPr sz="2400" spc="254" dirty="0">
                <a:latin typeface="Comic Sans MS"/>
                <a:cs typeface="Comic Sans MS"/>
              </a:rPr>
              <a:t> </a:t>
            </a:r>
            <a:r>
              <a:rPr sz="2400" spc="-5">
                <a:latin typeface="Comic Sans MS"/>
                <a:cs typeface="Comic Sans MS"/>
              </a:rPr>
              <a:t>influencia</a:t>
            </a:r>
            <a:r>
              <a:rPr sz="2400" spc="260">
                <a:latin typeface="Comic Sans MS"/>
                <a:cs typeface="Comic Sans MS"/>
              </a:rPr>
              <a:t> </a:t>
            </a:r>
            <a:r>
              <a:rPr sz="2400" spc="-5" smtClean="0">
                <a:latin typeface="Comic Sans MS"/>
                <a:cs typeface="Comic Sans MS"/>
              </a:rPr>
              <a:t>negativa</a:t>
            </a:r>
            <a:r>
              <a:rPr lang="es-AR" sz="2400" spc="-5" dirty="0" smtClean="0">
                <a:latin typeface="Comic Sans MS"/>
                <a:cs typeface="Comic Sans MS"/>
              </a:rPr>
              <a:t> </a:t>
            </a:r>
            <a:r>
              <a:rPr sz="2400" spc="-5" smtClean="0">
                <a:latin typeface="Comic Sans MS"/>
                <a:cs typeface="Comic Sans MS"/>
              </a:rPr>
              <a:t>sobre </a:t>
            </a:r>
            <a:r>
              <a:rPr sz="2400" spc="-5">
                <a:latin typeface="Comic Sans MS"/>
                <a:cs typeface="Comic Sans MS"/>
              </a:rPr>
              <a:t>el</a:t>
            </a:r>
            <a:r>
              <a:rPr sz="2400">
                <a:latin typeface="Comic Sans MS"/>
                <a:cs typeface="Comic Sans MS"/>
              </a:rPr>
              <a:t> </a:t>
            </a:r>
            <a:r>
              <a:rPr sz="2400" spc="-5" smtClean="0">
                <a:latin typeface="Comic Sans MS"/>
                <a:cs typeface="Comic Sans MS"/>
              </a:rPr>
              <a:t>sistema.</a:t>
            </a:r>
            <a:endParaRPr lang="es-ES" sz="2400" spc="-5" dirty="0" smtClean="0">
              <a:latin typeface="Comic Sans MS"/>
              <a:cs typeface="Comic Sans MS"/>
            </a:endParaRPr>
          </a:p>
          <a:p>
            <a:pPr marR="5080" lvl="1" indent="-457200" algn="just">
              <a:spcBef>
                <a:spcPts val="600"/>
              </a:spcBef>
              <a:buFont typeface="+mj-lt"/>
              <a:buAutoNum type="arabicPeriod"/>
            </a:pPr>
            <a:r>
              <a:rPr sz="2400" b="1" spc="-5" smtClean="0">
                <a:latin typeface="Comic Sans MS"/>
                <a:cs typeface="Comic Sans MS"/>
              </a:rPr>
              <a:t>Disparo</a:t>
            </a:r>
            <a:r>
              <a:rPr sz="2400" b="1" smtClean="0">
                <a:latin typeface="Comic Sans MS"/>
                <a:cs typeface="Comic Sans MS"/>
              </a:rPr>
              <a:t> </a:t>
            </a:r>
            <a:r>
              <a:rPr sz="2400" b="1" spc="-5" dirty="0">
                <a:latin typeface="Comic Sans MS"/>
                <a:cs typeface="Comic Sans MS"/>
              </a:rPr>
              <a:t>por</a:t>
            </a:r>
            <a:r>
              <a:rPr sz="2400" b="1" dirty="0">
                <a:latin typeface="Comic Sans MS"/>
                <a:cs typeface="Comic Sans MS"/>
              </a:rPr>
              <a:t> </a:t>
            </a:r>
            <a:r>
              <a:rPr sz="2400" b="1" spc="-5" dirty="0">
                <a:latin typeface="Comic Sans MS"/>
                <a:cs typeface="Comic Sans MS"/>
              </a:rPr>
              <a:t>pérdida</a:t>
            </a:r>
            <a:r>
              <a:rPr sz="2400" b="1" dirty="0">
                <a:latin typeface="Comic Sans MS"/>
                <a:cs typeface="Comic Sans MS"/>
              </a:rPr>
              <a:t> </a:t>
            </a:r>
            <a:r>
              <a:rPr sz="2400" b="1" spc="-5" dirty="0">
                <a:latin typeface="Comic Sans MS"/>
                <a:cs typeface="Comic Sans MS"/>
              </a:rPr>
              <a:t>de</a:t>
            </a:r>
            <a:r>
              <a:rPr sz="2400" b="1" spc="260" dirty="0">
                <a:latin typeface="Comic Sans MS"/>
                <a:cs typeface="Comic Sans MS"/>
              </a:rPr>
              <a:t> </a:t>
            </a:r>
            <a:r>
              <a:rPr sz="2400" b="1" spc="-5">
                <a:latin typeface="Comic Sans MS"/>
                <a:cs typeface="Comic Sans MS"/>
              </a:rPr>
              <a:t>sincronismo</a:t>
            </a:r>
            <a:r>
              <a:rPr sz="2400" b="1" spc="260">
                <a:latin typeface="Comic Sans MS"/>
                <a:cs typeface="Comic Sans MS"/>
              </a:rPr>
              <a:t> </a:t>
            </a:r>
            <a:r>
              <a:rPr sz="2400" b="1" spc="-5" smtClean="0">
                <a:latin typeface="Comic Sans MS"/>
                <a:cs typeface="Comic Sans MS"/>
              </a:rPr>
              <a:t>del</a:t>
            </a:r>
            <a:r>
              <a:rPr lang="es-AR" sz="2400" b="1" spc="-5" dirty="0" smtClean="0">
                <a:latin typeface="Comic Sans MS"/>
                <a:cs typeface="Comic Sans MS"/>
              </a:rPr>
              <a:t> </a:t>
            </a:r>
            <a:r>
              <a:rPr sz="2400" b="1" spc="-5" smtClean="0">
                <a:latin typeface="Comic Sans MS"/>
                <a:cs typeface="Comic Sans MS"/>
              </a:rPr>
              <a:t>sistema</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Utiliza</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esquema</a:t>
            </a:r>
            <a:r>
              <a:rPr sz="2400" dirty="0">
                <a:latin typeface="Comic Sans MS"/>
                <a:cs typeface="Comic Sans MS"/>
              </a:rPr>
              <a:t> </a:t>
            </a:r>
            <a:r>
              <a:rPr sz="2400" spc="-5">
                <a:latin typeface="Comic Sans MS"/>
                <a:cs typeface="Comic Sans MS"/>
              </a:rPr>
              <a:t>específico</a:t>
            </a:r>
            <a:r>
              <a:rPr sz="2400">
                <a:latin typeface="Comic Sans MS"/>
                <a:cs typeface="Comic Sans MS"/>
              </a:rPr>
              <a:t> </a:t>
            </a:r>
            <a:r>
              <a:rPr sz="2400" spc="-5" smtClean="0">
                <a:latin typeface="Comic Sans MS"/>
                <a:cs typeface="Comic Sans MS"/>
              </a:rPr>
              <a:t>de</a:t>
            </a:r>
            <a:r>
              <a:rPr lang="es-AR" sz="2400" spc="-5" dirty="0" smtClean="0">
                <a:latin typeface="Comic Sans MS"/>
                <a:cs typeface="Comic Sans MS"/>
              </a:rPr>
              <a:t> </a:t>
            </a:r>
            <a:r>
              <a:rPr sz="2400" spc="-5" smtClean="0">
                <a:latin typeface="Comic Sans MS"/>
                <a:cs typeface="Comic Sans MS"/>
              </a:rPr>
              <a:t>protección</a:t>
            </a:r>
            <a:r>
              <a:rPr sz="2400" smtClean="0">
                <a:latin typeface="Comic Sans MS"/>
                <a:cs typeface="Comic Sans MS"/>
              </a:rPr>
              <a:t> </a:t>
            </a:r>
            <a:r>
              <a:rPr sz="2400" spc="-5" dirty="0">
                <a:latin typeface="Comic Sans MS"/>
                <a:cs typeface="Comic Sans MS"/>
              </a:rPr>
              <a:t>de</a:t>
            </a:r>
            <a:r>
              <a:rPr sz="2400" spc="260" dirty="0">
                <a:latin typeface="Comic Sans MS"/>
                <a:cs typeface="Comic Sans MS"/>
              </a:rPr>
              <a:t> </a:t>
            </a:r>
            <a:r>
              <a:rPr sz="2400" spc="-5" dirty="0">
                <a:latin typeface="Comic Sans MS"/>
                <a:cs typeface="Comic Sans MS"/>
              </a:rPr>
              <a:t>pérdida</a:t>
            </a:r>
            <a:r>
              <a:rPr sz="2400" dirty="0">
                <a:latin typeface="Comic Sans MS"/>
                <a:cs typeface="Comic Sans MS"/>
              </a:rPr>
              <a:t> </a:t>
            </a:r>
            <a:r>
              <a:rPr sz="2400" spc="-5" dirty="0">
                <a:latin typeface="Comic Sans MS"/>
                <a:cs typeface="Comic Sans MS"/>
              </a:rPr>
              <a:t>de</a:t>
            </a:r>
            <a:r>
              <a:rPr sz="2400" spc="250" dirty="0">
                <a:latin typeface="Comic Sans MS"/>
                <a:cs typeface="Comic Sans MS"/>
              </a:rPr>
              <a:t> </a:t>
            </a:r>
            <a:r>
              <a:rPr sz="2400" spc="-5">
                <a:latin typeface="Comic Sans MS"/>
                <a:cs typeface="Comic Sans MS"/>
              </a:rPr>
              <a:t>sincronismo</a:t>
            </a:r>
            <a:r>
              <a:rPr sz="2400" spc="254">
                <a:latin typeface="Comic Sans MS"/>
                <a:cs typeface="Comic Sans MS"/>
              </a:rPr>
              <a:t> </a:t>
            </a:r>
            <a:r>
              <a:rPr sz="2400" spc="-5" smtClean="0">
                <a:latin typeface="Comic Sans MS"/>
                <a:cs typeface="Comic Sans MS"/>
              </a:rPr>
              <a:t>para</a:t>
            </a:r>
            <a:r>
              <a:rPr lang="es-ES" sz="2400" spc="-5" dirty="0" smtClean="0">
                <a:latin typeface="Comic Sans MS"/>
                <a:cs typeface="Comic Sans MS"/>
              </a:rPr>
              <a:t> </a:t>
            </a:r>
            <a:r>
              <a:rPr lang="es-AR" sz="2400" spc="-5" dirty="0" smtClean="0">
                <a:latin typeface="Comic Sans MS"/>
                <a:cs typeface="Comic Sans MS"/>
              </a:rPr>
              <a:t>detectar que un sistema o área está </a:t>
            </a:r>
            <a:r>
              <a:rPr lang="es-AR" sz="2400" spc="-5" dirty="0" smtClean="0">
                <a:latin typeface="Comic Sans MS"/>
                <a:cs typeface="Comic Sans MS"/>
              </a:rPr>
              <a:t>perdiendo sincronismo </a:t>
            </a:r>
            <a:r>
              <a:rPr lang="es-AR" sz="2400" spc="-5" dirty="0" smtClean="0">
                <a:latin typeface="Comic Sans MS"/>
                <a:cs typeface="Comic Sans MS"/>
              </a:rPr>
              <a:t>con otro, y dispara para separar </a:t>
            </a:r>
            <a:r>
              <a:rPr lang="es-AR" sz="2400" spc="-5" dirty="0" smtClean="0">
                <a:latin typeface="Comic Sans MS"/>
                <a:cs typeface="Comic Sans MS"/>
              </a:rPr>
              <a:t>los dos </a:t>
            </a:r>
            <a:r>
              <a:rPr lang="es-AR" sz="2400" spc="-5" dirty="0" smtClean="0">
                <a:latin typeface="Comic Sans MS"/>
                <a:cs typeface="Comic Sans MS"/>
              </a:rPr>
              <a:t>sistemas para así evitar que la </a:t>
            </a:r>
            <a:r>
              <a:rPr lang="es-AR" sz="2400" spc="-5" dirty="0" smtClean="0">
                <a:latin typeface="Comic Sans MS"/>
                <a:cs typeface="Comic Sans MS"/>
              </a:rPr>
              <a:t>inestabilidad de</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sistema</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repita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otro.</a:t>
            </a:r>
          </a:p>
          <a:p>
            <a:pPr marR="5080" lvl="1" indent="-457200" algn="just">
              <a:spcBef>
                <a:spcPts val="600"/>
              </a:spcBef>
              <a:buFont typeface="+mj-lt"/>
              <a:buAutoNum type="arabicPeriod"/>
            </a:pPr>
            <a:r>
              <a:rPr lang="es-AR" sz="2400" b="1" spc="-5" dirty="0" smtClean="0">
                <a:latin typeface="Comic Sans MS"/>
                <a:cs typeface="Comic Sans MS"/>
              </a:rPr>
              <a:t>Esquema</a:t>
            </a:r>
            <a:r>
              <a:rPr lang="es-AR" sz="2400" b="1" spc="254" dirty="0" smtClean="0">
                <a:latin typeface="Comic Sans MS"/>
                <a:cs typeface="Comic Sans MS"/>
              </a:rPr>
              <a:t> </a:t>
            </a:r>
            <a:r>
              <a:rPr lang="es-AR" sz="2400" b="1" spc="-5" dirty="0" smtClean="0">
                <a:latin typeface="Comic Sans MS"/>
                <a:cs typeface="Comic Sans MS"/>
              </a:rPr>
              <a:t>de</a:t>
            </a:r>
            <a:r>
              <a:rPr lang="es-AR" sz="2400" b="1" spc="260" dirty="0" smtClean="0">
                <a:latin typeface="Comic Sans MS"/>
                <a:cs typeface="Comic Sans MS"/>
              </a:rPr>
              <a:t> </a:t>
            </a:r>
            <a:r>
              <a:rPr lang="es-AR" sz="2400" b="1" spc="-5" dirty="0" smtClean="0">
                <a:latin typeface="Comic Sans MS"/>
                <a:cs typeface="Comic Sans MS"/>
              </a:rPr>
              <a:t>protección</a:t>
            </a:r>
            <a:r>
              <a:rPr lang="es-AR" sz="2400" b="1" spc="260" dirty="0" smtClean="0">
                <a:latin typeface="Comic Sans MS"/>
                <a:cs typeface="Comic Sans MS"/>
              </a:rPr>
              <a:t> </a:t>
            </a:r>
            <a:r>
              <a:rPr lang="es-AR" sz="2400" b="1" spc="-5" dirty="0" smtClean="0">
                <a:latin typeface="Comic Sans MS"/>
                <a:cs typeface="Comic Sans MS"/>
              </a:rPr>
              <a:t>especial</a:t>
            </a:r>
            <a:r>
              <a:rPr lang="es-AR" sz="2400" spc="-5" dirty="0" smtClean="0">
                <a:latin typeface="Comic Sans MS"/>
                <a:cs typeface="Comic Sans MS"/>
              </a:rPr>
              <a:t>.-</a:t>
            </a:r>
            <a:r>
              <a:rPr lang="es-AR" sz="2400" spc="520" dirty="0" smtClean="0">
                <a:latin typeface="Comic Sans MS"/>
                <a:cs typeface="Comic Sans MS"/>
              </a:rPr>
              <a:t> </a:t>
            </a:r>
            <a:r>
              <a:rPr lang="es-AR" sz="2400" spc="-5" dirty="0" smtClean="0">
                <a:latin typeface="Comic Sans MS"/>
                <a:cs typeface="Comic Sans MS"/>
              </a:rPr>
              <a:t>Proporciona un</a:t>
            </a:r>
            <a:r>
              <a:rPr lang="es-AR" sz="2400" dirty="0" smtClean="0">
                <a:latin typeface="Comic Sans MS"/>
                <a:cs typeface="Comic Sans MS"/>
              </a:rPr>
              <a:t> </a:t>
            </a:r>
            <a:r>
              <a:rPr lang="es-AR" sz="2400" spc="-5" dirty="0" smtClean="0">
                <a:latin typeface="Comic Sans MS"/>
                <a:cs typeface="Comic Sans MS"/>
              </a:rPr>
              <a:t>esquema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disparo</a:t>
            </a:r>
            <a:r>
              <a:rPr lang="es-AR" sz="2400" dirty="0" smtClean="0">
                <a:latin typeface="Comic Sans MS"/>
                <a:cs typeface="Comic Sans MS"/>
              </a:rPr>
              <a:t> </a:t>
            </a:r>
            <a:r>
              <a:rPr lang="es-AR" sz="2400" spc="-5" dirty="0" smtClean="0">
                <a:latin typeface="Comic Sans MS"/>
                <a:cs typeface="Comic Sans MS"/>
              </a:rPr>
              <a:t>especial</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puede requerir</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unidad</a:t>
            </a:r>
            <a:r>
              <a:rPr lang="es-AR" sz="2400" dirty="0" smtClean="0">
                <a:latin typeface="Comic Sans MS"/>
                <a:cs typeface="Comic Sans MS"/>
              </a:rPr>
              <a:t> </a:t>
            </a:r>
            <a:r>
              <a:rPr lang="es-AR" sz="2400" spc="-5" dirty="0" smtClean="0">
                <a:latin typeface="Comic Sans MS"/>
                <a:cs typeface="Comic Sans MS"/>
              </a:rPr>
              <a:t>sea</a:t>
            </a:r>
            <a:r>
              <a:rPr lang="es-AR" sz="2400" dirty="0" smtClean="0">
                <a:latin typeface="Comic Sans MS"/>
                <a:cs typeface="Comic Sans MS"/>
              </a:rPr>
              <a:t> </a:t>
            </a:r>
            <a:r>
              <a:rPr lang="es-AR" sz="2400" spc="-5" dirty="0" smtClean="0">
                <a:latin typeface="Comic Sans MS"/>
                <a:cs typeface="Comic Sans MS"/>
              </a:rPr>
              <a:t>disparada simultáneamente</a:t>
            </a:r>
            <a:r>
              <a:rPr lang="es-AR" sz="2400" dirty="0" smtClean="0">
                <a:latin typeface="Comic Sans MS"/>
                <a:cs typeface="Comic Sans MS"/>
              </a:rPr>
              <a:t> </a:t>
            </a:r>
            <a:r>
              <a:rPr lang="es-AR" sz="2400" spc="-5" dirty="0" smtClean="0">
                <a:latin typeface="Comic Sans MS"/>
                <a:cs typeface="Comic Sans MS"/>
              </a:rPr>
              <a:t>ante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línea crítica </a:t>
            </a:r>
            <a:r>
              <a:rPr lang="es-AR" sz="2400" spc="-5" dirty="0" smtClean="0">
                <a:latin typeface="Comic Sans MS"/>
                <a:cs typeface="Comic Sans MS"/>
              </a:rPr>
              <a:t>o ante la falla de un interruptor </a:t>
            </a:r>
            <a:r>
              <a:rPr lang="es-AR" sz="2400" spc="-5" dirty="0" smtClean="0">
                <a:latin typeface="Comic Sans MS"/>
                <a:cs typeface="Comic Sans MS"/>
              </a:rPr>
              <a:t>crítico para</a:t>
            </a:r>
            <a:r>
              <a:rPr lang="es-AR" sz="2400" dirty="0" smtClean="0">
                <a:latin typeface="Comic Sans MS"/>
                <a:cs typeface="Comic Sans MS"/>
              </a:rPr>
              <a:t> </a:t>
            </a:r>
            <a:r>
              <a:rPr lang="es-AR" sz="2400" spc="-5" dirty="0" smtClean="0">
                <a:latin typeface="Comic Sans MS"/>
                <a:cs typeface="Comic Sans MS"/>
              </a:rPr>
              <a:t>evitar</a:t>
            </a:r>
            <a:r>
              <a:rPr lang="es-AR" sz="2400" spc="5" dirty="0" smtClean="0">
                <a:latin typeface="Comic Sans MS"/>
                <a:cs typeface="Comic Sans MS"/>
              </a:rPr>
              <a:t> </a:t>
            </a:r>
            <a:r>
              <a:rPr lang="es-AR" sz="2400" spc="-5" dirty="0" smtClean="0">
                <a:latin typeface="Comic Sans MS"/>
                <a:cs typeface="Comic Sans MS"/>
              </a:rPr>
              <a:t>que</a:t>
            </a:r>
            <a:r>
              <a:rPr lang="es-AR" sz="2400" spc="5" dirty="0" smtClean="0">
                <a:latin typeface="Comic Sans MS"/>
                <a:cs typeface="Comic Sans MS"/>
              </a:rPr>
              <a:t> </a:t>
            </a:r>
            <a:r>
              <a:rPr lang="es-AR" sz="2400" spc="-5" dirty="0" smtClean="0">
                <a:latin typeface="Comic Sans MS"/>
                <a:cs typeface="Comic Sans MS"/>
              </a:rPr>
              <a:t>la</a:t>
            </a:r>
            <a:r>
              <a:rPr lang="es-AR" sz="2400" spc="5" dirty="0" smtClean="0">
                <a:latin typeface="Comic Sans MS"/>
                <a:cs typeface="Comic Sans MS"/>
              </a:rPr>
              <a:t> </a:t>
            </a:r>
            <a:r>
              <a:rPr lang="es-AR" sz="2400" spc="-5" dirty="0" smtClean="0">
                <a:latin typeface="Comic Sans MS"/>
                <a:cs typeface="Comic Sans MS"/>
              </a:rPr>
              <a:t>unidad</a:t>
            </a:r>
            <a:r>
              <a:rPr lang="es-AR" sz="2400" spc="5" dirty="0" smtClean="0">
                <a:latin typeface="Comic Sans MS"/>
                <a:cs typeface="Comic Sans MS"/>
              </a:rPr>
              <a:t> </a:t>
            </a:r>
            <a:r>
              <a:rPr lang="es-AR" sz="2400" spc="-5" dirty="0" smtClean="0">
                <a:latin typeface="Comic Sans MS"/>
                <a:cs typeface="Comic Sans MS"/>
              </a:rPr>
              <a:t>se</a:t>
            </a:r>
            <a:r>
              <a:rPr lang="es-AR" sz="2400" spc="5" dirty="0" smtClean="0">
                <a:latin typeface="Comic Sans MS"/>
                <a:cs typeface="Comic Sans MS"/>
              </a:rPr>
              <a:t> </a:t>
            </a:r>
            <a:r>
              <a:rPr lang="es-AR" sz="2400" spc="-5" dirty="0" smtClean="0">
                <a:latin typeface="Comic Sans MS"/>
                <a:cs typeface="Comic Sans MS"/>
              </a:rPr>
              <a:t>vuelva</a:t>
            </a:r>
            <a:r>
              <a:rPr lang="es-AR" sz="2400" dirty="0" smtClean="0">
                <a:latin typeface="Comic Sans MS"/>
                <a:cs typeface="Comic Sans MS"/>
              </a:rPr>
              <a:t> </a:t>
            </a:r>
            <a:r>
              <a:rPr lang="es-AR" sz="2400" spc="-5" dirty="0" smtClean="0">
                <a:latin typeface="Comic Sans MS"/>
                <a:cs typeface="Comic Sans MS"/>
              </a:rPr>
              <a:t>inestable.</a:t>
            </a:r>
            <a:endParaRPr lang="es-AR" sz="2400" dirty="0" smtClean="0">
              <a:latin typeface="Comic Sans MS"/>
              <a:cs typeface="Comic Sans MS"/>
            </a:endParaRPr>
          </a:p>
          <a:p>
            <a:pPr marL="465455" marR="6350" lvl="1" indent="-226695" algn="just">
              <a:lnSpc>
                <a:spcPct val="116100"/>
              </a:lnSpc>
              <a:buAutoNum type="arabicPeriod"/>
              <a:tabLst>
                <a:tab pos="462280" algn="l"/>
              </a:tabLst>
            </a:pPr>
            <a:endParaRPr sz="900">
              <a:latin typeface="Comic Sans MS"/>
              <a:cs typeface="Comic Sans M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296802" y="242854"/>
            <a:ext cx="17216558" cy="2787943"/>
          </a:xfrm>
          <a:prstGeom prst="rect">
            <a:avLst/>
          </a:prstGeom>
        </p:spPr>
        <p:txBody>
          <a:bodyPr vert="horz" wrap="square" lIns="0" tIns="12700" rIns="0" bIns="0" rtlCol="0">
            <a:spAutoFit/>
          </a:bodyPr>
          <a:lstStyle/>
          <a:p>
            <a:pPr marL="240665" indent="-228600" algn="just">
              <a:spcBef>
                <a:spcPts val="100"/>
              </a:spcBef>
              <a:buFont typeface="Wingdings"/>
              <a:buChar char=""/>
              <a:tabLst>
                <a:tab pos="240665" algn="l"/>
                <a:tab pos="241300" algn="l"/>
              </a:tabLst>
            </a:pPr>
            <a:r>
              <a:rPr sz="2400" b="1" spc="-5" dirty="0">
                <a:latin typeface="Comic Sans MS"/>
                <a:cs typeface="Comic Sans MS"/>
              </a:rPr>
              <a:t>Técnicas</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excitación</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a:latin typeface="Comic Sans MS"/>
                <a:cs typeface="Comic Sans MS"/>
              </a:rPr>
              <a:t>alta</a:t>
            </a:r>
            <a:r>
              <a:rPr sz="2400" b="1" spc="5">
                <a:latin typeface="Comic Sans MS"/>
                <a:cs typeface="Comic Sans MS"/>
              </a:rPr>
              <a:t> </a:t>
            </a:r>
            <a:r>
              <a:rPr sz="2400" b="1" spc="-5" smtClean="0">
                <a:latin typeface="Comic Sans MS"/>
                <a:cs typeface="Comic Sans MS"/>
              </a:rPr>
              <a:t>rapidez</a:t>
            </a:r>
            <a:endParaRPr lang="es-ES" sz="2400" b="1" spc="-5" dirty="0" smtClean="0">
              <a:latin typeface="Comic Sans MS"/>
              <a:cs typeface="Comic Sans MS"/>
            </a:endParaRPr>
          </a:p>
          <a:p>
            <a:pPr marL="240665" indent="-228600" algn="just">
              <a:spcBef>
                <a:spcPts val="100"/>
              </a:spcBef>
              <a:buFont typeface="Wingdings"/>
              <a:buChar char=""/>
              <a:tabLst>
                <a:tab pos="240665" algn="l"/>
                <a:tab pos="241300" algn="l"/>
              </a:tabLst>
            </a:pPr>
            <a:endParaRPr lang="es-ES" sz="2400" spc="-5" dirty="0" smtClean="0">
              <a:latin typeface="Comic Sans MS"/>
              <a:cs typeface="Comic Sans MS"/>
            </a:endParaRPr>
          </a:p>
          <a:p>
            <a:pPr marL="469265" marR="5080" indent="-457200" algn="just">
              <a:spcBef>
                <a:spcPts val="100"/>
              </a:spcBef>
              <a:buFont typeface="+mj-lt"/>
              <a:buAutoNum type="arabicPeriod"/>
            </a:pPr>
            <a:r>
              <a:rPr lang="es-AR" sz="2400" b="1" spc="-5" dirty="0" smtClean="0">
                <a:latin typeface="Comic Sans MS"/>
                <a:cs typeface="Comic Sans MS"/>
              </a:rPr>
              <a:t>Sistemas</a:t>
            </a:r>
            <a:r>
              <a:rPr lang="es-AR" sz="2400" b="1" spc="260" dirty="0" smtClean="0">
                <a:latin typeface="Comic Sans MS"/>
                <a:cs typeface="Comic Sans MS"/>
              </a:rPr>
              <a:t> </a:t>
            </a:r>
            <a:r>
              <a:rPr lang="es-AR" sz="2400" b="1" spc="-5" dirty="0" smtClean="0">
                <a:latin typeface="Comic Sans MS"/>
                <a:cs typeface="Comic Sans MS"/>
              </a:rPr>
              <a:t>de</a:t>
            </a:r>
            <a:r>
              <a:rPr lang="es-AR" sz="2400" b="1" spc="254" dirty="0" smtClean="0">
                <a:latin typeface="Comic Sans MS"/>
                <a:cs typeface="Comic Sans MS"/>
              </a:rPr>
              <a:t> </a:t>
            </a:r>
            <a:r>
              <a:rPr lang="es-AR" sz="2400" b="1" spc="-5" dirty="0" smtClean="0">
                <a:latin typeface="Comic Sans MS"/>
                <a:cs typeface="Comic Sans MS"/>
              </a:rPr>
              <a:t>excitación</a:t>
            </a:r>
            <a:r>
              <a:rPr lang="es-AR" sz="2400" b="1" spc="260" dirty="0" smtClean="0">
                <a:latin typeface="Comic Sans MS"/>
                <a:cs typeface="Comic Sans MS"/>
              </a:rPr>
              <a:t> </a:t>
            </a:r>
            <a:r>
              <a:rPr lang="es-AR" sz="2400" b="1" spc="-5" dirty="0" smtClean="0">
                <a:latin typeface="Comic Sans MS"/>
                <a:cs typeface="Comic Sans MS"/>
              </a:rPr>
              <a:t>de</a:t>
            </a:r>
            <a:r>
              <a:rPr lang="es-AR" sz="2400" b="1" spc="260" dirty="0" smtClean="0">
                <a:latin typeface="Comic Sans MS"/>
                <a:cs typeface="Comic Sans MS"/>
              </a:rPr>
              <a:t> </a:t>
            </a:r>
            <a:r>
              <a:rPr lang="es-AR" sz="2400" b="1" spc="-5" dirty="0" smtClean="0">
                <a:latin typeface="Comic Sans MS"/>
                <a:cs typeface="Comic Sans MS"/>
              </a:rPr>
              <a:t>alta</a:t>
            </a:r>
            <a:r>
              <a:rPr lang="es-AR" sz="2400" b="1" spc="260" dirty="0" smtClean="0">
                <a:latin typeface="Comic Sans MS"/>
                <a:cs typeface="Comic Sans MS"/>
              </a:rPr>
              <a:t> </a:t>
            </a:r>
            <a:r>
              <a:rPr lang="es-AR" sz="2400" b="1" spc="-5" dirty="0" smtClean="0">
                <a:latin typeface="Comic Sans MS"/>
                <a:cs typeface="Comic Sans MS"/>
              </a:rPr>
              <a:t>respuesta</a:t>
            </a:r>
            <a:r>
              <a:rPr lang="es-AR" sz="2400" spc="-5" dirty="0" smtClean="0">
                <a:latin typeface="Comic Sans MS"/>
                <a:cs typeface="Comic Sans MS"/>
              </a:rPr>
              <a:t>.- Logra</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mayor</a:t>
            </a:r>
            <a:r>
              <a:rPr lang="es-AR" sz="2400" dirty="0" smtClean="0">
                <a:latin typeface="Comic Sans MS"/>
                <a:cs typeface="Comic Sans MS"/>
              </a:rPr>
              <a:t> </a:t>
            </a:r>
            <a:r>
              <a:rPr lang="es-AR" sz="2400" spc="-5" dirty="0" smtClean="0">
                <a:latin typeface="Comic Sans MS"/>
                <a:cs typeface="Comic Sans MS"/>
              </a:rPr>
              <a:t>rapidez</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tensión</a:t>
            </a:r>
            <a:r>
              <a:rPr lang="es-AR" sz="2400" dirty="0" smtClean="0">
                <a:latin typeface="Comic Sans MS"/>
                <a:cs typeface="Comic Sans MS"/>
              </a:rPr>
              <a:t> </a:t>
            </a:r>
            <a:r>
              <a:rPr lang="es-AR" sz="2400" spc="-5" dirty="0" smtClean="0">
                <a:latin typeface="Comic Sans MS"/>
                <a:cs typeface="Comic Sans MS"/>
              </a:rPr>
              <a:t>de excitación </a:t>
            </a:r>
            <a:r>
              <a:rPr lang="es-AR" sz="2400" spc="-5" dirty="0" smtClean="0">
                <a:latin typeface="Comic Sans MS"/>
                <a:cs typeface="Comic Sans MS"/>
              </a:rPr>
              <a:t>mayor, para incrementar la </a:t>
            </a:r>
            <a:r>
              <a:rPr lang="es-AR" sz="2400" spc="-5" dirty="0" smtClean="0">
                <a:latin typeface="Comic Sans MS"/>
                <a:cs typeface="Comic Sans MS"/>
              </a:rPr>
              <a:t>capacidad de</a:t>
            </a:r>
            <a:r>
              <a:rPr lang="es-AR" sz="2400" dirty="0" smtClean="0">
                <a:latin typeface="Comic Sans MS"/>
                <a:cs typeface="Comic Sans MS"/>
              </a:rPr>
              <a:t> </a:t>
            </a:r>
            <a:r>
              <a:rPr lang="es-AR" sz="2400" spc="-5" dirty="0" smtClean="0">
                <a:latin typeface="Comic Sans MS"/>
                <a:cs typeface="Comic Sans MS"/>
              </a:rPr>
              <a:t>salida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unidad inmediatamente</a:t>
            </a:r>
            <a:r>
              <a:rPr lang="es-AR" sz="2400" dirty="0" smtClean="0">
                <a:latin typeface="Comic Sans MS"/>
                <a:cs typeface="Comic Sans MS"/>
              </a:rPr>
              <a:t> </a:t>
            </a:r>
            <a:r>
              <a:rPr lang="es-AR" sz="2400" spc="-5" dirty="0" smtClean="0">
                <a:latin typeface="Comic Sans MS"/>
                <a:cs typeface="Comic Sans MS"/>
              </a:rPr>
              <a:t>después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una</a:t>
            </a:r>
            <a:r>
              <a:rPr lang="es-AR" sz="2400" dirty="0" smtClean="0">
                <a:latin typeface="Comic Sans MS"/>
                <a:cs typeface="Comic Sans MS"/>
              </a:rPr>
              <a:t> </a:t>
            </a:r>
            <a:r>
              <a:rPr lang="es-AR" sz="2400" spc="-5" dirty="0" smtClean="0">
                <a:latin typeface="Comic Sans MS"/>
                <a:cs typeface="Comic Sans MS"/>
              </a:rPr>
              <a:t>condición</a:t>
            </a:r>
            <a:r>
              <a:rPr lang="es-AR" sz="2400" spc="254" dirty="0" smtClean="0">
                <a:latin typeface="Comic Sans MS"/>
                <a:cs typeface="Comic Sans MS"/>
              </a:rPr>
              <a:t> </a:t>
            </a:r>
            <a:r>
              <a:rPr lang="es-AR" sz="2400" spc="-5" dirty="0" smtClean="0">
                <a:latin typeface="Comic Sans MS"/>
                <a:cs typeface="Comic Sans MS"/>
              </a:rPr>
              <a:t>de falla </a:t>
            </a:r>
            <a:r>
              <a:rPr lang="es-AR" sz="2400" spc="-5" dirty="0" smtClean="0">
                <a:latin typeface="Comic Sans MS"/>
                <a:cs typeface="Comic Sans MS"/>
              </a:rPr>
              <a:t>en el sistema para mejorar la </a:t>
            </a:r>
            <a:r>
              <a:rPr lang="es-AR" sz="2400" spc="-5" dirty="0" smtClean="0">
                <a:latin typeface="Comic Sans MS"/>
                <a:cs typeface="Comic Sans MS"/>
              </a:rPr>
              <a:t>estabilidad por</a:t>
            </a:r>
            <a:r>
              <a:rPr lang="es-AR" sz="2400" dirty="0" smtClean="0">
                <a:latin typeface="Comic Sans MS"/>
                <a:cs typeface="Comic Sans MS"/>
              </a:rPr>
              <a:t> </a:t>
            </a:r>
            <a:r>
              <a:rPr lang="es-AR" sz="2400" spc="-5" dirty="0" smtClean="0">
                <a:latin typeface="Comic Sans MS"/>
                <a:cs typeface="Comic Sans MS"/>
              </a:rPr>
              <a:t>desaceleración</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rotor.</a:t>
            </a:r>
          </a:p>
          <a:p>
            <a:pPr marL="469265" marR="5080" indent="-457200" algn="just">
              <a:spcBef>
                <a:spcPts val="100"/>
              </a:spcBef>
              <a:buFont typeface="+mj-lt"/>
              <a:buAutoNum type="arabicPeriod"/>
            </a:pPr>
            <a:r>
              <a:rPr lang="es-AR" sz="2400" b="1" spc="-5" dirty="0" smtClean="0">
                <a:latin typeface="Comic Sans MS"/>
                <a:cs typeface="Comic Sans MS"/>
              </a:rPr>
              <a:t>Estabilizador	del	sistema	de	potencia</a:t>
            </a:r>
            <a:r>
              <a:rPr lang="es-AR" sz="2400" spc="-5" dirty="0" smtClean="0">
                <a:latin typeface="Comic Sans MS"/>
                <a:cs typeface="Comic Sans MS"/>
              </a:rPr>
              <a:t>.-Proporciona</a:t>
            </a:r>
            <a:r>
              <a:rPr lang="es-AR" sz="2400" dirty="0" smtClean="0">
                <a:latin typeface="Comic Sans MS"/>
                <a:cs typeface="Comic Sans MS"/>
              </a:rPr>
              <a:t> </a:t>
            </a:r>
            <a:r>
              <a:rPr lang="es-AR" sz="2400" spc="-5" dirty="0" smtClean="0">
                <a:latin typeface="Comic Sans MS"/>
                <a:cs typeface="Comic Sans MS"/>
              </a:rPr>
              <a:t>señales</a:t>
            </a:r>
            <a:r>
              <a:rPr lang="es-AR" sz="2400" dirty="0" smtClean="0">
                <a:latin typeface="Comic Sans MS"/>
                <a:cs typeface="Comic Sans MS"/>
              </a:rPr>
              <a:t> </a:t>
            </a:r>
            <a:r>
              <a:rPr lang="es-AR" sz="2400" spc="-5" dirty="0" smtClean="0">
                <a:latin typeface="Comic Sans MS"/>
                <a:cs typeface="Comic Sans MS"/>
              </a:rPr>
              <a:t>complementarias</a:t>
            </a:r>
            <a:r>
              <a:rPr lang="es-AR" sz="2400" dirty="0" smtClean="0">
                <a:latin typeface="Comic Sans MS"/>
                <a:cs typeface="Comic Sans MS"/>
              </a:rPr>
              <a:t> </a:t>
            </a:r>
            <a:r>
              <a:rPr lang="es-AR" sz="2400" spc="-5" dirty="0" smtClean="0">
                <a:latin typeface="Comic Sans MS"/>
                <a:cs typeface="Comic Sans MS"/>
              </a:rPr>
              <a:t>para disminuir</a:t>
            </a:r>
            <a:r>
              <a:rPr lang="es-AR" sz="2400" dirty="0" smtClean="0">
                <a:latin typeface="Comic Sans MS"/>
                <a:cs typeface="Comic Sans MS"/>
              </a:rPr>
              <a:t> </a:t>
            </a:r>
            <a:r>
              <a:rPr lang="es-AR" sz="2400" spc="-5" dirty="0" smtClean="0">
                <a:latin typeface="Comic Sans MS"/>
                <a:cs typeface="Comic Sans MS"/>
              </a:rPr>
              <a:t>o</a:t>
            </a:r>
            <a:r>
              <a:rPr lang="es-AR" sz="2400" dirty="0" smtClean="0">
                <a:latin typeface="Comic Sans MS"/>
                <a:cs typeface="Comic Sans MS"/>
              </a:rPr>
              <a:t> </a:t>
            </a:r>
            <a:r>
              <a:rPr lang="es-AR" sz="2400" spc="-5" dirty="0" smtClean="0">
                <a:latin typeface="Comic Sans MS"/>
                <a:cs typeface="Comic Sans MS"/>
              </a:rPr>
              <a:t>cancelar</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efecto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anti-amortiguamiento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control</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regulador</a:t>
            </a:r>
            <a:r>
              <a:rPr lang="es-AR" sz="2400" dirty="0" smtClean="0">
                <a:latin typeface="Comic Sans MS"/>
                <a:cs typeface="Comic Sans MS"/>
              </a:rPr>
              <a:t> </a:t>
            </a:r>
            <a:r>
              <a:rPr lang="es-AR" sz="2400" spc="-5" dirty="0" smtClean="0">
                <a:latin typeface="Comic Sans MS"/>
                <a:cs typeface="Comic Sans MS"/>
              </a:rPr>
              <a:t>de tensión</a:t>
            </a:r>
            <a:r>
              <a:rPr lang="es-AR" sz="2400" dirty="0" smtClean="0">
                <a:latin typeface="Comic Sans MS"/>
                <a:cs typeface="Comic Sans MS"/>
              </a:rPr>
              <a:t> </a:t>
            </a:r>
            <a:r>
              <a:rPr lang="es-AR" sz="2400" spc="-5" dirty="0" smtClean="0">
                <a:latin typeface="Comic Sans MS"/>
                <a:cs typeface="Comic Sans MS"/>
              </a:rPr>
              <a:t>durante</a:t>
            </a:r>
            <a:r>
              <a:rPr lang="es-AR" sz="2400" dirty="0" smtClean="0">
                <a:latin typeface="Comic Sans MS"/>
                <a:cs typeface="Comic Sans MS"/>
              </a:rPr>
              <a:t> </a:t>
            </a:r>
            <a:r>
              <a:rPr lang="es-AR" sz="2400" spc="-5" dirty="0" smtClean="0">
                <a:latin typeface="Comic Sans MS"/>
                <a:cs typeface="Comic Sans MS"/>
              </a:rPr>
              <a:t>disturbios</a:t>
            </a:r>
            <a:r>
              <a:rPr lang="es-AR" sz="2400" dirty="0" smtClean="0">
                <a:latin typeface="Comic Sans MS"/>
                <a:cs typeface="Comic Sans MS"/>
              </a:rPr>
              <a:t> </a:t>
            </a:r>
            <a:r>
              <a:rPr lang="es-AR" sz="2400" spc="-5" dirty="0" smtClean="0">
                <a:latin typeface="Comic Sans MS"/>
                <a:cs typeface="Comic Sans MS"/>
              </a:rPr>
              <a:t>severos</a:t>
            </a:r>
            <a:r>
              <a:rPr lang="es-AR" sz="2400" spc="260" dirty="0" smtClean="0">
                <a:latin typeface="Comic Sans MS"/>
                <a:cs typeface="Comic Sans MS"/>
              </a:rPr>
              <a:t> </a:t>
            </a:r>
            <a:r>
              <a:rPr lang="es-AR" sz="2400" spc="-5" dirty="0" smtClean="0">
                <a:latin typeface="Comic Sans MS"/>
                <a:cs typeface="Comic Sans MS"/>
              </a:rPr>
              <a:t>en</a:t>
            </a:r>
            <a:r>
              <a:rPr lang="es-AR" sz="2400" spc="260" dirty="0" smtClean="0">
                <a:latin typeface="Comic Sans MS"/>
                <a:cs typeface="Comic Sans MS"/>
              </a:rPr>
              <a:t> </a:t>
            </a:r>
            <a:r>
              <a:rPr lang="es-AR" sz="2400" spc="-5" dirty="0" smtClean="0">
                <a:latin typeface="Comic Sans MS"/>
                <a:cs typeface="Comic Sans MS"/>
              </a:rPr>
              <a:t>el sistema</a:t>
            </a:r>
            <a:r>
              <a:rPr lang="es-AR" sz="2400" spc="-5" dirty="0" smtClean="0">
                <a:latin typeface="Comic Sans MS"/>
                <a:cs typeface="Comic Sans MS"/>
              </a:rPr>
              <a:t>.</a:t>
            </a:r>
            <a:endParaRPr lang="es-AR" sz="2400" dirty="0" smtClean="0">
              <a:latin typeface="Comic Sans MS"/>
              <a:cs typeface="Comic Sans MS"/>
            </a:endParaRPr>
          </a:p>
          <a:p>
            <a:pPr marL="240665" indent="-228600">
              <a:spcBef>
                <a:spcPts val="100"/>
              </a:spcBef>
              <a:buFont typeface="Wingdings"/>
              <a:buChar char=""/>
              <a:tabLst>
                <a:tab pos="240665" algn="l"/>
                <a:tab pos="241300" algn="l"/>
              </a:tabLst>
            </a:pPr>
            <a:endParaRPr sz="900">
              <a:latin typeface="Comic Sans MS"/>
              <a:cs typeface="Comic Sans MS"/>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p:nvPr/>
        </p:nvSpPr>
        <p:spPr>
          <a:xfrm>
            <a:off x="296802" y="314292"/>
            <a:ext cx="17287996" cy="4252446"/>
          </a:xfrm>
          <a:prstGeom prst="rect">
            <a:avLst/>
          </a:prstGeom>
        </p:spPr>
        <p:txBody>
          <a:bodyPr vert="horz" wrap="square" lIns="0" tIns="12700" rIns="0" bIns="0" rtlCol="0">
            <a:spAutoFit/>
          </a:bodyPr>
          <a:lstStyle/>
          <a:p>
            <a:pPr marL="240665" indent="-228600" algn="just">
              <a:spcBef>
                <a:spcPts val="100"/>
              </a:spcBef>
              <a:buFont typeface="Wingdings"/>
              <a:buChar char=""/>
              <a:tabLst>
                <a:tab pos="240665" algn="l"/>
                <a:tab pos="241300" algn="l"/>
              </a:tabLst>
            </a:pPr>
            <a:r>
              <a:rPr sz="2400" b="1" spc="-5" dirty="0">
                <a:latin typeface="Comic Sans MS"/>
                <a:cs typeface="Comic Sans MS"/>
              </a:rPr>
              <a:t>Otras</a:t>
            </a:r>
            <a:r>
              <a:rPr sz="2400" b="1" dirty="0">
                <a:latin typeface="Comic Sans MS"/>
                <a:cs typeface="Comic Sans MS"/>
              </a:rPr>
              <a:t> </a:t>
            </a:r>
            <a:r>
              <a:rPr sz="2400" b="1" spc="-5" dirty="0">
                <a:latin typeface="Comic Sans MS"/>
                <a:cs typeface="Comic Sans MS"/>
              </a:rPr>
              <a:t>técnicas</a:t>
            </a:r>
            <a:r>
              <a:rPr sz="2400" b="1" spc="5"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a:latin typeface="Comic Sans MS"/>
                <a:cs typeface="Comic Sans MS"/>
              </a:rPr>
              <a:t>alta</a:t>
            </a:r>
            <a:r>
              <a:rPr sz="2400" b="1" spc="5">
                <a:latin typeface="Comic Sans MS"/>
                <a:cs typeface="Comic Sans MS"/>
              </a:rPr>
              <a:t> </a:t>
            </a:r>
            <a:r>
              <a:rPr sz="2400" b="1" spc="-5" smtClean="0">
                <a:latin typeface="Comic Sans MS"/>
                <a:cs typeface="Comic Sans MS"/>
              </a:rPr>
              <a:t>velocidad</a:t>
            </a:r>
            <a:endParaRPr lang="es-ES" sz="2400" b="1" spc="-5" dirty="0" smtClean="0">
              <a:latin typeface="Comic Sans MS"/>
              <a:cs typeface="Comic Sans MS"/>
            </a:endParaRPr>
          </a:p>
          <a:p>
            <a:pPr marL="240665" indent="-228600" algn="just">
              <a:spcBef>
                <a:spcPts val="100"/>
              </a:spcBef>
              <a:buFont typeface="Wingdings"/>
              <a:buChar char=""/>
              <a:tabLst>
                <a:tab pos="240665" algn="l"/>
                <a:tab pos="241300" algn="l"/>
              </a:tabLst>
            </a:pPr>
            <a:endParaRPr lang="es-ES" sz="2400" spc="-5" dirty="0" smtClean="0">
              <a:latin typeface="Comic Sans MS"/>
              <a:cs typeface="Comic Sans MS"/>
            </a:endParaRPr>
          </a:p>
          <a:p>
            <a:pPr marL="469265" marR="5080" indent="-457200" algn="just">
              <a:spcBef>
                <a:spcPts val="105"/>
              </a:spcBef>
              <a:buFont typeface="+mj-lt"/>
              <a:buAutoNum type="arabicPeriod"/>
              <a:tabLst>
                <a:tab pos="235585" algn="l"/>
              </a:tabLst>
            </a:pPr>
            <a:r>
              <a:rPr lang="es-AR" sz="2400" b="1" spc="-5" dirty="0" smtClean="0">
                <a:latin typeface="Comic Sans MS"/>
                <a:cs typeface="Comic Sans MS"/>
              </a:rPr>
              <a:t>Frenado dinámico</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Coloca una carga </a:t>
            </a:r>
            <a:r>
              <a:rPr lang="es-AR" sz="2400" spc="-5" dirty="0" smtClean="0">
                <a:latin typeface="Comic Sans MS"/>
                <a:cs typeface="Comic Sans MS"/>
              </a:rPr>
              <a:t>resistiva </a:t>
            </a:r>
            <a:r>
              <a:rPr lang="es-AR" sz="2400" spc="-5" dirty="0" err="1" smtClean="0">
                <a:latin typeface="Comic Sans MS"/>
                <a:cs typeface="Comic Sans MS"/>
              </a:rPr>
              <a:t>switcheada</a:t>
            </a:r>
            <a:r>
              <a:rPr lang="es-AR" sz="2400" dirty="0" smtClean="0">
                <a:latin typeface="Comic Sans MS"/>
                <a:cs typeface="Comic Sans MS"/>
              </a:rPr>
              <a:t> </a:t>
            </a:r>
            <a:r>
              <a:rPr lang="es-AR" sz="2400" spc="-5" dirty="0" smtClean="0">
                <a:latin typeface="Comic Sans MS"/>
                <a:cs typeface="Comic Sans MS"/>
              </a:rPr>
              <a:t>momentánea</a:t>
            </a:r>
            <a:r>
              <a:rPr lang="es-AR" sz="2400" dirty="0" smtClean="0">
                <a:latin typeface="Comic Sans MS"/>
                <a:cs typeface="Comic Sans MS"/>
              </a:rPr>
              <a:t> </a:t>
            </a:r>
            <a:r>
              <a:rPr lang="es-AR" sz="2400" spc="-5" dirty="0" smtClean="0">
                <a:latin typeface="Comic Sans MS"/>
                <a:cs typeface="Comic Sans MS"/>
              </a:rPr>
              <a:t>directamente</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 sistema </a:t>
            </a:r>
            <a:r>
              <a:rPr lang="es-AR" sz="2400" spc="-5" dirty="0" smtClean="0">
                <a:latin typeface="Comic Sans MS"/>
                <a:cs typeface="Comic Sans MS"/>
              </a:rPr>
              <a:t>de potencia de la planta para ayudar </a:t>
            </a:r>
            <a:r>
              <a:rPr lang="es-AR" sz="2400" spc="-5" dirty="0" smtClean="0">
                <a:latin typeface="Comic Sans MS"/>
                <a:cs typeface="Comic Sans MS"/>
              </a:rPr>
              <a:t>a desacelerar </a:t>
            </a:r>
            <a:r>
              <a:rPr lang="es-AR" sz="2400" spc="-5" dirty="0" smtClean="0">
                <a:latin typeface="Comic Sans MS"/>
                <a:cs typeface="Comic Sans MS"/>
              </a:rPr>
              <a:t>al rotor de la unidad durante </a:t>
            </a:r>
            <a:r>
              <a:rPr lang="es-AR" sz="2400" spc="-5" dirty="0" smtClean="0">
                <a:latin typeface="Comic Sans MS"/>
                <a:cs typeface="Comic Sans MS"/>
              </a:rPr>
              <a:t>una falla </a:t>
            </a:r>
            <a:r>
              <a:rPr lang="es-AR" sz="2400" spc="-5" dirty="0" smtClean="0">
                <a:latin typeface="Comic Sans MS"/>
                <a:cs typeface="Comic Sans MS"/>
              </a:rPr>
              <a:t>cercana</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sistema.</a:t>
            </a:r>
            <a:endParaRPr lang="es-AR" sz="2400" dirty="0" smtClean="0">
              <a:latin typeface="Comic Sans MS"/>
              <a:cs typeface="Comic Sans MS"/>
            </a:endParaRPr>
          </a:p>
          <a:p>
            <a:pPr marL="469265" marR="5715" indent="-457200" algn="just">
              <a:buFont typeface="+mj-lt"/>
              <a:buAutoNum type="arabicPeriod"/>
              <a:tabLst>
                <a:tab pos="235585" algn="l"/>
              </a:tabLst>
            </a:pPr>
            <a:r>
              <a:rPr lang="es-AR" sz="2400" b="1" spc="-5" dirty="0" smtClean="0">
                <a:latin typeface="Comic Sans MS"/>
                <a:cs typeface="Comic Sans MS"/>
              </a:rPr>
              <a:t>Operación rápida de Válvulas de turbina</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Inicia el </a:t>
            </a:r>
            <a:r>
              <a:rPr lang="es-AR" sz="2400" spc="-5" dirty="0" smtClean="0">
                <a:latin typeface="Comic Sans MS"/>
                <a:cs typeface="Comic Sans MS"/>
              </a:rPr>
              <a:t>cierre rápido de válvulas de intercepción </a:t>
            </a:r>
            <a:r>
              <a:rPr lang="es-AR" sz="2400" spc="-5" dirty="0" smtClean="0">
                <a:latin typeface="Comic Sans MS"/>
                <a:cs typeface="Comic Sans MS"/>
              </a:rPr>
              <a:t>para permitir</a:t>
            </a:r>
            <a:r>
              <a:rPr lang="es-AR" sz="2400" spc="225" dirty="0" smtClean="0">
                <a:latin typeface="Comic Sans MS"/>
                <a:cs typeface="Comic Sans MS"/>
              </a:rPr>
              <a:t> </a:t>
            </a:r>
            <a:r>
              <a:rPr lang="es-AR" sz="2400" spc="-5" dirty="0" smtClean="0">
                <a:latin typeface="Comic Sans MS"/>
                <a:cs typeface="Comic Sans MS"/>
              </a:rPr>
              <a:t>la</a:t>
            </a:r>
            <a:r>
              <a:rPr lang="es-AR" sz="2400" spc="225" dirty="0" smtClean="0">
                <a:latin typeface="Comic Sans MS"/>
                <a:cs typeface="Comic Sans MS"/>
              </a:rPr>
              <a:t> </a:t>
            </a:r>
            <a:r>
              <a:rPr lang="es-AR" sz="2400" spc="-5" dirty="0" smtClean="0">
                <a:latin typeface="Comic Sans MS"/>
                <a:cs typeface="Comic Sans MS"/>
              </a:rPr>
              <a:t>reducción</a:t>
            </a:r>
            <a:r>
              <a:rPr lang="es-AR" sz="2400" spc="225" dirty="0" smtClean="0">
                <a:latin typeface="Comic Sans MS"/>
                <a:cs typeface="Comic Sans MS"/>
              </a:rPr>
              <a:t> </a:t>
            </a:r>
            <a:r>
              <a:rPr lang="es-AR" sz="2400" spc="-5" dirty="0" smtClean="0">
                <a:latin typeface="Comic Sans MS"/>
                <a:cs typeface="Comic Sans MS"/>
              </a:rPr>
              <a:t>momentánea</a:t>
            </a:r>
            <a:r>
              <a:rPr lang="es-AR" sz="2400" spc="229" dirty="0" smtClean="0">
                <a:latin typeface="Comic Sans MS"/>
                <a:cs typeface="Comic Sans MS"/>
              </a:rPr>
              <a:t> </a:t>
            </a:r>
            <a:r>
              <a:rPr lang="es-AR" sz="2400" spc="-5" dirty="0" smtClean="0">
                <a:latin typeface="Comic Sans MS"/>
                <a:cs typeface="Comic Sans MS"/>
              </a:rPr>
              <a:t>o</a:t>
            </a:r>
            <a:r>
              <a:rPr lang="es-AR" sz="2400" spc="229" dirty="0" smtClean="0">
                <a:latin typeface="Comic Sans MS"/>
                <a:cs typeface="Comic Sans MS"/>
              </a:rPr>
              <a:t> </a:t>
            </a:r>
            <a:r>
              <a:rPr lang="es-AR" sz="2400" spc="-5" dirty="0" smtClean="0">
                <a:latin typeface="Comic Sans MS"/>
                <a:cs typeface="Comic Sans MS"/>
              </a:rPr>
              <a:t>sostenida de </a:t>
            </a:r>
            <a:r>
              <a:rPr lang="es-AR" sz="2400" spc="-5" dirty="0" smtClean="0">
                <a:latin typeface="Comic Sans MS"/>
                <a:cs typeface="Comic Sans MS"/>
              </a:rPr>
              <a:t>la potencia mecánica de la turbina, lo </a:t>
            </a:r>
            <a:r>
              <a:rPr lang="es-AR" sz="2400" spc="-5" dirty="0" smtClean="0">
                <a:latin typeface="Comic Sans MS"/>
                <a:cs typeface="Comic Sans MS"/>
              </a:rPr>
              <a:t>cual reduce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salida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potencia</a:t>
            </a:r>
            <a:r>
              <a:rPr lang="es-AR" sz="2400" dirty="0" smtClean="0">
                <a:latin typeface="Comic Sans MS"/>
                <a:cs typeface="Comic Sans MS"/>
              </a:rPr>
              <a:t> </a:t>
            </a:r>
            <a:r>
              <a:rPr lang="es-AR" sz="2400" spc="-5" dirty="0" smtClean="0">
                <a:latin typeface="Comic Sans MS"/>
                <a:cs typeface="Comic Sans MS"/>
              </a:rPr>
              <a:t>eléctrica</a:t>
            </a:r>
            <a:r>
              <a:rPr lang="es-AR" sz="2400" dirty="0" smtClean="0">
                <a:latin typeface="Comic Sans MS"/>
                <a:cs typeface="Comic Sans MS"/>
              </a:rPr>
              <a:t> </a:t>
            </a:r>
            <a:r>
              <a:rPr lang="es-AR" sz="2400" spc="-5" dirty="0" smtClean="0">
                <a:latin typeface="Comic Sans MS"/>
                <a:cs typeface="Comic Sans MS"/>
              </a:rPr>
              <a:t>del generador</a:t>
            </a:r>
            <a:r>
              <a:rPr lang="es-AR" sz="2400" spc="-5" dirty="0" smtClean="0">
                <a:latin typeface="Comic Sans MS"/>
                <a:cs typeface="Comic Sans MS"/>
              </a:rPr>
              <a:t>.</a:t>
            </a:r>
            <a:r>
              <a:rPr lang="es-AR" sz="2400" spc="520" dirty="0" smtClean="0">
                <a:latin typeface="Comic Sans MS"/>
                <a:cs typeface="Comic Sans MS"/>
              </a:rPr>
              <a:t> </a:t>
            </a:r>
            <a:r>
              <a:rPr lang="es-AR" sz="2400" spc="-5" dirty="0" smtClean="0">
                <a:latin typeface="Comic Sans MS"/>
                <a:cs typeface="Comic Sans MS"/>
              </a:rPr>
              <a:t>El beneficio de la operación </a:t>
            </a:r>
            <a:r>
              <a:rPr lang="es-AR" sz="2400" spc="-5" dirty="0" smtClean="0">
                <a:latin typeface="Comic Sans MS"/>
                <a:cs typeface="Comic Sans MS"/>
              </a:rPr>
              <a:t>rápida de </a:t>
            </a:r>
            <a:r>
              <a:rPr lang="es-AR" sz="2400" spc="-5" dirty="0" smtClean="0">
                <a:latin typeface="Comic Sans MS"/>
                <a:cs typeface="Comic Sans MS"/>
              </a:rPr>
              <a:t>válvulas de la turbina, cuando es aplicable</a:t>
            </a:r>
            <a:r>
              <a:rPr lang="es-AR" sz="2400" spc="-5" dirty="0" smtClean="0">
                <a:latin typeface="Comic Sans MS"/>
                <a:cs typeface="Comic Sans MS"/>
              </a:rPr>
              <a:t>, puede</a:t>
            </a:r>
            <a:r>
              <a:rPr lang="es-AR" sz="2400" dirty="0" smtClean="0">
                <a:latin typeface="Comic Sans MS"/>
                <a:cs typeface="Comic Sans MS"/>
              </a:rPr>
              <a:t> </a:t>
            </a:r>
            <a:r>
              <a:rPr lang="es-AR" sz="2400" spc="-5" dirty="0" smtClean="0">
                <a:latin typeface="Comic Sans MS"/>
                <a:cs typeface="Comic Sans MS"/>
              </a:rPr>
              <a:t>ser</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incremento</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el</a:t>
            </a:r>
            <a:r>
              <a:rPr lang="es-AR" sz="2400" dirty="0" smtClean="0">
                <a:latin typeface="Comic Sans MS"/>
                <a:cs typeface="Comic Sans MS"/>
              </a:rPr>
              <a:t> </a:t>
            </a:r>
            <a:r>
              <a:rPr lang="es-AR" sz="2400" spc="-5" dirty="0" smtClean="0">
                <a:latin typeface="Comic Sans MS"/>
                <a:cs typeface="Comic Sans MS"/>
              </a:rPr>
              <a:t>tiempo</a:t>
            </a:r>
            <a:r>
              <a:rPr lang="es-AR" sz="2400" dirty="0" smtClean="0">
                <a:latin typeface="Comic Sans MS"/>
                <a:cs typeface="Comic Sans MS"/>
              </a:rPr>
              <a:t> </a:t>
            </a:r>
            <a:r>
              <a:rPr lang="es-AR" sz="2400" spc="-5" dirty="0" smtClean="0">
                <a:latin typeface="Comic Sans MS"/>
                <a:cs typeface="Comic Sans MS"/>
              </a:rPr>
              <a:t>de despeje </a:t>
            </a:r>
            <a:r>
              <a:rPr lang="es-AR" sz="2400" spc="-5" dirty="0" smtClean="0">
                <a:latin typeface="Comic Sans MS"/>
                <a:cs typeface="Comic Sans MS"/>
              </a:rPr>
              <a:t>crítico.</a:t>
            </a:r>
          </a:p>
          <a:p>
            <a:pPr marL="238760" marR="5715" indent="-226695" algn="just">
              <a:buAutoNum type="arabicPeriod"/>
              <a:tabLst>
                <a:tab pos="235585" algn="l"/>
              </a:tabLst>
            </a:pPr>
            <a:endParaRPr lang="es-AR" sz="2400" spc="-5" dirty="0" smtClean="0">
              <a:latin typeface="Comic Sans MS"/>
              <a:cs typeface="Comic Sans MS"/>
            </a:endParaRPr>
          </a:p>
          <a:p>
            <a:pPr marR="5715" indent="12700" algn="just"/>
            <a:r>
              <a:rPr lang="es-AR" sz="2400" spc="-5" dirty="0" smtClean="0">
                <a:latin typeface="Comic Sans MS"/>
                <a:cs typeface="Comic Sans MS"/>
              </a:rPr>
              <a:t>Excepto la operación rápida de Válvulas, las </a:t>
            </a:r>
            <a:r>
              <a:rPr lang="es-AR" sz="2400" spc="-5" dirty="0" smtClean="0">
                <a:latin typeface="Comic Sans MS"/>
                <a:cs typeface="Comic Sans MS"/>
              </a:rPr>
              <a:t>técnicas anteriores</a:t>
            </a:r>
            <a:r>
              <a:rPr lang="es-AR" sz="2400" dirty="0" smtClean="0">
                <a:latin typeface="Comic Sans MS"/>
                <a:cs typeface="Comic Sans MS"/>
              </a:rPr>
              <a:t> </a:t>
            </a:r>
            <a:r>
              <a:rPr lang="es-AR" sz="2400" spc="-5" dirty="0" smtClean="0">
                <a:latin typeface="Comic Sans MS"/>
                <a:cs typeface="Comic Sans MS"/>
              </a:rPr>
              <a:t>son</a:t>
            </a:r>
            <a:r>
              <a:rPr lang="es-AR" sz="2400" dirty="0" smtClean="0">
                <a:latin typeface="Comic Sans MS"/>
                <a:cs typeface="Comic Sans MS"/>
              </a:rPr>
              <a:t> </a:t>
            </a:r>
            <a:r>
              <a:rPr lang="es-AR" sz="2400" spc="-5" dirty="0" smtClean="0">
                <a:latin typeface="Comic Sans MS"/>
                <a:cs typeface="Comic Sans MS"/>
              </a:rPr>
              <a:t>implementadas</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alterar</a:t>
            </a:r>
            <a:r>
              <a:rPr lang="es-AR" sz="2400" spc="260" dirty="0" smtClean="0">
                <a:latin typeface="Comic Sans MS"/>
                <a:cs typeface="Comic Sans MS"/>
              </a:rPr>
              <a:t> </a:t>
            </a:r>
            <a:r>
              <a:rPr lang="es-AR" sz="2400" spc="-5" dirty="0" smtClean="0">
                <a:latin typeface="Comic Sans MS"/>
                <a:cs typeface="Comic Sans MS"/>
              </a:rPr>
              <a:t>la potencia</a:t>
            </a:r>
            <a:r>
              <a:rPr lang="es-AR" sz="2400" spc="185" dirty="0" smtClean="0">
                <a:latin typeface="Comic Sans MS"/>
                <a:cs typeface="Comic Sans MS"/>
              </a:rPr>
              <a:t> </a:t>
            </a:r>
            <a:r>
              <a:rPr lang="es-AR" sz="2400" spc="-5" dirty="0" smtClean="0">
                <a:latin typeface="Comic Sans MS"/>
                <a:cs typeface="Comic Sans MS"/>
              </a:rPr>
              <a:t>eléctrica</a:t>
            </a:r>
            <a:r>
              <a:rPr lang="es-AR" sz="2400" spc="190" dirty="0" smtClean="0">
                <a:latin typeface="Comic Sans MS"/>
                <a:cs typeface="Comic Sans MS"/>
              </a:rPr>
              <a:t> </a:t>
            </a:r>
            <a:r>
              <a:rPr lang="es-AR" sz="2400" spc="-5" dirty="0" smtClean="0">
                <a:latin typeface="Comic Sans MS"/>
                <a:cs typeface="Comic Sans MS"/>
              </a:rPr>
              <a:t>del</a:t>
            </a:r>
            <a:r>
              <a:rPr lang="es-AR" sz="2400" spc="185" dirty="0" smtClean="0">
                <a:latin typeface="Comic Sans MS"/>
                <a:cs typeface="Comic Sans MS"/>
              </a:rPr>
              <a:t> </a:t>
            </a:r>
            <a:r>
              <a:rPr lang="es-AR" sz="2400" spc="-5" dirty="0" smtClean="0">
                <a:latin typeface="Comic Sans MS"/>
                <a:cs typeface="Comic Sans MS"/>
              </a:rPr>
              <a:t>generador</a:t>
            </a:r>
            <a:r>
              <a:rPr lang="es-AR" sz="2400" spc="190" dirty="0" smtClean="0">
                <a:latin typeface="Comic Sans MS"/>
                <a:cs typeface="Comic Sans MS"/>
              </a:rPr>
              <a:t> </a:t>
            </a:r>
            <a:r>
              <a:rPr lang="es-AR" sz="2400" spc="-5" dirty="0" smtClean="0">
                <a:latin typeface="Comic Sans MS"/>
                <a:cs typeface="Comic Sans MS"/>
              </a:rPr>
              <a:t>de</a:t>
            </a:r>
            <a:r>
              <a:rPr lang="es-AR" sz="2400" spc="190" dirty="0" smtClean="0">
                <a:latin typeface="Comic Sans MS"/>
                <a:cs typeface="Comic Sans MS"/>
              </a:rPr>
              <a:t> </a:t>
            </a:r>
            <a:r>
              <a:rPr lang="es-AR" sz="2400" spc="-5" dirty="0" smtClean="0">
                <a:latin typeface="Comic Sans MS"/>
                <a:cs typeface="Comic Sans MS"/>
              </a:rPr>
              <a:t>tal</a:t>
            </a:r>
            <a:r>
              <a:rPr lang="es-AR" sz="2400" spc="185" dirty="0" smtClean="0">
                <a:latin typeface="Comic Sans MS"/>
                <a:cs typeface="Comic Sans MS"/>
              </a:rPr>
              <a:t> </a:t>
            </a:r>
            <a:r>
              <a:rPr lang="es-AR" sz="2400" spc="-5" dirty="0" smtClean="0">
                <a:latin typeface="Comic Sans MS"/>
                <a:cs typeface="Comic Sans MS"/>
              </a:rPr>
              <a:t>forma</a:t>
            </a:r>
            <a:r>
              <a:rPr lang="es-AR" sz="2400" spc="190" dirty="0" smtClean="0">
                <a:latin typeface="Comic Sans MS"/>
                <a:cs typeface="Comic Sans MS"/>
              </a:rPr>
              <a:t> </a:t>
            </a:r>
            <a:r>
              <a:rPr lang="es-AR" sz="2400" spc="-5" dirty="0" smtClean="0">
                <a:latin typeface="Comic Sans MS"/>
                <a:cs typeface="Comic Sans MS"/>
              </a:rPr>
              <a:t>que las</a:t>
            </a:r>
            <a:r>
              <a:rPr lang="es-AR" sz="2400" dirty="0" smtClean="0">
                <a:latin typeface="Comic Sans MS"/>
                <a:cs typeface="Comic Sans MS"/>
              </a:rPr>
              <a:t> </a:t>
            </a:r>
            <a:r>
              <a:rPr lang="es-AR" sz="2400" spc="-5" dirty="0" smtClean="0">
                <a:latin typeface="Comic Sans MS"/>
                <a:cs typeface="Comic Sans MS"/>
              </a:rPr>
              <a:t>unidades</a:t>
            </a:r>
            <a:r>
              <a:rPr lang="es-AR" sz="2400" dirty="0" smtClean="0">
                <a:latin typeface="Comic Sans MS"/>
                <a:cs typeface="Comic Sans MS"/>
              </a:rPr>
              <a:t> </a:t>
            </a:r>
            <a:r>
              <a:rPr lang="es-AR" sz="2400" spc="-5" dirty="0" smtClean="0">
                <a:latin typeface="Comic Sans MS"/>
                <a:cs typeface="Comic Sans MS"/>
              </a:rPr>
              <a:t>generadoras</a:t>
            </a:r>
            <a:r>
              <a:rPr lang="es-AR" sz="2400" dirty="0" smtClean="0">
                <a:latin typeface="Comic Sans MS"/>
                <a:cs typeface="Comic Sans MS"/>
              </a:rPr>
              <a:t> </a:t>
            </a:r>
            <a:r>
              <a:rPr lang="es-AR" sz="2400" spc="-5" dirty="0" smtClean="0">
                <a:latin typeface="Comic Sans MS"/>
                <a:cs typeface="Comic Sans MS"/>
              </a:rPr>
              <a:t>puedan</a:t>
            </a:r>
            <a:r>
              <a:rPr lang="es-AR" sz="2400" dirty="0" smtClean="0">
                <a:latin typeface="Comic Sans MS"/>
                <a:cs typeface="Comic Sans MS"/>
              </a:rPr>
              <a:t> </a:t>
            </a:r>
            <a:r>
              <a:rPr lang="es-AR" sz="2400" spc="-5" dirty="0" smtClean="0">
                <a:latin typeface="Comic Sans MS"/>
                <a:cs typeface="Comic Sans MS"/>
              </a:rPr>
              <a:t>recuperarse</a:t>
            </a:r>
            <a:r>
              <a:rPr lang="es-AR" sz="2400" dirty="0" smtClean="0">
                <a:latin typeface="Comic Sans MS"/>
                <a:cs typeface="Comic Sans MS"/>
              </a:rPr>
              <a:t> </a:t>
            </a:r>
            <a:r>
              <a:rPr lang="es-AR" sz="2400" spc="-5" dirty="0" smtClean="0">
                <a:latin typeface="Comic Sans MS"/>
                <a:cs typeface="Comic Sans MS"/>
              </a:rPr>
              <a:t>de disturbios </a:t>
            </a:r>
            <a:r>
              <a:rPr lang="es-AR" sz="2400" spc="-5" dirty="0" smtClean="0">
                <a:latin typeface="Comic Sans MS"/>
                <a:cs typeface="Comic Sans MS"/>
              </a:rPr>
              <a:t>serios.</a:t>
            </a:r>
            <a:endParaRPr lang="es-AR" sz="2400" dirty="0" smtClean="0">
              <a:latin typeface="Comic Sans MS"/>
              <a:cs typeface="Comic Sans MS"/>
            </a:endParaRPr>
          </a:p>
          <a:p>
            <a:pPr marL="240665" indent="-228600">
              <a:spcBef>
                <a:spcPts val="100"/>
              </a:spcBef>
              <a:buFont typeface="Wingdings"/>
              <a:buChar char=""/>
              <a:tabLst>
                <a:tab pos="240665" algn="l"/>
                <a:tab pos="241300" algn="l"/>
              </a:tabLst>
            </a:pPr>
            <a:endParaRPr sz="900">
              <a:latin typeface="Comic Sans MS"/>
              <a:cs typeface="Comic Sans MS"/>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6802" y="385730"/>
            <a:ext cx="17287996" cy="8526950"/>
          </a:xfrm>
          <a:prstGeom prst="rect">
            <a:avLst/>
          </a:prstGeom>
        </p:spPr>
        <p:txBody>
          <a:bodyPr vert="horz" wrap="square" lIns="0" tIns="12700" rIns="0" bIns="0" rtlCol="0">
            <a:spAutoFit/>
          </a:bodyPr>
          <a:lstStyle/>
          <a:p>
            <a:pPr marL="12700" algn="just">
              <a:spcBef>
                <a:spcPts val="100"/>
              </a:spcBef>
            </a:pPr>
            <a:r>
              <a:rPr lang="es-AR" sz="2400" b="1" spc="-5" dirty="0" smtClean="0">
                <a:latin typeface="Comic Sans MS"/>
                <a:cs typeface="Comic Sans MS"/>
              </a:rPr>
              <a:t>Conclusiones</a:t>
            </a:r>
          </a:p>
          <a:p>
            <a:pPr marL="12700" algn="just">
              <a:spcBef>
                <a:spcPts val="100"/>
              </a:spcBef>
            </a:pPr>
            <a:endParaRPr lang="es-AR" sz="2400" b="1" spc="-5" dirty="0" smtClean="0">
              <a:latin typeface="Comic Sans MS"/>
              <a:cs typeface="Comic Sans MS"/>
            </a:endParaRPr>
          </a:p>
          <a:p>
            <a:pPr marL="12700" algn="just">
              <a:spcBef>
                <a:spcPts val="100"/>
              </a:spcBef>
            </a:pPr>
            <a:r>
              <a:rPr lang="es-AR" sz="2400" spc="-5" dirty="0" smtClean="0">
                <a:latin typeface="Comic Sans MS"/>
                <a:cs typeface="Comic Sans MS"/>
              </a:rPr>
              <a:t>Este</a:t>
            </a:r>
            <a:r>
              <a:rPr lang="es-AR" sz="2400" spc="220" dirty="0" smtClean="0">
                <a:latin typeface="Comic Sans MS"/>
                <a:cs typeface="Comic Sans MS"/>
              </a:rPr>
              <a:t> </a:t>
            </a:r>
            <a:r>
              <a:rPr lang="es-AR" sz="2400" spc="-5" dirty="0" smtClean="0">
                <a:latin typeface="Comic Sans MS"/>
                <a:cs typeface="Comic Sans MS"/>
              </a:rPr>
              <a:t>documento</a:t>
            </a:r>
            <a:r>
              <a:rPr lang="es-AR" sz="2400" spc="220" dirty="0" smtClean="0">
                <a:latin typeface="Comic Sans MS"/>
                <a:cs typeface="Comic Sans MS"/>
              </a:rPr>
              <a:t> </a:t>
            </a:r>
            <a:r>
              <a:rPr lang="es-AR" sz="2400" spc="-5" dirty="0" smtClean="0">
                <a:latin typeface="Comic Sans MS"/>
                <a:cs typeface="Comic Sans MS"/>
              </a:rPr>
              <a:t>ha</a:t>
            </a:r>
            <a:r>
              <a:rPr lang="es-AR" sz="2400" spc="225" dirty="0" smtClean="0">
                <a:latin typeface="Comic Sans MS"/>
                <a:cs typeface="Comic Sans MS"/>
              </a:rPr>
              <a:t> </a:t>
            </a:r>
            <a:r>
              <a:rPr lang="es-AR" sz="2400" spc="-5" dirty="0" smtClean="0">
                <a:latin typeface="Comic Sans MS"/>
                <a:cs typeface="Comic Sans MS"/>
              </a:rPr>
              <a:t>proporcionado</a:t>
            </a:r>
            <a:r>
              <a:rPr lang="es-AR" sz="2400" spc="220" dirty="0" smtClean="0">
                <a:latin typeface="Comic Sans MS"/>
                <a:cs typeface="Comic Sans MS"/>
              </a:rPr>
              <a:t> </a:t>
            </a:r>
            <a:r>
              <a:rPr lang="es-AR" sz="2400" spc="-5" dirty="0" smtClean="0">
                <a:latin typeface="Comic Sans MS"/>
                <a:cs typeface="Comic Sans MS"/>
              </a:rPr>
              <a:t>los</a:t>
            </a:r>
            <a:r>
              <a:rPr lang="es-AR" sz="2400" spc="215" dirty="0" smtClean="0">
                <a:latin typeface="Comic Sans MS"/>
                <a:cs typeface="Comic Sans MS"/>
              </a:rPr>
              <a:t> </a:t>
            </a:r>
            <a:r>
              <a:rPr lang="es-AR" sz="2400" spc="-5" dirty="0" smtClean="0">
                <a:latin typeface="Comic Sans MS"/>
                <a:cs typeface="Comic Sans MS"/>
              </a:rPr>
              <a:t>lineamientos generales</a:t>
            </a:r>
            <a:r>
              <a:rPr lang="es-AR" sz="2400" spc="45" dirty="0" smtClean="0">
                <a:latin typeface="Comic Sans MS"/>
                <a:cs typeface="Comic Sans MS"/>
              </a:rPr>
              <a:t> </a:t>
            </a:r>
            <a:r>
              <a:rPr lang="es-AR" sz="2400" spc="-5" dirty="0" smtClean="0">
                <a:latin typeface="Comic Sans MS"/>
                <a:cs typeface="Comic Sans MS"/>
              </a:rPr>
              <a:t>sobre</a:t>
            </a:r>
            <a:r>
              <a:rPr lang="es-AR" sz="2400" spc="45" dirty="0" smtClean="0">
                <a:latin typeface="Comic Sans MS"/>
                <a:cs typeface="Comic Sans MS"/>
              </a:rPr>
              <a:t> </a:t>
            </a:r>
            <a:r>
              <a:rPr lang="es-AR" sz="2400" spc="-5" dirty="0" smtClean="0">
                <a:latin typeface="Comic Sans MS"/>
                <a:cs typeface="Comic Sans MS"/>
              </a:rPr>
              <a:t>la</a:t>
            </a:r>
            <a:r>
              <a:rPr lang="es-AR" sz="2400" spc="45" dirty="0" smtClean="0">
                <a:latin typeface="Comic Sans MS"/>
                <a:cs typeface="Comic Sans MS"/>
              </a:rPr>
              <a:t> </a:t>
            </a:r>
            <a:r>
              <a:rPr lang="es-AR" sz="2400" spc="-5" dirty="0" smtClean="0">
                <a:latin typeface="Comic Sans MS"/>
                <a:cs typeface="Comic Sans MS"/>
              </a:rPr>
              <a:t>aplicación</a:t>
            </a:r>
            <a:r>
              <a:rPr lang="es-AR" sz="2400" spc="45" dirty="0" smtClean="0">
                <a:latin typeface="Comic Sans MS"/>
                <a:cs typeface="Comic Sans MS"/>
              </a:rPr>
              <a:t> </a:t>
            </a:r>
            <a:r>
              <a:rPr lang="es-AR" sz="2400" spc="-5" dirty="0" smtClean="0">
                <a:latin typeface="Comic Sans MS"/>
                <a:cs typeface="Comic Sans MS"/>
              </a:rPr>
              <a:t>de</a:t>
            </a:r>
            <a:r>
              <a:rPr lang="es-AR" sz="2400" spc="45" dirty="0" smtClean="0">
                <a:latin typeface="Comic Sans MS"/>
                <a:cs typeface="Comic Sans MS"/>
              </a:rPr>
              <a:t> </a:t>
            </a:r>
            <a:r>
              <a:rPr lang="es-AR" sz="2400" spc="-5" dirty="0" smtClean="0">
                <a:latin typeface="Comic Sans MS"/>
                <a:cs typeface="Comic Sans MS"/>
              </a:rPr>
              <a:t>los</a:t>
            </a:r>
            <a:r>
              <a:rPr lang="es-AR" sz="2400" spc="45" dirty="0" smtClean="0">
                <a:latin typeface="Comic Sans MS"/>
                <a:cs typeface="Comic Sans MS"/>
              </a:rPr>
              <a:t> </a:t>
            </a:r>
            <a:r>
              <a:rPr lang="es-AR" sz="2400" spc="-5" dirty="0" smtClean="0">
                <a:latin typeface="Comic Sans MS"/>
                <a:cs typeface="Comic Sans MS"/>
              </a:rPr>
              <a:t>relés</a:t>
            </a:r>
            <a:r>
              <a:rPr lang="es-AR" sz="2400" spc="45" dirty="0" smtClean="0">
                <a:latin typeface="Comic Sans MS"/>
                <a:cs typeface="Comic Sans MS"/>
              </a:rPr>
              <a:t> </a:t>
            </a:r>
            <a:r>
              <a:rPr lang="es-AR" sz="2400" spc="-5" dirty="0" smtClean="0">
                <a:latin typeface="Comic Sans MS"/>
                <a:cs typeface="Comic Sans MS"/>
              </a:rPr>
              <a:t>de</a:t>
            </a:r>
            <a:r>
              <a:rPr lang="es-AR" sz="2400" spc="45" dirty="0" smtClean="0">
                <a:latin typeface="Comic Sans MS"/>
                <a:cs typeface="Comic Sans MS"/>
              </a:rPr>
              <a:t> </a:t>
            </a:r>
            <a:r>
              <a:rPr lang="es-AR" sz="2400" spc="-5" dirty="0" smtClean="0">
                <a:latin typeface="Comic Sans MS"/>
                <a:cs typeface="Comic Sans MS"/>
              </a:rPr>
              <a:t>pérdida </a:t>
            </a:r>
            <a:r>
              <a:rPr sz="2400" spc="-5" smtClean="0">
                <a:latin typeface="Comic Sans MS"/>
                <a:cs typeface="Comic Sans MS"/>
              </a:rPr>
              <a:t>de </a:t>
            </a:r>
            <a:r>
              <a:rPr sz="2400" spc="-5" dirty="0">
                <a:latin typeface="Comic Sans MS"/>
                <a:cs typeface="Comic Sans MS"/>
              </a:rPr>
              <a:t>sincronismo para generadores.</a:t>
            </a:r>
            <a:r>
              <a:rPr sz="2400" dirty="0">
                <a:latin typeface="Comic Sans MS"/>
                <a:cs typeface="Comic Sans MS"/>
              </a:rPr>
              <a:t> </a:t>
            </a:r>
            <a:r>
              <a:rPr sz="2400" spc="-5">
                <a:latin typeface="Comic Sans MS"/>
                <a:cs typeface="Comic Sans MS"/>
              </a:rPr>
              <a:t>Esta </a:t>
            </a:r>
            <a:r>
              <a:rPr sz="2400" spc="-5" smtClean="0">
                <a:latin typeface="Comic Sans MS"/>
                <a:cs typeface="Comic Sans MS"/>
              </a:rPr>
              <a:t>protección</a:t>
            </a:r>
            <a:r>
              <a:rPr lang="es-AR" sz="2400" spc="-5" dirty="0" smtClean="0">
                <a:latin typeface="Comic Sans MS"/>
                <a:cs typeface="Comic Sans MS"/>
              </a:rPr>
              <a:t> </a:t>
            </a:r>
            <a:r>
              <a:rPr sz="2400" spc="-5" smtClean="0">
                <a:latin typeface="Comic Sans MS"/>
                <a:cs typeface="Comic Sans MS"/>
              </a:rPr>
              <a:t>debe </a:t>
            </a:r>
            <a:r>
              <a:rPr sz="2400" spc="-5" dirty="0">
                <a:latin typeface="Comic Sans MS"/>
                <a:cs typeface="Comic Sans MS"/>
              </a:rPr>
              <a:t>ser proporcionada a cualquier generador </a:t>
            </a:r>
            <a:r>
              <a:rPr sz="2400" spc="-5">
                <a:latin typeface="Comic Sans MS"/>
                <a:cs typeface="Comic Sans MS"/>
              </a:rPr>
              <a:t>si </a:t>
            </a:r>
            <a:r>
              <a:rPr sz="2400" spc="-5" smtClean="0">
                <a:latin typeface="Comic Sans MS"/>
                <a:cs typeface="Comic Sans MS"/>
              </a:rPr>
              <a:t>el</a:t>
            </a:r>
            <a:r>
              <a:rPr lang="es-AR" sz="2400" spc="-5" dirty="0" smtClean="0">
                <a:latin typeface="Comic Sans MS"/>
                <a:cs typeface="Comic Sans MS"/>
              </a:rPr>
              <a:t> </a:t>
            </a:r>
            <a:r>
              <a:rPr sz="2400" spc="-5" smtClean="0">
                <a:latin typeface="Comic Sans MS"/>
                <a:cs typeface="Comic Sans MS"/>
              </a:rPr>
              <a:t>centro </a:t>
            </a:r>
            <a:r>
              <a:rPr sz="2400" spc="-5" dirty="0">
                <a:latin typeface="Comic Sans MS"/>
                <a:cs typeface="Comic Sans MS"/>
              </a:rPr>
              <a:t>eléctrico de la oscilación pasa a través </a:t>
            </a:r>
            <a:r>
              <a:rPr sz="2400" spc="-5">
                <a:latin typeface="Comic Sans MS"/>
                <a:cs typeface="Comic Sans MS"/>
              </a:rPr>
              <a:t>de </a:t>
            </a:r>
            <a:r>
              <a:rPr sz="2400" spc="-5" smtClean="0">
                <a:latin typeface="Comic Sans MS"/>
                <a:cs typeface="Comic Sans MS"/>
              </a:rPr>
              <a:t>la</a:t>
            </a:r>
            <a:r>
              <a:rPr lang="es-AR" sz="2400" spc="-5" dirty="0" smtClean="0">
                <a:latin typeface="Comic Sans MS"/>
                <a:cs typeface="Comic Sans MS"/>
              </a:rPr>
              <a:t> </a:t>
            </a:r>
            <a:r>
              <a:rPr sz="2400" spc="-5" smtClean="0">
                <a:latin typeface="Comic Sans MS"/>
                <a:cs typeface="Comic Sans MS"/>
              </a:rPr>
              <a:t>región</a:t>
            </a:r>
            <a:r>
              <a:rPr sz="2400" smtClean="0">
                <a:latin typeface="Comic Sans MS"/>
                <a:cs typeface="Comic Sans MS"/>
              </a:rPr>
              <a:t> </a:t>
            </a:r>
            <a:r>
              <a:rPr sz="2400" spc="-5" dirty="0">
                <a:latin typeface="Comic Sans MS"/>
                <a:cs typeface="Comic Sans MS"/>
              </a:rPr>
              <a:t>desde</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a:latin typeface="Comic Sans MS"/>
                <a:cs typeface="Comic Sans MS"/>
              </a:rPr>
              <a:t>terminales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alta</a:t>
            </a:r>
            <a:r>
              <a:rPr sz="2400" dirty="0">
                <a:latin typeface="Comic Sans MS"/>
                <a:cs typeface="Comic Sans MS"/>
              </a:rPr>
              <a:t> </a:t>
            </a:r>
            <a:r>
              <a:rPr sz="2400" spc="-5">
                <a:latin typeface="Comic Sans MS"/>
                <a:cs typeface="Comic Sans MS"/>
              </a:rPr>
              <a:t>tensión</a:t>
            </a:r>
            <a:r>
              <a:rPr sz="2400">
                <a:latin typeface="Comic Sans MS"/>
                <a:cs typeface="Comic Sans MS"/>
              </a:rPr>
              <a:t> </a:t>
            </a:r>
            <a:r>
              <a:rPr sz="2400" spc="-5" smtClean="0">
                <a:latin typeface="Comic Sans MS"/>
                <a:cs typeface="Comic Sans MS"/>
              </a:rPr>
              <a:t>del</a:t>
            </a:r>
            <a:r>
              <a:rPr lang="es-AR" sz="2400" spc="-5" dirty="0" smtClean="0">
                <a:latin typeface="Comic Sans MS"/>
                <a:cs typeface="Comic Sans MS"/>
              </a:rPr>
              <a:t> </a:t>
            </a:r>
            <a:r>
              <a:rPr sz="2400" spc="-5" smtClean="0">
                <a:latin typeface="Comic Sans MS"/>
                <a:cs typeface="Comic Sans MS"/>
              </a:rPr>
              <a:t>transformador </a:t>
            </a:r>
            <a:r>
              <a:rPr sz="2400" spc="-5" dirty="0">
                <a:latin typeface="Comic Sans MS"/>
                <a:cs typeface="Comic Sans MS"/>
              </a:rPr>
              <a:t>elevador hacia dentro del </a:t>
            </a:r>
            <a:r>
              <a:rPr sz="2400" spc="-5">
                <a:latin typeface="Comic Sans MS"/>
                <a:cs typeface="Comic Sans MS"/>
              </a:rPr>
              <a:t>generador</a:t>
            </a:r>
            <a:r>
              <a:rPr sz="2400" spc="-5" smtClean="0">
                <a:latin typeface="Comic Sans MS"/>
                <a:cs typeface="Comic Sans MS"/>
              </a:rPr>
              <a:t>.</a:t>
            </a:r>
            <a:r>
              <a:rPr lang="es-AR" sz="2400" spc="-5" dirty="0" smtClean="0">
                <a:latin typeface="Comic Sans MS"/>
                <a:cs typeface="Comic Sans MS"/>
              </a:rPr>
              <a:t> </a:t>
            </a:r>
            <a:r>
              <a:rPr sz="2400" spc="-5" smtClean="0">
                <a:latin typeface="Comic Sans MS"/>
                <a:cs typeface="Comic Sans MS"/>
              </a:rPr>
              <a:t>Esta</a:t>
            </a:r>
            <a:r>
              <a:rPr sz="2400" smtClean="0">
                <a:latin typeface="Comic Sans MS"/>
                <a:cs typeface="Comic Sans MS"/>
              </a:rPr>
              <a:t> </a:t>
            </a:r>
            <a:r>
              <a:rPr sz="2400" spc="-5" dirty="0">
                <a:latin typeface="Comic Sans MS"/>
                <a:cs typeface="Comic Sans MS"/>
              </a:rPr>
              <a:t>condición</a:t>
            </a:r>
            <a:r>
              <a:rPr sz="2400" dirty="0">
                <a:latin typeface="Comic Sans MS"/>
                <a:cs typeface="Comic Sans MS"/>
              </a:rPr>
              <a:t> </a:t>
            </a:r>
            <a:r>
              <a:rPr sz="2400" spc="-5" dirty="0">
                <a:latin typeface="Comic Sans MS"/>
                <a:cs typeface="Comic Sans MS"/>
              </a:rPr>
              <a:t>tiende</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ocurrir</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a:latin typeface="Comic Sans MS"/>
                <a:cs typeface="Comic Sans MS"/>
              </a:rPr>
              <a:t>un</a:t>
            </a:r>
            <a:r>
              <a:rPr sz="2400">
                <a:latin typeface="Comic Sans MS"/>
                <a:cs typeface="Comic Sans MS"/>
              </a:rPr>
              <a:t> </a:t>
            </a:r>
            <a:r>
              <a:rPr sz="2400" spc="-5" smtClean="0">
                <a:latin typeface="Comic Sans MS"/>
                <a:cs typeface="Comic Sans MS"/>
              </a:rPr>
              <a:t>sistema</a:t>
            </a:r>
            <a:r>
              <a:rPr lang="es-AR" sz="2400" spc="-5" dirty="0" smtClean="0">
                <a:latin typeface="Comic Sans MS"/>
                <a:cs typeface="Comic Sans MS"/>
              </a:rPr>
              <a:t> </a:t>
            </a:r>
            <a:r>
              <a:rPr sz="2400" spc="-5" smtClean="0">
                <a:latin typeface="Comic Sans MS"/>
                <a:cs typeface="Comic Sans MS"/>
              </a:rPr>
              <a:t>relativamente</a:t>
            </a:r>
            <a:r>
              <a:rPr sz="2400" smtClean="0">
                <a:latin typeface="Comic Sans MS"/>
                <a:cs typeface="Comic Sans MS"/>
              </a:rPr>
              <a:t> </a:t>
            </a:r>
            <a:r>
              <a:rPr sz="2400" dirty="0">
                <a:latin typeface="Comic Sans MS"/>
                <a:cs typeface="Comic Sans MS"/>
              </a:rPr>
              <a:t>justo</a:t>
            </a:r>
            <a:r>
              <a:rPr sz="2400" spc="5" dirty="0">
                <a:latin typeface="Comic Sans MS"/>
                <a:cs typeface="Comic Sans MS"/>
              </a:rPr>
              <a:t> </a:t>
            </a:r>
            <a:r>
              <a:rPr sz="2400" spc="-5" dirty="0">
                <a:latin typeface="Comic Sans MS"/>
                <a:cs typeface="Comic Sans MS"/>
              </a:rPr>
              <a:t>o</a:t>
            </a:r>
            <a:r>
              <a:rPr sz="2400" dirty="0">
                <a:latin typeface="Comic Sans MS"/>
                <a:cs typeface="Comic Sans MS"/>
              </a:rPr>
              <a:t> </a:t>
            </a:r>
            <a:r>
              <a:rPr sz="2400" spc="-5" dirty="0">
                <a:latin typeface="Comic Sans MS"/>
                <a:cs typeface="Comic Sans MS"/>
              </a:rPr>
              <a:t>si</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condición</a:t>
            </a:r>
            <a:r>
              <a:rPr sz="2400" dirty="0">
                <a:latin typeface="Comic Sans MS"/>
                <a:cs typeface="Comic Sans MS"/>
              </a:rPr>
              <a:t> </a:t>
            </a:r>
            <a:r>
              <a:rPr sz="2400" spc="-5">
                <a:latin typeface="Comic Sans MS"/>
                <a:cs typeface="Comic Sans MS"/>
              </a:rPr>
              <a:t>de</a:t>
            </a:r>
            <a:r>
              <a:rPr sz="2400">
                <a:latin typeface="Comic Sans MS"/>
                <a:cs typeface="Comic Sans MS"/>
              </a:rPr>
              <a:t> </a:t>
            </a:r>
            <a:r>
              <a:rPr sz="2400" spc="-5" smtClean="0">
                <a:latin typeface="Comic Sans MS"/>
                <a:cs typeface="Comic Sans MS"/>
              </a:rPr>
              <a:t>baja</a:t>
            </a:r>
            <a:r>
              <a:rPr lang="es-AR" sz="2400" spc="-5" dirty="0" smtClean="0">
                <a:latin typeface="Comic Sans MS"/>
                <a:cs typeface="Comic Sans MS"/>
              </a:rPr>
              <a:t> </a:t>
            </a:r>
            <a:r>
              <a:rPr sz="2400" spc="-5" smtClean="0">
                <a:latin typeface="Comic Sans MS"/>
                <a:cs typeface="Comic Sans MS"/>
              </a:rPr>
              <a:t>excitación </a:t>
            </a:r>
            <a:r>
              <a:rPr sz="2400" spc="-5" dirty="0">
                <a:latin typeface="Comic Sans MS"/>
                <a:cs typeface="Comic Sans MS"/>
              </a:rPr>
              <a:t>existe en el generador.</a:t>
            </a:r>
            <a:r>
              <a:rPr sz="2400" dirty="0">
                <a:latin typeface="Comic Sans MS"/>
                <a:cs typeface="Comic Sans MS"/>
              </a:rPr>
              <a:t> </a:t>
            </a:r>
            <a:r>
              <a:rPr sz="2400" spc="-5" dirty="0">
                <a:latin typeface="Comic Sans MS"/>
                <a:cs typeface="Comic Sans MS"/>
              </a:rPr>
              <a:t>La </a:t>
            </a:r>
            <a:r>
              <a:rPr sz="2400" spc="-5">
                <a:latin typeface="Comic Sans MS"/>
                <a:cs typeface="Comic Sans MS"/>
              </a:rPr>
              <a:t>protección </a:t>
            </a:r>
            <a:r>
              <a:rPr sz="2400" spc="-5" smtClean="0">
                <a:latin typeface="Comic Sans MS"/>
                <a:cs typeface="Comic Sans MS"/>
              </a:rPr>
              <a:t>de</a:t>
            </a:r>
            <a:r>
              <a:rPr lang="es-AR" sz="2400" spc="-5" dirty="0" smtClean="0">
                <a:latin typeface="Comic Sans MS"/>
                <a:cs typeface="Comic Sans MS"/>
              </a:rPr>
              <a:t> </a:t>
            </a:r>
            <a:r>
              <a:rPr sz="2400" spc="-5" smtClean="0">
                <a:latin typeface="Comic Sans MS"/>
                <a:cs typeface="Comic Sans MS"/>
              </a:rPr>
              <a:t>pérdida</a:t>
            </a:r>
            <a:r>
              <a:rPr sz="2400" spc="185" smtClean="0">
                <a:latin typeface="Comic Sans MS"/>
                <a:cs typeface="Comic Sans MS"/>
              </a:rPr>
              <a:t> </a:t>
            </a:r>
            <a:r>
              <a:rPr sz="2400" spc="-5" dirty="0">
                <a:latin typeface="Comic Sans MS"/>
                <a:cs typeface="Comic Sans MS"/>
              </a:rPr>
              <a:t>de</a:t>
            </a:r>
            <a:r>
              <a:rPr sz="2400" spc="190" dirty="0">
                <a:latin typeface="Comic Sans MS"/>
                <a:cs typeface="Comic Sans MS"/>
              </a:rPr>
              <a:t> </a:t>
            </a:r>
            <a:r>
              <a:rPr sz="2400" spc="-5" dirty="0">
                <a:latin typeface="Comic Sans MS"/>
                <a:cs typeface="Comic Sans MS"/>
              </a:rPr>
              <a:t>sincronismo</a:t>
            </a:r>
            <a:r>
              <a:rPr sz="2400" spc="185" dirty="0">
                <a:latin typeface="Comic Sans MS"/>
                <a:cs typeface="Comic Sans MS"/>
              </a:rPr>
              <a:t> </a:t>
            </a:r>
            <a:r>
              <a:rPr sz="2400" spc="-5" dirty="0">
                <a:latin typeface="Comic Sans MS"/>
                <a:cs typeface="Comic Sans MS"/>
              </a:rPr>
              <a:t>de</a:t>
            </a:r>
            <a:r>
              <a:rPr sz="2400" spc="190" dirty="0">
                <a:latin typeface="Comic Sans MS"/>
                <a:cs typeface="Comic Sans MS"/>
              </a:rPr>
              <a:t> </a:t>
            </a:r>
            <a:r>
              <a:rPr sz="2400" spc="-5" dirty="0">
                <a:latin typeface="Comic Sans MS"/>
                <a:cs typeface="Comic Sans MS"/>
              </a:rPr>
              <a:t>la</a:t>
            </a:r>
            <a:r>
              <a:rPr sz="2400" spc="185" dirty="0">
                <a:latin typeface="Comic Sans MS"/>
                <a:cs typeface="Comic Sans MS"/>
              </a:rPr>
              <a:t> </a:t>
            </a:r>
            <a:r>
              <a:rPr sz="2400" spc="-5" dirty="0">
                <a:latin typeface="Comic Sans MS"/>
                <a:cs typeface="Comic Sans MS"/>
              </a:rPr>
              <a:t>unidad</a:t>
            </a:r>
            <a:r>
              <a:rPr sz="2400" spc="190" dirty="0">
                <a:latin typeface="Comic Sans MS"/>
                <a:cs typeface="Comic Sans MS"/>
              </a:rPr>
              <a:t> </a:t>
            </a:r>
            <a:r>
              <a:rPr sz="2400" spc="-5">
                <a:latin typeface="Comic Sans MS"/>
                <a:cs typeface="Comic Sans MS"/>
              </a:rPr>
              <a:t>debe</a:t>
            </a:r>
            <a:r>
              <a:rPr sz="2400" spc="175">
                <a:latin typeface="Comic Sans MS"/>
                <a:cs typeface="Comic Sans MS"/>
              </a:rPr>
              <a:t> </a:t>
            </a:r>
            <a:r>
              <a:rPr sz="2400" spc="-5" smtClean="0">
                <a:latin typeface="Comic Sans MS"/>
                <a:cs typeface="Comic Sans MS"/>
              </a:rPr>
              <a:t>también</a:t>
            </a:r>
            <a:r>
              <a:rPr lang="es-AR" sz="2400" spc="-5" dirty="0" smtClean="0">
                <a:latin typeface="Comic Sans MS"/>
                <a:cs typeface="Comic Sans MS"/>
              </a:rPr>
              <a:t> </a:t>
            </a:r>
            <a:r>
              <a:rPr sz="2400" spc="-5" smtClean="0">
                <a:latin typeface="Comic Sans MS"/>
                <a:cs typeface="Comic Sans MS"/>
              </a:rPr>
              <a:t>ser</a:t>
            </a:r>
            <a:r>
              <a:rPr sz="2400" smtClean="0">
                <a:latin typeface="Comic Sans MS"/>
                <a:cs typeface="Comic Sans MS"/>
              </a:rPr>
              <a:t> </a:t>
            </a:r>
            <a:r>
              <a:rPr sz="2400" spc="-5" dirty="0">
                <a:latin typeface="Comic Sans MS"/>
                <a:cs typeface="Comic Sans MS"/>
              </a:rPr>
              <a:t>usada</a:t>
            </a:r>
            <a:r>
              <a:rPr sz="2400" dirty="0">
                <a:latin typeface="Comic Sans MS"/>
                <a:cs typeface="Comic Sans MS"/>
              </a:rPr>
              <a:t> </a:t>
            </a:r>
            <a:r>
              <a:rPr sz="2400" spc="-5" dirty="0">
                <a:latin typeface="Comic Sans MS"/>
                <a:cs typeface="Comic Sans MS"/>
              </a:rPr>
              <a:t>si</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centro eléctrico está fuera </a:t>
            </a:r>
            <a:r>
              <a:rPr sz="2400" spc="-5">
                <a:latin typeface="Comic Sans MS"/>
                <a:cs typeface="Comic Sans MS"/>
              </a:rPr>
              <a:t>en </a:t>
            </a:r>
            <a:r>
              <a:rPr sz="2400" spc="-5" smtClean="0">
                <a:latin typeface="Comic Sans MS"/>
                <a:cs typeface="Comic Sans MS"/>
              </a:rPr>
              <a:t>el</a:t>
            </a:r>
            <a:r>
              <a:rPr lang="es-AR" sz="2400" spc="-5" dirty="0" smtClean="0">
                <a:latin typeface="Comic Sans MS"/>
                <a:cs typeface="Comic Sans MS"/>
              </a:rPr>
              <a:t> </a:t>
            </a:r>
            <a:r>
              <a:rPr sz="2400" spc="-5" smtClean="0">
                <a:latin typeface="Comic Sans MS"/>
                <a:cs typeface="Comic Sans MS"/>
              </a:rPr>
              <a:t>sistema </a:t>
            </a:r>
            <a:r>
              <a:rPr sz="2400" spc="-5" dirty="0">
                <a:latin typeface="Comic Sans MS"/>
                <a:cs typeface="Comic Sans MS"/>
              </a:rPr>
              <a:t>y los relés del sistema son bloqueados </a:t>
            </a:r>
            <a:r>
              <a:rPr sz="2400" spc="-5">
                <a:latin typeface="Comic Sans MS"/>
                <a:cs typeface="Comic Sans MS"/>
              </a:rPr>
              <a:t>o </a:t>
            </a:r>
            <a:r>
              <a:rPr sz="2400" spc="-5" smtClean="0">
                <a:latin typeface="Comic Sans MS"/>
                <a:cs typeface="Comic Sans MS"/>
              </a:rPr>
              <a:t>no</a:t>
            </a:r>
            <a:r>
              <a:rPr lang="es-AR" sz="2400" spc="-5" dirty="0" smtClean="0">
                <a:latin typeface="Comic Sans MS"/>
                <a:cs typeface="Comic Sans MS"/>
              </a:rPr>
              <a:t> </a:t>
            </a:r>
            <a:r>
              <a:rPr sz="2400" spc="-5" smtClean="0">
                <a:latin typeface="Comic Sans MS"/>
                <a:cs typeface="Comic Sans MS"/>
              </a:rPr>
              <a:t>son </a:t>
            </a:r>
            <a:r>
              <a:rPr sz="2400" spc="-5" dirty="0">
                <a:latin typeface="Comic Sans MS"/>
                <a:cs typeface="Comic Sans MS"/>
              </a:rPr>
              <a:t>capaces de detectar la condición de </a:t>
            </a:r>
            <a:r>
              <a:rPr sz="2400" spc="-5">
                <a:latin typeface="Comic Sans MS"/>
                <a:cs typeface="Comic Sans MS"/>
              </a:rPr>
              <a:t>pérdida </a:t>
            </a:r>
            <a:r>
              <a:rPr sz="2400" spc="-5" smtClean="0">
                <a:latin typeface="Comic Sans MS"/>
                <a:cs typeface="Comic Sans MS"/>
              </a:rPr>
              <a:t>de</a:t>
            </a:r>
            <a:r>
              <a:rPr lang="es-AR" sz="2400" spc="-5" dirty="0" smtClean="0">
                <a:latin typeface="Comic Sans MS"/>
                <a:cs typeface="Comic Sans MS"/>
              </a:rPr>
              <a:t> </a:t>
            </a:r>
            <a:r>
              <a:rPr sz="2400" spc="-5" smtClean="0">
                <a:latin typeface="Comic Sans MS"/>
                <a:cs typeface="Comic Sans MS"/>
              </a:rPr>
              <a:t>sincronismo</a:t>
            </a:r>
            <a:r>
              <a:rPr sz="2400" spc="-5" smtClean="0">
                <a:latin typeface="Comic Sans MS"/>
                <a:cs typeface="Comic Sans MS"/>
              </a:rPr>
              <a:t>.</a:t>
            </a:r>
            <a:endParaRPr lang="es-ES" sz="2400" spc="-5" dirty="0" smtClean="0">
              <a:latin typeface="Comic Sans MS"/>
              <a:cs typeface="Comic Sans MS"/>
            </a:endParaRPr>
          </a:p>
          <a:p>
            <a:pPr marL="12700" marR="5080" algn="just">
              <a:spcBef>
                <a:spcPts val="100"/>
              </a:spcBef>
            </a:pPr>
            <a:r>
              <a:rPr lang="es-AR" sz="2400" spc="-5" dirty="0" smtClean="0">
                <a:latin typeface="Comic Sans MS"/>
                <a:cs typeface="Comic Sans MS"/>
              </a:rPr>
              <a:t>Las</a:t>
            </a:r>
            <a:r>
              <a:rPr lang="es-AR" sz="2400" dirty="0" smtClean="0">
                <a:latin typeface="Comic Sans MS"/>
                <a:cs typeface="Comic Sans MS"/>
              </a:rPr>
              <a:t> </a:t>
            </a:r>
            <a:r>
              <a:rPr lang="es-AR" sz="2400" spc="-5" dirty="0" smtClean="0">
                <a:latin typeface="Comic Sans MS"/>
                <a:cs typeface="Comic Sans MS"/>
              </a:rPr>
              <a:t>condiciones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spc="254" dirty="0" smtClean="0">
                <a:latin typeface="Comic Sans MS"/>
                <a:cs typeface="Comic Sans MS"/>
              </a:rPr>
              <a:t> </a:t>
            </a:r>
            <a:r>
              <a:rPr lang="es-AR" sz="2400" spc="-5" dirty="0" smtClean="0">
                <a:latin typeface="Comic Sans MS"/>
                <a:cs typeface="Comic Sans MS"/>
              </a:rPr>
              <a:t>sincronismo </a:t>
            </a:r>
            <a:r>
              <a:rPr lang="es-AR" sz="2400" spc="-5" dirty="0" smtClean="0">
                <a:latin typeface="Comic Sans MS"/>
                <a:cs typeface="Comic Sans MS"/>
              </a:rPr>
              <a:t>pueden ser </a:t>
            </a:r>
            <a:r>
              <a:rPr lang="es-AR" sz="2400" spc="-5" dirty="0" smtClean="0">
                <a:latin typeface="Comic Sans MS"/>
                <a:cs typeface="Comic Sans MS"/>
              </a:rPr>
              <a:t>detectadas de la manera más simple por un </a:t>
            </a:r>
            <a:r>
              <a:rPr lang="es-AR" sz="2400" spc="-5" dirty="0" smtClean="0">
                <a:latin typeface="Comic Sans MS"/>
                <a:cs typeface="Comic Sans MS"/>
              </a:rPr>
              <a:t>relé de</a:t>
            </a:r>
            <a:r>
              <a:rPr lang="es-AR" sz="2400" dirty="0" smtClean="0">
                <a:latin typeface="Comic Sans MS"/>
                <a:cs typeface="Comic Sans MS"/>
              </a:rPr>
              <a:t> </a:t>
            </a:r>
            <a:r>
              <a:rPr lang="es-AR" sz="2400" spc="-5" dirty="0" smtClean="0">
                <a:latin typeface="Comic Sans MS"/>
                <a:cs typeface="Comic Sans MS"/>
              </a:rPr>
              <a:t>distancia</a:t>
            </a:r>
            <a:r>
              <a:rPr lang="es-AR" sz="2400" dirty="0" smtClean="0">
                <a:latin typeface="Comic Sans MS"/>
                <a:cs typeface="Comic Sans MS"/>
              </a:rPr>
              <a:t> </a:t>
            </a:r>
            <a:r>
              <a:rPr lang="es-AR" sz="2400" spc="-5" dirty="0" smtClean="0">
                <a:latin typeface="Comic Sans MS"/>
                <a:cs typeface="Comic Sans MS"/>
              </a:rPr>
              <a:t>tipo</a:t>
            </a:r>
            <a:r>
              <a:rPr lang="es-AR" sz="2400" dirty="0" smtClean="0">
                <a:latin typeface="Comic Sans MS"/>
                <a:cs typeface="Comic Sans MS"/>
              </a:rPr>
              <a:t> </a:t>
            </a:r>
            <a:r>
              <a:rPr lang="es-AR" sz="2400" spc="-5" dirty="0" err="1" smtClean="0">
                <a:latin typeface="Comic Sans MS"/>
                <a:cs typeface="Comic Sans MS"/>
              </a:rPr>
              <a:t>mho</a:t>
            </a:r>
            <a:r>
              <a:rPr lang="es-AR" sz="2400" dirty="0" smtClean="0">
                <a:latin typeface="Comic Sans MS"/>
                <a:cs typeface="Comic Sans MS"/>
              </a:rPr>
              <a:t> </a:t>
            </a:r>
            <a:r>
              <a:rPr lang="es-AR" sz="2400" spc="-5" dirty="0" smtClean="0">
                <a:latin typeface="Comic Sans MS"/>
                <a:cs typeface="Comic Sans MS"/>
              </a:rPr>
              <a:t>orientado</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ver</a:t>
            </a:r>
            <a:r>
              <a:rPr lang="es-AR" sz="2400" spc="254" dirty="0" smtClean="0">
                <a:latin typeface="Comic Sans MS"/>
                <a:cs typeface="Comic Sans MS"/>
              </a:rPr>
              <a:t> </a:t>
            </a:r>
            <a:r>
              <a:rPr lang="es-AR" sz="2400" spc="-5" dirty="0" smtClean="0">
                <a:latin typeface="Comic Sans MS"/>
                <a:cs typeface="Comic Sans MS"/>
              </a:rPr>
              <a:t>hacia dentro</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su</a:t>
            </a:r>
            <a:r>
              <a:rPr lang="es-AR" sz="2400" dirty="0" smtClean="0">
                <a:latin typeface="Comic Sans MS"/>
                <a:cs typeface="Comic Sans MS"/>
              </a:rPr>
              <a:t> </a:t>
            </a:r>
            <a:r>
              <a:rPr lang="es-AR" sz="2400" spc="-5" dirty="0" smtClean="0">
                <a:latin typeface="Comic Sans MS"/>
                <a:cs typeface="Comic Sans MS"/>
              </a:rPr>
              <a:t>transformador elevador</a:t>
            </a:r>
            <a:r>
              <a:rPr lang="es-AR" sz="2400" spc="-5" dirty="0" smtClean="0">
                <a:latin typeface="Comic Sans MS"/>
                <a:cs typeface="Comic Sans MS"/>
              </a:rPr>
              <a:t>.</a:t>
            </a:r>
            <a:r>
              <a:rPr lang="es-AR" sz="2400" dirty="0" smtClean="0">
                <a:latin typeface="Comic Sans MS"/>
                <a:cs typeface="Comic Sans MS"/>
              </a:rPr>
              <a:t> </a:t>
            </a:r>
            <a:r>
              <a:rPr lang="es-AR" sz="2400" spc="-5" dirty="0" smtClean="0">
                <a:latin typeface="Comic Sans MS"/>
                <a:cs typeface="Comic Sans MS"/>
              </a:rPr>
              <a:t>Sus principales desventajas son el </a:t>
            </a:r>
            <a:r>
              <a:rPr lang="es-AR" sz="2400" spc="-5" dirty="0" smtClean="0">
                <a:latin typeface="Comic Sans MS"/>
                <a:cs typeface="Comic Sans MS"/>
              </a:rPr>
              <a:t>estar sujeto</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disparo</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oscilaciones</a:t>
            </a:r>
            <a:r>
              <a:rPr lang="es-AR" sz="2400" dirty="0" smtClean="0">
                <a:latin typeface="Comic Sans MS"/>
                <a:cs typeface="Comic Sans MS"/>
              </a:rPr>
              <a:t> </a:t>
            </a:r>
            <a:r>
              <a:rPr lang="es-AR" sz="2400" spc="-5" dirty="0" smtClean="0">
                <a:latin typeface="Comic Sans MS"/>
                <a:cs typeface="Comic Sans MS"/>
              </a:rPr>
              <a:t>recuperables</a:t>
            </a:r>
            <a:r>
              <a:rPr lang="es-AR" sz="2400" dirty="0" smtClean="0">
                <a:latin typeface="Comic Sans MS"/>
                <a:cs typeface="Comic Sans MS"/>
              </a:rPr>
              <a:t> </a:t>
            </a:r>
            <a:r>
              <a:rPr lang="es-AR" sz="2400" spc="-5" dirty="0" smtClean="0">
                <a:latin typeface="Comic Sans MS"/>
                <a:cs typeface="Comic Sans MS"/>
              </a:rPr>
              <a:t>y podría </a:t>
            </a:r>
            <a:r>
              <a:rPr lang="es-AR" sz="2400" spc="-5" dirty="0" smtClean="0">
                <a:latin typeface="Comic Sans MS"/>
                <a:cs typeface="Comic Sans MS"/>
              </a:rPr>
              <a:t>enviar la orden de interrupción al </a:t>
            </a:r>
            <a:r>
              <a:rPr lang="es-AR" sz="2400" spc="-5" dirty="0" smtClean="0">
                <a:latin typeface="Comic Sans MS"/>
                <a:cs typeface="Comic Sans MS"/>
              </a:rPr>
              <a:t>interruptor del</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en</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ángulo</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oscilación desfavorable</a:t>
            </a:r>
            <a:r>
              <a:rPr lang="es-AR" sz="2400" spc="-5" dirty="0" smtClean="0">
                <a:latin typeface="Comic Sans MS"/>
                <a:cs typeface="Comic Sans MS"/>
              </a:rPr>
              <a:t>. Los esquemas más sofisticados </a:t>
            </a:r>
            <a:r>
              <a:rPr lang="es-AR" sz="2400" spc="-5" dirty="0" smtClean="0">
                <a:latin typeface="Comic Sans MS"/>
                <a:cs typeface="Comic Sans MS"/>
              </a:rPr>
              <a:t>como los</a:t>
            </a:r>
            <a:r>
              <a:rPr lang="es-AR" sz="2400" dirty="0" smtClean="0">
                <a:latin typeface="Comic Sans MS"/>
                <a:cs typeface="Comic Sans MS"/>
              </a:rPr>
              <a:t> </a:t>
            </a:r>
            <a:r>
              <a:rPr lang="es-AR" sz="2400" spc="-5" dirty="0" smtClean="0">
                <a:latin typeface="Comic Sans MS"/>
                <a:cs typeface="Comic Sans MS"/>
              </a:rPr>
              <a:t>del</a:t>
            </a:r>
            <a:r>
              <a:rPr lang="es-AR" sz="2400" dirty="0" smtClean="0">
                <a:latin typeface="Comic Sans MS"/>
                <a:cs typeface="Comic Sans MS"/>
              </a:rPr>
              <a:t> </a:t>
            </a:r>
            <a:r>
              <a:rPr lang="es-AR" sz="2400" spc="-5" dirty="0" smtClean="0">
                <a:latin typeface="Comic Sans MS"/>
                <a:cs typeface="Comic Sans MS"/>
              </a:rPr>
              <a:t>tipo</a:t>
            </a:r>
            <a:r>
              <a:rPr lang="es-AR" sz="2400" dirty="0" smtClean="0">
                <a:latin typeface="Comic Sans MS"/>
                <a:cs typeface="Comic Sans MS"/>
              </a:rPr>
              <a:t> </a:t>
            </a:r>
            <a:r>
              <a:rPr lang="es-AR" sz="2400" spc="-5" dirty="0" smtClean="0">
                <a:latin typeface="Comic Sans MS"/>
                <a:cs typeface="Comic Sans MS"/>
              </a:rPr>
              <a:t>visera</a:t>
            </a:r>
            <a:r>
              <a:rPr lang="es-AR" sz="2400" dirty="0" smtClean="0">
                <a:latin typeface="Comic Sans MS"/>
                <a:cs typeface="Comic Sans MS"/>
              </a:rPr>
              <a:t> </a:t>
            </a:r>
            <a:r>
              <a:rPr lang="es-AR" sz="2400" spc="-5" dirty="0" smtClean="0">
                <a:latin typeface="Comic Sans MS"/>
                <a:cs typeface="Comic Sans MS"/>
              </a:rPr>
              <a:t>y</a:t>
            </a:r>
            <a:r>
              <a:rPr lang="es-AR" sz="2400" dirty="0" smtClean="0">
                <a:latin typeface="Comic Sans MS"/>
                <a:cs typeface="Comic Sans MS"/>
              </a:rPr>
              <a:t> </a:t>
            </a:r>
            <a:r>
              <a:rPr lang="es-AR" sz="2400" spc="-5" dirty="0" smtClean="0">
                <a:latin typeface="Comic Sans MS"/>
                <a:cs typeface="Comic Sans MS"/>
              </a:rPr>
              <a:t>tipo</a:t>
            </a:r>
            <a:r>
              <a:rPr lang="es-AR" sz="2400" dirty="0" smtClean="0">
                <a:latin typeface="Comic Sans MS"/>
                <a:cs typeface="Comic Sans MS"/>
              </a:rPr>
              <a:t> </a:t>
            </a:r>
            <a:r>
              <a:rPr lang="es-AR" sz="2400" spc="-5" dirty="0" smtClean="0">
                <a:latin typeface="Comic Sans MS"/>
                <a:cs typeface="Comic Sans MS"/>
              </a:rPr>
              <a:t>lente</a:t>
            </a:r>
            <a:r>
              <a:rPr lang="es-AR" sz="2400" dirty="0" smtClean="0">
                <a:latin typeface="Comic Sans MS"/>
                <a:cs typeface="Comic Sans MS"/>
              </a:rPr>
              <a:t> </a:t>
            </a:r>
            <a:r>
              <a:rPr lang="es-AR" sz="2400" spc="-5" dirty="0" smtClean="0">
                <a:latin typeface="Comic Sans MS"/>
                <a:cs typeface="Comic Sans MS"/>
              </a:rPr>
              <a:t>minimizan</a:t>
            </a:r>
            <a:r>
              <a:rPr lang="es-AR" sz="2400" dirty="0" smtClean="0">
                <a:latin typeface="Comic Sans MS"/>
                <a:cs typeface="Comic Sans MS"/>
              </a:rPr>
              <a:t> </a:t>
            </a:r>
            <a:r>
              <a:rPr lang="es-AR" sz="2400" spc="-5" dirty="0" smtClean="0">
                <a:latin typeface="Comic Sans MS"/>
                <a:cs typeface="Comic Sans MS"/>
              </a:rPr>
              <a:t>la probabilidad</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disparar</a:t>
            </a:r>
            <a:r>
              <a:rPr lang="es-AR" sz="2400" dirty="0" smtClean="0">
                <a:latin typeface="Comic Sans MS"/>
                <a:cs typeface="Comic Sans MS"/>
              </a:rPr>
              <a:t> </a:t>
            </a:r>
            <a:r>
              <a:rPr lang="es-AR" sz="2400" spc="-5" dirty="0" smtClean="0">
                <a:latin typeface="Comic Sans MS"/>
                <a:cs typeface="Comic Sans MS"/>
              </a:rPr>
              <a:t>con</a:t>
            </a:r>
            <a:r>
              <a:rPr lang="es-AR" sz="2400" dirty="0" smtClean="0">
                <a:latin typeface="Comic Sans MS"/>
                <a:cs typeface="Comic Sans MS"/>
              </a:rPr>
              <a:t> </a:t>
            </a:r>
            <a:r>
              <a:rPr lang="es-AR" sz="2400" spc="-5" dirty="0" smtClean="0">
                <a:latin typeface="Comic Sans MS"/>
                <a:cs typeface="Comic Sans MS"/>
              </a:rPr>
              <a:t>oscilaciones recuperables </a:t>
            </a:r>
            <a:r>
              <a:rPr lang="es-AR" sz="2400" spc="-5" dirty="0" smtClean="0">
                <a:latin typeface="Comic Sans MS"/>
                <a:cs typeface="Comic Sans MS"/>
              </a:rPr>
              <a:t>y permiten el disparo controlado </a:t>
            </a:r>
            <a:r>
              <a:rPr lang="es-AR" sz="2400" spc="-5" dirty="0" smtClean="0">
                <a:latin typeface="Comic Sans MS"/>
                <a:cs typeface="Comic Sans MS"/>
              </a:rPr>
              <a:t>del interruptor</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generador</a:t>
            </a:r>
            <a:r>
              <a:rPr lang="es-AR" sz="2400" dirty="0" smtClean="0">
                <a:latin typeface="Comic Sans MS"/>
                <a:cs typeface="Comic Sans MS"/>
              </a:rPr>
              <a:t> </a:t>
            </a:r>
            <a:r>
              <a:rPr lang="es-AR" sz="2400" spc="-5" dirty="0" smtClean="0">
                <a:latin typeface="Comic Sans MS"/>
                <a:cs typeface="Comic Sans MS"/>
              </a:rPr>
              <a:t>a</a:t>
            </a:r>
            <a:r>
              <a:rPr lang="es-AR" sz="2400" dirty="0" smtClean="0">
                <a:latin typeface="Comic Sans MS"/>
                <a:cs typeface="Comic Sans MS"/>
              </a:rPr>
              <a:t> </a:t>
            </a:r>
            <a:r>
              <a:rPr lang="es-AR" sz="2400" spc="-5" dirty="0" smtClean="0">
                <a:latin typeface="Comic Sans MS"/>
                <a:cs typeface="Comic Sans MS"/>
              </a:rPr>
              <a:t>un</a:t>
            </a:r>
            <a:r>
              <a:rPr lang="es-AR" sz="2400" dirty="0" smtClean="0">
                <a:latin typeface="Comic Sans MS"/>
                <a:cs typeface="Comic Sans MS"/>
              </a:rPr>
              <a:t> </a:t>
            </a:r>
            <a:r>
              <a:rPr lang="es-AR" sz="2400" spc="-5" dirty="0" smtClean="0">
                <a:latin typeface="Comic Sans MS"/>
                <a:cs typeface="Comic Sans MS"/>
              </a:rPr>
              <a:t>mejor</a:t>
            </a:r>
            <a:r>
              <a:rPr lang="es-AR" sz="2400" dirty="0" smtClean="0">
                <a:latin typeface="Comic Sans MS"/>
                <a:cs typeface="Comic Sans MS"/>
              </a:rPr>
              <a:t> </a:t>
            </a:r>
            <a:r>
              <a:rPr lang="es-AR" sz="2400" spc="-5" dirty="0" smtClean="0">
                <a:latin typeface="Comic Sans MS"/>
                <a:cs typeface="Comic Sans MS"/>
              </a:rPr>
              <a:t>ángulo</a:t>
            </a:r>
            <a:r>
              <a:rPr lang="es-AR" sz="2400" dirty="0" smtClean="0">
                <a:latin typeface="Comic Sans MS"/>
                <a:cs typeface="Comic Sans MS"/>
              </a:rPr>
              <a:t> </a:t>
            </a:r>
            <a:r>
              <a:rPr lang="es-AR" sz="2400" spc="-5" dirty="0" smtClean="0">
                <a:latin typeface="Comic Sans MS"/>
                <a:cs typeface="Comic Sans MS"/>
              </a:rPr>
              <a:t>de oscilación</a:t>
            </a:r>
            <a:r>
              <a:rPr lang="es-AR" sz="2400" spc="-5" dirty="0" smtClean="0">
                <a:latin typeface="Comic Sans MS"/>
                <a:cs typeface="Comic Sans MS"/>
              </a:rPr>
              <a:t>.</a:t>
            </a:r>
          </a:p>
          <a:p>
            <a:pPr marL="12700" marR="5080" algn="just">
              <a:spcBef>
                <a:spcPts val="100"/>
              </a:spcBef>
            </a:pPr>
            <a:r>
              <a:rPr lang="es-AR" sz="2400" spc="-5" dirty="0" smtClean="0">
                <a:latin typeface="Comic Sans MS"/>
                <a:cs typeface="Comic Sans MS"/>
              </a:rPr>
              <a:t>Los</a:t>
            </a:r>
            <a:r>
              <a:rPr lang="es-AR" sz="2400" spc="250" dirty="0" smtClean="0">
                <a:latin typeface="Comic Sans MS"/>
                <a:cs typeface="Comic Sans MS"/>
              </a:rPr>
              <a:t> </a:t>
            </a:r>
            <a:r>
              <a:rPr lang="es-AR" sz="2400" spc="-5" dirty="0" smtClean="0">
                <a:latin typeface="Comic Sans MS"/>
                <a:cs typeface="Comic Sans MS"/>
              </a:rPr>
              <a:t>relés</a:t>
            </a:r>
            <a:r>
              <a:rPr lang="es-AR" sz="2400" spc="254" dirty="0" smtClean="0">
                <a:latin typeface="Comic Sans MS"/>
                <a:cs typeface="Comic Sans MS"/>
              </a:rPr>
              <a:t> </a:t>
            </a:r>
            <a:r>
              <a:rPr lang="es-AR" sz="2400" spc="-5" dirty="0" smtClean="0">
                <a:latin typeface="Comic Sans MS"/>
                <a:cs typeface="Comic Sans MS"/>
              </a:rPr>
              <a:t>de</a:t>
            </a:r>
            <a:r>
              <a:rPr lang="es-AR" sz="2400" spc="245" dirty="0" smtClean="0">
                <a:latin typeface="Comic Sans MS"/>
                <a:cs typeface="Comic Sans MS"/>
              </a:rPr>
              <a:t> </a:t>
            </a:r>
            <a:r>
              <a:rPr lang="es-AR" sz="2400" spc="-5" dirty="0" smtClean="0">
                <a:latin typeface="Comic Sans MS"/>
                <a:cs typeface="Comic Sans MS"/>
              </a:rPr>
              <a:t>pérdida</a:t>
            </a:r>
            <a:r>
              <a:rPr lang="es-AR" sz="2400" spc="245" dirty="0" smtClean="0">
                <a:latin typeface="Comic Sans MS"/>
                <a:cs typeface="Comic Sans MS"/>
              </a:rPr>
              <a:t> </a:t>
            </a:r>
            <a:r>
              <a:rPr lang="es-AR" sz="2400" spc="-5" dirty="0" smtClean="0">
                <a:latin typeface="Comic Sans MS"/>
                <a:cs typeface="Comic Sans MS"/>
              </a:rPr>
              <a:t>de</a:t>
            </a:r>
            <a:r>
              <a:rPr lang="es-AR" sz="2400" spc="245" dirty="0" smtClean="0">
                <a:latin typeface="Comic Sans MS"/>
                <a:cs typeface="Comic Sans MS"/>
              </a:rPr>
              <a:t> </a:t>
            </a:r>
            <a:r>
              <a:rPr lang="es-AR" sz="2400" spc="-5" dirty="0" smtClean="0">
                <a:latin typeface="Comic Sans MS"/>
                <a:cs typeface="Comic Sans MS"/>
              </a:rPr>
              <a:t>campo</a:t>
            </a:r>
            <a:r>
              <a:rPr lang="es-AR" sz="2400" spc="245" dirty="0" smtClean="0">
                <a:latin typeface="Comic Sans MS"/>
                <a:cs typeface="Comic Sans MS"/>
              </a:rPr>
              <a:t> </a:t>
            </a:r>
            <a:r>
              <a:rPr lang="es-AR" sz="2400" spc="-5" dirty="0" smtClean="0">
                <a:latin typeface="Comic Sans MS"/>
                <a:cs typeface="Comic Sans MS"/>
              </a:rPr>
              <a:t>convencionales ofrecen </a:t>
            </a:r>
            <a:r>
              <a:rPr lang="es-AR" sz="2400" spc="-5" dirty="0" smtClean="0">
                <a:latin typeface="Comic Sans MS"/>
                <a:cs typeface="Comic Sans MS"/>
              </a:rPr>
              <a:t>una protección limitada contra pérdida </a:t>
            </a:r>
            <a:r>
              <a:rPr lang="es-AR" sz="2400" spc="-5" dirty="0" smtClean="0">
                <a:latin typeface="Comic Sans MS"/>
                <a:cs typeface="Comic Sans MS"/>
              </a:rPr>
              <a:t>de sincronismo</a:t>
            </a:r>
            <a:r>
              <a:rPr lang="es-AR" sz="2400" dirty="0" smtClean="0">
                <a:latin typeface="Comic Sans MS"/>
                <a:cs typeface="Comic Sans MS"/>
              </a:rPr>
              <a:t> </a:t>
            </a:r>
            <a:r>
              <a:rPr lang="es-AR" sz="2400" spc="-5" dirty="0" smtClean="0">
                <a:latin typeface="Comic Sans MS"/>
                <a:cs typeface="Comic Sans MS"/>
              </a:rPr>
              <a:t>para</a:t>
            </a:r>
            <a:r>
              <a:rPr lang="es-AR" sz="2400" dirty="0" smtClean="0">
                <a:latin typeface="Comic Sans MS"/>
                <a:cs typeface="Comic Sans MS"/>
              </a:rPr>
              <a:t> </a:t>
            </a:r>
            <a:r>
              <a:rPr lang="es-AR" sz="2400" spc="-5" dirty="0" smtClean="0">
                <a:latin typeface="Comic Sans MS"/>
                <a:cs typeface="Comic Sans MS"/>
              </a:rPr>
              <a:t>oscilaciones</a:t>
            </a:r>
            <a:r>
              <a:rPr lang="es-AR" sz="2400" dirty="0" smtClean="0">
                <a:latin typeface="Comic Sans MS"/>
                <a:cs typeface="Comic Sans MS"/>
              </a:rPr>
              <a:t> </a:t>
            </a:r>
            <a:r>
              <a:rPr lang="es-AR" sz="2400" spc="-5" dirty="0" smtClean="0">
                <a:latin typeface="Comic Sans MS"/>
                <a:cs typeface="Comic Sans MS"/>
              </a:rPr>
              <a:t>que</a:t>
            </a:r>
            <a:r>
              <a:rPr lang="es-AR" sz="2400" dirty="0" smtClean="0">
                <a:latin typeface="Comic Sans MS"/>
                <a:cs typeface="Comic Sans MS"/>
              </a:rPr>
              <a:t> </a:t>
            </a:r>
            <a:r>
              <a:rPr lang="es-AR" sz="2400" spc="-5" dirty="0" smtClean="0">
                <a:latin typeface="Comic Sans MS"/>
                <a:cs typeface="Comic Sans MS"/>
              </a:rPr>
              <a:t>se</a:t>
            </a:r>
            <a:r>
              <a:rPr lang="es-AR" sz="2400" dirty="0" smtClean="0">
                <a:latin typeface="Comic Sans MS"/>
                <a:cs typeface="Comic Sans MS"/>
              </a:rPr>
              <a:t> </a:t>
            </a:r>
            <a:r>
              <a:rPr lang="es-AR" sz="2400" spc="-5" dirty="0" smtClean="0">
                <a:latin typeface="Comic Sans MS"/>
                <a:cs typeface="Comic Sans MS"/>
              </a:rPr>
              <a:t>ubiquen</a:t>
            </a:r>
            <a:r>
              <a:rPr lang="es-AR" sz="2400" dirty="0" smtClean="0">
                <a:latin typeface="Comic Sans MS"/>
                <a:cs typeface="Comic Sans MS"/>
              </a:rPr>
              <a:t> </a:t>
            </a:r>
            <a:r>
              <a:rPr lang="es-AR" sz="2400" spc="-5" dirty="0" smtClean="0">
                <a:latin typeface="Comic Sans MS"/>
                <a:cs typeface="Comic Sans MS"/>
              </a:rPr>
              <a:t>bien dentro</a:t>
            </a:r>
            <a:r>
              <a:rPr lang="es-AR" sz="2400" spc="110" dirty="0" smtClean="0">
                <a:latin typeface="Comic Sans MS"/>
                <a:cs typeface="Comic Sans MS"/>
              </a:rPr>
              <a:t> </a:t>
            </a:r>
            <a:r>
              <a:rPr lang="es-AR" sz="2400" spc="-5" dirty="0" smtClean="0">
                <a:latin typeface="Comic Sans MS"/>
                <a:cs typeface="Comic Sans MS"/>
              </a:rPr>
              <a:t>de</a:t>
            </a:r>
            <a:r>
              <a:rPr lang="es-AR" sz="2400" spc="110" dirty="0" smtClean="0">
                <a:latin typeface="Comic Sans MS"/>
                <a:cs typeface="Comic Sans MS"/>
              </a:rPr>
              <a:t> </a:t>
            </a:r>
            <a:r>
              <a:rPr lang="es-AR" sz="2400" spc="-5" dirty="0" smtClean="0">
                <a:latin typeface="Comic Sans MS"/>
                <a:cs typeface="Comic Sans MS"/>
              </a:rPr>
              <a:t>la</a:t>
            </a:r>
            <a:r>
              <a:rPr lang="es-AR" sz="2400" spc="110" dirty="0" smtClean="0">
                <a:latin typeface="Comic Sans MS"/>
                <a:cs typeface="Comic Sans MS"/>
              </a:rPr>
              <a:t> </a:t>
            </a:r>
            <a:r>
              <a:rPr lang="es-AR" sz="2400" spc="-5" dirty="0" smtClean="0">
                <a:latin typeface="Comic Sans MS"/>
                <a:cs typeface="Comic Sans MS"/>
              </a:rPr>
              <a:t>impedancia</a:t>
            </a:r>
            <a:r>
              <a:rPr lang="es-AR" sz="2400" spc="110" dirty="0" smtClean="0">
                <a:latin typeface="Comic Sans MS"/>
                <a:cs typeface="Comic Sans MS"/>
              </a:rPr>
              <a:t> </a:t>
            </a:r>
            <a:r>
              <a:rPr lang="es-AR" sz="2400" spc="-5" dirty="0" smtClean="0">
                <a:latin typeface="Comic Sans MS"/>
                <a:cs typeface="Comic Sans MS"/>
              </a:rPr>
              <a:t>del</a:t>
            </a:r>
            <a:r>
              <a:rPr lang="es-AR" sz="2400" spc="114" dirty="0" smtClean="0">
                <a:latin typeface="Comic Sans MS"/>
                <a:cs typeface="Comic Sans MS"/>
              </a:rPr>
              <a:t> </a:t>
            </a:r>
            <a:r>
              <a:rPr lang="es-AR" sz="2400" spc="-5" dirty="0" smtClean="0">
                <a:latin typeface="Comic Sans MS"/>
                <a:cs typeface="Comic Sans MS"/>
              </a:rPr>
              <a:t>generador, especialmente</a:t>
            </a:r>
            <a:r>
              <a:rPr lang="es-AR" sz="2400" spc="40" dirty="0" smtClean="0">
                <a:latin typeface="Comic Sans MS"/>
                <a:cs typeface="Comic Sans MS"/>
              </a:rPr>
              <a:t> </a:t>
            </a:r>
            <a:r>
              <a:rPr lang="es-AR" sz="2400" spc="-5" dirty="0" smtClean="0">
                <a:latin typeface="Comic Sans MS"/>
                <a:cs typeface="Comic Sans MS"/>
              </a:rPr>
              <a:t>si</a:t>
            </a:r>
            <a:r>
              <a:rPr lang="es-AR" sz="2400" spc="40" dirty="0" smtClean="0">
                <a:latin typeface="Comic Sans MS"/>
                <a:cs typeface="Comic Sans MS"/>
              </a:rPr>
              <a:t> </a:t>
            </a:r>
            <a:r>
              <a:rPr lang="es-AR" sz="2400" spc="-5" dirty="0" smtClean="0">
                <a:latin typeface="Comic Sans MS"/>
                <a:cs typeface="Comic Sans MS"/>
              </a:rPr>
              <a:t>se</a:t>
            </a:r>
            <a:r>
              <a:rPr lang="es-AR" sz="2400" spc="35" dirty="0" smtClean="0">
                <a:latin typeface="Comic Sans MS"/>
                <a:cs typeface="Comic Sans MS"/>
              </a:rPr>
              <a:t> </a:t>
            </a:r>
            <a:r>
              <a:rPr lang="es-AR" sz="2400" spc="-5" dirty="0" smtClean="0">
                <a:latin typeface="Comic Sans MS"/>
                <a:cs typeface="Comic Sans MS"/>
              </a:rPr>
              <a:t>usa</a:t>
            </a:r>
            <a:r>
              <a:rPr lang="es-AR" sz="2400" spc="35" dirty="0" smtClean="0">
                <a:latin typeface="Comic Sans MS"/>
                <a:cs typeface="Comic Sans MS"/>
              </a:rPr>
              <a:t> </a:t>
            </a:r>
            <a:r>
              <a:rPr lang="es-AR" sz="2400" spc="-5" dirty="0" smtClean="0">
                <a:latin typeface="Comic Sans MS"/>
                <a:cs typeface="Comic Sans MS"/>
              </a:rPr>
              <a:t>algún</a:t>
            </a:r>
            <a:r>
              <a:rPr lang="es-AR" sz="2400" spc="35" dirty="0" smtClean="0">
                <a:latin typeface="Comic Sans MS"/>
                <a:cs typeface="Comic Sans MS"/>
              </a:rPr>
              <a:t> </a:t>
            </a:r>
            <a:r>
              <a:rPr lang="es-AR" sz="2400" spc="-5" dirty="0" smtClean="0">
                <a:latin typeface="Comic Sans MS"/>
                <a:cs typeface="Comic Sans MS"/>
              </a:rPr>
              <a:t>retardo</a:t>
            </a:r>
            <a:r>
              <a:rPr lang="es-AR" sz="2400" spc="35" dirty="0" smtClean="0">
                <a:latin typeface="Comic Sans MS"/>
                <a:cs typeface="Comic Sans MS"/>
              </a:rPr>
              <a:t> </a:t>
            </a:r>
            <a:r>
              <a:rPr lang="es-AR" sz="2400" spc="-5" dirty="0" smtClean="0">
                <a:latin typeface="Comic Sans MS"/>
                <a:cs typeface="Comic Sans MS"/>
              </a:rPr>
              <a:t>de</a:t>
            </a:r>
            <a:r>
              <a:rPr lang="es-AR" sz="2400" spc="35" dirty="0" smtClean="0">
                <a:latin typeface="Comic Sans MS"/>
                <a:cs typeface="Comic Sans MS"/>
              </a:rPr>
              <a:t> </a:t>
            </a:r>
            <a:r>
              <a:rPr lang="es-AR" sz="2400" spc="-5" dirty="0" smtClean="0">
                <a:latin typeface="Comic Sans MS"/>
                <a:cs typeface="Comic Sans MS"/>
              </a:rPr>
              <a:t>tiempo intencional</a:t>
            </a:r>
            <a:r>
              <a:rPr lang="es-AR" sz="2400" spc="-5" dirty="0" smtClean="0">
                <a:latin typeface="Comic Sans MS"/>
                <a:cs typeface="Comic Sans MS"/>
              </a:rPr>
              <a:t>.</a:t>
            </a:r>
          </a:p>
          <a:p>
            <a:pPr marL="12700" marR="5080" algn="just">
              <a:spcBef>
                <a:spcPts val="100"/>
              </a:spcBef>
            </a:pPr>
            <a:r>
              <a:rPr lang="es-AR" sz="2400" spc="-5" dirty="0" smtClean="0">
                <a:latin typeface="Comic Sans MS"/>
                <a:cs typeface="Comic Sans MS"/>
              </a:rPr>
              <a:t>Los datos presentados en este documento son </a:t>
            </a:r>
            <a:r>
              <a:rPr lang="es-AR" sz="2400" spc="-5" dirty="0" smtClean="0">
                <a:latin typeface="Comic Sans MS"/>
                <a:cs typeface="Comic Sans MS"/>
              </a:rPr>
              <a:t>los resultados </a:t>
            </a:r>
            <a:r>
              <a:rPr lang="es-AR" sz="2400" spc="-5" dirty="0" smtClean="0">
                <a:latin typeface="Comic Sans MS"/>
                <a:cs typeface="Comic Sans MS"/>
              </a:rPr>
              <a:t>de estudios generalizados; no </a:t>
            </a:r>
            <a:r>
              <a:rPr lang="es-AR" sz="2400" spc="-5" dirty="0" smtClean="0">
                <a:latin typeface="Comic Sans MS"/>
                <a:cs typeface="Comic Sans MS"/>
              </a:rPr>
              <a:t>consideran los</a:t>
            </a:r>
            <a:r>
              <a:rPr lang="es-AR" sz="2400" dirty="0" smtClean="0">
                <a:latin typeface="Comic Sans MS"/>
                <a:cs typeface="Comic Sans MS"/>
              </a:rPr>
              <a:t> </a:t>
            </a:r>
            <a:r>
              <a:rPr lang="es-AR" sz="2400" spc="-5" dirty="0" smtClean="0">
                <a:latin typeface="Comic Sans MS"/>
                <a:cs typeface="Comic Sans MS"/>
              </a:rPr>
              <a:t>efectos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todos</a:t>
            </a:r>
            <a:r>
              <a:rPr lang="es-AR" sz="2400" dirty="0" smtClean="0">
                <a:latin typeface="Comic Sans MS"/>
                <a:cs typeface="Comic Sans MS"/>
              </a:rPr>
              <a:t> </a:t>
            </a:r>
            <a:r>
              <a:rPr lang="es-AR" sz="2400" spc="-5" dirty="0" smtClean="0">
                <a:latin typeface="Comic Sans MS"/>
                <a:cs typeface="Comic Sans MS"/>
              </a:rPr>
              <a:t>los</a:t>
            </a:r>
            <a:r>
              <a:rPr lang="es-AR" sz="2400" dirty="0" smtClean="0">
                <a:latin typeface="Comic Sans MS"/>
                <a:cs typeface="Comic Sans MS"/>
              </a:rPr>
              <a:t> </a:t>
            </a:r>
            <a:r>
              <a:rPr lang="es-AR" sz="2400" spc="-5" dirty="0" smtClean="0">
                <a:latin typeface="Comic Sans MS"/>
                <a:cs typeface="Comic Sans MS"/>
              </a:rPr>
              <a:t>tipos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diseño</a:t>
            </a:r>
            <a:r>
              <a:rPr lang="es-AR" sz="2400" dirty="0" smtClean="0">
                <a:latin typeface="Comic Sans MS"/>
                <a:cs typeface="Comic Sans MS"/>
              </a:rPr>
              <a:t> </a:t>
            </a:r>
            <a:r>
              <a:rPr lang="es-AR" sz="2400" spc="-5" dirty="0" smtClean="0">
                <a:latin typeface="Comic Sans MS"/>
                <a:cs typeface="Comic Sans MS"/>
              </a:rPr>
              <a:t>de generadores </a:t>
            </a:r>
            <a:r>
              <a:rPr lang="es-AR" sz="2400" spc="-5" dirty="0" smtClean="0">
                <a:latin typeface="Comic Sans MS"/>
                <a:cs typeface="Comic Sans MS"/>
              </a:rPr>
              <a:t>y parámetros del sistema, o los </a:t>
            </a:r>
            <a:r>
              <a:rPr lang="es-AR" sz="2400" spc="-5" dirty="0" smtClean="0">
                <a:latin typeface="Comic Sans MS"/>
                <a:cs typeface="Comic Sans MS"/>
              </a:rPr>
              <a:t>efectos de</a:t>
            </a:r>
            <a:r>
              <a:rPr lang="es-AR" sz="2400" dirty="0" smtClean="0">
                <a:latin typeface="Comic Sans MS"/>
                <a:cs typeface="Comic Sans MS"/>
              </a:rPr>
              <a:t> </a:t>
            </a:r>
            <a:r>
              <a:rPr lang="es-AR" sz="2400" spc="-5" dirty="0" smtClean="0">
                <a:latin typeface="Comic Sans MS"/>
                <a:cs typeface="Comic Sans MS"/>
              </a:rPr>
              <a:t>interacción</a:t>
            </a:r>
            <a:r>
              <a:rPr lang="es-AR" sz="2400" dirty="0" smtClean="0">
                <a:latin typeface="Comic Sans MS"/>
                <a:cs typeface="Comic Sans MS"/>
              </a:rPr>
              <a:t> </a:t>
            </a:r>
            <a:r>
              <a:rPr lang="es-AR" sz="2400" spc="-5" dirty="0" smtClean="0">
                <a:latin typeface="Comic Sans MS"/>
                <a:cs typeface="Comic Sans MS"/>
              </a:rPr>
              <a:t>de</a:t>
            </a:r>
            <a:r>
              <a:rPr lang="es-AR" sz="2400" spc="260" dirty="0" smtClean="0">
                <a:latin typeface="Comic Sans MS"/>
                <a:cs typeface="Comic Sans MS"/>
              </a:rPr>
              <a:t> </a:t>
            </a:r>
            <a:r>
              <a:rPr lang="es-AR" sz="2400" spc="-5" dirty="0" smtClean="0">
                <a:latin typeface="Comic Sans MS"/>
                <a:cs typeface="Comic Sans MS"/>
              </a:rPr>
              <a:t>otros</a:t>
            </a:r>
            <a:r>
              <a:rPr lang="es-AR" sz="2400" spc="260" dirty="0" smtClean="0">
                <a:latin typeface="Comic Sans MS"/>
                <a:cs typeface="Comic Sans MS"/>
              </a:rPr>
              <a:t> </a:t>
            </a:r>
            <a:r>
              <a:rPr lang="es-AR" sz="2400" spc="-5" dirty="0" smtClean="0">
                <a:latin typeface="Comic Sans MS"/>
                <a:cs typeface="Comic Sans MS"/>
              </a:rPr>
              <a:t>generadores.</a:t>
            </a:r>
            <a:r>
              <a:rPr lang="es-AR" sz="2400" spc="260" dirty="0" smtClean="0">
                <a:latin typeface="Comic Sans MS"/>
                <a:cs typeface="Comic Sans MS"/>
              </a:rPr>
              <a:t> </a:t>
            </a:r>
            <a:r>
              <a:rPr lang="es-AR" sz="2400" spc="-5" dirty="0" smtClean="0">
                <a:latin typeface="Comic Sans MS"/>
                <a:cs typeface="Comic Sans MS"/>
              </a:rPr>
              <a:t>Se recomienda </a:t>
            </a:r>
            <a:r>
              <a:rPr lang="es-AR" sz="2400" spc="-5" dirty="0" smtClean="0">
                <a:latin typeface="Comic Sans MS"/>
                <a:cs typeface="Comic Sans MS"/>
              </a:rPr>
              <a:t>que el usuario determine la </a:t>
            </a:r>
            <a:r>
              <a:rPr lang="es-AR" sz="2400" spc="-5" dirty="0" smtClean="0">
                <a:latin typeface="Comic Sans MS"/>
                <a:cs typeface="Comic Sans MS"/>
              </a:rPr>
              <a:t>trayectoria real</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la</a:t>
            </a:r>
            <a:r>
              <a:rPr lang="es-AR" sz="2400" dirty="0" smtClean="0">
                <a:latin typeface="Comic Sans MS"/>
                <a:cs typeface="Comic Sans MS"/>
              </a:rPr>
              <a:t> </a:t>
            </a:r>
            <a:r>
              <a:rPr lang="es-AR" sz="2400" spc="-5" dirty="0" smtClean="0">
                <a:latin typeface="Comic Sans MS"/>
                <a:cs typeface="Comic Sans MS"/>
              </a:rPr>
              <a:t>impedancia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pérdida</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sincronismo usando</a:t>
            </a:r>
            <a:r>
              <a:rPr lang="es-AR" sz="2400" dirty="0" smtClean="0">
                <a:latin typeface="Comic Sans MS"/>
                <a:cs typeface="Comic Sans MS"/>
              </a:rPr>
              <a:t> </a:t>
            </a:r>
            <a:r>
              <a:rPr lang="es-AR" sz="2400" spc="-5" dirty="0" smtClean="0">
                <a:latin typeface="Comic Sans MS"/>
                <a:cs typeface="Comic Sans MS"/>
              </a:rPr>
              <a:t>programas</a:t>
            </a:r>
            <a:r>
              <a:rPr lang="es-AR" sz="2400" dirty="0" smtClean="0">
                <a:latin typeface="Comic Sans MS"/>
                <a:cs typeface="Comic Sans MS"/>
              </a:rPr>
              <a:t>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estabilidad</a:t>
            </a:r>
            <a:r>
              <a:rPr lang="es-AR" sz="2400" dirty="0" smtClean="0">
                <a:latin typeface="Comic Sans MS"/>
                <a:cs typeface="Comic Sans MS"/>
              </a:rPr>
              <a:t> </a:t>
            </a:r>
            <a:r>
              <a:rPr lang="es-AR" sz="2400" spc="-5" dirty="0" smtClean="0">
                <a:latin typeface="Comic Sans MS"/>
                <a:cs typeface="Comic Sans MS"/>
              </a:rPr>
              <a:t>transitoria</a:t>
            </a:r>
            <a:r>
              <a:rPr lang="es-AR" sz="2400" dirty="0" smtClean="0">
                <a:latin typeface="Comic Sans MS"/>
                <a:cs typeface="Comic Sans MS"/>
              </a:rPr>
              <a:t> </a:t>
            </a:r>
            <a:r>
              <a:rPr lang="es-AR" sz="2400" spc="-5" dirty="0" smtClean="0">
                <a:latin typeface="Comic Sans MS"/>
                <a:cs typeface="Comic Sans MS"/>
              </a:rPr>
              <a:t>en programas </a:t>
            </a:r>
            <a:r>
              <a:rPr lang="es-AR" sz="2400" spc="-5" dirty="0" smtClean="0">
                <a:latin typeface="Comic Sans MS"/>
                <a:cs typeface="Comic Sans MS"/>
              </a:rPr>
              <a:t>de</a:t>
            </a:r>
            <a:r>
              <a:rPr lang="es-AR" sz="2400" dirty="0" smtClean="0">
                <a:latin typeface="Comic Sans MS"/>
                <a:cs typeface="Comic Sans MS"/>
              </a:rPr>
              <a:t> </a:t>
            </a:r>
            <a:r>
              <a:rPr lang="es-AR" sz="2400" spc="-5" dirty="0" smtClean="0">
                <a:latin typeface="Comic Sans MS"/>
                <a:cs typeface="Comic Sans MS"/>
              </a:rPr>
              <a:t>computadora.</a:t>
            </a:r>
            <a:endParaRPr lang="es-AR" sz="2400" dirty="0" smtClean="0">
              <a:latin typeface="Comic Sans MS"/>
              <a:cs typeface="Comic Sans MS"/>
            </a:endParaRPr>
          </a:p>
          <a:p>
            <a:pPr marL="12700" marR="5080" algn="just">
              <a:lnSpc>
                <a:spcPct val="116100"/>
              </a:lnSpc>
              <a:spcBef>
                <a:spcPts val="100"/>
              </a:spcBef>
            </a:pPr>
            <a:endParaRPr lang="es-AR" sz="900" dirty="0" smtClean="0">
              <a:latin typeface="Comic Sans MS"/>
              <a:cs typeface="Comic Sans MS"/>
            </a:endParaRPr>
          </a:p>
          <a:p>
            <a:pPr marL="12700" marR="5080" algn="just">
              <a:lnSpc>
                <a:spcPct val="116100"/>
              </a:lnSpc>
              <a:spcBef>
                <a:spcPts val="100"/>
              </a:spcBef>
            </a:pPr>
            <a:endParaRPr lang="es-AR" sz="900" dirty="0" smtClean="0">
              <a:latin typeface="Comic Sans MS"/>
              <a:cs typeface="Comic Sans MS"/>
            </a:endParaRPr>
          </a:p>
          <a:p>
            <a:pPr marL="12700" marR="5080" algn="just">
              <a:lnSpc>
                <a:spcPct val="116100"/>
              </a:lnSpc>
              <a:spcBef>
                <a:spcPts val="100"/>
              </a:spcBef>
            </a:pPr>
            <a:endParaRPr lang="es-AR" sz="900" dirty="0" smtClean="0">
              <a:latin typeface="Comic Sans MS"/>
              <a:cs typeface="Comic Sans MS"/>
            </a:endParaRPr>
          </a:p>
          <a:p>
            <a:pPr marL="12700" marR="5080" algn="just">
              <a:lnSpc>
                <a:spcPct val="116100"/>
              </a:lnSpc>
              <a:spcBef>
                <a:spcPts val="100"/>
              </a:spcBef>
            </a:pPr>
            <a:endParaRPr sz="900">
              <a:latin typeface="Comic Sans MS"/>
              <a:cs typeface="Comic Sans MS"/>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p:cNvSpPr/>
          <p:nvPr/>
        </p:nvSpPr>
        <p:spPr>
          <a:xfrm>
            <a:off x="296802" y="385730"/>
            <a:ext cx="17287996" cy="3416320"/>
          </a:xfrm>
          <a:prstGeom prst="rect">
            <a:avLst/>
          </a:prstGeom>
        </p:spPr>
        <p:txBody>
          <a:bodyPr wrap="square">
            <a:spAutoFit/>
          </a:bodyPr>
          <a:lstStyle/>
          <a:p>
            <a:r>
              <a:rPr lang="es-AR" sz="2400" b="1" dirty="0" smtClean="0">
                <a:latin typeface="Comic Sans MS" pitchFamily="66" charset="0"/>
              </a:rPr>
              <a:t>Referencias </a:t>
            </a:r>
          </a:p>
          <a:p>
            <a:endParaRPr lang="es-AR" sz="2400" b="1" dirty="0" smtClean="0">
              <a:latin typeface="Comic Sans MS" pitchFamily="66" charset="0"/>
            </a:endParaRPr>
          </a:p>
          <a:p>
            <a:pPr marL="342900" indent="-342900" algn="just">
              <a:buFont typeface="+mj-lt"/>
              <a:buAutoNum type="arabicPeriod"/>
            </a:pPr>
            <a:r>
              <a:rPr lang="en-US" sz="2400" dirty="0" smtClean="0">
                <a:latin typeface="Comic Sans MS" pitchFamily="66" charset="0"/>
              </a:rPr>
              <a:t>IEEE Committee Report, “Out of Step Relaying for Generators”, IEEE Transactions on Power Apparatus and Systems, Vol. 96 pp 1556-1564, September/October 1977. </a:t>
            </a:r>
          </a:p>
          <a:p>
            <a:pPr marL="342900" indent="-342900" algn="just">
              <a:buFont typeface="+mj-lt"/>
              <a:buAutoNum type="arabicPeriod"/>
            </a:pPr>
            <a:r>
              <a:rPr lang="en-US" sz="2400" dirty="0" smtClean="0">
                <a:latin typeface="Comic Sans MS" pitchFamily="66" charset="0"/>
              </a:rPr>
              <a:t>Working Group of IEEE PSRC, Report 92 SM 383-0 PWRD, “Impact of HV and EHV Transmission on Generator Protection”, presented at IEEE/PES 1992 Summer Meeting, Seattle, Washington, July 12-16, 1992. </a:t>
            </a:r>
          </a:p>
          <a:p>
            <a:pPr marL="342900" indent="-342900" algn="just">
              <a:buFont typeface="+mj-lt"/>
              <a:buAutoNum type="arabicPeriod"/>
            </a:pPr>
            <a:r>
              <a:rPr lang="en-US" sz="2400" dirty="0" err="1" smtClean="0">
                <a:latin typeface="Comic Sans MS" pitchFamily="66" charset="0"/>
              </a:rPr>
              <a:t>Berdy</a:t>
            </a:r>
            <a:r>
              <a:rPr lang="en-US" sz="2400" dirty="0" smtClean="0">
                <a:latin typeface="Comic Sans MS" pitchFamily="66" charset="0"/>
              </a:rPr>
              <a:t>, J., “Out-of-Step Protection for Generators”, presented at Georgia Institute of Technology Protective Relay Conference, May 6-7, 1976. </a:t>
            </a:r>
          </a:p>
          <a:p>
            <a:pPr marL="342900" indent="-342900" algn="just">
              <a:buFont typeface="+mj-lt"/>
              <a:buAutoNum type="arabicPeriod"/>
            </a:pPr>
            <a:r>
              <a:rPr lang="en-US" sz="2400" dirty="0" smtClean="0">
                <a:latin typeface="Comic Sans MS" pitchFamily="66" charset="0"/>
              </a:rPr>
              <a:t>“IEEE Guide for AC Generator Protection”, ANSI/IEEE C37.102-1986. </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25600" y="633318"/>
            <a:ext cx="15240000" cy="1074653"/>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0" dirty="0">
                <a:latin typeface="Comic Sans MS"/>
                <a:cs typeface="Comic Sans MS"/>
              </a:rPr>
              <a:t> </a:t>
            </a:r>
            <a:r>
              <a:rPr sz="3200" b="1" spc="-5" dirty="0">
                <a:latin typeface="Comic Sans MS"/>
                <a:cs typeface="Comic Sans MS"/>
              </a:rPr>
              <a:t>10</a:t>
            </a:r>
            <a:endParaRPr sz="3200" b="1" dirty="0">
              <a:latin typeface="Comic Sans MS"/>
              <a:cs typeface="Comic Sans MS"/>
            </a:endParaRPr>
          </a:p>
          <a:p>
            <a:pPr marL="12065" marR="5080" algn="ctr">
              <a:spcBef>
                <a:spcPts val="600"/>
              </a:spcBef>
            </a:pPr>
            <a:r>
              <a:rPr sz="3200" b="1" spc="-5" dirty="0">
                <a:latin typeface="Comic Sans MS"/>
                <a:cs typeface="Comic Sans MS"/>
              </a:rPr>
              <a:t>PROTECCIÓN</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DESBALANCE</a:t>
            </a:r>
            <a:r>
              <a:rPr sz="3200" b="1" spc="10" dirty="0">
                <a:latin typeface="Comic Sans MS"/>
                <a:cs typeface="Comic Sans MS"/>
              </a:rPr>
              <a:t> </a:t>
            </a:r>
            <a:r>
              <a:rPr sz="3200" b="1" spc="-5" dirty="0">
                <a:latin typeface="Comic Sans MS"/>
                <a:cs typeface="Comic Sans MS"/>
              </a:rPr>
              <a:t>DE</a:t>
            </a:r>
            <a:r>
              <a:rPr sz="3200" b="1" spc="15" dirty="0">
                <a:latin typeface="Comic Sans MS"/>
                <a:cs typeface="Comic Sans MS"/>
              </a:rPr>
              <a:t> </a:t>
            </a:r>
            <a:r>
              <a:rPr sz="3200" b="1" spc="-5" dirty="0">
                <a:latin typeface="Comic Sans MS"/>
                <a:cs typeface="Comic Sans MS"/>
              </a:rPr>
              <a:t>CORRIENTE</a:t>
            </a:r>
            <a:r>
              <a:rPr lang="es-AR" sz="3200" b="1" spc="-5" dirty="0">
                <a:latin typeface="Comic Sans MS"/>
                <a:cs typeface="Comic Sans MS"/>
              </a:rPr>
              <a:t> </a:t>
            </a:r>
            <a:r>
              <a:rPr sz="3200" b="1" spc="-5" dirty="0">
                <a:latin typeface="Comic Sans MS"/>
                <a:cs typeface="Comic Sans MS"/>
              </a:rPr>
              <a:t>(SECUENCIA</a:t>
            </a:r>
            <a:r>
              <a:rPr sz="3200" b="1" spc="-10" dirty="0">
                <a:latin typeface="Comic Sans MS"/>
                <a:cs typeface="Comic Sans MS"/>
              </a:rPr>
              <a:t> </a:t>
            </a:r>
            <a:r>
              <a:rPr sz="3200" b="1" spc="-5" dirty="0">
                <a:latin typeface="Comic Sans MS"/>
                <a:cs typeface="Comic Sans MS"/>
              </a:rPr>
              <a:t>NEGATIVA)</a:t>
            </a:r>
            <a:endParaRPr sz="3200" b="1" dirty="0">
              <a:latin typeface="Comic Sans MS"/>
              <a:cs typeface="Comic Sans MS"/>
            </a:endParaRPr>
          </a:p>
        </p:txBody>
      </p:sp>
      <p:sp>
        <p:nvSpPr>
          <p:cNvPr id="3" name="object 3"/>
          <p:cNvSpPr txBox="1"/>
          <p:nvPr/>
        </p:nvSpPr>
        <p:spPr>
          <a:xfrm>
            <a:off x="330200" y="2140353"/>
            <a:ext cx="17221200" cy="4252446"/>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Existen numerosas condiciones del sistema que pueden causar</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trifásicas</a:t>
            </a:r>
            <a:r>
              <a:rPr lang="es-MX" sz="2400" dirty="0">
                <a:latin typeface="Comic Sans MS"/>
                <a:cs typeface="Comic Sans MS"/>
              </a:rPr>
              <a:t> </a:t>
            </a:r>
            <a:r>
              <a:rPr lang="es-MX" sz="2400" spc="-5" dirty="0">
                <a:latin typeface="Comic Sans MS"/>
                <a:cs typeface="Comic Sans MS"/>
              </a:rPr>
              <a:t>desbalanceadas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 generador.</a:t>
            </a:r>
            <a:r>
              <a:rPr lang="es-MX" sz="2400" dirty="0">
                <a:latin typeface="Comic Sans MS"/>
                <a:cs typeface="Comic Sans MS"/>
              </a:rPr>
              <a:t> </a:t>
            </a:r>
            <a:r>
              <a:rPr lang="es-MX" sz="2400" spc="-5" dirty="0">
                <a:latin typeface="Comic Sans MS"/>
                <a:cs typeface="Comic Sans MS"/>
              </a:rPr>
              <a:t>Estas</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producen componentes de corriente de secuencia de fase negativa la cual induce una corriente de doble frecuencia en la superficie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rotor.</a:t>
            </a:r>
            <a:r>
              <a:rPr lang="es-MX" sz="2400" dirty="0">
                <a:latin typeface="Comic Sans MS"/>
                <a:cs typeface="Comic Sans MS"/>
              </a:rPr>
              <a:t> </a:t>
            </a:r>
            <a:r>
              <a:rPr lang="es-MX" sz="2400" spc="-5" dirty="0">
                <a:latin typeface="Comic Sans MS"/>
                <a:cs typeface="Comic Sans MS"/>
              </a:rPr>
              <a:t>Estas</a:t>
            </a:r>
            <a:r>
              <a:rPr lang="es-MX" sz="2400" dirty="0">
                <a:latin typeface="Comic Sans MS"/>
                <a:cs typeface="Comic Sans MS"/>
              </a:rPr>
              <a:t> </a:t>
            </a:r>
            <a:r>
              <a:rPr lang="es-MX" sz="2400" spc="-5" dirty="0">
                <a:latin typeface="Comic Sans MS"/>
                <a:cs typeface="Comic Sans MS"/>
              </a:rPr>
              <a:t>corrientes</a:t>
            </a:r>
            <a:r>
              <a:rPr lang="es-MX" sz="2400" spc="254"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rotor pueden</a:t>
            </a:r>
            <a:r>
              <a:rPr lang="es-MX" sz="2400" dirty="0">
                <a:latin typeface="Comic Sans MS"/>
                <a:cs typeface="Comic Sans MS"/>
              </a:rPr>
              <a:t> </a:t>
            </a:r>
            <a:r>
              <a:rPr lang="es-MX" sz="2400" spc="-5" dirty="0">
                <a:latin typeface="Comic Sans MS"/>
                <a:cs typeface="Comic Sans MS"/>
              </a:rPr>
              <a:t>causar</a:t>
            </a:r>
            <a:r>
              <a:rPr lang="es-MX" sz="2400" dirty="0">
                <a:latin typeface="Comic Sans MS"/>
                <a:cs typeface="Comic Sans MS"/>
              </a:rPr>
              <a:t> </a:t>
            </a:r>
            <a:r>
              <a:rPr lang="es-MX" sz="2400" spc="-5" dirty="0">
                <a:latin typeface="Comic Sans MS"/>
                <a:cs typeface="Comic Sans MS"/>
              </a:rPr>
              <a:t>altas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dañinas</a:t>
            </a:r>
            <a:r>
              <a:rPr lang="es-MX" sz="2400" dirty="0">
                <a:latin typeface="Comic Sans MS"/>
                <a:cs typeface="Comic Sans MS"/>
              </a:rPr>
              <a:t> </a:t>
            </a:r>
            <a:r>
              <a:rPr lang="es-MX" sz="2400" spc="-5" dirty="0">
                <a:latin typeface="Comic Sans MS"/>
                <a:cs typeface="Comic Sans MS"/>
              </a:rPr>
              <a:t>temperaturas</a:t>
            </a:r>
            <a:r>
              <a:rPr lang="es-MX" sz="2400" spc="254"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muy corto</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práctica</a:t>
            </a:r>
            <a:r>
              <a:rPr lang="es-MX" sz="2400" dirty="0">
                <a:latin typeface="Comic Sans MS"/>
                <a:cs typeface="Comic Sans MS"/>
              </a:rPr>
              <a:t> </a:t>
            </a:r>
            <a:r>
              <a:rPr lang="es-MX" sz="2400" spc="-5" dirty="0">
                <a:latin typeface="Comic Sans MS"/>
                <a:cs typeface="Comic Sans MS"/>
              </a:rPr>
              <a:t>común</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al generador</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desbalance externo que podrían dañar a la máquina.</a:t>
            </a:r>
            <a:r>
              <a:rPr lang="es-MX" sz="2400" dirty="0">
                <a:latin typeface="Comic Sans MS"/>
                <a:cs typeface="Comic Sans MS"/>
              </a:rPr>
              <a:t> </a:t>
            </a:r>
            <a:r>
              <a:rPr lang="es-MX" sz="2400" spc="-5" dirty="0">
                <a:latin typeface="Comic Sans MS"/>
                <a:cs typeface="Comic Sans MS"/>
              </a:rPr>
              <a:t>Esta protección consiste de un relé de </a:t>
            </a:r>
            <a:r>
              <a:rPr lang="es-MX" sz="2400" spc="-5" dirty="0" err="1">
                <a:latin typeface="Comic Sans MS"/>
                <a:cs typeface="Comic Sans MS"/>
              </a:rPr>
              <a:t>sobrecorriente</a:t>
            </a:r>
            <a:r>
              <a:rPr lang="es-MX" sz="2400" spc="-5" dirty="0">
                <a:latin typeface="Comic Sans MS"/>
                <a:cs typeface="Comic Sans MS"/>
              </a:rPr>
              <a:t> de tiempo el cual responde a la corriente de secuencia negativa.</a:t>
            </a:r>
            <a:r>
              <a:rPr lang="es-MX" sz="2400" dirty="0">
                <a:latin typeface="Comic Sans MS"/>
                <a:cs typeface="Comic Sans MS"/>
              </a:rPr>
              <a:t> </a:t>
            </a:r>
            <a:r>
              <a:rPr lang="es-MX" sz="2400" spc="-5" dirty="0">
                <a:latin typeface="Comic Sans MS"/>
                <a:cs typeface="Comic Sans MS"/>
              </a:rPr>
              <a:t>Dos tipos de relés de están disponibles para esta protección:</a:t>
            </a:r>
            <a:r>
              <a:rPr lang="es-MX" sz="2400" dirty="0">
                <a:latin typeface="Comic Sans MS"/>
                <a:cs typeface="Comic Sans MS"/>
              </a:rPr>
              <a:t> </a:t>
            </a:r>
            <a:r>
              <a:rPr lang="es-MX" sz="2400" spc="-5" dirty="0">
                <a:latin typeface="Comic Sans MS"/>
                <a:cs typeface="Comic Sans MS"/>
              </a:rPr>
              <a:t>Un 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de tiempo</a:t>
            </a:r>
            <a:r>
              <a:rPr lang="es-MX" sz="2400" spc="254" dirty="0">
                <a:latin typeface="Comic Sans MS"/>
                <a:cs typeface="Comic Sans MS"/>
              </a:rPr>
              <a:t> </a:t>
            </a:r>
            <a:r>
              <a:rPr lang="es-MX" sz="2400" spc="-5" dirty="0">
                <a:latin typeface="Comic Sans MS"/>
                <a:cs typeface="Comic Sans MS"/>
              </a:rPr>
              <a:t>electromecánico con una</a:t>
            </a:r>
            <a:r>
              <a:rPr lang="es-MX" sz="2400" dirty="0">
                <a:latin typeface="Comic Sans MS"/>
                <a:cs typeface="Comic Sans MS"/>
              </a:rPr>
              <a:t> </a:t>
            </a:r>
            <a:r>
              <a:rPr lang="es-MX" sz="2400" spc="-5" dirty="0">
                <a:latin typeface="Comic Sans MS"/>
                <a:cs typeface="Comic Sans MS"/>
              </a:rPr>
              <a:t>característica</a:t>
            </a:r>
            <a:r>
              <a:rPr lang="es-MX" sz="2400" dirty="0">
                <a:latin typeface="Comic Sans MS"/>
                <a:cs typeface="Comic Sans MS"/>
              </a:rPr>
              <a:t> </a:t>
            </a:r>
            <a:r>
              <a:rPr lang="es-MX" sz="2400" spc="-5" dirty="0">
                <a:latin typeface="Comic Sans MS"/>
                <a:cs typeface="Comic Sans MS"/>
              </a:rPr>
              <a:t>extremadamente</a:t>
            </a:r>
            <a:r>
              <a:rPr lang="es-MX" sz="2400" dirty="0">
                <a:latin typeface="Comic Sans MS"/>
                <a:cs typeface="Comic Sans MS"/>
              </a:rPr>
              <a:t> </a:t>
            </a:r>
            <a:r>
              <a:rPr lang="es-MX" sz="2400" spc="-5" dirty="0">
                <a:latin typeface="Comic Sans MS"/>
                <a:cs typeface="Comic Sans MS"/>
              </a:rPr>
              <a:t>inversa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 estático</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digital</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característica</a:t>
            </a:r>
            <a:r>
              <a:rPr lang="es-MX" sz="2400" dirty="0">
                <a:latin typeface="Comic Sans MS"/>
                <a:cs typeface="Comic Sans MS"/>
              </a:rPr>
              <a:t> </a:t>
            </a:r>
            <a:r>
              <a:rPr lang="es-MX" sz="2400" spc="-5" dirty="0">
                <a:latin typeface="Comic Sans MS"/>
                <a:cs typeface="Comic Sans MS"/>
              </a:rPr>
              <a:t>de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cual</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iguala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las capacidades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del generador.</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406400" y="533400"/>
            <a:ext cx="17221200" cy="7393434"/>
          </a:xfrm>
          <a:prstGeom prst="rect">
            <a:avLst/>
          </a:prstGeom>
        </p:spPr>
        <p:txBody>
          <a:bodyPr vert="horz" wrap="square" lIns="0" tIns="12700" rIns="0" bIns="0" rtlCol="0">
            <a:spAutoFit/>
          </a:bodyPr>
          <a:lstStyle/>
          <a:p>
            <a:pPr marL="12700">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El relé de secuencia negativa se usa para proteger a los generadores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calentamiento</a:t>
            </a:r>
            <a:r>
              <a:rPr lang="es-MX" sz="2400" dirty="0">
                <a:latin typeface="Comic Sans MS"/>
                <a:cs typeface="Comic Sans MS"/>
              </a:rPr>
              <a:t> </a:t>
            </a:r>
            <a:r>
              <a:rPr lang="es-MX" sz="2400" spc="-5" dirty="0">
                <a:latin typeface="Comic Sans MS"/>
                <a:cs typeface="Comic Sans MS"/>
              </a:rPr>
              <a:t>excesivo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rotor resultante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desbalanceadas</a:t>
            </a:r>
            <a:r>
              <a:rPr lang="es-MX" sz="2400"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el estator.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acuerdo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representación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 componentes simétricas de las condiciones del sistema desbalanceado,</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estator</a:t>
            </a:r>
            <a:r>
              <a:rPr lang="es-MX" sz="2400" spc="26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descompuestas</a:t>
            </a:r>
            <a:r>
              <a:rPr lang="es-MX" sz="2400" spc="254"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componentes de secuencia</a:t>
            </a:r>
            <a:r>
              <a:rPr lang="es-MX" sz="2400" dirty="0">
                <a:latin typeface="Comic Sans MS"/>
                <a:cs typeface="Comic Sans MS"/>
              </a:rPr>
              <a:t> </a:t>
            </a:r>
            <a:r>
              <a:rPr lang="es-MX" sz="2400" spc="-5" dirty="0">
                <a:latin typeface="Comic Sans MS"/>
                <a:cs typeface="Comic Sans MS"/>
              </a:rPr>
              <a:t>positiva,</a:t>
            </a:r>
            <a:r>
              <a:rPr lang="es-MX" sz="2400" spc="254" dirty="0">
                <a:latin typeface="Comic Sans MS"/>
                <a:cs typeface="Comic Sans MS"/>
              </a:rPr>
              <a:t> </a:t>
            </a:r>
            <a:r>
              <a:rPr lang="es-MX" sz="2400" spc="-5" dirty="0">
                <a:latin typeface="Comic Sans MS"/>
                <a:cs typeface="Comic Sans MS"/>
              </a:rPr>
              <a:t>negativa y</a:t>
            </a:r>
            <a:r>
              <a:rPr lang="es-MX" sz="2400" spc="260" dirty="0">
                <a:latin typeface="Comic Sans MS"/>
                <a:cs typeface="Comic Sans MS"/>
              </a:rPr>
              <a:t> </a:t>
            </a:r>
            <a:r>
              <a:rPr lang="es-MX" sz="2400" spc="-5" dirty="0">
                <a:latin typeface="Comic Sans MS"/>
                <a:cs typeface="Comic Sans MS"/>
              </a:rPr>
              <a:t>cero.</a:t>
            </a:r>
            <a:r>
              <a:rPr lang="es-MX" sz="2400" spc="260" dirty="0">
                <a:latin typeface="Comic Sans MS"/>
                <a:cs typeface="Comic Sans MS"/>
              </a:rPr>
              <a:t> </a:t>
            </a:r>
            <a:r>
              <a:rPr lang="es-MX" sz="2400" spc="-5" dirty="0">
                <a:latin typeface="Comic Sans MS"/>
                <a:cs typeface="Comic Sans MS"/>
              </a:rPr>
              <a:t>La componente de secuencia negativa de las corrientes desbalanceadas induce</a:t>
            </a:r>
            <a:r>
              <a:rPr lang="es-MX" sz="2400" spc="125" dirty="0">
                <a:latin typeface="Comic Sans MS"/>
                <a:cs typeface="Comic Sans MS"/>
              </a:rPr>
              <a:t> </a:t>
            </a:r>
            <a:r>
              <a:rPr lang="es-MX" sz="2400" spc="-5" dirty="0">
                <a:latin typeface="Comic Sans MS"/>
                <a:cs typeface="Comic Sans MS"/>
              </a:rPr>
              <a:t>una</a:t>
            </a:r>
            <a:r>
              <a:rPr lang="es-MX" sz="2400" spc="130" dirty="0">
                <a:latin typeface="Comic Sans MS"/>
                <a:cs typeface="Comic Sans MS"/>
              </a:rPr>
              <a:t> </a:t>
            </a:r>
            <a:r>
              <a:rPr lang="es-MX" sz="2400" spc="-5" dirty="0">
                <a:latin typeface="Comic Sans MS"/>
                <a:cs typeface="Comic Sans MS"/>
              </a:rPr>
              <a:t>corriente</a:t>
            </a:r>
            <a:r>
              <a:rPr lang="es-MX" sz="2400" spc="125" dirty="0">
                <a:latin typeface="Comic Sans MS"/>
                <a:cs typeface="Comic Sans MS"/>
              </a:rPr>
              <a:t> </a:t>
            </a:r>
            <a:r>
              <a:rPr lang="es-MX" sz="2400" spc="-5" dirty="0">
                <a:latin typeface="Comic Sans MS"/>
                <a:cs typeface="Comic Sans MS"/>
              </a:rPr>
              <a:t>superficial</a:t>
            </a:r>
            <a:r>
              <a:rPr lang="es-MX" sz="2400" spc="130" dirty="0">
                <a:latin typeface="Comic Sans MS"/>
                <a:cs typeface="Comic Sans MS"/>
              </a:rPr>
              <a:t> </a:t>
            </a:r>
            <a:r>
              <a:rPr lang="es-MX" sz="2400" spc="-5" dirty="0">
                <a:latin typeface="Comic Sans MS"/>
                <a:cs typeface="Comic Sans MS"/>
              </a:rPr>
              <a:t>de</a:t>
            </a:r>
            <a:r>
              <a:rPr lang="es-MX" sz="2400" spc="110" dirty="0">
                <a:latin typeface="Comic Sans MS"/>
                <a:cs typeface="Comic Sans MS"/>
              </a:rPr>
              <a:t> </a:t>
            </a:r>
            <a:r>
              <a:rPr lang="es-MX" sz="2400" spc="-5" dirty="0">
                <a:latin typeface="Comic Sans MS"/>
                <a:cs typeface="Comic Sans MS"/>
              </a:rPr>
              <a:t>doble</a:t>
            </a:r>
            <a:r>
              <a:rPr lang="es-MX" sz="2400" spc="125" dirty="0">
                <a:latin typeface="Comic Sans MS"/>
                <a:cs typeface="Comic Sans MS"/>
              </a:rPr>
              <a:t> </a:t>
            </a:r>
            <a:r>
              <a:rPr lang="es-MX" sz="2400" spc="-5" dirty="0">
                <a:latin typeface="Comic Sans MS"/>
                <a:cs typeface="Comic Sans MS"/>
              </a:rPr>
              <a:t>frecuencia</a:t>
            </a:r>
            <a:r>
              <a:rPr lang="es-MX" sz="2400" spc="120" dirty="0">
                <a:latin typeface="Comic Sans MS"/>
                <a:cs typeface="Comic Sans MS"/>
              </a:rPr>
              <a:t> </a:t>
            </a:r>
            <a:r>
              <a:rPr lang="es-MX" sz="2400" spc="-5" dirty="0">
                <a:latin typeface="Comic Sans MS"/>
                <a:cs typeface="Comic Sans MS"/>
              </a:rPr>
              <a:t>en el rotor que fluye a través de los anillos de retención, los slot de las cuñas, y en menor grado en el devanado de campo.</a:t>
            </a:r>
            <a:r>
              <a:rPr lang="es-MX" sz="2400" dirty="0">
                <a:latin typeface="Comic Sans MS"/>
                <a:cs typeface="Comic Sans MS"/>
              </a:rPr>
              <a:t> </a:t>
            </a:r>
            <a:r>
              <a:rPr lang="es-MX" sz="2400" spc="-5" dirty="0">
                <a:latin typeface="Comic Sans MS"/>
                <a:cs typeface="Comic Sans MS"/>
              </a:rPr>
              <a:t>Estas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rotor</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causar temperaturas</a:t>
            </a:r>
            <a:r>
              <a:rPr lang="es-MX" sz="2400" spc="5" dirty="0">
                <a:latin typeface="Comic Sans MS"/>
                <a:cs typeface="Comic Sans MS"/>
              </a:rPr>
              <a:t> </a:t>
            </a:r>
            <a:r>
              <a:rPr lang="es-MX" sz="2400" spc="-5" dirty="0">
                <a:latin typeface="Comic Sans MS"/>
                <a:cs typeface="Comic Sans MS"/>
              </a:rPr>
              <a:t>altamente</a:t>
            </a:r>
            <a:r>
              <a:rPr lang="es-MX" sz="2400" spc="5" dirty="0">
                <a:latin typeface="Comic Sans MS"/>
                <a:cs typeface="Comic Sans MS"/>
              </a:rPr>
              <a:t> </a:t>
            </a:r>
            <a:r>
              <a:rPr lang="es-MX" sz="2400" spc="-5" dirty="0">
                <a:latin typeface="Comic Sans MS"/>
                <a:cs typeface="Comic Sans MS"/>
              </a:rPr>
              <a:t>dañinas</a:t>
            </a:r>
            <a:r>
              <a:rPr lang="es-MX" sz="2400" spc="10" dirty="0">
                <a:latin typeface="Comic Sans MS"/>
                <a:cs typeface="Comic Sans MS"/>
              </a:rPr>
              <a:t> </a:t>
            </a:r>
            <a:r>
              <a:rPr lang="es-MX" sz="2400" spc="-5" dirty="0">
                <a:latin typeface="Comic Sans MS"/>
                <a:cs typeface="Comic Sans MS"/>
              </a:rPr>
              <a:t>en</a:t>
            </a:r>
            <a:r>
              <a:rPr lang="es-MX" sz="2400" spc="5" dirty="0">
                <a:latin typeface="Comic Sans MS"/>
                <a:cs typeface="Comic Sans MS"/>
              </a:rPr>
              <a:t> </a:t>
            </a:r>
            <a:r>
              <a:rPr lang="es-MX" sz="2400" spc="-5" dirty="0">
                <a:latin typeface="Comic Sans MS"/>
                <a:cs typeface="Comic Sans MS"/>
              </a:rPr>
              <a:t>muy</a:t>
            </a:r>
            <a:r>
              <a:rPr lang="es-MX" sz="2400" spc="5" dirty="0">
                <a:latin typeface="Comic Sans MS"/>
                <a:cs typeface="Comic Sans MS"/>
              </a:rPr>
              <a:t> </a:t>
            </a:r>
            <a:r>
              <a:rPr lang="es-MX" sz="2400" spc="-5" dirty="0">
                <a:latin typeface="Comic Sans MS"/>
                <a:cs typeface="Comic Sans MS"/>
              </a:rPr>
              <a:t>corto</a:t>
            </a:r>
            <a:r>
              <a:rPr lang="es-MX" sz="2400" spc="10" dirty="0">
                <a:latin typeface="Comic Sans MS"/>
                <a:cs typeface="Comic Sans MS"/>
              </a:rPr>
              <a:t> </a:t>
            </a:r>
            <a:r>
              <a:rPr lang="es-MX" sz="2400" spc="-5" dirty="0">
                <a:latin typeface="Comic Sans MS"/>
                <a:cs typeface="Comic Sans MS"/>
              </a:rPr>
              <a:t>tiempo.</a:t>
            </a:r>
          </a:p>
          <a:p>
            <a:pPr marL="12700" marR="5080" algn="just">
              <a:spcBef>
                <a:spcPts val="100"/>
              </a:spcBef>
            </a:pPr>
            <a:r>
              <a:rPr lang="es-MX" sz="2400" spc="-5" dirty="0">
                <a:latin typeface="Comic Sans MS"/>
                <a:cs typeface="Comic Sans MS"/>
              </a:rPr>
              <a:t>Existe un número de fuentes de corrientes trifásicas desbalanceadas a un generador.</a:t>
            </a:r>
            <a:r>
              <a:rPr lang="es-MX" sz="2400" dirty="0">
                <a:latin typeface="Comic Sans MS"/>
                <a:cs typeface="Comic Sans MS"/>
              </a:rPr>
              <a:t> </a:t>
            </a:r>
            <a:r>
              <a:rPr lang="es-MX" sz="2400" spc="-5" dirty="0">
                <a:latin typeface="Comic Sans MS"/>
                <a:cs typeface="Comic Sans MS"/>
              </a:rPr>
              <a:t>Las causas más comunes son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asimetrías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(transformadores elevadores</a:t>
            </a:r>
            <a:r>
              <a:rPr lang="es-MX" sz="2400" dirty="0">
                <a:latin typeface="Comic Sans MS"/>
                <a:cs typeface="Comic Sans MS"/>
              </a:rPr>
              <a:t> </a:t>
            </a:r>
            <a:r>
              <a:rPr lang="es-MX" sz="2400" spc="-5" dirty="0">
                <a:latin typeface="Comic Sans MS"/>
                <a:cs typeface="Comic Sans MS"/>
              </a:rPr>
              <a:t>monofásicos</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impedancias</a:t>
            </a:r>
            <a:r>
              <a:rPr lang="es-MX" sz="2400" dirty="0">
                <a:latin typeface="Comic Sans MS"/>
                <a:cs typeface="Comic Sans MS"/>
              </a:rPr>
              <a:t> </a:t>
            </a:r>
            <a:r>
              <a:rPr lang="es-MX" sz="2400" spc="-5" dirty="0">
                <a:latin typeface="Comic Sans MS"/>
                <a:cs typeface="Comic Sans MS"/>
              </a:rPr>
              <a:t>diferentes</a:t>
            </a:r>
            <a:r>
              <a:rPr lang="es-MX" sz="2400" dirty="0">
                <a:latin typeface="Comic Sans MS"/>
                <a:cs typeface="Comic Sans MS"/>
              </a:rPr>
              <a:t> </a:t>
            </a:r>
            <a:r>
              <a:rPr lang="es-MX" sz="2400" spc="-5" dirty="0">
                <a:latin typeface="Comic Sans MS"/>
                <a:cs typeface="Comic Sans MS"/>
              </a:rPr>
              <a:t>o líneas</a:t>
            </a:r>
            <a:r>
              <a:rPr lang="es-MX" sz="2400" spc="140" dirty="0">
                <a:latin typeface="Comic Sans MS"/>
                <a:cs typeface="Comic Sans MS"/>
              </a:rPr>
              <a:t> </a:t>
            </a:r>
            <a:r>
              <a:rPr lang="es-MX" sz="2400" spc="-5" dirty="0">
                <a:latin typeface="Comic Sans MS"/>
                <a:cs typeface="Comic Sans MS"/>
              </a:rPr>
              <a:t>de</a:t>
            </a:r>
            <a:r>
              <a:rPr lang="es-MX" sz="2400" spc="140" dirty="0">
                <a:latin typeface="Comic Sans MS"/>
                <a:cs typeface="Comic Sans MS"/>
              </a:rPr>
              <a:t> </a:t>
            </a:r>
            <a:r>
              <a:rPr lang="es-MX" sz="2400" spc="-5" dirty="0">
                <a:latin typeface="Comic Sans MS"/>
                <a:cs typeface="Comic Sans MS"/>
              </a:rPr>
              <a:t>transmisión</a:t>
            </a:r>
            <a:r>
              <a:rPr lang="es-MX" sz="2400" spc="140" dirty="0">
                <a:latin typeface="Comic Sans MS"/>
                <a:cs typeface="Comic Sans MS"/>
              </a:rPr>
              <a:t> </a:t>
            </a:r>
            <a:r>
              <a:rPr lang="es-MX" sz="2400" spc="-5" dirty="0">
                <a:latin typeface="Comic Sans MS"/>
                <a:cs typeface="Comic Sans MS"/>
              </a:rPr>
              <a:t>no</a:t>
            </a:r>
            <a:r>
              <a:rPr lang="es-MX" sz="2400" spc="140" dirty="0">
                <a:latin typeface="Comic Sans MS"/>
                <a:cs typeface="Comic Sans MS"/>
              </a:rPr>
              <a:t> </a:t>
            </a:r>
            <a:r>
              <a:rPr lang="es-MX" sz="2400" spc="-5" dirty="0">
                <a:latin typeface="Comic Sans MS"/>
                <a:cs typeface="Comic Sans MS"/>
              </a:rPr>
              <a:t>transpuestas),</a:t>
            </a:r>
            <a:r>
              <a:rPr lang="es-MX" sz="2400" spc="140" dirty="0">
                <a:latin typeface="Comic Sans MS"/>
                <a:cs typeface="Comic Sans MS"/>
              </a:rPr>
              <a:t> </a:t>
            </a:r>
            <a:r>
              <a:rPr lang="es-MX" sz="2400" spc="-5" dirty="0">
                <a:latin typeface="Comic Sans MS"/>
                <a:cs typeface="Comic Sans MS"/>
              </a:rPr>
              <a:t>cargas desbalanceadas, fallas desbalanceadas en el sistema, y circuitos</a:t>
            </a:r>
            <a:r>
              <a:rPr lang="es-MX" sz="2400" dirty="0">
                <a:latin typeface="Comic Sans MS"/>
                <a:cs typeface="Comic Sans MS"/>
              </a:rPr>
              <a:t> </a:t>
            </a:r>
            <a:r>
              <a:rPr lang="es-MX" sz="2400" spc="-5" dirty="0">
                <a:latin typeface="Comic Sans MS"/>
                <a:cs typeface="Comic Sans MS"/>
              </a:rPr>
              <a:t>abiertos.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mayor</a:t>
            </a:r>
            <a:r>
              <a:rPr lang="es-MX" sz="2400" dirty="0">
                <a:latin typeface="Comic Sans MS"/>
                <a:cs typeface="Comic Sans MS"/>
              </a:rPr>
              <a:t> </a:t>
            </a:r>
            <a:r>
              <a:rPr lang="es-MX" sz="2400" spc="-5" dirty="0">
                <a:latin typeface="Comic Sans MS"/>
                <a:cs typeface="Comic Sans MS"/>
              </a:rPr>
              <a:t>fuente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 secuencia</a:t>
            </a:r>
            <a:r>
              <a:rPr lang="es-MX" sz="2400" spc="254" dirty="0">
                <a:latin typeface="Comic Sans MS"/>
                <a:cs typeface="Comic Sans MS"/>
              </a:rPr>
              <a:t> </a:t>
            </a:r>
            <a:r>
              <a:rPr lang="es-MX" sz="2400" spc="-5" dirty="0">
                <a:latin typeface="Comic Sans MS"/>
                <a:cs typeface="Comic Sans MS"/>
              </a:rPr>
              <a:t>negativa</a:t>
            </a:r>
            <a:r>
              <a:rPr lang="es-MX" sz="2400" spc="260" dirty="0">
                <a:latin typeface="Comic Sans MS"/>
                <a:cs typeface="Comic Sans MS"/>
              </a:rPr>
              <a:t> </a:t>
            </a:r>
            <a:r>
              <a:rPr lang="es-MX" sz="2400" spc="-5" dirty="0">
                <a:latin typeface="Comic Sans MS"/>
                <a:cs typeface="Comic Sans MS"/>
              </a:rPr>
              <a:t>es</a:t>
            </a:r>
            <a:r>
              <a:rPr lang="es-MX" sz="2400" spc="250" dirty="0">
                <a:latin typeface="Comic Sans MS"/>
                <a:cs typeface="Comic Sans MS"/>
              </a:rPr>
              <a:t> </a:t>
            </a:r>
            <a:r>
              <a:rPr lang="es-MX" sz="2400" spc="-5" dirty="0">
                <a:latin typeface="Comic Sans MS"/>
                <a:cs typeface="Comic Sans MS"/>
              </a:rPr>
              <a:t>la</a:t>
            </a:r>
            <a:r>
              <a:rPr lang="es-MX" sz="2400" spc="250" dirty="0">
                <a:latin typeface="Comic Sans MS"/>
                <a:cs typeface="Comic Sans MS"/>
              </a:rPr>
              <a:t> </a:t>
            </a:r>
            <a:r>
              <a:rPr lang="es-MX" sz="2400" spc="-5" dirty="0">
                <a:latin typeface="Comic Sans MS"/>
                <a:cs typeface="Comic Sans MS"/>
              </a:rPr>
              <a:t>falla</a:t>
            </a:r>
            <a:r>
              <a:rPr lang="es-MX" sz="2400" spc="250" dirty="0">
                <a:latin typeface="Comic Sans MS"/>
                <a:cs typeface="Comic Sans MS"/>
              </a:rPr>
              <a:t> </a:t>
            </a:r>
            <a:r>
              <a:rPr lang="es-MX" sz="2400" spc="-5" dirty="0">
                <a:latin typeface="Comic Sans MS"/>
                <a:cs typeface="Comic Sans MS"/>
              </a:rPr>
              <a:t>fase</a:t>
            </a:r>
            <a:r>
              <a:rPr lang="es-MX" sz="2400" spc="250" dirty="0">
                <a:latin typeface="Comic Sans MS"/>
                <a:cs typeface="Comic Sans MS"/>
              </a:rPr>
              <a:t> </a:t>
            </a:r>
            <a:r>
              <a:rPr lang="es-MX" sz="2400" spc="-5" dirty="0">
                <a:latin typeface="Comic Sans MS"/>
                <a:cs typeface="Comic Sans MS"/>
              </a:rPr>
              <a:t>a</a:t>
            </a:r>
            <a:r>
              <a:rPr lang="es-MX" sz="2400" spc="250" dirty="0">
                <a:latin typeface="Comic Sans MS"/>
                <a:cs typeface="Comic Sans MS"/>
              </a:rPr>
              <a:t> </a:t>
            </a:r>
            <a:r>
              <a:rPr lang="es-MX" sz="2400" spc="-5" dirty="0">
                <a:latin typeface="Comic Sans MS"/>
                <a:cs typeface="Comic Sans MS"/>
              </a:rPr>
              <a:t>fase</a:t>
            </a:r>
            <a:r>
              <a:rPr lang="es-MX" sz="2400" spc="250" dirty="0">
                <a:latin typeface="Comic Sans MS"/>
                <a:cs typeface="Comic Sans MS"/>
              </a:rPr>
              <a:t> </a:t>
            </a:r>
            <a:r>
              <a:rPr lang="es-MX" sz="2400" spc="-5" dirty="0">
                <a:latin typeface="Comic Sans MS"/>
                <a:cs typeface="Comic Sans MS"/>
              </a:rPr>
              <a:t>en</a:t>
            </a:r>
            <a:r>
              <a:rPr lang="es-MX" sz="2400" spc="250" dirty="0">
                <a:latin typeface="Comic Sans MS"/>
                <a:cs typeface="Comic Sans MS"/>
              </a:rPr>
              <a:t> </a:t>
            </a:r>
            <a:r>
              <a:rPr lang="es-MX" sz="2400" spc="-5" dirty="0">
                <a:latin typeface="Comic Sans MS"/>
                <a:cs typeface="Comic Sans MS"/>
              </a:rPr>
              <a:t>el generador.</a:t>
            </a:r>
            <a:r>
              <a:rPr lang="es-MX" sz="2400" dirty="0">
                <a:latin typeface="Comic Sans MS"/>
                <a:cs typeface="Comic Sans MS"/>
              </a:rPr>
              <a:t> </a:t>
            </a:r>
            <a:r>
              <a:rPr lang="es-MX" sz="2400" spc="-5" dirty="0">
                <a:latin typeface="Comic Sans MS"/>
                <a:cs typeface="Comic Sans MS"/>
              </a:rPr>
              <a:t>Note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generadores</a:t>
            </a:r>
            <a:r>
              <a:rPr lang="es-MX" sz="2400" spc="260" dirty="0">
                <a:latin typeface="Comic Sans MS"/>
                <a:cs typeface="Comic Sans MS"/>
              </a:rPr>
              <a:t> </a:t>
            </a:r>
            <a:r>
              <a:rPr lang="es-MX" sz="2400" spc="-5" dirty="0">
                <a:latin typeface="Comic Sans MS"/>
                <a:cs typeface="Comic Sans MS"/>
              </a:rPr>
              <a:t>con transformadores</a:t>
            </a:r>
            <a:r>
              <a:rPr lang="es-MX" sz="2400" dirty="0">
                <a:latin typeface="Comic Sans MS"/>
                <a:cs typeface="Comic Sans MS"/>
              </a:rPr>
              <a:t> </a:t>
            </a:r>
            <a:r>
              <a:rPr lang="es-MX" sz="2400" spc="-5" dirty="0">
                <a:latin typeface="Comic Sans MS"/>
                <a:cs typeface="Comic Sans MS"/>
              </a:rPr>
              <a:t>elevadores</a:t>
            </a:r>
            <a:r>
              <a:rPr lang="es-MX" sz="2400" dirty="0">
                <a:latin typeface="Comic Sans MS"/>
                <a:cs typeface="Comic Sans MS"/>
              </a:rPr>
              <a:t> </a:t>
            </a:r>
            <a:r>
              <a:rPr lang="es-MX" sz="2400" spc="-5" dirty="0">
                <a:latin typeface="Comic Sans MS"/>
                <a:cs typeface="Comic Sans MS"/>
              </a:rPr>
              <a:t>conectados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delta- estrella, una falla fase a</a:t>
            </a:r>
            <a:r>
              <a:rPr lang="es-MX" sz="2400" spc="254" dirty="0">
                <a:latin typeface="Comic Sans MS"/>
                <a:cs typeface="Comic Sans MS"/>
              </a:rPr>
              <a:t> </a:t>
            </a:r>
            <a:r>
              <a:rPr lang="es-MX" sz="2400" spc="-5" dirty="0">
                <a:latin typeface="Comic Sans MS"/>
                <a:cs typeface="Comic Sans MS"/>
              </a:rPr>
              <a:t>tierra en el sistema sobre el lado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estrella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vista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el generador</a:t>
            </a:r>
            <a:r>
              <a:rPr lang="es-MX" sz="2400" spc="5" dirty="0">
                <a:latin typeface="Comic Sans MS"/>
                <a:cs typeface="Comic Sans MS"/>
              </a:rPr>
              <a:t> </a:t>
            </a:r>
            <a:r>
              <a:rPr lang="es-MX" sz="2400" spc="-5" dirty="0">
                <a:latin typeface="Comic Sans MS"/>
                <a:cs typeface="Comic Sans MS"/>
              </a:rPr>
              <a:t>como</a:t>
            </a:r>
            <a:r>
              <a:rPr lang="es-MX" sz="2400" spc="5" dirty="0">
                <a:latin typeface="Comic Sans MS"/>
                <a:cs typeface="Comic Sans MS"/>
              </a:rPr>
              <a:t> </a:t>
            </a:r>
            <a:r>
              <a:rPr lang="es-MX" sz="2400" spc="-5" dirty="0">
                <a:latin typeface="Comic Sans MS"/>
                <a:cs typeface="Comic Sans MS"/>
              </a:rPr>
              <a:t>una</a:t>
            </a:r>
            <a:r>
              <a:rPr lang="es-MX" sz="2400" spc="5" dirty="0">
                <a:latin typeface="Comic Sans MS"/>
                <a:cs typeface="Comic Sans MS"/>
              </a:rPr>
              <a:t> </a:t>
            </a:r>
            <a:r>
              <a:rPr lang="es-MX" sz="2400" spc="-5" dirty="0">
                <a:latin typeface="Comic Sans MS"/>
                <a:cs typeface="Comic Sans MS"/>
              </a:rPr>
              <a:t>falla</a:t>
            </a:r>
            <a:r>
              <a:rPr lang="es-MX" sz="2400" spc="5" dirty="0">
                <a:latin typeface="Comic Sans MS"/>
                <a:cs typeface="Comic Sans MS"/>
              </a:rPr>
              <a:t> </a:t>
            </a:r>
            <a:r>
              <a:rPr lang="es-MX" sz="2400" spc="-5" dirty="0">
                <a:latin typeface="Comic Sans MS"/>
                <a:cs typeface="Comic Sans MS"/>
              </a:rPr>
              <a:t>fase-fase.</a:t>
            </a:r>
            <a:r>
              <a:rPr lang="es-MX" sz="2400" spc="1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falla</a:t>
            </a:r>
            <a:r>
              <a:rPr lang="es-MX" sz="2400" spc="5" dirty="0">
                <a:latin typeface="Comic Sans MS"/>
                <a:cs typeface="Comic Sans MS"/>
              </a:rPr>
              <a:t> </a:t>
            </a:r>
            <a:r>
              <a:rPr lang="es-MX" sz="2400" spc="-5" dirty="0">
                <a:latin typeface="Comic Sans MS"/>
                <a:cs typeface="Comic Sans MS"/>
              </a:rPr>
              <a:t>fase</a:t>
            </a:r>
            <a:r>
              <a:rPr lang="es-MX" sz="2400" spc="5" dirty="0">
                <a:latin typeface="Comic Sans MS"/>
                <a:cs typeface="Comic Sans MS"/>
              </a:rPr>
              <a:t> </a:t>
            </a:r>
            <a:r>
              <a:rPr lang="es-MX" sz="2400" spc="-5" dirty="0">
                <a:latin typeface="Comic Sans MS"/>
                <a:cs typeface="Comic Sans MS"/>
              </a:rPr>
              <a:t>a tierra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crea</a:t>
            </a:r>
            <a:r>
              <a:rPr lang="es-MX" sz="2400" dirty="0">
                <a:latin typeface="Comic Sans MS"/>
                <a:cs typeface="Comic Sans MS"/>
              </a:rPr>
              <a:t> </a:t>
            </a:r>
            <a:r>
              <a:rPr lang="es-MX" sz="2400" spc="-5" dirty="0">
                <a:latin typeface="Comic Sans MS"/>
                <a:cs typeface="Comic Sans MS"/>
              </a:rPr>
              <a:t>tanta</a:t>
            </a:r>
            <a:r>
              <a:rPr lang="es-MX" sz="2400" dirty="0">
                <a:latin typeface="Comic Sans MS"/>
                <a:cs typeface="Comic Sans MS"/>
              </a:rPr>
              <a:t> </a:t>
            </a:r>
            <a:r>
              <a:rPr lang="es-MX" sz="2400" spc="-5" dirty="0">
                <a:latin typeface="Comic Sans MS"/>
                <a:cs typeface="Comic Sans MS"/>
              </a:rPr>
              <a:t>corriente</a:t>
            </a:r>
            <a:r>
              <a:rPr lang="es-MX" sz="2400" spc="260" dirty="0">
                <a:latin typeface="Comic Sans MS"/>
                <a:cs typeface="Comic Sans MS"/>
              </a:rPr>
              <a:t> </a:t>
            </a:r>
            <a:r>
              <a:rPr lang="es-MX" sz="2400" spc="-5" dirty="0">
                <a:latin typeface="Comic Sans MS"/>
                <a:cs typeface="Comic Sans MS"/>
              </a:rPr>
              <a:t>de secuencia negativa para las mismas condiciones como la falla</a:t>
            </a:r>
            <a:r>
              <a:rPr lang="es-MX" sz="2400" dirty="0">
                <a:latin typeface="Comic Sans MS"/>
                <a:cs typeface="Comic Sans MS"/>
              </a:rPr>
              <a:t> </a:t>
            </a:r>
            <a:r>
              <a:rPr lang="es-MX" sz="2400" spc="-5" dirty="0">
                <a:latin typeface="Comic Sans MS"/>
                <a:cs typeface="Comic Sans MS"/>
              </a:rPr>
              <a:t>fase-fase.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conductor</a:t>
            </a:r>
            <a:r>
              <a:rPr lang="es-MX" sz="2400" dirty="0">
                <a:latin typeface="Comic Sans MS"/>
                <a:cs typeface="Comic Sans MS"/>
              </a:rPr>
              <a:t> </a:t>
            </a:r>
            <a:r>
              <a:rPr lang="es-MX" sz="2400" spc="-5" dirty="0">
                <a:latin typeface="Comic Sans MS"/>
                <a:cs typeface="Comic Sans MS"/>
              </a:rPr>
              <a:t>abierto produce bajos niveles de corriente de secuencia negativa relativa</a:t>
            </a:r>
            <a:r>
              <a:rPr lang="es-MX" sz="2400" spc="80" dirty="0">
                <a:latin typeface="Comic Sans MS"/>
                <a:cs typeface="Comic Sans MS"/>
              </a:rPr>
              <a:t> </a:t>
            </a:r>
            <a:r>
              <a:rPr lang="es-MX" sz="2400" spc="-5" dirty="0">
                <a:latin typeface="Comic Sans MS"/>
                <a:cs typeface="Comic Sans MS"/>
              </a:rPr>
              <a:t>a</a:t>
            </a:r>
            <a:r>
              <a:rPr lang="es-MX" sz="2400" spc="80" dirty="0">
                <a:latin typeface="Comic Sans MS"/>
                <a:cs typeface="Comic Sans MS"/>
              </a:rPr>
              <a:t> </a:t>
            </a:r>
            <a:r>
              <a:rPr lang="es-MX" sz="2400" spc="-5" dirty="0">
                <a:latin typeface="Comic Sans MS"/>
                <a:cs typeface="Comic Sans MS"/>
              </a:rPr>
              <a:t>los</a:t>
            </a:r>
            <a:r>
              <a:rPr lang="es-MX" sz="2400" spc="85" dirty="0">
                <a:latin typeface="Comic Sans MS"/>
                <a:cs typeface="Comic Sans MS"/>
              </a:rPr>
              <a:t> </a:t>
            </a:r>
            <a:r>
              <a:rPr lang="es-MX" sz="2400" spc="-5" dirty="0">
                <a:latin typeface="Comic Sans MS"/>
                <a:cs typeface="Comic Sans MS"/>
              </a:rPr>
              <a:t>niveles</a:t>
            </a:r>
            <a:r>
              <a:rPr lang="es-MX" sz="2400" spc="80" dirty="0">
                <a:latin typeface="Comic Sans MS"/>
                <a:cs typeface="Comic Sans MS"/>
              </a:rPr>
              <a:t> </a:t>
            </a:r>
            <a:r>
              <a:rPr lang="es-MX" sz="2400" spc="-5" dirty="0">
                <a:latin typeface="Comic Sans MS"/>
                <a:cs typeface="Comic Sans MS"/>
              </a:rPr>
              <a:t>producidos</a:t>
            </a:r>
            <a:r>
              <a:rPr lang="es-MX" sz="2400" spc="85" dirty="0">
                <a:latin typeface="Comic Sans MS"/>
                <a:cs typeface="Comic Sans MS"/>
              </a:rPr>
              <a:t> </a:t>
            </a:r>
            <a:r>
              <a:rPr lang="es-MX" sz="2400" spc="-5" dirty="0">
                <a:latin typeface="Comic Sans MS"/>
                <a:cs typeface="Comic Sans MS"/>
              </a:rPr>
              <a:t>por</a:t>
            </a:r>
            <a:r>
              <a:rPr lang="es-MX" sz="2400" spc="80" dirty="0">
                <a:latin typeface="Comic Sans MS"/>
                <a:cs typeface="Comic Sans MS"/>
              </a:rPr>
              <a:t> </a:t>
            </a:r>
            <a:r>
              <a:rPr lang="es-MX" sz="2400" spc="-5" dirty="0">
                <a:latin typeface="Comic Sans MS"/>
                <a:cs typeface="Comic Sans MS"/>
              </a:rPr>
              <a:t>las</a:t>
            </a:r>
            <a:r>
              <a:rPr lang="es-MX" sz="2400" spc="85" dirty="0">
                <a:latin typeface="Comic Sans MS"/>
                <a:cs typeface="Comic Sans MS"/>
              </a:rPr>
              <a:t> </a:t>
            </a:r>
            <a:r>
              <a:rPr lang="es-MX" sz="2400" spc="-5" dirty="0">
                <a:latin typeface="Comic Sans MS"/>
                <a:cs typeface="Comic Sans MS"/>
              </a:rPr>
              <a:t>fallas</a:t>
            </a:r>
            <a:r>
              <a:rPr lang="es-MX" sz="2400" spc="80" dirty="0">
                <a:latin typeface="Comic Sans MS"/>
                <a:cs typeface="Comic Sans MS"/>
              </a:rPr>
              <a:t> </a:t>
            </a:r>
            <a:r>
              <a:rPr lang="es-MX" sz="2400" spc="-5" dirty="0">
                <a:latin typeface="Comic Sans MS"/>
                <a:cs typeface="Comic Sans MS"/>
              </a:rPr>
              <a:t>fase-fase o fase a tierra.</a:t>
            </a:r>
            <a:r>
              <a:rPr lang="es-MX" sz="2400" spc="520" dirty="0">
                <a:latin typeface="Comic Sans MS"/>
                <a:cs typeface="Comic Sans MS"/>
              </a:rPr>
              <a:t> </a:t>
            </a:r>
            <a:r>
              <a:rPr lang="es-MX" sz="2400" spc="-5" dirty="0">
                <a:latin typeface="Comic Sans MS"/>
                <a:cs typeface="Comic Sans MS"/>
              </a:rPr>
              <a:t>Si la condición de conductor abierto no es detectada representa una seria amenaza al generador puesto que la corriente de secuencia negativa producirá un calentamiento excesivo del rotor, aún a niveles </a:t>
            </a:r>
            <a:r>
              <a:rPr lang="es-MX" sz="2400" dirty="0">
                <a:latin typeface="Comic Sans MS"/>
                <a:cs typeface="Comic Sans MS"/>
              </a:rPr>
              <a:t>bajos </a:t>
            </a:r>
            <a:r>
              <a:rPr lang="es-MX" sz="2400" spc="-5" dirty="0">
                <a:latin typeface="Comic Sans MS"/>
                <a:cs typeface="Comic Sans MS"/>
              </a:rPr>
              <a:t>de 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endParaRPr lang="es-MX" sz="24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220927910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330200" y="533400"/>
            <a:ext cx="17221200" cy="9376926"/>
          </a:xfrm>
          <a:prstGeom prst="rect">
            <a:avLst/>
          </a:prstGeom>
        </p:spPr>
        <p:txBody>
          <a:bodyPr vert="horz" wrap="square" lIns="0" tIns="12700" rIns="0" bIns="0" rtlCol="0">
            <a:spAutoFit/>
          </a:bodyPr>
          <a:lstStyle/>
          <a:p>
            <a:pPr marL="12700" marR="5080" algn="just">
              <a:spcBef>
                <a:spcPts val="100"/>
              </a:spcBef>
              <a:tabLst>
                <a:tab pos="588010" algn="l"/>
                <a:tab pos="959485" algn="l"/>
                <a:tab pos="1903095" algn="l"/>
                <a:tab pos="2351405" algn="l"/>
              </a:tabLst>
            </a:pPr>
            <a:r>
              <a:rPr sz="2400" b="1" spc="-5" dirty="0">
                <a:latin typeface="Comic Sans MS"/>
                <a:cs typeface="Comic Sans MS"/>
              </a:rPr>
              <a:t>DAÑO</a:t>
            </a:r>
            <a:r>
              <a:rPr lang="en-US" sz="2400" b="1" spc="-5" dirty="0">
                <a:latin typeface="Comic Sans MS"/>
                <a:cs typeface="Comic Sans MS"/>
              </a:rPr>
              <a:t> </a:t>
            </a:r>
            <a:r>
              <a:rPr sz="2400" b="1" spc="-5" dirty="0">
                <a:latin typeface="Comic Sans MS"/>
                <a:cs typeface="Comic Sans MS"/>
              </a:rPr>
              <a:t>AL</a:t>
            </a:r>
            <a:r>
              <a:rPr lang="en-US" sz="2400" b="1" spc="-5" dirty="0">
                <a:latin typeface="Comic Sans MS"/>
                <a:cs typeface="Comic Sans MS"/>
              </a:rPr>
              <a:t> </a:t>
            </a:r>
            <a:r>
              <a:rPr sz="2400" b="1" spc="-5" dirty="0">
                <a:latin typeface="Comic Sans MS"/>
                <a:cs typeface="Comic Sans MS"/>
              </a:rPr>
              <a:t>GENERADOR</a:t>
            </a:r>
            <a:r>
              <a:rPr lang="en-US" sz="2400" b="1" spc="-5" dirty="0">
                <a:latin typeface="Comic Sans MS"/>
                <a:cs typeface="Comic Sans MS"/>
              </a:rPr>
              <a:t> </a:t>
            </a:r>
            <a:r>
              <a:rPr sz="2400" b="1" spc="-5" dirty="0">
                <a:latin typeface="Comic Sans MS"/>
                <a:cs typeface="Comic Sans MS"/>
              </a:rPr>
              <a:t>POR</a:t>
            </a:r>
            <a:r>
              <a:rPr lang="en-US" sz="2400" b="1" spc="-5" dirty="0">
                <a:latin typeface="Comic Sans MS"/>
                <a:cs typeface="Comic Sans MS"/>
              </a:rPr>
              <a:t> </a:t>
            </a:r>
            <a:r>
              <a:rPr sz="2400" b="1" spc="-5" dirty="0">
                <a:latin typeface="Comic Sans MS"/>
                <a:cs typeface="Comic Sans MS"/>
              </a:rPr>
              <a:t>SECUENCIA</a:t>
            </a:r>
            <a:r>
              <a:rPr lang="en-US" sz="2400" b="1" spc="-5" dirty="0">
                <a:latin typeface="Comic Sans MS"/>
                <a:cs typeface="Comic Sans MS"/>
              </a:rPr>
              <a:t> </a:t>
            </a:r>
            <a:r>
              <a:rPr sz="2400" b="1" spc="-5" dirty="0">
                <a:latin typeface="Comic Sans MS"/>
                <a:cs typeface="Comic Sans MS"/>
              </a:rPr>
              <a:t>NEGATIVA.</a:t>
            </a:r>
            <a:endParaRPr lang="en-US" sz="2400" b="1" spc="-5" dirty="0">
              <a:latin typeface="Comic Sans MS"/>
              <a:cs typeface="Comic Sans MS"/>
            </a:endParaRPr>
          </a:p>
          <a:p>
            <a:pPr marL="12700" marR="5080" algn="just">
              <a:spcBef>
                <a:spcPts val="100"/>
              </a:spcBef>
              <a:tabLst>
                <a:tab pos="588010" algn="l"/>
                <a:tab pos="959485" algn="l"/>
                <a:tab pos="1903095" algn="l"/>
                <a:tab pos="2351405" algn="l"/>
              </a:tabLst>
            </a:pPr>
            <a:endParaRPr lang="es-AR" sz="2400" b="1" spc="-5" dirty="0">
              <a:latin typeface="Comic Sans MS"/>
              <a:cs typeface="Comic Sans MS"/>
            </a:endParaRPr>
          </a:p>
          <a:p>
            <a:pPr marL="12700" marR="5080" algn="just">
              <a:spcBef>
                <a:spcPts val="100"/>
              </a:spcBef>
              <a:tabLst>
                <a:tab pos="588010" algn="l"/>
                <a:tab pos="959485" algn="l"/>
                <a:tab pos="1903095" algn="l"/>
                <a:tab pos="2351405" algn="l"/>
              </a:tabLst>
            </a:pP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balanceado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flujo</a:t>
            </a:r>
            <a:r>
              <a:rPr lang="es-MX" sz="2400" dirty="0">
                <a:latin typeface="Comic Sans MS"/>
                <a:cs typeface="Comic Sans MS"/>
              </a:rPr>
              <a:t> </a:t>
            </a:r>
            <a:r>
              <a:rPr lang="es-MX" sz="2400" spc="-5" dirty="0">
                <a:latin typeface="Comic Sans MS"/>
                <a:cs typeface="Comic Sans MS"/>
              </a:rPr>
              <a:t>de corriente</a:t>
            </a:r>
            <a:r>
              <a:rPr lang="es-MX" sz="2400" spc="140" dirty="0">
                <a:latin typeface="Comic Sans MS"/>
                <a:cs typeface="Comic Sans MS"/>
              </a:rPr>
              <a:t> </a:t>
            </a:r>
            <a:r>
              <a:rPr lang="es-MX" sz="2400" spc="-5" dirty="0">
                <a:latin typeface="Comic Sans MS"/>
                <a:cs typeface="Comic Sans MS"/>
              </a:rPr>
              <a:t>de</a:t>
            </a:r>
            <a:r>
              <a:rPr lang="es-MX" sz="2400" spc="145" dirty="0">
                <a:latin typeface="Comic Sans MS"/>
                <a:cs typeface="Comic Sans MS"/>
              </a:rPr>
              <a:t> </a:t>
            </a:r>
            <a:r>
              <a:rPr lang="es-MX" sz="2400" spc="-5" dirty="0">
                <a:latin typeface="Comic Sans MS"/>
                <a:cs typeface="Comic Sans MS"/>
              </a:rPr>
              <a:t>secuencia</a:t>
            </a:r>
            <a:r>
              <a:rPr lang="es-MX" sz="2400" spc="140" dirty="0">
                <a:latin typeface="Comic Sans MS"/>
                <a:cs typeface="Comic Sans MS"/>
              </a:rPr>
              <a:t> </a:t>
            </a:r>
            <a:r>
              <a:rPr lang="es-MX" sz="2400" spc="-5" dirty="0">
                <a:latin typeface="Comic Sans MS"/>
                <a:cs typeface="Comic Sans MS"/>
              </a:rPr>
              <a:t>positiva</a:t>
            </a:r>
            <a:r>
              <a:rPr lang="es-MX" sz="2400" spc="140" dirty="0">
                <a:latin typeface="Comic Sans MS"/>
                <a:cs typeface="Comic Sans MS"/>
              </a:rPr>
              <a:t> </a:t>
            </a:r>
            <a:r>
              <a:rPr lang="es-MX" sz="2400" spc="-5" dirty="0">
                <a:latin typeface="Comic Sans MS"/>
                <a:cs typeface="Comic Sans MS"/>
              </a:rPr>
              <a:t>únicamente,</a:t>
            </a:r>
            <a:r>
              <a:rPr lang="es-MX" sz="2400" spc="135" dirty="0">
                <a:latin typeface="Comic Sans MS"/>
                <a:cs typeface="Comic Sans MS"/>
              </a:rPr>
              <a:t> </a:t>
            </a:r>
            <a:r>
              <a:rPr lang="es-MX" sz="2400" spc="-5" dirty="0">
                <a:latin typeface="Comic Sans MS"/>
                <a:cs typeface="Comic Sans MS"/>
              </a:rPr>
              <a:t>un</a:t>
            </a:r>
            <a:r>
              <a:rPr lang="es-MX" sz="2400" spc="135" dirty="0">
                <a:latin typeface="Comic Sans MS"/>
                <a:cs typeface="Comic Sans MS"/>
              </a:rPr>
              <a:t> </a:t>
            </a:r>
            <a:r>
              <a:rPr lang="es-MX" sz="2400" spc="-5" dirty="0">
                <a:latin typeface="Comic Sans MS"/>
                <a:cs typeface="Comic Sans MS"/>
              </a:rPr>
              <a:t>flujo</a:t>
            </a:r>
            <a:r>
              <a:rPr lang="es-MX" sz="2400" spc="135" dirty="0">
                <a:latin typeface="Comic Sans MS"/>
                <a:cs typeface="Comic Sans MS"/>
              </a:rPr>
              <a:t> </a:t>
            </a:r>
            <a:r>
              <a:rPr lang="es-MX" sz="2400" spc="-5" dirty="0">
                <a:latin typeface="Comic Sans MS"/>
                <a:cs typeface="Comic Sans MS"/>
              </a:rPr>
              <a:t>en el aire gira en la misma dirección y en sincronismo con el devanado de campo sobre el rotor.</a:t>
            </a:r>
            <a:r>
              <a:rPr lang="es-MX" sz="2400" dirty="0">
                <a:latin typeface="Comic Sans MS"/>
                <a:cs typeface="Comic Sans MS"/>
              </a:rPr>
              <a:t> </a:t>
            </a:r>
            <a:r>
              <a:rPr lang="es-MX" sz="2400" spc="-5" dirty="0">
                <a:latin typeface="Comic Sans MS"/>
                <a:cs typeface="Comic Sans MS"/>
              </a:rPr>
              <a:t>Durante condiciones desbalanceadas,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produce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 negativa.</a:t>
            </a:r>
            <a:r>
              <a:rPr lang="es-MX" sz="2400" dirty="0">
                <a:latin typeface="Comic Sans MS"/>
                <a:cs typeface="Comic Sans MS"/>
              </a:rPr>
              <a:t> </a:t>
            </a:r>
            <a:r>
              <a:rPr lang="es-MX" sz="2400" spc="-5" dirty="0">
                <a:latin typeface="Comic Sans MS"/>
                <a:cs typeface="Comic Sans MS"/>
              </a:rPr>
              <a:t>La corriente de secuencia negativa gira en la dirección opuesta a la del rotor.</a:t>
            </a:r>
            <a:r>
              <a:rPr lang="es-MX" sz="2400" dirty="0">
                <a:latin typeface="Comic Sans MS"/>
                <a:cs typeface="Comic Sans MS"/>
              </a:rPr>
              <a:t> </a:t>
            </a:r>
            <a:r>
              <a:rPr lang="es-MX" sz="2400" spc="-5" dirty="0">
                <a:latin typeface="Comic Sans MS"/>
                <a:cs typeface="Comic Sans MS"/>
              </a:rPr>
              <a:t>El flujo producido por esta corriente visto por el rotor tiene una frecuencia de dos</a:t>
            </a:r>
            <a:r>
              <a:rPr lang="es-MX" sz="2400" dirty="0">
                <a:latin typeface="Comic Sans MS"/>
                <a:cs typeface="Comic Sans MS"/>
              </a:rPr>
              <a:t> </a:t>
            </a:r>
            <a:r>
              <a:rPr lang="es-MX" sz="2400" spc="-5" dirty="0">
                <a:latin typeface="Comic Sans MS"/>
                <a:cs typeface="Comic Sans MS"/>
              </a:rPr>
              <a:t>veces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velocidad</a:t>
            </a:r>
            <a:r>
              <a:rPr lang="es-MX" sz="2400" dirty="0">
                <a:latin typeface="Comic Sans MS"/>
                <a:cs typeface="Comic Sans MS"/>
              </a:rPr>
              <a:t> </a:t>
            </a:r>
            <a:r>
              <a:rPr lang="es-MX" sz="2400" spc="-5" dirty="0">
                <a:latin typeface="Comic Sans MS"/>
                <a:cs typeface="Comic Sans MS"/>
              </a:rPr>
              <a:t>síncrona</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resultado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rotación inversa combinada con la rotación positiva del rotor.</a:t>
            </a:r>
            <a:endParaRPr lang="es-MX" sz="2400" dirty="0">
              <a:latin typeface="Comic Sans MS"/>
              <a:cs typeface="Comic Sans MS"/>
            </a:endParaRPr>
          </a:p>
          <a:p>
            <a:pPr marL="12700" marR="5080" algn="just">
              <a:spcBef>
                <a:spcPts val="100"/>
              </a:spcBef>
              <a:tabLst>
                <a:tab pos="588010" algn="l"/>
                <a:tab pos="959485" algn="l"/>
                <a:tab pos="1903095" algn="l"/>
                <a:tab pos="2351405" algn="l"/>
              </a:tabLst>
            </a:pPr>
            <a:r>
              <a:rPr lang="es-MX" sz="2400" spc="-5" dirty="0">
                <a:latin typeface="Comic Sans MS"/>
                <a:cs typeface="Comic Sans MS"/>
              </a:rPr>
              <a:t>El efecto piel de la corriente de doble frecuencia en el rotor causa esfuerzos en los elementos superficiales del rotor.</a:t>
            </a:r>
            <a:endParaRPr lang="es-MX" sz="2400" dirty="0">
              <a:latin typeface="Comic Sans MS"/>
              <a:cs typeface="Comic Sans MS"/>
            </a:endParaRPr>
          </a:p>
          <a:p>
            <a:pPr marL="12700" marR="5080" algn="just">
              <a:spcBef>
                <a:spcPts val="100"/>
              </a:spcBef>
              <a:tabLst>
                <a:tab pos="588010" algn="l"/>
                <a:tab pos="959485" algn="l"/>
                <a:tab pos="1903095" algn="l"/>
                <a:tab pos="2351405" algn="l"/>
              </a:tabLst>
            </a:pP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1</a:t>
            </a:r>
            <a:r>
              <a:rPr lang="es-MX" sz="2400" b="1" dirty="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forma</a:t>
            </a:r>
            <a:r>
              <a:rPr lang="es-MX" sz="2400" dirty="0">
                <a:latin typeface="Comic Sans MS"/>
                <a:cs typeface="Comic Sans MS"/>
              </a:rPr>
              <a:t> </a:t>
            </a:r>
            <a:r>
              <a:rPr lang="es-MX" sz="2400" spc="-5" dirty="0">
                <a:latin typeface="Comic Sans MS"/>
                <a:cs typeface="Comic Sans MS"/>
              </a:rPr>
              <a:t>general</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rotor.</a:t>
            </a:r>
            <a:r>
              <a:rPr lang="es-MX" sz="2400" dirty="0">
                <a:latin typeface="Comic Sans MS"/>
                <a:cs typeface="Comic Sans MS"/>
              </a:rPr>
              <a:t> </a:t>
            </a:r>
            <a:r>
              <a:rPr lang="es-MX" sz="2400" spc="-5" dirty="0">
                <a:latin typeface="Comic Sans MS"/>
                <a:cs typeface="Comic Sans MS"/>
              </a:rPr>
              <a:t>Las bobinas del rotor son sujetadas al cuerpo del rotor por cuñas de metal las cuales son forzadas hacia las ranuras en</a:t>
            </a:r>
            <a:r>
              <a:rPr lang="es-MX" sz="2400" spc="155" dirty="0">
                <a:latin typeface="Comic Sans MS"/>
                <a:cs typeface="Comic Sans MS"/>
              </a:rPr>
              <a:t> </a:t>
            </a:r>
            <a:r>
              <a:rPr lang="es-MX" sz="2400" spc="-5" dirty="0">
                <a:latin typeface="Comic Sans MS"/>
                <a:cs typeface="Comic Sans MS"/>
              </a:rPr>
              <a:t>los</a:t>
            </a:r>
            <a:r>
              <a:rPr lang="es-MX" sz="2400" spc="155" dirty="0">
                <a:latin typeface="Comic Sans MS"/>
                <a:cs typeface="Comic Sans MS"/>
              </a:rPr>
              <a:t> </a:t>
            </a:r>
            <a:r>
              <a:rPr lang="es-MX" sz="2400" spc="-5" dirty="0">
                <a:latin typeface="Comic Sans MS"/>
                <a:cs typeface="Comic Sans MS"/>
              </a:rPr>
              <a:t>dientes</a:t>
            </a:r>
            <a:r>
              <a:rPr lang="es-MX" sz="2400" spc="150" dirty="0">
                <a:latin typeface="Comic Sans MS"/>
                <a:cs typeface="Comic Sans MS"/>
              </a:rPr>
              <a:t> </a:t>
            </a:r>
            <a:r>
              <a:rPr lang="es-MX" sz="2400" spc="-5" dirty="0">
                <a:latin typeface="Comic Sans MS"/>
                <a:cs typeface="Comic Sans MS"/>
              </a:rPr>
              <a:t>del</a:t>
            </a:r>
            <a:r>
              <a:rPr lang="es-MX" sz="2400" spc="155" dirty="0">
                <a:latin typeface="Comic Sans MS"/>
                <a:cs typeface="Comic Sans MS"/>
              </a:rPr>
              <a:t> </a:t>
            </a:r>
            <a:r>
              <a:rPr lang="es-MX" sz="2400" spc="-5" dirty="0">
                <a:latin typeface="Comic Sans MS"/>
                <a:cs typeface="Comic Sans MS"/>
              </a:rPr>
              <a:t>rotor.</a:t>
            </a:r>
            <a:r>
              <a:rPr lang="es-MX" sz="2400" spc="50" dirty="0">
                <a:latin typeface="Comic Sans MS"/>
                <a:cs typeface="Comic Sans MS"/>
              </a:rPr>
              <a:t> </a:t>
            </a:r>
            <a:r>
              <a:rPr lang="es-MX" sz="2400" spc="-5" dirty="0">
                <a:latin typeface="Comic Sans MS"/>
                <a:cs typeface="Comic Sans MS"/>
              </a:rPr>
              <a:t>Los</a:t>
            </a:r>
            <a:r>
              <a:rPr lang="es-MX" sz="2400" spc="150" dirty="0">
                <a:latin typeface="Comic Sans MS"/>
                <a:cs typeface="Comic Sans MS"/>
              </a:rPr>
              <a:t> </a:t>
            </a:r>
            <a:r>
              <a:rPr lang="es-MX" sz="2400" spc="-5" dirty="0">
                <a:latin typeface="Comic Sans MS"/>
                <a:cs typeface="Comic Sans MS"/>
              </a:rPr>
              <a:t>extremos</a:t>
            </a:r>
            <a:r>
              <a:rPr lang="es-MX" sz="2400" spc="150" dirty="0">
                <a:latin typeface="Comic Sans MS"/>
                <a:cs typeface="Comic Sans MS"/>
              </a:rPr>
              <a:t> </a:t>
            </a:r>
            <a:r>
              <a:rPr lang="es-MX" sz="2400" spc="-5" dirty="0">
                <a:latin typeface="Comic Sans MS"/>
                <a:cs typeface="Comic Sans MS"/>
              </a:rPr>
              <a:t>de</a:t>
            </a:r>
            <a:r>
              <a:rPr lang="es-MX" sz="2400" spc="150" dirty="0">
                <a:latin typeface="Comic Sans MS"/>
                <a:cs typeface="Comic Sans MS"/>
              </a:rPr>
              <a:t> </a:t>
            </a:r>
            <a:r>
              <a:rPr lang="es-MX" sz="2400" spc="-5" dirty="0">
                <a:latin typeface="Comic Sans MS"/>
                <a:cs typeface="Comic Sans MS"/>
              </a:rPr>
              <a:t>las</a:t>
            </a:r>
            <a:r>
              <a:rPr lang="es-MX" sz="2400" spc="155" dirty="0">
                <a:latin typeface="Comic Sans MS"/>
                <a:cs typeface="Comic Sans MS"/>
              </a:rPr>
              <a:t> </a:t>
            </a:r>
            <a:r>
              <a:rPr lang="es-MX" sz="2400" spc="-5" dirty="0">
                <a:latin typeface="Comic Sans MS"/>
                <a:cs typeface="Comic Sans MS"/>
              </a:rPr>
              <a:t>bobinas son soportadas contra fuerzas centrífugas por anillos de retención</a:t>
            </a:r>
            <a:r>
              <a:rPr lang="es-MX" sz="2400" spc="20" dirty="0">
                <a:latin typeface="Comic Sans MS"/>
                <a:cs typeface="Comic Sans MS"/>
              </a:rPr>
              <a:t> </a:t>
            </a:r>
            <a:r>
              <a:rPr lang="es-MX" sz="2400" spc="-5" dirty="0">
                <a:latin typeface="Comic Sans MS"/>
                <a:cs typeface="Comic Sans MS"/>
              </a:rPr>
              <a:t>de</a:t>
            </a:r>
            <a:r>
              <a:rPr lang="es-MX" sz="2400" spc="15" dirty="0">
                <a:latin typeface="Comic Sans MS"/>
                <a:cs typeface="Comic Sans MS"/>
              </a:rPr>
              <a:t> </a:t>
            </a:r>
            <a:r>
              <a:rPr lang="es-MX" sz="2400" spc="-5" dirty="0">
                <a:latin typeface="Comic Sans MS"/>
                <a:cs typeface="Comic Sans MS"/>
              </a:rPr>
              <a:t>acero</a:t>
            </a:r>
            <a:r>
              <a:rPr lang="es-MX" sz="2400" spc="20" dirty="0">
                <a:latin typeface="Comic Sans MS"/>
                <a:cs typeface="Comic Sans MS"/>
              </a:rPr>
              <a:t> </a:t>
            </a:r>
            <a:r>
              <a:rPr lang="es-MX" sz="2400" spc="-5" dirty="0">
                <a:latin typeface="Comic Sans MS"/>
                <a:cs typeface="Comic Sans MS"/>
              </a:rPr>
              <a:t>los</a:t>
            </a:r>
            <a:r>
              <a:rPr lang="es-MX" sz="2400" spc="10" dirty="0">
                <a:latin typeface="Comic Sans MS"/>
                <a:cs typeface="Comic Sans MS"/>
              </a:rPr>
              <a:t> </a:t>
            </a:r>
            <a:r>
              <a:rPr lang="es-MX" sz="2400" spc="-5" dirty="0">
                <a:latin typeface="Comic Sans MS"/>
                <a:cs typeface="Comic Sans MS"/>
              </a:rPr>
              <a:t>cuales</a:t>
            </a:r>
            <a:r>
              <a:rPr lang="es-MX" sz="2400" spc="10" dirty="0">
                <a:latin typeface="Comic Sans MS"/>
                <a:cs typeface="Comic Sans MS"/>
              </a:rPr>
              <a:t> </a:t>
            </a:r>
            <a:r>
              <a:rPr lang="es-MX" sz="2400" spc="-5" dirty="0">
                <a:latin typeface="Comic Sans MS"/>
                <a:cs typeface="Comic Sans MS"/>
              </a:rPr>
              <a:t>están</a:t>
            </a:r>
            <a:r>
              <a:rPr lang="es-MX" sz="2400" spc="10" dirty="0">
                <a:latin typeface="Comic Sans MS"/>
                <a:cs typeface="Comic Sans MS"/>
              </a:rPr>
              <a:t> </a:t>
            </a:r>
            <a:r>
              <a:rPr lang="es-MX" sz="2400" spc="-5" dirty="0">
                <a:latin typeface="Comic Sans MS"/>
                <a:cs typeface="Comic Sans MS"/>
              </a:rPr>
              <a:t>fijados</a:t>
            </a:r>
            <a:r>
              <a:rPr lang="es-MX" sz="2400" spc="15" dirty="0">
                <a:latin typeface="Comic Sans MS"/>
                <a:cs typeface="Comic Sans MS"/>
              </a:rPr>
              <a:t> </a:t>
            </a:r>
            <a:r>
              <a:rPr lang="es-MX" sz="2400" spc="-5" dirty="0">
                <a:latin typeface="Comic Sans MS"/>
                <a:cs typeface="Comic Sans MS"/>
              </a:rPr>
              <a:t>alrededor</a:t>
            </a:r>
            <a:r>
              <a:rPr lang="es-MX" sz="2400" spc="10" dirty="0">
                <a:latin typeface="Comic Sans MS"/>
                <a:cs typeface="Comic Sans MS"/>
              </a:rPr>
              <a:t> </a:t>
            </a:r>
            <a:r>
              <a:rPr lang="es-MX" sz="2400" spc="-5" dirty="0">
                <a:latin typeface="Comic Sans MS"/>
                <a:cs typeface="Comic Sans MS"/>
              </a:rPr>
              <a:t>del cuerpo del rotor.</a:t>
            </a:r>
            <a:r>
              <a:rPr lang="es-MX" sz="2400" dirty="0">
                <a:latin typeface="Comic Sans MS"/>
                <a:cs typeface="Comic Sans MS"/>
              </a:rPr>
              <a:t> </a:t>
            </a:r>
          </a:p>
          <a:p>
            <a:pPr marL="12700" marR="5080" algn="just">
              <a:spcBef>
                <a:spcPts val="100"/>
              </a:spcBef>
              <a:tabLst>
                <a:tab pos="588010" algn="l"/>
                <a:tab pos="959485" algn="l"/>
                <a:tab pos="1903095" algn="l"/>
                <a:tab pos="2351405" algn="l"/>
              </a:tabLst>
            </a:pPr>
            <a:endParaRPr lang="es-MX" sz="2400" spc="-5" dirty="0">
              <a:latin typeface="Comic Sans MS"/>
              <a:cs typeface="Comic Sans MS"/>
            </a:endParaRPr>
          </a:p>
          <a:p>
            <a:pPr marL="12700" marR="5080" algn="just">
              <a:spcBef>
                <a:spcPts val="100"/>
              </a:spcBef>
              <a:tabLst>
                <a:tab pos="588010" algn="l"/>
                <a:tab pos="959485" algn="l"/>
                <a:tab pos="1903095" algn="l"/>
                <a:tab pos="2351405" algn="l"/>
              </a:tabLst>
            </a:pPr>
            <a:endParaRPr lang="es-MX" sz="2400" spc="-5" dirty="0">
              <a:latin typeface="Comic Sans MS"/>
              <a:cs typeface="Comic Sans MS"/>
            </a:endParaRPr>
          </a:p>
          <a:p>
            <a:pPr marL="12700" marR="5080" algn="just">
              <a:spcBef>
                <a:spcPts val="100"/>
              </a:spcBef>
              <a:tabLst>
                <a:tab pos="588010" algn="l"/>
                <a:tab pos="959485" algn="l"/>
                <a:tab pos="1903095" algn="l"/>
                <a:tab pos="2351405" algn="l"/>
              </a:tabLst>
            </a:pPr>
            <a:endParaRPr lang="es-MX" sz="2400" spc="-5" dirty="0">
              <a:latin typeface="Comic Sans MS"/>
              <a:cs typeface="Comic Sans MS"/>
            </a:endParaRPr>
          </a:p>
          <a:p>
            <a:pPr marL="12700" marR="5080" algn="just">
              <a:spcBef>
                <a:spcPts val="100"/>
              </a:spcBef>
              <a:tabLst>
                <a:tab pos="588010" algn="l"/>
                <a:tab pos="959485" algn="l"/>
                <a:tab pos="1903095" algn="l"/>
                <a:tab pos="2351405" algn="l"/>
              </a:tabLst>
            </a:pPr>
            <a:endParaRPr lang="es-MX" sz="2400" spc="-5" dirty="0">
              <a:latin typeface="Comic Sans MS"/>
              <a:cs typeface="Comic Sans MS"/>
            </a:endParaRPr>
          </a:p>
          <a:p>
            <a:pPr marL="12700" marR="5080" algn="just">
              <a:spcBef>
                <a:spcPts val="100"/>
              </a:spcBef>
              <a:tabLst>
                <a:tab pos="588010" algn="l"/>
                <a:tab pos="959485" algn="l"/>
                <a:tab pos="1903095" algn="l"/>
                <a:tab pos="2351405" algn="l"/>
              </a:tabLst>
            </a:pPr>
            <a:endParaRPr lang="es-MX" sz="2400" spc="-5" dirty="0">
              <a:latin typeface="Comic Sans MS"/>
              <a:cs typeface="Comic Sans MS"/>
            </a:endParaRPr>
          </a:p>
          <a:p>
            <a:pPr marL="12700" marR="5080" algn="just">
              <a:spcBef>
                <a:spcPts val="100"/>
              </a:spcBef>
              <a:tabLst>
                <a:tab pos="588010" algn="l"/>
                <a:tab pos="959485" algn="l"/>
                <a:tab pos="1903095" algn="l"/>
                <a:tab pos="2351405" algn="l"/>
              </a:tabLst>
            </a:pPr>
            <a:endParaRPr lang="es-MX" sz="2400" spc="-5" dirty="0">
              <a:latin typeface="Comic Sans MS"/>
              <a:cs typeface="Comic Sans MS"/>
            </a:endParaRPr>
          </a:p>
          <a:p>
            <a:pPr marL="12700" marR="5080" algn="just">
              <a:spcBef>
                <a:spcPts val="100"/>
              </a:spcBef>
              <a:tabLst>
                <a:tab pos="588010" algn="l"/>
                <a:tab pos="959485" algn="l"/>
                <a:tab pos="1903095" algn="l"/>
                <a:tab pos="2351405" algn="l"/>
              </a:tabLst>
            </a:pPr>
            <a:endParaRPr lang="es-MX" sz="2400" spc="-5" dirty="0">
              <a:latin typeface="Comic Sans MS"/>
              <a:cs typeface="Comic Sans MS"/>
            </a:endParaRPr>
          </a:p>
          <a:p>
            <a:pPr marL="12700" marR="5080" algn="just">
              <a:spcBef>
                <a:spcPts val="100"/>
              </a:spcBef>
              <a:tabLst>
                <a:tab pos="588010" algn="l"/>
                <a:tab pos="959485" algn="l"/>
                <a:tab pos="1903095" algn="l"/>
                <a:tab pos="2351405" algn="l"/>
              </a:tabLst>
            </a:pPr>
            <a:endParaRPr lang="es-MX" sz="2400" spc="-5" dirty="0">
              <a:latin typeface="Comic Sans MS"/>
              <a:cs typeface="Comic Sans MS"/>
            </a:endParaRPr>
          </a:p>
          <a:p>
            <a:pPr marL="12700" marR="5080" algn="just">
              <a:spcBef>
                <a:spcPts val="100"/>
              </a:spcBef>
              <a:tabLst>
                <a:tab pos="588010" algn="l"/>
                <a:tab pos="959485" algn="l"/>
                <a:tab pos="1903095" algn="l"/>
                <a:tab pos="2351405" algn="l"/>
              </a:tabLst>
            </a:pPr>
            <a:endParaRPr lang="es-MX" sz="2400" spc="-5" dirty="0">
              <a:latin typeface="Comic Sans MS"/>
              <a:cs typeface="Comic Sans MS"/>
            </a:endParaRPr>
          </a:p>
          <a:p>
            <a:pPr marL="12700" marR="5080" algn="ctr">
              <a:spcBef>
                <a:spcPts val="100"/>
              </a:spcBef>
              <a:tabLst>
                <a:tab pos="588010" algn="l"/>
                <a:tab pos="959485" algn="l"/>
                <a:tab pos="1903095" algn="l"/>
                <a:tab pos="2351405" algn="l"/>
              </a:tabLst>
            </a:pPr>
            <a:r>
              <a:rPr lang="es-AR" sz="2000" b="1" spc="-5" dirty="0">
                <a:latin typeface="Comic Sans MS"/>
                <a:cs typeface="Comic Sans MS"/>
              </a:rPr>
              <a:t>Figura</a:t>
            </a:r>
            <a:r>
              <a:rPr lang="es-AR" sz="2000" b="1" dirty="0">
                <a:latin typeface="Comic Sans MS"/>
                <a:cs typeface="Comic Sans MS"/>
              </a:rPr>
              <a:t> </a:t>
            </a:r>
            <a:r>
              <a:rPr lang="es-AR" sz="2000" b="1" spc="-5" dirty="0">
                <a:latin typeface="Comic Sans MS"/>
                <a:cs typeface="Comic Sans MS"/>
              </a:rPr>
              <a:t>1.</a:t>
            </a:r>
            <a:r>
              <a:rPr lang="es-AR" sz="2000" b="1" spc="240" dirty="0">
                <a:latin typeface="Comic Sans MS"/>
                <a:cs typeface="Comic Sans MS"/>
              </a:rPr>
              <a:t> </a:t>
            </a:r>
            <a:r>
              <a:rPr lang="es-AR" sz="2000" b="1" spc="-5" dirty="0">
                <a:latin typeface="Comic Sans MS"/>
                <a:cs typeface="Comic Sans MS"/>
              </a:rPr>
              <a:t>Corrientes</a:t>
            </a:r>
            <a:r>
              <a:rPr lang="es-AR" sz="2000" b="1" dirty="0">
                <a:latin typeface="Comic Sans MS"/>
                <a:cs typeface="Comic Sans MS"/>
              </a:rPr>
              <a:t> </a:t>
            </a:r>
            <a:r>
              <a:rPr lang="es-AR" sz="2000" b="1" spc="-5" dirty="0">
                <a:latin typeface="Comic Sans MS"/>
                <a:cs typeface="Comic Sans MS"/>
              </a:rPr>
              <a:t>en</a:t>
            </a:r>
            <a:r>
              <a:rPr lang="es-AR" sz="2000" b="1" spc="10" dirty="0">
                <a:latin typeface="Comic Sans MS"/>
                <a:cs typeface="Comic Sans MS"/>
              </a:rPr>
              <a:t> </a:t>
            </a:r>
            <a:r>
              <a:rPr lang="es-AR" sz="2000" b="1" spc="-5" dirty="0">
                <a:latin typeface="Comic Sans MS"/>
                <a:cs typeface="Comic Sans MS"/>
              </a:rPr>
              <a:t>la</a:t>
            </a:r>
            <a:r>
              <a:rPr lang="es-AR" sz="2000" b="1" dirty="0">
                <a:latin typeface="Comic Sans MS"/>
                <a:cs typeface="Comic Sans MS"/>
              </a:rPr>
              <a:t> </a:t>
            </a:r>
            <a:r>
              <a:rPr lang="es-AR" sz="2000" b="1" spc="-5" dirty="0">
                <a:latin typeface="Comic Sans MS"/>
                <a:cs typeface="Comic Sans MS"/>
              </a:rPr>
              <a:t>superficie</a:t>
            </a:r>
            <a:r>
              <a:rPr lang="es-AR" sz="2000" b="1" spc="5" dirty="0">
                <a:latin typeface="Comic Sans MS"/>
                <a:cs typeface="Comic Sans MS"/>
              </a:rPr>
              <a:t> </a:t>
            </a:r>
            <a:r>
              <a:rPr lang="es-AR" sz="2000" b="1" spc="-10" dirty="0">
                <a:latin typeface="Comic Sans MS"/>
                <a:cs typeface="Comic Sans MS"/>
              </a:rPr>
              <a:t>del</a:t>
            </a:r>
            <a:r>
              <a:rPr lang="es-AR" sz="2000" b="1" dirty="0">
                <a:latin typeface="Comic Sans MS"/>
                <a:cs typeface="Comic Sans MS"/>
              </a:rPr>
              <a:t> </a:t>
            </a:r>
            <a:r>
              <a:rPr lang="es-AR" sz="2000" b="1" spc="-10" dirty="0">
                <a:latin typeface="Comic Sans MS"/>
                <a:cs typeface="Comic Sans MS"/>
              </a:rPr>
              <a:t>rotor</a:t>
            </a:r>
            <a:endParaRPr lang="es-AR" sz="2000" b="1" dirty="0">
              <a:latin typeface="Comic Sans MS"/>
              <a:cs typeface="Comic Sans MS"/>
            </a:endParaRPr>
          </a:p>
          <a:p>
            <a:pPr marL="12700" marR="5080" algn="just">
              <a:spcBef>
                <a:spcPts val="100"/>
              </a:spcBef>
              <a:tabLst>
                <a:tab pos="588010" algn="l"/>
                <a:tab pos="959485" algn="l"/>
                <a:tab pos="1903095" algn="l"/>
                <a:tab pos="2351405" algn="l"/>
              </a:tabLst>
            </a:pPr>
            <a:r>
              <a:rPr lang="es-MX" sz="2400" spc="-5" dirty="0">
                <a:latin typeface="Comic Sans MS"/>
                <a:cs typeface="Comic Sans MS"/>
              </a:rPr>
              <a:t>El efecto piel causa que las corrientes de</a:t>
            </a:r>
            <a:r>
              <a:rPr lang="es-MX" sz="2400" spc="135" dirty="0">
                <a:latin typeface="Comic Sans MS"/>
                <a:cs typeface="Comic Sans MS"/>
              </a:rPr>
              <a:t> </a:t>
            </a:r>
            <a:r>
              <a:rPr lang="es-MX" sz="2400" spc="-5" dirty="0">
                <a:latin typeface="Comic Sans MS"/>
                <a:cs typeface="Comic Sans MS"/>
              </a:rPr>
              <a:t>doble</a:t>
            </a:r>
            <a:r>
              <a:rPr lang="es-MX" sz="2400" spc="140" dirty="0">
                <a:latin typeface="Comic Sans MS"/>
                <a:cs typeface="Comic Sans MS"/>
              </a:rPr>
              <a:t> </a:t>
            </a:r>
            <a:r>
              <a:rPr lang="es-MX" sz="2400" spc="-5" dirty="0">
                <a:latin typeface="Comic Sans MS"/>
                <a:cs typeface="Comic Sans MS"/>
              </a:rPr>
              <a:t>frecuencia</a:t>
            </a:r>
            <a:r>
              <a:rPr lang="es-MX" sz="2400" spc="135" dirty="0">
                <a:latin typeface="Comic Sans MS"/>
                <a:cs typeface="Comic Sans MS"/>
              </a:rPr>
              <a:t> </a:t>
            </a:r>
            <a:r>
              <a:rPr lang="es-MX" sz="2400" spc="-5" dirty="0">
                <a:latin typeface="Comic Sans MS"/>
                <a:cs typeface="Comic Sans MS"/>
              </a:rPr>
              <a:t>sean</a:t>
            </a:r>
            <a:r>
              <a:rPr lang="es-MX" sz="2400" spc="130" dirty="0">
                <a:latin typeface="Comic Sans MS"/>
                <a:cs typeface="Comic Sans MS"/>
              </a:rPr>
              <a:t> </a:t>
            </a:r>
            <a:r>
              <a:rPr lang="es-MX" sz="2400" spc="-5" dirty="0">
                <a:latin typeface="Comic Sans MS"/>
                <a:cs typeface="Comic Sans MS"/>
              </a:rPr>
              <a:t>concentradas</a:t>
            </a:r>
            <a:r>
              <a:rPr lang="es-MX" sz="2400" spc="135" dirty="0">
                <a:latin typeface="Comic Sans MS"/>
                <a:cs typeface="Comic Sans MS"/>
              </a:rPr>
              <a:t> </a:t>
            </a:r>
            <a:r>
              <a:rPr lang="es-MX" sz="2400" spc="-5" dirty="0">
                <a:latin typeface="Comic Sans MS"/>
                <a:cs typeface="Comic Sans MS"/>
              </a:rPr>
              <a:t>en</a:t>
            </a:r>
            <a:r>
              <a:rPr lang="es-MX" sz="2400" spc="130" dirty="0">
                <a:latin typeface="Comic Sans MS"/>
                <a:cs typeface="Comic Sans MS"/>
              </a:rPr>
              <a:t> </a:t>
            </a:r>
            <a:r>
              <a:rPr lang="es-MX" sz="2400" spc="-5" dirty="0">
                <a:latin typeface="Comic Sans MS"/>
                <a:cs typeface="Comic Sans MS"/>
              </a:rPr>
              <a:t>la</a:t>
            </a:r>
            <a:r>
              <a:rPr lang="es-MX" sz="2400" spc="130" dirty="0">
                <a:latin typeface="Comic Sans MS"/>
                <a:cs typeface="Comic Sans MS"/>
              </a:rPr>
              <a:t> </a:t>
            </a:r>
            <a:r>
              <a:rPr lang="es-MX" sz="2400" spc="-5" dirty="0">
                <a:latin typeface="Comic Sans MS"/>
                <a:cs typeface="Comic Sans MS"/>
              </a:rPr>
              <a:t>superficie de la cara del polo y dientes.</a:t>
            </a:r>
            <a:r>
              <a:rPr lang="es-MX" sz="2400" dirty="0">
                <a:latin typeface="Comic Sans MS"/>
                <a:cs typeface="Comic Sans MS"/>
              </a:rPr>
              <a:t> </a:t>
            </a:r>
            <a:r>
              <a:rPr lang="es-MX" sz="2400" spc="-5" dirty="0">
                <a:latin typeface="Comic Sans MS"/>
                <a:cs typeface="Comic Sans MS"/>
              </a:rPr>
              <a:t>Las ranuras del rotor y las pistas metálicas debajo de las ranuras, las cuales son localizados cerca de la superficie del rotor, conducen la corriente de alta frecuencia.</a:t>
            </a:r>
            <a:r>
              <a:rPr lang="es-MX" sz="2400" dirty="0">
                <a:latin typeface="Comic Sans MS"/>
                <a:cs typeface="Comic Sans MS"/>
              </a:rPr>
              <a:t> </a:t>
            </a:r>
            <a:r>
              <a:rPr lang="es-MX" sz="2400" spc="-5" dirty="0">
                <a:latin typeface="Comic Sans MS"/>
                <a:cs typeface="Comic Sans MS"/>
              </a:rPr>
              <a:t>Esta corriente fluye a lo largo de la superficie hacia los anillos de retención.</a:t>
            </a:r>
            <a:r>
              <a:rPr lang="es-MX" sz="2400" dirty="0">
                <a:latin typeface="Comic Sans MS"/>
                <a:cs typeface="Comic Sans MS"/>
              </a:rPr>
              <a:t> </a:t>
            </a:r>
            <a:endParaRPr sz="900" dirty="0">
              <a:latin typeface="Comic Sans MS"/>
              <a:cs typeface="Comic Sans MS"/>
            </a:endParaRPr>
          </a:p>
        </p:txBody>
      </p:sp>
      <p:pic>
        <p:nvPicPr>
          <p:cNvPr id="15" name="object 3">
            <a:extLst>
              <a:ext uri="{FF2B5EF4-FFF2-40B4-BE49-F238E27FC236}">
                <a16:creationId xmlns="" xmlns:a16="http://schemas.microsoft.com/office/drawing/2014/main" id="{468BFA5A-204E-47E9-9FB4-45ADC3B0F8C6}"/>
              </a:ext>
            </a:extLst>
          </p:cNvPr>
          <p:cNvPicPr/>
          <p:nvPr/>
        </p:nvPicPr>
        <p:blipFill>
          <a:blip r:embed="rId2" cstate="print"/>
          <a:stretch>
            <a:fillRect/>
          </a:stretch>
        </p:blipFill>
        <p:spPr>
          <a:xfrm>
            <a:off x="5283200" y="4800600"/>
            <a:ext cx="5103549" cy="3048000"/>
          </a:xfrm>
          <a:prstGeom prst="rect">
            <a:avLst/>
          </a:prstGeom>
        </p:spPr>
      </p:pic>
    </p:spTree>
    <p:extLst>
      <p:ext uri="{BB962C8B-B14F-4D97-AF65-F5344CB8AC3E}">
        <p14:creationId xmlns="" xmlns:p14="http://schemas.microsoft.com/office/powerpoint/2010/main" val="89247934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330200" y="533400"/>
            <a:ext cx="17221200" cy="3676006"/>
          </a:xfrm>
          <a:prstGeom prst="rect">
            <a:avLst/>
          </a:prstGeom>
        </p:spPr>
        <p:txBody>
          <a:bodyPr vert="horz" wrap="square" lIns="0" tIns="12700" rIns="0" bIns="0" rtlCol="0">
            <a:spAutoFit/>
          </a:bodyPr>
          <a:lstStyle/>
          <a:p>
            <a:pPr marL="12700" marR="5080" algn="just">
              <a:spcBef>
                <a:spcPts val="100"/>
              </a:spcBef>
              <a:tabLst>
                <a:tab pos="588010" algn="l"/>
                <a:tab pos="959485" algn="l"/>
                <a:tab pos="1903095" algn="l"/>
                <a:tab pos="2351405" algn="l"/>
              </a:tabLst>
            </a:pPr>
            <a:r>
              <a:rPr lang="es-MX" sz="2400" spc="-5" dirty="0">
                <a:latin typeface="Comic Sans MS"/>
                <a:cs typeface="Comic Sans MS"/>
              </a:rPr>
              <a:t>La corriente entonces fluye a través del contacto metal a metal</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anillos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retención</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rotor</a:t>
            </a:r>
            <a:r>
              <a:rPr lang="es-MX" sz="2400" spc="254" dirty="0">
                <a:latin typeface="Comic Sans MS"/>
                <a:cs typeface="Comic Sans MS"/>
              </a:rPr>
              <a:t> </a:t>
            </a:r>
            <a:r>
              <a:rPr lang="es-MX" sz="2400" spc="-5" dirty="0">
                <a:latin typeface="Comic Sans MS"/>
                <a:cs typeface="Comic Sans MS"/>
              </a:rPr>
              <a:t>y</a:t>
            </a:r>
            <a:r>
              <a:rPr lang="es-MX" sz="2400" spc="260" dirty="0">
                <a:latin typeface="Comic Sans MS"/>
                <a:cs typeface="Comic Sans MS"/>
              </a:rPr>
              <a:t> </a:t>
            </a:r>
            <a:r>
              <a:rPr lang="es-MX" sz="2400" spc="-5" dirty="0">
                <a:latin typeface="Comic Sans MS"/>
                <a:cs typeface="Comic Sans MS"/>
              </a:rPr>
              <a:t>ranuras. Debido al efecto piel, únicamente una pequeña parte de esta corriente de alta frecuencia fluye en los devanados de campo.</a:t>
            </a:r>
          </a:p>
          <a:p>
            <a:pPr marL="12700" marR="5080" algn="just">
              <a:spcBef>
                <a:spcPts val="100"/>
              </a:spcBef>
              <a:tabLst>
                <a:tab pos="588010" algn="l"/>
                <a:tab pos="959485" algn="l"/>
                <a:tab pos="1903095" algn="l"/>
                <a:tab pos="2351405" algn="l"/>
              </a:tabLst>
            </a:pPr>
            <a:r>
              <a:rPr lang="es-MX" sz="2400" spc="-5" dirty="0">
                <a:latin typeface="Comic Sans MS"/>
                <a:cs typeface="Comic Sans MS"/>
              </a:rPr>
              <a:t>El calentamiento por secuencia negativa más allá de los límites del rotor resulta en dos modos de falla.</a:t>
            </a:r>
            <a:r>
              <a:rPr lang="es-MX" sz="2400" dirty="0">
                <a:latin typeface="Comic Sans MS"/>
                <a:cs typeface="Comic Sans MS"/>
              </a:rPr>
              <a:t> </a:t>
            </a:r>
            <a:r>
              <a:rPr lang="es-MX" sz="2400" spc="-5" dirty="0">
                <a:latin typeface="Comic Sans MS"/>
                <a:cs typeface="Comic Sans MS"/>
              </a:rPr>
              <a:t>Primero, las ranuras son sobrecalentadas al punto donde ellas se recosen</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suficiente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romperse.</a:t>
            </a:r>
            <a:r>
              <a:rPr lang="es-MX" sz="2400" dirty="0">
                <a:latin typeface="Comic Sans MS"/>
                <a:cs typeface="Comic Sans MS"/>
              </a:rPr>
              <a:t> </a:t>
            </a:r>
            <a:r>
              <a:rPr lang="es-MX" sz="2400" spc="-5" dirty="0">
                <a:latin typeface="Comic Sans MS"/>
                <a:cs typeface="Comic Sans MS"/>
              </a:rPr>
              <a:t>Segundo,</a:t>
            </a:r>
            <a:r>
              <a:rPr lang="es-MX" sz="2400" dirty="0">
                <a:latin typeface="Comic Sans MS"/>
                <a:cs typeface="Comic Sans MS"/>
              </a:rPr>
              <a:t> </a:t>
            </a:r>
            <a:r>
              <a:rPr lang="es-MX" sz="2400" spc="-5" dirty="0">
                <a:latin typeface="Comic Sans MS"/>
                <a:cs typeface="Comic Sans MS"/>
              </a:rPr>
              <a:t>el calentamiento</a:t>
            </a:r>
            <a:r>
              <a:rPr lang="es-MX" sz="2400" spc="120" dirty="0">
                <a:latin typeface="Comic Sans MS"/>
                <a:cs typeface="Comic Sans MS"/>
              </a:rPr>
              <a:t> </a:t>
            </a:r>
            <a:r>
              <a:rPr lang="es-MX" sz="2400" spc="-5" dirty="0">
                <a:latin typeface="Comic Sans MS"/>
                <a:cs typeface="Comic Sans MS"/>
              </a:rPr>
              <a:t>puede</a:t>
            </a:r>
            <a:r>
              <a:rPr lang="es-MX" sz="2400" spc="125" dirty="0">
                <a:latin typeface="Comic Sans MS"/>
                <a:cs typeface="Comic Sans MS"/>
              </a:rPr>
              <a:t> </a:t>
            </a:r>
            <a:r>
              <a:rPr lang="es-MX" sz="2400" spc="-5" dirty="0">
                <a:latin typeface="Comic Sans MS"/>
                <a:cs typeface="Comic Sans MS"/>
              </a:rPr>
              <a:t>causar</a:t>
            </a:r>
            <a:r>
              <a:rPr lang="es-MX" sz="2400" spc="120" dirty="0">
                <a:latin typeface="Comic Sans MS"/>
                <a:cs typeface="Comic Sans MS"/>
              </a:rPr>
              <a:t> </a:t>
            </a:r>
            <a:r>
              <a:rPr lang="es-MX" sz="2400" spc="-5" dirty="0">
                <a:latin typeface="Comic Sans MS"/>
                <a:cs typeface="Comic Sans MS"/>
              </a:rPr>
              <a:t>que</a:t>
            </a:r>
            <a:r>
              <a:rPr lang="es-MX" sz="2400" spc="125" dirty="0">
                <a:latin typeface="Comic Sans MS"/>
                <a:cs typeface="Comic Sans MS"/>
              </a:rPr>
              <a:t> </a:t>
            </a:r>
            <a:r>
              <a:rPr lang="es-MX" sz="2400" spc="-5" dirty="0">
                <a:latin typeface="Comic Sans MS"/>
                <a:cs typeface="Comic Sans MS"/>
              </a:rPr>
              <a:t>los</a:t>
            </a:r>
            <a:r>
              <a:rPr lang="es-MX" sz="2400" spc="120" dirty="0">
                <a:latin typeface="Comic Sans MS"/>
                <a:cs typeface="Comic Sans MS"/>
              </a:rPr>
              <a:t> </a:t>
            </a:r>
            <a:r>
              <a:rPr lang="es-MX" sz="2400" spc="-5" dirty="0">
                <a:latin typeface="Comic Sans MS"/>
                <a:cs typeface="Comic Sans MS"/>
              </a:rPr>
              <a:t>anillos</a:t>
            </a:r>
            <a:r>
              <a:rPr lang="es-MX" sz="2400" spc="100" dirty="0">
                <a:latin typeface="Comic Sans MS"/>
                <a:cs typeface="Comic Sans MS"/>
              </a:rPr>
              <a:t> </a:t>
            </a:r>
            <a:r>
              <a:rPr lang="es-MX" sz="2400" spc="-5" dirty="0">
                <a:latin typeface="Comic Sans MS"/>
                <a:cs typeface="Comic Sans MS"/>
              </a:rPr>
              <a:t>de</a:t>
            </a:r>
            <a:r>
              <a:rPr lang="es-MX" sz="2400" spc="114" dirty="0">
                <a:latin typeface="Comic Sans MS"/>
                <a:cs typeface="Comic Sans MS"/>
              </a:rPr>
              <a:t> </a:t>
            </a:r>
            <a:r>
              <a:rPr lang="es-MX" sz="2400" spc="-5" dirty="0">
                <a:latin typeface="Comic Sans MS"/>
                <a:cs typeface="Comic Sans MS"/>
              </a:rPr>
              <a:t>retención se expandan y floten libres del cuerpo del rotor lo que resulta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arqueos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soportes.</a:t>
            </a:r>
            <a:r>
              <a:rPr lang="es-MX" sz="2400" spc="260" dirty="0">
                <a:latin typeface="Comic Sans MS"/>
                <a:cs typeface="Comic Sans MS"/>
              </a:rPr>
              <a:t> </a:t>
            </a:r>
            <a:r>
              <a:rPr lang="es-MX" sz="2400" spc="-5" dirty="0">
                <a:latin typeface="Comic Sans MS"/>
                <a:cs typeface="Comic Sans MS"/>
              </a:rPr>
              <a:t>En</a:t>
            </a:r>
            <a:r>
              <a:rPr lang="es-MX" sz="2400" spc="254" dirty="0">
                <a:latin typeface="Comic Sans MS"/>
                <a:cs typeface="Comic Sans MS"/>
              </a:rPr>
              <a:t> </a:t>
            </a:r>
            <a:r>
              <a:rPr lang="es-MX" sz="2400" spc="-5" dirty="0">
                <a:latin typeface="Comic Sans MS"/>
                <a:cs typeface="Comic Sans MS"/>
              </a:rPr>
              <a:t>máquinas pequeñas, la falla ocurre primero en los soportes y en máquinas grandes, la ruptura de las ranuras después de que han sido recocidas por sobrecalentamiento ocurre primero.</a:t>
            </a:r>
          </a:p>
          <a:p>
            <a:pPr marL="12700" marR="5080" algn="just">
              <a:spcBef>
                <a:spcPts val="100"/>
              </a:spcBef>
              <a:tabLst>
                <a:tab pos="588010" algn="l"/>
                <a:tab pos="959485" algn="l"/>
                <a:tab pos="1903095" algn="l"/>
                <a:tab pos="2351405" algn="l"/>
              </a:tabLst>
            </a:pPr>
            <a:r>
              <a:rPr lang="es-MX" sz="2400" spc="-5" dirty="0">
                <a:latin typeface="Comic Sans MS"/>
                <a:cs typeface="Comic Sans MS"/>
              </a:rPr>
              <a:t>Ambos</a:t>
            </a:r>
            <a:r>
              <a:rPr lang="es-MX" sz="2400" dirty="0">
                <a:latin typeface="Comic Sans MS"/>
                <a:cs typeface="Comic Sans MS"/>
              </a:rPr>
              <a:t> </a:t>
            </a:r>
            <a:r>
              <a:rPr lang="es-MX" sz="2400" spc="-5" dirty="0">
                <a:latin typeface="Comic Sans MS"/>
                <a:cs typeface="Comic Sans MS"/>
              </a:rPr>
              <a:t>modos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dan</a:t>
            </a:r>
            <a:r>
              <a:rPr lang="es-MX" sz="2400" dirty="0">
                <a:latin typeface="Comic Sans MS"/>
                <a:cs typeface="Comic Sans MS"/>
              </a:rPr>
              <a:t> </a:t>
            </a:r>
            <a:r>
              <a:rPr lang="es-MX" sz="2400" spc="-5" dirty="0">
                <a:latin typeface="Comic Sans MS"/>
                <a:cs typeface="Comic Sans MS"/>
              </a:rPr>
              <a:t>como</a:t>
            </a:r>
            <a:r>
              <a:rPr lang="es-MX" sz="2400" spc="260" dirty="0">
                <a:latin typeface="Comic Sans MS"/>
                <a:cs typeface="Comic Sans MS"/>
              </a:rPr>
              <a:t> </a:t>
            </a:r>
            <a:r>
              <a:rPr lang="es-MX" sz="2400" spc="-5" dirty="0">
                <a:latin typeface="Comic Sans MS"/>
                <a:cs typeface="Comic Sans MS"/>
              </a:rPr>
              <a:t>resultado</a:t>
            </a:r>
            <a:r>
              <a:rPr lang="es-MX" sz="2400" spc="260" dirty="0">
                <a:latin typeface="Comic Sans MS"/>
                <a:cs typeface="Comic Sans MS"/>
              </a:rPr>
              <a:t> </a:t>
            </a:r>
            <a:r>
              <a:rPr lang="es-MX" sz="2400" spc="-5" dirty="0">
                <a:latin typeface="Comic Sans MS"/>
                <a:cs typeface="Comic Sans MS"/>
              </a:rPr>
              <a:t>un significante tiempo fuera del equipo por reparaciones al cuerpo del</a:t>
            </a:r>
            <a:r>
              <a:rPr lang="es-MX" sz="2400" dirty="0">
                <a:latin typeface="Comic Sans MS"/>
                <a:cs typeface="Comic Sans MS"/>
              </a:rPr>
              <a:t> </a:t>
            </a:r>
            <a:r>
              <a:rPr lang="es-MX" sz="2400" spc="-10" dirty="0">
                <a:latin typeface="Comic Sans MS"/>
                <a:cs typeface="Comic Sans MS"/>
              </a:rPr>
              <a:t>rotor.</a:t>
            </a:r>
            <a:endParaRPr lang="es-MX" sz="2400" dirty="0">
              <a:latin typeface="Comic Sans MS"/>
              <a:cs typeface="Comic Sans MS"/>
            </a:endParaRPr>
          </a:p>
          <a:p>
            <a:pPr marL="12700" marR="5080">
              <a:lnSpc>
                <a:spcPct val="116100"/>
              </a:lnSpc>
              <a:spcBef>
                <a:spcPts val="100"/>
              </a:spcBef>
              <a:tabLst>
                <a:tab pos="588010" algn="l"/>
                <a:tab pos="959485" algn="l"/>
                <a:tab pos="1903095" algn="l"/>
                <a:tab pos="2351405" algn="l"/>
              </a:tabLst>
            </a:pPr>
            <a:endParaRPr lang="es-MX" sz="900" dirty="0">
              <a:latin typeface="Comic Sans MS"/>
              <a:cs typeface="Comic Sans MS"/>
            </a:endParaRPr>
          </a:p>
          <a:p>
            <a:pPr marL="12700" marR="5080">
              <a:lnSpc>
                <a:spcPct val="116100"/>
              </a:lnSpc>
              <a:spcBef>
                <a:spcPts val="100"/>
              </a:spcBef>
              <a:tabLst>
                <a:tab pos="588010" algn="l"/>
                <a:tab pos="959485" algn="l"/>
                <a:tab pos="1903095" algn="l"/>
                <a:tab pos="2351405" algn="l"/>
              </a:tabLst>
            </a:pPr>
            <a:endParaRPr lang="es-MX" sz="900" dirty="0">
              <a:latin typeface="Comic Sans MS"/>
              <a:cs typeface="Comic Sans MS"/>
            </a:endParaRPr>
          </a:p>
          <a:p>
            <a:pPr marL="12700" marR="5080">
              <a:lnSpc>
                <a:spcPct val="116100"/>
              </a:lnSpc>
              <a:spcBef>
                <a:spcPts val="100"/>
              </a:spcBef>
              <a:tabLst>
                <a:tab pos="588010" algn="l"/>
                <a:tab pos="959485" algn="l"/>
                <a:tab pos="1903095" algn="l"/>
                <a:tab pos="2351405" algn="l"/>
              </a:tabLst>
            </a:pPr>
            <a:endParaRPr lang="es-MX" sz="900" dirty="0">
              <a:latin typeface="Comic Sans MS"/>
              <a:cs typeface="Comic Sans MS"/>
            </a:endParaRPr>
          </a:p>
          <a:p>
            <a:pPr marL="12700" marR="5080">
              <a:lnSpc>
                <a:spcPct val="116100"/>
              </a:lnSpc>
              <a:spcBef>
                <a:spcPts val="100"/>
              </a:spcBef>
              <a:tabLst>
                <a:tab pos="588010" algn="l"/>
                <a:tab pos="959485" algn="l"/>
                <a:tab pos="1903095" algn="l"/>
                <a:tab pos="2351405" algn="l"/>
              </a:tabLst>
            </a:pPr>
            <a:endParaRPr sz="900" dirty="0">
              <a:latin typeface="Comic Sans MS"/>
              <a:cs typeface="Comic Sans MS"/>
            </a:endParaRPr>
          </a:p>
        </p:txBody>
      </p:sp>
    </p:spTree>
    <p:extLst>
      <p:ext uri="{BB962C8B-B14F-4D97-AF65-F5344CB8AC3E}">
        <p14:creationId xmlns="" xmlns:p14="http://schemas.microsoft.com/office/powerpoint/2010/main" val="175919278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406400" y="491434"/>
            <a:ext cx="17145000" cy="7909858"/>
          </a:xfrm>
          <a:prstGeom prst="rect">
            <a:avLst/>
          </a:prstGeom>
        </p:spPr>
        <p:txBody>
          <a:bodyPr vert="horz" wrap="square" lIns="0" tIns="12700" rIns="0" bIns="0" rtlCol="0">
            <a:spAutoFit/>
          </a:bodyPr>
          <a:lstStyle/>
          <a:p>
            <a:pPr marL="12700" marR="5080" algn="just">
              <a:spcBef>
                <a:spcPts val="100"/>
              </a:spcBef>
              <a:tabLst>
                <a:tab pos="1331595" algn="l"/>
              </a:tabLst>
            </a:pPr>
            <a:r>
              <a:rPr lang="es-MX" sz="2400" b="1" dirty="0">
                <a:latin typeface="Comic Sans MS" panose="030F0702030302020204" pitchFamily="66" charset="0"/>
              </a:rPr>
              <a:t>CALENTAMIENTO DEL GENERADOR POR SECUENCIA NEGATIVA</a:t>
            </a:r>
          </a:p>
          <a:p>
            <a:pPr marL="12700" marR="5080" algn="just">
              <a:spcBef>
                <a:spcPts val="100"/>
              </a:spcBef>
              <a:tabLst>
                <a:tab pos="1331595" algn="l"/>
              </a:tabLst>
            </a:pPr>
            <a:endParaRPr lang="es-MX" sz="2400" dirty="0">
              <a:latin typeface="Comic Sans MS" panose="030F0702030302020204" pitchFamily="66" charset="0"/>
            </a:endParaRPr>
          </a:p>
          <a:p>
            <a:pPr marL="12700" marR="5080" algn="just">
              <a:spcBef>
                <a:spcPts val="100"/>
              </a:spcBef>
              <a:tabLst>
                <a:tab pos="1331595" algn="l"/>
              </a:tabLst>
            </a:pPr>
            <a:endParaRPr lang="es-MX" sz="2400" dirty="0">
              <a:latin typeface="Comic Sans MS" panose="030F0702030302020204" pitchFamily="66" charset="0"/>
            </a:endParaRPr>
          </a:p>
          <a:p>
            <a:pPr marL="12700" marR="5080" algn="just">
              <a:spcBef>
                <a:spcPts val="100"/>
              </a:spcBef>
              <a:tabLst>
                <a:tab pos="1331595" algn="l"/>
              </a:tabLst>
            </a:pPr>
            <a:r>
              <a:rPr lang="es-MX" sz="2400" dirty="0">
                <a:latin typeface="Comic Sans MS" panose="030F0702030302020204" pitchFamily="66" charset="0"/>
              </a:rPr>
              <a:t> El calentamiento por secuencia negativa en generadores sincrónicos es un proceso bien definido el cual produce límites específicos para operación desbalanceada. Excepto para pérdidas de estator pequeño, las pérdidas debido a la corriente de secuencia negativa aparecerán en el rotor de la máquina. La energía de entrada al rotor y la elevación de temperatura del rotor sobre un intervalo de tiempo es cercanamente proporcional a I2²t donde I2 es la corriente de secuencia negativa del estator y t es el intervalo de tiempo en segundos. El siguiente método fue desarrollado basado en el concepto de limitar la temperatura a las componentes del rotor abajo del nivel de daño. El límite está basado en la siguiente ecuación para un generador dado: </a:t>
            </a:r>
          </a:p>
          <a:p>
            <a:pPr marL="12700" marR="5080" algn="just">
              <a:spcBef>
                <a:spcPts val="100"/>
              </a:spcBef>
              <a:tabLst>
                <a:tab pos="1331595" algn="l"/>
              </a:tabLst>
            </a:pPr>
            <a:endParaRPr lang="es-MX" sz="2400" dirty="0">
              <a:latin typeface="Comic Sans MS" panose="030F0702030302020204" pitchFamily="66" charset="0"/>
            </a:endParaRPr>
          </a:p>
          <a:p>
            <a:pPr marL="12700" marR="5080" algn="just">
              <a:spcBef>
                <a:spcPts val="100"/>
              </a:spcBef>
              <a:tabLst>
                <a:tab pos="1331595" algn="l"/>
              </a:tabLst>
            </a:pPr>
            <a:r>
              <a:rPr lang="es-MX" sz="2400" dirty="0">
                <a:latin typeface="Comic Sans MS" panose="030F0702030302020204" pitchFamily="66" charset="0"/>
              </a:rPr>
              <a:t>K = I2²t </a:t>
            </a:r>
          </a:p>
          <a:p>
            <a:pPr marL="12700" marR="5080" algn="just">
              <a:spcBef>
                <a:spcPts val="100"/>
              </a:spcBef>
              <a:tabLst>
                <a:tab pos="1331595" algn="l"/>
              </a:tabLst>
            </a:pPr>
            <a:endParaRPr lang="es-MX" sz="2400" dirty="0">
              <a:latin typeface="Comic Sans MS" panose="030F0702030302020204" pitchFamily="66" charset="0"/>
            </a:endParaRPr>
          </a:p>
          <a:p>
            <a:pPr marL="12700" marR="5080" algn="just">
              <a:spcBef>
                <a:spcPts val="100"/>
              </a:spcBef>
              <a:tabLst>
                <a:tab pos="1331595" algn="l"/>
              </a:tabLst>
            </a:pPr>
            <a:r>
              <a:rPr lang="es-MX" sz="2400" dirty="0">
                <a:latin typeface="Comic Sans MS" panose="030F0702030302020204" pitchFamily="66" charset="0"/>
              </a:rPr>
              <a:t>K = Constante dependiente del diseño y capacidad del generador. </a:t>
            </a:r>
          </a:p>
          <a:p>
            <a:pPr marL="12700" marR="5080" algn="just">
              <a:spcBef>
                <a:spcPts val="100"/>
              </a:spcBef>
              <a:tabLst>
                <a:tab pos="1331595" algn="l"/>
              </a:tabLst>
            </a:pPr>
            <a:r>
              <a:rPr lang="es-MX" sz="2400" dirty="0">
                <a:latin typeface="Comic Sans MS" panose="030F0702030302020204" pitchFamily="66" charset="0"/>
              </a:rPr>
              <a:t>t= Tiempo en segundos. </a:t>
            </a:r>
          </a:p>
          <a:p>
            <a:pPr marL="12700" marR="5080" algn="just">
              <a:spcBef>
                <a:spcPts val="100"/>
              </a:spcBef>
              <a:tabLst>
                <a:tab pos="1331595" algn="l"/>
              </a:tabLst>
            </a:pPr>
            <a:r>
              <a:rPr lang="es-MX" sz="2400" dirty="0">
                <a:latin typeface="Comic Sans MS" panose="030F0702030302020204" pitchFamily="66" charset="0"/>
              </a:rPr>
              <a:t>I2 = Valor </a:t>
            </a:r>
            <a:r>
              <a:rPr lang="es-MX" sz="2400" dirty="0" err="1">
                <a:latin typeface="Comic Sans MS" panose="030F0702030302020204" pitchFamily="66" charset="0"/>
              </a:rPr>
              <a:t>rms</a:t>
            </a:r>
            <a:r>
              <a:rPr lang="es-MX" sz="2400" dirty="0">
                <a:latin typeface="Comic Sans MS" panose="030F0702030302020204" pitchFamily="66" charset="0"/>
              </a:rPr>
              <a:t> de corriente de secuencia negativa. </a:t>
            </a:r>
            <a:endParaRPr lang="es-MX" sz="2400" dirty="0" smtClean="0">
              <a:latin typeface="Comic Sans MS" panose="030F0702030302020204" pitchFamily="66" charset="0"/>
            </a:endParaRPr>
          </a:p>
          <a:p>
            <a:pPr marL="12700" marR="5080" algn="just">
              <a:spcBef>
                <a:spcPts val="100"/>
              </a:spcBef>
              <a:tabLst>
                <a:tab pos="1331595" algn="l"/>
              </a:tabLst>
            </a:pPr>
            <a:endParaRPr lang="es-MX" sz="2400" dirty="0">
              <a:latin typeface="Comic Sans MS" panose="030F0702030302020204" pitchFamily="66" charset="0"/>
            </a:endParaRPr>
          </a:p>
          <a:p>
            <a:pPr marL="12700" marR="5080" algn="just">
              <a:spcBef>
                <a:spcPts val="100"/>
              </a:spcBef>
              <a:tabLst>
                <a:tab pos="1331595" algn="l"/>
              </a:tabLst>
            </a:pPr>
            <a:r>
              <a:rPr lang="es-MX" sz="2400" dirty="0">
                <a:latin typeface="Comic Sans MS" panose="030F0702030302020204" pitchFamily="66" charset="0"/>
              </a:rPr>
              <a:t>El valor limitador K es determinado colocando sensores de temperatura en el rotor del generador a lo largo de la trayectoria de la corriente de secuencia negativa mientras se suministra corriente negativa al estator. Este monitoreo ha sido usado para determinar el límite de las corrientes de secuencia negativa que el rotor puede aguantar. El valor de K es proporcionado por el fabricante del generador para cada unidad específica de acuerdo con ANSI C50.13.</a:t>
            </a:r>
            <a:endParaRPr sz="2400" dirty="0">
              <a:latin typeface="Comic Sans MS" panose="030F0702030302020204" pitchFamily="66" charset="0"/>
              <a:cs typeface="Comic Sans MS"/>
            </a:endParaRPr>
          </a:p>
        </p:txBody>
      </p:sp>
      <p:sp>
        <p:nvSpPr>
          <p:cNvPr id="10" name="object 10"/>
          <p:cNvSpPr txBox="1"/>
          <p:nvPr/>
        </p:nvSpPr>
        <p:spPr>
          <a:xfrm>
            <a:off x="5942190" y="8383906"/>
            <a:ext cx="3053715" cy="162352"/>
          </a:xfrm>
          <a:prstGeom prst="rect">
            <a:avLst/>
          </a:prstGeom>
        </p:spPr>
        <p:txBody>
          <a:bodyPr vert="horz" wrap="square" lIns="0" tIns="12700" rIns="0" bIns="0" rtlCol="0">
            <a:spAutoFit/>
          </a:bodyPr>
          <a:lstStyle/>
          <a:p>
            <a:pPr marL="12700" marR="5080" algn="just">
              <a:lnSpc>
                <a:spcPct val="116100"/>
              </a:lnSpc>
              <a:spcBef>
                <a:spcPts val="100"/>
              </a:spcBef>
            </a:pPr>
            <a:endParaRPr sz="900" dirty="0">
              <a:latin typeface="Comic Sans MS"/>
              <a:cs typeface="Comic Sans MS"/>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17"/>
          <p:cNvSpPr txBox="1"/>
          <p:nvPr/>
        </p:nvSpPr>
        <p:spPr>
          <a:xfrm>
            <a:off x="330200" y="304800"/>
            <a:ext cx="17221200" cy="3919791"/>
          </a:xfrm>
          <a:prstGeom prst="rect">
            <a:avLst/>
          </a:prstGeom>
        </p:spPr>
        <p:txBody>
          <a:bodyPr vert="horz" wrap="square" lIns="0" tIns="12700" rIns="0" bIns="0" rtlCol="0">
            <a:spAutoFit/>
          </a:bodyPr>
          <a:lstStyle/>
          <a:p>
            <a:pPr marL="12700" marR="5080" algn="just">
              <a:spcBef>
                <a:spcPts val="100"/>
              </a:spcBef>
              <a:tabLst>
                <a:tab pos="859155" algn="l"/>
                <a:tab pos="1177925" algn="l"/>
                <a:tab pos="2028825" algn="l"/>
                <a:tab pos="2822575" algn="l"/>
              </a:tabLst>
            </a:pPr>
            <a:r>
              <a:rPr sz="2400" b="1" spc="-5" dirty="0">
                <a:latin typeface="Comic Sans MS"/>
                <a:cs typeface="Comic Sans MS"/>
              </a:rPr>
              <a:t>CAPACIDAD</a:t>
            </a:r>
            <a:r>
              <a:rPr lang="en-US" sz="2400" b="1" spc="-5" dirty="0">
                <a:latin typeface="Comic Sans MS"/>
                <a:cs typeface="Comic Sans MS"/>
              </a:rPr>
              <a:t> </a:t>
            </a:r>
            <a:r>
              <a:rPr sz="2400" b="1" spc="-5" dirty="0">
                <a:latin typeface="Comic Sans MS"/>
                <a:cs typeface="Comic Sans MS"/>
              </a:rPr>
              <a:t>DE</a:t>
            </a:r>
            <a:r>
              <a:rPr lang="en-US" sz="2400" b="1" spc="-5" dirty="0">
                <a:latin typeface="Comic Sans MS"/>
                <a:cs typeface="Comic Sans MS"/>
              </a:rPr>
              <a:t> </a:t>
            </a:r>
            <a:r>
              <a:rPr sz="2400" b="1" spc="-5" dirty="0">
                <a:latin typeface="Comic Sans MS"/>
                <a:cs typeface="Comic Sans MS"/>
              </a:rPr>
              <a:t>SECUENCIA</a:t>
            </a:r>
            <a:r>
              <a:rPr lang="en-US" sz="2400" b="1" spc="-5" dirty="0">
                <a:latin typeface="Comic Sans MS"/>
                <a:cs typeface="Comic Sans MS"/>
              </a:rPr>
              <a:t> </a:t>
            </a:r>
            <a:r>
              <a:rPr sz="2400" b="1" spc="-5" dirty="0">
                <a:latin typeface="Comic Sans MS"/>
                <a:cs typeface="Comic Sans MS"/>
              </a:rPr>
              <a:t>NEGATIVA</a:t>
            </a:r>
            <a:r>
              <a:rPr lang="en-US" sz="2400" b="1" spc="-5" dirty="0">
                <a:latin typeface="Comic Sans MS"/>
                <a:cs typeface="Comic Sans MS"/>
              </a:rPr>
              <a:t> </a:t>
            </a:r>
            <a:r>
              <a:rPr sz="2400" b="1" spc="-5" dirty="0">
                <a:latin typeface="Comic Sans MS"/>
                <a:cs typeface="Comic Sans MS"/>
              </a:rPr>
              <a:t>DEL</a:t>
            </a:r>
            <a:r>
              <a:rPr lang="en-US" sz="2400" b="1" spc="-5" dirty="0">
                <a:latin typeface="Comic Sans MS"/>
                <a:cs typeface="Comic Sans MS"/>
              </a:rPr>
              <a:t> </a:t>
            </a:r>
            <a:r>
              <a:rPr sz="2400" b="1" spc="-5" dirty="0">
                <a:latin typeface="Comic Sans MS"/>
                <a:cs typeface="Comic Sans MS"/>
              </a:rPr>
              <a:t>GENERADOR</a:t>
            </a:r>
            <a:endParaRPr lang="en-US" sz="2400" b="1" spc="-5" dirty="0">
              <a:latin typeface="Comic Sans MS"/>
              <a:cs typeface="Comic Sans MS"/>
            </a:endParaRPr>
          </a:p>
          <a:p>
            <a:pPr marL="12700" marR="5080" algn="just">
              <a:spcBef>
                <a:spcPts val="100"/>
              </a:spcBef>
              <a:tabLst>
                <a:tab pos="859155" algn="l"/>
                <a:tab pos="1177925" algn="l"/>
                <a:tab pos="2028825" algn="l"/>
                <a:tab pos="2822575" algn="l"/>
              </a:tabLst>
            </a:pPr>
            <a:endParaRPr lang="es-AR" sz="2400" b="1" spc="-5" dirty="0">
              <a:latin typeface="Comic Sans MS"/>
              <a:cs typeface="Comic Sans MS"/>
            </a:endParaRPr>
          </a:p>
          <a:p>
            <a:pPr marL="38100" marR="30480" algn="just">
              <a:spcBef>
                <a:spcPts val="100"/>
              </a:spcBef>
            </a:pPr>
            <a:r>
              <a:rPr lang="es-MX" sz="2400" spc="-5" dirty="0">
                <a:latin typeface="Comic Sans MS"/>
                <a:cs typeface="Comic Sans MS"/>
              </a:rPr>
              <a:t>La capacidad de corriente desbalanceada continua de un generador está definida en ANSIC50.13.</a:t>
            </a:r>
            <a:r>
              <a:rPr lang="es-MX" sz="2400" dirty="0">
                <a:latin typeface="Comic Sans MS"/>
                <a:cs typeface="Comic Sans MS"/>
              </a:rPr>
              <a:t> </a:t>
            </a:r>
            <a:r>
              <a:rPr lang="es-MX" sz="2400" spc="-5" dirty="0">
                <a:latin typeface="Comic Sans MS"/>
                <a:cs typeface="Comic Sans MS"/>
              </a:rPr>
              <a:t>Un generador deberá</a:t>
            </a:r>
            <a:r>
              <a:rPr lang="es-MX" sz="2400" spc="155" dirty="0">
                <a:latin typeface="Comic Sans MS"/>
                <a:cs typeface="Comic Sans MS"/>
              </a:rPr>
              <a:t> </a:t>
            </a:r>
            <a:r>
              <a:rPr lang="es-MX" sz="2400" spc="-5" dirty="0">
                <a:latin typeface="Comic Sans MS"/>
                <a:cs typeface="Comic Sans MS"/>
              </a:rPr>
              <a:t>ser</a:t>
            </a:r>
            <a:r>
              <a:rPr lang="es-MX" sz="2400" spc="155" dirty="0">
                <a:latin typeface="Comic Sans MS"/>
                <a:cs typeface="Comic Sans MS"/>
              </a:rPr>
              <a:t> </a:t>
            </a:r>
            <a:r>
              <a:rPr lang="es-MX" sz="2400" spc="-5" dirty="0">
                <a:latin typeface="Comic Sans MS"/>
                <a:cs typeface="Comic Sans MS"/>
              </a:rPr>
              <a:t>capaz</a:t>
            </a:r>
            <a:r>
              <a:rPr lang="es-MX" sz="2400" spc="160"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soportar</a:t>
            </a:r>
            <a:r>
              <a:rPr lang="es-MX" sz="2400" spc="155" dirty="0">
                <a:latin typeface="Comic Sans MS"/>
                <a:cs typeface="Comic Sans MS"/>
              </a:rPr>
              <a:t> </a:t>
            </a:r>
            <a:r>
              <a:rPr lang="es-MX" sz="2400" spc="-5" dirty="0">
                <a:latin typeface="Comic Sans MS"/>
                <a:cs typeface="Comic Sans MS"/>
              </a:rPr>
              <a:t>sin</a:t>
            </a:r>
            <a:r>
              <a:rPr lang="es-MX" sz="2400" spc="160" dirty="0">
                <a:latin typeface="Comic Sans MS"/>
                <a:cs typeface="Comic Sans MS"/>
              </a:rPr>
              <a:t> </a:t>
            </a:r>
            <a:r>
              <a:rPr lang="es-MX" sz="2400" spc="-5" dirty="0">
                <a:latin typeface="Comic Sans MS"/>
                <a:cs typeface="Comic Sans MS"/>
              </a:rPr>
              <a:t>daño,</a:t>
            </a:r>
            <a:r>
              <a:rPr lang="es-MX" sz="2400" spc="155" dirty="0">
                <a:latin typeface="Comic Sans MS"/>
                <a:cs typeface="Comic Sans MS"/>
              </a:rPr>
              <a:t> </a:t>
            </a:r>
            <a:r>
              <a:rPr lang="es-MX" sz="2400" spc="-5" dirty="0">
                <a:latin typeface="Comic Sans MS"/>
                <a:cs typeface="Comic Sans MS"/>
              </a:rPr>
              <a:t>los</a:t>
            </a:r>
            <a:r>
              <a:rPr lang="es-MX" sz="2400" spc="160" dirty="0">
                <a:latin typeface="Comic Sans MS"/>
                <a:cs typeface="Comic Sans MS"/>
              </a:rPr>
              <a:t> </a:t>
            </a:r>
            <a:r>
              <a:rPr lang="es-MX" sz="2400" spc="-5" dirty="0">
                <a:latin typeface="Comic Sans MS"/>
                <a:cs typeface="Comic Sans MS"/>
              </a:rPr>
              <a:t>efectos</a:t>
            </a:r>
            <a:r>
              <a:rPr lang="es-MX" sz="2400" spc="150" dirty="0">
                <a:latin typeface="Comic Sans MS"/>
                <a:cs typeface="Comic Sans MS"/>
              </a:rPr>
              <a:t> </a:t>
            </a:r>
            <a:r>
              <a:rPr lang="es-MX" sz="2400" spc="-5" dirty="0">
                <a:latin typeface="Comic Sans MS"/>
                <a:cs typeface="Comic Sans MS"/>
              </a:rPr>
              <a:t>de una corriente desbalanceada continua correspondiente a una corriente de secuencia de fase negativa I</a:t>
            </a:r>
            <a:r>
              <a:rPr lang="es-MX" sz="2400" spc="-7" baseline="-13888" dirty="0">
                <a:latin typeface="Comic Sans MS"/>
                <a:cs typeface="Comic Sans MS"/>
              </a:rPr>
              <a:t>2</a:t>
            </a:r>
            <a:r>
              <a:rPr lang="es-MX" sz="2400" baseline="-13888" dirty="0">
                <a:latin typeface="Comic Sans MS"/>
                <a:cs typeface="Comic Sans MS"/>
              </a:rPr>
              <a:t> </a:t>
            </a:r>
            <a:r>
              <a:rPr lang="es-MX" sz="2400" spc="-5" dirty="0">
                <a:latin typeface="Comic Sans MS"/>
                <a:cs typeface="Comic Sans MS"/>
              </a:rPr>
              <a:t>de los valores siguientes, previendo que los </a:t>
            </a:r>
            <a:r>
              <a:rPr lang="es-MX" sz="2400" spc="-5" dirty="0" err="1">
                <a:latin typeface="Comic Sans MS"/>
                <a:cs typeface="Comic Sans MS"/>
              </a:rPr>
              <a:t>kVA</a:t>
            </a:r>
            <a:r>
              <a:rPr lang="es-MX" sz="2400" spc="-5" dirty="0">
                <a:latin typeface="Comic Sans MS"/>
                <a:cs typeface="Comic Sans MS"/>
              </a:rPr>
              <a:t> nominales no sean excedidos y la corriente máxima no excede el 105% 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nominal</a:t>
            </a:r>
            <a:r>
              <a:rPr lang="es-MX" sz="2400" spc="5"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cualquier</a:t>
            </a:r>
            <a:r>
              <a:rPr lang="es-MX" sz="2400" dirty="0">
                <a:latin typeface="Comic Sans MS"/>
                <a:cs typeface="Comic Sans MS"/>
              </a:rPr>
              <a:t> </a:t>
            </a:r>
            <a:r>
              <a:rPr lang="es-MX" sz="2400" spc="-5" dirty="0">
                <a:latin typeface="Comic Sans MS"/>
                <a:cs typeface="Comic Sans MS"/>
              </a:rPr>
              <a:t>fase.</a:t>
            </a:r>
          </a:p>
          <a:p>
            <a:pPr marL="12700" marR="5080" algn="just">
              <a:spcBef>
                <a:spcPts val="100"/>
              </a:spcBef>
            </a:pP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valores</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expresan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capacidad</a:t>
            </a:r>
            <a:r>
              <a:rPr lang="es-MX" sz="2400" spc="260" dirty="0">
                <a:latin typeface="Comic Sans MS"/>
                <a:cs typeface="Comic Sans MS"/>
              </a:rPr>
              <a:t> </a:t>
            </a:r>
            <a:r>
              <a:rPr lang="es-MX" sz="2400" spc="-5" dirty="0">
                <a:latin typeface="Comic Sans MS"/>
                <a:cs typeface="Comic Sans MS"/>
              </a:rPr>
              <a:t>de corriente de secuencia de fase negativa a capacidades </a:t>
            </a:r>
            <a:r>
              <a:rPr lang="es-MX" sz="2400" spc="-5" dirty="0" err="1">
                <a:latin typeface="Comic Sans MS"/>
                <a:cs typeface="Comic Sans MS"/>
              </a:rPr>
              <a:t>kVA</a:t>
            </a:r>
            <a:r>
              <a:rPr lang="es-MX" sz="240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reducidas.</a:t>
            </a:r>
          </a:p>
          <a:p>
            <a:pPr marL="12700" marR="508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corto</a:t>
            </a:r>
            <a:r>
              <a:rPr lang="es-MX" sz="2400" spc="260" dirty="0">
                <a:latin typeface="Comic Sans MS"/>
                <a:cs typeface="Comic Sans MS"/>
              </a:rPr>
              <a:t> </a:t>
            </a:r>
            <a:r>
              <a:rPr lang="es-MX" sz="2400" spc="-5" dirty="0">
                <a:latin typeface="Comic Sans MS"/>
                <a:cs typeface="Comic Sans MS"/>
              </a:rPr>
              <a:t>tiempo (falla</a:t>
            </a:r>
            <a:r>
              <a:rPr lang="es-MX" sz="2400" dirty="0">
                <a:latin typeface="Comic Sans MS"/>
                <a:cs typeface="Comic Sans MS"/>
              </a:rPr>
              <a:t> </a:t>
            </a:r>
            <a:r>
              <a:rPr lang="es-MX" sz="2400" spc="-5" dirty="0">
                <a:latin typeface="Comic Sans MS"/>
                <a:cs typeface="Comic Sans MS"/>
              </a:rPr>
              <a:t>desbalanceada)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también definida en</a:t>
            </a:r>
            <a:r>
              <a:rPr lang="es-MX" sz="2400" dirty="0">
                <a:latin typeface="Comic Sans MS"/>
                <a:cs typeface="Comic Sans MS"/>
              </a:rPr>
              <a:t> </a:t>
            </a:r>
            <a:r>
              <a:rPr lang="es-MX" sz="2400" spc="-5" dirty="0">
                <a:latin typeface="Comic Sans MS"/>
                <a:cs typeface="Comic Sans MS"/>
              </a:rPr>
              <a:t>ANSI-C50.13.</a:t>
            </a:r>
            <a:endParaRPr lang="es-MX" sz="2400" dirty="0">
              <a:latin typeface="Comic Sans MS"/>
              <a:cs typeface="Comic Sans MS"/>
            </a:endParaRPr>
          </a:p>
          <a:p>
            <a:pPr marL="12700" marR="5080">
              <a:lnSpc>
                <a:spcPct val="116100"/>
              </a:lnSpc>
              <a:spcBef>
                <a:spcPts val="100"/>
              </a:spcBef>
              <a:tabLst>
                <a:tab pos="859155" algn="l"/>
                <a:tab pos="1177925" algn="l"/>
                <a:tab pos="2028825" algn="l"/>
                <a:tab pos="2822575" algn="l"/>
              </a:tabLst>
            </a:pPr>
            <a:endParaRPr sz="900" dirty="0">
              <a:latin typeface="Comic Sans MS"/>
              <a:cs typeface="Comic Sans MS"/>
            </a:endParaRPr>
          </a:p>
        </p:txBody>
      </p:sp>
      <p:pic>
        <p:nvPicPr>
          <p:cNvPr id="3" name="Imagen 2">
            <a:extLst>
              <a:ext uri="{FF2B5EF4-FFF2-40B4-BE49-F238E27FC236}">
                <a16:creationId xmlns="" xmlns:a16="http://schemas.microsoft.com/office/drawing/2014/main" id="{50BFBC50-E3E3-4883-AB33-9944C3910C45}"/>
              </a:ext>
            </a:extLst>
          </p:cNvPr>
          <p:cNvPicPr>
            <a:picLocks noChangeAspect="1"/>
          </p:cNvPicPr>
          <p:nvPr/>
        </p:nvPicPr>
        <p:blipFill>
          <a:blip r:embed="rId2"/>
          <a:stretch>
            <a:fillRect/>
          </a:stretch>
        </p:blipFill>
        <p:spPr>
          <a:xfrm>
            <a:off x="5359400" y="3886200"/>
            <a:ext cx="7239000" cy="5257800"/>
          </a:xfrm>
          <a:prstGeom prst="rect">
            <a:avLst/>
          </a:prstGeom>
        </p:spPr>
      </p:pic>
    </p:spTree>
    <p:extLst>
      <p:ext uri="{BB962C8B-B14F-4D97-AF65-F5344CB8AC3E}">
        <p14:creationId xmlns="" xmlns:p14="http://schemas.microsoft.com/office/powerpoint/2010/main" val="365831990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492386"/>
            <a:ext cx="17221200" cy="8863965"/>
          </a:xfrm>
          <a:prstGeom prst="rect">
            <a:avLst/>
          </a:prstGeom>
        </p:spPr>
        <p:txBody>
          <a:bodyPr vert="horz" wrap="square" lIns="0" tIns="12700" rIns="0" bIns="0" rtlCol="0">
            <a:spAutoFit/>
          </a:bodyPr>
          <a:lstStyle/>
          <a:p>
            <a:pPr marL="12700" marR="5080" algn="just">
              <a:spcBef>
                <a:spcPts val="100"/>
              </a:spcBef>
              <a:tabLst>
                <a:tab pos="1278890" algn="l"/>
                <a:tab pos="1637030" algn="l"/>
                <a:tab pos="2057400" algn="l"/>
                <a:tab pos="2352675" algn="l"/>
              </a:tabLst>
            </a:pPr>
            <a:r>
              <a:rPr sz="2400" b="1" spc="-5" dirty="0">
                <a:latin typeface="Comic Sans MS" panose="030F0702030302020204" pitchFamily="66" charset="0"/>
                <a:cs typeface="Comic Sans MS"/>
              </a:rPr>
              <a:t>CARACTERISTICAS	DEL	RELÉ	DE	SECUENCIA</a:t>
            </a:r>
            <a:r>
              <a:rPr lang="es-A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NEGATIVA.</a:t>
            </a:r>
            <a:endParaRPr lang="en-US" sz="2400" b="1" spc="-5" dirty="0">
              <a:latin typeface="Comic Sans MS" panose="030F0702030302020204" pitchFamily="66" charset="0"/>
              <a:cs typeface="Comic Sans MS"/>
            </a:endParaRPr>
          </a:p>
          <a:p>
            <a:pPr marL="12700" marR="5080" algn="just">
              <a:spcBef>
                <a:spcPts val="100"/>
              </a:spcBef>
              <a:tabLst>
                <a:tab pos="1278890" algn="l"/>
                <a:tab pos="1637030" algn="l"/>
                <a:tab pos="2057400" algn="l"/>
                <a:tab pos="2352675" algn="l"/>
              </a:tabLst>
            </a:pPr>
            <a:endParaRPr lang="es-AR" sz="2400" b="1" spc="-5" dirty="0">
              <a:latin typeface="Comic Sans MS" panose="030F0702030302020204" pitchFamily="66" charset="0"/>
              <a:cs typeface="Comic Sans MS"/>
            </a:endParaRPr>
          </a:p>
          <a:p>
            <a:pPr marL="12700" marR="5080" algn="just">
              <a:spcBef>
                <a:spcPts val="100"/>
              </a:spcBef>
              <a:tabLst>
                <a:tab pos="1278890" algn="l"/>
                <a:tab pos="1637030" algn="l"/>
                <a:tab pos="2057400" algn="l"/>
                <a:tab pos="2352675" algn="l"/>
              </a:tabLst>
            </a:pPr>
            <a:r>
              <a:rPr lang="es-MX" sz="2400" dirty="0">
                <a:latin typeface="Comic Sans MS" panose="030F0702030302020204" pitchFamily="66" charset="0"/>
              </a:rPr>
              <a:t>Con las capacidades de desbalance de corriente del generador definida por la corriente de secuencia negativa medida en el estator, un relé de </a:t>
            </a:r>
            <a:r>
              <a:rPr lang="es-MX" sz="2400" dirty="0" err="1">
                <a:latin typeface="Comic Sans MS" panose="030F0702030302020204" pitchFamily="66" charset="0"/>
              </a:rPr>
              <a:t>sobrecorriente</a:t>
            </a:r>
            <a:r>
              <a:rPr lang="es-MX" sz="2400" dirty="0">
                <a:latin typeface="Comic Sans MS" panose="030F0702030302020204" pitchFamily="66" charset="0"/>
              </a:rPr>
              <a:t> de tiempo de secuencia negativa puede ser usado para proteger al generador. Estos relés consisten de un circuito de segregación de secuencia negativa alimentado por las componentes de fase y/o residual, las cuales controlan una función de relé de </a:t>
            </a:r>
            <a:r>
              <a:rPr lang="es-MX" sz="2400" dirty="0" err="1">
                <a:latin typeface="Comic Sans MS" panose="030F0702030302020204" pitchFamily="66" charset="0"/>
              </a:rPr>
              <a:t>sobrecorriente</a:t>
            </a:r>
            <a:r>
              <a:rPr lang="es-MX" sz="2400" dirty="0">
                <a:latin typeface="Comic Sans MS" panose="030F0702030302020204" pitchFamily="66" charset="0"/>
              </a:rPr>
              <a:t> de tiempo. Las características de </a:t>
            </a:r>
            <a:r>
              <a:rPr lang="es-MX" sz="2400" dirty="0" err="1">
                <a:latin typeface="Comic Sans MS" panose="030F0702030302020204" pitchFamily="66" charset="0"/>
              </a:rPr>
              <a:t>sobrecorriente</a:t>
            </a:r>
            <a:r>
              <a:rPr lang="es-MX" sz="2400" dirty="0">
                <a:latin typeface="Comic Sans MS" panose="030F0702030302020204" pitchFamily="66" charset="0"/>
              </a:rPr>
              <a:t> de tiempo están diseñadas para igualar tan cerca como sea posible las características I del generador. La figura 3 muestra una aplicación del relé se secuencia negativa típica. </a:t>
            </a: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endParaRPr lang="es-MX" sz="2400" dirty="0">
              <a:latin typeface="Comic Sans MS" panose="030F0702030302020204" pitchFamily="66" charset="0"/>
            </a:endParaRPr>
          </a:p>
          <a:p>
            <a:pPr marL="12700" marR="5080" algn="just">
              <a:spcBef>
                <a:spcPts val="100"/>
              </a:spcBef>
              <a:tabLst>
                <a:tab pos="1278890" algn="l"/>
                <a:tab pos="1637030" algn="l"/>
                <a:tab pos="2057400" algn="l"/>
                <a:tab pos="2352675" algn="l"/>
              </a:tabLst>
            </a:pPr>
            <a:r>
              <a:rPr lang="es-MX" sz="2400" dirty="0">
                <a:latin typeface="Comic Sans MS" panose="030F0702030302020204" pitchFamily="66" charset="0"/>
              </a:rPr>
              <a:t>Dos tipos de relés son ampliamente usados. El relé electromecánico el cual usa una característica de tiempo inverso típica y un relé estático o digital que usa una característica la cual se iguala con las curvas de </a:t>
            </a:r>
            <a:r>
              <a:rPr lang="es-MX" sz="2400" dirty="0" err="1">
                <a:latin typeface="Comic Sans MS" panose="030F0702030302020204" pitchFamily="66" charset="0"/>
              </a:rPr>
              <a:t>capabilidad</a:t>
            </a:r>
            <a:r>
              <a:rPr lang="es-MX" sz="2400" dirty="0">
                <a:latin typeface="Comic Sans MS" panose="030F0702030302020204" pitchFamily="66" charset="0"/>
              </a:rPr>
              <a:t> del generador. </a:t>
            </a:r>
          </a:p>
          <a:p>
            <a:pPr marL="12700" marR="5080" algn="just">
              <a:spcBef>
                <a:spcPts val="100"/>
              </a:spcBef>
              <a:tabLst>
                <a:tab pos="1278890" algn="l"/>
                <a:tab pos="1637030" algn="l"/>
                <a:tab pos="2057400" algn="l"/>
                <a:tab pos="2352675" algn="l"/>
              </a:tabLst>
            </a:pPr>
            <a:endParaRPr sz="900" dirty="0">
              <a:latin typeface="Comic Sans MS"/>
              <a:cs typeface="Comic Sans MS"/>
            </a:endParaRPr>
          </a:p>
        </p:txBody>
      </p:sp>
      <p:pic>
        <p:nvPicPr>
          <p:cNvPr id="14" name="object 14"/>
          <p:cNvPicPr/>
          <p:nvPr/>
        </p:nvPicPr>
        <p:blipFill>
          <a:blip r:embed="rId2" cstate="print"/>
          <a:stretch>
            <a:fillRect/>
          </a:stretch>
        </p:blipFill>
        <p:spPr>
          <a:xfrm>
            <a:off x="5511776" y="3529002"/>
            <a:ext cx="4929222" cy="4071966"/>
          </a:xfrm>
          <a:prstGeom prst="rect">
            <a:avLst/>
          </a:prstGeom>
        </p:spPr>
      </p:pic>
      <p:sp>
        <p:nvSpPr>
          <p:cNvPr id="15" name="object 15"/>
          <p:cNvSpPr txBox="1"/>
          <p:nvPr/>
        </p:nvSpPr>
        <p:spPr>
          <a:xfrm>
            <a:off x="439678" y="7600968"/>
            <a:ext cx="9715560" cy="726866"/>
          </a:xfrm>
          <a:prstGeom prst="rect">
            <a:avLst/>
          </a:prstGeom>
        </p:spPr>
        <p:txBody>
          <a:bodyPr vert="horz" wrap="square" lIns="0" tIns="12700" rIns="0" bIns="0" rtlCol="0">
            <a:spAutoFit/>
          </a:bodyPr>
          <a:lstStyle/>
          <a:p>
            <a:pPr marL="462915" marR="5080" indent="-450850" algn="ctr">
              <a:lnSpc>
                <a:spcPct val="116199"/>
              </a:lnSpc>
              <a:spcBef>
                <a:spcPts val="100"/>
              </a:spcBef>
            </a:pPr>
            <a:r>
              <a:rPr sz="2000" b="1" spc="-5" dirty="0">
                <a:latin typeface="Comic Sans MS"/>
                <a:cs typeface="Comic Sans MS"/>
              </a:rPr>
              <a:t>Figura</a:t>
            </a:r>
            <a:r>
              <a:rPr sz="2000" b="1" spc="170" dirty="0">
                <a:latin typeface="Comic Sans MS"/>
                <a:cs typeface="Comic Sans MS"/>
              </a:rPr>
              <a:t> </a:t>
            </a:r>
            <a:r>
              <a:rPr sz="2000" b="1" spc="-5" dirty="0">
                <a:latin typeface="Comic Sans MS"/>
                <a:cs typeface="Comic Sans MS"/>
              </a:rPr>
              <a:t>2.</a:t>
            </a:r>
            <a:r>
              <a:rPr sz="2000" b="1" spc="170" dirty="0">
                <a:latin typeface="Comic Sans MS"/>
                <a:cs typeface="Comic Sans MS"/>
              </a:rPr>
              <a:t> </a:t>
            </a:r>
            <a:r>
              <a:rPr sz="2000" b="1" spc="-5" dirty="0">
                <a:latin typeface="Comic Sans MS"/>
                <a:cs typeface="Comic Sans MS"/>
              </a:rPr>
              <a:t>Capacidad</a:t>
            </a:r>
            <a:r>
              <a:rPr sz="2000" b="1" spc="170" dirty="0">
                <a:latin typeface="Comic Sans MS"/>
                <a:cs typeface="Comic Sans MS"/>
              </a:rPr>
              <a:t> </a:t>
            </a:r>
            <a:r>
              <a:rPr sz="2000" b="1" spc="-5" dirty="0">
                <a:latin typeface="Comic Sans MS"/>
                <a:cs typeface="Comic Sans MS"/>
              </a:rPr>
              <a:t>de</a:t>
            </a:r>
            <a:r>
              <a:rPr sz="2000" b="1" spc="175" dirty="0">
                <a:latin typeface="Comic Sans MS"/>
                <a:cs typeface="Comic Sans MS"/>
              </a:rPr>
              <a:t> </a:t>
            </a:r>
            <a:r>
              <a:rPr sz="2000" b="1" spc="-5" dirty="0">
                <a:latin typeface="Comic Sans MS"/>
                <a:cs typeface="Comic Sans MS"/>
              </a:rPr>
              <a:t>corriente</a:t>
            </a:r>
            <a:r>
              <a:rPr sz="2000" b="1" spc="165" dirty="0">
                <a:latin typeface="Comic Sans MS"/>
                <a:cs typeface="Comic Sans MS"/>
              </a:rPr>
              <a:t> </a:t>
            </a:r>
            <a:r>
              <a:rPr sz="2000" b="1" spc="-5" dirty="0">
                <a:latin typeface="Comic Sans MS"/>
                <a:cs typeface="Comic Sans MS"/>
              </a:rPr>
              <a:t>de</a:t>
            </a:r>
            <a:r>
              <a:rPr sz="2000" b="1" spc="160" dirty="0">
                <a:latin typeface="Comic Sans MS"/>
                <a:cs typeface="Comic Sans MS"/>
              </a:rPr>
              <a:t> </a:t>
            </a:r>
            <a:r>
              <a:rPr sz="2000" b="1" spc="-10" dirty="0">
                <a:latin typeface="Comic Sans MS"/>
                <a:cs typeface="Comic Sans MS"/>
              </a:rPr>
              <a:t>desbalance</a:t>
            </a:r>
            <a:r>
              <a:rPr sz="2000" b="1" spc="165" dirty="0">
                <a:latin typeface="Comic Sans MS"/>
                <a:cs typeface="Comic Sans MS"/>
              </a:rPr>
              <a:t> </a:t>
            </a:r>
            <a:r>
              <a:rPr sz="2000" b="1" spc="-5" dirty="0">
                <a:latin typeface="Comic Sans MS"/>
                <a:cs typeface="Comic Sans MS"/>
              </a:rPr>
              <a:t>de</a:t>
            </a:r>
            <a:r>
              <a:rPr sz="2000" b="1" spc="165" dirty="0">
                <a:latin typeface="Comic Sans MS"/>
                <a:cs typeface="Comic Sans MS"/>
              </a:rPr>
              <a:t> </a:t>
            </a:r>
            <a:r>
              <a:rPr sz="2000" b="1" spc="-5" dirty="0" err="1">
                <a:latin typeface="Comic Sans MS"/>
                <a:cs typeface="Comic Sans MS"/>
              </a:rPr>
              <a:t>corto</a:t>
            </a:r>
            <a:r>
              <a:rPr lang="es-AR" sz="2000" b="1" spc="-5" dirty="0">
                <a:latin typeface="Comic Sans MS"/>
                <a:cs typeface="Comic Sans MS"/>
              </a:rPr>
              <a:t> </a:t>
            </a:r>
            <a:r>
              <a:rPr sz="2000" b="1" spc="-5" dirty="0" err="1">
                <a:latin typeface="Comic Sans MS"/>
                <a:cs typeface="Comic Sans MS"/>
              </a:rPr>
              <a:t>tiempo</a:t>
            </a:r>
            <a:r>
              <a:rPr sz="2000" b="1" spc="-5" dirty="0">
                <a:latin typeface="Comic Sans MS"/>
                <a:cs typeface="Comic Sans MS"/>
              </a:rPr>
              <a:t> de</a:t>
            </a:r>
            <a:r>
              <a:rPr sz="2000" b="1" dirty="0">
                <a:latin typeface="Comic Sans MS"/>
                <a:cs typeface="Comic Sans MS"/>
              </a:rPr>
              <a:t> </a:t>
            </a:r>
            <a:r>
              <a:rPr sz="2000" b="1" spc="-5" dirty="0">
                <a:latin typeface="Comic Sans MS"/>
                <a:cs typeface="Comic Sans MS"/>
              </a:rPr>
              <a:t>generadores</a:t>
            </a:r>
            <a:endParaRPr sz="2000" b="1" dirty="0">
              <a:latin typeface="Comic Sans MS"/>
              <a:cs typeface="Comic Sans MS"/>
            </a:endParaRPr>
          </a:p>
        </p:txBody>
      </p:sp>
      <p:pic>
        <p:nvPicPr>
          <p:cNvPr id="16" name="object 16"/>
          <p:cNvPicPr/>
          <p:nvPr/>
        </p:nvPicPr>
        <p:blipFill>
          <a:blip r:embed="rId3" cstate="print"/>
          <a:stretch>
            <a:fillRect/>
          </a:stretch>
        </p:blipFill>
        <p:spPr>
          <a:xfrm>
            <a:off x="11027978" y="3581158"/>
            <a:ext cx="5130590" cy="3581641"/>
          </a:xfrm>
          <a:prstGeom prst="rect">
            <a:avLst/>
          </a:prstGeom>
        </p:spPr>
      </p:pic>
      <p:sp>
        <p:nvSpPr>
          <p:cNvPr id="17" name="object 17"/>
          <p:cNvSpPr txBox="1"/>
          <p:nvPr/>
        </p:nvSpPr>
        <p:spPr>
          <a:xfrm>
            <a:off x="10278573" y="7316337"/>
            <a:ext cx="6629400" cy="701987"/>
          </a:xfrm>
          <a:prstGeom prst="rect">
            <a:avLst/>
          </a:prstGeom>
        </p:spPr>
        <p:txBody>
          <a:bodyPr vert="horz" wrap="square" lIns="0" tIns="12700" rIns="0" bIns="0" rtlCol="0">
            <a:spAutoFit/>
          </a:bodyPr>
          <a:lstStyle/>
          <a:p>
            <a:pPr marL="552450" marR="5080" indent="-540385" algn="ctr">
              <a:lnSpc>
                <a:spcPct val="115599"/>
              </a:lnSpc>
              <a:spcBef>
                <a:spcPts val="100"/>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3.</a:t>
            </a:r>
            <a:r>
              <a:rPr sz="2000" b="1" spc="10" dirty="0">
                <a:latin typeface="Comic Sans MS"/>
                <a:cs typeface="Comic Sans MS"/>
              </a:rPr>
              <a:t> </a:t>
            </a:r>
            <a:r>
              <a:rPr sz="2000" b="1" spc="-5" dirty="0">
                <a:latin typeface="Comic Sans MS"/>
                <a:cs typeface="Comic Sans MS"/>
              </a:rPr>
              <a:t>Relé</a:t>
            </a:r>
            <a:r>
              <a:rPr sz="2000" b="1" spc="5"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sobrecorriente</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tiempo</a:t>
            </a:r>
            <a:r>
              <a:rPr sz="2000" b="1" spc="5"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err="1">
                <a:latin typeface="Comic Sans MS"/>
                <a:cs typeface="Comic Sans MS"/>
              </a:rPr>
              <a:t>secuencia</a:t>
            </a:r>
            <a:r>
              <a:rPr lang="es-AR" sz="2000" b="1" spc="-5" dirty="0">
                <a:latin typeface="Comic Sans MS"/>
                <a:cs typeface="Comic Sans MS"/>
              </a:rPr>
              <a:t> </a:t>
            </a:r>
            <a:r>
              <a:rPr sz="2000" b="1" spc="-5" dirty="0" err="1">
                <a:latin typeface="Comic Sans MS"/>
                <a:cs typeface="Comic Sans MS"/>
              </a:rPr>
              <a:t>negativa</a:t>
            </a:r>
            <a:endParaRPr sz="2000" b="1" dirty="0">
              <a:latin typeface="Comic Sans MS"/>
              <a:cs typeface="Comic Sans MS"/>
            </a:endParaRPr>
          </a:p>
        </p:txBody>
      </p:sp>
      <p:pic>
        <p:nvPicPr>
          <p:cNvPr id="23" name="Imagen 22">
            <a:extLst>
              <a:ext uri="{FF2B5EF4-FFF2-40B4-BE49-F238E27FC236}">
                <a16:creationId xmlns="" xmlns:a16="http://schemas.microsoft.com/office/drawing/2014/main" id="{32EC146A-7997-46E9-BADA-97CE983FDBB9}"/>
              </a:ext>
            </a:extLst>
          </p:cNvPr>
          <p:cNvPicPr>
            <a:picLocks noChangeAspect="1"/>
          </p:cNvPicPr>
          <p:nvPr/>
        </p:nvPicPr>
        <p:blipFill>
          <a:blip r:embed="rId4"/>
          <a:stretch>
            <a:fillRect/>
          </a:stretch>
        </p:blipFill>
        <p:spPr>
          <a:xfrm>
            <a:off x="296802" y="3600440"/>
            <a:ext cx="5130590" cy="3886441"/>
          </a:xfrm>
          <a:prstGeom prst="rect">
            <a:avLst/>
          </a:prstGeom>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492386"/>
            <a:ext cx="11353800" cy="9435916"/>
          </a:xfrm>
          <a:prstGeom prst="rect">
            <a:avLst/>
          </a:prstGeom>
        </p:spPr>
        <p:txBody>
          <a:bodyPr vert="horz" wrap="square" lIns="0" tIns="12700" rIns="0" bIns="0" rtlCol="0">
            <a:spAutoFit/>
          </a:bodyPr>
          <a:lstStyle/>
          <a:p>
            <a:pPr marL="12700" marR="5080" algn="just">
              <a:spcBef>
                <a:spcPts val="100"/>
              </a:spcBef>
              <a:tabLst>
                <a:tab pos="1278890" algn="l"/>
                <a:tab pos="1637030" algn="l"/>
                <a:tab pos="2057400" algn="l"/>
                <a:tab pos="2352675" algn="l"/>
              </a:tabLst>
            </a:pPr>
            <a:r>
              <a:rPr lang="es-MX" sz="2400" dirty="0">
                <a:latin typeface="Comic Sans MS" panose="030F0702030302020204" pitchFamily="66" charset="0"/>
              </a:rPr>
              <a:t>La figura 4 muestra las características típicas de los dos tipos de relés I2²t.</a:t>
            </a:r>
          </a:p>
          <a:p>
            <a:pPr marL="12700" marR="5080" algn="just">
              <a:spcBef>
                <a:spcPts val="100"/>
              </a:spcBef>
              <a:tabLst>
                <a:tab pos="1278890" algn="l"/>
                <a:tab pos="1637030" algn="l"/>
                <a:tab pos="2057400" algn="l"/>
                <a:tab pos="2352675" algn="l"/>
              </a:tabLst>
            </a:pPr>
            <a:r>
              <a:rPr lang="es-MX" sz="2400" dirty="0">
                <a:latin typeface="Comic Sans MS" panose="030F0702030302020204" pitchFamily="66" charset="0"/>
              </a:rPr>
              <a:t>La principal diferencia entre dos tipos de relés es su sensibilidad. El relé electromecánico puede ser ajustado en un pickup de alrededor de 0.6 a 0.7 </a:t>
            </a:r>
            <a:r>
              <a:rPr lang="es-MX" sz="2400" dirty="0" err="1">
                <a:latin typeface="Comic Sans MS" panose="030F0702030302020204" pitchFamily="66" charset="0"/>
              </a:rPr>
              <a:t>pu</a:t>
            </a:r>
            <a:r>
              <a:rPr lang="es-MX" sz="2400" dirty="0">
                <a:latin typeface="Comic Sans MS" panose="030F0702030302020204" pitchFamily="66" charset="0"/>
              </a:rPr>
              <a:t>. de la corriente de plena carga. El relé estático o digital tiene un rango de pickup de 0.3 a 0.2 </a:t>
            </a:r>
            <a:r>
              <a:rPr lang="es-MX" sz="2400" dirty="0" err="1">
                <a:latin typeface="Comic Sans MS" panose="030F0702030302020204" pitchFamily="66" charset="0"/>
              </a:rPr>
              <a:t>pu</a:t>
            </a:r>
            <a:r>
              <a:rPr lang="es-MX" sz="2400" dirty="0">
                <a:latin typeface="Comic Sans MS" panose="030F0702030302020204" pitchFamily="66" charset="0"/>
              </a:rPr>
              <a:t>. Un ejemplo, para un generador enfriado directamente de 800 MVA con un factor K de 10, el generador podría manejar 0.6 </a:t>
            </a:r>
            <a:r>
              <a:rPr lang="es-MX" sz="2400" dirty="0" err="1">
                <a:latin typeface="Comic Sans MS" panose="030F0702030302020204" pitchFamily="66" charset="0"/>
              </a:rPr>
              <a:t>pu</a:t>
            </a:r>
            <a:r>
              <a:rPr lang="es-MX" sz="2400" dirty="0">
                <a:latin typeface="Comic Sans MS" panose="030F0702030302020204" pitchFamily="66" charset="0"/>
              </a:rPr>
              <a:t>. de corriente de secuencia negativa por aproximadamente 28 segundos. La protección para corrientes de secuencia negativa debajo de 0.6 </a:t>
            </a:r>
            <a:r>
              <a:rPr lang="es-MX" sz="2400" dirty="0" err="1">
                <a:latin typeface="Comic Sans MS" panose="030F0702030302020204" pitchFamily="66" charset="0"/>
              </a:rPr>
              <a:t>pu</a:t>
            </a:r>
            <a:r>
              <a:rPr lang="es-MX" sz="2400" dirty="0">
                <a:latin typeface="Comic Sans MS" panose="030F0702030302020204" pitchFamily="66" charset="0"/>
              </a:rPr>
              <a:t>. podría no ser detectada con un relé electromecánico. Dado los bajos valores de secuencia negativa para desbalances de circuito abierto y también bajos valores por fallas libradas con mucho tiempo, el relé estático o digital es mucho mejor para cubrir totalmente la capacidad continua del generador.</a:t>
            </a:r>
          </a:p>
          <a:p>
            <a:pPr marL="12700" marR="5080" algn="just">
              <a:spcBef>
                <a:spcPts val="100"/>
              </a:spcBef>
              <a:tabLst>
                <a:tab pos="1278890" algn="l"/>
                <a:tab pos="1637030" algn="l"/>
                <a:tab pos="2057400" algn="l"/>
                <a:tab pos="2352675" algn="l"/>
              </a:tabLst>
            </a:pPr>
            <a:r>
              <a:rPr lang="es-MX" sz="2400" spc="-5" dirty="0">
                <a:latin typeface="Comic Sans MS" panose="030F0702030302020204" pitchFamily="66" charset="0"/>
                <a:cs typeface="Comic Sans MS"/>
              </a:rPr>
              <a:t>Puesto que el operador puede en muchos casos reducir la corriente de secuencia negativa causada por condiciones desbalanceadas (reduciendo la carga del generador por ejemplo),</a:t>
            </a:r>
            <a:r>
              <a:rPr lang="es-MX" sz="2400" spc="135"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ventajoso</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proporcionar</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indicación</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de </a:t>
            </a:r>
            <a:r>
              <a:rPr lang="es-MX" sz="2400" dirty="0">
                <a:latin typeface="Comic Sans MS" panose="030F0702030302020204" pitchFamily="66" charset="0"/>
              </a:rPr>
              <a:t>cuando la capacidad continua de la máquina es excedida. Algunos relés pueden estar provistos con unidades de alarma (I2 rango de pickup 0.03 – 0.2 </a:t>
            </a:r>
            <a:r>
              <a:rPr lang="es-MX" sz="2400" dirty="0" err="1">
                <a:latin typeface="Comic Sans MS" panose="030F0702030302020204" pitchFamily="66" charset="0"/>
              </a:rPr>
              <a:t>pu</a:t>
            </a:r>
            <a:r>
              <a:rPr lang="es-MX" sz="2400" dirty="0">
                <a:latin typeface="Comic Sans MS" panose="030F0702030302020204" pitchFamily="66" charset="0"/>
              </a:rPr>
              <a:t>.) y algunos tipos de relés estáticos o digitales proporcionan una medición de I2 para indicar el nivel de corriente de secuencia negativa.</a:t>
            </a:r>
          </a:p>
          <a:p>
            <a:pPr marL="12700" marR="5080" algn="just">
              <a:spcBef>
                <a:spcPts val="100"/>
              </a:spcBef>
              <a:tabLst>
                <a:tab pos="1278890" algn="l"/>
                <a:tab pos="1637030" algn="l"/>
                <a:tab pos="2057400" algn="l"/>
                <a:tab pos="2352675" algn="l"/>
              </a:tabLst>
            </a:pPr>
            <a:r>
              <a:rPr lang="es-MX" sz="2400" spc="-5" dirty="0">
                <a:latin typeface="Comic Sans MS"/>
                <a:cs typeface="Comic Sans MS"/>
              </a:rPr>
              <a:t>Se</a:t>
            </a:r>
            <a:r>
              <a:rPr lang="es-MX" sz="2400" spc="30" dirty="0">
                <a:latin typeface="Comic Sans MS"/>
                <a:cs typeface="Comic Sans MS"/>
              </a:rPr>
              <a:t> </a:t>
            </a:r>
            <a:r>
              <a:rPr lang="es-MX" sz="2400" spc="-5" dirty="0">
                <a:latin typeface="Comic Sans MS"/>
                <a:cs typeface="Comic Sans MS"/>
              </a:rPr>
              <a:t>ha</a:t>
            </a:r>
            <a:r>
              <a:rPr lang="es-MX" sz="2400" spc="30" dirty="0">
                <a:latin typeface="Comic Sans MS"/>
                <a:cs typeface="Comic Sans MS"/>
              </a:rPr>
              <a:t> </a:t>
            </a:r>
            <a:r>
              <a:rPr lang="es-MX" sz="2400" spc="-5" dirty="0">
                <a:latin typeface="Comic Sans MS"/>
                <a:cs typeface="Comic Sans MS"/>
              </a:rPr>
              <a:t>demostrado</a:t>
            </a:r>
            <a:r>
              <a:rPr lang="es-MX" sz="2400" spc="30" dirty="0">
                <a:latin typeface="Comic Sans MS"/>
                <a:cs typeface="Comic Sans MS"/>
              </a:rPr>
              <a:t> </a:t>
            </a:r>
            <a:r>
              <a:rPr lang="es-MX" sz="2400" spc="-5" dirty="0">
                <a:latin typeface="Comic Sans MS"/>
                <a:cs typeface="Comic Sans MS"/>
              </a:rPr>
              <a:t>que</a:t>
            </a:r>
            <a:r>
              <a:rPr lang="es-MX" sz="2400" spc="30" dirty="0">
                <a:latin typeface="Comic Sans MS"/>
                <a:cs typeface="Comic Sans MS"/>
              </a:rPr>
              <a:t> </a:t>
            </a:r>
            <a:r>
              <a:rPr lang="es-MX" sz="2400" spc="-5" dirty="0">
                <a:latin typeface="Comic Sans MS"/>
                <a:cs typeface="Comic Sans MS"/>
              </a:rPr>
              <a:t>la</a:t>
            </a:r>
            <a:r>
              <a:rPr lang="es-MX" sz="2400" spc="30" dirty="0">
                <a:latin typeface="Comic Sans MS"/>
                <a:cs typeface="Comic Sans MS"/>
              </a:rPr>
              <a:t> </a:t>
            </a:r>
            <a:r>
              <a:rPr lang="es-MX" sz="2400" spc="-5" dirty="0">
                <a:latin typeface="Comic Sans MS"/>
                <a:cs typeface="Comic Sans MS"/>
              </a:rPr>
              <a:t>protección</a:t>
            </a:r>
            <a:r>
              <a:rPr lang="es-MX" sz="2400" spc="30" dirty="0">
                <a:latin typeface="Comic Sans MS"/>
                <a:cs typeface="Comic Sans MS"/>
              </a:rPr>
              <a:t> </a:t>
            </a:r>
            <a:r>
              <a:rPr lang="es-MX" sz="2400" spc="-5" dirty="0">
                <a:latin typeface="Comic Sans MS"/>
                <a:cs typeface="Comic Sans MS"/>
              </a:rPr>
              <a:t>contra</a:t>
            </a:r>
            <a:r>
              <a:rPr lang="es-MX" sz="2400" spc="30" dirty="0">
                <a:latin typeface="Comic Sans MS"/>
                <a:cs typeface="Comic Sans MS"/>
              </a:rPr>
              <a:t> </a:t>
            </a:r>
            <a:r>
              <a:rPr lang="es-MX" sz="2400" spc="-5" dirty="0">
                <a:latin typeface="Comic Sans MS"/>
                <a:cs typeface="Comic Sans MS"/>
              </a:rPr>
              <a:t>armónicas</a:t>
            </a:r>
            <a:r>
              <a:rPr lang="es-MX" sz="2400" spc="30" dirty="0">
                <a:latin typeface="Comic Sans MS"/>
                <a:cs typeface="Comic Sans MS"/>
              </a:rPr>
              <a:t> </a:t>
            </a:r>
            <a:r>
              <a:rPr lang="es-MX" sz="2400" spc="-5" dirty="0">
                <a:latin typeface="Comic Sans MS"/>
                <a:cs typeface="Comic Sans MS"/>
              </a:rPr>
              <a:t>de secuencia</a:t>
            </a:r>
            <a:r>
              <a:rPr lang="es-MX" sz="2400" spc="150" dirty="0">
                <a:latin typeface="Comic Sans MS"/>
                <a:cs typeface="Comic Sans MS"/>
              </a:rPr>
              <a:t> </a:t>
            </a:r>
            <a:r>
              <a:rPr lang="es-MX" sz="2400" spc="-5" dirty="0">
                <a:latin typeface="Comic Sans MS"/>
                <a:cs typeface="Comic Sans MS"/>
              </a:rPr>
              <a:t>negativa</a:t>
            </a:r>
            <a:r>
              <a:rPr lang="es-MX" sz="2400" spc="150" dirty="0">
                <a:latin typeface="Comic Sans MS"/>
                <a:cs typeface="Comic Sans MS"/>
              </a:rPr>
              <a:t> </a:t>
            </a:r>
            <a:r>
              <a:rPr lang="es-MX" sz="2400" spc="-5" dirty="0">
                <a:latin typeface="Comic Sans MS"/>
                <a:cs typeface="Comic Sans MS"/>
              </a:rPr>
              <a:t>de</a:t>
            </a:r>
            <a:r>
              <a:rPr lang="es-MX" sz="2400" spc="150" dirty="0">
                <a:latin typeface="Comic Sans MS"/>
                <a:cs typeface="Comic Sans MS"/>
              </a:rPr>
              <a:t> </a:t>
            </a:r>
            <a:r>
              <a:rPr lang="es-MX" sz="2400" spc="-5" dirty="0">
                <a:latin typeface="Comic Sans MS"/>
                <a:cs typeface="Comic Sans MS"/>
              </a:rPr>
              <a:t>tales</a:t>
            </a:r>
            <a:r>
              <a:rPr lang="es-MX" sz="2400" spc="150" dirty="0">
                <a:latin typeface="Comic Sans MS"/>
                <a:cs typeface="Comic Sans MS"/>
              </a:rPr>
              <a:t> </a:t>
            </a:r>
            <a:r>
              <a:rPr lang="es-MX" sz="2400" spc="-5" dirty="0">
                <a:latin typeface="Comic Sans MS"/>
                <a:cs typeface="Comic Sans MS"/>
              </a:rPr>
              <a:t>fuentes</a:t>
            </a:r>
            <a:r>
              <a:rPr lang="es-MX" sz="2400" spc="155" dirty="0">
                <a:latin typeface="Comic Sans MS"/>
                <a:cs typeface="Comic Sans MS"/>
              </a:rPr>
              <a:t> </a:t>
            </a:r>
            <a:r>
              <a:rPr lang="es-MX" sz="2400" spc="-5" dirty="0">
                <a:latin typeface="Comic Sans MS"/>
                <a:cs typeface="Comic Sans MS"/>
              </a:rPr>
              <a:t>como</a:t>
            </a:r>
            <a:r>
              <a:rPr lang="es-MX" sz="2400" spc="150" dirty="0">
                <a:latin typeface="Comic Sans MS"/>
                <a:cs typeface="Comic Sans MS"/>
              </a:rPr>
              <a:t> </a:t>
            </a:r>
            <a:r>
              <a:rPr lang="es-MX" sz="2400" spc="-5" dirty="0">
                <a:latin typeface="Comic Sans MS"/>
                <a:cs typeface="Comic Sans MS"/>
              </a:rPr>
              <a:t>la</a:t>
            </a:r>
            <a:r>
              <a:rPr lang="es-MX" sz="2400" spc="150" dirty="0">
                <a:latin typeface="Comic Sans MS"/>
                <a:cs typeface="Comic Sans MS"/>
              </a:rPr>
              <a:t> </a:t>
            </a:r>
            <a:r>
              <a:rPr lang="es-MX" sz="2400" spc="-5" dirty="0">
                <a:latin typeface="Comic Sans MS"/>
                <a:cs typeface="Comic Sans MS"/>
              </a:rPr>
              <a:t>saturación de un transformador elevador de unidad (de corrientes geomagnéticas) o cargas no lineales no es proporcionada por</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estándar.</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puede requerir</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adicional</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proporcionar protección</a:t>
            </a:r>
            <a:r>
              <a:rPr lang="es-MX" sz="2400" spc="90" dirty="0">
                <a:latin typeface="Comic Sans MS"/>
                <a:cs typeface="Comic Sans MS"/>
              </a:rPr>
              <a:t> </a:t>
            </a:r>
            <a:r>
              <a:rPr lang="es-MX" sz="2400" spc="-5" dirty="0">
                <a:latin typeface="Comic Sans MS"/>
                <a:cs typeface="Comic Sans MS"/>
              </a:rPr>
              <a:t>para</a:t>
            </a:r>
            <a:r>
              <a:rPr lang="es-MX" sz="2400" spc="100" dirty="0">
                <a:latin typeface="Comic Sans MS"/>
                <a:cs typeface="Comic Sans MS"/>
              </a:rPr>
              <a:t> </a:t>
            </a:r>
            <a:r>
              <a:rPr lang="es-MX" sz="2400" spc="-5" dirty="0">
                <a:latin typeface="Comic Sans MS"/>
                <a:cs typeface="Comic Sans MS"/>
              </a:rPr>
              <a:t>armónicas</a:t>
            </a:r>
            <a:r>
              <a:rPr lang="es-MX" sz="2400" spc="95" dirty="0">
                <a:latin typeface="Comic Sans MS"/>
                <a:cs typeface="Comic Sans MS"/>
              </a:rPr>
              <a:t> </a:t>
            </a:r>
            <a:r>
              <a:rPr lang="es-MX" sz="2400" spc="-5" dirty="0">
                <a:latin typeface="Comic Sans MS"/>
                <a:cs typeface="Comic Sans MS"/>
              </a:rPr>
              <a:t>de</a:t>
            </a:r>
            <a:r>
              <a:rPr lang="es-MX" sz="2400" spc="90" dirty="0">
                <a:latin typeface="Comic Sans MS"/>
                <a:cs typeface="Comic Sans MS"/>
              </a:rPr>
              <a:t> </a:t>
            </a:r>
            <a:r>
              <a:rPr lang="es-MX" sz="2400" spc="-5" dirty="0">
                <a:latin typeface="Comic Sans MS"/>
                <a:cs typeface="Comic Sans MS"/>
              </a:rPr>
              <a:t>secuencia</a:t>
            </a:r>
            <a:r>
              <a:rPr lang="es-MX" sz="2400" spc="95" dirty="0">
                <a:latin typeface="Comic Sans MS"/>
                <a:cs typeface="Comic Sans MS"/>
              </a:rPr>
              <a:t> </a:t>
            </a:r>
            <a:r>
              <a:rPr lang="es-MX" sz="2400" spc="-5" dirty="0">
                <a:latin typeface="Comic Sans MS"/>
                <a:cs typeface="Comic Sans MS"/>
              </a:rPr>
              <a:t>negativa</a:t>
            </a:r>
            <a:r>
              <a:rPr lang="es-MX" sz="2400" spc="90" dirty="0">
                <a:latin typeface="Comic Sans MS"/>
                <a:cs typeface="Comic Sans MS"/>
              </a:rPr>
              <a:t> </a:t>
            </a:r>
            <a:r>
              <a:rPr lang="es-MX" sz="2400" spc="-5" dirty="0">
                <a:latin typeface="Comic Sans MS"/>
                <a:cs typeface="Comic Sans MS"/>
              </a:rPr>
              <a:t>debido 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dependencia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 secuencia negativa.</a:t>
            </a:r>
            <a:endParaRPr sz="900" dirty="0">
              <a:latin typeface="Comic Sans MS"/>
              <a:cs typeface="Comic Sans MS"/>
            </a:endParaRPr>
          </a:p>
        </p:txBody>
      </p:sp>
      <p:pic>
        <p:nvPicPr>
          <p:cNvPr id="4" name="Imagen 3">
            <a:extLst>
              <a:ext uri="{FF2B5EF4-FFF2-40B4-BE49-F238E27FC236}">
                <a16:creationId xmlns="" xmlns:a16="http://schemas.microsoft.com/office/drawing/2014/main" id="{5891763D-54DA-45F2-950E-39136D0BCD9B}"/>
              </a:ext>
            </a:extLst>
          </p:cNvPr>
          <p:cNvPicPr>
            <a:picLocks noChangeAspect="1"/>
          </p:cNvPicPr>
          <p:nvPr/>
        </p:nvPicPr>
        <p:blipFill>
          <a:blip r:embed="rId2"/>
          <a:stretch>
            <a:fillRect/>
          </a:stretch>
        </p:blipFill>
        <p:spPr>
          <a:xfrm>
            <a:off x="11836400" y="380485"/>
            <a:ext cx="5257800" cy="8869593"/>
          </a:xfrm>
          <a:prstGeom prst="rect">
            <a:avLst/>
          </a:prstGeom>
        </p:spPr>
      </p:pic>
      <p:sp>
        <p:nvSpPr>
          <p:cNvPr id="10" name="object 8">
            <a:extLst>
              <a:ext uri="{FF2B5EF4-FFF2-40B4-BE49-F238E27FC236}">
                <a16:creationId xmlns="" xmlns:a16="http://schemas.microsoft.com/office/drawing/2014/main" id="{B8F5572B-9CB1-4ADD-A100-C8303A72ADE2}"/>
              </a:ext>
            </a:extLst>
          </p:cNvPr>
          <p:cNvSpPr txBox="1"/>
          <p:nvPr/>
        </p:nvSpPr>
        <p:spPr>
          <a:xfrm>
            <a:off x="12369800" y="9251516"/>
            <a:ext cx="4724400" cy="495328"/>
          </a:xfrm>
          <a:prstGeom prst="rect">
            <a:avLst/>
          </a:prstGeom>
        </p:spPr>
        <p:txBody>
          <a:bodyPr vert="horz" wrap="square" lIns="0" tIns="12700" rIns="0" bIns="0" rtlCol="0">
            <a:spAutoFit/>
          </a:bodyPr>
          <a:lstStyle/>
          <a:p>
            <a:pPr marL="282575" marR="5080" indent="-270510">
              <a:lnSpc>
                <a:spcPct val="116100"/>
              </a:lnSpc>
              <a:spcBef>
                <a:spcPts val="100"/>
              </a:spcBef>
              <a:tabLst>
                <a:tab pos="282575" algn="l"/>
              </a:tabLst>
            </a:pPr>
            <a:r>
              <a:rPr sz="1400" b="1" i="1" spc="-5" dirty="0">
                <a:latin typeface="Comic Sans MS"/>
                <a:cs typeface="Comic Sans MS"/>
              </a:rPr>
              <a:t>B)	Características</a:t>
            </a:r>
            <a:r>
              <a:rPr sz="1400" b="1" i="1" spc="10" dirty="0">
                <a:latin typeface="Comic Sans MS"/>
                <a:cs typeface="Comic Sans MS"/>
              </a:rPr>
              <a:t> </a:t>
            </a:r>
            <a:r>
              <a:rPr sz="1400" b="1" i="1" spc="-5" dirty="0">
                <a:latin typeface="Comic Sans MS"/>
                <a:cs typeface="Comic Sans MS"/>
              </a:rPr>
              <a:t>de</a:t>
            </a:r>
            <a:r>
              <a:rPr sz="1400" b="1" i="1" spc="10" dirty="0">
                <a:latin typeface="Comic Sans MS"/>
                <a:cs typeface="Comic Sans MS"/>
              </a:rPr>
              <a:t> </a:t>
            </a:r>
            <a:r>
              <a:rPr sz="1400" b="1" i="1" spc="-5" dirty="0">
                <a:latin typeface="Comic Sans MS"/>
                <a:cs typeface="Comic Sans MS"/>
              </a:rPr>
              <a:t>un</a:t>
            </a:r>
            <a:r>
              <a:rPr sz="1400" b="1" i="1" spc="15" dirty="0">
                <a:latin typeface="Comic Sans MS"/>
                <a:cs typeface="Comic Sans MS"/>
              </a:rPr>
              <a:t> </a:t>
            </a:r>
            <a:r>
              <a:rPr sz="1400" b="1" i="1" spc="-5" dirty="0">
                <a:latin typeface="Comic Sans MS"/>
                <a:cs typeface="Comic Sans MS"/>
              </a:rPr>
              <a:t>relé</a:t>
            </a:r>
            <a:r>
              <a:rPr sz="1400" b="1" i="1" spc="10" dirty="0">
                <a:latin typeface="Comic Sans MS"/>
                <a:cs typeface="Comic Sans MS"/>
              </a:rPr>
              <a:t> </a:t>
            </a:r>
            <a:r>
              <a:rPr sz="1400" b="1" i="1" spc="-5" dirty="0" err="1">
                <a:latin typeface="Comic Sans MS"/>
                <a:cs typeface="Comic Sans MS"/>
              </a:rPr>
              <a:t>tiempo-corriente</a:t>
            </a:r>
            <a:r>
              <a:rPr sz="1400" b="1" i="1" spc="15" dirty="0">
                <a:latin typeface="Comic Sans MS"/>
                <a:cs typeface="Comic Sans MS"/>
              </a:rPr>
              <a:t> </a:t>
            </a:r>
            <a:r>
              <a:rPr sz="1400" b="1" i="1" spc="-5" dirty="0">
                <a:latin typeface="Comic Sans MS"/>
                <a:cs typeface="Comic Sans MS"/>
              </a:rPr>
              <a:t>de</a:t>
            </a:r>
            <a:r>
              <a:rPr lang="es-AR" sz="1400" b="1" i="1" spc="-5" dirty="0">
                <a:latin typeface="Comic Sans MS"/>
                <a:cs typeface="Comic Sans MS"/>
              </a:rPr>
              <a:t> </a:t>
            </a:r>
            <a:r>
              <a:rPr sz="1400" b="1" i="1" spc="-5" dirty="0" err="1">
                <a:latin typeface="Comic Sans MS"/>
                <a:cs typeface="Comic Sans MS"/>
              </a:rPr>
              <a:t>secuencia</a:t>
            </a:r>
            <a:r>
              <a:rPr sz="1400" b="1" i="1" dirty="0">
                <a:latin typeface="Comic Sans MS"/>
                <a:cs typeface="Comic Sans MS"/>
              </a:rPr>
              <a:t> </a:t>
            </a:r>
            <a:r>
              <a:rPr sz="1400" b="1" i="1" spc="-5" dirty="0">
                <a:latin typeface="Comic Sans MS"/>
                <a:cs typeface="Comic Sans MS"/>
              </a:rPr>
              <a:t>negativa</a:t>
            </a:r>
            <a:r>
              <a:rPr sz="1400" b="1" i="1" dirty="0">
                <a:latin typeface="Comic Sans MS"/>
                <a:cs typeface="Comic Sans MS"/>
              </a:rPr>
              <a:t> </a:t>
            </a:r>
            <a:r>
              <a:rPr sz="1400" b="1" i="1" spc="-5" dirty="0">
                <a:latin typeface="Comic Sans MS"/>
                <a:cs typeface="Comic Sans MS"/>
              </a:rPr>
              <a:t>estático</a:t>
            </a:r>
            <a:r>
              <a:rPr sz="1400" b="1" i="1" spc="5" dirty="0">
                <a:latin typeface="Comic Sans MS"/>
                <a:cs typeface="Comic Sans MS"/>
              </a:rPr>
              <a:t> </a:t>
            </a:r>
            <a:r>
              <a:rPr sz="1400" b="1" i="1" spc="-5" dirty="0">
                <a:latin typeface="Comic Sans MS"/>
                <a:cs typeface="Comic Sans MS"/>
              </a:rPr>
              <a:t>o</a:t>
            </a:r>
            <a:r>
              <a:rPr sz="1400" b="1" i="1" dirty="0">
                <a:latin typeface="Comic Sans MS"/>
                <a:cs typeface="Comic Sans MS"/>
              </a:rPr>
              <a:t> </a:t>
            </a:r>
            <a:r>
              <a:rPr sz="1400" b="1" i="1" spc="-5" dirty="0">
                <a:latin typeface="Comic Sans MS"/>
                <a:cs typeface="Comic Sans MS"/>
              </a:rPr>
              <a:t>digital.</a:t>
            </a:r>
            <a:endParaRPr sz="1400" b="1" i="1" dirty="0">
              <a:latin typeface="Comic Sans MS"/>
              <a:cs typeface="Comic Sans MS"/>
            </a:endParaRPr>
          </a:p>
        </p:txBody>
      </p:sp>
    </p:spTree>
    <p:extLst>
      <p:ext uri="{BB962C8B-B14F-4D97-AF65-F5344CB8AC3E}">
        <p14:creationId xmlns="" xmlns:p14="http://schemas.microsoft.com/office/powerpoint/2010/main" val="353330550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406400" y="457200"/>
            <a:ext cx="17145000" cy="5766450"/>
          </a:xfrm>
          <a:prstGeom prst="rect">
            <a:avLst/>
          </a:prstGeom>
        </p:spPr>
        <p:txBody>
          <a:bodyPr vert="horz" wrap="square" lIns="0" tIns="12700" rIns="0" bIns="0" rtlCol="0">
            <a:spAutoFit/>
          </a:bodyPr>
          <a:lstStyle/>
          <a:p>
            <a:pPr marL="12700" marR="5080" algn="just">
              <a:spcBef>
                <a:spcPts val="100"/>
              </a:spcBef>
              <a:tabLst>
                <a:tab pos="833119" algn="l"/>
                <a:tab pos="1136650" algn="l"/>
                <a:tab pos="2049780" algn="l"/>
                <a:tab pos="2352675" algn="l"/>
              </a:tabLst>
            </a:pPr>
            <a:r>
              <a:rPr sz="2400" b="1" spc="-5" dirty="0">
                <a:latin typeface="Comic Sans MS"/>
                <a:cs typeface="Comic Sans MS"/>
              </a:rPr>
              <a:t>ESQUEMAS	DE	PROTECCIÓN	DE	SECUENCIA</a:t>
            </a:r>
            <a:r>
              <a:rPr lang="es-AR" sz="2400" b="1" spc="-5" dirty="0">
                <a:latin typeface="Comic Sans MS"/>
                <a:cs typeface="Comic Sans MS"/>
              </a:rPr>
              <a:t> </a:t>
            </a:r>
            <a:r>
              <a:rPr sz="2400" b="1" spc="-5" dirty="0">
                <a:latin typeface="Comic Sans MS"/>
                <a:cs typeface="Comic Sans MS"/>
              </a:rPr>
              <a:t>NEGATIVA.</a:t>
            </a:r>
            <a:endParaRPr lang="en-US" sz="2400" b="1" spc="-5" dirty="0">
              <a:latin typeface="Comic Sans MS"/>
              <a:cs typeface="Comic Sans MS"/>
            </a:endParaRPr>
          </a:p>
          <a:p>
            <a:pPr marL="12700" marR="5080" algn="just">
              <a:spcBef>
                <a:spcPts val="100"/>
              </a:spcBef>
              <a:tabLst>
                <a:tab pos="833119" algn="l"/>
                <a:tab pos="1136650" algn="l"/>
                <a:tab pos="2049780" algn="l"/>
                <a:tab pos="2352675" algn="l"/>
              </a:tabLst>
            </a:pPr>
            <a:endParaRPr lang="es-AR" sz="2400" b="1" spc="-5" dirty="0">
              <a:latin typeface="Comic Sans MS"/>
              <a:cs typeface="Comic Sans MS"/>
            </a:endParaRPr>
          </a:p>
          <a:p>
            <a:pPr marL="12700" marR="5080" algn="just">
              <a:spcBef>
                <a:spcPts val="100"/>
              </a:spcBef>
              <a:tabLst>
                <a:tab pos="833119" algn="l"/>
                <a:tab pos="1136650" algn="l"/>
                <a:tab pos="2049780" algn="l"/>
                <a:tab pos="2352675" algn="l"/>
              </a:tabLst>
            </a:pPr>
            <a:r>
              <a:rPr lang="es-MX" sz="2400" spc="-5" dirty="0">
                <a:latin typeface="Comic Sans MS"/>
                <a:cs typeface="Comic Sans MS"/>
              </a:rPr>
              <a:t>Relés de secuencia negativa dedicados son usualmente proporcionados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En general, no son proporcionados relés de respaldo para secuencia</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Alguna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limitada</a:t>
            </a:r>
            <a:r>
              <a:rPr lang="es-MX" sz="2400" dirty="0">
                <a:latin typeface="Comic Sans MS"/>
                <a:cs typeface="Comic Sans MS"/>
              </a:rPr>
              <a:t> </a:t>
            </a:r>
            <a:r>
              <a:rPr lang="es-MX" sz="2400" spc="-5" dirty="0">
                <a:latin typeface="Comic Sans MS"/>
                <a:cs typeface="Comic Sans MS"/>
              </a:rPr>
              <a:t>es proporcionada por</a:t>
            </a:r>
            <a:r>
              <a:rPr lang="es-MX" sz="2400" dirty="0">
                <a:latin typeface="Comic Sans MS"/>
                <a:cs typeface="Comic Sans MS"/>
              </a:rPr>
              <a:t> </a:t>
            </a:r>
            <a:r>
              <a:rPr lang="es-MX" sz="2400" spc="-5" dirty="0">
                <a:latin typeface="Comic Sans MS"/>
                <a:cs typeface="Comic Sans MS"/>
              </a:rPr>
              <a:t>la protección fase a fase y fase a tierra para condiciones de falla.</a:t>
            </a:r>
            <a:r>
              <a:rPr lang="es-MX" sz="2400" spc="520" dirty="0">
                <a:latin typeface="Comic Sans MS"/>
                <a:cs typeface="Comic Sans MS"/>
              </a:rPr>
              <a:t> </a:t>
            </a:r>
            <a:r>
              <a:rPr lang="es-MX" sz="2400" spc="-5" dirty="0">
                <a:latin typeface="Comic Sans MS"/>
                <a:cs typeface="Comic Sans MS"/>
              </a:rPr>
              <a:t>Para conductor abierto o protección para desbalance de impedancia, el relé de secuencia negativa es usualmente la única protección. La magnitud de corrientes de secuencia negativa creada por las condiciones de conductor abierto y bajas magnitudes 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combinada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capacidad</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secuencia negativa continua</a:t>
            </a:r>
            <a:r>
              <a:rPr lang="es-MX" sz="2400" dirty="0">
                <a:latin typeface="Comic Sans MS"/>
                <a:cs typeface="Comic Sans MS"/>
              </a:rPr>
              <a:t> </a:t>
            </a:r>
            <a:r>
              <a:rPr lang="es-MX" sz="2400" spc="-5" dirty="0">
                <a:latin typeface="Comic Sans MS"/>
                <a:cs typeface="Comic Sans MS"/>
              </a:rPr>
              <a:t>del generador</a:t>
            </a:r>
            <a:r>
              <a:rPr lang="es-MX" sz="2400" spc="254" dirty="0">
                <a:latin typeface="Comic Sans MS"/>
                <a:cs typeface="Comic Sans MS"/>
              </a:rPr>
              <a:t> </a:t>
            </a:r>
            <a:r>
              <a:rPr lang="es-MX" sz="2400" spc="-5" dirty="0">
                <a:latin typeface="Comic Sans MS"/>
                <a:cs typeface="Comic Sans MS"/>
              </a:rPr>
              <a:t>previene</a:t>
            </a:r>
            <a:r>
              <a:rPr lang="es-MX" sz="2400" spc="260" dirty="0">
                <a:latin typeface="Comic Sans MS"/>
                <a:cs typeface="Comic Sans MS"/>
              </a:rPr>
              <a:t> </a:t>
            </a:r>
            <a:r>
              <a:rPr lang="es-MX" sz="2400" spc="-5" dirty="0">
                <a:latin typeface="Comic Sans MS"/>
                <a:cs typeface="Comic Sans MS"/>
              </a:rPr>
              <a:t>a otros relés 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protección</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secuencia negativa total.</a:t>
            </a:r>
            <a:endParaRPr lang="es-MX" sz="2400" dirty="0">
              <a:latin typeface="Comic Sans MS"/>
              <a:cs typeface="Comic Sans MS"/>
            </a:endParaRPr>
          </a:p>
          <a:p>
            <a:pPr marL="12700" marR="5080" algn="just">
              <a:spcBef>
                <a:spcPts val="95"/>
              </a:spcBef>
            </a:pP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electromecánicos,</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pickup</a:t>
            </a:r>
            <a:r>
              <a:rPr lang="es-MX" sz="2400" dirty="0">
                <a:latin typeface="Comic Sans MS"/>
                <a:cs typeface="Comic Sans MS"/>
              </a:rPr>
              <a:t> </a:t>
            </a:r>
            <a:r>
              <a:rPr lang="es-MX" sz="2400" spc="-5" dirty="0">
                <a:latin typeface="Comic Sans MS"/>
                <a:cs typeface="Comic Sans MS"/>
              </a:rPr>
              <a:t>mínimo</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la unidad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ajustado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60%</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corriente</a:t>
            </a:r>
            <a:r>
              <a:rPr lang="es-MX" sz="2400" dirty="0">
                <a:latin typeface="Comic Sans MS"/>
                <a:cs typeface="Comic Sans MS"/>
              </a:rPr>
              <a:t> </a:t>
            </a:r>
            <a:r>
              <a:rPr lang="es-MX" sz="2400" spc="-5" dirty="0">
                <a:latin typeface="Comic Sans MS"/>
                <a:cs typeface="Comic Sans MS"/>
              </a:rPr>
              <a:t>nominal.</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proporciona</a:t>
            </a:r>
            <a:r>
              <a:rPr lang="es-MX" sz="2400" dirty="0">
                <a:latin typeface="Comic Sans MS"/>
                <a:cs typeface="Comic Sans MS"/>
              </a:rPr>
              <a:t> </a:t>
            </a:r>
            <a:r>
              <a:rPr lang="es-MX" sz="2400" spc="-5" dirty="0">
                <a:latin typeface="Comic Sans MS"/>
                <a:cs typeface="Comic Sans MS"/>
              </a:rPr>
              <a:t>únicamente protección</a:t>
            </a:r>
            <a:r>
              <a:rPr lang="es-MX" sz="2400" dirty="0">
                <a:latin typeface="Comic Sans MS"/>
                <a:cs typeface="Comic Sans MS"/>
              </a:rPr>
              <a:t> </a:t>
            </a:r>
            <a:r>
              <a:rPr lang="es-MX" sz="2400" spc="-5" dirty="0">
                <a:latin typeface="Comic Sans MS"/>
                <a:cs typeface="Comic Sans MS"/>
              </a:rPr>
              <a:t>limitada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condiciones</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desbalance serie,</a:t>
            </a:r>
            <a:r>
              <a:rPr lang="es-MX" sz="2400" dirty="0">
                <a:latin typeface="Comic Sans MS"/>
                <a:cs typeface="Comic Sans MS"/>
              </a:rPr>
              <a:t> </a:t>
            </a:r>
            <a:r>
              <a:rPr lang="es-MX" sz="2400" spc="-5" dirty="0">
                <a:latin typeface="Comic Sans MS"/>
                <a:cs typeface="Comic Sans MS"/>
              </a:rPr>
              <a:t>tales</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fase</a:t>
            </a:r>
            <a:r>
              <a:rPr lang="es-MX" sz="2400" dirty="0">
                <a:latin typeface="Comic Sans MS"/>
                <a:cs typeface="Comic Sans MS"/>
              </a:rPr>
              <a:t> </a:t>
            </a:r>
            <a:r>
              <a:rPr lang="es-MX" sz="2400" spc="-5" dirty="0">
                <a:latin typeface="Comic Sans MS"/>
                <a:cs typeface="Comic Sans MS"/>
              </a:rPr>
              <a:t>abierta</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 electromecánico</a:t>
            </a:r>
            <a:r>
              <a:rPr lang="es-MX" sz="2400" spc="80" dirty="0">
                <a:latin typeface="Comic Sans MS"/>
                <a:cs typeface="Comic Sans MS"/>
              </a:rPr>
              <a:t> </a:t>
            </a:r>
            <a:r>
              <a:rPr lang="es-MX" sz="2400" spc="-5" dirty="0">
                <a:latin typeface="Comic Sans MS"/>
                <a:cs typeface="Comic Sans MS"/>
              </a:rPr>
              <a:t>es</a:t>
            </a:r>
            <a:r>
              <a:rPr lang="es-MX" sz="2400" spc="85" dirty="0">
                <a:latin typeface="Comic Sans MS"/>
                <a:cs typeface="Comic Sans MS"/>
              </a:rPr>
              <a:t> </a:t>
            </a:r>
            <a:r>
              <a:rPr lang="es-MX" sz="2400" spc="-5" dirty="0">
                <a:latin typeface="Comic Sans MS"/>
                <a:cs typeface="Comic Sans MS"/>
              </a:rPr>
              <a:t>usado</a:t>
            </a:r>
            <a:r>
              <a:rPr lang="es-MX" sz="2400" spc="85" dirty="0">
                <a:latin typeface="Comic Sans MS"/>
                <a:cs typeface="Comic Sans MS"/>
              </a:rPr>
              <a:t> </a:t>
            </a:r>
            <a:r>
              <a:rPr lang="es-MX" sz="2400" spc="-5" dirty="0">
                <a:latin typeface="Comic Sans MS"/>
                <a:cs typeface="Comic Sans MS"/>
              </a:rPr>
              <a:t>para</a:t>
            </a:r>
            <a:r>
              <a:rPr lang="es-MX" sz="2400" spc="85" dirty="0">
                <a:latin typeface="Comic Sans MS"/>
                <a:cs typeface="Comic Sans MS"/>
              </a:rPr>
              <a:t> </a:t>
            </a:r>
            <a:r>
              <a:rPr lang="es-MX" sz="2400" spc="-5" dirty="0">
                <a:latin typeface="Comic Sans MS"/>
                <a:cs typeface="Comic Sans MS"/>
              </a:rPr>
              <a:t>constantes</a:t>
            </a:r>
            <a:r>
              <a:rPr lang="es-MX" sz="2400" spc="90" dirty="0">
                <a:latin typeface="Comic Sans MS"/>
                <a:cs typeface="Comic Sans MS"/>
              </a:rPr>
              <a:t> </a:t>
            </a:r>
            <a:r>
              <a:rPr lang="es-MX" sz="2400" spc="-5" dirty="0">
                <a:latin typeface="Comic Sans MS"/>
                <a:cs typeface="Comic Sans MS"/>
              </a:rPr>
              <a:t>de</a:t>
            </a:r>
            <a:r>
              <a:rPr lang="es-MX" sz="2400" spc="70" dirty="0">
                <a:latin typeface="Comic Sans MS"/>
                <a:cs typeface="Comic Sans MS"/>
              </a:rPr>
              <a:t> </a:t>
            </a:r>
            <a:r>
              <a:rPr lang="es-MX" sz="2400" spc="-5" dirty="0">
                <a:latin typeface="Comic Sans MS"/>
                <a:cs typeface="Comic Sans MS"/>
              </a:rPr>
              <a:t>generador (K)</a:t>
            </a:r>
            <a:r>
              <a:rPr lang="es-MX" sz="2400" spc="-10" dirty="0">
                <a:latin typeface="Comic Sans MS"/>
                <a:cs typeface="Comic Sans MS"/>
              </a:rPr>
              <a:t> </a:t>
            </a:r>
            <a:r>
              <a:rPr lang="es-MX" sz="2400" spc="-5" dirty="0">
                <a:latin typeface="Comic Sans MS"/>
                <a:cs typeface="Comic Sans MS"/>
              </a:rPr>
              <a:t>menores</a:t>
            </a:r>
            <a:r>
              <a:rPr lang="es-MX" sz="2400" spc="-10"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30.</a:t>
            </a:r>
            <a:endParaRPr lang="es-MX" sz="2400" dirty="0">
              <a:latin typeface="Comic Sans MS"/>
              <a:cs typeface="Comic Sans MS"/>
            </a:endParaRPr>
          </a:p>
          <a:p>
            <a:pPr marL="12700" marR="5080" algn="just">
              <a:spcBef>
                <a:spcPts val="100"/>
              </a:spcBef>
              <a:tabLst>
                <a:tab pos="833119" algn="l"/>
                <a:tab pos="1136650" algn="l"/>
                <a:tab pos="2049780" algn="l"/>
                <a:tab pos="2352675" algn="l"/>
              </a:tabLst>
            </a:pPr>
            <a:r>
              <a:rPr lang="es-MX" sz="2400" spc="-5" dirty="0">
                <a:latin typeface="Comic Sans MS"/>
                <a:cs typeface="Comic Sans MS"/>
              </a:rPr>
              <a:t>Las unidades de tiempo del relé estático o digital puede ser</a:t>
            </a:r>
            <a:r>
              <a:rPr lang="es-MX" sz="2400" spc="125" dirty="0">
                <a:latin typeface="Comic Sans MS"/>
                <a:cs typeface="Comic Sans MS"/>
              </a:rPr>
              <a:t> </a:t>
            </a:r>
            <a:r>
              <a:rPr lang="es-MX" sz="2400" spc="-5" dirty="0">
                <a:latin typeface="Comic Sans MS"/>
                <a:cs typeface="Comic Sans MS"/>
              </a:rPr>
              <a:t>ajustado</a:t>
            </a:r>
            <a:r>
              <a:rPr lang="es-MX" sz="2400" spc="125" dirty="0">
                <a:latin typeface="Comic Sans MS"/>
                <a:cs typeface="Comic Sans MS"/>
              </a:rPr>
              <a:t> </a:t>
            </a:r>
            <a:r>
              <a:rPr lang="es-MX" sz="2400" spc="-5" dirty="0">
                <a:latin typeface="Comic Sans MS"/>
                <a:cs typeface="Comic Sans MS"/>
              </a:rPr>
              <a:t>para</a:t>
            </a:r>
            <a:r>
              <a:rPr lang="es-MX" sz="2400" spc="125" dirty="0">
                <a:latin typeface="Comic Sans MS"/>
                <a:cs typeface="Comic Sans MS"/>
              </a:rPr>
              <a:t> </a:t>
            </a:r>
            <a:r>
              <a:rPr lang="es-MX" sz="2400" spc="-5" dirty="0">
                <a:latin typeface="Comic Sans MS"/>
                <a:cs typeface="Comic Sans MS"/>
              </a:rPr>
              <a:t>proteger</a:t>
            </a:r>
            <a:r>
              <a:rPr lang="es-MX" sz="2400" spc="125" dirty="0">
                <a:latin typeface="Comic Sans MS"/>
                <a:cs typeface="Comic Sans MS"/>
              </a:rPr>
              <a:t> </a:t>
            </a:r>
            <a:r>
              <a:rPr lang="es-MX" sz="2400" spc="-5" dirty="0">
                <a:latin typeface="Comic Sans MS"/>
                <a:cs typeface="Comic Sans MS"/>
              </a:rPr>
              <a:t>generadores</a:t>
            </a:r>
            <a:r>
              <a:rPr lang="es-MX" sz="2400" spc="125" dirty="0">
                <a:latin typeface="Comic Sans MS"/>
                <a:cs typeface="Comic Sans MS"/>
              </a:rPr>
              <a:t> </a:t>
            </a:r>
            <a:r>
              <a:rPr lang="es-MX" sz="2400" spc="-5" dirty="0">
                <a:latin typeface="Comic Sans MS"/>
                <a:cs typeface="Comic Sans MS"/>
              </a:rPr>
              <a:t>con</a:t>
            </a:r>
            <a:r>
              <a:rPr lang="es-MX" sz="2400" spc="125" dirty="0">
                <a:latin typeface="Comic Sans MS"/>
                <a:cs typeface="Comic Sans MS"/>
              </a:rPr>
              <a:t> </a:t>
            </a:r>
            <a:r>
              <a:rPr lang="es-MX" sz="2400" spc="-5" dirty="0">
                <a:latin typeface="Comic Sans MS"/>
                <a:cs typeface="Comic Sans MS"/>
              </a:rPr>
              <a:t>valor</a:t>
            </a:r>
            <a:r>
              <a:rPr lang="es-MX" sz="2400" spc="125" dirty="0">
                <a:latin typeface="Comic Sans MS"/>
                <a:cs typeface="Comic Sans MS"/>
              </a:rPr>
              <a:t> </a:t>
            </a:r>
            <a:r>
              <a:rPr lang="es-MX" sz="2400" spc="-5" dirty="0">
                <a:latin typeface="Comic Sans MS"/>
                <a:cs typeface="Comic Sans MS"/>
              </a:rPr>
              <a:t>de</a:t>
            </a:r>
            <a:r>
              <a:rPr lang="es-MX" sz="2400" spc="125" dirty="0">
                <a:latin typeface="Comic Sans MS"/>
                <a:cs typeface="Comic Sans MS"/>
              </a:rPr>
              <a:t> </a:t>
            </a:r>
            <a:r>
              <a:rPr lang="es-MX" sz="2400" spc="-5" dirty="0">
                <a:latin typeface="Comic Sans MS"/>
                <a:cs typeface="Comic Sans MS"/>
              </a:rPr>
              <a:t>K de 10 </a:t>
            </a:r>
            <a:r>
              <a:rPr lang="es-MX" sz="2400" spc="-5" dirty="0" err="1">
                <a:latin typeface="Comic Sans MS"/>
                <a:cs typeface="Comic Sans MS"/>
              </a:rPr>
              <a:t>ó</a:t>
            </a:r>
            <a:r>
              <a:rPr lang="es-MX" sz="2400" spc="-5" dirty="0">
                <a:latin typeface="Comic Sans MS"/>
                <a:cs typeface="Comic Sans MS"/>
              </a:rPr>
              <a:t> menos.</a:t>
            </a:r>
            <a:r>
              <a:rPr lang="es-MX" sz="2400" dirty="0">
                <a:latin typeface="Comic Sans MS"/>
                <a:cs typeface="Comic Sans MS"/>
              </a:rPr>
              <a:t> </a:t>
            </a:r>
            <a:r>
              <a:rPr lang="es-MX" sz="2400" spc="-5" dirty="0">
                <a:latin typeface="Comic Sans MS"/>
                <a:cs typeface="Comic Sans MS"/>
              </a:rPr>
              <a:t>Un ajuste de alarma asociado con estos relés</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detección</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 secuencia negativa abajo del 3% de la capacidad de la máquina.</a:t>
            </a:r>
            <a:r>
              <a:rPr lang="es-MX" sz="2400" spc="520" dirty="0">
                <a:latin typeface="Comic Sans MS"/>
                <a:cs typeface="Comic Sans MS"/>
              </a:rPr>
              <a:t> </a:t>
            </a:r>
            <a:r>
              <a:rPr lang="es-MX" sz="2400" spc="-5" dirty="0">
                <a:latin typeface="Comic Sans MS"/>
                <a:cs typeface="Comic Sans MS"/>
              </a:rPr>
              <a:t>Con este tipo de relé, el pickup de disparo puede ser ajustado a la capacidad de secuencia negativa continua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operando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plena</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y proporcionando</a:t>
            </a:r>
            <a:r>
              <a:rPr lang="es-MX" sz="2400" dirty="0">
                <a:latin typeface="Comic Sans MS"/>
                <a:cs typeface="Comic Sans MS"/>
              </a:rPr>
              <a:t> </a:t>
            </a:r>
            <a:r>
              <a:rPr lang="es-MX" sz="2400" spc="-5" dirty="0">
                <a:latin typeface="Comic Sans MS"/>
                <a:cs typeface="Comic Sans MS"/>
              </a:rPr>
              <a:t>protección</a:t>
            </a:r>
            <a:r>
              <a:rPr lang="es-MX" sz="2400" spc="5" dirty="0">
                <a:latin typeface="Comic Sans MS"/>
                <a:cs typeface="Comic Sans MS"/>
              </a:rPr>
              <a:t> </a:t>
            </a:r>
            <a:r>
              <a:rPr lang="es-MX" sz="2400" spc="-5" dirty="0">
                <a:latin typeface="Comic Sans MS"/>
                <a:cs typeface="Comic Sans MS"/>
              </a:rPr>
              <a:t>para</a:t>
            </a:r>
            <a:r>
              <a:rPr lang="es-MX" sz="2400" spc="5" dirty="0">
                <a:latin typeface="Comic Sans MS"/>
                <a:cs typeface="Comic Sans MS"/>
              </a:rPr>
              <a:t> </a:t>
            </a:r>
            <a:r>
              <a:rPr lang="es-MX" sz="2400" spc="-5" dirty="0">
                <a:latin typeface="Comic Sans MS"/>
                <a:cs typeface="Comic Sans MS"/>
              </a:rPr>
              <a:t>desbalance</a:t>
            </a:r>
            <a:r>
              <a:rPr lang="es-MX" sz="2400" spc="5" dirty="0">
                <a:latin typeface="Comic Sans MS"/>
                <a:cs typeface="Comic Sans MS"/>
              </a:rPr>
              <a:t> </a:t>
            </a:r>
            <a:r>
              <a:rPr lang="es-MX" sz="2400" spc="-5" dirty="0">
                <a:latin typeface="Comic Sans MS"/>
                <a:cs typeface="Comic Sans MS"/>
              </a:rPr>
              <a:t>total.</a:t>
            </a:r>
            <a:endParaRPr lang="es-MX" sz="2400" dirty="0">
              <a:latin typeface="Comic Sans MS"/>
              <a:cs typeface="Comic Sans MS"/>
            </a:endParaRPr>
          </a:p>
          <a:p>
            <a:pPr marL="12700" marR="5080">
              <a:lnSpc>
                <a:spcPct val="116100"/>
              </a:lnSpc>
              <a:spcBef>
                <a:spcPts val="100"/>
              </a:spcBef>
              <a:tabLst>
                <a:tab pos="833119" algn="l"/>
                <a:tab pos="1136650" algn="l"/>
                <a:tab pos="2049780" algn="l"/>
                <a:tab pos="2352675" algn="l"/>
              </a:tabLst>
            </a:pPr>
            <a:endParaRPr sz="900" dirty="0">
              <a:latin typeface="Comic Sans MS"/>
              <a:cs typeface="Comic Sans MS"/>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object 15"/>
          <p:cNvSpPr txBox="1"/>
          <p:nvPr/>
        </p:nvSpPr>
        <p:spPr>
          <a:xfrm>
            <a:off x="330200" y="294736"/>
            <a:ext cx="17221200" cy="2926442"/>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CONCLUSIONES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Se necesita aplicar protección separada a generadores para</a:t>
            </a:r>
            <a:r>
              <a:rPr lang="es-MX" sz="2400" dirty="0">
                <a:latin typeface="Comic Sans MS"/>
                <a:cs typeface="Comic Sans MS"/>
              </a:rPr>
              <a:t> </a:t>
            </a:r>
            <a:r>
              <a:rPr lang="es-MX" sz="2400" spc="-5" dirty="0">
                <a:latin typeface="Comic Sans MS"/>
                <a:cs typeface="Comic Sans MS"/>
              </a:rPr>
              <a:t>proteger</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contra</a:t>
            </a:r>
            <a:r>
              <a:rPr lang="es-MX" sz="2400" dirty="0">
                <a:latin typeface="Comic Sans MS"/>
                <a:cs typeface="Comic Sans MS"/>
              </a:rPr>
              <a:t> </a:t>
            </a:r>
            <a:r>
              <a:rPr lang="es-MX" sz="2400" spc="-5" dirty="0">
                <a:latin typeface="Comic Sans MS"/>
                <a:cs typeface="Comic Sans MS"/>
              </a:rPr>
              <a:t>calentamiento destructivo</a:t>
            </a:r>
            <a:r>
              <a:rPr lang="es-MX" sz="2400" spc="240" dirty="0">
                <a:latin typeface="Comic Sans MS"/>
                <a:cs typeface="Comic Sans MS"/>
              </a:rPr>
              <a:t> </a:t>
            </a:r>
            <a:r>
              <a:rPr lang="es-MX" sz="2400" spc="-5" dirty="0">
                <a:latin typeface="Comic Sans MS"/>
                <a:cs typeface="Comic Sans MS"/>
              </a:rPr>
              <a:t>de</a:t>
            </a:r>
            <a:r>
              <a:rPr lang="es-MX" sz="2400" spc="240" dirty="0">
                <a:latin typeface="Comic Sans MS"/>
                <a:cs typeface="Comic Sans MS"/>
              </a:rPr>
              <a:t> </a:t>
            </a:r>
            <a:r>
              <a:rPr lang="es-MX" sz="2400" spc="-5" dirty="0">
                <a:latin typeface="Comic Sans MS"/>
                <a:cs typeface="Comic Sans MS"/>
              </a:rPr>
              <a:t>corrientes</a:t>
            </a:r>
            <a:r>
              <a:rPr lang="es-MX" sz="2400" spc="245" dirty="0">
                <a:latin typeface="Comic Sans MS"/>
                <a:cs typeface="Comic Sans MS"/>
              </a:rPr>
              <a:t> </a:t>
            </a:r>
            <a:r>
              <a:rPr lang="es-MX" sz="2400" spc="-5" dirty="0">
                <a:latin typeface="Comic Sans MS"/>
                <a:cs typeface="Comic Sans MS"/>
              </a:rPr>
              <a:t>de</a:t>
            </a:r>
            <a:r>
              <a:rPr lang="es-MX" sz="2400" spc="240" dirty="0">
                <a:latin typeface="Comic Sans MS"/>
                <a:cs typeface="Comic Sans MS"/>
              </a:rPr>
              <a:t> </a:t>
            </a:r>
            <a:r>
              <a:rPr lang="es-MX" sz="2400" spc="-5" dirty="0">
                <a:latin typeface="Comic Sans MS"/>
                <a:cs typeface="Comic Sans MS"/>
              </a:rPr>
              <a:t>desbalance</a:t>
            </a:r>
            <a:r>
              <a:rPr lang="es-MX" sz="2400" spc="245" dirty="0">
                <a:latin typeface="Comic Sans MS"/>
                <a:cs typeface="Comic Sans MS"/>
              </a:rPr>
              <a:t> </a:t>
            </a:r>
            <a:r>
              <a:rPr lang="es-MX" sz="2400" spc="-5" dirty="0">
                <a:latin typeface="Comic Sans MS"/>
                <a:cs typeface="Comic Sans MS"/>
              </a:rPr>
              <a:t>de</a:t>
            </a:r>
            <a:r>
              <a:rPr lang="es-MX" sz="2400" spc="235" dirty="0">
                <a:latin typeface="Comic Sans MS"/>
                <a:cs typeface="Comic Sans MS"/>
              </a:rPr>
              <a:t> </a:t>
            </a:r>
            <a:r>
              <a:rPr lang="es-MX" sz="2400" spc="-5" dirty="0">
                <a:latin typeface="Comic Sans MS"/>
                <a:cs typeface="Comic Sans MS"/>
              </a:rPr>
              <a:t>secuencia negativa. Los relés de secuencia negativa electromecánicos proporcionan</a:t>
            </a:r>
            <a:r>
              <a:rPr lang="es-MX" sz="2400" dirty="0">
                <a:latin typeface="Comic Sans MS"/>
                <a:cs typeface="Comic Sans MS"/>
              </a:rPr>
              <a:t> </a:t>
            </a:r>
            <a:r>
              <a:rPr lang="es-MX" sz="2400" spc="-5" dirty="0">
                <a:latin typeface="Comic Sans MS"/>
                <a:cs typeface="Comic Sans MS"/>
              </a:rPr>
              <a:t>únicamente</a:t>
            </a:r>
            <a:r>
              <a:rPr lang="es-MX" sz="2400" dirty="0">
                <a:latin typeface="Comic Sans MS"/>
                <a:cs typeface="Comic Sans MS"/>
              </a:rPr>
              <a:t> </a:t>
            </a:r>
            <a:r>
              <a:rPr lang="es-MX" sz="2400" spc="-5" dirty="0">
                <a:latin typeface="Comic Sans MS"/>
                <a:cs typeface="Comic Sans MS"/>
              </a:rPr>
              <a:t>protección limitada.</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carecen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sensibilidad</a:t>
            </a:r>
            <a:r>
              <a:rPr lang="es-MX" sz="2400" dirty="0">
                <a:latin typeface="Comic Sans MS"/>
                <a:cs typeface="Comic Sans MS"/>
              </a:rPr>
              <a:t> </a:t>
            </a:r>
            <a:r>
              <a:rPr lang="es-MX" sz="2400" spc="-5" dirty="0">
                <a:latin typeface="Comic Sans MS"/>
                <a:cs typeface="Comic Sans MS"/>
              </a:rPr>
              <a:t>para detectar</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dañinas resultantes</a:t>
            </a:r>
            <a:r>
              <a:rPr lang="es-MX" sz="2400" spc="70" dirty="0">
                <a:latin typeface="Comic Sans MS"/>
                <a:cs typeface="Comic Sans MS"/>
              </a:rPr>
              <a:t> </a:t>
            </a:r>
            <a:r>
              <a:rPr lang="es-MX" sz="2400" spc="-5" dirty="0">
                <a:latin typeface="Comic Sans MS"/>
                <a:cs typeface="Comic Sans MS"/>
              </a:rPr>
              <a:t>de</a:t>
            </a:r>
            <a:r>
              <a:rPr lang="es-MX" sz="2400" spc="60" dirty="0">
                <a:latin typeface="Comic Sans MS"/>
                <a:cs typeface="Comic Sans MS"/>
              </a:rPr>
              <a:t> </a:t>
            </a:r>
            <a:r>
              <a:rPr lang="es-MX" sz="2400" spc="-5" dirty="0">
                <a:latin typeface="Comic Sans MS"/>
                <a:cs typeface="Comic Sans MS"/>
              </a:rPr>
              <a:t>desbalance</a:t>
            </a:r>
            <a:r>
              <a:rPr lang="es-MX" sz="2400" spc="55" dirty="0">
                <a:latin typeface="Comic Sans MS"/>
                <a:cs typeface="Comic Sans MS"/>
              </a:rPr>
              <a:t> </a:t>
            </a:r>
            <a:r>
              <a:rPr lang="es-MX" sz="2400" spc="-5" dirty="0">
                <a:latin typeface="Comic Sans MS"/>
                <a:cs typeface="Comic Sans MS"/>
              </a:rPr>
              <a:t>por</a:t>
            </a:r>
            <a:r>
              <a:rPr lang="es-MX" sz="2400" spc="65" dirty="0">
                <a:latin typeface="Comic Sans MS"/>
                <a:cs typeface="Comic Sans MS"/>
              </a:rPr>
              <a:t> </a:t>
            </a:r>
            <a:r>
              <a:rPr lang="es-MX" sz="2400" spc="-5" dirty="0">
                <a:latin typeface="Comic Sans MS"/>
                <a:cs typeface="Comic Sans MS"/>
              </a:rPr>
              <a:t>circuito</a:t>
            </a:r>
            <a:r>
              <a:rPr lang="es-MX" sz="2400" spc="65" dirty="0">
                <a:latin typeface="Comic Sans MS"/>
                <a:cs typeface="Comic Sans MS"/>
              </a:rPr>
              <a:t> </a:t>
            </a:r>
            <a:r>
              <a:rPr lang="es-MX" sz="2400" spc="-5" dirty="0">
                <a:latin typeface="Comic Sans MS"/>
                <a:cs typeface="Comic Sans MS"/>
              </a:rPr>
              <a:t>abierto,</a:t>
            </a:r>
            <a:r>
              <a:rPr lang="es-MX" sz="2400" spc="60" dirty="0">
                <a:latin typeface="Comic Sans MS"/>
                <a:cs typeface="Comic Sans MS"/>
              </a:rPr>
              <a:t> </a:t>
            </a:r>
            <a:r>
              <a:rPr lang="es-MX" sz="2400" spc="-5" dirty="0">
                <a:latin typeface="Comic Sans MS"/>
                <a:cs typeface="Comic Sans MS"/>
              </a:rPr>
              <a:t>así</a:t>
            </a:r>
            <a:r>
              <a:rPr lang="es-MX" sz="2400" spc="65" dirty="0">
                <a:latin typeface="Comic Sans MS"/>
                <a:cs typeface="Comic Sans MS"/>
              </a:rPr>
              <a:t> </a:t>
            </a:r>
            <a:r>
              <a:rPr lang="es-MX" sz="2400" spc="-5" dirty="0" smtClean="0">
                <a:latin typeface="Comic Sans MS"/>
                <a:cs typeface="Comic Sans MS"/>
              </a:rPr>
              <a:t>como para </a:t>
            </a:r>
            <a:r>
              <a:rPr lang="es-MX" sz="2400" spc="-5" dirty="0">
                <a:latin typeface="Comic Sans MS"/>
                <a:cs typeface="Comic Sans MS"/>
              </a:rPr>
              <a:t>fallas de bajo nivel.</a:t>
            </a:r>
            <a:r>
              <a:rPr lang="es-MX" sz="2400" dirty="0">
                <a:latin typeface="Comic Sans MS"/>
                <a:cs typeface="Comic Sans MS"/>
              </a:rPr>
              <a:t> </a:t>
            </a:r>
            <a:r>
              <a:rPr lang="es-MX" sz="2400" spc="-5" dirty="0">
                <a:latin typeface="Comic Sans MS"/>
                <a:cs typeface="Comic Sans MS"/>
              </a:rPr>
              <a:t>Para dar protección completa abajo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continua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deben usarse</a:t>
            </a:r>
            <a:r>
              <a:rPr lang="es-MX" sz="2400" spc="10" dirty="0">
                <a:latin typeface="Comic Sans MS"/>
                <a:cs typeface="Comic Sans MS"/>
              </a:rPr>
              <a:t> </a:t>
            </a:r>
            <a:r>
              <a:rPr lang="es-MX" sz="2400" spc="-5" dirty="0">
                <a:latin typeface="Comic Sans MS"/>
                <a:cs typeface="Comic Sans MS"/>
              </a:rPr>
              <a:t>relés</a:t>
            </a:r>
            <a:r>
              <a:rPr lang="es-MX" sz="2400" spc="10"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secuencia</a:t>
            </a:r>
            <a:r>
              <a:rPr lang="es-MX" sz="2400" spc="10" dirty="0">
                <a:latin typeface="Comic Sans MS"/>
                <a:cs typeface="Comic Sans MS"/>
              </a:rPr>
              <a:t> </a:t>
            </a:r>
            <a:r>
              <a:rPr lang="es-MX" sz="2400" spc="-5" dirty="0">
                <a:latin typeface="Comic Sans MS"/>
                <a:cs typeface="Comic Sans MS"/>
              </a:rPr>
              <a:t>negativa</a:t>
            </a:r>
            <a:r>
              <a:rPr lang="es-MX" sz="2400" spc="15" dirty="0">
                <a:latin typeface="Comic Sans MS"/>
                <a:cs typeface="Comic Sans MS"/>
              </a:rPr>
              <a:t> </a:t>
            </a:r>
            <a:r>
              <a:rPr lang="es-MX" sz="2400" spc="-5" dirty="0">
                <a:latin typeface="Comic Sans MS"/>
                <a:cs typeface="Comic Sans MS"/>
              </a:rPr>
              <a:t>estáticos</a:t>
            </a:r>
            <a:r>
              <a:rPr lang="es-MX" sz="2400" spc="10" dirty="0">
                <a:latin typeface="Comic Sans MS"/>
                <a:cs typeface="Comic Sans MS"/>
              </a:rPr>
              <a:t> </a:t>
            </a:r>
            <a:r>
              <a:rPr lang="es-MX" sz="2400" spc="-5" dirty="0">
                <a:latin typeface="Comic Sans MS"/>
                <a:cs typeface="Comic Sans MS"/>
              </a:rPr>
              <a:t>o</a:t>
            </a:r>
            <a:r>
              <a:rPr lang="es-MX" sz="2400" spc="10" dirty="0">
                <a:latin typeface="Comic Sans MS"/>
                <a:cs typeface="Comic Sans MS"/>
              </a:rPr>
              <a:t> </a:t>
            </a:r>
            <a:r>
              <a:rPr lang="es-MX" sz="2400" spc="-5" dirty="0">
                <a:latin typeface="Comic Sans MS"/>
                <a:cs typeface="Comic Sans MS"/>
              </a:rPr>
              <a:t>digitales.</a:t>
            </a:r>
            <a:endParaRPr lang="es-MX" sz="2400" dirty="0">
              <a:latin typeface="Comic Sans MS"/>
              <a:cs typeface="Comic Sans MS"/>
            </a:endParaRPr>
          </a:p>
          <a:p>
            <a:pPr marL="12700">
              <a:spcBef>
                <a:spcPts val="100"/>
              </a:spcBef>
            </a:pPr>
            <a:endParaRPr lang="es-MX" sz="9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301433782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CuadroTexto 20">
            <a:extLst>
              <a:ext uri="{FF2B5EF4-FFF2-40B4-BE49-F238E27FC236}">
                <a16:creationId xmlns="" xmlns:a16="http://schemas.microsoft.com/office/drawing/2014/main" id="{EED613C1-0523-43CE-9647-B8209C571EEC}"/>
              </a:ext>
            </a:extLst>
          </p:cNvPr>
          <p:cNvSpPr txBox="1"/>
          <p:nvPr/>
        </p:nvSpPr>
        <p:spPr>
          <a:xfrm>
            <a:off x="330200" y="457200"/>
            <a:ext cx="17297400" cy="9017853"/>
          </a:xfrm>
          <a:prstGeom prst="rect">
            <a:avLst/>
          </a:prstGeom>
          <a:noFill/>
        </p:spPr>
        <p:txBody>
          <a:bodyPr wrap="square">
            <a:spAutoFit/>
          </a:bodyPr>
          <a:lstStyle/>
          <a:p>
            <a:pPr algn="just"/>
            <a:r>
              <a:rPr lang="es-AR" sz="2000" b="1" dirty="0">
                <a:latin typeface="Comic Sans MS" panose="030F0702030302020204" pitchFamily="66" charset="0"/>
              </a:rPr>
              <a:t>REFERENCIA </a:t>
            </a:r>
          </a:p>
          <a:p>
            <a:pPr algn="just"/>
            <a:endParaRPr lang="es-AR" sz="2000" dirty="0">
              <a:latin typeface="Comic Sans MS" panose="030F0702030302020204" pitchFamily="66" charset="0"/>
            </a:endParaRPr>
          </a:p>
          <a:p>
            <a:pPr marL="457200" indent="-457200" algn="just">
              <a:buFont typeface="+mj-lt"/>
              <a:buAutoNum type="arabicPeriod"/>
            </a:pPr>
            <a:r>
              <a:rPr lang="es-AR" sz="2000" dirty="0">
                <a:latin typeface="Comic Sans MS" panose="030F0702030302020204" pitchFamily="66" charset="0"/>
              </a:rPr>
              <a:t>ANSI-IIEEE C37.102-1987, "Guide </a:t>
            </a:r>
            <a:r>
              <a:rPr lang="es-AR" sz="2000" dirty="0" err="1">
                <a:latin typeface="Comic Sans MS" panose="030F0702030302020204" pitchFamily="66" charset="0"/>
              </a:rPr>
              <a:t>for</a:t>
            </a:r>
            <a:r>
              <a:rPr lang="es-AR" sz="2000" dirty="0">
                <a:latin typeface="Comic Sans MS" panose="030F0702030302020204" pitchFamily="66" charset="0"/>
              </a:rPr>
              <a:t> AC </a:t>
            </a:r>
            <a:r>
              <a:rPr lang="es-AR" sz="2000" dirty="0" err="1">
                <a:latin typeface="Comic Sans MS" panose="030F0702030302020204" pitchFamily="66" charset="0"/>
              </a:rPr>
              <a:t>Generator</a:t>
            </a:r>
            <a:r>
              <a:rPr lang="es-AR" sz="2000" dirty="0">
                <a:latin typeface="Comic Sans MS" panose="030F0702030302020204" pitchFamily="66" charset="0"/>
              </a:rPr>
              <a:t> </a:t>
            </a:r>
            <a:r>
              <a:rPr lang="es-AR" sz="2000" dirty="0" err="1">
                <a:latin typeface="Comic Sans MS" panose="030F0702030302020204" pitchFamily="66" charset="0"/>
              </a:rPr>
              <a:t>Protection</a:t>
            </a:r>
            <a:r>
              <a:rPr lang="es-AR" sz="2000" dirty="0">
                <a:latin typeface="Comic Sans MS" panose="030F0702030302020204" pitchFamily="66" charset="0"/>
              </a:rPr>
              <a:t>." </a:t>
            </a:r>
          </a:p>
          <a:p>
            <a:pPr marL="457200" indent="-457200" algn="just">
              <a:buFont typeface="+mj-lt"/>
              <a:buAutoNum type="arabicPeriod"/>
            </a:pPr>
            <a:endParaRPr lang="es-AR" sz="2000" dirty="0">
              <a:latin typeface="Comic Sans MS" panose="030F0702030302020204" pitchFamily="66" charset="0"/>
            </a:endParaRPr>
          </a:p>
          <a:p>
            <a:pPr marL="457200" indent="-457200" algn="just">
              <a:buFont typeface="+mj-lt"/>
              <a:buAutoNum type="arabicPeriod"/>
            </a:pPr>
            <a:r>
              <a:rPr lang="es-AR" sz="2000" dirty="0">
                <a:latin typeface="Comic Sans MS" panose="030F0702030302020204" pitchFamily="66" charset="0"/>
              </a:rPr>
              <a:t>"A </a:t>
            </a:r>
            <a:r>
              <a:rPr lang="es-AR" sz="2000" dirty="0" err="1">
                <a:latin typeface="Comic Sans MS" panose="030F0702030302020204" pitchFamily="66" charset="0"/>
              </a:rPr>
              <a:t>Survey</a:t>
            </a:r>
            <a:r>
              <a:rPr lang="es-AR" sz="2000" dirty="0">
                <a:latin typeface="Comic Sans MS" panose="030F0702030302020204" pitchFamily="66" charset="0"/>
              </a:rPr>
              <a:t> </a:t>
            </a:r>
            <a:r>
              <a:rPr lang="es-AR" sz="2000" dirty="0" err="1">
                <a:latin typeface="Comic Sans MS" panose="030F0702030302020204" pitchFamily="66" charset="0"/>
              </a:rPr>
              <a:t>of</a:t>
            </a:r>
            <a:r>
              <a:rPr lang="es-AR" sz="2000" dirty="0">
                <a:latin typeface="Comic Sans MS" panose="030F0702030302020204" pitchFamily="66" charset="0"/>
              </a:rPr>
              <a:t> </a:t>
            </a:r>
            <a:r>
              <a:rPr lang="es-AR" sz="2000" dirty="0" err="1">
                <a:latin typeface="Comic Sans MS" panose="030F0702030302020204" pitchFamily="66" charset="0"/>
              </a:rPr>
              <a:t>Generator</a:t>
            </a:r>
            <a:r>
              <a:rPr lang="es-AR" sz="2000" dirty="0">
                <a:latin typeface="Comic Sans MS" panose="030F0702030302020204" pitchFamily="66" charset="0"/>
              </a:rPr>
              <a:t> Back-up </a:t>
            </a:r>
            <a:r>
              <a:rPr lang="es-AR" sz="2000" dirty="0" err="1">
                <a:latin typeface="Comic Sans MS" panose="030F0702030302020204" pitchFamily="66" charset="0"/>
              </a:rPr>
              <a:t>Protection</a:t>
            </a:r>
            <a:r>
              <a:rPr lang="es-AR" sz="2000" dirty="0">
                <a:latin typeface="Comic Sans MS" panose="030F0702030302020204" pitchFamily="66" charset="0"/>
              </a:rPr>
              <a:t> </a:t>
            </a:r>
            <a:r>
              <a:rPr lang="es-AR" sz="2000" dirty="0" err="1">
                <a:latin typeface="Comic Sans MS" panose="030F0702030302020204" pitchFamily="66" charset="0"/>
              </a:rPr>
              <a:t>Practices</a:t>
            </a:r>
            <a:r>
              <a:rPr lang="es-AR" sz="2000" dirty="0">
                <a:latin typeface="Comic Sans MS" panose="030F0702030302020204" pitchFamily="66" charset="0"/>
              </a:rPr>
              <a:t>," IEEE </a:t>
            </a:r>
            <a:r>
              <a:rPr lang="es-AR" sz="2000" dirty="0" err="1">
                <a:latin typeface="Comic Sans MS" panose="030F0702030302020204" pitchFamily="66" charset="0"/>
              </a:rPr>
              <a:t>Committee</a:t>
            </a:r>
            <a:r>
              <a:rPr lang="es-AR" sz="2000" dirty="0">
                <a:latin typeface="Comic Sans MS" panose="030F0702030302020204" pitchFamily="66" charset="0"/>
              </a:rPr>
              <a:t> </a:t>
            </a:r>
            <a:r>
              <a:rPr lang="es-AR" sz="2000" dirty="0" err="1">
                <a:latin typeface="Comic Sans MS" panose="030F0702030302020204" pitchFamily="66" charset="0"/>
              </a:rPr>
              <a:t>Report</a:t>
            </a:r>
            <a:r>
              <a:rPr lang="es-AR" sz="2000" dirty="0">
                <a:latin typeface="Comic Sans MS" panose="030F0702030302020204" pitchFamily="66" charset="0"/>
              </a:rPr>
              <a:t>, IEEE </a:t>
            </a:r>
            <a:r>
              <a:rPr lang="es-AR" sz="2000" dirty="0" err="1">
                <a:latin typeface="Comic Sans MS" panose="030F0702030302020204" pitchFamily="66" charset="0"/>
              </a:rPr>
              <a:t>Transactions</a:t>
            </a:r>
            <a:r>
              <a:rPr lang="es-AR" sz="2000" dirty="0">
                <a:latin typeface="Comic Sans MS" panose="030F0702030302020204" pitchFamily="66" charset="0"/>
              </a:rPr>
              <a:t> </a:t>
            </a:r>
            <a:r>
              <a:rPr lang="es-AR" sz="2000" dirty="0" err="1">
                <a:latin typeface="Comic Sans MS" panose="030F0702030302020204" pitchFamily="66" charset="0"/>
              </a:rPr>
              <a:t>on</a:t>
            </a:r>
            <a:r>
              <a:rPr lang="es-AR" sz="2000" dirty="0">
                <a:latin typeface="Comic Sans MS" panose="030F0702030302020204" pitchFamily="66" charset="0"/>
              </a:rPr>
              <a:t> </a:t>
            </a:r>
            <a:r>
              <a:rPr lang="es-AR" sz="2000" dirty="0" err="1">
                <a:latin typeface="Comic Sans MS" panose="030F0702030302020204" pitchFamily="66" charset="0"/>
              </a:rPr>
              <a:t>Power</a:t>
            </a:r>
            <a:r>
              <a:rPr lang="es-AR" sz="2000" dirty="0">
                <a:latin typeface="Comic Sans MS" panose="030F0702030302020204" pitchFamily="66" charset="0"/>
              </a:rPr>
              <a:t> </a:t>
            </a:r>
            <a:r>
              <a:rPr lang="es-AR" sz="2000" dirty="0" err="1">
                <a:latin typeface="Comic Sans MS" panose="030F0702030302020204" pitchFamily="66" charset="0"/>
              </a:rPr>
              <a:t>Delivery</a:t>
            </a:r>
            <a:r>
              <a:rPr lang="es-AR" sz="2000" dirty="0">
                <a:latin typeface="Comic Sans MS" panose="030F0702030302020204" pitchFamily="66" charset="0"/>
              </a:rPr>
              <a:t>, Vol. 5, No. 2, April 1990, </a:t>
            </a:r>
            <a:r>
              <a:rPr lang="es-AR" sz="2000" dirty="0" err="1">
                <a:latin typeface="Comic Sans MS" panose="030F0702030302020204" pitchFamily="66" charset="0"/>
              </a:rPr>
              <a:t>pp</a:t>
            </a:r>
            <a:r>
              <a:rPr lang="es-AR" sz="2000" dirty="0">
                <a:latin typeface="Comic Sans MS" panose="030F0702030302020204" pitchFamily="66" charset="0"/>
              </a:rPr>
              <a:t> 575-584. </a:t>
            </a:r>
          </a:p>
          <a:p>
            <a:pPr marL="457200" indent="-457200" algn="just">
              <a:buFont typeface="+mj-lt"/>
              <a:buAutoNum type="arabicPeriod"/>
            </a:pPr>
            <a:endParaRPr lang="es-AR" sz="2000" dirty="0">
              <a:latin typeface="Comic Sans MS" panose="030F0702030302020204" pitchFamily="66" charset="0"/>
            </a:endParaRPr>
          </a:p>
          <a:p>
            <a:pPr marL="457200" indent="-457200" algn="just">
              <a:buFont typeface="+mj-lt"/>
              <a:buAutoNum type="arabicPeriod"/>
            </a:pPr>
            <a:r>
              <a:rPr lang="es-AR" sz="2000" dirty="0" err="1">
                <a:latin typeface="Comic Sans MS" panose="030F0702030302020204" pitchFamily="66" charset="0"/>
              </a:rPr>
              <a:t>Barkle</a:t>
            </a:r>
            <a:r>
              <a:rPr lang="es-AR" sz="2000" dirty="0">
                <a:latin typeface="Comic Sans MS" panose="030F0702030302020204" pitchFamily="66" charset="0"/>
              </a:rPr>
              <a:t>, J.E. and </a:t>
            </a:r>
            <a:r>
              <a:rPr lang="es-AR" sz="2000" dirty="0" err="1">
                <a:latin typeface="Comic Sans MS" panose="030F0702030302020204" pitchFamily="66" charset="0"/>
              </a:rPr>
              <a:t>Glassburn</a:t>
            </a:r>
            <a:r>
              <a:rPr lang="es-AR" sz="2000" dirty="0">
                <a:latin typeface="Comic Sans MS" panose="030F0702030302020204" pitchFamily="66" charset="0"/>
              </a:rPr>
              <a:t>, W.E., "</a:t>
            </a:r>
            <a:r>
              <a:rPr lang="es-AR" sz="2000" dirty="0" err="1">
                <a:latin typeface="Comic Sans MS" panose="030F0702030302020204" pitchFamily="66" charset="0"/>
              </a:rPr>
              <a:t>Protection</a:t>
            </a:r>
            <a:r>
              <a:rPr lang="es-AR" sz="2000" dirty="0">
                <a:latin typeface="Comic Sans MS" panose="030F0702030302020204" pitchFamily="66" charset="0"/>
              </a:rPr>
              <a:t> </a:t>
            </a:r>
            <a:r>
              <a:rPr lang="es-AR" sz="2000" dirty="0" err="1">
                <a:latin typeface="Comic Sans MS" panose="030F0702030302020204" pitchFamily="66" charset="0"/>
              </a:rPr>
              <a:t>of</a:t>
            </a:r>
            <a:r>
              <a:rPr lang="es-AR" sz="2000" dirty="0">
                <a:latin typeface="Comic Sans MS" panose="030F0702030302020204" pitchFamily="66" charset="0"/>
              </a:rPr>
              <a:t> </a:t>
            </a:r>
            <a:r>
              <a:rPr lang="es-AR" sz="2000" dirty="0" err="1">
                <a:latin typeface="Comic Sans MS" panose="030F0702030302020204" pitchFamily="66" charset="0"/>
              </a:rPr>
              <a:t>Generators</a:t>
            </a:r>
            <a:r>
              <a:rPr lang="es-AR" sz="2000" dirty="0">
                <a:latin typeface="Comic Sans MS" panose="030F0702030302020204" pitchFamily="66" charset="0"/>
              </a:rPr>
              <a:t> </a:t>
            </a:r>
            <a:r>
              <a:rPr lang="es-AR" sz="2000" dirty="0" err="1">
                <a:latin typeface="Comic Sans MS" panose="030F0702030302020204" pitchFamily="66" charset="0"/>
              </a:rPr>
              <a:t>Against</a:t>
            </a:r>
            <a:r>
              <a:rPr lang="es-AR" sz="2000" dirty="0">
                <a:latin typeface="Comic Sans MS" panose="030F0702030302020204" pitchFamily="66" charset="0"/>
              </a:rPr>
              <a:t> </a:t>
            </a:r>
            <a:r>
              <a:rPr lang="es-AR" sz="2000" dirty="0" err="1">
                <a:latin typeface="Comic Sans MS" panose="030F0702030302020204" pitchFamily="66" charset="0"/>
              </a:rPr>
              <a:t>Unbalanced</a:t>
            </a:r>
            <a:r>
              <a:rPr lang="es-AR" sz="2000" dirty="0">
                <a:latin typeface="Comic Sans MS" panose="030F0702030302020204" pitchFamily="66" charset="0"/>
              </a:rPr>
              <a:t> </a:t>
            </a:r>
            <a:r>
              <a:rPr lang="es-AR" sz="2000" dirty="0" err="1">
                <a:latin typeface="Comic Sans MS" panose="030F0702030302020204" pitchFamily="66" charset="0"/>
              </a:rPr>
              <a:t>Currents</a:t>
            </a:r>
            <a:r>
              <a:rPr lang="es-AR" sz="2000" dirty="0">
                <a:latin typeface="Comic Sans MS" panose="030F0702030302020204" pitchFamily="66" charset="0"/>
              </a:rPr>
              <a:t>," AIEE </a:t>
            </a:r>
            <a:r>
              <a:rPr lang="es-AR" sz="2000" dirty="0" err="1">
                <a:latin typeface="Comic Sans MS" panose="030F0702030302020204" pitchFamily="66" charset="0"/>
              </a:rPr>
              <a:t>Transactions</a:t>
            </a:r>
            <a:r>
              <a:rPr lang="es-AR" sz="2000" dirty="0">
                <a:latin typeface="Comic Sans MS" panose="030F0702030302020204" pitchFamily="66" charset="0"/>
              </a:rPr>
              <a:t>, Vol. 72, </a:t>
            </a:r>
            <a:r>
              <a:rPr lang="es-AR" sz="2000" dirty="0" err="1">
                <a:latin typeface="Comic Sans MS" panose="030F0702030302020204" pitchFamily="66" charset="0"/>
              </a:rPr>
              <a:t>Part</a:t>
            </a:r>
            <a:r>
              <a:rPr lang="es-AR" sz="2000" dirty="0">
                <a:latin typeface="Comic Sans MS" panose="030F0702030302020204" pitchFamily="66" charset="0"/>
              </a:rPr>
              <a:t> III, 1953, pp. 282-286. </a:t>
            </a:r>
          </a:p>
          <a:p>
            <a:pPr marL="457200" indent="-457200" algn="just">
              <a:buFont typeface="+mj-lt"/>
              <a:buAutoNum type="arabicPeriod"/>
            </a:pPr>
            <a:endParaRPr lang="es-AR" sz="2000" dirty="0">
              <a:latin typeface="Comic Sans MS" panose="030F0702030302020204" pitchFamily="66" charset="0"/>
            </a:endParaRPr>
          </a:p>
          <a:p>
            <a:pPr marL="457200" indent="-457200" algn="just">
              <a:buFont typeface="+mj-lt"/>
              <a:buAutoNum type="arabicPeriod"/>
            </a:pPr>
            <a:r>
              <a:rPr lang="es-AR" sz="2000" dirty="0">
                <a:latin typeface="Comic Sans MS" panose="030F0702030302020204" pitchFamily="66" charset="0"/>
              </a:rPr>
              <a:t>Ross, M.D. and King, E.I., "Turbine-</a:t>
            </a:r>
            <a:r>
              <a:rPr lang="es-AR" sz="2000" dirty="0" err="1">
                <a:latin typeface="Comic Sans MS" panose="030F0702030302020204" pitchFamily="66" charset="0"/>
              </a:rPr>
              <a:t>Generator</a:t>
            </a:r>
            <a:r>
              <a:rPr lang="es-AR" sz="2000" dirty="0">
                <a:latin typeface="Comic Sans MS" panose="030F0702030302020204" pitchFamily="66" charset="0"/>
              </a:rPr>
              <a:t> Rotor </a:t>
            </a:r>
            <a:r>
              <a:rPr lang="es-AR" sz="2000" dirty="0" err="1">
                <a:latin typeface="Comic Sans MS" panose="030F0702030302020204" pitchFamily="66" charset="0"/>
              </a:rPr>
              <a:t>Heating</a:t>
            </a:r>
            <a:r>
              <a:rPr lang="es-AR" sz="2000" dirty="0">
                <a:latin typeface="Comic Sans MS" panose="030F0702030302020204" pitchFamily="66" charset="0"/>
              </a:rPr>
              <a:t> </a:t>
            </a:r>
            <a:r>
              <a:rPr lang="es-AR" sz="2000" dirty="0" err="1">
                <a:latin typeface="Comic Sans MS" panose="030F0702030302020204" pitchFamily="66" charset="0"/>
              </a:rPr>
              <a:t>During</a:t>
            </a:r>
            <a:r>
              <a:rPr lang="es-AR" sz="2000" dirty="0">
                <a:latin typeface="Comic Sans MS" panose="030F0702030302020204" pitchFamily="66" charset="0"/>
              </a:rPr>
              <a:t> Single-</a:t>
            </a:r>
            <a:r>
              <a:rPr lang="es-AR" sz="2000" dirty="0" err="1">
                <a:latin typeface="Comic Sans MS" panose="030F0702030302020204" pitchFamily="66" charset="0"/>
              </a:rPr>
              <a:t>Phase</a:t>
            </a:r>
            <a:r>
              <a:rPr lang="es-AR" sz="2000" dirty="0">
                <a:latin typeface="Comic Sans MS" panose="030F0702030302020204" pitchFamily="66" charset="0"/>
              </a:rPr>
              <a:t> Short </a:t>
            </a:r>
            <a:r>
              <a:rPr lang="es-AR" sz="2000" dirty="0" err="1">
                <a:latin typeface="Comic Sans MS" panose="030F0702030302020204" pitchFamily="66" charset="0"/>
              </a:rPr>
              <a:t>Circuits</a:t>
            </a:r>
            <a:r>
              <a:rPr lang="es-AR" sz="2000" dirty="0">
                <a:latin typeface="Comic Sans MS" panose="030F0702030302020204" pitchFamily="66" charset="0"/>
              </a:rPr>
              <a:t>," AIEE </a:t>
            </a:r>
            <a:r>
              <a:rPr lang="es-AR" sz="2000" dirty="0" err="1">
                <a:latin typeface="Comic Sans MS" panose="030F0702030302020204" pitchFamily="66" charset="0"/>
              </a:rPr>
              <a:t>Transactions</a:t>
            </a:r>
            <a:r>
              <a:rPr lang="es-AR" sz="2000" dirty="0">
                <a:latin typeface="Comic Sans MS" panose="030F0702030302020204" pitchFamily="66" charset="0"/>
              </a:rPr>
              <a:t>, Vol. 72, </a:t>
            </a:r>
            <a:r>
              <a:rPr lang="es-AR" sz="2000" dirty="0" err="1">
                <a:latin typeface="Comic Sans MS" panose="030F0702030302020204" pitchFamily="66" charset="0"/>
              </a:rPr>
              <a:t>Part</a:t>
            </a:r>
            <a:r>
              <a:rPr lang="es-AR" sz="2000" dirty="0">
                <a:latin typeface="Comic Sans MS" panose="030F0702030302020204" pitchFamily="66" charset="0"/>
              </a:rPr>
              <a:t> III, 1953, </a:t>
            </a:r>
            <a:r>
              <a:rPr lang="es-AR" sz="2000" dirty="0" err="1">
                <a:latin typeface="Comic Sans MS" panose="030F0702030302020204" pitchFamily="66" charset="0"/>
              </a:rPr>
              <a:t>pp</a:t>
            </a:r>
            <a:r>
              <a:rPr lang="es-AR" sz="2000" dirty="0">
                <a:latin typeface="Comic Sans MS" panose="030F0702030302020204" pitchFamily="66" charset="0"/>
              </a:rPr>
              <a:t> 40-45. </a:t>
            </a:r>
          </a:p>
          <a:p>
            <a:pPr marL="457200" indent="-457200" algn="just">
              <a:buFont typeface="+mj-lt"/>
              <a:buAutoNum type="arabicPeriod"/>
            </a:pPr>
            <a:endParaRPr lang="es-AR" sz="2000" dirty="0">
              <a:latin typeface="Comic Sans MS" panose="030F0702030302020204" pitchFamily="66" charset="0"/>
            </a:endParaRPr>
          </a:p>
          <a:p>
            <a:pPr marL="457200" indent="-457200" algn="just">
              <a:buFont typeface="+mj-lt"/>
              <a:buAutoNum type="arabicPeriod"/>
            </a:pPr>
            <a:r>
              <a:rPr lang="es-AR" sz="2000" dirty="0" err="1">
                <a:latin typeface="Comic Sans MS" panose="030F0702030302020204" pitchFamily="66" charset="0"/>
              </a:rPr>
              <a:t>Pollard</a:t>
            </a:r>
            <a:r>
              <a:rPr lang="es-AR" sz="2000" dirty="0">
                <a:latin typeface="Comic Sans MS" panose="030F0702030302020204" pitchFamily="66" charset="0"/>
              </a:rPr>
              <a:t>, E.I., "</a:t>
            </a:r>
            <a:r>
              <a:rPr lang="es-AR" sz="2000" dirty="0" err="1">
                <a:latin typeface="Comic Sans MS" panose="030F0702030302020204" pitchFamily="66" charset="0"/>
              </a:rPr>
              <a:t>Effects</a:t>
            </a:r>
            <a:r>
              <a:rPr lang="es-AR" sz="2000" dirty="0">
                <a:latin typeface="Comic Sans MS" panose="030F0702030302020204" pitchFamily="66" charset="0"/>
              </a:rPr>
              <a:t> </a:t>
            </a:r>
            <a:r>
              <a:rPr lang="es-AR" sz="2000" dirty="0" err="1">
                <a:latin typeface="Comic Sans MS" panose="030F0702030302020204" pitchFamily="66" charset="0"/>
              </a:rPr>
              <a:t>of</a:t>
            </a:r>
            <a:r>
              <a:rPr lang="es-AR" sz="2000" dirty="0">
                <a:latin typeface="Comic Sans MS" panose="030F0702030302020204" pitchFamily="66" charset="0"/>
              </a:rPr>
              <a:t> Negative-</a:t>
            </a:r>
            <a:r>
              <a:rPr lang="es-AR" sz="2000" dirty="0" err="1">
                <a:latin typeface="Comic Sans MS" panose="030F0702030302020204" pitchFamily="66" charset="0"/>
              </a:rPr>
              <a:t>Sequence</a:t>
            </a:r>
            <a:r>
              <a:rPr lang="es-AR" sz="2000" dirty="0">
                <a:latin typeface="Comic Sans MS" panose="030F0702030302020204" pitchFamily="66" charset="0"/>
              </a:rPr>
              <a:t> </a:t>
            </a:r>
            <a:r>
              <a:rPr lang="es-AR" sz="2000" dirty="0" err="1">
                <a:latin typeface="Comic Sans MS" panose="030F0702030302020204" pitchFamily="66" charset="0"/>
              </a:rPr>
              <a:t>Currents</a:t>
            </a:r>
            <a:r>
              <a:rPr lang="es-AR" sz="2000" dirty="0">
                <a:latin typeface="Comic Sans MS" panose="030F0702030302020204" pitchFamily="66" charset="0"/>
              </a:rPr>
              <a:t> </a:t>
            </a:r>
            <a:r>
              <a:rPr lang="es-AR" sz="2000" dirty="0" err="1">
                <a:latin typeface="Comic Sans MS" panose="030F0702030302020204" pitchFamily="66" charset="0"/>
              </a:rPr>
              <a:t>on</a:t>
            </a:r>
            <a:r>
              <a:rPr lang="es-AR" sz="2000" dirty="0">
                <a:latin typeface="Comic Sans MS" panose="030F0702030302020204" pitchFamily="66" charset="0"/>
              </a:rPr>
              <a:t> Turbine-</a:t>
            </a:r>
            <a:r>
              <a:rPr lang="es-AR" sz="2000" dirty="0" err="1">
                <a:latin typeface="Comic Sans MS" panose="030F0702030302020204" pitchFamily="66" charset="0"/>
              </a:rPr>
              <a:t>Generator</a:t>
            </a:r>
            <a:r>
              <a:rPr lang="es-AR" sz="2000" dirty="0">
                <a:latin typeface="Comic Sans MS" panose="030F0702030302020204" pitchFamily="66" charset="0"/>
              </a:rPr>
              <a:t> </a:t>
            </a:r>
            <a:r>
              <a:rPr lang="es-AR" sz="2000" dirty="0" err="1">
                <a:latin typeface="Comic Sans MS" panose="030F0702030302020204" pitchFamily="66" charset="0"/>
              </a:rPr>
              <a:t>Rotors</a:t>
            </a:r>
            <a:r>
              <a:rPr lang="es-AR" sz="2000" dirty="0">
                <a:latin typeface="Comic Sans MS" panose="030F0702030302020204" pitchFamily="66" charset="0"/>
              </a:rPr>
              <a:t>," AIEE </a:t>
            </a:r>
            <a:r>
              <a:rPr lang="es-AR" sz="2000" dirty="0" err="1">
                <a:latin typeface="Comic Sans MS" panose="030F0702030302020204" pitchFamily="66" charset="0"/>
              </a:rPr>
              <a:t>Transactions</a:t>
            </a:r>
            <a:r>
              <a:rPr lang="es-AR" sz="2000" dirty="0">
                <a:latin typeface="Comic Sans MS" panose="030F0702030302020204" pitchFamily="66" charset="0"/>
              </a:rPr>
              <a:t>, Vol. 72, </a:t>
            </a:r>
            <a:r>
              <a:rPr lang="es-AR" sz="2000" dirty="0" err="1">
                <a:latin typeface="Comic Sans MS" panose="030F0702030302020204" pitchFamily="66" charset="0"/>
              </a:rPr>
              <a:t>Part</a:t>
            </a:r>
            <a:r>
              <a:rPr lang="es-AR" sz="2000" dirty="0">
                <a:latin typeface="Comic Sans MS" panose="030F0702030302020204" pitchFamily="66" charset="0"/>
              </a:rPr>
              <a:t> III, 1953, pp. 404-406. </a:t>
            </a:r>
          </a:p>
          <a:p>
            <a:pPr marL="457200" indent="-457200" algn="just">
              <a:buFont typeface="+mj-lt"/>
              <a:buAutoNum type="arabicPeriod"/>
            </a:pPr>
            <a:endParaRPr lang="es-AR" sz="2000" dirty="0">
              <a:latin typeface="Comic Sans MS" panose="030F0702030302020204" pitchFamily="66" charset="0"/>
            </a:endParaRPr>
          </a:p>
          <a:p>
            <a:pPr marL="457200" indent="-457200" algn="just">
              <a:buFont typeface="+mj-lt"/>
              <a:buAutoNum type="arabicPeriod"/>
            </a:pPr>
            <a:r>
              <a:rPr lang="es-AR" sz="2000" dirty="0">
                <a:latin typeface="Comic Sans MS" panose="030F0702030302020204" pitchFamily="66" charset="0"/>
              </a:rPr>
              <a:t>Morris, W.C., and Goff, LE., "A Negative-</a:t>
            </a:r>
            <a:r>
              <a:rPr lang="es-AR" sz="2000" dirty="0" err="1">
                <a:latin typeface="Comic Sans MS" panose="030F0702030302020204" pitchFamily="66" charset="0"/>
              </a:rPr>
              <a:t>Phase</a:t>
            </a:r>
            <a:r>
              <a:rPr lang="es-AR" sz="2000" dirty="0">
                <a:latin typeface="Comic Sans MS" panose="030F0702030302020204" pitchFamily="66" charset="0"/>
              </a:rPr>
              <a:t> </a:t>
            </a:r>
            <a:r>
              <a:rPr lang="es-AR" sz="2000" dirty="0" err="1">
                <a:latin typeface="Comic Sans MS" panose="030F0702030302020204" pitchFamily="66" charset="0"/>
              </a:rPr>
              <a:t>Sequence-Overcurrent</a:t>
            </a:r>
            <a:r>
              <a:rPr lang="es-AR" sz="2000" dirty="0">
                <a:latin typeface="Comic Sans MS" panose="030F0702030302020204" pitchFamily="66" charset="0"/>
              </a:rPr>
              <a:t> </a:t>
            </a:r>
            <a:r>
              <a:rPr lang="es-AR" sz="2000" dirty="0" err="1">
                <a:latin typeface="Comic Sans MS" panose="030F0702030302020204" pitchFamily="66" charset="0"/>
              </a:rPr>
              <a:t>Relay</a:t>
            </a:r>
            <a:r>
              <a:rPr lang="es-AR" sz="2000" dirty="0">
                <a:latin typeface="Comic Sans MS" panose="030F0702030302020204" pitchFamily="66" charset="0"/>
              </a:rPr>
              <a:t> </a:t>
            </a:r>
            <a:r>
              <a:rPr lang="es-AR" sz="2000" dirty="0" err="1">
                <a:latin typeface="Comic Sans MS" panose="030F0702030302020204" pitchFamily="66" charset="0"/>
              </a:rPr>
              <a:t>for</a:t>
            </a:r>
            <a:r>
              <a:rPr lang="es-AR" sz="2000" dirty="0">
                <a:latin typeface="Comic Sans MS" panose="030F0702030302020204" pitchFamily="66" charset="0"/>
              </a:rPr>
              <a:t> </a:t>
            </a:r>
            <a:r>
              <a:rPr lang="es-AR" sz="2000" dirty="0" err="1">
                <a:latin typeface="Comic Sans MS" panose="030F0702030302020204" pitchFamily="66" charset="0"/>
              </a:rPr>
              <a:t>Generator</a:t>
            </a:r>
            <a:r>
              <a:rPr lang="es-AR" sz="2000" dirty="0">
                <a:latin typeface="Comic Sans MS" panose="030F0702030302020204" pitchFamily="66" charset="0"/>
              </a:rPr>
              <a:t> </a:t>
            </a:r>
            <a:r>
              <a:rPr lang="es-AR" sz="2000" dirty="0" err="1">
                <a:latin typeface="Comic Sans MS" panose="030F0702030302020204" pitchFamily="66" charset="0"/>
              </a:rPr>
              <a:t>Protection</a:t>
            </a:r>
            <a:r>
              <a:rPr lang="es-AR" sz="2000" dirty="0">
                <a:latin typeface="Comic Sans MS" panose="030F0702030302020204" pitchFamily="66" charset="0"/>
              </a:rPr>
              <a:t>," AIEE </a:t>
            </a:r>
            <a:r>
              <a:rPr lang="es-AR" sz="2000" dirty="0" err="1">
                <a:latin typeface="Comic Sans MS" panose="030F0702030302020204" pitchFamily="66" charset="0"/>
              </a:rPr>
              <a:t>Transactions</a:t>
            </a:r>
            <a:r>
              <a:rPr lang="es-AR" sz="2000" dirty="0">
                <a:latin typeface="Comic Sans MS" panose="030F0702030302020204" pitchFamily="66" charset="0"/>
              </a:rPr>
              <a:t>, Vol. 72, PW III, 1953, pp. 615-618. </a:t>
            </a:r>
          </a:p>
          <a:p>
            <a:pPr marL="457200" indent="-457200" algn="just">
              <a:buFont typeface="+mj-lt"/>
              <a:buAutoNum type="arabicPeriod"/>
            </a:pPr>
            <a:endParaRPr lang="es-AR" sz="2000" dirty="0">
              <a:latin typeface="Comic Sans MS" panose="030F0702030302020204" pitchFamily="66" charset="0"/>
            </a:endParaRPr>
          </a:p>
          <a:p>
            <a:pPr marL="457200" indent="-457200" algn="just">
              <a:buFont typeface="+mj-lt"/>
              <a:buAutoNum type="arabicPeriod"/>
            </a:pPr>
            <a:r>
              <a:rPr lang="es-AR" sz="2000" dirty="0">
                <a:latin typeface="Comic Sans MS" panose="030F0702030302020204" pitchFamily="66" charset="0"/>
              </a:rPr>
              <a:t>Graham, DJ. Brown, P.G., and Winchester, R.L., "</a:t>
            </a:r>
            <a:r>
              <a:rPr lang="es-AR" sz="2000" dirty="0" err="1">
                <a:latin typeface="Comic Sans MS" panose="030F0702030302020204" pitchFamily="66" charset="0"/>
              </a:rPr>
              <a:t>Generator</a:t>
            </a:r>
            <a:r>
              <a:rPr lang="es-AR" sz="2000" dirty="0">
                <a:latin typeface="Comic Sans MS" panose="030F0702030302020204" pitchFamily="66" charset="0"/>
              </a:rPr>
              <a:t> </a:t>
            </a:r>
            <a:r>
              <a:rPr lang="es-AR" sz="2000" dirty="0" err="1">
                <a:latin typeface="Comic Sans MS" panose="030F0702030302020204" pitchFamily="66" charset="0"/>
              </a:rPr>
              <a:t>Protection</a:t>
            </a:r>
            <a:r>
              <a:rPr lang="es-AR" sz="2000" dirty="0">
                <a:latin typeface="Comic Sans MS" panose="030F0702030302020204" pitchFamily="66" charset="0"/>
              </a:rPr>
              <a:t> </a:t>
            </a:r>
            <a:r>
              <a:rPr lang="es-AR" sz="2000" dirty="0" err="1">
                <a:latin typeface="Comic Sans MS" panose="030F0702030302020204" pitchFamily="66" charset="0"/>
              </a:rPr>
              <a:t>With</a:t>
            </a:r>
            <a:r>
              <a:rPr lang="es-AR" sz="2000" dirty="0">
                <a:latin typeface="Comic Sans MS" panose="030F0702030302020204" pitchFamily="66" charset="0"/>
              </a:rPr>
              <a:t> a New </a:t>
            </a:r>
            <a:r>
              <a:rPr lang="es-AR" sz="2000" dirty="0" err="1">
                <a:latin typeface="Comic Sans MS" panose="030F0702030302020204" pitchFamily="66" charset="0"/>
              </a:rPr>
              <a:t>Static</a:t>
            </a:r>
            <a:r>
              <a:rPr lang="es-AR" sz="2000" dirty="0">
                <a:latin typeface="Comic Sans MS" panose="030F0702030302020204" pitchFamily="66" charset="0"/>
              </a:rPr>
              <a:t> Negative </a:t>
            </a:r>
            <a:r>
              <a:rPr lang="es-AR" sz="2000" dirty="0" err="1">
                <a:latin typeface="Comic Sans MS" panose="030F0702030302020204" pitchFamily="66" charset="0"/>
              </a:rPr>
              <a:t>Sequence</a:t>
            </a:r>
            <a:r>
              <a:rPr lang="es-AR" sz="2000" dirty="0">
                <a:latin typeface="Comic Sans MS" panose="030F0702030302020204" pitchFamily="66" charset="0"/>
              </a:rPr>
              <a:t> </a:t>
            </a:r>
            <a:r>
              <a:rPr lang="es-AR" sz="2000" dirty="0" err="1">
                <a:latin typeface="Comic Sans MS" panose="030F0702030302020204" pitchFamily="66" charset="0"/>
              </a:rPr>
              <a:t>Relay</a:t>
            </a:r>
            <a:r>
              <a:rPr lang="es-AR" sz="2000" dirty="0">
                <a:latin typeface="Comic Sans MS" panose="030F0702030302020204" pitchFamily="66" charset="0"/>
              </a:rPr>
              <a:t>," IEEE </a:t>
            </a:r>
            <a:r>
              <a:rPr lang="es-AR" sz="2000" dirty="0" err="1">
                <a:latin typeface="Comic Sans MS" panose="030F0702030302020204" pitchFamily="66" charset="0"/>
              </a:rPr>
              <a:t>Transactions</a:t>
            </a:r>
            <a:r>
              <a:rPr lang="es-AR" sz="2000" dirty="0">
                <a:latin typeface="Comic Sans MS" panose="030F0702030302020204" pitchFamily="66" charset="0"/>
              </a:rPr>
              <a:t> </a:t>
            </a:r>
            <a:r>
              <a:rPr lang="es-AR" sz="2000" dirty="0" err="1">
                <a:latin typeface="Comic Sans MS" panose="030F0702030302020204" pitchFamily="66" charset="0"/>
              </a:rPr>
              <a:t>on</a:t>
            </a:r>
            <a:r>
              <a:rPr lang="es-AR" sz="2000" dirty="0">
                <a:latin typeface="Comic Sans MS" panose="030F0702030302020204" pitchFamily="66" charset="0"/>
              </a:rPr>
              <a:t> </a:t>
            </a:r>
            <a:r>
              <a:rPr lang="es-AR" sz="2000" dirty="0" err="1">
                <a:latin typeface="Comic Sans MS" panose="030F0702030302020204" pitchFamily="66" charset="0"/>
              </a:rPr>
              <a:t>Power</a:t>
            </a:r>
            <a:r>
              <a:rPr lang="es-AR" sz="2000" dirty="0">
                <a:latin typeface="Comic Sans MS" panose="030F0702030302020204" pitchFamily="66" charset="0"/>
              </a:rPr>
              <a:t> </a:t>
            </a:r>
            <a:r>
              <a:rPr lang="es-AR" sz="2000" dirty="0" err="1">
                <a:latin typeface="Comic Sans MS" panose="030F0702030302020204" pitchFamily="66" charset="0"/>
              </a:rPr>
              <a:t>Apparatus</a:t>
            </a:r>
            <a:r>
              <a:rPr lang="es-AR" sz="2000" dirty="0">
                <a:latin typeface="Comic Sans MS" panose="030F0702030302020204" pitchFamily="66" charset="0"/>
              </a:rPr>
              <a:t> and </a:t>
            </a:r>
            <a:r>
              <a:rPr lang="es-AR" sz="2000" dirty="0" err="1">
                <a:latin typeface="Comic Sans MS" panose="030F0702030302020204" pitchFamily="66" charset="0"/>
              </a:rPr>
              <a:t>Systems</a:t>
            </a:r>
            <a:r>
              <a:rPr lang="es-AR" sz="2000" dirty="0">
                <a:latin typeface="Comic Sans MS" panose="030F0702030302020204" pitchFamily="66" charset="0"/>
              </a:rPr>
              <a:t>, </a:t>
            </a:r>
            <a:r>
              <a:rPr lang="es-AR" sz="2000" dirty="0" err="1">
                <a:latin typeface="Comic Sans MS" panose="030F0702030302020204" pitchFamily="66" charset="0"/>
              </a:rPr>
              <a:t>Vol</a:t>
            </a:r>
            <a:r>
              <a:rPr lang="es-AR" sz="2000" dirty="0">
                <a:latin typeface="Comic Sans MS" panose="030F0702030302020204" pitchFamily="66" charset="0"/>
              </a:rPr>
              <a:t> PAS-94, No. 4, </a:t>
            </a:r>
            <a:r>
              <a:rPr lang="es-AR" sz="2000" dirty="0" err="1">
                <a:latin typeface="Comic Sans MS" panose="030F0702030302020204" pitchFamily="66" charset="0"/>
              </a:rPr>
              <a:t>JulyAugust</a:t>
            </a:r>
            <a:r>
              <a:rPr lang="es-AR" sz="2000" dirty="0">
                <a:latin typeface="Comic Sans MS" panose="030F0702030302020204" pitchFamily="66" charset="0"/>
              </a:rPr>
              <a:t> 1975, pp. 1208-1213. </a:t>
            </a:r>
          </a:p>
          <a:p>
            <a:pPr marL="457200" indent="-457200" algn="just">
              <a:buFont typeface="+mj-lt"/>
              <a:buAutoNum type="arabicPeriod"/>
            </a:pPr>
            <a:endParaRPr lang="es-AR" sz="2000" dirty="0">
              <a:latin typeface="Comic Sans MS" panose="030F0702030302020204" pitchFamily="66" charset="0"/>
            </a:endParaRPr>
          </a:p>
          <a:p>
            <a:pPr marL="457200" indent="-457200" algn="just">
              <a:buFont typeface="+mj-lt"/>
              <a:buAutoNum type="arabicPeriod"/>
            </a:pPr>
            <a:r>
              <a:rPr lang="es-AR" sz="2000" dirty="0" err="1">
                <a:latin typeface="Comic Sans MS" panose="030F0702030302020204" pitchFamily="66" charset="0"/>
              </a:rPr>
              <a:t>Symmetrical</a:t>
            </a:r>
            <a:r>
              <a:rPr lang="es-AR" sz="2000" dirty="0">
                <a:latin typeface="Comic Sans MS" panose="030F0702030302020204" pitchFamily="66" charset="0"/>
              </a:rPr>
              <a:t> </a:t>
            </a:r>
            <a:r>
              <a:rPr lang="es-AR" sz="2000" dirty="0" err="1">
                <a:latin typeface="Comic Sans MS" panose="030F0702030302020204" pitchFamily="66" charset="0"/>
              </a:rPr>
              <a:t>Components</a:t>
            </a:r>
            <a:r>
              <a:rPr lang="es-AR" sz="2000" dirty="0">
                <a:latin typeface="Comic Sans MS" panose="030F0702030302020204" pitchFamily="66" charset="0"/>
              </a:rPr>
              <a:t>, C.F. Wagner and R.D. Evans, McGraw-</a:t>
            </a:r>
            <a:r>
              <a:rPr lang="es-AR" sz="2000" dirty="0" err="1">
                <a:latin typeface="Comic Sans MS" panose="030F0702030302020204" pitchFamily="66" charset="0"/>
              </a:rPr>
              <a:t>HilI</a:t>
            </a:r>
            <a:r>
              <a:rPr lang="es-AR" sz="2000" dirty="0">
                <a:latin typeface="Comic Sans MS" panose="030F0702030302020204" pitchFamily="66" charset="0"/>
              </a:rPr>
              <a:t> Book Company, Inc., New York, NY, 1933. </a:t>
            </a:r>
            <a:r>
              <a:rPr lang="es-AR" sz="2000" dirty="0" err="1">
                <a:latin typeface="Comic Sans MS" panose="030F0702030302020204" pitchFamily="66" charset="0"/>
              </a:rPr>
              <a:t>Chapter</a:t>
            </a:r>
            <a:r>
              <a:rPr lang="es-AR" sz="2000" dirty="0">
                <a:latin typeface="Comic Sans MS" panose="030F0702030302020204" pitchFamily="66" charset="0"/>
              </a:rPr>
              <a:t> 5, </a:t>
            </a:r>
            <a:r>
              <a:rPr lang="es-AR" sz="2000" dirty="0" err="1">
                <a:latin typeface="Comic Sans MS" panose="030F0702030302020204" pitchFamily="66" charset="0"/>
              </a:rPr>
              <a:t>pp</a:t>
            </a:r>
            <a:r>
              <a:rPr lang="es-AR" sz="2000" dirty="0">
                <a:latin typeface="Comic Sans MS" panose="030F0702030302020204" pitchFamily="66" charset="0"/>
              </a:rPr>
              <a:t> 91-96. </a:t>
            </a:r>
          </a:p>
          <a:p>
            <a:pPr marL="457200" indent="-457200" algn="just">
              <a:buFont typeface="+mj-lt"/>
              <a:buAutoNum type="arabicPeriod"/>
            </a:pPr>
            <a:endParaRPr lang="es-AR" sz="2000" dirty="0">
              <a:latin typeface="Comic Sans MS" panose="030F0702030302020204" pitchFamily="66" charset="0"/>
            </a:endParaRPr>
          </a:p>
          <a:p>
            <a:pPr marL="457200" indent="-457200" algn="just">
              <a:buFont typeface="+mj-lt"/>
              <a:buAutoNum type="arabicPeriod"/>
            </a:pPr>
            <a:r>
              <a:rPr lang="es-AR" sz="2000" dirty="0" err="1">
                <a:latin typeface="Comic Sans MS" panose="030F0702030302020204" pitchFamily="66" charset="0"/>
              </a:rPr>
              <a:t>Gisb</a:t>
            </a:r>
            <a:r>
              <a:rPr lang="es-AR" sz="2000" dirty="0">
                <a:latin typeface="Comic Sans MS" panose="030F0702030302020204" pitchFamily="66" charset="0"/>
              </a:rPr>
              <a:t>, W.B., Ferro, W.E., and Rockefeller, G.D., "Rotor </a:t>
            </a:r>
            <a:r>
              <a:rPr lang="es-AR" sz="2000" dirty="0" err="1">
                <a:latin typeface="Comic Sans MS" panose="030F0702030302020204" pitchFamily="66" charset="0"/>
              </a:rPr>
              <a:t>Heating</a:t>
            </a:r>
            <a:r>
              <a:rPr lang="es-AR" sz="2000" dirty="0">
                <a:latin typeface="Comic Sans MS" panose="030F0702030302020204" pitchFamily="66" charset="0"/>
              </a:rPr>
              <a:t> </a:t>
            </a:r>
            <a:r>
              <a:rPr lang="es-AR" sz="2000" dirty="0" err="1">
                <a:latin typeface="Comic Sans MS" panose="030F0702030302020204" pitchFamily="66" charset="0"/>
              </a:rPr>
              <a:t>Effects</a:t>
            </a:r>
            <a:r>
              <a:rPr lang="es-AR" sz="2000" dirty="0">
                <a:latin typeface="Comic Sans MS" panose="030F0702030302020204" pitchFamily="66" charset="0"/>
              </a:rPr>
              <a:t> </a:t>
            </a:r>
            <a:r>
              <a:rPr lang="es-AR" sz="2000" dirty="0" err="1">
                <a:latin typeface="Comic Sans MS" panose="030F0702030302020204" pitchFamily="66" charset="0"/>
              </a:rPr>
              <a:t>From</a:t>
            </a:r>
            <a:r>
              <a:rPr lang="es-AR" sz="2000" dirty="0">
                <a:latin typeface="Comic Sans MS" panose="030F0702030302020204" pitchFamily="66" charset="0"/>
              </a:rPr>
              <a:t> </a:t>
            </a:r>
            <a:r>
              <a:rPr lang="es-AR" sz="2000" dirty="0" err="1">
                <a:latin typeface="Comic Sans MS" panose="030F0702030302020204" pitchFamily="66" charset="0"/>
              </a:rPr>
              <a:t>Geomagnetic</a:t>
            </a:r>
            <a:r>
              <a:rPr lang="es-AR" sz="2000" dirty="0">
                <a:latin typeface="Comic Sans MS" panose="030F0702030302020204" pitchFamily="66" charset="0"/>
              </a:rPr>
              <a:t> </a:t>
            </a:r>
            <a:r>
              <a:rPr lang="es-AR" sz="2000" dirty="0" err="1">
                <a:latin typeface="Comic Sans MS" panose="030F0702030302020204" pitchFamily="66" charset="0"/>
              </a:rPr>
              <a:t>Induced</a:t>
            </a:r>
            <a:r>
              <a:rPr lang="es-AR" sz="2000" dirty="0">
                <a:latin typeface="Comic Sans MS" panose="030F0702030302020204" pitchFamily="66" charset="0"/>
              </a:rPr>
              <a:t> </a:t>
            </a:r>
            <a:r>
              <a:rPr lang="es-AR" sz="2000" dirty="0" err="1">
                <a:latin typeface="Comic Sans MS" panose="030F0702030302020204" pitchFamily="66" charset="0"/>
              </a:rPr>
              <a:t>Currents</a:t>
            </a:r>
            <a:r>
              <a:rPr lang="es-AR" sz="2000" dirty="0">
                <a:latin typeface="Comic Sans MS" panose="030F0702030302020204" pitchFamily="66" charset="0"/>
              </a:rPr>
              <a:t>," </a:t>
            </a:r>
            <a:r>
              <a:rPr lang="es-AR" sz="2000" dirty="0" err="1">
                <a:latin typeface="Comic Sans MS" panose="030F0702030302020204" pitchFamily="66" charset="0"/>
              </a:rPr>
              <a:t>Presented</a:t>
            </a:r>
            <a:r>
              <a:rPr lang="es-AR" sz="2000" dirty="0">
                <a:latin typeface="Comic Sans MS" panose="030F0702030302020204" pitchFamily="66" charset="0"/>
              </a:rPr>
              <a:t> </a:t>
            </a:r>
            <a:r>
              <a:rPr lang="es-AR" sz="2000" dirty="0" err="1">
                <a:latin typeface="Comic Sans MS" panose="030F0702030302020204" pitchFamily="66" charset="0"/>
              </a:rPr>
              <a:t>to</a:t>
            </a:r>
            <a:r>
              <a:rPr lang="es-AR" sz="2000" dirty="0">
                <a:latin typeface="Comic Sans MS" panose="030F0702030302020204" pitchFamily="66" charset="0"/>
              </a:rPr>
              <a:t> </a:t>
            </a:r>
            <a:r>
              <a:rPr lang="es-AR" sz="2000" dirty="0" err="1">
                <a:latin typeface="Comic Sans MS" panose="030F0702030302020204" pitchFamily="66" charset="0"/>
              </a:rPr>
              <a:t>the</a:t>
            </a:r>
            <a:r>
              <a:rPr lang="es-AR" sz="2000" dirty="0">
                <a:latin typeface="Comic Sans MS" panose="030F0702030302020204" pitchFamily="66" charset="0"/>
              </a:rPr>
              <a:t> IEEE/PES 1993 Summer Meeting, Vancouver, B.C., </a:t>
            </a:r>
            <a:r>
              <a:rPr lang="es-AR" sz="2000" dirty="0" err="1">
                <a:latin typeface="Comic Sans MS" panose="030F0702030302020204" pitchFamily="66" charset="0"/>
              </a:rPr>
              <a:t>Canada</a:t>
            </a:r>
            <a:r>
              <a:rPr lang="es-AR" sz="2000" dirty="0">
                <a:latin typeface="Comic Sans MS" panose="030F0702030302020204" pitchFamily="66" charset="0"/>
              </a:rPr>
              <a:t>, </a:t>
            </a:r>
            <a:r>
              <a:rPr lang="es-AR" sz="2000" dirty="0" err="1">
                <a:latin typeface="Comic Sans MS" panose="030F0702030302020204" pitchFamily="66" charset="0"/>
              </a:rPr>
              <a:t>July</a:t>
            </a:r>
            <a:r>
              <a:rPr lang="es-AR" sz="2000" dirty="0">
                <a:latin typeface="Comic Sans MS" panose="030F0702030302020204" pitchFamily="66" charset="0"/>
              </a:rPr>
              <a:t> 18-22,1993. 93 SM 378-0 PWRD. </a:t>
            </a:r>
          </a:p>
          <a:p>
            <a:pPr marL="457200" indent="-457200" algn="just">
              <a:buFont typeface="+mj-lt"/>
              <a:buAutoNum type="arabicPeriod"/>
            </a:pPr>
            <a:endParaRPr lang="es-AR" sz="2000" dirty="0">
              <a:latin typeface="Comic Sans MS" panose="030F0702030302020204" pitchFamily="66" charset="0"/>
            </a:endParaRPr>
          </a:p>
          <a:p>
            <a:pPr marL="457200" indent="-457200" algn="just">
              <a:buFont typeface="+mj-lt"/>
              <a:buAutoNum type="arabicPeriod"/>
            </a:pPr>
            <a:r>
              <a:rPr lang="es-AR" sz="2000" dirty="0" err="1">
                <a:latin typeface="Comic Sans MS" panose="030F0702030302020204" pitchFamily="66" charset="0"/>
              </a:rPr>
              <a:t>Bozoki</a:t>
            </a:r>
            <a:r>
              <a:rPr lang="es-AR" sz="2000" dirty="0">
                <a:latin typeface="Comic Sans MS" panose="030F0702030302020204" pitchFamily="66" charset="0"/>
              </a:rPr>
              <a:t>, B., "</a:t>
            </a:r>
            <a:r>
              <a:rPr lang="es-AR" sz="2000" dirty="0" err="1">
                <a:latin typeface="Comic Sans MS" panose="030F0702030302020204" pitchFamily="66" charset="0"/>
              </a:rPr>
              <a:t>Protective</a:t>
            </a:r>
            <a:r>
              <a:rPr lang="es-AR" sz="2000" dirty="0">
                <a:latin typeface="Comic Sans MS" panose="030F0702030302020204" pitchFamily="66" charset="0"/>
              </a:rPr>
              <a:t> </a:t>
            </a:r>
            <a:r>
              <a:rPr lang="es-AR" sz="2000" dirty="0" err="1">
                <a:latin typeface="Comic Sans MS" panose="030F0702030302020204" pitchFamily="66" charset="0"/>
              </a:rPr>
              <a:t>Relaying</a:t>
            </a:r>
            <a:r>
              <a:rPr lang="es-AR" sz="2000" dirty="0">
                <a:latin typeface="Comic Sans MS" panose="030F0702030302020204" pitchFamily="66" charset="0"/>
              </a:rPr>
              <a:t> </a:t>
            </a:r>
            <a:r>
              <a:rPr lang="es-AR" sz="2000" dirty="0" err="1">
                <a:latin typeface="Comic Sans MS" panose="030F0702030302020204" pitchFamily="66" charset="0"/>
              </a:rPr>
              <a:t>Implication</a:t>
            </a:r>
            <a:r>
              <a:rPr lang="es-AR" sz="2000" dirty="0">
                <a:latin typeface="Comic Sans MS" panose="030F0702030302020204" pitchFamily="66" charset="0"/>
              </a:rPr>
              <a:t> </a:t>
            </a:r>
            <a:r>
              <a:rPr lang="es-AR" sz="2000" dirty="0" err="1">
                <a:latin typeface="Comic Sans MS" panose="030F0702030302020204" pitchFamily="66" charset="0"/>
              </a:rPr>
              <a:t>of</a:t>
            </a:r>
            <a:r>
              <a:rPr lang="es-AR" sz="2000" dirty="0">
                <a:latin typeface="Comic Sans MS" panose="030F0702030302020204" pitchFamily="66" charset="0"/>
              </a:rPr>
              <a:t> </a:t>
            </a:r>
            <a:r>
              <a:rPr lang="es-AR" sz="2000" dirty="0" err="1">
                <a:latin typeface="Comic Sans MS" panose="030F0702030302020204" pitchFamily="66" charset="0"/>
              </a:rPr>
              <a:t>Geomagnetic</a:t>
            </a:r>
            <a:r>
              <a:rPr lang="es-AR" sz="2000" dirty="0">
                <a:latin typeface="Comic Sans MS" panose="030F0702030302020204" pitchFamily="66" charset="0"/>
              </a:rPr>
              <a:t> </a:t>
            </a:r>
            <a:r>
              <a:rPr lang="es-AR" sz="2000" dirty="0" err="1">
                <a:latin typeface="Comic Sans MS" panose="030F0702030302020204" pitchFamily="66" charset="0"/>
              </a:rPr>
              <a:t>Disturbances</a:t>
            </a:r>
            <a:r>
              <a:rPr lang="es-AR" sz="2000" dirty="0">
                <a:latin typeface="Comic Sans MS" panose="030F0702030302020204" pitchFamily="66" charset="0"/>
              </a:rPr>
              <a:t>," Canadian </a:t>
            </a:r>
            <a:r>
              <a:rPr lang="es-AR" sz="2000" dirty="0" err="1">
                <a:latin typeface="Comic Sans MS" panose="030F0702030302020204" pitchFamily="66" charset="0"/>
              </a:rPr>
              <a:t>Electrical</a:t>
            </a:r>
            <a:r>
              <a:rPr lang="es-AR" sz="2000" dirty="0">
                <a:latin typeface="Comic Sans MS" panose="030F0702030302020204" pitchFamily="66" charset="0"/>
              </a:rPr>
              <a:t> </a:t>
            </a:r>
            <a:r>
              <a:rPr lang="es-AR" sz="2000" dirty="0" err="1">
                <a:latin typeface="Comic Sans MS" panose="030F0702030302020204" pitchFamily="66" charset="0"/>
              </a:rPr>
              <a:t>Association</a:t>
            </a:r>
            <a:r>
              <a:rPr lang="es-AR" sz="2000" dirty="0">
                <a:latin typeface="Comic Sans MS" panose="030F0702030302020204" pitchFamily="66" charset="0"/>
              </a:rPr>
              <a:t>, </a:t>
            </a:r>
            <a:r>
              <a:rPr lang="es-AR" sz="2000" dirty="0" err="1">
                <a:latin typeface="Comic Sans MS" panose="030F0702030302020204" pitchFamily="66" charset="0"/>
              </a:rPr>
              <a:t>Power</a:t>
            </a:r>
            <a:r>
              <a:rPr lang="es-AR" sz="2000" dirty="0">
                <a:latin typeface="Comic Sans MS" panose="030F0702030302020204" pitchFamily="66" charset="0"/>
              </a:rPr>
              <a:t> </a:t>
            </a:r>
            <a:r>
              <a:rPr lang="es-AR" sz="2000" dirty="0" err="1">
                <a:latin typeface="Comic Sans MS" panose="030F0702030302020204" pitchFamily="66" charset="0"/>
              </a:rPr>
              <a:t>System</a:t>
            </a:r>
            <a:r>
              <a:rPr lang="es-AR" sz="2000" dirty="0">
                <a:latin typeface="Comic Sans MS" panose="030F0702030302020204" pitchFamily="66" charset="0"/>
              </a:rPr>
              <a:t> </a:t>
            </a:r>
            <a:r>
              <a:rPr lang="es-AR" sz="2000" dirty="0" err="1">
                <a:latin typeface="Comic Sans MS" panose="030F0702030302020204" pitchFamily="66" charset="0"/>
              </a:rPr>
              <a:t>Planning</a:t>
            </a:r>
            <a:r>
              <a:rPr lang="es-AR" sz="2000" dirty="0">
                <a:latin typeface="Comic Sans MS" panose="030F0702030302020204" pitchFamily="66" charset="0"/>
              </a:rPr>
              <a:t> &amp; </a:t>
            </a:r>
            <a:r>
              <a:rPr lang="es-AR" sz="2000" dirty="0" err="1">
                <a:latin typeface="Comic Sans MS" panose="030F0702030302020204" pitchFamily="66" charset="0"/>
              </a:rPr>
              <a:t>Operations</a:t>
            </a:r>
            <a:r>
              <a:rPr lang="es-AR" sz="2000" dirty="0">
                <a:latin typeface="Comic Sans MS" panose="030F0702030302020204" pitchFamily="66" charset="0"/>
              </a:rPr>
              <a:t>, May 1991, Toronto, Ontario, </a:t>
            </a:r>
            <a:r>
              <a:rPr lang="es-AR" sz="2000" dirty="0" err="1">
                <a:latin typeface="Comic Sans MS" panose="030F0702030302020204" pitchFamily="66" charset="0"/>
              </a:rPr>
              <a:t>Canada</a:t>
            </a:r>
            <a:r>
              <a:rPr lang="es-AR" sz="2000" dirty="0">
                <a:latin typeface="Comic Sans MS" panose="030F0702030302020204" pitchFamily="66" charset="0"/>
              </a:rPr>
              <a:t>. </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778000" y="324730"/>
            <a:ext cx="14325599"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0" dirty="0">
                <a:latin typeface="Comic Sans MS"/>
                <a:cs typeface="Comic Sans MS"/>
              </a:rPr>
              <a:t> </a:t>
            </a:r>
            <a:r>
              <a:rPr sz="3200" b="1" spc="-5" dirty="0">
                <a:latin typeface="Comic Sans MS"/>
                <a:cs typeface="Comic Sans MS"/>
              </a:rPr>
              <a:t>11</a:t>
            </a:r>
            <a:endParaRPr sz="3200" dirty="0">
              <a:latin typeface="Comic Sans MS"/>
              <a:cs typeface="Comic Sans MS"/>
            </a:endParaRPr>
          </a:p>
          <a:p>
            <a:pPr algn="ctr">
              <a:spcBef>
                <a:spcPts val="5"/>
              </a:spcBef>
            </a:pPr>
            <a:r>
              <a:rPr sz="3200" b="1" spc="-5" dirty="0">
                <a:latin typeface="Comic Sans MS"/>
                <a:cs typeface="Comic Sans MS"/>
              </a:rPr>
              <a:t>PROTECCIÓN</a:t>
            </a:r>
            <a:r>
              <a:rPr sz="3200" b="1" spc="5" dirty="0">
                <a:latin typeface="Comic Sans MS"/>
                <a:cs typeface="Comic Sans MS"/>
              </a:rPr>
              <a:t> </a:t>
            </a:r>
            <a:r>
              <a:rPr sz="3200" b="1" spc="-5" dirty="0">
                <a:latin typeface="Comic Sans MS"/>
                <a:cs typeface="Comic Sans MS"/>
              </a:rPr>
              <a:t>DE</a:t>
            </a:r>
            <a:r>
              <a:rPr sz="3200" b="1" spc="10" dirty="0">
                <a:latin typeface="Comic Sans MS"/>
                <a:cs typeface="Comic Sans MS"/>
              </a:rPr>
              <a:t> </a:t>
            </a:r>
            <a:r>
              <a:rPr sz="3200" b="1" spc="-5" dirty="0">
                <a:latin typeface="Comic Sans MS"/>
                <a:cs typeface="Comic Sans MS"/>
              </a:rPr>
              <a:t>RESPALDO</a:t>
            </a:r>
            <a:r>
              <a:rPr sz="3200" b="1" dirty="0">
                <a:latin typeface="Comic Sans MS"/>
                <a:cs typeface="Comic Sans MS"/>
              </a:rPr>
              <a:t> </a:t>
            </a:r>
            <a:r>
              <a:rPr sz="3200" b="1" spc="-5" dirty="0">
                <a:latin typeface="Comic Sans MS"/>
                <a:cs typeface="Comic Sans MS"/>
              </a:rPr>
              <a:t>DEL</a:t>
            </a:r>
            <a:r>
              <a:rPr sz="3200" b="1" spc="10" dirty="0">
                <a:latin typeface="Comic Sans MS"/>
                <a:cs typeface="Comic Sans MS"/>
              </a:rPr>
              <a:t> </a:t>
            </a:r>
            <a:r>
              <a:rPr sz="3200" b="1" spc="-5" dirty="0">
                <a:latin typeface="Comic Sans MS"/>
                <a:cs typeface="Comic Sans MS"/>
              </a:rPr>
              <a:t>SISTEMA</a:t>
            </a:r>
            <a:endParaRPr sz="3200" dirty="0">
              <a:latin typeface="Comic Sans MS"/>
              <a:cs typeface="Comic Sans MS"/>
            </a:endParaRPr>
          </a:p>
        </p:txBody>
      </p:sp>
      <p:sp>
        <p:nvSpPr>
          <p:cNvPr id="3" name="object 3"/>
          <p:cNvSpPr txBox="1"/>
          <p:nvPr/>
        </p:nvSpPr>
        <p:spPr>
          <a:xfrm>
            <a:off x="292099" y="2057400"/>
            <a:ext cx="17297400" cy="2775119"/>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 protección de respaldo del sistema como es aplicada a 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consiste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relés</a:t>
            </a:r>
            <a:r>
              <a:rPr lang="es-MX" sz="2400" spc="254" dirty="0">
                <a:latin typeface="Comic Sans MS"/>
                <a:cs typeface="Comic Sans MS"/>
              </a:rPr>
              <a:t> </a:t>
            </a:r>
            <a:r>
              <a:rPr lang="es-MX" sz="2400" spc="-5" dirty="0">
                <a:latin typeface="Comic Sans MS"/>
                <a:cs typeface="Comic Sans MS"/>
              </a:rPr>
              <a:t>con retardo de tiempo para detectar fallas en el sistema que no</a:t>
            </a:r>
            <a:r>
              <a:rPr lang="es-MX" sz="2400" dirty="0">
                <a:latin typeface="Comic Sans MS"/>
                <a:cs typeface="Comic Sans MS"/>
              </a:rPr>
              <a:t> </a:t>
            </a:r>
            <a:r>
              <a:rPr lang="es-MX" sz="2400" spc="-5" dirty="0">
                <a:latin typeface="Comic Sans MS"/>
                <a:cs typeface="Comic Sans MS"/>
              </a:rPr>
              <a:t>han</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adecuadamente</a:t>
            </a:r>
            <a:r>
              <a:rPr lang="es-MX" sz="2400" dirty="0">
                <a:latin typeface="Comic Sans MS"/>
                <a:cs typeface="Comic Sans MS"/>
              </a:rPr>
              <a:t> </a:t>
            </a:r>
            <a:r>
              <a:rPr lang="es-MX" sz="2400" spc="-5" dirty="0">
                <a:latin typeface="Comic Sans MS"/>
                <a:cs typeface="Comic Sans MS"/>
              </a:rPr>
              <a:t>aisladas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 protección</a:t>
            </a:r>
            <a:r>
              <a:rPr lang="es-MX" sz="2400" dirty="0">
                <a:latin typeface="Comic Sans MS"/>
                <a:cs typeface="Comic Sans MS"/>
              </a:rPr>
              <a:t> </a:t>
            </a:r>
            <a:r>
              <a:rPr lang="es-MX" sz="2400" spc="-5" dirty="0">
                <a:latin typeface="Comic Sans MS"/>
                <a:cs typeface="Comic Sans MS"/>
              </a:rPr>
              <a:t>primaria,</a:t>
            </a:r>
            <a:r>
              <a:rPr lang="es-MX" sz="2400" dirty="0">
                <a:latin typeface="Comic Sans MS"/>
                <a:cs typeface="Comic Sans MS"/>
              </a:rPr>
              <a:t> </a:t>
            </a:r>
            <a:r>
              <a:rPr lang="es-MX" sz="2400" spc="-5" dirty="0">
                <a:latin typeface="Comic Sans MS"/>
                <a:cs typeface="Comic Sans MS"/>
              </a:rPr>
              <a:t>requiriendo</a:t>
            </a:r>
            <a:r>
              <a:rPr lang="es-MX" sz="2400"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disparo</a:t>
            </a:r>
            <a:r>
              <a:rPr lang="es-MX" sz="2400" spc="26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sección</a:t>
            </a:r>
            <a:r>
              <a:rPr lang="es-MX" sz="2400" dirty="0">
                <a:latin typeface="Comic Sans MS"/>
                <a:cs typeface="Comic Sans MS"/>
              </a:rPr>
              <a:t> </a:t>
            </a:r>
            <a:r>
              <a:rPr lang="es-MX" sz="2400" spc="-5" dirty="0">
                <a:latin typeface="Comic Sans MS"/>
                <a:cs typeface="Comic Sans MS"/>
              </a:rPr>
              <a:t>cubre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tipos</a:t>
            </a:r>
            <a:r>
              <a:rPr lang="es-MX" sz="2400" dirty="0">
                <a:latin typeface="Comic Sans MS"/>
                <a:cs typeface="Comic Sans MS"/>
              </a:rPr>
              <a:t> </a:t>
            </a:r>
            <a:r>
              <a:rPr lang="es-MX" sz="2400" spc="-5" dirty="0">
                <a:latin typeface="Comic Sans MS"/>
                <a:cs typeface="Comic Sans MS"/>
              </a:rPr>
              <a:t>básicos</a:t>
            </a:r>
            <a:r>
              <a:rPr lang="es-MX" sz="2400" dirty="0">
                <a:latin typeface="Comic Sans MS"/>
                <a:cs typeface="Comic Sans MS"/>
              </a:rPr>
              <a:t> </a:t>
            </a:r>
            <a:r>
              <a:rPr lang="es-MX" sz="2400" spc="-5" dirty="0">
                <a:latin typeface="Comic Sans MS"/>
                <a:cs typeface="Comic Sans MS"/>
              </a:rPr>
              <a:t>de protección de respaldo que son ampliamente usados para generadores</a:t>
            </a:r>
            <a:r>
              <a:rPr lang="es-MX" sz="2400" dirty="0">
                <a:latin typeface="Comic Sans MS"/>
                <a:cs typeface="Comic Sans MS"/>
              </a:rPr>
              <a:t> </a:t>
            </a:r>
            <a:r>
              <a:rPr lang="es-MX" sz="2400" spc="-5" dirty="0">
                <a:latin typeface="Comic Sans MS"/>
                <a:cs typeface="Comic Sans MS"/>
              </a:rPr>
              <a:t>sincrónicos.</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tipos</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relés</a:t>
            </a:r>
            <a:r>
              <a:rPr lang="es-MX" sz="2400" spc="260" dirty="0">
                <a:latin typeface="Comic Sans MS"/>
                <a:cs typeface="Comic Sans MS"/>
              </a:rPr>
              <a:t> </a:t>
            </a:r>
            <a:r>
              <a:rPr lang="es-MX" sz="2400" spc="-5" dirty="0">
                <a:latin typeface="Comic Sans MS"/>
                <a:cs typeface="Comic Sans MS"/>
              </a:rPr>
              <a:t>de protección usados, sus propósitos y consideraciones de ajuste son discutidos, así como las consecuencias de no tener</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instalada.</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17899" y="404736"/>
            <a:ext cx="16992600" cy="5373266"/>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 protección de respaldo del sistema como es aplicada a la protección de generadores consiste de protección con retardo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spc="254" dirty="0">
                <a:latin typeface="Comic Sans MS"/>
                <a:cs typeface="Comic Sans MS"/>
              </a:rPr>
              <a:t> </a:t>
            </a:r>
            <a:r>
              <a:rPr lang="es-MX" sz="2400" spc="-5" dirty="0">
                <a:latin typeface="Comic Sans MS"/>
                <a:cs typeface="Comic Sans MS"/>
              </a:rPr>
              <a:t>línea</a:t>
            </a:r>
            <a:r>
              <a:rPr lang="es-MX" sz="2400" spc="260" dirty="0">
                <a:latin typeface="Comic Sans MS"/>
                <a:cs typeface="Comic Sans MS"/>
              </a:rPr>
              <a:t> </a:t>
            </a:r>
            <a:r>
              <a:rPr lang="es-MX" sz="2400" spc="-5" dirty="0">
                <a:latin typeface="Comic Sans MS"/>
                <a:cs typeface="Comic Sans MS"/>
              </a:rPr>
              <a:t>a tierra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multifase.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 respaldo del generador son usados para proteger contra fallas del sistema de protección primaria y unas fallas en el sistema librada con mucho tiempo.</a:t>
            </a:r>
            <a:r>
              <a:rPr lang="es-MX" sz="2400" dirty="0">
                <a:latin typeface="Comic Sans MS"/>
                <a:cs typeface="Comic Sans MS"/>
              </a:rPr>
              <a:t> </a:t>
            </a:r>
            <a:r>
              <a:rPr lang="es-MX" sz="2400" spc="-5" dirty="0">
                <a:latin typeface="Comic Sans MS"/>
                <a:cs typeface="Comic Sans MS"/>
              </a:rPr>
              <a:t>El objetivo en este tipo de esquemas de relés es la seguridad.</a:t>
            </a:r>
            <a:r>
              <a:rPr lang="es-MX" sz="2400" dirty="0">
                <a:latin typeface="Comic Sans MS"/>
                <a:cs typeface="Comic Sans MS"/>
              </a:rPr>
              <a:t> </a:t>
            </a:r>
            <a:r>
              <a:rPr lang="es-MX" sz="2400" spc="-5" dirty="0">
                <a:latin typeface="Comic Sans MS"/>
                <a:cs typeface="Comic Sans MS"/>
              </a:rPr>
              <a:t>Puesto que estas condiciones son el sistema de potencia, los ajustes de los relés para respaldo deben ser lo suficientemente sensitivos para detectar las mismas.</a:t>
            </a:r>
            <a:r>
              <a:rPr lang="es-MX" sz="2400" dirty="0">
                <a:latin typeface="Comic Sans MS"/>
                <a:cs typeface="Comic Sans MS"/>
              </a:rPr>
              <a:t> </a:t>
            </a:r>
            <a:r>
              <a:rPr lang="es-MX" sz="2400" spc="-5" dirty="0">
                <a:latin typeface="Comic Sans MS"/>
                <a:cs typeface="Comic Sans MS"/>
              </a:rPr>
              <a:t>Los ajustes oscilan entre</a:t>
            </a:r>
            <a:r>
              <a:rPr lang="es-MX" sz="2400" dirty="0">
                <a:latin typeface="Comic Sans MS"/>
                <a:cs typeface="Comic Sans MS"/>
              </a:rPr>
              <a:t> </a:t>
            </a:r>
            <a:r>
              <a:rPr lang="es-MX" sz="2400" spc="-5" dirty="0">
                <a:latin typeface="Comic Sans MS"/>
                <a:cs typeface="Comic Sans MS"/>
              </a:rPr>
              <a:t>sensibilidad</a:t>
            </a:r>
            <a:r>
              <a:rPr lang="es-MX" sz="2400" spc="5"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seguridad</a:t>
            </a:r>
            <a:r>
              <a:rPr lang="es-MX" sz="2400" spc="5"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La </a:t>
            </a:r>
            <a:r>
              <a:rPr lang="es-MX" sz="2400" b="1" spc="-5" dirty="0">
                <a:latin typeface="Comic Sans MS"/>
                <a:cs typeface="Comic Sans MS"/>
              </a:rPr>
              <a:t>figura 1 </a:t>
            </a:r>
            <a:r>
              <a:rPr lang="es-MX" sz="2400" spc="-5" dirty="0">
                <a:latin typeface="Comic Sans MS"/>
                <a:cs typeface="Comic Sans MS"/>
              </a:rPr>
              <a:t>muestra los tipos básicos de protección de respaldo usados en generadores sincrónicos conectados en unidad o directamente conectados.</a:t>
            </a:r>
            <a:r>
              <a:rPr lang="es-MX" sz="2400" dirty="0">
                <a:latin typeface="Comic Sans MS"/>
                <a:cs typeface="Comic Sans MS"/>
              </a:rPr>
              <a:t> </a:t>
            </a:r>
            <a:r>
              <a:rPr lang="es-MX" sz="2400" spc="-5" dirty="0">
                <a:latin typeface="Comic Sans MS"/>
                <a:cs typeface="Comic Sans MS"/>
              </a:rPr>
              <a:t>La protección de respaldo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dividida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 respaldo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entre</a:t>
            </a:r>
            <a:r>
              <a:rPr lang="es-MX" sz="2400" dirty="0">
                <a:latin typeface="Comic Sans MS"/>
                <a:cs typeface="Comic Sans MS"/>
              </a:rPr>
              <a:t> </a:t>
            </a:r>
            <a:r>
              <a:rPr lang="es-MX" sz="2400" spc="-5" dirty="0">
                <a:latin typeface="Comic Sans MS"/>
                <a:cs typeface="Comic Sans MS"/>
              </a:rPr>
              <a:t>fases</a:t>
            </a:r>
            <a:r>
              <a:rPr lang="es-MX" sz="2400" dirty="0">
                <a:latin typeface="Comic Sans MS"/>
                <a:cs typeface="Comic Sans MS"/>
              </a:rPr>
              <a:t> </a:t>
            </a:r>
            <a:r>
              <a:rPr lang="es-MX" sz="2400" spc="-5" dirty="0">
                <a:latin typeface="Comic Sans MS"/>
                <a:cs typeface="Comic Sans MS"/>
              </a:rPr>
              <a:t>y</a:t>
            </a:r>
            <a:r>
              <a:rPr lang="es-MX" sz="2400" spc="260" dirty="0">
                <a:latin typeface="Comic Sans MS"/>
                <a:cs typeface="Comic Sans MS"/>
              </a:rPr>
              <a:t> </a:t>
            </a:r>
            <a:r>
              <a:rPr lang="es-MX" sz="2400" spc="-5" dirty="0">
                <a:latin typeface="Comic Sans MS"/>
                <a:cs typeface="Comic Sans MS"/>
              </a:rPr>
              <a:t>protección</a:t>
            </a:r>
            <a:r>
              <a:rPr lang="es-MX" sz="2400" spc="260" dirty="0">
                <a:latin typeface="Comic Sans MS"/>
                <a:cs typeface="Comic Sans MS"/>
              </a:rPr>
              <a:t> </a:t>
            </a:r>
            <a:r>
              <a:rPr lang="es-MX" sz="2400" spc="-5" dirty="0">
                <a:latin typeface="Comic Sans MS"/>
                <a:cs typeface="Comic Sans MS"/>
              </a:rPr>
              <a:t>de respaldo para fallas a tierra.</a:t>
            </a:r>
            <a:r>
              <a:rPr lang="es-MX" sz="2400" dirty="0">
                <a:latin typeface="Comic Sans MS"/>
                <a:cs typeface="Comic Sans MS"/>
              </a:rPr>
              <a:t> </a:t>
            </a:r>
            <a:r>
              <a:rPr lang="es-MX" sz="2400" spc="-5" dirty="0">
                <a:latin typeface="Comic Sans MS"/>
                <a:cs typeface="Comic Sans MS"/>
              </a:rPr>
              <a:t>La protección para fallas entre</a:t>
            </a:r>
            <a:r>
              <a:rPr lang="es-MX" sz="2400" dirty="0">
                <a:latin typeface="Comic Sans MS"/>
                <a:cs typeface="Comic Sans MS"/>
              </a:rPr>
              <a:t> </a:t>
            </a:r>
            <a:r>
              <a:rPr lang="es-MX" sz="2400" spc="-5" dirty="0">
                <a:latin typeface="Comic Sans MS"/>
                <a:cs typeface="Comic Sans MS"/>
              </a:rPr>
              <a:t>fases</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dada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21,</a:t>
            </a:r>
            <a:r>
              <a:rPr lang="es-MX" sz="2400" dirty="0">
                <a:latin typeface="Comic Sans MS"/>
                <a:cs typeface="Comic Sans MS"/>
              </a:rPr>
              <a:t> </a:t>
            </a:r>
            <a:r>
              <a:rPr lang="es-MX" sz="2400" spc="-5" dirty="0">
                <a:latin typeface="Comic Sans MS"/>
                <a:cs typeface="Comic Sans MS"/>
              </a:rPr>
              <a:t>51</a:t>
            </a:r>
            <a:r>
              <a:rPr lang="es-MX" sz="2400" dirty="0">
                <a:latin typeface="Comic Sans MS"/>
                <a:cs typeface="Comic Sans MS"/>
              </a:rPr>
              <a:t> </a:t>
            </a:r>
            <a:r>
              <a:rPr lang="es-MX" sz="2400" spc="-5" dirty="0" err="1">
                <a:latin typeface="Comic Sans MS"/>
                <a:cs typeface="Comic Sans MS"/>
              </a:rPr>
              <a:t>ó</a:t>
            </a:r>
            <a:r>
              <a:rPr lang="es-MX" sz="2400" dirty="0">
                <a:latin typeface="Comic Sans MS"/>
                <a:cs typeface="Comic Sans MS"/>
              </a:rPr>
              <a:t> </a:t>
            </a:r>
            <a:r>
              <a:rPr lang="es-MX" sz="2400" spc="-5" dirty="0">
                <a:latin typeface="Comic Sans MS"/>
                <a:cs typeface="Comic Sans MS"/>
              </a:rPr>
              <a:t>51V.</a:t>
            </a:r>
            <a:r>
              <a:rPr lang="es-MX" sz="2400" dirty="0">
                <a:latin typeface="Comic Sans MS"/>
                <a:cs typeface="Comic Sans MS"/>
              </a:rPr>
              <a:t> </a:t>
            </a:r>
            <a:r>
              <a:rPr lang="es-MX" sz="2400" spc="-5" dirty="0">
                <a:latin typeface="Comic Sans MS"/>
                <a:cs typeface="Comic Sans MS"/>
              </a:rPr>
              <a:t>La 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dada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51N conectado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lado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del transformador</a:t>
            </a:r>
            <a:r>
              <a:rPr lang="es-MX" sz="2400" spc="155" dirty="0">
                <a:latin typeface="Comic Sans MS"/>
                <a:cs typeface="Comic Sans MS"/>
              </a:rPr>
              <a:t> </a:t>
            </a:r>
            <a:r>
              <a:rPr lang="es-MX" sz="2400" spc="-5" dirty="0">
                <a:latin typeface="Comic Sans MS"/>
                <a:cs typeface="Comic Sans MS"/>
              </a:rPr>
              <a:t>elevador.</a:t>
            </a:r>
            <a:r>
              <a:rPr lang="es-MX" sz="2400" spc="60" dirty="0">
                <a:latin typeface="Comic Sans MS"/>
                <a:cs typeface="Comic Sans MS"/>
              </a:rPr>
              <a:t> </a:t>
            </a:r>
            <a:r>
              <a:rPr lang="es-MX" sz="2400" spc="-5" dirty="0">
                <a:latin typeface="Comic Sans MS"/>
                <a:cs typeface="Comic Sans MS"/>
              </a:rPr>
              <a:t>El</a:t>
            </a:r>
            <a:r>
              <a:rPr lang="es-MX" sz="2400" spc="155" dirty="0">
                <a:latin typeface="Comic Sans MS"/>
                <a:cs typeface="Comic Sans MS"/>
              </a:rPr>
              <a:t> </a:t>
            </a:r>
            <a:r>
              <a:rPr lang="es-MX" sz="2400" spc="-5" dirty="0">
                <a:latin typeface="Comic Sans MS"/>
                <a:cs typeface="Comic Sans MS"/>
              </a:rPr>
              <a:t>relé</a:t>
            </a:r>
            <a:r>
              <a:rPr lang="es-MX" sz="2400" spc="150" dirty="0">
                <a:latin typeface="Comic Sans MS"/>
                <a:cs typeface="Comic Sans MS"/>
              </a:rPr>
              <a:t> </a:t>
            </a:r>
            <a:r>
              <a:rPr lang="es-MX" sz="2400" spc="-5" dirty="0">
                <a:latin typeface="Comic Sans MS"/>
                <a:cs typeface="Comic Sans MS"/>
              </a:rPr>
              <a:t>de</a:t>
            </a:r>
            <a:r>
              <a:rPr lang="es-MX" sz="2400" spc="150" dirty="0">
                <a:latin typeface="Comic Sans MS"/>
                <a:cs typeface="Comic Sans MS"/>
              </a:rPr>
              <a:t> </a:t>
            </a:r>
            <a:r>
              <a:rPr lang="es-MX" sz="2400" spc="-5" dirty="0">
                <a:latin typeface="Comic Sans MS"/>
                <a:cs typeface="Comic Sans MS"/>
              </a:rPr>
              <a:t>secuencia</a:t>
            </a:r>
            <a:r>
              <a:rPr lang="es-MX" sz="2400" spc="145" dirty="0">
                <a:latin typeface="Comic Sans MS"/>
                <a:cs typeface="Comic Sans MS"/>
              </a:rPr>
              <a:t> </a:t>
            </a:r>
            <a:r>
              <a:rPr lang="es-MX" sz="2400" spc="-5" dirty="0">
                <a:latin typeface="Comic Sans MS"/>
                <a:cs typeface="Comic Sans MS"/>
              </a:rPr>
              <a:t>negativa 46</a:t>
            </a:r>
            <a:r>
              <a:rPr lang="es-MX" sz="2400" dirty="0">
                <a:latin typeface="Comic Sans MS"/>
                <a:cs typeface="Comic Sans MS"/>
              </a:rPr>
              <a:t> </a:t>
            </a:r>
            <a:r>
              <a:rPr lang="es-MX" sz="2400" spc="-5" dirty="0">
                <a:latin typeface="Comic Sans MS"/>
                <a:cs typeface="Comic Sans MS"/>
              </a:rPr>
              <a:t>proporciona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de desbalance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fases,</a:t>
            </a:r>
            <a:r>
              <a:rPr lang="es-MX" sz="2400" dirty="0">
                <a:latin typeface="Comic Sans MS"/>
                <a:cs typeface="Comic Sans MS"/>
              </a:rPr>
              <a:t> </a:t>
            </a:r>
            <a:r>
              <a:rPr lang="es-MX" sz="2400" spc="-5" dirty="0">
                <a:latin typeface="Comic Sans MS"/>
                <a:cs typeface="Comic Sans MS"/>
              </a:rPr>
              <a:t>pero</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trifásicas balanceadas.</a:t>
            </a:r>
            <a:endParaRPr lang="es-MX" sz="2400" dirty="0">
              <a:latin typeface="Comic Sans MS"/>
              <a:cs typeface="Comic Sans MS"/>
            </a:endParaRPr>
          </a:p>
          <a:p>
            <a:pPr marL="12700">
              <a:spcBef>
                <a:spcPts val="100"/>
              </a:spcBef>
            </a:pPr>
            <a:endParaRPr sz="900" dirty="0">
              <a:latin typeface="Comic Sans MS"/>
              <a:cs typeface="Comic Sans MS"/>
            </a:endParaRPr>
          </a:p>
        </p:txBody>
      </p:sp>
      <p:pic>
        <p:nvPicPr>
          <p:cNvPr id="7" name="object 7"/>
          <p:cNvPicPr/>
          <p:nvPr/>
        </p:nvPicPr>
        <p:blipFill>
          <a:blip r:embed="rId2" cstate="print"/>
          <a:stretch>
            <a:fillRect/>
          </a:stretch>
        </p:blipFill>
        <p:spPr>
          <a:xfrm>
            <a:off x="711200" y="5600705"/>
            <a:ext cx="7086592" cy="3500462"/>
          </a:xfrm>
          <a:prstGeom prst="rect">
            <a:avLst/>
          </a:prstGeom>
        </p:spPr>
      </p:pic>
      <p:sp>
        <p:nvSpPr>
          <p:cNvPr id="9" name="object 9"/>
          <p:cNvSpPr txBox="1"/>
          <p:nvPr/>
        </p:nvSpPr>
        <p:spPr>
          <a:xfrm>
            <a:off x="287227" y="9137126"/>
            <a:ext cx="7772400" cy="628377"/>
          </a:xfrm>
          <a:prstGeom prst="rect">
            <a:avLst/>
          </a:prstGeom>
        </p:spPr>
        <p:txBody>
          <a:bodyPr vert="horz" wrap="square" lIns="0" tIns="12700" rIns="0" bIns="0" rtlCol="0">
            <a:spAutoFit/>
          </a:bodyPr>
          <a:lstStyle/>
          <a:p>
            <a:pPr marL="12700" marR="5080" indent="-12700" algn="ctr">
              <a:spcBef>
                <a:spcPts val="100"/>
              </a:spcBef>
            </a:pPr>
            <a:r>
              <a:rPr lang="es-MX" sz="2000" b="1" dirty="0">
                <a:latin typeface="Comic Sans MS" panose="030F0702030302020204" pitchFamily="66" charset="0"/>
              </a:rPr>
              <a:t>Figura 1A. Aplicación de relés de respaldo de sistema-arreglo unitario </a:t>
            </a:r>
            <a:r>
              <a:rPr lang="es-MX" sz="2000" b="1" dirty="0" smtClean="0">
                <a:latin typeface="Comic Sans MS" panose="030F0702030302020204" pitchFamily="66" charset="0"/>
              </a:rPr>
              <a:t>generador-transformador</a:t>
            </a:r>
            <a:endParaRPr sz="2000" b="1" dirty="0">
              <a:latin typeface="Comic Sans MS" panose="030F0702030302020204" pitchFamily="66" charset="0"/>
              <a:cs typeface="Comic Sans MS"/>
            </a:endParaRPr>
          </a:p>
        </p:txBody>
      </p:sp>
      <p:pic>
        <p:nvPicPr>
          <p:cNvPr id="10" name="object 10"/>
          <p:cNvPicPr/>
          <p:nvPr/>
        </p:nvPicPr>
        <p:blipFill>
          <a:blip r:embed="rId3" cstate="print"/>
          <a:stretch>
            <a:fillRect/>
          </a:stretch>
        </p:blipFill>
        <p:spPr>
          <a:xfrm>
            <a:off x="10541000" y="5172076"/>
            <a:ext cx="5791200" cy="3714776"/>
          </a:xfrm>
          <a:prstGeom prst="rect">
            <a:avLst/>
          </a:prstGeom>
        </p:spPr>
      </p:pic>
      <p:sp>
        <p:nvSpPr>
          <p:cNvPr id="11" name="object 11"/>
          <p:cNvSpPr txBox="1"/>
          <p:nvPr/>
        </p:nvSpPr>
        <p:spPr>
          <a:xfrm>
            <a:off x="9756797" y="8939495"/>
            <a:ext cx="7553702" cy="628377"/>
          </a:xfrm>
          <a:prstGeom prst="rect">
            <a:avLst/>
          </a:prstGeom>
        </p:spPr>
        <p:txBody>
          <a:bodyPr vert="horz" wrap="square" lIns="0" tIns="12700" rIns="0" bIns="0" rtlCol="0">
            <a:spAutoFit/>
          </a:bodyPr>
          <a:lstStyle/>
          <a:p>
            <a:pPr marL="552450" marR="5080" indent="-540385" algn="just">
              <a:spcBef>
                <a:spcPts val="100"/>
              </a:spcBef>
            </a:pPr>
            <a:r>
              <a:rPr lang="es-MX" sz="2000" b="1" dirty="0">
                <a:latin typeface="Comic Sans MS" panose="030F0702030302020204" pitchFamily="66" charset="0"/>
              </a:rPr>
              <a:t>Figura 1B. Aplicación de relés de respaldo de </a:t>
            </a:r>
            <a:r>
              <a:rPr lang="es-MX" sz="2000" b="1" dirty="0" err="1">
                <a:latin typeface="Comic Sans MS" panose="030F0702030302020204" pitchFamily="66" charset="0"/>
              </a:rPr>
              <a:t>sistemagenerador</a:t>
            </a:r>
            <a:r>
              <a:rPr lang="es-MX" sz="2000" b="1" dirty="0">
                <a:latin typeface="Comic Sans MS" panose="030F0702030302020204" pitchFamily="66" charset="0"/>
              </a:rPr>
              <a:t> conectado directamente al sistema</a:t>
            </a:r>
            <a:endParaRPr sz="2000" b="1" dirty="0">
              <a:latin typeface="Comic Sans MS" panose="030F0702030302020204" pitchFamily="66" charset="0"/>
              <a:cs typeface="Comic Sans MS"/>
            </a:endParaRPr>
          </a:p>
        </p:txBody>
      </p:sp>
    </p:spTree>
    <p:extLst>
      <p:ext uri="{BB962C8B-B14F-4D97-AF65-F5344CB8AC3E}">
        <p14:creationId xmlns="" xmlns:p14="http://schemas.microsoft.com/office/powerpoint/2010/main" val="361531785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txBox="1"/>
          <p:nvPr/>
        </p:nvSpPr>
        <p:spPr>
          <a:xfrm>
            <a:off x="330200" y="381000"/>
            <a:ext cx="17221200" cy="7971413"/>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PROTECCIÓN</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FALLA</a:t>
            </a:r>
            <a:r>
              <a:rPr sz="2400" b="1" dirty="0">
                <a:latin typeface="Comic Sans MS"/>
                <a:cs typeface="Comic Sans MS"/>
              </a:rPr>
              <a:t> </a:t>
            </a:r>
            <a:r>
              <a:rPr sz="2400" b="1" spc="-5" dirty="0">
                <a:latin typeface="Comic Sans MS"/>
                <a:cs typeface="Comic Sans MS"/>
              </a:rPr>
              <a:t>ENTRE</a:t>
            </a:r>
            <a:r>
              <a:rPr sz="2400" b="1" dirty="0">
                <a:latin typeface="Comic Sans MS"/>
                <a:cs typeface="Comic Sans MS"/>
              </a:rPr>
              <a:t> </a:t>
            </a:r>
            <a:r>
              <a:rPr sz="2400" b="1" spc="-5" dirty="0">
                <a:latin typeface="Comic Sans MS"/>
                <a:cs typeface="Comic Sans MS"/>
              </a:rPr>
              <a:t>FASES.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Como se muestra en la figura 1, los transformadores de corriente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entre</a:t>
            </a:r>
            <a:r>
              <a:rPr lang="es-MX" sz="2400" dirty="0">
                <a:latin typeface="Comic Sans MS"/>
                <a:cs typeface="Comic Sans MS"/>
              </a:rPr>
              <a:t> </a:t>
            </a:r>
            <a:r>
              <a:rPr lang="es-MX" sz="2400" spc="-5" dirty="0">
                <a:latin typeface="Comic Sans MS"/>
                <a:cs typeface="Comic Sans MS"/>
              </a:rPr>
              <a:t>fases</a:t>
            </a:r>
            <a:r>
              <a:rPr lang="es-MX" sz="2400" dirty="0">
                <a:latin typeface="Comic Sans MS"/>
                <a:cs typeface="Comic Sans MS"/>
              </a:rPr>
              <a:t> </a:t>
            </a:r>
            <a:r>
              <a:rPr lang="es-MX" sz="2400" spc="-5" dirty="0">
                <a:latin typeface="Comic Sans MS"/>
                <a:cs typeface="Comic Sans MS"/>
              </a:rPr>
              <a:t>están normalmente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lado</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para proporcionar</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adicional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respaldo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el generador.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transformadores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potencial</a:t>
            </a:r>
            <a:r>
              <a:rPr lang="es-MX" sz="2400" dirty="0">
                <a:latin typeface="Comic Sans MS"/>
                <a:cs typeface="Comic Sans MS"/>
              </a:rPr>
              <a:t> </a:t>
            </a:r>
            <a:r>
              <a:rPr lang="es-MX" sz="2400" spc="-5" dirty="0">
                <a:latin typeface="Comic Sans MS"/>
                <a:cs typeface="Comic Sans MS"/>
              </a:rPr>
              <a:t>son conectados de lado bus del generador.</a:t>
            </a:r>
            <a:r>
              <a:rPr lang="es-MX" sz="2400" dirty="0">
                <a:latin typeface="Comic Sans MS"/>
                <a:cs typeface="Comic Sans MS"/>
              </a:rPr>
              <a:t> </a:t>
            </a:r>
            <a:r>
              <a:rPr lang="es-MX" sz="2400" spc="-5" dirty="0">
                <a:latin typeface="Comic Sans MS"/>
                <a:cs typeface="Comic Sans MS"/>
              </a:rPr>
              <a:t>La protección de respaldo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retardo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asegurar</a:t>
            </a:r>
            <a:r>
              <a:rPr lang="es-MX" sz="2400" dirty="0">
                <a:latin typeface="Comic Sans MS"/>
                <a:cs typeface="Comic Sans MS"/>
              </a:rPr>
              <a:t> </a:t>
            </a:r>
            <a:r>
              <a:rPr lang="es-MX" sz="2400" spc="-5" dirty="0">
                <a:latin typeface="Comic Sans MS"/>
                <a:cs typeface="Comic Sans MS"/>
              </a:rPr>
              <a:t>la coordinación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primarios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La 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respaldo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fase</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proporciona normalmente por dos tipos de relés:</a:t>
            </a:r>
            <a:r>
              <a:rPr lang="es-MX" sz="2400" dirty="0">
                <a:latin typeface="Comic Sans MS"/>
                <a:cs typeface="Comic Sans MS"/>
              </a:rPr>
              <a:t> </a:t>
            </a:r>
            <a:r>
              <a:rPr lang="es-MX" sz="2400" i="1" spc="-30" dirty="0" err="1">
                <a:latin typeface="Comic Sans MS"/>
                <a:cs typeface="Comic Sans MS"/>
              </a:rPr>
              <a:t>sobrecorriente</a:t>
            </a:r>
            <a:r>
              <a:rPr lang="es-MX" sz="2400" i="1" spc="-25" dirty="0">
                <a:latin typeface="Comic Sans MS"/>
                <a:cs typeface="Comic Sans MS"/>
              </a:rPr>
              <a:t> </a:t>
            </a:r>
            <a:r>
              <a:rPr lang="es-MX" sz="2400" i="1" spc="-30" dirty="0">
                <a:latin typeface="Comic Sans MS"/>
                <a:cs typeface="Comic Sans MS"/>
              </a:rPr>
              <a:t>y </a:t>
            </a:r>
            <a:r>
              <a:rPr lang="es-MX" sz="2400" i="1" spc="-25" dirty="0">
                <a:latin typeface="Comic Sans MS"/>
                <a:cs typeface="Comic Sans MS"/>
              </a:rPr>
              <a:t>distancia</a:t>
            </a:r>
            <a:r>
              <a:rPr lang="es-MX" sz="2400" spc="-25" dirty="0">
                <a:latin typeface="Comic Sans MS"/>
                <a:cs typeface="Comic Sans MS"/>
              </a:rPr>
              <a:t>.</a:t>
            </a:r>
            <a:r>
              <a:rPr lang="es-MX" sz="2400" spc="459" dirty="0">
                <a:latin typeface="Comic Sans MS"/>
                <a:cs typeface="Comic Sans MS"/>
              </a:rPr>
              <a:t> </a:t>
            </a:r>
            <a:r>
              <a:rPr lang="es-MX" sz="2400" spc="-5" dirty="0">
                <a:latin typeface="Comic Sans MS"/>
                <a:cs typeface="Comic Sans MS"/>
              </a:rPr>
              <a:t>La protección de respaldo de </a:t>
            </a:r>
            <a:r>
              <a:rPr lang="es-MX" sz="2400" spc="-5" dirty="0" err="1">
                <a:latin typeface="Comic Sans MS"/>
                <a:cs typeface="Comic Sans MS"/>
              </a:rPr>
              <a:t>sobrecorriente</a:t>
            </a:r>
            <a:r>
              <a:rPr lang="es-MX" sz="2400" spc="-5" dirty="0">
                <a:latin typeface="Comic Sans MS"/>
                <a:cs typeface="Comic Sans MS"/>
              </a:rPr>
              <a:t> es usada cuando las líneas son protegidas con relés de </a:t>
            </a:r>
            <a:r>
              <a:rPr lang="es-MX" sz="2400" spc="-5" dirty="0" err="1">
                <a:latin typeface="Comic Sans MS"/>
                <a:cs typeface="Comic Sans MS"/>
              </a:rPr>
              <a:t>sobrecorriente</a:t>
            </a:r>
            <a:r>
              <a:rPr lang="es-MX" sz="2400" spc="-5" dirty="0">
                <a:latin typeface="Comic Sans MS"/>
                <a:cs typeface="Comic Sans MS"/>
              </a:rPr>
              <a:t>, y la protección de distancia se utiliza cuando</a:t>
            </a:r>
            <a:r>
              <a:rPr lang="es-MX" sz="2400" spc="155" dirty="0">
                <a:latin typeface="Comic Sans MS"/>
                <a:cs typeface="Comic Sans MS"/>
              </a:rPr>
              <a:t> </a:t>
            </a:r>
            <a:r>
              <a:rPr lang="es-MX" sz="2400" spc="-5" dirty="0">
                <a:latin typeface="Comic Sans MS"/>
                <a:cs typeface="Comic Sans MS"/>
              </a:rPr>
              <a:t>las</a:t>
            </a:r>
            <a:r>
              <a:rPr lang="es-MX" sz="2400" spc="160" dirty="0">
                <a:latin typeface="Comic Sans MS"/>
                <a:cs typeface="Comic Sans MS"/>
              </a:rPr>
              <a:t> </a:t>
            </a:r>
            <a:r>
              <a:rPr lang="es-MX" sz="2400" spc="-5" dirty="0">
                <a:latin typeface="Comic Sans MS"/>
                <a:cs typeface="Comic Sans MS"/>
              </a:rPr>
              <a:t>líneas</a:t>
            </a:r>
            <a:r>
              <a:rPr lang="es-MX" sz="2400" spc="155" dirty="0">
                <a:latin typeface="Comic Sans MS"/>
                <a:cs typeface="Comic Sans MS"/>
              </a:rPr>
              <a:t> </a:t>
            </a:r>
            <a:r>
              <a:rPr lang="es-MX" sz="2400" spc="-5" dirty="0">
                <a:latin typeface="Comic Sans MS"/>
                <a:cs typeface="Comic Sans MS"/>
              </a:rPr>
              <a:t>son</a:t>
            </a:r>
            <a:r>
              <a:rPr lang="es-MX" sz="2400" spc="155" dirty="0">
                <a:latin typeface="Comic Sans MS"/>
                <a:cs typeface="Comic Sans MS"/>
              </a:rPr>
              <a:t> </a:t>
            </a:r>
            <a:r>
              <a:rPr lang="es-MX" sz="2400" spc="-5" dirty="0">
                <a:latin typeface="Comic Sans MS"/>
                <a:cs typeface="Comic Sans MS"/>
              </a:rPr>
              <a:t>protegidas</a:t>
            </a:r>
            <a:r>
              <a:rPr lang="es-MX" sz="2400" spc="155" dirty="0">
                <a:latin typeface="Comic Sans MS"/>
                <a:cs typeface="Comic Sans MS"/>
              </a:rPr>
              <a:t> </a:t>
            </a:r>
            <a:r>
              <a:rPr lang="es-MX" sz="2400" spc="-5" dirty="0">
                <a:latin typeface="Comic Sans MS"/>
                <a:cs typeface="Comic Sans MS"/>
              </a:rPr>
              <a:t>con</a:t>
            </a:r>
            <a:r>
              <a:rPr lang="es-MX" sz="2400" spc="155" dirty="0">
                <a:latin typeface="Comic Sans MS"/>
                <a:cs typeface="Comic Sans MS"/>
              </a:rPr>
              <a:t> </a:t>
            </a:r>
            <a:r>
              <a:rPr lang="es-MX" sz="2400" spc="-5" dirty="0">
                <a:latin typeface="Comic Sans MS"/>
                <a:cs typeface="Comic Sans MS"/>
              </a:rPr>
              <a:t>relés</a:t>
            </a:r>
            <a:r>
              <a:rPr lang="es-MX" sz="2400" spc="155"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distancia de fase.</a:t>
            </a:r>
            <a:r>
              <a:rPr lang="es-MX" sz="2400" dirty="0">
                <a:latin typeface="Comic Sans MS"/>
                <a:cs typeface="Comic Sans MS"/>
              </a:rPr>
              <a:t> </a:t>
            </a:r>
            <a:r>
              <a:rPr lang="es-MX" sz="2400" spc="-5" dirty="0">
                <a:latin typeface="Comic Sans MS"/>
                <a:cs typeface="Comic Sans MS"/>
              </a:rPr>
              <a:t>Los relés de respaldo de </a:t>
            </a:r>
            <a:r>
              <a:rPr lang="es-MX" sz="2400" spc="-5" dirty="0" err="1">
                <a:latin typeface="Comic Sans MS"/>
                <a:cs typeface="Comic Sans MS"/>
              </a:rPr>
              <a:t>sobrecorriente</a:t>
            </a:r>
            <a:r>
              <a:rPr lang="es-MX" sz="2400" spc="-5" dirty="0">
                <a:latin typeface="Comic Sans MS"/>
                <a:cs typeface="Comic Sans MS"/>
              </a:rPr>
              <a:t> son difíciles de coordinar con relés de distancia de línea, debido</a:t>
            </a:r>
            <a:r>
              <a:rPr lang="es-MX" sz="2400" spc="90" dirty="0">
                <a:latin typeface="Comic Sans MS"/>
                <a:cs typeface="Comic Sans MS"/>
              </a:rPr>
              <a:t> </a:t>
            </a:r>
            <a:r>
              <a:rPr lang="es-MX" sz="2400" spc="-5" dirty="0">
                <a:latin typeface="Comic Sans MS"/>
                <a:cs typeface="Comic Sans MS"/>
              </a:rPr>
              <a:t>a</a:t>
            </a:r>
            <a:r>
              <a:rPr lang="es-MX" sz="2400" spc="95" dirty="0">
                <a:latin typeface="Comic Sans MS"/>
                <a:cs typeface="Comic Sans MS"/>
              </a:rPr>
              <a:t> </a:t>
            </a:r>
            <a:r>
              <a:rPr lang="es-MX" sz="2400" spc="-5" dirty="0">
                <a:latin typeface="Comic Sans MS"/>
                <a:cs typeface="Comic Sans MS"/>
              </a:rPr>
              <a:t>los</a:t>
            </a:r>
            <a:r>
              <a:rPr lang="es-MX" sz="2400" spc="90" dirty="0">
                <a:latin typeface="Comic Sans MS"/>
                <a:cs typeface="Comic Sans MS"/>
              </a:rPr>
              <a:t> </a:t>
            </a:r>
            <a:r>
              <a:rPr lang="es-MX" sz="2400" spc="-5" dirty="0">
                <a:latin typeface="Comic Sans MS"/>
                <a:cs typeface="Comic Sans MS"/>
              </a:rPr>
              <a:t>cambios</a:t>
            </a:r>
            <a:r>
              <a:rPr lang="es-MX" sz="2400" spc="95" dirty="0">
                <a:latin typeface="Comic Sans MS"/>
                <a:cs typeface="Comic Sans MS"/>
              </a:rPr>
              <a:t> </a:t>
            </a:r>
            <a:r>
              <a:rPr lang="es-MX" sz="2400" spc="-5" dirty="0">
                <a:latin typeface="Comic Sans MS"/>
                <a:cs typeface="Comic Sans MS"/>
              </a:rPr>
              <a:t>en</a:t>
            </a:r>
            <a:r>
              <a:rPr lang="es-MX" sz="2400" spc="90" dirty="0">
                <a:latin typeface="Comic Sans MS"/>
                <a:cs typeface="Comic Sans MS"/>
              </a:rPr>
              <a:t> </a:t>
            </a:r>
            <a:r>
              <a:rPr lang="es-MX" sz="2400" spc="-5" dirty="0">
                <a:latin typeface="Comic Sans MS"/>
                <a:cs typeface="Comic Sans MS"/>
              </a:rPr>
              <a:t>el</a:t>
            </a:r>
            <a:r>
              <a:rPr lang="es-MX" sz="2400" spc="95" dirty="0">
                <a:latin typeface="Comic Sans MS"/>
                <a:cs typeface="Comic Sans MS"/>
              </a:rPr>
              <a:t> </a:t>
            </a:r>
            <a:r>
              <a:rPr lang="es-MX" sz="2400" spc="-5" dirty="0">
                <a:latin typeface="Comic Sans MS"/>
                <a:cs typeface="Comic Sans MS"/>
              </a:rPr>
              <a:t>tiempo</a:t>
            </a:r>
            <a:r>
              <a:rPr lang="es-MX" sz="2400" spc="90" dirty="0">
                <a:latin typeface="Comic Sans MS"/>
                <a:cs typeface="Comic Sans MS"/>
              </a:rPr>
              <a:t> </a:t>
            </a:r>
            <a:r>
              <a:rPr lang="es-MX" sz="2400" spc="-5" dirty="0">
                <a:latin typeface="Comic Sans MS"/>
                <a:cs typeface="Comic Sans MS"/>
              </a:rPr>
              <a:t>de</a:t>
            </a:r>
            <a:r>
              <a:rPr lang="es-MX" sz="2400" spc="95" dirty="0">
                <a:latin typeface="Comic Sans MS"/>
                <a:cs typeface="Comic Sans MS"/>
              </a:rPr>
              <a:t> </a:t>
            </a:r>
            <a:r>
              <a:rPr lang="es-MX" sz="2400" spc="-5" dirty="0">
                <a:latin typeface="Comic Sans MS"/>
                <a:cs typeface="Comic Sans MS"/>
              </a:rPr>
              <a:t>disparo</a:t>
            </a:r>
            <a:r>
              <a:rPr lang="es-MX" sz="2400" spc="90" dirty="0">
                <a:latin typeface="Comic Sans MS"/>
                <a:cs typeface="Comic Sans MS"/>
              </a:rPr>
              <a:t> </a:t>
            </a:r>
            <a:r>
              <a:rPr lang="es-MX" sz="2400" spc="-5" dirty="0">
                <a:latin typeface="Comic Sans MS"/>
                <a:cs typeface="Comic Sans MS"/>
              </a:rPr>
              <a:t>para</a:t>
            </a:r>
            <a:r>
              <a:rPr lang="es-MX" sz="2400" spc="95" dirty="0">
                <a:latin typeface="Comic Sans MS"/>
                <a:cs typeface="Comic Sans MS"/>
              </a:rPr>
              <a:t> </a:t>
            </a:r>
            <a:r>
              <a:rPr lang="es-MX" sz="2400" spc="-5" dirty="0">
                <a:latin typeface="Comic Sans MS"/>
                <a:cs typeface="Comic Sans MS"/>
              </a:rPr>
              <a:t>relés 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diferentes</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del sistema.</a:t>
            </a:r>
            <a:endParaRPr lang="es-MX" sz="2400" dirty="0">
              <a:latin typeface="Comic Sans MS"/>
              <a:cs typeface="Comic Sans MS"/>
            </a:endParaRPr>
          </a:p>
          <a:p>
            <a:pPr marL="12700" algn="just">
              <a:spcBef>
                <a:spcPts val="100"/>
              </a:spcBef>
            </a:pPr>
            <a:r>
              <a:rPr lang="es-MX" sz="2400" spc="-5" dirty="0">
                <a:latin typeface="Comic Sans MS"/>
                <a:cs typeface="Comic Sans MS"/>
              </a:rPr>
              <a:t>Los relés de respaldo de fase (51V</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21) deben ser supervisados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balance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para prevenir</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falso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potencial</a:t>
            </a:r>
            <a:r>
              <a:rPr lang="es-MX" sz="2400" dirty="0">
                <a:latin typeface="Comic Sans MS"/>
                <a:cs typeface="Comic Sans MS"/>
              </a:rPr>
              <a:t> </a:t>
            </a:r>
            <a:r>
              <a:rPr lang="es-MX" sz="2400" spc="-5" dirty="0">
                <a:latin typeface="Comic Sans MS"/>
                <a:cs typeface="Comic Sans MS"/>
              </a:rPr>
              <a:t>o circuito abierto de la bobina de potencial.</a:t>
            </a:r>
            <a:r>
              <a:rPr lang="es-MX" sz="2400" dirty="0">
                <a:latin typeface="Comic Sans MS"/>
                <a:cs typeface="Comic Sans MS"/>
              </a:rPr>
              <a:t> </a:t>
            </a:r>
            <a:r>
              <a:rPr lang="es-MX" sz="2400" spc="-5" dirty="0">
                <a:latin typeface="Comic Sans MS"/>
                <a:cs typeface="Comic Sans MS"/>
              </a:rPr>
              <a:t>Cuando estos relés</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aplican</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primario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unidades pequeñas, ellos deben diseñarse para disparar sobre la pérdida de potencial.</a:t>
            </a:r>
            <a:r>
              <a:rPr lang="es-MX" sz="2400" spc="254" dirty="0">
                <a:latin typeface="Comic Sans MS"/>
                <a:cs typeface="Comic Sans MS"/>
              </a:rPr>
              <a:t> </a:t>
            </a:r>
            <a:r>
              <a:rPr lang="es-MX" sz="2400" spc="-5" dirty="0">
                <a:latin typeface="Comic Sans MS"/>
                <a:cs typeface="Comic Sans MS"/>
              </a:rPr>
              <a:t>Esto se hace normalmente usando un relé de balance de tensión para comparar la salida de dos</a:t>
            </a:r>
            <a:r>
              <a:rPr lang="es-MX" sz="2400" spc="75" dirty="0">
                <a:latin typeface="Comic Sans MS"/>
                <a:cs typeface="Comic Sans MS"/>
              </a:rPr>
              <a:t> </a:t>
            </a:r>
            <a:r>
              <a:rPr lang="es-MX" sz="2400" spc="-5" dirty="0">
                <a:latin typeface="Comic Sans MS"/>
                <a:cs typeface="Comic Sans MS"/>
              </a:rPr>
              <a:t>grupos</a:t>
            </a:r>
            <a:r>
              <a:rPr lang="es-MX" sz="2400" spc="80" dirty="0">
                <a:latin typeface="Comic Sans MS"/>
                <a:cs typeface="Comic Sans MS"/>
              </a:rPr>
              <a:t> </a:t>
            </a:r>
            <a:r>
              <a:rPr lang="es-MX" sz="2400" spc="-5" dirty="0">
                <a:latin typeface="Comic Sans MS"/>
                <a:cs typeface="Comic Sans MS"/>
              </a:rPr>
              <a:t>de</a:t>
            </a:r>
            <a:r>
              <a:rPr lang="es-MX" sz="2400" spc="80" dirty="0">
                <a:latin typeface="Comic Sans MS"/>
                <a:cs typeface="Comic Sans MS"/>
              </a:rPr>
              <a:t> </a:t>
            </a:r>
            <a:r>
              <a:rPr lang="es-MX" sz="2400" spc="-5" dirty="0">
                <a:latin typeface="Comic Sans MS"/>
                <a:cs typeface="Comic Sans MS"/>
              </a:rPr>
              <a:t>transformadores</a:t>
            </a:r>
            <a:r>
              <a:rPr lang="es-MX" sz="2400" spc="75" dirty="0">
                <a:latin typeface="Comic Sans MS"/>
                <a:cs typeface="Comic Sans MS"/>
              </a:rPr>
              <a:t> </a:t>
            </a:r>
            <a:r>
              <a:rPr lang="es-MX" sz="2400" spc="-5" dirty="0">
                <a:latin typeface="Comic Sans MS"/>
                <a:cs typeface="Comic Sans MS"/>
              </a:rPr>
              <a:t>de</a:t>
            </a:r>
            <a:r>
              <a:rPr lang="es-MX" sz="2400" spc="80" dirty="0">
                <a:latin typeface="Comic Sans MS"/>
                <a:cs typeface="Comic Sans MS"/>
              </a:rPr>
              <a:t> </a:t>
            </a:r>
            <a:r>
              <a:rPr lang="es-MX" sz="2400" spc="-5" dirty="0">
                <a:latin typeface="Comic Sans MS"/>
                <a:cs typeface="Comic Sans MS"/>
              </a:rPr>
              <a:t>potencial</a:t>
            </a:r>
            <a:r>
              <a:rPr lang="es-MX" sz="2400" spc="70" dirty="0">
                <a:latin typeface="Comic Sans MS"/>
                <a:cs typeface="Comic Sans MS"/>
              </a:rPr>
              <a:t> </a:t>
            </a:r>
            <a:r>
              <a:rPr lang="es-MX" sz="2400" spc="-5" dirty="0">
                <a:latin typeface="Comic Sans MS"/>
                <a:cs typeface="Comic Sans MS"/>
              </a:rPr>
              <a:t>conectados 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2700" algn="just">
              <a:spcBef>
                <a:spcPts val="100"/>
              </a:spcBef>
            </a:pPr>
            <a:r>
              <a:rPr lang="es-MX" sz="2400" spc="-5" dirty="0">
                <a:latin typeface="Comic Sans MS"/>
                <a:cs typeface="Comic Sans MS"/>
              </a:rPr>
              <a:t>La protección de respaldo para fallas de fase también proporciona</a:t>
            </a:r>
            <a:r>
              <a:rPr lang="es-MX" sz="2400" spc="120" dirty="0">
                <a:latin typeface="Comic Sans MS"/>
                <a:cs typeface="Comic Sans MS"/>
              </a:rPr>
              <a:t> </a:t>
            </a:r>
            <a:r>
              <a:rPr lang="es-MX" sz="2400" spc="-5" dirty="0">
                <a:latin typeface="Comic Sans MS"/>
                <a:cs typeface="Comic Sans MS"/>
              </a:rPr>
              <a:t>protección</a:t>
            </a:r>
            <a:r>
              <a:rPr lang="es-MX" sz="2400" spc="120" dirty="0">
                <a:latin typeface="Comic Sans MS"/>
                <a:cs typeface="Comic Sans MS"/>
              </a:rPr>
              <a:t> </a:t>
            </a:r>
            <a:r>
              <a:rPr lang="es-MX" sz="2400" spc="-5" dirty="0">
                <a:latin typeface="Comic Sans MS"/>
                <a:cs typeface="Comic Sans MS"/>
              </a:rPr>
              <a:t>de</a:t>
            </a:r>
            <a:r>
              <a:rPr lang="es-MX" sz="2400" spc="120" dirty="0">
                <a:latin typeface="Comic Sans MS"/>
                <a:cs typeface="Comic Sans MS"/>
              </a:rPr>
              <a:t> </a:t>
            </a:r>
            <a:r>
              <a:rPr lang="es-MX" sz="2400" spc="-5" dirty="0">
                <a:latin typeface="Comic Sans MS"/>
                <a:cs typeface="Comic Sans MS"/>
              </a:rPr>
              <a:t>respaldo</a:t>
            </a:r>
            <a:r>
              <a:rPr lang="es-MX" sz="2400" spc="114" dirty="0">
                <a:latin typeface="Comic Sans MS"/>
                <a:cs typeface="Comic Sans MS"/>
              </a:rPr>
              <a:t> </a:t>
            </a:r>
            <a:r>
              <a:rPr lang="es-MX" sz="2400" spc="-5" dirty="0">
                <a:latin typeface="Comic Sans MS"/>
                <a:cs typeface="Comic Sans MS"/>
              </a:rPr>
              <a:t>para</a:t>
            </a:r>
            <a:r>
              <a:rPr lang="es-MX" sz="2400" spc="125" dirty="0">
                <a:latin typeface="Comic Sans MS"/>
                <a:cs typeface="Comic Sans MS"/>
              </a:rPr>
              <a:t> </a:t>
            </a:r>
            <a:r>
              <a:rPr lang="es-MX" sz="2400" spc="-5" dirty="0">
                <a:latin typeface="Comic Sans MS"/>
                <a:cs typeface="Comic Sans MS"/>
              </a:rPr>
              <a:t>el</a:t>
            </a:r>
            <a:r>
              <a:rPr lang="es-MX" sz="2400" spc="105" dirty="0">
                <a:latin typeface="Comic Sans MS"/>
                <a:cs typeface="Comic Sans MS"/>
              </a:rPr>
              <a:t> </a:t>
            </a:r>
            <a:r>
              <a:rPr lang="es-MX" sz="2400" spc="-5" dirty="0">
                <a:latin typeface="Comic Sans MS"/>
                <a:cs typeface="Comic Sans MS"/>
              </a:rPr>
              <a:t>generador</a:t>
            </a:r>
            <a:r>
              <a:rPr lang="es-MX" sz="2400" spc="110" dirty="0">
                <a:latin typeface="Comic Sans MS"/>
                <a:cs typeface="Comic Sans MS"/>
              </a:rPr>
              <a:t> </a:t>
            </a:r>
            <a:r>
              <a:rPr lang="es-MX" sz="2400" spc="-5" dirty="0">
                <a:latin typeface="Comic Sans MS"/>
                <a:cs typeface="Comic Sans MS"/>
              </a:rPr>
              <a:t>y el transformador elevador antes de que el generador sea sincronizado al sistema.</a:t>
            </a:r>
            <a:r>
              <a:rPr lang="es-MX" sz="2400" dirty="0">
                <a:latin typeface="Comic Sans MS"/>
                <a:cs typeface="Comic Sans MS"/>
              </a:rPr>
              <a:t> </a:t>
            </a:r>
            <a:r>
              <a:rPr lang="es-MX" sz="2400" spc="-5" dirty="0">
                <a:latin typeface="Comic Sans MS"/>
                <a:cs typeface="Comic Sans MS"/>
              </a:rPr>
              <a:t>Una nota general, las corrientes 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decaer</a:t>
            </a:r>
            <a:r>
              <a:rPr lang="es-MX" sz="2400" dirty="0">
                <a:latin typeface="Comic Sans MS"/>
                <a:cs typeface="Comic Sans MS"/>
              </a:rPr>
              <a:t> </a:t>
            </a:r>
            <a:r>
              <a:rPr lang="es-MX" sz="2400" spc="-5" dirty="0">
                <a:latin typeface="Comic Sans MS"/>
                <a:cs typeface="Comic Sans MS"/>
              </a:rPr>
              <a:t>rápidamente durante</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creadas</a:t>
            </a:r>
            <a:r>
              <a:rPr lang="es-MX" sz="2400" spc="254" dirty="0">
                <a:latin typeface="Comic Sans MS"/>
                <a:cs typeface="Comic Sans MS"/>
              </a:rPr>
              <a:t> </a:t>
            </a:r>
            <a:r>
              <a:rPr lang="es-MX" sz="2400" spc="-5" dirty="0">
                <a:latin typeface="Comic Sans MS"/>
                <a:cs typeface="Comic Sans MS"/>
              </a:rPr>
              <a:t>por</a:t>
            </a:r>
            <a:r>
              <a:rPr lang="es-MX" sz="2400" spc="260" dirty="0">
                <a:latin typeface="Comic Sans MS"/>
                <a:cs typeface="Comic Sans MS"/>
              </a:rPr>
              <a:t> </a:t>
            </a:r>
            <a:r>
              <a:rPr lang="es-MX" sz="2400" spc="-5" dirty="0">
                <a:latin typeface="Comic Sans MS"/>
                <a:cs typeface="Comic Sans MS"/>
              </a:rPr>
              <a:t>una falla</a:t>
            </a:r>
            <a:r>
              <a:rPr lang="es-MX" sz="2400" dirty="0">
                <a:latin typeface="Comic Sans MS"/>
                <a:cs typeface="Comic Sans MS"/>
              </a:rPr>
              <a:t> </a:t>
            </a:r>
            <a:r>
              <a:rPr lang="es-MX" sz="2400" spc="-5" dirty="0">
                <a:latin typeface="Comic Sans MS"/>
                <a:cs typeface="Comic Sans MS"/>
              </a:rPr>
              <a:t>cercana.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estas</a:t>
            </a:r>
            <a:r>
              <a:rPr lang="es-MX" sz="2400" dirty="0">
                <a:latin typeface="Comic Sans MS"/>
                <a:cs typeface="Comic Sans MS"/>
              </a:rPr>
              <a:t> </a:t>
            </a:r>
            <a:r>
              <a:rPr lang="es-MX" sz="2400" spc="-5" dirty="0">
                <a:latin typeface="Comic Sans MS"/>
                <a:cs typeface="Comic Sans MS"/>
              </a:rPr>
              <a:t>aplicaciones,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curva</a:t>
            </a:r>
            <a:r>
              <a:rPr lang="es-MX" sz="2400" dirty="0">
                <a:latin typeface="Comic Sans MS"/>
                <a:cs typeface="Comic Sans MS"/>
              </a:rPr>
              <a:t> </a:t>
            </a:r>
            <a:r>
              <a:rPr lang="es-MX" sz="2400" spc="-5" dirty="0">
                <a:latin typeface="Comic Sans MS"/>
                <a:cs typeface="Comic Sans MS"/>
              </a:rPr>
              <a:t>de decremento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el generador/excitador debe ser revisada cuidadosamente para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constantes</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corrientes.</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177509289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30200" y="381000"/>
            <a:ext cx="17111722" cy="871007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RESPALDO</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SOBRECORRIENTE</a:t>
            </a:r>
            <a:r>
              <a:rPr sz="2400" b="1" spc="5"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FASE</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El</a:t>
            </a:r>
            <a:r>
              <a:rPr lang="es-MX" sz="2400" spc="120" dirty="0">
                <a:latin typeface="Comic Sans MS"/>
                <a:cs typeface="Comic Sans MS"/>
              </a:rPr>
              <a:t> </a:t>
            </a:r>
            <a:r>
              <a:rPr lang="es-MX" sz="2400" spc="-5" dirty="0">
                <a:latin typeface="Comic Sans MS"/>
                <a:cs typeface="Comic Sans MS"/>
              </a:rPr>
              <a:t>tipo</a:t>
            </a:r>
            <a:r>
              <a:rPr lang="es-MX" sz="2400" spc="125" dirty="0">
                <a:latin typeface="Comic Sans MS"/>
                <a:cs typeface="Comic Sans MS"/>
              </a:rPr>
              <a:t> </a:t>
            </a:r>
            <a:r>
              <a:rPr lang="es-MX" sz="2400" spc="-5" dirty="0">
                <a:latin typeface="Comic Sans MS"/>
                <a:cs typeface="Comic Sans MS"/>
              </a:rPr>
              <a:t>más</a:t>
            </a:r>
            <a:r>
              <a:rPr lang="es-MX" sz="2400" spc="120" dirty="0">
                <a:latin typeface="Comic Sans MS"/>
                <a:cs typeface="Comic Sans MS"/>
              </a:rPr>
              <a:t> </a:t>
            </a:r>
            <a:r>
              <a:rPr lang="es-MX" sz="2400" spc="-5" dirty="0">
                <a:latin typeface="Comic Sans MS"/>
                <a:cs typeface="Comic Sans MS"/>
              </a:rPr>
              <a:t>simple</a:t>
            </a:r>
            <a:r>
              <a:rPr lang="es-MX" sz="2400" spc="125" dirty="0">
                <a:latin typeface="Comic Sans MS"/>
                <a:cs typeface="Comic Sans MS"/>
              </a:rPr>
              <a:t> </a:t>
            </a:r>
            <a:r>
              <a:rPr lang="es-MX" sz="2400" spc="-5" dirty="0">
                <a:latin typeface="Comic Sans MS"/>
                <a:cs typeface="Comic Sans MS"/>
              </a:rPr>
              <a:t>de</a:t>
            </a:r>
            <a:r>
              <a:rPr lang="es-MX" sz="2400" spc="120" dirty="0">
                <a:latin typeface="Comic Sans MS"/>
                <a:cs typeface="Comic Sans MS"/>
              </a:rPr>
              <a:t> </a:t>
            </a:r>
            <a:r>
              <a:rPr lang="es-MX" sz="2400" spc="-5" dirty="0">
                <a:latin typeface="Comic Sans MS"/>
                <a:cs typeface="Comic Sans MS"/>
              </a:rPr>
              <a:t>protección</a:t>
            </a:r>
            <a:r>
              <a:rPr lang="es-MX" sz="2400" spc="125" dirty="0">
                <a:latin typeface="Comic Sans MS"/>
                <a:cs typeface="Comic Sans MS"/>
              </a:rPr>
              <a:t> </a:t>
            </a:r>
            <a:r>
              <a:rPr lang="es-MX" sz="2400" spc="-5" dirty="0">
                <a:latin typeface="Comic Sans MS"/>
                <a:cs typeface="Comic Sans MS"/>
              </a:rPr>
              <a:t>de</a:t>
            </a:r>
            <a:r>
              <a:rPr lang="es-MX" sz="2400" spc="120" dirty="0">
                <a:latin typeface="Comic Sans MS"/>
                <a:cs typeface="Comic Sans MS"/>
              </a:rPr>
              <a:t> </a:t>
            </a:r>
            <a:r>
              <a:rPr lang="es-MX" sz="2400" spc="-5" dirty="0">
                <a:latin typeface="Comic Sans MS"/>
                <a:cs typeface="Comic Sans MS"/>
              </a:rPr>
              <a:t>respaldo</a:t>
            </a:r>
            <a:r>
              <a:rPr lang="es-MX" sz="2400" spc="125" dirty="0">
                <a:latin typeface="Comic Sans MS"/>
                <a:cs typeface="Comic Sans MS"/>
              </a:rPr>
              <a:t> </a:t>
            </a:r>
            <a:r>
              <a:rPr lang="es-MX" sz="2400" spc="-5" dirty="0">
                <a:latin typeface="Comic Sans MS"/>
                <a:cs typeface="Comic Sans MS"/>
              </a:rPr>
              <a:t>es</a:t>
            </a:r>
            <a:r>
              <a:rPr lang="es-MX" sz="2400" spc="125" dirty="0">
                <a:latin typeface="Comic Sans MS"/>
                <a:cs typeface="Comic Sans MS"/>
              </a:rPr>
              <a:t> </a:t>
            </a:r>
            <a:r>
              <a:rPr lang="es-MX" sz="2400" spc="-5" dirty="0">
                <a:latin typeface="Comic Sans MS"/>
                <a:cs typeface="Comic Sans MS"/>
              </a:rPr>
              <a:t>el</a:t>
            </a:r>
            <a:r>
              <a:rPr lang="es-MX" sz="2400" spc="114" dirty="0">
                <a:latin typeface="Comic Sans MS"/>
                <a:cs typeface="Comic Sans MS"/>
              </a:rPr>
              <a:t> </a:t>
            </a:r>
            <a:r>
              <a:rPr lang="es-MX" sz="2400" spc="-5" dirty="0">
                <a:latin typeface="Comic Sans MS"/>
                <a:cs typeface="Comic Sans MS"/>
              </a:rPr>
              <a:t>relé 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51.</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51</a:t>
            </a:r>
            <a:r>
              <a:rPr lang="es-MX" sz="2400" dirty="0">
                <a:latin typeface="Comic Sans MS"/>
                <a:cs typeface="Comic Sans MS"/>
              </a:rPr>
              <a:t> </a:t>
            </a:r>
            <a:r>
              <a:rPr lang="es-MX" sz="2400" spc="-5" dirty="0">
                <a:latin typeface="Comic Sans MS"/>
                <a:cs typeface="Comic Sans MS"/>
              </a:rPr>
              <a:t>debe</a:t>
            </a:r>
            <a:r>
              <a:rPr lang="es-MX" sz="2400" spc="254" dirty="0">
                <a:latin typeface="Comic Sans MS"/>
                <a:cs typeface="Comic Sans MS"/>
              </a:rPr>
              <a:t> </a:t>
            </a:r>
            <a:r>
              <a:rPr lang="es-MX" sz="2400" spc="-5" dirty="0">
                <a:latin typeface="Comic Sans MS"/>
                <a:cs typeface="Comic Sans MS"/>
              </a:rPr>
              <a:t>ser</a:t>
            </a:r>
            <a:r>
              <a:rPr lang="es-MX" sz="2400" spc="260" dirty="0">
                <a:latin typeface="Comic Sans MS"/>
                <a:cs typeface="Comic Sans MS"/>
              </a:rPr>
              <a:t> </a:t>
            </a:r>
            <a:r>
              <a:rPr lang="es-MX" sz="2400" spc="-5" dirty="0">
                <a:latin typeface="Comic Sans MS"/>
                <a:cs typeface="Comic Sans MS"/>
              </a:rPr>
              <a:t>ajustado arriba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tener</a:t>
            </a:r>
            <a:r>
              <a:rPr lang="es-MX" sz="2400" spc="254" dirty="0">
                <a:latin typeface="Comic Sans MS"/>
                <a:cs typeface="Comic Sans MS"/>
              </a:rPr>
              <a:t> </a:t>
            </a:r>
            <a:r>
              <a:rPr lang="es-MX" sz="2400" spc="-5" dirty="0">
                <a:latin typeface="Comic Sans MS"/>
                <a:cs typeface="Comic Sans MS"/>
              </a:rPr>
              <a:t>suficiente retardo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permitir</a:t>
            </a:r>
            <a:r>
              <a:rPr lang="es-MX" sz="2400" spc="5"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oscilaciones</a:t>
            </a:r>
            <a:r>
              <a:rPr lang="es-MX" sz="240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mismo</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ajustado</a:t>
            </a:r>
            <a:r>
              <a:rPr lang="es-MX" sz="2400" dirty="0">
                <a:latin typeface="Comic Sans MS"/>
                <a:cs typeface="Comic Sans MS"/>
              </a:rPr>
              <a:t> </a:t>
            </a:r>
            <a:r>
              <a:rPr lang="es-MX" sz="2400" spc="-5" dirty="0">
                <a:latin typeface="Comic Sans MS"/>
                <a:cs typeface="Comic Sans MS"/>
              </a:rPr>
              <a:t>lo suficientemente bajo para disparar con falla de fases remota para varias condiciones del sistema.</a:t>
            </a:r>
            <a:r>
              <a:rPr lang="es-MX" sz="2400" dirty="0">
                <a:latin typeface="Comic Sans MS"/>
                <a:cs typeface="Comic Sans MS"/>
              </a:rPr>
              <a:t> </a:t>
            </a:r>
            <a:r>
              <a:rPr lang="es-MX" sz="2400" spc="-5" dirty="0">
                <a:latin typeface="Comic Sans MS"/>
                <a:cs typeface="Comic Sans MS"/>
              </a:rPr>
              <a:t>En muchos casos, el criterio de ajuste confiable no puede cumplirse sobre un sistema real.</a:t>
            </a:r>
            <a:r>
              <a:rPr lang="es-MX" sz="2400" dirty="0">
                <a:latin typeface="Comic Sans MS"/>
                <a:cs typeface="Comic Sans MS"/>
              </a:rPr>
              <a:t> </a:t>
            </a:r>
            <a:r>
              <a:rPr lang="es-MX" sz="2400" spc="-5" dirty="0">
                <a:latin typeface="Comic Sans MS"/>
                <a:cs typeface="Comic Sans MS"/>
              </a:rPr>
              <a:t>Las más recientes investigaciones de las prácticas de respaldo del generador encuentran mínimas</a:t>
            </a:r>
            <a:r>
              <a:rPr lang="es-MX" sz="2400" spc="15" dirty="0">
                <a:latin typeface="Comic Sans MS"/>
                <a:cs typeface="Comic Sans MS"/>
              </a:rPr>
              <a:t> </a:t>
            </a:r>
            <a:r>
              <a:rPr lang="es-MX" sz="2400" spc="-5" dirty="0">
                <a:latin typeface="Comic Sans MS"/>
                <a:cs typeface="Comic Sans MS"/>
              </a:rPr>
              <a:t>aplicaciones</a:t>
            </a:r>
            <a:r>
              <a:rPr lang="es-MX" sz="2400" spc="15" dirty="0">
                <a:latin typeface="Comic Sans MS"/>
                <a:cs typeface="Comic Sans MS"/>
              </a:rPr>
              <a:t> </a:t>
            </a:r>
            <a:r>
              <a:rPr lang="es-MX" sz="2400" spc="-5" dirty="0">
                <a:latin typeface="Comic Sans MS"/>
                <a:cs typeface="Comic Sans MS"/>
              </a:rPr>
              <a:t>del</a:t>
            </a:r>
            <a:r>
              <a:rPr lang="es-MX" sz="2400" spc="15" dirty="0">
                <a:latin typeface="Comic Sans MS"/>
                <a:cs typeface="Comic Sans MS"/>
              </a:rPr>
              <a:t> </a:t>
            </a:r>
            <a:r>
              <a:rPr lang="es-MX" sz="2400" spc="-5" dirty="0">
                <a:latin typeface="Comic Sans MS"/>
                <a:cs typeface="Comic Sans MS"/>
              </a:rPr>
              <a:t>respaldo</a:t>
            </a:r>
            <a:r>
              <a:rPr lang="es-MX" sz="2400" spc="20" dirty="0">
                <a:latin typeface="Comic Sans MS"/>
                <a:cs typeface="Comic Sans MS"/>
              </a:rPr>
              <a:t> </a:t>
            </a:r>
            <a:r>
              <a:rPr lang="es-MX" sz="2400" spc="-5" dirty="0">
                <a:latin typeface="Comic Sans MS"/>
                <a:cs typeface="Comic Sans MS"/>
              </a:rPr>
              <a:t>de</a:t>
            </a:r>
            <a:r>
              <a:rPr lang="es-MX" sz="2400" spc="15"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 </a:t>
            </a:r>
            <a:r>
              <a:rPr lang="es-MX" sz="2400" spc="-5" dirty="0">
                <a:latin typeface="Comic Sans MS"/>
                <a:cs typeface="Comic Sans MS"/>
              </a:rPr>
              <a:t>(51).</a:t>
            </a:r>
          </a:p>
          <a:p>
            <a:pPr marL="12700" marR="5080" algn="just">
              <a:spcBef>
                <a:spcPts val="100"/>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ajuste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pickup</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tipo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10" dirty="0">
                <a:latin typeface="Comic Sans MS"/>
                <a:cs typeface="Comic Sans MS"/>
              </a:rPr>
              <a:t>deber</a:t>
            </a:r>
            <a:r>
              <a:rPr lang="es-MX" sz="2400" spc="-5" dirty="0">
                <a:latin typeface="Comic Sans MS"/>
                <a:cs typeface="Comic Sans MS"/>
              </a:rPr>
              <a:t> ser normalmente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1.5</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2.0</a:t>
            </a:r>
            <a:r>
              <a:rPr lang="es-MX" sz="2400" dirty="0">
                <a:latin typeface="Comic Sans MS"/>
                <a:cs typeface="Comic Sans MS"/>
              </a:rPr>
              <a:t> </a:t>
            </a:r>
            <a:r>
              <a:rPr lang="es-MX" sz="2400" spc="-5" dirty="0">
                <a:latin typeface="Comic Sans MS"/>
                <a:cs typeface="Comic Sans MS"/>
              </a:rPr>
              <a:t>veces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nominal máxima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prevenir</a:t>
            </a:r>
            <a:r>
              <a:rPr lang="es-MX" sz="2400" spc="254" dirty="0">
                <a:latin typeface="Comic Sans MS"/>
                <a:cs typeface="Comic Sans MS"/>
              </a:rPr>
              <a:t> </a:t>
            </a:r>
            <a:r>
              <a:rPr lang="es-MX" sz="2400" spc="-5" dirty="0">
                <a:latin typeface="Comic Sans MS"/>
                <a:cs typeface="Comic Sans MS"/>
              </a:rPr>
              <a:t>disparos en falso. Los</a:t>
            </a:r>
            <a:r>
              <a:rPr lang="es-MX" sz="2400" dirty="0">
                <a:latin typeface="Comic Sans MS"/>
                <a:cs typeface="Comic Sans MS"/>
              </a:rPr>
              <a:t> </a:t>
            </a:r>
            <a:r>
              <a:rPr lang="es-MX" sz="2400" spc="-5" dirty="0">
                <a:latin typeface="Comic Sans MS"/>
                <a:cs typeface="Comic Sans MS"/>
              </a:rPr>
              <a:t>requerimientos de</a:t>
            </a:r>
            <a:r>
              <a:rPr lang="es-MX" sz="2400" dirty="0">
                <a:latin typeface="Comic Sans MS"/>
                <a:cs typeface="Comic Sans MS"/>
              </a:rPr>
              <a:t> </a:t>
            </a:r>
            <a:r>
              <a:rPr lang="es-MX" sz="2400" spc="-5" dirty="0">
                <a:latin typeface="Comic Sans MS"/>
                <a:cs typeface="Comic Sans MS"/>
              </a:rPr>
              <a:t>coordinación</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causan 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retardo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exceda</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0.5</a:t>
            </a:r>
            <a:r>
              <a:rPr lang="es-MX" sz="2400" spc="260" dirty="0">
                <a:latin typeface="Comic Sans MS"/>
                <a:cs typeface="Comic Sans MS"/>
              </a:rPr>
              <a:t> </a:t>
            </a:r>
            <a:r>
              <a:rPr lang="es-MX" sz="2400" spc="-5" dirty="0">
                <a:latin typeface="Comic Sans MS"/>
                <a:cs typeface="Comic Sans MS"/>
              </a:rPr>
              <a:t>segundos. Puesto que la corriente de falla del generador decae a cerca</a:t>
            </a:r>
            <a:r>
              <a:rPr lang="es-MX" sz="2400" spc="65" dirty="0">
                <a:latin typeface="Comic Sans MS"/>
                <a:cs typeface="Comic Sans MS"/>
              </a:rPr>
              <a:t> </a:t>
            </a:r>
            <a:r>
              <a:rPr lang="es-MX" sz="2400" spc="-5" dirty="0">
                <a:latin typeface="Comic Sans MS"/>
                <a:cs typeface="Comic Sans MS"/>
              </a:rPr>
              <a:t>de</a:t>
            </a:r>
            <a:r>
              <a:rPr lang="es-MX" sz="2400" spc="70" dirty="0">
                <a:latin typeface="Comic Sans MS"/>
                <a:cs typeface="Comic Sans MS"/>
              </a:rPr>
              <a:t> </a:t>
            </a:r>
            <a:r>
              <a:rPr lang="es-MX" sz="2400" spc="-5" dirty="0">
                <a:latin typeface="Comic Sans MS"/>
                <a:cs typeface="Comic Sans MS"/>
              </a:rPr>
              <a:t>la</a:t>
            </a:r>
            <a:r>
              <a:rPr lang="es-MX" sz="2400" spc="70" dirty="0">
                <a:latin typeface="Comic Sans MS"/>
                <a:cs typeface="Comic Sans MS"/>
              </a:rPr>
              <a:t> </a:t>
            </a:r>
            <a:r>
              <a:rPr lang="es-MX" sz="2400" spc="-5" dirty="0">
                <a:latin typeface="Comic Sans MS"/>
                <a:cs typeface="Comic Sans MS"/>
              </a:rPr>
              <a:t>corriente</a:t>
            </a:r>
            <a:r>
              <a:rPr lang="es-MX" sz="2400" spc="70" dirty="0">
                <a:latin typeface="Comic Sans MS"/>
                <a:cs typeface="Comic Sans MS"/>
              </a:rPr>
              <a:t> </a:t>
            </a:r>
            <a:r>
              <a:rPr lang="es-MX" sz="2400" spc="-5" dirty="0">
                <a:latin typeface="Comic Sans MS"/>
                <a:cs typeface="Comic Sans MS"/>
              </a:rPr>
              <a:t>nominal</a:t>
            </a:r>
            <a:r>
              <a:rPr lang="es-MX" sz="2400" spc="65" dirty="0">
                <a:latin typeface="Comic Sans MS"/>
                <a:cs typeface="Comic Sans MS"/>
              </a:rPr>
              <a:t> </a:t>
            </a:r>
            <a:r>
              <a:rPr lang="es-MX" sz="2400" spc="-5" dirty="0">
                <a:latin typeface="Comic Sans MS"/>
                <a:cs typeface="Comic Sans MS"/>
              </a:rPr>
              <a:t>de</a:t>
            </a:r>
            <a:r>
              <a:rPr lang="es-MX" sz="2400" spc="70" dirty="0">
                <a:latin typeface="Comic Sans MS"/>
                <a:cs typeface="Comic Sans MS"/>
              </a:rPr>
              <a:t> </a:t>
            </a:r>
            <a:r>
              <a:rPr lang="es-MX" sz="2400" spc="-5" dirty="0">
                <a:latin typeface="Comic Sans MS"/>
                <a:cs typeface="Comic Sans MS"/>
              </a:rPr>
              <a:t>plena</a:t>
            </a:r>
            <a:r>
              <a:rPr lang="es-MX" sz="2400" spc="70" dirty="0">
                <a:latin typeface="Comic Sans MS"/>
                <a:cs typeface="Comic Sans MS"/>
              </a:rPr>
              <a:t> </a:t>
            </a:r>
            <a:r>
              <a:rPr lang="es-MX" sz="2400" spc="-5" dirty="0">
                <a:latin typeface="Comic Sans MS"/>
                <a:cs typeface="Comic Sans MS"/>
              </a:rPr>
              <a:t>carga</a:t>
            </a:r>
            <a:r>
              <a:rPr lang="es-MX" sz="2400" spc="70" dirty="0">
                <a:latin typeface="Comic Sans MS"/>
                <a:cs typeface="Comic Sans MS"/>
              </a:rPr>
              <a:t> </a:t>
            </a:r>
            <a:r>
              <a:rPr lang="es-MX" sz="2400" spc="-5" dirty="0">
                <a:latin typeface="Comic Sans MS"/>
                <a:cs typeface="Comic Sans MS"/>
              </a:rPr>
              <a:t>de</a:t>
            </a:r>
            <a:r>
              <a:rPr lang="es-MX" sz="2400" spc="65" dirty="0">
                <a:latin typeface="Comic Sans MS"/>
                <a:cs typeface="Comic Sans MS"/>
              </a:rPr>
              <a:t> </a:t>
            </a:r>
            <a:r>
              <a:rPr lang="es-MX" sz="2400" spc="-5" dirty="0">
                <a:latin typeface="Comic Sans MS"/>
                <a:cs typeface="Comic Sans MS"/>
              </a:rPr>
              <a:t>acuerdo a la reactancia síncrona y la constante de tiempo del generador,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ajuste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pickup</a:t>
            </a:r>
            <a:r>
              <a:rPr lang="es-MX" sz="2400" dirty="0">
                <a:latin typeface="Comic Sans MS"/>
                <a:cs typeface="Comic Sans MS"/>
              </a:rPr>
              <a:t> </a:t>
            </a:r>
            <a:r>
              <a:rPr lang="es-MX" sz="2400" spc="-5" dirty="0">
                <a:latin typeface="Comic Sans MS"/>
                <a:cs typeface="Comic Sans MS"/>
              </a:rPr>
              <a:t>será</a:t>
            </a:r>
            <a:r>
              <a:rPr lang="es-MX" sz="2400" dirty="0">
                <a:latin typeface="Comic Sans MS"/>
                <a:cs typeface="Comic Sans MS"/>
              </a:rPr>
              <a:t> </a:t>
            </a:r>
            <a:r>
              <a:rPr lang="es-MX" sz="2400" spc="-5" dirty="0">
                <a:latin typeface="Comic Sans MS"/>
                <a:cs typeface="Comic Sans MS"/>
              </a:rPr>
              <a:t>muy</a:t>
            </a:r>
            <a:r>
              <a:rPr lang="es-MX" sz="2400" spc="254" dirty="0">
                <a:latin typeface="Comic Sans MS"/>
                <a:cs typeface="Comic Sans MS"/>
              </a:rPr>
              <a:t> </a:t>
            </a:r>
            <a:r>
              <a:rPr lang="es-MX" sz="2400" spc="-5" dirty="0">
                <a:latin typeface="Comic Sans MS"/>
                <a:cs typeface="Comic Sans MS"/>
              </a:rPr>
              <a:t>alto</a:t>
            </a:r>
            <a:r>
              <a:rPr lang="es-MX" sz="2400" spc="260" dirty="0">
                <a:latin typeface="Comic Sans MS"/>
                <a:cs typeface="Comic Sans MS"/>
              </a:rPr>
              <a:t> </a:t>
            </a:r>
            <a:r>
              <a:rPr lang="es-MX" sz="2400" spc="-5" dirty="0">
                <a:latin typeface="Comic Sans MS"/>
                <a:cs typeface="Comic Sans MS"/>
              </a:rPr>
              <a:t>para operar.</a:t>
            </a:r>
            <a:r>
              <a:rPr lang="es-MX" sz="2400" dirty="0">
                <a:latin typeface="Comic Sans MS"/>
                <a:cs typeface="Comic Sans MS"/>
              </a:rPr>
              <a:t> </a:t>
            </a:r>
            <a:r>
              <a:rPr lang="es-MX" sz="2400" spc="-5" dirty="0">
                <a:latin typeface="Comic Sans MS"/>
                <a:cs typeface="Comic Sans MS"/>
              </a:rPr>
              <a:t>Únicamente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número</a:t>
            </a:r>
            <a:r>
              <a:rPr lang="es-MX" sz="2400" spc="260" dirty="0">
                <a:latin typeface="Comic Sans MS"/>
                <a:cs typeface="Comic Sans MS"/>
              </a:rPr>
              <a:t> </a:t>
            </a:r>
            <a:r>
              <a:rPr lang="es-MX" sz="2400" spc="-5" dirty="0">
                <a:latin typeface="Comic Sans MS"/>
                <a:cs typeface="Comic Sans MS"/>
              </a:rPr>
              <a:t>pequeño</a:t>
            </a:r>
            <a:r>
              <a:rPr lang="es-MX" sz="2400" spc="260" dirty="0">
                <a:latin typeface="Comic Sans MS"/>
                <a:cs typeface="Comic Sans MS"/>
              </a:rPr>
              <a:t> </a:t>
            </a:r>
            <a:r>
              <a:rPr lang="es-MX" sz="2400" spc="-5" dirty="0">
                <a:latin typeface="Comic Sans MS"/>
                <a:cs typeface="Comic Sans MS"/>
              </a:rPr>
              <a:t>de aplicaciones</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requerimientos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coordinación</a:t>
            </a:r>
            <a:r>
              <a:rPr lang="es-MX" sz="2400" dirty="0">
                <a:latin typeface="Comic Sans MS"/>
                <a:cs typeface="Comic Sans MS"/>
              </a:rPr>
              <a:t> </a:t>
            </a:r>
            <a:r>
              <a:rPr lang="es-MX" sz="2400" spc="-5" dirty="0">
                <a:latin typeface="Comic Sans MS"/>
                <a:cs typeface="Comic Sans MS"/>
              </a:rPr>
              <a:t>del sistema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constantes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 permitirán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ajuste</a:t>
            </a:r>
            <a:r>
              <a:rPr lang="es-MX" sz="2400" dirty="0">
                <a:latin typeface="Comic Sans MS"/>
                <a:cs typeface="Comic Sans MS"/>
              </a:rPr>
              <a:t> </a:t>
            </a:r>
            <a:r>
              <a:rPr lang="es-MX" sz="2400" spc="-5" dirty="0">
                <a:latin typeface="Comic Sans MS"/>
                <a:cs typeface="Comic Sans MS"/>
              </a:rPr>
              <a:t>confiable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este</a:t>
            </a:r>
            <a:r>
              <a:rPr lang="es-MX" sz="2400" spc="260" dirty="0">
                <a:latin typeface="Comic Sans MS"/>
                <a:cs typeface="Comic Sans MS"/>
              </a:rPr>
              <a:t> </a:t>
            </a:r>
            <a:r>
              <a:rPr lang="es-MX" sz="2400" spc="-5" dirty="0">
                <a:latin typeface="Comic Sans MS"/>
                <a:cs typeface="Comic Sans MS"/>
              </a:rPr>
              <a:t>tipo</a:t>
            </a:r>
            <a:r>
              <a:rPr lang="es-MX" sz="2400" spc="260" dirty="0">
                <a:latin typeface="Comic Sans MS"/>
                <a:cs typeface="Comic Sans MS"/>
              </a:rPr>
              <a:t> </a:t>
            </a:r>
            <a:r>
              <a:rPr lang="es-MX" sz="2400" spc="-5" dirty="0">
                <a:latin typeface="Comic Sans MS"/>
                <a:cs typeface="Comic Sans MS"/>
              </a:rPr>
              <a:t>de respaldo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a:t>
            </a:r>
            <a:endParaRPr lang="es-MX" sz="2400" dirty="0">
              <a:latin typeface="Comic Sans MS"/>
              <a:cs typeface="Comic Sans MS"/>
            </a:endParaRPr>
          </a:p>
          <a:p>
            <a:pPr marL="12700" algn="just">
              <a:spcBef>
                <a:spcPts val="100"/>
              </a:spcBef>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grupo</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respaldo</a:t>
            </a:r>
            <a:r>
              <a:rPr lang="es-MX" sz="2400" dirty="0">
                <a:latin typeface="Comic Sans MS"/>
                <a:cs typeface="Comic Sans MS"/>
              </a:rPr>
              <a:t> </a:t>
            </a:r>
            <a:r>
              <a:rPr lang="es-MX" sz="2400" spc="-5" dirty="0">
                <a:latin typeface="Comic Sans MS"/>
                <a:cs typeface="Comic Sans MS"/>
              </a:rPr>
              <a:t>de </a:t>
            </a:r>
            <a:r>
              <a:rPr lang="es-MX" sz="2400" spc="-5" dirty="0" err="1">
                <a:latin typeface="Comic Sans MS"/>
                <a:cs typeface="Comic Sans MS"/>
              </a:rPr>
              <a:t>sobrecorriente</a:t>
            </a:r>
            <a:r>
              <a:rPr lang="es-MX" sz="2400" spc="-5" dirty="0">
                <a:latin typeface="Comic Sans MS"/>
                <a:cs typeface="Comic Sans MS"/>
              </a:rPr>
              <a:t> de fase son los relés de </a:t>
            </a:r>
            <a:r>
              <a:rPr lang="es-MX" sz="2400" spc="-5" dirty="0" err="1">
                <a:latin typeface="Comic Sans MS"/>
                <a:cs typeface="Comic Sans MS"/>
              </a:rPr>
              <a:t>sobrecorriente</a:t>
            </a:r>
            <a:r>
              <a:rPr lang="es-MX" sz="2400" spc="-5" dirty="0">
                <a:latin typeface="Comic Sans MS"/>
                <a:cs typeface="Comic Sans MS"/>
              </a:rPr>
              <a:t> controlados</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restringidos</a:t>
            </a:r>
            <a:r>
              <a:rPr lang="es-MX" sz="2400" dirty="0">
                <a:latin typeface="Comic Sans MS"/>
                <a:cs typeface="Comic Sans MS"/>
              </a:rPr>
              <a:t> </a:t>
            </a:r>
            <a:r>
              <a:rPr lang="es-MX" sz="2400" spc="-5" dirty="0">
                <a:latin typeface="Comic Sans MS"/>
                <a:cs typeface="Comic Sans MS"/>
              </a:rPr>
              <a:t>por</a:t>
            </a:r>
            <a:r>
              <a:rPr lang="es-MX" sz="2400" spc="254" dirty="0">
                <a:latin typeface="Comic Sans MS"/>
                <a:cs typeface="Comic Sans MS"/>
              </a:rPr>
              <a:t> </a:t>
            </a:r>
            <a:r>
              <a:rPr lang="es-MX" sz="2400" spc="-5" dirty="0">
                <a:latin typeface="Comic Sans MS"/>
                <a:cs typeface="Comic Sans MS"/>
              </a:rPr>
              <a:t>tensión</a:t>
            </a:r>
            <a:r>
              <a:rPr lang="es-MX" sz="2400" spc="260" dirty="0">
                <a:latin typeface="Comic Sans MS"/>
                <a:cs typeface="Comic Sans MS"/>
              </a:rPr>
              <a:t> </a:t>
            </a:r>
            <a:r>
              <a:rPr lang="es-MX" sz="2400" spc="-5" dirty="0">
                <a:latin typeface="Comic Sans MS"/>
                <a:cs typeface="Comic Sans MS"/>
              </a:rPr>
              <a:t>(51V).</a:t>
            </a:r>
            <a:r>
              <a:rPr lang="es-MX" sz="2400" spc="260" dirty="0">
                <a:latin typeface="Comic Sans MS"/>
                <a:cs typeface="Comic Sans MS"/>
              </a:rPr>
              <a:t> </a:t>
            </a:r>
            <a:r>
              <a:rPr lang="es-MX" sz="2400" spc="-5" dirty="0">
                <a:latin typeface="Comic Sans MS"/>
                <a:cs typeface="Comic Sans MS"/>
              </a:rPr>
              <a:t>Estos relés permiten ajustes menores de la corriente de carga del generador para proporcionar mayor sensibilidad para fallas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 controlado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deshabilita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por </a:t>
            </a:r>
            <a:r>
              <a:rPr lang="es-MX" sz="2400" spc="-5" dirty="0" err="1">
                <a:latin typeface="Comic Sans MS"/>
                <a:cs typeface="Comic Sans MS"/>
              </a:rPr>
              <a:t>sobrecorriente</a:t>
            </a:r>
            <a:r>
              <a:rPr lang="es-MX" sz="2400" spc="-5" dirty="0">
                <a:latin typeface="Comic Sans MS"/>
                <a:cs typeface="Comic Sans MS"/>
              </a:rPr>
              <a:t> hasta que la tensión cae abajo del nivel ajustado.</a:t>
            </a:r>
            <a:r>
              <a:rPr lang="es-MX" sz="2400" dirty="0">
                <a:latin typeface="Comic Sans MS"/>
                <a:cs typeface="Comic Sans MS"/>
              </a:rPr>
              <a:t> </a:t>
            </a:r>
            <a:r>
              <a:rPr lang="es-MX" sz="2400" spc="-5" dirty="0">
                <a:latin typeface="Comic Sans MS"/>
                <a:cs typeface="Comic Sans MS"/>
              </a:rPr>
              <a:t>Si las tensiones de falla en el generador para fallas remotas están bien abajo de los niveles de tensión de</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normal</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función</a:t>
            </a:r>
            <a:r>
              <a:rPr lang="es-MX" sz="2400" dirty="0">
                <a:latin typeface="Comic Sans MS"/>
                <a:cs typeface="Comic Sans MS"/>
              </a:rPr>
              <a:t> </a:t>
            </a:r>
            <a:r>
              <a:rPr lang="es-MX" sz="2400" spc="-5" dirty="0">
                <a:latin typeface="Comic Sans MS"/>
                <a:cs typeface="Comic Sans MS"/>
              </a:rPr>
              <a:t>de </a:t>
            </a:r>
            <a:r>
              <a:rPr lang="es-MX" sz="2400" spc="-5" dirty="0" err="1">
                <a:latin typeface="Comic Sans MS"/>
                <a:cs typeface="Comic Sans MS"/>
              </a:rPr>
              <a:t>sobrecorriente</a:t>
            </a:r>
            <a:r>
              <a:rPr lang="es-MX" sz="2400" spc="254" dirty="0">
                <a:latin typeface="Comic Sans MS"/>
                <a:cs typeface="Comic Sans MS"/>
              </a:rPr>
              <a:t> </a:t>
            </a:r>
            <a:r>
              <a:rPr lang="es-MX" sz="2400" spc="-5" dirty="0">
                <a:latin typeface="Comic Sans MS"/>
                <a:cs typeface="Comic Sans MS"/>
              </a:rPr>
              <a:t>puede</a:t>
            </a:r>
            <a:r>
              <a:rPr lang="es-MX" sz="2400" spc="260" dirty="0">
                <a:latin typeface="Comic Sans MS"/>
                <a:cs typeface="Comic Sans MS"/>
              </a:rPr>
              <a:t> </a:t>
            </a:r>
            <a:r>
              <a:rPr lang="es-MX" sz="2400" spc="-5" dirty="0">
                <a:latin typeface="Comic Sans MS"/>
                <a:cs typeface="Comic Sans MS"/>
              </a:rPr>
              <a:t>ser</a:t>
            </a:r>
            <a:r>
              <a:rPr lang="es-MX" sz="2400" spc="260" dirty="0">
                <a:latin typeface="Comic Sans MS"/>
                <a:cs typeface="Comic Sans MS"/>
              </a:rPr>
              <a:t> </a:t>
            </a:r>
            <a:r>
              <a:rPr lang="es-MX" sz="2400" spc="-5" dirty="0">
                <a:latin typeface="Comic Sans MS"/>
                <a:cs typeface="Comic Sans MS"/>
              </a:rPr>
              <a:t>restringida seguramente por 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con control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con restricción de tensión cambia el pickup de la unidad de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proporción</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cual desensibiliza el relé para corrientes de carga mientras que</a:t>
            </a:r>
            <a:r>
              <a:rPr lang="es-MX" sz="2400" dirty="0">
                <a:latin typeface="Comic Sans MS"/>
                <a:cs typeface="Comic Sans MS"/>
              </a:rPr>
              <a:t> </a:t>
            </a:r>
            <a:r>
              <a:rPr lang="es-MX" sz="2400" spc="-5" dirty="0">
                <a:latin typeface="Comic Sans MS"/>
                <a:cs typeface="Comic Sans MS"/>
              </a:rPr>
              <a:t>incrementa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sensibilidad</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cuales abaten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spc="5"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permite</a:t>
            </a:r>
            <a:r>
              <a:rPr lang="es-MX" sz="2400" spc="5"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pickup</a:t>
            </a:r>
            <a:r>
              <a:rPr lang="es-MX" sz="2400" spc="5"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p>
          <a:p>
            <a:pPr marL="12700">
              <a:spcBef>
                <a:spcPts val="100"/>
              </a:spcBef>
            </a:pPr>
            <a:endParaRPr sz="900" dirty="0">
              <a:latin typeface="Comic Sans MS"/>
              <a:cs typeface="Comic Sans MS"/>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30200" y="381000"/>
            <a:ext cx="10896616" cy="9423092"/>
          </a:xfrm>
          <a:prstGeom prst="rect">
            <a:avLst/>
          </a:prstGeom>
        </p:spPr>
        <p:txBody>
          <a:bodyPr vert="horz" wrap="square" lIns="0" tIns="12700" rIns="0" bIns="0" rtlCol="0">
            <a:spAutoFit/>
          </a:bodyPr>
          <a:lstStyle/>
          <a:p>
            <a:pPr marL="12700" algn="just">
              <a:spcBef>
                <a:spcPts val="100"/>
              </a:spcBef>
            </a:pP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dependen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caída</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tensión durante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funcionar adecuadamente.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conectados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un sistema</a:t>
            </a:r>
            <a:r>
              <a:rPr lang="es-MX" sz="2400" dirty="0">
                <a:latin typeface="Comic Sans MS"/>
                <a:cs typeface="Comic Sans MS"/>
              </a:rPr>
              <a:t> </a:t>
            </a:r>
            <a:r>
              <a:rPr lang="es-MX" sz="2400" spc="-5" dirty="0">
                <a:latin typeface="Comic Sans MS"/>
                <a:cs typeface="Comic Sans MS"/>
              </a:rPr>
              <a:t>débil,</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caídas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 sistema</a:t>
            </a:r>
            <a:r>
              <a:rPr lang="es-MX" sz="2400" dirty="0">
                <a:latin typeface="Comic Sans MS"/>
                <a:cs typeface="Comic Sans MS"/>
              </a:rPr>
              <a:t> </a:t>
            </a:r>
            <a:r>
              <a:rPr lang="es-MX" sz="2400" spc="-5" dirty="0">
                <a:latin typeface="Comic Sans MS"/>
                <a:cs typeface="Comic Sans MS"/>
              </a:rPr>
              <a:t>podrían</a:t>
            </a:r>
            <a:r>
              <a:rPr lang="es-MX" sz="2400" dirty="0">
                <a:latin typeface="Comic Sans MS"/>
                <a:cs typeface="Comic Sans MS"/>
              </a:rPr>
              <a:t> </a:t>
            </a:r>
            <a:r>
              <a:rPr lang="es-MX" sz="2400" spc="-5" dirty="0">
                <a:latin typeface="Comic Sans MS"/>
                <a:cs typeface="Comic Sans MS"/>
              </a:rPr>
              <a:t>no ser</a:t>
            </a:r>
            <a:r>
              <a:rPr lang="es-MX" sz="2400" dirty="0">
                <a:latin typeface="Comic Sans MS"/>
                <a:cs typeface="Comic Sans MS"/>
              </a:rPr>
              <a:t> </a:t>
            </a:r>
            <a:r>
              <a:rPr lang="es-MX" sz="2400" spc="-5" dirty="0">
                <a:latin typeface="Comic Sans MS"/>
                <a:cs typeface="Comic Sans MS"/>
              </a:rPr>
              <a:t>los</a:t>
            </a:r>
            <a:r>
              <a:rPr lang="es-MX" sz="2400" spc="254" dirty="0">
                <a:latin typeface="Comic Sans MS"/>
                <a:cs typeface="Comic Sans MS"/>
              </a:rPr>
              <a:t> </a:t>
            </a:r>
            <a:r>
              <a:rPr lang="es-MX" sz="2400" spc="-5" dirty="0">
                <a:latin typeface="Comic Sans MS"/>
                <a:cs typeface="Comic Sans MS"/>
              </a:rPr>
              <a:t>suficientemente</a:t>
            </a:r>
            <a:r>
              <a:rPr lang="es-MX" sz="2400" spc="260" dirty="0">
                <a:latin typeface="Comic Sans MS"/>
                <a:cs typeface="Comic Sans MS"/>
              </a:rPr>
              <a:t> </a:t>
            </a:r>
            <a:r>
              <a:rPr lang="es-MX" sz="2400" spc="-5" dirty="0">
                <a:latin typeface="Comic Sans MS"/>
                <a:cs typeface="Comic Sans MS"/>
              </a:rPr>
              <a:t>diferentes 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normal</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margen</a:t>
            </a:r>
            <a:r>
              <a:rPr lang="es-MX" sz="2400" dirty="0">
                <a:latin typeface="Comic Sans MS"/>
                <a:cs typeface="Comic Sans MS"/>
              </a:rPr>
              <a:t> </a:t>
            </a:r>
            <a:r>
              <a:rPr lang="es-MX" sz="2400" spc="-5" dirty="0">
                <a:latin typeface="Comic Sans MS"/>
                <a:cs typeface="Comic Sans MS"/>
              </a:rPr>
              <a:t>de seguridad.</a:t>
            </a:r>
            <a:r>
              <a:rPr lang="es-MX" sz="2400" spc="85" dirty="0">
                <a:latin typeface="Comic Sans MS"/>
                <a:cs typeface="Comic Sans MS"/>
              </a:rPr>
              <a:t> </a:t>
            </a:r>
            <a:r>
              <a:rPr lang="es-MX" sz="2400" spc="-5" dirty="0">
                <a:latin typeface="Comic Sans MS"/>
                <a:cs typeface="Comic Sans MS"/>
              </a:rPr>
              <a:t>Si</a:t>
            </a:r>
            <a:r>
              <a:rPr lang="es-MX" sz="2400" spc="165" dirty="0">
                <a:latin typeface="Comic Sans MS"/>
                <a:cs typeface="Comic Sans MS"/>
              </a:rPr>
              <a:t> </a:t>
            </a:r>
            <a:r>
              <a:rPr lang="es-MX" sz="2400" spc="-5" dirty="0">
                <a:latin typeface="Comic Sans MS"/>
                <a:cs typeface="Comic Sans MS"/>
              </a:rPr>
              <a:t>esto</a:t>
            </a:r>
            <a:r>
              <a:rPr lang="es-MX" sz="2400" spc="175" dirty="0">
                <a:latin typeface="Comic Sans MS"/>
                <a:cs typeface="Comic Sans MS"/>
              </a:rPr>
              <a:t> </a:t>
            </a:r>
            <a:r>
              <a:rPr lang="es-MX" sz="2400" spc="-5" dirty="0">
                <a:latin typeface="Comic Sans MS"/>
                <a:cs typeface="Comic Sans MS"/>
              </a:rPr>
              <a:t>es</a:t>
            </a:r>
            <a:r>
              <a:rPr lang="es-MX" sz="2400" spc="170" dirty="0">
                <a:latin typeface="Comic Sans MS"/>
                <a:cs typeface="Comic Sans MS"/>
              </a:rPr>
              <a:t> </a:t>
            </a:r>
            <a:r>
              <a:rPr lang="es-MX" sz="2400" spc="-5" dirty="0">
                <a:latin typeface="Comic Sans MS"/>
                <a:cs typeface="Comic Sans MS"/>
              </a:rPr>
              <a:t>cierto,</a:t>
            </a:r>
            <a:r>
              <a:rPr lang="es-MX" sz="2400" spc="160" dirty="0">
                <a:latin typeface="Comic Sans MS"/>
                <a:cs typeface="Comic Sans MS"/>
              </a:rPr>
              <a:t> </a:t>
            </a:r>
            <a:r>
              <a:rPr lang="es-MX" sz="2400" spc="-5" dirty="0">
                <a:latin typeface="Comic Sans MS"/>
                <a:cs typeface="Comic Sans MS"/>
              </a:rPr>
              <a:t>entonces</a:t>
            </a:r>
            <a:r>
              <a:rPr lang="es-MX" sz="2400" spc="165" dirty="0">
                <a:latin typeface="Comic Sans MS"/>
                <a:cs typeface="Comic Sans MS"/>
              </a:rPr>
              <a:t> </a:t>
            </a:r>
            <a:r>
              <a:rPr lang="es-MX" sz="2400" spc="-5" dirty="0">
                <a:latin typeface="Comic Sans MS"/>
                <a:cs typeface="Comic Sans MS"/>
              </a:rPr>
              <a:t>la</a:t>
            </a:r>
            <a:r>
              <a:rPr lang="es-MX" sz="2400" spc="160" dirty="0">
                <a:latin typeface="Comic Sans MS"/>
                <a:cs typeface="Comic Sans MS"/>
              </a:rPr>
              <a:t> </a:t>
            </a:r>
            <a:r>
              <a:rPr lang="es-MX" sz="2400" spc="-5" dirty="0">
                <a:latin typeface="Comic Sans MS"/>
                <a:cs typeface="Comic Sans MS"/>
              </a:rPr>
              <a:t>habilidad</a:t>
            </a:r>
            <a:r>
              <a:rPr lang="es-MX" sz="2400" spc="160" dirty="0">
                <a:latin typeface="Comic Sans MS"/>
                <a:cs typeface="Comic Sans MS"/>
              </a:rPr>
              <a:t> </a:t>
            </a:r>
            <a:r>
              <a:rPr lang="es-MX" sz="2400" spc="-5" dirty="0">
                <a:latin typeface="Comic Sans MS"/>
                <a:cs typeface="Comic Sans MS"/>
              </a:rPr>
              <a:t>de supervisión</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 </a:t>
            </a:r>
            <a:r>
              <a:rPr lang="es-MX" sz="2400" spc="-5" dirty="0" err="1">
                <a:latin typeface="Comic Sans MS"/>
                <a:cs typeface="Comic Sans MS"/>
              </a:rPr>
              <a:t>sobrecorriente</a:t>
            </a:r>
            <a:r>
              <a:rPr lang="es-MX" sz="2400" spc="155" dirty="0">
                <a:latin typeface="Comic Sans MS"/>
                <a:cs typeface="Comic Sans MS"/>
              </a:rPr>
              <a:t> </a:t>
            </a:r>
            <a:r>
              <a:rPr lang="es-MX" sz="2400" spc="-5" dirty="0">
                <a:latin typeface="Comic Sans MS"/>
                <a:cs typeface="Comic Sans MS"/>
              </a:rPr>
              <a:t>no</a:t>
            </a:r>
            <a:r>
              <a:rPr lang="es-MX" sz="2400" spc="155" dirty="0">
                <a:latin typeface="Comic Sans MS"/>
                <a:cs typeface="Comic Sans MS"/>
              </a:rPr>
              <a:t> </a:t>
            </a:r>
            <a:r>
              <a:rPr lang="es-MX" sz="2400" spc="-5" dirty="0">
                <a:latin typeface="Comic Sans MS"/>
                <a:cs typeface="Comic Sans MS"/>
              </a:rPr>
              <a:t>proporcionará</a:t>
            </a:r>
            <a:r>
              <a:rPr lang="es-MX" sz="2400" spc="160" dirty="0">
                <a:latin typeface="Comic Sans MS"/>
                <a:cs typeface="Comic Sans MS"/>
              </a:rPr>
              <a:t> </a:t>
            </a:r>
            <a:r>
              <a:rPr lang="es-MX" sz="2400" spc="-5" dirty="0">
                <a:latin typeface="Comic Sans MS"/>
                <a:cs typeface="Comic Sans MS"/>
              </a:rPr>
              <a:t>la</a:t>
            </a:r>
            <a:r>
              <a:rPr lang="es-MX" sz="2400" spc="155" dirty="0">
                <a:latin typeface="Comic Sans MS"/>
                <a:cs typeface="Comic Sans MS"/>
              </a:rPr>
              <a:t> </a:t>
            </a:r>
            <a:r>
              <a:rPr lang="es-MX" sz="2400" spc="-5" dirty="0">
                <a:latin typeface="Comic Sans MS"/>
                <a:cs typeface="Comic Sans MS"/>
              </a:rPr>
              <a:t>seguridad</a:t>
            </a:r>
            <a:r>
              <a:rPr lang="es-MX" sz="2400" spc="160" dirty="0">
                <a:latin typeface="Comic Sans MS"/>
                <a:cs typeface="Comic Sans MS"/>
              </a:rPr>
              <a:t> </a:t>
            </a:r>
            <a:r>
              <a:rPr lang="es-MX" sz="2400" spc="-5" dirty="0">
                <a:latin typeface="Comic Sans MS"/>
                <a:cs typeface="Comic Sans MS"/>
              </a:rPr>
              <a:t>necesaria y la protección de respaldo debe ser ajustada muy alta para ser</a:t>
            </a:r>
            <a:r>
              <a:rPr lang="es-MX" sz="2400" dirty="0">
                <a:latin typeface="Comic Sans MS"/>
                <a:cs typeface="Comic Sans MS"/>
              </a:rPr>
              <a:t> </a:t>
            </a:r>
            <a:r>
              <a:rPr lang="es-MX" sz="2400" spc="-5" dirty="0">
                <a:latin typeface="Comic Sans MS"/>
                <a:cs typeface="Comic Sans MS"/>
              </a:rPr>
              <a:t>efectiva. La corriente del generador para una falla trifásica es menor</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en vacío</a:t>
            </a:r>
            <a:r>
              <a:rPr lang="es-MX" sz="2400" dirty="0">
                <a:latin typeface="Comic Sans MS"/>
                <a:cs typeface="Comic Sans MS"/>
              </a:rPr>
              <a:t> </a:t>
            </a:r>
            <a:r>
              <a:rPr lang="es-MX" sz="2400" spc="-5" dirty="0">
                <a:latin typeface="Comic Sans MS"/>
                <a:cs typeface="Comic Sans MS"/>
              </a:rPr>
              <a:t>con</a:t>
            </a:r>
            <a:r>
              <a:rPr lang="es-MX" sz="2400" spc="254"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regulador fuera de servicio.</a:t>
            </a:r>
            <a:r>
              <a:rPr lang="es-MX" sz="2400" dirty="0">
                <a:latin typeface="Comic Sans MS"/>
                <a:cs typeface="Comic Sans MS"/>
              </a:rPr>
              <a:t> </a:t>
            </a:r>
            <a:r>
              <a:rPr lang="es-MX" sz="2400" spc="-5" dirty="0">
                <a:latin typeface="Comic Sans MS"/>
                <a:cs typeface="Comic Sans MS"/>
              </a:rPr>
              <a:t>Esta es la peor condición usada para ajustar éstos dos tipos de relés.</a:t>
            </a:r>
            <a:r>
              <a:rPr lang="es-MX" sz="2400" dirty="0">
                <a:latin typeface="Comic Sans MS"/>
                <a:cs typeface="Comic Sans MS"/>
              </a:rPr>
              <a:t> </a:t>
            </a:r>
            <a:r>
              <a:rPr lang="es-MX" sz="2400" spc="-5" dirty="0">
                <a:latin typeface="Comic Sans MS"/>
                <a:cs typeface="Comic Sans MS"/>
              </a:rPr>
              <a:t>Para un relé controlado por</a:t>
            </a:r>
            <a:r>
              <a:rPr lang="es-MX" sz="2400" spc="95" dirty="0">
                <a:latin typeface="Comic Sans MS"/>
                <a:cs typeface="Comic Sans MS"/>
              </a:rPr>
              <a:t> </a:t>
            </a:r>
            <a:r>
              <a:rPr lang="es-MX" sz="2400" spc="-5" dirty="0">
                <a:latin typeface="Comic Sans MS"/>
                <a:cs typeface="Comic Sans MS"/>
              </a:rPr>
              <a:t>tensión</a:t>
            </a:r>
            <a:r>
              <a:rPr lang="es-MX" sz="2400" spc="95" dirty="0">
                <a:latin typeface="Comic Sans MS"/>
                <a:cs typeface="Comic Sans MS"/>
              </a:rPr>
              <a:t> </a:t>
            </a:r>
            <a:r>
              <a:rPr lang="es-MX" sz="2400" spc="-5" dirty="0">
                <a:latin typeface="Comic Sans MS"/>
                <a:cs typeface="Comic Sans MS"/>
              </a:rPr>
              <a:t>el</a:t>
            </a:r>
            <a:r>
              <a:rPr lang="es-MX" sz="2400" spc="100" dirty="0">
                <a:latin typeface="Comic Sans MS"/>
                <a:cs typeface="Comic Sans MS"/>
              </a:rPr>
              <a:t> </a:t>
            </a:r>
            <a:r>
              <a:rPr lang="es-MX" sz="2400" spc="-5" dirty="0">
                <a:latin typeface="Comic Sans MS"/>
                <a:cs typeface="Comic Sans MS"/>
              </a:rPr>
              <a:t>ajuste</a:t>
            </a:r>
            <a:r>
              <a:rPr lang="es-MX" sz="2400" spc="90" dirty="0">
                <a:latin typeface="Comic Sans MS"/>
                <a:cs typeface="Comic Sans MS"/>
              </a:rPr>
              <a:t> </a:t>
            </a:r>
            <a:r>
              <a:rPr lang="es-MX" sz="2400" spc="-5" dirty="0">
                <a:latin typeface="Comic Sans MS"/>
                <a:cs typeface="Comic Sans MS"/>
              </a:rPr>
              <a:t>de</a:t>
            </a:r>
            <a:r>
              <a:rPr lang="es-MX" sz="2400" spc="95" dirty="0">
                <a:latin typeface="Comic Sans MS"/>
                <a:cs typeface="Comic Sans MS"/>
              </a:rPr>
              <a:t> </a:t>
            </a:r>
            <a:r>
              <a:rPr lang="es-MX" sz="2400" spc="-5" dirty="0">
                <a:latin typeface="Comic Sans MS"/>
                <a:cs typeface="Comic Sans MS"/>
              </a:rPr>
              <a:t>pickup</a:t>
            </a:r>
            <a:r>
              <a:rPr lang="es-MX" sz="2400" spc="90" dirty="0">
                <a:latin typeface="Comic Sans MS"/>
                <a:cs typeface="Comic Sans MS"/>
              </a:rPr>
              <a:t> </a:t>
            </a:r>
            <a:r>
              <a:rPr lang="es-MX" sz="2400" spc="-5" dirty="0">
                <a:latin typeface="Comic Sans MS"/>
                <a:cs typeface="Comic Sans MS"/>
              </a:rPr>
              <a:t>debe</a:t>
            </a:r>
            <a:r>
              <a:rPr lang="es-MX" sz="2400" spc="95" dirty="0">
                <a:latin typeface="Comic Sans MS"/>
                <a:cs typeface="Comic Sans MS"/>
              </a:rPr>
              <a:t> </a:t>
            </a:r>
            <a:r>
              <a:rPr lang="es-MX" sz="2400" spc="-5" dirty="0">
                <a:latin typeface="Comic Sans MS"/>
                <a:cs typeface="Comic Sans MS"/>
              </a:rPr>
              <a:t>estar</a:t>
            </a:r>
            <a:r>
              <a:rPr lang="es-MX" sz="2400" spc="90" dirty="0">
                <a:latin typeface="Comic Sans MS"/>
                <a:cs typeface="Comic Sans MS"/>
              </a:rPr>
              <a:t> </a:t>
            </a:r>
            <a:r>
              <a:rPr lang="es-MX" sz="2400" spc="-5" dirty="0">
                <a:latin typeface="Comic Sans MS"/>
                <a:cs typeface="Comic Sans MS"/>
              </a:rPr>
              <a:t>entre</a:t>
            </a:r>
            <a:r>
              <a:rPr lang="es-MX" sz="2400" spc="90" dirty="0">
                <a:latin typeface="Comic Sans MS"/>
                <a:cs typeface="Comic Sans MS"/>
              </a:rPr>
              <a:t> </a:t>
            </a:r>
            <a:r>
              <a:rPr lang="es-MX" sz="2400" spc="-5" dirty="0">
                <a:latin typeface="Comic Sans MS"/>
                <a:cs typeface="Comic Sans MS"/>
              </a:rPr>
              <a:t>30%</a:t>
            </a:r>
            <a:r>
              <a:rPr lang="es-MX" sz="2400" spc="95" dirty="0">
                <a:latin typeface="Comic Sans MS"/>
                <a:cs typeface="Comic Sans MS"/>
              </a:rPr>
              <a:t> </a:t>
            </a:r>
            <a:r>
              <a:rPr lang="es-MX" sz="2400" spc="-5" dirty="0">
                <a:latin typeface="Comic Sans MS"/>
                <a:cs typeface="Comic Sans MS"/>
              </a:rPr>
              <a:t>- 40%</a:t>
            </a:r>
            <a:r>
              <a:rPr lang="es-MX" sz="2400" spc="340" dirty="0">
                <a:latin typeface="Comic Sans MS"/>
                <a:cs typeface="Comic Sans MS"/>
              </a:rPr>
              <a:t> </a:t>
            </a:r>
            <a:r>
              <a:rPr lang="es-MX" sz="2400" spc="-5" dirty="0">
                <a:latin typeface="Comic Sans MS"/>
                <a:cs typeface="Comic Sans MS"/>
              </a:rPr>
              <a:t>de</a:t>
            </a:r>
            <a:r>
              <a:rPr lang="es-MX" sz="2400" spc="340" dirty="0">
                <a:latin typeface="Comic Sans MS"/>
                <a:cs typeface="Comic Sans MS"/>
              </a:rPr>
              <a:t> </a:t>
            </a:r>
            <a:r>
              <a:rPr lang="es-MX" sz="2400" spc="-5" dirty="0">
                <a:latin typeface="Comic Sans MS"/>
                <a:cs typeface="Comic Sans MS"/>
              </a:rPr>
              <a:t>la</a:t>
            </a:r>
            <a:r>
              <a:rPr lang="es-MX" sz="2400" spc="345" dirty="0">
                <a:latin typeface="Comic Sans MS"/>
                <a:cs typeface="Comic Sans MS"/>
              </a:rPr>
              <a:t> </a:t>
            </a:r>
            <a:r>
              <a:rPr lang="es-MX" sz="2400" spc="-5" dirty="0">
                <a:latin typeface="Comic Sans MS"/>
                <a:cs typeface="Comic Sans MS"/>
              </a:rPr>
              <a:t>corriente</a:t>
            </a:r>
            <a:r>
              <a:rPr lang="es-MX" sz="2400" spc="350" dirty="0">
                <a:latin typeface="Comic Sans MS"/>
                <a:cs typeface="Comic Sans MS"/>
              </a:rPr>
              <a:t> </a:t>
            </a:r>
            <a:r>
              <a:rPr lang="es-MX" sz="2400" spc="-5" dirty="0">
                <a:latin typeface="Comic Sans MS"/>
                <a:cs typeface="Comic Sans MS"/>
              </a:rPr>
              <a:t>de</a:t>
            </a:r>
            <a:r>
              <a:rPr lang="es-MX" sz="2400" spc="340" dirty="0">
                <a:latin typeface="Comic Sans MS"/>
                <a:cs typeface="Comic Sans MS"/>
              </a:rPr>
              <a:t> </a:t>
            </a:r>
            <a:r>
              <a:rPr lang="es-MX" sz="2400" spc="-5" dirty="0">
                <a:latin typeface="Comic Sans MS"/>
                <a:cs typeface="Comic Sans MS"/>
              </a:rPr>
              <a:t>plena</a:t>
            </a:r>
            <a:r>
              <a:rPr lang="es-MX" sz="2400" spc="330" dirty="0">
                <a:latin typeface="Comic Sans MS"/>
                <a:cs typeface="Comic Sans MS"/>
              </a:rPr>
              <a:t> </a:t>
            </a:r>
            <a:r>
              <a:rPr lang="es-MX" sz="2400" spc="-5" dirty="0">
                <a:latin typeface="Comic Sans MS"/>
                <a:cs typeface="Comic Sans MS"/>
              </a:rPr>
              <a:t>carga. Debido</a:t>
            </a:r>
            <a:r>
              <a:rPr lang="es-MX" sz="2400" spc="305" dirty="0">
                <a:latin typeface="Comic Sans MS"/>
                <a:cs typeface="Comic Sans MS"/>
              </a:rPr>
              <a:t> </a:t>
            </a:r>
            <a:r>
              <a:rPr lang="es-MX" sz="2400" spc="-5" dirty="0">
                <a:latin typeface="Comic Sans MS"/>
                <a:cs typeface="Comic Sans MS"/>
              </a:rPr>
              <a:t>a</a:t>
            </a:r>
            <a:r>
              <a:rPr lang="es-MX" sz="2400" spc="310" dirty="0">
                <a:latin typeface="Comic Sans MS"/>
                <a:cs typeface="Comic Sans MS"/>
              </a:rPr>
              <a:t> </a:t>
            </a:r>
            <a:r>
              <a:rPr lang="es-MX" sz="2400" spc="-5" dirty="0">
                <a:latin typeface="Comic Sans MS"/>
                <a:cs typeface="Comic Sans MS"/>
              </a:rPr>
              <a:t>los tiempos de disparo de los relés de </a:t>
            </a:r>
            <a:r>
              <a:rPr lang="es-MX" sz="2400" spc="-5" dirty="0" err="1">
                <a:latin typeface="Comic Sans MS"/>
                <a:cs typeface="Comic Sans MS"/>
              </a:rPr>
              <a:t>sobrecorriente</a:t>
            </a:r>
            <a:r>
              <a:rPr lang="es-MX" sz="2400" spc="-5" dirty="0">
                <a:latin typeface="Comic Sans MS"/>
                <a:cs typeface="Comic Sans MS"/>
              </a:rPr>
              <a:t> de respaldo</a:t>
            </a:r>
            <a:r>
              <a:rPr lang="es-MX" sz="2400" spc="165" dirty="0">
                <a:latin typeface="Comic Sans MS"/>
                <a:cs typeface="Comic Sans MS"/>
              </a:rPr>
              <a:t> </a:t>
            </a:r>
            <a:r>
              <a:rPr lang="es-MX" sz="2400" spc="-5" dirty="0">
                <a:latin typeface="Comic Sans MS"/>
                <a:cs typeface="Comic Sans MS"/>
              </a:rPr>
              <a:t>son</a:t>
            </a:r>
            <a:r>
              <a:rPr lang="es-MX" sz="2400" spc="175" dirty="0">
                <a:latin typeface="Comic Sans MS"/>
                <a:cs typeface="Comic Sans MS"/>
              </a:rPr>
              <a:t> </a:t>
            </a:r>
            <a:r>
              <a:rPr lang="es-MX" sz="2400" spc="-5" dirty="0">
                <a:latin typeface="Comic Sans MS"/>
                <a:cs typeface="Comic Sans MS"/>
              </a:rPr>
              <a:t>retardados</a:t>
            </a:r>
            <a:r>
              <a:rPr lang="es-MX" sz="2400" spc="165" dirty="0">
                <a:latin typeface="Comic Sans MS"/>
                <a:cs typeface="Comic Sans MS"/>
              </a:rPr>
              <a:t> </a:t>
            </a:r>
            <a:r>
              <a:rPr lang="es-MX" sz="2400" spc="-5" dirty="0">
                <a:latin typeface="Comic Sans MS"/>
                <a:cs typeface="Comic Sans MS"/>
              </a:rPr>
              <a:t>cerca</a:t>
            </a:r>
            <a:r>
              <a:rPr lang="es-MX" sz="2400" spc="175" dirty="0">
                <a:latin typeface="Comic Sans MS"/>
                <a:cs typeface="Comic Sans MS"/>
              </a:rPr>
              <a:t> </a:t>
            </a:r>
            <a:r>
              <a:rPr lang="es-MX" sz="2400" spc="-5" dirty="0">
                <a:latin typeface="Comic Sans MS"/>
                <a:cs typeface="Comic Sans MS"/>
              </a:rPr>
              <a:t>de</a:t>
            </a:r>
            <a:r>
              <a:rPr lang="es-MX" sz="2400" spc="170" dirty="0">
                <a:latin typeface="Comic Sans MS"/>
                <a:cs typeface="Comic Sans MS"/>
              </a:rPr>
              <a:t> </a:t>
            </a:r>
            <a:r>
              <a:rPr lang="es-MX" sz="2400" spc="-5" dirty="0">
                <a:latin typeface="Comic Sans MS"/>
                <a:cs typeface="Comic Sans MS"/>
              </a:rPr>
              <a:t>0.5</a:t>
            </a:r>
            <a:r>
              <a:rPr lang="es-MX" sz="2400" spc="175" dirty="0">
                <a:latin typeface="Comic Sans MS"/>
                <a:cs typeface="Comic Sans MS"/>
              </a:rPr>
              <a:t> </a:t>
            </a:r>
            <a:r>
              <a:rPr lang="es-MX" sz="2400" spc="-5" dirty="0">
                <a:latin typeface="Comic Sans MS"/>
                <a:cs typeface="Comic Sans MS"/>
              </a:rPr>
              <a:t>segundos</a:t>
            </a:r>
            <a:r>
              <a:rPr lang="es-MX" sz="2400" spc="175" dirty="0">
                <a:latin typeface="Comic Sans MS"/>
                <a:cs typeface="Comic Sans MS"/>
              </a:rPr>
              <a:t> </a:t>
            </a:r>
            <a:r>
              <a:rPr lang="es-MX" sz="2400" spc="-5" dirty="0">
                <a:latin typeface="Comic Sans MS"/>
                <a:cs typeface="Comic Sans MS"/>
              </a:rPr>
              <a:t>o</a:t>
            </a:r>
            <a:r>
              <a:rPr lang="es-MX" sz="2400" spc="175" dirty="0">
                <a:latin typeface="Comic Sans MS"/>
                <a:cs typeface="Comic Sans MS"/>
              </a:rPr>
              <a:t> </a:t>
            </a:r>
            <a:r>
              <a:rPr lang="es-MX" sz="2400" spc="-5" dirty="0">
                <a:latin typeface="Comic Sans MS"/>
                <a:cs typeface="Comic Sans MS"/>
              </a:rPr>
              <a:t>más, las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calculadas usando la reactancia síncrona del generador y la tensión atrás de la reactancia síncrona del generador.</a:t>
            </a:r>
            <a:r>
              <a:rPr lang="es-MX" sz="2400" dirty="0">
                <a:latin typeface="Comic Sans MS"/>
                <a:cs typeface="Comic Sans MS"/>
              </a:rPr>
              <a:t> </a:t>
            </a:r>
            <a:r>
              <a:rPr lang="es-MX" sz="2400" spc="-5" dirty="0">
                <a:latin typeface="Comic Sans MS"/>
                <a:cs typeface="Comic Sans MS"/>
              </a:rPr>
              <a:t>Con el regulador fuera de servicio y únicamente carga auxiliar mínima,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valor</a:t>
            </a:r>
            <a:r>
              <a:rPr lang="es-MX" sz="2400" dirty="0">
                <a:latin typeface="Comic Sans MS"/>
                <a:cs typeface="Comic Sans MS"/>
              </a:rPr>
              <a:t> </a:t>
            </a:r>
            <a:r>
              <a:rPr lang="es-MX" sz="2400" spc="-5" dirty="0">
                <a:latin typeface="Comic Sans MS"/>
                <a:cs typeface="Comic Sans MS"/>
              </a:rPr>
              <a:t>típico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atrás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reactancia síncrona es aproximadamente 1.2 </a:t>
            </a:r>
            <a:r>
              <a:rPr lang="es-MX" sz="2400" spc="-5" dirty="0" err="1">
                <a:latin typeface="Comic Sans MS"/>
                <a:cs typeface="Comic Sans MS"/>
              </a:rPr>
              <a:t>pu</a:t>
            </a:r>
            <a:r>
              <a:rPr lang="es-MX" sz="2400" spc="-5" dirty="0">
                <a:latin typeface="Comic Sans MS"/>
                <a:cs typeface="Comic Sans MS"/>
              </a:rPr>
              <a:t>.</a:t>
            </a:r>
            <a:r>
              <a:rPr lang="es-MX" sz="2400" spc="520" dirty="0">
                <a:latin typeface="Comic Sans MS"/>
                <a:cs typeface="Comic Sans MS"/>
              </a:rPr>
              <a:t> </a:t>
            </a:r>
            <a:r>
              <a:rPr lang="es-MX" sz="2400" spc="-5" dirty="0">
                <a:latin typeface="Comic Sans MS"/>
                <a:cs typeface="Comic Sans MS"/>
              </a:rPr>
              <a:t>Dada una</a:t>
            </a:r>
            <a:r>
              <a:rPr lang="es-MX" sz="2400" dirty="0">
                <a:latin typeface="Comic Sans MS"/>
                <a:cs typeface="Comic Sans MS"/>
              </a:rPr>
              <a:t> </a:t>
            </a:r>
            <a:r>
              <a:rPr lang="es-MX" sz="2400" spc="-5" dirty="0">
                <a:latin typeface="Comic Sans MS"/>
                <a:cs typeface="Comic Sans MS"/>
              </a:rPr>
              <a:t>impedancia</a:t>
            </a:r>
            <a:r>
              <a:rPr lang="es-MX" sz="2400" dirty="0">
                <a:latin typeface="Comic Sans MS"/>
                <a:cs typeface="Comic Sans MS"/>
              </a:rPr>
              <a:t> </a:t>
            </a:r>
            <a:r>
              <a:rPr lang="es-MX" sz="2400" spc="-5" dirty="0">
                <a:latin typeface="Comic Sans MS"/>
                <a:cs typeface="Comic Sans MS"/>
              </a:rPr>
              <a:t>típica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1.5</a:t>
            </a:r>
            <a:r>
              <a:rPr lang="es-MX" sz="2400" dirty="0">
                <a:latin typeface="Comic Sans MS"/>
                <a:cs typeface="Comic Sans MS"/>
              </a:rPr>
              <a:t> </a:t>
            </a:r>
            <a:r>
              <a:rPr lang="es-MX" sz="2400" spc="-5" dirty="0" err="1">
                <a:latin typeface="Comic Sans MS"/>
                <a:cs typeface="Comic Sans MS"/>
              </a:rPr>
              <a:t>pu</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una impedancia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elevador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0.1</a:t>
            </a:r>
            <a:r>
              <a:rPr lang="es-MX" sz="2400" dirty="0">
                <a:latin typeface="Comic Sans MS"/>
                <a:cs typeface="Comic Sans MS"/>
              </a:rPr>
              <a:t> </a:t>
            </a:r>
            <a:r>
              <a:rPr lang="es-MX" sz="2400" spc="-5" dirty="0" err="1">
                <a:latin typeface="Comic Sans MS"/>
                <a:cs typeface="Comic Sans MS"/>
              </a:rPr>
              <a:t>pu</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la corriente máxima de estado estable será de 0.7 </a:t>
            </a:r>
            <a:r>
              <a:rPr lang="es-MX" sz="2400" spc="-5" dirty="0" err="1">
                <a:latin typeface="Comic Sans MS"/>
                <a:cs typeface="Comic Sans MS"/>
              </a:rPr>
              <a:t>pu</a:t>
            </a:r>
            <a:r>
              <a:rPr lang="es-MX" sz="2400" spc="-5" dirty="0">
                <a:latin typeface="Comic Sans MS"/>
                <a:cs typeface="Comic Sans MS"/>
              </a:rPr>
              <a:t>. sin regulador de</a:t>
            </a:r>
            <a:r>
              <a:rPr lang="es-MX" sz="2400" dirty="0">
                <a:latin typeface="Comic Sans MS"/>
                <a:cs typeface="Comic Sans MS"/>
              </a:rPr>
              <a:t> </a:t>
            </a:r>
            <a:r>
              <a:rPr lang="es-MX" sz="2400" spc="-5" dirty="0">
                <a:latin typeface="Comic Sans MS"/>
                <a:cs typeface="Comic Sans MS"/>
              </a:rPr>
              <a:t>tensión.</a:t>
            </a:r>
            <a:endParaRPr lang="es-MX" sz="2400" dirty="0">
              <a:latin typeface="Comic Sans MS"/>
              <a:cs typeface="Comic Sans MS"/>
            </a:endParaRPr>
          </a:p>
          <a:p>
            <a:pPr marL="1270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característica</a:t>
            </a:r>
            <a:r>
              <a:rPr lang="es-MX" sz="2400" dirty="0">
                <a:latin typeface="Comic Sans MS"/>
                <a:cs typeface="Comic Sans MS"/>
              </a:rPr>
              <a:t> </a:t>
            </a:r>
            <a:r>
              <a:rPr lang="es-MX" sz="2400" spc="-5" dirty="0">
                <a:latin typeface="Comic Sans MS"/>
                <a:cs typeface="Comic Sans MS"/>
              </a:rPr>
              <a:t>típica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 restringido por tensión se muestra en la </a:t>
            </a:r>
            <a:r>
              <a:rPr lang="es-MX" sz="2400" b="1" spc="-5" dirty="0">
                <a:latin typeface="Comic Sans MS"/>
                <a:cs typeface="Comic Sans MS"/>
              </a:rPr>
              <a:t>figura 2</a:t>
            </a:r>
            <a:r>
              <a:rPr lang="es-MX" sz="2400" spc="-5" dirty="0">
                <a:latin typeface="Comic Sans MS"/>
                <a:cs typeface="Comic Sans MS"/>
              </a:rPr>
              <a:t>.</a:t>
            </a:r>
            <a:r>
              <a:rPr lang="es-MX" sz="2400" dirty="0">
                <a:latin typeface="Comic Sans MS"/>
                <a:cs typeface="Comic Sans MS"/>
              </a:rPr>
              <a:t> </a:t>
            </a:r>
            <a:endParaRPr lang="es-MX" sz="2400" spc="-5" dirty="0" smtClean="0">
              <a:latin typeface="Comic Sans MS"/>
              <a:cs typeface="Comic Sans MS"/>
            </a:endParaRPr>
          </a:p>
          <a:p>
            <a:pPr marL="12700" algn="just">
              <a:spcBef>
                <a:spcPts val="100"/>
              </a:spcBef>
            </a:pPr>
            <a:r>
              <a:rPr lang="es-MX" sz="2400" spc="-5" dirty="0" smtClean="0">
                <a:latin typeface="Comic Sans MS"/>
                <a:cs typeface="Comic Sans MS"/>
              </a:rPr>
              <a:t>El pickup</a:t>
            </a:r>
            <a:r>
              <a:rPr lang="es-MX" sz="2400" spc="200" dirty="0" smtClean="0">
                <a:latin typeface="Comic Sans MS"/>
                <a:cs typeface="Comic Sans MS"/>
              </a:rPr>
              <a:t> </a:t>
            </a:r>
            <a:r>
              <a:rPr lang="es-MX" sz="2400" spc="-5" dirty="0" smtClean="0">
                <a:latin typeface="Comic Sans MS"/>
                <a:cs typeface="Comic Sans MS"/>
              </a:rPr>
              <a:t>de</a:t>
            </a:r>
            <a:r>
              <a:rPr lang="es-MX" sz="2400" spc="200" dirty="0" smtClean="0">
                <a:latin typeface="Comic Sans MS"/>
                <a:cs typeface="Comic Sans MS"/>
              </a:rPr>
              <a:t> </a:t>
            </a:r>
            <a:r>
              <a:rPr lang="es-MX" sz="2400" spc="-5" dirty="0" err="1" smtClean="0">
                <a:latin typeface="Comic Sans MS"/>
                <a:cs typeface="Comic Sans MS"/>
              </a:rPr>
              <a:t>sobrecorriente</a:t>
            </a:r>
            <a:r>
              <a:rPr lang="es-MX" sz="2400" spc="195" dirty="0" smtClean="0">
                <a:latin typeface="Comic Sans MS"/>
                <a:cs typeface="Comic Sans MS"/>
              </a:rPr>
              <a:t> </a:t>
            </a:r>
            <a:r>
              <a:rPr lang="es-MX" sz="2400" spc="-5" dirty="0" smtClean="0">
                <a:latin typeface="Comic Sans MS"/>
                <a:cs typeface="Comic Sans MS"/>
              </a:rPr>
              <a:t>restringido</a:t>
            </a:r>
            <a:r>
              <a:rPr lang="es-MX" sz="2400" spc="200" dirty="0" smtClean="0">
                <a:latin typeface="Comic Sans MS"/>
                <a:cs typeface="Comic Sans MS"/>
              </a:rPr>
              <a:t> </a:t>
            </a:r>
            <a:r>
              <a:rPr lang="es-MX" sz="2400" spc="-5" dirty="0" smtClean="0">
                <a:latin typeface="Comic Sans MS"/>
                <a:cs typeface="Comic Sans MS"/>
              </a:rPr>
              <a:t>por</a:t>
            </a:r>
            <a:r>
              <a:rPr lang="es-MX" sz="2400" spc="204" dirty="0" smtClean="0">
                <a:latin typeface="Comic Sans MS"/>
                <a:cs typeface="Comic Sans MS"/>
              </a:rPr>
              <a:t> </a:t>
            </a:r>
            <a:r>
              <a:rPr lang="es-MX" sz="2400" spc="-5" dirty="0" smtClean="0">
                <a:latin typeface="Comic Sans MS"/>
                <a:cs typeface="Comic Sans MS"/>
              </a:rPr>
              <a:t>tensión</a:t>
            </a:r>
            <a:r>
              <a:rPr lang="es-MX" sz="2400" spc="195" dirty="0" smtClean="0">
                <a:latin typeface="Comic Sans MS"/>
                <a:cs typeface="Comic Sans MS"/>
              </a:rPr>
              <a:t> </a:t>
            </a:r>
            <a:r>
              <a:rPr lang="es-MX" sz="2400" spc="-5" dirty="0" smtClean="0">
                <a:latin typeface="Comic Sans MS"/>
                <a:cs typeface="Comic Sans MS"/>
              </a:rPr>
              <a:t>debe ser</a:t>
            </a:r>
            <a:r>
              <a:rPr lang="es-MX" sz="2400" dirty="0" smtClean="0">
                <a:latin typeface="Comic Sans MS"/>
                <a:cs typeface="Comic Sans MS"/>
              </a:rPr>
              <a:t> </a:t>
            </a:r>
            <a:r>
              <a:rPr lang="es-MX" sz="2400" spc="-5" dirty="0" smtClean="0">
                <a:latin typeface="Comic Sans MS"/>
                <a:cs typeface="Comic Sans MS"/>
              </a:rPr>
              <a:t>ajustado</a:t>
            </a:r>
            <a:r>
              <a:rPr lang="es-MX" sz="2400" dirty="0" smtClean="0">
                <a:latin typeface="Comic Sans MS"/>
                <a:cs typeface="Comic Sans MS"/>
              </a:rPr>
              <a:t> </a:t>
            </a:r>
            <a:r>
              <a:rPr lang="es-MX" sz="2400" spc="-5" dirty="0" smtClean="0">
                <a:latin typeface="Comic Sans MS"/>
                <a:cs typeface="Comic Sans MS"/>
              </a:rPr>
              <a:t>a</a:t>
            </a:r>
            <a:r>
              <a:rPr lang="es-MX" sz="2400" dirty="0" smtClean="0">
                <a:latin typeface="Comic Sans MS"/>
                <a:cs typeface="Comic Sans MS"/>
              </a:rPr>
              <a:t> </a:t>
            </a:r>
            <a:r>
              <a:rPr lang="es-MX" sz="2400" spc="-5" dirty="0" smtClean="0">
                <a:latin typeface="Comic Sans MS"/>
                <a:cs typeface="Comic Sans MS"/>
              </a:rPr>
              <a:t>150%</a:t>
            </a:r>
            <a:r>
              <a:rPr lang="es-MX" sz="2400" dirty="0" smtClean="0">
                <a:latin typeface="Comic Sans MS"/>
                <a:cs typeface="Comic Sans MS"/>
              </a:rPr>
              <a:t> </a:t>
            </a:r>
            <a:r>
              <a:rPr lang="es-MX" sz="2400" spc="-5" dirty="0" smtClean="0">
                <a:latin typeface="Comic Sans MS"/>
                <a:cs typeface="Comic Sans MS"/>
              </a:rPr>
              <a:t>de</a:t>
            </a:r>
            <a:r>
              <a:rPr lang="es-MX" sz="2400" dirty="0" smtClean="0">
                <a:latin typeface="Comic Sans MS"/>
                <a:cs typeface="Comic Sans MS"/>
              </a:rPr>
              <a:t> </a:t>
            </a:r>
            <a:r>
              <a:rPr lang="es-MX" sz="2400" spc="-5" dirty="0" smtClean="0">
                <a:latin typeface="Comic Sans MS"/>
                <a:cs typeface="Comic Sans MS"/>
              </a:rPr>
              <a:t>la</a:t>
            </a:r>
            <a:r>
              <a:rPr lang="es-MX" sz="2400" dirty="0" smtClean="0">
                <a:latin typeface="Comic Sans MS"/>
                <a:cs typeface="Comic Sans MS"/>
              </a:rPr>
              <a:t> </a:t>
            </a:r>
            <a:r>
              <a:rPr lang="es-MX" sz="2400" spc="-5" dirty="0" smtClean="0">
                <a:latin typeface="Comic Sans MS"/>
                <a:cs typeface="Comic Sans MS"/>
              </a:rPr>
              <a:t>corriente</a:t>
            </a:r>
            <a:r>
              <a:rPr lang="es-MX" sz="2400" dirty="0" smtClean="0">
                <a:latin typeface="Comic Sans MS"/>
                <a:cs typeface="Comic Sans MS"/>
              </a:rPr>
              <a:t> </a:t>
            </a:r>
            <a:r>
              <a:rPr lang="es-MX" sz="2400" spc="-5" dirty="0" smtClean="0">
                <a:latin typeface="Comic Sans MS"/>
                <a:cs typeface="Comic Sans MS"/>
              </a:rPr>
              <a:t>nominal</a:t>
            </a:r>
            <a:r>
              <a:rPr lang="es-MX" sz="2400" dirty="0" smtClean="0">
                <a:latin typeface="Comic Sans MS"/>
                <a:cs typeface="Comic Sans MS"/>
              </a:rPr>
              <a:t> </a:t>
            </a:r>
            <a:r>
              <a:rPr lang="es-MX" sz="2400" spc="-5" dirty="0" smtClean="0">
                <a:latin typeface="Comic Sans MS"/>
                <a:cs typeface="Comic Sans MS"/>
              </a:rPr>
              <a:t>del generador con restricción de la tensión nominal.</a:t>
            </a:r>
            <a:r>
              <a:rPr lang="es-MX" sz="2400" dirty="0" smtClean="0">
                <a:latin typeface="Comic Sans MS"/>
                <a:cs typeface="Comic Sans MS"/>
              </a:rPr>
              <a:t> </a:t>
            </a:r>
          </a:p>
          <a:p>
            <a:pPr marL="12700">
              <a:spcBef>
                <a:spcPts val="100"/>
              </a:spcBef>
            </a:pPr>
            <a:endParaRPr sz="900" dirty="0">
              <a:latin typeface="Comic Sans MS"/>
              <a:cs typeface="Comic Sans MS"/>
            </a:endParaRPr>
          </a:p>
        </p:txBody>
      </p:sp>
      <p:pic>
        <p:nvPicPr>
          <p:cNvPr id="10" name="object 10"/>
          <p:cNvPicPr/>
          <p:nvPr/>
        </p:nvPicPr>
        <p:blipFill>
          <a:blip r:embed="rId2" cstate="print"/>
          <a:stretch>
            <a:fillRect/>
          </a:stretch>
        </p:blipFill>
        <p:spPr>
          <a:xfrm>
            <a:off x="11441130" y="2243118"/>
            <a:ext cx="5857916" cy="3833818"/>
          </a:xfrm>
          <a:prstGeom prst="rect">
            <a:avLst/>
          </a:prstGeom>
        </p:spPr>
      </p:pic>
      <p:sp>
        <p:nvSpPr>
          <p:cNvPr id="6" name="CuadroTexto 5">
            <a:extLst>
              <a:ext uri="{FF2B5EF4-FFF2-40B4-BE49-F238E27FC236}">
                <a16:creationId xmlns="" xmlns:a16="http://schemas.microsoft.com/office/drawing/2014/main" id="{027E2996-04A6-444C-90BE-8591D587AA43}"/>
              </a:ext>
            </a:extLst>
          </p:cNvPr>
          <p:cNvSpPr txBox="1"/>
          <p:nvPr/>
        </p:nvSpPr>
        <p:spPr>
          <a:xfrm>
            <a:off x="11226816" y="6672274"/>
            <a:ext cx="6096000" cy="707886"/>
          </a:xfrm>
          <a:prstGeom prst="rect">
            <a:avLst/>
          </a:prstGeom>
          <a:noFill/>
        </p:spPr>
        <p:txBody>
          <a:bodyPr wrap="square">
            <a:spAutoFit/>
          </a:bodyPr>
          <a:lstStyle/>
          <a:p>
            <a:pPr algn="ctr"/>
            <a:r>
              <a:rPr lang="es-MX" sz="2000" b="1" dirty="0">
                <a:latin typeface="Comic Sans MS" panose="030F0702030302020204" pitchFamily="66" charset="0"/>
              </a:rPr>
              <a:t>Figura 2. Características del relé de </a:t>
            </a:r>
            <a:r>
              <a:rPr lang="es-MX" sz="2000" b="1" dirty="0" err="1">
                <a:latin typeface="Comic Sans MS" panose="030F0702030302020204" pitchFamily="66" charset="0"/>
              </a:rPr>
              <a:t>sobrecorriente</a:t>
            </a:r>
            <a:r>
              <a:rPr lang="es-MX" sz="2000" b="1" dirty="0">
                <a:latin typeface="Comic Sans MS" panose="030F0702030302020204" pitchFamily="66" charset="0"/>
              </a:rPr>
              <a:t> con restricción de tensión</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2102405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30200" y="381000"/>
            <a:ext cx="17297400" cy="6335068"/>
          </a:xfrm>
          <a:prstGeom prst="rect">
            <a:avLst/>
          </a:prstGeom>
        </p:spPr>
        <p:txBody>
          <a:bodyPr vert="horz" wrap="square" lIns="0" tIns="12700" rIns="0" bIns="0" rtlCol="0">
            <a:spAutoFit/>
          </a:bodyPr>
          <a:lstStyle/>
          <a:p>
            <a:pPr marL="12700" algn="just">
              <a:spcBef>
                <a:spcPts val="100"/>
              </a:spcBef>
            </a:pPr>
            <a:r>
              <a:rPr lang="es-MX" sz="2400" spc="-5" dirty="0">
                <a:latin typeface="Comic Sans MS"/>
                <a:cs typeface="Comic Sans MS"/>
              </a:rPr>
              <a:t>Esto típicamente</a:t>
            </a:r>
            <a:r>
              <a:rPr lang="es-MX" sz="2400" dirty="0">
                <a:latin typeface="Comic Sans MS"/>
                <a:cs typeface="Comic Sans MS"/>
              </a:rPr>
              <a:t> </a:t>
            </a:r>
            <a:r>
              <a:rPr lang="es-MX" sz="2400" spc="-5" dirty="0">
                <a:latin typeface="Comic Sans MS"/>
                <a:cs typeface="Comic Sans MS"/>
              </a:rPr>
              <a:t>dará</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pickup</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25%</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 nominal</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restricción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spc="254" dirty="0">
                <a:latin typeface="Comic Sans MS"/>
                <a:cs typeface="Comic Sans MS"/>
              </a:rPr>
              <a:t> </a:t>
            </a:r>
            <a:r>
              <a:rPr lang="es-MX" sz="2400" spc="-5" dirty="0">
                <a:latin typeface="Comic Sans MS"/>
                <a:cs typeface="Comic Sans MS"/>
              </a:rPr>
              <a:t>0%. Esto</a:t>
            </a:r>
            <a:r>
              <a:rPr lang="es-MX" sz="2400" dirty="0">
                <a:latin typeface="Comic Sans MS"/>
                <a:cs typeface="Comic Sans MS"/>
              </a:rPr>
              <a:t> </a:t>
            </a:r>
            <a:r>
              <a:rPr lang="es-MX" sz="2400" spc="-5" dirty="0">
                <a:latin typeface="Comic Sans MS"/>
                <a:cs typeface="Comic Sans MS"/>
              </a:rPr>
              <a:t>dará un</a:t>
            </a:r>
            <a:r>
              <a:rPr lang="es-MX" sz="2400" dirty="0">
                <a:latin typeface="Comic Sans MS"/>
                <a:cs typeface="Comic Sans MS"/>
              </a:rPr>
              <a:t> </a:t>
            </a:r>
            <a:r>
              <a:rPr lang="es-MX" sz="2400" spc="-5" dirty="0">
                <a:latin typeface="Comic Sans MS"/>
                <a:cs typeface="Comic Sans MS"/>
              </a:rPr>
              <a:t>pickup</a:t>
            </a:r>
            <a:r>
              <a:rPr lang="es-MX" sz="2400" dirty="0">
                <a:latin typeface="Comic Sans MS"/>
                <a:cs typeface="Comic Sans MS"/>
              </a:rPr>
              <a:t> </a:t>
            </a:r>
            <a:r>
              <a:rPr lang="es-MX" sz="2400" spc="-5" dirty="0">
                <a:latin typeface="Comic Sans MS"/>
                <a:cs typeface="Comic Sans MS"/>
              </a:rPr>
              <a:t>proporcional</a:t>
            </a:r>
            <a:r>
              <a:rPr lang="es-MX" sz="2400" spc="254" dirty="0">
                <a:latin typeface="Comic Sans MS"/>
                <a:cs typeface="Comic Sans MS"/>
              </a:rPr>
              <a:t> </a:t>
            </a:r>
            <a:r>
              <a:rPr lang="es-MX" sz="2400" spc="-5" dirty="0">
                <a:latin typeface="Comic Sans MS"/>
                <a:cs typeface="Comic Sans MS"/>
              </a:rPr>
              <a:t>para</a:t>
            </a:r>
            <a:r>
              <a:rPr lang="es-MX" sz="2400" spc="260" dirty="0">
                <a:latin typeface="Comic Sans MS"/>
                <a:cs typeface="Comic Sans MS"/>
              </a:rPr>
              <a:t> </a:t>
            </a:r>
            <a:r>
              <a:rPr lang="es-MX" sz="2400" spc="-5" dirty="0">
                <a:latin typeface="Comic Sans MS"/>
                <a:cs typeface="Comic Sans MS"/>
              </a:rPr>
              <a:t>tensiones entre 0% y 100% de la restricción nominal.</a:t>
            </a:r>
            <a:r>
              <a:rPr lang="es-MX" sz="2400" dirty="0">
                <a:latin typeface="Comic Sans MS"/>
                <a:cs typeface="Comic Sans MS"/>
              </a:rPr>
              <a:t> </a:t>
            </a:r>
            <a:r>
              <a:rPr lang="es-MX" sz="2400" spc="-5" dirty="0">
                <a:latin typeface="Comic Sans MS"/>
                <a:cs typeface="Comic Sans MS"/>
              </a:rPr>
              <a:t>Note que estos ajustes</a:t>
            </a:r>
            <a:r>
              <a:rPr lang="es-MX" sz="2400" dirty="0">
                <a:latin typeface="Comic Sans MS"/>
                <a:cs typeface="Comic Sans MS"/>
              </a:rPr>
              <a:t> </a:t>
            </a:r>
            <a:r>
              <a:rPr lang="es-MX" sz="2400" spc="-5" dirty="0">
                <a:latin typeface="Comic Sans MS"/>
                <a:cs typeface="Comic Sans MS"/>
              </a:rPr>
              <a:t>normalmente</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permiten</a:t>
            </a:r>
            <a:r>
              <a:rPr lang="es-MX" sz="2400" spc="5"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respaldo proteger para fallas en el bus auxiliar debido a la gran impedancia</a:t>
            </a:r>
            <a:r>
              <a:rPr lang="es-MX" sz="2400" spc="10" dirty="0">
                <a:latin typeface="Comic Sans MS"/>
                <a:cs typeface="Comic Sans MS"/>
              </a:rPr>
              <a:t> </a:t>
            </a:r>
            <a:r>
              <a:rPr lang="es-MX" sz="2400" spc="-5" dirty="0">
                <a:latin typeface="Comic Sans MS"/>
                <a:cs typeface="Comic Sans MS"/>
              </a:rPr>
              <a:t>del</a:t>
            </a:r>
            <a:r>
              <a:rPr lang="es-MX" sz="2400" spc="10" dirty="0">
                <a:latin typeface="Comic Sans MS"/>
                <a:cs typeface="Comic Sans MS"/>
              </a:rPr>
              <a:t> </a:t>
            </a:r>
            <a:r>
              <a:rPr lang="es-MX" sz="2400" spc="-5" dirty="0">
                <a:latin typeface="Comic Sans MS"/>
                <a:cs typeface="Comic Sans MS"/>
              </a:rPr>
              <a:t>transformador</a:t>
            </a:r>
            <a:r>
              <a:rPr lang="es-MX" sz="2400" spc="15"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servicio</a:t>
            </a:r>
            <a:r>
              <a:rPr lang="es-MX" sz="2400" spc="10" dirty="0">
                <a:latin typeface="Comic Sans MS"/>
                <a:cs typeface="Comic Sans MS"/>
              </a:rPr>
              <a:t> </a:t>
            </a:r>
            <a:r>
              <a:rPr lang="es-MX" sz="2400" spc="-5" dirty="0">
                <a:latin typeface="Comic Sans MS"/>
                <a:cs typeface="Comic Sans MS"/>
              </a:rPr>
              <a:t>de</a:t>
            </a:r>
            <a:r>
              <a:rPr lang="es-MX" sz="2400" spc="15" dirty="0">
                <a:latin typeface="Comic Sans MS"/>
                <a:cs typeface="Comic Sans MS"/>
              </a:rPr>
              <a:t> </a:t>
            </a:r>
            <a:r>
              <a:rPr lang="es-MX" sz="2400" spc="-5" dirty="0">
                <a:latin typeface="Comic Sans MS"/>
                <a:cs typeface="Comic Sans MS"/>
              </a:rPr>
              <a:t>la</a:t>
            </a:r>
            <a:r>
              <a:rPr lang="es-MX" sz="2400" spc="10" dirty="0">
                <a:latin typeface="Comic Sans MS"/>
                <a:cs typeface="Comic Sans MS"/>
              </a:rPr>
              <a:t> </a:t>
            </a:r>
            <a:r>
              <a:rPr lang="es-MX" sz="2400" spc="-5" dirty="0">
                <a:latin typeface="Comic Sans MS"/>
                <a:cs typeface="Comic Sans MS"/>
              </a:rPr>
              <a:t>estación.</a:t>
            </a:r>
            <a:endParaRPr lang="es-MX" sz="2400" dirty="0">
              <a:latin typeface="Comic Sans MS"/>
              <a:cs typeface="Comic Sans MS"/>
            </a:endParaRPr>
          </a:p>
          <a:p>
            <a:pPr marL="12700" algn="just">
              <a:spcBef>
                <a:spcPts val="100"/>
              </a:spcBef>
            </a:pPr>
            <a:r>
              <a:rPr lang="es-MX" sz="2400" spc="-5" dirty="0">
                <a:latin typeface="Comic Sans MS"/>
                <a:cs typeface="Comic Sans MS"/>
              </a:rPr>
              <a:t>El</a:t>
            </a:r>
            <a:r>
              <a:rPr lang="es-MX" sz="2400" spc="235" dirty="0">
                <a:latin typeface="Comic Sans MS"/>
                <a:cs typeface="Comic Sans MS"/>
              </a:rPr>
              <a:t> </a:t>
            </a:r>
            <a:r>
              <a:rPr lang="es-MX" sz="2400" spc="-5" dirty="0">
                <a:latin typeface="Comic Sans MS"/>
                <a:cs typeface="Comic Sans MS"/>
              </a:rPr>
              <a:t>ajuste</a:t>
            </a:r>
            <a:r>
              <a:rPr lang="es-MX" sz="2400" spc="229" dirty="0">
                <a:latin typeface="Comic Sans MS"/>
                <a:cs typeface="Comic Sans MS"/>
              </a:rPr>
              <a:t> </a:t>
            </a:r>
            <a:r>
              <a:rPr lang="es-MX" sz="2400" spc="-5" dirty="0">
                <a:latin typeface="Comic Sans MS"/>
                <a:cs typeface="Comic Sans MS"/>
              </a:rPr>
              <a:t>de</a:t>
            </a:r>
            <a:r>
              <a:rPr lang="es-MX" sz="2400" spc="235" dirty="0">
                <a:latin typeface="Comic Sans MS"/>
                <a:cs typeface="Comic Sans MS"/>
              </a:rPr>
              <a:t> </a:t>
            </a:r>
            <a:r>
              <a:rPr lang="es-MX" sz="2400" spc="-5" dirty="0">
                <a:latin typeface="Comic Sans MS"/>
                <a:cs typeface="Comic Sans MS"/>
              </a:rPr>
              <a:t>retardo</a:t>
            </a:r>
            <a:r>
              <a:rPr lang="es-MX" sz="2400" spc="225" dirty="0">
                <a:latin typeface="Comic Sans MS"/>
                <a:cs typeface="Comic Sans MS"/>
              </a:rPr>
              <a:t> </a:t>
            </a:r>
            <a:r>
              <a:rPr lang="es-MX" sz="2400" spc="-5" dirty="0">
                <a:latin typeface="Comic Sans MS"/>
                <a:cs typeface="Comic Sans MS"/>
              </a:rPr>
              <a:t>de</a:t>
            </a:r>
            <a:r>
              <a:rPr lang="es-MX" sz="2400" spc="229" dirty="0">
                <a:latin typeface="Comic Sans MS"/>
                <a:cs typeface="Comic Sans MS"/>
              </a:rPr>
              <a:t> </a:t>
            </a:r>
            <a:r>
              <a:rPr lang="es-MX" sz="2400" spc="-5" dirty="0">
                <a:latin typeface="Comic Sans MS"/>
                <a:cs typeface="Comic Sans MS"/>
              </a:rPr>
              <a:t>tiempo</a:t>
            </a:r>
            <a:r>
              <a:rPr lang="es-MX" sz="2400" spc="229" dirty="0">
                <a:latin typeface="Comic Sans MS"/>
                <a:cs typeface="Comic Sans MS"/>
              </a:rPr>
              <a:t> </a:t>
            </a:r>
            <a:r>
              <a:rPr lang="es-MX" sz="2400" spc="-5" dirty="0">
                <a:latin typeface="Comic Sans MS"/>
                <a:cs typeface="Comic Sans MS"/>
              </a:rPr>
              <a:t>está</a:t>
            </a:r>
            <a:r>
              <a:rPr lang="es-MX" sz="2400" spc="229" dirty="0">
                <a:latin typeface="Comic Sans MS"/>
                <a:cs typeface="Comic Sans MS"/>
              </a:rPr>
              <a:t> </a:t>
            </a:r>
            <a:r>
              <a:rPr lang="es-MX" sz="2400" spc="-5" dirty="0">
                <a:latin typeface="Comic Sans MS"/>
                <a:cs typeface="Comic Sans MS"/>
              </a:rPr>
              <a:t>basado</a:t>
            </a:r>
            <a:r>
              <a:rPr lang="es-MX" sz="2400" spc="229" dirty="0">
                <a:latin typeface="Comic Sans MS"/>
                <a:cs typeface="Comic Sans MS"/>
              </a:rPr>
              <a:t> </a:t>
            </a:r>
            <a:r>
              <a:rPr lang="es-MX" sz="2400" spc="-5" dirty="0">
                <a:latin typeface="Comic Sans MS"/>
                <a:cs typeface="Comic Sans MS"/>
              </a:rPr>
              <a:t>sobre</a:t>
            </a:r>
            <a:r>
              <a:rPr lang="es-MX" sz="2400" spc="229" dirty="0">
                <a:latin typeface="Comic Sans MS"/>
                <a:cs typeface="Comic Sans MS"/>
              </a:rPr>
              <a:t> </a:t>
            </a:r>
            <a:r>
              <a:rPr lang="es-MX" sz="2400" spc="-5" dirty="0">
                <a:latin typeface="Comic Sans MS"/>
                <a:cs typeface="Comic Sans MS"/>
              </a:rPr>
              <a:t>el peor caso de coordinación con los relés de protección del sistema.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peor</a:t>
            </a:r>
            <a:r>
              <a:rPr lang="es-MX" sz="2400" dirty="0">
                <a:latin typeface="Comic Sans MS"/>
                <a:cs typeface="Comic Sans MS"/>
              </a:rPr>
              <a:t> </a:t>
            </a:r>
            <a:r>
              <a:rPr lang="es-MX" sz="2400" spc="-5" dirty="0">
                <a:latin typeface="Comic Sans MS"/>
                <a:cs typeface="Comic Sans MS"/>
              </a:rPr>
              <a:t>caso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con retardo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tiempos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libramiento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 interruptor.</a:t>
            </a:r>
            <a:r>
              <a:rPr lang="es-MX" sz="2400" spc="260" dirty="0">
                <a:latin typeface="Comic Sans MS"/>
                <a:cs typeface="Comic Sans MS"/>
              </a:rPr>
              <a:t> </a:t>
            </a:r>
            <a:r>
              <a:rPr lang="es-MX" sz="2400" spc="-5" dirty="0">
                <a:latin typeface="Comic Sans MS"/>
                <a:cs typeface="Comic Sans MS"/>
              </a:rPr>
              <a:t>Para relés de línea con esquema piloto el peor</a:t>
            </a:r>
            <a:r>
              <a:rPr lang="es-MX" sz="2400" spc="254" dirty="0">
                <a:latin typeface="Comic Sans MS"/>
                <a:cs typeface="Comic Sans MS"/>
              </a:rPr>
              <a:t> </a:t>
            </a:r>
            <a:r>
              <a:rPr lang="es-MX" sz="2400" spc="-5" dirty="0">
                <a:latin typeface="Comic Sans MS"/>
                <a:cs typeface="Comic Sans MS"/>
              </a:rPr>
              <a:t>caso</a:t>
            </a:r>
            <a:r>
              <a:rPr lang="es-MX" sz="2400" spc="260" dirty="0">
                <a:latin typeface="Comic Sans MS"/>
                <a:cs typeface="Comic Sans MS"/>
              </a:rPr>
              <a:t> </a:t>
            </a:r>
            <a:r>
              <a:rPr lang="es-MX" sz="2400" spc="-5" dirty="0">
                <a:latin typeface="Comic Sans MS"/>
                <a:cs typeface="Comic Sans MS"/>
              </a:rPr>
              <a:t>usado es justo el disparo retardado debido a un disparo atrasado con falla de interruptor asumiendo una falla del esquema piloto y una falla del interruptor. Esto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usualmente</a:t>
            </a:r>
            <a:r>
              <a:rPr lang="es-MX" sz="2400" dirty="0">
                <a:latin typeface="Comic Sans MS"/>
                <a:cs typeface="Comic Sans MS"/>
              </a:rPr>
              <a:t> </a:t>
            </a:r>
            <a:r>
              <a:rPr lang="es-MX" sz="2400" spc="-5" dirty="0">
                <a:latin typeface="Comic Sans MS"/>
                <a:cs typeface="Comic Sans MS"/>
              </a:rPr>
              <a:t>muy</a:t>
            </a:r>
            <a:r>
              <a:rPr lang="es-MX" sz="2400" dirty="0">
                <a:latin typeface="Comic Sans MS"/>
                <a:cs typeface="Comic Sans MS"/>
              </a:rPr>
              <a:t> </a:t>
            </a:r>
            <a:r>
              <a:rPr lang="es-MX" sz="2400" spc="-5" dirty="0">
                <a:latin typeface="Comic Sans MS"/>
                <a:cs typeface="Comic Sans MS"/>
              </a:rPr>
              <a:t>conservativo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muy</a:t>
            </a:r>
            <a:r>
              <a:rPr lang="es-MX" sz="2400" dirty="0">
                <a:latin typeface="Comic Sans MS"/>
                <a:cs typeface="Comic Sans MS"/>
              </a:rPr>
              <a:t> </a:t>
            </a:r>
            <a:r>
              <a:rPr lang="es-MX" sz="2400" spc="-5" dirty="0">
                <a:latin typeface="Comic Sans MS"/>
                <a:cs typeface="Comic Sans MS"/>
              </a:rPr>
              <a:t>baja probabilidad.</a:t>
            </a:r>
            <a:r>
              <a:rPr lang="es-MX" sz="2400" spc="520" dirty="0">
                <a:latin typeface="Comic Sans MS"/>
                <a:cs typeface="Comic Sans MS"/>
              </a:rPr>
              <a:t> </a:t>
            </a:r>
            <a:r>
              <a:rPr lang="es-MX" sz="2400" spc="-5" dirty="0">
                <a:latin typeface="Comic Sans MS"/>
                <a:cs typeface="Comic Sans MS"/>
              </a:rPr>
              <a:t>La coordinación es usualmente calculada con</a:t>
            </a:r>
            <a:r>
              <a:rPr lang="es-MX" sz="2400" dirty="0">
                <a:latin typeface="Comic Sans MS"/>
                <a:cs typeface="Comic Sans MS"/>
              </a:rPr>
              <a:t> </a:t>
            </a:r>
            <a:r>
              <a:rPr lang="es-MX" sz="2400" spc="-5" dirty="0">
                <a:latin typeface="Comic Sans MS"/>
                <a:cs typeface="Comic Sans MS"/>
              </a:rPr>
              <a:t>restricción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cero.</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idea conservativa</a:t>
            </a:r>
            <a:r>
              <a:rPr lang="es-MX" sz="2400" spc="145" dirty="0">
                <a:latin typeface="Comic Sans MS"/>
                <a:cs typeface="Comic Sans MS"/>
              </a:rPr>
              <a:t> </a:t>
            </a:r>
            <a:r>
              <a:rPr lang="es-MX" sz="2400" spc="-5" dirty="0">
                <a:latin typeface="Comic Sans MS"/>
                <a:cs typeface="Comic Sans MS"/>
              </a:rPr>
              <a:t>puesto</a:t>
            </a:r>
            <a:r>
              <a:rPr lang="es-MX" sz="2400" spc="145" dirty="0">
                <a:latin typeface="Comic Sans MS"/>
                <a:cs typeface="Comic Sans MS"/>
              </a:rPr>
              <a:t> </a:t>
            </a:r>
            <a:r>
              <a:rPr lang="es-MX" sz="2400" spc="-5" dirty="0">
                <a:latin typeface="Comic Sans MS"/>
                <a:cs typeface="Comic Sans MS"/>
              </a:rPr>
              <a:t>que</a:t>
            </a:r>
            <a:r>
              <a:rPr lang="es-MX" sz="2400" spc="145" dirty="0">
                <a:latin typeface="Comic Sans MS"/>
                <a:cs typeface="Comic Sans MS"/>
              </a:rPr>
              <a:t> </a:t>
            </a:r>
            <a:r>
              <a:rPr lang="es-MX" sz="2400" spc="-5" dirty="0">
                <a:latin typeface="Comic Sans MS"/>
                <a:cs typeface="Comic Sans MS"/>
              </a:rPr>
              <a:t>en</a:t>
            </a:r>
            <a:r>
              <a:rPr lang="es-MX" sz="2400" spc="145" dirty="0">
                <a:latin typeface="Comic Sans MS"/>
                <a:cs typeface="Comic Sans MS"/>
              </a:rPr>
              <a:t> </a:t>
            </a:r>
            <a:r>
              <a:rPr lang="es-MX" sz="2400" spc="-5" dirty="0">
                <a:latin typeface="Comic Sans MS"/>
                <a:cs typeface="Comic Sans MS"/>
              </a:rPr>
              <a:t>realidad</a:t>
            </a:r>
            <a:r>
              <a:rPr lang="es-MX" sz="2400" spc="145" dirty="0">
                <a:latin typeface="Comic Sans MS"/>
                <a:cs typeface="Comic Sans MS"/>
              </a:rPr>
              <a:t> </a:t>
            </a:r>
            <a:r>
              <a:rPr lang="es-MX" sz="2400" spc="-5" dirty="0">
                <a:latin typeface="Comic Sans MS"/>
                <a:cs typeface="Comic Sans MS"/>
              </a:rPr>
              <a:t>está</a:t>
            </a:r>
            <a:r>
              <a:rPr lang="es-MX" sz="2400" spc="145" dirty="0">
                <a:latin typeface="Comic Sans MS"/>
                <a:cs typeface="Comic Sans MS"/>
              </a:rPr>
              <a:t> </a:t>
            </a:r>
            <a:r>
              <a:rPr lang="es-MX" sz="2400" spc="-5" dirty="0">
                <a:latin typeface="Comic Sans MS"/>
                <a:cs typeface="Comic Sans MS"/>
              </a:rPr>
              <a:t>presente</a:t>
            </a:r>
            <a:r>
              <a:rPr lang="es-MX" sz="2400" spc="125" dirty="0">
                <a:latin typeface="Comic Sans MS"/>
                <a:cs typeface="Comic Sans MS"/>
              </a:rPr>
              <a:t> </a:t>
            </a:r>
            <a:r>
              <a:rPr lang="es-MX" sz="2400" spc="-5" dirty="0">
                <a:latin typeface="Comic Sans MS"/>
                <a:cs typeface="Comic Sans MS"/>
              </a:rPr>
              <a:t>algo de la tensión de restricción y trabajará para mejorar la coordinación.</a:t>
            </a:r>
            <a:endParaRPr lang="es-MX" sz="2400" dirty="0">
              <a:latin typeface="Comic Sans MS"/>
              <a:cs typeface="Comic Sans MS"/>
            </a:endParaRPr>
          </a:p>
          <a:p>
            <a:pPr marL="12700" algn="just">
              <a:spcBef>
                <a:spcPts val="100"/>
              </a:spcBef>
            </a:pPr>
            <a:r>
              <a:rPr lang="es-MX" sz="2400" spc="-5" dirty="0">
                <a:latin typeface="Comic Sans MS"/>
                <a:cs typeface="Comic Sans MS"/>
              </a:rPr>
              <a:t>Algunos</a:t>
            </a:r>
            <a:r>
              <a:rPr lang="es-MX" sz="2400" dirty="0">
                <a:latin typeface="Comic Sans MS"/>
                <a:cs typeface="Comic Sans MS"/>
              </a:rPr>
              <a:t> </a:t>
            </a:r>
            <a:r>
              <a:rPr lang="es-MX" sz="2400" spc="-5" dirty="0">
                <a:latin typeface="Comic Sans MS"/>
                <a:cs typeface="Comic Sans MS"/>
              </a:rPr>
              <a:t>sistemas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excitación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usan únicamente</a:t>
            </a:r>
            <a:r>
              <a:rPr lang="es-MX" sz="2400" dirty="0">
                <a:latin typeface="Comic Sans MS"/>
                <a:cs typeface="Comic Sans MS"/>
              </a:rPr>
              <a:t> </a:t>
            </a:r>
            <a:r>
              <a:rPr lang="es-MX" sz="2400" spc="-5" dirty="0">
                <a:latin typeface="Comic Sans MS"/>
                <a:cs typeface="Comic Sans MS"/>
              </a:rPr>
              <a:t>transformadores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 (PPT) conectados a los terminales del generador como entrada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excitación.</a:t>
            </a:r>
            <a:r>
              <a:rPr lang="es-MX" sz="2400" dirty="0">
                <a:latin typeface="Comic Sans MS"/>
                <a:cs typeface="Comic Sans MS"/>
              </a:rPr>
              <a:t> </a:t>
            </a:r>
            <a:r>
              <a:rPr lang="es-MX" sz="2400" spc="-5" dirty="0">
                <a:latin typeface="Comic Sans MS"/>
                <a:cs typeface="Comic Sans MS"/>
              </a:rPr>
              <a:t>Estos sistemas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excitación</a:t>
            </a:r>
            <a:r>
              <a:rPr lang="es-MX" sz="2400" dirty="0">
                <a:latin typeface="Comic Sans MS"/>
                <a:cs typeface="Comic Sans MS"/>
              </a:rPr>
              <a:t> </a:t>
            </a:r>
            <a:r>
              <a:rPr lang="es-MX" sz="2400" spc="-5" dirty="0">
                <a:latin typeface="Comic Sans MS"/>
                <a:cs typeface="Comic Sans MS"/>
              </a:rPr>
              <a:t>podrían</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capaces</a:t>
            </a:r>
            <a:r>
              <a:rPr lang="es-MX" sz="2400" dirty="0">
                <a:latin typeface="Comic Sans MS"/>
                <a:cs typeface="Comic Sans MS"/>
              </a:rPr>
              <a:t> </a:t>
            </a:r>
            <a:r>
              <a:rPr lang="es-MX" sz="2400" spc="-5" dirty="0">
                <a:latin typeface="Comic Sans MS"/>
                <a:cs typeface="Comic Sans MS"/>
              </a:rPr>
              <a:t>de sostener las corrientes de falla el suficiente tiempo para que los relés de protección de respaldo operen.</a:t>
            </a:r>
            <a:r>
              <a:rPr lang="es-MX" sz="2400" dirty="0">
                <a:latin typeface="Comic Sans MS"/>
                <a:cs typeface="Comic Sans MS"/>
              </a:rPr>
              <a:t> </a:t>
            </a:r>
            <a:r>
              <a:rPr lang="es-MX" sz="2400" spc="-5" dirty="0">
                <a:latin typeface="Comic Sans MS"/>
                <a:cs typeface="Comic Sans MS"/>
              </a:rPr>
              <a:t>Esta reducción</a:t>
            </a:r>
            <a:r>
              <a:rPr lang="es-MX" sz="2400" spc="140" dirty="0">
                <a:latin typeface="Comic Sans MS"/>
                <a:cs typeface="Comic Sans MS"/>
              </a:rPr>
              <a:t> </a:t>
            </a:r>
            <a:r>
              <a:rPr lang="es-MX" sz="2400" spc="-5" dirty="0">
                <a:latin typeface="Comic Sans MS"/>
                <a:cs typeface="Comic Sans MS"/>
              </a:rPr>
              <a:t>de</a:t>
            </a:r>
            <a:r>
              <a:rPr lang="es-MX" sz="2400" spc="140" dirty="0">
                <a:latin typeface="Comic Sans MS"/>
                <a:cs typeface="Comic Sans MS"/>
              </a:rPr>
              <a:t> </a:t>
            </a:r>
            <a:r>
              <a:rPr lang="es-MX" sz="2400" spc="-5" dirty="0">
                <a:latin typeface="Comic Sans MS"/>
                <a:cs typeface="Comic Sans MS"/>
              </a:rPr>
              <a:t>corriente</a:t>
            </a:r>
            <a:r>
              <a:rPr lang="es-MX" sz="2400" spc="130" dirty="0">
                <a:latin typeface="Comic Sans MS"/>
                <a:cs typeface="Comic Sans MS"/>
              </a:rPr>
              <a:t> </a:t>
            </a:r>
            <a:r>
              <a:rPr lang="es-MX" sz="2400" spc="-5" dirty="0">
                <a:latin typeface="Comic Sans MS"/>
                <a:cs typeface="Comic Sans MS"/>
              </a:rPr>
              <a:t>debe</a:t>
            </a:r>
            <a:r>
              <a:rPr lang="es-MX" sz="2400" spc="130" dirty="0">
                <a:latin typeface="Comic Sans MS"/>
                <a:cs typeface="Comic Sans MS"/>
              </a:rPr>
              <a:t> </a:t>
            </a:r>
            <a:r>
              <a:rPr lang="es-MX" sz="2400" spc="-5" dirty="0">
                <a:latin typeface="Comic Sans MS"/>
                <a:cs typeface="Comic Sans MS"/>
              </a:rPr>
              <a:t>tomarse</a:t>
            </a:r>
            <a:r>
              <a:rPr lang="es-MX" sz="2400" spc="130" dirty="0">
                <a:latin typeface="Comic Sans MS"/>
                <a:cs typeface="Comic Sans MS"/>
              </a:rPr>
              <a:t> </a:t>
            </a:r>
            <a:r>
              <a:rPr lang="es-MX" sz="2400" spc="-5" dirty="0">
                <a:latin typeface="Comic Sans MS"/>
                <a:cs typeface="Comic Sans MS"/>
              </a:rPr>
              <a:t>en</a:t>
            </a:r>
            <a:r>
              <a:rPr lang="es-MX" sz="2400" spc="130" dirty="0">
                <a:latin typeface="Comic Sans MS"/>
                <a:cs typeface="Comic Sans MS"/>
              </a:rPr>
              <a:t> </a:t>
            </a:r>
            <a:r>
              <a:rPr lang="es-MX" sz="2400" spc="-5" dirty="0">
                <a:latin typeface="Comic Sans MS"/>
                <a:cs typeface="Comic Sans MS"/>
              </a:rPr>
              <a:t>cuenta</a:t>
            </a:r>
            <a:r>
              <a:rPr lang="es-MX" sz="2400" spc="130" dirty="0">
                <a:latin typeface="Comic Sans MS"/>
                <a:cs typeface="Comic Sans MS"/>
              </a:rPr>
              <a:t> </a:t>
            </a:r>
            <a:r>
              <a:rPr lang="es-MX" sz="2400" spc="-5" dirty="0">
                <a:latin typeface="Comic Sans MS"/>
                <a:cs typeface="Comic Sans MS"/>
              </a:rPr>
              <a:t>cuando se ajuste el retardo de tiempo del relé para los sistemas basados en</a:t>
            </a:r>
            <a:r>
              <a:rPr lang="es-MX" sz="2400" dirty="0">
                <a:latin typeface="Comic Sans MS"/>
                <a:cs typeface="Comic Sans MS"/>
              </a:rPr>
              <a:t> </a:t>
            </a:r>
            <a:r>
              <a:rPr lang="es-MX" sz="2400" spc="-5" dirty="0">
                <a:latin typeface="Comic Sans MS"/>
                <a:cs typeface="Comic Sans MS"/>
              </a:rPr>
              <a:t>PPT.</a:t>
            </a:r>
            <a:endParaRPr lang="es-MX" sz="2400" dirty="0">
              <a:latin typeface="Comic Sans MS"/>
              <a:cs typeface="Comic Sans MS"/>
            </a:endParaRPr>
          </a:p>
          <a:p>
            <a:pPr marL="12700">
              <a:spcBef>
                <a:spcPts val="100"/>
              </a:spcBef>
            </a:pPr>
            <a:endParaRPr lang="es-MX" sz="900" dirty="0">
              <a:latin typeface="Comic Sans MS"/>
              <a:cs typeface="Comic Sans MS"/>
            </a:endParaRPr>
          </a:p>
          <a:p>
            <a:pPr marL="12700">
              <a:spcBef>
                <a:spcPts val="100"/>
              </a:spcBef>
            </a:pPr>
            <a:endParaRPr lang="es-MX" sz="900" dirty="0">
              <a:latin typeface="Comic Sans MS"/>
              <a:cs typeface="Comic Sans MS"/>
            </a:endParaRPr>
          </a:p>
          <a:p>
            <a:pPr marL="12700">
              <a:spcBef>
                <a:spcPts val="100"/>
              </a:spcBef>
            </a:pPr>
            <a:endParaRPr lang="es-MX" sz="900" dirty="0">
              <a:latin typeface="Comic Sans MS"/>
              <a:cs typeface="Comic Sans MS"/>
            </a:endParaRPr>
          </a:p>
          <a:p>
            <a:pPr marL="12700">
              <a:spcBef>
                <a:spcPts val="100"/>
              </a:spcBef>
            </a:pPr>
            <a:endParaRPr lang="es-MX" sz="9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122829620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object 6"/>
          <p:cNvPicPr/>
          <p:nvPr/>
        </p:nvPicPr>
        <p:blipFill>
          <a:blip r:embed="rId2" cstate="print"/>
          <a:stretch>
            <a:fillRect/>
          </a:stretch>
        </p:blipFill>
        <p:spPr>
          <a:xfrm>
            <a:off x="11836400" y="2362200"/>
            <a:ext cx="5715000" cy="3347001"/>
          </a:xfrm>
          <a:prstGeom prst="rect">
            <a:avLst/>
          </a:prstGeom>
        </p:spPr>
      </p:pic>
      <p:sp>
        <p:nvSpPr>
          <p:cNvPr id="8" name="object 8"/>
          <p:cNvSpPr txBox="1"/>
          <p:nvPr/>
        </p:nvSpPr>
        <p:spPr>
          <a:xfrm>
            <a:off x="330200" y="381000"/>
            <a:ext cx="11353800" cy="9653925"/>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RESPALDO DE</a:t>
            </a:r>
            <a:r>
              <a:rPr sz="2400" b="1" dirty="0">
                <a:latin typeface="Comic Sans MS"/>
                <a:cs typeface="Comic Sans MS"/>
              </a:rPr>
              <a:t> </a:t>
            </a:r>
            <a:r>
              <a:rPr sz="2400" b="1" spc="-5" dirty="0">
                <a:latin typeface="Comic Sans MS"/>
                <a:cs typeface="Comic Sans MS"/>
              </a:rPr>
              <a:t>DISTANCIA DE</a:t>
            </a:r>
            <a:r>
              <a:rPr sz="2400" b="1" dirty="0">
                <a:latin typeface="Comic Sans MS"/>
                <a:cs typeface="Comic Sans MS"/>
              </a:rPr>
              <a:t> </a:t>
            </a:r>
            <a:r>
              <a:rPr sz="2400" b="1" spc="-5" dirty="0">
                <a:latin typeface="Comic Sans MS"/>
                <a:cs typeface="Comic Sans MS"/>
              </a:rPr>
              <a:t>FASE</a:t>
            </a:r>
            <a:endParaRPr lang="en-US" sz="2400" b="1" spc="-5" dirty="0">
              <a:latin typeface="Comic Sans MS"/>
              <a:cs typeface="Comic Sans MS"/>
            </a:endParaRPr>
          </a:p>
          <a:p>
            <a:pPr marL="12700" algn="just">
              <a:spcBef>
                <a:spcPts val="100"/>
              </a:spcBef>
            </a:pPr>
            <a:r>
              <a:rPr lang="es-MX" sz="2400" spc="-5" dirty="0">
                <a:latin typeface="Comic Sans MS"/>
                <a:cs typeface="Comic Sans MS"/>
              </a:rPr>
              <a:t>El segundo tipo de protección de respaldo de fase es el 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distancia.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acuerdo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recientes investigaciones en las empresas, el relé de distancia es la protección de respaldo de fase más usada.</a:t>
            </a:r>
            <a:r>
              <a:rPr lang="es-MX" sz="2400" spc="254" dirty="0">
                <a:latin typeface="Comic Sans MS"/>
                <a:cs typeface="Comic Sans MS"/>
              </a:rPr>
              <a:t> </a:t>
            </a:r>
            <a:r>
              <a:rPr lang="es-MX" sz="2400" spc="-5" dirty="0">
                <a:latin typeface="Comic Sans MS"/>
                <a:cs typeface="Comic Sans MS"/>
              </a:rPr>
              <a:t>Típicamente se</a:t>
            </a:r>
            <a:r>
              <a:rPr lang="es-MX" sz="2400" dirty="0">
                <a:latin typeface="Comic Sans MS"/>
                <a:cs typeface="Comic Sans MS"/>
              </a:rPr>
              <a:t> </a:t>
            </a:r>
            <a:r>
              <a:rPr lang="es-MX" sz="2400" spc="-5" dirty="0">
                <a:latin typeface="Comic Sans MS"/>
                <a:cs typeface="Comic Sans MS"/>
              </a:rPr>
              <a:t>aplica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err="1">
                <a:latin typeface="Comic Sans MS"/>
                <a:cs typeface="Comic Sans MS"/>
              </a:rPr>
              <a:t>monozónico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distancia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 característica</a:t>
            </a:r>
            <a:r>
              <a:rPr lang="es-MX" sz="2400" dirty="0">
                <a:latin typeface="Comic Sans MS"/>
                <a:cs typeface="Comic Sans MS"/>
              </a:rPr>
              <a:t> </a:t>
            </a:r>
            <a:r>
              <a:rPr lang="es-MX" sz="2400" spc="-5" dirty="0" err="1">
                <a:latin typeface="Comic Sans MS"/>
                <a:cs typeface="Comic Sans MS"/>
              </a:rPr>
              <a:t>Mho</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conectado</a:t>
            </a:r>
            <a:r>
              <a:rPr lang="es-MX" sz="2400" spc="254" dirty="0">
                <a:latin typeface="Comic Sans MS"/>
                <a:cs typeface="Comic Sans MS"/>
              </a:rPr>
              <a:t> </a:t>
            </a:r>
            <a:r>
              <a:rPr lang="es-MX" sz="2400" spc="-5" dirty="0">
                <a:latin typeface="Comic Sans MS"/>
                <a:cs typeface="Comic Sans MS"/>
              </a:rPr>
              <a:t>a través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elevador</a:t>
            </a:r>
            <a:r>
              <a:rPr lang="es-MX" sz="2400" dirty="0">
                <a:latin typeface="Comic Sans MS"/>
                <a:cs typeface="Comic Sans MS"/>
              </a:rPr>
              <a:t> </a:t>
            </a:r>
            <a:r>
              <a:rPr lang="es-MX" sz="2400" spc="-5" dirty="0">
                <a:latin typeface="Comic Sans MS"/>
                <a:cs typeface="Comic Sans MS"/>
              </a:rPr>
              <a:t>delta-estrella</a:t>
            </a:r>
            <a:r>
              <a:rPr lang="es-MX" sz="2400" dirty="0">
                <a:latin typeface="Comic Sans MS"/>
                <a:cs typeface="Comic Sans MS"/>
              </a:rPr>
              <a:t> </a:t>
            </a:r>
            <a:r>
              <a:rPr lang="es-MX" sz="2400" spc="-5" dirty="0">
                <a:latin typeface="Comic Sans MS"/>
                <a:cs typeface="Comic Sans MS"/>
              </a:rPr>
              <a:t>a tierra,</a:t>
            </a:r>
            <a:r>
              <a:rPr lang="es-MX" sz="2400" dirty="0">
                <a:latin typeface="Comic Sans MS"/>
                <a:cs typeface="Comic Sans MS"/>
              </a:rPr>
              <a:t> </a:t>
            </a:r>
            <a:r>
              <a:rPr lang="es-MX" sz="2400" spc="-5" dirty="0">
                <a:latin typeface="Comic Sans MS"/>
                <a:cs typeface="Comic Sans MS"/>
              </a:rPr>
              <a:t>ciertos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requieren</a:t>
            </a:r>
            <a:r>
              <a:rPr lang="es-MX" sz="2400" spc="260" dirty="0">
                <a:latin typeface="Comic Sans MS"/>
                <a:cs typeface="Comic Sans MS"/>
              </a:rPr>
              <a:t> </a:t>
            </a:r>
            <a:r>
              <a:rPr lang="es-MX" sz="2400" spc="-5" dirty="0">
                <a:latin typeface="Comic Sans MS"/>
                <a:cs typeface="Comic Sans MS"/>
              </a:rPr>
              <a:t>transformadores auxiliares los cuales desfasarán el ángulo de fase del potencial</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igualar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tensiones</a:t>
            </a:r>
            <a:r>
              <a:rPr lang="es-MX" sz="2400" dirty="0">
                <a:latin typeface="Comic Sans MS"/>
                <a:cs typeface="Comic Sans MS"/>
              </a:rPr>
              <a:t> </a:t>
            </a:r>
            <a:r>
              <a:rPr lang="es-MX" sz="2400" spc="-5" dirty="0">
                <a:latin typeface="Comic Sans MS"/>
                <a:cs typeface="Comic Sans MS"/>
              </a:rPr>
              <a:t>del sistema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correctamente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 sistema.</a:t>
            </a:r>
            <a:r>
              <a:rPr lang="es-MX" sz="2400" spc="10" dirty="0">
                <a:latin typeface="Comic Sans MS"/>
                <a:cs typeface="Comic Sans MS"/>
              </a:rPr>
              <a:t> </a:t>
            </a:r>
            <a:r>
              <a:rPr lang="es-MX" sz="2400" spc="-5" dirty="0">
                <a:latin typeface="Comic Sans MS"/>
                <a:cs typeface="Comic Sans MS"/>
              </a:rPr>
              <a:t>Vea la</a:t>
            </a:r>
            <a:r>
              <a:rPr lang="es-MX" sz="2400" dirty="0">
                <a:latin typeface="Comic Sans MS"/>
                <a:cs typeface="Comic Sans MS"/>
              </a:rPr>
              <a:t> </a:t>
            </a:r>
            <a:r>
              <a:rPr lang="es-MX" sz="2400" spc="-5" dirty="0">
                <a:latin typeface="Comic Sans MS"/>
                <a:cs typeface="Comic Sans MS"/>
              </a:rPr>
              <a:t>figura</a:t>
            </a:r>
            <a:r>
              <a:rPr lang="es-MX" sz="2400" dirty="0">
                <a:latin typeface="Comic Sans MS"/>
                <a:cs typeface="Comic Sans MS"/>
              </a:rPr>
              <a:t> </a:t>
            </a:r>
            <a:r>
              <a:rPr lang="es-MX" sz="2400" spc="-5" dirty="0">
                <a:latin typeface="Comic Sans MS"/>
                <a:cs typeface="Comic Sans MS"/>
              </a:rPr>
              <a:t>1.</a:t>
            </a:r>
          </a:p>
          <a:p>
            <a:pPr marL="12700" algn="just">
              <a:spcBef>
                <a:spcPts val="100"/>
              </a:spcBef>
            </a:pPr>
            <a:r>
              <a:rPr lang="es-MX" sz="2400" spc="-5" dirty="0">
                <a:latin typeface="Comic Sans MS"/>
                <a:cs typeface="Comic Sans MS"/>
              </a:rPr>
              <a:t>La aplicación de relés de distancia requiere un ajuste de alcance lo suficientemente grande para cubrir una falla por</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salen</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la subestación.</a:t>
            </a:r>
            <a:r>
              <a:rPr lang="es-MX" sz="2400" spc="260" dirty="0">
                <a:latin typeface="Comic Sans MS"/>
                <a:cs typeface="Comic Sans MS"/>
              </a:rPr>
              <a:t> </a:t>
            </a:r>
            <a:r>
              <a:rPr lang="es-MX" sz="2400" spc="-5" dirty="0">
                <a:latin typeface="Comic Sans MS"/>
                <a:cs typeface="Comic Sans MS"/>
              </a:rPr>
              <a:t>Este ajuste es complicado por los efectos de</a:t>
            </a:r>
            <a:r>
              <a:rPr lang="es-MX" sz="2400" dirty="0">
                <a:latin typeface="Comic Sans MS"/>
                <a:cs typeface="Comic Sans MS"/>
              </a:rPr>
              <a:t> </a:t>
            </a:r>
            <a:r>
              <a:rPr lang="es-MX" sz="2400" spc="-5" dirty="0" err="1">
                <a:latin typeface="Comic Sans MS"/>
                <a:cs typeface="Comic Sans MS"/>
              </a:rPr>
              <a:t>infeed</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diferentes</a:t>
            </a:r>
            <a:r>
              <a:rPr lang="es-MX" sz="2400" dirty="0">
                <a:latin typeface="Comic Sans MS"/>
                <a:cs typeface="Comic Sans MS"/>
              </a:rPr>
              <a:t> </a:t>
            </a:r>
            <a:r>
              <a:rPr lang="es-MX" sz="2400" spc="-5" dirty="0">
                <a:latin typeface="Comic Sans MS"/>
                <a:cs typeface="Comic Sans MS"/>
              </a:rPr>
              <a:t>longitudes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3</a:t>
            </a:r>
            <a:r>
              <a:rPr lang="es-MX" sz="2400" spc="-5" dirty="0">
                <a:latin typeface="Comic Sans MS"/>
                <a:cs typeface="Comic Sans MS"/>
              </a:rPr>
              <a:t>) cuando múltiples líneas conectan el generador al sistema. Los efectos de </a:t>
            </a:r>
            <a:r>
              <a:rPr lang="es-MX" sz="2400" spc="-5" dirty="0" err="1">
                <a:latin typeface="Comic Sans MS"/>
                <a:cs typeface="Comic Sans MS"/>
              </a:rPr>
              <a:t>infeed</a:t>
            </a:r>
            <a:r>
              <a:rPr lang="es-MX" sz="2400" spc="-5" dirty="0">
                <a:latin typeface="Comic Sans MS"/>
                <a:cs typeface="Comic Sans MS"/>
              </a:rPr>
              <a:t> requieren que el ajuste sea mucho mayor que la impedancia de línea.</a:t>
            </a:r>
            <a:r>
              <a:rPr lang="es-MX" sz="2400" dirty="0">
                <a:latin typeface="Comic Sans MS"/>
                <a:cs typeface="Comic Sans MS"/>
              </a:rPr>
              <a:t> </a:t>
            </a:r>
            <a:r>
              <a:rPr lang="es-MX" sz="2400" spc="-5" dirty="0">
                <a:latin typeface="Comic Sans MS"/>
                <a:cs typeface="Comic Sans MS"/>
              </a:rPr>
              <a:t>La coordinación con los dispositivos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usualmente requerida forzando un tiempo el cual es mayor que un tiempo de libramiento de zona dos para la falla en línea. Además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ajuste</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permanecer conservativamente arriba de la capacidad de la máquina para prevenir disparos inadvertidos con oscilaciones del generador y disturbios severos de tensión.</a:t>
            </a:r>
            <a:r>
              <a:rPr lang="es-MX" sz="2400" dirty="0">
                <a:latin typeface="Comic Sans MS"/>
                <a:cs typeface="Comic Sans MS"/>
              </a:rPr>
              <a:t> </a:t>
            </a:r>
            <a:r>
              <a:rPr lang="es-MX" sz="2400" spc="-5" dirty="0">
                <a:latin typeface="Comic Sans MS"/>
                <a:cs typeface="Comic Sans MS"/>
              </a:rPr>
              <a:t>Este criterio normalmente</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compromisos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 deseada</a:t>
            </a:r>
            <a:r>
              <a:rPr lang="es-MX" sz="2400" dirty="0">
                <a:latin typeface="Comic Sans MS"/>
                <a:cs typeface="Comic Sans MS"/>
              </a:rPr>
              <a:t> </a:t>
            </a:r>
            <a:r>
              <a:rPr lang="es-MX" sz="2400" spc="-5" dirty="0">
                <a:latin typeface="Comic Sans MS"/>
                <a:cs typeface="Comic Sans MS"/>
              </a:rPr>
              <a:t>para</a:t>
            </a:r>
            <a:r>
              <a:rPr lang="es-MX" sz="2400" spc="5" dirty="0">
                <a:latin typeface="Comic Sans MS"/>
                <a:cs typeface="Comic Sans MS"/>
              </a:rPr>
              <a:t> </a:t>
            </a:r>
            <a:r>
              <a:rPr lang="es-MX" sz="2400" spc="-5" dirty="0">
                <a:latin typeface="Comic Sans MS"/>
                <a:cs typeface="Comic Sans MS"/>
              </a:rPr>
              <a:t>mantener</a:t>
            </a:r>
            <a:r>
              <a:rPr lang="es-MX" sz="2400" spc="5"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seguridad</a:t>
            </a:r>
            <a:r>
              <a:rPr lang="es-MX" sz="2400" spc="5" dirty="0">
                <a:latin typeface="Comic Sans MS"/>
                <a:cs typeface="Comic Sans MS"/>
              </a:rPr>
              <a:t> </a:t>
            </a:r>
            <a:r>
              <a:rPr lang="es-MX" sz="2400" spc="-5" dirty="0">
                <a:latin typeface="Comic Sans MS"/>
                <a:cs typeface="Comic Sans MS"/>
              </a:rPr>
              <a:t>del</a:t>
            </a:r>
            <a:r>
              <a:rPr lang="es-MX" sz="2400" spc="5"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2700" algn="just">
              <a:spcBef>
                <a:spcPts val="100"/>
              </a:spcBef>
            </a:pPr>
            <a:r>
              <a:rPr lang="es-MX" sz="2400" spc="-5" dirty="0">
                <a:latin typeface="Comic Sans MS"/>
                <a:cs typeface="Comic Sans MS"/>
              </a:rPr>
              <a:t>Existen</a:t>
            </a:r>
            <a:r>
              <a:rPr lang="es-MX" sz="2400" dirty="0">
                <a:latin typeface="Comic Sans MS"/>
                <a:cs typeface="Comic Sans MS"/>
              </a:rPr>
              <a:t> </a:t>
            </a:r>
            <a:r>
              <a:rPr lang="es-MX" sz="2400" spc="-5" dirty="0">
                <a:latin typeface="Comic Sans MS"/>
                <a:cs typeface="Comic Sans MS"/>
              </a:rPr>
              <a:t>numerosas</a:t>
            </a:r>
            <a:r>
              <a:rPr lang="es-MX" sz="2400" dirty="0">
                <a:latin typeface="Comic Sans MS"/>
                <a:cs typeface="Comic Sans MS"/>
              </a:rPr>
              <a:t> </a:t>
            </a:r>
            <a:r>
              <a:rPr lang="es-MX" sz="2400" spc="-5" dirty="0">
                <a:latin typeface="Comic Sans MS"/>
                <a:cs typeface="Comic Sans MS"/>
              </a:rPr>
              <a:t>consideraciones</a:t>
            </a:r>
            <a:r>
              <a:rPr lang="es-MX" sz="2400" dirty="0">
                <a:latin typeface="Comic Sans MS"/>
                <a:cs typeface="Comic Sans MS"/>
              </a:rPr>
              <a:t> </a:t>
            </a:r>
            <a:r>
              <a:rPr lang="es-MX" sz="2400" spc="-5" dirty="0">
                <a:latin typeface="Comic Sans MS"/>
                <a:cs typeface="Comic Sans MS"/>
              </a:rPr>
              <a:t>para</a:t>
            </a:r>
            <a:r>
              <a:rPr lang="es-MX" sz="2400" spc="254" dirty="0">
                <a:latin typeface="Comic Sans MS"/>
                <a:cs typeface="Comic Sans MS"/>
              </a:rPr>
              <a:t> </a:t>
            </a:r>
            <a:r>
              <a:rPr lang="es-MX" sz="2400" spc="-5" dirty="0">
                <a:latin typeface="Comic Sans MS"/>
                <a:cs typeface="Comic Sans MS"/>
              </a:rPr>
              <a:t>ajustar</a:t>
            </a:r>
            <a:r>
              <a:rPr lang="es-MX" sz="2400" spc="260" dirty="0">
                <a:latin typeface="Comic Sans MS"/>
                <a:cs typeface="Comic Sans MS"/>
              </a:rPr>
              <a:t> </a:t>
            </a:r>
            <a:r>
              <a:rPr lang="es-MX" sz="2400" spc="-5" dirty="0">
                <a:latin typeface="Comic Sans MS"/>
                <a:cs typeface="Comic Sans MS"/>
              </a:rPr>
              <a:t>los relés de respaldo de fase.</a:t>
            </a:r>
            <a:r>
              <a:rPr lang="es-MX" sz="2400" dirty="0">
                <a:latin typeface="Comic Sans MS"/>
                <a:cs typeface="Comic Sans MS"/>
              </a:rPr>
              <a:t> </a:t>
            </a:r>
            <a:r>
              <a:rPr lang="es-MX" sz="2400" spc="-5" dirty="0">
                <a:latin typeface="Comic Sans MS"/>
                <a:cs typeface="Comic Sans MS"/>
              </a:rPr>
              <a:t>Para aplicaciones donde se requiere protección de alta rapidez del tablero local, una aplicación de zona 2 es requerida con el </a:t>
            </a:r>
            <a:r>
              <a:rPr lang="es-MX" sz="2400" spc="-5" dirty="0" err="1">
                <a:latin typeface="Comic Sans MS"/>
                <a:cs typeface="Comic Sans MS"/>
              </a:rPr>
              <a:t>timer</a:t>
            </a:r>
            <a:r>
              <a:rPr lang="es-MX" sz="2400" spc="-5" dirty="0">
                <a:latin typeface="Comic Sans MS"/>
                <a:cs typeface="Comic Sans MS"/>
              </a:rPr>
              <a:t> de zona 1 ajustado para coordinar con los relés de línea de alta rapidez</a:t>
            </a:r>
            <a:r>
              <a:rPr lang="es-MX" sz="2400" spc="254"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 interruptor.</a:t>
            </a:r>
            <a:r>
              <a:rPr lang="es-MX" sz="2400" dirty="0">
                <a:latin typeface="Comic Sans MS"/>
                <a:cs typeface="Comic Sans MS"/>
              </a:rPr>
              <a:t> </a:t>
            </a:r>
            <a:r>
              <a:rPr lang="es-MX" sz="2400" spc="-5" dirty="0">
                <a:latin typeface="Comic Sans MS"/>
                <a:cs typeface="Comic Sans MS"/>
              </a:rPr>
              <a:t>Este </a:t>
            </a:r>
            <a:r>
              <a:rPr lang="es-MX" sz="2400" spc="-5" dirty="0" smtClean="0">
                <a:latin typeface="Comic Sans MS"/>
                <a:cs typeface="Comic Sans MS"/>
              </a:rPr>
              <a:t>ajuste puede</a:t>
            </a:r>
            <a:r>
              <a:rPr lang="es-MX" sz="2400" dirty="0" smtClean="0">
                <a:latin typeface="Comic Sans MS"/>
                <a:cs typeface="Comic Sans MS"/>
              </a:rPr>
              <a:t> </a:t>
            </a:r>
            <a:r>
              <a:rPr lang="es-MX" sz="2400" spc="-5" dirty="0" smtClean="0">
                <a:latin typeface="Comic Sans MS"/>
                <a:cs typeface="Comic Sans MS"/>
              </a:rPr>
              <a:t>normalmente</a:t>
            </a:r>
            <a:r>
              <a:rPr lang="es-MX" sz="2400" dirty="0" smtClean="0">
                <a:latin typeface="Comic Sans MS"/>
                <a:cs typeface="Comic Sans MS"/>
              </a:rPr>
              <a:t> </a:t>
            </a:r>
            <a:r>
              <a:rPr lang="es-MX" sz="2400" spc="-5" dirty="0" smtClean="0">
                <a:latin typeface="Comic Sans MS"/>
                <a:cs typeface="Comic Sans MS"/>
              </a:rPr>
              <a:t>acomodar</a:t>
            </a:r>
            <a:r>
              <a:rPr lang="es-MX" sz="2400" dirty="0" smtClean="0">
                <a:latin typeface="Comic Sans MS"/>
                <a:cs typeface="Comic Sans MS"/>
              </a:rPr>
              <a:t> </a:t>
            </a:r>
            <a:r>
              <a:rPr lang="es-MX" sz="2400" spc="-5" dirty="0" err="1" smtClean="0">
                <a:latin typeface="Comic Sans MS"/>
                <a:cs typeface="Comic Sans MS"/>
              </a:rPr>
              <a:t>infeeds</a:t>
            </a:r>
            <a:r>
              <a:rPr lang="es-MX" sz="2400" spc="-5" dirty="0">
                <a:latin typeface="Comic Sans MS"/>
                <a:cs typeface="Comic Sans MS"/>
              </a:rPr>
              <a:t>.</a:t>
            </a:r>
            <a:r>
              <a:rPr lang="es-MX" sz="2400" dirty="0">
                <a:latin typeface="Comic Sans MS"/>
                <a:cs typeface="Comic Sans MS"/>
              </a:rPr>
              <a:t>	</a:t>
            </a:r>
            <a:endParaRPr sz="900" dirty="0">
              <a:latin typeface="Comic Sans MS"/>
              <a:cs typeface="Comic Sans MS"/>
            </a:endParaRPr>
          </a:p>
        </p:txBody>
      </p:sp>
      <p:sp>
        <p:nvSpPr>
          <p:cNvPr id="16" name="CuadroTexto 15">
            <a:extLst>
              <a:ext uri="{FF2B5EF4-FFF2-40B4-BE49-F238E27FC236}">
                <a16:creationId xmlns="" xmlns:a16="http://schemas.microsoft.com/office/drawing/2014/main" id="{7D7DF1A8-6376-42BD-9AFC-BDF3E9DD2D02}"/>
              </a:ext>
            </a:extLst>
          </p:cNvPr>
          <p:cNvSpPr txBox="1"/>
          <p:nvPr/>
        </p:nvSpPr>
        <p:spPr>
          <a:xfrm>
            <a:off x="12674600" y="5867400"/>
            <a:ext cx="4876800" cy="707886"/>
          </a:xfrm>
          <a:prstGeom prst="rect">
            <a:avLst/>
          </a:prstGeom>
          <a:noFill/>
        </p:spPr>
        <p:txBody>
          <a:bodyPr wrap="square">
            <a:spAutoFit/>
          </a:bodyPr>
          <a:lstStyle/>
          <a:p>
            <a:pPr algn="ctr"/>
            <a:r>
              <a:rPr lang="es-MX" sz="2000" b="1" dirty="0">
                <a:latin typeface="Comic Sans MS" panose="030F0702030302020204" pitchFamily="66" charset="0"/>
              </a:rPr>
              <a:t>Figura 3. Configuración de un sistema complejo con </a:t>
            </a:r>
            <a:r>
              <a:rPr lang="es-MX" sz="2000" b="1" dirty="0" err="1">
                <a:latin typeface="Comic Sans MS" panose="030F0702030302020204" pitchFamily="66" charset="0"/>
              </a:rPr>
              <a:t>infeeds</a:t>
            </a:r>
            <a:r>
              <a:rPr lang="es-MX" sz="2000" b="1" dirty="0">
                <a:latin typeface="Comic Sans MS" panose="030F0702030302020204" pitchFamily="66" charset="0"/>
              </a:rPr>
              <a:t> múltiples</a:t>
            </a:r>
            <a:endParaRPr lang="es-AR" sz="2000" b="1" dirty="0">
              <a:latin typeface="Comic Sans MS" panose="030F0702030302020204" pitchFamily="66" charset="0"/>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object 6"/>
          <p:cNvPicPr/>
          <p:nvPr/>
        </p:nvPicPr>
        <p:blipFill>
          <a:blip r:embed="rId2" cstate="print"/>
          <a:stretch>
            <a:fillRect/>
          </a:stretch>
        </p:blipFill>
        <p:spPr>
          <a:xfrm>
            <a:off x="11226800" y="2514600"/>
            <a:ext cx="6324600" cy="3194601"/>
          </a:xfrm>
          <a:prstGeom prst="rect">
            <a:avLst/>
          </a:prstGeom>
        </p:spPr>
      </p:pic>
      <p:sp>
        <p:nvSpPr>
          <p:cNvPr id="8" name="object 8"/>
          <p:cNvSpPr txBox="1"/>
          <p:nvPr/>
        </p:nvSpPr>
        <p:spPr>
          <a:xfrm>
            <a:off x="330200" y="381000"/>
            <a:ext cx="10591800" cy="9474389"/>
          </a:xfrm>
          <a:prstGeom prst="rect">
            <a:avLst/>
          </a:prstGeom>
        </p:spPr>
        <p:txBody>
          <a:bodyPr vert="horz" wrap="square" lIns="0" tIns="12700" rIns="0" bIns="0" rtlCol="0">
            <a:spAutoFit/>
          </a:bodyPr>
          <a:lstStyle/>
          <a:p>
            <a:pPr marL="12700" algn="just">
              <a:spcBef>
                <a:spcPts val="100"/>
              </a:spcBef>
            </a:pPr>
            <a:r>
              <a:rPr lang="es-MX" sz="2400" spc="-5" dirty="0">
                <a:latin typeface="Comic Sans MS"/>
                <a:cs typeface="Comic Sans MS"/>
              </a:rPr>
              <a:t>Sin embargo,</a:t>
            </a:r>
            <a:r>
              <a:rPr lang="es-MX" sz="2400" dirty="0">
                <a:latin typeface="Comic Sans MS"/>
                <a:cs typeface="Comic Sans MS"/>
              </a:rPr>
              <a:t> </a:t>
            </a:r>
            <a:r>
              <a:rPr lang="es-MX" sz="2400" spc="-5" dirty="0">
                <a:latin typeface="Comic Sans MS"/>
                <a:cs typeface="Comic Sans MS"/>
              </a:rPr>
              <a:t>existen</a:t>
            </a:r>
            <a:r>
              <a:rPr lang="es-MX" sz="2400" spc="5" dirty="0">
                <a:latin typeface="Comic Sans MS"/>
                <a:cs typeface="Comic Sans MS"/>
              </a:rPr>
              <a:t> </a:t>
            </a:r>
            <a:r>
              <a:rPr lang="es-MX" sz="2400" spc="-5" dirty="0">
                <a:latin typeface="Comic Sans MS"/>
                <a:cs typeface="Comic Sans MS"/>
              </a:rPr>
              <a:t>tres</a:t>
            </a:r>
            <a:r>
              <a:rPr lang="es-MX" sz="2400" dirty="0">
                <a:latin typeface="Comic Sans MS"/>
                <a:cs typeface="Comic Sans MS"/>
              </a:rPr>
              <a:t> </a:t>
            </a:r>
            <a:r>
              <a:rPr lang="es-MX" sz="2400" spc="-5" dirty="0">
                <a:latin typeface="Comic Sans MS"/>
                <a:cs typeface="Comic Sans MS"/>
              </a:rPr>
              <a:t>problemas</a:t>
            </a:r>
            <a:r>
              <a:rPr lang="es-MX" sz="2400" spc="5" dirty="0">
                <a:latin typeface="Comic Sans MS"/>
                <a:cs typeface="Comic Sans MS"/>
              </a:rPr>
              <a:t> </a:t>
            </a:r>
            <a:r>
              <a:rPr lang="es-MX" sz="2400" spc="-5" dirty="0">
                <a:latin typeface="Comic Sans MS"/>
                <a:cs typeface="Comic Sans MS"/>
              </a:rPr>
              <a:t>con</a:t>
            </a:r>
            <a:r>
              <a:rPr lang="es-MX" sz="2400" spc="5"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ajuste.</a:t>
            </a:r>
            <a:endParaRPr lang="es-MX" sz="2400" dirty="0">
              <a:latin typeface="Comic Sans MS"/>
              <a:cs typeface="Comic Sans MS"/>
            </a:endParaRPr>
          </a:p>
          <a:p>
            <a:pPr marL="12700" algn="just">
              <a:spcBef>
                <a:spcPts val="100"/>
              </a:spcBef>
            </a:pPr>
            <a:endParaRPr lang="es-MX" sz="2400" dirty="0">
              <a:latin typeface="Comic Sans MS"/>
              <a:cs typeface="Comic Sans MS"/>
            </a:endParaRPr>
          </a:p>
          <a:p>
            <a:pPr marL="469265" marR="5080" indent="-457200" algn="just">
              <a:spcBef>
                <a:spcPts val="100"/>
              </a:spcBef>
              <a:buFont typeface="+mj-lt"/>
              <a:buAutoNum type="arabicPeriod"/>
            </a:pP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líneas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salen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subestación</a:t>
            </a:r>
            <a:r>
              <a:rPr lang="es-MX" sz="2400" dirty="0">
                <a:latin typeface="Comic Sans MS"/>
                <a:cs typeface="Comic Sans MS"/>
              </a:rPr>
              <a:t> </a:t>
            </a:r>
            <a:r>
              <a:rPr lang="es-MX" sz="2400" spc="-5" dirty="0">
                <a:latin typeface="Comic Sans MS"/>
                <a:cs typeface="Comic Sans MS"/>
              </a:rPr>
              <a:t>son relativamente</a:t>
            </a:r>
            <a:r>
              <a:rPr lang="es-MX" sz="2400" dirty="0">
                <a:latin typeface="Comic Sans MS"/>
                <a:cs typeface="Comic Sans MS"/>
              </a:rPr>
              <a:t> </a:t>
            </a:r>
            <a:r>
              <a:rPr lang="es-MX" sz="2400" spc="-5" dirty="0">
                <a:latin typeface="Comic Sans MS"/>
                <a:cs typeface="Comic Sans MS"/>
              </a:rPr>
              <a:t>cortas,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impedancia</a:t>
            </a:r>
            <a:r>
              <a:rPr lang="es-MX" sz="2400" dirty="0">
                <a:latin typeface="Comic Sans MS"/>
                <a:cs typeface="Comic Sans MS"/>
              </a:rPr>
              <a:t> </a:t>
            </a:r>
            <a:r>
              <a:rPr lang="es-MX" sz="2400" spc="-5" dirty="0">
                <a:latin typeface="Comic Sans MS"/>
                <a:cs typeface="Comic Sans MS"/>
              </a:rPr>
              <a:t>del transformador elevador podría causar que la zona corta vea más allá de la protección de línea.</a:t>
            </a:r>
            <a:r>
              <a:rPr lang="es-MX" sz="2400" spc="520" dirty="0">
                <a:latin typeface="Comic Sans MS"/>
                <a:cs typeface="Comic Sans MS"/>
              </a:rPr>
              <a:t> </a:t>
            </a:r>
            <a:r>
              <a:rPr lang="es-MX" sz="2400" spc="-5" dirty="0">
                <a:latin typeface="Comic Sans MS"/>
                <a:cs typeface="Comic Sans MS"/>
              </a:rPr>
              <a:t>Ajuste el relé con margen para permitir que los errores de impedancia puedan agregar más impedancia al ajuste que la</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corta.</a:t>
            </a:r>
            <a:endParaRPr lang="es-MX" sz="2400" dirty="0">
              <a:latin typeface="Comic Sans MS"/>
              <a:cs typeface="Comic Sans MS"/>
            </a:endParaRPr>
          </a:p>
          <a:p>
            <a:pPr marL="469900" indent="-457200" algn="just">
              <a:spcBef>
                <a:spcPts val="100"/>
              </a:spcBef>
              <a:buFont typeface="+mj-lt"/>
              <a:buAutoNum type="arabicPeriod"/>
            </a:pPr>
            <a:endParaRPr lang="es-MX" sz="2400" dirty="0">
              <a:latin typeface="Comic Sans MS"/>
              <a:cs typeface="Comic Sans MS"/>
            </a:endParaRPr>
          </a:p>
          <a:p>
            <a:pPr marL="469900" indent="-457200" algn="just">
              <a:spcBef>
                <a:spcPts val="100"/>
              </a:spcBef>
              <a:buFont typeface="+mj-lt"/>
              <a:buAutoNum type="arabicPeriod"/>
            </a:pP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problema</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a:latin typeface="Comic Sans MS"/>
                <a:cs typeface="Comic Sans MS"/>
              </a:rPr>
              <a:t>esquemas</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protección</a:t>
            </a:r>
            <a:r>
              <a:rPr lang="es-MX" sz="2400" spc="254" dirty="0">
                <a:latin typeface="Comic Sans MS"/>
                <a:cs typeface="Comic Sans MS"/>
              </a:rPr>
              <a:t> </a:t>
            </a:r>
            <a:r>
              <a:rPr lang="es-MX" sz="2400" spc="-5" dirty="0">
                <a:latin typeface="Comic Sans MS"/>
                <a:cs typeface="Comic Sans MS"/>
              </a:rPr>
              <a:t>con relés antiguos sin protección para tensión cero de falla</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cercanas</a:t>
            </a:r>
            <a:r>
              <a:rPr lang="es-MX" sz="2400" dirty="0">
                <a:latin typeface="Comic Sans MS"/>
                <a:cs typeface="Comic Sans MS"/>
              </a:rPr>
              <a:t> </a:t>
            </a:r>
            <a:r>
              <a:rPr lang="es-MX" sz="2400" spc="-5" dirty="0">
                <a:latin typeface="Comic Sans MS"/>
                <a:cs typeface="Comic Sans MS"/>
              </a:rPr>
              <a:t>causa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de disparo del relé no opere.</a:t>
            </a:r>
            <a:r>
              <a:rPr lang="es-MX" sz="2400" dirty="0">
                <a:latin typeface="Comic Sans MS"/>
                <a:cs typeface="Comic Sans MS"/>
              </a:rPr>
              <a:t> </a:t>
            </a:r>
            <a:r>
              <a:rPr lang="es-MX" sz="2400" spc="-5" dirty="0">
                <a:latin typeface="Comic Sans MS"/>
                <a:cs typeface="Comic Sans MS"/>
              </a:rPr>
              <a:t>Si no existe la protección para</a:t>
            </a:r>
            <a:r>
              <a:rPr lang="es-MX" sz="2400" spc="114" dirty="0">
                <a:latin typeface="Comic Sans MS"/>
                <a:cs typeface="Comic Sans MS"/>
              </a:rPr>
              <a:t> </a:t>
            </a:r>
            <a:r>
              <a:rPr lang="es-MX" sz="2400" spc="-5" dirty="0">
                <a:latin typeface="Comic Sans MS"/>
                <a:cs typeface="Comic Sans MS"/>
              </a:rPr>
              <a:t>tensión</a:t>
            </a:r>
            <a:r>
              <a:rPr lang="es-MX" sz="2400" spc="110" dirty="0">
                <a:latin typeface="Comic Sans MS"/>
                <a:cs typeface="Comic Sans MS"/>
              </a:rPr>
              <a:t> </a:t>
            </a:r>
            <a:r>
              <a:rPr lang="es-MX" sz="2400" spc="-5" dirty="0">
                <a:latin typeface="Comic Sans MS"/>
                <a:cs typeface="Comic Sans MS"/>
              </a:rPr>
              <a:t>cero</a:t>
            </a:r>
            <a:r>
              <a:rPr lang="es-MX" sz="2400" spc="120" dirty="0">
                <a:latin typeface="Comic Sans MS"/>
                <a:cs typeface="Comic Sans MS"/>
              </a:rPr>
              <a:t> </a:t>
            </a:r>
            <a:r>
              <a:rPr lang="es-MX" sz="2400" spc="-5" dirty="0">
                <a:latin typeface="Comic Sans MS"/>
                <a:cs typeface="Comic Sans MS"/>
              </a:rPr>
              <a:t>de</a:t>
            </a:r>
            <a:r>
              <a:rPr lang="es-MX" sz="2400" spc="110" dirty="0">
                <a:latin typeface="Comic Sans MS"/>
                <a:cs typeface="Comic Sans MS"/>
              </a:rPr>
              <a:t> </a:t>
            </a:r>
            <a:r>
              <a:rPr lang="es-MX" sz="2400" spc="-5" dirty="0">
                <a:latin typeface="Comic Sans MS"/>
                <a:cs typeface="Comic Sans MS"/>
              </a:rPr>
              <a:t>falla</a:t>
            </a:r>
            <a:r>
              <a:rPr lang="es-MX" sz="2400" spc="114" dirty="0">
                <a:latin typeface="Comic Sans MS"/>
                <a:cs typeface="Comic Sans MS"/>
              </a:rPr>
              <a:t> </a:t>
            </a:r>
            <a:r>
              <a:rPr lang="es-MX" sz="2400" spc="-5" dirty="0">
                <a:latin typeface="Comic Sans MS"/>
                <a:cs typeface="Comic Sans MS"/>
              </a:rPr>
              <a:t>sobre</a:t>
            </a:r>
            <a:r>
              <a:rPr lang="es-MX" sz="2400" spc="114" dirty="0">
                <a:latin typeface="Comic Sans MS"/>
                <a:cs typeface="Comic Sans MS"/>
              </a:rPr>
              <a:t> </a:t>
            </a:r>
            <a:r>
              <a:rPr lang="es-MX" sz="2400" spc="-5" dirty="0">
                <a:latin typeface="Comic Sans MS"/>
                <a:cs typeface="Comic Sans MS"/>
              </a:rPr>
              <a:t>el</a:t>
            </a:r>
            <a:r>
              <a:rPr lang="es-MX" sz="2400" spc="120" dirty="0">
                <a:latin typeface="Comic Sans MS"/>
                <a:cs typeface="Comic Sans MS"/>
              </a:rPr>
              <a:t> </a:t>
            </a:r>
            <a:r>
              <a:rPr lang="es-MX" sz="2400" spc="-5" dirty="0">
                <a:latin typeface="Comic Sans MS"/>
                <a:cs typeface="Comic Sans MS"/>
              </a:rPr>
              <a:t>bus</a:t>
            </a:r>
            <a:r>
              <a:rPr lang="es-MX" sz="2400" spc="110" dirty="0">
                <a:latin typeface="Comic Sans MS"/>
                <a:cs typeface="Comic Sans MS"/>
              </a:rPr>
              <a:t> </a:t>
            </a:r>
            <a:r>
              <a:rPr lang="es-MX" sz="2400" spc="-5" dirty="0">
                <a:latin typeface="Comic Sans MS"/>
                <a:cs typeface="Comic Sans MS"/>
              </a:rPr>
              <a:t>del</a:t>
            </a:r>
            <a:r>
              <a:rPr lang="es-MX" sz="2400" spc="114" dirty="0">
                <a:latin typeface="Comic Sans MS"/>
                <a:cs typeface="Comic Sans MS"/>
              </a:rPr>
              <a:t> </a:t>
            </a:r>
            <a:r>
              <a:rPr lang="es-MX" sz="2400" spc="-5" dirty="0">
                <a:latin typeface="Comic Sans MS"/>
                <a:cs typeface="Comic Sans MS"/>
              </a:rPr>
              <a:t>sistema de</a:t>
            </a:r>
            <a:r>
              <a:rPr lang="es-MX" sz="2400" spc="145" dirty="0">
                <a:latin typeface="Comic Sans MS"/>
                <a:cs typeface="Comic Sans MS"/>
              </a:rPr>
              <a:t> </a:t>
            </a:r>
            <a:r>
              <a:rPr lang="es-MX" sz="2400" spc="-5" dirty="0">
                <a:latin typeface="Comic Sans MS"/>
                <a:cs typeface="Comic Sans MS"/>
              </a:rPr>
              <a:t>potencia,</a:t>
            </a:r>
            <a:r>
              <a:rPr lang="es-MX" sz="2400" spc="145" dirty="0">
                <a:latin typeface="Comic Sans MS"/>
                <a:cs typeface="Comic Sans MS"/>
              </a:rPr>
              <a:t> </a:t>
            </a:r>
            <a:r>
              <a:rPr lang="es-MX" sz="2400" spc="-5" dirty="0">
                <a:latin typeface="Comic Sans MS"/>
                <a:cs typeface="Comic Sans MS"/>
              </a:rPr>
              <a:t>se</a:t>
            </a:r>
            <a:r>
              <a:rPr lang="es-MX" sz="2400" spc="145" dirty="0">
                <a:latin typeface="Comic Sans MS"/>
                <a:cs typeface="Comic Sans MS"/>
              </a:rPr>
              <a:t> </a:t>
            </a:r>
            <a:r>
              <a:rPr lang="es-MX" sz="2400" spc="-5" dirty="0">
                <a:latin typeface="Comic Sans MS"/>
                <a:cs typeface="Comic Sans MS"/>
              </a:rPr>
              <a:t>requiere</a:t>
            </a:r>
            <a:r>
              <a:rPr lang="es-MX" sz="2400" spc="140" dirty="0">
                <a:latin typeface="Comic Sans MS"/>
                <a:cs typeface="Comic Sans MS"/>
              </a:rPr>
              <a:t> </a:t>
            </a:r>
            <a:r>
              <a:rPr lang="es-MX" sz="2400" spc="-5" dirty="0">
                <a:latin typeface="Comic Sans MS"/>
                <a:cs typeface="Comic Sans MS"/>
              </a:rPr>
              <a:t>el</a:t>
            </a:r>
            <a:r>
              <a:rPr lang="es-MX" sz="2400" spc="140" dirty="0">
                <a:latin typeface="Comic Sans MS"/>
                <a:cs typeface="Comic Sans MS"/>
              </a:rPr>
              <a:t> </a:t>
            </a:r>
            <a:r>
              <a:rPr lang="es-MX" sz="2400" spc="-5" dirty="0">
                <a:latin typeface="Comic Sans MS"/>
                <a:cs typeface="Comic Sans MS"/>
              </a:rPr>
              <a:t>disparo</a:t>
            </a:r>
            <a:r>
              <a:rPr lang="es-MX" sz="2400" spc="140" dirty="0">
                <a:latin typeface="Comic Sans MS"/>
                <a:cs typeface="Comic Sans MS"/>
              </a:rPr>
              <a:t> </a:t>
            </a:r>
            <a:r>
              <a:rPr lang="es-MX" sz="2400" spc="-5" dirty="0">
                <a:latin typeface="Comic Sans MS"/>
                <a:cs typeface="Comic Sans MS"/>
              </a:rPr>
              <a:t>de</a:t>
            </a:r>
            <a:r>
              <a:rPr lang="es-MX" sz="2400" spc="140" dirty="0">
                <a:latin typeface="Comic Sans MS"/>
                <a:cs typeface="Comic Sans MS"/>
              </a:rPr>
              <a:t> </a:t>
            </a:r>
            <a:r>
              <a:rPr lang="es-MX" sz="2400" spc="-5" dirty="0">
                <a:latin typeface="Comic Sans MS"/>
                <a:cs typeface="Comic Sans MS"/>
              </a:rPr>
              <a:t>alta</a:t>
            </a:r>
            <a:r>
              <a:rPr lang="es-MX" sz="2400" spc="140" dirty="0">
                <a:latin typeface="Comic Sans MS"/>
                <a:cs typeface="Comic Sans MS"/>
              </a:rPr>
              <a:t> </a:t>
            </a:r>
            <a:r>
              <a:rPr lang="es-MX" sz="2400" spc="-5" dirty="0">
                <a:latin typeface="Comic Sans MS"/>
                <a:cs typeface="Comic Sans MS"/>
              </a:rPr>
              <a:t>rapidez del generador para prevenir </a:t>
            </a:r>
            <a:r>
              <a:rPr lang="es-MX" sz="2400" spc="-5" dirty="0" err="1">
                <a:latin typeface="Comic Sans MS"/>
                <a:cs typeface="Comic Sans MS"/>
              </a:rPr>
              <a:t>recierre</a:t>
            </a:r>
            <a:r>
              <a:rPr lang="es-MX" sz="2400" spc="-5" dirty="0">
                <a:latin typeface="Comic Sans MS"/>
                <a:cs typeface="Comic Sans MS"/>
              </a:rPr>
              <a:t> fuera de fase de</a:t>
            </a:r>
            <a:r>
              <a:rPr lang="es-MX" sz="2400" spc="225" dirty="0">
                <a:latin typeface="Comic Sans MS"/>
                <a:cs typeface="Comic Sans MS"/>
              </a:rPr>
              <a:t> </a:t>
            </a:r>
            <a:r>
              <a:rPr lang="es-MX" sz="2400" spc="-5" dirty="0">
                <a:latin typeface="Comic Sans MS"/>
                <a:cs typeface="Comic Sans MS"/>
              </a:rPr>
              <a:t>los</a:t>
            </a:r>
            <a:r>
              <a:rPr lang="es-MX" sz="2400" spc="235" dirty="0">
                <a:latin typeface="Comic Sans MS"/>
                <a:cs typeface="Comic Sans MS"/>
              </a:rPr>
              <a:t> </a:t>
            </a:r>
            <a:r>
              <a:rPr lang="es-MX" sz="2400" spc="-5" dirty="0">
                <a:latin typeface="Comic Sans MS"/>
                <a:cs typeface="Comic Sans MS"/>
              </a:rPr>
              <a:t>relés</a:t>
            </a:r>
            <a:r>
              <a:rPr lang="es-MX" sz="2400" spc="225" dirty="0">
                <a:latin typeface="Comic Sans MS"/>
                <a:cs typeface="Comic Sans MS"/>
              </a:rPr>
              <a:t> </a:t>
            </a:r>
            <a:r>
              <a:rPr lang="es-MX" sz="2400" spc="-5" dirty="0">
                <a:latin typeface="Comic Sans MS"/>
                <a:cs typeface="Comic Sans MS"/>
              </a:rPr>
              <a:t>de</a:t>
            </a:r>
            <a:r>
              <a:rPr lang="es-MX" sz="2400" spc="229" dirty="0">
                <a:latin typeface="Comic Sans MS"/>
                <a:cs typeface="Comic Sans MS"/>
              </a:rPr>
              <a:t> </a:t>
            </a:r>
            <a:r>
              <a:rPr lang="es-MX" sz="2400" spc="-5" dirty="0">
                <a:latin typeface="Comic Sans MS"/>
                <a:cs typeface="Comic Sans MS"/>
              </a:rPr>
              <a:t>transmisión</a:t>
            </a:r>
            <a:r>
              <a:rPr lang="es-MX" sz="2400" spc="229" dirty="0">
                <a:latin typeface="Comic Sans MS"/>
                <a:cs typeface="Comic Sans MS"/>
              </a:rPr>
              <a:t> </a:t>
            </a:r>
            <a:r>
              <a:rPr lang="es-MX" sz="2400" spc="-5" dirty="0">
                <a:latin typeface="Comic Sans MS"/>
                <a:cs typeface="Comic Sans MS"/>
              </a:rPr>
              <a:t>del</a:t>
            </a:r>
            <a:r>
              <a:rPr lang="es-MX" sz="2400" spc="229" dirty="0">
                <a:latin typeface="Comic Sans MS"/>
                <a:cs typeface="Comic Sans MS"/>
              </a:rPr>
              <a:t> </a:t>
            </a:r>
            <a:r>
              <a:rPr lang="es-MX" sz="2400" spc="-5" dirty="0">
                <a:latin typeface="Comic Sans MS"/>
                <a:cs typeface="Comic Sans MS"/>
              </a:rPr>
              <a:t>extremos</a:t>
            </a:r>
            <a:r>
              <a:rPr lang="es-MX" sz="2400" spc="229" dirty="0">
                <a:latin typeface="Comic Sans MS"/>
                <a:cs typeface="Comic Sans MS"/>
              </a:rPr>
              <a:t> </a:t>
            </a:r>
            <a:r>
              <a:rPr lang="es-MX" sz="2400" spc="-5" dirty="0">
                <a:latin typeface="Comic Sans MS"/>
                <a:cs typeface="Comic Sans MS"/>
              </a:rPr>
              <a:t>remoto. Los beneficios</a:t>
            </a:r>
            <a:r>
              <a:rPr lang="es-MX" sz="2400" dirty="0">
                <a:latin typeface="Comic Sans MS"/>
                <a:cs typeface="Comic Sans MS"/>
              </a:rPr>
              <a:t> </a:t>
            </a:r>
            <a:r>
              <a:rPr lang="es-MX" sz="2400" spc="-5" dirty="0">
                <a:latin typeface="Comic Sans MS"/>
                <a:cs typeface="Comic Sans MS"/>
              </a:rPr>
              <a:t>de tiempos de disparo cortos para fallas dentro de la zona entre los interruptores del generador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distancia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respaldo</a:t>
            </a:r>
            <a:r>
              <a:rPr lang="es-MX" sz="2400" dirty="0">
                <a:latin typeface="Comic Sans MS"/>
                <a:cs typeface="Comic Sans MS"/>
              </a:rPr>
              <a:t> </a:t>
            </a:r>
            <a:r>
              <a:rPr lang="es-MX" sz="2400" spc="-5" dirty="0">
                <a:latin typeface="Comic Sans MS"/>
                <a:cs typeface="Comic Sans MS"/>
              </a:rPr>
              <a:t>son minimizados por el decremento lento del campo y las características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p>
          <a:p>
            <a:pPr marL="469900" indent="-457200" algn="just">
              <a:spcBef>
                <a:spcPts val="100"/>
              </a:spcBef>
              <a:buFont typeface="+mj-lt"/>
              <a:buAutoNum type="arabicPeriod"/>
            </a:pPr>
            <a:endParaRPr lang="es-MX" sz="2400" dirty="0">
              <a:latin typeface="Comic Sans MS"/>
              <a:cs typeface="Comic Sans MS"/>
            </a:endParaRPr>
          </a:p>
          <a:p>
            <a:pPr marL="469900" indent="-457200" algn="just">
              <a:spcBef>
                <a:spcPts val="100"/>
              </a:spcBef>
              <a:buFont typeface="+mj-lt"/>
              <a:buAutoNum type="arabicPeriod"/>
            </a:pPr>
            <a:r>
              <a:rPr lang="es-MX" sz="2400" spc="-5" dirty="0">
                <a:latin typeface="Comic Sans MS"/>
                <a:cs typeface="Comic Sans MS"/>
              </a:rPr>
              <a:t>El ajuste de alcance largo debe ser checado para la coordinación con los relés del bus auxiliar.</a:t>
            </a:r>
            <a:r>
              <a:rPr lang="es-MX" sz="2400" dirty="0">
                <a:latin typeface="Comic Sans MS"/>
                <a:cs typeface="Comic Sans MS"/>
              </a:rPr>
              <a:t> </a:t>
            </a:r>
            <a:r>
              <a:rPr lang="es-MX" sz="2400" spc="-5" dirty="0">
                <a:latin typeface="Comic Sans MS"/>
                <a:cs typeface="Comic Sans MS"/>
              </a:rPr>
              <a:t>El ajuste de</a:t>
            </a:r>
            <a:r>
              <a:rPr lang="es-MX" sz="2400" dirty="0">
                <a:latin typeface="Comic Sans MS"/>
                <a:cs typeface="Comic Sans MS"/>
              </a:rPr>
              <a:t> </a:t>
            </a:r>
            <a:r>
              <a:rPr lang="es-MX" sz="2400" spc="-5" dirty="0">
                <a:latin typeface="Comic Sans MS"/>
                <a:cs typeface="Comic Sans MS"/>
              </a:rPr>
              <a:t>alcance</a:t>
            </a:r>
            <a:r>
              <a:rPr lang="es-MX" sz="2400" dirty="0">
                <a:latin typeface="Comic Sans MS"/>
                <a:cs typeface="Comic Sans MS"/>
              </a:rPr>
              <a:t> </a:t>
            </a:r>
            <a:r>
              <a:rPr lang="es-MX" sz="2400" spc="-5" dirty="0">
                <a:latin typeface="Comic Sans MS"/>
                <a:cs typeface="Comic Sans MS"/>
              </a:rPr>
              <a:t>largo</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permitir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respuesta</a:t>
            </a:r>
            <a:r>
              <a:rPr lang="es-MX" sz="2400" dirty="0">
                <a:latin typeface="Comic Sans MS"/>
                <a:cs typeface="Comic Sans MS"/>
              </a:rPr>
              <a:t> </a:t>
            </a:r>
            <a:r>
              <a:rPr lang="es-MX" sz="2400" spc="-5" dirty="0">
                <a:latin typeface="Comic Sans MS"/>
                <a:cs typeface="Comic Sans MS"/>
              </a:rPr>
              <a:t>del regulador para sobrecargas en el sistema de tiempo corto y permitir la recuperación de oscilaciones del generador.</a:t>
            </a:r>
            <a:r>
              <a:rPr lang="es-MX" sz="2400" dirty="0">
                <a:latin typeface="Comic Sans MS"/>
                <a:cs typeface="Comic Sans MS"/>
              </a:rPr>
              <a:t> </a:t>
            </a:r>
            <a:r>
              <a:rPr lang="es-MX" sz="2400" spc="-5" dirty="0">
                <a:latin typeface="Comic Sans MS"/>
                <a:cs typeface="Comic Sans MS"/>
              </a:rPr>
              <a:t>Debido a estas condiciones, los relés de distancia</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ajustarse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permitir</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del 200%</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endParaRPr lang="es-MX" sz="2400" dirty="0">
              <a:latin typeface="Comic Sans MS"/>
              <a:cs typeface="Comic Sans MS"/>
            </a:endParaRPr>
          </a:p>
          <a:p>
            <a:pPr marL="12700">
              <a:spcBef>
                <a:spcPts val="100"/>
              </a:spcBef>
            </a:pPr>
            <a:endParaRPr sz="900" dirty="0">
              <a:latin typeface="Comic Sans MS"/>
              <a:cs typeface="Comic Sans MS"/>
            </a:endParaRPr>
          </a:p>
        </p:txBody>
      </p:sp>
      <p:sp>
        <p:nvSpPr>
          <p:cNvPr id="16" name="CuadroTexto 15">
            <a:extLst>
              <a:ext uri="{FF2B5EF4-FFF2-40B4-BE49-F238E27FC236}">
                <a16:creationId xmlns="" xmlns:a16="http://schemas.microsoft.com/office/drawing/2014/main" id="{7D7DF1A8-6376-42BD-9AFC-BDF3E9DD2D02}"/>
              </a:ext>
            </a:extLst>
          </p:cNvPr>
          <p:cNvSpPr txBox="1"/>
          <p:nvPr/>
        </p:nvSpPr>
        <p:spPr>
          <a:xfrm>
            <a:off x="11950700" y="5867400"/>
            <a:ext cx="4876800" cy="707886"/>
          </a:xfrm>
          <a:prstGeom prst="rect">
            <a:avLst/>
          </a:prstGeom>
          <a:noFill/>
        </p:spPr>
        <p:txBody>
          <a:bodyPr wrap="square">
            <a:spAutoFit/>
          </a:bodyPr>
          <a:lstStyle/>
          <a:p>
            <a:pPr algn="ctr"/>
            <a:r>
              <a:rPr lang="es-MX" sz="2000" b="1" dirty="0">
                <a:latin typeface="Comic Sans MS" panose="030F0702030302020204" pitchFamily="66" charset="0"/>
              </a:rPr>
              <a:t>Figura 3. Configuración de un sistema complejo con </a:t>
            </a:r>
            <a:r>
              <a:rPr lang="es-MX" sz="2000" b="1" dirty="0" err="1">
                <a:latin typeface="Comic Sans MS" panose="030F0702030302020204" pitchFamily="66" charset="0"/>
              </a:rPr>
              <a:t>infeeds</a:t>
            </a:r>
            <a:r>
              <a:rPr lang="es-MX" sz="2000" b="1" dirty="0">
                <a:latin typeface="Comic Sans MS" panose="030F0702030302020204" pitchFamily="66" charset="0"/>
              </a:rPr>
              <a:t> múltiples</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338772198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54000" y="381000"/>
            <a:ext cx="16764000" cy="7971413"/>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PROTECCION</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RESPALDO</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TIERRA</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figura</a:t>
            </a:r>
            <a:r>
              <a:rPr lang="es-MX" sz="2400" dirty="0">
                <a:latin typeface="Comic Sans MS"/>
                <a:cs typeface="Comic Sans MS"/>
              </a:rPr>
              <a:t> </a:t>
            </a:r>
            <a:r>
              <a:rPr lang="es-MX" sz="2400" spc="-5" dirty="0">
                <a:latin typeface="Comic Sans MS"/>
                <a:cs typeface="Comic Sans MS"/>
              </a:rPr>
              <a:t>1</a:t>
            </a:r>
            <a:r>
              <a:rPr lang="es-MX" sz="2400" dirty="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ubicación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spc="254" dirty="0">
                <a:latin typeface="Comic Sans MS"/>
                <a:cs typeface="Comic Sans MS"/>
              </a:rPr>
              <a:t> </a:t>
            </a:r>
            <a:r>
              <a:rPr lang="es-MX" sz="2400" spc="-5" dirty="0">
                <a:latin typeface="Comic Sans MS"/>
                <a:cs typeface="Comic Sans MS"/>
              </a:rPr>
              <a:t>de protección de respaldo de tierra.</a:t>
            </a:r>
            <a:r>
              <a:rPr lang="es-MX" sz="2400" dirty="0">
                <a:latin typeface="Comic Sans MS"/>
                <a:cs typeface="Comic Sans MS"/>
              </a:rPr>
              <a:t> </a:t>
            </a:r>
            <a:r>
              <a:rPr lang="es-MX" sz="2400" spc="-5" dirty="0">
                <a:latin typeface="Comic Sans MS"/>
                <a:cs typeface="Comic Sans MS"/>
              </a:rPr>
              <a:t>Para el generador conectado en unidad el relé es localizado en el neutro del lado de alta tensión del transformador elevador.</a:t>
            </a:r>
            <a:r>
              <a:rPr lang="es-MX" sz="2400" dirty="0">
                <a:latin typeface="Comic Sans MS"/>
                <a:cs typeface="Comic Sans MS"/>
              </a:rPr>
              <a:t> </a:t>
            </a:r>
            <a:r>
              <a:rPr lang="es-MX" sz="2400" spc="-5" dirty="0">
                <a:latin typeface="Comic Sans MS"/>
                <a:cs typeface="Comic Sans MS"/>
              </a:rPr>
              <a:t>En el generador</a:t>
            </a:r>
            <a:r>
              <a:rPr lang="es-MX" sz="2400" spc="150" dirty="0">
                <a:latin typeface="Comic Sans MS"/>
                <a:cs typeface="Comic Sans MS"/>
              </a:rPr>
              <a:t> </a:t>
            </a:r>
            <a:r>
              <a:rPr lang="es-MX" sz="2400" spc="-5" dirty="0">
                <a:latin typeface="Comic Sans MS"/>
                <a:cs typeface="Comic Sans MS"/>
              </a:rPr>
              <a:t>conectado</a:t>
            </a:r>
            <a:r>
              <a:rPr lang="es-MX" sz="2400" spc="155" dirty="0">
                <a:latin typeface="Comic Sans MS"/>
                <a:cs typeface="Comic Sans MS"/>
              </a:rPr>
              <a:t> </a:t>
            </a:r>
            <a:r>
              <a:rPr lang="es-MX" sz="2400" spc="-5" dirty="0">
                <a:latin typeface="Comic Sans MS"/>
                <a:cs typeface="Comic Sans MS"/>
              </a:rPr>
              <a:t>directamente,</a:t>
            </a:r>
            <a:r>
              <a:rPr lang="es-MX" sz="2400" spc="150" dirty="0">
                <a:latin typeface="Comic Sans MS"/>
                <a:cs typeface="Comic Sans MS"/>
              </a:rPr>
              <a:t> </a:t>
            </a:r>
            <a:r>
              <a:rPr lang="es-MX" sz="2400" spc="-5" dirty="0">
                <a:latin typeface="Comic Sans MS"/>
                <a:cs typeface="Comic Sans MS"/>
              </a:rPr>
              <a:t>el</a:t>
            </a:r>
            <a:r>
              <a:rPr lang="es-MX" sz="2400" spc="155" dirty="0">
                <a:latin typeface="Comic Sans MS"/>
                <a:cs typeface="Comic Sans MS"/>
              </a:rPr>
              <a:t> </a:t>
            </a:r>
            <a:r>
              <a:rPr lang="es-MX" sz="2400" spc="-5" dirty="0">
                <a:latin typeface="Comic Sans MS"/>
                <a:cs typeface="Comic Sans MS"/>
              </a:rPr>
              <a:t>relé</a:t>
            </a:r>
            <a:r>
              <a:rPr lang="es-MX" sz="2400" spc="150"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respaldo es</a:t>
            </a:r>
            <a:r>
              <a:rPr lang="es-MX" sz="2400" dirty="0">
                <a:latin typeface="Comic Sans MS"/>
                <a:cs typeface="Comic Sans MS"/>
              </a:rPr>
              <a:t> </a:t>
            </a:r>
            <a:r>
              <a:rPr lang="es-MX" sz="2400" spc="-5" dirty="0">
                <a:latin typeface="Comic Sans MS"/>
                <a:cs typeface="Comic Sans MS"/>
              </a:rPr>
              <a:t>conectado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 neutro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algunas</a:t>
            </a:r>
            <a:r>
              <a:rPr lang="es-MX" sz="2400" dirty="0">
                <a:latin typeface="Comic Sans MS"/>
                <a:cs typeface="Comic Sans MS"/>
              </a:rPr>
              <a:t> </a:t>
            </a:r>
            <a:r>
              <a:rPr lang="es-MX" sz="2400" spc="-5" dirty="0">
                <a:latin typeface="Comic Sans MS"/>
                <a:cs typeface="Comic Sans MS"/>
              </a:rPr>
              <a:t>aplicaciones,</a:t>
            </a:r>
            <a:r>
              <a:rPr lang="es-MX" sz="2400" dirty="0">
                <a:latin typeface="Comic Sans MS"/>
                <a:cs typeface="Comic Sans MS"/>
              </a:rPr>
              <a:t> </a:t>
            </a:r>
            <a:r>
              <a:rPr lang="es-MX" sz="2400" spc="-5" dirty="0">
                <a:latin typeface="Comic Sans MS"/>
                <a:cs typeface="Comic Sans MS"/>
              </a:rPr>
              <a:t>es ventajoso tener un relé de respaldo de tierra fuera de línea y en línea.</a:t>
            </a:r>
            <a:r>
              <a:rPr lang="es-MX" sz="2400" dirty="0">
                <a:latin typeface="Comic Sans MS"/>
                <a:cs typeface="Comic Sans MS"/>
              </a:rPr>
              <a:t> </a:t>
            </a:r>
            <a:r>
              <a:rPr lang="es-MX" sz="2400" spc="-5" dirty="0">
                <a:latin typeface="Comic Sans MS"/>
                <a:cs typeface="Comic Sans MS"/>
              </a:rPr>
              <a:t>Antes de la sincronización, el relé de tierra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ajuste</a:t>
            </a:r>
            <a:r>
              <a:rPr lang="es-MX" sz="2400" dirty="0">
                <a:latin typeface="Comic Sans MS"/>
                <a:cs typeface="Comic Sans MS"/>
              </a:rPr>
              <a:t> </a:t>
            </a:r>
            <a:r>
              <a:rPr lang="es-MX" sz="2400" spc="-5" dirty="0">
                <a:latin typeface="Comic Sans MS"/>
                <a:cs typeface="Comic Sans MS"/>
              </a:rPr>
              <a:t>bajo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conectado</a:t>
            </a:r>
            <a:r>
              <a:rPr lang="es-MX" sz="2400" spc="254" dirty="0">
                <a:latin typeface="Comic Sans MS"/>
                <a:cs typeface="Comic Sans MS"/>
              </a:rPr>
              <a:t> </a:t>
            </a:r>
            <a:r>
              <a:rPr lang="es-MX" sz="2400" spc="-5" dirty="0">
                <a:latin typeface="Comic Sans MS"/>
                <a:cs typeface="Comic Sans MS"/>
              </a:rPr>
              <a:t>en unidad puede proteger las boquillas de alta tensión del transformador y los conductores a los interruptores del generador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rapidez.</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 interruptor del generador abierto, no hay necesidad de coordinar</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 conectado</a:t>
            </a:r>
            <a:r>
              <a:rPr lang="es-MX" sz="2400" spc="140" dirty="0">
                <a:latin typeface="Comic Sans MS"/>
                <a:cs typeface="Comic Sans MS"/>
              </a:rPr>
              <a:t> </a:t>
            </a:r>
            <a:r>
              <a:rPr lang="es-MX" sz="2400" spc="-5" dirty="0">
                <a:latin typeface="Comic Sans MS"/>
                <a:cs typeface="Comic Sans MS"/>
              </a:rPr>
              <a:t>directo</a:t>
            </a:r>
            <a:r>
              <a:rPr lang="es-MX" sz="2400" spc="135" dirty="0">
                <a:latin typeface="Comic Sans MS"/>
                <a:cs typeface="Comic Sans MS"/>
              </a:rPr>
              <a:t> </a:t>
            </a:r>
            <a:r>
              <a:rPr lang="es-MX" sz="2400" spc="-5" dirty="0">
                <a:latin typeface="Comic Sans MS"/>
                <a:cs typeface="Comic Sans MS"/>
              </a:rPr>
              <a:t>puede</a:t>
            </a:r>
            <a:r>
              <a:rPr lang="es-MX" sz="2400" spc="135" dirty="0">
                <a:latin typeface="Comic Sans MS"/>
                <a:cs typeface="Comic Sans MS"/>
              </a:rPr>
              <a:t> </a:t>
            </a:r>
            <a:r>
              <a:rPr lang="es-MX" sz="2400" spc="-5" dirty="0">
                <a:latin typeface="Comic Sans MS"/>
                <a:cs typeface="Comic Sans MS"/>
              </a:rPr>
              <a:t>tener</a:t>
            </a:r>
            <a:r>
              <a:rPr lang="es-MX" sz="2400" spc="140" dirty="0">
                <a:latin typeface="Comic Sans MS"/>
                <a:cs typeface="Comic Sans MS"/>
              </a:rPr>
              <a:t> </a:t>
            </a:r>
            <a:r>
              <a:rPr lang="es-MX" sz="2400" spc="-5" dirty="0">
                <a:latin typeface="Comic Sans MS"/>
                <a:cs typeface="Comic Sans MS"/>
              </a:rPr>
              <a:t>protección</a:t>
            </a:r>
            <a:r>
              <a:rPr lang="es-MX" sz="2400" spc="135" dirty="0">
                <a:latin typeface="Comic Sans MS"/>
                <a:cs typeface="Comic Sans MS"/>
              </a:rPr>
              <a:t> </a:t>
            </a:r>
            <a:r>
              <a:rPr lang="es-MX" sz="2400" spc="-5" dirty="0">
                <a:latin typeface="Comic Sans MS"/>
                <a:cs typeface="Comic Sans MS"/>
              </a:rPr>
              <a:t>de</a:t>
            </a:r>
            <a:r>
              <a:rPr lang="es-MX" sz="2400" spc="135" dirty="0">
                <a:latin typeface="Comic Sans MS"/>
                <a:cs typeface="Comic Sans MS"/>
              </a:rPr>
              <a:t> </a:t>
            </a:r>
            <a:r>
              <a:rPr lang="es-MX" sz="2400" spc="-5" dirty="0">
                <a:latin typeface="Comic Sans MS"/>
                <a:cs typeface="Comic Sans MS"/>
              </a:rPr>
              <a:t>tierra</a:t>
            </a:r>
            <a:r>
              <a:rPr lang="es-MX" sz="2400" spc="135" dirty="0">
                <a:latin typeface="Comic Sans MS"/>
                <a:cs typeface="Comic Sans MS"/>
              </a:rPr>
              <a:t> </a:t>
            </a:r>
            <a:r>
              <a:rPr lang="es-MX" sz="2400" spc="-5" dirty="0">
                <a:latin typeface="Comic Sans MS"/>
                <a:cs typeface="Comic Sans MS"/>
              </a:rPr>
              <a:t>de alta</a:t>
            </a:r>
            <a:r>
              <a:rPr lang="es-MX" sz="2400" dirty="0">
                <a:latin typeface="Comic Sans MS"/>
                <a:cs typeface="Comic Sans MS"/>
              </a:rPr>
              <a:t> </a:t>
            </a:r>
            <a:r>
              <a:rPr lang="es-MX" sz="2400" spc="-5" dirty="0">
                <a:latin typeface="Comic Sans MS"/>
                <a:cs typeface="Comic Sans MS"/>
              </a:rPr>
              <a:t>rapidez</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zona</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del generador</a:t>
            </a:r>
            <a:r>
              <a:rPr lang="es-MX" sz="2400" spc="210" dirty="0">
                <a:latin typeface="Comic Sans MS"/>
                <a:cs typeface="Comic Sans MS"/>
              </a:rPr>
              <a:t> </a:t>
            </a:r>
            <a:r>
              <a:rPr lang="es-MX" sz="2400" spc="-5" dirty="0">
                <a:latin typeface="Comic Sans MS"/>
                <a:cs typeface="Comic Sans MS"/>
              </a:rPr>
              <a:t>en</a:t>
            </a:r>
            <a:r>
              <a:rPr lang="es-MX" sz="2400" spc="215" dirty="0">
                <a:latin typeface="Comic Sans MS"/>
                <a:cs typeface="Comic Sans MS"/>
              </a:rPr>
              <a:t> </a:t>
            </a:r>
            <a:r>
              <a:rPr lang="es-MX" sz="2400" spc="-5" dirty="0">
                <a:latin typeface="Comic Sans MS"/>
                <a:cs typeface="Comic Sans MS"/>
              </a:rPr>
              <a:t>operación</a:t>
            </a:r>
            <a:r>
              <a:rPr lang="es-MX" sz="2400" spc="220" dirty="0">
                <a:latin typeface="Comic Sans MS"/>
                <a:cs typeface="Comic Sans MS"/>
              </a:rPr>
              <a:t> </a:t>
            </a:r>
            <a:r>
              <a:rPr lang="es-MX" sz="2400" spc="-5" dirty="0">
                <a:latin typeface="Comic Sans MS"/>
                <a:cs typeface="Comic Sans MS"/>
              </a:rPr>
              <a:t>fuera</a:t>
            </a:r>
            <a:r>
              <a:rPr lang="es-MX" sz="2400" spc="210" dirty="0">
                <a:latin typeface="Comic Sans MS"/>
                <a:cs typeface="Comic Sans MS"/>
              </a:rPr>
              <a:t> </a:t>
            </a:r>
            <a:r>
              <a:rPr lang="es-MX" sz="2400" spc="-5" dirty="0">
                <a:latin typeface="Comic Sans MS"/>
                <a:cs typeface="Comic Sans MS"/>
              </a:rPr>
              <a:t>de</a:t>
            </a:r>
            <a:r>
              <a:rPr lang="es-MX" sz="2400" spc="215" dirty="0">
                <a:latin typeface="Comic Sans MS"/>
                <a:cs typeface="Comic Sans MS"/>
              </a:rPr>
              <a:t> </a:t>
            </a:r>
            <a:r>
              <a:rPr lang="es-MX" sz="2400" spc="-5" dirty="0">
                <a:latin typeface="Comic Sans MS"/>
                <a:cs typeface="Comic Sans MS"/>
              </a:rPr>
              <a:t>línea.</a:t>
            </a:r>
            <a:r>
              <a:rPr lang="es-MX" sz="2400" spc="170" dirty="0">
                <a:latin typeface="Comic Sans MS"/>
                <a:cs typeface="Comic Sans MS"/>
              </a:rPr>
              <a:t> </a:t>
            </a:r>
            <a:r>
              <a:rPr lang="es-MX" sz="2400" spc="-5" dirty="0">
                <a:latin typeface="Comic Sans MS"/>
                <a:cs typeface="Comic Sans MS"/>
              </a:rPr>
              <a:t>El</a:t>
            </a:r>
            <a:r>
              <a:rPr lang="es-MX" sz="2400" spc="210" dirty="0">
                <a:latin typeface="Comic Sans MS"/>
                <a:cs typeface="Comic Sans MS"/>
              </a:rPr>
              <a:t> </a:t>
            </a:r>
            <a:r>
              <a:rPr lang="es-MX" sz="2400" spc="-5" dirty="0">
                <a:latin typeface="Comic Sans MS"/>
                <a:cs typeface="Comic Sans MS"/>
              </a:rPr>
              <a:t>relé</a:t>
            </a:r>
            <a:r>
              <a:rPr lang="es-MX" sz="2400" spc="215" dirty="0">
                <a:latin typeface="Comic Sans MS"/>
                <a:cs typeface="Comic Sans MS"/>
              </a:rPr>
              <a:t> </a:t>
            </a:r>
            <a:r>
              <a:rPr lang="es-MX" sz="2400" spc="-5" dirty="0">
                <a:latin typeface="Comic Sans MS"/>
                <a:cs typeface="Comic Sans MS"/>
              </a:rPr>
              <a:t>usado para la protección de respaldo de tierra es un relé de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característica</a:t>
            </a:r>
            <a:r>
              <a:rPr lang="es-MX" sz="2400" dirty="0">
                <a:latin typeface="Comic Sans MS"/>
                <a:cs typeface="Comic Sans MS"/>
              </a:rPr>
              <a:t> </a:t>
            </a:r>
            <a:r>
              <a:rPr lang="es-MX" sz="2400" spc="-5" dirty="0">
                <a:latin typeface="Comic Sans MS"/>
                <a:cs typeface="Comic Sans MS"/>
              </a:rPr>
              <a:t>de tiempo</a:t>
            </a:r>
            <a:r>
              <a:rPr lang="es-MX" sz="2400" dirty="0">
                <a:latin typeface="Comic Sans MS"/>
                <a:cs typeface="Comic Sans MS"/>
              </a:rPr>
              <a:t> </a:t>
            </a:r>
            <a:r>
              <a:rPr lang="es-MX" sz="2400" spc="-5" dirty="0">
                <a:latin typeface="Comic Sans MS"/>
                <a:cs typeface="Comic Sans MS"/>
              </a:rPr>
              <a:t>inverso</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muy</a:t>
            </a:r>
            <a:r>
              <a:rPr lang="es-MX" sz="2400" dirty="0">
                <a:latin typeface="Comic Sans MS"/>
                <a:cs typeface="Comic Sans MS"/>
              </a:rPr>
              <a:t> </a:t>
            </a:r>
            <a:r>
              <a:rPr lang="es-MX" sz="2400" spc="-5" dirty="0">
                <a:latin typeface="Comic Sans MS"/>
                <a:cs typeface="Comic Sans MS"/>
              </a:rPr>
              <a:t>inverso.</a:t>
            </a:r>
            <a:endParaRPr lang="es-MX" sz="2400" dirty="0">
              <a:latin typeface="Comic Sans MS"/>
              <a:cs typeface="Comic Sans MS"/>
            </a:endParaRPr>
          </a:p>
          <a:p>
            <a:pPr marL="12700" algn="just">
              <a:spcBef>
                <a:spcPts val="100"/>
              </a:spcBef>
            </a:pPr>
            <a:r>
              <a:rPr lang="es-MX" sz="2400" spc="-5" dirty="0">
                <a:latin typeface="Comic Sans MS"/>
                <a:cs typeface="Comic Sans MS"/>
              </a:rPr>
              <a:t>Este relé fuera de línea debe ser ajustado con un ajuste mínimo.</a:t>
            </a:r>
            <a:r>
              <a:rPr lang="es-MX" sz="2400" dirty="0">
                <a:latin typeface="Comic Sans MS"/>
                <a:cs typeface="Comic Sans MS"/>
              </a:rPr>
              <a:t> </a:t>
            </a:r>
            <a:r>
              <a:rPr lang="es-MX" sz="2400" spc="-5" dirty="0">
                <a:latin typeface="Comic Sans MS"/>
                <a:cs typeface="Comic Sans MS"/>
              </a:rPr>
              <a:t>El relé dentro de línea debe ser ajustado para coordinar</a:t>
            </a:r>
            <a:r>
              <a:rPr lang="es-MX" sz="2400" spc="150" dirty="0">
                <a:latin typeface="Comic Sans MS"/>
                <a:cs typeface="Comic Sans MS"/>
              </a:rPr>
              <a:t> </a:t>
            </a:r>
            <a:r>
              <a:rPr lang="es-MX" sz="2400" spc="-5" dirty="0">
                <a:latin typeface="Comic Sans MS"/>
                <a:cs typeface="Comic Sans MS"/>
              </a:rPr>
              <a:t>con</a:t>
            </a:r>
            <a:r>
              <a:rPr lang="es-MX" sz="2400" spc="160" dirty="0">
                <a:latin typeface="Comic Sans MS"/>
                <a:cs typeface="Comic Sans MS"/>
              </a:rPr>
              <a:t> </a:t>
            </a:r>
            <a:r>
              <a:rPr lang="es-MX" sz="2400" spc="-5" dirty="0">
                <a:latin typeface="Comic Sans MS"/>
                <a:cs typeface="Comic Sans MS"/>
              </a:rPr>
              <a:t>la</a:t>
            </a:r>
            <a:r>
              <a:rPr lang="es-MX" sz="2400" spc="155" dirty="0">
                <a:latin typeface="Comic Sans MS"/>
                <a:cs typeface="Comic Sans MS"/>
              </a:rPr>
              <a:t> </a:t>
            </a:r>
            <a:r>
              <a:rPr lang="es-MX" sz="2400" spc="-5" dirty="0">
                <a:latin typeface="Comic Sans MS"/>
                <a:cs typeface="Comic Sans MS"/>
              </a:rPr>
              <a:t>protección</a:t>
            </a:r>
            <a:r>
              <a:rPr lang="es-MX" sz="2400" spc="155"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falla</a:t>
            </a:r>
            <a:r>
              <a:rPr lang="es-MX" sz="2400" spc="150" dirty="0">
                <a:latin typeface="Comic Sans MS"/>
                <a:cs typeface="Comic Sans MS"/>
              </a:rPr>
              <a:t> </a:t>
            </a:r>
            <a:r>
              <a:rPr lang="es-MX" sz="2400" spc="-5" dirty="0">
                <a:latin typeface="Comic Sans MS"/>
                <a:cs typeface="Comic Sans MS"/>
              </a:rPr>
              <a:t>a</a:t>
            </a:r>
            <a:r>
              <a:rPr lang="es-MX" sz="2400" spc="155" dirty="0">
                <a:latin typeface="Comic Sans MS"/>
                <a:cs typeface="Comic Sans MS"/>
              </a:rPr>
              <a:t> </a:t>
            </a:r>
            <a:r>
              <a:rPr lang="es-MX" sz="2400" spc="-5" dirty="0">
                <a:latin typeface="Comic Sans MS"/>
                <a:cs typeface="Comic Sans MS"/>
              </a:rPr>
              <a:t>tierra</a:t>
            </a:r>
            <a:r>
              <a:rPr lang="es-MX" sz="2400" spc="150" dirty="0">
                <a:latin typeface="Comic Sans MS"/>
                <a:cs typeface="Comic Sans MS"/>
              </a:rPr>
              <a:t> </a:t>
            </a:r>
            <a:r>
              <a:rPr lang="es-MX" sz="2400" spc="-5" dirty="0">
                <a:latin typeface="Comic Sans MS"/>
                <a:cs typeface="Comic Sans MS"/>
              </a:rPr>
              <a:t>más</a:t>
            </a:r>
            <a:r>
              <a:rPr lang="es-MX" sz="2400" spc="155" dirty="0">
                <a:latin typeface="Comic Sans MS"/>
                <a:cs typeface="Comic Sans MS"/>
              </a:rPr>
              <a:t> </a:t>
            </a:r>
            <a:r>
              <a:rPr lang="es-MX" sz="2400" spc="-5" dirty="0">
                <a:latin typeface="Comic Sans MS"/>
                <a:cs typeface="Comic Sans MS"/>
              </a:rPr>
              <a:t>lenta del sistema.</a:t>
            </a:r>
            <a:r>
              <a:rPr lang="es-MX" sz="2400" dirty="0">
                <a:latin typeface="Comic Sans MS"/>
                <a:cs typeface="Comic Sans MS"/>
              </a:rPr>
              <a:t> </a:t>
            </a:r>
            <a:r>
              <a:rPr lang="es-MX" sz="2400" spc="-5" dirty="0">
                <a:latin typeface="Comic Sans MS"/>
                <a:cs typeface="Comic Sans MS"/>
              </a:rPr>
              <a:t>Se debe poner especial atención para la coordinación</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distancia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 sobre las líneas de transmisión.</a:t>
            </a:r>
            <a:r>
              <a:rPr lang="es-MX" sz="2400" dirty="0">
                <a:latin typeface="Comic Sans MS"/>
                <a:cs typeface="Comic Sans MS"/>
              </a:rPr>
              <a:t> </a:t>
            </a:r>
            <a:r>
              <a:rPr lang="es-MX" sz="2400" spc="-5" dirty="0">
                <a:latin typeface="Comic Sans MS"/>
                <a:cs typeface="Comic Sans MS"/>
              </a:rPr>
              <a:t>Cualquier falla a tierra con resistencia de arco fuera del alcance del relé de distancia de tierra, no debe ser vista por los relés de </a:t>
            </a:r>
            <a:r>
              <a:rPr lang="es-MX" sz="2400" spc="-10" dirty="0">
                <a:latin typeface="Comic Sans MS"/>
                <a:cs typeface="Comic Sans MS"/>
              </a:rPr>
              <a:t>respaldo</a:t>
            </a:r>
            <a:r>
              <a:rPr lang="es-MX" sz="2400" spc="-5" dirty="0">
                <a:latin typeface="Comic Sans MS"/>
                <a:cs typeface="Comic Sans MS"/>
              </a:rPr>
              <a:t> de</a:t>
            </a:r>
            <a:r>
              <a:rPr lang="es-MX" sz="2400" dirty="0">
                <a:latin typeface="Comic Sans MS"/>
                <a:cs typeface="Comic Sans MS"/>
              </a:rPr>
              <a:t> </a:t>
            </a:r>
            <a:r>
              <a:rPr lang="es-MX" sz="2400" spc="-5" dirty="0">
                <a:latin typeface="Comic Sans MS"/>
                <a:cs typeface="Comic Sans MS"/>
              </a:rPr>
              <a:t>tierra.</a:t>
            </a:r>
            <a:endParaRPr lang="es-MX" sz="2400" dirty="0">
              <a:latin typeface="Comic Sans MS"/>
              <a:cs typeface="Comic Sans MS"/>
            </a:endParaRPr>
          </a:p>
          <a:p>
            <a:pPr marL="12700" algn="just">
              <a:spcBef>
                <a:spcPts val="100"/>
              </a:spcBef>
            </a:pPr>
            <a:r>
              <a:rPr lang="es-MX" sz="2400" spc="-5" dirty="0">
                <a:latin typeface="Comic Sans MS"/>
                <a:cs typeface="Comic Sans MS"/>
              </a:rPr>
              <a:t>La protección de respaldo de tierra debe operar para fallas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extremo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todas</a:t>
            </a:r>
            <a:r>
              <a:rPr lang="es-MX" sz="2400" spc="254" dirty="0">
                <a:latin typeface="Comic Sans MS"/>
                <a:cs typeface="Comic Sans MS"/>
              </a:rPr>
              <a:t> </a:t>
            </a:r>
            <a:r>
              <a:rPr lang="es-MX" sz="2400" spc="-5" dirty="0">
                <a:latin typeface="Comic Sans MS"/>
                <a:cs typeface="Comic Sans MS"/>
              </a:rPr>
              <a:t>las</a:t>
            </a:r>
            <a:r>
              <a:rPr lang="es-MX" sz="2400" spc="260" dirty="0">
                <a:latin typeface="Comic Sans MS"/>
                <a:cs typeface="Comic Sans MS"/>
              </a:rPr>
              <a:t> </a:t>
            </a:r>
            <a:r>
              <a:rPr lang="es-MX" sz="2400" spc="-5" dirty="0">
                <a:latin typeface="Comic Sans MS"/>
                <a:cs typeface="Comic Sans MS"/>
              </a:rPr>
              <a:t>líneas que salen de la subestación.</a:t>
            </a:r>
            <a:r>
              <a:rPr lang="es-MX" sz="2400" dirty="0">
                <a:latin typeface="Comic Sans MS"/>
                <a:cs typeface="Comic Sans MS"/>
              </a:rPr>
              <a:t> </a:t>
            </a:r>
            <a:r>
              <a:rPr lang="es-MX" sz="2400" spc="-5" dirty="0">
                <a:latin typeface="Comic Sans MS"/>
                <a:cs typeface="Comic Sans MS"/>
              </a:rPr>
              <a:t>La coordinación requiere que el pickup sea al menos del 15% al 25% mayor que el ajuste 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mayor.</a:t>
            </a:r>
            <a:r>
              <a:rPr lang="es-MX" sz="2400" spc="260" dirty="0">
                <a:latin typeface="Comic Sans MS"/>
                <a:cs typeface="Comic Sans MS"/>
              </a:rPr>
              <a:t> </a:t>
            </a:r>
            <a:r>
              <a:rPr lang="es-MX" sz="2400" spc="-5" dirty="0">
                <a:latin typeface="Comic Sans MS"/>
                <a:cs typeface="Comic Sans MS"/>
              </a:rPr>
              <a:t>Para</a:t>
            </a:r>
            <a:r>
              <a:rPr lang="es-MX" sz="2400" spc="254" dirty="0">
                <a:latin typeface="Comic Sans MS"/>
                <a:cs typeface="Comic Sans MS"/>
              </a:rPr>
              <a:t> </a:t>
            </a:r>
            <a:r>
              <a:rPr lang="es-MX" sz="2400" spc="-5" dirty="0">
                <a:latin typeface="Comic Sans MS"/>
                <a:cs typeface="Comic Sans MS"/>
              </a:rPr>
              <a:t>líneas</a:t>
            </a:r>
            <a:r>
              <a:rPr lang="es-MX" sz="2400" spc="260" dirty="0">
                <a:latin typeface="Comic Sans MS"/>
                <a:cs typeface="Comic Sans MS"/>
              </a:rPr>
              <a:t> </a:t>
            </a:r>
            <a:r>
              <a:rPr lang="es-MX" sz="2400" spc="-5" dirty="0">
                <a:latin typeface="Comic Sans MS"/>
                <a:cs typeface="Comic Sans MS"/>
              </a:rPr>
              <a:t>protegidas con relés de distancia de línea, el relé de respaldo debe ser ajustado</a:t>
            </a:r>
            <a:r>
              <a:rPr lang="es-MX" sz="2400" dirty="0">
                <a:latin typeface="Comic Sans MS"/>
                <a:cs typeface="Comic Sans MS"/>
              </a:rPr>
              <a:t> </a:t>
            </a:r>
            <a:r>
              <a:rPr lang="es-MX" sz="2400" spc="-5" dirty="0">
                <a:latin typeface="Comic Sans MS"/>
                <a:cs typeface="Comic Sans MS"/>
              </a:rPr>
              <a:t>arriba</a:t>
            </a:r>
            <a:r>
              <a:rPr lang="es-MX" sz="2400" spc="254" dirty="0">
                <a:latin typeface="Comic Sans MS"/>
                <a:cs typeface="Comic Sans MS"/>
              </a:rPr>
              <a:t> </a:t>
            </a:r>
            <a:r>
              <a:rPr lang="es-MX" sz="2400" spc="-5" dirty="0">
                <a:latin typeface="Comic Sans MS"/>
                <a:cs typeface="Comic Sans MS"/>
              </a:rPr>
              <a:t>del mayor límite de resistencia de falla 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distancia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tierra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para proporcionar</a:t>
            </a:r>
            <a:r>
              <a:rPr lang="es-MX" sz="2400" dirty="0">
                <a:latin typeface="Comic Sans MS"/>
                <a:cs typeface="Comic Sans MS"/>
              </a:rPr>
              <a:t> </a:t>
            </a:r>
            <a:r>
              <a:rPr lang="es-MX" sz="2400" spc="-5" dirty="0">
                <a:latin typeface="Comic Sans MS"/>
                <a:cs typeface="Comic Sans MS"/>
              </a:rPr>
              <a:t>coordinación.</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330200" y="457200"/>
            <a:ext cx="17221200" cy="6296467"/>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RESPALDO</a:t>
            </a:r>
            <a:r>
              <a:rPr sz="2400" b="1" dirty="0">
                <a:latin typeface="Comic Sans MS"/>
                <a:cs typeface="Comic Sans MS"/>
              </a:rPr>
              <a:t> </a:t>
            </a:r>
            <a:r>
              <a:rPr sz="2400" b="1" spc="-5" dirty="0">
                <a:latin typeface="Comic Sans MS"/>
                <a:cs typeface="Comic Sans MS"/>
              </a:rPr>
              <a:t>DEL</a:t>
            </a:r>
            <a:r>
              <a:rPr sz="2400" b="1" dirty="0">
                <a:latin typeface="Comic Sans MS"/>
                <a:cs typeface="Comic Sans MS"/>
              </a:rPr>
              <a:t> </a:t>
            </a:r>
            <a:r>
              <a:rPr sz="2400" b="1" spc="-5" dirty="0">
                <a:latin typeface="Comic Sans MS"/>
                <a:cs typeface="Comic Sans MS"/>
              </a:rPr>
              <a:t>SISTEMA</a:t>
            </a:r>
            <a:r>
              <a:rPr sz="2400" b="1" dirty="0">
                <a:latin typeface="Comic Sans MS"/>
                <a:cs typeface="Comic Sans MS"/>
              </a:rPr>
              <a:t> </a:t>
            </a:r>
            <a:r>
              <a:rPr sz="2400" b="1" spc="-5" dirty="0">
                <a:latin typeface="Comic Sans MS"/>
                <a:cs typeface="Comic Sans MS"/>
              </a:rPr>
              <a:t>CON</a:t>
            </a:r>
            <a:r>
              <a:rPr sz="2400" b="1" dirty="0">
                <a:latin typeface="Comic Sans MS"/>
                <a:cs typeface="Comic Sans MS"/>
              </a:rPr>
              <a:t> </a:t>
            </a:r>
            <a:r>
              <a:rPr sz="2400" b="1" spc="-5" dirty="0">
                <a:latin typeface="Comic Sans MS"/>
                <a:cs typeface="Comic Sans MS"/>
              </a:rPr>
              <a:t>EL</a:t>
            </a:r>
            <a:r>
              <a:rPr sz="2400" b="1" dirty="0">
                <a:latin typeface="Comic Sans MS"/>
                <a:cs typeface="Comic Sans MS"/>
              </a:rPr>
              <a:t> </a:t>
            </a:r>
            <a:r>
              <a:rPr sz="2400" b="1" spc="-5" dirty="0">
                <a:latin typeface="Comic Sans MS"/>
                <a:cs typeface="Comic Sans MS"/>
              </a:rPr>
              <a:t>RELÉ</a:t>
            </a:r>
            <a:r>
              <a:rPr sz="2400" b="1" spc="5" dirty="0">
                <a:latin typeface="Comic Sans MS"/>
                <a:cs typeface="Comic Sans MS"/>
              </a:rPr>
              <a:t> </a:t>
            </a:r>
            <a:r>
              <a:rPr sz="2400" b="1" spc="-5" dirty="0">
                <a:latin typeface="Comic Sans MS"/>
                <a:cs typeface="Comic Sans MS"/>
              </a:rPr>
              <a:t>DE</a:t>
            </a:r>
            <a:r>
              <a:rPr lang="es-AR" sz="2400" b="1" spc="-5" dirty="0">
                <a:latin typeface="Comic Sans MS"/>
                <a:cs typeface="Comic Sans MS"/>
              </a:rPr>
              <a:t> </a:t>
            </a:r>
            <a:r>
              <a:rPr sz="2400" b="1" spc="-5" dirty="0">
                <a:latin typeface="Comic Sans MS"/>
                <a:cs typeface="Comic Sans MS"/>
              </a:rPr>
              <a:t>SECUENCIA</a:t>
            </a:r>
            <a:r>
              <a:rPr sz="2400" b="1" dirty="0">
                <a:latin typeface="Comic Sans MS"/>
                <a:cs typeface="Comic Sans MS"/>
              </a:rPr>
              <a:t> </a:t>
            </a:r>
            <a:r>
              <a:rPr sz="2400" b="1" spc="-5" dirty="0">
                <a:latin typeface="Comic Sans MS"/>
                <a:cs typeface="Comic Sans MS"/>
              </a:rPr>
              <a:t>NEGATIVA</a:t>
            </a:r>
            <a:r>
              <a:rPr sz="2400" b="1" dirty="0">
                <a:latin typeface="Comic Sans MS"/>
                <a:cs typeface="Comic Sans MS"/>
              </a:rPr>
              <a:t> </a:t>
            </a:r>
            <a:r>
              <a:rPr sz="2400" b="1" spc="-5" dirty="0">
                <a:latin typeface="Comic Sans MS"/>
                <a:cs typeface="Comic Sans MS"/>
              </a:rPr>
              <a:t>DEL</a:t>
            </a:r>
            <a:r>
              <a:rPr sz="2400" b="1" dirty="0">
                <a:latin typeface="Comic Sans MS"/>
                <a:cs typeface="Comic Sans MS"/>
              </a:rPr>
              <a:t> </a:t>
            </a:r>
            <a:r>
              <a:rPr sz="2400" b="1" spc="-5" dirty="0">
                <a:latin typeface="Comic Sans MS"/>
                <a:cs typeface="Comic Sans MS"/>
              </a:rPr>
              <a:t>GENERADOR</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Este relé ha sido cubierto con detalle en otra sección de este</a:t>
            </a:r>
            <a:r>
              <a:rPr lang="es-MX" sz="2400" dirty="0">
                <a:latin typeface="Comic Sans MS"/>
                <a:cs typeface="Comic Sans MS"/>
              </a:rPr>
              <a:t> </a:t>
            </a:r>
            <a:r>
              <a:rPr lang="es-MX" sz="2400" spc="-5" dirty="0">
                <a:latin typeface="Comic Sans MS"/>
                <a:cs typeface="Comic Sans MS"/>
              </a:rPr>
              <a:t>tutorial,</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solo</a:t>
            </a:r>
            <a:r>
              <a:rPr lang="es-MX" sz="2400" dirty="0">
                <a:latin typeface="Comic Sans MS"/>
                <a:cs typeface="Comic Sans MS"/>
              </a:rPr>
              <a:t> </a:t>
            </a:r>
            <a:r>
              <a:rPr lang="es-MX" sz="2400" spc="-5" dirty="0">
                <a:latin typeface="Comic Sans MS"/>
                <a:cs typeface="Comic Sans MS"/>
              </a:rPr>
              <a:t>enfatizaremos</a:t>
            </a:r>
            <a:r>
              <a:rPr lang="es-MX" sz="2400" dirty="0">
                <a:latin typeface="Comic Sans MS"/>
                <a:cs typeface="Comic Sans MS"/>
              </a:rPr>
              <a:t> </a:t>
            </a:r>
            <a:r>
              <a:rPr lang="es-MX" sz="2400" spc="-5" dirty="0">
                <a:latin typeface="Comic Sans MS"/>
                <a:cs typeface="Comic Sans MS"/>
              </a:rPr>
              <a:t>las características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aplicadas</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 respaldo del sistema.</a:t>
            </a:r>
            <a:r>
              <a:rPr lang="es-MX" sz="2400" dirty="0">
                <a:latin typeface="Comic Sans MS"/>
                <a:cs typeface="Comic Sans MS"/>
              </a:rPr>
              <a:t> </a:t>
            </a:r>
            <a:r>
              <a:rPr lang="es-MX" sz="2400" spc="-5" dirty="0">
                <a:latin typeface="Comic Sans MS"/>
                <a:cs typeface="Comic Sans MS"/>
              </a:rPr>
              <a:t>El relé de secuencia negativa debe ser ajustado para proteger al generador basado en la capacidad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nominal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ANSI</a:t>
            </a:r>
            <a:r>
              <a:rPr lang="es-MX" sz="2400" dirty="0">
                <a:latin typeface="Comic Sans MS"/>
                <a:cs typeface="Comic Sans MS"/>
              </a:rPr>
              <a:t> </a:t>
            </a:r>
            <a:r>
              <a:rPr lang="es-MX" sz="2400" spc="-5" dirty="0">
                <a:latin typeface="Comic Sans MS"/>
                <a:cs typeface="Comic Sans MS"/>
              </a:rPr>
              <a:t>C50.13.</a:t>
            </a:r>
            <a:r>
              <a:rPr lang="es-MX" sz="2400" dirty="0">
                <a:latin typeface="Comic Sans MS"/>
                <a:cs typeface="Comic Sans MS"/>
              </a:rPr>
              <a:t> </a:t>
            </a:r>
            <a:r>
              <a:rPr lang="es-MX" sz="2400" spc="-5" dirty="0">
                <a:latin typeface="Comic Sans MS"/>
                <a:cs typeface="Comic Sans MS"/>
              </a:rPr>
              <a:t>Es deseable ajustar el relé para proteger por desbalances serie en el sistema las cuales requieren el uso de relés estáticos sensitivos.</a:t>
            </a:r>
            <a:r>
              <a:rPr lang="es-MX" sz="2400" spc="254" dirty="0">
                <a:latin typeface="Comic Sans MS"/>
                <a:cs typeface="Comic Sans MS"/>
              </a:rPr>
              <a:t> </a:t>
            </a:r>
            <a:r>
              <a:rPr lang="es-MX" sz="2400" spc="-5" dirty="0">
                <a:latin typeface="Comic Sans MS"/>
                <a:cs typeface="Comic Sans MS"/>
              </a:rPr>
              <a:t>Un ajuste bajo le permitirá al relé 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proteger</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para condiciones de conductor abierto la cual no podrá ser detectada</a:t>
            </a:r>
            <a:r>
              <a:rPr lang="es-MX" sz="2400" dirty="0">
                <a:latin typeface="Comic Sans MS"/>
                <a:cs typeface="Comic Sans MS"/>
              </a:rPr>
              <a:t> </a:t>
            </a:r>
            <a:r>
              <a:rPr lang="es-MX" sz="2400" spc="-5" dirty="0">
                <a:latin typeface="Comic Sans MS"/>
                <a:cs typeface="Comic Sans MS"/>
              </a:rPr>
              <a:t>por</a:t>
            </a:r>
            <a:r>
              <a:rPr lang="es-MX" sz="2400" spc="5" dirty="0">
                <a:latin typeface="Comic Sans MS"/>
                <a:cs typeface="Comic Sans MS"/>
              </a:rPr>
              <a:t> </a:t>
            </a:r>
            <a:r>
              <a:rPr lang="es-MX" sz="2400" spc="-5" dirty="0">
                <a:latin typeface="Comic Sans MS"/>
                <a:cs typeface="Comic Sans MS"/>
              </a:rPr>
              <a:t>cualquier</a:t>
            </a:r>
            <a:r>
              <a:rPr lang="es-MX" sz="2400" spc="5" dirty="0">
                <a:latin typeface="Comic Sans MS"/>
                <a:cs typeface="Comic Sans MS"/>
              </a:rPr>
              <a:t> </a:t>
            </a:r>
            <a:r>
              <a:rPr lang="es-MX" sz="2400" spc="-5" dirty="0">
                <a:latin typeface="Comic Sans MS"/>
                <a:cs typeface="Comic Sans MS"/>
              </a:rPr>
              <a:t>otro</a:t>
            </a:r>
            <a:r>
              <a:rPr lang="es-MX" sz="2400" dirty="0">
                <a:latin typeface="Comic Sans MS"/>
                <a:cs typeface="Comic Sans MS"/>
              </a:rPr>
              <a:t> </a:t>
            </a:r>
            <a:r>
              <a:rPr lang="es-MX" sz="2400" spc="-5" dirty="0">
                <a:latin typeface="Comic Sans MS"/>
                <a:cs typeface="Comic Sans MS"/>
              </a:rPr>
              <a:t>relé</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protección.</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Las más recientes investigaciones sobre protección de respaldo muestran operaciones mínimas de los relés de </a:t>
            </a:r>
            <a:r>
              <a:rPr lang="es-MX" sz="2400" spc="-5" dirty="0" err="1">
                <a:latin typeface="Comic Sans MS"/>
                <a:cs typeface="Comic Sans MS"/>
              </a:rPr>
              <a:t>sobrecorriente</a:t>
            </a:r>
            <a:r>
              <a:rPr lang="es-MX" sz="2400" spc="-5" dirty="0">
                <a:latin typeface="Comic Sans MS"/>
                <a:cs typeface="Comic Sans MS"/>
              </a:rPr>
              <a:t> de secuencia negativa para fallas en el sistema de potencia.</a:t>
            </a:r>
            <a:r>
              <a:rPr lang="es-MX" sz="2400" dirty="0">
                <a:latin typeface="Comic Sans MS"/>
                <a:cs typeface="Comic Sans MS"/>
              </a:rPr>
              <a:t> </a:t>
            </a:r>
            <a:r>
              <a:rPr lang="es-MX" sz="2400" spc="-5" dirty="0">
                <a:latin typeface="Comic Sans MS"/>
                <a:cs typeface="Comic Sans MS"/>
              </a:rPr>
              <a:t>Esto valida la idea que el ajuste de 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bajan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continua</a:t>
            </a:r>
            <a:r>
              <a:rPr lang="es-MX" sz="2400" dirty="0">
                <a:latin typeface="Comic Sans MS"/>
                <a:cs typeface="Comic Sans MS"/>
              </a:rPr>
              <a:t> </a:t>
            </a:r>
            <a:r>
              <a:rPr lang="es-MX" sz="2400" spc="-5" dirty="0">
                <a:latin typeface="Comic Sans MS"/>
                <a:cs typeface="Comic Sans MS"/>
              </a:rPr>
              <a:t>permitiendo</a:t>
            </a:r>
            <a:r>
              <a:rPr lang="es-MX" sz="2400" dirty="0">
                <a:latin typeface="Comic Sans MS"/>
                <a:cs typeface="Comic Sans MS"/>
              </a:rPr>
              <a:t> </a:t>
            </a:r>
            <a:r>
              <a:rPr lang="es-MX" sz="2400" spc="-5" dirty="0">
                <a:latin typeface="Comic Sans MS"/>
                <a:cs typeface="Comic Sans MS"/>
              </a:rPr>
              <a:t>un gran</a:t>
            </a:r>
            <a:r>
              <a:rPr lang="es-MX" sz="2400" dirty="0">
                <a:latin typeface="Comic Sans MS"/>
                <a:cs typeface="Comic Sans MS"/>
              </a:rPr>
              <a:t> </a:t>
            </a:r>
            <a:r>
              <a:rPr lang="es-MX" sz="2400" spc="-5" dirty="0">
                <a:latin typeface="Comic Sans MS"/>
                <a:cs typeface="Comic Sans MS"/>
              </a:rPr>
              <a:t>margen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coordinación</a:t>
            </a:r>
            <a:r>
              <a:rPr lang="es-MX" sz="2400" dirty="0">
                <a:latin typeface="Comic Sans MS"/>
                <a:cs typeface="Comic Sans MS"/>
              </a:rPr>
              <a:t> </a:t>
            </a:r>
            <a:r>
              <a:rPr lang="es-MX" sz="2400" spc="-5" dirty="0">
                <a:latin typeface="Comic Sans MS"/>
                <a:cs typeface="Comic Sans MS"/>
              </a:rPr>
              <a:t>entre</a:t>
            </a:r>
            <a:r>
              <a:rPr lang="es-MX" sz="2400" dirty="0">
                <a:latin typeface="Comic Sans MS"/>
                <a:cs typeface="Comic Sans MS"/>
              </a:rPr>
              <a:t> </a:t>
            </a:r>
            <a:r>
              <a:rPr lang="es-MX" sz="2400" spc="-5" dirty="0">
                <a:latin typeface="Comic Sans MS"/>
                <a:cs typeface="Comic Sans MS"/>
              </a:rPr>
              <a:t>los</a:t>
            </a:r>
            <a:r>
              <a:rPr lang="es-MX" sz="2400" spc="254" dirty="0">
                <a:latin typeface="Comic Sans MS"/>
                <a:cs typeface="Comic Sans MS"/>
              </a:rPr>
              <a:t> </a:t>
            </a:r>
            <a:r>
              <a:rPr lang="es-MX" sz="2400" spc="-5" dirty="0">
                <a:latin typeface="Comic Sans MS"/>
                <a:cs typeface="Comic Sans MS"/>
              </a:rPr>
              <a:t>tiempos</a:t>
            </a:r>
            <a:r>
              <a:rPr lang="es-MX" sz="2400" spc="260" dirty="0">
                <a:latin typeface="Comic Sans MS"/>
                <a:cs typeface="Comic Sans MS"/>
              </a:rPr>
              <a:t> </a:t>
            </a:r>
            <a:r>
              <a:rPr lang="es-MX" sz="2400" spc="-5" dirty="0">
                <a:latin typeface="Comic Sans MS"/>
                <a:cs typeface="Comic Sans MS"/>
              </a:rPr>
              <a:t>de disparo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 protección de secuencia negativa del generador.</a:t>
            </a:r>
            <a:r>
              <a:rPr lang="es-MX" sz="2400" dirty="0">
                <a:latin typeface="Comic Sans MS"/>
                <a:cs typeface="Comic Sans MS"/>
              </a:rPr>
              <a:t> </a:t>
            </a:r>
            <a:r>
              <a:rPr lang="es-MX" sz="2400" spc="-5" dirty="0">
                <a:latin typeface="Comic Sans MS"/>
                <a:cs typeface="Comic Sans MS"/>
              </a:rPr>
              <a:t>De otra manera,</a:t>
            </a:r>
            <a:r>
              <a:rPr lang="es-MX" sz="2400" spc="210" dirty="0">
                <a:latin typeface="Comic Sans MS"/>
                <a:cs typeface="Comic Sans MS"/>
              </a:rPr>
              <a:t> </a:t>
            </a:r>
            <a:r>
              <a:rPr lang="es-MX" sz="2400" spc="-5" dirty="0">
                <a:latin typeface="Comic Sans MS"/>
                <a:cs typeface="Comic Sans MS"/>
              </a:rPr>
              <a:t>los</a:t>
            </a:r>
            <a:r>
              <a:rPr lang="es-MX" sz="2400" spc="210" dirty="0">
                <a:latin typeface="Comic Sans MS"/>
                <a:cs typeface="Comic Sans MS"/>
              </a:rPr>
              <a:t> </a:t>
            </a:r>
            <a:r>
              <a:rPr lang="es-MX" sz="2400" spc="-5" dirty="0">
                <a:latin typeface="Comic Sans MS"/>
                <a:cs typeface="Comic Sans MS"/>
              </a:rPr>
              <a:t>relés</a:t>
            </a:r>
            <a:r>
              <a:rPr lang="es-MX" sz="2400" spc="210" dirty="0">
                <a:latin typeface="Comic Sans MS"/>
                <a:cs typeface="Comic Sans MS"/>
              </a:rPr>
              <a:t> </a:t>
            </a:r>
            <a:r>
              <a:rPr lang="es-MX" sz="2400" spc="-5" dirty="0">
                <a:latin typeface="Comic Sans MS"/>
                <a:cs typeface="Comic Sans MS"/>
              </a:rPr>
              <a:t>de</a:t>
            </a:r>
            <a:r>
              <a:rPr lang="es-MX" sz="2400" spc="210" dirty="0">
                <a:latin typeface="Comic Sans MS"/>
                <a:cs typeface="Comic Sans MS"/>
              </a:rPr>
              <a:t> </a:t>
            </a:r>
            <a:r>
              <a:rPr lang="es-MX" sz="2400" spc="-5" dirty="0">
                <a:latin typeface="Comic Sans MS"/>
                <a:cs typeface="Comic Sans MS"/>
              </a:rPr>
              <a:t>secuencia</a:t>
            </a:r>
            <a:r>
              <a:rPr lang="es-MX" sz="2400" spc="210" dirty="0">
                <a:latin typeface="Comic Sans MS"/>
                <a:cs typeface="Comic Sans MS"/>
              </a:rPr>
              <a:t> </a:t>
            </a:r>
            <a:r>
              <a:rPr lang="es-MX" sz="2400" spc="-5" dirty="0">
                <a:latin typeface="Comic Sans MS"/>
                <a:cs typeface="Comic Sans MS"/>
              </a:rPr>
              <a:t>negativa</a:t>
            </a:r>
            <a:r>
              <a:rPr lang="es-MX" sz="2400" spc="210" dirty="0">
                <a:latin typeface="Comic Sans MS"/>
                <a:cs typeface="Comic Sans MS"/>
              </a:rPr>
              <a:t> </a:t>
            </a:r>
            <a:r>
              <a:rPr lang="es-MX" sz="2400" spc="-5" dirty="0">
                <a:latin typeface="Comic Sans MS"/>
                <a:cs typeface="Comic Sans MS"/>
              </a:rPr>
              <a:t>del</a:t>
            </a:r>
            <a:r>
              <a:rPr lang="es-MX" sz="2400" spc="204" dirty="0">
                <a:latin typeface="Comic Sans MS"/>
                <a:cs typeface="Comic Sans MS"/>
              </a:rPr>
              <a:t> </a:t>
            </a:r>
            <a:r>
              <a:rPr lang="es-MX" sz="2400" spc="-5" dirty="0">
                <a:latin typeface="Comic Sans MS"/>
                <a:cs typeface="Comic Sans MS"/>
              </a:rPr>
              <a:t>generador podrían no ser buen respaldo para fallas en el sistema porque</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tendría</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adicional</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equipo</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 tiempos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largos</a:t>
            </a:r>
            <a:r>
              <a:rPr lang="es-MX" sz="2400" dirty="0">
                <a:latin typeface="Comic Sans MS"/>
                <a:cs typeface="Comic Sans MS"/>
              </a:rPr>
              <a:t> </a:t>
            </a:r>
            <a:r>
              <a:rPr lang="es-MX" sz="2400" spc="-5" dirty="0">
                <a:latin typeface="Comic Sans MS"/>
                <a:cs typeface="Comic Sans MS"/>
              </a:rPr>
              <a:t>antes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spc="254" dirty="0">
                <a:latin typeface="Comic Sans MS"/>
                <a:cs typeface="Comic Sans MS"/>
              </a:rPr>
              <a:t> </a:t>
            </a:r>
            <a:r>
              <a:rPr lang="es-MX" sz="2400" spc="-5" dirty="0">
                <a:latin typeface="Comic Sans MS"/>
                <a:cs typeface="Comic Sans MS"/>
              </a:rPr>
              <a:t>sea librada</a:t>
            </a:r>
            <a:r>
              <a:rPr lang="es-MX" sz="2400" spc="165" dirty="0">
                <a:latin typeface="Comic Sans MS"/>
                <a:cs typeface="Comic Sans MS"/>
              </a:rPr>
              <a:t> </a:t>
            </a:r>
            <a:r>
              <a:rPr lang="es-MX" sz="2400" spc="-5" dirty="0">
                <a:latin typeface="Comic Sans MS"/>
                <a:cs typeface="Comic Sans MS"/>
              </a:rPr>
              <a:t>y</a:t>
            </a:r>
            <a:r>
              <a:rPr lang="es-MX" sz="2400" spc="175" dirty="0">
                <a:latin typeface="Comic Sans MS"/>
                <a:cs typeface="Comic Sans MS"/>
              </a:rPr>
              <a:t> </a:t>
            </a:r>
            <a:r>
              <a:rPr lang="es-MX" sz="2400" spc="-5" dirty="0">
                <a:latin typeface="Comic Sans MS"/>
                <a:cs typeface="Comic Sans MS"/>
              </a:rPr>
              <a:t>subsecuente</a:t>
            </a:r>
            <a:r>
              <a:rPr lang="es-MX" sz="2400" spc="170" dirty="0">
                <a:latin typeface="Comic Sans MS"/>
                <a:cs typeface="Comic Sans MS"/>
              </a:rPr>
              <a:t> </a:t>
            </a:r>
            <a:r>
              <a:rPr lang="es-MX" sz="2400" spc="-5" dirty="0">
                <a:latin typeface="Comic Sans MS"/>
                <a:cs typeface="Comic Sans MS"/>
              </a:rPr>
              <a:t>inestabilidad</a:t>
            </a:r>
            <a:r>
              <a:rPr lang="es-MX" sz="2400" spc="165" dirty="0">
                <a:latin typeface="Comic Sans MS"/>
                <a:cs typeface="Comic Sans MS"/>
              </a:rPr>
              <a:t> </a:t>
            </a:r>
            <a:r>
              <a:rPr lang="es-MX" sz="2400" spc="-5" dirty="0">
                <a:latin typeface="Comic Sans MS"/>
                <a:cs typeface="Comic Sans MS"/>
              </a:rPr>
              <a:t>del</a:t>
            </a:r>
            <a:r>
              <a:rPr lang="es-MX" sz="2400" spc="170" dirty="0">
                <a:latin typeface="Comic Sans MS"/>
                <a:cs typeface="Comic Sans MS"/>
              </a:rPr>
              <a:t> </a:t>
            </a:r>
            <a:r>
              <a:rPr lang="es-MX" sz="2400" spc="-5" dirty="0">
                <a:latin typeface="Comic Sans MS"/>
                <a:cs typeface="Comic Sans MS"/>
              </a:rPr>
              <a:t>generador</a:t>
            </a:r>
            <a:r>
              <a:rPr lang="es-MX" sz="2400" spc="175" dirty="0">
                <a:latin typeface="Comic Sans MS"/>
                <a:cs typeface="Comic Sans MS"/>
              </a:rPr>
              <a:t> </a:t>
            </a:r>
            <a:r>
              <a:rPr lang="es-MX" sz="2400" spc="-5" dirty="0">
                <a:latin typeface="Comic Sans MS"/>
                <a:cs typeface="Comic Sans MS"/>
              </a:rPr>
              <a:t>para los</a:t>
            </a:r>
            <a:r>
              <a:rPr lang="es-MX" sz="2400" dirty="0">
                <a:latin typeface="Comic Sans MS"/>
                <a:cs typeface="Comic Sans MS"/>
              </a:rPr>
              <a:t> </a:t>
            </a:r>
            <a:r>
              <a:rPr lang="es-MX" sz="2400" spc="-5" dirty="0">
                <a:latin typeface="Comic Sans MS"/>
                <a:cs typeface="Comic Sans MS"/>
              </a:rPr>
              <a:t>tiempos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libramiento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largos.</a:t>
            </a:r>
            <a:r>
              <a:rPr lang="es-MX" sz="2400" dirty="0">
                <a:latin typeface="Comic Sans MS"/>
                <a:cs typeface="Comic Sans MS"/>
              </a:rPr>
              <a:t> </a:t>
            </a:r>
            <a:r>
              <a:rPr lang="es-MX" sz="2400" spc="-5" dirty="0">
                <a:latin typeface="Comic Sans MS"/>
                <a:cs typeface="Comic Sans MS"/>
              </a:rPr>
              <a:t>Como</a:t>
            </a:r>
            <a:r>
              <a:rPr lang="es-MX" sz="2400" spc="254" dirty="0">
                <a:latin typeface="Comic Sans MS"/>
                <a:cs typeface="Comic Sans MS"/>
              </a:rPr>
              <a:t> </a:t>
            </a:r>
            <a:r>
              <a:rPr lang="es-MX" sz="2400" spc="-5" dirty="0">
                <a:latin typeface="Comic Sans MS"/>
                <a:cs typeface="Comic Sans MS"/>
              </a:rPr>
              <a:t>se apuntó anteriormente, el relé de secuencia negativa no protege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fallas</a:t>
            </a:r>
            <a:r>
              <a:rPr lang="es-MX" sz="2400" spc="5" dirty="0">
                <a:latin typeface="Comic Sans MS"/>
                <a:cs typeface="Comic Sans MS"/>
              </a:rPr>
              <a:t> </a:t>
            </a:r>
            <a:r>
              <a:rPr lang="es-MX" sz="2400" spc="-5" dirty="0">
                <a:latin typeface="Comic Sans MS"/>
                <a:cs typeface="Comic Sans MS"/>
              </a:rPr>
              <a:t>trifásicas</a:t>
            </a:r>
            <a:r>
              <a:rPr lang="es-MX" sz="2400" dirty="0">
                <a:latin typeface="Comic Sans MS"/>
                <a:cs typeface="Comic Sans MS"/>
              </a:rPr>
              <a:t> </a:t>
            </a:r>
            <a:r>
              <a:rPr lang="es-MX" sz="2400" spc="-5" dirty="0">
                <a:latin typeface="Comic Sans MS"/>
                <a:cs typeface="Comic Sans MS"/>
              </a:rPr>
              <a:t>balanceadas.</a:t>
            </a:r>
            <a:endParaRPr lang="es-MX" sz="24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53057822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06400" y="457200"/>
            <a:ext cx="17145000" cy="6342762"/>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CONSECUENCIAS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estableció</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inicio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sección,</a:t>
            </a:r>
            <a:r>
              <a:rPr lang="es-MX" sz="2400" dirty="0">
                <a:latin typeface="Comic Sans MS"/>
                <a:cs typeface="Comic Sans MS"/>
              </a:rPr>
              <a:t> </a:t>
            </a:r>
            <a:r>
              <a:rPr lang="es-MX" sz="2400" spc="-5" dirty="0">
                <a:latin typeface="Comic Sans MS"/>
                <a:cs typeface="Comic Sans MS"/>
              </a:rPr>
              <a:t>existen reglas en la aplicación de la protección de respaldo del sistema.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recientes</a:t>
            </a:r>
            <a:r>
              <a:rPr lang="es-MX" sz="2400" dirty="0">
                <a:latin typeface="Comic Sans MS"/>
                <a:cs typeface="Comic Sans MS"/>
              </a:rPr>
              <a:t> </a:t>
            </a:r>
            <a:r>
              <a:rPr lang="es-MX" sz="2400" spc="-5" dirty="0">
                <a:latin typeface="Comic Sans MS"/>
                <a:cs typeface="Comic Sans MS"/>
              </a:rPr>
              <a:t>investigaciones</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la industria</a:t>
            </a:r>
            <a:r>
              <a:rPr lang="es-MX" sz="2400" dirty="0">
                <a:latin typeface="Comic Sans MS"/>
                <a:cs typeface="Comic Sans MS"/>
              </a:rPr>
              <a:t> </a:t>
            </a:r>
            <a:r>
              <a:rPr lang="es-MX" sz="2400" spc="-5" dirty="0">
                <a:latin typeface="Comic Sans MS"/>
                <a:cs typeface="Comic Sans MS"/>
              </a:rPr>
              <a:t>sobre</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tópico</a:t>
            </a:r>
            <a:r>
              <a:rPr lang="es-MX" sz="2400" dirty="0">
                <a:latin typeface="Comic Sans MS"/>
                <a:cs typeface="Comic Sans MS"/>
              </a:rPr>
              <a:t> </a:t>
            </a:r>
            <a:r>
              <a:rPr lang="es-MX" sz="2400" spc="-5" dirty="0">
                <a:latin typeface="Comic Sans MS"/>
                <a:cs typeface="Comic Sans MS"/>
              </a:rPr>
              <a:t>muestran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riesgo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 seguridad</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sensibilidad.</a:t>
            </a:r>
            <a:endParaRPr lang="es-MX" sz="2400" dirty="0">
              <a:latin typeface="Comic Sans MS"/>
              <a:cs typeface="Comic Sans MS"/>
            </a:endParaRPr>
          </a:p>
          <a:p>
            <a:pPr marL="12700" algn="just">
              <a:spcBef>
                <a:spcPts val="100"/>
              </a:spcBef>
            </a:pP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investigación</a:t>
            </a:r>
            <a:r>
              <a:rPr lang="es-MX" sz="2400" dirty="0">
                <a:latin typeface="Comic Sans MS"/>
                <a:cs typeface="Comic Sans MS"/>
              </a:rPr>
              <a:t> </a:t>
            </a:r>
            <a:r>
              <a:rPr lang="es-MX" sz="2400" spc="-5" dirty="0">
                <a:latin typeface="Comic Sans MS"/>
                <a:cs typeface="Comic Sans MS"/>
              </a:rPr>
              <a:t>fueron</a:t>
            </a:r>
            <a:r>
              <a:rPr lang="es-MX" sz="2400" dirty="0">
                <a:latin typeface="Comic Sans MS"/>
                <a:cs typeface="Comic Sans MS"/>
              </a:rPr>
              <a:t> </a:t>
            </a:r>
            <a:r>
              <a:rPr lang="es-MX" sz="2400" spc="-5" dirty="0">
                <a:latin typeface="Comic Sans MS"/>
                <a:cs typeface="Comic Sans MS"/>
              </a:rPr>
              <a:t>reportadas</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total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46 operaciones de la protección de respaldo.</a:t>
            </a:r>
            <a:r>
              <a:rPr lang="es-MX" sz="2400" dirty="0">
                <a:latin typeface="Comic Sans MS"/>
                <a:cs typeface="Comic Sans MS"/>
              </a:rPr>
              <a:t> </a:t>
            </a:r>
            <a:r>
              <a:rPr lang="es-MX" sz="2400" spc="-5" dirty="0">
                <a:latin typeface="Comic Sans MS"/>
                <a:cs typeface="Comic Sans MS"/>
              </a:rPr>
              <a:t>De este total, fueron</a:t>
            </a:r>
            <a:r>
              <a:rPr lang="es-MX" sz="2400" dirty="0">
                <a:latin typeface="Comic Sans MS"/>
                <a:cs typeface="Comic Sans MS"/>
              </a:rPr>
              <a:t> </a:t>
            </a:r>
            <a:r>
              <a:rPr lang="es-MX" sz="2400" spc="-5" dirty="0">
                <a:latin typeface="Comic Sans MS"/>
                <a:cs typeface="Comic Sans MS"/>
              </a:rPr>
              <a:t>26</a:t>
            </a:r>
            <a:r>
              <a:rPr lang="es-MX" sz="2400" dirty="0">
                <a:latin typeface="Comic Sans MS"/>
                <a:cs typeface="Comic Sans MS"/>
              </a:rPr>
              <a:t> </a:t>
            </a:r>
            <a:r>
              <a:rPr lang="es-MX" sz="2400" spc="-5" dirty="0">
                <a:latin typeface="Comic Sans MS"/>
                <a:cs typeface="Comic Sans MS"/>
              </a:rPr>
              <a:t>operaciones</a:t>
            </a:r>
            <a:r>
              <a:rPr lang="es-MX" sz="2400" dirty="0">
                <a:latin typeface="Comic Sans MS"/>
                <a:cs typeface="Comic Sans MS"/>
              </a:rPr>
              <a:t> </a:t>
            </a:r>
            <a:r>
              <a:rPr lang="es-MX" sz="2400" spc="-5" dirty="0">
                <a:latin typeface="Comic Sans MS"/>
                <a:cs typeface="Comic Sans MS"/>
              </a:rPr>
              <a:t>correctas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29</a:t>
            </a:r>
            <a:r>
              <a:rPr lang="es-MX" sz="2400" dirty="0">
                <a:latin typeface="Comic Sans MS"/>
                <a:cs typeface="Comic Sans MS"/>
              </a:rPr>
              <a:t> </a:t>
            </a:r>
            <a:r>
              <a:rPr lang="es-MX" sz="2400" spc="-5" dirty="0">
                <a:latin typeface="Comic Sans MS"/>
                <a:cs typeface="Comic Sans MS"/>
              </a:rPr>
              <a:t>operaciones incorrectas.</a:t>
            </a:r>
            <a:r>
              <a:rPr lang="es-MX" sz="2400" spc="520" dirty="0">
                <a:latin typeface="Comic Sans MS"/>
                <a:cs typeface="Comic Sans MS"/>
              </a:rPr>
              <a:t> </a:t>
            </a:r>
            <a:r>
              <a:rPr lang="es-MX" sz="2400" spc="-5" dirty="0">
                <a:latin typeface="Comic Sans MS"/>
                <a:cs typeface="Comic Sans MS"/>
              </a:rPr>
              <a:t>La protección de respaldo de tierra tiene las menores operaciones incorrectas.</a:t>
            </a:r>
            <a:r>
              <a:rPr lang="es-MX" sz="2400" dirty="0">
                <a:latin typeface="Comic Sans MS"/>
                <a:cs typeface="Comic Sans MS"/>
              </a:rPr>
              <a:t> </a:t>
            </a:r>
            <a:r>
              <a:rPr lang="es-MX" sz="2400" spc="-5" dirty="0">
                <a:latin typeface="Comic Sans MS"/>
                <a:cs typeface="Comic Sans MS"/>
              </a:rPr>
              <a:t>Las operaciones de fase</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fueron</a:t>
            </a:r>
            <a:r>
              <a:rPr lang="es-MX" sz="2400" dirty="0">
                <a:latin typeface="Comic Sans MS"/>
                <a:cs typeface="Comic Sans MS"/>
              </a:rPr>
              <a:t> </a:t>
            </a:r>
            <a:r>
              <a:rPr lang="es-MX" sz="2400" spc="-5" dirty="0">
                <a:latin typeface="Comic Sans MS"/>
                <a:cs typeface="Comic Sans MS"/>
              </a:rPr>
              <a:t>casi</a:t>
            </a:r>
            <a:r>
              <a:rPr lang="es-MX" sz="2400" dirty="0">
                <a:latin typeface="Comic Sans MS"/>
                <a:cs typeface="Comic Sans MS"/>
              </a:rPr>
              <a:t> </a:t>
            </a:r>
            <a:r>
              <a:rPr lang="es-MX" sz="2400" spc="-5" dirty="0">
                <a:latin typeface="Comic Sans MS"/>
                <a:cs typeface="Comic Sans MS"/>
              </a:rPr>
              <a:t>iguales</a:t>
            </a:r>
            <a:r>
              <a:rPr lang="es-MX" sz="2400" dirty="0">
                <a:latin typeface="Comic Sans MS"/>
                <a:cs typeface="Comic Sans MS"/>
              </a:rPr>
              <a:t> </a:t>
            </a:r>
            <a:r>
              <a:rPr lang="es-MX" sz="2400" spc="-5" dirty="0">
                <a:latin typeface="Comic Sans MS"/>
                <a:cs typeface="Comic Sans MS"/>
              </a:rPr>
              <a:t>entre correcta</a:t>
            </a:r>
            <a:r>
              <a:rPr lang="es-MX" sz="2400" spc="5" dirty="0">
                <a:latin typeface="Comic Sans MS"/>
                <a:cs typeface="Comic Sans MS"/>
              </a:rPr>
              <a:t> </a:t>
            </a:r>
            <a:r>
              <a:rPr lang="es-MX" sz="2400" spc="-5" dirty="0">
                <a:latin typeface="Comic Sans MS"/>
                <a:cs typeface="Comic Sans MS"/>
              </a:rPr>
              <a:t>e</a:t>
            </a:r>
            <a:r>
              <a:rPr lang="es-MX" sz="2400" spc="10" dirty="0">
                <a:latin typeface="Comic Sans MS"/>
                <a:cs typeface="Comic Sans MS"/>
              </a:rPr>
              <a:t> </a:t>
            </a:r>
            <a:r>
              <a:rPr lang="es-MX" sz="2400" spc="-5" dirty="0">
                <a:latin typeface="Comic Sans MS"/>
                <a:cs typeface="Comic Sans MS"/>
              </a:rPr>
              <a:t>incorrectas.</a:t>
            </a:r>
            <a:r>
              <a:rPr lang="es-MX" sz="2400" spc="1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estas</a:t>
            </a:r>
            <a:r>
              <a:rPr lang="es-MX" sz="2400" spc="5" dirty="0">
                <a:latin typeface="Comic Sans MS"/>
                <a:cs typeface="Comic Sans MS"/>
              </a:rPr>
              <a:t> </a:t>
            </a:r>
            <a:r>
              <a:rPr lang="es-MX" sz="2400" spc="-5" dirty="0">
                <a:latin typeface="Comic Sans MS"/>
                <a:cs typeface="Comic Sans MS"/>
              </a:rPr>
              <a:t>operaciones incorrectas,</a:t>
            </a:r>
            <a:r>
              <a:rPr lang="es-MX" sz="2400" spc="185" dirty="0">
                <a:latin typeface="Comic Sans MS"/>
                <a:cs typeface="Comic Sans MS"/>
              </a:rPr>
              <a:t> </a:t>
            </a:r>
            <a:r>
              <a:rPr lang="es-MX" sz="2400" spc="-5" dirty="0">
                <a:latin typeface="Comic Sans MS"/>
                <a:cs typeface="Comic Sans MS"/>
              </a:rPr>
              <a:t>nueve</a:t>
            </a:r>
            <a:r>
              <a:rPr lang="es-MX" sz="2400" spc="190" dirty="0">
                <a:latin typeface="Comic Sans MS"/>
                <a:cs typeface="Comic Sans MS"/>
              </a:rPr>
              <a:t> </a:t>
            </a:r>
            <a:r>
              <a:rPr lang="es-MX" sz="2400" spc="-5" dirty="0">
                <a:latin typeface="Comic Sans MS"/>
                <a:cs typeface="Comic Sans MS"/>
              </a:rPr>
              <a:t>fueron</a:t>
            </a:r>
            <a:r>
              <a:rPr lang="es-MX" sz="2400" spc="190" dirty="0">
                <a:latin typeface="Comic Sans MS"/>
                <a:cs typeface="Comic Sans MS"/>
              </a:rPr>
              <a:t> </a:t>
            </a:r>
            <a:r>
              <a:rPr lang="es-MX" sz="2400" spc="-5" dirty="0">
                <a:latin typeface="Comic Sans MS"/>
                <a:cs typeface="Comic Sans MS"/>
              </a:rPr>
              <a:t>fallas</a:t>
            </a:r>
            <a:r>
              <a:rPr lang="es-MX" sz="2400" spc="190" dirty="0">
                <a:latin typeface="Comic Sans MS"/>
                <a:cs typeface="Comic Sans MS"/>
              </a:rPr>
              <a:t> </a:t>
            </a:r>
            <a:r>
              <a:rPr lang="es-MX" sz="2400" spc="-5" dirty="0">
                <a:latin typeface="Comic Sans MS"/>
                <a:cs typeface="Comic Sans MS"/>
              </a:rPr>
              <a:t>o</a:t>
            </a:r>
            <a:r>
              <a:rPr lang="es-MX" sz="2400" spc="190" dirty="0">
                <a:latin typeface="Comic Sans MS"/>
                <a:cs typeface="Comic Sans MS"/>
              </a:rPr>
              <a:t> </a:t>
            </a:r>
            <a:r>
              <a:rPr lang="es-MX" sz="2400" spc="-5" dirty="0">
                <a:latin typeface="Comic Sans MS"/>
                <a:cs typeface="Comic Sans MS"/>
              </a:rPr>
              <a:t>mal</a:t>
            </a:r>
            <a:r>
              <a:rPr lang="es-MX" sz="2400" spc="190" dirty="0">
                <a:latin typeface="Comic Sans MS"/>
                <a:cs typeface="Comic Sans MS"/>
              </a:rPr>
              <a:t> </a:t>
            </a:r>
            <a:r>
              <a:rPr lang="es-MX" sz="2400" spc="-5" dirty="0">
                <a:latin typeface="Comic Sans MS"/>
                <a:cs typeface="Comic Sans MS"/>
              </a:rPr>
              <a:t>ajuste</a:t>
            </a:r>
            <a:r>
              <a:rPr lang="es-MX" sz="2400" spc="190" dirty="0">
                <a:latin typeface="Comic Sans MS"/>
                <a:cs typeface="Comic Sans MS"/>
              </a:rPr>
              <a:t> </a:t>
            </a:r>
            <a:r>
              <a:rPr lang="es-MX" sz="2400" spc="-5" dirty="0">
                <a:latin typeface="Comic Sans MS"/>
                <a:cs typeface="Comic Sans MS"/>
              </a:rPr>
              <a:t>del</a:t>
            </a:r>
            <a:r>
              <a:rPr lang="es-MX" sz="2400" spc="190" dirty="0">
                <a:latin typeface="Comic Sans MS"/>
                <a:cs typeface="Comic Sans MS"/>
              </a:rPr>
              <a:t> </a:t>
            </a:r>
            <a:r>
              <a:rPr lang="es-MX" sz="2400" spc="-5" dirty="0">
                <a:latin typeface="Comic Sans MS"/>
                <a:cs typeface="Comic Sans MS"/>
              </a:rPr>
              <a:t>relé, tres fueron errores de conexión, tres fueron ajustes incorrectos, tres fueron circuitos de potencial abierto, y una</a:t>
            </a:r>
            <a:r>
              <a:rPr lang="es-MX" sz="2400" dirty="0">
                <a:latin typeface="Comic Sans MS"/>
                <a:cs typeface="Comic Sans MS"/>
              </a:rPr>
              <a:t> </a:t>
            </a:r>
            <a:r>
              <a:rPr lang="es-MX" sz="2400" spc="-5" dirty="0">
                <a:latin typeface="Comic Sans MS"/>
                <a:cs typeface="Comic Sans MS"/>
              </a:rPr>
              <a:t>fue</a:t>
            </a:r>
            <a:r>
              <a:rPr lang="es-MX" sz="2400" dirty="0">
                <a:latin typeface="Comic Sans MS"/>
                <a:cs typeface="Comic Sans MS"/>
              </a:rPr>
              <a:t> </a:t>
            </a:r>
            <a:r>
              <a:rPr lang="es-MX" sz="2400" spc="-5" dirty="0">
                <a:latin typeface="Comic Sans MS"/>
                <a:cs typeface="Comic Sans MS"/>
              </a:rPr>
              <a:t>error</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personal.</a:t>
            </a:r>
            <a:r>
              <a:rPr lang="es-MX" sz="2400" spc="260" dirty="0">
                <a:latin typeface="Comic Sans MS"/>
                <a:cs typeface="Comic Sans MS"/>
              </a:rPr>
              <a:t> </a:t>
            </a:r>
            <a:r>
              <a:rPr lang="es-MX" sz="2400" spc="-5" dirty="0">
                <a:latin typeface="Comic Sans MS"/>
                <a:cs typeface="Comic Sans MS"/>
              </a:rPr>
              <a:t>Estas</a:t>
            </a:r>
            <a:r>
              <a:rPr lang="es-MX" sz="2400" spc="260" dirty="0">
                <a:latin typeface="Comic Sans MS"/>
                <a:cs typeface="Comic Sans MS"/>
              </a:rPr>
              <a:t> </a:t>
            </a:r>
            <a:r>
              <a:rPr lang="es-MX" sz="2400" spc="-5" dirty="0">
                <a:latin typeface="Comic Sans MS"/>
                <a:cs typeface="Comic Sans MS"/>
              </a:rPr>
              <a:t>operaciones incorrectas</a:t>
            </a:r>
            <a:r>
              <a:rPr lang="es-MX" sz="2400" spc="140" dirty="0">
                <a:latin typeface="Comic Sans MS"/>
                <a:cs typeface="Comic Sans MS"/>
              </a:rPr>
              <a:t> </a:t>
            </a:r>
            <a:r>
              <a:rPr lang="es-MX" sz="2400" spc="-5" dirty="0">
                <a:latin typeface="Comic Sans MS"/>
                <a:cs typeface="Comic Sans MS"/>
              </a:rPr>
              <a:t>enfatizan</a:t>
            </a:r>
            <a:r>
              <a:rPr lang="es-MX" sz="2400" spc="130" dirty="0">
                <a:latin typeface="Comic Sans MS"/>
                <a:cs typeface="Comic Sans MS"/>
              </a:rPr>
              <a:t> </a:t>
            </a:r>
            <a:r>
              <a:rPr lang="es-MX" sz="2400" spc="-5" dirty="0">
                <a:latin typeface="Comic Sans MS"/>
                <a:cs typeface="Comic Sans MS"/>
              </a:rPr>
              <a:t>la</a:t>
            </a:r>
            <a:r>
              <a:rPr lang="es-MX" sz="2400" spc="135" dirty="0">
                <a:latin typeface="Comic Sans MS"/>
                <a:cs typeface="Comic Sans MS"/>
              </a:rPr>
              <a:t> </a:t>
            </a:r>
            <a:r>
              <a:rPr lang="es-MX" sz="2400" spc="-5" dirty="0">
                <a:latin typeface="Comic Sans MS"/>
                <a:cs typeface="Comic Sans MS"/>
              </a:rPr>
              <a:t>necesidad</a:t>
            </a:r>
            <a:r>
              <a:rPr lang="es-MX" sz="2400" spc="130" dirty="0">
                <a:latin typeface="Comic Sans MS"/>
                <a:cs typeface="Comic Sans MS"/>
              </a:rPr>
              <a:t> </a:t>
            </a:r>
            <a:r>
              <a:rPr lang="es-MX" sz="2400" spc="-5" dirty="0">
                <a:latin typeface="Comic Sans MS"/>
                <a:cs typeface="Comic Sans MS"/>
              </a:rPr>
              <a:t>de</a:t>
            </a:r>
            <a:r>
              <a:rPr lang="es-MX" sz="2400" spc="135" dirty="0">
                <a:latin typeface="Comic Sans MS"/>
                <a:cs typeface="Comic Sans MS"/>
              </a:rPr>
              <a:t> </a:t>
            </a:r>
            <a:r>
              <a:rPr lang="es-MX" sz="2400" spc="-5" dirty="0">
                <a:latin typeface="Comic Sans MS"/>
                <a:cs typeface="Comic Sans MS"/>
              </a:rPr>
              <a:t>tener</a:t>
            </a:r>
            <a:r>
              <a:rPr lang="es-MX" sz="2400" spc="130" dirty="0">
                <a:latin typeface="Comic Sans MS"/>
                <a:cs typeface="Comic Sans MS"/>
              </a:rPr>
              <a:t> </a:t>
            </a:r>
            <a:r>
              <a:rPr lang="es-MX" sz="2400" spc="-5" dirty="0">
                <a:latin typeface="Comic Sans MS"/>
                <a:cs typeface="Comic Sans MS"/>
              </a:rPr>
              <a:t>cuidado</a:t>
            </a:r>
            <a:r>
              <a:rPr lang="es-MX" sz="2400" spc="130" dirty="0">
                <a:latin typeface="Comic Sans MS"/>
                <a:cs typeface="Comic Sans MS"/>
              </a:rPr>
              <a:t> </a:t>
            </a:r>
            <a:r>
              <a:rPr lang="es-MX" sz="2400" spc="-5" dirty="0">
                <a:latin typeface="Comic Sans MS"/>
                <a:cs typeface="Comic Sans MS"/>
              </a:rPr>
              <a:t>en la</a:t>
            </a:r>
            <a:r>
              <a:rPr lang="es-MX" sz="2400" dirty="0">
                <a:latin typeface="Comic Sans MS"/>
                <a:cs typeface="Comic Sans MS"/>
              </a:rPr>
              <a:t> </a:t>
            </a:r>
            <a:r>
              <a:rPr lang="es-MX" sz="2400" spc="-5" dirty="0">
                <a:latin typeface="Comic Sans MS"/>
                <a:cs typeface="Comic Sans MS"/>
              </a:rPr>
              <a:t>aplicación</a:t>
            </a:r>
            <a:r>
              <a:rPr lang="es-MX" sz="2400" dirty="0">
                <a:latin typeface="Comic Sans MS"/>
                <a:cs typeface="Comic Sans MS"/>
              </a:rPr>
              <a:t> </a:t>
            </a:r>
            <a:r>
              <a:rPr lang="es-MX" sz="2400" spc="-5" dirty="0">
                <a:latin typeface="Comic Sans MS"/>
                <a:cs typeface="Comic Sans MS"/>
              </a:rPr>
              <a:t>e</a:t>
            </a:r>
            <a:r>
              <a:rPr lang="es-MX" sz="2400" dirty="0">
                <a:latin typeface="Comic Sans MS"/>
                <a:cs typeface="Comic Sans MS"/>
              </a:rPr>
              <a:t> </a:t>
            </a:r>
            <a:r>
              <a:rPr lang="es-MX" sz="2400" spc="-5" dirty="0">
                <a:latin typeface="Comic Sans MS"/>
                <a:cs typeface="Comic Sans MS"/>
              </a:rPr>
              <a:t>implementación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 respaldo.</a:t>
            </a:r>
            <a:r>
              <a:rPr lang="es-MX" sz="2400" dirty="0">
                <a:latin typeface="Comic Sans MS"/>
                <a:cs typeface="Comic Sans MS"/>
              </a:rPr>
              <a:t> </a:t>
            </a:r>
            <a:r>
              <a:rPr lang="es-MX" sz="2400" spc="-5" dirty="0">
                <a:latin typeface="Comic Sans MS"/>
                <a:cs typeface="Comic Sans MS"/>
              </a:rPr>
              <a:t>Esto también muestra el hecho de que estos 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seguros</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aplican</a:t>
            </a:r>
            <a:r>
              <a:rPr lang="es-MX" sz="2400" dirty="0">
                <a:latin typeface="Comic Sans MS"/>
                <a:cs typeface="Comic Sans MS"/>
              </a:rPr>
              <a:t> </a:t>
            </a:r>
            <a:r>
              <a:rPr lang="es-MX" sz="2400" spc="-5" dirty="0">
                <a:latin typeface="Comic Sans MS"/>
                <a:cs typeface="Comic Sans MS"/>
              </a:rPr>
              <a:t>e implementan</a:t>
            </a:r>
            <a:r>
              <a:rPr lang="es-MX" sz="2400" dirty="0">
                <a:latin typeface="Comic Sans MS"/>
                <a:cs typeface="Comic Sans MS"/>
              </a:rPr>
              <a:t> </a:t>
            </a:r>
            <a:r>
              <a:rPr lang="es-MX" sz="2400" spc="-5" dirty="0">
                <a:latin typeface="Comic Sans MS"/>
                <a:cs typeface="Comic Sans MS"/>
              </a:rPr>
              <a:t>correctamente.</a:t>
            </a:r>
            <a:endParaRPr lang="es-MX" sz="2400" dirty="0">
              <a:latin typeface="Comic Sans MS"/>
              <a:cs typeface="Comic Sans MS"/>
            </a:endParaRPr>
          </a:p>
          <a:p>
            <a:pPr marL="1270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investigación</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describe</a:t>
            </a:r>
            <a:r>
              <a:rPr lang="es-MX" sz="2400" dirty="0">
                <a:latin typeface="Comic Sans MS"/>
                <a:cs typeface="Comic Sans MS"/>
              </a:rPr>
              <a:t> </a:t>
            </a:r>
            <a:r>
              <a:rPr lang="es-MX" sz="2400" spc="-5" dirty="0">
                <a:latin typeface="Comic Sans MS"/>
                <a:cs typeface="Comic Sans MS"/>
              </a:rPr>
              <a:t>tres</a:t>
            </a:r>
            <a:r>
              <a:rPr lang="es-MX" sz="2400" dirty="0">
                <a:latin typeface="Comic Sans MS"/>
                <a:cs typeface="Comic Sans MS"/>
              </a:rPr>
              <a:t> </a:t>
            </a:r>
            <a:r>
              <a:rPr lang="es-MX" sz="2400" spc="-5" dirty="0">
                <a:latin typeface="Comic Sans MS"/>
                <a:cs typeface="Comic Sans MS"/>
              </a:rPr>
              <a:t>eventos</a:t>
            </a:r>
            <a:r>
              <a:rPr lang="es-MX" sz="2400" dirty="0">
                <a:latin typeface="Comic Sans MS"/>
                <a:cs typeface="Comic Sans MS"/>
              </a:rPr>
              <a:t> </a:t>
            </a:r>
            <a:r>
              <a:rPr lang="es-MX" sz="2400" spc="-5" dirty="0">
                <a:latin typeface="Comic Sans MS"/>
                <a:cs typeface="Comic Sans MS"/>
              </a:rPr>
              <a:t>que ocurrieron como resultado de no tener relés de respaldo. Dos</a:t>
            </a:r>
            <a:r>
              <a:rPr lang="es-MX" sz="2400" spc="135" dirty="0">
                <a:latin typeface="Comic Sans MS"/>
                <a:cs typeface="Comic Sans MS"/>
              </a:rPr>
              <a:t> </a:t>
            </a:r>
            <a:r>
              <a:rPr lang="es-MX" sz="2400" spc="-5" dirty="0">
                <a:latin typeface="Comic Sans MS"/>
                <a:cs typeface="Comic Sans MS"/>
              </a:rPr>
              <a:t>resultaron</a:t>
            </a:r>
            <a:r>
              <a:rPr lang="es-MX" sz="2400" spc="135" dirty="0">
                <a:latin typeface="Comic Sans MS"/>
                <a:cs typeface="Comic Sans MS"/>
              </a:rPr>
              <a:t> </a:t>
            </a:r>
            <a:r>
              <a:rPr lang="es-MX" sz="2400" spc="-5" dirty="0">
                <a:latin typeface="Comic Sans MS"/>
                <a:cs typeface="Comic Sans MS"/>
              </a:rPr>
              <a:t>en</a:t>
            </a:r>
            <a:r>
              <a:rPr lang="es-MX" sz="2400" spc="135" dirty="0">
                <a:latin typeface="Comic Sans MS"/>
                <a:cs typeface="Comic Sans MS"/>
              </a:rPr>
              <a:t> </a:t>
            </a:r>
            <a:r>
              <a:rPr lang="es-MX" sz="2400" spc="-5" dirty="0">
                <a:latin typeface="Comic Sans MS"/>
                <a:cs typeface="Comic Sans MS"/>
              </a:rPr>
              <a:t>un</a:t>
            </a:r>
            <a:r>
              <a:rPr lang="es-MX" sz="2400" spc="135" dirty="0">
                <a:latin typeface="Comic Sans MS"/>
                <a:cs typeface="Comic Sans MS"/>
              </a:rPr>
              <a:t> </a:t>
            </a:r>
            <a:r>
              <a:rPr lang="es-MX" sz="2400" spc="-5" dirty="0">
                <a:latin typeface="Comic Sans MS"/>
                <a:cs typeface="Comic Sans MS"/>
              </a:rPr>
              <a:t>incendio</a:t>
            </a:r>
            <a:r>
              <a:rPr lang="es-MX" sz="2400" spc="135" dirty="0">
                <a:latin typeface="Comic Sans MS"/>
                <a:cs typeface="Comic Sans MS"/>
              </a:rPr>
              <a:t> </a:t>
            </a:r>
            <a:r>
              <a:rPr lang="es-MX" sz="2400" spc="-5" dirty="0">
                <a:latin typeface="Comic Sans MS"/>
                <a:cs typeface="Comic Sans MS"/>
              </a:rPr>
              <a:t>que</a:t>
            </a:r>
            <a:r>
              <a:rPr lang="es-MX" sz="2400" spc="135" dirty="0">
                <a:latin typeface="Comic Sans MS"/>
                <a:cs typeface="Comic Sans MS"/>
              </a:rPr>
              <a:t> </a:t>
            </a:r>
            <a:r>
              <a:rPr lang="es-MX" sz="2400" spc="-5" dirty="0">
                <a:latin typeface="Comic Sans MS"/>
                <a:cs typeface="Comic Sans MS"/>
              </a:rPr>
              <a:t>quemó</a:t>
            </a:r>
            <a:r>
              <a:rPr lang="es-MX" sz="2400" spc="135" dirty="0">
                <a:latin typeface="Comic Sans MS"/>
                <a:cs typeface="Comic Sans MS"/>
              </a:rPr>
              <a:t> </a:t>
            </a:r>
            <a:r>
              <a:rPr lang="es-MX" sz="2400" spc="-5" dirty="0">
                <a:latin typeface="Comic Sans MS"/>
                <a:cs typeface="Comic Sans MS"/>
              </a:rPr>
              <a:t>seis</a:t>
            </a:r>
            <a:r>
              <a:rPr lang="es-MX" sz="2400" spc="140" dirty="0">
                <a:latin typeface="Comic Sans MS"/>
                <a:cs typeface="Comic Sans MS"/>
              </a:rPr>
              <a:t> </a:t>
            </a:r>
            <a:r>
              <a:rPr lang="es-MX" sz="2400" spc="-5" dirty="0">
                <a:latin typeface="Comic Sans MS"/>
                <a:cs typeface="Comic Sans MS"/>
              </a:rPr>
              <a:t>cubículos como</a:t>
            </a:r>
            <a:r>
              <a:rPr lang="es-MX" sz="2400" dirty="0">
                <a:latin typeface="Comic Sans MS"/>
                <a:cs typeface="Comic Sans MS"/>
              </a:rPr>
              <a:t> </a:t>
            </a:r>
            <a:r>
              <a:rPr lang="es-MX" sz="2400" spc="-5" dirty="0">
                <a:latin typeface="Comic Sans MS"/>
                <a:cs typeface="Comic Sans MS"/>
              </a:rPr>
              <a:t>consecuencia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interruptores.</a:t>
            </a:r>
            <a:r>
              <a:rPr lang="es-MX" sz="2400" dirty="0">
                <a:latin typeface="Comic Sans MS"/>
                <a:cs typeface="Comic Sans MS"/>
              </a:rPr>
              <a:t> </a:t>
            </a:r>
            <a:r>
              <a:rPr lang="es-MX" sz="2400" spc="-5" dirty="0">
                <a:latin typeface="Comic Sans MS"/>
                <a:cs typeface="Comic Sans MS"/>
              </a:rPr>
              <a:t>El tercero reportó daños al generador como resultado de la operación</a:t>
            </a:r>
            <a:r>
              <a:rPr lang="es-MX" sz="2400" spc="140" dirty="0">
                <a:latin typeface="Comic Sans MS"/>
                <a:cs typeface="Comic Sans MS"/>
              </a:rPr>
              <a:t> </a:t>
            </a:r>
            <a:r>
              <a:rPr lang="es-MX" sz="2400" spc="-5" dirty="0">
                <a:latin typeface="Comic Sans MS"/>
                <a:cs typeface="Comic Sans MS"/>
              </a:rPr>
              <a:t>durante</a:t>
            </a:r>
            <a:r>
              <a:rPr lang="es-MX" sz="2400" spc="140" dirty="0">
                <a:latin typeface="Comic Sans MS"/>
                <a:cs typeface="Comic Sans MS"/>
              </a:rPr>
              <a:t> </a:t>
            </a:r>
            <a:r>
              <a:rPr lang="es-MX" sz="2400" spc="-5" dirty="0">
                <a:latin typeface="Comic Sans MS"/>
                <a:cs typeface="Comic Sans MS"/>
              </a:rPr>
              <a:t>una</a:t>
            </a:r>
            <a:r>
              <a:rPr lang="es-MX" sz="2400" spc="135" dirty="0">
                <a:latin typeface="Comic Sans MS"/>
                <a:cs typeface="Comic Sans MS"/>
              </a:rPr>
              <a:t> </a:t>
            </a:r>
            <a:r>
              <a:rPr lang="es-MX" sz="2400" spc="-5" dirty="0">
                <a:latin typeface="Comic Sans MS"/>
                <a:cs typeface="Comic Sans MS"/>
              </a:rPr>
              <a:t>hora</a:t>
            </a:r>
            <a:r>
              <a:rPr lang="es-MX" sz="2400" spc="135" dirty="0">
                <a:latin typeface="Comic Sans MS"/>
                <a:cs typeface="Comic Sans MS"/>
              </a:rPr>
              <a:t> </a:t>
            </a:r>
            <a:r>
              <a:rPr lang="es-MX" sz="2400" spc="-5" dirty="0">
                <a:latin typeface="Comic Sans MS"/>
                <a:cs typeface="Comic Sans MS"/>
              </a:rPr>
              <a:t>con</a:t>
            </a:r>
            <a:r>
              <a:rPr lang="es-MX" sz="2400" spc="135" dirty="0">
                <a:latin typeface="Comic Sans MS"/>
                <a:cs typeface="Comic Sans MS"/>
              </a:rPr>
              <a:t> </a:t>
            </a:r>
            <a:r>
              <a:rPr lang="es-MX" sz="2400" spc="-5" dirty="0">
                <a:latin typeface="Comic Sans MS"/>
                <a:cs typeface="Comic Sans MS"/>
              </a:rPr>
              <a:t>un</a:t>
            </a:r>
            <a:r>
              <a:rPr lang="es-MX" sz="2400" spc="135" dirty="0">
                <a:latin typeface="Comic Sans MS"/>
                <a:cs typeface="Comic Sans MS"/>
              </a:rPr>
              <a:t> </a:t>
            </a:r>
            <a:r>
              <a:rPr lang="es-MX" sz="2400" spc="-5" dirty="0">
                <a:latin typeface="Comic Sans MS"/>
                <a:cs typeface="Comic Sans MS"/>
              </a:rPr>
              <a:t>polo</a:t>
            </a:r>
            <a:r>
              <a:rPr lang="es-MX" sz="2400" spc="135" dirty="0">
                <a:latin typeface="Comic Sans MS"/>
                <a:cs typeface="Comic Sans MS"/>
              </a:rPr>
              <a:t> </a:t>
            </a:r>
            <a:r>
              <a:rPr lang="es-MX" sz="2400" spc="-5" dirty="0">
                <a:latin typeface="Comic Sans MS"/>
                <a:cs typeface="Comic Sans MS"/>
              </a:rPr>
              <a:t>del</a:t>
            </a:r>
            <a:r>
              <a:rPr lang="es-MX" sz="2400" spc="135" dirty="0">
                <a:latin typeface="Comic Sans MS"/>
                <a:cs typeface="Comic Sans MS"/>
              </a:rPr>
              <a:t> </a:t>
            </a:r>
            <a:r>
              <a:rPr lang="es-MX" sz="2400" spc="-5" dirty="0">
                <a:latin typeface="Comic Sans MS"/>
                <a:cs typeface="Comic Sans MS"/>
              </a:rPr>
              <a:t>interruptor de</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abierto.</a:t>
            </a:r>
            <a:r>
              <a:rPr lang="es-MX" sz="2400" dirty="0">
                <a:latin typeface="Comic Sans MS"/>
                <a:cs typeface="Comic Sans MS"/>
              </a:rPr>
              <a:t> </a:t>
            </a:r>
            <a:r>
              <a:rPr lang="es-MX" sz="2400" spc="-5" dirty="0">
                <a:latin typeface="Comic Sans MS"/>
                <a:cs typeface="Comic Sans MS"/>
              </a:rPr>
              <a:t>Otro</a:t>
            </a:r>
            <a:r>
              <a:rPr lang="es-MX" sz="2400" dirty="0">
                <a:latin typeface="Comic Sans MS"/>
                <a:cs typeface="Comic Sans MS"/>
              </a:rPr>
              <a:t> </a:t>
            </a:r>
            <a:r>
              <a:rPr lang="es-MX" sz="2400" spc="-5" dirty="0">
                <a:latin typeface="Comic Sans MS"/>
                <a:cs typeface="Comic Sans MS"/>
              </a:rPr>
              <a:t>incidente</a:t>
            </a:r>
            <a:r>
              <a:rPr lang="es-MX" sz="2400" dirty="0">
                <a:latin typeface="Comic Sans MS"/>
                <a:cs typeface="Comic Sans MS"/>
              </a:rPr>
              <a:t> </a:t>
            </a:r>
            <a:r>
              <a:rPr lang="es-MX" sz="2400" spc="-5" dirty="0">
                <a:latin typeface="Comic Sans MS"/>
                <a:cs typeface="Comic Sans MS"/>
              </a:rPr>
              <a:t>ligado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 protección de respaldo, fue una falla a tierra librada con mucho tiempo resultante de una operación de falla de interruptor de 230 kV la cual originó un daño en dos rotores de generadores debido a la sensibilidad de los relés</a:t>
            </a:r>
            <a:r>
              <a:rPr lang="es-MX" sz="2400" dirty="0">
                <a:latin typeface="Comic Sans MS"/>
                <a:cs typeface="Comic Sans MS"/>
              </a:rPr>
              <a:t> </a:t>
            </a:r>
            <a:r>
              <a:rPr lang="es-MX" sz="2400" spc="-5" dirty="0">
                <a:latin typeface="Comic Sans MS"/>
                <a:cs typeface="Comic Sans MS"/>
              </a:rPr>
              <a:t>electromecánicos</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spc="5" dirty="0">
                <a:latin typeface="Comic Sans MS"/>
                <a:cs typeface="Comic Sans MS"/>
              </a:rPr>
              <a:t> </a:t>
            </a:r>
            <a:r>
              <a:rPr lang="es-MX" sz="2400" spc="-5" dirty="0">
                <a:latin typeface="Comic Sans MS"/>
                <a:cs typeface="Comic Sans MS"/>
              </a:rPr>
              <a:t>negativa.</a:t>
            </a:r>
            <a:endParaRPr sz="2400" dirty="0">
              <a:latin typeface="Comic Sans MS"/>
              <a:cs typeface="Comic Sans MS"/>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292100" y="457200"/>
            <a:ext cx="17297399" cy="240578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CONCLUSIONES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 aplicación de la protección de respaldo de generador involucra</a:t>
            </a:r>
            <a:r>
              <a:rPr lang="es-MX" sz="2400" dirty="0">
                <a:latin typeface="Comic Sans MS"/>
                <a:cs typeface="Comic Sans MS"/>
              </a:rPr>
              <a:t> </a:t>
            </a:r>
            <a:r>
              <a:rPr lang="es-MX" sz="2400" spc="-5" dirty="0">
                <a:latin typeface="Comic Sans MS"/>
                <a:cs typeface="Comic Sans MS"/>
              </a:rPr>
              <a:t>tener</a:t>
            </a:r>
            <a:r>
              <a:rPr lang="es-MX" sz="2400" dirty="0">
                <a:latin typeface="Comic Sans MS"/>
                <a:cs typeface="Comic Sans MS"/>
              </a:rPr>
              <a:t> </a:t>
            </a:r>
            <a:r>
              <a:rPr lang="es-MX" sz="2400" spc="-5" dirty="0">
                <a:latin typeface="Comic Sans MS"/>
                <a:cs typeface="Comic Sans MS"/>
              </a:rPr>
              <a:t>mucho</a:t>
            </a:r>
            <a:r>
              <a:rPr lang="es-MX" sz="2400" dirty="0">
                <a:latin typeface="Comic Sans MS"/>
                <a:cs typeface="Comic Sans MS"/>
              </a:rPr>
              <a:t> </a:t>
            </a:r>
            <a:r>
              <a:rPr lang="es-MX" sz="2400" spc="-5" dirty="0">
                <a:latin typeface="Comic Sans MS"/>
                <a:cs typeface="Comic Sans MS"/>
              </a:rPr>
              <a:t>cuidado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consideraciones entre</a:t>
            </a:r>
            <a:r>
              <a:rPr lang="es-MX" sz="2400" dirty="0">
                <a:latin typeface="Comic Sans MS"/>
                <a:cs typeface="Comic Sans MS"/>
              </a:rPr>
              <a:t> </a:t>
            </a:r>
            <a:r>
              <a:rPr lang="es-MX" sz="2400" spc="-5" dirty="0">
                <a:latin typeface="Comic Sans MS"/>
                <a:cs typeface="Comic Sans MS"/>
              </a:rPr>
              <a:t>sensibilidad</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seguridad.</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riesgo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aplicar protección de respaldo puede ser minimizado teniendo mucho cuidado en observar los puntos discutidos en esta sección</a:t>
            </a:r>
            <a:r>
              <a:rPr lang="es-MX" sz="2400" spc="190" dirty="0">
                <a:latin typeface="Comic Sans MS"/>
                <a:cs typeface="Comic Sans MS"/>
              </a:rPr>
              <a:t> </a:t>
            </a:r>
            <a:r>
              <a:rPr lang="es-MX" sz="2400" spc="-5" dirty="0">
                <a:latin typeface="Comic Sans MS"/>
                <a:cs typeface="Comic Sans MS"/>
              </a:rPr>
              <a:t>del</a:t>
            </a:r>
            <a:r>
              <a:rPr lang="es-MX" sz="2400" spc="195" dirty="0">
                <a:latin typeface="Comic Sans MS"/>
                <a:cs typeface="Comic Sans MS"/>
              </a:rPr>
              <a:t> </a:t>
            </a:r>
            <a:r>
              <a:rPr lang="es-MX" sz="2400" spc="-5" dirty="0">
                <a:latin typeface="Comic Sans MS"/>
                <a:cs typeface="Comic Sans MS"/>
              </a:rPr>
              <a:t>tutorial.</a:t>
            </a:r>
            <a:r>
              <a:rPr lang="es-MX" sz="2400" spc="140" dirty="0">
                <a:latin typeface="Comic Sans MS"/>
                <a:cs typeface="Comic Sans MS"/>
              </a:rPr>
              <a:t> </a:t>
            </a:r>
            <a:r>
              <a:rPr lang="es-MX" sz="2400" spc="-5" dirty="0">
                <a:latin typeface="Comic Sans MS"/>
                <a:cs typeface="Comic Sans MS"/>
              </a:rPr>
              <a:t>Estos</a:t>
            </a:r>
            <a:r>
              <a:rPr lang="es-MX" sz="2400" spc="200" dirty="0">
                <a:latin typeface="Comic Sans MS"/>
                <a:cs typeface="Comic Sans MS"/>
              </a:rPr>
              <a:t> </a:t>
            </a:r>
            <a:r>
              <a:rPr lang="es-MX" sz="2400" spc="-5" dirty="0">
                <a:latin typeface="Comic Sans MS"/>
                <a:cs typeface="Comic Sans MS"/>
              </a:rPr>
              <a:t>riesgos</a:t>
            </a:r>
            <a:r>
              <a:rPr lang="es-MX" sz="2400" spc="195" dirty="0">
                <a:latin typeface="Comic Sans MS"/>
                <a:cs typeface="Comic Sans MS"/>
              </a:rPr>
              <a:t> </a:t>
            </a:r>
            <a:r>
              <a:rPr lang="es-MX" sz="2400" spc="-5" dirty="0">
                <a:latin typeface="Comic Sans MS"/>
                <a:cs typeface="Comic Sans MS"/>
              </a:rPr>
              <a:t>tienen</a:t>
            </a:r>
            <a:r>
              <a:rPr lang="es-MX" sz="2400" spc="195" dirty="0">
                <a:latin typeface="Comic Sans MS"/>
                <a:cs typeface="Comic Sans MS"/>
              </a:rPr>
              <a:t> </a:t>
            </a:r>
            <a:r>
              <a:rPr lang="es-MX" sz="2400" spc="-5" dirty="0">
                <a:latin typeface="Comic Sans MS"/>
                <a:cs typeface="Comic Sans MS"/>
              </a:rPr>
              <a:t>mucho</a:t>
            </a:r>
            <a:r>
              <a:rPr lang="es-MX" sz="2400" spc="195" dirty="0">
                <a:latin typeface="Comic Sans MS"/>
                <a:cs typeface="Comic Sans MS"/>
              </a:rPr>
              <a:t> </a:t>
            </a:r>
            <a:r>
              <a:rPr lang="es-MX" sz="2400" spc="-5" dirty="0">
                <a:latin typeface="Comic Sans MS"/>
                <a:cs typeface="Comic Sans MS"/>
              </a:rPr>
              <a:t>peso por las consecuencias de no tener protección de respaldo adecuada.</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61247615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CuadroTexto 7">
            <a:extLst>
              <a:ext uri="{FF2B5EF4-FFF2-40B4-BE49-F238E27FC236}">
                <a16:creationId xmlns="" xmlns:a16="http://schemas.microsoft.com/office/drawing/2014/main" id="{7CC5B9CC-3C01-40E3-8D68-DB17D0E19C6B}"/>
              </a:ext>
            </a:extLst>
          </p:cNvPr>
          <p:cNvSpPr txBox="1"/>
          <p:nvPr/>
        </p:nvSpPr>
        <p:spPr>
          <a:xfrm>
            <a:off x="292100" y="381000"/>
            <a:ext cx="17297400" cy="3416320"/>
          </a:xfrm>
          <a:prstGeom prst="rect">
            <a:avLst/>
          </a:prstGeom>
          <a:noFill/>
        </p:spPr>
        <p:txBody>
          <a:bodyPr wrap="square">
            <a:spAutoFit/>
          </a:bodyPr>
          <a:lstStyle/>
          <a:p>
            <a:r>
              <a:rPr lang="es-AR" sz="2400" b="1" dirty="0">
                <a:latin typeface="Comic Sans MS" panose="030F0702030302020204" pitchFamily="66" charset="0"/>
              </a:rPr>
              <a:t>REFERENCIAS </a:t>
            </a:r>
          </a:p>
          <a:p>
            <a:endParaRPr lang="es-AR" sz="2400" dirty="0">
              <a:latin typeface="Comic Sans MS" panose="030F0702030302020204" pitchFamily="66" charset="0"/>
            </a:endParaRPr>
          </a:p>
          <a:p>
            <a:pPr marL="342900" indent="-342900">
              <a:buAutoNum type="arabicPeriod"/>
            </a:pPr>
            <a:r>
              <a:rPr lang="es-AR" sz="2400" dirty="0">
                <a:latin typeface="Comic Sans MS" panose="030F0702030302020204" pitchFamily="66" charset="0"/>
              </a:rPr>
              <a:t>"A </a:t>
            </a:r>
            <a:r>
              <a:rPr lang="es-AR" sz="2400" dirty="0" err="1">
                <a:latin typeface="Comic Sans MS" panose="030F0702030302020204" pitchFamily="66" charset="0"/>
              </a:rPr>
              <a:t>Survey</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a:t>
            </a:r>
            <a:r>
              <a:rPr lang="es-AR" sz="2400" dirty="0" err="1">
                <a:latin typeface="Comic Sans MS" panose="030F0702030302020204" pitchFamily="66" charset="0"/>
              </a:rPr>
              <a:t>Generator</a:t>
            </a:r>
            <a:r>
              <a:rPr lang="es-AR" sz="2400" dirty="0">
                <a:latin typeface="Comic Sans MS" panose="030F0702030302020204" pitchFamily="66" charset="0"/>
              </a:rPr>
              <a:t> Back-up </a:t>
            </a:r>
            <a:r>
              <a:rPr lang="es-AR" sz="2400" dirty="0" err="1">
                <a:latin typeface="Comic Sans MS" panose="030F0702030302020204" pitchFamily="66" charset="0"/>
              </a:rPr>
              <a:t>Protection</a:t>
            </a:r>
            <a:r>
              <a:rPr lang="es-AR" sz="2400" dirty="0">
                <a:latin typeface="Comic Sans MS" panose="030F0702030302020204" pitchFamily="66" charset="0"/>
              </a:rPr>
              <a:t> </a:t>
            </a:r>
            <a:r>
              <a:rPr lang="es-AR" sz="2400" dirty="0" err="1">
                <a:latin typeface="Comic Sans MS" panose="030F0702030302020204" pitchFamily="66" charset="0"/>
              </a:rPr>
              <a:t>Practices</a:t>
            </a:r>
            <a:r>
              <a:rPr lang="es-AR" sz="2400" dirty="0">
                <a:latin typeface="Comic Sans MS" panose="030F0702030302020204" pitchFamily="66" charset="0"/>
              </a:rPr>
              <a:t> IEEE </a:t>
            </a:r>
            <a:r>
              <a:rPr lang="es-AR" sz="2400" dirty="0" err="1">
                <a:latin typeface="Comic Sans MS" panose="030F0702030302020204" pitchFamily="66" charset="0"/>
              </a:rPr>
              <a:t>Committee</a:t>
            </a:r>
            <a:r>
              <a:rPr lang="es-AR" sz="2400" dirty="0">
                <a:latin typeface="Comic Sans MS" panose="030F0702030302020204" pitchFamily="66" charset="0"/>
              </a:rPr>
              <a:t> </a:t>
            </a:r>
            <a:r>
              <a:rPr lang="es-AR" sz="2400" dirty="0" err="1">
                <a:latin typeface="Comic Sans MS" panose="030F0702030302020204" pitchFamily="66" charset="0"/>
              </a:rPr>
              <a:t>Report</a:t>
            </a:r>
            <a:r>
              <a:rPr lang="es-AR" sz="2400" dirty="0">
                <a:latin typeface="Comic Sans MS" panose="030F0702030302020204" pitchFamily="66" charset="0"/>
              </a:rPr>
              <a:t>," IEEE </a:t>
            </a:r>
            <a:r>
              <a:rPr lang="es-AR" sz="2400" dirty="0" err="1">
                <a:latin typeface="Comic Sans MS" panose="030F0702030302020204" pitchFamily="66" charset="0"/>
              </a:rPr>
              <a:t>Transactions</a:t>
            </a:r>
            <a:r>
              <a:rPr lang="es-AR" sz="2400" dirty="0">
                <a:latin typeface="Comic Sans MS" panose="030F0702030302020204" pitchFamily="66" charset="0"/>
              </a:rPr>
              <a:t> </a:t>
            </a:r>
            <a:r>
              <a:rPr lang="es-AR" sz="2400" dirty="0" err="1">
                <a:latin typeface="Comic Sans MS" panose="030F0702030302020204" pitchFamily="66" charset="0"/>
              </a:rPr>
              <a:t>on</a:t>
            </a:r>
            <a:r>
              <a:rPr lang="es-AR" sz="2400" dirty="0">
                <a:latin typeface="Comic Sans MS" panose="030F0702030302020204" pitchFamily="66" charset="0"/>
              </a:rPr>
              <a:t> </a:t>
            </a:r>
            <a:r>
              <a:rPr lang="es-AR" sz="2400" dirty="0" err="1">
                <a:latin typeface="Comic Sans MS" panose="030F0702030302020204" pitchFamily="66" charset="0"/>
              </a:rPr>
              <a:t>Power</a:t>
            </a:r>
            <a:r>
              <a:rPr lang="es-AR" sz="2400" dirty="0">
                <a:latin typeface="Comic Sans MS" panose="030F0702030302020204" pitchFamily="66" charset="0"/>
              </a:rPr>
              <a:t> </a:t>
            </a:r>
            <a:r>
              <a:rPr lang="es-AR" sz="2400" dirty="0" err="1">
                <a:latin typeface="Comic Sans MS" panose="030F0702030302020204" pitchFamily="66" charset="0"/>
              </a:rPr>
              <a:t>Delivery</a:t>
            </a:r>
            <a:r>
              <a:rPr lang="es-AR" sz="2400" dirty="0">
                <a:latin typeface="Comic Sans MS" panose="030F0702030302020204" pitchFamily="66" charset="0"/>
              </a:rPr>
              <a:t>, Vol. 5, No. </a:t>
            </a:r>
          </a:p>
          <a:p>
            <a:pPr marL="342900" indent="-342900">
              <a:buAutoNum type="arabicPeriod"/>
            </a:pPr>
            <a:endParaRPr lang="es-AR" sz="2400" dirty="0">
              <a:latin typeface="Comic Sans MS" panose="030F0702030302020204" pitchFamily="66" charset="0"/>
            </a:endParaRPr>
          </a:p>
          <a:p>
            <a:pPr marL="342900" indent="-342900">
              <a:buAutoNum type="arabicPeriod"/>
            </a:pPr>
            <a:r>
              <a:rPr lang="es-AR" sz="2400" dirty="0">
                <a:latin typeface="Comic Sans MS" panose="030F0702030302020204" pitchFamily="66" charset="0"/>
              </a:rPr>
              <a:t> April 1990, </a:t>
            </a:r>
            <a:r>
              <a:rPr lang="es-AR" sz="2400" dirty="0" err="1">
                <a:latin typeface="Comic Sans MS" panose="030F0702030302020204" pitchFamily="66" charset="0"/>
              </a:rPr>
              <a:t>pp</a:t>
            </a:r>
            <a:r>
              <a:rPr lang="es-AR" sz="2400" dirty="0">
                <a:latin typeface="Comic Sans MS" panose="030F0702030302020204" pitchFamily="66" charset="0"/>
              </a:rPr>
              <a:t> 575-584. 2. </a:t>
            </a:r>
            <a:r>
              <a:rPr lang="es-AR" sz="2400" dirty="0" err="1">
                <a:latin typeface="Comic Sans MS" panose="030F0702030302020204" pitchFamily="66" charset="0"/>
              </a:rPr>
              <a:t>Higgins,T.A</a:t>
            </a:r>
            <a:r>
              <a:rPr lang="es-AR" sz="2400" dirty="0">
                <a:latin typeface="Comic Sans MS" panose="030F0702030302020204" pitchFamily="66" charset="0"/>
              </a:rPr>
              <a:t>., </a:t>
            </a:r>
            <a:r>
              <a:rPr lang="es-AR" sz="2400" dirty="0" err="1">
                <a:latin typeface="Comic Sans MS" panose="030F0702030302020204" pitchFamily="66" charset="0"/>
              </a:rPr>
              <a:t>Holly</a:t>
            </a:r>
            <a:r>
              <a:rPr lang="es-AR" sz="2400" dirty="0">
                <a:latin typeface="Comic Sans MS" panose="030F0702030302020204" pitchFamily="66" charset="0"/>
              </a:rPr>
              <a:t>, HJ., and Wall, L.A.,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Representation</a:t>
            </a:r>
            <a:r>
              <a:rPr lang="es-AR" sz="2400" dirty="0">
                <a:latin typeface="Comic Sans MS" panose="030F0702030302020204" pitchFamily="66" charset="0"/>
              </a:rPr>
              <a:t> and </a:t>
            </a:r>
            <a:r>
              <a:rPr lang="es-AR" sz="2400" dirty="0" err="1">
                <a:latin typeface="Comic Sans MS" panose="030F0702030302020204" pitchFamily="66" charset="0"/>
              </a:rPr>
              <a:t>Characteristics</a:t>
            </a:r>
            <a:r>
              <a:rPr lang="es-AR" sz="2400" dirty="0">
                <a:latin typeface="Comic Sans MS" panose="030F0702030302020204" pitchFamily="66" charset="0"/>
              </a:rPr>
              <a:t> </a:t>
            </a:r>
            <a:r>
              <a:rPr lang="es-AR" sz="2400" dirty="0" err="1">
                <a:latin typeface="Comic Sans MS" panose="030F0702030302020204" pitchFamily="66" charset="0"/>
              </a:rPr>
              <a:t>For</a:t>
            </a:r>
            <a:r>
              <a:rPr lang="es-AR" sz="2400" dirty="0">
                <a:latin typeface="Comic Sans MS" panose="030F0702030302020204" pitchFamily="66" charset="0"/>
              </a:rPr>
              <a:t> </a:t>
            </a:r>
            <a:r>
              <a:rPr lang="es-AR" sz="2400" dirty="0" err="1">
                <a:latin typeface="Comic Sans MS" panose="030F0702030302020204" pitchFamily="66" charset="0"/>
              </a:rPr>
              <a:t>Three</a:t>
            </a:r>
            <a:r>
              <a:rPr lang="es-AR" sz="2400" dirty="0">
                <a:latin typeface="Comic Sans MS" panose="030F0702030302020204" pitchFamily="66" charset="0"/>
              </a:rPr>
              <a:t> </a:t>
            </a:r>
            <a:r>
              <a:rPr lang="es-AR" sz="2400" dirty="0" err="1">
                <a:latin typeface="Comic Sans MS" panose="030F0702030302020204" pitchFamily="66" charset="0"/>
              </a:rPr>
              <a:t>Phase</a:t>
            </a:r>
            <a:r>
              <a:rPr lang="es-AR" sz="2400" dirty="0">
                <a:latin typeface="Comic Sans MS" panose="030F0702030302020204" pitchFamily="66" charset="0"/>
              </a:rPr>
              <a:t> </a:t>
            </a:r>
            <a:r>
              <a:rPr lang="es-AR" sz="2400" dirty="0" err="1">
                <a:latin typeface="Comic Sans MS" panose="030F0702030302020204" pitchFamily="66" charset="0"/>
              </a:rPr>
              <a:t>Faults</a:t>
            </a:r>
            <a:r>
              <a:rPr lang="es-AR" sz="2400" dirty="0">
                <a:latin typeface="Comic Sans MS" panose="030F0702030302020204" pitchFamily="66" charset="0"/>
              </a:rPr>
              <a:t>," Georgia </a:t>
            </a:r>
            <a:r>
              <a:rPr lang="es-AR" sz="2400" dirty="0" err="1">
                <a:latin typeface="Comic Sans MS" panose="030F0702030302020204" pitchFamily="66" charset="0"/>
              </a:rPr>
              <a:t>Institute</a:t>
            </a:r>
            <a:r>
              <a:rPr lang="es-AR" sz="2400" dirty="0">
                <a:latin typeface="Comic Sans MS" panose="030F0702030302020204" pitchFamily="66" charset="0"/>
              </a:rPr>
              <a:t> </a:t>
            </a:r>
            <a:r>
              <a:rPr lang="es-AR" sz="2400" dirty="0" err="1">
                <a:latin typeface="Comic Sans MS" panose="030F0702030302020204" pitchFamily="66" charset="0"/>
              </a:rPr>
              <a:t>of</a:t>
            </a:r>
            <a:r>
              <a:rPr lang="es-AR" sz="2400" dirty="0">
                <a:latin typeface="Comic Sans MS" panose="030F0702030302020204" pitchFamily="66" charset="0"/>
              </a:rPr>
              <a:t> </a:t>
            </a:r>
            <a:r>
              <a:rPr lang="es-AR" sz="2400" dirty="0" err="1">
                <a:latin typeface="Comic Sans MS" panose="030F0702030302020204" pitchFamily="66" charset="0"/>
              </a:rPr>
              <a:t>Technology</a:t>
            </a:r>
            <a:r>
              <a:rPr lang="es-AR" sz="2400" dirty="0">
                <a:latin typeface="Comic Sans MS" panose="030F0702030302020204" pitchFamily="66" charset="0"/>
              </a:rPr>
              <a:t> </a:t>
            </a:r>
            <a:r>
              <a:rPr lang="es-AR" sz="2400" dirty="0" err="1">
                <a:latin typeface="Comic Sans MS" panose="030F0702030302020204" pitchFamily="66" charset="0"/>
              </a:rPr>
              <a:t>Relay</a:t>
            </a:r>
            <a:r>
              <a:rPr lang="es-AR" sz="2400" dirty="0">
                <a:latin typeface="Comic Sans MS" panose="030F0702030302020204" pitchFamily="66" charset="0"/>
              </a:rPr>
              <a:t> </a:t>
            </a:r>
            <a:r>
              <a:rPr lang="es-AR" sz="2400" dirty="0" err="1">
                <a:latin typeface="Comic Sans MS" panose="030F0702030302020204" pitchFamily="66" charset="0"/>
              </a:rPr>
              <a:t>Conference</a:t>
            </a:r>
            <a:r>
              <a:rPr lang="es-AR" sz="2400" dirty="0">
                <a:latin typeface="Comic Sans MS" panose="030F0702030302020204" pitchFamily="66" charset="0"/>
              </a:rPr>
              <a:t>, 1989. </a:t>
            </a:r>
          </a:p>
          <a:p>
            <a:pPr marL="342900" indent="-342900">
              <a:buAutoNum type="arabicPeriod"/>
            </a:pPr>
            <a:endParaRPr lang="es-AR" sz="2400" dirty="0">
              <a:latin typeface="Comic Sans MS" panose="030F0702030302020204" pitchFamily="66" charset="0"/>
            </a:endParaRPr>
          </a:p>
          <a:p>
            <a:pPr marL="342900" indent="-342900">
              <a:buAutoNum type="arabicPeriod"/>
            </a:pPr>
            <a:r>
              <a:rPr lang="es-AR" sz="2400" dirty="0">
                <a:latin typeface="Comic Sans MS" panose="030F0702030302020204" pitchFamily="66" charset="0"/>
              </a:rPr>
              <a:t>ANSI-IIF-EEC37.102-1987,"Guide </a:t>
            </a:r>
            <a:r>
              <a:rPr lang="es-AR" sz="2400" dirty="0" err="1">
                <a:latin typeface="Comic Sans MS" panose="030F0702030302020204" pitchFamily="66" charset="0"/>
              </a:rPr>
              <a:t>for</a:t>
            </a:r>
            <a:r>
              <a:rPr lang="es-AR" sz="2400" dirty="0">
                <a:latin typeface="Comic Sans MS" panose="030F0702030302020204" pitchFamily="66" charset="0"/>
              </a:rPr>
              <a:t> AC </a:t>
            </a:r>
            <a:r>
              <a:rPr lang="es-AR" sz="2400" dirty="0" err="1">
                <a:latin typeface="Comic Sans MS" panose="030F0702030302020204" pitchFamily="66" charset="0"/>
              </a:rPr>
              <a:t>Generator</a:t>
            </a:r>
            <a:r>
              <a:rPr lang="es-AR" sz="2400" dirty="0">
                <a:latin typeface="Comic Sans MS" panose="030F0702030302020204" pitchFamily="66" charset="0"/>
              </a:rPr>
              <a:t> </a:t>
            </a:r>
            <a:r>
              <a:rPr lang="es-AR" sz="2400" dirty="0" err="1">
                <a:latin typeface="Comic Sans MS" panose="030F0702030302020204" pitchFamily="66" charset="0"/>
              </a:rPr>
              <a:t>Protection</a:t>
            </a:r>
            <a:r>
              <a:rPr lang="es-AR" sz="2400" dirty="0">
                <a:latin typeface="Comic Sans MS" panose="030F0702030302020204" pitchFamily="66" charset="0"/>
              </a:rPr>
              <a:t>."</a:t>
            </a:r>
          </a:p>
        </p:txBody>
      </p:sp>
    </p:spTree>
    <p:extLst>
      <p:ext uri="{BB962C8B-B14F-4D97-AF65-F5344CB8AC3E}">
        <p14:creationId xmlns="" xmlns:p14="http://schemas.microsoft.com/office/powerpoint/2010/main" val="55343536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63700" y="278983"/>
            <a:ext cx="1455420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0" dirty="0">
                <a:latin typeface="Comic Sans MS"/>
                <a:cs typeface="Comic Sans MS"/>
              </a:rPr>
              <a:t> </a:t>
            </a:r>
            <a:r>
              <a:rPr sz="3200" b="1" spc="-5" dirty="0">
                <a:latin typeface="Comic Sans MS"/>
                <a:cs typeface="Comic Sans MS"/>
              </a:rPr>
              <a:t>12</a:t>
            </a:r>
            <a:endParaRPr sz="3200" b="1" dirty="0">
              <a:latin typeface="Comic Sans MS"/>
              <a:cs typeface="Comic Sans MS"/>
            </a:endParaRPr>
          </a:p>
          <a:p>
            <a:pPr algn="ctr">
              <a:spcBef>
                <a:spcPts val="5"/>
              </a:spcBef>
            </a:pPr>
            <a:r>
              <a:rPr sz="3200" b="1" spc="-5" dirty="0">
                <a:latin typeface="Comic Sans MS"/>
                <a:cs typeface="Comic Sans MS"/>
              </a:rPr>
              <a:t>ENERGIZACIÓN</a:t>
            </a:r>
            <a:r>
              <a:rPr sz="3200" b="1" spc="15" dirty="0">
                <a:latin typeface="Comic Sans MS"/>
                <a:cs typeface="Comic Sans MS"/>
              </a:rPr>
              <a:t> </a:t>
            </a:r>
            <a:r>
              <a:rPr sz="3200" b="1" spc="-5" dirty="0">
                <a:latin typeface="Comic Sans MS"/>
                <a:cs typeface="Comic Sans MS"/>
              </a:rPr>
              <a:t>INADVERTIDA</a:t>
            </a:r>
            <a:r>
              <a:rPr sz="3200" b="1" spc="15" dirty="0">
                <a:latin typeface="Comic Sans MS"/>
                <a:cs typeface="Comic Sans MS"/>
              </a:rPr>
              <a:t> </a:t>
            </a:r>
            <a:r>
              <a:rPr sz="3200" b="1" spc="-5" dirty="0">
                <a:latin typeface="Comic Sans MS"/>
                <a:cs typeface="Comic Sans MS"/>
              </a:rPr>
              <a:t>DEL</a:t>
            </a:r>
            <a:r>
              <a:rPr sz="3200" b="1" spc="15" dirty="0">
                <a:latin typeface="Comic Sans MS"/>
                <a:cs typeface="Comic Sans MS"/>
              </a:rPr>
              <a:t> </a:t>
            </a:r>
            <a:r>
              <a:rPr sz="3200" b="1" spc="-5" dirty="0">
                <a:latin typeface="Comic Sans MS"/>
                <a:cs typeface="Comic Sans MS"/>
              </a:rPr>
              <a:t>GENERADOR</a:t>
            </a:r>
            <a:endParaRPr sz="3200" b="1" dirty="0">
              <a:latin typeface="Comic Sans MS"/>
              <a:cs typeface="Comic Sans MS"/>
            </a:endParaRPr>
          </a:p>
        </p:txBody>
      </p:sp>
      <p:sp>
        <p:nvSpPr>
          <p:cNvPr id="3" name="object 3"/>
          <p:cNvSpPr txBox="1"/>
          <p:nvPr/>
        </p:nvSpPr>
        <p:spPr>
          <a:xfrm>
            <a:off x="406400" y="1803605"/>
            <a:ext cx="17144999" cy="2775119"/>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 energización accidental o inadvertida de generadores sincrónicos</a:t>
            </a:r>
            <a:r>
              <a:rPr lang="es-MX" sz="2400" dirty="0">
                <a:latin typeface="Comic Sans MS"/>
                <a:cs typeface="Comic Sans MS"/>
              </a:rPr>
              <a:t> </a:t>
            </a:r>
            <a:r>
              <a:rPr lang="es-MX" sz="2400" spc="-5" dirty="0">
                <a:latin typeface="Comic Sans MS"/>
                <a:cs typeface="Comic Sans MS"/>
              </a:rPr>
              <a:t>ha</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problema</a:t>
            </a:r>
            <a:r>
              <a:rPr lang="es-MX" sz="2400" dirty="0">
                <a:latin typeface="Comic Sans MS"/>
                <a:cs typeface="Comic Sans MS"/>
              </a:rPr>
              <a:t> </a:t>
            </a:r>
            <a:r>
              <a:rPr lang="es-MX" sz="2400" spc="-5" dirty="0">
                <a:latin typeface="Comic Sans MS"/>
                <a:cs typeface="Comic Sans MS"/>
              </a:rPr>
              <a:t>particular</a:t>
            </a:r>
            <a:r>
              <a:rPr lang="es-MX" sz="2400" dirty="0">
                <a:latin typeface="Comic Sans MS"/>
                <a:cs typeface="Comic Sans MS"/>
              </a:rPr>
              <a:t> </a:t>
            </a:r>
            <a:r>
              <a:rPr lang="es-MX" sz="2400" spc="-5" dirty="0">
                <a:latin typeface="Comic Sans MS"/>
                <a:cs typeface="Comic Sans MS"/>
              </a:rPr>
              <a:t>dentro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industria en años recientes.</a:t>
            </a:r>
            <a:r>
              <a:rPr lang="es-MX" sz="2400" dirty="0">
                <a:latin typeface="Comic Sans MS"/>
                <a:cs typeface="Comic Sans MS"/>
              </a:rPr>
              <a:t> </a:t>
            </a:r>
            <a:r>
              <a:rPr lang="es-MX" sz="2400" spc="-5" dirty="0">
                <a:latin typeface="Comic Sans MS"/>
                <a:cs typeface="Comic Sans MS"/>
              </a:rPr>
              <a:t>Un número significante de máquinas grandes han sido dañadas o, en algunos casos, completamente</a:t>
            </a:r>
            <a:r>
              <a:rPr lang="es-MX" sz="2400" dirty="0">
                <a:latin typeface="Comic Sans MS"/>
                <a:cs typeface="Comic Sans MS"/>
              </a:rPr>
              <a:t> </a:t>
            </a:r>
            <a:r>
              <a:rPr lang="es-MX" sz="2400" spc="-5" dirty="0">
                <a:latin typeface="Comic Sans MS"/>
                <a:cs typeface="Comic Sans MS"/>
              </a:rPr>
              <a:t>destruidas</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fueron</a:t>
            </a:r>
            <a:r>
              <a:rPr lang="es-MX" sz="2400" dirty="0">
                <a:latin typeface="Comic Sans MS"/>
                <a:cs typeface="Comic Sans MS"/>
              </a:rPr>
              <a:t> </a:t>
            </a:r>
            <a:r>
              <a:rPr lang="es-MX" sz="2400" spc="-5" dirty="0">
                <a:latin typeface="Comic Sans MS"/>
                <a:cs typeface="Comic Sans MS"/>
              </a:rPr>
              <a:t>energizadas accidentalmente</a:t>
            </a:r>
            <a:r>
              <a:rPr lang="es-MX" sz="2400" dirty="0">
                <a:latin typeface="Comic Sans MS"/>
                <a:cs typeface="Comic Sans MS"/>
              </a:rPr>
              <a:t> </a:t>
            </a:r>
            <a:r>
              <a:rPr lang="es-MX" sz="2400" spc="-5" dirty="0">
                <a:latin typeface="Comic Sans MS"/>
                <a:cs typeface="Comic Sans MS"/>
              </a:rPr>
              <a:t>mientras</a:t>
            </a:r>
            <a:r>
              <a:rPr lang="es-MX" sz="2400" dirty="0">
                <a:latin typeface="Comic Sans MS"/>
                <a:cs typeface="Comic Sans MS"/>
              </a:rPr>
              <a:t> </a:t>
            </a:r>
            <a:r>
              <a:rPr lang="es-MX" sz="2400" spc="-5" dirty="0">
                <a:latin typeface="Comic Sans MS"/>
                <a:cs typeface="Comic Sans MS"/>
              </a:rPr>
              <a:t>estaban</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La frecuencia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estas</a:t>
            </a:r>
            <a:r>
              <a:rPr lang="es-MX" sz="2400" dirty="0">
                <a:latin typeface="Comic Sans MS"/>
                <a:cs typeface="Comic Sans MS"/>
              </a:rPr>
              <a:t> </a:t>
            </a:r>
            <a:r>
              <a:rPr lang="es-MX" sz="2400" spc="-5" dirty="0">
                <a:latin typeface="Comic Sans MS"/>
                <a:cs typeface="Comic Sans MS"/>
              </a:rPr>
              <a:t>ocurrencias</a:t>
            </a:r>
            <a:r>
              <a:rPr lang="es-MX" sz="2400" dirty="0">
                <a:latin typeface="Comic Sans MS"/>
                <a:cs typeface="Comic Sans MS"/>
              </a:rPr>
              <a:t> </a:t>
            </a:r>
            <a:r>
              <a:rPr lang="es-MX" sz="2400" spc="-5" dirty="0">
                <a:latin typeface="Comic Sans MS"/>
                <a:cs typeface="Comic Sans MS"/>
              </a:rPr>
              <a:t>ha</a:t>
            </a:r>
            <a:r>
              <a:rPr lang="es-MX" sz="2400" dirty="0">
                <a:latin typeface="Comic Sans MS"/>
                <a:cs typeface="Comic Sans MS"/>
              </a:rPr>
              <a:t> </a:t>
            </a:r>
            <a:r>
              <a:rPr lang="es-MX" sz="2400" spc="-5" dirty="0">
                <a:latin typeface="Comic Sans MS"/>
                <a:cs typeface="Comic Sans MS"/>
              </a:rPr>
              <a:t>dirigido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 fabricantes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grandes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U.S.A.</a:t>
            </a:r>
            <a:r>
              <a:rPr lang="es-MX" sz="2400" dirty="0">
                <a:latin typeface="Comic Sans MS"/>
                <a:cs typeface="Comic Sans MS"/>
              </a:rPr>
              <a:t> </a:t>
            </a:r>
            <a:r>
              <a:rPr lang="es-MX" sz="2400" spc="-5" dirty="0">
                <a:latin typeface="Comic Sans MS"/>
                <a:cs typeface="Comic Sans MS"/>
              </a:rPr>
              <a:t>ha recomendar que el problema sea manejado vía esquemas de</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dedicados.</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30200" y="457200"/>
            <a:ext cx="17145000" cy="4252446"/>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energización</a:t>
            </a:r>
            <a:r>
              <a:rPr lang="es-MX" sz="2400" dirty="0">
                <a:latin typeface="Comic Sans MS"/>
                <a:cs typeface="Comic Sans MS"/>
              </a:rPr>
              <a:t> </a:t>
            </a:r>
            <a:r>
              <a:rPr lang="es-MX" sz="2400" spc="-5" dirty="0">
                <a:latin typeface="Comic Sans MS"/>
                <a:cs typeface="Comic Sans MS"/>
              </a:rPr>
              <a:t>inadvertida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accidental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grandes generadores-turbina</a:t>
            </a:r>
            <a:r>
              <a:rPr lang="es-MX" sz="2400" dirty="0">
                <a:latin typeface="Comic Sans MS"/>
                <a:cs typeface="Comic Sans MS"/>
              </a:rPr>
              <a:t> </a:t>
            </a:r>
            <a:r>
              <a:rPr lang="es-MX" sz="2400" spc="-5" dirty="0">
                <a:latin typeface="Comic Sans MS"/>
                <a:cs typeface="Comic Sans MS"/>
              </a:rPr>
              <a:t>ha</a:t>
            </a:r>
            <a:r>
              <a:rPr lang="es-MX" sz="2400" dirty="0">
                <a:latin typeface="Comic Sans MS"/>
                <a:cs typeface="Comic Sans MS"/>
              </a:rPr>
              <a:t> </a:t>
            </a:r>
            <a:r>
              <a:rPr lang="es-MX" sz="2400" spc="-5" dirty="0">
                <a:latin typeface="Comic Sans MS"/>
                <a:cs typeface="Comic Sans MS"/>
              </a:rPr>
              <a:t>ocurrido</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suficientemente frecuente dentro de la industria en años recientes para llegar a ser un tema preocupante.</a:t>
            </a:r>
            <a:r>
              <a:rPr lang="es-MX" sz="2400" spc="520" dirty="0">
                <a:latin typeface="Comic Sans MS"/>
                <a:cs typeface="Comic Sans MS"/>
              </a:rPr>
              <a:t> </a:t>
            </a:r>
            <a:r>
              <a:rPr lang="es-MX" sz="2400" spc="-5" dirty="0">
                <a:latin typeface="Comic Sans MS"/>
                <a:cs typeface="Comic Sans MS"/>
              </a:rPr>
              <a:t>Cuando un generador es energizado mientras esta fuera de línea y girando, o rodando</a:t>
            </a:r>
            <a:r>
              <a:rPr lang="es-MX" sz="2400" dirty="0">
                <a:latin typeface="Comic Sans MS"/>
                <a:cs typeface="Comic Sans MS"/>
              </a:rPr>
              <a:t> </a:t>
            </a:r>
            <a:r>
              <a:rPr lang="es-MX" sz="2400" spc="-5" dirty="0">
                <a:latin typeface="Comic Sans MS"/>
                <a:cs typeface="Comic Sans MS"/>
              </a:rPr>
              <a:t>hacia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paro,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convierte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motor</a:t>
            </a:r>
            <a:r>
              <a:rPr lang="es-MX" sz="2400" dirty="0">
                <a:latin typeface="Comic Sans MS"/>
                <a:cs typeface="Comic Sans MS"/>
              </a:rPr>
              <a:t> </a:t>
            </a:r>
            <a:r>
              <a:rPr lang="es-MX" sz="2400" spc="-5" dirty="0">
                <a:latin typeface="Comic Sans MS"/>
                <a:cs typeface="Comic Sans MS"/>
              </a:rPr>
              <a:t>de inducción y puede ser dañado en unos pocos segundos. También puede ocurrir daño en la turbina.</a:t>
            </a:r>
            <a:r>
              <a:rPr lang="es-MX" sz="2400" dirty="0">
                <a:latin typeface="Comic Sans MS"/>
                <a:cs typeface="Comic Sans MS"/>
              </a:rPr>
              <a:t> </a:t>
            </a:r>
            <a:r>
              <a:rPr lang="es-MX" sz="2400" spc="-5" dirty="0">
                <a:latin typeface="Comic Sans MS"/>
                <a:cs typeface="Comic Sans MS"/>
              </a:rPr>
              <a:t>Un número significante de máquinas grandes han sido severamente dañadas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en</a:t>
            </a:r>
            <a:r>
              <a:rPr lang="es-MX" sz="2400" spc="254" dirty="0">
                <a:latin typeface="Comic Sans MS"/>
                <a:cs typeface="Comic Sans MS"/>
              </a:rPr>
              <a:t> </a:t>
            </a:r>
            <a:r>
              <a:rPr lang="es-MX" sz="2400" spc="-5" dirty="0">
                <a:latin typeface="Comic Sans MS"/>
                <a:cs typeface="Comic Sans MS"/>
              </a:rPr>
              <a:t>algunos casos, completamente destruidas. El costo a la industria de tal ocurrencia no es únicamente el</a:t>
            </a:r>
            <a:r>
              <a:rPr lang="es-MX" sz="2400" dirty="0">
                <a:latin typeface="Comic Sans MS"/>
                <a:cs typeface="Comic Sans MS"/>
              </a:rPr>
              <a:t> </a:t>
            </a:r>
            <a:r>
              <a:rPr lang="es-MX" sz="2400" spc="-5" dirty="0">
                <a:latin typeface="Comic Sans MS"/>
                <a:cs typeface="Comic Sans MS"/>
              </a:rPr>
              <a:t>costo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reparación</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reemplazo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 dañada, sino además el costo sustancial de la compra de potencia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reemplazo</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periodo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que</a:t>
            </a:r>
            <a:r>
              <a:rPr lang="es-MX" sz="2400" spc="254" dirty="0">
                <a:latin typeface="Comic Sans MS"/>
                <a:cs typeface="Comic Sans MS"/>
              </a:rPr>
              <a:t> </a:t>
            </a:r>
            <a:r>
              <a:rPr lang="es-MX" sz="2400" spc="-5" dirty="0">
                <a:latin typeface="Comic Sans MS"/>
                <a:cs typeface="Comic Sans MS"/>
              </a:rPr>
              <a:t>la unidad está fuera de servicio.</a:t>
            </a:r>
            <a:r>
              <a:rPr lang="es-MX" sz="2400" dirty="0">
                <a:latin typeface="Comic Sans MS"/>
                <a:cs typeface="Comic Sans MS"/>
              </a:rPr>
              <a:t> </a:t>
            </a:r>
            <a:r>
              <a:rPr lang="es-MX" sz="2400" spc="-5" dirty="0">
                <a:latin typeface="Comic Sans MS"/>
                <a:cs typeface="Comic Sans MS"/>
              </a:rPr>
              <a:t>Errores de operación, arqueos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contactos</a:t>
            </a:r>
            <a:r>
              <a:rPr lang="es-MX" sz="2400" dirty="0">
                <a:latin typeface="Comic Sans MS"/>
                <a:cs typeface="Comic Sans MS"/>
              </a:rPr>
              <a:t> </a:t>
            </a:r>
            <a:r>
              <a:rPr lang="es-MX" sz="2400" spc="-5" dirty="0">
                <a:latin typeface="Comic Sans MS"/>
                <a:cs typeface="Comic Sans MS"/>
              </a:rPr>
              <a:t>del</a:t>
            </a:r>
            <a:r>
              <a:rPr lang="es-MX" sz="2400" spc="260" dirty="0">
                <a:latin typeface="Comic Sans MS"/>
                <a:cs typeface="Comic Sans MS"/>
              </a:rPr>
              <a:t> </a:t>
            </a:r>
            <a:r>
              <a:rPr lang="es-MX" sz="2400" spc="-5" dirty="0">
                <a:latin typeface="Comic Sans MS"/>
                <a:cs typeface="Comic Sans MS"/>
              </a:rPr>
              <a:t>interruptor,</a:t>
            </a:r>
            <a:r>
              <a:rPr lang="es-MX" sz="2400" spc="260" dirty="0">
                <a:latin typeface="Comic Sans MS"/>
                <a:cs typeface="Comic Sans MS"/>
              </a:rPr>
              <a:t> </a:t>
            </a:r>
            <a:r>
              <a:rPr lang="es-MX" sz="2400" spc="-5" dirty="0">
                <a:latin typeface="Comic Sans MS"/>
                <a:cs typeface="Comic Sans MS"/>
              </a:rPr>
              <a:t>mal funcionamiento del circuito de control o una combinación de</a:t>
            </a:r>
            <a:r>
              <a:rPr lang="es-MX" sz="2400" dirty="0">
                <a:latin typeface="Comic Sans MS"/>
                <a:cs typeface="Comic Sans MS"/>
              </a:rPr>
              <a:t> </a:t>
            </a:r>
            <a:r>
              <a:rPr lang="es-MX" sz="2400" spc="-5" dirty="0">
                <a:latin typeface="Comic Sans MS"/>
                <a:cs typeface="Comic Sans MS"/>
              </a:rPr>
              <a:t>estas</a:t>
            </a:r>
            <a:r>
              <a:rPr lang="es-MX" sz="2400" dirty="0">
                <a:latin typeface="Comic Sans MS"/>
                <a:cs typeface="Comic Sans MS"/>
              </a:rPr>
              <a:t> </a:t>
            </a:r>
            <a:r>
              <a:rPr lang="es-MX" sz="2400" spc="-5" dirty="0">
                <a:latin typeface="Comic Sans MS"/>
                <a:cs typeface="Comic Sans MS"/>
              </a:rPr>
              <a:t>causas</a:t>
            </a:r>
            <a:r>
              <a:rPr lang="es-MX" sz="2400" dirty="0">
                <a:latin typeface="Comic Sans MS"/>
                <a:cs typeface="Comic Sans MS"/>
              </a:rPr>
              <a:t> </a:t>
            </a:r>
            <a:r>
              <a:rPr lang="es-MX" sz="2400" spc="-5" dirty="0">
                <a:latin typeface="Comic Sans MS"/>
                <a:cs typeface="Comic Sans MS"/>
              </a:rPr>
              <a:t>han</a:t>
            </a:r>
            <a:r>
              <a:rPr lang="es-MX" sz="2400" dirty="0">
                <a:latin typeface="Comic Sans MS"/>
                <a:cs typeface="Comic Sans MS"/>
              </a:rPr>
              <a:t> </a:t>
            </a:r>
            <a:r>
              <a:rPr lang="es-MX" sz="2400" spc="-5" dirty="0">
                <a:latin typeface="Comic Sans MS"/>
                <a:cs typeface="Comic Sans MS"/>
              </a:rPr>
              <a:t>dado</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resultado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 generador</a:t>
            </a:r>
            <a:r>
              <a:rPr lang="es-MX" sz="2400" dirty="0">
                <a:latin typeface="Comic Sans MS"/>
                <a:cs typeface="Comic Sans MS"/>
              </a:rPr>
              <a:t> </a:t>
            </a:r>
            <a:r>
              <a:rPr lang="es-MX" sz="2400" spc="-5" dirty="0">
                <a:latin typeface="Comic Sans MS"/>
                <a:cs typeface="Comic Sans MS"/>
              </a:rPr>
              <a:t>llegue</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energizado</a:t>
            </a:r>
            <a:r>
              <a:rPr lang="es-MX" sz="2400" dirty="0">
                <a:latin typeface="Comic Sans MS"/>
                <a:cs typeface="Comic Sans MS"/>
              </a:rPr>
              <a:t> </a:t>
            </a:r>
            <a:r>
              <a:rPr lang="es-MX" sz="2400" spc="-5" dirty="0">
                <a:latin typeface="Comic Sans MS"/>
                <a:cs typeface="Comic Sans MS"/>
              </a:rPr>
              <a:t>accidentalmente mientras</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360216643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30200" y="457200"/>
            <a:ext cx="7444124" cy="891526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ERRORES</a:t>
            </a:r>
            <a:r>
              <a:rPr sz="2400" b="1" spc="-15" dirty="0">
                <a:latin typeface="Comic Sans MS"/>
                <a:cs typeface="Comic Sans MS"/>
              </a:rPr>
              <a:t> </a:t>
            </a:r>
            <a:r>
              <a:rPr sz="2400" b="1" spc="-5" dirty="0">
                <a:latin typeface="Comic Sans MS"/>
                <a:cs typeface="Comic Sans MS"/>
              </a:rPr>
              <a:t>DE</a:t>
            </a:r>
            <a:r>
              <a:rPr sz="2400" b="1" spc="-15" dirty="0">
                <a:latin typeface="Comic Sans MS"/>
                <a:cs typeface="Comic Sans MS"/>
              </a:rPr>
              <a:t> </a:t>
            </a:r>
            <a:r>
              <a:rPr sz="2400" b="1" spc="-5" dirty="0">
                <a:latin typeface="Comic Sans MS"/>
                <a:cs typeface="Comic Sans MS"/>
              </a:rPr>
              <a:t>OPERACIÓN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errores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han</a:t>
            </a:r>
            <a:r>
              <a:rPr lang="es-MX" sz="2400" dirty="0">
                <a:latin typeface="Comic Sans MS"/>
                <a:cs typeface="Comic Sans MS"/>
              </a:rPr>
              <a:t> </a:t>
            </a:r>
            <a:r>
              <a:rPr lang="es-MX" sz="2400" spc="-5" dirty="0">
                <a:latin typeface="Comic Sans MS"/>
                <a:cs typeface="Comic Sans MS"/>
              </a:rPr>
              <a:t>incrementado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 industria</a:t>
            </a:r>
            <a:r>
              <a:rPr lang="es-MX" sz="2400" dirty="0">
                <a:latin typeface="Comic Sans MS"/>
                <a:cs typeface="Comic Sans MS"/>
              </a:rPr>
              <a:t> </a:t>
            </a:r>
            <a:r>
              <a:rPr lang="es-MX" sz="2400" spc="-5" dirty="0">
                <a:latin typeface="Comic Sans MS"/>
                <a:cs typeface="Comic Sans MS"/>
              </a:rPr>
              <a:t>porque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centrales</a:t>
            </a:r>
            <a:r>
              <a:rPr lang="es-MX" sz="2400" dirty="0">
                <a:latin typeface="Comic Sans MS"/>
                <a:cs typeface="Comic Sans MS"/>
              </a:rPr>
              <a:t> </a:t>
            </a:r>
            <a:r>
              <a:rPr lang="es-MX" sz="2400" spc="-5" dirty="0">
                <a:latin typeface="Comic Sans MS"/>
                <a:cs typeface="Comic Sans MS"/>
              </a:rPr>
              <a:t>generadoras</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alta tensión han llegado a ser más complejas con el uso de configuraciones</a:t>
            </a:r>
            <a:r>
              <a:rPr lang="es-MX" sz="2400" spc="150"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interruptor</a:t>
            </a:r>
            <a:r>
              <a:rPr lang="es-MX" sz="2400" spc="155" dirty="0">
                <a:latin typeface="Comic Sans MS"/>
                <a:cs typeface="Comic Sans MS"/>
              </a:rPr>
              <a:t> </a:t>
            </a:r>
            <a:r>
              <a:rPr lang="es-MX" sz="2400" spc="-5" dirty="0">
                <a:latin typeface="Comic Sans MS"/>
                <a:cs typeface="Comic Sans MS"/>
              </a:rPr>
              <a:t>y</a:t>
            </a:r>
            <a:r>
              <a:rPr lang="es-MX" sz="2400" spc="155" dirty="0">
                <a:latin typeface="Comic Sans MS"/>
                <a:cs typeface="Comic Sans MS"/>
              </a:rPr>
              <a:t> </a:t>
            </a:r>
            <a:r>
              <a:rPr lang="es-MX" sz="2400" spc="-5" dirty="0">
                <a:latin typeface="Comic Sans MS"/>
                <a:cs typeface="Comic Sans MS"/>
              </a:rPr>
              <a:t>medio</a:t>
            </a:r>
            <a:r>
              <a:rPr lang="es-MX" sz="2400" spc="155" dirty="0">
                <a:latin typeface="Comic Sans MS"/>
                <a:cs typeface="Comic Sans MS"/>
              </a:rPr>
              <a:t> </a:t>
            </a:r>
            <a:r>
              <a:rPr lang="es-MX" sz="2400" spc="-5" dirty="0">
                <a:latin typeface="Comic Sans MS"/>
                <a:cs typeface="Comic Sans MS"/>
              </a:rPr>
              <a:t>y</a:t>
            </a:r>
            <a:r>
              <a:rPr lang="es-MX" sz="2400" spc="155" dirty="0">
                <a:latin typeface="Comic Sans MS"/>
                <a:cs typeface="Comic Sans MS"/>
              </a:rPr>
              <a:t> </a:t>
            </a:r>
            <a:r>
              <a:rPr lang="es-MX" sz="2400" spc="-5" dirty="0">
                <a:latin typeface="Comic Sans MS"/>
                <a:cs typeface="Comic Sans MS"/>
              </a:rPr>
              <a:t>bus</a:t>
            </a:r>
            <a:r>
              <a:rPr lang="es-MX" sz="2400" spc="155" dirty="0">
                <a:latin typeface="Comic Sans MS"/>
                <a:cs typeface="Comic Sans MS"/>
              </a:rPr>
              <a:t> </a:t>
            </a:r>
            <a:r>
              <a:rPr lang="es-MX" sz="2400" spc="-5" dirty="0">
                <a:latin typeface="Comic Sans MS"/>
                <a:cs typeface="Comic Sans MS"/>
              </a:rPr>
              <a:t>en</a:t>
            </a:r>
            <a:r>
              <a:rPr lang="es-MX" sz="2400" spc="155" dirty="0">
                <a:latin typeface="Comic Sans MS"/>
                <a:cs typeface="Comic Sans MS"/>
              </a:rPr>
              <a:t> </a:t>
            </a:r>
            <a:r>
              <a:rPr lang="es-MX" sz="2400" spc="-5" dirty="0">
                <a:latin typeface="Comic Sans MS"/>
                <a:cs typeface="Comic Sans MS"/>
              </a:rPr>
              <a:t>anillo. La </a:t>
            </a:r>
            <a:r>
              <a:rPr lang="es-MX" sz="2400" b="1" spc="-5" dirty="0">
                <a:latin typeface="Comic Sans MS"/>
                <a:cs typeface="Comic Sans MS"/>
              </a:rPr>
              <a:t>figura 1</a:t>
            </a:r>
            <a:r>
              <a:rPr lang="es-MX" sz="2400" spc="-5" dirty="0">
                <a:latin typeface="Comic Sans MS"/>
                <a:cs typeface="Comic Sans MS"/>
              </a:rPr>
              <a:t> muestra los diagramas unifilares para estas dos subestaciones.</a:t>
            </a:r>
            <a:endParaRPr lang="es-MX" sz="2400" dirty="0">
              <a:latin typeface="Comic Sans MS"/>
              <a:cs typeface="Comic Sans MS"/>
            </a:endParaRPr>
          </a:p>
          <a:p>
            <a:pPr marL="12700" algn="just">
              <a:spcBef>
                <a:spcPts val="100"/>
              </a:spcBef>
            </a:pPr>
            <a:r>
              <a:rPr lang="es-MX" sz="2400" spc="-5" dirty="0">
                <a:latin typeface="Comic Sans MS"/>
                <a:cs typeface="Comic Sans MS"/>
              </a:rPr>
              <a:t>Estos diseños de subestaciones proporcionan suficiente flexibilidad</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permitir</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 generador de alta tensión (A </a:t>
            </a:r>
            <a:r>
              <a:rPr lang="es-MX" sz="2400" spc="-5" dirty="0" err="1">
                <a:latin typeface="Comic Sans MS"/>
                <a:cs typeface="Comic Sans MS"/>
              </a:rPr>
              <a:t>ó</a:t>
            </a:r>
            <a:r>
              <a:rPr lang="es-MX" sz="2400" spc="-5" dirty="0">
                <a:latin typeface="Comic Sans MS"/>
                <a:cs typeface="Comic Sans MS"/>
              </a:rPr>
              <a:t> B) sea sacado de servicio sin</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requerir</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sea</a:t>
            </a:r>
            <a:r>
              <a:rPr lang="es-MX" sz="2400" dirty="0">
                <a:latin typeface="Comic Sans MS"/>
                <a:cs typeface="Comic Sans MS"/>
              </a:rPr>
              <a:t> </a:t>
            </a:r>
            <a:r>
              <a:rPr lang="es-MX" sz="2400" spc="-5" dirty="0">
                <a:latin typeface="Comic Sans MS"/>
                <a:cs typeface="Comic Sans MS"/>
              </a:rPr>
              <a:t>removida</a:t>
            </a:r>
            <a:r>
              <a:rPr lang="es-MX" sz="2400" dirty="0">
                <a:latin typeface="Comic Sans MS"/>
                <a:cs typeface="Comic Sans MS"/>
              </a:rPr>
              <a:t> </a:t>
            </a:r>
            <a:r>
              <a:rPr lang="es-MX" sz="2400" spc="-5" dirty="0">
                <a:latin typeface="Comic Sans MS"/>
                <a:cs typeface="Comic Sans MS"/>
              </a:rPr>
              <a:t>de servicio.</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cuchillas</a:t>
            </a:r>
            <a:r>
              <a:rPr lang="es-MX" sz="2400" dirty="0">
                <a:latin typeface="Comic Sans MS"/>
                <a:cs typeface="Comic Sans MS"/>
              </a:rPr>
              <a:t> </a:t>
            </a:r>
            <a:r>
              <a:rPr lang="es-MX" sz="2400" spc="-5" dirty="0" err="1">
                <a:latin typeface="Comic Sans MS"/>
                <a:cs typeface="Comic Sans MS"/>
              </a:rPr>
              <a:t>desconectadoras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 interruptores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mostradas)</a:t>
            </a:r>
            <a:r>
              <a:rPr lang="es-MX" sz="2400" dirty="0">
                <a:latin typeface="Comic Sans MS"/>
                <a:cs typeface="Comic Sans MS"/>
              </a:rPr>
              <a:t> </a:t>
            </a:r>
            <a:r>
              <a:rPr lang="es-MX" sz="2400" spc="-5" dirty="0">
                <a:latin typeface="Comic Sans MS"/>
                <a:cs typeface="Comic Sans MS"/>
              </a:rPr>
              <a:t>están</a:t>
            </a:r>
            <a:r>
              <a:rPr lang="es-MX" sz="2400" dirty="0">
                <a:latin typeface="Comic Sans MS"/>
                <a:cs typeface="Comic Sans MS"/>
              </a:rPr>
              <a:t> </a:t>
            </a:r>
            <a:r>
              <a:rPr lang="es-MX" sz="2400" spc="-5" dirty="0">
                <a:latin typeface="Comic Sans MS"/>
                <a:cs typeface="Comic Sans MS"/>
              </a:rPr>
              <a:t>disponibles</a:t>
            </a:r>
            <a:r>
              <a:rPr lang="es-MX" sz="2400" spc="254" dirty="0">
                <a:latin typeface="Comic Sans MS"/>
                <a:cs typeface="Comic Sans MS"/>
              </a:rPr>
              <a:t> </a:t>
            </a:r>
            <a:r>
              <a:rPr lang="es-MX" sz="2400" spc="-5" dirty="0">
                <a:latin typeface="Comic Sans MS"/>
                <a:cs typeface="Comic Sans MS"/>
              </a:rPr>
              <a:t>para aislar al interruptor para reparación.</a:t>
            </a:r>
            <a:r>
              <a:rPr lang="es-MX" sz="2400" dirty="0">
                <a:latin typeface="Comic Sans MS"/>
                <a:cs typeface="Comic Sans MS"/>
              </a:rPr>
              <a:t> </a:t>
            </a:r>
            <a:r>
              <a:rPr lang="es-MX" sz="2400" spc="-5" dirty="0">
                <a:latin typeface="Comic Sans MS"/>
                <a:cs typeface="Comic Sans MS"/>
              </a:rPr>
              <a:t>Cuando la unidad está fuera de línea, sin embargo, los interruptores del generador</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B)</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regresados</a:t>
            </a:r>
            <a:r>
              <a:rPr lang="es-MX" sz="2400" spc="254" dirty="0">
                <a:latin typeface="Comic Sans MS"/>
                <a:cs typeface="Comic Sans MS"/>
              </a:rPr>
              <a:t> </a:t>
            </a:r>
            <a:r>
              <a:rPr lang="es-MX" sz="2400" spc="-5" dirty="0">
                <a:latin typeface="Comic Sans MS"/>
                <a:cs typeface="Comic Sans MS"/>
              </a:rPr>
              <a:t>a servicio como interruptores de bus para completar una fila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subestación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medio</a:t>
            </a:r>
            <a:r>
              <a:rPr lang="es-MX" sz="2400" dirty="0">
                <a:latin typeface="Comic Sans MS"/>
                <a:cs typeface="Comic Sans MS"/>
              </a:rPr>
              <a:t> </a:t>
            </a:r>
            <a:r>
              <a:rPr lang="es-MX" sz="2400" spc="-5" dirty="0">
                <a:latin typeface="Comic Sans MS"/>
                <a:cs typeface="Comic Sans MS"/>
              </a:rPr>
              <a:t>o completar</a:t>
            </a:r>
            <a:r>
              <a:rPr lang="es-MX" sz="2400" spc="90" dirty="0">
                <a:latin typeface="Comic Sans MS"/>
                <a:cs typeface="Comic Sans MS"/>
              </a:rPr>
              <a:t> </a:t>
            </a:r>
            <a:r>
              <a:rPr lang="es-MX" sz="2400" spc="-5" dirty="0">
                <a:latin typeface="Comic Sans MS"/>
                <a:cs typeface="Comic Sans MS"/>
              </a:rPr>
              <a:t>un</a:t>
            </a:r>
            <a:r>
              <a:rPr lang="es-MX" sz="2400" spc="95" dirty="0">
                <a:latin typeface="Comic Sans MS"/>
                <a:cs typeface="Comic Sans MS"/>
              </a:rPr>
              <a:t> </a:t>
            </a:r>
            <a:r>
              <a:rPr lang="es-MX" sz="2400" spc="-5" dirty="0">
                <a:latin typeface="Comic Sans MS"/>
                <a:cs typeface="Comic Sans MS"/>
              </a:rPr>
              <a:t>bus</a:t>
            </a:r>
            <a:r>
              <a:rPr lang="es-MX" sz="2400" spc="90" dirty="0">
                <a:latin typeface="Comic Sans MS"/>
                <a:cs typeface="Comic Sans MS"/>
              </a:rPr>
              <a:t> </a:t>
            </a:r>
            <a:r>
              <a:rPr lang="es-MX" sz="2400" spc="-5" dirty="0">
                <a:latin typeface="Comic Sans MS"/>
                <a:cs typeface="Comic Sans MS"/>
              </a:rPr>
              <a:t>en</a:t>
            </a:r>
            <a:r>
              <a:rPr lang="es-MX" sz="2400" spc="95" dirty="0">
                <a:latin typeface="Comic Sans MS"/>
                <a:cs typeface="Comic Sans MS"/>
              </a:rPr>
              <a:t> </a:t>
            </a:r>
            <a:r>
              <a:rPr lang="es-MX" sz="2400" spc="-5" dirty="0">
                <a:latin typeface="Comic Sans MS"/>
                <a:cs typeface="Comic Sans MS"/>
              </a:rPr>
              <a:t>anillo.</a:t>
            </a:r>
            <a:r>
              <a:rPr lang="es-MX" sz="2400" spc="195" dirty="0">
                <a:latin typeface="Comic Sans MS"/>
                <a:cs typeface="Comic Sans MS"/>
              </a:rPr>
              <a:t> </a:t>
            </a:r>
            <a:r>
              <a:rPr lang="es-MX" sz="2400" spc="-5" dirty="0">
                <a:latin typeface="Comic Sans MS"/>
                <a:cs typeface="Comic Sans MS"/>
              </a:rPr>
              <a:t>Esto</a:t>
            </a:r>
            <a:r>
              <a:rPr lang="es-MX" sz="2400" spc="90" dirty="0">
                <a:latin typeface="Comic Sans MS"/>
                <a:cs typeface="Comic Sans MS"/>
              </a:rPr>
              <a:t> </a:t>
            </a:r>
            <a:r>
              <a:rPr lang="es-MX" sz="2400" spc="-5" dirty="0">
                <a:latin typeface="Comic Sans MS"/>
                <a:cs typeface="Comic Sans MS"/>
              </a:rPr>
              <a:t>da</a:t>
            </a:r>
            <a:r>
              <a:rPr lang="es-MX" sz="2400" spc="95" dirty="0">
                <a:latin typeface="Comic Sans MS"/>
                <a:cs typeface="Comic Sans MS"/>
              </a:rPr>
              <a:t> </a:t>
            </a:r>
            <a:r>
              <a:rPr lang="es-MX" sz="2400" spc="-5" dirty="0">
                <a:latin typeface="Comic Sans MS"/>
                <a:cs typeface="Comic Sans MS"/>
              </a:rPr>
              <a:t>como</a:t>
            </a:r>
            <a:r>
              <a:rPr lang="es-MX" sz="2400" spc="90" dirty="0">
                <a:latin typeface="Comic Sans MS"/>
                <a:cs typeface="Comic Sans MS"/>
              </a:rPr>
              <a:t> </a:t>
            </a:r>
            <a:r>
              <a:rPr lang="es-MX" sz="2400" spc="-5" dirty="0">
                <a:latin typeface="Comic Sans MS"/>
                <a:cs typeface="Comic Sans MS"/>
              </a:rPr>
              <a:t>resultado</a:t>
            </a:r>
            <a:r>
              <a:rPr lang="es-MX" sz="2400" spc="95" dirty="0">
                <a:latin typeface="Comic Sans MS"/>
                <a:cs typeface="Comic Sans MS"/>
              </a:rPr>
              <a:t> </a:t>
            </a:r>
            <a:r>
              <a:rPr lang="es-MX" sz="2400" spc="-5" dirty="0">
                <a:latin typeface="Comic Sans MS"/>
                <a:cs typeface="Comic Sans MS"/>
              </a:rPr>
              <a:t>que el generador sólo está aislado del sistema únicamente a través de una cuchilla </a:t>
            </a:r>
            <a:r>
              <a:rPr lang="es-MX" sz="2400" spc="-5" dirty="0" err="1">
                <a:latin typeface="Comic Sans MS"/>
                <a:cs typeface="Comic Sans MS"/>
              </a:rPr>
              <a:t>desconectadora</a:t>
            </a:r>
            <a:r>
              <a:rPr lang="es-MX" sz="2400" spc="-5" dirty="0">
                <a:latin typeface="Comic Sans MS"/>
                <a:cs typeface="Comic Sans MS"/>
              </a:rPr>
              <a:t> de alta tensión (S1).</a:t>
            </a:r>
            <a:r>
              <a:rPr lang="es-MX" sz="2400" spc="229" dirty="0">
                <a:latin typeface="Comic Sans MS"/>
                <a:cs typeface="Comic Sans MS"/>
              </a:rPr>
              <a:t> </a:t>
            </a:r>
            <a:endParaRPr lang="es-MX" sz="900" dirty="0">
              <a:latin typeface="Comic Sans MS"/>
              <a:cs typeface="Comic Sans MS"/>
            </a:endParaRPr>
          </a:p>
        </p:txBody>
      </p:sp>
      <p:grpSp>
        <p:nvGrpSpPr>
          <p:cNvPr id="73" name="Grupo 72">
            <a:extLst>
              <a:ext uri="{FF2B5EF4-FFF2-40B4-BE49-F238E27FC236}">
                <a16:creationId xmlns="" xmlns:a16="http://schemas.microsoft.com/office/drawing/2014/main" id="{838D7FF9-A922-4022-8FEA-319904A89AEC}"/>
              </a:ext>
            </a:extLst>
          </p:cNvPr>
          <p:cNvGrpSpPr/>
          <p:nvPr/>
        </p:nvGrpSpPr>
        <p:grpSpPr>
          <a:xfrm>
            <a:off x="8236377" y="446530"/>
            <a:ext cx="5562600" cy="3616863"/>
            <a:chOff x="13657707" y="4177079"/>
            <a:chExt cx="2423731" cy="1532890"/>
          </a:xfrm>
        </p:grpSpPr>
        <p:grpSp>
          <p:nvGrpSpPr>
            <p:cNvPr id="74" name="object 9">
              <a:extLst>
                <a:ext uri="{FF2B5EF4-FFF2-40B4-BE49-F238E27FC236}">
                  <a16:creationId xmlns="" xmlns:a16="http://schemas.microsoft.com/office/drawing/2014/main" id="{AD0BCB88-A0DA-469A-902A-6AE0C21DE829}"/>
                </a:ext>
              </a:extLst>
            </p:cNvPr>
            <p:cNvGrpSpPr/>
            <p:nvPr/>
          </p:nvGrpSpPr>
          <p:grpSpPr>
            <a:xfrm>
              <a:off x="14839378" y="4177079"/>
              <a:ext cx="1242060" cy="1286510"/>
              <a:chOff x="5863894" y="1950389"/>
              <a:chExt cx="1242060" cy="1286510"/>
            </a:xfrm>
          </p:grpSpPr>
          <p:pic>
            <p:nvPicPr>
              <p:cNvPr id="76" name="object 10">
                <a:extLst>
                  <a:ext uri="{FF2B5EF4-FFF2-40B4-BE49-F238E27FC236}">
                    <a16:creationId xmlns="" xmlns:a16="http://schemas.microsoft.com/office/drawing/2014/main" id="{FD629867-0446-4665-B647-FE813E2CEEA1}"/>
                  </a:ext>
                </a:extLst>
              </p:cNvPr>
              <p:cNvPicPr/>
              <p:nvPr/>
            </p:nvPicPr>
            <p:blipFill>
              <a:blip r:embed="rId2" cstate="print"/>
              <a:stretch>
                <a:fillRect/>
              </a:stretch>
            </p:blipFill>
            <p:spPr>
              <a:xfrm>
                <a:off x="6401777" y="2353424"/>
                <a:ext cx="249123" cy="114287"/>
              </a:xfrm>
              <a:prstGeom prst="rect">
                <a:avLst/>
              </a:prstGeom>
            </p:spPr>
          </p:pic>
          <p:sp>
            <p:nvSpPr>
              <p:cNvPr id="77" name="object 11">
                <a:extLst>
                  <a:ext uri="{FF2B5EF4-FFF2-40B4-BE49-F238E27FC236}">
                    <a16:creationId xmlns="" xmlns:a16="http://schemas.microsoft.com/office/drawing/2014/main" id="{4598DA76-3E81-4518-8EAC-B3FF630BBA5E}"/>
                  </a:ext>
                </a:extLst>
              </p:cNvPr>
              <p:cNvSpPr/>
              <p:nvPr/>
            </p:nvSpPr>
            <p:spPr>
              <a:xfrm>
                <a:off x="5929414" y="2405227"/>
                <a:ext cx="529590" cy="65405"/>
              </a:xfrm>
              <a:custGeom>
                <a:avLst/>
                <a:gdLst/>
                <a:ahLst/>
                <a:cxnLst/>
                <a:rect l="l" t="t" r="r" b="b"/>
                <a:pathLst>
                  <a:path w="529589" h="65405">
                    <a:moveTo>
                      <a:pt x="529501" y="2286"/>
                    </a:moveTo>
                    <a:lnTo>
                      <a:pt x="524167" y="2286"/>
                    </a:lnTo>
                    <a:lnTo>
                      <a:pt x="518833" y="0"/>
                    </a:lnTo>
                    <a:lnTo>
                      <a:pt x="497941" y="52222"/>
                    </a:lnTo>
                    <a:lnTo>
                      <a:pt x="0" y="52222"/>
                    </a:lnTo>
                    <a:lnTo>
                      <a:pt x="0" y="57302"/>
                    </a:lnTo>
                    <a:lnTo>
                      <a:pt x="0" y="59842"/>
                    </a:lnTo>
                    <a:lnTo>
                      <a:pt x="0" y="64922"/>
                    </a:lnTo>
                    <a:lnTo>
                      <a:pt x="503351" y="64922"/>
                    </a:lnTo>
                    <a:lnTo>
                      <a:pt x="503351" y="64770"/>
                    </a:lnTo>
                    <a:lnTo>
                      <a:pt x="505879" y="64770"/>
                    </a:lnTo>
                    <a:lnTo>
                      <a:pt x="505879" y="59436"/>
                    </a:lnTo>
                    <a:lnTo>
                      <a:pt x="503351" y="62395"/>
                    </a:lnTo>
                    <a:lnTo>
                      <a:pt x="503351" y="59842"/>
                    </a:lnTo>
                    <a:lnTo>
                      <a:pt x="502132" y="59842"/>
                    </a:lnTo>
                    <a:lnTo>
                      <a:pt x="502132" y="58572"/>
                    </a:lnTo>
                    <a:lnTo>
                      <a:pt x="505879" y="59436"/>
                    </a:lnTo>
                    <a:lnTo>
                      <a:pt x="529501" y="2286"/>
                    </a:lnTo>
                    <a:close/>
                  </a:path>
                </a:pathLst>
              </a:custGeom>
              <a:solidFill>
                <a:srgbClr val="000000"/>
              </a:solidFill>
            </p:spPr>
            <p:txBody>
              <a:bodyPr wrap="square" lIns="0" tIns="0" rIns="0" bIns="0" rtlCol="0"/>
              <a:lstStyle/>
              <a:p>
                <a:endParaRPr/>
              </a:p>
            </p:txBody>
          </p:sp>
          <p:pic>
            <p:nvPicPr>
              <p:cNvPr id="78" name="object 12">
                <a:extLst>
                  <a:ext uri="{FF2B5EF4-FFF2-40B4-BE49-F238E27FC236}">
                    <a16:creationId xmlns="" xmlns:a16="http://schemas.microsoft.com/office/drawing/2014/main" id="{4420C328-BA94-404A-8BFC-0F7254E1806A}"/>
                  </a:ext>
                </a:extLst>
              </p:cNvPr>
              <p:cNvPicPr/>
              <p:nvPr/>
            </p:nvPicPr>
            <p:blipFill>
              <a:blip r:embed="rId3" cstate="print"/>
              <a:stretch>
                <a:fillRect/>
              </a:stretch>
            </p:blipFill>
            <p:spPr>
              <a:xfrm>
                <a:off x="5863894" y="2239149"/>
                <a:ext cx="88379" cy="446455"/>
              </a:xfrm>
              <a:prstGeom prst="rect">
                <a:avLst/>
              </a:prstGeom>
            </p:spPr>
          </p:pic>
          <p:sp>
            <p:nvSpPr>
              <p:cNvPr id="79" name="object 13">
                <a:extLst>
                  <a:ext uri="{FF2B5EF4-FFF2-40B4-BE49-F238E27FC236}">
                    <a16:creationId xmlns="" xmlns:a16="http://schemas.microsoft.com/office/drawing/2014/main" id="{95D381C2-C5DC-40F4-88FC-316265536796}"/>
                  </a:ext>
                </a:extLst>
              </p:cNvPr>
              <p:cNvSpPr/>
              <p:nvPr/>
            </p:nvSpPr>
            <p:spPr>
              <a:xfrm>
                <a:off x="6560236" y="1976297"/>
                <a:ext cx="488950" cy="1260475"/>
              </a:xfrm>
              <a:custGeom>
                <a:avLst/>
                <a:gdLst/>
                <a:ahLst/>
                <a:cxnLst/>
                <a:rect l="l" t="t" r="r" b="b"/>
                <a:pathLst>
                  <a:path w="488950" h="1260475">
                    <a:moveTo>
                      <a:pt x="179044" y="148564"/>
                    </a:moveTo>
                    <a:lnTo>
                      <a:pt x="178930" y="156032"/>
                    </a:lnTo>
                    <a:lnTo>
                      <a:pt x="176263" y="156032"/>
                    </a:lnTo>
                    <a:lnTo>
                      <a:pt x="176263" y="152222"/>
                    </a:lnTo>
                    <a:lnTo>
                      <a:pt x="178930" y="156032"/>
                    </a:lnTo>
                    <a:lnTo>
                      <a:pt x="178930" y="148564"/>
                    </a:lnTo>
                    <a:lnTo>
                      <a:pt x="176263" y="148564"/>
                    </a:lnTo>
                    <a:lnTo>
                      <a:pt x="176263" y="148412"/>
                    </a:lnTo>
                    <a:lnTo>
                      <a:pt x="169138" y="148412"/>
                    </a:lnTo>
                    <a:lnTo>
                      <a:pt x="169138" y="161112"/>
                    </a:lnTo>
                    <a:lnTo>
                      <a:pt x="169138" y="312242"/>
                    </a:lnTo>
                    <a:lnTo>
                      <a:pt x="18288" y="312242"/>
                    </a:lnTo>
                    <a:lnTo>
                      <a:pt x="18288" y="161518"/>
                    </a:lnTo>
                    <a:lnTo>
                      <a:pt x="18288" y="161112"/>
                    </a:lnTo>
                    <a:lnTo>
                      <a:pt x="169138" y="161112"/>
                    </a:lnTo>
                    <a:lnTo>
                      <a:pt x="169138" y="148412"/>
                    </a:lnTo>
                    <a:lnTo>
                      <a:pt x="90665" y="148412"/>
                    </a:lnTo>
                    <a:lnTo>
                      <a:pt x="90665" y="0"/>
                    </a:lnTo>
                    <a:lnTo>
                      <a:pt x="86093" y="0"/>
                    </a:lnTo>
                    <a:lnTo>
                      <a:pt x="80772" y="0"/>
                    </a:lnTo>
                    <a:lnTo>
                      <a:pt x="80772" y="148412"/>
                    </a:lnTo>
                    <a:lnTo>
                      <a:pt x="11239" y="148412"/>
                    </a:lnTo>
                    <a:lnTo>
                      <a:pt x="11239" y="161112"/>
                    </a:lnTo>
                    <a:lnTo>
                      <a:pt x="10668" y="161518"/>
                    </a:lnTo>
                    <a:lnTo>
                      <a:pt x="10668" y="161112"/>
                    </a:lnTo>
                    <a:lnTo>
                      <a:pt x="11239" y="161112"/>
                    </a:lnTo>
                    <a:lnTo>
                      <a:pt x="11239" y="148412"/>
                    </a:lnTo>
                    <a:lnTo>
                      <a:pt x="10668" y="148412"/>
                    </a:lnTo>
                    <a:lnTo>
                      <a:pt x="10668" y="148564"/>
                    </a:lnTo>
                    <a:lnTo>
                      <a:pt x="5346" y="148564"/>
                    </a:lnTo>
                    <a:lnTo>
                      <a:pt x="5346" y="156184"/>
                    </a:lnTo>
                    <a:lnTo>
                      <a:pt x="5346" y="316941"/>
                    </a:lnTo>
                    <a:lnTo>
                      <a:pt x="14681" y="316941"/>
                    </a:lnTo>
                    <a:lnTo>
                      <a:pt x="14681" y="317322"/>
                    </a:lnTo>
                    <a:lnTo>
                      <a:pt x="8255" y="317322"/>
                    </a:lnTo>
                    <a:lnTo>
                      <a:pt x="8255" y="319862"/>
                    </a:lnTo>
                    <a:lnTo>
                      <a:pt x="5346" y="316941"/>
                    </a:lnTo>
                    <a:lnTo>
                      <a:pt x="5346" y="322275"/>
                    </a:lnTo>
                    <a:lnTo>
                      <a:pt x="8255" y="322275"/>
                    </a:lnTo>
                    <a:lnTo>
                      <a:pt x="8255" y="322402"/>
                    </a:lnTo>
                    <a:lnTo>
                      <a:pt x="83058" y="322402"/>
                    </a:lnTo>
                    <a:lnTo>
                      <a:pt x="83058" y="563702"/>
                    </a:lnTo>
                    <a:lnTo>
                      <a:pt x="11493" y="563702"/>
                    </a:lnTo>
                    <a:lnTo>
                      <a:pt x="11493" y="573862"/>
                    </a:lnTo>
                    <a:lnTo>
                      <a:pt x="10668" y="574446"/>
                    </a:lnTo>
                    <a:lnTo>
                      <a:pt x="10668" y="573862"/>
                    </a:lnTo>
                    <a:lnTo>
                      <a:pt x="11493" y="573862"/>
                    </a:lnTo>
                    <a:lnTo>
                      <a:pt x="11493" y="563702"/>
                    </a:lnTo>
                    <a:lnTo>
                      <a:pt x="10668" y="563702"/>
                    </a:lnTo>
                    <a:lnTo>
                      <a:pt x="5346" y="563791"/>
                    </a:lnTo>
                    <a:lnTo>
                      <a:pt x="5346" y="569125"/>
                    </a:lnTo>
                    <a:lnTo>
                      <a:pt x="5346" y="732917"/>
                    </a:lnTo>
                    <a:lnTo>
                      <a:pt x="7569" y="732917"/>
                    </a:lnTo>
                    <a:lnTo>
                      <a:pt x="7569" y="735152"/>
                    </a:lnTo>
                    <a:lnTo>
                      <a:pt x="5346" y="732917"/>
                    </a:lnTo>
                    <a:lnTo>
                      <a:pt x="5346" y="738251"/>
                    </a:lnTo>
                    <a:lnTo>
                      <a:pt x="10668" y="738251"/>
                    </a:lnTo>
                    <a:lnTo>
                      <a:pt x="10109" y="737692"/>
                    </a:lnTo>
                    <a:lnTo>
                      <a:pt x="173710" y="737692"/>
                    </a:lnTo>
                    <a:lnTo>
                      <a:pt x="173710" y="738251"/>
                    </a:lnTo>
                    <a:lnTo>
                      <a:pt x="179044" y="738251"/>
                    </a:lnTo>
                    <a:lnTo>
                      <a:pt x="179044" y="732917"/>
                    </a:lnTo>
                    <a:lnTo>
                      <a:pt x="179044" y="727583"/>
                    </a:lnTo>
                    <a:lnTo>
                      <a:pt x="173710" y="727583"/>
                    </a:lnTo>
                    <a:lnTo>
                      <a:pt x="179044" y="727532"/>
                    </a:lnTo>
                    <a:lnTo>
                      <a:pt x="179044" y="569125"/>
                    </a:lnTo>
                    <a:lnTo>
                      <a:pt x="179044" y="568782"/>
                    </a:lnTo>
                    <a:lnTo>
                      <a:pt x="179044" y="563791"/>
                    </a:lnTo>
                    <a:lnTo>
                      <a:pt x="178701" y="563791"/>
                    </a:lnTo>
                    <a:lnTo>
                      <a:pt x="178701" y="568782"/>
                    </a:lnTo>
                    <a:lnTo>
                      <a:pt x="176161" y="568782"/>
                    </a:lnTo>
                    <a:lnTo>
                      <a:pt x="176161" y="566242"/>
                    </a:lnTo>
                    <a:lnTo>
                      <a:pt x="178701" y="568782"/>
                    </a:lnTo>
                    <a:lnTo>
                      <a:pt x="178701" y="563791"/>
                    </a:lnTo>
                    <a:lnTo>
                      <a:pt x="176161" y="563791"/>
                    </a:lnTo>
                    <a:lnTo>
                      <a:pt x="169138" y="563702"/>
                    </a:lnTo>
                    <a:lnTo>
                      <a:pt x="169138" y="573862"/>
                    </a:lnTo>
                    <a:lnTo>
                      <a:pt x="169138" y="727532"/>
                    </a:lnTo>
                    <a:lnTo>
                      <a:pt x="18288" y="727532"/>
                    </a:lnTo>
                    <a:lnTo>
                      <a:pt x="18288" y="574446"/>
                    </a:lnTo>
                    <a:lnTo>
                      <a:pt x="18288" y="573862"/>
                    </a:lnTo>
                    <a:lnTo>
                      <a:pt x="169138" y="573862"/>
                    </a:lnTo>
                    <a:lnTo>
                      <a:pt x="169138" y="563702"/>
                    </a:lnTo>
                    <a:lnTo>
                      <a:pt x="93713" y="563702"/>
                    </a:lnTo>
                    <a:lnTo>
                      <a:pt x="93713" y="322402"/>
                    </a:lnTo>
                    <a:lnTo>
                      <a:pt x="173710" y="322402"/>
                    </a:lnTo>
                    <a:lnTo>
                      <a:pt x="173710" y="322275"/>
                    </a:lnTo>
                    <a:lnTo>
                      <a:pt x="179044" y="322275"/>
                    </a:lnTo>
                    <a:lnTo>
                      <a:pt x="179044" y="316941"/>
                    </a:lnTo>
                    <a:lnTo>
                      <a:pt x="179044" y="312369"/>
                    </a:lnTo>
                    <a:lnTo>
                      <a:pt x="173710" y="312369"/>
                    </a:lnTo>
                    <a:lnTo>
                      <a:pt x="173710" y="312242"/>
                    </a:lnTo>
                    <a:lnTo>
                      <a:pt x="179044" y="312242"/>
                    </a:lnTo>
                    <a:lnTo>
                      <a:pt x="179044" y="156184"/>
                    </a:lnTo>
                    <a:lnTo>
                      <a:pt x="179044" y="156032"/>
                    </a:lnTo>
                    <a:lnTo>
                      <a:pt x="179044" y="148564"/>
                    </a:lnTo>
                    <a:close/>
                  </a:path>
                  <a:path w="488950" h="1260475">
                    <a:moveTo>
                      <a:pt x="485317" y="935583"/>
                    </a:moveTo>
                    <a:lnTo>
                      <a:pt x="485292" y="940892"/>
                    </a:lnTo>
                    <a:lnTo>
                      <a:pt x="483108" y="940892"/>
                    </a:lnTo>
                    <a:lnTo>
                      <a:pt x="483108" y="938339"/>
                    </a:lnTo>
                    <a:lnTo>
                      <a:pt x="485292" y="940892"/>
                    </a:lnTo>
                    <a:lnTo>
                      <a:pt x="485292" y="935583"/>
                    </a:lnTo>
                    <a:lnTo>
                      <a:pt x="480745" y="935583"/>
                    </a:lnTo>
                    <a:lnTo>
                      <a:pt x="480936" y="935812"/>
                    </a:lnTo>
                    <a:lnTo>
                      <a:pt x="475411" y="935812"/>
                    </a:lnTo>
                    <a:lnTo>
                      <a:pt x="475411" y="945972"/>
                    </a:lnTo>
                    <a:lnTo>
                      <a:pt x="475411" y="1107262"/>
                    </a:lnTo>
                    <a:lnTo>
                      <a:pt x="322275" y="1107262"/>
                    </a:lnTo>
                    <a:lnTo>
                      <a:pt x="322275" y="945972"/>
                    </a:lnTo>
                    <a:lnTo>
                      <a:pt x="475411" y="945972"/>
                    </a:lnTo>
                    <a:lnTo>
                      <a:pt x="475411" y="935812"/>
                    </a:lnTo>
                    <a:lnTo>
                      <a:pt x="402272" y="935812"/>
                    </a:lnTo>
                    <a:lnTo>
                      <a:pt x="402272" y="729869"/>
                    </a:lnTo>
                    <a:lnTo>
                      <a:pt x="392379" y="729869"/>
                    </a:lnTo>
                    <a:lnTo>
                      <a:pt x="392379" y="935812"/>
                    </a:lnTo>
                    <a:lnTo>
                      <a:pt x="316941" y="935812"/>
                    </a:lnTo>
                    <a:lnTo>
                      <a:pt x="316941" y="935583"/>
                    </a:lnTo>
                    <a:lnTo>
                      <a:pt x="311619" y="935583"/>
                    </a:lnTo>
                    <a:lnTo>
                      <a:pt x="311619" y="940917"/>
                    </a:lnTo>
                    <a:lnTo>
                      <a:pt x="311619" y="1114615"/>
                    </a:lnTo>
                    <a:lnTo>
                      <a:pt x="319786" y="1114615"/>
                    </a:lnTo>
                    <a:lnTo>
                      <a:pt x="319786" y="1114882"/>
                    </a:lnTo>
                    <a:lnTo>
                      <a:pt x="314413" y="1114882"/>
                    </a:lnTo>
                    <a:lnTo>
                      <a:pt x="314413" y="1117422"/>
                    </a:lnTo>
                    <a:lnTo>
                      <a:pt x="311619" y="1114615"/>
                    </a:lnTo>
                    <a:lnTo>
                      <a:pt x="311619" y="1119949"/>
                    </a:lnTo>
                    <a:lnTo>
                      <a:pt x="314413" y="1119949"/>
                    </a:lnTo>
                    <a:lnTo>
                      <a:pt x="389331" y="1119962"/>
                    </a:lnTo>
                    <a:lnTo>
                      <a:pt x="389331" y="1205280"/>
                    </a:lnTo>
                    <a:lnTo>
                      <a:pt x="389331" y="1208328"/>
                    </a:lnTo>
                    <a:lnTo>
                      <a:pt x="381711" y="1208328"/>
                    </a:lnTo>
                    <a:lnTo>
                      <a:pt x="381711" y="1210614"/>
                    </a:lnTo>
                    <a:lnTo>
                      <a:pt x="379425" y="1210614"/>
                    </a:lnTo>
                    <a:lnTo>
                      <a:pt x="376377" y="1212900"/>
                    </a:lnTo>
                    <a:lnTo>
                      <a:pt x="374091" y="1212900"/>
                    </a:lnTo>
                    <a:lnTo>
                      <a:pt x="374091" y="1218234"/>
                    </a:lnTo>
                    <a:lnTo>
                      <a:pt x="371043" y="1218234"/>
                    </a:lnTo>
                    <a:lnTo>
                      <a:pt x="371043" y="1221282"/>
                    </a:lnTo>
                    <a:lnTo>
                      <a:pt x="368757" y="1223568"/>
                    </a:lnTo>
                    <a:lnTo>
                      <a:pt x="368757" y="1224102"/>
                    </a:lnTo>
                    <a:lnTo>
                      <a:pt x="108953" y="1224102"/>
                    </a:lnTo>
                    <a:lnTo>
                      <a:pt x="108953" y="1223568"/>
                    </a:lnTo>
                    <a:lnTo>
                      <a:pt x="106667" y="1223568"/>
                    </a:lnTo>
                    <a:lnTo>
                      <a:pt x="106667" y="1221282"/>
                    </a:lnTo>
                    <a:lnTo>
                      <a:pt x="103619" y="1218234"/>
                    </a:lnTo>
                    <a:lnTo>
                      <a:pt x="103619" y="1215948"/>
                    </a:lnTo>
                    <a:lnTo>
                      <a:pt x="101333" y="1215948"/>
                    </a:lnTo>
                    <a:lnTo>
                      <a:pt x="99047" y="1212900"/>
                    </a:lnTo>
                    <a:lnTo>
                      <a:pt x="95999" y="1212900"/>
                    </a:lnTo>
                    <a:lnTo>
                      <a:pt x="95999" y="1210614"/>
                    </a:lnTo>
                    <a:lnTo>
                      <a:pt x="90665" y="1210614"/>
                    </a:lnTo>
                    <a:lnTo>
                      <a:pt x="90665" y="1127582"/>
                    </a:lnTo>
                    <a:lnTo>
                      <a:pt x="171424" y="1127582"/>
                    </a:lnTo>
                    <a:lnTo>
                      <a:pt x="176758" y="1127569"/>
                    </a:lnTo>
                    <a:lnTo>
                      <a:pt x="176758" y="1122235"/>
                    </a:lnTo>
                    <a:lnTo>
                      <a:pt x="176758" y="1114615"/>
                    </a:lnTo>
                    <a:lnTo>
                      <a:pt x="176758" y="958430"/>
                    </a:lnTo>
                    <a:lnTo>
                      <a:pt x="174066" y="958430"/>
                    </a:lnTo>
                    <a:lnTo>
                      <a:pt x="174066" y="956132"/>
                    </a:lnTo>
                    <a:lnTo>
                      <a:pt x="176758" y="958430"/>
                    </a:lnTo>
                    <a:lnTo>
                      <a:pt x="176758" y="953871"/>
                    </a:lnTo>
                    <a:lnTo>
                      <a:pt x="174066" y="953871"/>
                    </a:lnTo>
                    <a:lnTo>
                      <a:pt x="174066" y="953592"/>
                    </a:lnTo>
                    <a:lnTo>
                      <a:pt x="171424" y="953592"/>
                    </a:lnTo>
                    <a:lnTo>
                      <a:pt x="171424" y="1114615"/>
                    </a:lnTo>
                    <a:lnTo>
                      <a:pt x="171424" y="1114882"/>
                    </a:lnTo>
                    <a:lnTo>
                      <a:pt x="171157" y="1114882"/>
                    </a:lnTo>
                    <a:lnTo>
                      <a:pt x="171424" y="1114615"/>
                    </a:lnTo>
                    <a:lnTo>
                      <a:pt x="171424" y="953592"/>
                    </a:lnTo>
                    <a:lnTo>
                      <a:pt x="163817" y="953592"/>
                    </a:lnTo>
                    <a:lnTo>
                      <a:pt x="163817" y="963752"/>
                    </a:lnTo>
                    <a:lnTo>
                      <a:pt x="163817" y="1114882"/>
                    </a:lnTo>
                    <a:lnTo>
                      <a:pt x="12941" y="1114882"/>
                    </a:lnTo>
                    <a:lnTo>
                      <a:pt x="12941" y="963764"/>
                    </a:lnTo>
                    <a:lnTo>
                      <a:pt x="163817" y="963752"/>
                    </a:lnTo>
                    <a:lnTo>
                      <a:pt x="163817" y="953592"/>
                    </a:lnTo>
                    <a:lnTo>
                      <a:pt x="93713" y="953592"/>
                    </a:lnTo>
                    <a:lnTo>
                      <a:pt x="93713" y="738251"/>
                    </a:lnTo>
                    <a:lnTo>
                      <a:pt x="80772" y="738251"/>
                    </a:lnTo>
                    <a:lnTo>
                      <a:pt x="80772" y="953592"/>
                    </a:lnTo>
                    <a:lnTo>
                      <a:pt x="7632" y="953592"/>
                    </a:lnTo>
                    <a:lnTo>
                      <a:pt x="7632" y="953871"/>
                    </a:lnTo>
                    <a:lnTo>
                      <a:pt x="2298" y="953871"/>
                    </a:lnTo>
                    <a:lnTo>
                      <a:pt x="2298" y="958430"/>
                    </a:lnTo>
                    <a:lnTo>
                      <a:pt x="2298" y="1122235"/>
                    </a:lnTo>
                    <a:lnTo>
                      <a:pt x="10477" y="1122235"/>
                    </a:lnTo>
                    <a:lnTo>
                      <a:pt x="10477" y="1122502"/>
                    </a:lnTo>
                    <a:lnTo>
                      <a:pt x="5105" y="1122502"/>
                    </a:lnTo>
                    <a:lnTo>
                      <a:pt x="5105" y="1125042"/>
                    </a:lnTo>
                    <a:lnTo>
                      <a:pt x="2298" y="1122235"/>
                    </a:lnTo>
                    <a:lnTo>
                      <a:pt x="2298" y="1127569"/>
                    </a:lnTo>
                    <a:lnTo>
                      <a:pt x="5105" y="1127569"/>
                    </a:lnTo>
                    <a:lnTo>
                      <a:pt x="80772" y="1127582"/>
                    </a:lnTo>
                    <a:lnTo>
                      <a:pt x="80772" y="1208328"/>
                    </a:lnTo>
                    <a:lnTo>
                      <a:pt x="77724" y="1208328"/>
                    </a:lnTo>
                    <a:lnTo>
                      <a:pt x="77724" y="1210614"/>
                    </a:lnTo>
                    <a:lnTo>
                      <a:pt x="72390" y="1210614"/>
                    </a:lnTo>
                    <a:lnTo>
                      <a:pt x="72390" y="1212900"/>
                    </a:lnTo>
                    <a:lnTo>
                      <a:pt x="67818" y="1212900"/>
                    </a:lnTo>
                    <a:lnTo>
                      <a:pt x="67818" y="1215948"/>
                    </a:lnTo>
                    <a:lnTo>
                      <a:pt x="64770" y="1215948"/>
                    </a:lnTo>
                    <a:lnTo>
                      <a:pt x="64770" y="1218234"/>
                    </a:lnTo>
                    <a:lnTo>
                      <a:pt x="62484" y="1218234"/>
                    </a:lnTo>
                    <a:lnTo>
                      <a:pt x="62484" y="1223568"/>
                    </a:lnTo>
                    <a:lnTo>
                      <a:pt x="59436" y="1223568"/>
                    </a:lnTo>
                    <a:lnTo>
                      <a:pt x="59436" y="1224102"/>
                    </a:lnTo>
                    <a:lnTo>
                      <a:pt x="0" y="1224102"/>
                    </a:lnTo>
                    <a:lnTo>
                      <a:pt x="0" y="1231722"/>
                    </a:lnTo>
                    <a:lnTo>
                      <a:pt x="0" y="1236802"/>
                    </a:lnTo>
                    <a:lnTo>
                      <a:pt x="57150" y="1236802"/>
                    </a:lnTo>
                    <a:lnTo>
                      <a:pt x="57150" y="1239570"/>
                    </a:lnTo>
                    <a:lnTo>
                      <a:pt x="59436" y="1239570"/>
                    </a:lnTo>
                    <a:lnTo>
                      <a:pt x="59436" y="1247190"/>
                    </a:lnTo>
                    <a:lnTo>
                      <a:pt x="62484" y="1247190"/>
                    </a:lnTo>
                    <a:lnTo>
                      <a:pt x="62484" y="1249476"/>
                    </a:lnTo>
                    <a:lnTo>
                      <a:pt x="64770" y="1252524"/>
                    </a:lnTo>
                    <a:lnTo>
                      <a:pt x="67818" y="1254810"/>
                    </a:lnTo>
                    <a:lnTo>
                      <a:pt x="70091" y="1257096"/>
                    </a:lnTo>
                    <a:lnTo>
                      <a:pt x="72390" y="1257096"/>
                    </a:lnTo>
                    <a:lnTo>
                      <a:pt x="72390" y="1260144"/>
                    </a:lnTo>
                    <a:lnTo>
                      <a:pt x="83058" y="1260144"/>
                    </a:lnTo>
                    <a:lnTo>
                      <a:pt x="93713" y="1260144"/>
                    </a:lnTo>
                    <a:lnTo>
                      <a:pt x="95999" y="1257096"/>
                    </a:lnTo>
                    <a:lnTo>
                      <a:pt x="99047" y="1257096"/>
                    </a:lnTo>
                    <a:lnTo>
                      <a:pt x="99047" y="1254810"/>
                    </a:lnTo>
                    <a:lnTo>
                      <a:pt x="101333" y="1254810"/>
                    </a:lnTo>
                    <a:lnTo>
                      <a:pt x="103619" y="1252524"/>
                    </a:lnTo>
                    <a:lnTo>
                      <a:pt x="103619" y="1249476"/>
                    </a:lnTo>
                    <a:lnTo>
                      <a:pt x="106667" y="1249476"/>
                    </a:lnTo>
                    <a:lnTo>
                      <a:pt x="106667" y="1247190"/>
                    </a:lnTo>
                    <a:lnTo>
                      <a:pt x="108953" y="1244142"/>
                    </a:lnTo>
                    <a:lnTo>
                      <a:pt x="108953" y="1236802"/>
                    </a:lnTo>
                    <a:lnTo>
                      <a:pt x="368757" y="1236802"/>
                    </a:lnTo>
                    <a:lnTo>
                      <a:pt x="368757" y="1244142"/>
                    </a:lnTo>
                    <a:lnTo>
                      <a:pt x="371043" y="1244142"/>
                    </a:lnTo>
                    <a:lnTo>
                      <a:pt x="371043" y="1249476"/>
                    </a:lnTo>
                    <a:lnTo>
                      <a:pt x="374091" y="1249476"/>
                    </a:lnTo>
                    <a:lnTo>
                      <a:pt x="374091" y="1252524"/>
                    </a:lnTo>
                    <a:lnTo>
                      <a:pt x="376377" y="1254810"/>
                    </a:lnTo>
                    <a:lnTo>
                      <a:pt x="379425" y="1254810"/>
                    </a:lnTo>
                    <a:lnTo>
                      <a:pt x="379425" y="1257096"/>
                    </a:lnTo>
                    <a:lnTo>
                      <a:pt x="381711" y="1257096"/>
                    </a:lnTo>
                    <a:lnTo>
                      <a:pt x="384759" y="1260144"/>
                    </a:lnTo>
                    <a:lnTo>
                      <a:pt x="394652" y="1260144"/>
                    </a:lnTo>
                    <a:lnTo>
                      <a:pt x="405320" y="1260144"/>
                    </a:lnTo>
                    <a:lnTo>
                      <a:pt x="405320" y="1257096"/>
                    </a:lnTo>
                    <a:lnTo>
                      <a:pt x="407606" y="1257096"/>
                    </a:lnTo>
                    <a:lnTo>
                      <a:pt x="410654" y="1254810"/>
                    </a:lnTo>
                    <a:lnTo>
                      <a:pt x="412940" y="1252524"/>
                    </a:lnTo>
                    <a:lnTo>
                      <a:pt x="415226" y="1249476"/>
                    </a:lnTo>
                    <a:lnTo>
                      <a:pt x="415226" y="1247190"/>
                    </a:lnTo>
                    <a:lnTo>
                      <a:pt x="418274" y="1247190"/>
                    </a:lnTo>
                    <a:lnTo>
                      <a:pt x="418274" y="1239570"/>
                    </a:lnTo>
                    <a:lnTo>
                      <a:pt x="420560" y="1239570"/>
                    </a:lnTo>
                    <a:lnTo>
                      <a:pt x="420560" y="1236802"/>
                    </a:lnTo>
                    <a:lnTo>
                      <a:pt x="483031" y="1236802"/>
                    </a:lnTo>
                    <a:lnTo>
                      <a:pt x="483031" y="1231722"/>
                    </a:lnTo>
                    <a:lnTo>
                      <a:pt x="483031" y="1224102"/>
                    </a:lnTo>
                    <a:lnTo>
                      <a:pt x="418274" y="1224102"/>
                    </a:lnTo>
                    <a:lnTo>
                      <a:pt x="418274" y="1221282"/>
                    </a:lnTo>
                    <a:lnTo>
                      <a:pt x="412940" y="1215948"/>
                    </a:lnTo>
                    <a:lnTo>
                      <a:pt x="412940" y="1212900"/>
                    </a:lnTo>
                    <a:lnTo>
                      <a:pt x="410654" y="1212900"/>
                    </a:lnTo>
                    <a:lnTo>
                      <a:pt x="410654" y="1210614"/>
                    </a:lnTo>
                    <a:lnTo>
                      <a:pt x="405320" y="1210614"/>
                    </a:lnTo>
                    <a:lnTo>
                      <a:pt x="405320" y="1208328"/>
                    </a:lnTo>
                    <a:lnTo>
                      <a:pt x="402272" y="1208328"/>
                    </a:lnTo>
                    <a:lnTo>
                      <a:pt x="402272" y="1119962"/>
                    </a:lnTo>
                    <a:lnTo>
                      <a:pt x="480745" y="1119962"/>
                    </a:lnTo>
                    <a:lnTo>
                      <a:pt x="485317" y="1119949"/>
                    </a:lnTo>
                    <a:lnTo>
                      <a:pt x="485317" y="1114615"/>
                    </a:lnTo>
                    <a:lnTo>
                      <a:pt x="485317" y="1107262"/>
                    </a:lnTo>
                    <a:lnTo>
                      <a:pt x="485317" y="1107008"/>
                    </a:lnTo>
                    <a:lnTo>
                      <a:pt x="485317" y="940917"/>
                    </a:lnTo>
                    <a:lnTo>
                      <a:pt x="485317" y="935583"/>
                    </a:lnTo>
                    <a:close/>
                  </a:path>
                  <a:path w="488950" h="1260475">
                    <a:moveTo>
                      <a:pt x="488365" y="148564"/>
                    </a:moveTo>
                    <a:lnTo>
                      <a:pt x="484390" y="148564"/>
                    </a:lnTo>
                    <a:lnTo>
                      <a:pt x="484390" y="148412"/>
                    </a:lnTo>
                    <a:lnTo>
                      <a:pt x="475411" y="148412"/>
                    </a:lnTo>
                    <a:lnTo>
                      <a:pt x="475411" y="161112"/>
                    </a:lnTo>
                    <a:lnTo>
                      <a:pt x="475411" y="312242"/>
                    </a:lnTo>
                    <a:lnTo>
                      <a:pt x="324561" y="312242"/>
                    </a:lnTo>
                    <a:lnTo>
                      <a:pt x="324561" y="161518"/>
                    </a:lnTo>
                    <a:lnTo>
                      <a:pt x="324561" y="161112"/>
                    </a:lnTo>
                    <a:lnTo>
                      <a:pt x="475411" y="161112"/>
                    </a:lnTo>
                    <a:lnTo>
                      <a:pt x="475411" y="148412"/>
                    </a:lnTo>
                    <a:lnTo>
                      <a:pt x="319633" y="148412"/>
                    </a:lnTo>
                    <a:lnTo>
                      <a:pt x="319633" y="161112"/>
                    </a:lnTo>
                    <a:lnTo>
                      <a:pt x="319227" y="161518"/>
                    </a:lnTo>
                    <a:lnTo>
                      <a:pt x="319227" y="161112"/>
                    </a:lnTo>
                    <a:lnTo>
                      <a:pt x="319633" y="161112"/>
                    </a:lnTo>
                    <a:lnTo>
                      <a:pt x="319633" y="148412"/>
                    </a:lnTo>
                    <a:lnTo>
                      <a:pt x="319227" y="148412"/>
                    </a:lnTo>
                    <a:lnTo>
                      <a:pt x="319227" y="148564"/>
                    </a:lnTo>
                    <a:lnTo>
                      <a:pt x="313905" y="148564"/>
                    </a:lnTo>
                    <a:lnTo>
                      <a:pt x="313905" y="156184"/>
                    </a:lnTo>
                    <a:lnTo>
                      <a:pt x="313905" y="316941"/>
                    </a:lnTo>
                    <a:lnTo>
                      <a:pt x="322033" y="316941"/>
                    </a:lnTo>
                    <a:lnTo>
                      <a:pt x="322033" y="317322"/>
                    </a:lnTo>
                    <a:lnTo>
                      <a:pt x="316814" y="317322"/>
                    </a:lnTo>
                    <a:lnTo>
                      <a:pt x="316814" y="319862"/>
                    </a:lnTo>
                    <a:lnTo>
                      <a:pt x="313905" y="316941"/>
                    </a:lnTo>
                    <a:lnTo>
                      <a:pt x="313905" y="322275"/>
                    </a:lnTo>
                    <a:lnTo>
                      <a:pt x="316814" y="322275"/>
                    </a:lnTo>
                    <a:lnTo>
                      <a:pt x="316814" y="322402"/>
                    </a:lnTo>
                    <a:lnTo>
                      <a:pt x="389331" y="322402"/>
                    </a:lnTo>
                    <a:lnTo>
                      <a:pt x="389331" y="563702"/>
                    </a:lnTo>
                    <a:lnTo>
                      <a:pt x="319227" y="563702"/>
                    </a:lnTo>
                    <a:lnTo>
                      <a:pt x="319227" y="568782"/>
                    </a:lnTo>
                    <a:lnTo>
                      <a:pt x="319227" y="573862"/>
                    </a:lnTo>
                    <a:lnTo>
                      <a:pt x="477608" y="573862"/>
                    </a:lnTo>
                    <a:lnTo>
                      <a:pt x="477608" y="568782"/>
                    </a:lnTo>
                    <a:lnTo>
                      <a:pt x="484238" y="568782"/>
                    </a:lnTo>
                    <a:lnTo>
                      <a:pt x="484238" y="566242"/>
                    </a:lnTo>
                    <a:lnTo>
                      <a:pt x="488365" y="569125"/>
                    </a:lnTo>
                    <a:lnTo>
                      <a:pt x="488365" y="563791"/>
                    </a:lnTo>
                    <a:lnTo>
                      <a:pt x="484238" y="563791"/>
                    </a:lnTo>
                    <a:lnTo>
                      <a:pt x="402272" y="563702"/>
                    </a:lnTo>
                    <a:lnTo>
                      <a:pt x="402272" y="322402"/>
                    </a:lnTo>
                    <a:lnTo>
                      <a:pt x="480745" y="322402"/>
                    </a:lnTo>
                    <a:lnTo>
                      <a:pt x="480745" y="322275"/>
                    </a:lnTo>
                    <a:lnTo>
                      <a:pt x="488365" y="322275"/>
                    </a:lnTo>
                    <a:lnTo>
                      <a:pt x="488365" y="316941"/>
                    </a:lnTo>
                    <a:lnTo>
                      <a:pt x="488365" y="312369"/>
                    </a:lnTo>
                    <a:lnTo>
                      <a:pt x="488365" y="156184"/>
                    </a:lnTo>
                    <a:lnTo>
                      <a:pt x="477786" y="156184"/>
                    </a:lnTo>
                    <a:lnTo>
                      <a:pt x="477786" y="156032"/>
                    </a:lnTo>
                    <a:lnTo>
                      <a:pt x="484390" y="156032"/>
                    </a:lnTo>
                    <a:lnTo>
                      <a:pt x="484390" y="152209"/>
                    </a:lnTo>
                    <a:lnTo>
                      <a:pt x="488365" y="156184"/>
                    </a:lnTo>
                    <a:lnTo>
                      <a:pt x="488365" y="148564"/>
                    </a:lnTo>
                    <a:close/>
                  </a:path>
                </a:pathLst>
              </a:custGeom>
              <a:solidFill>
                <a:srgbClr val="000000"/>
              </a:solidFill>
            </p:spPr>
            <p:txBody>
              <a:bodyPr wrap="square" lIns="0" tIns="0" rIns="0" bIns="0" rtlCol="0"/>
              <a:lstStyle/>
              <a:p>
                <a:endParaRPr/>
              </a:p>
            </p:txBody>
          </p:sp>
          <p:sp>
            <p:nvSpPr>
              <p:cNvPr id="80" name="object 14">
                <a:extLst>
                  <a:ext uri="{FF2B5EF4-FFF2-40B4-BE49-F238E27FC236}">
                    <a16:creationId xmlns="" xmlns:a16="http://schemas.microsoft.com/office/drawing/2014/main" id="{7B60DD5E-61D3-4EA5-97FC-128F5D0985D9}"/>
                  </a:ext>
                </a:extLst>
              </p:cNvPr>
              <p:cNvSpPr/>
              <p:nvPr/>
            </p:nvSpPr>
            <p:spPr>
              <a:xfrm>
                <a:off x="6378156" y="1950389"/>
                <a:ext cx="727710" cy="880744"/>
              </a:xfrm>
              <a:custGeom>
                <a:avLst/>
                <a:gdLst/>
                <a:ahLst/>
                <a:cxnLst/>
                <a:rect l="l" t="t" r="r" b="b"/>
                <a:pathLst>
                  <a:path w="727709" h="880744">
                    <a:moveTo>
                      <a:pt x="49517" y="342849"/>
                    </a:moveTo>
                    <a:lnTo>
                      <a:pt x="47231" y="342849"/>
                    </a:lnTo>
                    <a:lnTo>
                      <a:pt x="47231" y="338277"/>
                    </a:lnTo>
                    <a:lnTo>
                      <a:pt x="44183" y="338277"/>
                    </a:lnTo>
                    <a:lnTo>
                      <a:pt x="44183" y="335229"/>
                    </a:lnTo>
                    <a:lnTo>
                      <a:pt x="39624" y="335229"/>
                    </a:lnTo>
                    <a:lnTo>
                      <a:pt x="39624" y="332943"/>
                    </a:lnTo>
                    <a:lnTo>
                      <a:pt x="34290" y="332943"/>
                    </a:lnTo>
                    <a:lnTo>
                      <a:pt x="31242" y="329895"/>
                    </a:lnTo>
                    <a:lnTo>
                      <a:pt x="23622" y="329895"/>
                    </a:lnTo>
                    <a:lnTo>
                      <a:pt x="21336" y="327609"/>
                    </a:lnTo>
                    <a:lnTo>
                      <a:pt x="12954" y="327609"/>
                    </a:lnTo>
                    <a:lnTo>
                      <a:pt x="12954" y="324561"/>
                    </a:lnTo>
                    <a:lnTo>
                      <a:pt x="10668" y="324561"/>
                    </a:lnTo>
                    <a:lnTo>
                      <a:pt x="10668" y="314655"/>
                    </a:lnTo>
                    <a:lnTo>
                      <a:pt x="12954" y="314655"/>
                    </a:lnTo>
                    <a:lnTo>
                      <a:pt x="12954" y="311607"/>
                    </a:lnTo>
                    <a:lnTo>
                      <a:pt x="18288" y="311607"/>
                    </a:lnTo>
                    <a:lnTo>
                      <a:pt x="21336" y="309321"/>
                    </a:lnTo>
                    <a:lnTo>
                      <a:pt x="28956" y="309321"/>
                    </a:lnTo>
                    <a:lnTo>
                      <a:pt x="28956" y="311607"/>
                    </a:lnTo>
                    <a:lnTo>
                      <a:pt x="34290" y="311607"/>
                    </a:lnTo>
                    <a:lnTo>
                      <a:pt x="34290" y="314655"/>
                    </a:lnTo>
                    <a:lnTo>
                      <a:pt x="36576" y="314655"/>
                    </a:lnTo>
                    <a:lnTo>
                      <a:pt x="36576" y="316941"/>
                    </a:lnTo>
                    <a:lnTo>
                      <a:pt x="39624" y="316941"/>
                    </a:lnTo>
                    <a:lnTo>
                      <a:pt x="39624" y="322275"/>
                    </a:lnTo>
                    <a:lnTo>
                      <a:pt x="47231" y="322275"/>
                    </a:lnTo>
                    <a:lnTo>
                      <a:pt x="47231" y="314655"/>
                    </a:lnTo>
                    <a:lnTo>
                      <a:pt x="44183" y="314655"/>
                    </a:lnTo>
                    <a:lnTo>
                      <a:pt x="44183" y="309321"/>
                    </a:lnTo>
                    <a:lnTo>
                      <a:pt x="41897" y="309321"/>
                    </a:lnTo>
                    <a:lnTo>
                      <a:pt x="41897" y="307035"/>
                    </a:lnTo>
                    <a:lnTo>
                      <a:pt x="36576" y="307035"/>
                    </a:lnTo>
                    <a:lnTo>
                      <a:pt x="36576" y="303987"/>
                    </a:lnTo>
                    <a:lnTo>
                      <a:pt x="12954" y="303987"/>
                    </a:lnTo>
                    <a:lnTo>
                      <a:pt x="10668" y="307035"/>
                    </a:lnTo>
                    <a:lnTo>
                      <a:pt x="8382" y="307035"/>
                    </a:lnTo>
                    <a:lnTo>
                      <a:pt x="8382" y="309321"/>
                    </a:lnTo>
                    <a:lnTo>
                      <a:pt x="5334" y="309321"/>
                    </a:lnTo>
                    <a:lnTo>
                      <a:pt x="5334" y="311607"/>
                    </a:lnTo>
                    <a:lnTo>
                      <a:pt x="3048" y="311607"/>
                    </a:lnTo>
                    <a:lnTo>
                      <a:pt x="3048" y="327609"/>
                    </a:lnTo>
                    <a:lnTo>
                      <a:pt x="5334" y="327609"/>
                    </a:lnTo>
                    <a:lnTo>
                      <a:pt x="5334" y="329895"/>
                    </a:lnTo>
                    <a:lnTo>
                      <a:pt x="8382" y="329895"/>
                    </a:lnTo>
                    <a:lnTo>
                      <a:pt x="8382" y="332943"/>
                    </a:lnTo>
                    <a:lnTo>
                      <a:pt x="10668" y="332943"/>
                    </a:lnTo>
                    <a:lnTo>
                      <a:pt x="12954" y="335229"/>
                    </a:lnTo>
                    <a:lnTo>
                      <a:pt x="18288" y="335229"/>
                    </a:lnTo>
                    <a:lnTo>
                      <a:pt x="21336" y="338277"/>
                    </a:lnTo>
                    <a:lnTo>
                      <a:pt x="28956" y="338277"/>
                    </a:lnTo>
                    <a:lnTo>
                      <a:pt x="28956" y="340563"/>
                    </a:lnTo>
                    <a:lnTo>
                      <a:pt x="36576" y="340563"/>
                    </a:lnTo>
                    <a:lnTo>
                      <a:pt x="36576" y="342849"/>
                    </a:lnTo>
                    <a:lnTo>
                      <a:pt x="39624" y="342849"/>
                    </a:lnTo>
                    <a:lnTo>
                      <a:pt x="39624" y="345897"/>
                    </a:lnTo>
                    <a:lnTo>
                      <a:pt x="41897" y="345897"/>
                    </a:lnTo>
                    <a:lnTo>
                      <a:pt x="41897" y="353517"/>
                    </a:lnTo>
                    <a:lnTo>
                      <a:pt x="39624" y="353517"/>
                    </a:lnTo>
                    <a:lnTo>
                      <a:pt x="39624" y="355803"/>
                    </a:lnTo>
                    <a:lnTo>
                      <a:pt x="36576" y="355803"/>
                    </a:lnTo>
                    <a:lnTo>
                      <a:pt x="36576" y="358851"/>
                    </a:lnTo>
                    <a:lnTo>
                      <a:pt x="16002" y="358851"/>
                    </a:lnTo>
                    <a:lnTo>
                      <a:pt x="16002" y="355803"/>
                    </a:lnTo>
                    <a:lnTo>
                      <a:pt x="10668" y="355803"/>
                    </a:lnTo>
                    <a:lnTo>
                      <a:pt x="10668" y="351231"/>
                    </a:lnTo>
                    <a:lnTo>
                      <a:pt x="8382" y="351231"/>
                    </a:lnTo>
                    <a:lnTo>
                      <a:pt x="8382" y="345897"/>
                    </a:lnTo>
                    <a:lnTo>
                      <a:pt x="0" y="345897"/>
                    </a:lnTo>
                    <a:lnTo>
                      <a:pt x="0" y="353517"/>
                    </a:lnTo>
                    <a:lnTo>
                      <a:pt x="3048" y="353517"/>
                    </a:lnTo>
                    <a:lnTo>
                      <a:pt x="3048" y="358851"/>
                    </a:lnTo>
                    <a:lnTo>
                      <a:pt x="5334" y="358851"/>
                    </a:lnTo>
                    <a:lnTo>
                      <a:pt x="5334" y="361137"/>
                    </a:lnTo>
                    <a:lnTo>
                      <a:pt x="8382" y="361137"/>
                    </a:lnTo>
                    <a:lnTo>
                      <a:pt x="8382" y="364185"/>
                    </a:lnTo>
                    <a:lnTo>
                      <a:pt x="12954" y="364185"/>
                    </a:lnTo>
                    <a:lnTo>
                      <a:pt x="12954" y="366471"/>
                    </a:lnTo>
                    <a:lnTo>
                      <a:pt x="36576" y="366471"/>
                    </a:lnTo>
                    <a:lnTo>
                      <a:pt x="36576" y="364185"/>
                    </a:lnTo>
                    <a:lnTo>
                      <a:pt x="41897" y="364185"/>
                    </a:lnTo>
                    <a:lnTo>
                      <a:pt x="41897" y="361137"/>
                    </a:lnTo>
                    <a:lnTo>
                      <a:pt x="44183" y="361137"/>
                    </a:lnTo>
                    <a:lnTo>
                      <a:pt x="44183" y="358851"/>
                    </a:lnTo>
                    <a:lnTo>
                      <a:pt x="47231" y="358851"/>
                    </a:lnTo>
                    <a:lnTo>
                      <a:pt x="47231" y="353517"/>
                    </a:lnTo>
                    <a:lnTo>
                      <a:pt x="49517" y="353517"/>
                    </a:lnTo>
                    <a:lnTo>
                      <a:pt x="49517" y="342849"/>
                    </a:lnTo>
                    <a:close/>
                  </a:path>
                  <a:path w="727709" h="880744">
                    <a:moveTo>
                      <a:pt x="70091" y="303987"/>
                    </a:moveTo>
                    <a:lnTo>
                      <a:pt x="62471" y="303987"/>
                    </a:lnTo>
                    <a:lnTo>
                      <a:pt x="62471" y="366458"/>
                    </a:lnTo>
                    <a:lnTo>
                      <a:pt x="70091" y="366458"/>
                    </a:lnTo>
                    <a:lnTo>
                      <a:pt x="70091" y="303987"/>
                    </a:lnTo>
                    <a:close/>
                  </a:path>
                  <a:path w="727709" h="880744">
                    <a:moveTo>
                      <a:pt x="296367" y="499033"/>
                    </a:moveTo>
                    <a:lnTo>
                      <a:pt x="294081" y="499033"/>
                    </a:lnTo>
                    <a:lnTo>
                      <a:pt x="294081" y="493699"/>
                    </a:lnTo>
                    <a:lnTo>
                      <a:pt x="291033" y="493699"/>
                    </a:lnTo>
                    <a:lnTo>
                      <a:pt x="291033" y="491413"/>
                    </a:lnTo>
                    <a:lnTo>
                      <a:pt x="288747" y="491413"/>
                    </a:lnTo>
                    <a:lnTo>
                      <a:pt x="288747" y="488365"/>
                    </a:lnTo>
                    <a:lnTo>
                      <a:pt x="285699" y="488365"/>
                    </a:lnTo>
                    <a:lnTo>
                      <a:pt x="285699" y="486079"/>
                    </a:lnTo>
                    <a:lnTo>
                      <a:pt x="283413" y="486079"/>
                    </a:lnTo>
                    <a:lnTo>
                      <a:pt x="281127" y="483031"/>
                    </a:lnTo>
                    <a:lnTo>
                      <a:pt x="270459" y="483031"/>
                    </a:lnTo>
                    <a:lnTo>
                      <a:pt x="259803" y="483031"/>
                    </a:lnTo>
                    <a:lnTo>
                      <a:pt x="259803" y="486079"/>
                    </a:lnTo>
                    <a:lnTo>
                      <a:pt x="257517" y="486079"/>
                    </a:lnTo>
                    <a:lnTo>
                      <a:pt x="254469" y="488365"/>
                    </a:lnTo>
                    <a:lnTo>
                      <a:pt x="252171" y="488365"/>
                    </a:lnTo>
                    <a:lnTo>
                      <a:pt x="252171" y="491413"/>
                    </a:lnTo>
                    <a:lnTo>
                      <a:pt x="249897" y="491413"/>
                    </a:lnTo>
                    <a:lnTo>
                      <a:pt x="249897" y="493699"/>
                    </a:lnTo>
                    <a:lnTo>
                      <a:pt x="246849" y="495985"/>
                    </a:lnTo>
                    <a:lnTo>
                      <a:pt x="246849" y="501319"/>
                    </a:lnTo>
                    <a:lnTo>
                      <a:pt x="244563" y="501319"/>
                    </a:lnTo>
                    <a:lnTo>
                      <a:pt x="244563" y="509701"/>
                    </a:lnTo>
                    <a:lnTo>
                      <a:pt x="244563" y="514273"/>
                    </a:lnTo>
                    <a:lnTo>
                      <a:pt x="246849" y="517321"/>
                    </a:lnTo>
                    <a:lnTo>
                      <a:pt x="246849" y="519607"/>
                    </a:lnTo>
                    <a:lnTo>
                      <a:pt x="249897" y="522655"/>
                    </a:lnTo>
                    <a:lnTo>
                      <a:pt x="249897" y="524929"/>
                    </a:lnTo>
                    <a:lnTo>
                      <a:pt x="252171" y="524929"/>
                    </a:lnTo>
                    <a:lnTo>
                      <a:pt x="252171" y="527215"/>
                    </a:lnTo>
                    <a:lnTo>
                      <a:pt x="254469" y="527215"/>
                    </a:lnTo>
                    <a:lnTo>
                      <a:pt x="254469" y="530263"/>
                    </a:lnTo>
                    <a:lnTo>
                      <a:pt x="257517" y="530263"/>
                    </a:lnTo>
                    <a:lnTo>
                      <a:pt x="259803" y="532549"/>
                    </a:lnTo>
                    <a:lnTo>
                      <a:pt x="265137" y="532549"/>
                    </a:lnTo>
                    <a:lnTo>
                      <a:pt x="265137" y="535597"/>
                    </a:lnTo>
                    <a:lnTo>
                      <a:pt x="270459" y="535597"/>
                    </a:lnTo>
                    <a:lnTo>
                      <a:pt x="275793" y="535597"/>
                    </a:lnTo>
                    <a:lnTo>
                      <a:pt x="278079" y="532549"/>
                    </a:lnTo>
                    <a:lnTo>
                      <a:pt x="283413" y="532549"/>
                    </a:lnTo>
                    <a:lnTo>
                      <a:pt x="283413" y="530263"/>
                    </a:lnTo>
                    <a:lnTo>
                      <a:pt x="285699" y="530263"/>
                    </a:lnTo>
                    <a:lnTo>
                      <a:pt x="291033" y="524929"/>
                    </a:lnTo>
                    <a:lnTo>
                      <a:pt x="294081" y="522655"/>
                    </a:lnTo>
                    <a:lnTo>
                      <a:pt x="294081" y="519607"/>
                    </a:lnTo>
                    <a:lnTo>
                      <a:pt x="296367" y="517321"/>
                    </a:lnTo>
                    <a:lnTo>
                      <a:pt x="296367" y="509701"/>
                    </a:lnTo>
                    <a:lnTo>
                      <a:pt x="296367" y="499033"/>
                    </a:lnTo>
                    <a:close/>
                  </a:path>
                  <a:path w="727709" h="880744">
                    <a:moveTo>
                      <a:pt x="298653" y="685685"/>
                    </a:moveTo>
                    <a:lnTo>
                      <a:pt x="296367" y="685685"/>
                    </a:lnTo>
                    <a:lnTo>
                      <a:pt x="296367" y="683399"/>
                    </a:lnTo>
                    <a:lnTo>
                      <a:pt x="294081" y="683399"/>
                    </a:lnTo>
                    <a:lnTo>
                      <a:pt x="294081" y="681113"/>
                    </a:lnTo>
                    <a:lnTo>
                      <a:pt x="291033" y="681113"/>
                    </a:lnTo>
                    <a:lnTo>
                      <a:pt x="291033" y="688733"/>
                    </a:lnTo>
                    <a:lnTo>
                      <a:pt x="291033" y="698639"/>
                    </a:lnTo>
                    <a:lnTo>
                      <a:pt x="288747" y="698639"/>
                    </a:lnTo>
                    <a:lnTo>
                      <a:pt x="288747" y="701687"/>
                    </a:lnTo>
                    <a:lnTo>
                      <a:pt x="285699" y="701687"/>
                    </a:lnTo>
                    <a:lnTo>
                      <a:pt x="285699" y="703973"/>
                    </a:lnTo>
                    <a:lnTo>
                      <a:pt x="262851" y="703973"/>
                    </a:lnTo>
                    <a:lnTo>
                      <a:pt x="262851" y="683399"/>
                    </a:lnTo>
                    <a:lnTo>
                      <a:pt x="285699" y="683399"/>
                    </a:lnTo>
                    <a:lnTo>
                      <a:pt x="285699" y="685685"/>
                    </a:lnTo>
                    <a:lnTo>
                      <a:pt x="288747" y="685685"/>
                    </a:lnTo>
                    <a:lnTo>
                      <a:pt x="288747" y="688733"/>
                    </a:lnTo>
                    <a:lnTo>
                      <a:pt x="291033" y="688733"/>
                    </a:lnTo>
                    <a:lnTo>
                      <a:pt x="291033" y="681113"/>
                    </a:lnTo>
                    <a:lnTo>
                      <a:pt x="291033" y="675792"/>
                    </a:lnTo>
                    <a:lnTo>
                      <a:pt x="294081" y="675792"/>
                    </a:lnTo>
                    <a:lnTo>
                      <a:pt x="294081" y="672744"/>
                    </a:lnTo>
                    <a:lnTo>
                      <a:pt x="296367" y="672744"/>
                    </a:lnTo>
                    <a:lnTo>
                      <a:pt x="296367" y="657504"/>
                    </a:lnTo>
                    <a:lnTo>
                      <a:pt x="294081" y="657504"/>
                    </a:lnTo>
                    <a:lnTo>
                      <a:pt x="294081" y="654456"/>
                    </a:lnTo>
                    <a:lnTo>
                      <a:pt x="291033" y="654456"/>
                    </a:lnTo>
                    <a:lnTo>
                      <a:pt x="291033" y="652170"/>
                    </a:lnTo>
                    <a:lnTo>
                      <a:pt x="288747" y="652170"/>
                    </a:lnTo>
                    <a:lnTo>
                      <a:pt x="288747" y="659790"/>
                    </a:lnTo>
                    <a:lnTo>
                      <a:pt x="288747" y="672744"/>
                    </a:lnTo>
                    <a:lnTo>
                      <a:pt x="285699" y="672744"/>
                    </a:lnTo>
                    <a:lnTo>
                      <a:pt x="285699" y="675792"/>
                    </a:lnTo>
                    <a:lnTo>
                      <a:pt x="262851" y="675792"/>
                    </a:lnTo>
                    <a:lnTo>
                      <a:pt x="262851" y="657504"/>
                    </a:lnTo>
                    <a:lnTo>
                      <a:pt x="285699" y="657504"/>
                    </a:lnTo>
                    <a:lnTo>
                      <a:pt x="285699" y="659790"/>
                    </a:lnTo>
                    <a:lnTo>
                      <a:pt x="288747" y="659790"/>
                    </a:lnTo>
                    <a:lnTo>
                      <a:pt x="288747" y="652170"/>
                    </a:lnTo>
                    <a:lnTo>
                      <a:pt x="285699" y="652170"/>
                    </a:lnTo>
                    <a:lnTo>
                      <a:pt x="285699" y="649884"/>
                    </a:lnTo>
                    <a:lnTo>
                      <a:pt x="252171" y="649884"/>
                    </a:lnTo>
                    <a:lnTo>
                      <a:pt x="252171" y="711593"/>
                    </a:lnTo>
                    <a:lnTo>
                      <a:pt x="285699" y="711593"/>
                    </a:lnTo>
                    <a:lnTo>
                      <a:pt x="288747" y="709307"/>
                    </a:lnTo>
                    <a:lnTo>
                      <a:pt x="294081" y="709307"/>
                    </a:lnTo>
                    <a:lnTo>
                      <a:pt x="294081" y="707021"/>
                    </a:lnTo>
                    <a:lnTo>
                      <a:pt x="296367" y="707021"/>
                    </a:lnTo>
                    <a:lnTo>
                      <a:pt x="296367" y="703973"/>
                    </a:lnTo>
                    <a:lnTo>
                      <a:pt x="298653" y="701687"/>
                    </a:lnTo>
                    <a:lnTo>
                      <a:pt x="298653" y="685685"/>
                    </a:lnTo>
                    <a:close/>
                  </a:path>
                  <a:path w="727709" h="880744">
                    <a:moveTo>
                      <a:pt x="301701" y="288759"/>
                    </a:moveTo>
                    <a:lnTo>
                      <a:pt x="294779" y="270471"/>
                    </a:lnTo>
                    <a:lnTo>
                      <a:pt x="291896" y="262851"/>
                    </a:lnTo>
                    <a:lnTo>
                      <a:pt x="283413" y="240423"/>
                    </a:lnTo>
                    <a:lnTo>
                      <a:pt x="283413" y="262851"/>
                    </a:lnTo>
                    <a:lnTo>
                      <a:pt x="262851" y="262851"/>
                    </a:lnTo>
                    <a:lnTo>
                      <a:pt x="270459" y="244563"/>
                    </a:lnTo>
                    <a:lnTo>
                      <a:pt x="270459" y="236943"/>
                    </a:lnTo>
                    <a:lnTo>
                      <a:pt x="272745" y="236943"/>
                    </a:lnTo>
                    <a:lnTo>
                      <a:pt x="272745" y="239229"/>
                    </a:lnTo>
                    <a:lnTo>
                      <a:pt x="275793" y="239229"/>
                    </a:lnTo>
                    <a:lnTo>
                      <a:pt x="275793" y="246849"/>
                    </a:lnTo>
                    <a:lnTo>
                      <a:pt x="278079" y="246849"/>
                    </a:lnTo>
                    <a:lnTo>
                      <a:pt x="283413" y="262851"/>
                    </a:lnTo>
                    <a:lnTo>
                      <a:pt x="283413" y="240423"/>
                    </a:lnTo>
                    <a:lnTo>
                      <a:pt x="280949" y="233895"/>
                    </a:lnTo>
                    <a:lnTo>
                      <a:pt x="278079" y="226275"/>
                    </a:lnTo>
                    <a:lnTo>
                      <a:pt x="268173" y="226275"/>
                    </a:lnTo>
                    <a:lnTo>
                      <a:pt x="244563" y="288759"/>
                    </a:lnTo>
                    <a:lnTo>
                      <a:pt x="252171" y="288759"/>
                    </a:lnTo>
                    <a:lnTo>
                      <a:pt x="259803" y="270471"/>
                    </a:lnTo>
                    <a:lnTo>
                      <a:pt x="285699" y="270471"/>
                    </a:lnTo>
                    <a:lnTo>
                      <a:pt x="294081" y="288759"/>
                    </a:lnTo>
                    <a:lnTo>
                      <a:pt x="301701" y="288759"/>
                    </a:lnTo>
                    <a:close/>
                  </a:path>
                  <a:path w="727709" h="880744">
                    <a:moveTo>
                      <a:pt x="423595" y="870280"/>
                    </a:moveTo>
                    <a:lnTo>
                      <a:pt x="272745" y="870280"/>
                    </a:lnTo>
                    <a:lnTo>
                      <a:pt x="272745" y="875360"/>
                    </a:lnTo>
                    <a:lnTo>
                      <a:pt x="272745" y="880440"/>
                    </a:lnTo>
                    <a:lnTo>
                      <a:pt x="423595" y="880440"/>
                    </a:lnTo>
                    <a:lnTo>
                      <a:pt x="423595" y="875360"/>
                    </a:lnTo>
                    <a:lnTo>
                      <a:pt x="423595" y="870280"/>
                    </a:lnTo>
                    <a:close/>
                  </a:path>
                  <a:path w="727709" h="880744">
                    <a:moveTo>
                      <a:pt x="670445" y="595033"/>
                    </a:moveTo>
                    <a:lnTo>
                      <a:pt x="657491" y="595033"/>
                    </a:lnTo>
                    <a:lnTo>
                      <a:pt x="657491" y="753440"/>
                    </a:lnTo>
                    <a:lnTo>
                      <a:pt x="506641" y="753440"/>
                    </a:lnTo>
                    <a:lnTo>
                      <a:pt x="506641" y="600354"/>
                    </a:lnTo>
                    <a:lnTo>
                      <a:pt x="506641" y="595033"/>
                    </a:lnTo>
                    <a:lnTo>
                      <a:pt x="501307" y="600354"/>
                    </a:lnTo>
                    <a:lnTo>
                      <a:pt x="501307" y="589699"/>
                    </a:lnTo>
                    <a:lnTo>
                      <a:pt x="495985" y="589699"/>
                    </a:lnTo>
                    <a:lnTo>
                      <a:pt x="495985" y="595033"/>
                    </a:lnTo>
                    <a:lnTo>
                      <a:pt x="495985" y="758825"/>
                    </a:lnTo>
                    <a:lnTo>
                      <a:pt x="498208" y="758825"/>
                    </a:lnTo>
                    <a:lnTo>
                      <a:pt x="498208" y="761060"/>
                    </a:lnTo>
                    <a:lnTo>
                      <a:pt x="495985" y="758825"/>
                    </a:lnTo>
                    <a:lnTo>
                      <a:pt x="495985" y="764159"/>
                    </a:lnTo>
                    <a:lnTo>
                      <a:pt x="501307" y="764159"/>
                    </a:lnTo>
                    <a:lnTo>
                      <a:pt x="500748" y="763600"/>
                    </a:lnTo>
                    <a:lnTo>
                      <a:pt x="662825" y="763600"/>
                    </a:lnTo>
                    <a:lnTo>
                      <a:pt x="662825" y="764159"/>
                    </a:lnTo>
                    <a:lnTo>
                      <a:pt x="670445" y="764159"/>
                    </a:lnTo>
                    <a:lnTo>
                      <a:pt x="670445" y="758825"/>
                    </a:lnTo>
                    <a:lnTo>
                      <a:pt x="670445" y="753491"/>
                    </a:lnTo>
                    <a:lnTo>
                      <a:pt x="670445" y="595033"/>
                    </a:lnTo>
                    <a:close/>
                  </a:path>
                  <a:path w="727709" h="880744">
                    <a:moveTo>
                      <a:pt x="670445" y="589699"/>
                    </a:moveTo>
                    <a:lnTo>
                      <a:pt x="662825" y="589699"/>
                    </a:lnTo>
                    <a:lnTo>
                      <a:pt x="670445" y="595033"/>
                    </a:lnTo>
                    <a:lnTo>
                      <a:pt x="670445" y="589699"/>
                    </a:lnTo>
                    <a:close/>
                  </a:path>
                  <a:path w="727709" h="880744">
                    <a:moveTo>
                      <a:pt x="675779" y="23190"/>
                    </a:moveTo>
                    <a:lnTo>
                      <a:pt x="597306" y="23190"/>
                    </a:lnTo>
                    <a:lnTo>
                      <a:pt x="597306" y="18288"/>
                    </a:lnTo>
                    <a:lnTo>
                      <a:pt x="595020" y="18288"/>
                    </a:lnTo>
                    <a:lnTo>
                      <a:pt x="595020" y="16002"/>
                    </a:lnTo>
                    <a:lnTo>
                      <a:pt x="592734" y="12954"/>
                    </a:lnTo>
                    <a:lnTo>
                      <a:pt x="592734" y="10668"/>
                    </a:lnTo>
                    <a:lnTo>
                      <a:pt x="589686" y="10668"/>
                    </a:lnTo>
                    <a:lnTo>
                      <a:pt x="589686" y="8382"/>
                    </a:lnTo>
                    <a:lnTo>
                      <a:pt x="587400" y="8382"/>
                    </a:lnTo>
                    <a:lnTo>
                      <a:pt x="587400" y="5334"/>
                    </a:lnTo>
                    <a:lnTo>
                      <a:pt x="584352" y="5334"/>
                    </a:lnTo>
                    <a:lnTo>
                      <a:pt x="584352" y="3048"/>
                    </a:lnTo>
                    <a:lnTo>
                      <a:pt x="576732" y="3048"/>
                    </a:lnTo>
                    <a:lnTo>
                      <a:pt x="576732" y="0"/>
                    </a:lnTo>
                    <a:lnTo>
                      <a:pt x="571411" y="0"/>
                    </a:lnTo>
                    <a:lnTo>
                      <a:pt x="566839" y="0"/>
                    </a:lnTo>
                    <a:lnTo>
                      <a:pt x="563791" y="3048"/>
                    </a:lnTo>
                    <a:lnTo>
                      <a:pt x="558457" y="3048"/>
                    </a:lnTo>
                    <a:lnTo>
                      <a:pt x="558457" y="5334"/>
                    </a:lnTo>
                    <a:lnTo>
                      <a:pt x="556171" y="5334"/>
                    </a:lnTo>
                    <a:lnTo>
                      <a:pt x="550837" y="10668"/>
                    </a:lnTo>
                    <a:lnTo>
                      <a:pt x="550837" y="12954"/>
                    </a:lnTo>
                    <a:lnTo>
                      <a:pt x="548551" y="12954"/>
                    </a:lnTo>
                    <a:lnTo>
                      <a:pt x="548551" y="16002"/>
                    </a:lnTo>
                    <a:lnTo>
                      <a:pt x="545503" y="18288"/>
                    </a:lnTo>
                    <a:lnTo>
                      <a:pt x="545503" y="23190"/>
                    </a:lnTo>
                    <a:lnTo>
                      <a:pt x="291033" y="23190"/>
                    </a:lnTo>
                    <a:lnTo>
                      <a:pt x="291033" y="16002"/>
                    </a:lnTo>
                    <a:lnTo>
                      <a:pt x="288747" y="16002"/>
                    </a:lnTo>
                    <a:lnTo>
                      <a:pt x="288747" y="12954"/>
                    </a:lnTo>
                    <a:lnTo>
                      <a:pt x="285699" y="10668"/>
                    </a:lnTo>
                    <a:lnTo>
                      <a:pt x="285699" y="8382"/>
                    </a:lnTo>
                    <a:lnTo>
                      <a:pt x="283413" y="8382"/>
                    </a:lnTo>
                    <a:lnTo>
                      <a:pt x="281127" y="5334"/>
                    </a:lnTo>
                    <a:lnTo>
                      <a:pt x="278079" y="3048"/>
                    </a:lnTo>
                    <a:lnTo>
                      <a:pt x="272745" y="3048"/>
                    </a:lnTo>
                    <a:lnTo>
                      <a:pt x="270459" y="0"/>
                    </a:lnTo>
                    <a:lnTo>
                      <a:pt x="265137" y="0"/>
                    </a:lnTo>
                    <a:lnTo>
                      <a:pt x="259803" y="0"/>
                    </a:lnTo>
                    <a:lnTo>
                      <a:pt x="259803" y="3048"/>
                    </a:lnTo>
                    <a:lnTo>
                      <a:pt x="254469" y="3048"/>
                    </a:lnTo>
                    <a:lnTo>
                      <a:pt x="252171" y="5334"/>
                    </a:lnTo>
                    <a:lnTo>
                      <a:pt x="249897" y="5334"/>
                    </a:lnTo>
                    <a:lnTo>
                      <a:pt x="249897" y="8382"/>
                    </a:lnTo>
                    <a:lnTo>
                      <a:pt x="246849" y="8382"/>
                    </a:lnTo>
                    <a:lnTo>
                      <a:pt x="246849" y="10668"/>
                    </a:lnTo>
                    <a:lnTo>
                      <a:pt x="244563" y="10668"/>
                    </a:lnTo>
                    <a:lnTo>
                      <a:pt x="244563" y="16002"/>
                    </a:lnTo>
                    <a:lnTo>
                      <a:pt x="241515" y="16002"/>
                    </a:lnTo>
                    <a:lnTo>
                      <a:pt x="241515" y="21336"/>
                    </a:lnTo>
                    <a:lnTo>
                      <a:pt x="239661" y="23190"/>
                    </a:lnTo>
                    <a:lnTo>
                      <a:pt x="171424" y="23190"/>
                    </a:lnTo>
                    <a:lnTo>
                      <a:pt x="171424" y="29540"/>
                    </a:lnTo>
                    <a:lnTo>
                      <a:pt x="171424" y="34620"/>
                    </a:lnTo>
                    <a:lnTo>
                      <a:pt x="241515" y="34620"/>
                    </a:lnTo>
                    <a:lnTo>
                      <a:pt x="241515" y="38862"/>
                    </a:lnTo>
                    <a:lnTo>
                      <a:pt x="244563" y="38862"/>
                    </a:lnTo>
                    <a:lnTo>
                      <a:pt x="244563" y="41910"/>
                    </a:lnTo>
                    <a:lnTo>
                      <a:pt x="252171" y="49530"/>
                    </a:lnTo>
                    <a:lnTo>
                      <a:pt x="254469" y="49530"/>
                    </a:lnTo>
                    <a:lnTo>
                      <a:pt x="254469" y="52578"/>
                    </a:lnTo>
                    <a:lnTo>
                      <a:pt x="265137" y="52578"/>
                    </a:lnTo>
                    <a:lnTo>
                      <a:pt x="275793" y="52578"/>
                    </a:lnTo>
                    <a:lnTo>
                      <a:pt x="278079" y="49530"/>
                    </a:lnTo>
                    <a:lnTo>
                      <a:pt x="281127" y="49530"/>
                    </a:lnTo>
                    <a:lnTo>
                      <a:pt x="281127" y="47244"/>
                    </a:lnTo>
                    <a:lnTo>
                      <a:pt x="283413" y="47244"/>
                    </a:lnTo>
                    <a:lnTo>
                      <a:pt x="285699" y="44196"/>
                    </a:lnTo>
                    <a:lnTo>
                      <a:pt x="285699" y="41910"/>
                    </a:lnTo>
                    <a:lnTo>
                      <a:pt x="288747" y="41910"/>
                    </a:lnTo>
                    <a:lnTo>
                      <a:pt x="288747" y="38862"/>
                    </a:lnTo>
                    <a:lnTo>
                      <a:pt x="291033" y="36576"/>
                    </a:lnTo>
                    <a:lnTo>
                      <a:pt x="291033" y="34620"/>
                    </a:lnTo>
                    <a:lnTo>
                      <a:pt x="545503" y="34620"/>
                    </a:lnTo>
                    <a:lnTo>
                      <a:pt x="545503" y="36576"/>
                    </a:lnTo>
                    <a:lnTo>
                      <a:pt x="548551" y="36576"/>
                    </a:lnTo>
                    <a:lnTo>
                      <a:pt x="548551" y="41910"/>
                    </a:lnTo>
                    <a:lnTo>
                      <a:pt x="550837" y="41910"/>
                    </a:lnTo>
                    <a:lnTo>
                      <a:pt x="550837" y="44196"/>
                    </a:lnTo>
                    <a:lnTo>
                      <a:pt x="553123" y="44196"/>
                    </a:lnTo>
                    <a:lnTo>
                      <a:pt x="553123" y="47244"/>
                    </a:lnTo>
                    <a:lnTo>
                      <a:pt x="556171" y="47244"/>
                    </a:lnTo>
                    <a:lnTo>
                      <a:pt x="556171" y="49530"/>
                    </a:lnTo>
                    <a:lnTo>
                      <a:pt x="561505" y="49530"/>
                    </a:lnTo>
                    <a:lnTo>
                      <a:pt x="561505" y="52578"/>
                    </a:lnTo>
                    <a:lnTo>
                      <a:pt x="569125" y="52578"/>
                    </a:lnTo>
                    <a:lnTo>
                      <a:pt x="569125" y="179806"/>
                    </a:lnTo>
                    <a:lnTo>
                      <a:pt x="579780" y="179806"/>
                    </a:lnTo>
                    <a:lnTo>
                      <a:pt x="579780" y="52578"/>
                    </a:lnTo>
                    <a:lnTo>
                      <a:pt x="582066" y="52578"/>
                    </a:lnTo>
                    <a:lnTo>
                      <a:pt x="582066" y="49530"/>
                    </a:lnTo>
                    <a:lnTo>
                      <a:pt x="587400" y="49530"/>
                    </a:lnTo>
                    <a:lnTo>
                      <a:pt x="587400" y="47244"/>
                    </a:lnTo>
                    <a:lnTo>
                      <a:pt x="589686" y="47244"/>
                    </a:lnTo>
                    <a:lnTo>
                      <a:pt x="589686" y="44196"/>
                    </a:lnTo>
                    <a:lnTo>
                      <a:pt x="592734" y="44196"/>
                    </a:lnTo>
                    <a:lnTo>
                      <a:pt x="592734" y="41910"/>
                    </a:lnTo>
                    <a:lnTo>
                      <a:pt x="595020" y="38862"/>
                    </a:lnTo>
                    <a:lnTo>
                      <a:pt x="595020" y="36576"/>
                    </a:lnTo>
                    <a:lnTo>
                      <a:pt x="596976" y="34620"/>
                    </a:lnTo>
                    <a:lnTo>
                      <a:pt x="675779" y="34620"/>
                    </a:lnTo>
                    <a:lnTo>
                      <a:pt x="675779" y="29540"/>
                    </a:lnTo>
                    <a:lnTo>
                      <a:pt x="675779" y="23190"/>
                    </a:lnTo>
                    <a:close/>
                  </a:path>
                  <a:path w="727709" h="880744">
                    <a:moveTo>
                      <a:pt x="722261" y="509600"/>
                    </a:moveTo>
                    <a:lnTo>
                      <a:pt x="574459" y="509600"/>
                    </a:lnTo>
                    <a:lnTo>
                      <a:pt x="574459" y="517220"/>
                    </a:lnTo>
                    <a:lnTo>
                      <a:pt x="574459" y="522300"/>
                    </a:lnTo>
                    <a:lnTo>
                      <a:pt x="722261" y="522300"/>
                    </a:lnTo>
                    <a:lnTo>
                      <a:pt x="722261" y="517220"/>
                    </a:lnTo>
                    <a:lnTo>
                      <a:pt x="722261" y="509600"/>
                    </a:lnTo>
                    <a:close/>
                  </a:path>
                  <a:path w="727709" h="880744">
                    <a:moveTo>
                      <a:pt x="727595" y="870280"/>
                    </a:moveTo>
                    <a:lnTo>
                      <a:pt x="576732" y="870280"/>
                    </a:lnTo>
                    <a:lnTo>
                      <a:pt x="576732" y="875360"/>
                    </a:lnTo>
                    <a:lnTo>
                      <a:pt x="576732" y="880440"/>
                    </a:lnTo>
                    <a:lnTo>
                      <a:pt x="727595" y="880440"/>
                    </a:lnTo>
                    <a:lnTo>
                      <a:pt x="727595" y="875360"/>
                    </a:lnTo>
                    <a:lnTo>
                      <a:pt x="727595" y="870280"/>
                    </a:lnTo>
                    <a:close/>
                  </a:path>
                </a:pathLst>
              </a:custGeom>
              <a:solidFill>
                <a:srgbClr val="000000"/>
              </a:solidFill>
            </p:spPr>
            <p:txBody>
              <a:bodyPr wrap="square" lIns="0" tIns="0" rIns="0" bIns="0" rtlCol="0"/>
              <a:lstStyle/>
              <a:p>
                <a:endParaRPr/>
              </a:p>
            </p:txBody>
          </p:sp>
        </p:grpSp>
        <p:pic>
          <p:nvPicPr>
            <p:cNvPr id="75" name="object 15">
              <a:extLst>
                <a:ext uri="{FF2B5EF4-FFF2-40B4-BE49-F238E27FC236}">
                  <a16:creationId xmlns="" xmlns:a16="http://schemas.microsoft.com/office/drawing/2014/main" id="{0A45165E-DF98-460D-81D8-81317561CB7B}"/>
                </a:ext>
              </a:extLst>
            </p:cNvPr>
            <p:cNvPicPr/>
            <p:nvPr/>
          </p:nvPicPr>
          <p:blipFill>
            <a:blip r:embed="rId4" cstate="print"/>
            <a:stretch>
              <a:fillRect/>
            </a:stretch>
          </p:blipFill>
          <p:spPr>
            <a:xfrm>
              <a:off x="13657707" y="4468125"/>
              <a:ext cx="1116914" cy="1241844"/>
            </a:xfrm>
            <a:prstGeom prst="rect">
              <a:avLst/>
            </a:prstGeom>
          </p:spPr>
        </p:pic>
      </p:grpSp>
      <p:sp>
        <p:nvSpPr>
          <p:cNvPr id="81" name="object 16">
            <a:extLst>
              <a:ext uri="{FF2B5EF4-FFF2-40B4-BE49-F238E27FC236}">
                <a16:creationId xmlns="" xmlns:a16="http://schemas.microsoft.com/office/drawing/2014/main" id="{1D55CF8A-F3AE-4291-A30D-C389922F88C3}"/>
              </a:ext>
            </a:extLst>
          </p:cNvPr>
          <p:cNvSpPr txBox="1"/>
          <p:nvPr/>
        </p:nvSpPr>
        <p:spPr>
          <a:xfrm>
            <a:off x="13665342" y="891987"/>
            <a:ext cx="3886058" cy="627736"/>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1A.</a:t>
            </a:r>
            <a:r>
              <a:rPr sz="2000" b="1" spc="5" dirty="0">
                <a:latin typeface="Comic Sans MS"/>
                <a:cs typeface="Comic Sans MS"/>
              </a:rPr>
              <a:t> </a:t>
            </a:r>
            <a:r>
              <a:rPr sz="2000" b="1" spc="-5" dirty="0">
                <a:latin typeface="Comic Sans MS"/>
                <a:cs typeface="Comic Sans MS"/>
              </a:rPr>
              <a:t>Subestación</a:t>
            </a:r>
            <a:r>
              <a:rPr sz="2000" b="1" spc="5" dirty="0">
                <a:latin typeface="Comic Sans MS"/>
                <a:cs typeface="Comic Sans MS"/>
              </a:rPr>
              <a:t> </a:t>
            </a:r>
            <a:r>
              <a:rPr sz="2000" b="1" spc="-5" dirty="0">
                <a:latin typeface="Comic Sans MS"/>
                <a:cs typeface="Comic Sans MS"/>
              </a:rPr>
              <a:t>típica</a:t>
            </a:r>
            <a:r>
              <a:rPr sz="2000" b="1" spc="5"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interruptor</a:t>
            </a:r>
            <a:r>
              <a:rPr sz="2000" b="1" spc="5" dirty="0">
                <a:latin typeface="Comic Sans MS"/>
                <a:cs typeface="Comic Sans MS"/>
              </a:rPr>
              <a:t> </a:t>
            </a:r>
            <a:r>
              <a:rPr sz="2000" b="1" spc="-5" dirty="0">
                <a:latin typeface="Comic Sans MS"/>
                <a:cs typeface="Comic Sans MS"/>
              </a:rPr>
              <a:t>y</a:t>
            </a:r>
            <a:r>
              <a:rPr sz="2000" b="1" spc="5" dirty="0">
                <a:latin typeface="Comic Sans MS"/>
                <a:cs typeface="Comic Sans MS"/>
              </a:rPr>
              <a:t> </a:t>
            </a:r>
            <a:r>
              <a:rPr sz="2000" b="1" spc="-5" dirty="0">
                <a:latin typeface="Comic Sans MS"/>
                <a:cs typeface="Comic Sans MS"/>
              </a:rPr>
              <a:t>medio</a:t>
            </a:r>
            <a:endParaRPr sz="2000" b="1" dirty="0">
              <a:latin typeface="Comic Sans MS"/>
              <a:cs typeface="Comic Sans MS"/>
            </a:endParaRPr>
          </a:p>
        </p:txBody>
      </p:sp>
      <p:grpSp>
        <p:nvGrpSpPr>
          <p:cNvPr id="82" name="Grupo 81">
            <a:extLst>
              <a:ext uri="{FF2B5EF4-FFF2-40B4-BE49-F238E27FC236}">
                <a16:creationId xmlns="" xmlns:a16="http://schemas.microsoft.com/office/drawing/2014/main" id="{DEB1E327-D5A6-496A-90F0-3382CCFCF90B}"/>
              </a:ext>
            </a:extLst>
          </p:cNvPr>
          <p:cNvGrpSpPr/>
          <p:nvPr/>
        </p:nvGrpSpPr>
        <p:grpSpPr>
          <a:xfrm>
            <a:off x="13756223" y="3826523"/>
            <a:ext cx="3795177" cy="5787836"/>
            <a:chOff x="14045502" y="6175476"/>
            <a:chExt cx="1660880" cy="2501227"/>
          </a:xfrm>
        </p:grpSpPr>
        <p:grpSp>
          <p:nvGrpSpPr>
            <p:cNvPr id="83" name="object 17">
              <a:extLst>
                <a:ext uri="{FF2B5EF4-FFF2-40B4-BE49-F238E27FC236}">
                  <a16:creationId xmlns="" xmlns:a16="http://schemas.microsoft.com/office/drawing/2014/main" id="{9D0BFD98-FEEE-4E40-BA1E-BE02588C6B20}"/>
                </a:ext>
              </a:extLst>
            </p:cNvPr>
            <p:cNvGrpSpPr/>
            <p:nvPr/>
          </p:nvGrpSpPr>
          <p:grpSpPr>
            <a:xfrm>
              <a:off x="14045502" y="6175476"/>
              <a:ext cx="1226185" cy="1302385"/>
              <a:chOff x="5070017" y="3948785"/>
              <a:chExt cx="1226185" cy="1302385"/>
            </a:xfrm>
          </p:grpSpPr>
          <p:sp>
            <p:nvSpPr>
              <p:cNvPr id="85" name="object 18">
                <a:extLst>
                  <a:ext uri="{FF2B5EF4-FFF2-40B4-BE49-F238E27FC236}">
                    <a16:creationId xmlns="" xmlns:a16="http://schemas.microsoft.com/office/drawing/2014/main" id="{6B152363-D2DE-4841-9C7D-74516A6440D0}"/>
                  </a:ext>
                </a:extLst>
              </p:cNvPr>
              <p:cNvSpPr/>
              <p:nvPr/>
            </p:nvSpPr>
            <p:spPr>
              <a:xfrm>
                <a:off x="5619331" y="4644377"/>
                <a:ext cx="66675" cy="540385"/>
              </a:xfrm>
              <a:custGeom>
                <a:avLst/>
                <a:gdLst/>
                <a:ahLst/>
                <a:cxnLst/>
                <a:rect l="l" t="t" r="r" b="b"/>
                <a:pathLst>
                  <a:path w="66675" h="540385">
                    <a:moveTo>
                      <a:pt x="66281" y="24384"/>
                    </a:moveTo>
                    <a:lnTo>
                      <a:pt x="60947" y="24384"/>
                    </a:lnTo>
                    <a:lnTo>
                      <a:pt x="2286" y="0"/>
                    </a:lnTo>
                    <a:lnTo>
                      <a:pt x="2286" y="5334"/>
                    </a:lnTo>
                    <a:lnTo>
                      <a:pt x="0" y="10668"/>
                    </a:lnTo>
                    <a:lnTo>
                      <a:pt x="52565" y="32816"/>
                    </a:lnTo>
                    <a:lnTo>
                      <a:pt x="52565" y="35572"/>
                    </a:lnTo>
                    <a:lnTo>
                      <a:pt x="52565" y="539762"/>
                    </a:lnTo>
                    <a:lnTo>
                      <a:pt x="66281" y="539762"/>
                    </a:lnTo>
                    <a:lnTo>
                      <a:pt x="66281" y="35572"/>
                    </a:lnTo>
                    <a:lnTo>
                      <a:pt x="55245" y="35572"/>
                    </a:lnTo>
                    <a:lnTo>
                      <a:pt x="55245" y="33934"/>
                    </a:lnTo>
                    <a:lnTo>
                      <a:pt x="57899" y="35052"/>
                    </a:lnTo>
                    <a:lnTo>
                      <a:pt x="66281" y="35052"/>
                    </a:lnTo>
                    <a:lnTo>
                      <a:pt x="66281" y="29718"/>
                    </a:lnTo>
                    <a:lnTo>
                      <a:pt x="66281" y="24384"/>
                    </a:lnTo>
                    <a:close/>
                  </a:path>
                </a:pathLst>
              </a:custGeom>
              <a:solidFill>
                <a:srgbClr val="000000"/>
              </a:solidFill>
            </p:spPr>
            <p:txBody>
              <a:bodyPr wrap="square" lIns="0" tIns="0" rIns="0" bIns="0" rtlCol="0"/>
              <a:lstStyle/>
              <a:p>
                <a:endParaRPr/>
              </a:p>
            </p:txBody>
          </p:sp>
          <p:pic>
            <p:nvPicPr>
              <p:cNvPr id="86" name="object 19">
                <a:extLst>
                  <a:ext uri="{FF2B5EF4-FFF2-40B4-BE49-F238E27FC236}">
                    <a16:creationId xmlns="" xmlns:a16="http://schemas.microsoft.com/office/drawing/2014/main" id="{BEDC8AC6-DA4F-4FB7-AAE0-82D4BB363E9F}"/>
                  </a:ext>
                </a:extLst>
              </p:cNvPr>
              <p:cNvPicPr/>
              <p:nvPr/>
            </p:nvPicPr>
            <p:blipFill>
              <a:blip r:embed="rId5" cstate="print"/>
              <a:stretch>
                <a:fillRect/>
              </a:stretch>
            </p:blipFill>
            <p:spPr>
              <a:xfrm>
                <a:off x="5449430" y="5160924"/>
                <a:ext cx="456361" cy="89903"/>
              </a:xfrm>
              <a:prstGeom prst="rect">
                <a:avLst/>
              </a:prstGeom>
            </p:spPr>
          </p:pic>
          <p:sp>
            <p:nvSpPr>
              <p:cNvPr id="87" name="object 20">
                <a:extLst>
                  <a:ext uri="{FF2B5EF4-FFF2-40B4-BE49-F238E27FC236}">
                    <a16:creationId xmlns="" xmlns:a16="http://schemas.microsoft.com/office/drawing/2014/main" id="{B0AD5B46-F4D7-403C-9465-5DCDF0AF8D72}"/>
                  </a:ext>
                </a:extLst>
              </p:cNvPr>
              <p:cNvSpPr/>
              <p:nvPr/>
            </p:nvSpPr>
            <p:spPr>
              <a:xfrm>
                <a:off x="5369433" y="4311433"/>
                <a:ext cx="429895" cy="178435"/>
              </a:xfrm>
              <a:custGeom>
                <a:avLst/>
                <a:gdLst/>
                <a:ahLst/>
                <a:cxnLst/>
                <a:rect l="l" t="t" r="r" b="b"/>
                <a:pathLst>
                  <a:path w="429895" h="178435">
                    <a:moveTo>
                      <a:pt x="429704" y="86575"/>
                    </a:moveTo>
                    <a:lnTo>
                      <a:pt x="180568" y="86575"/>
                    </a:lnTo>
                    <a:lnTo>
                      <a:pt x="180568" y="5334"/>
                    </a:lnTo>
                    <a:lnTo>
                      <a:pt x="172948" y="5334"/>
                    </a:lnTo>
                    <a:lnTo>
                      <a:pt x="172948" y="163804"/>
                    </a:lnTo>
                    <a:lnTo>
                      <a:pt x="172948" y="164045"/>
                    </a:lnTo>
                    <a:lnTo>
                      <a:pt x="172783" y="164045"/>
                    </a:lnTo>
                    <a:lnTo>
                      <a:pt x="172948" y="163804"/>
                    </a:lnTo>
                    <a:lnTo>
                      <a:pt x="172948" y="5334"/>
                    </a:lnTo>
                    <a:lnTo>
                      <a:pt x="170103" y="5334"/>
                    </a:lnTo>
                    <a:lnTo>
                      <a:pt x="176872" y="5295"/>
                    </a:lnTo>
                    <a:lnTo>
                      <a:pt x="176872" y="2755"/>
                    </a:lnTo>
                    <a:lnTo>
                      <a:pt x="180568" y="5334"/>
                    </a:lnTo>
                    <a:lnTo>
                      <a:pt x="180568" y="0"/>
                    </a:lnTo>
                    <a:lnTo>
                      <a:pt x="172948" y="0"/>
                    </a:lnTo>
                    <a:lnTo>
                      <a:pt x="173253" y="215"/>
                    </a:lnTo>
                    <a:lnTo>
                      <a:pt x="167614" y="215"/>
                    </a:lnTo>
                    <a:lnTo>
                      <a:pt x="167614" y="10375"/>
                    </a:lnTo>
                    <a:lnTo>
                      <a:pt x="167614" y="164045"/>
                    </a:lnTo>
                    <a:lnTo>
                      <a:pt x="13716" y="164045"/>
                    </a:lnTo>
                    <a:lnTo>
                      <a:pt x="13716" y="10668"/>
                    </a:lnTo>
                    <a:lnTo>
                      <a:pt x="13716" y="10375"/>
                    </a:lnTo>
                    <a:lnTo>
                      <a:pt x="167614" y="10375"/>
                    </a:lnTo>
                    <a:lnTo>
                      <a:pt x="167614" y="215"/>
                    </a:lnTo>
                    <a:lnTo>
                      <a:pt x="8674" y="215"/>
                    </a:lnTo>
                    <a:lnTo>
                      <a:pt x="8674" y="10375"/>
                    </a:lnTo>
                    <a:lnTo>
                      <a:pt x="8382" y="10668"/>
                    </a:lnTo>
                    <a:lnTo>
                      <a:pt x="8382" y="10375"/>
                    </a:lnTo>
                    <a:lnTo>
                      <a:pt x="8674" y="10375"/>
                    </a:lnTo>
                    <a:lnTo>
                      <a:pt x="8674" y="215"/>
                    </a:lnTo>
                    <a:lnTo>
                      <a:pt x="8382" y="215"/>
                    </a:lnTo>
                    <a:lnTo>
                      <a:pt x="8382" y="0"/>
                    </a:lnTo>
                    <a:lnTo>
                      <a:pt x="0" y="0"/>
                    </a:lnTo>
                    <a:lnTo>
                      <a:pt x="0" y="5334"/>
                    </a:lnTo>
                    <a:lnTo>
                      <a:pt x="0" y="172186"/>
                    </a:lnTo>
                    <a:lnTo>
                      <a:pt x="4165" y="172186"/>
                    </a:lnTo>
                    <a:lnTo>
                      <a:pt x="4165" y="174840"/>
                    </a:lnTo>
                    <a:lnTo>
                      <a:pt x="0" y="172186"/>
                    </a:lnTo>
                    <a:lnTo>
                      <a:pt x="0" y="177520"/>
                    </a:lnTo>
                    <a:lnTo>
                      <a:pt x="4165" y="177520"/>
                    </a:lnTo>
                    <a:lnTo>
                      <a:pt x="4165" y="178015"/>
                    </a:lnTo>
                    <a:lnTo>
                      <a:pt x="172948" y="178015"/>
                    </a:lnTo>
                    <a:lnTo>
                      <a:pt x="172948" y="177520"/>
                    </a:lnTo>
                    <a:lnTo>
                      <a:pt x="180568" y="177520"/>
                    </a:lnTo>
                    <a:lnTo>
                      <a:pt x="180568" y="172186"/>
                    </a:lnTo>
                    <a:lnTo>
                      <a:pt x="180568" y="163804"/>
                    </a:lnTo>
                    <a:lnTo>
                      <a:pt x="180568" y="98005"/>
                    </a:lnTo>
                    <a:lnTo>
                      <a:pt x="429704" y="98005"/>
                    </a:lnTo>
                    <a:lnTo>
                      <a:pt x="429704" y="91655"/>
                    </a:lnTo>
                    <a:lnTo>
                      <a:pt x="429704" y="86575"/>
                    </a:lnTo>
                    <a:close/>
                  </a:path>
                </a:pathLst>
              </a:custGeom>
              <a:solidFill>
                <a:srgbClr val="000000"/>
              </a:solidFill>
            </p:spPr>
            <p:txBody>
              <a:bodyPr wrap="square" lIns="0" tIns="0" rIns="0" bIns="0" rtlCol="0"/>
              <a:lstStyle/>
              <a:p>
                <a:endParaRPr/>
              </a:p>
            </p:txBody>
          </p:sp>
          <p:pic>
            <p:nvPicPr>
              <p:cNvPr id="88" name="object 21">
                <a:extLst>
                  <a:ext uri="{FF2B5EF4-FFF2-40B4-BE49-F238E27FC236}">
                    <a16:creationId xmlns="" xmlns:a16="http://schemas.microsoft.com/office/drawing/2014/main" id="{CDACC489-096A-43CA-9663-CF0A89F920B6}"/>
                  </a:ext>
                </a:extLst>
              </p:cNvPr>
              <p:cNvPicPr/>
              <p:nvPr/>
            </p:nvPicPr>
            <p:blipFill>
              <a:blip r:embed="rId6" cstate="print"/>
              <a:stretch>
                <a:fillRect/>
              </a:stretch>
            </p:blipFill>
            <p:spPr>
              <a:xfrm>
                <a:off x="5793803" y="4311434"/>
                <a:ext cx="178269" cy="178015"/>
              </a:xfrm>
              <a:prstGeom prst="rect">
                <a:avLst/>
              </a:prstGeom>
            </p:spPr>
          </p:pic>
          <p:sp>
            <p:nvSpPr>
              <p:cNvPr id="89" name="object 22">
                <a:extLst>
                  <a:ext uri="{FF2B5EF4-FFF2-40B4-BE49-F238E27FC236}">
                    <a16:creationId xmlns="" xmlns:a16="http://schemas.microsoft.com/office/drawing/2014/main" id="{82A9554B-B0C2-4A65-BBEB-F2C3470CBA2D}"/>
                  </a:ext>
                </a:extLst>
              </p:cNvPr>
              <p:cNvSpPr/>
              <p:nvPr/>
            </p:nvSpPr>
            <p:spPr>
              <a:xfrm>
                <a:off x="5218582" y="3995419"/>
                <a:ext cx="581025" cy="434975"/>
              </a:xfrm>
              <a:custGeom>
                <a:avLst/>
                <a:gdLst/>
                <a:ahLst/>
                <a:cxnLst/>
                <a:rect l="l" t="t" r="r" b="b"/>
                <a:pathLst>
                  <a:path w="581025" h="434975">
                    <a:moveTo>
                      <a:pt x="156184" y="406400"/>
                    </a:moveTo>
                    <a:lnTo>
                      <a:pt x="0" y="406400"/>
                    </a:lnTo>
                    <a:lnTo>
                      <a:pt x="0" y="411480"/>
                    </a:lnTo>
                    <a:lnTo>
                      <a:pt x="0" y="416560"/>
                    </a:lnTo>
                    <a:lnTo>
                      <a:pt x="156184" y="416560"/>
                    </a:lnTo>
                    <a:lnTo>
                      <a:pt x="156184" y="411480"/>
                    </a:lnTo>
                    <a:lnTo>
                      <a:pt x="156184" y="406400"/>
                    </a:lnTo>
                    <a:close/>
                  </a:path>
                  <a:path w="581025" h="434975">
                    <a:moveTo>
                      <a:pt x="477697" y="397535"/>
                    </a:moveTo>
                    <a:lnTo>
                      <a:pt x="474649" y="397535"/>
                    </a:lnTo>
                    <a:lnTo>
                      <a:pt x="474649" y="392963"/>
                    </a:lnTo>
                    <a:lnTo>
                      <a:pt x="472363" y="392963"/>
                    </a:lnTo>
                    <a:lnTo>
                      <a:pt x="472363" y="389915"/>
                    </a:lnTo>
                    <a:lnTo>
                      <a:pt x="469315" y="389915"/>
                    </a:lnTo>
                    <a:lnTo>
                      <a:pt x="469315" y="387629"/>
                    </a:lnTo>
                    <a:lnTo>
                      <a:pt x="467029" y="387629"/>
                    </a:lnTo>
                    <a:lnTo>
                      <a:pt x="463981" y="384581"/>
                    </a:lnTo>
                    <a:lnTo>
                      <a:pt x="461695" y="384581"/>
                    </a:lnTo>
                    <a:lnTo>
                      <a:pt x="461695" y="382308"/>
                    </a:lnTo>
                    <a:lnTo>
                      <a:pt x="451027" y="382308"/>
                    </a:lnTo>
                    <a:lnTo>
                      <a:pt x="442645" y="382308"/>
                    </a:lnTo>
                    <a:lnTo>
                      <a:pt x="440359" y="384581"/>
                    </a:lnTo>
                    <a:lnTo>
                      <a:pt x="437311" y="384581"/>
                    </a:lnTo>
                    <a:lnTo>
                      <a:pt x="437311" y="387629"/>
                    </a:lnTo>
                    <a:lnTo>
                      <a:pt x="431990" y="387629"/>
                    </a:lnTo>
                    <a:lnTo>
                      <a:pt x="431990" y="389915"/>
                    </a:lnTo>
                    <a:lnTo>
                      <a:pt x="429704" y="392963"/>
                    </a:lnTo>
                    <a:lnTo>
                      <a:pt x="429704" y="395249"/>
                    </a:lnTo>
                    <a:lnTo>
                      <a:pt x="426656" y="395249"/>
                    </a:lnTo>
                    <a:lnTo>
                      <a:pt x="426656" y="400583"/>
                    </a:lnTo>
                    <a:lnTo>
                      <a:pt x="424370" y="400583"/>
                    </a:lnTo>
                    <a:lnTo>
                      <a:pt x="424370" y="408203"/>
                    </a:lnTo>
                    <a:lnTo>
                      <a:pt x="424370" y="413537"/>
                    </a:lnTo>
                    <a:lnTo>
                      <a:pt x="426656" y="416585"/>
                    </a:lnTo>
                    <a:lnTo>
                      <a:pt x="426656" y="421919"/>
                    </a:lnTo>
                    <a:lnTo>
                      <a:pt x="429704" y="421919"/>
                    </a:lnTo>
                    <a:lnTo>
                      <a:pt x="429704" y="424205"/>
                    </a:lnTo>
                    <a:lnTo>
                      <a:pt x="431990" y="427253"/>
                    </a:lnTo>
                    <a:lnTo>
                      <a:pt x="435038" y="429539"/>
                    </a:lnTo>
                    <a:lnTo>
                      <a:pt x="437311" y="429539"/>
                    </a:lnTo>
                    <a:lnTo>
                      <a:pt x="437311" y="432587"/>
                    </a:lnTo>
                    <a:lnTo>
                      <a:pt x="442645" y="432587"/>
                    </a:lnTo>
                    <a:lnTo>
                      <a:pt x="442645" y="434873"/>
                    </a:lnTo>
                    <a:lnTo>
                      <a:pt x="451027" y="434873"/>
                    </a:lnTo>
                    <a:lnTo>
                      <a:pt x="458647" y="434873"/>
                    </a:lnTo>
                    <a:lnTo>
                      <a:pt x="461695" y="432587"/>
                    </a:lnTo>
                    <a:lnTo>
                      <a:pt x="463981" y="432587"/>
                    </a:lnTo>
                    <a:lnTo>
                      <a:pt x="467029" y="429539"/>
                    </a:lnTo>
                    <a:lnTo>
                      <a:pt x="469315" y="429539"/>
                    </a:lnTo>
                    <a:lnTo>
                      <a:pt x="469315" y="427253"/>
                    </a:lnTo>
                    <a:lnTo>
                      <a:pt x="472363" y="427253"/>
                    </a:lnTo>
                    <a:lnTo>
                      <a:pt x="472363" y="424205"/>
                    </a:lnTo>
                    <a:lnTo>
                      <a:pt x="474649" y="424205"/>
                    </a:lnTo>
                    <a:lnTo>
                      <a:pt x="474649" y="418871"/>
                    </a:lnTo>
                    <a:lnTo>
                      <a:pt x="477697" y="418871"/>
                    </a:lnTo>
                    <a:lnTo>
                      <a:pt x="477697" y="408203"/>
                    </a:lnTo>
                    <a:lnTo>
                      <a:pt x="477697" y="397535"/>
                    </a:lnTo>
                    <a:close/>
                  </a:path>
                  <a:path w="581025" h="434975">
                    <a:moveTo>
                      <a:pt x="580555" y="87630"/>
                    </a:moveTo>
                    <a:lnTo>
                      <a:pt x="331419" y="87630"/>
                    </a:lnTo>
                    <a:lnTo>
                      <a:pt x="331419" y="8978"/>
                    </a:lnTo>
                    <a:lnTo>
                      <a:pt x="323799" y="8978"/>
                    </a:lnTo>
                    <a:lnTo>
                      <a:pt x="323799" y="167449"/>
                    </a:lnTo>
                    <a:lnTo>
                      <a:pt x="323799" y="167640"/>
                    </a:lnTo>
                    <a:lnTo>
                      <a:pt x="323608" y="167640"/>
                    </a:lnTo>
                    <a:lnTo>
                      <a:pt x="323799" y="167449"/>
                    </a:lnTo>
                    <a:lnTo>
                      <a:pt x="323799" y="8978"/>
                    </a:lnTo>
                    <a:lnTo>
                      <a:pt x="320916" y="8978"/>
                    </a:lnTo>
                    <a:lnTo>
                      <a:pt x="327279" y="8890"/>
                    </a:lnTo>
                    <a:lnTo>
                      <a:pt x="327279" y="4432"/>
                    </a:lnTo>
                    <a:lnTo>
                      <a:pt x="331419" y="8978"/>
                    </a:lnTo>
                    <a:lnTo>
                      <a:pt x="331419" y="609"/>
                    </a:lnTo>
                    <a:lnTo>
                      <a:pt x="327279" y="609"/>
                    </a:lnTo>
                    <a:lnTo>
                      <a:pt x="327279" y="0"/>
                    </a:lnTo>
                    <a:lnTo>
                      <a:pt x="318465" y="0"/>
                    </a:lnTo>
                    <a:lnTo>
                      <a:pt x="318465" y="13970"/>
                    </a:lnTo>
                    <a:lnTo>
                      <a:pt x="318465" y="167640"/>
                    </a:lnTo>
                    <a:lnTo>
                      <a:pt x="164566" y="167640"/>
                    </a:lnTo>
                    <a:lnTo>
                      <a:pt x="164566" y="14312"/>
                    </a:lnTo>
                    <a:lnTo>
                      <a:pt x="164566" y="13970"/>
                    </a:lnTo>
                    <a:lnTo>
                      <a:pt x="318465" y="13970"/>
                    </a:lnTo>
                    <a:lnTo>
                      <a:pt x="318465" y="0"/>
                    </a:lnTo>
                    <a:lnTo>
                      <a:pt x="159575" y="0"/>
                    </a:lnTo>
                    <a:lnTo>
                      <a:pt x="159575" y="13970"/>
                    </a:lnTo>
                    <a:lnTo>
                      <a:pt x="159232" y="14312"/>
                    </a:lnTo>
                    <a:lnTo>
                      <a:pt x="159232" y="13970"/>
                    </a:lnTo>
                    <a:lnTo>
                      <a:pt x="159575" y="13970"/>
                    </a:lnTo>
                    <a:lnTo>
                      <a:pt x="159575" y="0"/>
                    </a:lnTo>
                    <a:lnTo>
                      <a:pt x="159232" y="0"/>
                    </a:lnTo>
                    <a:lnTo>
                      <a:pt x="159232" y="609"/>
                    </a:lnTo>
                    <a:lnTo>
                      <a:pt x="150850" y="609"/>
                    </a:lnTo>
                    <a:lnTo>
                      <a:pt x="150850" y="8978"/>
                    </a:lnTo>
                    <a:lnTo>
                      <a:pt x="150850" y="172783"/>
                    </a:lnTo>
                    <a:lnTo>
                      <a:pt x="154736" y="172783"/>
                    </a:lnTo>
                    <a:lnTo>
                      <a:pt x="154736" y="175260"/>
                    </a:lnTo>
                    <a:lnTo>
                      <a:pt x="150850" y="172783"/>
                    </a:lnTo>
                    <a:lnTo>
                      <a:pt x="150850" y="178117"/>
                    </a:lnTo>
                    <a:lnTo>
                      <a:pt x="159232" y="178117"/>
                    </a:lnTo>
                    <a:lnTo>
                      <a:pt x="158724" y="177800"/>
                    </a:lnTo>
                    <a:lnTo>
                      <a:pt x="323799" y="177800"/>
                    </a:lnTo>
                    <a:lnTo>
                      <a:pt x="323799" y="178117"/>
                    </a:lnTo>
                    <a:lnTo>
                      <a:pt x="331419" y="178117"/>
                    </a:lnTo>
                    <a:lnTo>
                      <a:pt x="331419" y="172783"/>
                    </a:lnTo>
                    <a:lnTo>
                      <a:pt x="331419" y="167449"/>
                    </a:lnTo>
                    <a:lnTo>
                      <a:pt x="331419" y="101600"/>
                    </a:lnTo>
                    <a:lnTo>
                      <a:pt x="580555" y="101600"/>
                    </a:lnTo>
                    <a:lnTo>
                      <a:pt x="580555" y="93980"/>
                    </a:lnTo>
                    <a:lnTo>
                      <a:pt x="580555" y="87630"/>
                    </a:lnTo>
                    <a:close/>
                  </a:path>
                </a:pathLst>
              </a:custGeom>
              <a:solidFill>
                <a:srgbClr val="000000"/>
              </a:solidFill>
            </p:spPr>
            <p:txBody>
              <a:bodyPr wrap="square" lIns="0" tIns="0" rIns="0" bIns="0" rtlCol="0"/>
              <a:lstStyle/>
              <a:p>
                <a:endParaRPr/>
              </a:p>
            </p:txBody>
          </p:sp>
          <p:pic>
            <p:nvPicPr>
              <p:cNvPr id="90" name="object 23">
                <a:extLst>
                  <a:ext uri="{FF2B5EF4-FFF2-40B4-BE49-F238E27FC236}">
                    <a16:creationId xmlns="" xmlns:a16="http://schemas.microsoft.com/office/drawing/2014/main" id="{5EA9A519-082F-41FC-8334-9FE259688082}"/>
                  </a:ext>
                </a:extLst>
              </p:cNvPr>
              <p:cNvPicPr/>
              <p:nvPr/>
            </p:nvPicPr>
            <p:blipFill>
              <a:blip r:embed="rId7" cstate="print"/>
              <a:stretch>
                <a:fillRect/>
              </a:stretch>
            </p:blipFill>
            <p:spPr>
              <a:xfrm>
                <a:off x="5793803" y="3995420"/>
                <a:ext cx="178269" cy="178117"/>
              </a:xfrm>
              <a:prstGeom prst="rect">
                <a:avLst/>
              </a:prstGeom>
            </p:spPr>
          </p:pic>
          <p:sp>
            <p:nvSpPr>
              <p:cNvPr id="91" name="object 24">
                <a:extLst>
                  <a:ext uri="{FF2B5EF4-FFF2-40B4-BE49-F238E27FC236}">
                    <a16:creationId xmlns="" xmlns:a16="http://schemas.microsoft.com/office/drawing/2014/main" id="{307621D4-3836-4514-9568-1E0D3B226277}"/>
                  </a:ext>
                </a:extLst>
              </p:cNvPr>
              <p:cNvSpPr/>
              <p:nvPr/>
            </p:nvSpPr>
            <p:spPr>
              <a:xfrm>
                <a:off x="5070017" y="3948785"/>
                <a:ext cx="1226185" cy="555625"/>
              </a:xfrm>
              <a:custGeom>
                <a:avLst/>
                <a:gdLst/>
                <a:ahLst/>
                <a:cxnLst/>
                <a:rect l="l" t="t" r="r" b="b"/>
                <a:pathLst>
                  <a:path w="1226185" h="555625">
                    <a:moveTo>
                      <a:pt x="304749" y="140614"/>
                    </a:moveTo>
                    <a:lnTo>
                      <a:pt x="175234" y="140614"/>
                    </a:lnTo>
                    <a:lnTo>
                      <a:pt x="175234" y="137896"/>
                    </a:lnTo>
                    <a:lnTo>
                      <a:pt x="172186" y="134848"/>
                    </a:lnTo>
                    <a:lnTo>
                      <a:pt x="172186" y="132562"/>
                    </a:lnTo>
                    <a:lnTo>
                      <a:pt x="169900" y="132562"/>
                    </a:lnTo>
                    <a:lnTo>
                      <a:pt x="169900" y="129514"/>
                    </a:lnTo>
                    <a:lnTo>
                      <a:pt x="166852" y="129514"/>
                    </a:lnTo>
                    <a:lnTo>
                      <a:pt x="166852" y="127228"/>
                    </a:lnTo>
                    <a:lnTo>
                      <a:pt x="164566" y="127228"/>
                    </a:lnTo>
                    <a:lnTo>
                      <a:pt x="164566" y="124193"/>
                    </a:lnTo>
                    <a:lnTo>
                      <a:pt x="159232" y="124193"/>
                    </a:lnTo>
                    <a:lnTo>
                      <a:pt x="159232" y="41910"/>
                    </a:lnTo>
                    <a:lnTo>
                      <a:pt x="150850" y="41910"/>
                    </a:lnTo>
                    <a:lnTo>
                      <a:pt x="145516" y="41910"/>
                    </a:lnTo>
                    <a:lnTo>
                      <a:pt x="145516" y="121907"/>
                    </a:lnTo>
                    <a:lnTo>
                      <a:pt x="140182" y="121907"/>
                    </a:lnTo>
                    <a:lnTo>
                      <a:pt x="140182" y="124193"/>
                    </a:lnTo>
                    <a:lnTo>
                      <a:pt x="135610" y="124193"/>
                    </a:lnTo>
                    <a:lnTo>
                      <a:pt x="135610" y="127228"/>
                    </a:lnTo>
                    <a:lnTo>
                      <a:pt x="132562" y="127228"/>
                    </a:lnTo>
                    <a:lnTo>
                      <a:pt x="132562" y="129514"/>
                    </a:lnTo>
                    <a:lnTo>
                      <a:pt x="130289" y="129514"/>
                    </a:lnTo>
                    <a:lnTo>
                      <a:pt x="130289" y="132562"/>
                    </a:lnTo>
                    <a:lnTo>
                      <a:pt x="127241" y="132562"/>
                    </a:lnTo>
                    <a:lnTo>
                      <a:pt x="127241" y="134848"/>
                    </a:lnTo>
                    <a:lnTo>
                      <a:pt x="124955" y="137896"/>
                    </a:lnTo>
                    <a:lnTo>
                      <a:pt x="124955" y="142468"/>
                    </a:lnTo>
                    <a:lnTo>
                      <a:pt x="121907" y="145516"/>
                    </a:lnTo>
                    <a:lnTo>
                      <a:pt x="121907" y="147802"/>
                    </a:lnTo>
                    <a:lnTo>
                      <a:pt x="121907" y="153136"/>
                    </a:lnTo>
                    <a:lnTo>
                      <a:pt x="124955" y="153136"/>
                    </a:lnTo>
                    <a:lnTo>
                      <a:pt x="124955" y="158470"/>
                    </a:lnTo>
                    <a:lnTo>
                      <a:pt x="127241" y="161518"/>
                    </a:lnTo>
                    <a:lnTo>
                      <a:pt x="127241" y="163804"/>
                    </a:lnTo>
                    <a:lnTo>
                      <a:pt x="132562" y="169138"/>
                    </a:lnTo>
                    <a:lnTo>
                      <a:pt x="135610" y="169138"/>
                    </a:lnTo>
                    <a:lnTo>
                      <a:pt x="135610" y="172186"/>
                    </a:lnTo>
                    <a:lnTo>
                      <a:pt x="140182" y="172186"/>
                    </a:lnTo>
                    <a:lnTo>
                      <a:pt x="140182" y="174472"/>
                    </a:lnTo>
                    <a:lnTo>
                      <a:pt x="145516" y="174472"/>
                    </a:lnTo>
                    <a:lnTo>
                      <a:pt x="145516" y="290474"/>
                    </a:lnTo>
                    <a:lnTo>
                      <a:pt x="0" y="290474"/>
                    </a:lnTo>
                    <a:lnTo>
                      <a:pt x="0" y="296824"/>
                    </a:lnTo>
                    <a:lnTo>
                      <a:pt x="0" y="301904"/>
                    </a:lnTo>
                    <a:lnTo>
                      <a:pt x="145516" y="301904"/>
                    </a:lnTo>
                    <a:lnTo>
                      <a:pt x="145516" y="434263"/>
                    </a:lnTo>
                    <a:lnTo>
                      <a:pt x="140182" y="434263"/>
                    </a:lnTo>
                    <a:lnTo>
                      <a:pt x="137896" y="436549"/>
                    </a:lnTo>
                    <a:lnTo>
                      <a:pt x="135610" y="436549"/>
                    </a:lnTo>
                    <a:lnTo>
                      <a:pt x="130289" y="441883"/>
                    </a:lnTo>
                    <a:lnTo>
                      <a:pt x="127241" y="444169"/>
                    </a:lnTo>
                    <a:lnTo>
                      <a:pt x="127241" y="447217"/>
                    </a:lnTo>
                    <a:lnTo>
                      <a:pt x="124955" y="447217"/>
                    </a:lnTo>
                    <a:lnTo>
                      <a:pt x="124955" y="454837"/>
                    </a:lnTo>
                    <a:lnTo>
                      <a:pt x="121907" y="454837"/>
                    </a:lnTo>
                    <a:lnTo>
                      <a:pt x="121907" y="460171"/>
                    </a:lnTo>
                    <a:lnTo>
                      <a:pt x="121907" y="463219"/>
                    </a:lnTo>
                    <a:lnTo>
                      <a:pt x="124955" y="465505"/>
                    </a:lnTo>
                    <a:lnTo>
                      <a:pt x="124955" y="470839"/>
                    </a:lnTo>
                    <a:lnTo>
                      <a:pt x="127241" y="470839"/>
                    </a:lnTo>
                    <a:lnTo>
                      <a:pt x="127241" y="476173"/>
                    </a:lnTo>
                    <a:lnTo>
                      <a:pt x="130289" y="476173"/>
                    </a:lnTo>
                    <a:lnTo>
                      <a:pt x="130289" y="479221"/>
                    </a:lnTo>
                    <a:lnTo>
                      <a:pt x="132562" y="479221"/>
                    </a:lnTo>
                    <a:lnTo>
                      <a:pt x="132562" y="481507"/>
                    </a:lnTo>
                    <a:lnTo>
                      <a:pt x="135610" y="481507"/>
                    </a:lnTo>
                    <a:lnTo>
                      <a:pt x="137896" y="484555"/>
                    </a:lnTo>
                    <a:lnTo>
                      <a:pt x="143230" y="484555"/>
                    </a:lnTo>
                    <a:lnTo>
                      <a:pt x="143230" y="486841"/>
                    </a:lnTo>
                    <a:lnTo>
                      <a:pt x="145516" y="486841"/>
                    </a:lnTo>
                    <a:lnTo>
                      <a:pt x="145516" y="555409"/>
                    </a:lnTo>
                    <a:lnTo>
                      <a:pt x="159232" y="555409"/>
                    </a:lnTo>
                    <a:lnTo>
                      <a:pt x="159232" y="484555"/>
                    </a:lnTo>
                    <a:lnTo>
                      <a:pt x="161518" y="484555"/>
                    </a:lnTo>
                    <a:lnTo>
                      <a:pt x="166852" y="479221"/>
                    </a:lnTo>
                    <a:lnTo>
                      <a:pt x="169900" y="479221"/>
                    </a:lnTo>
                    <a:lnTo>
                      <a:pt x="169900" y="476173"/>
                    </a:lnTo>
                    <a:lnTo>
                      <a:pt x="172186" y="476173"/>
                    </a:lnTo>
                    <a:lnTo>
                      <a:pt x="172186" y="470839"/>
                    </a:lnTo>
                    <a:lnTo>
                      <a:pt x="175234" y="470839"/>
                    </a:lnTo>
                    <a:lnTo>
                      <a:pt x="175234" y="463219"/>
                    </a:lnTo>
                    <a:lnTo>
                      <a:pt x="177520" y="460171"/>
                    </a:lnTo>
                    <a:lnTo>
                      <a:pt x="177520" y="457885"/>
                    </a:lnTo>
                    <a:lnTo>
                      <a:pt x="175234" y="457885"/>
                    </a:lnTo>
                    <a:lnTo>
                      <a:pt x="175234" y="447217"/>
                    </a:lnTo>
                    <a:lnTo>
                      <a:pt x="172186" y="447217"/>
                    </a:lnTo>
                    <a:lnTo>
                      <a:pt x="172186" y="444169"/>
                    </a:lnTo>
                    <a:lnTo>
                      <a:pt x="169900" y="441883"/>
                    </a:lnTo>
                    <a:lnTo>
                      <a:pt x="166852" y="439597"/>
                    </a:lnTo>
                    <a:lnTo>
                      <a:pt x="164566" y="439597"/>
                    </a:lnTo>
                    <a:lnTo>
                      <a:pt x="164566" y="436549"/>
                    </a:lnTo>
                    <a:lnTo>
                      <a:pt x="161518" y="436549"/>
                    </a:lnTo>
                    <a:lnTo>
                      <a:pt x="159232" y="434263"/>
                    </a:lnTo>
                    <a:lnTo>
                      <a:pt x="159232" y="174472"/>
                    </a:lnTo>
                    <a:lnTo>
                      <a:pt x="159232" y="172186"/>
                    </a:lnTo>
                    <a:lnTo>
                      <a:pt x="164566" y="172186"/>
                    </a:lnTo>
                    <a:lnTo>
                      <a:pt x="164566" y="169138"/>
                    </a:lnTo>
                    <a:lnTo>
                      <a:pt x="166852" y="169138"/>
                    </a:lnTo>
                    <a:lnTo>
                      <a:pt x="169900" y="166852"/>
                    </a:lnTo>
                    <a:lnTo>
                      <a:pt x="172186" y="163804"/>
                    </a:lnTo>
                    <a:lnTo>
                      <a:pt x="172186" y="161518"/>
                    </a:lnTo>
                    <a:lnTo>
                      <a:pt x="175234" y="158470"/>
                    </a:lnTo>
                    <a:lnTo>
                      <a:pt x="175234" y="150850"/>
                    </a:lnTo>
                    <a:lnTo>
                      <a:pt x="177520" y="150850"/>
                    </a:lnTo>
                    <a:lnTo>
                      <a:pt x="304749" y="150774"/>
                    </a:lnTo>
                    <a:lnTo>
                      <a:pt x="304749" y="145694"/>
                    </a:lnTo>
                    <a:lnTo>
                      <a:pt x="304749" y="140614"/>
                    </a:lnTo>
                    <a:close/>
                  </a:path>
                  <a:path w="1226185" h="555625">
                    <a:moveTo>
                      <a:pt x="610260" y="0"/>
                    </a:moveTo>
                    <a:lnTo>
                      <a:pt x="604926" y="0"/>
                    </a:lnTo>
                    <a:lnTo>
                      <a:pt x="596544" y="0"/>
                    </a:lnTo>
                    <a:lnTo>
                      <a:pt x="596544" y="150850"/>
                    </a:lnTo>
                    <a:lnTo>
                      <a:pt x="610260" y="150850"/>
                    </a:lnTo>
                    <a:lnTo>
                      <a:pt x="610260" y="0"/>
                    </a:lnTo>
                    <a:close/>
                  </a:path>
                  <a:path w="1226185" h="555625">
                    <a:moveTo>
                      <a:pt x="1225854" y="293014"/>
                    </a:moveTo>
                    <a:lnTo>
                      <a:pt x="1079576" y="293014"/>
                    </a:lnTo>
                    <a:lnTo>
                      <a:pt x="1079576" y="163804"/>
                    </a:lnTo>
                    <a:lnTo>
                      <a:pt x="1082624" y="163804"/>
                    </a:lnTo>
                    <a:lnTo>
                      <a:pt x="1084910" y="161518"/>
                    </a:lnTo>
                    <a:lnTo>
                      <a:pt x="1087196" y="161518"/>
                    </a:lnTo>
                    <a:lnTo>
                      <a:pt x="1087196" y="158470"/>
                    </a:lnTo>
                    <a:lnTo>
                      <a:pt x="1090244" y="158470"/>
                    </a:lnTo>
                    <a:lnTo>
                      <a:pt x="1090244" y="156184"/>
                    </a:lnTo>
                    <a:lnTo>
                      <a:pt x="1092530" y="156184"/>
                    </a:lnTo>
                    <a:lnTo>
                      <a:pt x="1092530" y="153136"/>
                    </a:lnTo>
                    <a:lnTo>
                      <a:pt x="1095578" y="153136"/>
                    </a:lnTo>
                    <a:lnTo>
                      <a:pt x="1095578" y="147802"/>
                    </a:lnTo>
                    <a:lnTo>
                      <a:pt x="1097864" y="147802"/>
                    </a:lnTo>
                    <a:lnTo>
                      <a:pt x="1097864" y="140182"/>
                    </a:lnTo>
                    <a:lnTo>
                      <a:pt x="1097864" y="132562"/>
                    </a:lnTo>
                    <a:lnTo>
                      <a:pt x="1095578" y="129514"/>
                    </a:lnTo>
                    <a:lnTo>
                      <a:pt x="1095578" y="124193"/>
                    </a:lnTo>
                    <a:lnTo>
                      <a:pt x="1092530" y="124193"/>
                    </a:lnTo>
                    <a:lnTo>
                      <a:pt x="1092530" y="121907"/>
                    </a:lnTo>
                    <a:lnTo>
                      <a:pt x="1090244" y="121907"/>
                    </a:lnTo>
                    <a:lnTo>
                      <a:pt x="1090244" y="118859"/>
                    </a:lnTo>
                    <a:lnTo>
                      <a:pt x="1087196" y="118859"/>
                    </a:lnTo>
                    <a:lnTo>
                      <a:pt x="1087196" y="116573"/>
                    </a:lnTo>
                    <a:lnTo>
                      <a:pt x="1082624" y="116573"/>
                    </a:lnTo>
                    <a:lnTo>
                      <a:pt x="1082624" y="113525"/>
                    </a:lnTo>
                    <a:lnTo>
                      <a:pt x="1079576" y="113525"/>
                    </a:lnTo>
                    <a:lnTo>
                      <a:pt x="1079576" y="32004"/>
                    </a:lnTo>
                    <a:lnTo>
                      <a:pt x="1074242" y="32004"/>
                    </a:lnTo>
                    <a:lnTo>
                      <a:pt x="1068908" y="32004"/>
                    </a:lnTo>
                    <a:lnTo>
                      <a:pt x="1068908" y="113525"/>
                    </a:lnTo>
                    <a:lnTo>
                      <a:pt x="1061288" y="113525"/>
                    </a:lnTo>
                    <a:lnTo>
                      <a:pt x="1061288" y="116573"/>
                    </a:lnTo>
                    <a:lnTo>
                      <a:pt x="1055954" y="116573"/>
                    </a:lnTo>
                    <a:lnTo>
                      <a:pt x="1055954" y="118859"/>
                    </a:lnTo>
                    <a:lnTo>
                      <a:pt x="1052906" y="118859"/>
                    </a:lnTo>
                    <a:lnTo>
                      <a:pt x="1052906" y="121907"/>
                    </a:lnTo>
                    <a:lnTo>
                      <a:pt x="1050620" y="121907"/>
                    </a:lnTo>
                    <a:lnTo>
                      <a:pt x="1050620" y="124193"/>
                    </a:lnTo>
                    <a:lnTo>
                      <a:pt x="1047572" y="124193"/>
                    </a:lnTo>
                    <a:lnTo>
                      <a:pt x="1047572" y="129514"/>
                    </a:lnTo>
                    <a:lnTo>
                      <a:pt x="1045298" y="129514"/>
                    </a:lnTo>
                    <a:lnTo>
                      <a:pt x="1045298" y="132994"/>
                    </a:lnTo>
                    <a:lnTo>
                      <a:pt x="893673" y="132994"/>
                    </a:lnTo>
                    <a:lnTo>
                      <a:pt x="893673" y="138074"/>
                    </a:lnTo>
                    <a:lnTo>
                      <a:pt x="893673" y="141884"/>
                    </a:lnTo>
                    <a:lnTo>
                      <a:pt x="1045298" y="141884"/>
                    </a:lnTo>
                    <a:lnTo>
                      <a:pt x="1045298" y="147802"/>
                    </a:lnTo>
                    <a:lnTo>
                      <a:pt x="1047572" y="150850"/>
                    </a:lnTo>
                    <a:lnTo>
                      <a:pt x="1047572" y="153136"/>
                    </a:lnTo>
                    <a:lnTo>
                      <a:pt x="1050620" y="153136"/>
                    </a:lnTo>
                    <a:lnTo>
                      <a:pt x="1050620" y="156184"/>
                    </a:lnTo>
                    <a:lnTo>
                      <a:pt x="1052906" y="158470"/>
                    </a:lnTo>
                    <a:lnTo>
                      <a:pt x="1055954" y="158470"/>
                    </a:lnTo>
                    <a:lnTo>
                      <a:pt x="1055954" y="161518"/>
                    </a:lnTo>
                    <a:lnTo>
                      <a:pt x="1058240" y="161518"/>
                    </a:lnTo>
                    <a:lnTo>
                      <a:pt x="1061288" y="163804"/>
                    </a:lnTo>
                    <a:lnTo>
                      <a:pt x="1063574" y="163804"/>
                    </a:lnTo>
                    <a:lnTo>
                      <a:pt x="1066622" y="166852"/>
                    </a:lnTo>
                    <a:lnTo>
                      <a:pt x="1068908" y="166852"/>
                    </a:lnTo>
                    <a:lnTo>
                      <a:pt x="1068908" y="423608"/>
                    </a:lnTo>
                    <a:lnTo>
                      <a:pt x="1063574" y="423608"/>
                    </a:lnTo>
                    <a:lnTo>
                      <a:pt x="1063574" y="425894"/>
                    </a:lnTo>
                    <a:lnTo>
                      <a:pt x="1058240" y="425894"/>
                    </a:lnTo>
                    <a:lnTo>
                      <a:pt x="1058240" y="428942"/>
                    </a:lnTo>
                    <a:lnTo>
                      <a:pt x="1055954" y="428942"/>
                    </a:lnTo>
                    <a:lnTo>
                      <a:pt x="1052906" y="431215"/>
                    </a:lnTo>
                    <a:lnTo>
                      <a:pt x="1050620" y="431215"/>
                    </a:lnTo>
                    <a:lnTo>
                      <a:pt x="1050620" y="436549"/>
                    </a:lnTo>
                    <a:lnTo>
                      <a:pt x="1047572" y="436549"/>
                    </a:lnTo>
                    <a:lnTo>
                      <a:pt x="1047572" y="439597"/>
                    </a:lnTo>
                    <a:lnTo>
                      <a:pt x="1045298" y="441883"/>
                    </a:lnTo>
                    <a:lnTo>
                      <a:pt x="1045298" y="446684"/>
                    </a:lnTo>
                    <a:lnTo>
                      <a:pt x="893673" y="446684"/>
                    </a:lnTo>
                    <a:lnTo>
                      <a:pt x="893673" y="454304"/>
                    </a:lnTo>
                    <a:lnTo>
                      <a:pt x="893673" y="460654"/>
                    </a:lnTo>
                    <a:lnTo>
                      <a:pt x="1047572" y="460654"/>
                    </a:lnTo>
                    <a:lnTo>
                      <a:pt x="1047572" y="463219"/>
                    </a:lnTo>
                    <a:lnTo>
                      <a:pt x="1050620" y="465505"/>
                    </a:lnTo>
                    <a:lnTo>
                      <a:pt x="1050620" y="468553"/>
                    </a:lnTo>
                    <a:lnTo>
                      <a:pt x="1052906" y="468553"/>
                    </a:lnTo>
                    <a:lnTo>
                      <a:pt x="1052906" y="470839"/>
                    </a:lnTo>
                    <a:lnTo>
                      <a:pt x="1055954" y="470839"/>
                    </a:lnTo>
                    <a:lnTo>
                      <a:pt x="1055954" y="473887"/>
                    </a:lnTo>
                    <a:lnTo>
                      <a:pt x="1061288" y="473887"/>
                    </a:lnTo>
                    <a:lnTo>
                      <a:pt x="1061288" y="476173"/>
                    </a:lnTo>
                    <a:lnTo>
                      <a:pt x="1068908" y="476173"/>
                    </a:lnTo>
                    <a:lnTo>
                      <a:pt x="1068908" y="544741"/>
                    </a:lnTo>
                    <a:lnTo>
                      <a:pt x="1079576" y="544741"/>
                    </a:lnTo>
                    <a:lnTo>
                      <a:pt x="1079576" y="476173"/>
                    </a:lnTo>
                    <a:lnTo>
                      <a:pt x="1082624" y="473887"/>
                    </a:lnTo>
                    <a:lnTo>
                      <a:pt x="1087196" y="473887"/>
                    </a:lnTo>
                    <a:lnTo>
                      <a:pt x="1087196" y="470839"/>
                    </a:lnTo>
                    <a:lnTo>
                      <a:pt x="1090244" y="470839"/>
                    </a:lnTo>
                    <a:lnTo>
                      <a:pt x="1090244" y="468553"/>
                    </a:lnTo>
                    <a:lnTo>
                      <a:pt x="1092530" y="468553"/>
                    </a:lnTo>
                    <a:lnTo>
                      <a:pt x="1092530" y="465505"/>
                    </a:lnTo>
                    <a:lnTo>
                      <a:pt x="1095578" y="463219"/>
                    </a:lnTo>
                    <a:lnTo>
                      <a:pt x="1095578" y="460171"/>
                    </a:lnTo>
                    <a:lnTo>
                      <a:pt x="1097864" y="457885"/>
                    </a:lnTo>
                    <a:lnTo>
                      <a:pt x="1097864" y="449503"/>
                    </a:lnTo>
                    <a:lnTo>
                      <a:pt x="1097864" y="441883"/>
                    </a:lnTo>
                    <a:lnTo>
                      <a:pt x="1095578" y="441883"/>
                    </a:lnTo>
                    <a:lnTo>
                      <a:pt x="1095578" y="436549"/>
                    </a:lnTo>
                    <a:lnTo>
                      <a:pt x="1092530" y="436549"/>
                    </a:lnTo>
                    <a:lnTo>
                      <a:pt x="1092530" y="434263"/>
                    </a:lnTo>
                    <a:lnTo>
                      <a:pt x="1090244" y="431215"/>
                    </a:lnTo>
                    <a:lnTo>
                      <a:pt x="1087196" y="428942"/>
                    </a:lnTo>
                    <a:lnTo>
                      <a:pt x="1084910" y="428942"/>
                    </a:lnTo>
                    <a:lnTo>
                      <a:pt x="1084910" y="425894"/>
                    </a:lnTo>
                    <a:lnTo>
                      <a:pt x="1079576" y="425894"/>
                    </a:lnTo>
                    <a:lnTo>
                      <a:pt x="1079576" y="304444"/>
                    </a:lnTo>
                    <a:lnTo>
                      <a:pt x="1225854" y="304444"/>
                    </a:lnTo>
                    <a:lnTo>
                      <a:pt x="1225854" y="298094"/>
                    </a:lnTo>
                    <a:lnTo>
                      <a:pt x="1225854" y="293014"/>
                    </a:lnTo>
                    <a:close/>
                  </a:path>
                </a:pathLst>
              </a:custGeom>
              <a:solidFill>
                <a:srgbClr val="000000"/>
              </a:solidFill>
            </p:spPr>
            <p:txBody>
              <a:bodyPr wrap="square" lIns="0" tIns="0" rIns="0" bIns="0" rtlCol="0"/>
              <a:lstStyle/>
              <a:p>
                <a:endParaRPr/>
              </a:p>
            </p:txBody>
          </p:sp>
          <p:pic>
            <p:nvPicPr>
              <p:cNvPr id="92" name="object 25">
                <a:extLst>
                  <a:ext uri="{FF2B5EF4-FFF2-40B4-BE49-F238E27FC236}">
                    <a16:creationId xmlns="" xmlns:a16="http://schemas.microsoft.com/office/drawing/2014/main" id="{DB59B172-11C1-4B1B-8781-B94AF28FE3E1}"/>
                  </a:ext>
                </a:extLst>
              </p:cNvPr>
              <p:cNvPicPr/>
              <p:nvPr/>
            </p:nvPicPr>
            <p:blipFill>
              <a:blip r:embed="rId8" cstate="print"/>
              <a:stretch>
                <a:fillRect/>
              </a:stretch>
            </p:blipFill>
            <p:spPr>
              <a:xfrm>
                <a:off x="5563717" y="4403090"/>
                <a:ext cx="113512" cy="307568"/>
              </a:xfrm>
              <a:prstGeom prst="rect">
                <a:avLst/>
              </a:prstGeom>
            </p:spPr>
          </p:pic>
          <p:sp>
            <p:nvSpPr>
              <p:cNvPr id="93" name="object 26">
                <a:extLst>
                  <a:ext uri="{FF2B5EF4-FFF2-40B4-BE49-F238E27FC236}">
                    <a16:creationId xmlns="" xmlns:a16="http://schemas.microsoft.com/office/drawing/2014/main" id="{BA503C14-61D5-4CB1-A476-78C0BE40330F}"/>
                  </a:ext>
                </a:extLst>
              </p:cNvPr>
              <p:cNvSpPr/>
              <p:nvPr/>
            </p:nvSpPr>
            <p:spPr>
              <a:xfrm>
                <a:off x="5430380" y="4367059"/>
                <a:ext cx="478155" cy="285750"/>
              </a:xfrm>
              <a:custGeom>
                <a:avLst/>
                <a:gdLst/>
                <a:ahLst/>
                <a:cxnLst/>
                <a:rect l="l" t="t" r="r" b="b"/>
                <a:pathLst>
                  <a:path w="478154" h="285750">
                    <a:moveTo>
                      <a:pt x="58674" y="63233"/>
                    </a:moveTo>
                    <a:lnTo>
                      <a:pt x="51841" y="44945"/>
                    </a:lnTo>
                    <a:lnTo>
                      <a:pt x="48704" y="36563"/>
                    </a:lnTo>
                    <a:lnTo>
                      <a:pt x="40386" y="14287"/>
                    </a:lnTo>
                    <a:lnTo>
                      <a:pt x="40386" y="36563"/>
                    </a:lnTo>
                    <a:lnTo>
                      <a:pt x="19050" y="36563"/>
                    </a:lnTo>
                    <a:lnTo>
                      <a:pt x="26670" y="18275"/>
                    </a:lnTo>
                    <a:lnTo>
                      <a:pt x="26670" y="10668"/>
                    </a:lnTo>
                    <a:lnTo>
                      <a:pt x="29718" y="10668"/>
                    </a:lnTo>
                    <a:lnTo>
                      <a:pt x="29718" y="12941"/>
                    </a:lnTo>
                    <a:lnTo>
                      <a:pt x="32004" y="12941"/>
                    </a:lnTo>
                    <a:lnTo>
                      <a:pt x="32004" y="18275"/>
                    </a:lnTo>
                    <a:lnTo>
                      <a:pt x="35052" y="18275"/>
                    </a:lnTo>
                    <a:lnTo>
                      <a:pt x="35052" y="21323"/>
                    </a:lnTo>
                    <a:lnTo>
                      <a:pt x="40386" y="36563"/>
                    </a:lnTo>
                    <a:lnTo>
                      <a:pt x="40386" y="14287"/>
                    </a:lnTo>
                    <a:lnTo>
                      <a:pt x="37896" y="7620"/>
                    </a:lnTo>
                    <a:lnTo>
                      <a:pt x="35052" y="0"/>
                    </a:lnTo>
                    <a:lnTo>
                      <a:pt x="24384" y="0"/>
                    </a:lnTo>
                    <a:lnTo>
                      <a:pt x="0" y="63233"/>
                    </a:lnTo>
                    <a:lnTo>
                      <a:pt x="8382" y="63233"/>
                    </a:lnTo>
                    <a:lnTo>
                      <a:pt x="16002" y="44945"/>
                    </a:lnTo>
                    <a:lnTo>
                      <a:pt x="42672" y="44945"/>
                    </a:lnTo>
                    <a:lnTo>
                      <a:pt x="51054" y="63233"/>
                    </a:lnTo>
                    <a:lnTo>
                      <a:pt x="58674" y="63233"/>
                    </a:lnTo>
                    <a:close/>
                  </a:path>
                  <a:path w="478154" h="285750">
                    <a:moveTo>
                      <a:pt x="374091" y="262077"/>
                    </a:moveTo>
                    <a:lnTo>
                      <a:pt x="371805" y="262077"/>
                    </a:lnTo>
                    <a:lnTo>
                      <a:pt x="371805" y="256743"/>
                    </a:lnTo>
                    <a:lnTo>
                      <a:pt x="368757" y="256743"/>
                    </a:lnTo>
                    <a:lnTo>
                      <a:pt x="368757" y="253695"/>
                    </a:lnTo>
                    <a:lnTo>
                      <a:pt x="366471" y="253695"/>
                    </a:lnTo>
                    <a:lnTo>
                      <a:pt x="366471" y="251409"/>
                    </a:lnTo>
                    <a:lnTo>
                      <a:pt x="361137" y="251409"/>
                    </a:lnTo>
                    <a:lnTo>
                      <a:pt x="358851" y="248361"/>
                    </a:lnTo>
                    <a:lnTo>
                      <a:pt x="350469" y="248361"/>
                    </a:lnTo>
                    <a:lnTo>
                      <a:pt x="348183" y="246075"/>
                    </a:lnTo>
                    <a:lnTo>
                      <a:pt x="339801" y="246075"/>
                    </a:lnTo>
                    <a:lnTo>
                      <a:pt x="339801" y="243027"/>
                    </a:lnTo>
                    <a:lnTo>
                      <a:pt x="334467" y="243027"/>
                    </a:lnTo>
                    <a:lnTo>
                      <a:pt x="334467" y="232371"/>
                    </a:lnTo>
                    <a:lnTo>
                      <a:pt x="337515" y="232371"/>
                    </a:lnTo>
                    <a:lnTo>
                      <a:pt x="337515" y="230085"/>
                    </a:lnTo>
                    <a:lnTo>
                      <a:pt x="339801" y="230085"/>
                    </a:lnTo>
                    <a:lnTo>
                      <a:pt x="339801" y="227037"/>
                    </a:lnTo>
                    <a:lnTo>
                      <a:pt x="355803" y="227037"/>
                    </a:lnTo>
                    <a:lnTo>
                      <a:pt x="355803" y="230085"/>
                    </a:lnTo>
                    <a:lnTo>
                      <a:pt x="361137" y="230085"/>
                    </a:lnTo>
                    <a:lnTo>
                      <a:pt x="361137" y="232371"/>
                    </a:lnTo>
                    <a:lnTo>
                      <a:pt x="363423" y="235419"/>
                    </a:lnTo>
                    <a:lnTo>
                      <a:pt x="363423" y="240741"/>
                    </a:lnTo>
                    <a:lnTo>
                      <a:pt x="371805" y="237705"/>
                    </a:lnTo>
                    <a:lnTo>
                      <a:pt x="371805" y="232371"/>
                    </a:lnTo>
                    <a:lnTo>
                      <a:pt x="368757" y="232371"/>
                    </a:lnTo>
                    <a:lnTo>
                      <a:pt x="368757" y="227037"/>
                    </a:lnTo>
                    <a:lnTo>
                      <a:pt x="366471" y="227037"/>
                    </a:lnTo>
                    <a:lnTo>
                      <a:pt x="366471" y="224751"/>
                    </a:lnTo>
                    <a:lnTo>
                      <a:pt x="363423" y="224751"/>
                    </a:lnTo>
                    <a:lnTo>
                      <a:pt x="361137" y="222465"/>
                    </a:lnTo>
                    <a:lnTo>
                      <a:pt x="355803" y="222465"/>
                    </a:lnTo>
                    <a:lnTo>
                      <a:pt x="355803" y="219417"/>
                    </a:lnTo>
                    <a:lnTo>
                      <a:pt x="342849" y="219417"/>
                    </a:lnTo>
                    <a:lnTo>
                      <a:pt x="342849" y="222465"/>
                    </a:lnTo>
                    <a:lnTo>
                      <a:pt x="334467" y="222465"/>
                    </a:lnTo>
                    <a:lnTo>
                      <a:pt x="334467" y="224751"/>
                    </a:lnTo>
                    <a:lnTo>
                      <a:pt x="332181" y="224751"/>
                    </a:lnTo>
                    <a:lnTo>
                      <a:pt x="332181" y="227037"/>
                    </a:lnTo>
                    <a:lnTo>
                      <a:pt x="329133" y="227037"/>
                    </a:lnTo>
                    <a:lnTo>
                      <a:pt x="329133" y="230085"/>
                    </a:lnTo>
                    <a:lnTo>
                      <a:pt x="326847" y="230085"/>
                    </a:lnTo>
                    <a:lnTo>
                      <a:pt x="326847" y="246075"/>
                    </a:lnTo>
                    <a:lnTo>
                      <a:pt x="329133" y="246075"/>
                    </a:lnTo>
                    <a:lnTo>
                      <a:pt x="329133" y="248361"/>
                    </a:lnTo>
                    <a:lnTo>
                      <a:pt x="332181" y="248361"/>
                    </a:lnTo>
                    <a:lnTo>
                      <a:pt x="332181" y="251409"/>
                    </a:lnTo>
                    <a:lnTo>
                      <a:pt x="337515" y="251409"/>
                    </a:lnTo>
                    <a:lnTo>
                      <a:pt x="337515" y="253695"/>
                    </a:lnTo>
                    <a:lnTo>
                      <a:pt x="345135" y="253695"/>
                    </a:lnTo>
                    <a:lnTo>
                      <a:pt x="348183" y="256743"/>
                    </a:lnTo>
                    <a:lnTo>
                      <a:pt x="355803" y="256743"/>
                    </a:lnTo>
                    <a:lnTo>
                      <a:pt x="355803" y="259029"/>
                    </a:lnTo>
                    <a:lnTo>
                      <a:pt x="361137" y="259029"/>
                    </a:lnTo>
                    <a:lnTo>
                      <a:pt x="361137" y="262077"/>
                    </a:lnTo>
                    <a:lnTo>
                      <a:pt x="363423" y="262077"/>
                    </a:lnTo>
                    <a:lnTo>
                      <a:pt x="363423" y="264363"/>
                    </a:lnTo>
                    <a:lnTo>
                      <a:pt x="366471" y="264363"/>
                    </a:lnTo>
                    <a:lnTo>
                      <a:pt x="366471" y="269697"/>
                    </a:lnTo>
                    <a:lnTo>
                      <a:pt x="363423" y="272745"/>
                    </a:lnTo>
                    <a:lnTo>
                      <a:pt x="363423" y="275031"/>
                    </a:lnTo>
                    <a:lnTo>
                      <a:pt x="358851" y="275031"/>
                    </a:lnTo>
                    <a:lnTo>
                      <a:pt x="358851" y="277317"/>
                    </a:lnTo>
                    <a:lnTo>
                      <a:pt x="339801" y="277317"/>
                    </a:lnTo>
                    <a:lnTo>
                      <a:pt x="339801" y="275031"/>
                    </a:lnTo>
                    <a:lnTo>
                      <a:pt x="337515" y="275031"/>
                    </a:lnTo>
                    <a:lnTo>
                      <a:pt x="337515" y="272745"/>
                    </a:lnTo>
                    <a:lnTo>
                      <a:pt x="334467" y="272745"/>
                    </a:lnTo>
                    <a:lnTo>
                      <a:pt x="334467" y="269697"/>
                    </a:lnTo>
                    <a:lnTo>
                      <a:pt x="332181" y="269697"/>
                    </a:lnTo>
                    <a:lnTo>
                      <a:pt x="332181" y="264363"/>
                    </a:lnTo>
                    <a:lnTo>
                      <a:pt x="323799" y="264363"/>
                    </a:lnTo>
                    <a:lnTo>
                      <a:pt x="323799" y="272745"/>
                    </a:lnTo>
                    <a:lnTo>
                      <a:pt x="326847" y="272745"/>
                    </a:lnTo>
                    <a:lnTo>
                      <a:pt x="326847" y="277317"/>
                    </a:lnTo>
                    <a:lnTo>
                      <a:pt x="329133" y="277317"/>
                    </a:lnTo>
                    <a:lnTo>
                      <a:pt x="329133" y="280365"/>
                    </a:lnTo>
                    <a:lnTo>
                      <a:pt x="332181" y="280365"/>
                    </a:lnTo>
                    <a:lnTo>
                      <a:pt x="334467" y="282651"/>
                    </a:lnTo>
                    <a:lnTo>
                      <a:pt x="339801" y="282651"/>
                    </a:lnTo>
                    <a:lnTo>
                      <a:pt x="339801" y="285699"/>
                    </a:lnTo>
                    <a:lnTo>
                      <a:pt x="358851" y="285699"/>
                    </a:lnTo>
                    <a:lnTo>
                      <a:pt x="361137" y="282651"/>
                    </a:lnTo>
                    <a:lnTo>
                      <a:pt x="366471" y="282651"/>
                    </a:lnTo>
                    <a:lnTo>
                      <a:pt x="366471" y="280365"/>
                    </a:lnTo>
                    <a:lnTo>
                      <a:pt x="368757" y="280365"/>
                    </a:lnTo>
                    <a:lnTo>
                      <a:pt x="368757" y="277317"/>
                    </a:lnTo>
                    <a:lnTo>
                      <a:pt x="371805" y="277317"/>
                    </a:lnTo>
                    <a:lnTo>
                      <a:pt x="371805" y="272745"/>
                    </a:lnTo>
                    <a:lnTo>
                      <a:pt x="374091" y="272745"/>
                    </a:lnTo>
                    <a:lnTo>
                      <a:pt x="374091" y="262077"/>
                    </a:lnTo>
                    <a:close/>
                  </a:path>
                  <a:path w="478154" h="285750">
                    <a:moveTo>
                      <a:pt x="395414" y="222465"/>
                    </a:moveTo>
                    <a:lnTo>
                      <a:pt x="387794" y="222465"/>
                    </a:lnTo>
                    <a:lnTo>
                      <a:pt x="387794" y="285699"/>
                    </a:lnTo>
                    <a:lnTo>
                      <a:pt x="395414" y="285699"/>
                    </a:lnTo>
                    <a:lnTo>
                      <a:pt x="395414" y="222465"/>
                    </a:lnTo>
                    <a:close/>
                  </a:path>
                  <a:path w="478154" h="285750">
                    <a:moveTo>
                      <a:pt x="477697" y="41897"/>
                    </a:moveTo>
                    <a:lnTo>
                      <a:pt x="475411" y="41897"/>
                    </a:lnTo>
                    <a:lnTo>
                      <a:pt x="475411" y="39611"/>
                    </a:lnTo>
                    <a:lnTo>
                      <a:pt x="472363" y="39611"/>
                    </a:lnTo>
                    <a:lnTo>
                      <a:pt x="472363" y="36563"/>
                    </a:lnTo>
                    <a:lnTo>
                      <a:pt x="470077" y="36563"/>
                    </a:lnTo>
                    <a:lnTo>
                      <a:pt x="470077" y="44945"/>
                    </a:lnTo>
                    <a:lnTo>
                      <a:pt x="470077" y="52565"/>
                    </a:lnTo>
                    <a:lnTo>
                      <a:pt x="467029" y="52565"/>
                    </a:lnTo>
                    <a:lnTo>
                      <a:pt x="467029" y="57899"/>
                    </a:lnTo>
                    <a:lnTo>
                      <a:pt x="461695" y="57899"/>
                    </a:lnTo>
                    <a:lnTo>
                      <a:pt x="461695" y="60947"/>
                    </a:lnTo>
                    <a:lnTo>
                      <a:pt x="438086" y="60947"/>
                    </a:lnTo>
                    <a:lnTo>
                      <a:pt x="438086" y="39611"/>
                    </a:lnTo>
                    <a:lnTo>
                      <a:pt x="464743" y="39611"/>
                    </a:lnTo>
                    <a:lnTo>
                      <a:pt x="464743" y="41897"/>
                    </a:lnTo>
                    <a:lnTo>
                      <a:pt x="467029" y="41897"/>
                    </a:lnTo>
                    <a:lnTo>
                      <a:pt x="467029" y="44945"/>
                    </a:lnTo>
                    <a:lnTo>
                      <a:pt x="470077" y="44945"/>
                    </a:lnTo>
                    <a:lnTo>
                      <a:pt x="470077" y="36563"/>
                    </a:lnTo>
                    <a:lnTo>
                      <a:pt x="470077" y="34277"/>
                    </a:lnTo>
                    <a:lnTo>
                      <a:pt x="467029" y="34277"/>
                    </a:lnTo>
                    <a:lnTo>
                      <a:pt x="467029" y="31229"/>
                    </a:lnTo>
                    <a:lnTo>
                      <a:pt x="470077" y="31229"/>
                    </a:lnTo>
                    <a:lnTo>
                      <a:pt x="472363" y="28943"/>
                    </a:lnTo>
                    <a:lnTo>
                      <a:pt x="472363" y="25895"/>
                    </a:lnTo>
                    <a:lnTo>
                      <a:pt x="475411" y="25895"/>
                    </a:lnTo>
                    <a:lnTo>
                      <a:pt x="475411" y="15989"/>
                    </a:lnTo>
                    <a:lnTo>
                      <a:pt x="472363" y="15989"/>
                    </a:lnTo>
                    <a:lnTo>
                      <a:pt x="472363" y="12941"/>
                    </a:lnTo>
                    <a:lnTo>
                      <a:pt x="472363" y="10668"/>
                    </a:lnTo>
                    <a:lnTo>
                      <a:pt x="470077" y="10668"/>
                    </a:lnTo>
                    <a:lnTo>
                      <a:pt x="470077" y="7620"/>
                    </a:lnTo>
                    <a:lnTo>
                      <a:pt x="467029" y="7620"/>
                    </a:lnTo>
                    <a:lnTo>
                      <a:pt x="467029" y="18275"/>
                    </a:lnTo>
                    <a:lnTo>
                      <a:pt x="467029" y="25895"/>
                    </a:lnTo>
                    <a:lnTo>
                      <a:pt x="464743" y="25895"/>
                    </a:lnTo>
                    <a:lnTo>
                      <a:pt x="464743" y="28943"/>
                    </a:lnTo>
                    <a:lnTo>
                      <a:pt x="461695" y="28943"/>
                    </a:lnTo>
                    <a:lnTo>
                      <a:pt x="461695" y="31229"/>
                    </a:lnTo>
                    <a:lnTo>
                      <a:pt x="438086" y="31229"/>
                    </a:lnTo>
                    <a:lnTo>
                      <a:pt x="438086" y="12941"/>
                    </a:lnTo>
                    <a:lnTo>
                      <a:pt x="461695" y="12941"/>
                    </a:lnTo>
                    <a:lnTo>
                      <a:pt x="464743" y="15989"/>
                    </a:lnTo>
                    <a:lnTo>
                      <a:pt x="464743" y="18275"/>
                    </a:lnTo>
                    <a:lnTo>
                      <a:pt x="467029" y="18275"/>
                    </a:lnTo>
                    <a:lnTo>
                      <a:pt x="467029" y="7620"/>
                    </a:lnTo>
                    <a:lnTo>
                      <a:pt x="464743" y="7620"/>
                    </a:lnTo>
                    <a:lnTo>
                      <a:pt x="464743" y="5334"/>
                    </a:lnTo>
                    <a:lnTo>
                      <a:pt x="430466" y="5334"/>
                    </a:lnTo>
                    <a:lnTo>
                      <a:pt x="430466" y="68567"/>
                    </a:lnTo>
                    <a:lnTo>
                      <a:pt x="461695" y="68567"/>
                    </a:lnTo>
                    <a:lnTo>
                      <a:pt x="461695" y="66281"/>
                    </a:lnTo>
                    <a:lnTo>
                      <a:pt x="470077" y="66281"/>
                    </a:lnTo>
                    <a:lnTo>
                      <a:pt x="470077" y="63233"/>
                    </a:lnTo>
                    <a:lnTo>
                      <a:pt x="472363" y="63233"/>
                    </a:lnTo>
                    <a:lnTo>
                      <a:pt x="472363" y="60947"/>
                    </a:lnTo>
                    <a:lnTo>
                      <a:pt x="475411" y="60947"/>
                    </a:lnTo>
                    <a:lnTo>
                      <a:pt x="475411" y="57899"/>
                    </a:lnTo>
                    <a:lnTo>
                      <a:pt x="477697" y="55613"/>
                    </a:lnTo>
                    <a:lnTo>
                      <a:pt x="477697" y="41897"/>
                    </a:lnTo>
                    <a:close/>
                  </a:path>
                </a:pathLst>
              </a:custGeom>
              <a:solidFill>
                <a:srgbClr val="000000"/>
              </a:solidFill>
            </p:spPr>
            <p:txBody>
              <a:bodyPr wrap="square" lIns="0" tIns="0" rIns="0" bIns="0" rtlCol="0"/>
              <a:lstStyle/>
              <a:p>
                <a:endParaRPr/>
              </a:p>
            </p:txBody>
          </p:sp>
        </p:grpSp>
        <p:pic>
          <p:nvPicPr>
            <p:cNvPr id="84" name="object 27">
              <a:extLst>
                <a:ext uri="{FF2B5EF4-FFF2-40B4-BE49-F238E27FC236}">
                  <a16:creationId xmlns="" xmlns:a16="http://schemas.microsoft.com/office/drawing/2014/main" id="{90DF6B7D-1276-4A89-9D39-905432CD4501}"/>
                </a:ext>
              </a:extLst>
            </p:cNvPr>
            <p:cNvPicPr/>
            <p:nvPr/>
          </p:nvPicPr>
          <p:blipFill>
            <a:blip r:embed="rId9" cstate="print"/>
            <a:stretch>
              <a:fillRect/>
            </a:stretch>
          </p:blipFill>
          <p:spPr>
            <a:xfrm>
              <a:off x="14427200" y="7543800"/>
              <a:ext cx="1279182" cy="1132903"/>
            </a:xfrm>
            <a:prstGeom prst="rect">
              <a:avLst/>
            </a:prstGeom>
          </p:spPr>
        </p:pic>
      </p:grpSp>
      <p:sp>
        <p:nvSpPr>
          <p:cNvPr id="94" name="object 28">
            <a:extLst>
              <a:ext uri="{FF2B5EF4-FFF2-40B4-BE49-F238E27FC236}">
                <a16:creationId xmlns="" xmlns:a16="http://schemas.microsoft.com/office/drawing/2014/main" id="{81E44C41-5FED-422A-96CE-4CC87FE4719C}"/>
              </a:ext>
            </a:extLst>
          </p:cNvPr>
          <p:cNvSpPr txBox="1"/>
          <p:nvPr/>
        </p:nvSpPr>
        <p:spPr>
          <a:xfrm>
            <a:off x="9601000" y="6866426"/>
            <a:ext cx="3795178" cy="627736"/>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1B.</a:t>
            </a:r>
            <a:r>
              <a:rPr sz="2000" b="1" spc="240" dirty="0">
                <a:latin typeface="Comic Sans MS"/>
                <a:cs typeface="Comic Sans MS"/>
              </a:rPr>
              <a:t> </a:t>
            </a:r>
            <a:r>
              <a:rPr sz="2000" b="1" spc="-5" dirty="0">
                <a:latin typeface="Comic Sans MS"/>
                <a:cs typeface="Comic Sans MS"/>
              </a:rPr>
              <a:t>Subestación</a:t>
            </a:r>
            <a:r>
              <a:rPr sz="2000" b="1" spc="10" dirty="0">
                <a:latin typeface="Comic Sans MS"/>
                <a:cs typeface="Comic Sans MS"/>
              </a:rPr>
              <a:t> </a:t>
            </a:r>
            <a:r>
              <a:rPr sz="2000" b="1" spc="-5" dirty="0">
                <a:latin typeface="Comic Sans MS"/>
                <a:cs typeface="Comic Sans MS"/>
              </a:rPr>
              <a:t>típica</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bus</a:t>
            </a:r>
            <a:r>
              <a:rPr sz="2000" b="1" spc="5" dirty="0">
                <a:latin typeface="Comic Sans MS"/>
                <a:cs typeface="Comic Sans MS"/>
              </a:rPr>
              <a:t> </a:t>
            </a:r>
            <a:r>
              <a:rPr sz="2000" b="1" spc="-5" dirty="0">
                <a:latin typeface="Comic Sans MS"/>
                <a:cs typeface="Comic Sans MS"/>
              </a:rPr>
              <a:t>en</a:t>
            </a:r>
            <a:r>
              <a:rPr sz="2000" b="1" spc="5" dirty="0">
                <a:latin typeface="Comic Sans MS"/>
                <a:cs typeface="Comic Sans MS"/>
              </a:rPr>
              <a:t> </a:t>
            </a:r>
            <a:r>
              <a:rPr sz="2000" b="1" spc="-5" dirty="0">
                <a:latin typeface="Comic Sans MS"/>
                <a:cs typeface="Comic Sans MS"/>
              </a:rPr>
              <a:t>anillo</a:t>
            </a:r>
            <a:endParaRPr sz="2000" b="1" dirty="0">
              <a:latin typeface="Comic Sans MS"/>
              <a:cs typeface="Comic Sans MS"/>
            </a:endParaRPr>
          </a:p>
        </p:txBody>
      </p:sp>
    </p:spTree>
    <p:extLst>
      <p:ext uri="{BB962C8B-B14F-4D97-AF65-F5344CB8AC3E}">
        <p14:creationId xmlns="" xmlns:p14="http://schemas.microsoft.com/office/powerpoint/2010/main" val="268822463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97205" y="343840"/>
            <a:ext cx="7849726" cy="9779600"/>
          </a:xfrm>
          <a:prstGeom prst="rect">
            <a:avLst/>
          </a:prstGeom>
        </p:spPr>
        <p:txBody>
          <a:bodyPr vert="horz" wrap="square" lIns="0" tIns="12700" rIns="0" bIns="0" rtlCol="0">
            <a:spAutoFit/>
          </a:bodyPr>
          <a:lstStyle/>
          <a:p>
            <a:pPr marL="12700" algn="just">
              <a:spcBef>
                <a:spcPts val="100"/>
              </a:spcBef>
            </a:pPr>
            <a:r>
              <a:rPr lang="es-MX" sz="2400" spc="-5" dirty="0">
                <a:latin typeface="Comic Sans MS"/>
                <a:cs typeface="Comic Sans MS"/>
              </a:rPr>
              <a:t>Aislamiento</a:t>
            </a:r>
            <a:r>
              <a:rPr lang="es-MX" sz="2400" spc="110" dirty="0">
                <a:latin typeface="Comic Sans MS"/>
                <a:cs typeface="Comic Sans MS"/>
              </a:rPr>
              <a:t> </a:t>
            </a:r>
            <a:r>
              <a:rPr lang="es-MX" sz="2400" spc="-5" dirty="0">
                <a:latin typeface="Comic Sans MS"/>
                <a:cs typeface="Comic Sans MS"/>
              </a:rPr>
              <a:t>adicional</a:t>
            </a:r>
            <a:r>
              <a:rPr lang="es-MX" sz="2400" spc="110" dirty="0">
                <a:latin typeface="Comic Sans MS"/>
                <a:cs typeface="Comic Sans MS"/>
              </a:rPr>
              <a:t> </a:t>
            </a:r>
            <a:r>
              <a:rPr lang="es-MX" sz="2400" spc="-5" dirty="0">
                <a:latin typeface="Comic Sans MS"/>
                <a:cs typeface="Comic Sans MS"/>
              </a:rPr>
              <a:t>del</a:t>
            </a:r>
            <a:r>
              <a:rPr lang="es-MX" sz="2400" spc="110" dirty="0">
                <a:latin typeface="Comic Sans MS"/>
                <a:cs typeface="Comic Sans MS"/>
              </a:rPr>
              <a:t> </a:t>
            </a:r>
            <a:r>
              <a:rPr lang="es-MX" sz="2400" spc="-5" dirty="0">
                <a:latin typeface="Comic Sans MS"/>
                <a:cs typeface="Comic Sans MS"/>
              </a:rPr>
              <a:t>sistema</a:t>
            </a:r>
            <a:r>
              <a:rPr lang="es-MX" sz="2400" spc="110" dirty="0">
                <a:latin typeface="Comic Sans MS"/>
                <a:cs typeface="Comic Sans MS"/>
              </a:rPr>
              <a:t> </a:t>
            </a:r>
            <a:r>
              <a:rPr lang="es-MX" sz="2400" spc="-5" dirty="0">
                <a:latin typeface="Comic Sans MS"/>
                <a:cs typeface="Comic Sans MS"/>
              </a:rPr>
              <a:t>de</a:t>
            </a:r>
            <a:r>
              <a:rPr lang="es-MX" sz="2400" spc="110" dirty="0">
                <a:latin typeface="Comic Sans MS"/>
                <a:cs typeface="Comic Sans MS"/>
              </a:rPr>
              <a:t> </a:t>
            </a:r>
            <a:r>
              <a:rPr lang="es-MX" sz="2400" spc="-5" dirty="0" err="1">
                <a:latin typeface="Comic Sans MS"/>
                <a:cs typeface="Comic Sans MS"/>
              </a:rPr>
              <a:t>potenciapuede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proporcionado</a:t>
            </a:r>
            <a:r>
              <a:rPr lang="es-MX" sz="2400" dirty="0">
                <a:latin typeface="Comic Sans MS"/>
                <a:cs typeface="Comic Sans MS"/>
              </a:rPr>
              <a:t> </a:t>
            </a:r>
            <a:r>
              <a:rPr lang="es-MX" sz="2400" spc="-5" dirty="0">
                <a:latin typeface="Comic Sans MS"/>
                <a:cs typeface="Comic Sans MS"/>
              </a:rPr>
              <a:t>removiendo</a:t>
            </a:r>
            <a:r>
              <a:rPr lang="es-MX" sz="2400" spc="260"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a:latin typeface="Comic Sans MS"/>
                <a:cs typeface="Comic Sans MS"/>
              </a:rPr>
              <a:t>tirantes (</a:t>
            </a:r>
            <a:r>
              <a:rPr lang="es-MX" sz="2400" spc="-5" dirty="0" err="1">
                <a:latin typeface="Comic Sans MS"/>
                <a:cs typeface="Comic Sans MS"/>
              </a:rPr>
              <a:t>straps</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u</a:t>
            </a:r>
            <a:r>
              <a:rPr lang="es-MX" sz="2400" dirty="0">
                <a:latin typeface="Comic Sans MS"/>
                <a:cs typeface="Comic Sans MS"/>
              </a:rPr>
              <a:t> </a:t>
            </a:r>
            <a:r>
              <a:rPr lang="es-MX" sz="2400" spc="-5" dirty="0">
                <a:latin typeface="Comic Sans MS"/>
                <a:cs typeface="Comic Sans MS"/>
              </a:rPr>
              <a:t>otros</a:t>
            </a:r>
            <a:r>
              <a:rPr lang="es-MX" sz="2400" dirty="0">
                <a:latin typeface="Comic Sans MS"/>
                <a:cs typeface="Comic Sans MS"/>
              </a:rPr>
              <a:t> </a:t>
            </a:r>
            <a:r>
              <a:rPr lang="es-MX" sz="2400" spc="-5" dirty="0">
                <a:latin typeface="Comic Sans MS"/>
                <a:cs typeface="Comic Sans MS"/>
              </a:rPr>
              <a:t>dispositivos</a:t>
            </a:r>
            <a:r>
              <a:rPr lang="es-MX" sz="2400" dirty="0">
                <a:latin typeface="Comic Sans MS"/>
                <a:cs typeface="Comic Sans MS"/>
              </a:rPr>
              <a:t> </a:t>
            </a:r>
            <a:r>
              <a:rPr lang="es-MX" sz="2400" spc="-5" dirty="0">
                <a:latin typeface="Comic Sans MS"/>
                <a:cs typeface="Comic Sans MS"/>
              </a:rPr>
              <a:t>de </a:t>
            </a:r>
            <a:r>
              <a:rPr lang="es-MX" sz="2400" spc="-5" dirty="0" err="1">
                <a:latin typeface="Comic Sans MS"/>
                <a:cs typeface="Comic Sans MS"/>
              </a:rPr>
              <a:t>seccionalización</a:t>
            </a:r>
            <a:r>
              <a:rPr lang="es-MX" sz="2400" spc="-5" dirty="0">
                <a:latin typeface="Comic Sans MS"/>
                <a:cs typeface="Comic Sans MS"/>
              </a:rPr>
              <a:t> en el bus de fase aislada del generador. Generalmente, estos dispositivos del bus de fase aislada son</a:t>
            </a:r>
            <a:r>
              <a:rPr lang="es-MX" sz="2400" dirty="0">
                <a:latin typeface="Comic Sans MS"/>
                <a:cs typeface="Comic Sans MS"/>
              </a:rPr>
              <a:t> </a:t>
            </a:r>
            <a:r>
              <a:rPr lang="es-MX" sz="2400" spc="-5" dirty="0">
                <a:latin typeface="Comic Sans MS"/>
                <a:cs typeface="Comic Sans MS"/>
              </a:rPr>
              <a:t>abiertos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libramientos</a:t>
            </a:r>
            <a:r>
              <a:rPr lang="es-MX" sz="2400" dirty="0">
                <a:latin typeface="Comic Sans MS"/>
                <a:cs typeface="Comic Sans MS"/>
              </a:rPr>
              <a:t> </a:t>
            </a:r>
            <a:r>
              <a:rPr lang="es-MX" sz="2400" spc="-5" dirty="0">
                <a:latin typeface="Comic Sans MS"/>
                <a:cs typeface="Comic Sans MS"/>
              </a:rPr>
              <a:t>o aislamientos</a:t>
            </a:r>
            <a:r>
              <a:rPr lang="es-MX" sz="2400" dirty="0">
                <a:latin typeface="Comic Sans MS"/>
                <a:cs typeface="Comic Sans MS"/>
              </a:rPr>
              <a:t> </a:t>
            </a:r>
            <a:r>
              <a:rPr lang="es-MX" sz="2400" spc="-5" dirty="0">
                <a:latin typeface="Comic Sans MS"/>
                <a:cs typeface="Comic Sans MS"/>
              </a:rPr>
              <a:t>seguros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salidas</a:t>
            </a:r>
            <a:r>
              <a:rPr lang="es-MX" sz="2400" dirty="0">
                <a:latin typeface="Comic Sans MS"/>
                <a:cs typeface="Comic Sans MS"/>
              </a:rPr>
              <a:t> </a:t>
            </a:r>
            <a:r>
              <a:rPr lang="es-MX" sz="2400" spc="-5" dirty="0">
                <a:latin typeface="Comic Sans MS"/>
                <a:cs typeface="Comic Sans MS"/>
              </a:rPr>
              <a:t>prolongadas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unidad.</a:t>
            </a:r>
            <a:r>
              <a:rPr lang="es-MX" sz="2400" dirty="0">
                <a:latin typeface="Comic Sans MS"/>
                <a:cs typeface="Comic Sans MS"/>
              </a:rPr>
              <a:t> </a:t>
            </a:r>
            <a:r>
              <a:rPr lang="es-MX" sz="2400" spc="-5" dirty="0">
                <a:latin typeface="Comic Sans MS"/>
                <a:cs typeface="Comic Sans MS"/>
              </a:rPr>
              <a:t>Existen</a:t>
            </a:r>
            <a:r>
              <a:rPr lang="es-MX" sz="2400" dirty="0">
                <a:latin typeface="Comic Sans MS"/>
                <a:cs typeface="Comic Sans MS"/>
              </a:rPr>
              <a:t> </a:t>
            </a:r>
            <a:r>
              <a:rPr lang="es-MX" sz="2400" spc="-5" dirty="0">
                <a:latin typeface="Comic Sans MS"/>
                <a:cs typeface="Comic Sans MS"/>
              </a:rPr>
              <a:t>muchas</a:t>
            </a:r>
            <a:r>
              <a:rPr lang="es-MX" sz="2400" dirty="0">
                <a:latin typeface="Comic Sans MS"/>
                <a:cs typeface="Comic Sans MS"/>
              </a:rPr>
              <a:t> </a:t>
            </a:r>
            <a:r>
              <a:rPr lang="es-MX" sz="2400" spc="-5" dirty="0">
                <a:latin typeface="Comic Sans MS"/>
                <a:cs typeface="Comic Sans MS"/>
              </a:rPr>
              <a:t>situaciones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cuales</a:t>
            </a:r>
            <a:r>
              <a:rPr lang="es-MX" sz="2400" dirty="0">
                <a:latin typeface="Comic Sans MS"/>
                <a:cs typeface="Comic Sans MS"/>
              </a:rPr>
              <a:t> </a:t>
            </a:r>
            <a:r>
              <a:rPr lang="es-MX" sz="2400" spc="-5" dirty="0">
                <a:latin typeface="Comic Sans MS"/>
                <a:cs typeface="Comic Sans MS"/>
              </a:rPr>
              <a:t>la cuchilla</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proporciona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único</a:t>
            </a:r>
            <a:r>
              <a:rPr lang="es-MX" sz="2400" dirty="0">
                <a:latin typeface="Comic Sans MS"/>
                <a:cs typeface="Comic Sans MS"/>
              </a:rPr>
              <a:t> </a:t>
            </a:r>
            <a:r>
              <a:rPr lang="es-MX" sz="2400" spc="-5" dirty="0">
                <a:latin typeface="Comic Sans MS"/>
                <a:cs typeface="Comic Sans MS"/>
              </a:rPr>
              <a:t>aislamiento</a:t>
            </a:r>
            <a:r>
              <a:rPr lang="es-MX" sz="2400" dirty="0">
                <a:latin typeface="Comic Sans MS"/>
                <a:cs typeface="Comic Sans MS"/>
              </a:rPr>
              <a:t> </a:t>
            </a:r>
            <a:r>
              <a:rPr lang="es-MX" sz="2400" spc="-5" dirty="0">
                <a:latin typeface="Comic Sans MS"/>
                <a:cs typeface="Comic Sans MS"/>
              </a:rPr>
              <a:t>entre</a:t>
            </a:r>
            <a:r>
              <a:rPr lang="es-MX" sz="2400" dirty="0">
                <a:latin typeface="Comic Sans MS"/>
                <a:cs typeface="Comic Sans MS"/>
              </a:rPr>
              <a:t> </a:t>
            </a:r>
            <a:r>
              <a:rPr lang="es-MX" sz="2400" spc="-5" dirty="0">
                <a:latin typeface="Comic Sans MS"/>
                <a:cs typeface="Comic Sans MS"/>
              </a:rPr>
              <a:t>la máquina y el sistema.</a:t>
            </a:r>
            <a:r>
              <a:rPr lang="es-MX" sz="2400" dirty="0">
                <a:latin typeface="Comic Sans MS"/>
                <a:cs typeface="Comic Sans MS"/>
              </a:rPr>
              <a:t> </a:t>
            </a:r>
            <a:r>
              <a:rPr lang="es-MX" sz="2400" spc="-5" dirty="0">
                <a:latin typeface="Comic Sans MS"/>
                <a:cs typeface="Comic Sans MS"/>
              </a:rPr>
              <a:t>Aún con </a:t>
            </a:r>
            <a:r>
              <a:rPr lang="es-MX" sz="2400" spc="-5" dirty="0" err="1">
                <a:latin typeface="Comic Sans MS"/>
                <a:cs typeface="Comic Sans MS"/>
              </a:rPr>
              <a:t>inter-bloqueos</a:t>
            </a:r>
            <a:r>
              <a:rPr lang="es-MX" sz="2400" spc="-5" dirty="0">
                <a:latin typeface="Comic Sans MS"/>
                <a:cs typeface="Comic Sans MS"/>
              </a:rPr>
              <a:t> entre los interruptores del generador (A y B) y la cuchilla S1 para prevenir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cierre</a:t>
            </a:r>
            <a:r>
              <a:rPr lang="es-MX" sz="2400" dirty="0">
                <a:latin typeface="Comic Sans MS"/>
                <a:cs typeface="Comic Sans MS"/>
              </a:rPr>
              <a:t> </a:t>
            </a:r>
            <a:r>
              <a:rPr lang="es-MX" sz="2400" spc="-5" dirty="0">
                <a:latin typeface="Comic Sans MS"/>
                <a:cs typeface="Comic Sans MS"/>
              </a:rPr>
              <a:t>accidental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cuchilla,</a:t>
            </a:r>
            <a:r>
              <a:rPr lang="es-MX" sz="2400" dirty="0">
                <a:latin typeface="Comic Sans MS"/>
                <a:cs typeface="Comic Sans MS"/>
              </a:rPr>
              <a:t> </a:t>
            </a:r>
            <a:r>
              <a:rPr lang="es-MX" sz="2400" spc="-5" dirty="0">
                <a:latin typeface="Comic Sans MS"/>
                <a:cs typeface="Comic Sans MS"/>
              </a:rPr>
              <a:t>ha</a:t>
            </a:r>
            <a:r>
              <a:rPr lang="es-MX" sz="2400" dirty="0">
                <a:latin typeface="Comic Sans MS"/>
                <a:cs typeface="Comic Sans MS"/>
              </a:rPr>
              <a:t> </a:t>
            </a:r>
            <a:r>
              <a:rPr lang="es-MX" sz="2400" spc="-5" dirty="0">
                <a:latin typeface="Comic Sans MS"/>
                <a:cs typeface="Comic Sans MS"/>
              </a:rPr>
              <a:t>sido registrado un número significante de casos de unidades energizadas</a:t>
            </a:r>
            <a:r>
              <a:rPr lang="es-MX" sz="2400" spc="220" dirty="0">
                <a:latin typeface="Comic Sans MS"/>
                <a:cs typeface="Comic Sans MS"/>
              </a:rPr>
              <a:t> </a:t>
            </a:r>
            <a:r>
              <a:rPr lang="es-MX" sz="2400" spc="-5" dirty="0">
                <a:latin typeface="Comic Sans MS"/>
                <a:cs typeface="Comic Sans MS"/>
              </a:rPr>
              <a:t>accidentalmente</a:t>
            </a:r>
            <a:r>
              <a:rPr lang="es-MX" sz="2400" spc="225" dirty="0">
                <a:latin typeface="Comic Sans MS"/>
                <a:cs typeface="Comic Sans MS"/>
              </a:rPr>
              <a:t> </a:t>
            </a:r>
            <a:r>
              <a:rPr lang="es-MX" sz="2400" spc="-5" dirty="0">
                <a:latin typeface="Comic Sans MS"/>
                <a:cs typeface="Comic Sans MS"/>
              </a:rPr>
              <a:t>a</a:t>
            </a:r>
            <a:r>
              <a:rPr lang="es-MX" sz="2400" spc="220" dirty="0">
                <a:latin typeface="Comic Sans MS"/>
                <a:cs typeface="Comic Sans MS"/>
              </a:rPr>
              <a:t> </a:t>
            </a:r>
            <a:r>
              <a:rPr lang="es-MX" sz="2400" spc="-5" dirty="0">
                <a:latin typeface="Comic Sans MS"/>
                <a:cs typeface="Comic Sans MS"/>
              </a:rPr>
              <a:t>través</a:t>
            </a:r>
            <a:r>
              <a:rPr lang="es-MX" sz="2400" spc="225" dirty="0">
                <a:latin typeface="Comic Sans MS"/>
                <a:cs typeface="Comic Sans MS"/>
              </a:rPr>
              <a:t> </a:t>
            </a:r>
            <a:r>
              <a:rPr lang="es-MX" sz="2400" spc="-5" dirty="0">
                <a:latin typeface="Comic Sans MS"/>
                <a:cs typeface="Comic Sans MS"/>
              </a:rPr>
              <a:t>de</a:t>
            </a:r>
            <a:r>
              <a:rPr lang="es-MX" sz="2400" spc="220" dirty="0">
                <a:latin typeface="Comic Sans MS"/>
                <a:cs typeface="Comic Sans MS"/>
              </a:rPr>
              <a:t> </a:t>
            </a:r>
            <a:r>
              <a:rPr lang="es-MX" sz="2400" spc="-5" dirty="0">
                <a:latin typeface="Comic Sans MS"/>
                <a:cs typeface="Comic Sans MS"/>
              </a:rPr>
              <a:t>esta</a:t>
            </a:r>
            <a:r>
              <a:rPr lang="es-MX" sz="2400" spc="225" dirty="0">
                <a:latin typeface="Comic Sans MS"/>
                <a:cs typeface="Comic Sans MS"/>
              </a:rPr>
              <a:t> </a:t>
            </a:r>
            <a:r>
              <a:rPr lang="es-MX" sz="2400" spc="-5" dirty="0">
                <a:latin typeface="Comic Sans MS"/>
                <a:cs typeface="Comic Sans MS"/>
              </a:rPr>
              <a:t>cuchilla S1 mientras están fuera de línea.</a:t>
            </a:r>
            <a:r>
              <a:rPr lang="es-MX" sz="2400" dirty="0">
                <a:latin typeface="Comic Sans MS"/>
                <a:cs typeface="Comic Sans MS"/>
              </a:rPr>
              <a:t> </a:t>
            </a:r>
            <a:r>
              <a:rPr lang="es-MX" sz="2400" spc="-5" dirty="0">
                <a:latin typeface="Comic Sans MS"/>
                <a:cs typeface="Comic Sans MS"/>
              </a:rPr>
              <a:t>Una complicación de este</a:t>
            </a:r>
            <a:r>
              <a:rPr lang="es-MX" sz="2400" spc="160" dirty="0">
                <a:latin typeface="Comic Sans MS"/>
                <a:cs typeface="Comic Sans MS"/>
              </a:rPr>
              <a:t> </a:t>
            </a:r>
            <a:r>
              <a:rPr lang="es-MX" sz="2400" spc="-5" dirty="0">
                <a:latin typeface="Comic Sans MS"/>
                <a:cs typeface="Comic Sans MS"/>
              </a:rPr>
              <a:t>problema</a:t>
            </a:r>
            <a:r>
              <a:rPr lang="es-MX" sz="2400" spc="165" dirty="0">
                <a:latin typeface="Comic Sans MS"/>
                <a:cs typeface="Comic Sans MS"/>
              </a:rPr>
              <a:t> </a:t>
            </a:r>
            <a:r>
              <a:rPr lang="es-MX" sz="2400" spc="-5" dirty="0">
                <a:latin typeface="Comic Sans MS"/>
                <a:cs typeface="Comic Sans MS"/>
              </a:rPr>
              <a:t>es</a:t>
            </a:r>
            <a:r>
              <a:rPr lang="es-MX" sz="2400" spc="160" dirty="0">
                <a:latin typeface="Comic Sans MS"/>
                <a:cs typeface="Comic Sans MS"/>
              </a:rPr>
              <a:t> </a:t>
            </a:r>
            <a:r>
              <a:rPr lang="es-MX" sz="2400" spc="-5" dirty="0">
                <a:latin typeface="Comic Sans MS"/>
                <a:cs typeface="Comic Sans MS"/>
              </a:rPr>
              <a:t>la</a:t>
            </a:r>
            <a:r>
              <a:rPr lang="es-MX" sz="2400" spc="165" dirty="0">
                <a:latin typeface="Comic Sans MS"/>
                <a:cs typeface="Comic Sans MS"/>
              </a:rPr>
              <a:t> </a:t>
            </a:r>
            <a:r>
              <a:rPr lang="es-MX" sz="2400" spc="-5" dirty="0">
                <a:latin typeface="Comic Sans MS"/>
                <a:cs typeface="Comic Sans MS"/>
              </a:rPr>
              <a:t>posibilidad</a:t>
            </a:r>
            <a:r>
              <a:rPr lang="es-MX" sz="2400" spc="155" dirty="0">
                <a:latin typeface="Comic Sans MS"/>
                <a:cs typeface="Comic Sans MS"/>
              </a:rPr>
              <a:t> </a:t>
            </a:r>
            <a:r>
              <a:rPr lang="es-MX" sz="2400" spc="-5" dirty="0">
                <a:latin typeface="Comic Sans MS"/>
                <a:cs typeface="Comic Sans MS"/>
              </a:rPr>
              <a:t>de</a:t>
            </a:r>
            <a:r>
              <a:rPr lang="es-MX" sz="2400" spc="160" dirty="0">
                <a:latin typeface="Comic Sans MS"/>
                <a:cs typeface="Comic Sans MS"/>
              </a:rPr>
              <a:t> </a:t>
            </a:r>
            <a:r>
              <a:rPr lang="es-MX" sz="2400" spc="-5" dirty="0">
                <a:latin typeface="Comic Sans MS"/>
                <a:cs typeface="Comic Sans MS"/>
              </a:rPr>
              <a:t>que</a:t>
            </a:r>
            <a:r>
              <a:rPr lang="es-MX" sz="2400" spc="155" dirty="0">
                <a:latin typeface="Comic Sans MS"/>
                <a:cs typeface="Comic Sans MS"/>
              </a:rPr>
              <a:t> </a:t>
            </a:r>
            <a:r>
              <a:rPr lang="es-MX" sz="2400" spc="-5" dirty="0">
                <a:latin typeface="Comic Sans MS"/>
                <a:cs typeface="Comic Sans MS"/>
              </a:rPr>
              <a:t>algunas</a:t>
            </a:r>
            <a:r>
              <a:rPr lang="es-MX" sz="2400" spc="160" dirty="0">
                <a:latin typeface="Comic Sans MS"/>
                <a:cs typeface="Comic Sans MS"/>
              </a:rPr>
              <a:t> </a:t>
            </a:r>
            <a:r>
              <a:rPr lang="es-MX" sz="2400" spc="-5" dirty="0">
                <a:latin typeface="Comic Sans MS"/>
                <a:cs typeface="Comic Sans MS"/>
              </a:rPr>
              <a:t>o</a:t>
            </a:r>
            <a:r>
              <a:rPr lang="es-MX" sz="2400" spc="155" dirty="0">
                <a:latin typeface="Comic Sans MS"/>
                <a:cs typeface="Comic Sans MS"/>
              </a:rPr>
              <a:t> </a:t>
            </a:r>
            <a:r>
              <a:rPr lang="es-MX" sz="2400" spc="-5" dirty="0">
                <a:latin typeface="Comic Sans MS"/>
                <a:cs typeface="Comic Sans MS"/>
              </a:rPr>
              <a:t>todas las protecciones del generador, por una u otra razón, puedan</a:t>
            </a:r>
            <a:r>
              <a:rPr lang="es-MX" sz="2400" dirty="0">
                <a:latin typeface="Comic Sans MS"/>
                <a:cs typeface="Comic Sans MS"/>
              </a:rPr>
              <a:t> </a:t>
            </a:r>
            <a:r>
              <a:rPr lang="es-MX" sz="2400" spc="-5" dirty="0">
                <a:latin typeface="Comic Sans MS"/>
                <a:cs typeface="Comic Sans MS"/>
              </a:rPr>
              <a:t>estar</a:t>
            </a:r>
            <a:r>
              <a:rPr lang="es-MX" sz="2400" spc="5" dirty="0">
                <a:latin typeface="Comic Sans MS"/>
                <a:cs typeface="Comic Sans MS"/>
              </a:rPr>
              <a:t> </a:t>
            </a:r>
            <a:r>
              <a:rPr lang="es-MX" sz="2400" spc="-5" dirty="0">
                <a:latin typeface="Comic Sans MS"/>
                <a:cs typeface="Comic Sans MS"/>
              </a:rPr>
              <a:t>deshabilitadas</a:t>
            </a:r>
            <a:r>
              <a:rPr lang="es-MX" sz="2400" spc="5" dirty="0">
                <a:latin typeface="Comic Sans MS"/>
                <a:cs typeface="Comic Sans MS"/>
              </a:rPr>
              <a:t> </a:t>
            </a:r>
            <a:r>
              <a:rPr lang="es-MX" sz="2400" spc="-5" dirty="0">
                <a:latin typeface="Comic Sans MS"/>
                <a:cs typeface="Comic Sans MS"/>
              </a:rPr>
              <a:t>durante</a:t>
            </a:r>
            <a:r>
              <a:rPr lang="es-MX" sz="2400" spc="5" dirty="0">
                <a:latin typeface="Comic Sans MS"/>
                <a:cs typeface="Comic Sans MS"/>
              </a:rPr>
              <a:t> </a:t>
            </a:r>
            <a:r>
              <a:rPr lang="es-MX" sz="2400" spc="-5" dirty="0">
                <a:latin typeface="Comic Sans MS"/>
                <a:cs typeface="Comic Sans MS"/>
              </a:rPr>
              <a:t>este</a:t>
            </a:r>
            <a:r>
              <a:rPr lang="es-MX" sz="2400" spc="5" dirty="0">
                <a:latin typeface="Comic Sans MS"/>
                <a:cs typeface="Comic Sans MS"/>
              </a:rPr>
              <a:t> </a:t>
            </a:r>
            <a:r>
              <a:rPr lang="es-MX" sz="2400" spc="-5" dirty="0">
                <a:latin typeface="Comic Sans MS"/>
                <a:cs typeface="Comic Sans MS"/>
              </a:rPr>
              <a:t>periodo.</a:t>
            </a:r>
          </a:p>
          <a:p>
            <a:pPr marL="12700" algn="just">
              <a:spcBef>
                <a:spcPts val="100"/>
              </a:spcBef>
            </a:pPr>
            <a:r>
              <a:rPr lang="es-MX" sz="2400" spc="-5" dirty="0">
                <a:latin typeface="Comic Sans MS"/>
                <a:cs typeface="Comic Sans MS"/>
              </a:rPr>
              <a:t>Otra trayectoria para la energización inadvertida de un generador es a través del sistema de auxiliares de la unidad por el cierre accidental de los interruptores del transformador</a:t>
            </a:r>
            <a:r>
              <a:rPr lang="es-MX" sz="2400" dirty="0">
                <a:latin typeface="Comic Sans MS"/>
                <a:cs typeface="Comic Sans MS"/>
              </a:rPr>
              <a:t> </a:t>
            </a:r>
            <a:r>
              <a:rPr lang="es-MX" sz="2400" spc="-5" dirty="0">
                <a:latin typeface="Comic Sans MS"/>
                <a:cs typeface="Comic Sans MS"/>
              </a:rPr>
              <a:t>auxiliar</a:t>
            </a:r>
            <a:r>
              <a:rPr lang="es-MX" sz="2400" dirty="0">
                <a:latin typeface="Comic Sans MS"/>
                <a:cs typeface="Comic Sans MS"/>
              </a:rPr>
              <a:t> </a:t>
            </a:r>
            <a:r>
              <a:rPr lang="es-MX" sz="2400" spc="-5" dirty="0">
                <a:latin typeface="Comic Sans MS"/>
                <a:cs typeface="Comic Sans MS"/>
              </a:rPr>
              <a:t>(C</a:t>
            </a:r>
            <a:r>
              <a:rPr lang="es-MX" sz="2400" dirty="0">
                <a:latin typeface="Comic Sans MS"/>
                <a:cs typeface="Comic Sans MS"/>
              </a:rPr>
              <a:t> </a:t>
            </a:r>
            <a:r>
              <a:rPr lang="es-MX" sz="2400" spc="-5" dirty="0" err="1">
                <a:latin typeface="Comic Sans MS"/>
                <a:cs typeface="Comic Sans MS"/>
              </a:rPr>
              <a:t>ó</a:t>
            </a:r>
            <a:r>
              <a:rPr lang="es-MX" sz="2400" dirty="0">
                <a:latin typeface="Comic Sans MS"/>
                <a:cs typeface="Comic Sans MS"/>
              </a:rPr>
              <a:t> </a:t>
            </a:r>
            <a:r>
              <a:rPr lang="es-MX" sz="2400" spc="-5" dirty="0">
                <a:latin typeface="Comic Sans MS"/>
                <a:cs typeface="Comic Sans MS"/>
              </a:rPr>
              <a:t>D).</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mayor impedancia en esta trayectoria, las corrientes y el daño resultante</a:t>
            </a:r>
            <a:r>
              <a:rPr lang="es-MX" sz="2400" spc="190" dirty="0">
                <a:latin typeface="Comic Sans MS"/>
                <a:cs typeface="Comic Sans MS"/>
              </a:rPr>
              <a:t> </a:t>
            </a:r>
            <a:r>
              <a:rPr lang="es-MX" sz="2400" spc="-5" dirty="0">
                <a:latin typeface="Comic Sans MS"/>
                <a:cs typeface="Comic Sans MS"/>
              </a:rPr>
              <a:t>son</a:t>
            </a:r>
            <a:r>
              <a:rPr lang="es-MX" sz="2400" spc="190" dirty="0">
                <a:latin typeface="Comic Sans MS"/>
                <a:cs typeface="Comic Sans MS"/>
              </a:rPr>
              <a:t> </a:t>
            </a:r>
            <a:r>
              <a:rPr lang="es-MX" sz="2400" spc="-5" dirty="0">
                <a:latin typeface="Comic Sans MS"/>
                <a:cs typeface="Comic Sans MS"/>
              </a:rPr>
              <a:t>mucho</a:t>
            </a:r>
            <a:r>
              <a:rPr lang="es-MX" sz="2400" spc="190" dirty="0">
                <a:latin typeface="Comic Sans MS"/>
                <a:cs typeface="Comic Sans MS"/>
              </a:rPr>
              <a:t> </a:t>
            </a:r>
            <a:r>
              <a:rPr lang="es-MX" sz="2400" spc="-5" dirty="0">
                <a:latin typeface="Comic Sans MS"/>
                <a:cs typeface="Comic Sans MS"/>
              </a:rPr>
              <a:t>menores</a:t>
            </a:r>
            <a:r>
              <a:rPr lang="es-MX" sz="2400" spc="190" dirty="0">
                <a:latin typeface="Comic Sans MS"/>
                <a:cs typeface="Comic Sans MS"/>
              </a:rPr>
              <a:t> </a:t>
            </a:r>
            <a:r>
              <a:rPr lang="es-MX" sz="2400" spc="-5" dirty="0">
                <a:latin typeface="Comic Sans MS"/>
                <a:cs typeface="Comic Sans MS"/>
              </a:rPr>
              <a:t>que</a:t>
            </a:r>
            <a:r>
              <a:rPr lang="es-MX" sz="2400" spc="195" dirty="0">
                <a:latin typeface="Comic Sans MS"/>
                <a:cs typeface="Comic Sans MS"/>
              </a:rPr>
              <a:t> </a:t>
            </a:r>
            <a:r>
              <a:rPr lang="es-MX" sz="2400" spc="-5" dirty="0">
                <a:latin typeface="Comic Sans MS"/>
                <a:cs typeface="Comic Sans MS"/>
              </a:rPr>
              <a:t>los</a:t>
            </a:r>
            <a:r>
              <a:rPr lang="es-MX" sz="2400" spc="190" dirty="0">
                <a:latin typeface="Comic Sans MS"/>
                <a:cs typeface="Comic Sans MS"/>
              </a:rPr>
              <a:t> </a:t>
            </a:r>
            <a:r>
              <a:rPr lang="es-MX" sz="2400" spc="-5" dirty="0">
                <a:latin typeface="Comic Sans MS"/>
                <a:cs typeface="Comic Sans MS"/>
              </a:rPr>
              <a:t>experimentados por el generador cuando es energizado desde el sistema de potencia.</a:t>
            </a:r>
            <a:endParaRPr lang="es-MX" sz="2400" dirty="0">
              <a:latin typeface="Comic Sans MS"/>
              <a:cs typeface="Comic Sans MS"/>
            </a:endParaRPr>
          </a:p>
          <a:p>
            <a:pPr marL="12700">
              <a:spcBef>
                <a:spcPts val="100"/>
              </a:spcBef>
            </a:pPr>
            <a:endParaRPr sz="900" dirty="0">
              <a:latin typeface="Comic Sans MS"/>
              <a:cs typeface="Comic Sans MS"/>
            </a:endParaRPr>
          </a:p>
        </p:txBody>
      </p:sp>
      <p:grpSp>
        <p:nvGrpSpPr>
          <p:cNvPr id="2" name="Grupo 1">
            <a:extLst>
              <a:ext uri="{FF2B5EF4-FFF2-40B4-BE49-F238E27FC236}">
                <a16:creationId xmlns="" xmlns:a16="http://schemas.microsoft.com/office/drawing/2014/main" id="{ED297A44-DC09-4D79-8753-FB0B82177AF6}"/>
              </a:ext>
            </a:extLst>
          </p:cNvPr>
          <p:cNvGrpSpPr/>
          <p:nvPr/>
        </p:nvGrpSpPr>
        <p:grpSpPr>
          <a:xfrm>
            <a:off x="8236377" y="446530"/>
            <a:ext cx="5562600" cy="3616863"/>
            <a:chOff x="13657707" y="4177079"/>
            <a:chExt cx="2423731" cy="1532890"/>
          </a:xfrm>
        </p:grpSpPr>
        <p:grpSp>
          <p:nvGrpSpPr>
            <p:cNvPr id="9" name="object 9"/>
            <p:cNvGrpSpPr/>
            <p:nvPr/>
          </p:nvGrpSpPr>
          <p:grpSpPr>
            <a:xfrm>
              <a:off x="14839378" y="4177079"/>
              <a:ext cx="1242060" cy="1286510"/>
              <a:chOff x="5863894" y="1950389"/>
              <a:chExt cx="1242060" cy="1286510"/>
            </a:xfrm>
          </p:grpSpPr>
          <p:pic>
            <p:nvPicPr>
              <p:cNvPr id="10" name="object 10"/>
              <p:cNvPicPr/>
              <p:nvPr/>
            </p:nvPicPr>
            <p:blipFill>
              <a:blip r:embed="rId2" cstate="print"/>
              <a:stretch>
                <a:fillRect/>
              </a:stretch>
            </p:blipFill>
            <p:spPr>
              <a:xfrm>
                <a:off x="6401777" y="2353424"/>
                <a:ext cx="249123" cy="114287"/>
              </a:xfrm>
              <a:prstGeom prst="rect">
                <a:avLst/>
              </a:prstGeom>
            </p:spPr>
          </p:pic>
          <p:sp>
            <p:nvSpPr>
              <p:cNvPr id="11" name="object 11"/>
              <p:cNvSpPr/>
              <p:nvPr/>
            </p:nvSpPr>
            <p:spPr>
              <a:xfrm>
                <a:off x="5929414" y="2405227"/>
                <a:ext cx="529590" cy="65405"/>
              </a:xfrm>
              <a:custGeom>
                <a:avLst/>
                <a:gdLst/>
                <a:ahLst/>
                <a:cxnLst/>
                <a:rect l="l" t="t" r="r" b="b"/>
                <a:pathLst>
                  <a:path w="529589" h="65405">
                    <a:moveTo>
                      <a:pt x="529501" y="2286"/>
                    </a:moveTo>
                    <a:lnTo>
                      <a:pt x="524167" y="2286"/>
                    </a:lnTo>
                    <a:lnTo>
                      <a:pt x="518833" y="0"/>
                    </a:lnTo>
                    <a:lnTo>
                      <a:pt x="497941" y="52222"/>
                    </a:lnTo>
                    <a:lnTo>
                      <a:pt x="0" y="52222"/>
                    </a:lnTo>
                    <a:lnTo>
                      <a:pt x="0" y="57302"/>
                    </a:lnTo>
                    <a:lnTo>
                      <a:pt x="0" y="59842"/>
                    </a:lnTo>
                    <a:lnTo>
                      <a:pt x="0" y="64922"/>
                    </a:lnTo>
                    <a:lnTo>
                      <a:pt x="503351" y="64922"/>
                    </a:lnTo>
                    <a:lnTo>
                      <a:pt x="503351" y="64770"/>
                    </a:lnTo>
                    <a:lnTo>
                      <a:pt x="505879" y="64770"/>
                    </a:lnTo>
                    <a:lnTo>
                      <a:pt x="505879" y="59436"/>
                    </a:lnTo>
                    <a:lnTo>
                      <a:pt x="503351" y="62395"/>
                    </a:lnTo>
                    <a:lnTo>
                      <a:pt x="503351" y="59842"/>
                    </a:lnTo>
                    <a:lnTo>
                      <a:pt x="502132" y="59842"/>
                    </a:lnTo>
                    <a:lnTo>
                      <a:pt x="502132" y="58572"/>
                    </a:lnTo>
                    <a:lnTo>
                      <a:pt x="505879" y="59436"/>
                    </a:lnTo>
                    <a:lnTo>
                      <a:pt x="529501" y="2286"/>
                    </a:lnTo>
                    <a:close/>
                  </a:path>
                </a:pathLst>
              </a:custGeom>
              <a:solidFill>
                <a:srgbClr val="000000"/>
              </a:solidFill>
            </p:spPr>
            <p:txBody>
              <a:bodyPr wrap="square" lIns="0" tIns="0" rIns="0" bIns="0" rtlCol="0"/>
              <a:lstStyle/>
              <a:p>
                <a:endParaRPr/>
              </a:p>
            </p:txBody>
          </p:sp>
          <p:pic>
            <p:nvPicPr>
              <p:cNvPr id="12" name="object 12"/>
              <p:cNvPicPr/>
              <p:nvPr/>
            </p:nvPicPr>
            <p:blipFill>
              <a:blip r:embed="rId3" cstate="print"/>
              <a:stretch>
                <a:fillRect/>
              </a:stretch>
            </p:blipFill>
            <p:spPr>
              <a:xfrm>
                <a:off x="5863894" y="2239149"/>
                <a:ext cx="88379" cy="446455"/>
              </a:xfrm>
              <a:prstGeom prst="rect">
                <a:avLst/>
              </a:prstGeom>
            </p:spPr>
          </p:pic>
          <p:sp>
            <p:nvSpPr>
              <p:cNvPr id="13" name="object 13"/>
              <p:cNvSpPr/>
              <p:nvPr/>
            </p:nvSpPr>
            <p:spPr>
              <a:xfrm>
                <a:off x="6560236" y="1976297"/>
                <a:ext cx="488950" cy="1260475"/>
              </a:xfrm>
              <a:custGeom>
                <a:avLst/>
                <a:gdLst/>
                <a:ahLst/>
                <a:cxnLst/>
                <a:rect l="l" t="t" r="r" b="b"/>
                <a:pathLst>
                  <a:path w="488950" h="1260475">
                    <a:moveTo>
                      <a:pt x="179044" y="148564"/>
                    </a:moveTo>
                    <a:lnTo>
                      <a:pt x="178930" y="156032"/>
                    </a:lnTo>
                    <a:lnTo>
                      <a:pt x="176263" y="156032"/>
                    </a:lnTo>
                    <a:lnTo>
                      <a:pt x="176263" y="152222"/>
                    </a:lnTo>
                    <a:lnTo>
                      <a:pt x="178930" y="156032"/>
                    </a:lnTo>
                    <a:lnTo>
                      <a:pt x="178930" y="148564"/>
                    </a:lnTo>
                    <a:lnTo>
                      <a:pt x="176263" y="148564"/>
                    </a:lnTo>
                    <a:lnTo>
                      <a:pt x="176263" y="148412"/>
                    </a:lnTo>
                    <a:lnTo>
                      <a:pt x="169138" y="148412"/>
                    </a:lnTo>
                    <a:lnTo>
                      <a:pt x="169138" y="161112"/>
                    </a:lnTo>
                    <a:lnTo>
                      <a:pt x="169138" y="312242"/>
                    </a:lnTo>
                    <a:lnTo>
                      <a:pt x="18288" y="312242"/>
                    </a:lnTo>
                    <a:lnTo>
                      <a:pt x="18288" y="161518"/>
                    </a:lnTo>
                    <a:lnTo>
                      <a:pt x="18288" y="161112"/>
                    </a:lnTo>
                    <a:lnTo>
                      <a:pt x="169138" y="161112"/>
                    </a:lnTo>
                    <a:lnTo>
                      <a:pt x="169138" y="148412"/>
                    </a:lnTo>
                    <a:lnTo>
                      <a:pt x="90665" y="148412"/>
                    </a:lnTo>
                    <a:lnTo>
                      <a:pt x="90665" y="0"/>
                    </a:lnTo>
                    <a:lnTo>
                      <a:pt x="86093" y="0"/>
                    </a:lnTo>
                    <a:lnTo>
                      <a:pt x="80772" y="0"/>
                    </a:lnTo>
                    <a:lnTo>
                      <a:pt x="80772" y="148412"/>
                    </a:lnTo>
                    <a:lnTo>
                      <a:pt x="11239" y="148412"/>
                    </a:lnTo>
                    <a:lnTo>
                      <a:pt x="11239" y="161112"/>
                    </a:lnTo>
                    <a:lnTo>
                      <a:pt x="10668" y="161518"/>
                    </a:lnTo>
                    <a:lnTo>
                      <a:pt x="10668" y="161112"/>
                    </a:lnTo>
                    <a:lnTo>
                      <a:pt x="11239" y="161112"/>
                    </a:lnTo>
                    <a:lnTo>
                      <a:pt x="11239" y="148412"/>
                    </a:lnTo>
                    <a:lnTo>
                      <a:pt x="10668" y="148412"/>
                    </a:lnTo>
                    <a:lnTo>
                      <a:pt x="10668" y="148564"/>
                    </a:lnTo>
                    <a:lnTo>
                      <a:pt x="5346" y="148564"/>
                    </a:lnTo>
                    <a:lnTo>
                      <a:pt x="5346" y="156184"/>
                    </a:lnTo>
                    <a:lnTo>
                      <a:pt x="5346" y="316941"/>
                    </a:lnTo>
                    <a:lnTo>
                      <a:pt x="14681" y="316941"/>
                    </a:lnTo>
                    <a:lnTo>
                      <a:pt x="14681" y="317322"/>
                    </a:lnTo>
                    <a:lnTo>
                      <a:pt x="8255" y="317322"/>
                    </a:lnTo>
                    <a:lnTo>
                      <a:pt x="8255" y="319862"/>
                    </a:lnTo>
                    <a:lnTo>
                      <a:pt x="5346" y="316941"/>
                    </a:lnTo>
                    <a:lnTo>
                      <a:pt x="5346" y="322275"/>
                    </a:lnTo>
                    <a:lnTo>
                      <a:pt x="8255" y="322275"/>
                    </a:lnTo>
                    <a:lnTo>
                      <a:pt x="8255" y="322402"/>
                    </a:lnTo>
                    <a:lnTo>
                      <a:pt x="83058" y="322402"/>
                    </a:lnTo>
                    <a:lnTo>
                      <a:pt x="83058" y="563702"/>
                    </a:lnTo>
                    <a:lnTo>
                      <a:pt x="11493" y="563702"/>
                    </a:lnTo>
                    <a:lnTo>
                      <a:pt x="11493" y="573862"/>
                    </a:lnTo>
                    <a:lnTo>
                      <a:pt x="10668" y="574446"/>
                    </a:lnTo>
                    <a:lnTo>
                      <a:pt x="10668" y="573862"/>
                    </a:lnTo>
                    <a:lnTo>
                      <a:pt x="11493" y="573862"/>
                    </a:lnTo>
                    <a:lnTo>
                      <a:pt x="11493" y="563702"/>
                    </a:lnTo>
                    <a:lnTo>
                      <a:pt x="10668" y="563702"/>
                    </a:lnTo>
                    <a:lnTo>
                      <a:pt x="5346" y="563791"/>
                    </a:lnTo>
                    <a:lnTo>
                      <a:pt x="5346" y="569125"/>
                    </a:lnTo>
                    <a:lnTo>
                      <a:pt x="5346" y="732917"/>
                    </a:lnTo>
                    <a:lnTo>
                      <a:pt x="7569" y="732917"/>
                    </a:lnTo>
                    <a:lnTo>
                      <a:pt x="7569" y="735152"/>
                    </a:lnTo>
                    <a:lnTo>
                      <a:pt x="5346" y="732917"/>
                    </a:lnTo>
                    <a:lnTo>
                      <a:pt x="5346" y="738251"/>
                    </a:lnTo>
                    <a:lnTo>
                      <a:pt x="10668" y="738251"/>
                    </a:lnTo>
                    <a:lnTo>
                      <a:pt x="10109" y="737692"/>
                    </a:lnTo>
                    <a:lnTo>
                      <a:pt x="173710" y="737692"/>
                    </a:lnTo>
                    <a:lnTo>
                      <a:pt x="173710" y="738251"/>
                    </a:lnTo>
                    <a:lnTo>
                      <a:pt x="179044" y="738251"/>
                    </a:lnTo>
                    <a:lnTo>
                      <a:pt x="179044" y="732917"/>
                    </a:lnTo>
                    <a:lnTo>
                      <a:pt x="179044" y="727583"/>
                    </a:lnTo>
                    <a:lnTo>
                      <a:pt x="173710" y="727583"/>
                    </a:lnTo>
                    <a:lnTo>
                      <a:pt x="179044" y="727532"/>
                    </a:lnTo>
                    <a:lnTo>
                      <a:pt x="179044" y="569125"/>
                    </a:lnTo>
                    <a:lnTo>
                      <a:pt x="179044" y="568782"/>
                    </a:lnTo>
                    <a:lnTo>
                      <a:pt x="179044" y="563791"/>
                    </a:lnTo>
                    <a:lnTo>
                      <a:pt x="178701" y="563791"/>
                    </a:lnTo>
                    <a:lnTo>
                      <a:pt x="178701" y="568782"/>
                    </a:lnTo>
                    <a:lnTo>
                      <a:pt x="176161" y="568782"/>
                    </a:lnTo>
                    <a:lnTo>
                      <a:pt x="176161" y="566242"/>
                    </a:lnTo>
                    <a:lnTo>
                      <a:pt x="178701" y="568782"/>
                    </a:lnTo>
                    <a:lnTo>
                      <a:pt x="178701" y="563791"/>
                    </a:lnTo>
                    <a:lnTo>
                      <a:pt x="176161" y="563791"/>
                    </a:lnTo>
                    <a:lnTo>
                      <a:pt x="169138" y="563702"/>
                    </a:lnTo>
                    <a:lnTo>
                      <a:pt x="169138" y="573862"/>
                    </a:lnTo>
                    <a:lnTo>
                      <a:pt x="169138" y="727532"/>
                    </a:lnTo>
                    <a:lnTo>
                      <a:pt x="18288" y="727532"/>
                    </a:lnTo>
                    <a:lnTo>
                      <a:pt x="18288" y="574446"/>
                    </a:lnTo>
                    <a:lnTo>
                      <a:pt x="18288" y="573862"/>
                    </a:lnTo>
                    <a:lnTo>
                      <a:pt x="169138" y="573862"/>
                    </a:lnTo>
                    <a:lnTo>
                      <a:pt x="169138" y="563702"/>
                    </a:lnTo>
                    <a:lnTo>
                      <a:pt x="93713" y="563702"/>
                    </a:lnTo>
                    <a:lnTo>
                      <a:pt x="93713" y="322402"/>
                    </a:lnTo>
                    <a:lnTo>
                      <a:pt x="173710" y="322402"/>
                    </a:lnTo>
                    <a:lnTo>
                      <a:pt x="173710" y="322275"/>
                    </a:lnTo>
                    <a:lnTo>
                      <a:pt x="179044" y="322275"/>
                    </a:lnTo>
                    <a:lnTo>
                      <a:pt x="179044" y="316941"/>
                    </a:lnTo>
                    <a:lnTo>
                      <a:pt x="179044" y="312369"/>
                    </a:lnTo>
                    <a:lnTo>
                      <a:pt x="173710" y="312369"/>
                    </a:lnTo>
                    <a:lnTo>
                      <a:pt x="173710" y="312242"/>
                    </a:lnTo>
                    <a:lnTo>
                      <a:pt x="179044" y="312242"/>
                    </a:lnTo>
                    <a:lnTo>
                      <a:pt x="179044" y="156184"/>
                    </a:lnTo>
                    <a:lnTo>
                      <a:pt x="179044" y="156032"/>
                    </a:lnTo>
                    <a:lnTo>
                      <a:pt x="179044" y="148564"/>
                    </a:lnTo>
                    <a:close/>
                  </a:path>
                  <a:path w="488950" h="1260475">
                    <a:moveTo>
                      <a:pt x="485317" y="935583"/>
                    </a:moveTo>
                    <a:lnTo>
                      <a:pt x="485292" y="940892"/>
                    </a:lnTo>
                    <a:lnTo>
                      <a:pt x="483108" y="940892"/>
                    </a:lnTo>
                    <a:lnTo>
                      <a:pt x="483108" y="938339"/>
                    </a:lnTo>
                    <a:lnTo>
                      <a:pt x="485292" y="940892"/>
                    </a:lnTo>
                    <a:lnTo>
                      <a:pt x="485292" y="935583"/>
                    </a:lnTo>
                    <a:lnTo>
                      <a:pt x="480745" y="935583"/>
                    </a:lnTo>
                    <a:lnTo>
                      <a:pt x="480936" y="935812"/>
                    </a:lnTo>
                    <a:lnTo>
                      <a:pt x="475411" y="935812"/>
                    </a:lnTo>
                    <a:lnTo>
                      <a:pt x="475411" y="945972"/>
                    </a:lnTo>
                    <a:lnTo>
                      <a:pt x="475411" y="1107262"/>
                    </a:lnTo>
                    <a:lnTo>
                      <a:pt x="322275" y="1107262"/>
                    </a:lnTo>
                    <a:lnTo>
                      <a:pt x="322275" y="945972"/>
                    </a:lnTo>
                    <a:lnTo>
                      <a:pt x="475411" y="945972"/>
                    </a:lnTo>
                    <a:lnTo>
                      <a:pt x="475411" y="935812"/>
                    </a:lnTo>
                    <a:lnTo>
                      <a:pt x="402272" y="935812"/>
                    </a:lnTo>
                    <a:lnTo>
                      <a:pt x="402272" y="729869"/>
                    </a:lnTo>
                    <a:lnTo>
                      <a:pt x="392379" y="729869"/>
                    </a:lnTo>
                    <a:lnTo>
                      <a:pt x="392379" y="935812"/>
                    </a:lnTo>
                    <a:lnTo>
                      <a:pt x="316941" y="935812"/>
                    </a:lnTo>
                    <a:lnTo>
                      <a:pt x="316941" y="935583"/>
                    </a:lnTo>
                    <a:lnTo>
                      <a:pt x="311619" y="935583"/>
                    </a:lnTo>
                    <a:lnTo>
                      <a:pt x="311619" y="940917"/>
                    </a:lnTo>
                    <a:lnTo>
                      <a:pt x="311619" y="1114615"/>
                    </a:lnTo>
                    <a:lnTo>
                      <a:pt x="319786" y="1114615"/>
                    </a:lnTo>
                    <a:lnTo>
                      <a:pt x="319786" y="1114882"/>
                    </a:lnTo>
                    <a:lnTo>
                      <a:pt x="314413" y="1114882"/>
                    </a:lnTo>
                    <a:lnTo>
                      <a:pt x="314413" y="1117422"/>
                    </a:lnTo>
                    <a:lnTo>
                      <a:pt x="311619" y="1114615"/>
                    </a:lnTo>
                    <a:lnTo>
                      <a:pt x="311619" y="1119949"/>
                    </a:lnTo>
                    <a:lnTo>
                      <a:pt x="314413" y="1119949"/>
                    </a:lnTo>
                    <a:lnTo>
                      <a:pt x="389331" y="1119962"/>
                    </a:lnTo>
                    <a:lnTo>
                      <a:pt x="389331" y="1205280"/>
                    </a:lnTo>
                    <a:lnTo>
                      <a:pt x="389331" y="1208328"/>
                    </a:lnTo>
                    <a:lnTo>
                      <a:pt x="381711" y="1208328"/>
                    </a:lnTo>
                    <a:lnTo>
                      <a:pt x="381711" y="1210614"/>
                    </a:lnTo>
                    <a:lnTo>
                      <a:pt x="379425" y="1210614"/>
                    </a:lnTo>
                    <a:lnTo>
                      <a:pt x="376377" y="1212900"/>
                    </a:lnTo>
                    <a:lnTo>
                      <a:pt x="374091" y="1212900"/>
                    </a:lnTo>
                    <a:lnTo>
                      <a:pt x="374091" y="1218234"/>
                    </a:lnTo>
                    <a:lnTo>
                      <a:pt x="371043" y="1218234"/>
                    </a:lnTo>
                    <a:lnTo>
                      <a:pt x="371043" y="1221282"/>
                    </a:lnTo>
                    <a:lnTo>
                      <a:pt x="368757" y="1223568"/>
                    </a:lnTo>
                    <a:lnTo>
                      <a:pt x="368757" y="1224102"/>
                    </a:lnTo>
                    <a:lnTo>
                      <a:pt x="108953" y="1224102"/>
                    </a:lnTo>
                    <a:lnTo>
                      <a:pt x="108953" y="1223568"/>
                    </a:lnTo>
                    <a:lnTo>
                      <a:pt x="106667" y="1223568"/>
                    </a:lnTo>
                    <a:lnTo>
                      <a:pt x="106667" y="1221282"/>
                    </a:lnTo>
                    <a:lnTo>
                      <a:pt x="103619" y="1218234"/>
                    </a:lnTo>
                    <a:lnTo>
                      <a:pt x="103619" y="1215948"/>
                    </a:lnTo>
                    <a:lnTo>
                      <a:pt x="101333" y="1215948"/>
                    </a:lnTo>
                    <a:lnTo>
                      <a:pt x="99047" y="1212900"/>
                    </a:lnTo>
                    <a:lnTo>
                      <a:pt x="95999" y="1212900"/>
                    </a:lnTo>
                    <a:lnTo>
                      <a:pt x="95999" y="1210614"/>
                    </a:lnTo>
                    <a:lnTo>
                      <a:pt x="90665" y="1210614"/>
                    </a:lnTo>
                    <a:lnTo>
                      <a:pt x="90665" y="1127582"/>
                    </a:lnTo>
                    <a:lnTo>
                      <a:pt x="171424" y="1127582"/>
                    </a:lnTo>
                    <a:lnTo>
                      <a:pt x="176758" y="1127569"/>
                    </a:lnTo>
                    <a:lnTo>
                      <a:pt x="176758" y="1122235"/>
                    </a:lnTo>
                    <a:lnTo>
                      <a:pt x="176758" y="1114615"/>
                    </a:lnTo>
                    <a:lnTo>
                      <a:pt x="176758" y="958430"/>
                    </a:lnTo>
                    <a:lnTo>
                      <a:pt x="174066" y="958430"/>
                    </a:lnTo>
                    <a:lnTo>
                      <a:pt x="174066" y="956132"/>
                    </a:lnTo>
                    <a:lnTo>
                      <a:pt x="176758" y="958430"/>
                    </a:lnTo>
                    <a:lnTo>
                      <a:pt x="176758" y="953871"/>
                    </a:lnTo>
                    <a:lnTo>
                      <a:pt x="174066" y="953871"/>
                    </a:lnTo>
                    <a:lnTo>
                      <a:pt x="174066" y="953592"/>
                    </a:lnTo>
                    <a:lnTo>
                      <a:pt x="171424" y="953592"/>
                    </a:lnTo>
                    <a:lnTo>
                      <a:pt x="171424" y="1114615"/>
                    </a:lnTo>
                    <a:lnTo>
                      <a:pt x="171424" y="1114882"/>
                    </a:lnTo>
                    <a:lnTo>
                      <a:pt x="171157" y="1114882"/>
                    </a:lnTo>
                    <a:lnTo>
                      <a:pt x="171424" y="1114615"/>
                    </a:lnTo>
                    <a:lnTo>
                      <a:pt x="171424" y="953592"/>
                    </a:lnTo>
                    <a:lnTo>
                      <a:pt x="163817" y="953592"/>
                    </a:lnTo>
                    <a:lnTo>
                      <a:pt x="163817" y="963752"/>
                    </a:lnTo>
                    <a:lnTo>
                      <a:pt x="163817" y="1114882"/>
                    </a:lnTo>
                    <a:lnTo>
                      <a:pt x="12941" y="1114882"/>
                    </a:lnTo>
                    <a:lnTo>
                      <a:pt x="12941" y="963764"/>
                    </a:lnTo>
                    <a:lnTo>
                      <a:pt x="163817" y="963752"/>
                    </a:lnTo>
                    <a:lnTo>
                      <a:pt x="163817" y="953592"/>
                    </a:lnTo>
                    <a:lnTo>
                      <a:pt x="93713" y="953592"/>
                    </a:lnTo>
                    <a:lnTo>
                      <a:pt x="93713" y="738251"/>
                    </a:lnTo>
                    <a:lnTo>
                      <a:pt x="80772" y="738251"/>
                    </a:lnTo>
                    <a:lnTo>
                      <a:pt x="80772" y="953592"/>
                    </a:lnTo>
                    <a:lnTo>
                      <a:pt x="7632" y="953592"/>
                    </a:lnTo>
                    <a:lnTo>
                      <a:pt x="7632" y="953871"/>
                    </a:lnTo>
                    <a:lnTo>
                      <a:pt x="2298" y="953871"/>
                    </a:lnTo>
                    <a:lnTo>
                      <a:pt x="2298" y="958430"/>
                    </a:lnTo>
                    <a:lnTo>
                      <a:pt x="2298" y="1122235"/>
                    </a:lnTo>
                    <a:lnTo>
                      <a:pt x="10477" y="1122235"/>
                    </a:lnTo>
                    <a:lnTo>
                      <a:pt x="10477" y="1122502"/>
                    </a:lnTo>
                    <a:lnTo>
                      <a:pt x="5105" y="1122502"/>
                    </a:lnTo>
                    <a:lnTo>
                      <a:pt x="5105" y="1125042"/>
                    </a:lnTo>
                    <a:lnTo>
                      <a:pt x="2298" y="1122235"/>
                    </a:lnTo>
                    <a:lnTo>
                      <a:pt x="2298" y="1127569"/>
                    </a:lnTo>
                    <a:lnTo>
                      <a:pt x="5105" y="1127569"/>
                    </a:lnTo>
                    <a:lnTo>
                      <a:pt x="80772" y="1127582"/>
                    </a:lnTo>
                    <a:lnTo>
                      <a:pt x="80772" y="1208328"/>
                    </a:lnTo>
                    <a:lnTo>
                      <a:pt x="77724" y="1208328"/>
                    </a:lnTo>
                    <a:lnTo>
                      <a:pt x="77724" y="1210614"/>
                    </a:lnTo>
                    <a:lnTo>
                      <a:pt x="72390" y="1210614"/>
                    </a:lnTo>
                    <a:lnTo>
                      <a:pt x="72390" y="1212900"/>
                    </a:lnTo>
                    <a:lnTo>
                      <a:pt x="67818" y="1212900"/>
                    </a:lnTo>
                    <a:lnTo>
                      <a:pt x="67818" y="1215948"/>
                    </a:lnTo>
                    <a:lnTo>
                      <a:pt x="64770" y="1215948"/>
                    </a:lnTo>
                    <a:lnTo>
                      <a:pt x="64770" y="1218234"/>
                    </a:lnTo>
                    <a:lnTo>
                      <a:pt x="62484" y="1218234"/>
                    </a:lnTo>
                    <a:lnTo>
                      <a:pt x="62484" y="1223568"/>
                    </a:lnTo>
                    <a:lnTo>
                      <a:pt x="59436" y="1223568"/>
                    </a:lnTo>
                    <a:lnTo>
                      <a:pt x="59436" y="1224102"/>
                    </a:lnTo>
                    <a:lnTo>
                      <a:pt x="0" y="1224102"/>
                    </a:lnTo>
                    <a:lnTo>
                      <a:pt x="0" y="1231722"/>
                    </a:lnTo>
                    <a:lnTo>
                      <a:pt x="0" y="1236802"/>
                    </a:lnTo>
                    <a:lnTo>
                      <a:pt x="57150" y="1236802"/>
                    </a:lnTo>
                    <a:lnTo>
                      <a:pt x="57150" y="1239570"/>
                    </a:lnTo>
                    <a:lnTo>
                      <a:pt x="59436" y="1239570"/>
                    </a:lnTo>
                    <a:lnTo>
                      <a:pt x="59436" y="1247190"/>
                    </a:lnTo>
                    <a:lnTo>
                      <a:pt x="62484" y="1247190"/>
                    </a:lnTo>
                    <a:lnTo>
                      <a:pt x="62484" y="1249476"/>
                    </a:lnTo>
                    <a:lnTo>
                      <a:pt x="64770" y="1252524"/>
                    </a:lnTo>
                    <a:lnTo>
                      <a:pt x="67818" y="1254810"/>
                    </a:lnTo>
                    <a:lnTo>
                      <a:pt x="70091" y="1257096"/>
                    </a:lnTo>
                    <a:lnTo>
                      <a:pt x="72390" y="1257096"/>
                    </a:lnTo>
                    <a:lnTo>
                      <a:pt x="72390" y="1260144"/>
                    </a:lnTo>
                    <a:lnTo>
                      <a:pt x="83058" y="1260144"/>
                    </a:lnTo>
                    <a:lnTo>
                      <a:pt x="93713" y="1260144"/>
                    </a:lnTo>
                    <a:lnTo>
                      <a:pt x="95999" y="1257096"/>
                    </a:lnTo>
                    <a:lnTo>
                      <a:pt x="99047" y="1257096"/>
                    </a:lnTo>
                    <a:lnTo>
                      <a:pt x="99047" y="1254810"/>
                    </a:lnTo>
                    <a:lnTo>
                      <a:pt x="101333" y="1254810"/>
                    </a:lnTo>
                    <a:lnTo>
                      <a:pt x="103619" y="1252524"/>
                    </a:lnTo>
                    <a:lnTo>
                      <a:pt x="103619" y="1249476"/>
                    </a:lnTo>
                    <a:lnTo>
                      <a:pt x="106667" y="1249476"/>
                    </a:lnTo>
                    <a:lnTo>
                      <a:pt x="106667" y="1247190"/>
                    </a:lnTo>
                    <a:lnTo>
                      <a:pt x="108953" y="1244142"/>
                    </a:lnTo>
                    <a:lnTo>
                      <a:pt x="108953" y="1236802"/>
                    </a:lnTo>
                    <a:lnTo>
                      <a:pt x="368757" y="1236802"/>
                    </a:lnTo>
                    <a:lnTo>
                      <a:pt x="368757" y="1244142"/>
                    </a:lnTo>
                    <a:lnTo>
                      <a:pt x="371043" y="1244142"/>
                    </a:lnTo>
                    <a:lnTo>
                      <a:pt x="371043" y="1249476"/>
                    </a:lnTo>
                    <a:lnTo>
                      <a:pt x="374091" y="1249476"/>
                    </a:lnTo>
                    <a:lnTo>
                      <a:pt x="374091" y="1252524"/>
                    </a:lnTo>
                    <a:lnTo>
                      <a:pt x="376377" y="1254810"/>
                    </a:lnTo>
                    <a:lnTo>
                      <a:pt x="379425" y="1254810"/>
                    </a:lnTo>
                    <a:lnTo>
                      <a:pt x="379425" y="1257096"/>
                    </a:lnTo>
                    <a:lnTo>
                      <a:pt x="381711" y="1257096"/>
                    </a:lnTo>
                    <a:lnTo>
                      <a:pt x="384759" y="1260144"/>
                    </a:lnTo>
                    <a:lnTo>
                      <a:pt x="394652" y="1260144"/>
                    </a:lnTo>
                    <a:lnTo>
                      <a:pt x="405320" y="1260144"/>
                    </a:lnTo>
                    <a:lnTo>
                      <a:pt x="405320" y="1257096"/>
                    </a:lnTo>
                    <a:lnTo>
                      <a:pt x="407606" y="1257096"/>
                    </a:lnTo>
                    <a:lnTo>
                      <a:pt x="410654" y="1254810"/>
                    </a:lnTo>
                    <a:lnTo>
                      <a:pt x="412940" y="1252524"/>
                    </a:lnTo>
                    <a:lnTo>
                      <a:pt x="415226" y="1249476"/>
                    </a:lnTo>
                    <a:lnTo>
                      <a:pt x="415226" y="1247190"/>
                    </a:lnTo>
                    <a:lnTo>
                      <a:pt x="418274" y="1247190"/>
                    </a:lnTo>
                    <a:lnTo>
                      <a:pt x="418274" y="1239570"/>
                    </a:lnTo>
                    <a:lnTo>
                      <a:pt x="420560" y="1239570"/>
                    </a:lnTo>
                    <a:lnTo>
                      <a:pt x="420560" y="1236802"/>
                    </a:lnTo>
                    <a:lnTo>
                      <a:pt x="483031" y="1236802"/>
                    </a:lnTo>
                    <a:lnTo>
                      <a:pt x="483031" y="1231722"/>
                    </a:lnTo>
                    <a:lnTo>
                      <a:pt x="483031" y="1224102"/>
                    </a:lnTo>
                    <a:lnTo>
                      <a:pt x="418274" y="1224102"/>
                    </a:lnTo>
                    <a:lnTo>
                      <a:pt x="418274" y="1221282"/>
                    </a:lnTo>
                    <a:lnTo>
                      <a:pt x="412940" y="1215948"/>
                    </a:lnTo>
                    <a:lnTo>
                      <a:pt x="412940" y="1212900"/>
                    </a:lnTo>
                    <a:lnTo>
                      <a:pt x="410654" y="1212900"/>
                    </a:lnTo>
                    <a:lnTo>
                      <a:pt x="410654" y="1210614"/>
                    </a:lnTo>
                    <a:lnTo>
                      <a:pt x="405320" y="1210614"/>
                    </a:lnTo>
                    <a:lnTo>
                      <a:pt x="405320" y="1208328"/>
                    </a:lnTo>
                    <a:lnTo>
                      <a:pt x="402272" y="1208328"/>
                    </a:lnTo>
                    <a:lnTo>
                      <a:pt x="402272" y="1119962"/>
                    </a:lnTo>
                    <a:lnTo>
                      <a:pt x="480745" y="1119962"/>
                    </a:lnTo>
                    <a:lnTo>
                      <a:pt x="485317" y="1119949"/>
                    </a:lnTo>
                    <a:lnTo>
                      <a:pt x="485317" y="1114615"/>
                    </a:lnTo>
                    <a:lnTo>
                      <a:pt x="485317" y="1107262"/>
                    </a:lnTo>
                    <a:lnTo>
                      <a:pt x="485317" y="1107008"/>
                    </a:lnTo>
                    <a:lnTo>
                      <a:pt x="485317" y="940917"/>
                    </a:lnTo>
                    <a:lnTo>
                      <a:pt x="485317" y="935583"/>
                    </a:lnTo>
                    <a:close/>
                  </a:path>
                  <a:path w="488950" h="1260475">
                    <a:moveTo>
                      <a:pt x="488365" y="148564"/>
                    </a:moveTo>
                    <a:lnTo>
                      <a:pt x="484390" y="148564"/>
                    </a:lnTo>
                    <a:lnTo>
                      <a:pt x="484390" y="148412"/>
                    </a:lnTo>
                    <a:lnTo>
                      <a:pt x="475411" y="148412"/>
                    </a:lnTo>
                    <a:lnTo>
                      <a:pt x="475411" y="161112"/>
                    </a:lnTo>
                    <a:lnTo>
                      <a:pt x="475411" y="312242"/>
                    </a:lnTo>
                    <a:lnTo>
                      <a:pt x="324561" y="312242"/>
                    </a:lnTo>
                    <a:lnTo>
                      <a:pt x="324561" y="161518"/>
                    </a:lnTo>
                    <a:lnTo>
                      <a:pt x="324561" y="161112"/>
                    </a:lnTo>
                    <a:lnTo>
                      <a:pt x="475411" y="161112"/>
                    </a:lnTo>
                    <a:lnTo>
                      <a:pt x="475411" y="148412"/>
                    </a:lnTo>
                    <a:lnTo>
                      <a:pt x="319633" y="148412"/>
                    </a:lnTo>
                    <a:lnTo>
                      <a:pt x="319633" y="161112"/>
                    </a:lnTo>
                    <a:lnTo>
                      <a:pt x="319227" y="161518"/>
                    </a:lnTo>
                    <a:lnTo>
                      <a:pt x="319227" y="161112"/>
                    </a:lnTo>
                    <a:lnTo>
                      <a:pt x="319633" y="161112"/>
                    </a:lnTo>
                    <a:lnTo>
                      <a:pt x="319633" y="148412"/>
                    </a:lnTo>
                    <a:lnTo>
                      <a:pt x="319227" y="148412"/>
                    </a:lnTo>
                    <a:lnTo>
                      <a:pt x="319227" y="148564"/>
                    </a:lnTo>
                    <a:lnTo>
                      <a:pt x="313905" y="148564"/>
                    </a:lnTo>
                    <a:lnTo>
                      <a:pt x="313905" y="156184"/>
                    </a:lnTo>
                    <a:lnTo>
                      <a:pt x="313905" y="316941"/>
                    </a:lnTo>
                    <a:lnTo>
                      <a:pt x="322033" y="316941"/>
                    </a:lnTo>
                    <a:lnTo>
                      <a:pt x="322033" y="317322"/>
                    </a:lnTo>
                    <a:lnTo>
                      <a:pt x="316814" y="317322"/>
                    </a:lnTo>
                    <a:lnTo>
                      <a:pt x="316814" y="319862"/>
                    </a:lnTo>
                    <a:lnTo>
                      <a:pt x="313905" y="316941"/>
                    </a:lnTo>
                    <a:lnTo>
                      <a:pt x="313905" y="322275"/>
                    </a:lnTo>
                    <a:lnTo>
                      <a:pt x="316814" y="322275"/>
                    </a:lnTo>
                    <a:lnTo>
                      <a:pt x="316814" y="322402"/>
                    </a:lnTo>
                    <a:lnTo>
                      <a:pt x="389331" y="322402"/>
                    </a:lnTo>
                    <a:lnTo>
                      <a:pt x="389331" y="563702"/>
                    </a:lnTo>
                    <a:lnTo>
                      <a:pt x="319227" y="563702"/>
                    </a:lnTo>
                    <a:lnTo>
                      <a:pt x="319227" y="568782"/>
                    </a:lnTo>
                    <a:lnTo>
                      <a:pt x="319227" y="573862"/>
                    </a:lnTo>
                    <a:lnTo>
                      <a:pt x="477608" y="573862"/>
                    </a:lnTo>
                    <a:lnTo>
                      <a:pt x="477608" y="568782"/>
                    </a:lnTo>
                    <a:lnTo>
                      <a:pt x="484238" y="568782"/>
                    </a:lnTo>
                    <a:lnTo>
                      <a:pt x="484238" y="566242"/>
                    </a:lnTo>
                    <a:lnTo>
                      <a:pt x="488365" y="569125"/>
                    </a:lnTo>
                    <a:lnTo>
                      <a:pt x="488365" y="563791"/>
                    </a:lnTo>
                    <a:lnTo>
                      <a:pt x="484238" y="563791"/>
                    </a:lnTo>
                    <a:lnTo>
                      <a:pt x="402272" y="563702"/>
                    </a:lnTo>
                    <a:lnTo>
                      <a:pt x="402272" y="322402"/>
                    </a:lnTo>
                    <a:lnTo>
                      <a:pt x="480745" y="322402"/>
                    </a:lnTo>
                    <a:lnTo>
                      <a:pt x="480745" y="322275"/>
                    </a:lnTo>
                    <a:lnTo>
                      <a:pt x="488365" y="322275"/>
                    </a:lnTo>
                    <a:lnTo>
                      <a:pt x="488365" y="316941"/>
                    </a:lnTo>
                    <a:lnTo>
                      <a:pt x="488365" y="312369"/>
                    </a:lnTo>
                    <a:lnTo>
                      <a:pt x="488365" y="156184"/>
                    </a:lnTo>
                    <a:lnTo>
                      <a:pt x="477786" y="156184"/>
                    </a:lnTo>
                    <a:lnTo>
                      <a:pt x="477786" y="156032"/>
                    </a:lnTo>
                    <a:lnTo>
                      <a:pt x="484390" y="156032"/>
                    </a:lnTo>
                    <a:lnTo>
                      <a:pt x="484390" y="152209"/>
                    </a:lnTo>
                    <a:lnTo>
                      <a:pt x="488365" y="156184"/>
                    </a:lnTo>
                    <a:lnTo>
                      <a:pt x="488365" y="148564"/>
                    </a:lnTo>
                    <a:close/>
                  </a:path>
                </a:pathLst>
              </a:custGeom>
              <a:solidFill>
                <a:srgbClr val="000000"/>
              </a:solidFill>
            </p:spPr>
            <p:txBody>
              <a:bodyPr wrap="square" lIns="0" tIns="0" rIns="0" bIns="0" rtlCol="0"/>
              <a:lstStyle/>
              <a:p>
                <a:endParaRPr/>
              </a:p>
            </p:txBody>
          </p:sp>
          <p:sp>
            <p:nvSpPr>
              <p:cNvPr id="14" name="object 14"/>
              <p:cNvSpPr/>
              <p:nvPr/>
            </p:nvSpPr>
            <p:spPr>
              <a:xfrm>
                <a:off x="6378156" y="1950389"/>
                <a:ext cx="727710" cy="880744"/>
              </a:xfrm>
              <a:custGeom>
                <a:avLst/>
                <a:gdLst/>
                <a:ahLst/>
                <a:cxnLst/>
                <a:rect l="l" t="t" r="r" b="b"/>
                <a:pathLst>
                  <a:path w="727709" h="880744">
                    <a:moveTo>
                      <a:pt x="49517" y="342849"/>
                    </a:moveTo>
                    <a:lnTo>
                      <a:pt x="47231" y="342849"/>
                    </a:lnTo>
                    <a:lnTo>
                      <a:pt x="47231" y="338277"/>
                    </a:lnTo>
                    <a:lnTo>
                      <a:pt x="44183" y="338277"/>
                    </a:lnTo>
                    <a:lnTo>
                      <a:pt x="44183" y="335229"/>
                    </a:lnTo>
                    <a:lnTo>
                      <a:pt x="39624" y="335229"/>
                    </a:lnTo>
                    <a:lnTo>
                      <a:pt x="39624" y="332943"/>
                    </a:lnTo>
                    <a:lnTo>
                      <a:pt x="34290" y="332943"/>
                    </a:lnTo>
                    <a:lnTo>
                      <a:pt x="31242" y="329895"/>
                    </a:lnTo>
                    <a:lnTo>
                      <a:pt x="23622" y="329895"/>
                    </a:lnTo>
                    <a:lnTo>
                      <a:pt x="21336" y="327609"/>
                    </a:lnTo>
                    <a:lnTo>
                      <a:pt x="12954" y="327609"/>
                    </a:lnTo>
                    <a:lnTo>
                      <a:pt x="12954" y="324561"/>
                    </a:lnTo>
                    <a:lnTo>
                      <a:pt x="10668" y="324561"/>
                    </a:lnTo>
                    <a:lnTo>
                      <a:pt x="10668" y="314655"/>
                    </a:lnTo>
                    <a:lnTo>
                      <a:pt x="12954" y="314655"/>
                    </a:lnTo>
                    <a:lnTo>
                      <a:pt x="12954" y="311607"/>
                    </a:lnTo>
                    <a:lnTo>
                      <a:pt x="18288" y="311607"/>
                    </a:lnTo>
                    <a:lnTo>
                      <a:pt x="21336" y="309321"/>
                    </a:lnTo>
                    <a:lnTo>
                      <a:pt x="28956" y="309321"/>
                    </a:lnTo>
                    <a:lnTo>
                      <a:pt x="28956" y="311607"/>
                    </a:lnTo>
                    <a:lnTo>
                      <a:pt x="34290" y="311607"/>
                    </a:lnTo>
                    <a:lnTo>
                      <a:pt x="34290" y="314655"/>
                    </a:lnTo>
                    <a:lnTo>
                      <a:pt x="36576" y="314655"/>
                    </a:lnTo>
                    <a:lnTo>
                      <a:pt x="36576" y="316941"/>
                    </a:lnTo>
                    <a:lnTo>
                      <a:pt x="39624" y="316941"/>
                    </a:lnTo>
                    <a:lnTo>
                      <a:pt x="39624" y="322275"/>
                    </a:lnTo>
                    <a:lnTo>
                      <a:pt x="47231" y="322275"/>
                    </a:lnTo>
                    <a:lnTo>
                      <a:pt x="47231" y="314655"/>
                    </a:lnTo>
                    <a:lnTo>
                      <a:pt x="44183" y="314655"/>
                    </a:lnTo>
                    <a:lnTo>
                      <a:pt x="44183" y="309321"/>
                    </a:lnTo>
                    <a:lnTo>
                      <a:pt x="41897" y="309321"/>
                    </a:lnTo>
                    <a:lnTo>
                      <a:pt x="41897" y="307035"/>
                    </a:lnTo>
                    <a:lnTo>
                      <a:pt x="36576" y="307035"/>
                    </a:lnTo>
                    <a:lnTo>
                      <a:pt x="36576" y="303987"/>
                    </a:lnTo>
                    <a:lnTo>
                      <a:pt x="12954" y="303987"/>
                    </a:lnTo>
                    <a:lnTo>
                      <a:pt x="10668" y="307035"/>
                    </a:lnTo>
                    <a:lnTo>
                      <a:pt x="8382" y="307035"/>
                    </a:lnTo>
                    <a:lnTo>
                      <a:pt x="8382" y="309321"/>
                    </a:lnTo>
                    <a:lnTo>
                      <a:pt x="5334" y="309321"/>
                    </a:lnTo>
                    <a:lnTo>
                      <a:pt x="5334" y="311607"/>
                    </a:lnTo>
                    <a:lnTo>
                      <a:pt x="3048" y="311607"/>
                    </a:lnTo>
                    <a:lnTo>
                      <a:pt x="3048" y="327609"/>
                    </a:lnTo>
                    <a:lnTo>
                      <a:pt x="5334" y="327609"/>
                    </a:lnTo>
                    <a:lnTo>
                      <a:pt x="5334" y="329895"/>
                    </a:lnTo>
                    <a:lnTo>
                      <a:pt x="8382" y="329895"/>
                    </a:lnTo>
                    <a:lnTo>
                      <a:pt x="8382" y="332943"/>
                    </a:lnTo>
                    <a:lnTo>
                      <a:pt x="10668" y="332943"/>
                    </a:lnTo>
                    <a:lnTo>
                      <a:pt x="12954" y="335229"/>
                    </a:lnTo>
                    <a:lnTo>
                      <a:pt x="18288" y="335229"/>
                    </a:lnTo>
                    <a:lnTo>
                      <a:pt x="21336" y="338277"/>
                    </a:lnTo>
                    <a:lnTo>
                      <a:pt x="28956" y="338277"/>
                    </a:lnTo>
                    <a:lnTo>
                      <a:pt x="28956" y="340563"/>
                    </a:lnTo>
                    <a:lnTo>
                      <a:pt x="36576" y="340563"/>
                    </a:lnTo>
                    <a:lnTo>
                      <a:pt x="36576" y="342849"/>
                    </a:lnTo>
                    <a:lnTo>
                      <a:pt x="39624" y="342849"/>
                    </a:lnTo>
                    <a:lnTo>
                      <a:pt x="39624" y="345897"/>
                    </a:lnTo>
                    <a:lnTo>
                      <a:pt x="41897" y="345897"/>
                    </a:lnTo>
                    <a:lnTo>
                      <a:pt x="41897" y="353517"/>
                    </a:lnTo>
                    <a:lnTo>
                      <a:pt x="39624" y="353517"/>
                    </a:lnTo>
                    <a:lnTo>
                      <a:pt x="39624" y="355803"/>
                    </a:lnTo>
                    <a:lnTo>
                      <a:pt x="36576" y="355803"/>
                    </a:lnTo>
                    <a:lnTo>
                      <a:pt x="36576" y="358851"/>
                    </a:lnTo>
                    <a:lnTo>
                      <a:pt x="16002" y="358851"/>
                    </a:lnTo>
                    <a:lnTo>
                      <a:pt x="16002" y="355803"/>
                    </a:lnTo>
                    <a:lnTo>
                      <a:pt x="10668" y="355803"/>
                    </a:lnTo>
                    <a:lnTo>
                      <a:pt x="10668" y="351231"/>
                    </a:lnTo>
                    <a:lnTo>
                      <a:pt x="8382" y="351231"/>
                    </a:lnTo>
                    <a:lnTo>
                      <a:pt x="8382" y="345897"/>
                    </a:lnTo>
                    <a:lnTo>
                      <a:pt x="0" y="345897"/>
                    </a:lnTo>
                    <a:lnTo>
                      <a:pt x="0" y="353517"/>
                    </a:lnTo>
                    <a:lnTo>
                      <a:pt x="3048" y="353517"/>
                    </a:lnTo>
                    <a:lnTo>
                      <a:pt x="3048" y="358851"/>
                    </a:lnTo>
                    <a:lnTo>
                      <a:pt x="5334" y="358851"/>
                    </a:lnTo>
                    <a:lnTo>
                      <a:pt x="5334" y="361137"/>
                    </a:lnTo>
                    <a:lnTo>
                      <a:pt x="8382" y="361137"/>
                    </a:lnTo>
                    <a:lnTo>
                      <a:pt x="8382" y="364185"/>
                    </a:lnTo>
                    <a:lnTo>
                      <a:pt x="12954" y="364185"/>
                    </a:lnTo>
                    <a:lnTo>
                      <a:pt x="12954" y="366471"/>
                    </a:lnTo>
                    <a:lnTo>
                      <a:pt x="36576" y="366471"/>
                    </a:lnTo>
                    <a:lnTo>
                      <a:pt x="36576" y="364185"/>
                    </a:lnTo>
                    <a:lnTo>
                      <a:pt x="41897" y="364185"/>
                    </a:lnTo>
                    <a:lnTo>
                      <a:pt x="41897" y="361137"/>
                    </a:lnTo>
                    <a:lnTo>
                      <a:pt x="44183" y="361137"/>
                    </a:lnTo>
                    <a:lnTo>
                      <a:pt x="44183" y="358851"/>
                    </a:lnTo>
                    <a:lnTo>
                      <a:pt x="47231" y="358851"/>
                    </a:lnTo>
                    <a:lnTo>
                      <a:pt x="47231" y="353517"/>
                    </a:lnTo>
                    <a:lnTo>
                      <a:pt x="49517" y="353517"/>
                    </a:lnTo>
                    <a:lnTo>
                      <a:pt x="49517" y="342849"/>
                    </a:lnTo>
                    <a:close/>
                  </a:path>
                  <a:path w="727709" h="880744">
                    <a:moveTo>
                      <a:pt x="70091" y="303987"/>
                    </a:moveTo>
                    <a:lnTo>
                      <a:pt x="62471" y="303987"/>
                    </a:lnTo>
                    <a:lnTo>
                      <a:pt x="62471" y="366458"/>
                    </a:lnTo>
                    <a:lnTo>
                      <a:pt x="70091" y="366458"/>
                    </a:lnTo>
                    <a:lnTo>
                      <a:pt x="70091" y="303987"/>
                    </a:lnTo>
                    <a:close/>
                  </a:path>
                  <a:path w="727709" h="880744">
                    <a:moveTo>
                      <a:pt x="296367" y="499033"/>
                    </a:moveTo>
                    <a:lnTo>
                      <a:pt x="294081" y="499033"/>
                    </a:lnTo>
                    <a:lnTo>
                      <a:pt x="294081" y="493699"/>
                    </a:lnTo>
                    <a:lnTo>
                      <a:pt x="291033" y="493699"/>
                    </a:lnTo>
                    <a:lnTo>
                      <a:pt x="291033" y="491413"/>
                    </a:lnTo>
                    <a:lnTo>
                      <a:pt x="288747" y="491413"/>
                    </a:lnTo>
                    <a:lnTo>
                      <a:pt x="288747" y="488365"/>
                    </a:lnTo>
                    <a:lnTo>
                      <a:pt x="285699" y="488365"/>
                    </a:lnTo>
                    <a:lnTo>
                      <a:pt x="285699" y="486079"/>
                    </a:lnTo>
                    <a:lnTo>
                      <a:pt x="283413" y="486079"/>
                    </a:lnTo>
                    <a:lnTo>
                      <a:pt x="281127" y="483031"/>
                    </a:lnTo>
                    <a:lnTo>
                      <a:pt x="270459" y="483031"/>
                    </a:lnTo>
                    <a:lnTo>
                      <a:pt x="259803" y="483031"/>
                    </a:lnTo>
                    <a:lnTo>
                      <a:pt x="259803" y="486079"/>
                    </a:lnTo>
                    <a:lnTo>
                      <a:pt x="257517" y="486079"/>
                    </a:lnTo>
                    <a:lnTo>
                      <a:pt x="254469" y="488365"/>
                    </a:lnTo>
                    <a:lnTo>
                      <a:pt x="252171" y="488365"/>
                    </a:lnTo>
                    <a:lnTo>
                      <a:pt x="252171" y="491413"/>
                    </a:lnTo>
                    <a:lnTo>
                      <a:pt x="249897" y="491413"/>
                    </a:lnTo>
                    <a:lnTo>
                      <a:pt x="249897" y="493699"/>
                    </a:lnTo>
                    <a:lnTo>
                      <a:pt x="246849" y="495985"/>
                    </a:lnTo>
                    <a:lnTo>
                      <a:pt x="246849" y="501319"/>
                    </a:lnTo>
                    <a:lnTo>
                      <a:pt x="244563" y="501319"/>
                    </a:lnTo>
                    <a:lnTo>
                      <a:pt x="244563" y="509701"/>
                    </a:lnTo>
                    <a:lnTo>
                      <a:pt x="244563" y="514273"/>
                    </a:lnTo>
                    <a:lnTo>
                      <a:pt x="246849" y="517321"/>
                    </a:lnTo>
                    <a:lnTo>
                      <a:pt x="246849" y="519607"/>
                    </a:lnTo>
                    <a:lnTo>
                      <a:pt x="249897" y="522655"/>
                    </a:lnTo>
                    <a:lnTo>
                      <a:pt x="249897" y="524929"/>
                    </a:lnTo>
                    <a:lnTo>
                      <a:pt x="252171" y="524929"/>
                    </a:lnTo>
                    <a:lnTo>
                      <a:pt x="252171" y="527215"/>
                    </a:lnTo>
                    <a:lnTo>
                      <a:pt x="254469" y="527215"/>
                    </a:lnTo>
                    <a:lnTo>
                      <a:pt x="254469" y="530263"/>
                    </a:lnTo>
                    <a:lnTo>
                      <a:pt x="257517" y="530263"/>
                    </a:lnTo>
                    <a:lnTo>
                      <a:pt x="259803" y="532549"/>
                    </a:lnTo>
                    <a:lnTo>
                      <a:pt x="265137" y="532549"/>
                    </a:lnTo>
                    <a:lnTo>
                      <a:pt x="265137" y="535597"/>
                    </a:lnTo>
                    <a:lnTo>
                      <a:pt x="270459" y="535597"/>
                    </a:lnTo>
                    <a:lnTo>
                      <a:pt x="275793" y="535597"/>
                    </a:lnTo>
                    <a:lnTo>
                      <a:pt x="278079" y="532549"/>
                    </a:lnTo>
                    <a:lnTo>
                      <a:pt x="283413" y="532549"/>
                    </a:lnTo>
                    <a:lnTo>
                      <a:pt x="283413" y="530263"/>
                    </a:lnTo>
                    <a:lnTo>
                      <a:pt x="285699" y="530263"/>
                    </a:lnTo>
                    <a:lnTo>
                      <a:pt x="291033" y="524929"/>
                    </a:lnTo>
                    <a:lnTo>
                      <a:pt x="294081" y="522655"/>
                    </a:lnTo>
                    <a:lnTo>
                      <a:pt x="294081" y="519607"/>
                    </a:lnTo>
                    <a:lnTo>
                      <a:pt x="296367" y="517321"/>
                    </a:lnTo>
                    <a:lnTo>
                      <a:pt x="296367" y="509701"/>
                    </a:lnTo>
                    <a:lnTo>
                      <a:pt x="296367" y="499033"/>
                    </a:lnTo>
                    <a:close/>
                  </a:path>
                  <a:path w="727709" h="880744">
                    <a:moveTo>
                      <a:pt x="298653" y="685685"/>
                    </a:moveTo>
                    <a:lnTo>
                      <a:pt x="296367" y="685685"/>
                    </a:lnTo>
                    <a:lnTo>
                      <a:pt x="296367" y="683399"/>
                    </a:lnTo>
                    <a:lnTo>
                      <a:pt x="294081" y="683399"/>
                    </a:lnTo>
                    <a:lnTo>
                      <a:pt x="294081" y="681113"/>
                    </a:lnTo>
                    <a:lnTo>
                      <a:pt x="291033" y="681113"/>
                    </a:lnTo>
                    <a:lnTo>
                      <a:pt x="291033" y="688733"/>
                    </a:lnTo>
                    <a:lnTo>
                      <a:pt x="291033" y="698639"/>
                    </a:lnTo>
                    <a:lnTo>
                      <a:pt x="288747" y="698639"/>
                    </a:lnTo>
                    <a:lnTo>
                      <a:pt x="288747" y="701687"/>
                    </a:lnTo>
                    <a:lnTo>
                      <a:pt x="285699" y="701687"/>
                    </a:lnTo>
                    <a:lnTo>
                      <a:pt x="285699" y="703973"/>
                    </a:lnTo>
                    <a:lnTo>
                      <a:pt x="262851" y="703973"/>
                    </a:lnTo>
                    <a:lnTo>
                      <a:pt x="262851" y="683399"/>
                    </a:lnTo>
                    <a:lnTo>
                      <a:pt x="285699" y="683399"/>
                    </a:lnTo>
                    <a:lnTo>
                      <a:pt x="285699" y="685685"/>
                    </a:lnTo>
                    <a:lnTo>
                      <a:pt x="288747" y="685685"/>
                    </a:lnTo>
                    <a:lnTo>
                      <a:pt x="288747" y="688733"/>
                    </a:lnTo>
                    <a:lnTo>
                      <a:pt x="291033" y="688733"/>
                    </a:lnTo>
                    <a:lnTo>
                      <a:pt x="291033" y="681113"/>
                    </a:lnTo>
                    <a:lnTo>
                      <a:pt x="291033" y="675792"/>
                    </a:lnTo>
                    <a:lnTo>
                      <a:pt x="294081" y="675792"/>
                    </a:lnTo>
                    <a:lnTo>
                      <a:pt x="294081" y="672744"/>
                    </a:lnTo>
                    <a:lnTo>
                      <a:pt x="296367" y="672744"/>
                    </a:lnTo>
                    <a:lnTo>
                      <a:pt x="296367" y="657504"/>
                    </a:lnTo>
                    <a:lnTo>
                      <a:pt x="294081" y="657504"/>
                    </a:lnTo>
                    <a:lnTo>
                      <a:pt x="294081" y="654456"/>
                    </a:lnTo>
                    <a:lnTo>
                      <a:pt x="291033" y="654456"/>
                    </a:lnTo>
                    <a:lnTo>
                      <a:pt x="291033" y="652170"/>
                    </a:lnTo>
                    <a:lnTo>
                      <a:pt x="288747" y="652170"/>
                    </a:lnTo>
                    <a:lnTo>
                      <a:pt x="288747" y="659790"/>
                    </a:lnTo>
                    <a:lnTo>
                      <a:pt x="288747" y="672744"/>
                    </a:lnTo>
                    <a:lnTo>
                      <a:pt x="285699" y="672744"/>
                    </a:lnTo>
                    <a:lnTo>
                      <a:pt x="285699" y="675792"/>
                    </a:lnTo>
                    <a:lnTo>
                      <a:pt x="262851" y="675792"/>
                    </a:lnTo>
                    <a:lnTo>
                      <a:pt x="262851" y="657504"/>
                    </a:lnTo>
                    <a:lnTo>
                      <a:pt x="285699" y="657504"/>
                    </a:lnTo>
                    <a:lnTo>
                      <a:pt x="285699" y="659790"/>
                    </a:lnTo>
                    <a:lnTo>
                      <a:pt x="288747" y="659790"/>
                    </a:lnTo>
                    <a:lnTo>
                      <a:pt x="288747" y="652170"/>
                    </a:lnTo>
                    <a:lnTo>
                      <a:pt x="285699" y="652170"/>
                    </a:lnTo>
                    <a:lnTo>
                      <a:pt x="285699" y="649884"/>
                    </a:lnTo>
                    <a:lnTo>
                      <a:pt x="252171" y="649884"/>
                    </a:lnTo>
                    <a:lnTo>
                      <a:pt x="252171" y="711593"/>
                    </a:lnTo>
                    <a:lnTo>
                      <a:pt x="285699" y="711593"/>
                    </a:lnTo>
                    <a:lnTo>
                      <a:pt x="288747" y="709307"/>
                    </a:lnTo>
                    <a:lnTo>
                      <a:pt x="294081" y="709307"/>
                    </a:lnTo>
                    <a:lnTo>
                      <a:pt x="294081" y="707021"/>
                    </a:lnTo>
                    <a:lnTo>
                      <a:pt x="296367" y="707021"/>
                    </a:lnTo>
                    <a:lnTo>
                      <a:pt x="296367" y="703973"/>
                    </a:lnTo>
                    <a:lnTo>
                      <a:pt x="298653" y="701687"/>
                    </a:lnTo>
                    <a:lnTo>
                      <a:pt x="298653" y="685685"/>
                    </a:lnTo>
                    <a:close/>
                  </a:path>
                  <a:path w="727709" h="880744">
                    <a:moveTo>
                      <a:pt x="301701" y="288759"/>
                    </a:moveTo>
                    <a:lnTo>
                      <a:pt x="294779" y="270471"/>
                    </a:lnTo>
                    <a:lnTo>
                      <a:pt x="291896" y="262851"/>
                    </a:lnTo>
                    <a:lnTo>
                      <a:pt x="283413" y="240423"/>
                    </a:lnTo>
                    <a:lnTo>
                      <a:pt x="283413" y="262851"/>
                    </a:lnTo>
                    <a:lnTo>
                      <a:pt x="262851" y="262851"/>
                    </a:lnTo>
                    <a:lnTo>
                      <a:pt x="270459" y="244563"/>
                    </a:lnTo>
                    <a:lnTo>
                      <a:pt x="270459" y="236943"/>
                    </a:lnTo>
                    <a:lnTo>
                      <a:pt x="272745" y="236943"/>
                    </a:lnTo>
                    <a:lnTo>
                      <a:pt x="272745" y="239229"/>
                    </a:lnTo>
                    <a:lnTo>
                      <a:pt x="275793" y="239229"/>
                    </a:lnTo>
                    <a:lnTo>
                      <a:pt x="275793" y="246849"/>
                    </a:lnTo>
                    <a:lnTo>
                      <a:pt x="278079" y="246849"/>
                    </a:lnTo>
                    <a:lnTo>
                      <a:pt x="283413" y="262851"/>
                    </a:lnTo>
                    <a:lnTo>
                      <a:pt x="283413" y="240423"/>
                    </a:lnTo>
                    <a:lnTo>
                      <a:pt x="280949" y="233895"/>
                    </a:lnTo>
                    <a:lnTo>
                      <a:pt x="278079" y="226275"/>
                    </a:lnTo>
                    <a:lnTo>
                      <a:pt x="268173" y="226275"/>
                    </a:lnTo>
                    <a:lnTo>
                      <a:pt x="244563" y="288759"/>
                    </a:lnTo>
                    <a:lnTo>
                      <a:pt x="252171" y="288759"/>
                    </a:lnTo>
                    <a:lnTo>
                      <a:pt x="259803" y="270471"/>
                    </a:lnTo>
                    <a:lnTo>
                      <a:pt x="285699" y="270471"/>
                    </a:lnTo>
                    <a:lnTo>
                      <a:pt x="294081" y="288759"/>
                    </a:lnTo>
                    <a:lnTo>
                      <a:pt x="301701" y="288759"/>
                    </a:lnTo>
                    <a:close/>
                  </a:path>
                  <a:path w="727709" h="880744">
                    <a:moveTo>
                      <a:pt x="423595" y="870280"/>
                    </a:moveTo>
                    <a:lnTo>
                      <a:pt x="272745" y="870280"/>
                    </a:lnTo>
                    <a:lnTo>
                      <a:pt x="272745" y="875360"/>
                    </a:lnTo>
                    <a:lnTo>
                      <a:pt x="272745" y="880440"/>
                    </a:lnTo>
                    <a:lnTo>
                      <a:pt x="423595" y="880440"/>
                    </a:lnTo>
                    <a:lnTo>
                      <a:pt x="423595" y="875360"/>
                    </a:lnTo>
                    <a:lnTo>
                      <a:pt x="423595" y="870280"/>
                    </a:lnTo>
                    <a:close/>
                  </a:path>
                  <a:path w="727709" h="880744">
                    <a:moveTo>
                      <a:pt x="670445" y="595033"/>
                    </a:moveTo>
                    <a:lnTo>
                      <a:pt x="657491" y="595033"/>
                    </a:lnTo>
                    <a:lnTo>
                      <a:pt x="657491" y="753440"/>
                    </a:lnTo>
                    <a:lnTo>
                      <a:pt x="506641" y="753440"/>
                    </a:lnTo>
                    <a:lnTo>
                      <a:pt x="506641" y="600354"/>
                    </a:lnTo>
                    <a:lnTo>
                      <a:pt x="506641" y="595033"/>
                    </a:lnTo>
                    <a:lnTo>
                      <a:pt x="501307" y="600354"/>
                    </a:lnTo>
                    <a:lnTo>
                      <a:pt x="501307" y="589699"/>
                    </a:lnTo>
                    <a:lnTo>
                      <a:pt x="495985" y="589699"/>
                    </a:lnTo>
                    <a:lnTo>
                      <a:pt x="495985" y="595033"/>
                    </a:lnTo>
                    <a:lnTo>
                      <a:pt x="495985" y="758825"/>
                    </a:lnTo>
                    <a:lnTo>
                      <a:pt x="498208" y="758825"/>
                    </a:lnTo>
                    <a:lnTo>
                      <a:pt x="498208" y="761060"/>
                    </a:lnTo>
                    <a:lnTo>
                      <a:pt x="495985" y="758825"/>
                    </a:lnTo>
                    <a:lnTo>
                      <a:pt x="495985" y="764159"/>
                    </a:lnTo>
                    <a:lnTo>
                      <a:pt x="501307" y="764159"/>
                    </a:lnTo>
                    <a:lnTo>
                      <a:pt x="500748" y="763600"/>
                    </a:lnTo>
                    <a:lnTo>
                      <a:pt x="662825" y="763600"/>
                    </a:lnTo>
                    <a:lnTo>
                      <a:pt x="662825" y="764159"/>
                    </a:lnTo>
                    <a:lnTo>
                      <a:pt x="670445" y="764159"/>
                    </a:lnTo>
                    <a:lnTo>
                      <a:pt x="670445" y="758825"/>
                    </a:lnTo>
                    <a:lnTo>
                      <a:pt x="670445" y="753491"/>
                    </a:lnTo>
                    <a:lnTo>
                      <a:pt x="670445" y="595033"/>
                    </a:lnTo>
                    <a:close/>
                  </a:path>
                  <a:path w="727709" h="880744">
                    <a:moveTo>
                      <a:pt x="670445" y="589699"/>
                    </a:moveTo>
                    <a:lnTo>
                      <a:pt x="662825" y="589699"/>
                    </a:lnTo>
                    <a:lnTo>
                      <a:pt x="670445" y="595033"/>
                    </a:lnTo>
                    <a:lnTo>
                      <a:pt x="670445" y="589699"/>
                    </a:lnTo>
                    <a:close/>
                  </a:path>
                  <a:path w="727709" h="880744">
                    <a:moveTo>
                      <a:pt x="675779" y="23190"/>
                    </a:moveTo>
                    <a:lnTo>
                      <a:pt x="597306" y="23190"/>
                    </a:lnTo>
                    <a:lnTo>
                      <a:pt x="597306" y="18288"/>
                    </a:lnTo>
                    <a:lnTo>
                      <a:pt x="595020" y="18288"/>
                    </a:lnTo>
                    <a:lnTo>
                      <a:pt x="595020" y="16002"/>
                    </a:lnTo>
                    <a:lnTo>
                      <a:pt x="592734" y="12954"/>
                    </a:lnTo>
                    <a:lnTo>
                      <a:pt x="592734" y="10668"/>
                    </a:lnTo>
                    <a:lnTo>
                      <a:pt x="589686" y="10668"/>
                    </a:lnTo>
                    <a:lnTo>
                      <a:pt x="589686" y="8382"/>
                    </a:lnTo>
                    <a:lnTo>
                      <a:pt x="587400" y="8382"/>
                    </a:lnTo>
                    <a:lnTo>
                      <a:pt x="587400" y="5334"/>
                    </a:lnTo>
                    <a:lnTo>
                      <a:pt x="584352" y="5334"/>
                    </a:lnTo>
                    <a:lnTo>
                      <a:pt x="584352" y="3048"/>
                    </a:lnTo>
                    <a:lnTo>
                      <a:pt x="576732" y="3048"/>
                    </a:lnTo>
                    <a:lnTo>
                      <a:pt x="576732" y="0"/>
                    </a:lnTo>
                    <a:lnTo>
                      <a:pt x="571411" y="0"/>
                    </a:lnTo>
                    <a:lnTo>
                      <a:pt x="566839" y="0"/>
                    </a:lnTo>
                    <a:lnTo>
                      <a:pt x="563791" y="3048"/>
                    </a:lnTo>
                    <a:lnTo>
                      <a:pt x="558457" y="3048"/>
                    </a:lnTo>
                    <a:lnTo>
                      <a:pt x="558457" y="5334"/>
                    </a:lnTo>
                    <a:lnTo>
                      <a:pt x="556171" y="5334"/>
                    </a:lnTo>
                    <a:lnTo>
                      <a:pt x="550837" y="10668"/>
                    </a:lnTo>
                    <a:lnTo>
                      <a:pt x="550837" y="12954"/>
                    </a:lnTo>
                    <a:lnTo>
                      <a:pt x="548551" y="12954"/>
                    </a:lnTo>
                    <a:lnTo>
                      <a:pt x="548551" y="16002"/>
                    </a:lnTo>
                    <a:lnTo>
                      <a:pt x="545503" y="18288"/>
                    </a:lnTo>
                    <a:lnTo>
                      <a:pt x="545503" y="23190"/>
                    </a:lnTo>
                    <a:lnTo>
                      <a:pt x="291033" y="23190"/>
                    </a:lnTo>
                    <a:lnTo>
                      <a:pt x="291033" y="16002"/>
                    </a:lnTo>
                    <a:lnTo>
                      <a:pt x="288747" y="16002"/>
                    </a:lnTo>
                    <a:lnTo>
                      <a:pt x="288747" y="12954"/>
                    </a:lnTo>
                    <a:lnTo>
                      <a:pt x="285699" y="10668"/>
                    </a:lnTo>
                    <a:lnTo>
                      <a:pt x="285699" y="8382"/>
                    </a:lnTo>
                    <a:lnTo>
                      <a:pt x="283413" y="8382"/>
                    </a:lnTo>
                    <a:lnTo>
                      <a:pt x="281127" y="5334"/>
                    </a:lnTo>
                    <a:lnTo>
                      <a:pt x="278079" y="3048"/>
                    </a:lnTo>
                    <a:lnTo>
                      <a:pt x="272745" y="3048"/>
                    </a:lnTo>
                    <a:lnTo>
                      <a:pt x="270459" y="0"/>
                    </a:lnTo>
                    <a:lnTo>
                      <a:pt x="265137" y="0"/>
                    </a:lnTo>
                    <a:lnTo>
                      <a:pt x="259803" y="0"/>
                    </a:lnTo>
                    <a:lnTo>
                      <a:pt x="259803" y="3048"/>
                    </a:lnTo>
                    <a:lnTo>
                      <a:pt x="254469" y="3048"/>
                    </a:lnTo>
                    <a:lnTo>
                      <a:pt x="252171" y="5334"/>
                    </a:lnTo>
                    <a:lnTo>
                      <a:pt x="249897" y="5334"/>
                    </a:lnTo>
                    <a:lnTo>
                      <a:pt x="249897" y="8382"/>
                    </a:lnTo>
                    <a:lnTo>
                      <a:pt x="246849" y="8382"/>
                    </a:lnTo>
                    <a:lnTo>
                      <a:pt x="246849" y="10668"/>
                    </a:lnTo>
                    <a:lnTo>
                      <a:pt x="244563" y="10668"/>
                    </a:lnTo>
                    <a:lnTo>
                      <a:pt x="244563" y="16002"/>
                    </a:lnTo>
                    <a:lnTo>
                      <a:pt x="241515" y="16002"/>
                    </a:lnTo>
                    <a:lnTo>
                      <a:pt x="241515" y="21336"/>
                    </a:lnTo>
                    <a:lnTo>
                      <a:pt x="239661" y="23190"/>
                    </a:lnTo>
                    <a:lnTo>
                      <a:pt x="171424" y="23190"/>
                    </a:lnTo>
                    <a:lnTo>
                      <a:pt x="171424" y="29540"/>
                    </a:lnTo>
                    <a:lnTo>
                      <a:pt x="171424" y="34620"/>
                    </a:lnTo>
                    <a:lnTo>
                      <a:pt x="241515" y="34620"/>
                    </a:lnTo>
                    <a:lnTo>
                      <a:pt x="241515" y="38862"/>
                    </a:lnTo>
                    <a:lnTo>
                      <a:pt x="244563" y="38862"/>
                    </a:lnTo>
                    <a:lnTo>
                      <a:pt x="244563" y="41910"/>
                    </a:lnTo>
                    <a:lnTo>
                      <a:pt x="252171" y="49530"/>
                    </a:lnTo>
                    <a:lnTo>
                      <a:pt x="254469" y="49530"/>
                    </a:lnTo>
                    <a:lnTo>
                      <a:pt x="254469" y="52578"/>
                    </a:lnTo>
                    <a:lnTo>
                      <a:pt x="265137" y="52578"/>
                    </a:lnTo>
                    <a:lnTo>
                      <a:pt x="275793" y="52578"/>
                    </a:lnTo>
                    <a:lnTo>
                      <a:pt x="278079" y="49530"/>
                    </a:lnTo>
                    <a:lnTo>
                      <a:pt x="281127" y="49530"/>
                    </a:lnTo>
                    <a:lnTo>
                      <a:pt x="281127" y="47244"/>
                    </a:lnTo>
                    <a:lnTo>
                      <a:pt x="283413" y="47244"/>
                    </a:lnTo>
                    <a:lnTo>
                      <a:pt x="285699" y="44196"/>
                    </a:lnTo>
                    <a:lnTo>
                      <a:pt x="285699" y="41910"/>
                    </a:lnTo>
                    <a:lnTo>
                      <a:pt x="288747" y="41910"/>
                    </a:lnTo>
                    <a:lnTo>
                      <a:pt x="288747" y="38862"/>
                    </a:lnTo>
                    <a:lnTo>
                      <a:pt x="291033" y="36576"/>
                    </a:lnTo>
                    <a:lnTo>
                      <a:pt x="291033" y="34620"/>
                    </a:lnTo>
                    <a:lnTo>
                      <a:pt x="545503" y="34620"/>
                    </a:lnTo>
                    <a:lnTo>
                      <a:pt x="545503" y="36576"/>
                    </a:lnTo>
                    <a:lnTo>
                      <a:pt x="548551" y="36576"/>
                    </a:lnTo>
                    <a:lnTo>
                      <a:pt x="548551" y="41910"/>
                    </a:lnTo>
                    <a:lnTo>
                      <a:pt x="550837" y="41910"/>
                    </a:lnTo>
                    <a:lnTo>
                      <a:pt x="550837" y="44196"/>
                    </a:lnTo>
                    <a:lnTo>
                      <a:pt x="553123" y="44196"/>
                    </a:lnTo>
                    <a:lnTo>
                      <a:pt x="553123" y="47244"/>
                    </a:lnTo>
                    <a:lnTo>
                      <a:pt x="556171" y="47244"/>
                    </a:lnTo>
                    <a:lnTo>
                      <a:pt x="556171" y="49530"/>
                    </a:lnTo>
                    <a:lnTo>
                      <a:pt x="561505" y="49530"/>
                    </a:lnTo>
                    <a:lnTo>
                      <a:pt x="561505" y="52578"/>
                    </a:lnTo>
                    <a:lnTo>
                      <a:pt x="569125" y="52578"/>
                    </a:lnTo>
                    <a:lnTo>
                      <a:pt x="569125" y="179806"/>
                    </a:lnTo>
                    <a:lnTo>
                      <a:pt x="579780" y="179806"/>
                    </a:lnTo>
                    <a:lnTo>
                      <a:pt x="579780" y="52578"/>
                    </a:lnTo>
                    <a:lnTo>
                      <a:pt x="582066" y="52578"/>
                    </a:lnTo>
                    <a:lnTo>
                      <a:pt x="582066" y="49530"/>
                    </a:lnTo>
                    <a:lnTo>
                      <a:pt x="587400" y="49530"/>
                    </a:lnTo>
                    <a:lnTo>
                      <a:pt x="587400" y="47244"/>
                    </a:lnTo>
                    <a:lnTo>
                      <a:pt x="589686" y="47244"/>
                    </a:lnTo>
                    <a:lnTo>
                      <a:pt x="589686" y="44196"/>
                    </a:lnTo>
                    <a:lnTo>
                      <a:pt x="592734" y="44196"/>
                    </a:lnTo>
                    <a:lnTo>
                      <a:pt x="592734" y="41910"/>
                    </a:lnTo>
                    <a:lnTo>
                      <a:pt x="595020" y="38862"/>
                    </a:lnTo>
                    <a:lnTo>
                      <a:pt x="595020" y="36576"/>
                    </a:lnTo>
                    <a:lnTo>
                      <a:pt x="596976" y="34620"/>
                    </a:lnTo>
                    <a:lnTo>
                      <a:pt x="675779" y="34620"/>
                    </a:lnTo>
                    <a:lnTo>
                      <a:pt x="675779" y="29540"/>
                    </a:lnTo>
                    <a:lnTo>
                      <a:pt x="675779" y="23190"/>
                    </a:lnTo>
                    <a:close/>
                  </a:path>
                  <a:path w="727709" h="880744">
                    <a:moveTo>
                      <a:pt x="722261" y="509600"/>
                    </a:moveTo>
                    <a:lnTo>
                      <a:pt x="574459" y="509600"/>
                    </a:lnTo>
                    <a:lnTo>
                      <a:pt x="574459" y="517220"/>
                    </a:lnTo>
                    <a:lnTo>
                      <a:pt x="574459" y="522300"/>
                    </a:lnTo>
                    <a:lnTo>
                      <a:pt x="722261" y="522300"/>
                    </a:lnTo>
                    <a:lnTo>
                      <a:pt x="722261" y="517220"/>
                    </a:lnTo>
                    <a:lnTo>
                      <a:pt x="722261" y="509600"/>
                    </a:lnTo>
                    <a:close/>
                  </a:path>
                  <a:path w="727709" h="880744">
                    <a:moveTo>
                      <a:pt x="727595" y="870280"/>
                    </a:moveTo>
                    <a:lnTo>
                      <a:pt x="576732" y="870280"/>
                    </a:lnTo>
                    <a:lnTo>
                      <a:pt x="576732" y="875360"/>
                    </a:lnTo>
                    <a:lnTo>
                      <a:pt x="576732" y="880440"/>
                    </a:lnTo>
                    <a:lnTo>
                      <a:pt x="727595" y="880440"/>
                    </a:lnTo>
                    <a:lnTo>
                      <a:pt x="727595" y="875360"/>
                    </a:lnTo>
                    <a:lnTo>
                      <a:pt x="727595" y="870280"/>
                    </a:lnTo>
                    <a:close/>
                  </a:path>
                </a:pathLst>
              </a:custGeom>
              <a:solidFill>
                <a:srgbClr val="000000"/>
              </a:solidFill>
            </p:spPr>
            <p:txBody>
              <a:bodyPr wrap="square" lIns="0" tIns="0" rIns="0" bIns="0" rtlCol="0"/>
              <a:lstStyle/>
              <a:p>
                <a:endParaRPr/>
              </a:p>
            </p:txBody>
          </p:sp>
        </p:grpSp>
        <p:pic>
          <p:nvPicPr>
            <p:cNvPr id="15" name="object 15"/>
            <p:cNvPicPr/>
            <p:nvPr/>
          </p:nvPicPr>
          <p:blipFill>
            <a:blip r:embed="rId4" cstate="print"/>
            <a:stretch>
              <a:fillRect/>
            </a:stretch>
          </p:blipFill>
          <p:spPr>
            <a:xfrm>
              <a:off x="13657707" y="4468125"/>
              <a:ext cx="1116914" cy="1241844"/>
            </a:xfrm>
            <a:prstGeom prst="rect">
              <a:avLst/>
            </a:prstGeom>
          </p:spPr>
        </p:pic>
      </p:grpSp>
      <p:sp>
        <p:nvSpPr>
          <p:cNvPr id="16" name="object 16"/>
          <p:cNvSpPr txBox="1"/>
          <p:nvPr/>
        </p:nvSpPr>
        <p:spPr>
          <a:xfrm>
            <a:off x="13665342" y="891987"/>
            <a:ext cx="3886058" cy="627736"/>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1A.</a:t>
            </a:r>
            <a:r>
              <a:rPr sz="2000" b="1" spc="5" dirty="0">
                <a:latin typeface="Comic Sans MS"/>
                <a:cs typeface="Comic Sans MS"/>
              </a:rPr>
              <a:t> </a:t>
            </a:r>
            <a:r>
              <a:rPr sz="2000" b="1" spc="-5" dirty="0">
                <a:latin typeface="Comic Sans MS"/>
                <a:cs typeface="Comic Sans MS"/>
              </a:rPr>
              <a:t>Subestación</a:t>
            </a:r>
            <a:r>
              <a:rPr sz="2000" b="1" spc="5" dirty="0">
                <a:latin typeface="Comic Sans MS"/>
                <a:cs typeface="Comic Sans MS"/>
              </a:rPr>
              <a:t> </a:t>
            </a:r>
            <a:r>
              <a:rPr sz="2000" b="1" spc="-5" dirty="0">
                <a:latin typeface="Comic Sans MS"/>
                <a:cs typeface="Comic Sans MS"/>
              </a:rPr>
              <a:t>típica</a:t>
            </a:r>
            <a:r>
              <a:rPr sz="2000" b="1" spc="5"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interruptor</a:t>
            </a:r>
            <a:r>
              <a:rPr sz="2000" b="1" spc="5" dirty="0">
                <a:latin typeface="Comic Sans MS"/>
                <a:cs typeface="Comic Sans MS"/>
              </a:rPr>
              <a:t> </a:t>
            </a:r>
            <a:r>
              <a:rPr sz="2000" b="1" spc="-5" dirty="0">
                <a:latin typeface="Comic Sans MS"/>
                <a:cs typeface="Comic Sans MS"/>
              </a:rPr>
              <a:t>y</a:t>
            </a:r>
            <a:r>
              <a:rPr sz="2000" b="1" spc="5" dirty="0">
                <a:latin typeface="Comic Sans MS"/>
                <a:cs typeface="Comic Sans MS"/>
              </a:rPr>
              <a:t> </a:t>
            </a:r>
            <a:r>
              <a:rPr sz="2000" b="1" spc="-5" dirty="0">
                <a:latin typeface="Comic Sans MS"/>
                <a:cs typeface="Comic Sans MS"/>
              </a:rPr>
              <a:t>medio</a:t>
            </a:r>
            <a:endParaRPr sz="2000" b="1" dirty="0">
              <a:latin typeface="Comic Sans MS"/>
              <a:cs typeface="Comic Sans MS"/>
            </a:endParaRPr>
          </a:p>
        </p:txBody>
      </p:sp>
      <p:grpSp>
        <p:nvGrpSpPr>
          <p:cNvPr id="3" name="Grupo 2">
            <a:extLst>
              <a:ext uri="{FF2B5EF4-FFF2-40B4-BE49-F238E27FC236}">
                <a16:creationId xmlns="" xmlns:a16="http://schemas.microsoft.com/office/drawing/2014/main" id="{9FE9EA2E-2C29-4F7E-B546-84A47442F566}"/>
              </a:ext>
            </a:extLst>
          </p:cNvPr>
          <p:cNvGrpSpPr/>
          <p:nvPr/>
        </p:nvGrpSpPr>
        <p:grpSpPr>
          <a:xfrm>
            <a:off x="13756223" y="3826523"/>
            <a:ext cx="3795177" cy="5787836"/>
            <a:chOff x="14045502" y="6175476"/>
            <a:chExt cx="1660880" cy="2501227"/>
          </a:xfrm>
        </p:grpSpPr>
        <p:grpSp>
          <p:nvGrpSpPr>
            <p:cNvPr id="17" name="object 17"/>
            <p:cNvGrpSpPr/>
            <p:nvPr/>
          </p:nvGrpSpPr>
          <p:grpSpPr>
            <a:xfrm>
              <a:off x="14045502" y="6175476"/>
              <a:ext cx="1226185" cy="1302385"/>
              <a:chOff x="5070017" y="3948785"/>
              <a:chExt cx="1226185" cy="1302385"/>
            </a:xfrm>
          </p:grpSpPr>
          <p:sp>
            <p:nvSpPr>
              <p:cNvPr id="18" name="object 18"/>
              <p:cNvSpPr/>
              <p:nvPr/>
            </p:nvSpPr>
            <p:spPr>
              <a:xfrm>
                <a:off x="5619331" y="4644377"/>
                <a:ext cx="66675" cy="540385"/>
              </a:xfrm>
              <a:custGeom>
                <a:avLst/>
                <a:gdLst/>
                <a:ahLst/>
                <a:cxnLst/>
                <a:rect l="l" t="t" r="r" b="b"/>
                <a:pathLst>
                  <a:path w="66675" h="540385">
                    <a:moveTo>
                      <a:pt x="66281" y="24384"/>
                    </a:moveTo>
                    <a:lnTo>
                      <a:pt x="60947" y="24384"/>
                    </a:lnTo>
                    <a:lnTo>
                      <a:pt x="2286" y="0"/>
                    </a:lnTo>
                    <a:lnTo>
                      <a:pt x="2286" y="5334"/>
                    </a:lnTo>
                    <a:lnTo>
                      <a:pt x="0" y="10668"/>
                    </a:lnTo>
                    <a:lnTo>
                      <a:pt x="52565" y="32816"/>
                    </a:lnTo>
                    <a:lnTo>
                      <a:pt x="52565" y="35572"/>
                    </a:lnTo>
                    <a:lnTo>
                      <a:pt x="52565" y="539762"/>
                    </a:lnTo>
                    <a:lnTo>
                      <a:pt x="66281" y="539762"/>
                    </a:lnTo>
                    <a:lnTo>
                      <a:pt x="66281" y="35572"/>
                    </a:lnTo>
                    <a:lnTo>
                      <a:pt x="55245" y="35572"/>
                    </a:lnTo>
                    <a:lnTo>
                      <a:pt x="55245" y="33934"/>
                    </a:lnTo>
                    <a:lnTo>
                      <a:pt x="57899" y="35052"/>
                    </a:lnTo>
                    <a:lnTo>
                      <a:pt x="66281" y="35052"/>
                    </a:lnTo>
                    <a:lnTo>
                      <a:pt x="66281" y="29718"/>
                    </a:lnTo>
                    <a:lnTo>
                      <a:pt x="66281" y="24384"/>
                    </a:lnTo>
                    <a:close/>
                  </a:path>
                </a:pathLst>
              </a:custGeom>
              <a:solidFill>
                <a:srgbClr val="000000"/>
              </a:solidFill>
            </p:spPr>
            <p:txBody>
              <a:bodyPr wrap="square" lIns="0" tIns="0" rIns="0" bIns="0" rtlCol="0"/>
              <a:lstStyle/>
              <a:p>
                <a:endParaRPr/>
              </a:p>
            </p:txBody>
          </p:sp>
          <p:pic>
            <p:nvPicPr>
              <p:cNvPr id="19" name="object 19"/>
              <p:cNvPicPr/>
              <p:nvPr/>
            </p:nvPicPr>
            <p:blipFill>
              <a:blip r:embed="rId5" cstate="print"/>
              <a:stretch>
                <a:fillRect/>
              </a:stretch>
            </p:blipFill>
            <p:spPr>
              <a:xfrm>
                <a:off x="5449430" y="5160924"/>
                <a:ext cx="456361" cy="89903"/>
              </a:xfrm>
              <a:prstGeom prst="rect">
                <a:avLst/>
              </a:prstGeom>
            </p:spPr>
          </p:pic>
          <p:sp>
            <p:nvSpPr>
              <p:cNvPr id="20" name="object 20"/>
              <p:cNvSpPr/>
              <p:nvPr/>
            </p:nvSpPr>
            <p:spPr>
              <a:xfrm>
                <a:off x="5369433" y="4311433"/>
                <a:ext cx="429895" cy="178435"/>
              </a:xfrm>
              <a:custGeom>
                <a:avLst/>
                <a:gdLst/>
                <a:ahLst/>
                <a:cxnLst/>
                <a:rect l="l" t="t" r="r" b="b"/>
                <a:pathLst>
                  <a:path w="429895" h="178435">
                    <a:moveTo>
                      <a:pt x="429704" y="86575"/>
                    </a:moveTo>
                    <a:lnTo>
                      <a:pt x="180568" y="86575"/>
                    </a:lnTo>
                    <a:lnTo>
                      <a:pt x="180568" y="5334"/>
                    </a:lnTo>
                    <a:lnTo>
                      <a:pt x="172948" y="5334"/>
                    </a:lnTo>
                    <a:lnTo>
                      <a:pt x="172948" y="163804"/>
                    </a:lnTo>
                    <a:lnTo>
                      <a:pt x="172948" y="164045"/>
                    </a:lnTo>
                    <a:lnTo>
                      <a:pt x="172783" y="164045"/>
                    </a:lnTo>
                    <a:lnTo>
                      <a:pt x="172948" y="163804"/>
                    </a:lnTo>
                    <a:lnTo>
                      <a:pt x="172948" y="5334"/>
                    </a:lnTo>
                    <a:lnTo>
                      <a:pt x="170103" y="5334"/>
                    </a:lnTo>
                    <a:lnTo>
                      <a:pt x="176872" y="5295"/>
                    </a:lnTo>
                    <a:lnTo>
                      <a:pt x="176872" y="2755"/>
                    </a:lnTo>
                    <a:lnTo>
                      <a:pt x="180568" y="5334"/>
                    </a:lnTo>
                    <a:lnTo>
                      <a:pt x="180568" y="0"/>
                    </a:lnTo>
                    <a:lnTo>
                      <a:pt x="172948" y="0"/>
                    </a:lnTo>
                    <a:lnTo>
                      <a:pt x="173253" y="215"/>
                    </a:lnTo>
                    <a:lnTo>
                      <a:pt x="167614" y="215"/>
                    </a:lnTo>
                    <a:lnTo>
                      <a:pt x="167614" y="10375"/>
                    </a:lnTo>
                    <a:lnTo>
                      <a:pt x="167614" y="164045"/>
                    </a:lnTo>
                    <a:lnTo>
                      <a:pt x="13716" y="164045"/>
                    </a:lnTo>
                    <a:lnTo>
                      <a:pt x="13716" y="10668"/>
                    </a:lnTo>
                    <a:lnTo>
                      <a:pt x="13716" y="10375"/>
                    </a:lnTo>
                    <a:lnTo>
                      <a:pt x="167614" y="10375"/>
                    </a:lnTo>
                    <a:lnTo>
                      <a:pt x="167614" y="215"/>
                    </a:lnTo>
                    <a:lnTo>
                      <a:pt x="8674" y="215"/>
                    </a:lnTo>
                    <a:lnTo>
                      <a:pt x="8674" y="10375"/>
                    </a:lnTo>
                    <a:lnTo>
                      <a:pt x="8382" y="10668"/>
                    </a:lnTo>
                    <a:lnTo>
                      <a:pt x="8382" y="10375"/>
                    </a:lnTo>
                    <a:lnTo>
                      <a:pt x="8674" y="10375"/>
                    </a:lnTo>
                    <a:lnTo>
                      <a:pt x="8674" y="215"/>
                    </a:lnTo>
                    <a:lnTo>
                      <a:pt x="8382" y="215"/>
                    </a:lnTo>
                    <a:lnTo>
                      <a:pt x="8382" y="0"/>
                    </a:lnTo>
                    <a:lnTo>
                      <a:pt x="0" y="0"/>
                    </a:lnTo>
                    <a:lnTo>
                      <a:pt x="0" y="5334"/>
                    </a:lnTo>
                    <a:lnTo>
                      <a:pt x="0" y="172186"/>
                    </a:lnTo>
                    <a:lnTo>
                      <a:pt x="4165" y="172186"/>
                    </a:lnTo>
                    <a:lnTo>
                      <a:pt x="4165" y="174840"/>
                    </a:lnTo>
                    <a:lnTo>
                      <a:pt x="0" y="172186"/>
                    </a:lnTo>
                    <a:lnTo>
                      <a:pt x="0" y="177520"/>
                    </a:lnTo>
                    <a:lnTo>
                      <a:pt x="4165" y="177520"/>
                    </a:lnTo>
                    <a:lnTo>
                      <a:pt x="4165" y="178015"/>
                    </a:lnTo>
                    <a:lnTo>
                      <a:pt x="172948" y="178015"/>
                    </a:lnTo>
                    <a:lnTo>
                      <a:pt x="172948" y="177520"/>
                    </a:lnTo>
                    <a:lnTo>
                      <a:pt x="180568" y="177520"/>
                    </a:lnTo>
                    <a:lnTo>
                      <a:pt x="180568" y="172186"/>
                    </a:lnTo>
                    <a:lnTo>
                      <a:pt x="180568" y="163804"/>
                    </a:lnTo>
                    <a:lnTo>
                      <a:pt x="180568" y="98005"/>
                    </a:lnTo>
                    <a:lnTo>
                      <a:pt x="429704" y="98005"/>
                    </a:lnTo>
                    <a:lnTo>
                      <a:pt x="429704" y="91655"/>
                    </a:lnTo>
                    <a:lnTo>
                      <a:pt x="429704" y="86575"/>
                    </a:lnTo>
                    <a:close/>
                  </a:path>
                </a:pathLst>
              </a:custGeom>
              <a:solidFill>
                <a:srgbClr val="000000"/>
              </a:solidFill>
            </p:spPr>
            <p:txBody>
              <a:bodyPr wrap="square" lIns="0" tIns="0" rIns="0" bIns="0" rtlCol="0"/>
              <a:lstStyle/>
              <a:p>
                <a:endParaRPr/>
              </a:p>
            </p:txBody>
          </p:sp>
          <p:pic>
            <p:nvPicPr>
              <p:cNvPr id="21" name="object 21"/>
              <p:cNvPicPr/>
              <p:nvPr/>
            </p:nvPicPr>
            <p:blipFill>
              <a:blip r:embed="rId6" cstate="print"/>
              <a:stretch>
                <a:fillRect/>
              </a:stretch>
            </p:blipFill>
            <p:spPr>
              <a:xfrm>
                <a:off x="5793803" y="4311434"/>
                <a:ext cx="178269" cy="178015"/>
              </a:xfrm>
              <a:prstGeom prst="rect">
                <a:avLst/>
              </a:prstGeom>
            </p:spPr>
          </p:pic>
          <p:sp>
            <p:nvSpPr>
              <p:cNvPr id="22" name="object 22"/>
              <p:cNvSpPr/>
              <p:nvPr/>
            </p:nvSpPr>
            <p:spPr>
              <a:xfrm>
                <a:off x="5218582" y="3995419"/>
                <a:ext cx="581025" cy="434975"/>
              </a:xfrm>
              <a:custGeom>
                <a:avLst/>
                <a:gdLst/>
                <a:ahLst/>
                <a:cxnLst/>
                <a:rect l="l" t="t" r="r" b="b"/>
                <a:pathLst>
                  <a:path w="581025" h="434975">
                    <a:moveTo>
                      <a:pt x="156184" y="406400"/>
                    </a:moveTo>
                    <a:lnTo>
                      <a:pt x="0" y="406400"/>
                    </a:lnTo>
                    <a:lnTo>
                      <a:pt x="0" y="411480"/>
                    </a:lnTo>
                    <a:lnTo>
                      <a:pt x="0" y="416560"/>
                    </a:lnTo>
                    <a:lnTo>
                      <a:pt x="156184" y="416560"/>
                    </a:lnTo>
                    <a:lnTo>
                      <a:pt x="156184" y="411480"/>
                    </a:lnTo>
                    <a:lnTo>
                      <a:pt x="156184" y="406400"/>
                    </a:lnTo>
                    <a:close/>
                  </a:path>
                  <a:path w="581025" h="434975">
                    <a:moveTo>
                      <a:pt x="477697" y="397535"/>
                    </a:moveTo>
                    <a:lnTo>
                      <a:pt x="474649" y="397535"/>
                    </a:lnTo>
                    <a:lnTo>
                      <a:pt x="474649" y="392963"/>
                    </a:lnTo>
                    <a:lnTo>
                      <a:pt x="472363" y="392963"/>
                    </a:lnTo>
                    <a:lnTo>
                      <a:pt x="472363" y="389915"/>
                    </a:lnTo>
                    <a:lnTo>
                      <a:pt x="469315" y="389915"/>
                    </a:lnTo>
                    <a:lnTo>
                      <a:pt x="469315" y="387629"/>
                    </a:lnTo>
                    <a:lnTo>
                      <a:pt x="467029" y="387629"/>
                    </a:lnTo>
                    <a:lnTo>
                      <a:pt x="463981" y="384581"/>
                    </a:lnTo>
                    <a:lnTo>
                      <a:pt x="461695" y="384581"/>
                    </a:lnTo>
                    <a:lnTo>
                      <a:pt x="461695" y="382308"/>
                    </a:lnTo>
                    <a:lnTo>
                      <a:pt x="451027" y="382308"/>
                    </a:lnTo>
                    <a:lnTo>
                      <a:pt x="442645" y="382308"/>
                    </a:lnTo>
                    <a:lnTo>
                      <a:pt x="440359" y="384581"/>
                    </a:lnTo>
                    <a:lnTo>
                      <a:pt x="437311" y="384581"/>
                    </a:lnTo>
                    <a:lnTo>
                      <a:pt x="437311" y="387629"/>
                    </a:lnTo>
                    <a:lnTo>
                      <a:pt x="431990" y="387629"/>
                    </a:lnTo>
                    <a:lnTo>
                      <a:pt x="431990" y="389915"/>
                    </a:lnTo>
                    <a:lnTo>
                      <a:pt x="429704" y="392963"/>
                    </a:lnTo>
                    <a:lnTo>
                      <a:pt x="429704" y="395249"/>
                    </a:lnTo>
                    <a:lnTo>
                      <a:pt x="426656" y="395249"/>
                    </a:lnTo>
                    <a:lnTo>
                      <a:pt x="426656" y="400583"/>
                    </a:lnTo>
                    <a:lnTo>
                      <a:pt x="424370" y="400583"/>
                    </a:lnTo>
                    <a:lnTo>
                      <a:pt x="424370" y="408203"/>
                    </a:lnTo>
                    <a:lnTo>
                      <a:pt x="424370" y="413537"/>
                    </a:lnTo>
                    <a:lnTo>
                      <a:pt x="426656" y="416585"/>
                    </a:lnTo>
                    <a:lnTo>
                      <a:pt x="426656" y="421919"/>
                    </a:lnTo>
                    <a:lnTo>
                      <a:pt x="429704" y="421919"/>
                    </a:lnTo>
                    <a:lnTo>
                      <a:pt x="429704" y="424205"/>
                    </a:lnTo>
                    <a:lnTo>
                      <a:pt x="431990" y="427253"/>
                    </a:lnTo>
                    <a:lnTo>
                      <a:pt x="435038" y="429539"/>
                    </a:lnTo>
                    <a:lnTo>
                      <a:pt x="437311" y="429539"/>
                    </a:lnTo>
                    <a:lnTo>
                      <a:pt x="437311" y="432587"/>
                    </a:lnTo>
                    <a:lnTo>
                      <a:pt x="442645" y="432587"/>
                    </a:lnTo>
                    <a:lnTo>
                      <a:pt x="442645" y="434873"/>
                    </a:lnTo>
                    <a:lnTo>
                      <a:pt x="451027" y="434873"/>
                    </a:lnTo>
                    <a:lnTo>
                      <a:pt x="458647" y="434873"/>
                    </a:lnTo>
                    <a:lnTo>
                      <a:pt x="461695" y="432587"/>
                    </a:lnTo>
                    <a:lnTo>
                      <a:pt x="463981" y="432587"/>
                    </a:lnTo>
                    <a:lnTo>
                      <a:pt x="467029" y="429539"/>
                    </a:lnTo>
                    <a:lnTo>
                      <a:pt x="469315" y="429539"/>
                    </a:lnTo>
                    <a:lnTo>
                      <a:pt x="469315" y="427253"/>
                    </a:lnTo>
                    <a:lnTo>
                      <a:pt x="472363" y="427253"/>
                    </a:lnTo>
                    <a:lnTo>
                      <a:pt x="472363" y="424205"/>
                    </a:lnTo>
                    <a:lnTo>
                      <a:pt x="474649" y="424205"/>
                    </a:lnTo>
                    <a:lnTo>
                      <a:pt x="474649" y="418871"/>
                    </a:lnTo>
                    <a:lnTo>
                      <a:pt x="477697" y="418871"/>
                    </a:lnTo>
                    <a:lnTo>
                      <a:pt x="477697" y="408203"/>
                    </a:lnTo>
                    <a:lnTo>
                      <a:pt x="477697" y="397535"/>
                    </a:lnTo>
                    <a:close/>
                  </a:path>
                  <a:path w="581025" h="434975">
                    <a:moveTo>
                      <a:pt x="580555" y="87630"/>
                    </a:moveTo>
                    <a:lnTo>
                      <a:pt x="331419" y="87630"/>
                    </a:lnTo>
                    <a:lnTo>
                      <a:pt x="331419" y="8978"/>
                    </a:lnTo>
                    <a:lnTo>
                      <a:pt x="323799" y="8978"/>
                    </a:lnTo>
                    <a:lnTo>
                      <a:pt x="323799" y="167449"/>
                    </a:lnTo>
                    <a:lnTo>
                      <a:pt x="323799" y="167640"/>
                    </a:lnTo>
                    <a:lnTo>
                      <a:pt x="323608" y="167640"/>
                    </a:lnTo>
                    <a:lnTo>
                      <a:pt x="323799" y="167449"/>
                    </a:lnTo>
                    <a:lnTo>
                      <a:pt x="323799" y="8978"/>
                    </a:lnTo>
                    <a:lnTo>
                      <a:pt x="320916" y="8978"/>
                    </a:lnTo>
                    <a:lnTo>
                      <a:pt x="327279" y="8890"/>
                    </a:lnTo>
                    <a:lnTo>
                      <a:pt x="327279" y="4432"/>
                    </a:lnTo>
                    <a:lnTo>
                      <a:pt x="331419" y="8978"/>
                    </a:lnTo>
                    <a:lnTo>
                      <a:pt x="331419" y="609"/>
                    </a:lnTo>
                    <a:lnTo>
                      <a:pt x="327279" y="609"/>
                    </a:lnTo>
                    <a:lnTo>
                      <a:pt x="327279" y="0"/>
                    </a:lnTo>
                    <a:lnTo>
                      <a:pt x="318465" y="0"/>
                    </a:lnTo>
                    <a:lnTo>
                      <a:pt x="318465" y="13970"/>
                    </a:lnTo>
                    <a:lnTo>
                      <a:pt x="318465" y="167640"/>
                    </a:lnTo>
                    <a:lnTo>
                      <a:pt x="164566" y="167640"/>
                    </a:lnTo>
                    <a:lnTo>
                      <a:pt x="164566" y="14312"/>
                    </a:lnTo>
                    <a:lnTo>
                      <a:pt x="164566" y="13970"/>
                    </a:lnTo>
                    <a:lnTo>
                      <a:pt x="318465" y="13970"/>
                    </a:lnTo>
                    <a:lnTo>
                      <a:pt x="318465" y="0"/>
                    </a:lnTo>
                    <a:lnTo>
                      <a:pt x="159575" y="0"/>
                    </a:lnTo>
                    <a:lnTo>
                      <a:pt x="159575" y="13970"/>
                    </a:lnTo>
                    <a:lnTo>
                      <a:pt x="159232" y="14312"/>
                    </a:lnTo>
                    <a:lnTo>
                      <a:pt x="159232" y="13970"/>
                    </a:lnTo>
                    <a:lnTo>
                      <a:pt x="159575" y="13970"/>
                    </a:lnTo>
                    <a:lnTo>
                      <a:pt x="159575" y="0"/>
                    </a:lnTo>
                    <a:lnTo>
                      <a:pt x="159232" y="0"/>
                    </a:lnTo>
                    <a:lnTo>
                      <a:pt x="159232" y="609"/>
                    </a:lnTo>
                    <a:lnTo>
                      <a:pt x="150850" y="609"/>
                    </a:lnTo>
                    <a:lnTo>
                      <a:pt x="150850" y="8978"/>
                    </a:lnTo>
                    <a:lnTo>
                      <a:pt x="150850" y="172783"/>
                    </a:lnTo>
                    <a:lnTo>
                      <a:pt x="154736" y="172783"/>
                    </a:lnTo>
                    <a:lnTo>
                      <a:pt x="154736" y="175260"/>
                    </a:lnTo>
                    <a:lnTo>
                      <a:pt x="150850" y="172783"/>
                    </a:lnTo>
                    <a:lnTo>
                      <a:pt x="150850" y="178117"/>
                    </a:lnTo>
                    <a:lnTo>
                      <a:pt x="159232" y="178117"/>
                    </a:lnTo>
                    <a:lnTo>
                      <a:pt x="158724" y="177800"/>
                    </a:lnTo>
                    <a:lnTo>
                      <a:pt x="323799" y="177800"/>
                    </a:lnTo>
                    <a:lnTo>
                      <a:pt x="323799" y="178117"/>
                    </a:lnTo>
                    <a:lnTo>
                      <a:pt x="331419" y="178117"/>
                    </a:lnTo>
                    <a:lnTo>
                      <a:pt x="331419" y="172783"/>
                    </a:lnTo>
                    <a:lnTo>
                      <a:pt x="331419" y="167449"/>
                    </a:lnTo>
                    <a:lnTo>
                      <a:pt x="331419" y="101600"/>
                    </a:lnTo>
                    <a:lnTo>
                      <a:pt x="580555" y="101600"/>
                    </a:lnTo>
                    <a:lnTo>
                      <a:pt x="580555" y="93980"/>
                    </a:lnTo>
                    <a:lnTo>
                      <a:pt x="580555" y="87630"/>
                    </a:lnTo>
                    <a:close/>
                  </a:path>
                </a:pathLst>
              </a:custGeom>
              <a:solidFill>
                <a:srgbClr val="000000"/>
              </a:solidFill>
            </p:spPr>
            <p:txBody>
              <a:bodyPr wrap="square" lIns="0" tIns="0" rIns="0" bIns="0" rtlCol="0"/>
              <a:lstStyle/>
              <a:p>
                <a:endParaRPr/>
              </a:p>
            </p:txBody>
          </p:sp>
          <p:pic>
            <p:nvPicPr>
              <p:cNvPr id="23" name="object 23"/>
              <p:cNvPicPr/>
              <p:nvPr/>
            </p:nvPicPr>
            <p:blipFill>
              <a:blip r:embed="rId7" cstate="print"/>
              <a:stretch>
                <a:fillRect/>
              </a:stretch>
            </p:blipFill>
            <p:spPr>
              <a:xfrm>
                <a:off x="5793803" y="3995420"/>
                <a:ext cx="178269" cy="178117"/>
              </a:xfrm>
              <a:prstGeom prst="rect">
                <a:avLst/>
              </a:prstGeom>
            </p:spPr>
          </p:pic>
          <p:sp>
            <p:nvSpPr>
              <p:cNvPr id="24" name="object 24"/>
              <p:cNvSpPr/>
              <p:nvPr/>
            </p:nvSpPr>
            <p:spPr>
              <a:xfrm>
                <a:off x="5070017" y="3948785"/>
                <a:ext cx="1226185" cy="555625"/>
              </a:xfrm>
              <a:custGeom>
                <a:avLst/>
                <a:gdLst/>
                <a:ahLst/>
                <a:cxnLst/>
                <a:rect l="l" t="t" r="r" b="b"/>
                <a:pathLst>
                  <a:path w="1226185" h="555625">
                    <a:moveTo>
                      <a:pt x="304749" y="140614"/>
                    </a:moveTo>
                    <a:lnTo>
                      <a:pt x="175234" y="140614"/>
                    </a:lnTo>
                    <a:lnTo>
                      <a:pt x="175234" y="137896"/>
                    </a:lnTo>
                    <a:lnTo>
                      <a:pt x="172186" y="134848"/>
                    </a:lnTo>
                    <a:lnTo>
                      <a:pt x="172186" y="132562"/>
                    </a:lnTo>
                    <a:lnTo>
                      <a:pt x="169900" y="132562"/>
                    </a:lnTo>
                    <a:lnTo>
                      <a:pt x="169900" y="129514"/>
                    </a:lnTo>
                    <a:lnTo>
                      <a:pt x="166852" y="129514"/>
                    </a:lnTo>
                    <a:lnTo>
                      <a:pt x="166852" y="127228"/>
                    </a:lnTo>
                    <a:lnTo>
                      <a:pt x="164566" y="127228"/>
                    </a:lnTo>
                    <a:lnTo>
                      <a:pt x="164566" y="124193"/>
                    </a:lnTo>
                    <a:lnTo>
                      <a:pt x="159232" y="124193"/>
                    </a:lnTo>
                    <a:lnTo>
                      <a:pt x="159232" y="41910"/>
                    </a:lnTo>
                    <a:lnTo>
                      <a:pt x="150850" y="41910"/>
                    </a:lnTo>
                    <a:lnTo>
                      <a:pt x="145516" y="41910"/>
                    </a:lnTo>
                    <a:lnTo>
                      <a:pt x="145516" y="121907"/>
                    </a:lnTo>
                    <a:lnTo>
                      <a:pt x="140182" y="121907"/>
                    </a:lnTo>
                    <a:lnTo>
                      <a:pt x="140182" y="124193"/>
                    </a:lnTo>
                    <a:lnTo>
                      <a:pt x="135610" y="124193"/>
                    </a:lnTo>
                    <a:lnTo>
                      <a:pt x="135610" y="127228"/>
                    </a:lnTo>
                    <a:lnTo>
                      <a:pt x="132562" y="127228"/>
                    </a:lnTo>
                    <a:lnTo>
                      <a:pt x="132562" y="129514"/>
                    </a:lnTo>
                    <a:lnTo>
                      <a:pt x="130289" y="129514"/>
                    </a:lnTo>
                    <a:lnTo>
                      <a:pt x="130289" y="132562"/>
                    </a:lnTo>
                    <a:lnTo>
                      <a:pt x="127241" y="132562"/>
                    </a:lnTo>
                    <a:lnTo>
                      <a:pt x="127241" y="134848"/>
                    </a:lnTo>
                    <a:lnTo>
                      <a:pt x="124955" y="137896"/>
                    </a:lnTo>
                    <a:lnTo>
                      <a:pt x="124955" y="142468"/>
                    </a:lnTo>
                    <a:lnTo>
                      <a:pt x="121907" y="145516"/>
                    </a:lnTo>
                    <a:lnTo>
                      <a:pt x="121907" y="147802"/>
                    </a:lnTo>
                    <a:lnTo>
                      <a:pt x="121907" y="153136"/>
                    </a:lnTo>
                    <a:lnTo>
                      <a:pt x="124955" y="153136"/>
                    </a:lnTo>
                    <a:lnTo>
                      <a:pt x="124955" y="158470"/>
                    </a:lnTo>
                    <a:lnTo>
                      <a:pt x="127241" y="161518"/>
                    </a:lnTo>
                    <a:lnTo>
                      <a:pt x="127241" y="163804"/>
                    </a:lnTo>
                    <a:lnTo>
                      <a:pt x="132562" y="169138"/>
                    </a:lnTo>
                    <a:lnTo>
                      <a:pt x="135610" y="169138"/>
                    </a:lnTo>
                    <a:lnTo>
                      <a:pt x="135610" y="172186"/>
                    </a:lnTo>
                    <a:lnTo>
                      <a:pt x="140182" y="172186"/>
                    </a:lnTo>
                    <a:lnTo>
                      <a:pt x="140182" y="174472"/>
                    </a:lnTo>
                    <a:lnTo>
                      <a:pt x="145516" y="174472"/>
                    </a:lnTo>
                    <a:lnTo>
                      <a:pt x="145516" y="290474"/>
                    </a:lnTo>
                    <a:lnTo>
                      <a:pt x="0" y="290474"/>
                    </a:lnTo>
                    <a:lnTo>
                      <a:pt x="0" y="296824"/>
                    </a:lnTo>
                    <a:lnTo>
                      <a:pt x="0" y="301904"/>
                    </a:lnTo>
                    <a:lnTo>
                      <a:pt x="145516" y="301904"/>
                    </a:lnTo>
                    <a:lnTo>
                      <a:pt x="145516" y="434263"/>
                    </a:lnTo>
                    <a:lnTo>
                      <a:pt x="140182" y="434263"/>
                    </a:lnTo>
                    <a:lnTo>
                      <a:pt x="137896" y="436549"/>
                    </a:lnTo>
                    <a:lnTo>
                      <a:pt x="135610" y="436549"/>
                    </a:lnTo>
                    <a:lnTo>
                      <a:pt x="130289" y="441883"/>
                    </a:lnTo>
                    <a:lnTo>
                      <a:pt x="127241" y="444169"/>
                    </a:lnTo>
                    <a:lnTo>
                      <a:pt x="127241" y="447217"/>
                    </a:lnTo>
                    <a:lnTo>
                      <a:pt x="124955" y="447217"/>
                    </a:lnTo>
                    <a:lnTo>
                      <a:pt x="124955" y="454837"/>
                    </a:lnTo>
                    <a:lnTo>
                      <a:pt x="121907" y="454837"/>
                    </a:lnTo>
                    <a:lnTo>
                      <a:pt x="121907" y="460171"/>
                    </a:lnTo>
                    <a:lnTo>
                      <a:pt x="121907" y="463219"/>
                    </a:lnTo>
                    <a:lnTo>
                      <a:pt x="124955" y="465505"/>
                    </a:lnTo>
                    <a:lnTo>
                      <a:pt x="124955" y="470839"/>
                    </a:lnTo>
                    <a:lnTo>
                      <a:pt x="127241" y="470839"/>
                    </a:lnTo>
                    <a:lnTo>
                      <a:pt x="127241" y="476173"/>
                    </a:lnTo>
                    <a:lnTo>
                      <a:pt x="130289" y="476173"/>
                    </a:lnTo>
                    <a:lnTo>
                      <a:pt x="130289" y="479221"/>
                    </a:lnTo>
                    <a:lnTo>
                      <a:pt x="132562" y="479221"/>
                    </a:lnTo>
                    <a:lnTo>
                      <a:pt x="132562" y="481507"/>
                    </a:lnTo>
                    <a:lnTo>
                      <a:pt x="135610" y="481507"/>
                    </a:lnTo>
                    <a:lnTo>
                      <a:pt x="137896" y="484555"/>
                    </a:lnTo>
                    <a:lnTo>
                      <a:pt x="143230" y="484555"/>
                    </a:lnTo>
                    <a:lnTo>
                      <a:pt x="143230" y="486841"/>
                    </a:lnTo>
                    <a:lnTo>
                      <a:pt x="145516" y="486841"/>
                    </a:lnTo>
                    <a:lnTo>
                      <a:pt x="145516" y="555409"/>
                    </a:lnTo>
                    <a:lnTo>
                      <a:pt x="159232" y="555409"/>
                    </a:lnTo>
                    <a:lnTo>
                      <a:pt x="159232" y="484555"/>
                    </a:lnTo>
                    <a:lnTo>
                      <a:pt x="161518" y="484555"/>
                    </a:lnTo>
                    <a:lnTo>
                      <a:pt x="166852" y="479221"/>
                    </a:lnTo>
                    <a:lnTo>
                      <a:pt x="169900" y="479221"/>
                    </a:lnTo>
                    <a:lnTo>
                      <a:pt x="169900" y="476173"/>
                    </a:lnTo>
                    <a:lnTo>
                      <a:pt x="172186" y="476173"/>
                    </a:lnTo>
                    <a:lnTo>
                      <a:pt x="172186" y="470839"/>
                    </a:lnTo>
                    <a:lnTo>
                      <a:pt x="175234" y="470839"/>
                    </a:lnTo>
                    <a:lnTo>
                      <a:pt x="175234" y="463219"/>
                    </a:lnTo>
                    <a:lnTo>
                      <a:pt x="177520" y="460171"/>
                    </a:lnTo>
                    <a:lnTo>
                      <a:pt x="177520" y="457885"/>
                    </a:lnTo>
                    <a:lnTo>
                      <a:pt x="175234" y="457885"/>
                    </a:lnTo>
                    <a:lnTo>
                      <a:pt x="175234" y="447217"/>
                    </a:lnTo>
                    <a:lnTo>
                      <a:pt x="172186" y="447217"/>
                    </a:lnTo>
                    <a:lnTo>
                      <a:pt x="172186" y="444169"/>
                    </a:lnTo>
                    <a:lnTo>
                      <a:pt x="169900" y="441883"/>
                    </a:lnTo>
                    <a:lnTo>
                      <a:pt x="166852" y="439597"/>
                    </a:lnTo>
                    <a:lnTo>
                      <a:pt x="164566" y="439597"/>
                    </a:lnTo>
                    <a:lnTo>
                      <a:pt x="164566" y="436549"/>
                    </a:lnTo>
                    <a:lnTo>
                      <a:pt x="161518" y="436549"/>
                    </a:lnTo>
                    <a:lnTo>
                      <a:pt x="159232" y="434263"/>
                    </a:lnTo>
                    <a:lnTo>
                      <a:pt x="159232" y="174472"/>
                    </a:lnTo>
                    <a:lnTo>
                      <a:pt x="159232" y="172186"/>
                    </a:lnTo>
                    <a:lnTo>
                      <a:pt x="164566" y="172186"/>
                    </a:lnTo>
                    <a:lnTo>
                      <a:pt x="164566" y="169138"/>
                    </a:lnTo>
                    <a:lnTo>
                      <a:pt x="166852" y="169138"/>
                    </a:lnTo>
                    <a:lnTo>
                      <a:pt x="169900" y="166852"/>
                    </a:lnTo>
                    <a:lnTo>
                      <a:pt x="172186" y="163804"/>
                    </a:lnTo>
                    <a:lnTo>
                      <a:pt x="172186" y="161518"/>
                    </a:lnTo>
                    <a:lnTo>
                      <a:pt x="175234" y="158470"/>
                    </a:lnTo>
                    <a:lnTo>
                      <a:pt x="175234" y="150850"/>
                    </a:lnTo>
                    <a:lnTo>
                      <a:pt x="177520" y="150850"/>
                    </a:lnTo>
                    <a:lnTo>
                      <a:pt x="304749" y="150774"/>
                    </a:lnTo>
                    <a:lnTo>
                      <a:pt x="304749" y="145694"/>
                    </a:lnTo>
                    <a:lnTo>
                      <a:pt x="304749" y="140614"/>
                    </a:lnTo>
                    <a:close/>
                  </a:path>
                  <a:path w="1226185" h="555625">
                    <a:moveTo>
                      <a:pt x="610260" y="0"/>
                    </a:moveTo>
                    <a:lnTo>
                      <a:pt x="604926" y="0"/>
                    </a:lnTo>
                    <a:lnTo>
                      <a:pt x="596544" y="0"/>
                    </a:lnTo>
                    <a:lnTo>
                      <a:pt x="596544" y="150850"/>
                    </a:lnTo>
                    <a:lnTo>
                      <a:pt x="610260" y="150850"/>
                    </a:lnTo>
                    <a:lnTo>
                      <a:pt x="610260" y="0"/>
                    </a:lnTo>
                    <a:close/>
                  </a:path>
                  <a:path w="1226185" h="555625">
                    <a:moveTo>
                      <a:pt x="1225854" y="293014"/>
                    </a:moveTo>
                    <a:lnTo>
                      <a:pt x="1079576" y="293014"/>
                    </a:lnTo>
                    <a:lnTo>
                      <a:pt x="1079576" y="163804"/>
                    </a:lnTo>
                    <a:lnTo>
                      <a:pt x="1082624" y="163804"/>
                    </a:lnTo>
                    <a:lnTo>
                      <a:pt x="1084910" y="161518"/>
                    </a:lnTo>
                    <a:lnTo>
                      <a:pt x="1087196" y="161518"/>
                    </a:lnTo>
                    <a:lnTo>
                      <a:pt x="1087196" y="158470"/>
                    </a:lnTo>
                    <a:lnTo>
                      <a:pt x="1090244" y="158470"/>
                    </a:lnTo>
                    <a:lnTo>
                      <a:pt x="1090244" y="156184"/>
                    </a:lnTo>
                    <a:lnTo>
                      <a:pt x="1092530" y="156184"/>
                    </a:lnTo>
                    <a:lnTo>
                      <a:pt x="1092530" y="153136"/>
                    </a:lnTo>
                    <a:lnTo>
                      <a:pt x="1095578" y="153136"/>
                    </a:lnTo>
                    <a:lnTo>
                      <a:pt x="1095578" y="147802"/>
                    </a:lnTo>
                    <a:lnTo>
                      <a:pt x="1097864" y="147802"/>
                    </a:lnTo>
                    <a:lnTo>
                      <a:pt x="1097864" y="140182"/>
                    </a:lnTo>
                    <a:lnTo>
                      <a:pt x="1097864" y="132562"/>
                    </a:lnTo>
                    <a:lnTo>
                      <a:pt x="1095578" y="129514"/>
                    </a:lnTo>
                    <a:lnTo>
                      <a:pt x="1095578" y="124193"/>
                    </a:lnTo>
                    <a:lnTo>
                      <a:pt x="1092530" y="124193"/>
                    </a:lnTo>
                    <a:lnTo>
                      <a:pt x="1092530" y="121907"/>
                    </a:lnTo>
                    <a:lnTo>
                      <a:pt x="1090244" y="121907"/>
                    </a:lnTo>
                    <a:lnTo>
                      <a:pt x="1090244" y="118859"/>
                    </a:lnTo>
                    <a:lnTo>
                      <a:pt x="1087196" y="118859"/>
                    </a:lnTo>
                    <a:lnTo>
                      <a:pt x="1087196" y="116573"/>
                    </a:lnTo>
                    <a:lnTo>
                      <a:pt x="1082624" y="116573"/>
                    </a:lnTo>
                    <a:lnTo>
                      <a:pt x="1082624" y="113525"/>
                    </a:lnTo>
                    <a:lnTo>
                      <a:pt x="1079576" y="113525"/>
                    </a:lnTo>
                    <a:lnTo>
                      <a:pt x="1079576" y="32004"/>
                    </a:lnTo>
                    <a:lnTo>
                      <a:pt x="1074242" y="32004"/>
                    </a:lnTo>
                    <a:lnTo>
                      <a:pt x="1068908" y="32004"/>
                    </a:lnTo>
                    <a:lnTo>
                      <a:pt x="1068908" y="113525"/>
                    </a:lnTo>
                    <a:lnTo>
                      <a:pt x="1061288" y="113525"/>
                    </a:lnTo>
                    <a:lnTo>
                      <a:pt x="1061288" y="116573"/>
                    </a:lnTo>
                    <a:lnTo>
                      <a:pt x="1055954" y="116573"/>
                    </a:lnTo>
                    <a:lnTo>
                      <a:pt x="1055954" y="118859"/>
                    </a:lnTo>
                    <a:lnTo>
                      <a:pt x="1052906" y="118859"/>
                    </a:lnTo>
                    <a:lnTo>
                      <a:pt x="1052906" y="121907"/>
                    </a:lnTo>
                    <a:lnTo>
                      <a:pt x="1050620" y="121907"/>
                    </a:lnTo>
                    <a:lnTo>
                      <a:pt x="1050620" y="124193"/>
                    </a:lnTo>
                    <a:lnTo>
                      <a:pt x="1047572" y="124193"/>
                    </a:lnTo>
                    <a:lnTo>
                      <a:pt x="1047572" y="129514"/>
                    </a:lnTo>
                    <a:lnTo>
                      <a:pt x="1045298" y="129514"/>
                    </a:lnTo>
                    <a:lnTo>
                      <a:pt x="1045298" y="132994"/>
                    </a:lnTo>
                    <a:lnTo>
                      <a:pt x="893673" y="132994"/>
                    </a:lnTo>
                    <a:lnTo>
                      <a:pt x="893673" y="138074"/>
                    </a:lnTo>
                    <a:lnTo>
                      <a:pt x="893673" y="141884"/>
                    </a:lnTo>
                    <a:lnTo>
                      <a:pt x="1045298" y="141884"/>
                    </a:lnTo>
                    <a:lnTo>
                      <a:pt x="1045298" y="147802"/>
                    </a:lnTo>
                    <a:lnTo>
                      <a:pt x="1047572" y="150850"/>
                    </a:lnTo>
                    <a:lnTo>
                      <a:pt x="1047572" y="153136"/>
                    </a:lnTo>
                    <a:lnTo>
                      <a:pt x="1050620" y="153136"/>
                    </a:lnTo>
                    <a:lnTo>
                      <a:pt x="1050620" y="156184"/>
                    </a:lnTo>
                    <a:lnTo>
                      <a:pt x="1052906" y="158470"/>
                    </a:lnTo>
                    <a:lnTo>
                      <a:pt x="1055954" y="158470"/>
                    </a:lnTo>
                    <a:lnTo>
                      <a:pt x="1055954" y="161518"/>
                    </a:lnTo>
                    <a:lnTo>
                      <a:pt x="1058240" y="161518"/>
                    </a:lnTo>
                    <a:lnTo>
                      <a:pt x="1061288" y="163804"/>
                    </a:lnTo>
                    <a:lnTo>
                      <a:pt x="1063574" y="163804"/>
                    </a:lnTo>
                    <a:lnTo>
                      <a:pt x="1066622" y="166852"/>
                    </a:lnTo>
                    <a:lnTo>
                      <a:pt x="1068908" y="166852"/>
                    </a:lnTo>
                    <a:lnTo>
                      <a:pt x="1068908" y="423608"/>
                    </a:lnTo>
                    <a:lnTo>
                      <a:pt x="1063574" y="423608"/>
                    </a:lnTo>
                    <a:lnTo>
                      <a:pt x="1063574" y="425894"/>
                    </a:lnTo>
                    <a:lnTo>
                      <a:pt x="1058240" y="425894"/>
                    </a:lnTo>
                    <a:lnTo>
                      <a:pt x="1058240" y="428942"/>
                    </a:lnTo>
                    <a:lnTo>
                      <a:pt x="1055954" y="428942"/>
                    </a:lnTo>
                    <a:lnTo>
                      <a:pt x="1052906" y="431215"/>
                    </a:lnTo>
                    <a:lnTo>
                      <a:pt x="1050620" y="431215"/>
                    </a:lnTo>
                    <a:lnTo>
                      <a:pt x="1050620" y="436549"/>
                    </a:lnTo>
                    <a:lnTo>
                      <a:pt x="1047572" y="436549"/>
                    </a:lnTo>
                    <a:lnTo>
                      <a:pt x="1047572" y="439597"/>
                    </a:lnTo>
                    <a:lnTo>
                      <a:pt x="1045298" y="441883"/>
                    </a:lnTo>
                    <a:lnTo>
                      <a:pt x="1045298" y="446684"/>
                    </a:lnTo>
                    <a:lnTo>
                      <a:pt x="893673" y="446684"/>
                    </a:lnTo>
                    <a:lnTo>
                      <a:pt x="893673" y="454304"/>
                    </a:lnTo>
                    <a:lnTo>
                      <a:pt x="893673" y="460654"/>
                    </a:lnTo>
                    <a:lnTo>
                      <a:pt x="1047572" y="460654"/>
                    </a:lnTo>
                    <a:lnTo>
                      <a:pt x="1047572" y="463219"/>
                    </a:lnTo>
                    <a:lnTo>
                      <a:pt x="1050620" y="465505"/>
                    </a:lnTo>
                    <a:lnTo>
                      <a:pt x="1050620" y="468553"/>
                    </a:lnTo>
                    <a:lnTo>
                      <a:pt x="1052906" y="468553"/>
                    </a:lnTo>
                    <a:lnTo>
                      <a:pt x="1052906" y="470839"/>
                    </a:lnTo>
                    <a:lnTo>
                      <a:pt x="1055954" y="470839"/>
                    </a:lnTo>
                    <a:lnTo>
                      <a:pt x="1055954" y="473887"/>
                    </a:lnTo>
                    <a:lnTo>
                      <a:pt x="1061288" y="473887"/>
                    </a:lnTo>
                    <a:lnTo>
                      <a:pt x="1061288" y="476173"/>
                    </a:lnTo>
                    <a:lnTo>
                      <a:pt x="1068908" y="476173"/>
                    </a:lnTo>
                    <a:lnTo>
                      <a:pt x="1068908" y="544741"/>
                    </a:lnTo>
                    <a:lnTo>
                      <a:pt x="1079576" y="544741"/>
                    </a:lnTo>
                    <a:lnTo>
                      <a:pt x="1079576" y="476173"/>
                    </a:lnTo>
                    <a:lnTo>
                      <a:pt x="1082624" y="473887"/>
                    </a:lnTo>
                    <a:lnTo>
                      <a:pt x="1087196" y="473887"/>
                    </a:lnTo>
                    <a:lnTo>
                      <a:pt x="1087196" y="470839"/>
                    </a:lnTo>
                    <a:lnTo>
                      <a:pt x="1090244" y="470839"/>
                    </a:lnTo>
                    <a:lnTo>
                      <a:pt x="1090244" y="468553"/>
                    </a:lnTo>
                    <a:lnTo>
                      <a:pt x="1092530" y="468553"/>
                    </a:lnTo>
                    <a:lnTo>
                      <a:pt x="1092530" y="465505"/>
                    </a:lnTo>
                    <a:lnTo>
                      <a:pt x="1095578" y="463219"/>
                    </a:lnTo>
                    <a:lnTo>
                      <a:pt x="1095578" y="460171"/>
                    </a:lnTo>
                    <a:lnTo>
                      <a:pt x="1097864" y="457885"/>
                    </a:lnTo>
                    <a:lnTo>
                      <a:pt x="1097864" y="449503"/>
                    </a:lnTo>
                    <a:lnTo>
                      <a:pt x="1097864" y="441883"/>
                    </a:lnTo>
                    <a:lnTo>
                      <a:pt x="1095578" y="441883"/>
                    </a:lnTo>
                    <a:lnTo>
                      <a:pt x="1095578" y="436549"/>
                    </a:lnTo>
                    <a:lnTo>
                      <a:pt x="1092530" y="436549"/>
                    </a:lnTo>
                    <a:lnTo>
                      <a:pt x="1092530" y="434263"/>
                    </a:lnTo>
                    <a:lnTo>
                      <a:pt x="1090244" y="431215"/>
                    </a:lnTo>
                    <a:lnTo>
                      <a:pt x="1087196" y="428942"/>
                    </a:lnTo>
                    <a:lnTo>
                      <a:pt x="1084910" y="428942"/>
                    </a:lnTo>
                    <a:lnTo>
                      <a:pt x="1084910" y="425894"/>
                    </a:lnTo>
                    <a:lnTo>
                      <a:pt x="1079576" y="425894"/>
                    </a:lnTo>
                    <a:lnTo>
                      <a:pt x="1079576" y="304444"/>
                    </a:lnTo>
                    <a:lnTo>
                      <a:pt x="1225854" y="304444"/>
                    </a:lnTo>
                    <a:lnTo>
                      <a:pt x="1225854" y="298094"/>
                    </a:lnTo>
                    <a:lnTo>
                      <a:pt x="1225854" y="293014"/>
                    </a:lnTo>
                    <a:close/>
                  </a:path>
                </a:pathLst>
              </a:custGeom>
              <a:solidFill>
                <a:srgbClr val="000000"/>
              </a:solidFill>
            </p:spPr>
            <p:txBody>
              <a:bodyPr wrap="square" lIns="0" tIns="0" rIns="0" bIns="0" rtlCol="0"/>
              <a:lstStyle/>
              <a:p>
                <a:endParaRPr/>
              </a:p>
            </p:txBody>
          </p:sp>
          <p:pic>
            <p:nvPicPr>
              <p:cNvPr id="25" name="object 25"/>
              <p:cNvPicPr/>
              <p:nvPr/>
            </p:nvPicPr>
            <p:blipFill>
              <a:blip r:embed="rId8" cstate="print"/>
              <a:stretch>
                <a:fillRect/>
              </a:stretch>
            </p:blipFill>
            <p:spPr>
              <a:xfrm>
                <a:off x="5563717" y="4403090"/>
                <a:ext cx="113512" cy="307568"/>
              </a:xfrm>
              <a:prstGeom prst="rect">
                <a:avLst/>
              </a:prstGeom>
            </p:spPr>
          </p:pic>
          <p:sp>
            <p:nvSpPr>
              <p:cNvPr id="26" name="object 26"/>
              <p:cNvSpPr/>
              <p:nvPr/>
            </p:nvSpPr>
            <p:spPr>
              <a:xfrm>
                <a:off x="5430380" y="4367059"/>
                <a:ext cx="478155" cy="285750"/>
              </a:xfrm>
              <a:custGeom>
                <a:avLst/>
                <a:gdLst/>
                <a:ahLst/>
                <a:cxnLst/>
                <a:rect l="l" t="t" r="r" b="b"/>
                <a:pathLst>
                  <a:path w="478154" h="285750">
                    <a:moveTo>
                      <a:pt x="58674" y="63233"/>
                    </a:moveTo>
                    <a:lnTo>
                      <a:pt x="51841" y="44945"/>
                    </a:lnTo>
                    <a:lnTo>
                      <a:pt x="48704" y="36563"/>
                    </a:lnTo>
                    <a:lnTo>
                      <a:pt x="40386" y="14287"/>
                    </a:lnTo>
                    <a:lnTo>
                      <a:pt x="40386" y="36563"/>
                    </a:lnTo>
                    <a:lnTo>
                      <a:pt x="19050" y="36563"/>
                    </a:lnTo>
                    <a:lnTo>
                      <a:pt x="26670" y="18275"/>
                    </a:lnTo>
                    <a:lnTo>
                      <a:pt x="26670" y="10668"/>
                    </a:lnTo>
                    <a:lnTo>
                      <a:pt x="29718" y="10668"/>
                    </a:lnTo>
                    <a:lnTo>
                      <a:pt x="29718" y="12941"/>
                    </a:lnTo>
                    <a:lnTo>
                      <a:pt x="32004" y="12941"/>
                    </a:lnTo>
                    <a:lnTo>
                      <a:pt x="32004" y="18275"/>
                    </a:lnTo>
                    <a:lnTo>
                      <a:pt x="35052" y="18275"/>
                    </a:lnTo>
                    <a:lnTo>
                      <a:pt x="35052" y="21323"/>
                    </a:lnTo>
                    <a:lnTo>
                      <a:pt x="40386" y="36563"/>
                    </a:lnTo>
                    <a:lnTo>
                      <a:pt x="40386" y="14287"/>
                    </a:lnTo>
                    <a:lnTo>
                      <a:pt x="37896" y="7620"/>
                    </a:lnTo>
                    <a:lnTo>
                      <a:pt x="35052" y="0"/>
                    </a:lnTo>
                    <a:lnTo>
                      <a:pt x="24384" y="0"/>
                    </a:lnTo>
                    <a:lnTo>
                      <a:pt x="0" y="63233"/>
                    </a:lnTo>
                    <a:lnTo>
                      <a:pt x="8382" y="63233"/>
                    </a:lnTo>
                    <a:lnTo>
                      <a:pt x="16002" y="44945"/>
                    </a:lnTo>
                    <a:lnTo>
                      <a:pt x="42672" y="44945"/>
                    </a:lnTo>
                    <a:lnTo>
                      <a:pt x="51054" y="63233"/>
                    </a:lnTo>
                    <a:lnTo>
                      <a:pt x="58674" y="63233"/>
                    </a:lnTo>
                    <a:close/>
                  </a:path>
                  <a:path w="478154" h="285750">
                    <a:moveTo>
                      <a:pt x="374091" y="262077"/>
                    </a:moveTo>
                    <a:lnTo>
                      <a:pt x="371805" y="262077"/>
                    </a:lnTo>
                    <a:lnTo>
                      <a:pt x="371805" y="256743"/>
                    </a:lnTo>
                    <a:lnTo>
                      <a:pt x="368757" y="256743"/>
                    </a:lnTo>
                    <a:lnTo>
                      <a:pt x="368757" y="253695"/>
                    </a:lnTo>
                    <a:lnTo>
                      <a:pt x="366471" y="253695"/>
                    </a:lnTo>
                    <a:lnTo>
                      <a:pt x="366471" y="251409"/>
                    </a:lnTo>
                    <a:lnTo>
                      <a:pt x="361137" y="251409"/>
                    </a:lnTo>
                    <a:lnTo>
                      <a:pt x="358851" y="248361"/>
                    </a:lnTo>
                    <a:lnTo>
                      <a:pt x="350469" y="248361"/>
                    </a:lnTo>
                    <a:lnTo>
                      <a:pt x="348183" y="246075"/>
                    </a:lnTo>
                    <a:lnTo>
                      <a:pt x="339801" y="246075"/>
                    </a:lnTo>
                    <a:lnTo>
                      <a:pt x="339801" y="243027"/>
                    </a:lnTo>
                    <a:lnTo>
                      <a:pt x="334467" y="243027"/>
                    </a:lnTo>
                    <a:lnTo>
                      <a:pt x="334467" y="232371"/>
                    </a:lnTo>
                    <a:lnTo>
                      <a:pt x="337515" y="232371"/>
                    </a:lnTo>
                    <a:lnTo>
                      <a:pt x="337515" y="230085"/>
                    </a:lnTo>
                    <a:lnTo>
                      <a:pt x="339801" y="230085"/>
                    </a:lnTo>
                    <a:lnTo>
                      <a:pt x="339801" y="227037"/>
                    </a:lnTo>
                    <a:lnTo>
                      <a:pt x="355803" y="227037"/>
                    </a:lnTo>
                    <a:lnTo>
                      <a:pt x="355803" y="230085"/>
                    </a:lnTo>
                    <a:lnTo>
                      <a:pt x="361137" y="230085"/>
                    </a:lnTo>
                    <a:lnTo>
                      <a:pt x="361137" y="232371"/>
                    </a:lnTo>
                    <a:lnTo>
                      <a:pt x="363423" y="235419"/>
                    </a:lnTo>
                    <a:lnTo>
                      <a:pt x="363423" y="240741"/>
                    </a:lnTo>
                    <a:lnTo>
                      <a:pt x="371805" y="237705"/>
                    </a:lnTo>
                    <a:lnTo>
                      <a:pt x="371805" y="232371"/>
                    </a:lnTo>
                    <a:lnTo>
                      <a:pt x="368757" y="232371"/>
                    </a:lnTo>
                    <a:lnTo>
                      <a:pt x="368757" y="227037"/>
                    </a:lnTo>
                    <a:lnTo>
                      <a:pt x="366471" y="227037"/>
                    </a:lnTo>
                    <a:lnTo>
                      <a:pt x="366471" y="224751"/>
                    </a:lnTo>
                    <a:lnTo>
                      <a:pt x="363423" y="224751"/>
                    </a:lnTo>
                    <a:lnTo>
                      <a:pt x="361137" y="222465"/>
                    </a:lnTo>
                    <a:lnTo>
                      <a:pt x="355803" y="222465"/>
                    </a:lnTo>
                    <a:lnTo>
                      <a:pt x="355803" y="219417"/>
                    </a:lnTo>
                    <a:lnTo>
                      <a:pt x="342849" y="219417"/>
                    </a:lnTo>
                    <a:lnTo>
                      <a:pt x="342849" y="222465"/>
                    </a:lnTo>
                    <a:lnTo>
                      <a:pt x="334467" y="222465"/>
                    </a:lnTo>
                    <a:lnTo>
                      <a:pt x="334467" y="224751"/>
                    </a:lnTo>
                    <a:lnTo>
                      <a:pt x="332181" y="224751"/>
                    </a:lnTo>
                    <a:lnTo>
                      <a:pt x="332181" y="227037"/>
                    </a:lnTo>
                    <a:lnTo>
                      <a:pt x="329133" y="227037"/>
                    </a:lnTo>
                    <a:lnTo>
                      <a:pt x="329133" y="230085"/>
                    </a:lnTo>
                    <a:lnTo>
                      <a:pt x="326847" y="230085"/>
                    </a:lnTo>
                    <a:lnTo>
                      <a:pt x="326847" y="246075"/>
                    </a:lnTo>
                    <a:lnTo>
                      <a:pt x="329133" y="246075"/>
                    </a:lnTo>
                    <a:lnTo>
                      <a:pt x="329133" y="248361"/>
                    </a:lnTo>
                    <a:lnTo>
                      <a:pt x="332181" y="248361"/>
                    </a:lnTo>
                    <a:lnTo>
                      <a:pt x="332181" y="251409"/>
                    </a:lnTo>
                    <a:lnTo>
                      <a:pt x="337515" y="251409"/>
                    </a:lnTo>
                    <a:lnTo>
                      <a:pt x="337515" y="253695"/>
                    </a:lnTo>
                    <a:lnTo>
                      <a:pt x="345135" y="253695"/>
                    </a:lnTo>
                    <a:lnTo>
                      <a:pt x="348183" y="256743"/>
                    </a:lnTo>
                    <a:lnTo>
                      <a:pt x="355803" y="256743"/>
                    </a:lnTo>
                    <a:lnTo>
                      <a:pt x="355803" y="259029"/>
                    </a:lnTo>
                    <a:lnTo>
                      <a:pt x="361137" y="259029"/>
                    </a:lnTo>
                    <a:lnTo>
                      <a:pt x="361137" y="262077"/>
                    </a:lnTo>
                    <a:lnTo>
                      <a:pt x="363423" y="262077"/>
                    </a:lnTo>
                    <a:lnTo>
                      <a:pt x="363423" y="264363"/>
                    </a:lnTo>
                    <a:lnTo>
                      <a:pt x="366471" y="264363"/>
                    </a:lnTo>
                    <a:lnTo>
                      <a:pt x="366471" y="269697"/>
                    </a:lnTo>
                    <a:lnTo>
                      <a:pt x="363423" y="272745"/>
                    </a:lnTo>
                    <a:lnTo>
                      <a:pt x="363423" y="275031"/>
                    </a:lnTo>
                    <a:lnTo>
                      <a:pt x="358851" y="275031"/>
                    </a:lnTo>
                    <a:lnTo>
                      <a:pt x="358851" y="277317"/>
                    </a:lnTo>
                    <a:lnTo>
                      <a:pt x="339801" y="277317"/>
                    </a:lnTo>
                    <a:lnTo>
                      <a:pt x="339801" y="275031"/>
                    </a:lnTo>
                    <a:lnTo>
                      <a:pt x="337515" y="275031"/>
                    </a:lnTo>
                    <a:lnTo>
                      <a:pt x="337515" y="272745"/>
                    </a:lnTo>
                    <a:lnTo>
                      <a:pt x="334467" y="272745"/>
                    </a:lnTo>
                    <a:lnTo>
                      <a:pt x="334467" y="269697"/>
                    </a:lnTo>
                    <a:lnTo>
                      <a:pt x="332181" y="269697"/>
                    </a:lnTo>
                    <a:lnTo>
                      <a:pt x="332181" y="264363"/>
                    </a:lnTo>
                    <a:lnTo>
                      <a:pt x="323799" y="264363"/>
                    </a:lnTo>
                    <a:lnTo>
                      <a:pt x="323799" y="272745"/>
                    </a:lnTo>
                    <a:lnTo>
                      <a:pt x="326847" y="272745"/>
                    </a:lnTo>
                    <a:lnTo>
                      <a:pt x="326847" y="277317"/>
                    </a:lnTo>
                    <a:lnTo>
                      <a:pt x="329133" y="277317"/>
                    </a:lnTo>
                    <a:lnTo>
                      <a:pt x="329133" y="280365"/>
                    </a:lnTo>
                    <a:lnTo>
                      <a:pt x="332181" y="280365"/>
                    </a:lnTo>
                    <a:lnTo>
                      <a:pt x="334467" y="282651"/>
                    </a:lnTo>
                    <a:lnTo>
                      <a:pt x="339801" y="282651"/>
                    </a:lnTo>
                    <a:lnTo>
                      <a:pt x="339801" y="285699"/>
                    </a:lnTo>
                    <a:lnTo>
                      <a:pt x="358851" y="285699"/>
                    </a:lnTo>
                    <a:lnTo>
                      <a:pt x="361137" y="282651"/>
                    </a:lnTo>
                    <a:lnTo>
                      <a:pt x="366471" y="282651"/>
                    </a:lnTo>
                    <a:lnTo>
                      <a:pt x="366471" y="280365"/>
                    </a:lnTo>
                    <a:lnTo>
                      <a:pt x="368757" y="280365"/>
                    </a:lnTo>
                    <a:lnTo>
                      <a:pt x="368757" y="277317"/>
                    </a:lnTo>
                    <a:lnTo>
                      <a:pt x="371805" y="277317"/>
                    </a:lnTo>
                    <a:lnTo>
                      <a:pt x="371805" y="272745"/>
                    </a:lnTo>
                    <a:lnTo>
                      <a:pt x="374091" y="272745"/>
                    </a:lnTo>
                    <a:lnTo>
                      <a:pt x="374091" y="262077"/>
                    </a:lnTo>
                    <a:close/>
                  </a:path>
                  <a:path w="478154" h="285750">
                    <a:moveTo>
                      <a:pt x="395414" y="222465"/>
                    </a:moveTo>
                    <a:lnTo>
                      <a:pt x="387794" y="222465"/>
                    </a:lnTo>
                    <a:lnTo>
                      <a:pt x="387794" y="285699"/>
                    </a:lnTo>
                    <a:lnTo>
                      <a:pt x="395414" y="285699"/>
                    </a:lnTo>
                    <a:lnTo>
                      <a:pt x="395414" y="222465"/>
                    </a:lnTo>
                    <a:close/>
                  </a:path>
                  <a:path w="478154" h="285750">
                    <a:moveTo>
                      <a:pt x="477697" y="41897"/>
                    </a:moveTo>
                    <a:lnTo>
                      <a:pt x="475411" y="41897"/>
                    </a:lnTo>
                    <a:lnTo>
                      <a:pt x="475411" y="39611"/>
                    </a:lnTo>
                    <a:lnTo>
                      <a:pt x="472363" y="39611"/>
                    </a:lnTo>
                    <a:lnTo>
                      <a:pt x="472363" y="36563"/>
                    </a:lnTo>
                    <a:lnTo>
                      <a:pt x="470077" y="36563"/>
                    </a:lnTo>
                    <a:lnTo>
                      <a:pt x="470077" y="44945"/>
                    </a:lnTo>
                    <a:lnTo>
                      <a:pt x="470077" y="52565"/>
                    </a:lnTo>
                    <a:lnTo>
                      <a:pt x="467029" y="52565"/>
                    </a:lnTo>
                    <a:lnTo>
                      <a:pt x="467029" y="57899"/>
                    </a:lnTo>
                    <a:lnTo>
                      <a:pt x="461695" y="57899"/>
                    </a:lnTo>
                    <a:lnTo>
                      <a:pt x="461695" y="60947"/>
                    </a:lnTo>
                    <a:lnTo>
                      <a:pt x="438086" y="60947"/>
                    </a:lnTo>
                    <a:lnTo>
                      <a:pt x="438086" y="39611"/>
                    </a:lnTo>
                    <a:lnTo>
                      <a:pt x="464743" y="39611"/>
                    </a:lnTo>
                    <a:lnTo>
                      <a:pt x="464743" y="41897"/>
                    </a:lnTo>
                    <a:lnTo>
                      <a:pt x="467029" y="41897"/>
                    </a:lnTo>
                    <a:lnTo>
                      <a:pt x="467029" y="44945"/>
                    </a:lnTo>
                    <a:lnTo>
                      <a:pt x="470077" y="44945"/>
                    </a:lnTo>
                    <a:lnTo>
                      <a:pt x="470077" y="36563"/>
                    </a:lnTo>
                    <a:lnTo>
                      <a:pt x="470077" y="34277"/>
                    </a:lnTo>
                    <a:lnTo>
                      <a:pt x="467029" y="34277"/>
                    </a:lnTo>
                    <a:lnTo>
                      <a:pt x="467029" y="31229"/>
                    </a:lnTo>
                    <a:lnTo>
                      <a:pt x="470077" y="31229"/>
                    </a:lnTo>
                    <a:lnTo>
                      <a:pt x="472363" y="28943"/>
                    </a:lnTo>
                    <a:lnTo>
                      <a:pt x="472363" y="25895"/>
                    </a:lnTo>
                    <a:lnTo>
                      <a:pt x="475411" y="25895"/>
                    </a:lnTo>
                    <a:lnTo>
                      <a:pt x="475411" y="15989"/>
                    </a:lnTo>
                    <a:lnTo>
                      <a:pt x="472363" y="15989"/>
                    </a:lnTo>
                    <a:lnTo>
                      <a:pt x="472363" y="12941"/>
                    </a:lnTo>
                    <a:lnTo>
                      <a:pt x="472363" y="10668"/>
                    </a:lnTo>
                    <a:lnTo>
                      <a:pt x="470077" y="10668"/>
                    </a:lnTo>
                    <a:lnTo>
                      <a:pt x="470077" y="7620"/>
                    </a:lnTo>
                    <a:lnTo>
                      <a:pt x="467029" y="7620"/>
                    </a:lnTo>
                    <a:lnTo>
                      <a:pt x="467029" y="18275"/>
                    </a:lnTo>
                    <a:lnTo>
                      <a:pt x="467029" y="25895"/>
                    </a:lnTo>
                    <a:lnTo>
                      <a:pt x="464743" y="25895"/>
                    </a:lnTo>
                    <a:lnTo>
                      <a:pt x="464743" y="28943"/>
                    </a:lnTo>
                    <a:lnTo>
                      <a:pt x="461695" y="28943"/>
                    </a:lnTo>
                    <a:lnTo>
                      <a:pt x="461695" y="31229"/>
                    </a:lnTo>
                    <a:lnTo>
                      <a:pt x="438086" y="31229"/>
                    </a:lnTo>
                    <a:lnTo>
                      <a:pt x="438086" y="12941"/>
                    </a:lnTo>
                    <a:lnTo>
                      <a:pt x="461695" y="12941"/>
                    </a:lnTo>
                    <a:lnTo>
                      <a:pt x="464743" y="15989"/>
                    </a:lnTo>
                    <a:lnTo>
                      <a:pt x="464743" y="18275"/>
                    </a:lnTo>
                    <a:lnTo>
                      <a:pt x="467029" y="18275"/>
                    </a:lnTo>
                    <a:lnTo>
                      <a:pt x="467029" y="7620"/>
                    </a:lnTo>
                    <a:lnTo>
                      <a:pt x="464743" y="7620"/>
                    </a:lnTo>
                    <a:lnTo>
                      <a:pt x="464743" y="5334"/>
                    </a:lnTo>
                    <a:lnTo>
                      <a:pt x="430466" y="5334"/>
                    </a:lnTo>
                    <a:lnTo>
                      <a:pt x="430466" y="68567"/>
                    </a:lnTo>
                    <a:lnTo>
                      <a:pt x="461695" y="68567"/>
                    </a:lnTo>
                    <a:lnTo>
                      <a:pt x="461695" y="66281"/>
                    </a:lnTo>
                    <a:lnTo>
                      <a:pt x="470077" y="66281"/>
                    </a:lnTo>
                    <a:lnTo>
                      <a:pt x="470077" y="63233"/>
                    </a:lnTo>
                    <a:lnTo>
                      <a:pt x="472363" y="63233"/>
                    </a:lnTo>
                    <a:lnTo>
                      <a:pt x="472363" y="60947"/>
                    </a:lnTo>
                    <a:lnTo>
                      <a:pt x="475411" y="60947"/>
                    </a:lnTo>
                    <a:lnTo>
                      <a:pt x="475411" y="57899"/>
                    </a:lnTo>
                    <a:lnTo>
                      <a:pt x="477697" y="55613"/>
                    </a:lnTo>
                    <a:lnTo>
                      <a:pt x="477697" y="41897"/>
                    </a:lnTo>
                    <a:close/>
                  </a:path>
                </a:pathLst>
              </a:custGeom>
              <a:solidFill>
                <a:srgbClr val="000000"/>
              </a:solidFill>
            </p:spPr>
            <p:txBody>
              <a:bodyPr wrap="square" lIns="0" tIns="0" rIns="0" bIns="0" rtlCol="0"/>
              <a:lstStyle/>
              <a:p>
                <a:endParaRPr/>
              </a:p>
            </p:txBody>
          </p:sp>
        </p:grpSp>
        <p:pic>
          <p:nvPicPr>
            <p:cNvPr id="27" name="object 27"/>
            <p:cNvPicPr/>
            <p:nvPr/>
          </p:nvPicPr>
          <p:blipFill>
            <a:blip r:embed="rId9" cstate="print"/>
            <a:stretch>
              <a:fillRect/>
            </a:stretch>
          </p:blipFill>
          <p:spPr>
            <a:xfrm>
              <a:off x="14427200" y="7543800"/>
              <a:ext cx="1279182" cy="1132903"/>
            </a:xfrm>
            <a:prstGeom prst="rect">
              <a:avLst/>
            </a:prstGeom>
          </p:spPr>
        </p:pic>
      </p:grpSp>
      <p:sp>
        <p:nvSpPr>
          <p:cNvPr id="28" name="object 28"/>
          <p:cNvSpPr txBox="1"/>
          <p:nvPr/>
        </p:nvSpPr>
        <p:spPr>
          <a:xfrm>
            <a:off x="9601000" y="6866426"/>
            <a:ext cx="3795178" cy="627736"/>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1B.</a:t>
            </a:r>
            <a:r>
              <a:rPr sz="2000" b="1" spc="240" dirty="0">
                <a:latin typeface="Comic Sans MS"/>
                <a:cs typeface="Comic Sans MS"/>
              </a:rPr>
              <a:t> </a:t>
            </a:r>
            <a:r>
              <a:rPr sz="2000" b="1" spc="-5" dirty="0">
                <a:latin typeface="Comic Sans MS"/>
                <a:cs typeface="Comic Sans MS"/>
              </a:rPr>
              <a:t>Subestación</a:t>
            </a:r>
            <a:r>
              <a:rPr sz="2000" b="1" spc="10" dirty="0">
                <a:latin typeface="Comic Sans MS"/>
                <a:cs typeface="Comic Sans MS"/>
              </a:rPr>
              <a:t> </a:t>
            </a:r>
            <a:r>
              <a:rPr sz="2000" b="1" spc="-5" dirty="0">
                <a:latin typeface="Comic Sans MS"/>
                <a:cs typeface="Comic Sans MS"/>
              </a:rPr>
              <a:t>típica</a:t>
            </a:r>
            <a:r>
              <a:rPr sz="2000" b="1"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bus</a:t>
            </a:r>
            <a:r>
              <a:rPr sz="2000" b="1" spc="5" dirty="0">
                <a:latin typeface="Comic Sans MS"/>
                <a:cs typeface="Comic Sans MS"/>
              </a:rPr>
              <a:t> </a:t>
            </a:r>
            <a:r>
              <a:rPr sz="2000" b="1" spc="-5" dirty="0">
                <a:latin typeface="Comic Sans MS"/>
                <a:cs typeface="Comic Sans MS"/>
              </a:rPr>
              <a:t>en</a:t>
            </a:r>
            <a:r>
              <a:rPr sz="2000" b="1" spc="5" dirty="0">
                <a:latin typeface="Comic Sans MS"/>
                <a:cs typeface="Comic Sans MS"/>
              </a:rPr>
              <a:t> </a:t>
            </a:r>
            <a:r>
              <a:rPr sz="2000" b="1" spc="-5" dirty="0">
                <a:latin typeface="Comic Sans MS"/>
                <a:cs typeface="Comic Sans MS"/>
              </a:rPr>
              <a:t>anillo</a:t>
            </a:r>
            <a:endParaRPr sz="2000" b="1" dirty="0">
              <a:latin typeface="Comic Sans MS"/>
              <a:cs typeface="Comic Sans MS"/>
            </a:endParaRPr>
          </a:p>
        </p:txBody>
      </p:sp>
    </p:spTree>
    <p:extLst>
      <p:ext uri="{BB962C8B-B14F-4D97-AF65-F5344CB8AC3E}">
        <p14:creationId xmlns="" xmlns:p14="http://schemas.microsoft.com/office/powerpoint/2010/main" val="363305714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54000" y="431755"/>
            <a:ext cx="17297400" cy="5613075"/>
          </a:xfrm>
          <a:prstGeom prst="rect">
            <a:avLst/>
          </a:prstGeom>
        </p:spPr>
        <p:txBody>
          <a:bodyPr vert="horz" wrap="square" lIns="0" tIns="34290" rIns="0" bIns="0" rtlCol="0">
            <a:spAutoFit/>
          </a:bodyPr>
          <a:lstStyle/>
          <a:p>
            <a:pPr marL="12700" algn="just">
              <a:spcBef>
                <a:spcPts val="270"/>
              </a:spcBef>
            </a:pPr>
            <a:r>
              <a:rPr sz="2400" b="1" spc="-5" dirty="0">
                <a:latin typeface="Comic Sans MS"/>
                <a:cs typeface="Comic Sans MS"/>
              </a:rPr>
              <a:t>ARQUEO</a:t>
            </a:r>
            <a:r>
              <a:rPr sz="2400" b="1" spc="75" dirty="0">
                <a:latin typeface="Comic Sans MS"/>
                <a:cs typeface="Comic Sans MS"/>
              </a:rPr>
              <a:t> </a:t>
            </a:r>
            <a:r>
              <a:rPr sz="2400" b="1" spc="-5" dirty="0">
                <a:latin typeface="Comic Sans MS"/>
                <a:cs typeface="Comic Sans MS"/>
              </a:rPr>
              <a:t>DE</a:t>
            </a:r>
            <a:r>
              <a:rPr sz="2400" b="1" spc="70" dirty="0">
                <a:latin typeface="Comic Sans MS"/>
                <a:cs typeface="Comic Sans MS"/>
              </a:rPr>
              <a:t> </a:t>
            </a:r>
            <a:r>
              <a:rPr sz="2400" b="1" spc="-5" dirty="0">
                <a:latin typeface="Comic Sans MS"/>
                <a:cs typeface="Comic Sans MS"/>
              </a:rPr>
              <a:t>LOS</a:t>
            </a:r>
            <a:r>
              <a:rPr sz="2400" b="1" spc="65" dirty="0">
                <a:latin typeface="Comic Sans MS"/>
                <a:cs typeface="Comic Sans MS"/>
              </a:rPr>
              <a:t> </a:t>
            </a:r>
            <a:r>
              <a:rPr sz="2400" b="1" spc="-5" dirty="0">
                <a:latin typeface="Comic Sans MS"/>
                <a:cs typeface="Comic Sans MS"/>
              </a:rPr>
              <a:t>CONTACTOS</a:t>
            </a:r>
            <a:r>
              <a:rPr sz="2400" b="1" spc="65" dirty="0">
                <a:latin typeface="Comic Sans MS"/>
                <a:cs typeface="Comic Sans MS"/>
              </a:rPr>
              <a:t> </a:t>
            </a:r>
            <a:r>
              <a:rPr sz="2400" b="1" spc="-5" dirty="0">
                <a:latin typeface="Comic Sans MS"/>
                <a:cs typeface="Comic Sans MS"/>
              </a:rPr>
              <a:t>DEL</a:t>
            </a:r>
            <a:r>
              <a:rPr sz="2400" b="1" spc="65" dirty="0">
                <a:latin typeface="Comic Sans MS"/>
                <a:cs typeface="Comic Sans MS"/>
              </a:rPr>
              <a:t> </a:t>
            </a:r>
            <a:r>
              <a:rPr sz="2400" b="1" spc="-5" dirty="0">
                <a:latin typeface="Comic Sans MS"/>
                <a:cs typeface="Comic Sans MS"/>
              </a:rPr>
              <a:t>INTERRUPTOR:</a:t>
            </a:r>
            <a:endParaRPr lang="en-US" sz="2400" b="1" spc="-5" dirty="0">
              <a:latin typeface="Comic Sans MS"/>
              <a:cs typeface="Comic Sans MS"/>
            </a:endParaRPr>
          </a:p>
          <a:p>
            <a:pPr marL="12700" algn="just">
              <a:spcBef>
                <a:spcPts val="270"/>
              </a:spcBef>
            </a:pPr>
            <a:endParaRPr sz="2400" dirty="0">
              <a:latin typeface="Comic Sans MS"/>
              <a:cs typeface="Comic Sans MS"/>
            </a:endParaRPr>
          </a:p>
          <a:p>
            <a:pPr marL="12700" marR="5080" algn="just"/>
            <a:r>
              <a:rPr sz="2400" spc="-5" dirty="0">
                <a:latin typeface="Comic Sans MS"/>
                <a:cs typeface="Comic Sans MS"/>
              </a:rPr>
              <a:t>El</a:t>
            </a:r>
            <a:r>
              <a:rPr sz="2400" dirty="0">
                <a:latin typeface="Comic Sans MS"/>
                <a:cs typeface="Comic Sans MS"/>
              </a:rPr>
              <a:t> </a:t>
            </a:r>
            <a:r>
              <a:rPr sz="2400" spc="-5" dirty="0">
                <a:latin typeface="Comic Sans MS"/>
                <a:cs typeface="Comic Sans MS"/>
              </a:rPr>
              <a:t>esfuerzo</a:t>
            </a:r>
            <a:r>
              <a:rPr sz="2400" dirty="0">
                <a:latin typeface="Comic Sans MS"/>
                <a:cs typeface="Comic Sans MS"/>
              </a:rPr>
              <a:t> </a:t>
            </a:r>
            <a:r>
              <a:rPr sz="2400" spc="-5" dirty="0">
                <a:latin typeface="Comic Sans MS"/>
                <a:cs typeface="Comic Sans MS"/>
              </a:rPr>
              <a:t>dieléctrico</a:t>
            </a:r>
            <a:r>
              <a:rPr sz="2400" dirty="0">
                <a:latin typeface="Comic Sans MS"/>
                <a:cs typeface="Comic Sans MS"/>
              </a:rPr>
              <a:t> </a:t>
            </a:r>
            <a:r>
              <a:rPr sz="2400" spc="-5" dirty="0">
                <a:latin typeface="Comic Sans MS"/>
                <a:cs typeface="Comic Sans MS"/>
              </a:rPr>
              <a:t>extremo</a:t>
            </a:r>
            <a:r>
              <a:rPr sz="2400" dirty="0">
                <a:latin typeface="Comic Sans MS"/>
                <a:cs typeface="Comic Sans MS"/>
              </a:rPr>
              <a:t> </a:t>
            </a:r>
            <a:r>
              <a:rPr sz="2400" spc="-5" dirty="0">
                <a:latin typeface="Comic Sans MS"/>
                <a:cs typeface="Comic Sans MS"/>
              </a:rPr>
              <a:t>asociado</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los</a:t>
            </a:r>
            <a:r>
              <a:rPr lang="es-AR" sz="2400" spc="-5" dirty="0">
                <a:latin typeface="Comic Sans MS"/>
                <a:cs typeface="Comic Sans MS"/>
              </a:rPr>
              <a:t> </a:t>
            </a:r>
            <a:r>
              <a:rPr sz="2400" spc="-5" dirty="0" err="1">
                <a:latin typeface="Comic Sans MS"/>
                <a:cs typeface="Comic Sans MS"/>
              </a:rPr>
              <a:t>interruptores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A.T.</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E.A.T.</a:t>
            </a:r>
            <a:r>
              <a:rPr sz="2400" dirty="0">
                <a:latin typeface="Comic Sans MS"/>
                <a:cs typeface="Comic Sans MS"/>
              </a:rPr>
              <a:t> </a:t>
            </a:r>
            <a:r>
              <a:rPr sz="2400" spc="-5" dirty="0">
                <a:latin typeface="Comic Sans MS"/>
                <a:cs typeface="Comic Sans MS"/>
              </a:rPr>
              <a:t>y</a:t>
            </a:r>
            <a:r>
              <a:rPr sz="2400" spc="260" dirty="0">
                <a:latin typeface="Comic Sans MS"/>
                <a:cs typeface="Comic Sans MS"/>
              </a:rPr>
              <a:t> </a:t>
            </a:r>
            <a:r>
              <a:rPr sz="2400" spc="-5" dirty="0" err="1">
                <a:latin typeface="Comic Sans MS"/>
                <a:cs typeface="Comic Sans MS"/>
              </a:rPr>
              <a:t>el</a:t>
            </a:r>
            <a:r>
              <a:rPr sz="2400" spc="260" dirty="0">
                <a:latin typeface="Comic Sans MS"/>
                <a:cs typeface="Comic Sans MS"/>
              </a:rPr>
              <a:t> </a:t>
            </a:r>
            <a:r>
              <a:rPr sz="2400" spc="-5" dirty="0" err="1">
                <a:latin typeface="Comic Sans MS"/>
                <a:cs typeface="Comic Sans MS"/>
              </a:rPr>
              <a:t>pequeño</a:t>
            </a:r>
            <a:r>
              <a:rPr lang="es-AR" sz="2400" spc="-5" dirty="0">
                <a:latin typeface="Comic Sans MS"/>
                <a:cs typeface="Comic Sans MS"/>
              </a:rPr>
              <a:t> </a:t>
            </a:r>
            <a:r>
              <a:rPr sz="2400" spc="-5" dirty="0" err="1">
                <a:latin typeface="Comic Sans MS"/>
                <a:cs typeface="Comic Sans MS"/>
              </a:rPr>
              <a:t>espaciamiento</a:t>
            </a:r>
            <a:r>
              <a:rPr sz="2400" spc="-5" dirty="0">
                <a:latin typeface="Comic Sans MS"/>
                <a:cs typeface="Comic Sans MS"/>
              </a:rPr>
              <a:t> de aire entre contactos asociados con sus</a:t>
            </a:r>
            <a:r>
              <a:rPr lang="es-AR" sz="2400" spc="-5" dirty="0">
                <a:latin typeface="Comic Sans MS"/>
                <a:cs typeface="Comic Sans MS"/>
              </a:rPr>
              <a:t> </a:t>
            </a:r>
            <a:r>
              <a:rPr sz="2400" spc="-5" dirty="0" err="1">
                <a:latin typeface="Comic Sans MS"/>
                <a:cs typeface="Comic Sans MS"/>
              </a:rPr>
              <a:t>requerimientos</a:t>
            </a:r>
            <a:r>
              <a:rPr sz="2400" spc="-5" dirty="0">
                <a:latin typeface="Comic Sans MS"/>
                <a:cs typeface="Comic Sans MS"/>
              </a:rPr>
              <a:t> de interrupción de alta </a:t>
            </a:r>
            <a:r>
              <a:rPr sz="2400" spc="-5" dirty="0" err="1">
                <a:latin typeface="Comic Sans MS"/>
                <a:cs typeface="Comic Sans MS"/>
              </a:rPr>
              <a:t>rapidez</a:t>
            </a:r>
            <a:r>
              <a:rPr sz="2400" spc="-5" dirty="0">
                <a:latin typeface="Comic Sans MS"/>
                <a:cs typeface="Comic Sans MS"/>
              </a:rPr>
              <a:t> </a:t>
            </a:r>
            <a:r>
              <a:rPr sz="2400" spc="-5" dirty="0" err="1">
                <a:latin typeface="Comic Sans MS"/>
                <a:cs typeface="Comic Sans MS"/>
              </a:rPr>
              <a:t>pueden</a:t>
            </a:r>
            <a:r>
              <a:rPr lang="es-AR" sz="2400" spc="-5" dirty="0">
                <a:latin typeface="Comic Sans MS"/>
                <a:cs typeface="Comic Sans MS"/>
              </a:rPr>
              <a:t> </a:t>
            </a:r>
            <a:r>
              <a:rPr sz="2400" spc="-5" dirty="0" err="1">
                <a:latin typeface="Comic Sans MS"/>
                <a:cs typeface="Comic Sans MS"/>
              </a:rPr>
              <a:t>conducir</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arqueo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contactos.</a:t>
            </a:r>
            <a:r>
              <a:rPr sz="2400" dirty="0">
                <a:latin typeface="Comic Sans MS"/>
                <a:cs typeface="Comic Sans MS"/>
              </a:rPr>
              <a:t> </a:t>
            </a:r>
            <a:r>
              <a:rPr sz="2400" spc="-5" dirty="0">
                <a:latin typeface="Comic Sans MS"/>
                <a:cs typeface="Comic Sans MS"/>
              </a:rPr>
              <a:t>Este</a:t>
            </a:r>
            <a:r>
              <a:rPr sz="2400" dirty="0">
                <a:latin typeface="Comic Sans MS"/>
                <a:cs typeface="Comic Sans MS"/>
              </a:rPr>
              <a:t> </a:t>
            </a:r>
            <a:r>
              <a:rPr sz="2400" spc="-5" dirty="0" err="1">
                <a:latin typeface="Comic Sans MS"/>
                <a:cs typeface="Comic Sans MS"/>
              </a:rPr>
              <a:t>arqueo</a:t>
            </a:r>
            <a:r>
              <a:rPr sz="2400" spc="254"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contactos</a:t>
            </a:r>
            <a:r>
              <a:rPr sz="2400" spc="-5" dirty="0">
                <a:latin typeface="Comic Sans MS"/>
                <a:cs typeface="Comic Sans MS"/>
              </a:rPr>
              <a:t> (generalmente uno o dos polos) es </a:t>
            </a:r>
            <a:r>
              <a:rPr sz="2400" spc="-5" dirty="0" err="1">
                <a:latin typeface="Comic Sans MS"/>
                <a:cs typeface="Comic Sans MS"/>
              </a:rPr>
              <a:t>otro</a:t>
            </a:r>
            <a:r>
              <a:rPr sz="2400" spc="-5" dirty="0">
                <a:latin typeface="Comic Sans MS"/>
                <a:cs typeface="Comic Sans MS"/>
              </a:rPr>
              <a:t> </a:t>
            </a:r>
            <a:r>
              <a:rPr sz="2400" spc="-5" dirty="0" err="1">
                <a:latin typeface="Comic Sans MS"/>
                <a:cs typeface="Comic Sans MS"/>
              </a:rPr>
              <a:t>método</a:t>
            </a:r>
            <a:r>
              <a:rPr lang="es-AR" sz="2400" spc="-5"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cual</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generadores</a:t>
            </a:r>
            <a:r>
              <a:rPr sz="2400" dirty="0">
                <a:latin typeface="Comic Sans MS"/>
                <a:cs typeface="Comic Sans MS"/>
              </a:rPr>
              <a:t> </a:t>
            </a:r>
            <a:r>
              <a:rPr sz="2400" spc="-5" dirty="0">
                <a:latin typeface="Comic Sans MS"/>
                <a:cs typeface="Comic Sans MS"/>
              </a:rPr>
              <a:t>han</a:t>
            </a:r>
            <a:r>
              <a:rPr sz="2400" dirty="0">
                <a:latin typeface="Comic Sans MS"/>
                <a:cs typeface="Comic Sans MS"/>
              </a:rPr>
              <a:t> </a:t>
            </a:r>
            <a:r>
              <a:rPr sz="2400" spc="-5" dirty="0" err="1">
                <a:latin typeface="Comic Sans MS"/>
                <a:cs typeface="Comic Sans MS"/>
              </a:rPr>
              <a:t>sido</a:t>
            </a:r>
            <a:r>
              <a:rPr sz="2400" dirty="0">
                <a:latin typeface="Comic Sans MS"/>
                <a:cs typeface="Comic Sans MS"/>
              </a:rPr>
              <a:t> </a:t>
            </a:r>
            <a:r>
              <a:rPr sz="2400" spc="-5" dirty="0" err="1">
                <a:latin typeface="Comic Sans MS"/>
                <a:cs typeface="Comic Sans MS"/>
              </a:rPr>
              <a:t>energizados</a:t>
            </a:r>
            <a:r>
              <a:rPr lang="es-AR" sz="2400" spc="-5" dirty="0">
                <a:latin typeface="Comic Sans MS"/>
                <a:cs typeface="Comic Sans MS"/>
              </a:rPr>
              <a:t> </a:t>
            </a:r>
            <a:r>
              <a:rPr sz="2400" spc="-5" dirty="0" err="1">
                <a:latin typeface="Comic Sans MS"/>
                <a:cs typeface="Comic Sans MS"/>
              </a:rPr>
              <a:t>inadvertidamente</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riesgo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arqueo</a:t>
            </a:r>
            <a:r>
              <a:rPr sz="2400" spc="254" dirty="0">
                <a:latin typeface="Comic Sans MS"/>
                <a:cs typeface="Comic Sans MS"/>
              </a:rPr>
              <a:t> </a:t>
            </a:r>
            <a:r>
              <a:rPr sz="2400" spc="-5" dirty="0">
                <a:latin typeface="Comic Sans MS"/>
                <a:cs typeface="Comic Sans MS"/>
              </a:rPr>
              <a:t>es</a:t>
            </a:r>
            <a:r>
              <a:rPr sz="2400" spc="260" dirty="0">
                <a:latin typeface="Comic Sans MS"/>
                <a:cs typeface="Comic Sans MS"/>
              </a:rPr>
              <a:t> </a:t>
            </a:r>
            <a:r>
              <a:rPr sz="2400" spc="-5" dirty="0" err="1">
                <a:latin typeface="Comic Sans MS"/>
                <a:cs typeface="Comic Sans MS"/>
              </a:rPr>
              <a:t>mucho</a:t>
            </a:r>
            <a:r>
              <a:rPr lang="es-AR" sz="2400" spc="-5" dirty="0">
                <a:latin typeface="Comic Sans MS"/>
                <a:cs typeface="Comic Sans MS"/>
              </a:rPr>
              <a:t> </a:t>
            </a:r>
            <a:r>
              <a:rPr sz="2400" spc="-5" dirty="0">
                <a:latin typeface="Comic Sans MS"/>
                <a:cs typeface="Comic Sans MS"/>
              </a:rPr>
              <a:t>mayor</a:t>
            </a:r>
            <a:r>
              <a:rPr sz="2400" spc="150" dirty="0">
                <a:latin typeface="Comic Sans MS"/>
                <a:cs typeface="Comic Sans MS"/>
              </a:rPr>
              <a:t> </a:t>
            </a:r>
            <a:r>
              <a:rPr sz="2400" spc="-5" dirty="0">
                <a:latin typeface="Comic Sans MS"/>
                <a:cs typeface="Comic Sans MS"/>
              </a:rPr>
              <a:t>justo</a:t>
            </a:r>
            <a:r>
              <a:rPr sz="2400" spc="150" dirty="0">
                <a:latin typeface="Comic Sans MS"/>
                <a:cs typeface="Comic Sans MS"/>
              </a:rPr>
              <a:t> </a:t>
            </a:r>
            <a:r>
              <a:rPr sz="2400" spc="-5" dirty="0">
                <a:latin typeface="Comic Sans MS"/>
                <a:cs typeface="Comic Sans MS"/>
              </a:rPr>
              <a:t>antes</a:t>
            </a:r>
            <a:r>
              <a:rPr sz="2400" spc="150" dirty="0">
                <a:latin typeface="Comic Sans MS"/>
                <a:cs typeface="Comic Sans MS"/>
              </a:rPr>
              <a:t> </a:t>
            </a:r>
            <a:r>
              <a:rPr sz="2400" spc="-5" dirty="0">
                <a:latin typeface="Comic Sans MS"/>
                <a:cs typeface="Comic Sans MS"/>
              </a:rPr>
              <a:t>de</a:t>
            </a:r>
            <a:r>
              <a:rPr sz="2400" spc="150" dirty="0">
                <a:latin typeface="Comic Sans MS"/>
                <a:cs typeface="Comic Sans MS"/>
              </a:rPr>
              <a:t> </a:t>
            </a:r>
            <a:r>
              <a:rPr sz="2400" spc="-5" dirty="0">
                <a:latin typeface="Comic Sans MS"/>
                <a:cs typeface="Comic Sans MS"/>
              </a:rPr>
              <a:t>la</a:t>
            </a:r>
            <a:r>
              <a:rPr sz="2400" spc="150" dirty="0">
                <a:latin typeface="Comic Sans MS"/>
                <a:cs typeface="Comic Sans MS"/>
              </a:rPr>
              <a:t> </a:t>
            </a:r>
            <a:r>
              <a:rPr sz="2400" spc="-5" dirty="0">
                <a:latin typeface="Comic Sans MS"/>
                <a:cs typeface="Comic Sans MS"/>
              </a:rPr>
              <a:t>sincronización</a:t>
            </a:r>
            <a:r>
              <a:rPr sz="2400" spc="145" dirty="0">
                <a:latin typeface="Comic Sans MS"/>
                <a:cs typeface="Comic Sans MS"/>
              </a:rPr>
              <a:t> </a:t>
            </a:r>
            <a:r>
              <a:rPr sz="2400" spc="-5" dirty="0">
                <a:latin typeface="Comic Sans MS"/>
                <a:cs typeface="Comic Sans MS"/>
              </a:rPr>
              <a:t>o</a:t>
            </a:r>
            <a:r>
              <a:rPr sz="2400" spc="150" dirty="0">
                <a:latin typeface="Comic Sans MS"/>
                <a:cs typeface="Comic Sans MS"/>
              </a:rPr>
              <a:t> </a:t>
            </a:r>
            <a:r>
              <a:rPr sz="2400" spc="-5" dirty="0" err="1">
                <a:latin typeface="Comic Sans MS"/>
                <a:cs typeface="Comic Sans MS"/>
              </a:rPr>
              <a:t>justo</a:t>
            </a:r>
            <a:r>
              <a:rPr sz="2400" spc="150" dirty="0">
                <a:latin typeface="Comic Sans MS"/>
                <a:cs typeface="Comic Sans MS"/>
              </a:rPr>
              <a:t> </a:t>
            </a:r>
            <a:r>
              <a:rPr sz="2400" spc="-5" dirty="0" err="1">
                <a:latin typeface="Comic Sans MS"/>
                <a:cs typeface="Comic Sans MS"/>
              </a:rPr>
              <a:t>después</a:t>
            </a:r>
            <a:r>
              <a:rPr lang="es-AR" sz="2400" spc="-5" dirty="0">
                <a:latin typeface="Comic Sans MS"/>
                <a:cs typeface="Comic Sans MS"/>
              </a:rPr>
              <a:t> </a:t>
            </a:r>
            <a:r>
              <a:rPr sz="2400" spc="-5" dirty="0">
                <a:latin typeface="Comic Sans MS"/>
                <a:cs typeface="Comic Sans MS"/>
              </a:rPr>
              <a:t>de que la unidad es removida de servicio.</a:t>
            </a:r>
            <a:r>
              <a:rPr sz="2400" dirty="0">
                <a:latin typeface="Comic Sans MS"/>
                <a:cs typeface="Comic Sans MS"/>
              </a:rPr>
              <a:t> </a:t>
            </a:r>
            <a:r>
              <a:rPr sz="2400" spc="-5" dirty="0">
                <a:latin typeface="Comic Sans MS"/>
                <a:cs typeface="Comic Sans MS"/>
              </a:rPr>
              <a:t>Durante </a:t>
            </a:r>
            <a:r>
              <a:rPr sz="2400" spc="-5" dirty="0" err="1">
                <a:latin typeface="Comic Sans MS"/>
                <a:cs typeface="Comic Sans MS"/>
              </a:rPr>
              <a:t>este</a:t>
            </a:r>
            <a:r>
              <a:rPr lang="es-AR" sz="2400" spc="-5" dirty="0">
                <a:latin typeface="Comic Sans MS"/>
                <a:cs typeface="Comic Sans MS"/>
              </a:rPr>
              <a:t> </a:t>
            </a:r>
            <a:r>
              <a:rPr sz="2400" spc="-5" dirty="0" err="1">
                <a:latin typeface="Comic Sans MS"/>
                <a:cs typeface="Comic Sans MS"/>
              </a:rPr>
              <a:t>periodo</a:t>
            </a:r>
            <a:r>
              <a:rPr sz="2400" spc="-5" dirty="0">
                <a:latin typeface="Comic Sans MS"/>
                <a:cs typeface="Comic Sans MS"/>
              </a:rPr>
              <a:t>, la tensión a través del interruptor de </a:t>
            </a:r>
            <a:r>
              <a:rPr sz="2400" spc="-5" dirty="0" err="1">
                <a:latin typeface="Comic Sans MS"/>
                <a:cs typeface="Comic Sans MS"/>
              </a:rPr>
              <a:t>generador</a:t>
            </a:r>
            <a:r>
              <a:rPr lang="es-AR" sz="2400" spc="-5" dirty="0">
                <a:latin typeface="Comic Sans MS"/>
                <a:cs typeface="Comic Sans MS"/>
              </a:rPr>
              <a:t> </a:t>
            </a:r>
            <a:r>
              <a:rPr sz="2400" spc="-5" dirty="0" err="1">
                <a:latin typeface="Comic Sans MS"/>
                <a:cs typeface="Comic Sans MS"/>
              </a:rPr>
              <a:t>abierto</a:t>
            </a:r>
            <a:r>
              <a:rPr sz="2400" spc="-5" dirty="0">
                <a:latin typeface="Comic Sans MS"/>
                <a:cs typeface="Comic Sans MS"/>
              </a:rPr>
              <a:t> puede ser dos veces el normal según la </a:t>
            </a:r>
            <a:r>
              <a:rPr sz="2400" spc="-5" dirty="0" err="1">
                <a:latin typeface="Comic Sans MS"/>
                <a:cs typeface="Comic Sans MS"/>
              </a:rPr>
              <a:t>unidad</a:t>
            </a:r>
            <a:r>
              <a:rPr sz="2400" spc="-5" dirty="0">
                <a:latin typeface="Comic Sans MS"/>
                <a:cs typeface="Comic Sans MS"/>
              </a:rPr>
              <a:t> se</a:t>
            </a:r>
            <a:r>
              <a:rPr lang="es-AR" sz="2400" spc="-5" dirty="0">
                <a:latin typeface="Comic Sans MS"/>
                <a:cs typeface="Comic Sans MS"/>
              </a:rPr>
              <a:t> </a:t>
            </a:r>
            <a:r>
              <a:rPr sz="2400" spc="-5" dirty="0" err="1">
                <a:latin typeface="Comic Sans MS"/>
                <a:cs typeface="Comic Sans MS"/>
              </a:rPr>
              <a:t>deslice</a:t>
            </a:r>
            <a:r>
              <a:rPr sz="2400" dirty="0">
                <a:latin typeface="Comic Sans MS"/>
                <a:cs typeface="Comic Sans MS"/>
              </a:rPr>
              <a:t> </a:t>
            </a:r>
            <a:r>
              <a:rPr sz="2400" spc="-5" dirty="0">
                <a:latin typeface="Comic Sans MS"/>
                <a:cs typeface="Comic Sans MS"/>
              </a:rPr>
              <a:t>angularmente con el sistema.</a:t>
            </a:r>
            <a:r>
              <a:rPr sz="2400" dirty="0">
                <a:latin typeface="Comic Sans MS"/>
                <a:cs typeface="Comic Sans MS"/>
              </a:rPr>
              <a:t> </a:t>
            </a:r>
            <a:r>
              <a:rPr sz="2400" spc="-5" dirty="0">
                <a:latin typeface="Comic Sans MS"/>
                <a:cs typeface="Comic Sans MS"/>
              </a:rPr>
              <a:t>Una </a:t>
            </a:r>
            <a:r>
              <a:rPr sz="2400" spc="-5" dirty="0" err="1">
                <a:latin typeface="Comic Sans MS"/>
                <a:cs typeface="Comic Sans MS"/>
              </a:rPr>
              <a:t>pérdida</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presión</a:t>
            </a:r>
            <a:r>
              <a:rPr sz="2400" spc="335" dirty="0">
                <a:latin typeface="Comic Sans MS"/>
                <a:cs typeface="Comic Sans MS"/>
              </a:rPr>
              <a:t> </a:t>
            </a:r>
            <a:r>
              <a:rPr sz="2400" spc="-5" dirty="0">
                <a:latin typeface="Comic Sans MS"/>
                <a:cs typeface="Comic Sans MS"/>
              </a:rPr>
              <a:t>en</a:t>
            </a:r>
            <a:r>
              <a:rPr sz="2400" spc="340" dirty="0">
                <a:latin typeface="Comic Sans MS"/>
                <a:cs typeface="Comic Sans MS"/>
              </a:rPr>
              <a:t> </a:t>
            </a:r>
            <a:r>
              <a:rPr sz="2400" spc="-5" dirty="0">
                <a:latin typeface="Comic Sans MS"/>
                <a:cs typeface="Comic Sans MS"/>
              </a:rPr>
              <a:t>algunos</a:t>
            </a:r>
            <a:r>
              <a:rPr sz="2400" spc="335" dirty="0">
                <a:latin typeface="Comic Sans MS"/>
                <a:cs typeface="Comic Sans MS"/>
              </a:rPr>
              <a:t> </a:t>
            </a:r>
            <a:r>
              <a:rPr sz="2400" spc="-5" dirty="0">
                <a:latin typeface="Comic Sans MS"/>
                <a:cs typeface="Comic Sans MS"/>
              </a:rPr>
              <a:t>tipos</a:t>
            </a:r>
            <a:r>
              <a:rPr sz="2400" spc="340" dirty="0">
                <a:latin typeface="Comic Sans MS"/>
                <a:cs typeface="Comic Sans MS"/>
              </a:rPr>
              <a:t> </a:t>
            </a:r>
            <a:r>
              <a:rPr sz="2400" spc="-5" dirty="0">
                <a:latin typeface="Comic Sans MS"/>
                <a:cs typeface="Comic Sans MS"/>
              </a:rPr>
              <a:t>de</a:t>
            </a:r>
            <a:r>
              <a:rPr sz="2400" spc="330" dirty="0">
                <a:latin typeface="Comic Sans MS"/>
                <a:cs typeface="Comic Sans MS"/>
              </a:rPr>
              <a:t> </a:t>
            </a:r>
            <a:r>
              <a:rPr sz="2400" spc="-5" dirty="0">
                <a:latin typeface="Comic Sans MS"/>
                <a:cs typeface="Comic Sans MS"/>
              </a:rPr>
              <a:t>interruptores</a:t>
            </a:r>
            <a:r>
              <a:rPr sz="2400" spc="335" dirty="0">
                <a:latin typeface="Comic Sans MS"/>
                <a:cs typeface="Comic Sans MS"/>
              </a:rPr>
              <a:t> </a:t>
            </a:r>
            <a:r>
              <a:rPr sz="2400" spc="-5" dirty="0">
                <a:latin typeface="Comic Sans MS"/>
                <a:cs typeface="Comic Sans MS"/>
              </a:rPr>
              <a:t>de</a:t>
            </a:r>
            <a:r>
              <a:rPr sz="2400" spc="335" dirty="0">
                <a:latin typeface="Comic Sans MS"/>
                <a:cs typeface="Comic Sans MS"/>
              </a:rPr>
              <a:t> </a:t>
            </a:r>
            <a:r>
              <a:rPr sz="2400" spc="-5" dirty="0">
                <a:latin typeface="Comic Sans MS"/>
                <a:cs typeface="Comic Sans MS"/>
              </a:rPr>
              <a:t>A.T.</a:t>
            </a:r>
            <a:r>
              <a:rPr sz="2400" spc="330" dirty="0">
                <a:latin typeface="Comic Sans MS"/>
                <a:cs typeface="Comic Sans MS"/>
              </a:rPr>
              <a:t> </a:t>
            </a:r>
            <a:r>
              <a:rPr sz="2400" spc="-5" dirty="0">
                <a:latin typeface="Comic Sans MS"/>
                <a:cs typeface="Comic Sans MS"/>
              </a:rPr>
              <a:t>y</a:t>
            </a:r>
            <a:r>
              <a:rPr lang="en-US" sz="2400" spc="-5" dirty="0">
                <a:latin typeface="Comic Sans MS"/>
                <a:cs typeface="Comic Sans MS"/>
              </a:rPr>
              <a:t> </a:t>
            </a:r>
            <a:r>
              <a:rPr sz="2400" spc="-5" dirty="0">
                <a:latin typeface="Comic Sans MS"/>
                <a:cs typeface="Comic Sans MS"/>
              </a:rPr>
              <a:t>E.A.T.</a:t>
            </a:r>
            <a:r>
              <a:rPr sz="2400" dirty="0">
                <a:latin typeface="Comic Sans MS"/>
                <a:cs typeface="Comic Sans MS"/>
              </a:rPr>
              <a:t> </a:t>
            </a:r>
            <a:r>
              <a:rPr sz="2400" spc="-5" dirty="0">
                <a:latin typeface="Comic Sans MS"/>
                <a:cs typeface="Comic Sans MS"/>
              </a:rPr>
              <a:t>durante</a:t>
            </a:r>
            <a:r>
              <a:rPr sz="2400" dirty="0">
                <a:latin typeface="Comic Sans MS"/>
                <a:cs typeface="Comic Sans MS"/>
              </a:rPr>
              <a:t> </a:t>
            </a:r>
            <a:r>
              <a:rPr sz="2400" spc="-5" dirty="0">
                <a:latin typeface="Comic Sans MS"/>
                <a:cs typeface="Comic Sans MS"/>
              </a:rPr>
              <a:t>este</a:t>
            </a:r>
            <a:r>
              <a:rPr sz="2400" dirty="0">
                <a:latin typeface="Comic Sans MS"/>
                <a:cs typeface="Comic Sans MS"/>
              </a:rPr>
              <a:t> </a:t>
            </a:r>
            <a:r>
              <a:rPr sz="2400" spc="-5" dirty="0">
                <a:latin typeface="Comic Sans MS"/>
                <a:cs typeface="Comic Sans MS"/>
              </a:rPr>
              <a:t>período</a:t>
            </a:r>
            <a:r>
              <a:rPr sz="2400" dirty="0">
                <a:latin typeface="Comic Sans MS"/>
                <a:cs typeface="Comic Sans MS"/>
              </a:rPr>
              <a:t> </a:t>
            </a:r>
            <a:r>
              <a:rPr sz="2400" spc="-5" dirty="0">
                <a:latin typeface="Comic Sans MS"/>
                <a:cs typeface="Comic Sans MS"/>
              </a:rPr>
              <a:t>pueden</a:t>
            </a:r>
            <a:r>
              <a:rPr sz="2400" spc="254" dirty="0">
                <a:latin typeface="Comic Sans MS"/>
                <a:cs typeface="Comic Sans MS"/>
              </a:rPr>
              <a:t> </a:t>
            </a:r>
            <a:r>
              <a:rPr sz="2400" spc="-5" dirty="0">
                <a:latin typeface="Comic Sans MS"/>
                <a:cs typeface="Comic Sans MS"/>
              </a:rPr>
              <a:t>resultar</a:t>
            </a:r>
            <a:r>
              <a:rPr sz="2400" spc="260" dirty="0">
                <a:latin typeface="Comic Sans MS"/>
                <a:cs typeface="Comic Sans MS"/>
              </a:rPr>
              <a:t> </a:t>
            </a:r>
            <a:r>
              <a:rPr sz="2400" spc="-5" dirty="0">
                <a:latin typeface="Comic Sans MS"/>
                <a:cs typeface="Comic Sans MS"/>
              </a:rPr>
              <a:t>en</a:t>
            </a:r>
            <a:r>
              <a:rPr sz="2400" spc="260"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arqueo</a:t>
            </a:r>
            <a:r>
              <a:rPr sz="2400" spc="-5" dirty="0">
                <a:latin typeface="Comic Sans MS"/>
                <a:cs typeface="Comic Sans MS"/>
              </a:rPr>
              <a:t> de uno o dos polos del interruptor, </a:t>
            </a:r>
            <a:r>
              <a:rPr sz="2400" spc="-5" dirty="0" err="1">
                <a:latin typeface="Comic Sans MS"/>
                <a:cs typeface="Comic Sans MS"/>
              </a:rPr>
              <a:t>energizando</a:t>
            </a:r>
            <a:r>
              <a:rPr sz="2400" spc="-5" dirty="0">
                <a:latin typeface="Comic Sans MS"/>
                <a:cs typeface="Comic Sans MS"/>
              </a:rPr>
              <a:t> al</a:t>
            </a:r>
            <a:r>
              <a:rPr lang="es-AR" sz="2400" spc="-5" dirty="0">
                <a:latin typeface="Comic Sans MS"/>
                <a:cs typeface="Comic Sans MS"/>
              </a:rPr>
              <a:t> </a:t>
            </a:r>
            <a:r>
              <a:rPr sz="2400" spc="-5" dirty="0" err="1">
                <a:latin typeface="Comic Sans MS"/>
                <a:cs typeface="Comic Sans MS"/>
              </a:rPr>
              <a:t>generador</a:t>
            </a:r>
            <a:r>
              <a:rPr sz="2400" spc="-5" dirty="0">
                <a:latin typeface="Comic Sans MS"/>
                <a:cs typeface="Comic Sans MS"/>
              </a:rPr>
              <a:t> y causando un flujo significante de </a:t>
            </a:r>
            <a:r>
              <a:rPr sz="2400" spc="-5" dirty="0" err="1">
                <a:latin typeface="Comic Sans MS"/>
                <a:cs typeface="Comic Sans MS"/>
              </a:rPr>
              <a:t>corriente</a:t>
            </a:r>
            <a:r>
              <a:rPr lang="es-AR" sz="2400" spc="-5" dirty="0">
                <a:latin typeface="Comic Sans MS"/>
                <a:cs typeface="Comic Sans MS"/>
              </a:rPr>
              <a:t> </a:t>
            </a:r>
            <a:r>
              <a:rPr sz="2400" spc="-5" dirty="0" err="1">
                <a:latin typeface="Comic Sans MS"/>
                <a:cs typeface="Comic Sans MS"/>
              </a:rPr>
              <a:t>desbalanceada</a:t>
            </a:r>
            <a:r>
              <a:rPr sz="2400" dirty="0">
                <a:latin typeface="Comic Sans MS"/>
                <a:cs typeface="Comic Sans MS"/>
              </a:rPr>
              <a:t> </a:t>
            </a:r>
            <a:r>
              <a:rPr sz="2400" spc="-5" dirty="0">
                <a:latin typeface="Comic Sans MS"/>
                <a:cs typeface="Comic Sans MS"/>
              </a:rPr>
              <a:t>dañina</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devanados</a:t>
            </a:r>
            <a:r>
              <a:rPr sz="2400" dirty="0">
                <a:latin typeface="Comic Sans MS"/>
                <a:cs typeface="Comic Sans MS"/>
              </a:rPr>
              <a:t> </a:t>
            </a:r>
            <a:r>
              <a:rPr sz="2400" spc="-5" dirty="0">
                <a:latin typeface="Comic Sans MS"/>
                <a:cs typeface="Comic Sans MS"/>
              </a:rPr>
              <a:t>del </a:t>
            </a:r>
            <a:r>
              <a:rPr sz="2400" spc="-5" dirty="0" err="1">
                <a:latin typeface="Comic Sans MS"/>
                <a:cs typeface="Comic Sans MS"/>
              </a:rPr>
              <a:t>generador</a:t>
            </a:r>
            <a:r>
              <a:rPr sz="2400" spc="-5" dirty="0">
                <a:latin typeface="Comic Sans MS"/>
                <a:cs typeface="Comic Sans MS"/>
              </a:rPr>
              <a:t>.</a:t>
            </a:r>
            <a:r>
              <a:rPr lang="es-AR" sz="2400" spc="-5" dirty="0">
                <a:latin typeface="Comic Sans MS"/>
                <a:cs typeface="Comic Sans MS"/>
              </a:rPr>
              <a:t> </a:t>
            </a:r>
            <a:r>
              <a:rPr sz="2400" spc="-5" dirty="0" err="1">
                <a:latin typeface="Comic Sans MS"/>
                <a:cs typeface="Comic Sans MS"/>
              </a:rPr>
              <a:t>Esta</a:t>
            </a:r>
            <a:r>
              <a:rPr sz="2400" spc="-5" dirty="0">
                <a:latin typeface="Comic Sans MS"/>
                <a:cs typeface="Comic Sans MS"/>
              </a:rPr>
              <a:t> única condición de falla de interruptor debe ser</a:t>
            </a:r>
            <a:r>
              <a:rPr lang="es-AR" sz="2400" spc="-5" dirty="0">
                <a:latin typeface="Comic Sans MS"/>
                <a:cs typeface="Comic Sans MS"/>
              </a:rPr>
              <a:t> </a:t>
            </a:r>
            <a:r>
              <a:rPr sz="2400" spc="-5" dirty="0" err="1">
                <a:latin typeface="Comic Sans MS"/>
                <a:cs typeface="Comic Sans MS"/>
              </a:rPr>
              <a:t>rápidamente</a:t>
            </a:r>
            <a:r>
              <a:rPr sz="2400" spc="-5" dirty="0">
                <a:latin typeface="Comic Sans MS"/>
                <a:cs typeface="Comic Sans MS"/>
              </a:rPr>
              <a:t> detectada y aislada para prevenir un </a:t>
            </a:r>
            <a:r>
              <a:rPr sz="2400" spc="-5" dirty="0" err="1">
                <a:latin typeface="Comic Sans MS"/>
                <a:cs typeface="Comic Sans MS"/>
              </a:rPr>
              <a:t>daño</a:t>
            </a:r>
            <a:r>
              <a:rPr lang="es-AR" sz="2400" spc="-5" dirty="0">
                <a:latin typeface="Comic Sans MS"/>
                <a:cs typeface="Comic Sans MS"/>
              </a:rPr>
              <a:t> </a:t>
            </a:r>
            <a:r>
              <a:rPr sz="2400" spc="-5" dirty="0">
                <a:latin typeface="Comic Sans MS"/>
                <a:cs typeface="Comic Sans MS"/>
              </a:rPr>
              <a:t>mayor al</a:t>
            </a:r>
            <a:r>
              <a:rPr sz="2400" dirty="0">
                <a:latin typeface="Comic Sans MS"/>
                <a:cs typeface="Comic Sans MS"/>
              </a:rPr>
              <a:t> </a:t>
            </a:r>
            <a:r>
              <a:rPr sz="2400" spc="-5" dirty="0" err="1">
                <a:latin typeface="Comic Sans MS"/>
                <a:cs typeface="Comic Sans MS"/>
              </a:rPr>
              <a:t>generador</a:t>
            </a:r>
            <a:r>
              <a:rPr sz="2400" spc="-5" dirty="0">
                <a:latin typeface="Comic Sans MS"/>
                <a:cs typeface="Comic Sans MS"/>
              </a:rPr>
              <a:t>.</a:t>
            </a:r>
            <a:endParaRPr lang="en-US" sz="2400" spc="-5" dirty="0">
              <a:latin typeface="Comic Sans MS"/>
              <a:cs typeface="Comic Sans MS"/>
            </a:endParaRPr>
          </a:p>
          <a:p>
            <a:pPr marL="12700" marR="6350" algn="just"/>
            <a:r>
              <a:rPr lang="es-MX" sz="2400" spc="-5" dirty="0">
                <a:latin typeface="Comic Sans MS"/>
                <a:cs typeface="Comic Sans MS"/>
              </a:rPr>
              <a:t>Máquinas</a:t>
            </a:r>
            <a:r>
              <a:rPr lang="es-MX" sz="2400" dirty="0">
                <a:latin typeface="Comic Sans MS"/>
                <a:cs typeface="Comic Sans MS"/>
              </a:rPr>
              <a:t> </a:t>
            </a:r>
            <a:r>
              <a:rPr lang="es-MX" sz="2400" spc="-5" dirty="0">
                <a:latin typeface="Comic Sans MS"/>
                <a:cs typeface="Comic Sans MS"/>
              </a:rPr>
              <a:t>grandes</a:t>
            </a:r>
            <a:r>
              <a:rPr lang="es-MX" sz="2400" dirty="0">
                <a:latin typeface="Comic Sans MS"/>
                <a:cs typeface="Comic Sans MS"/>
              </a:rPr>
              <a:t> </a:t>
            </a:r>
            <a:r>
              <a:rPr lang="es-MX" sz="2400" spc="-5" dirty="0">
                <a:latin typeface="Comic Sans MS"/>
                <a:cs typeface="Comic Sans MS"/>
              </a:rPr>
              <a:t>conectadas</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 interruptores de generador de media tensión han sido también energizadas inadvertidamente.</a:t>
            </a:r>
            <a:r>
              <a:rPr lang="es-MX" sz="2400" dirty="0">
                <a:latin typeface="Comic Sans MS"/>
                <a:cs typeface="Comic Sans MS"/>
              </a:rPr>
              <a:t> </a:t>
            </a:r>
            <a:r>
              <a:rPr lang="es-MX" sz="2400" spc="-5" dirty="0">
                <a:latin typeface="Comic Sans MS"/>
                <a:cs typeface="Comic Sans MS"/>
              </a:rPr>
              <a:t>El uso de estos interruptores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media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permite</a:t>
            </a:r>
            <a:r>
              <a:rPr lang="es-MX" sz="2400" dirty="0">
                <a:latin typeface="Comic Sans MS"/>
                <a:cs typeface="Comic Sans MS"/>
              </a:rPr>
              <a:t> </a:t>
            </a:r>
            <a:r>
              <a:rPr lang="es-MX" sz="2400" spc="-5" dirty="0">
                <a:latin typeface="Comic Sans MS"/>
                <a:cs typeface="Comic Sans MS"/>
              </a:rPr>
              <a:t>mayor flexibilidad de operación que la configuración tradicional de conexión en unidad.</a:t>
            </a:r>
            <a:r>
              <a:rPr lang="es-MX" sz="2400" dirty="0">
                <a:latin typeface="Comic Sans MS"/>
                <a:cs typeface="Comic Sans MS"/>
              </a:rPr>
              <a:t> </a:t>
            </a:r>
            <a:endParaRPr sz="900" dirty="0">
              <a:latin typeface="Comic Sans MS"/>
              <a:cs typeface="Comic Sans MS"/>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54000" y="431755"/>
            <a:ext cx="17274876" cy="2250616"/>
          </a:xfrm>
          <a:prstGeom prst="rect">
            <a:avLst/>
          </a:prstGeom>
        </p:spPr>
        <p:txBody>
          <a:bodyPr vert="horz" wrap="square" lIns="0" tIns="34290" rIns="0" bIns="0" rtlCol="0">
            <a:spAutoFit/>
          </a:bodyPr>
          <a:lstStyle/>
          <a:p>
            <a:pPr marL="12700" algn="just">
              <a:spcBef>
                <a:spcPts val="270"/>
              </a:spcBef>
            </a:pPr>
            <a:r>
              <a:rPr lang="es-MX" sz="2400" spc="-5" dirty="0">
                <a:latin typeface="Comic Sans MS"/>
                <a:cs typeface="Comic Sans MS"/>
              </a:rPr>
              <a:t>La </a:t>
            </a:r>
            <a:r>
              <a:rPr lang="es-MX" sz="2400" b="1" spc="-5" dirty="0">
                <a:latin typeface="Comic Sans MS"/>
                <a:cs typeface="Comic Sans MS"/>
              </a:rPr>
              <a:t>figura 2 </a:t>
            </a:r>
            <a:r>
              <a:rPr lang="es-MX" sz="2400" spc="-5" dirty="0">
                <a:latin typeface="Comic Sans MS"/>
                <a:cs typeface="Comic Sans MS"/>
              </a:rPr>
              <a:t>muestra un diagrama unifilar</a:t>
            </a:r>
            <a:r>
              <a:rPr lang="es-MX" sz="2400" dirty="0">
                <a:latin typeface="Comic Sans MS"/>
                <a:cs typeface="Comic Sans MS"/>
              </a:rPr>
              <a:t> </a:t>
            </a:r>
            <a:r>
              <a:rPr lang="es-MX" sz="2400" spc="-5" dirty="0">
                <a:latin typeface="Comic Sans MS"/>
                <a:cs typeface="Comic Sans MS"/>
              </a:rPr>
              <a:t>típico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diseño.</a:t>
            </a:r>
          </a:p>
          <a:p>
            <a:pPr marL="12700" marR="6350" algn="just"/>
            <a:r>
              <a:rPr lang="es-MX" sz="2400" spc="-5" dirty="0">
                <a:latin typeface="Comic Sans MS"/>
                <a:cs typeface="Comic Sans MS"/>
              </a:rPr>
              <a:t>Cuando el generador esta fuera de línea, el interruptor E es</a:t>
            </a:r>
            <a:r>
              <a:rPr lang="es-MX" sz="2400" dirty="0">
                <a:latin typeface="Comic Sans MS"/>
                <a:cs typeface="Comic Sans MS"/>
              </a:rPr>
              <a:t> </a:t>
            </a:r>
            <a:r>
              <a:rPr lang="es-MX" sz="2400" spc="-5" dirty="0">
                <a:latin typeface="Comic Sans MS"/>
                <a:cs typeface="Comic Sans MS"/>
              </a:rPr>
              <a:t>abierto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proporcionar</a:t>
            </a:r>
            <a:r>
              <a:rPr lang="es-MX" sz="2400" dirty="0">
                <a:latin typeface="Comic Sans MS"/>
                <a:cs typeface="Comic Sans MS"/>
              </a:rPr>
              <a:t> </a:t>
            </a:r>
            <a:r>
              <a:rPr lang="es-MX" sz="2400" spc="-5" dirty="0">
                <a:latin typeface="Comic Sans MS"/>
                <a:cs typeface="Comic Sans MS"/>
              </a:rPr>
              <a:t>aislamiento</a:t>
            </a:r>
            <a:r>
              <a:rPr lang="es-MX" sz="2400" dirty="0">
                <a:latin typeface="Comic Sans MS"/>
                <a:cs typeface="Comic Sans MS"/>
              </a:rPr>
              <a:t> </a:t>
            </a:r>
            <a:r>
              <a:rPr lang="es-MX" sz="2400" spc="-5" dirty="0">
                <a:latin typeface="Comic Sans MS"/>
                <a:cs typeface="Comic Sans MS"/>
              </a:rPr>
              <a:t>del</a:t>
            </a:r>
            <a:r>
              <a:rPr lang="es-MX" sz="2400" spc="254" dirty="0">
                <a:latin typeface="Comic Sans MS"/>
                <a:cs typeface="Comic Sans MS"/>
              </a:rPr>
              <a:t> </a:t>
            </a:r>
            <a:r>
              <a:rPr lang="es-MX" sz="2400" spc="-5" dirty="0">
                <a:latin typeface="Comic Sans MS"/>
                <a:cs typeface="Comic Sans MS"/>
              </a:rPr>
              <a:t>sistema. Esto permite que el transformador auxiliar de la unidad permanezca</a:t>
            </a:r>
            <a:r>
              <a:rPr lang="es-MX" sz="2400" dirty="0">
                <a:latin typeface="Comic Sans MS"/>
                <a:cs typeface="Comic Sans MS"/>
              </a:rPr>
              <a:t> </a:t>
            </a:r>
            <a:r>
              <a:rPr lang="es-MX" sz="2400" spc="-5" dirty="0">
                <a:latin typeface="Comic Sans MS"/>
                <a:cs typeface="Comic Sans MS"/>
              </a:rPr>
              <a:t>energizado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llevando</a:t>
            </a:r>
            <a:r>
              <a:rPr lang="es-MX" sz="2400" dirty="0">
                <a:latin typeface="Comic Sans MS"/>
                <a:cs typeface="Comic Sans MS"/>
              </a:rPr>
              <a:t> </a:t>
            </a:r>
            <a:r>
              <a:rPr lang="es-MX" sz="2400" spc="-5" dirty="0">
                <a:latin typeface="Comic Sans MS"/>
                <a:cs typeface="Comic Sans MS"/>
              </a:rPr>
              <a:t>carga</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el generador está fuera de servicio y proporciona potencial para el arranque cuando el generador va a ser puesto en línea.</a:t>
            </a:r>
            <a:r>
              <a:rPr lang="es-MX" sz="2400" spc="145" dirty="0">
                <a:latin typeface="Comic Sans MS"/>
                <a:cs typeface="Comic Sans MS"/>
              </a:rPr>
              <a:t> </a:t>
            </a:r>
            <a:r>
              <a:rPr lang="es-MX" sz="2400" spc="-5" dirty="0">
                <a:latin typeface="Comic Sans MS"/>
                <a:cs typeface="Comic Sans MS"/>
              </a:rPr>
              <a:t>Han</a:t>
            </a:r>
            <a:r>
              <a:rPr lang="es-MX" sz="2400" spc="185" dirty="0">
                <a:latin typeface="Comic Sans MS"/>
                <a:cs typeface="Comic Sans MS"/>
              </a:rPr>
              <a:t> </a:t>
            </a:r>
            <a:r>
              <a:rPr lang="es-MX" sz="2400" spc="-5" dirty="0">
                <a:latin typeface="Comic Sans MS"/>
                <a:cs typeface="Comic Sans MS"/>
              </a:rPr>
              <a:t>sido</a:t>
            </a:r>
            <a:r>
              <a:rPr lang="es-MX" sz="2400" spc="190" dirty="0">
                <a:latin typeface="Comic Sans MS"/>
                <a:cs typeface="Comic Sans MS"/>
              </a:rPr>
              <a:t> </a:t>
            </a:r>
            <a:r>
              <a:rPr lang="es-MX" sz="2400" spc="-5" dirty="0">
                <a:latin typeface="Comic Sans MS"/>
                <a:cs typeface="Comic Sans MS"/>
              </a:rPr>
              <a:t>reportados</a:t>
            </a:r>
            <a:r>
              <a:rPr lang="es-MX" sz="2400" spc="190" dirty="0">
                <a:latin typeface="Comic Sans MS"/>
                <a:cs typeface="Comic Sans MS"/>
              </a:rPr>
              <a:t> </a:t>
            </a:r>
            <a:r>
              <a:rPr lang="es-MX" sz="2400" spc="-5" dirty="0">
                <a:latin typeface="Comic Sans MS"/>
                <a:cs typeface="Comic Sans MS"/>
              </a:rPr>
              <a:t>casos</a:t>
            </a:r>
            <a:r>
              <a:rPr lang="es-MX" sz="2400" spc="190" dirty="0">
                <a:latin typeface="Comic Sans MS"/>
                <a:cs typeface="Comic Sans MS"/>
              </a:rPr>
              <a:t> </a:t>
            </a:r>
            <a:r>
              <a:rPr lang="es-MX" sz="2400" spc="-5" dirty="0">
                <a:latin typeface="Comic Sans MS"/>
                <a:cs typeface="Comic Sans MS"/>
              </a:rPr>
              <a:t>de</a:t>
            </a:r>
            <a:r>
              <a:rPr lang="es-MX" sz="2400" spc="190" dirty="0">
                <a:latin typeface="Comic Sans MS"/>
                <a:cs typeface="Comic Sans MS"/>
              </a:rPr>
              <a:t> </a:t>
            </a:r>
            <a:r>
              <a:rPr lang="es-MX" sz="2400" spc="-5" dirty="0">
                <a:latin typeface="Comic Sans MS"/>
                <a:cs typeface="Comic Sans MS"/>
              </a:rPr>
              <a:t>cierre</a:t>
            </a:r>
            <a:r>
              <a:rPr lang="es-MX" sz="2400" spc="185" dirty="0">
                <a:latin typeface="Comic Sans MS"/>
                <a:cs typeface="Comic Sans MS"/>
              </a:rPr>
              <a:t> </a:t>
            </a:r>
            <a:r>
              <a:rPr lang="es-MX" sz="2400" spc="-5" dirty="0">
                <a:latin typeface="Comic Sans MS"/>
                <a:cs typeface="Comic Sans MS"/>
              </a:rPr>
              <a:t>accidental 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E</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arqueos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polos</a:t>
            </a:r>
            <a:r>
              <a:rPr lang="es-MX" sz="2400" dirty="0">
                <a:latin typeface="Comic Sans MS"/>
                <a:cs typeface="Comic Sans MS"/>
              </a:rPr>
              <a:t> </a:t>
            </a:r>
            <a:r>
              <a:rPr lang="es-MX" sz="2400" spc="-5" dirty="0">
                <a:latin typeface="Comic Sans MS"/>
                <a:cs typeface="Comic Sans MS"/>
              </a:rPr>
              <a:t>resultantes</a:t>
            </a:r>
            <a:r>
              <a:rPr lang="es-MX" sz="2400" dirty="0">
                <a:latin typeface="Comic Sans MS"/>
                <a:cs typeface="Comic Sans MS"/>
              </a:rPr>
              <a:t> </a:t>
            </a:r>
            <a:r>
              <a:rPr lang="es-MX" sz="2400" spc="-5" dirty="0">
                <a:latin typeface="Comic Sans MS"/>
                <a:cs typeface="Comic Sans MS"/>
              </a:rPr>
              <a:t>de pérdida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dieléctrica.</a:t>
            </a:r>
            <a:endParaRPr sz="900" dirty="0">
              <a:latin typeface="Comic Sans MS"/>
              <a:cs typeface="Comic Sans MS"/>
            </a:endParaRPr>
          </a:p>
        </p:txBody>
      </p:sp>
      <p:grpSp>
        <p:nvGrpSpPr>
          <p:cNvPr id="28" name="Grupo 27">
            <a:extLst>
              <a:ext uri="{FF2B5EF4-FFF2-40B4-BE49-F238E27FC236}">
                <a16:creationId xmlns="" xmlns:a16="http://schemas.microsoft.com/office/drawing/2014/main" id="{D476B8BD-EE01-4B00-B09E-40EEFA42D159}"/>
              </a:ext>
            </a:extLst>
          </p:cNvPr>
          <p:cNvGrpSpPr/>
          <p:nvPr/>
        </p:nvGrpSpPr>
        <p:grpSpPr>
          <a:xfrm>
            <a:off x="5639519" y="2985384"/>
            <a:ext cx="6503838" cy="4087632"/>
            <a:chOff x="13691995" y="5586400"/>
            <a:chExt cx="2505089" cy="1535759"/>
          </a:xfrm>
        </p:grpSpPr>
        <p:sp>
          <p:nvSpPr>
            <p:cNvPr id="7" name="object 7"/>
            <p:cNvSpPr/>
            <p:nvPr/>
          </p:nvSpPr>
          <p:spPr>
            <a:xfrm>
              <a:off x="14427200" y="6629400"/>
              <a:ext cx="189865" cy="492759"/>
            </a:xfrm>
            <a:custGeom>
              <a:avLst/>
              <a:gdLst/>
              <a:ahLst/>
              <a:cxnLst/>
              <a:rect l="l" t="t" r="r" b="b"/>
              <a:pathLst>
                <a:path w="189864" h="492760">
                  <a:moveTo>
                    <a:pt x="120383" y="319989"/>
                  </a:moveTo>
                  <a:lnTo>
                    <a:pt x="114287" y="319989"/>
                  </a:lnTo>
                  <a:lnTo>
                    <a:pt x="112001" y="319989"/>
                  </a:lnTo>
                  <a:lnTo>
                    <a:pt x="112001" y="324561"/>
                  </a:lnTo>
                  <a:lnTo>
                    <a:pt x="109715" y="326847"/>
                  </a:lnTo>
                  <a:lnTo>
                    <a:pt x="109715" y="328371"/>
                  </a:lnTo>
                  <a:lnTo>
                    <a:pt x="107429" y="328371"/>
                  </a:lnTo>
                  <a:lnTo>
                    <a:pt x="107429" y="330657"/>
                  </a:lnTo>
                  <a:lnTo>
                    <a:pt x="101333" y="330657"/>
                  </a:lnTo>
                  <a:lnTo>
                    <a:pt x="101333" y="332943"/>
                  </a:lnTo>
                  <a:lnTo>
                    <a:pt x="94475" y="332943"/>
                  </a:lnTo>
                  <a:lnTo>
                    <a:pt x="94475" y="330657"/>
                  </a:lnTo>
                  <a:lnTo>
                    <a:pt x="90665" y="330657"/>
                  </a:lnTo>
                  <a:lnTo>
                    <a:pt x="90665" y="328371"/>
                  </a:lnTo>
                  <a:lnTo>
                    <a:pt x="86093" y="328371"/>
                  </a:lnTo>
                  <a:lnTo>
                    <a:pt x="86093" y="324561"/>
                  </a:lnTo>
                  <a:lnTo>
                    <a:pt x="83807" y="324561"/>
                  </a:lnTo>
                  <a:lnTo>
                    <a:pt x="83807" y="319989"/>
                  </a:lnTo>
                  <a:lnTo>
                    <a:pt x="82283" y="319989"/>
                  </a:lnTo>
                  <a:lnTo>
                    <a:pt x="82283" y="303225"/>
                  </a:lnTo>
                  <a:lnTo>
                    <a:pt x="83807" y="303225"/>
                  </a:lnTo>
                  <a:lnTo>
                    <a:pt x="83807" y="298653"/>
                  </a:lnTo>
                  <a:lnTo>
                    <a:pt x="86093" y="298653"/>
                  </a:lnTo>
                  <a:lnTo>
                    <a:pt x="86093" y="294081"/>
                  </a:lnTo>
                  <a:lnTo>
                    <a:pt x="90665" y="294081"/>
                  </a:lnTo>
                  <a:lnTo>
                    <a:pt x="90665" y="291795"/>
                  </a:lnTo>
                  <a:lnTo>
                    <a:pt x="94475" y="291795"/>
                  </a:lnTo>
                  <a:lnTo>
                    <a:pt x="94475" y="290271"/>
                  </a:lnTo>
                  <a:lnTo>
                    <a:pt x="101333" y="290271"/>
                  </a:lnTo>
                  <a:lnTo>
                    <a:pt x="103619" y="291795"/>
                  </a:lnTo>
                  <a:lnTo>
                    <a:pt x="107429" y="291795"/>
                  </a:lnTo>
                  <a:lnTo>
                    <a:pt x="107429" y="294081"/>
                  </a:lnTo>
                  <a:lnTo>
                    <a:pt x="109715" y="294081"/>
                  </a:lnTo>
                  <a:lnTo>
                    <a:pt x="109715" y="296367"/>
                  </a:lnTo>
                  <a:lnTo>
                    <a:pt x="112001" y="296367"/>
                  </a:lnTo>
                  <a:lnTo>
                    <a:pt x="112001" y="300939"/>
                  </a:lnTo>
                  <a:lnTo>
                    <a:pt x="118859" y="300939"/>
                  </a:lnTo>
                  <a:lnTo>
                    <a:pt x="118859" y="296367"/>
                  </a:lnTo>
                  <a:lnTo>
                    <a:pt x="116573" y="294081"/>
                  </a:lnTo>
                  <a:lnTo>
                    <a:pt x="116573" y="291795"/>
                  </a:lnTo>
                  <a:lnTo>
                    <a:pt x="114287" y="291795"/>
                  </a:lnTo>
                  <a:lnTo>
                    <a:pt x="114287" y="290271"/>
                  </a:lnTo>
                  <a:lnTo>
                    <a:pt x="112001" y="290271"/>
                  </a:lnTo>
                  <a:lnTo>
                    <a:pt x="112001" y="287985"/>
                  </a:lnTo>
                  <a:lnTo>
                    <a:pt x="107429" y="287985"/>
                  </a:lnTo>
                  <a:lnTo>
                    <a:pt x="107429" y="285699"/>
                  </a:lnTo>
                  <a:lnTo>
                    <a:pt x="90665" y="285699"/>
                  </a:lnTo>
                  <a:lnTo>
                    <a:pt x="88379" y="287985"/>
                  </a:lnTo>
                  <a:lnTo>
                    <a:pt x="86093" y="287985"/>
                  </a:lnTo>
                  <a:lnTo>
                    <a:pt x="83807" y="290271"/>
                  </a:lnTo>
                  <a:lnTo>
                    <a:pt x="82283" y="290271"/>
                  </a:lnTo>
                  <a:lnTo>
                    <a:pt x="82283" y="291795"/>
                  </a:lnTo>
                  <a:lnTo>
                    <a:pt x="79997" y="291795"/>
                  </a:lnTo>
                  <a:lnTo>
                    <a:pt x="79997" y="296367"/>
                  </a:lnTo>
                  <a:lnTo>
                    <a:pt x="77711" y="296367"/>
                  </a:lnTo>
                  <a:lnTo>
                    <a:pt x="77711" y="300939"/>
                  </a:lnTo>
                  <a:lnTo>
                    <a:pt x="75425" y="300939"/>
                  </a:lnTo>
                  <a:lnTo>
                    <a:pt x="75425" y="322275"/>
                  </a:lnTo>
                  <a:lnTo>
                    <a:pt x="77711" y="322275"/>
                  </a:lnTo>
                  <a:lnTo>
                    <a:pt x="77711" y="326847"/>
                  </a:lnTo>
                  <a:lnTo>
                    <a:pt x="79997" y="326847"/>
                  </a:lnTo>
                  <a:lnTo>
                    <a:pt x="79997" y="330657"/>
                  </a:lnTo>
                  <a:lnTo>
                    <a:pt x="82283" y="330657"/>
                  </a:lnTo>
                  <a:lnTo>
                    <a:pt x="82283" y="332943"/>
                  </a:lnTo>
                  <a:lnTo>
                    <a:pt x="83807" y="332943"/>
                  </a:lnTo>
                  <a:lnTo>
                    <a:pt x="83807" y="335229"/>
                  </a:lnTo>
                  <a:lnTo>
                    <a:pt x="88379" y="335229"/>
                  </a:lnTo>
                  <a:lnTo>
                    <a:pt x="88379" y="337502"/>
                  </a:lnTo>
                  <a:lnTo>
                    <a:pt x="107429" y="337502"/>
                  </a:lnTo>
                  <a:lnTo>
                    <a:pt x="107429" y="335229"/>
                  </a:lnTo>
                  <a:lnTo>
                    <a:pt x="112001" y="335229"/>
                  </a:lnTo>
                  <a:lnTo>
                    <a:pt x="112001" y="332943"/>
                  </a:lnTo>
                  <a:lnTo>
                    <a:pt x="114287" y="332943"/>
                  </a:lnTo>
                  <a:lnTo>
                    <a:pt x="114287" y="330657"/>
                  </a:lnTo>
                  <a:lnTo>
                    <a:pt x="116573" y="330657"/>
                  </a:lnTo>
                  <a:lnTo>
                    <a:pt x="116573" y="328371"/>
                  </a:lnTo>
                  <a:lnTo>
                    <a:pt x="118859" y="328371"/>
                  </a:lnTo>
                  <a:lnTo>
                    <a:pt x="118859" y="324561"/>
                  </a:lnTo>
                  <a:lnTo>
                    <a:pt x="120383" y="322275"/>
                  </a:lnTo>
                  <a:lnTo>
                    <a:pt x="120383" y="319989"/>
                  </a:lnTo>
                  <a:close/>
                </a:path>
                <a:path w="189864" h="492760">
                  <a:moveTo>
                    <a:pt x="189712" y="42659"/>
                  </a:moveTo>
                  <a:lnTo>
                    <a:pt x="187426" y="38087"/>
                  </a:lnTo>
                  <a:lnTo>
                    <a:pt x="187426" y="32004"/>
                  </a:lnTo>
                  <a:lnTo>
                    <a:pt x="185140" y="27432"/>
                  </a:lnTo>
                  <a:lnTo>
                    <a:pt x="182854" y="23622"/>
                  </a:lnTo>
                  <a:lnTo>
                    <a:pt x="179044" y="19050"/>
                  </a:lnTo>
                  <a:lnTo>
                    <a:pt x="176758" y="14478"/>
                  </a:lnTo>
                  <a:lnTo>
                    <a:pt x="172186" y="10668"/>
                  </a:lnTo>
                  <a:lnTo>
                    <a:pt x="167614" y="8382"/>
                  </a:lnTo>
                  <a:lnTo>
                    <a:pt x="163804" y="6096"/>
                  </a:lnTo>
                  <a:lnTo>
                    <a:pt x="159232" y="3810"/>
                  </a:lnTo>
                  <a:lnTo>
                    <a:pt x="153136" y="1524"/>
                  </a:lnTo>
                  <a:lnTo>
                    <a:pt x="122669" y="1524"/>
                  </a:lnTo>
                  <a:lnTo>
                    <a:pt x="118859" y="3810"/>
                  </a:lnTo>
                  <a:lnTo>
                    <a:pt x="109715" y="8382"/>
                  </a:lnTo>
                  <a:lnTo>
                    <a:pt x="105905" y="12954"/>
                  </a:lnTo>
                  <a:lnTo>
                    <a:pt x="101333" y="14478"/>
                  </a:lnTo>
                  <a:lnTo>
                    <a:pt x="99047" y="19050"/>
                  </a:lnTo>
                  <a:lnTo>
                    <a:pt x="94475" y="23622"/>
                  </a:lnTo>
                  <a:lnTo>
                    <a:pt x="93713" y="25527"/>
                  </a:lnTo>
                  <a:lnTo>
                    <a:pt x="92951" y="23622"/>
                  </a:lnTo>
                  <a:lnTo>
                    <a:pt x="90665" y="19050"/>
                  </a:lnTo>
                  <a:lnTo>
                    <a:pt x="82283" y="10668"/>
                  </a:lnTo>
                  <a:lnTo>
                    <a:pt x="73139" y="6096"/>
                  </a:lnTo>
                  <a:lnTo>
                    <a:pt x="69329" y="3810"/>
                  </a:lnTo>
                  <a:lnTo>
                    <a:pt x="64757" y="1524"/>
                  </a:lnTo>
                  <a:lnTo>
                    <a:pt x="54089" y="1524"/>
                  </a:lnTo>
                  <a:lnTo>
                    <a:pt x="49530" y="0"/>
                  </a:lnTo>
                  <a:lnTo>
                    <a:pt x="43434" y="1524"/>
                  </a:lnTo>
                  <a:lnTo>
                    <a:pt x="34290" y="1524"/>
                  </a:lnTo>
                  <a:lnTo>
                    <a:pt x="30480" y="3810"/>
                  </a:lnTo>
                  <a:lnTo>
                    <a:pt x="23622" y="6096"/>
                  </a:lnTo>
                  <a:lnTo>
                    <a:pt x="19812" y="8382"/>
                  </a:lnTo>
                  <a:lnTo>
                    <a:pt x="17526" y="10668"/>
                  </a:lnTo>
                  <a:lnTo>
                    <a:pt x="12954" y="14478"/>
                  </a:lnTo>
                  <a:lnTo>
                    <a:pt x="9144" y="19050"/>
                  </a:lnTo>
                  <a:lnTo>
                    <a:pt x="6858" y="23622"/>
                  </a:lnTo>
                  <a:lnTo>
                    <a:pt x="4572" y="27432"/>
                  </a:lnTo>
                  <a:lnTo>
                    <a:pt x="2286" y="32004"/>
                  </a:lnTo>
                  <a:lnTo>
                    <a:pt x="0" y="38087"/>
                  </a:lnTo>
                  <a:lnTo>
                    <a:pt x="0" y="53327"/>
                  </a:lnTo>
                  <a:lnTo>
                    <a:pt x="0" y="57899"/>
                  </a:lnTo>
                  <a:lnTo>
                    <a:pt x="0" y="76949"/>
                  </a:lnTo>
                  <a:lnTo>
                    <a:pt x="6858" y="76949"/>
                  </a:lnTo>
                  <a:lnTo>
                    <a:pt x="10668" y="76949"/>
                  </a:lnTo>
                  <a:lnTo>
                    <a:pt x="10668" y="55613"/>
                  </a:lnTo>
                  <a:lnTo>
                    <a:pt x="10668" y="53327"/>
                  </a:lnTo>
                  <a:lnTo>
                    <a:pt x="10668" y="49517"/>
                  </a:lnTo>
                  <a:lnTo>
                    <a:pt x="9144" y="44945"/>
                  </a:lnTo>
                  <a:lnTo>
                    <a:pt x="10668" y="40373"/>
                  </a:lnTo>
                  <a:lnTo>
                    <a:pt x="10668" y="36563"/>
                  </a:lnTo>
                  <a:lnTo>
                    <a:pt x="15240" y="27432"/>
                  </a:lnTo>
                  <a:lnTo>
                    <a:pt x="17526" y="23622"/>
                  </a:lnTo>
                  <a:lnTo>
                    <a:pt x="22098" y="19050"/>
                  </a:lnTo>
                  <a:lnTo>
                    <a:pt x="25908" y="16764"/>
                  </a:lnTo>
                  <a:lnTo>
                    <a:pt x="28194" y="14478"/>
                  </a:lnTo>
                  <a:lnTo>
                    <a:pt x="32766" y="12954"/>
                  </a:lnTo>
                  <a:lnTo>
                    <a:pt x="36576" y="12954"/>
                  </a:lnTo>
                  <a:lnTo>
                    <a:pt x="41148" y="10668"/>
                  </a:lnTo>
                  <a:lnTo>
                    <a:pt x="58661" y="10668"/>
                  </a:lnTo>
                  <a:lnTo>
                    <a:pt x="62471" y="12954"/>
                  </a:lnTo>
                  <a:lnTo>
                    <a:pt x="64757" y="12954"/>
                  </a:lnTo>
                  <a:lnTo>
                    <a:pt x="69329" y="14478"/>
                  </a:lnTo>
                  <a:lnTo>
                    <a:pt x="73139" y="16764"/>
                  </a:lnTo>
                  <a:lnTo>
                    <a:pt x="75425" y="19050"/>
                  </a:lnTo>
                  <a:lnTo>
                    <a:pt x="79997" y="21336"/>
                  </a:lnTo>
                  <a:lnTo>
                    <a:pt x="82283" y="23622"/>
                  </a:lnTo>
                  <a:lnTo>
                    <a:pt x="83807" y="27432"/>
                  </a:lnTo>
                  <a:lnTo>
                    <a:pt x="86093" y="32004"/>
                  </a:lnTo>
                  <a:lnTo>
                    <a:pt x="88379" y="34277"/>
                  </a:lnTo>
                  <a:lnTo>
                    <a:pt x="88379" y="38087"/>
                  </a:lnTo>
                  <a:lnTo>
                    <a:pt x="90665" y="44945"/>
                  </a:lnTo>
                  <a:lnTo>
                    <a:pt x="90665" y="49517"/>
                  </a:lnTo>
                  <a:lnTo>
                    <a:pt x="88379" y="55613"/>
                  </a:lnTo>
                  <a:lnTo>
                    <a:pt x="90665" y="55613"/>
                  </a:lnTo>
                  <a:lnTo>
                    <a:pt x="90665" y="57899"/>
                  </a:lnTo>
                  <a:lnTo>
                    <a:pt x="90665" y="74663"/>
                  </a:lnTo>
                  <a:lnTo>
                    <a:pt x="90665" y="79235"/>
                  </a:lnTo>
                  <a:lnTo>
                    <a:pt x="90665" y="235750"/>
                  </a:lnTo>
                  <a:lnTo>
                    <a:pt x="28194" y="235750"/>
                  </a:lnTo>
                  <a:lnTo>
                    <a:pt x="28194" y="236181"/>
                  </a:lnTo>
                  <a:lnTo>
                    <a:pt x="23622" y="236181"/>
                  </a:lnTo>
                  <a:lnTo>
                    <a:pt x="23622" y="240753"/>
                  </a:lnTo>
                  <a:lnTo>
                    <a:pt x="23622" y="375602"/>
                  </a:lnTo>
                  <a:lnTo>
                    <a:pt x="26009" y="375602"/>
                  </a:lnTo>
                  <a:lnTo>
                    <a:pt x="26009" y="377990"/>
                  </a:lnTo>
                  <a:lnTo>
                    <a:pt x="23622" y="375602"/>
                  </a:lnTo>
                  <a:lnTo>
                    <a:pt x="23622" y="380174"/>
                  </a:lnTo>
                  <a:lnTo>
                    <a:pt x="26009" y="380174"/>
                  </a:lnTo>
                  <a:lnTo>
                    <a:pt x="26009" y="380530"/>
                  </a:lnTo>
                  <a:lnTo>
                    <a:pt x="88379" y="380530"/>
                  </a:lnTo>
                  <a:lnTo>
                    <a:pt x="88379" y="448741"/>
                  </a:lnTo>
                  <a:lnTo>
                    <a:pt x="83807" y="448741"/>
                  </a:lnTo>
                  <a:lnTo>
                    <a:pt x="82283" y="451027"/>
                  </a:lnTo>
                  <a:lnTo>
                    <a:pt x="79997" y="451027"/>
                  </a:lnTo>
                  <a:lnTo>
                    <a:pt x="79997" y="453313"/>
                  </a:lnTo>
                  <a:lnTo>
                    <a:pt x="77711" y="453313"/>
                  </a:lnTo>
                  <a:lnTo>
                    <a:pt x="77711" y="455599"/>
                  </a:lnTo>
                  <a:lnTo>
                    <a:pt x="75425" y="455599"/>
                  </a:lnTo>
                  <a:lnTo>
                    <a:pt x="75425" y="457885"/>
                  </a:lnTo>
                  <a:lnTo>
                    <a:pt x="73139" y="457885"/>
                  </a:lnTo>
                  <a:lnTo>
                    <a:pt x="73139" y="460171"/>
                  </a:lnTo>
                  <a:lnTo>
                    <a:pt x="70853" y="461695"/>
                  </a:lnTo>
                  <a:lnTo>
                    <a:pt x="70853" y="464350"/>
                  </a:lnTo>
                  <a:lnTo>
                    <a:pt x="34290" y="464350"/>
                  </a:lnTo>
                  <a:lnTo>
                    <a:pt x="34290" y="468160"/>
                  </a:lnTo>
                  <a:lnTo>
                    <a:pt x="34290" y="474510"/>
                  </a:lnTo>
                  <a:lnTo>
                    <a:pt x="70853" y="474510"/>
                  </a:lnTo>
                  <a:lnTo>
                    <a:pt x="70853" y="479221"/>
                  </a:lnTo>
                  <a:lnTo>
                    <a:pt x="73139" y="479221"/>
                  </a:lnTo>
                  <a:lnTo>
                    <a:pt x="73139" y="481507"/>
                  </a:lnTo>
                  <a:lnTo>
                    <a:pt x="75425" y="483793"/>
                  </a:lnTo>
                  <a:lnTo>
                    <a:pt x="77711" y="485317"/>
                  </a:lnTo>
                  <a:lnTo>
                    <a:pt x="82283" y="489889"/>
                  </a:lnTo>
                  <a:lnTo>
                    <a:pt x="86093" y="489889"/>
                  </a:lnTo>
                  <a:lnTo>
                    <a:pt x="88379" y="492163"/>
                  </a:lnTo>
                  <a:lnTo>
                    <a:pt x="92951" y="492163"/>
                  </a:lnTo>
                  <a:lnTo>
                    <a:pt x="96761" y="492163"/>
                  </a:lnTo>
                  <a:lnTo>
                    <a:pt x="96761" y="489889"/>
                  </a:lnTo>
                  <a:lnTo>
                    <a:pt x="103619" y="489889"/>
                  </a:lnTo>
                  <a:lnTo>
                    <a:pt x="103619" y="487603"/>
                  </a:lnTo>
                  <a:lnTo>
                    <a:pt x="105905" y="487603"/>
                  </a:lnTo>
                  <a:lnTo>
                    <a:pt x="105905" y="485317"/>
                  </a:lnTo>
                  <a:lnTo>
                    <a:pt x="107429" y="485317"/>
                  </a:lnTo>
                  <a:lnTo>
                    <a:pt x="107429" y="483793"/>
                  </a:lnTo>
                  <a:lnTo>
                    <a:pt x="109715" y="483793"/>
                  </a:lnTo>
                  <a:lnTo>
                    <a:pt x="109715" y="481507"/>
                  </a:lnTo>
                  <a:lnTo>
                    <a:pt x="112001" y="479221"/>
                  </a:lnTo>
                  <a:lnTo>
                    <a:pt x="112001" y="474649"/>
                  </a:lnTo>
                  <a:lnTo>
                    <a:pt x="114287" y="474649"/>
                  </a:lnTo>
                  <a:lnTo>
                    <a:pt x="114287" y="474510"/>
                  </a:lnTo>
                  <a:lnTo>
                    <a:pt x="156946" y="474510"/>
                  </a:lnTo>
                  <a:lnTo>
                    <a:pt x="156946" y="468160"/>
                  </a:lnTo>
                  <a:lnTo>
                    <a:pt x="156946" y="464350"/>
                  </a:lnTo>
                  <a:lnTo>
                    <a:pt x="112369" y="464350"/>
                  </a:lnTo>
                  <a:lnTo>
                    <a:pt x="112001" y="463981"/>
                  </a:lnTo>
                  <a:lnTo>
                    <a:pt x="112001" y="460171"/>
                  </a:lnTo>
                  <a:lnTo>
                    <a:pt x="107429" y="455599"/>
                  </a:lnTo>
                  <a:lnTo>
                    <a:pt x="105905" y="453313"/>
                  </a:lnTo>
                  <a:lnTo>
                    <a:pt x="103619" y="451027"/>
                  </a:lnTo>
                  <a:lnTo>
                    <a:pt x="101333" y="451027"/>
                  </a:lnTo>
                  <a:lnTo>
                    <a:pt x="101333" y="448741"/>
                  </a:lnTo>
                  <a:lnTo>
                    <a:pt x="99047" y="448741"/>
                  </a:lnTo>
                  <a:lnTo>
                    <a:pt x="99047" y="380530"/>
                  </a:lnTo>
                  <a:lnTo>
                    <a:pt x="163804" y="380530"/>
                  </a:lnTo>
                  <a:lnTo>
                    <a:pt x="163804" y="380174"/>
                  </a:lnTo>
                  <a:lnTo>
                    <a:pt x="167614" y="380174"/>
                  </a:lnTo>
                  <a:lnTo>
                    <a:pt x="167614" y="375602"/>
                  </a:lnTo>
                  <a:lnTo>
                    <a:pt x="167614" y="371792"/>
                  </a:lnTo>
                  <a:lnTo>
                    <a:pt x="163804" y="371792"/>
                  </a:lnTo>
                  <a:lnTo>
                    <a:pt x="163804" y="371640"/>
                  </a:lnTo>
                  <a:lnTo>
                    <a:pt x="167614" y="371640"/>
                  </a:lnTo>
                  <a:lnTo>
                    <a:pt x="167614" y="240830"/>
                  </a:lnTo>
                  <a:lnTo>
                    <a:pt x="165557" y="240830"/>
                  </a:lnTo>
                  <a:lnTo>
                    <a:pt x="165557" y="238290"/>
                  </a:lnTo>
                  <a:lnTo>
                    <a:pt x="167614" y="240753"/>
                  </a:lnTo>
                  <a:lnTo>
                    <a:pt x="167614" y="236181"/>
                  </a:lnTo>
                  <a:lnTo>
                    <a:pt x="165557" y="236181"/>
                  </a:lnTo>
                  <a:lnTo>
                    <a:pt x="165557" y="235750"/>
                  </a:lnTo>
                  <a:lnTo>
                    <a:pt x="159232" y="235750"/>
                  </a:lnTo>
                  <a:lnTo>
                    <a:pt x="159232" y="247180"/>
                  </a:lnTo>
                  <a:lnTo>
                    <a:pt x="159232" y="371640"/>
                  </a:lnTo>
                  <a:lnTo>
                    <a:pt x="32766" y="371640"/>
                  </a:lnTo>
                  <a:lnTo>
                    <a:pt x="32766" y="247180"/>
                  </a:lnTo>
                  <a:lnTo>
                    <a:pt x="159232" y="247180"/>
                  </a:lnTo>
                  <a:lnTo>
                    <a:pt x="159232" y="235750"/>
                  </a:lnTo>
                  <a:lnTo>
                    <a:pt x="99047" y="235750"/>
                  </a:lnTo>
                  <a:lnTo>
                    <a:pt x="99047" y="79235"/>
                  </a:lnTo>
                  <a:lnTo>
                    <a:pt x="99047" y="74663"/>
                  </a:lnTo>
                  <a:lnTo>
                    <a:pt x="99047" y="56108"/>
                  </a:lnTo>
                  <a:lnTo>
                    <a:pt x="101333" y="55613"/>
                  </a:lnTo>
                  <a:lnTo>
                    <a:pt x="99047" y="49517"/>
                  </a:lnTo>
                  <a:lnTo>
                    <a:pt x="99047" y="40373"/>
                  </a:lnTo>
                  <a:lnTo>
                    <a:pt x="101333" y="36563"/>
                  </a:lnTo>
                  <a:lnTo>
                    <a:pt x="101333" y="32004"/>
                  </a:lnTo>
                  <a:lnTo>
                    <a:pt x="103619" y="27432"/>
                  </a:lnTo>
                  <a:lnTo>
                    <a:pt x="114287" y="16764"/>
                  </a:lnTo>
                  <a:lnTo>
                    <a:pt x="118859" y="14478"/>
                  </a:lnTo>
                  <a:lnTo>
                    <a:pt x="122669" y="12954"/>
                  </a:lnTo>
                  <a:lnTo>
                    <a:pt x="127228" y="12954"/>
                  </a:lnTo>
                  <a:lnTo>
                    <a:pt x="131038" y="10668"/>
                  </a:lnTo>
                  <a:lnTo>
                    <a:pt x="146278" y="10668"/>
                  </a:lnTo>
                  <a:lnTo>
                    <a:pt x="150850" y="12954"/>
                  </a:lnTo>
                  <a:lnTo>
                    <a:pt x="155422" y="12954"/>
                  </a:lnTo>
                  <a:lnTo>
                    <a:pt x="159232" y="14478"/>
                  </a:lnTo>
                  <a:lnTo>
                    <a:pt x="163804" y="16764"/>
                  </a:lnTo>
                  <a:lnTo>
                    <a:pt x="166090" y="19050"/>
                  </a:lnTo>
                  <a:lnTo>
                    <a:pt x="167614" y="21336"/>
                  </a:lnTo>
                  <a:lnTo>
                    <a:pt x="172186" y="25146"/>
                  </a:lnTo>
                  <a:lnTo>
                    <a:pt x="174472" y="27432"/>
                  </a:lnTo>
                  <a:lnTo>
                    <a:pt x="176758" y="32004"/>
                  </a:lnTo>
                  <a:lnTo>
                    <a:pt x="176758" y="36563"/>
                  </a:lnTo>
                  <a:lnTo>
                    <a:pt x="179044" y="40373"/>
                  </a:lnTo>
                  <a:lnTo>
                    <a:pt x="179044" y="55613"/>
                  </a:lnTo>
                  <a:lnTo>
                    <a:pt x="179044" y="76949"/>
                  </a:lnTo>
                  <a:lnTo>
                    <a:pt x="185140" y="76949"/>
                  </a:lnTo>
                  <a:lnTo>
                    <a:pt x="189712" y="76949"/>
                  </a:lnTo>
                  <a:lnTo>
                    <a:pt x="189712" y="55613"/>
                  </a:lnTo>
                  <a:lnTo>
                    <a:pt x="187426" y="55613"/>
                  </a:lnTo>
                  <a:lnTo>
                    <a:pt x="189712" y="49517"/>
                  </a:lnTo>
                  <a:lnTo>
                    <a:pt x="189712" y="42659"/>
                  </a:lnTo>
                  <a:close/>
                </a:path>
              </a:pathLst>
            </a:custGeom>
            <a:solidFill>
              <a:srgbClr val="000000"/>
            </a:solidFill>
          </p:spPr>
          <p:txBody>
            <a:bodyPr wrap="square" lIns="0" tIns="0" rIns="0" bIns="0" rtlCol="0"/>
            <a:lstStyle/>
            <a:p>
              <a:endParaRPr/>
            </a:p>
          </p:txBody>
        </p:sp>
        <p:sp>
          <p:nvSpPr>
            <p:cNvPr id="8" name="object 8"/>
            <p:cNvSpPr/>
            <p:nvPr/>
          </p:nvSpPr>
          <p:spPr>
            <a:xfrm>
              <a:off x="14666429" y="6629400"/>
              <a:ext cx="189230" cy="492759"/>
            </a:xfrm>
            <a:custGeom>
              <a:avLst/>
              <a:gdLst/>
              <a:ahLst/>
              <a:cxnLst/>
              <a:rect l="l" t="t" r="r" b="b"/>
              <a:pathLst>
                <a:path w="189229" h="492760">
                  <a:moveTo>
                    <a:pt x="121894" y="303225"/>
                  </a:moveTo>
                  <a:lnTo>
                    <a:pt x="120370" y="303225"/>
                  </a:lnTo>
                  <a:lnTo>
                    <a:pt x="120370" y="296367"/>
                  </a:lnTo>
                  <a:lnTo>
                    <a:pt x="118084" y="296367"/>
                  </a:lnTo>
                  <a:lnTo>
                    <a:pt x="118084" y="291795"/>
                  </a:lnTo>
                  <a:lnTo>
                    <a:pt x="115811" y="291795"/>
                  </a:lnTo>
                  <a:lnTo>
                    <a:pt x="115811" y="290271"/>
                  </a:lnTo>
                  <a:lnTo>
                    <a:pt x="113525" y="290271"/>
                  </a:lnTo>
                  <a:lnTo>
                    <a:pt x="113525" y="298653"/>
                  </a:lnTo>
                  <a:lnTo>
                    <a:pt x="113525" y="319989"/>
                  </a:lnTo>
                  <a:lnTo>
                    <a:pt x="111239" y="322275"/>
                  </a:lnTo>
                  <a:lnTo>
                    <a:pt x="111239" y="324561"/>
                  </a:lnTo>
                  <a:lnTo>
                    <a:pt x="108953" y="324561"/>
                  </a:lnTo>
                  <a:lnTo>
                    <a:pt x="108953" y="326847"/>
                  </a:lnTo>
                  <a:lnTo>
                    <a:pt x="107429" y="326847"/>
                  </a:lnTo>
                  <a:lnTo>
                    <a:pt x="107429" y="328371"/>
                  </a:lnTo>
                  <a:lnTo>
                    <a:pt x="85331" y="328371"/>
                  </a:lnTo>
                  <a:lnTo>
                    <a:pt x="85331" y="290271"/>
                  </a:lnTo>
                  <a:lnTo>
                    <a:pt x="105143" y="290271"/>
                  </a:lnTo>
                  <a:lnTo>
                    <a:pt x="105143" y="291795"/>
                  </a:lnTo>
                  <a:lnTo>
                    <a:pt x="108953" y="291795"/>
                  </a:lnTo>
                  <a:lnTo>
                    <a:pt x="108953" y="294081"/>
                  </a:lnTo>
                  <a:lnTo>
                    <a:pt x="111239" y="294081"/>
                  </a:lnTo>
                  <a:lnTo>
                    <a:pt x="111239" y="298653"/>
                  </a:lnTo>
                  <a:lnTo>
                    <a:pt x="113525" y="298653"/>
                  </a:lnTo>
                  <a:lnTo>
                    <a:pt x="113525" y="290271"/>
                  </a:lnTo>
                  <a:lnTo>
                    <a:pt x="113525" y="287985"/>
                  </a:lnTo>
                  <a:lnTo>
                    <a:pt x="111239" y="287985"/>
                  </a:lnTo>
                  <a:lnTo>
                    <a:pt x="111239" y="285699"/>
                  </a:lnTo>
                  <a:lnTo>
                    <a:pt x="105143" y="285699"/>
                  </a:lnTo>
                  <a:lnTo>
                    <a:pt x="105143" y="283413"/>
                  </a:lnTo>
                  <a:lnTo>
                    <a:pt x="79235" y="283413"/>
                  </a:lnTo>
                  <a:lnTo>
                    <a:pt x="79235" y="335229"/>
                  </a:lnTo>
                  <a:lnTo>
                    <a:pt x="107429" y="335229"/>
                  </a:lnTo>
                  <a:lnTo>
                    <a:pt x="107429" y="332943"/>
                  </a:lnTo>
                  <a:lnTo>
                    <a:pt x="111239" y="332943"/>
                  </a:lnTo>
                  <a:lnTo>
                    <a:pt x="111239" y="330657"/>
                  </a:lnTo>
                  <a:lnTo>
                    <a:pt x="113525" y="330657"/>
                  </a:lnTo>
                  <a:lnTo>
                    <a:pt x="115811" y="328371"/>
                  </a:lnTo>
                  <a:lnTo>
                    <a:pt x="115811" y="326847"/>
                  </a:lnTo>
                  <a:lnTo>
                    <a:pt x="118084" y="326847"/>
                  </a:lnTo>
                  <a:lnTo>
                    <a:pt x="118084" y="322275"/>
                  </a:lnTo>
                  <a:lnTo>
                    <a:pt x="120370" y="322275"/>
                  </a:lnTo>
                  <a:lnTo>
                    <a:pt x="120370" y="315417"/>
                  </a:lnTo>
                  <a:lnTo>
                    <a:pt x="121894" y="315417"/>
                  </a:lnTo>
                  <a:lnTo>
                    <a:pt x="121894" y="303225"/>
                  </a:lnTo>
                  <a:close/>
                </a:path>
                <a:path w="189229" h="492760">
                  <a:moveTo>
                    <a:pt x="188950" y="38087"/>
                  </a:moveTo>
                  <a:lnTo>
                    <a:pt x="186664" y="32004"/>
                  </a:lnTo>
                  <a:lnTo>
                    <a:pt x="184378" y="27432"/>
                  </a:lnTo>
                  <a:lnTo>
                    <a:pt x="182092" y="23622"/>
                  </a:lnTo>
                  <a:lnTo>
                    <a:pt x="180568" y="19050"/>
                  </a:lnTo>
                  <a:lnTo>
                    <a:pt x="175996" y="14478"/>
                  </a:lnTo>
                  <a:lnTo>
                    <a:pt x="171424" y="10668"/>
                  </a:lnTo>
                  <a:lnTo>
                    <a:pt x="167614" y="8382"/>
                  </a:lnTo>
                  <a:lnTo>
                    <a:pt x="158470" y="3810"/>
                  </a:lnTo>
                  <a:lnTo>
                    <a:pt x="154660" y="1524"/>
                  </a:lnTo>
                  <a:lnTo>
                    <a:pt x="124180" y="1524"/>
                  </a:lnTo>
                  <a:lnTo>
                    <a:pt x="120370" y="3810"/>
                  </a:lnTo>
                  <a:lnTo>
                    <a:pt x="111239" y="8382"/>
                  </a:lnTo>
                  <a:lnTo>
                    <a:pt x="107429" y="12954"/>
                  </a:lnTo>
                  <a:lnTo>
                    <a:pt x="102857" y="14478"/>
                  </a:lnTo>
                  <a:lnTo>
                    <a:pt x="98285" y="19050"/>
                  </a:lnTo>
                  <a:lnTo>
                    <a:pt x="96761" y="23622"/>
                  </a:lnTo>
                  <a:lnTo>
                    <a:pt x="95237" y="26162"/>
                  </a:lnTo>
                  <a:lnTo>
                    <a:pt x="92189" y="23622"/>
                  </a:lnTo>
                  <a:lnTo>
                    <a:pt x="89903" y="19050"/>
                  </a:lnTo>
                  <a:lnTo>
                    <a:pt x="85331" y="14478"/>
                  </a:lnTo>
                  <a:lnTo>
                    <a:pt x="83807" y="10668"/>
                  </a:lnTo>
                  <a:lnTo>
                    <a:pt x="74663" y="6096"/>
                  </a:lnTo>
                  <a:lnTo>
                    <a:pt x="68567" y="3810"/>
                  </a:lnTo>
                  <a:lnTo>
                    <a:pt x="63995" y="1524"/>
                  </a:lnTo>
                  <a:lnTo>
                    <a:pt x="55613" y="1524"/>
                  </a:lnTo>
                  <a:lnTo>
                    <a:pt x="48755" y="0"/>
                  </a:lnTo>
                  <a:lnTo>
                    <a:pt x="44945" y="1524"/>
                  </a:lnTo>
                  <a:lnTo>
                    <a:pt x="34290" y="1524"/>
                  </a:lnTo>
                  <a:lnTo>
                    <a:pt x="25146" y="6096"/>
                  </a:lnTo>
                  <a:lnTo>
                    <a:pt x="21336" y="8382"/>
                  </a:lnTo>
                  <a:lnTo>
                    <a:pt x="16764" y="10668"/>
                  </a:lnTo>
                  <a:lnTo>
                    <a:pt x="12954" y="14478"/>
                  </a:lnTo>
                  <a:lnTo>
                    <a:pt x="10668" y="19050"/>
                  </a:lnTo>
                  <a:lnTo>
                    <a:pt x="6096" y="23622"/>
                  </a:lnTo>
                  <a:lnTo>
                    <a:pt x="3810" y="27432"/>
                  </a:lnTo>
                  <a:lnTo>
                    <a:pt x="1524" y="32004"/>
                  </a:lnTo>
                  <a:lnTo>
                    <a:pt x="1524" y="38087"/>
                  </a:lnTo>
                  <a:lnTo>
                    <a:pt x="0" y="44945"/>
                  </a:lnTo>
                  <a:lnTo>
                    <a:pt x="1524" y="51041"/>
                  </a:lnTo>
                  <a:lnTo>
                    <a:pt x="1524" y="53327"/>
                  </a:lnTo>
                  <a:lnTo>
                    <a:pt x="1524" y="57899"/>
                  </a:lnTo>
                  <a:lnTo>
                    <a:pt x="1524" y="76949"/>
                  </a:lnTo>
                  <a:lnTo>
                    <a:pt x="6096" y="76949"/>
                  </a:lnTo>
                  <a:lnTo>
                    <a:pt x="10668" y="76949"/>
                  </a:lnTo>
                  <a:lnTo>
                    <a:pt x="10668" y="55613"/>
                  </a:lnTo>
                  <a:lnTo>
                    <a:pt x="10668" y="53327"/>
                  </a:lnTo>
                  <a:lnTo>
                    <a:pt x="10668" y="40373"/>
                  </a:lnTo>
                  <a:lnTo>
                    <a:pt x="12954" y="36563"/>
                  </a:lnTo>
                  <a:lnTo>
                    <a:pt x="12954" y="32004"/>
                  </a:lnTo>
                  <a:lnTo>
                    <a:pt x="14478" y="27432"/>
                  </a:lnTo>
                  <a:lnTo>
                    <a:pt x="16764" y="23622"/>
                  </a:lnTo>
                  <a:lnTo>
                    <a:pt x="19050" y="21336"/>
                  </a:lnTo>
                  <a:lnTo>
                    <a:pt x="23622" y="19050"/>
                  </a:lnTo>
                  <a:lnTo>
                    <a:pt x="25146" y="16764"/>
                  </a:lnTo>
                  <a:lnTo>
                    <a:pt x="29718" y="14478"/>
                  </a:lnTo>
                  <a:lnTo>
                    <a:pt x="34290" y="12954"/>
                  </a:lnTo>
                  <a:lnTo>
                    <a:pt x="36563" y="12954"/>
                  </a:lnTo>
                  <a:lnTo>
                    <a:pt x="40373" y="10668"/>
                  </a:lnTo>
                  <a:lnTo>
                    <a:pt x="57899" y="10668"/>
                  </a:lnTo>
                  <a:lnTo>
                    <a:pt x="61709" y="12954"/>
                  </a:lnTo>
                  <a:lnTo>
                    <a:pt x="66281" y="12954"/>
                  </a:lnTo>
                  <a:lnTo>
                    <a:pt x="70853" y="14478"/>
                  </a:lnTo>
                  <a:lnTo>
                    <a:pt x="73139" y="16764"/>
                  </a:lnTo>
                  <a:lnTo>
                    <a:pt x="76949" y="19050"/>
                  </a:lnTo>
                  <a:lnTo>
                    <a:pt x="79235" y="21336"/>
                  </a:lnTo>
                  <a:lnTo>
                    <a:pt x="83807" y="23622"/>
                  </a:lnTo>
                  <a:lnTo>
                    <a:pt x="85331" y="27432"/>
                  </a:lnTo>
                  <a:lnTo>
                    <a:pt x="87617" y="32004"/>
                  </a:lnTo>
                  <a:lnTo>
                    <a:pt x="87617" y="34277"/>
                  </a:lnTo>
                  <a:lnTo>
                    <a:pt x="89903" y="38087"/>
                  </a:lnTo>
                  <a:lnTo>
                    <a:pt x="89903" y="235750"/>
                  </a:lnTo>
                  <a:lnTo>
                    <a:pt x="29718" y="235750"/>
                  </a:lnTo>
                  <a:lnTo>
                    <a:pt x="29718" y="236181"/>
                  </a:lnTo>
                  <a:lnTo>
                    <a:pt x="23622" y="236181"/>
                  </a:lnTo>
                  <a:lnTo>
                    <a:pt x="23622" y="240753"/>
                  </a:lnTo>
                  <a:lnTo>
                    <a:pt x="23622" y="375602"/>
                  </a:lnTo>
                  <a:lnTo>
                    <a:pt x="26797" y="375602"/>
                  </a:lnTo>
                  <a:lnTo>
                    <a:pt x="26797" y="377990"/>
                  </a:lnTo>
                  <a:lnTo>
                    <a:pt x="23622" y="375602"/>
                  </a:lnTo>
                  <a:lnTo>
                    <a:pt x="23622" y="380174"/>
                  </a:lnTo>
                  <a:lnTo>
                    <a:pt x="26797" y="380174"/>
                  </a:lnTo>
                  <a:lnTo>
                    <a:pt x="26797" y="380530"/>
                  </a:lnTo>
                  <a:lnTo>
                    <a:pt x="89903" y="380530"/>
                  </a:lnTo>
                  <a:lnTo>
                    <a:pt x="89903" y="448741"/>
                  </a:lnTo>
                  <a:lnTo>
                    <a:pt x="83807" y="448741"/>
                  </a:lnTo>
                  <a:lnTo>
                    <a:pt x="83807" y="451027"/>
                  </a:lnTo>
                  <a:lnTo>
                    <a:pt x="81521" y="451027"/>
                  </a:lnTo>
                  <a:lnTo>
                    <a:pt x="79235" y="453313"/>
                  </a:lnTo>
                  <a:lnTo>
                    <a:pt x="76949" y="453313"/>
                  </a:lnTo>
                  <a:lnTo>
                    <a:pt x="76949" y="455599"/>
                  </a:lnTo>
                  <a:lnTo>
                    <a:pt x="74663" y="455599"/>
                  </a:lnTo>
                  <a:lnTo>
                    <a:pt x="74663" y="457885"/>
                  </a:lnTo>
                  <a:lnTo>
                    <a:pt x="73139" y="460171"/>
                  </a:lnTo>
                  <a:lnTo>
                    <a:pt x="73139" y="463981"/>
                  </a:lnTo>
                  <a:lnTo>
                    <a:pt x="70853" y="463981"/>
                  </a:lnTo>
                  <a:lnTo>
                    <a:pt x="70853" y="464350"/>
                  </a:lnTo>
                  <a:lnTo>
                    <a:pt x="34290" y="464350"/>
                  </a:lnTo>
                  <a:lnTo>
                    <a:pt x="34290" y="468160"/>
                  </a:lnTo>
                  <a:lnTo>
                    <a:pt x="34290" y="474510"/>
                  </a:lnTo>
                  <a:lnTo>
                    <a:pt x="70853" y="474510"/>
                  </a:lnTo>
                  <a:lnTo>
                    <a:pt x="70853" y="474649"/>
                  </a:lnTo>
                  <a:lnTo>
                    <a:pt x="73139" y="476935"/>
                  </a:lnTo>
                  <a:lnTo>
                    <a:pt x="73139" y="479221"/>
                  </a:lnTo>
                  <a:lnTo>
                    <a:pt x="74663" y="481507"/>
                  </a:lnTo>
                  <a:lnTo>
                    <a:pt x="74663" y="483793"/>
                  </a:lnTo>
                  <a:lnTo>
                    <a:pt x="76949" y="483793"/>
                  </a:lnTo>
                  <a:lnTo>
                    <a:pt x="76949" y="485317"/>
                  </a:lnTo>
                  <a:lnTo>
                    <a:pt x="79235" y="485317"/>
                  </a:lnTo>
                  <a:lnTo>
                    <a:pt x="79235" y="487603"/>
                  </a:lnTo>
                  <a:lnTo>
                    <a:pt x="81521" y="487603"/>
                  </a:lnTo>
                  <a:lnTo>
                    <a:pt x="81521" y="489889"/>
                  </a:lnTo>
                  <a:lnTo>
                    <a:pt x="87617" y="489889"/>
                  </a:lnTo>
                  <a:lnTo>
                    <a:pt x="87617" y="492163"/>
                  </a:lnTo>
                  <a:lnTo>
                    <a:pt x="92189" y="492163"/>
                  </a:lnTo>
                  <a:lnTo>
                    <a:pt x="96761" y="492163"/>
                  </a:lnTo>
                  <a:lnTo>
                    <a:pt x="98285" y="489889"/>
                  </a:lnTo>
                  <a:lnTo>
                    <a:pt x="102857" y="489889"/>
                  </a:lnTo>
                  <a:lnTo>
                    <a:pt x="102857" y="487603"/>
                  </a:lnTo>
                  <a:lnTo>
                    <a:pt x="105143" y="487603"/>
                  </a:lnTo>
                  <a:lnTo>
                    <a:pt x="111239" y="481507"/>
                  </a:lnTo>
                  <a:lnTo>
                    <a:pt x="111239" y="479221"/>
                  </a:lnTo>
                  <a:lnTo>
                    <a:pt x="113525" y="476935"/>
                  </a:lnTo>
                  <a:lnTo>
                    <a:pt x="113525" y="474510"/>
                  </a:lnTo>
                  <a:lnTo>
                    <a:pt x="158470" y="474510"/>
                  </a:lnTo>
                  <a:lnTo>
                    <a:pt x="158470" y="468160"/>
                  </a:lnTo>
                  <a:lnTo>
                    <a:pt x="158470" y="464350"/>
                  </a:lnTo>
                  <a:lnTo>
                    <a:pt x="113525" y="464350"/>
                  </a:lnTo>
                  <a:lnTo>
                    <a:pt x="113525" y="461695"/>
                  </a:lnTo>
                  <a:lnTo>
                    <a:pt x="111239" y="461695"/>
                  </a:lnTo>
                  <a:lnTo>
                    <a:pt x="111239" y="457885"/>
                  </a:lnTo>
                  <a:lnTo>
                    <a:pt x="108953" y="457885"/>
                  </a:lnTo>
                  <a:lnTo>
                    <a:pt x="108953" y="455599"/>
                  </a:lnTo>
                  <a:lnTo>
                    <a:pt x="107429" y="455599"/>
                  </a:lnTo>
                  <a:lnTo>
                    <a:pt x="107429" y="453313"/>
                  </a:lnTo>
                  <a:lnTo>
                    <a:pt x="105143" y="453313"/>
                  </a:lnTo>
                  <a:lnTo>
                    <a:pt x="105143" y="451027"/>
                  </a:lnTo>
                  <a:lnTo>
                    <a:pt x="102857" y="451027"/>
                  </a:lnTo>
                  <a:lnTo>
                    <a:pt x="100571" y="448741"/>
                  </a:lnTo>
                  <a:lnTo>
                    <a:pt x="98285" y="448741"/>
                  </a:lnTo>
                  <a:lnTo>
                    <a:pt x="98285" y="380530"/>
                  </a:lnTo>
                  <a:lnTo>
                    <a:pt x="163042" y="380530"/>
                  </a:lnTo>
                  <a:lnTo>
                    <a:pt x="163042" y="380174"/>
                  </a:lnTo>
                  <a:lnTo>
                    <a:pt x="169900" y="380174"/>
                  </a:lnTo>
                  <a:lnTo>
                    <a:pt x="169900" y="375602"/>
                  </a:lnTo>
                  <a:lnTo>
                    <a:pt x="169900" y="371792"/>
                  </a:lnTo>
                  <a:lnTo>
                    <a:pt x="163042" y="371792"/>
                  </a:lnTo>
                  <a:lnTo>
                    <a:pt x="163042" y="371640"/>
                  </a:lnTo>
                  <a:lnTo>
                    <a:pt x="169900" y="371640"/>
                  </a:lnTo>
                  <a:lnTo>
                    <a:pt x="169900" y="240830"/>
                  </a:lnTo>
                  <a:lnTo>
                    <a:pt x="166204" y="240830"/>
                  </a:lnTo>
                  <a:lnTo>
                    <a:pt x="166204" y="238290"/>
                  </a:lnTo>
                  <a:lnTo>
                    <a:pt x="169900" y="240753"/>
                  </a:lnTo>
                  <a:lnTo>
                    <a:pt x="169900" y="236181"/>
                  </a:lnTo>
                  <a:lnTo>
                    <a:pt x="166204" y="236181"/>
                  </a:lnTo>
                  <a:lnTo>
                    <a:pt x="166204" y="235750"/>
                  </a:lnTo>
                  <a:lnTo>
                    <a:pt x="158470" y="235750"/>
                  </a:lnTo>
                  <a:lnTo>
                    <a:pt x="158470" y="247180"/>
                  </a:lnTo>
                  <a:lnTo>
                    <a:pt x="158470" y="371640"/>
                  </a:lnTo>
                  <a:lnTo>
                    <a:pt x="34290" y="371640"/>
                  </a:lnTo>
                  <a:lnTo>
                    <a:pt x="34290" y="247180"/>
                  </a:lnTo>
                  <a:lnTo>
                    <a:pt x="158470" y="247180"/>
                  </a:lnTo>
                  <a:lnTo>
                    <a:pt x="158470" y="235750"/>
                  </a:lnTo>
                  <a:lnTo>
                    <a:pt x="100571" y="235750"/>
                  </a:lnTo>
                  <a:lnTo>
                    <a:pt x="100571" y="79235"/>
                  </a:lnTo>
                  <a:lnTo>
                    <a:pt x="100571" y="74663"/>
                  </a:lnTo>
                  <a:lnTo>
                    <a:pt x="100571" y="55613"/>
                  </a:lnTo>
                  <a:lnTo>
                    <a:pt x="100571" y="49517"/>
                  </a:lnTo>
                  <a:lnTo>
                    <a:pt x="100571" y="42659"/>
                  </a:lnTo>
                  <a:lnTo>
                    <a:pt x="100571" y="36563"/>
                  </a:lnTo>
                  <a:lnTo>
                    <a:pt x="105143" y="27432"/>
                  </a:lnTo>
                  <a:lnTo>
                    <a:pt x="107429" y="25146"/>
                  </a:lnTo>
                  <a:lnTo>
                    <a:pt x="108953" y="21336"/>
                  </a:lnTo>
                  <a:lnTo>
                    <a:pt x="111239" y="19050"/>
                  </a:lnTo>
                  <a:lnTo>
                    <a:pt x="120370" y="14478"/>
                  </a:lnTo>
                  <a:lnTo>
                    <a:pt x="121894" y="12954"/>
                  </a:lnTo>
                  <a:lnTo>
                    <a:pt x="126466" y="12954"/>
                  </a:lnTo>
                  <a:lnTo>
                    <a:pt x="131038" y="10668"/>
                  </a:lnTo>
                  <a:lnTo>
                    <a:pt x="147802" y="10668"/>
                  </a:lnTo>
                  <a:lnTo>
                    <a:pt x="152374" y="12954"/>
                  </a:lnTo>
                  <a:lnTo>
                    <a:pt x="156946" y="12954"/>
                  </a:lnTo>
                  <a:lnTo>
                    <a:pt x="158470" y="14478"/>
                  </a:lnTo>
                  <a:lnTo>
                    <a:pt x="167614" y="19050"/>
                  </a:lnTo>
                  <a:lnTo>
                    <a:pt x="169900" y="21336"/>
                  </a:lnTo>
                  <a:lnTo>
                    <a:pt x="171424" y="25146"/>
                  </a:lnTo>
                  <a:lnTo>
                    <a:pt x="173710" y="27432"/>
                  </a:lnTo>
                  <a:lnTo>
                    <a:pt x="178282" y="36563"/>
                  </a:lnTo>
                  <a:lnTo>
                    <a:pt x="178282" y="40373"/>
                  </a:lnTo>
                  <a:lnTo>
                    <a:pt x="180568" y="44945"/>
                  </a:lnTo>
                  <a:lnTo>
                    <a:pt x="180568" y="49517"/>
                  </a:lnTo>
                  <a:lnTo>
                    <a:pt x="178282" y="55613"/>
                  </a:lnTo>
                  <a:lnTo>
                    <a:pt x="180568" y="55613"/>
                  </a:lnTo>
                  <a:lnTo>
                    <a:pt x="180568" y="76949"/>
                  </a:lnTo>
                  <a:lnTo>
                    <a:pt x="184378" y="76949"/>
                  </a:lnTo>
                  <a:lnTo>
                    <a:pt x="188950" y="76949"/>
                  </a:lnTo>
                  <a:lnTo>
                    <a:pt x="188950" y="55613"/>
                  </a:lnTo>
                  <a:lnTo>
                    <a:pt x="188950" y="38087"/>
                  </a:lnTo>
                  <a:close/>
                </a:path>
              </a:pathLst>
            </a:custGeom>
            <a:solidFill>
              <a:srgbClr val="000000"/>
            </a:solidFill>
          </p:spPr>
          <p:txBody>
            <a:bodyPr wrap="square" lIns="0" tIns="0" rIns="0" bIns="0" rtlCol="0"/>
            <a:lstStyle/>
            <a:p>
              <a:endParaRPr/>
            </a:p>
          </p:txBody>
        </p:sp>
        <p:grpSp>
          <p:nvGrpSpPr>
            <p:cNvPr id="9" name="object 9"/>
            <p:cNvGrpSpPr/>
            <p:nvPr/>
          </p:nvGrpSpPr>
          <p:grpSpPr>
            <a:xfrm>
              <a:off x="13691995" y="6020664"/>
              <a:ext cx="1374140" cy="559435"/>
              <a:chOff x="4644135" y="4194873"/>
              <a:chExt cx="1374140" cy="559435"/>
            </a:xfrm>
          </p:grpSpPr>
          <p:sp>
            <p:nvSpPr>
              <p:cNvPr id="10" name="object 10"/>
              <p:cNvSpPr/>
              <p:nvPr/>
            </p:nvSpPr>
            <p:spPr>
              <a:xfrm>
                <a:off x="5399151" y="4695418"/>
                <a:ext cx="369570" cy="59055"/>
              </a:xfrm>
              <a:custGeom>
                <a:avLst/>
                <a:gdLst/>
                <a:ahLst/>
                <a:cxnLst/>
                <a:rect l="l" t="t" r="r" b="b"/>
                <a:pathLst>
                  <a:path w="369570" h="59054">
                    <a:moveTo>
                      <a:pt x="369506" y="9144"/>
                    </a:moveTo>
                    <a:lnTo>
                      <a:pt x="367220" y="2286"/>
                    </a:lnTo>
                    <a:lnTo>
                      <a:pt x="358838" y="4572"/>
                    </a:lnTo>
                    <a:lnTo>
                      <a:pt x="358838" y="24384"/>
                    </a:lnTo>
                    <a:lnTo>
                      <a:pt x="356552" y="28194"/>
                    </a:lnTo>
                    <a:lnTo>
                      <a:pt x="354266" y="32766"/>
                    </a:lnTo>
                    <a:lnTo>
                      <a:pt x="350456" y="38862"/>
                    </a:lnTo>
                    <a:lnTo>
                      <a:pt x="345884" y="41148"/>
                    </a:lnTo>
                    <a:lnTo>
                      <a:pt x="343598" y="43434"/>
                    </a:lnTo>
                    <a:lnTo>
                      <a:pt x="339788" y="45720"/>
                    </a:lnTo>
                    <a:lnTo>
                      <a:pt x="337502" y="45720"/>
                    </a:lnTo>
                    <a:lnTo>
                      <a:pt x="332943" y="48006"/>
                    </a:lnTo>
                    <a:lnTo>
                      <a:pt x="328371" y="48006"/>
                    </a:lnTo>
                    <a:lnTo>
                      <a:pt x="324561" y="49530"/>
                    </a:lnTo>
                    <a:lnTo>
                      <a:pt x="316179" y="49530"/>
                    </a:lnTo>
                    <a:lnTo>
                      <a:pt x="311607" y="48006"/>
                    </a:lnTo>
                    <a:lnTo>
                      <a:pt x="307035" y="48006"/>
                    </a:lnTo>
                    <a:lnTo>
                      <a:pt x="303225" y="45720"/>
                    </a:lnTo>
                    <a:lnTo>
                      <a:pt x="300939" y="45720"/>
                    </a:lnTo>
                    <a:lnTo>
                      <a:pt x="296367" y="43434"/>
                    </a:lnTo>
                    <a:lnTo>
                      <a:pt x="292557" y="41148"/>
                    </a:lnTo>
                    <a:lnTo>
                      <a:pt x="290271" y="38862"/>
                    </a:lnTo>
                    <a:lnTo>
                      <a:pt x="287985" y="35052"/>
                    </a:lnTo>
                    <a:lnTo>
                      <a:pt x="285699" y="32766"/>
                    </a:lnTo>
                    <a:lnTo>
                      <a:pt x="283413" y="28194"/>
                    </a:lnTo>
                    <a:lnTo>
                      <a:pt x="281127" y="24384"/>
                    </a:lnTo>
                    <a:lnTo>
                      <a:pt x="281127" y="19812"/>
                    </a:lnTo>
                    <a:lnTo>
                      <a:pt x="279603" y="15240"/>
                    </a:lnTo>
                    <a:lnTo>
                      <a:pt x="279603" y="4572"/>
                    </a:lnTo>
                    <a:lnTo>
                      <a:pt x="279603" y="2286"/>
                    </a:lnTo>
                    <a:lnTo>
                      <a:pt x="274523" y="3302"/>
                    </a:lnTo>
                    <a:lnTo>
                      <a:pt x="270459" y="2286"/>
                    </a:lnTo>
                    <a:lnTo>
                      <a:pt x="270459" y="4114"/>
                    </a:lnTo>
                    <a:lnTo>
                      <a:pt x="268173" y="4572"/>
                    </a:lnTo>
                    <a:lnTo>
                      <a:pt x="270459" y="9144"/>
                    </a:lnTo>
                    <a:lnTo>
                      <a:pt x="270459" y="15240"/>
                    </a:lnTo>
                    <a:lnTo>
                      <a:pt x="268173" y="19812"/>
                    </a:lnTo>
                    <a:lnTo>
                      <a:pt x="268173" y="24384"/>
                    </a:lnTo>
                    <a:lnTo>
                      <a:pt x="266649" y="28194"/>
                    </a:lnTo>
                    <a:lnTo>
                      <a:pt x="264363" y="32766"/>
                    </a:lnTo>
                    <a:lnTo>
                      <a:pt x="262077" y="35052"/>
                    </a:lnTo>
                    <a:lnTo>
                      <a:pt x="259791" y="36576"/>
                    </a:lnTo>
                    <a:lnTo>
                      <a:pt x="257517" y="41148"/>
                    </a:lnTo>
                    <a:lnTo>
                      <a:pt x="253707" y="43434"/>
                    </a:lnTo>
                    <a:lnTo>
                      <a:pt x="251421" y="45720"/>
                    </a:lnTo>
                    <a:lnTo>
                      <a:pt x="246849" y="45720"/>
                    </a:lnTo>
                    <a:lnTo>
                      <a:pt x="243039" y="48006"/>
                    </a:lnTo>
                    <a:lnTo>
                      <a:pt x="238467" y="48006"/>
                    </a:lnTo>
                    <a:lnTo>
                      <a:pt x="233895" y="49530"/>
                    </a:lnTo>
                    <a:lnTo>
                      <a:pt x="225513" y="49530"/>
                    </a:lnTo>
                    <a:lnTo>
                      <a:pt x="220941" y="48006"/>
                    </a:lnTo>
                    <a:lnTo>
                      <a:pt x="219417" y="48006"/>
                    </a:lnTo>
                    <a:lnTo>
                      <a:pt x="214845" y="45720"/>
                    </a:lnTo>
                    <a:lnTo>
                      <a:pt x="210273" y="45720"/>
                    </a:lnTo>
                    <a:lnTo>
                      <a:pt x="206463" y="43434"/>
                    </a:lnTo>
                    <a:lnTo>
                      <a:pt x="199605" y="36576"/>
                    </a:lnTo>
                    <a:lnTo>
                      <a:pt x="197319" y="35052"/>
                    </a:lnTo>
                    <a:lnTo>
                      <a:pt x="195795" y="32766"/>
                    </a:lnTo>
                    <a:lnTo>
                      <a:pt x="193509" y="28194"/>
                    </a:lnTo>
                    <a:lnTo>
                      <a:pt x="191223" y="24384"/>
                    </a:lnTo>
                    <a:lnTo>
                      <a:pt x="191223" y="4572"/>
                    </a:lnTo>
                    <a:lnTo>
                      <a:pt x="188937" y="4089"/>
                    </a:lnTo>
                    <a:lnTo>
                      <a:pt x="188937" y="2286"/>
                    </a:lnTo>
                    <a:lnTo>
                      <a:pt x="180568" y="2286"/>
                    </a:lnTo>
                    <a:lnTo>
                      <a:pt x="178282" y="2286"/>
                    </a:lnTo>
                    <a:lnTo>
                      <a:pt x="178282" y="24384"/>
                    </a:lnTo>
                    <a:lnTo>
                      <a:pt x="175996" y="28194"/>
                    </a:lnTo>
                    <a:lnTo>
                      <a:pt x="173710" y="30480"/>
                    </a:lnTo>
                    <a:lnTo>
                      <a:pt x="171424" y="35052"/>
                    </a:lnTo>
                    <a:lnTo>
                      <a:pt x="167614" y="38862"/>
                    </a:lnTo>
                    <a:lnTo>
                      <a:pt x="163042" y="41148"/>
                    </a:lnTo>
                    <a:lnTo>
                      <a:pt x="160756" y="43434"/>
                    </a:lnTo>
                    <a:lnTo>
                      <a:pt x="156946" y="45720"/>
                    </a:lnTo>
                    <a:lnTo>
                      <a:pt x="152374" y="48006"/>
                    </a:lnTo>
                    <a:lnTo>
                      <a:pt x="126466" y="48006"/>
                    </a:lnTo>
                    <a:lnTo>
                      <a:pt x="124180" y="45720"/>
                    </a:lnTo>
                    <a:lnTo>
                      <a:pt x="120370" y="43434"/>
                    </a:lnTo>
                    <a:lnTo>
                      <a:pt x="115798" y="41148"/>
                    </a:lnTo>
                    <a:lnTo>
                      <a:pt x="113512" y="38862"/>
                    </a:lnTo>
                    <a:lnTo>
                      <a:pt x="107416" y="35052"/>
                    </a:lnTo>
                    <a:lnTo>
                      <a:pt x="105143" y="30480"/>
                    </a:lnTo>
                    <a:lnTo>
                      <a:pt x="102857" y="28194"/>
                    </a:lnTo>
                    <a:lnTo>
                      <a:pt x="100571" y="24384"/>
                    </a:lnTo>
                    <a:lnTo>
                      <a:pt x="100571" y="19812"/>
                    </a:lnTo>
                    <a:lnTo>
                      <a:pt x="99047" y="15240"/>
                    </a:lnTo>
                    <a:lnTo>
                      <a:pt x="99047" y="9144"/>
                    </a:lnTo>
                    <a:lnTo>
                      <a:pt x="100571" y="4572"/>
                    </a:lnTo>
                    <a:lnTo>
                      <a:pt x="99047" y="4254"/>
                    </a:lnTo>
                    <a:lnTo>
                      <a:pt x="99047" y="0"/>
                    </a:lnTo>
                    <a:lnTo>
                      <a:pt x="87617" y="2286"/>
                    </a:lnTo>
                    <a:lnTo>
                      <a:pt x="89903" y="9144"/>
                    </a:lnTo>
                    <a:lnTo>
                      <a:pt x="89903" y="19812"/>
                    </a:lnTo>
                    <a:lnTo>
                      <a:pt x="87617" y="24384"/>
                    </a:lnTo>
                    <a:lnTo>
                      <a:pt x="86093" y="25908"/>
                    </a:lnTo>
                    <a:lnTo>
                      <a:pt x="86093" y="30480"/>
                    </a:lnTo>
                    <a:lnTo>
                      <a:pt x="83807" y="35052"/>
                    </a:lnTo>
                    <a:lnTo>
                      <a:pt x="79235" y="36576"/>
                    </a:lnTo>
                    <a:lnTo>
                      <a:pt x="76949" y="38862"/>
                    </a:lnTo>
                    <a:lnTo>
                      <a:pt x="73139" y="41148"/>
                    </a:lnTo>
                    <a:lnTo>
                      <a:pt x="70853" y="43434"/>
                    </a:lnTo>
                    <a:lnTo>
                      <a:pt x="66281" y="45720"/>
                    </a:lnTo>
                    <a:lnTo>
                      <a:pt x="62471" y="48006"/>
                    </a:lnTo>
                    <a:lnTo>
                      <a:pt x="38849" y="48006"/>
                    </a:lnTo>
                    <a:lnTo>
                      <a:pt x="29718" y="43434"/>
                    </a:lnTo>
                    <a:lnTo>
                      <a:pt x="25908" y="41148"/>
                    </a:lnTo>
                    <a:lnTo>
                      <a:pt x="23622" y="38862"/>
                    </a:lnTo>
                    <a:lnTo>
                      <a:pt x="19050" y="36576"/>
                    </a:lnTo>
                    <a:lnTo>
                      <a:pt x="16764" y="35052"/>
                    </a:lnTo>
                    <a:lnTo>
                      <a:pt x="14478" y="30480"/>
                    </a:lnTo>
                    <a:lnTo>
                      <a:pt x="12954" y="28194"/>
                    </a:lnTo>
                    <a:lnTo>
                      <a:pt x="12954" y="24384"/>
                    </a:lnTo>
                    <a:lnTo>
                      <a:pt x="10668" y="19812"/>
                    </a:lnTo>
                    <a:lnTo>
                      <a:pt x="10668" y="4572"/>
                    </a:lnTo>
                    <a:lnTo>
                      <a:pt x="2286" y="2286"/>
                    </a:lnTo>
                    <a:lnTo>
                      <a:pt x="0" y="9144"/>
                    </a:lnTo>
                    <a:lnTo>
                      <a:pt x="0" y="15240"/>
                    </a:lnTo>
                    <a:lnTo>
                      <a:pt x="2286" y="22098"/>
                    </a:lnTo>
                    <a:lnTo>
                      <a:pt x="2286" y="25908"/>
                    </a:lnTo>
                    <a:lnTo>
                      <a:pt x="3810" y="30480"/>
                    </a:lnTo>
                    <a:lnTo>
                      <a:pt x="6096" y="36576"/>
                    </a:lnTo>
                    <a:lnTo>
                      <a:pt x="12954" y="43434"/>
                    </a:lnTo>
                    <a:lnTo>
                      <a:pt x="16764" y="48006"/>
                    </a:lnTo>
                    <a:lnTo>
                      <a:pt x="21336" y="49530"/>
                    </a:lnTo>
                    <a:lnTo>
                      <a:pt x="25908" y="51816"/>
                    </a:lnTo>
                    <a:lnTo>
                      <a:pt x="29718" y="54102"/>
                    </a:lnTo>
                    <a:lnTo>
                      <a:pt x="36563" y="56388"/>
                    </a:lnTo>
                    <a:lnTo>
                      <a:pt x="40373" y="56388"/>
                    </a:lnTo>
                    <a:lnTo>
                      <a:pt x="44945" y="58674"/>
                    </a:lnTo>
                    <a:lnTo>
                      <a:pt x="55613" y="58674"/>
                    </a:lnTo>
                    <a:lnTo>
                      <a:pt x="60185" y="56388"/>
                    </a:lnTo>
                    <a:lnTo>
                      <a:pt x="63995" y="56388"/>
                    </a:lnTo>
                    <a:lnTo>
                      <a:pt x="70853" y="54102"/>
                    </a:lnTo>
                    <a:lnTo>
                      <a:pt x="74663" y="51816"/>
                    </a:lnTo>
                    <a:lnTo>
                      <a:pt x="79235" y="49530"/>
                    </a:lnTo>
                    <a:lnTo>
                      <a:pt x="83807" y="48006"/>
                    </a:lnTo>
                    <a:lnTo>
                      <a:pt x="87617" y="43434"/>
                    </a:lnTo>
                    <a:lnTo>
                      <a:pt x="89903" y="38862"/>
                    </a:lnTo>
                    <a:lnTo>
                      <a:pt x="92189" y="35052"/>
                    </a:lnTo>
                    <a:lnTo>
                      <a:pt x="94475" y="32766"/>
                    </a:lnTo>
                    <a:lnTo>
                      <a:pt x="96761" y="36576"/>
                    </a:lnTo>
                    <a:lnTo>
                      <a:pt x="99047" y="41148"/>
                    </a:lnTo>
                    <a:lnTo>
                      <a:pt x="102857" y="43434"/>
                    </a:lnTo>
                    <a:lnTo>
                      <a:pt x="107416" y="48006"/>
                    </a:lnTo>
                    <a:lnTo>
                      <a:pt x="111226" y="49530"/>
                    </a:lnTo>
                    <a:lnTo>
                      <a:pt x="120370" y="54102"/>
                    </a:lnTo>
                    <a:lnTo>
                      <a:pt x="124180" y="56388"/>
                    </a:lnTo>
                    <a:lnTo>
                      <a:pt x="128752" y="56388"/>
                    </a:lnTo>
                    <a:lnTo>
                      <a:pt x="135610" y="58674"/>
                    </a:lnTo>
                    <a:lnTo>
                      <a:pt x="146278" y="58674"/>
                    </a:lnTo>
                    <a:lnTo>
                      <a:pt x="150088" y="56388"/>
                    </a:lnTo>
                    <a:lnTo>
                      <a:pt x="154660" y="56388"/>
                    </a:lnTo>
                    <a:lnTo>
                      <a:pt x="159232" y="54102"/>
                    </a:lnTo>
                    <a:lnTo>
                      <a:pt x="163042" y="51816"/>
                    </a:lnTo>
                    <a:lnTo>
                      <a:pt x="169900" y="49530"/>
                    </a:lnTo>
                    <a:lnTo>
                      <a:pt x="175996" y="43434"/>
                    </a:lnTo>
                    <a:lnTo>
                      <a:pt x="180568" y="41148"/>
                    </a:lnTo>
                    <a:lnTo>
                      <a:pt x="182841" y="36576"/>
                    </a:lnTo>
                    <a:lnTo>
                      <a:pt x="184086" y="31559"/>
                    </a:lnTo>
                    <a:lnTo>
                      <a:pt x="184365" y="32766"/>
                    </a:lnTo>
                    <a:lnTo>
                      <a:pt x="186651" y="36576"/>
                    </a:lnTo>
                    <a:lnTo>
                      <a:pt x="191223" y="41148"/>
                    </a:lnTo>
                    <a:lnTo>
                      <a:pt x="193509" y="45720"/>
                    </a:lnTo>
                    <a:lnTo>
                      <a:pt x="197319" y="48006"/>
                    </a:lnTo>
                    <a:lnTo>
                      <a:pt x="201891" y="51816"/>
                    </a:lnTo>
                    <a:lnTo>
                      <a:pt x="206463" y="54102"/>
                    </a:lnTo>
                    <a:lnTo>
                      <a:pt x="210273" y="56388"/>
                    </a:lnTo>
                    <a:lnTo>
                      <a:pt x="214845" y="56388"/>
                    </a:lnTo>
                    <a:lnTo>
                      <a:pt x="220941" y="58674"/>
                    </a:lnTo>
                    <a:lnTo>
                      <a:pt x="240753" y="58674"/>
                    </a:lnTo>
                    <a:lnTo>
                      <a:pt x="244563" y="56388"/>
                    </a:lnTo>
                    <a:lnTo>
                      <a:pt x="251421" y="56388"/>
                    </a:lnTo>
                    <a:lnTo>
                      <a:pt x="255981" y="54102"/>
                    </a:lnTo>
                    <a:lnTo>
                      <a:pt x="272745" y="36576"/>
                    </a:lnTo>
                    <a:lnTo>
                      <a:pt x="275031" y="32766"/>
                    </a:lnTo>
                    <a:lnTo>
                      <a:pt x="277317" y="36576"/>
                    </a:lnTo>
                    <a:lnTo>
                      <a:pt x="279603" y="41148"/>
                    </a:lnTo>
                    <a:lnTo>
                      <a:pt x="283413" y="45720"/>
                    </a:lnTo>
                    <a:lnTo>
                      <a:pt x="287985" y="48006"/>
                    </a:lnTo>
                    <a:lnTo>
                      <a:pt x="292557" y="51816"/>
                    </a:lnTo>
                    <a:lnTo>
                      <a:pt x="296367" y="54102"/>
                    </a:lnTo>
                    <a:lnTo>
                      <a:pt x="300939" y="56388"/>
                    </a:lnTo>
                    <a:lnTo>
                      <a:pt x="304749" y="56388"/>
                    </a:lnTo>
                    <a:lnTo>
                      <a:pt x="309321" y="58674"/>
                    </a:lnTo>
                    <a:lnTo>
                      <a:pt x="330657" y="58674"/>
                    </a:lnTo>
                    <a:lnTo>
                      <a:pt x="335229" y="56388"/>
                    </a:lnTo>
                    <a:lnTo>
                      <a:pt x="339788" y="56388"/>
                    </a:lnTo>
                    <a:lnTo>
                      <a:pt x="343598" y="54102"/>
                    </a:lnTo>
                    <a:lnTo>
                      <a:pt x="348170" y="51816"/>
                    </a:lnTo>
                    <a:lnTo>
                      <a:pt x="352742" y="48006"/>
                    </a:lnTo>
                    <a:lnTo>
                      <a:pt x="367220" y="25908"/>
                    </a:lnTo>
                    <a:lnTo>
                      <a:pt x="369506" y="22098"/>
                    </a:lnTo>
                    <a:lnTo>
                      <a:pt x="369506" y="9144"/>
                    </a:lnTo>
                    <a:close/>
                  </a:path>
                </a:pathLst>
              </a:custGeom>
              <a:solidFill>
                <a:srgbClr val="000000"/>
              </a:solidFill>
            </p:spPr>
            <p:txBody>
              <a:bodyPr wrap="square" lIns="0" tIns="0" rIns="0" bIns="0" rtlCol="0"/>
              <a:lstStyle/>
              <a:p>
                <a:endParaRPr/>
              </a:p>
            </p:txBody>
          </p:sp>
          <p:pic>
            <p:nvPicPr>
              <p:cNvPr id="11" name="object 11"/>
              <p:cNvPicPr/>
              <p:nvPr/>
            </p:nvPicPr>
            <p:blipFill>
              <a:blip r:embed="rId2" cstate="print"/>
              <a:stretch>
                <a:fillRect/>
              </a:stretch>
            </p:blipFill>
            <p:spPr>
              <a:xfrm>
                <a:off x="4644135" y="4263440"/>
                <a:ext cx="333692" cy="333705"/>
              </a:xfrm>
              <a:prstGeom prst="rect">
                <a:avLst/>
              </a:prstGeom>
            </p:spPr>
          </p:pic>
          <p:sp>
            <p:nvSpPr>
              <p:cNvPr id="12" name="object 12"/>
              <p:cNvSpPr/>
              <p:nvPr/>
            </p:nvSpPr>
            <p:spPr>
              <a:xfrm>
                <a:off x="5265826" y="4422139"/>
                <a:ext cx="683895" cy="11430"/>
              </a:xfrm>
              <a:custGeom>
                <a:avLst/>
                <a:gdLst/>
                <a:ahLst/>
                <a:cxnLst/>
                <a:rect l="l" t="t" r="r" b="b"/>
                <a:pathLst>
                  <a:path w="683895" h="11429">
                    <a:moveTo>
                      <a:pt x="683399" y="0"/>
                    </a:moveTo>
                    <a:lnTo>
                      <a:pt x="0" y="0"/>
                    </a:lnTo>
                    <a:lnTo>
                      <a:pt x="0" y="5080"/>
                    </a:lnTo>
                    <a:lnTo>
                      <a:pt x="0" y="11430"/>
                    </a:lnTo>
                    <a:lnTo>
                      <a:pt x="683399" y="11430"/>
                    </a:lnTo>
                    <a:lnTo>
                      <a:pt x="683399" y="5080"/>
                    </a:lnTo>
                    <a:lnTo>
                      <a:pt x="683399" y="0"/>
                    </a:lnTo>
                    <a:close/>
                  </a:path>
                </a:pathLst>
              </a:custGeom>
              <a:solidFill>
                <a:srgbClr val="000000"/>
              </a:solidFill>
            </p:spPr>
            <p:txBody>
              <a:bodyPr wrap="square" lIns="0" tIns="0" rIns="0" bIns="0" rtlCol="0"/>
              <a:lstStyle/>
              <a:p>
                <a:endParaRPr/>
              </a:p>
            </p:txBody>
          </p:sp>
          <p:pic>
            <p:nvPicPr>
              <p:cNvPr id="13" name="object 13"/>
              <p:cNvPicPr/>
              <p:nvPr/>
            </p:nvPicPr>
            <p:blipFill>
              <a:blip r:embed="rId3" cstate="print"/>
              <a:stretch>
                <a:fillRect/>
              </a:stretch>
            </p:blipFill>
            <p:spPr>
              <a:xfrm>
                <a:off x="5945415" y="4194873"/>
                <a:ext cx="72377" cy="468553"/>
              </a:xfrm>
              <a:prstGeom prst="rect">
                <a:avLst/>
              </a:prstGeom>
            </p:spPr>
          </p:pic>
          <p:pic>
            <p:nvPicPr>
              <p:cNvPr id="14" name="object 14"/>
              <p:cNvPicPr/>
              <p:nvPr/>
            </p:nvPicPr>
            <p:blipFill>
              <a:blip r:embed="rId4" cstate="print"/>
              <a:stretch>
                <a:fillRect/>
              </a:stretch>
            </p:blipFill>
            <p:spPr>
              <a:xfrm>
                <a:off x="4973256" y="4343399"/>
                <a:ext cx="296379" cy="184416"/>
              </a:xfrm>
              <a:prstGeom prst="rect">
                <a:avLst/>
              </a:prstGeom>
            </p:spPr>
          </p:pic>
          <p:sp>
            <p:nvSpPr>
              <p:cNvPr id="15" name="object 15"/>
              <p:cNvSpPr/>
              <p:nvPr/>
            </p:nvSpPr>
            <p:spPr>
              <a:xfrm>
                <a:off x="4738611" y="4403623"/>
                <a:ext cx="868680" cy="300990"/>
              </a:xfrm>
              <a:custGeom>
                <a:avLst/>
                <a:gdLst/>
                <a:ahLst/>
                <a:cxnLst/>
                <a:rect l="l" t="t" r="r" b="b"/>
                <a:pathLst>
                  <a:path w="868679" h="300989">
                    <a:moveTo>
                      <a:pt x="47231" y="16764"/>
                    </a:moveTo>
                    <a:lnTo>
                      <a:pt x="45707" y="16764"/>
                    </a:lnTo>
                    <a:lnTo>
                      <a:pt x="45707" y="12954"/>
                    </a:lnTo>
                    <a:lnTo>
                      <a:pt x="43421" y="12954"/>
                    </a:lnTo>
                    <a:lnTo>
                      <a:pt x="43421" y="8382"/>
                    </a:lnTo>
                    <a:lnTo>
                      <a:pt x="41135" y="8382"/>
                    </a:lnTo>
                    <a:lnTo>
                      <a:pt x="41135" y="6096"/>
                    </a:lnTo>
                    <a:lnTo>
                      <a:pt x="36563" y="6096"/>
                    </a:lnTo>
                    <a:lnTo>
                      <a:pt x="36563" y="3810"/>
                    </a:lnTo>
                    <a:lnTo>
                      <a:pt x="30467" y="3810"/>
                    </a:lnTo>
                    <a:lnTo>
                      <a:pt x="30467" y="1524"/>
                    </a:lnTo>
                    <a:lnTo>
                      <a:pt x="19799" y="1524"/>
                    </a:lnTo>
                    <a:lnTo>
                      <a:pt x="19799" y="3810"/>
                    </a:lnTo>
                    <a:lnTo>
                      <a:pt x="12941" y="3810"/>
                    </a:lnTo>
                    <a:lnTo>
                      <a:pt x="12941" y="6096"/>
                    </a:lnTo>
                    <a:lnTo>
                      <a:pt x="9131" y="6096"/>
                    </a:lnTo>
                    <a:lnTo>
                      <a:pt x="9131" y="8382"/>
                    </a:lnTo>
                    <a:lnTo>
                      <a:pt x="6845" y="8382"/>
                    </a:lnTo>
                    <a:lnTo>
                      <a:pt x="6845" y="10668"/>
                    </a:lnTo>
                    <a:lnTo>
                      <a:pt x="4572" y="10668"/>
                    </a:lnTo>
                    <a:lnTo>
                      <a:pt x="4572" y="14478"/>
                    </a:lnTo>
                    <a:lnTo>
                      <a:pt x="2286" y="14478"/>
                    </a:lnTo>
                    <a:lnTo>
                      <a:pt x="2286" y="19050"/>
                    </a:lnTo>
                    <a:lnTo>
                      <a:pt x="0" y="19050"/>
                    </a:lnTo>
                    <a:lnTo>
                      <a:pt x="0" y="38100"/>
                    </a:lnTo>
                    <a:lnTo>
                      <a:pt x="2286" y="38100"/>
                    </a:lnTo>
                    <a:lnTo>
                      <a:pt x="2286" y="42672"/>
                    </a:lnTo>
                    <a:lnTo>
                      <a:pt x="4572" y="44958"/>
                    </a:lnTo>
                    <a:lnTo>
                      <a:pt x="4572" y="47244"/>
                    </a:lnTo>
                    <a:lnTo>
                      <a:pt x="6845" y="47244"/>
                    </a:lnTo>
                    <a:lnTo>
                      <a:pt x="6845" y="49530"/>
                    </a:lnTo>
                    <a:lnTo>
                      <a:pt x="9131" y="49530"/>
                    </a:lnTo>
                    <a:lnTo>
                      <a:pt x="9131" y="51054"/>
                    </a:lnTo>
                    <a:lnTo>
                      <a:pt x="12941" y="51054"/>
                    </a:lnTo>
                    <a:lnTo>
                      <a:pt x="12941" y="53327"/>
                    </a:lnTo>
                    <a:lnTo>
                      <a:pt x="17513" y="53327"/>
                    </a:lnTo>
                    <a:lnTo>
                      <a:pt x="17513" y="55613"/>
                    </a:lnTo>
                    <a:lnTo>
                      <a:pt x="34277" y="55613"/>
                    </a:lnTo>
                    <a:lnTo>
                      <a:pt x="34277" y="53327"/>
                    </a:lnTo>
                    <a:lnTo>
                      <a:pt x="38849" y="53327"/>
                    </a:lnTo>
                    <a:lnTo>
                      <a:pt x="38849" y="51054"/>
                    </a:lnTo>
                    <a:lnTo>
                      <a:pt x="43421" y="51054"/>
                    </a:lnTo>
                    <a:lnTo>
                      <a:pt x="43421" y="49530"/>
                    </a:lnTo>
                    <a:lnTo>
                      <a:pt x="45707" y="49530"/>
                    </a:lnTo>
                    <a:lnTo>
                      <a:pt x="47231" y="47244"/>
                    </a:lnTo>
                    <a:lnTo>
                      <a:pt x="47231" y="27432"/>
                    </a:lnTo>
                    <a:lnTo>
                      <a:pt x="25895" y="27432"/>
                    </a:lnTo>
                    <a:lnTo>
                      <a:pt x="25895" y="34290"/>
                    </a:lnTo>
                    <a:lnTo>
                      <a:pt x="41135" y="34290"/>
                    </a:lnTo>
                    <a:lnTo>
                      <a:pt x="41135" y="44958"/>
                    </a:lnTo>
                    <a:lnTo>
                      <a:pt x="38849" y="44958"/>
                    </a:lnTo>
                    <a:lnTo>
                      <a:pt x="38849" y="47244"/>
                    </a:lnTo>
                    <a:lnTo>
                      <a:pt x="32753" y="47244"/>
                    </a:lnTo>
                    <a:lnTo>
                      <a:pt x="32753" y="49530"/>
                    </a:lnTo>
                    <a:lnTo>
                      <a:pt x="17513" y="49530"/>
                    </a:lnTo>
                    <a:lnTo>
                      <a:pt x="17513" y="47244"/>
                    </a:lnTo>
                    <a:lnTo>
                      <a:pt x="12941" y="47244"/>
                    </a:lnTo>
                    <a:lnTo>
                      <a:pt x="12941" y="44958"/>
                    </a:lnTo>
                    <a:lnTo>
                      <a:pt x="10655" y="44958"/>
                    </a:lnTo>
                    <a:lnTo>
                      <a:pt x="10655" y="42672"/>
                    </a:lnTo>
                    <a:lnTo>
                      <a:pt x="9131" y="40386"/>
                    </a:lnTo>
                    <a:lnTo>
                      <a:pt x="9131" y="36576"/>
                    </a:lnTo>
                    <a:lnTo>
                      <a:pt x="6845" y="36576"/>
                    </a:lnTo>
                    <a:lnTo>
                      <a:pt x="6845" y="21336"/>
                    </a:lnTo>
                    <a:lnTo>
                      <a:pt x="9131" y="21336"/>
                    </a:lnTo>
                    <a:lnTo>
                      <a:pt x="9131" y="16764"/>
                    </a:lnTo>
                    <a:lnTo>
                      <a:pt x="10655" y="16764"/>
                    </a:lnTo>
                    <a:lnTo>
                      <a:pt x="10655" y="12954"/>
                    </a:lnTo>
                    <a:lnTo>
                      <a:pt x="12941" y="12954"/>
                    </a:lnTo>
                    <a:lnTo>
                      <a:pt x="15227" y="10668"/>
                    </a:lnTo>
                    <a:lnTo>
                      <a:pt x="17513" y="10668"/>
                    </a:lnTo>
                    <a:lnTo>
                      <a:pt x="19799" y="8382"/>
                    </a:lnTo>
                    <a:lnTo>
                      <a:pt x="32753" y="8382"/>
                    </a:lnTo>
                    <a:lnTo>
                      <a:pt x="32753" y="10668"/>
                    </a:lnTo>
                    <a:lnTo>
                      <a:pt x="36563" y="10668"/>
                    </a:lnTo>
                    <a:lnTo>
                      <a:pt x="36563" y="12954"/>
                    </a:lnTo>
                    <a:lnTo>
                      <a:pt x="38849" y="14478"/>
                    </a:lnTo>
                    <a:lnTo>
                      <a:pt x="38849" y="19050"/>
                    </a:lnTo>
                    <a:lnTo>
                      <a:pt x="41135" y="19050"/>
                    </a:lnTo>
                    <a:lnTo>
                      <a:pt x="47231" y="16764"/>
                    </a:lnTo>
                    <a:close/>
                  </a:path>
                  <a:path w="868679" h="300989">
                    <a:moveTo>
                      <a:pt x="95224" y="3810"/>
                    </a:moveTo>
                    <a:lnTo>
                      <a:pt x="58661" y="3810"/>
                    </a:lnTo>
                    <a:lnTo>
                      <a:pt x="58661" y="55613"/>
                    </a:lnTo>
                    <a:lnTo>
                      <a:pt x="95224" y="55613"/>
                    </a:lnTo>
                    <a:lnTo>
                      <a:pt x="95224" y="49530"/>
                    </a:lnTo>
                    <a:lnTo>
                      <a:pt x="64757" y="49530"/>
                    </a:lnTo>
                    <a:lnTo>
                      <a:pt x="64757" y="32004"/>
                    </a:lnTo>
                    <a:lnTo>
                      <a:pt x="92938" y="32004"/>
                    </a:lnTo>
                    <a:lnTo>
                      <a:pt x="92938" y="25908"/>
                    </a:lnTo>
                    <a:lnTo>
                      <a:pt x="64757" y="25908"/>
                    </a:lnTo>
                    <a:lnTo>
                      <a:pt x="64757" y="10668"/>
                    </a:lnTo>
                    <a:lnTo>
                      <a:pt x="95224" y="10668"/>
                    </a:lnTo>
                    <a:lnTo>
                      <a:pt x="95224" y="3810"/>
                    </a:lnTo>
                    <a:close/>
                  </a:path>
                  <a:path w="868679" h="300989">
                    <a:moveTo>
                      <a:pt x="146278" y="3810"/>
                    </a:moveTo>
                    <a:lnTo>
                      <a:pt x="140182" y="3810"/>
                    </a:lnTo>
                    <a:lnTo>
                      <a:pt x="140182" y="42672"/>
                    </a:lnTo>
                    <a:lnTo>
                      <a:pt x="111988" y="3810"/>
                    </a:lnTo>
                    <a:lnTo>
                      <a:pt x="105892" y="3810"/>
                    </a:lnTo>
                    <a:lnTo>
                      <a:pt x="105892" y="55613"/>
                    </a:lnTo>
                    <a:lnTo>
                      <a:pt x="111988" y="55613"/>
                    </a:lnTo>
                    <a:lnTo>
                      <a:pt x="111988" y="14478"/>
                    </a:lnTo>
                    <a:lnTo>
                      <a:pt x="137896" y="55613"/>
                    </a:lnTo>
                    <a:lnTo>
                      <a:pt x="146278" y="55613"/>
                    </a:lnTo>
                    <a:lnTo>
                      <a:pt x="146278" y="3810"/>
                    </a:lnTo>
                    <a:close/>
                  </a:path>
                  <a:path w="868679" h="300989">
                    <a:moveTo>
                      <a:pt x="467017" y="0"/>
                    </a:moveTo>
                    <a:lnTo>
                      <a:pt x="428167" y="0"/>
                    </a:lnTo>
                    <a:lnTo>
                      <a:pt x="428167" y="51054"/>
                    </a:lnTo>
                    <a:lnTo>
                      <a:pt x="467017" y="51054"/>
                    </a:lnTo>
                    <a:lnTo>
                      <a:pt x="467017" y="44958"/>
                    </a:lnTo>
                    <a:lnTo>
                      <a:pt x="434263" y="44958"/>
                    </a:lnTo>
                    <a:lnTo>
                      <a:pt x="434263" y="27432"/>
                    </a:lnTo>
                    <a:lnTo>
                      <a:pt x="464731" y="27432"/>
                    </a:lnTo>
                    <a:lnTo>
                      <a:pt x="464731" y="21336"/>
                    </a:lnTo>
                    <a:lnTo>
                      <a:pt x="434263" y="21336"/>
                    </a:lnTo>
                    <a:lnTo>
                      <a:pt x="434263" y="6096"/>
                    </a:lnTo>
                    <a:lnTo>
                      <a:pt x="467017" y="6096"/>
                    </a:lnTo>
                    <a:lnTo>
                      <a:pt x="467017" y="0"/>
                    </a:lnTo>
                    <a:close/>
                  </a:path>
                  <a:path w="868679" h="300989">
                    <a:moveTo>
                      <a:pt x="868527" y="19050"/>
                    </a:moveTo>
                    <a:lnTo>
                      <a:pt x="867003" y="19050"/>
                    </a:lnTo>
                    <a:lnTo>
                      <a:pt x="867003" y="12954"/>
                    </a:lnTo>
                    <a:lnTo>
                      <a:pt x="864717" y="10668"/>
                    </a:lnTo>
                    <a:lnTo>
                      <a:pt x="864717" y="8382"/>
                    </a:lnTo>
                    <a:lnTo>
                      <a:pt x="862431" y="8382"/>
                    </a:lnTo>
                    <a:lnTo>
                      <a:pt x="862431" y="6096"/>
                    </a:lnTo>
                    <a:lnTo>
                      <a:pt x="860145" y="6096"/>
                    </a:lnTo>
                    <a:lnTo>
                      <a:pt x="860145" y="3810"/>
                    </a:lnTo>
                    <a:lnTo>
                      <a:pt x="857859" y="3810"/>
                    </a:lnTo>
                    <a:lnTo>
                      <a:pt x="856335" y="1524"/>
                    </a:lnTo>
                    <a:lnTo>
                      <a:pt x="854049" y="1524"/>
                    </a:lnTo>
                    <a:lnTo>
                      <a:pt x="854049" y="0"/>
                    </a:lnTo>
                    <a:lnTo>
                      <a:pt x="844905" y="0"/>
                    </a:lnTo>
                    <a:lnTo>
                      <a:pt x="836536" y="0"/>
                    </a:lnTo>
                    <a:lnTo>
                      <a:pt x="836536" y="1524"/>
                    </a:lnTo>
                    <a:lnTo>
                      <a:pt x="834250" y="1524"/>
                    </a:lnTo>
                    <a:lnTo>
                      <a:pt x="831964" y="3810"/>
                    </a:lnTo>
                    <a:lnTo>
                      <a:pt x="830440" y="3810"/>
                    </a:lnTo>
                    <a:lnTo>
                      <a:pt x="830440" y="6096"/>
                    </a:lnTo>
                    <a:lnTo>
                      <a:pt x="828154" y="6096"/>
                    </a:lnTo>
                    <a:lnTo>
                      <a:pt x="828154" y="8382"/>
                    </a:lnTo>
                    <a:lnTo>
                      <a:pt x="825868" y="8382"/>
                    </a:lnTo>
                    <a:lnTo>
                      <a:pt x="825868" y="12954"/>
                    </a:lnTo>
                    <a:lnTo>
                      <a:pt x="823582" y="12954"/>
                    </a:lnTo>
                    <a:lnTo>
                      <a:pt x="823582" y="21336"/>
                    </a:lnTo>
                    <a:lnTo>
                      <a:pt x="823582" y="29718"/>
                    </a:lnTo>
                    <a:lnTo>
                      <a:pt x="825868" y="32004"/>
                    </a:lnTo>
                    <a:lnTo>
                      <a:pt x="825868" y="34290"/>
                    </a:lnTo>
                    <a:lnTo>
                      <a:pt x="828154" y="36576"/>
                    </a:lnTo>
                    <a:lnTo>
                      <a:pt x="830440" y="38100"/>
                    </a:lnTo>
                    <a:lnTo>
                      <a:pt x="831964" y="40386"/>
                    </a:lnTo>
                    <a:lnTo>
                      <a:pt x="834250" y="40386"/>
                    </a:lnTo>
                    <a:lnTo>
                      <a:pt x="834250" y="42672"/>
                    </a:lnTo>
                    <a:lnTo>
                      <a:pt x="838822" y="42672"/>
                    </a:lnTo>
                    <a:lnTo>
                      <a:pt x="838822" y="44958"/>
                    </a:lnTo>
                    <a:lnTo>
                      <a:pt x="841108" y="44958"/>
                    </a:lnTo>
                    <a:lnTo>
                      <a:pt x="841108" y="300939"/>
                    </a:lnTo>
                    <a:lnTo>
                      <a:pt x="851763" y="300939"/>
                    </a:lnTo>
                    <a:lnTo>
                      <a:pt x="851763" y="44958"/>
                    </a:lnTo>
                    <a:lnTo>
                      <a:pt x="851763" y="42672"/>
                    </a:lnTo>
                    <a:lnTo>
                      <a:pt x="856335" y="42672"/>
                    </a:lnTo>
                    <a:lnTo>
                      <a:pt x="856335" y="40386"/>
                    </a:lnTo>
                    <a:lnTo>
                      <a:pt x="857859" y="40386"/>
                    </a:lnTo>
                    <a:lnTo>
                      <a:pt x="860145" y="38100"/>
                    </a:lnTo>
                    <a:lnTo>
                      <a:pt x="862431" y="36576"/>
                    </a:lnTo>
                    <a:lnTo>
                      <a:pt x="864717" y="34290"/>
                    </a:lnTo>
                    <a:lnTo>
                      <a:pt x="864717" y="32004"/>
                    </a:lnTo>
                    <a:lnTo>
                      <a:pt x="867003" y="32004"/>
                    </a:lnTo>
                    <a:lnTo>
                      <a:pt x="867003" y="25908"/>
                    </a:lnTo>
                    <a:lnTo>
                      <a:pt x="868527" y="23622"/>
                    </a:lnTo>
                    <a:lnTo>
                      <a:pt x="868527" y="21336"/>
                    </a:lnTo>
                    <a:lnTo>
                      <a:pt x="868527" y="19050"/>
                    </a:lnTo>
                    <a:close/>
                  </a:path>
                </a:pathLst>
              </a:custGeom>
              <a:solidFill>
                <a:srgbClr val="000000"/>
              </a:solidFill>
            </p:spPr>
            <p:txBody>
              <a:bodyPr wrap="square" lIns="0" tIns="0" rIns="0" bIns="0" rtlCol="0"/>
              <a:lstStyle/>
              <a:p>
                <a:endParaRPr/>
              </a:p>
            </p:txBody>
          </p:sp>
        </p:grpSp>
        <p:grpSp>
          <p:nvGrpSpPr>
            <p:cNvPr id="16" name="object 16"/>
            <p:cNvGrpSpPr/>
            <p:nvPr/>
          </p:nvGrpSpPr>
          <p:grpSpPr>
            <a:xfrm>
              <a:off x="15137269" y="5586400"/>
              <a:ext cx="1059815" cy="1360805"/>
              <a:chOff x="6089408" y="3760609"/>
              <a:chExt cx="1059815" cy="1360805"/>
            </a:xfrm>
          </p:grpSpPr>
          <p:sp>
            <p:nvSpPr>
              <p:cNvPr id="17" name="object 17"/>
              <p:cNvSpPr/>
              <p:nvPr/>
            </p:nvSpPr>
            <p:spPr>
              <a:xfrm>
                <a:off x="6147308" y="4420869"/>
                <a:ext cx="675005" cy="8890"/>
              </a:xfrm>
              <a:custGeom>
                <a:avLst/>
                <a:gdLst/>
                <a:ahLst/>
                <a:cxnLst/>
                <a:rect l="l" t="t" r="r" b="b"/>
                <a:pathLst>
                  <a:path w="675004" h="8889">
                    <a:moveTo>
                      <a:pt x="674814" y="6350"/>
                    </a:moveTo>
                    <a:lnTo>
                      <a:pt x="672160" y="6350"/>
                    </a:lnTo>
                    <a:lnTo>
                      <a:pt x="672160" y="1270"/>
                    </a:lnTo>
                    <a:lnTo>
                      <a:pt x="670496" y="1270"/>
                    </a:lnTo>
                    <a:lnTo>
                      <a:pt x="670496" y="0"/>
                    </a:lnTo>
                    <a:lnTo>
                      <a:pt x="0" y="0"/>
                    </a:lnTo>
                    <a:lnTo>
                      <a:pt x="0" y="1270"/>
                    </a:lnTo>
                    <a:lnTo>
                      <a:pt x="0" y="6350"/>
                    </a:lnTo>
                    <a:lnTo>
                      <a:pt x="0" y="8890"/>
                    </a:lnTo>
                    <a:lnTo>
                      <a:pt x="674814" y="8890"/>
                    </a:lnTo>
                    <a:lnTo>
                      <a:pt x="674814" y="6350"/>
                    </a:lnTo>
                    <a:close/>
                  </a:path>
                </a:pathLst>
              </a:custGeom>
              <a:solidFill>
                <a:srgbClr val="000000"/>
              </a:solidFill>
            </p:spPr>
            <p:txBody>
              <a:bodyPr wrap="square" lIns="0" tIns="0" rIns="0" bIns="0" rtlCol="0"/>
              <a:lstStyle/>
              <a:p>
                <a:endParaRPr/>
              </a:p>
            </p:txBody>
          </p:sp>
          <p:pic>
            <p:nvPicPr>
              <p:cNvPr id="18" name="object 18"/>
              <p:cNvPicPr/>
              <p:nvPr/>
            </p:nvPicPr>
            <p:blipFill>
              <a:blip r:embed="rId5" cstate="print"/>
              <a:stretch>
                <a:fillRect/>
              </a:stretch>
            </p:blipFill>
            <p:spPr>
              <a:xfrm>
                <a:off x="6798703" y="4308386"/>
                <a:ext cx="262089" cy="121373"/>
              </a:xfrm>
              <a:prstGeom prst="rect">
                <a:avLst/>
              </a:prstGeom>
            </p:spPr>
          </p:pic>
          <p:sp>
            <p:nvSpPr>
              <p:cNvPr id="19" name="object 19"/>
              <p:cNvSpPr/>
              <p:nvPr/>
            </p:nvSpPr>
            <p:spPr>
              <a:xfrm>
                <a:off x="6961746" y="3760609"/>
                <a:ext cx="187960" cy="1360805"/>
              </a:xfrm>
              <a:custGeom>
                <a:avLst/>
                <a:gdLst/>
                <a:ahLst/>
                <a:cxnLst/>
                <a:rect l="l" t="t" r="r" b="b"/>
                <a:pathLst>
                  <a:path w="187959" h="1360804">
                    <a:moveTo>
                      <a:pt x="187426" y="1055954"/>
                    </a:moveTo>
                    <a:lnTo>
                      <a:pt x="186893" y="1055954"/>
                    </a:lnTo>
                    <a:lnTo>
                      <a:pt x="186893" y="1061580"/>
                    </a:lnTo>
                    <a:lnTo>
                      <a:pt x="184035" y="1061580"/>
                    </a:lnTo>
                    <a:lnTo>
                      <a:pt x="184035" y="1059040"/>
                    </a:lnTo>
                    <a:lnTo>
                      <a:pt x="186893" y="1061580"/>
                    </a:lnTo>
                    <a:lnTo>
                      <a:pt x="186893" y="1055954"/>
                    </a:lnTo>
                    <a:lnTo>
                      <a:pt x="180568" y="1055954"/>
                    </a:lnTo>
                    <a:lnTo>
                      <a:pt x="181178" y="1056500"/>
                    </a:lnTo>
                    <a:lnTo>
                      <a:pt x="176758" y="1056500"/>
                    </a:lnTo>
                    <a:lnTo>
                      <a:pt x="176758" y="1066660"/>
                    </a:lnTo>
                    <a:lnTo>
                      <a:pt x="176758" y="1227950"/>
                    </a:lnTo>
                    <a:lnTo>
                      <a:pt x="15240" y="1227950"/>
                    </a:lnTo>
                    <a:lnTo>
                      <a:pt x="15240" y="1066660"/>
                    </a:lnTo>
                    <a:lnTo>
                      <a:pt x="176758" y="1066660"/>
                    </a:lnTo>
                    <a:lnTo>
                      <a:pt x="176758" y="1056500"/>
                    </a:lnTo>
                    <a:lnTo>
                      <a:pt x="101333" y="1056500"/>
                    </a:lnTo>
                    <a:lnTo>
                      <a:pt x="101333" y="303390"/>
                    </a:lnTo>
                    <a:lnTo>
                      <a:pt x="179044" y="303390"/>
                    </a:lnTo>
                    <a:lnTo>
                      <a:pt x="179044" y="303225"/>
                    </a:lnTo>
                    <a:lnTo>
                      <a:pt x="182854" y="303225"/>
                    </a:lnTo>
                    <a:lnTo>
                      <a:pt x="182854" y="298653"/>
                    </a:lnTo>
                    <a:lnTo>
                      <a:pt x="182854" y="292557"/>
                    </a:lnTo>
                    <a:lnTo>
                      <a:pt x="179044" y="292557"/>
                    </a:lnTo>
                    <a:lnTo>
                      <a:pt x="179044" y="291960"/>
                    </a:lnTo>
                    <a:lnTo>
                      <a:pt x="182854" y="291960"/>
                    </a:lnTo>
                    <a:lnTo>
                      <a:pt x="182854" y="124942"/>
                    </a:lnTo>
                    <a:lnTo>
                      <a:pt x="182854" y="124320"/>
                    </a:lnTo>
                    <a:lnTo>
                      <a:pt x="182854" y="120370"/>
                    </a:lnTo>
                    <a:lnTo>
                      <a:pt x="182333" y="120370"/>
                    </a:lnTo>
                    <a:lnTo>
                      <a:pt x="182333" y="124320"/>
                    </a:lnTo>
                    <a:lnTo>
                      <a:pt x="180746" y="124320"/>
                    </a:lnTo>
                    <a:lnTo>
                      <a:pt x="180746" y="122415"/>
                    </a:lnTo>
                    <a:lnTo>
                      <a:pt x="182333" y="124320"/>
                    </a:lnTo>
                    <a:lnTo>
                      <a:pt x="182333" y="120370"/>
                    </a:lnTo>
                    <a:lnTo>
                      <a:pt x="179044" y="120370"/>
                    </a:lnTo>
                    <a:lnTo>
                      <a:pt x="179158" y="120510"/>
                    </a:lnTo>
                    <a:lnTo>
                      <a:pt x="174472" y="120510"/>
                    </a:lnTo>
                    <a:lnTo>
                      <a:pt x="174472" y="130670"/>
                    </a:lnTo>
                    <a:lnTo>
                      <a:pt x="174472" y="291960"/>
                    </a:lnTo>
                    <a:lnTo>
                      <a:pt x="10668" y="291960"/>
                    </a:lnTo>
                    <a:lnTo>
                      <a:pt x="10668" y="131038"/>
                    </a:lnTo>
                    <a:lnTo>
                      <a:pt x="10668" y="130670"/>
                    </a:lnTo>
                    <a:lnTo>
                      <a:pt x="174472" y="130670"/>
                    </a:lnTo>
                    <a:lnTo>
                      <a:pt x="174472" y="120510"/>
                    </a:lnTo>
                    <a:lnTo>
                      <a:pt x="99047" y="120510"/>
                    </a:lnTo>
                    <a:lnTo>
                      <a:pt x="99047" y="0"/>
                    </a:lnTo>
                    <a:lnTo>
                      <a:pt x="92951" y="0"/>
                    </a:lnTo>
                    <a:lnTo>
                      <a:pt x="88379" y="0"/>
                    </a:lnTo>
                    <a:lnTo>
                      <a:pt x="88379" y="120510"/>
                    </a:lnTo>
                    <a:lnTo>
                      <a:pt x="7086" y="120510"/>
                    </a:lnTo>
                    <a:lnTo>
                      <a:pt x="7086" y="130670"/>
                    </a:lnTo>
                    <a:lnTo>
                      <a:pt x="6858" y="131038"/>
                    </a:lnTo>
                    <a:lnTo>
                      <a:pt x="6858" y="130670"/>
                    </a:lnTo>
                    <a:lnTo>
                      <a:pt x="7086" y="130670"/>
                    </a:lnTo>
                    <a:lnTo>
                      <a:pt x="7086" y="120510"/>
                    </a:lnTo>
                    <a:lnTo>
                      <a:pt x="6858" y="120510"/>
                    </a:lnTo>
                    <a:lnTo>
                      <a:pt x="6858" y="120370"/>
                    </a:lnTo>
                    <a:lnTo>
                      <a:pt x="0" y="120370"/>
                    </a:lnTo>
                    <a:lnTo>
                      <a:pt x="0" y="124942"/>
                    </a:lnTo>
                    <a:lnTo>
                      <a:pt x="0" y="298653"/>
                    </a:lnTo>
                    <a:lnTo>
                      <a:pt x="3289" y="298653"/>
                    </a:lnTo>
                    <a:lnTo>
                      <a:pt x="3289" y="300850"/>
                    </a:lnTo>
                    <a:lnTo>
                      <a:pt x="0" y="298653"/>
                    </a:lnTo>
                    <a:lnTo>
                      <a:pt x="0" y="303225"/>
                    </a:lnTo>
                    <a:lnTo>
                      <a:pt x="3289" y="303225"/>
                    </a:lnTo>
                    <a:lnTo>
                      <a:pt x="3289" y="303390"/>
                    </a:lnTo>
                    <a:lnTo>
                      <a:pt x="92951" y="303390"/>
                    </a:lnTo>
                    <a:lnTo>
                      <a:pt x="92951" y="1056500"/>
                    </a:lnTo>
                    <a:lnTo>
                      <a:pt x="9144" y="1056500"/>
                    </a:lnTo>
                    <a:lnTo>
                      <a:pt x="9144" y="1055954"/>
                    </a:lnTo>
                    <a:lnTo>
                      <a:pt x="4572" y="1055954"/>
                    </a:lnTo>
                    <a:lnTo>
                      <a:pt x="4572" y="1062050"/>
                    </a:lnTo>
                    <a:lnTo>
                      <a:pt x="4572" y="1234224"/>
                    </a:lnTo>
                    <a:lnTo>
                      <a:pt x="12471" y="1234224"/>
                    </a:lnTo>
                    <a:lnTo>
                      <a:pt x="6946" y="1234300"/>
                    </a:lnTo>
                    <a:lnTo>
                      <a:pt x="6946" y="1236205"/>
                    </a:lnTo>
                    <a:lnTo>
                      <a:pt x="4572" y="1234224"/>
                    </a:lnTo>
                    <a:lnTo>
                      <a:pt x="4572" y="1238034"/>
                    </a:lnTo>
                    <a:lnTo>
                      <a:pt x="6946" y="1238034"/>
                    </a:lnTo>
                    <a:lnTo>
                      <a:pt x="90665" y="1238110"/>
                    </a:lnTo>
                    <a:lnTo>
                      <a:pt x="90665" y="1360703"/>
                    </a:lnTo>
                    <a:lnTo>
                      <a:pt x="95237" y="1360703"/>
                    </a:lnTo>
                    <a:lnTo>
                      <a:pt x="101333" y="1360703"/>
                    </a:lnTo>
                    <a:lnTo>
                      <a:pt x="101333" y="1238110"/>
                    </a:lnTo>
                    <a:lnTo>
                      <a:pt x="180568" y="1238110"/>
                    </a:lnTo>
                    <a:lnTo>
                      <a:pt x="187426" y="1238034"/>
                    </a:lnTo>
                    <a:lnTo>
                      <a:pt x="187426" y="1234224"/>
                    </a:lnTo>
                    <a:lnTo>
                      <a:pt x="187426" y="1227950"/>
                    </a:lnTo>
                    <a:lnTo>
                      <a:pt x="187426" y="1227378"/>
                    </a:lnTo>
                    <a:lnTo>
                      <a:pt x="187426" y="1062050"/>
                    </a:lnTo>
                    <a:lnTo>
                      <a:pt x="187426" y="1061580"/>
                    </a:lnTo>
                    <a:lnTo>
                      <a:pt x="187426" y="1055954"/>
                    </a:lnTo>
                    <a:close/>
                  </a:path>
                </a:pathLst>
              </a:custGeom>
              <a:solidFill>
                <a:srgbClr val="000000"/>
              </a:solidFill>
            </p:spPr>
            <p:txBody>
              <a:bodyPr wrap="square" lIns="0" tIns="0" rIns="0" bIns="0" rtlCol="0"/>
              <a:lstStyle/>
              <a:p>
                <a:endParaRPr/>
              </a:p>
            </p:txBody>
          </p:sp>
          <p:pic>
            <p:nvPicPr>
              <p:cNvPr id="20" name="object 20"/>
              <p:cNvPicPr/>
              <p:nvPr/>
            </p:nvPicPr>
            <p:blipFill>
              <a:blip r:embed="rId6" cstate="print"/>
              <a:stretch>
                <a:fillRect/>
              </a:stretch>
            </p:blipFill>
            <p:spPr>
              <a:xfrm>
                <a:off x="6089408" y="4190301"/>
                <a:ext cx="92189" cy="469315"/>
              </a:xfrm>
              <a:prstGeom prst="rect">
                <a:avLst/>
              </a:prstGeom>
            </p:spPr>
          </p:pic>
          <p:sp>
            <p:nvSpPr>
              <p:cNvPr id="21" name="object 21"/>
              <p:cNvSpPr/>
              <p:nvPr/>
            </p:nvSpPr>
            <p:spPr>
              <a:xfrm>
                <a:off x="6757568" y="3947261"/>
                <a:ext cx="323215" cy="991235"/>
              </a:xfrm>
              <a:custGeom>
                <a:avLst/>
                <a:gdLst/>
                <a:ahLst/>
                <a:cxnLst/>
                <a:rect l="l" t="t" r="r" b="b"/>
                <a:pathLst>
                  <a:path w="323215" h="991235">
                    <a:moveTo>
                      <a:pt x="41135" y="239229"/>
                    </a:moveTo>
                    <a:lnTo>
                      <a:pt x="38862" y="239229"/>
                    </a:lnTo>
                    <a:lnTo>
                      <a:pt x="38862" y="234657"/>
                    </a:lnTo>
                    <a:lnTo>
                      <a:pt x="36576" y="232371"/>
                    </a:lnTo>
                    <a:lnTo>
                      <a:pt x="36576" y="230085"/>
                    </a:lnTo>
                    <a:lnTo>
                      <a:pt x="34290" y="230085"/>
                    </a:lnTo>
                    <a:lnTo>
                      <a:pt x="34290" y="228561"/>
                    </a:lnTo>
                    <a:lnTo>
                      <a:pt x="30480" y="228561"/>
                    </a:lnTo>
                    <a:lnTo>
                      <a:pt x="30480" y="226275"/>
                    </a:lnTo>
                    <a:lnTo>
                      <a:pt x="12954" y="226275"/>
                    </a:lnTo>
                    <a:lnTo>
                      <a:pt x="12954" y="228561"/>
                    </a:lnTo>
                    <a:lnTo>
                      <a:pt x="9144" y="228561"/>
                    </a:lnTo>
                    <a:lnTo>
                      <a:pt x="9144" y="230085"/>
                    </a:lnTo>
                    <a:lnTo>
                      <a:pt x="6858" y="230085"/>
                    </a:lnTo>
                    <a:lnTo>
                      <a:pt x="6858" y="232371"/>
                    </a:lnTo>
                    <a:lnTo>
                      <a:pt x="4572" y="232371"/>
                    </a:lnTo>
                    <a:lnTo>
                      <a:pt x="4572" y="236943"/>
                    </a:lnTo>
                    <a:lnTo>
                      <a:pt x="2286" y="236943"/>
                    </a:lnTo>
                    <a:lnTo>
                      <a:pt x="2286" y="243039"/>
                    </a:lnTo>
                    <a:lnTo>
                      <a:pt x="4572" y="243039"/>
                    </a:lnTo>
                    <a:lnTo>
                      <a:pt x="4572" y="247611"/>
                    </a:lnTo>
                    <a:lnTo>
                      <a:pt x="6858" y="247611"/>
                    </a:lnTo>
                    <a:lnTo>
                      <a:pt x="6858" y="249897"/>
                    </a:lnTo>
                    <a:lnTo>
                      <a:pt x="9144" y="249897"/>
                    </a:lnTo>
                    <a:lnTo>
                      <a:pt x="9144" y="252183"/>
                    </a:lnTo>
                    <a:lnTo>
                      <a:pt x="15240" y="252183"/>
                    </a:lnTo>
                    <a:lnTo>
                      <a:pt x="15240" y="253707"/>
                    </a:lnTo>
                    <a:lnTo>
                      <a:pt x="21336" y="253707"/>
                    </a:lnTo>
                    <a:lnTo>
                      <a:pt x="23622" y="255993"/>
                    </a:lnTo>
                    <a:lnTo>
                      <a:pt x="30480" y="255993"/>
                    </a:lnTo>
                    <a:lnTo>
                      <a:pt x="30480" y="258279"/>
                    </a:lnTo>
                    <a:lnTo>
                      <a:pt x="32766" y="258279"/>
                    </a:lnTo>
                    <a:lnTo>
                      <a:pt x="32766" y="260565"/>
                    </a:lnTo>
                    <a:lnTo>
                      <a:pt x="34290" y="260565"/>
                    </a:lnTo>
                    <a:lnTo>
                      <a:pt x="34290" y="268947"/>
                    </a:lnTo>
                    <a:lnTo>
                      <a:pt x="32766" y="268947"/>
                    </a:lnTo>
                    <a:lnTo>
                      <a:pt x="32766" y="271233"/>
                    </a:lnTo>
                    <a:lnTo>
                      <a:pt x="28194" y="271233"/>
                    </a:lnTo>
                    <a:lnTo>
                      <a:pt x="28194" y="273519"/>
                    </a:lnTo>
                    <a:lnTo>
                      <a:pt x="17526" y="273519"/>
                    </a:lnTo>
                    <a:lnTo>
                      <a:pt x="17526" y="271233"/>
                    </a:lnTo>
                    <a:lnTo>
                      <a:pt x="12954" y="271233"/>
                    </a:lnTo>
                    <a:lnTo>
                      <a:pt x="12954" y="268947"/>
                    </a:lnTo>
                    <a:lnTo>
                      <a:pt x="10668" y="268947"/>
                    </a:lnTo>
                    <a:lnTo>
                      <a:pt x="9144" y="266661"/>
                    </a:lnTo>
                    <a:lnTo>
                      <a:pt x="9144" y="262851"/>
                    </a:lnTo>
                    <a:lnTo>
                      <a:pt x="6858" y="262851"/>
                    </a:lnTo>
                    <a:lnTo>
                      <a:pt x="6858" y="260565"/>
                    </a:lnTo>
                    <a:lnTo>
                      <a:pt x="0" y="262851"/>
                    </a:lnTo>
                    <a:lnTo>
                      <a:pt x="0" y="264375"/>
                    </a:lnTo>
                    <a:lnTo>
                      <a:pt x="2286" y="264375"/>
                    </a:lnTo>
                    <a:lnTo>
                      <a:pt x="2286" y="271233"/>
                    </a:lnTo>
                    <a:lnTo>
                      <a:pt x="4572" y="271233"/>
                    </a:lnTo>
                    <a:lnTo>
                      <a:pt x="4572" y="273519"/>
                    </a:lnTo>
                    <a:lnTo>
                      <a:pt x="6858" y="273519"/>
                    </a:lnTo>
                    <a:lnTo>
                      <a:pt x="6858" y="275805"/>
                    </a:lnTo>
                    <a:lnTo>
                      <a:pt x="10668" y="275805"/>
                    </a:lnTo>
                    <a:lnTo>
                      <a:pt x="10668" y="277329"/>
                    </a:lnTo>
                    <a:lnTo>
                      <a:pt x="17526" y="277329"/>
                    </a:lnTo>
                    <a:lnTo>
                      <a:pt x="19812" y="279615"/>
                    </a:lnTo>
                    <a:lnTo>
                      <a:pt x="25908" y="279615"/>
                    </a:lnTo>
                    <a:lnTo>
                      <a:pt x="25908" y="277329"/>
                    </a:lnTo>
                    <a:lnTo>
                      <a:pt x="32766" y="277329"/>
                    </a:lnTo>
                    <a:lnTo>
                      <a:pt x="32766" y="275805"/>
                    </a:lnTo>
                    <a:lnTo>
                      <a:pt x="36576" y="275805"/>
                    </a:lnTo>
                    <a:lnTo>
                      <a:pt x="36576" y="273519"/>
                    </a:lnTo>
                    <a:lnTo>
                      <a:pt x="38862" y="273519"/>
                    </a:lnTo>
                    <a:lnTo>
                      <a:pt x="38862" y="271233"/>
                    </a:lnTo>
                    <a:lnTo>
                      <a:pt x="41135" y="271233"/>
                    </a:lnTo>
                    <a:lnTo>
                      <a:pt x="41135" y="255993"/>
                    </a:lnTo>
                    <a:lnTo>
                      <a:pt x="38862" y="255993"/>
                    </a:lnTo>
                    <a:lnTo>
                      <a:pt x="38862" y="253707"/>
                    </a:lnTo>
                    <a:lnTo>
                      <a:pt x="36576" y="253707"/>
                    </a:lnTo>
                    <a:lnTo>
                      <a:pt x="36576" y="252183"/>
                    </a:lnTo>
                    <a:lnTo>
                      <a:pt x="32766" y="252183"/>
                    </a:lnTo>
                    <a:lnTo>
                      <a:pt x="32766" y="249897"/>
                    </a:lnTo>
                    <a:lnTo>
                      <a:pt x="25908" y="249897"/>
                    </a:lnTo>
                    <a:lnTo>
                      <a:pt x="25908" y="247611"/>
                    </a:lnTo>
                    <a:lnTo>
                      <a:pt x="17526" y="247611"/>
                    </a:lnTo>
                    <a:lnTo>
                      <a:pt x="15240" y="245325"/>
                    </a:lnTo>
                    <a:lnTo>
                      <a:pt x="10668" y="245325"/>
                    </a:lnTo>
                    <a:lnTo>
                      <a:pt x="10668" y="240753"/>
                    </a:lnTo>
                    <a:lnTo>
                      <a:pt x="9144" y="240753"/>
                    </a:lnTo>
                    <a:lnTo>
                      <a:pt x="9144" y="236943"/>
                    </a:lnTo>
                    <a:lnTo>
                      <a:pt x="10668" y="236943"/>
                    </a:lnTo>
                    <a:lnTo>
                      <a:pt x="10668" y="234657"/>
                    </a:lnTo>
                    <a:lnTo>
                      <a:pt x="12954" y="234657"/>
                    </a:lnTo>
                    <a:lnTo>
                      <a:pt x="12954" y="232371"/>
                    </a:lnTo>
                    <a:lnTo>
                      <a:pt x="28194" y="232371"/>
                    </a:lnTo>
                    <a:lnTo>
                      <a:pt x="28194" y="234657"/>
                    </a:lnTo>
                    <a:lnTo>
                      <a:pt x="30480" y="234657"/>
                    </a:lnTo>
                    <a:lnTo>
                      <a:pt x="32766" y="236943"/>
                    </a:lnTo>
                    <a:lnTo>
                      <a:pt x="32766" y="240753"/>
                    </a:lnTo>
                    <a:lnTo>
                      <a:pt x="41135" y="240753"/>
                    </a:lnTo>
                    <a:lnTo>
                      <a:pt x="41135" y="239229"/>
                    </a:lnTo>
                    <a:close/>
                  </a:path>
                  <a:path w="323215" h="991235">
                    <a:moveTo>
                      <a:pt x="57899" y="226275"/>
                    </a:moveTo>
                    <a:lnTo>
                      <a:pt x="51803" y="226275"/>
                    </a:lnTo>
                    <a:lnTo>
                      <a:pt x="51803" y="277317"/>
                    </a:lnTo>
                    <a:lnTo>
                      <a:pt x="57899" y="277317"/>
                    </a:lnTo>
                    <a:lnTo>
                      <a:pt x="57899" y="226275"/>
                    </a:lnTo>
                    <a:close/>
                  </a:path>
                  <a:path w="323215" h="991235">
                    <a:moveTo>
                      <a:pt x="320751" y="972146"/>
                    </a:moveTo>
                    <a:lnTo>
                      <a:pt x="318465" y="972146"/>
                    </a:lnTo>
                    <a:lnTo>
                      <a:pt x="318465" y="967574"/>
                    </a:lnTo>
                    <a:lnTo>
                      <a:pt x="316179" y="967574"/>
                    </a:lnTo>
                    <a:lnTo>
                      <a:pt x="316179" y="966050"/>
                    </a:lnTo>
                    <a:lnTo>
                      <a:pt x="313893" y="966050"/>
                    </a:lnTo>
                    <a:lnTo>
                      <a:pt x="313893" y="974432"/>
                    </a:lnTo>
                    <a:lnTo>
                      <a:pt x="313893" y="978242"/>
                    </a:lnTo>
                    <a:lnTo>
                      <a:pt x="311607" y="978242"/>
                    </a:lnTo>
                    <a:lnTo>
                      <a:pt x="311607" y="982814"/>
                    </a:lnTo>
                    <a:lnTo>
                      <a:pt x="310083" y="982814"/>
                    </a:lnTo>
                    <a:lnTo>
                      <a:pt x="310083" y="985100"/>
                    </a:lnTo>
                    <a:lnTo>
                      <a:pt x="287985" y="985100"/>
                    </a:lnTo>
                    <a:lnTo>
                      <a:pt x="287985" y="967574"/>
                    </a:lnTo>
                    <a:lnTo>
                      <a:pt x="307797" y="967574"/>
                    </a:lnTo>
                    <a:lnTo>
                      <a:pt x="310083" y="969860"/>
                    </a:lnTo>
                    <a:lnTo>
                      <a:pt x="311607" y="969860"/>
                    </a:lnTo>
                    <a:lnTo>
                      <a:pt x="311607" y="974432"/>
                    </a:lnTo>
                    <a:lnTo>
                      <a:pt x="313893" y="974432"/>
                    </a:lnTo>
                    <a:lnTo>
                      <a:pt x="313893" y="966050"/>
                    </a:lnTo>
                    <a:lnTo>
                      <a:pt x="311607" y="966050"/>
                    </a:lnTo>
                    <a:lnTo>
                      <a:pt x="311607" y="963777"/>
                    </a:lnTo>
                    <a:lnTo>
                      <a:pt x="313893" y="963777"/>
                    </a:lnTo>
                    <a:lnTo>
                      <a:pt x="313893" y="961491"/>
                    </a:lnTo>
                    <a:lnTo>
                      <a:pt x="316179" y="961491"/>
                    </a:lnTo>
                    <a:lnTo>
                      <a:pt x="316179" y="956919"/>
                    </a:lnTo>
                    <a:lnTo>
                      <a:pt x="318465" y="956919"/>
                    </a:lnTo>
                    <a:lnTo>
                      <a:pt x="318465" y="950823"/>
                    </a:lnTo>
                    <a:lnTo>
                      <a:pt x="316179" y="948537"/>
                    </a:lnTo>
                    <a:lnTo>
                      <a:pt x="316179" y="946251"/>
                    </a:lnTo>
                    <a:lnTo>
                      <a:pt x="313893" y="946251"/>
                    </a:lnTo>
                    <a:lnTo>
                      <a:pt x="313893" y="943965"/>
                    </a:lnTo>
                    <a:lnTo>
                      <a:pt x="311607" y="943965"/>
                    </a:lnTo>
                    <a:lnTo>
                      <a:pt x="311607" y="950823"/>
                    </a:lnTo>
                    <a:lnTo>
                      <a:pt x="311607" y="956919"/>
                    </a:lnTo>
                    <a:lnTo>
                      <a:pt x="310083" y="956919"/>
                    </a:lnTo>
                    <a:lnTo>
                      <a:pt x="310083" y="959205"/>
                    </a:lnTo>
                    <a:lnTo>
                      <a:pt x="307797" y="959205"/>
                    </a:lnTo>
                    <a:lnTo>
                      <a:pt x="307797" y="961491"/>
                    </a:lnTo>
                    <a:lnTo>
                      <a:pt x="287985" y="961491"/>
                    </a:lnTo>
                    <a:lnTo>
                      <a:pt x="287985" y="946251"/>
                    </a:lnTo>
                    <a:lnTo>
                      <a:pt x="307797" y="946251"/>
                    </a:lnTo>
                    <a:lnTo>
                      <a:pt x="307797" y="948537"/>
                    </a:lnTo>
                    <a:lnTo>
                      <a:pt x="310083" y="948537"/>
                    </a:lnTo>
                    <a:lnTo>
                      <a:pt x="310083" y="950823"/>
                    </a:lnTo>
                    <a:lnTo>
                      <a:pt x="311607" y="950823"/>
                    </a:lnTo>
                    <a:lnTo>
                      <a:pt x="311607" y="943965"/>
                    </a:lnTo>
                    <a:lnTo>
                      <a:pt x="311607" y="941679"/>
                    </a:lnTo>
                    <a:lnTo>
                      <a:pt x="307797" y="941679"/>
                    </a:lnTo>
                    <a:lnTo>
                      <a:pt x="307797" y="940155"/>
                    </a:lnTo>
                    <a:lnTo>
                      <a:pt x="281889" y="940155"/>
                    </a:lnTo>
                    <a:lnTo>
                      <a:pt x="281889" y="991196"/>
                    </a:lnTo>
                    <a:lnTo>
                      <a:pt x="310083" y="991196"/>
                    </a:lnTo>
                    <a:lnTo>
                      <a:pt x="310083" y="989672"/>
                    </a:lnTo>
                    <a:lnTo>
                      <a:pt x="313893" y="989672"/>
                    </a:lnTo>
                    <a:lnTo>
                      <a:pt x="313893" y="987386"/>
                    </a:lnTo>
                    <a:lnTo>
                      <a:pt x="316179" y="987386"/>
                    </a:lnTo>
                    <a:lnTo>
                      <a:pt x="316179" y="985100"/>
                    </a:lnTo>
                    <a:lnTo>
                      <a:pt x="318465" y="985100"/>
                    </a:lnTo>
                    <a:lnTo>
                      <a:pt x="318465" y="982814"/>
                    </a:lnTo>
                    <a:lnTo>
                      <a:pt x="320751" y="982814"/>
                    </a:lnTo>
                    <a:lnTo>
                      <a:pt x="320751" y="972146"/>
                    </a:lnTo>
                    <a:close/>
                  </a:path>
                  <a:path w="323215" h="991235">
                    <a:moveTo>
                      <a:pt x="320751" y="469315"/>
                    </a:moveTo>
                    <a:lnTo>
                      <a:pt x="318465" y="467029"/>
                    </a:lnTo>
                    <a:lnTo>
                      <a:pt x="318465" y="464743"/>
                    </a:lnTo>
                    <a:lnTo>
                      <a:pt x="316179" y="462457"/>
                    </a:lnTo>
                    <a:lnTo>
                      <a:pt x="316179" y="460171"/>
                    </a:lnTo>
                    <a:lnTo>
                      <a:pt x="313893" y="460171"/>
                    </a:lnTo>
                    <a:lnTo>
                      <a:pt x="313893" y="457885"/>
                    </a:lnTo>
                    <a:lnTo>
                      <a:pt x="311607" y="457885"/>
                    </a:lnTo>
                    <a:lnTo>
                      <a:pt x="311607" y="456361"/>
                    </a:lnTo>
                    <a:lnTo>
                      <a:pt x="307797" y="456361"/>
                    </a:lnTo>
                    <a:lnTo>
                      <a:pt x="307797" y="454075"/>
                    </a:lnTo>
                    <a:lnTo>
                      <a:pt x="300939" y="454075"/>
                    </a:lnTo>
                    <a:lnTo>
                      <a:pt x="292557" y="454075"/>
                    </a:lnTo>
                    <a:lnTo>
                      <a:pt x="292557" y="456361"/>
                    </a:lnTo>
                    <a:lnTo>
                      <a:pt x="287985" y="456361"/>
                    </a:lnTo>
                    <a:lnTo>
                      <a:pt x="287985" y="457885"/>
                    </a:lnTo>
                    <a:lnTo>
                      <a:pt x="286461" y="457885"/>
                    </a:lnTo>
                    <a:lnTo>
                      <a:pt x="286461" y="460171"/>
                    </a:lnTo>
                    <a:lnTo>
                      <a:pt x="284175" y="460171"/>
                    </a:lnTo>
                    <a:lnTo>
                      <a:pt x="284175" y="464743"/>
                    </a:lnTo>
                    <a:lnTo>
                      <a:pt x="281889" y="464743"/>
                    </a:lnTo>
                    <a:lnTo>
                      <a:pt x="281889" y="469315"/>
                    </a:lnTo>
                    <a:lnTo>
                      <a:pt x="279603" y="470839"/>
                    </a:lnTo>
                    <a:lnTo>
                      <a:pt x="279603" y="473125"/>
                    </a:lnTo>
                    <a:lnTo>
                      <a:pt x="279603" y="475411"/>
                    </a:lnTo>
                    <a:lnTo>
                      <a:pt x="281889" y="477697"/>
                    </a:lnTo>
                    <a:lnTo>
                      <a:pt x="281889" y="482269"/>
                    </a:lnTo>
                    <a:lnTo>
                      <a:pt x="284175" y="482269"/>
                    </a:lnTo>
                    <a:lnTo>
                      <a:pt x="284175" y="486079"/>
                    </a:lnTo>
                    <a:lnTo>
                      <a:pt x="286461" y="486079"/>
                    </a:lnTo>
                    <a:lnTo>
                      <a:pt x="286461" y="488365"/>
                    </a:lnTo>
                    <a:lnTo>
                      <a:pt x="287985" y="488365"/>
                    </a:lnTo>
                    <a:lnTo>
                      <a:pt x="287985" y="490651"/>
                    </a:lnTo>
                    <a:lnTo>
                      <a:pt x="292557" y="490651"/>
                    </a:lnTo>
                    <a:lnTo>
                      <a:pt x="292557" y="492937"/>
                    </a:lnTo>
                    <a:lnTo>
                      <a:pt x="300939" y="492937"/>
                    </a:lnTo>
                    <a:lnTo>
                      <a:pt x="307797" y="492937"/>
                    </a:lnTo>
                    <a:lnTo>
                      <a:pt x="310083" y="490651"/>
                    </a:lnTo>
                    <a:lnTo>
                      <a:pt x="311607" y="490651"/>
                    </a:lnTo>
                    <a:lnTo>
                      <a:pt x="311607" y="488365"/>
                    </a:lnTo>
                    <a:lnTo>
                      <a:pt x="313893" y="488365"/>
                    </a:lnTo>
                    <a:lnTo>
                      <a:pt x="313893" y="486079"/>
                    </a:lnTo>
                    <a:lnTo>
                      <a:pt x="316179" y="486079"/>
                    </a:lnTo>
                    <a:lnTo>
                      <a:pt x="316179" y="483793"/>
                    </a:lnTo>
                    <a:lnTo>
                      <a:pt x="318465" y="482269"/>
                    </a:lnTo>
                    <a:lnTo>
                      <a:pt x="318465" y="479983"/>
                    </a:lnTo>
                    <a:lnTo>
                      <a:pt x="320751" y="477697"/>
                    </a:lnTo>
                    <a:lnTo>
                      <a:pt x="320751" y="473125"/>
                    </a:lnTo>
                    <a:lnTo>
                      <a:pt x="320751" y="469315"/>
                    </a:lnTo>
                    <a:close/>
                  </a:path>
                  <a:path w="323215" h="991235">
                    <a:moveTo>
                      <a:pt x="323037" y="51816"/>
                    </a:moveTo>
                    <a:lnTo>
                      <a:pt x="317207" y="36576"/>
                    </a:lnTo>
                    <a:lnTo>
                      <a:pt x="314871" y="30480"/>
                    </a:lnTo>
                    <a:lnTo>
                      <a:pt x="307797" y="11988"/>
                    </a:lnTo>
                    <a:lnTo>
                      <a:pt x="307797" y="30480"/>
                    </a:lnTo>
                    <a:lnTo>
                      <a:pt x="290271" y="30480"/>
                    </a:lnTo>
                    <a:lnTo>
                      <a:pt x="294843" y="15240"/>
                    </a:lnTo>
                    <a:lnTo>
                      <a:pt x="297129" y="15240"/>
                    </a:lnTo>
                    <a:lnTo>
                      <a:pt x="297129" y="9144"/>
                    </a:lnTo>
                    <a:lnTo>
                      <a:pt x="299415" y="9144"/>
                    </a:lnTo>
                    <a:lnTo>
                      <a:pt x="299415" y="10668"/>
                    </a:lnTo>
                    <a:lnTo>
                      <a:pt x="300939" y="10668"/>
                    </a:lnTo>
                    <a:lnTo>
                      <a:pt x="300939" y="15240"/>
                    </a:lnTo>
                    <a:lnTo>
                      <a:pt x="307797" y="30480"/>
                    </a:lnTo>
                    <a:lnTo>
                      <a:pt x="307797" y="11988"/>
                    </a:lnTo>
                    <a:lnTo>
                      <a:pt x="304965" y="4572"/>
                    </a:lnTo>
                    <a:lnTo>
                      <a:pt x="303225" y="0"/>
                    </a:lnTo>
                    <a:lnTo>
                      <a:pt x="294843" y="0"/>
                    </a:lnTo>
                    <a:lnTo>
                      <a:pt x="275031" y="51816"/>
                    </a:lnTo>
                    <a:lnTo>
                      <a:pt x="281889" y="51816"/>
                    </a:lnTo>
                    <a:lnTo>
                      <a:pt x="287985" y="36576"/>
                    </a:lnTo>
                    <a:lnTo>
                      <a:pt x="310083" y="36576"/>
                    </a:lnTo>
                    <a:lnTo>
                      <a:pt x="316179" y="51816"/>
                    </a:lnTo>
                    <a:lnTo>
                      <a:pt x="323037" y="51816"/>
                    </a:lnTo>
                    <a:close/>
                  </a:path>
                </a:pathLst>
              </a:custGeom>
              <a:solidFill>
                <a:srgbClr val="000000"/>
              </a:solidFill>
            </p:spPr>
            <p:txBody>
              <a:bodyPr wrap="square" lIns="0" tIns="0" rIns="0" bIns="0" rtlCol="0"/>
              <a:lstStyle/>
              <a:p>
                <a:endParaRPr/>
              </a:p>
            </p:txBody>
          </p:sp>
        </p:grpSp>
      </p:grpSp>
      <p:sp>
        <p:nvSpPr>
          <p:cNvPr id="30" name="CuadroTexto 29">
            <a:extLst>
              <a:ext uri="{FF2B5EF4-FFF2-40B4-BE49-F238E27FC236}">
                <a16:creationId xmlns="" xmlns:a16="http://schemas.microsoft.com/office/drawing/2014/main" id="{655C0A05-0318-4F0C-B551-89BE49984E21}"/>
              </a:ext>
            </a:extLst>
          </p:cNvPr>
          <p:cNvSpPr txBox="1"/>
          <p:nvPr/>
        </p:nvSpPr>
        <p:spPr>
          <a:xfrm>
            <a:off x="4673600" y="7696200"/>
            <a:ext cx="8686800" cy="400110"/>
          </a:xfrm>
          <a:prstGeom prst="rect">
            <a:avLst/>
          </a:prstGeom>
          <a:noFill/>
        </p:spPr>
        <p:txBody>
          <a:bodyPr wrap="square">
            <a:spAutoFit/>
          </a:bodyPr>
          <a:lstStyle/>
          <a:p>
            <a:pPr algn="ctr"/>
            <a:r>
              <a:rPr lang="es-MX" sz="2000" b="1" dirty="0">
                <a:latin typeface="Comic Sans MS" panose="030F0702030302020204" pitchFamily="66" charset="0"/>
              </a:rPr>
              <a:t>Figura 2. Subestación con interruptor de generador en baja tensión</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186014824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p:nvPr/>
        </p:nvSpPr>
        <p:spPr>
          <a:xfrm>
            <a:off x="330200" y="457200"/>
            <a:ext cx="17221200" cy="9055299"/>
          </a:xfrm>
          <a:prstGeom prst="rect">
            <a:avLst/>
          </a:prstGeom>
        </p:spPr>
        <p:txBody>
          <a:bodyPr vert="horz" wrap="square" lIns="0" tIns="12700" rIns="0" bIns="0" rtlCol="0">
            <a:spAutoFit/>
          </a:bodyPr>
          <a:lstStyle/>
          <a:p>
            <a:pPr marL="12700" marR="5080" algn="just">
              <a:spcBef>
                <a:spcPts val="100"/>
              </a:spcBef>
              <a:tabLst>
                <a:tab pos="749300" algn="l"/>
                <a:tab pos="1099185" algn="l"/>
                <a:tab pos="1835785" algn="l"/>
                <a:tab pos="2085975" algn="l"/>
                <a:tab pos="2367915" algn="l"/>
              </a:tabLst>
            </a:pPr>
            <a:r>
              <a:rPr sz="2400" b="1" spc="-5" dirty="0">
                <a:latin typeface="Comic Sans MS"/>
                <a:cs typeface="Comic Sans MS"/>
              </a:rPr>
              <a:t>Respuesta</a:t>
            </a:r>
            <a:r>
              <a:rPr lang="en-US" sz="2400" b="1" spc="-5" dirty="0">
                <a:latin typeface="Comic Sans MS"/>
                <a:cs typeface="Comic Sans MS"/>
              </a:rPr>
              <a:t> </a:t>
            </a:r>
            <a:r>
              <a:rPr sz="2400" b="1" spc="-5" dirty="0">
                <a:latin typeface="Comic Sans MS"/>
                <a:cs typeface="Comic Sans MS"/>
              </a:rPr>
              <a:t>del	generador	a</a:t>
            </a:r>
            <a:r>
              <a:rPr lang="en-US" sz="2400" b="1" spc="-5" dirty="0">
                <a:latin typeface="Comic Sans MS"/>
                <a:cs typeface="Comic Sans MS"/>
              </a:rPr>
              <a:t> </a:t>
            </a:r>
            <a:r>
              <a:rPr sz="2400" b="1" spc="-5" dirty="0">
                <a:latin typeface="Comic Sans MS"/>
                <a:cs typeface="Comic Sans MS"/>
              </a:rPr>
              <a:t>la</a:t>
            </a:r>
            <a:r>
              <a:rPr lang="en-US" sz="2400" b="1" spc="-5" dirty="0">
                <a:latin typeface="Comic Sans MS"/>
                <a:cs typeface="Comic Sans MS"/>
              </a:rPr>
              <a:t> </a:t>
            </a:r>
            <a:r>
              <a:rPr sz="2400" b="1" spc="-5" dirty="0" err="1">
                <a:latin typeface="Comic Sans MS"/>
                <a:cs typeface="Comic Sans MS"/>
              </a:rPr>
              <a:t>energización</a:t>
            </a:r>
            <a:r>
              <a:rPr lang="es-AR" sz="2400" b="1" spc="-5" dirty="0">
                <a:latin typeface="Comic Sans MS"/>
                <a:cs typeface="Comic Sans MS"/>
              </a:rPr>
              <a:t> </a:t>
            </a:r>
            <a:r>
              <a:rPr sz="2400" b="1" spc="-5" dirty="0" err="1">
                <a:latin typeface="Comic Sans MS"/>
                <a:cs typeface="Comic Sans MS"/>
              </a:rPr>
              <a:t>inadvertida</a:t>
            </a:r>
            <a:r>
              <a:rPr sz="2400" b="1" spc="-5" dirty="0">
                <a:latin typeface="Comic Sans MS"/>
                <a:cs typeface="Comic Sans MS"/>
              </a:rPr>
              <a:t>.</a:t>
            </a:r>
            <a:endParaRPr lang="en-US" sz="2400" b="1" spc="-5" dirty="0">
              <a:latin typeface="Comic Sans MS"/>
              <a:cs typeface="Comic Sans MS"/>
            </a:endParaRPr>
          </a:p>
          <a:p>
            <a:pPr marL="12700" marR="5080" algn="just">
              <a:spcBef>
                <a:spcPts val="100"/>
              </a:spcBef>
              <a:tabLst>
                <a:tab pos="749300" algn="l"/>
                <a:tab pos="1099185" algn="l"/>
                <a:tab pos="1835785" algn="l"/>
                <a:tab pos="2085975" algn="l"/>
                <a:tab pos="2367915" algn="l"/>
              </a:tabLst>
            </a:pPr>
            <a:endParaRPr lang="es-AR" sz="2400" b="1" spc="-5" dirty="0">
              <a:latin typeface="Comic Sans MS"/>
              <a:cs typeface="Comic Sans MS"/>
            </a:endParaRPr>
          </a:p>
          <a:p>
            <a:pPr marL="12700" marR="5080" algn="just">
              <a:spcBef>
                <a:spcPts val="100"/>
              </a:spcBef>
              <a:tabLst>
                <a:tab pos="749300" algn="l"/>
                <a:tab pos="1099185" algn="l"/>
                <a:tab pos="1835785" algn="l"/>
                <a:tab pos="2085975" algn="l"/>
                <a:tab pos="2367915" algn="l"/>
              </a:tabLst>
            </a:pPr>
            <a:r>
              <a:rPr lang="es-MX" sz="2400" b="1" spc="-5" dirty="0">
                <a:latin typeface="Comic Sans MS"/>
                <a:cs typeface="Comic Sans MS"/>
              </a:rPr>
              <a:t>Respuesta</a:t>
            </a:r>
            <a:r>
              <a:rPr lang="es-MX" sz="2400" b="1" dirty="0">
                <a:latin typeface="Comic Sans MS"/>
                <a:cs typeface="Comic Sans MS"/>
              </a:rPr>
              <a:t> </a:t>
            </a:r>
            <a:r>
              <a:rPr lang="es-MX" sz="2400" b="1" spc="-5" dirty="0">
                <a:latin typeface="Comic Sans MS"/>
                <a:cs typeface="Comic Sans MS"/>
              </a:rPr>
              <a:t>del</a:t>
            </a:r>
            <a:r>
              <a:rPr lang="es-MX" sz="2400" b="1" dirty="0">
                <a:latin typeface="Comic Sans MS"/>
                <a:cs typeface="Comic Sans MS"/>
              </a:rPr>
              <a:t> </a:t>
            </a:r>
            <a:r>
              <a:rPr lang="es-MX" sz="2400" b="1" spc="-5" dirty="0">
                <a:latin typeface="Comic Sans MS"/>
                <a:cs typeface="Comic Sans MS"/>
              </a:rPr>
              <a:t>generador</a:t>
            </a:r>
            <a:r>
              <a:rPr lang="es-MX" sz="2400" b="1" dirty="0">
                <a:latin typeface="Comic Sans MS"/>
                <a:cs typeface="Comic Sans MS"/>
              </a:rPr>
              <a:t> </a:t>
            </a:r>
            <a:r>
              <a:rPr lang="es-MX" sz="2400" b="1" spc="-5" dirty="0">
                <a:latin typeface="Comic Sans MS"/>
                <a:cs typeface="Comic Sans MS"/>
              </a:rPr>
              <a:t>a</a:t>
            </a:r>
            <a:r>
              <a:rPr lang="es-MX" sz="2400" b="1" dirty="0">
                <a:latin typeface="Comic Sans MS"/>
                <a:cs typeface="Comic Sans MS"/>
              </a:rPr>
              <a:t> </a:t>
            </a:r>
            <a:r>
              <a:rPr lang="es-MX" sz="2400" b="1" spc="-5" dirty="0">
                <a:latin typeface="Comic Sans MS"/>
                <a:cs typeface="Comic Sans MS"/>
              </a:rPr>
              <a:t>energización</a:t>
            </a:r>
            <a:r>
              <a:rPr lang="es-MX" sz="2400" b="1" dirty="0">
                <a:latin typeface="Comic Sans MS"/>
                <a:cs typeface="Comic Sans MS"/>
              </a:rPr>
              <a:t> </a:t>
            </a:r>
            <a:r>
              <a:rPr lang="es-MX" sz="2400" b="1" spc="-5" dirty="0">
                <a:latin typeface="Comic Sans MS"/>
                <a:cs typeface="Comic Sans MS"/>
              </a:rPr>
              <a:t>trifásica: </a:t>
            </a:r>
            <a:r>
              <a:rPr lang="es-MX" sz="2400" spc="-5" dirty="0">
                <a:latin typeface="Comic Sans MS"/>
                <a:cs typeface="Comic Sans MS"/>
              </a:rPr>
              <a:t>Cuando un generador es energizado accidentalmente con la tensión trifásica del sistema mientras está girando, se convierte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motor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inducción.</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la energización</a:t>
            </a:r>
            <a:r>
              <a:rPr lang="es-MX" sz="2400" dirty="0">
                <a:latin typeface="Comic Sans MS"/>
                <a:cs typeface="Comic Sans MS"/>
              </a:rPr>
              <a:t> </a:t>
            </a:r>
            <a:r>
              <a:rPr lang="es-MX" sz="2400" spc="-5" dirty="0">
                <a:latin typeface="Comic Sans MS"/>
                <a:cs typeface="Comic Sans MS"/>
              </a:rPr>
              <a:t>trifásica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parada,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flujo</a:t>
            </a:r>
            <a:r>
              <a:rPr lang="es-MX" sz="2400" dirty="0">
                <a:latin typeface="Comic Sans MS"/>
                <a:cs typeface="Comic Sans MS"/>
              </a:rPr>
              <a:t> </a:t>
            </a:r>
            <a:r>
              <a:rPr lang="es-MX" sz="2400" spc="-5" dirty="0">
                <a:latin typeface="Comic Sans MS"/>
                <a:cs typeface="Comic Sans MS"/>
              </a:rPr>
              <a:t>rotatorio</a:t>
            </a:r>
            <a:r>
              <a:rPr lang="es-MX" sz="2400" dirty="0">
                <a:latin typeface="Comic Sans MS"/>
                <a:cs typeface="Comic Sans MS"/>
              </a:rPr>
              <a:t> </a:t>
            </a:r>
            <a:r>
              <a:rPr lang="es-MX" sz="2400" spc="-5" dirty="0">
                <a:latin typeface="Comic Sans MS"/>
                <a:cs typeface="Comic Sans MS"/>
              </a:rPr>
              <a:t>a frecuencia</a:t>
            </a:r>
            <a:r>
              <a:rPr lang="es-MX" sz="2400" dirty="0">
                <a:latin typeface="Comic Sans MS"/>
                <a:cs typeface="Comic Sans MS"/>
              </a:rPr>
              <a:t> </a:t>
            </a:r>
            <a:r>
              <a:rPr lang="es-MX" sz="2400" spc="-5" dirty="0">
                <a:latin typeface="Comic Sans MS"/>
                <a:cs typeface="Comic Sans MS"/>
              </a:rPr>
              <a:t>síncrona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inducido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rotor</a:t>
            </a:r>
            <a:r>
              <a:rPr lang="es-MX" sz="2400" spc="26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resultante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spc="254" dirty="0">
                <a:latin typeface="Comic Sans MS"/>
                <a:cs typeface="Comic Sans MS"/>
              </a:rPr>
              <a:t> </a:t>
            </a:r>
            <a:r>
              <a:rPr lang="es-MX" sz="2400" spc="-5" dirty="0">
                <a:latin typeface="Comic Sans MS"/>
                <a:cs typeface="Comic Sans MS"/>
              </a:rPr>
              <a:t>rotor</a:t>
            </a:r>
            <a:r>
              <a:rPr lang="es-MX" sz="2400" spc="260" dirty="0">
                <a:latin typeface="Comic Sans MS"/>
                <a:cs typeface="Comic Sans MS"/>
              </a:rPr>
              <a:t> </a:t>
            </a:r>
            <a:r>
              <a:rPr lang="es-MX" sz="2400" spc="-5" dirty="0">
                <a:latin typeface="Comic Sans MS"/>
                <a:cs typeface="Comic Sans MS"/>
              </a:rPr>
              <a:t>es forzada</a:t>
            </a:r>
            <a:r>
              <a:rPr lang="es-MX" sz="2400" dirty="0">
                <a:latin typeface="Comic Sans MS"/>
                <a:cs typeface="Comic Sans MS"/>
              </a:rPr>
              <a:t> </a:t>
            </a:r>
            <a:r>
              <a:rPr lang="es-MX" sz="2400" spc="-5" dirty="0">
                <a:latin typeface="Comic Sans MS"/>
                <a:cs typeface="Comic Sans MS"/>
              </a:rPr>
              <a:t>hacia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trayectorias</a:t>
            </a:r>
            <a:r>
              <a:rPr lang="es-MX" sz="2400" dirty="0">
                <a:latin typeface="Comic Sans MS"/>
                <a:cs typeface="Comic Sans MS"/>
              </a:rPr>
              <a:t> </a:t>
            </a:r>
            <a:r>
              <a:rPr lang="es-MX" sz="2400" spc="-5" dirty="0" err="1">
                <a:latin typeface="Comic Sans MS"/>
                <a:cs typeface="Comic Sans MS"/>
              </a:rPr>
              <a:t>subtransitorias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 cuerpo del rotor y los devanados de amortiguamiento (si existen) similares a las trayectorias de la corriente del rotor</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spc="254"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el estator durante el generador en una fase. La impedancia 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gran</a:t>
            </a:r>
            <a:r>
              <a:rPr lang="es-MX" sz="2400" dirty="0">
                <a:latin typeface="Comic Sans MS"/>
                <a:cs typeface="Comic Sans MS"/>
              </a:rPr>
              <a:t> </a:t>
            </a:r>
            <a:r>
              <a:rPr lang="es-MX" sz="2400" spc="-5" dirty="0">
                <a:latin typeface="Comic Sans MS"/>
                <a:cs typeface="Comic Sans MS"/>
              </a:rPr>
              <a:t>intervalo</a:t>
            </a:r>
            <a:r>
              <a:rPr lang="es-MX" sz="2400" dirty="0">
                <a:latin typeface="Comic Sans MS"/>
                <a:cs typeface="Comic Sans MS"/>
              </a:rPr>
              <a:t> </a:t>
            </a:r>
            <a:r>
              <a:rPr lang="es-MX" sz="2400" spc="-5" dirty="0">
                <a:latin typeface="Comic Sans MS"/>
                <a:cs typeface="Comic Sans MS"/>
              </a:rPr>
              <a:t>de deslizamiento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equivalente</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impedancia</a:t>
            </a:r>
            <a:r>
              <a:rPr lang="es-MX" sz="2400" spc="260" dirty="0">
                <a:latin typeface="Comic Sans MS"/>
                <a:cs typeface="Comic Sans MS"/>
              </a:rPr>
              <a:t> </a:t>
            </a:r>
            <a:r>
              <a:rPr lang="es-MX" sz="2400" spc="-5" dirty="0">
                <a:latin typeface="Comic Sans MS"/>
                <a:cs typeface="Comic Sans MS"/>
              </a:rPr>
              <a:t>de secuencia</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(R</a:t>
            </a:r>
            <a:r>
              <a:rPr lang="es-MX" sz="2400" spc="-7" baseline="-13888" dirty="0">
                <a:latin typeface="Comic Sans MS"/>
                <a:cs typeface="Comic Sans MS"/>
              </a:rPr>
              <a:t>2G</a:t>
            </a:r>
            <a:r>
              <a:rPr lang="es-MX" sz="2400" spc="254" baseline="-13888" dirty="0">
                <a:latin typeface="Comic Sans MS"/>
                <a:cs typeface="Comic Sans MS"/>
              </a:rPr>
              <a:t> </a:t>
            </a:r>
            <a:r>
              <a:rPr lang="es-MX" sz="2400" spc="-5" dirty="0">
                <a:latin typeface="Comic Sans MS"/>
                <a:cs typeface="Comic Sans MS"/>
              </a:rPr>
              <a:t>+</a:t>
            </a:r>
            <a:r>
              <a:rPr lang="es-MX" sz="2400" spc="254" dirty="0">
                <a:latin typeface="Comic Sans MS"/>
                <a:cs typeface="Comic Sans MS"/>
              </a:rPr>
              <a:t> </a:t>
            </a:r>
            <a:r>
              <a:rPr lang="es-MX" sz="2400" spc="-5" dirty="0">
                <a:latin typeface="Comic Sans MS"/>
                <a:cs typeface="Comic Sans MS"/>
              </a:rPr>
              <a:t>JX</a:t>
            </a:r>
            <a:r>
              <a:rPr lang="es-MX" sz="2400" spc="-7" baseline="-13888" dirty="0">
                <a:latin typeface="Comic Sans MS"/>
                <a:cs typeface="Comic Sans MS"/>
              </a:rPr>
              <a:t>2G</a:t>
            </a:r>
            <a:r>
              <a:rPr lang="es-MX" sz="2400" spc="-5" dirty="0">
                <a:latin typeface="Comic Sans MS"/>
                <a:cs typeface="Comic Sans MS"/>
              </a:rPr>
              <a:t>).</a:t>
            </a:r>
            <a:r>
              <a:rPr lang="es-MX" sz="2400" spc="260"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componente resistiva</a:t>
            </a:r>
            <a:r>
              <a:rPr lang="es-MX" sz="2400" spc="5" dirty="0">
                <a:latin typeface="Comic Sans MS"/>
                <a:cs typeface="Comic Sans MS"/>
              </a:rPr>
              <a:t> </a:t>
            </a:r>
            <a:r>
              <a:rPr lang="es-MX" sz="2400" spc="-5" dirty="0">
                <a:latin typeface="Comic Sans MS"/>
                <a:cs typeface="Comic Sans MS"/>
              </a:rPr>
              <a:t>de</a:t>
            </a:r>
            <a:r>
              <a:rPr lang="es-MX" sz="2400" spc="25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impedancia</a:t>
            </a:r>
            <a:r>
              <a:rPr lang="es-MX" sz="2400" spc="250" dirty="0">
                <a:latin typeface="Comic Sans MS"/>
                <a:cs typeface="Comic Sans MS"/>
              </a:rPr>
              <a:t> </a:t>
            </a:r>
            <a:r>
              <a:rPr lang="es-MX" sz="2400" spc="-5" dirty="0">
                <a:latin typeface="Comic Sans MS"/>
                <a:cs typeface="Comic Sans MS"/>
              </a:rPr>
              <a:t>es</a:t>
            </a:r>
            <a:r>
              <a:rPr lang="es-MX" sz="2400" spc="254" dirty="0">
                <a:latin typeface="Comic Sans MS"/>
                <a:cs typeface="Comic Sans MS"/>
              </a:rPr>
              <a:t> </a:t>
            </a:r>
            <a:r>
              <a:rPr lang="es-MX" sz="2400" spc="-5" dirty="0">
                <a:latin typeface="Comic Sans MS"/>
                <a:cs typeface="Comic Sans MS"/>
              </a:rPr>
              <a:t>usualmente</a:t>
            </a:r>
            <a:r>
              <a:rPr lang="es-MX" sz="2400" spc="254" dirty="0">
                <a:latin typeface="Comic Sans MS"/>
                <a:cs typeface="Comic Sans MS"/>
              </a:rPr>
              <a:t> </a:t>
            </a:r>
            <a:r>
              <a:rPr lang="es-MX" sz="2400" spc="-5" dirty="0">
                <a:latin typeface="Comic Sans MS"/>
                <a:cs typeface="Comic Sans MS"/>
              </a:rPr>
              <a:t>despreciada. La</a:t>
            </a:r>
            <a:r>
              <a:rPr lang="es-MX" sz="2400" spc="245" dirty="0">
                <a:latin typeface="Comic Sans MS"/>
                <a:cs typeface="Comic Sans MS"/>
              </a:rPr>
              <a:t> </a:t>
            </a:r>
            <a:r>
              <a:rPr lang="es-MX" sz="2400" spc="-5" dirty="0">
                <a:latin typeface="Comic Sans MS"/>
                <a:cs typeface="Comic Sans MS"/>
              </a:rPr>
              <a:t>reactancia</a:t>
            </a:r>
            <a:r>
              <a:rPr lang="es-MX" sz="2400" spc="245" dirty="0">
                <a:latin typeface="Comic Sans MS"/>
                <a:cs typeface="Comic Sans MS"/>
              </a:rPr>
              <a:t> </a:t>
            </a:r>
            <a:r>
              <a:rPr lang="es-MX" sz="2400" spc="-5" dirty="0">
                <a:latin typeface="Comic Sans MS"/>
                <a:cs typeface="Comic Sans MS"/>
              </a:rPr>
              <a:t>de</a:t>
            </a:r>
            <a:r>
              <a:rPr lang="es-MX" sz="2400" spc="240" dirty="0">
                <a:latin typeface="Comic Sans MS"/>
                <a:cs typeface="Comic Sans MS"/>
              </a:rPr>
              <a:t> </a:t>
            </a:r>
            <a:r>
              <a:rPr lang="es-MX" sz="2400" spc="-5" dirty="0">
                <a:latin typeface="Comic Sans MS"/>
                <a:cs typeface="Comic Sans MS"/>
              </a:rPr>
              <a:t>secuencia</a:t>
            </a:r>
            <a:r>
              <a:rPr lang="es-MX" sz="2400" spc="245" dirty="0">
                <a:latin typeface="Comic Sans MS"/>
                <a:cs typeface="Comic Sans MS"/>
              </a:rPr>
              <a:t> </a:t>
            </a:r>
            <a:r>
              <a:rPr lang="es-MX" sz="2400" spc="-5" dirty="0">
                <a:latin typeface="Comic Sans MS"/>
                <a:cs typeface="Comic Sans MS"/>
              </a:rPr>
              <a:t>negativa</a:t>
            </a:r>
            <a:r>
              <a:rPr lang="es-MX" sz="2400" spc="240"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la</a:t>
            </a:r>
            <a:r>
              <a:rPr lang="es-MX" sz="2400" spc="240" dirty="0">
                <a:latin typeface="Comic Sans MS"/>
                <a:cs typeface="Comic Sans MS"/>
              </a:rPr>
              <a:t> </a:t>
            </a:r>
            <a:r>
              <a:rPr lang="es-MX" sz="2400" spc="-5" dirty="0">
                <a:latin typeface="Comic Sans MS"/>
                <a:cs typeface="Comic Sans MS"/>
              </a:rPr>
              <a:t>máquina</a:t>
            </a:r>
            <a:r>
              <a:rPr lang="es-MX" sz="2400" spc="245" dirty="0">
                <a:latin typeface="Comic Sans MS"/>
                <a:cs typeface="Comic Sans MS"/>
              </a:rPr>
              <a:t> </a:t>
            </a:r>
            <a:r>
              <a:rPr lang="es-MX" sz="2400" spc="-5" dirty="0">
                <a:latin typeface="Comic Sans MS"/>
                <a:cs typeface="Comic Sans MS"/>
              </a:rPr>
              <a:t>es aproximadamente igual a (</a:t>
            </a:r>
            <a:r>
              <a:rPr lang="es-MX" sz="2400" spc="-5" dirty="0" err="1">
                <a:latin typeface="Comic Sans MS"/>
                <a:cs typeface="Comic Sans MS"/>
              </a:rPr>
              <a:t>X”d</a:t>
            </a:r>
            <a:r>
              <a:rPr lang="es-MX" sz="2400" dirty="0">
                <a:latin typeface="Comic Sans MS"/>
                <a:cs typeface="Comic Sans MS"/>
              </a:rPr>
              <a:t> </a:t>
            </a:r>
            <a:r>
              <a:rPr lang="es-MX" sz="2400" spc="-5" dirty="0">
                <a:latin typeface="Comic Sans MS"/>
                <a:cs typeface="Comic Sans MS"/>
              </a:rPr>
              <a:t>+</a:t>
            </a:r>
            <a:r>
              <a:rPr lang="es-MX" sz="2400" dirty="0">
                <a:latin typeface="Comic Sans MS"/>
                <a:cs typeface="Comic Sans MS"/>
              </a:rPr>
              <a:t> </a:t>
            </a:r>
            <a:r>
              <a:rPr lang="es-MX" sz="2400" spc="-5" dirty="0" err="1">
                <a:latin typeface="Comic Sans MS"/>
                <a:cs typeface="Comic Sans MS"/>
              </a:rPr>
              <a:t>X”q</a:t>
            </a:r>
            <a:r>
              <a:rPr lang="es-MX" sz="2400" spc="-5" dirty="0">
                <a:latin typeface="Comic Sans MS"/>
                <a:cs typeface="Comic Sans MS"/>
              </a:rPr>
              <a:t>)/2.</a:t>
            </a:r>
            <a:r>
              <a:rPr lang="es-MX" sz="2400" dirty="0">
                <a:latin typeface="Comic Sans MS"/>
                <a:cs typeface="Comic Sans MS"/>
              </a:rPr>
              <a:t> </a:t>
            </a:r>
            <a:r>
              <a:rPr lang="es-MX" sz="2400" spc="-5" dirty="0">
                <a:latin typeface="Comic Sans MS"/>
                <a:cs typeface="Comic Sans MS"/>
              </a:rPr>
              <a:t>La tensión y la corriente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este periodo será una función de la impedancia del generador, 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elevador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un generador es energizado inadvertidamente, la corriente del</a:t>
            </a:r>
            <a:r>
              <a:rPr lang="es-MX" sz="2400" spc="85" dirty="0">
                <a:latin typeface="Comic Sans MS"/>
                <a:cs typeface="Comic Sans MS"/>
              </a:rPr>
              <a:t> </a:t>
            </a:r>
            <a:r>
              <a:rPr lang="es-MX" sz="2400" spc="-5" dirty="0">
                <a:latin typeface="Comic Sans MS"/>
                <a:cs typeface="Comic Sans MS"/>
              </a:rPr>
              <a:t>estator</a:t>
            </a:r>
            <a:r>
              <a:rPr lang="es-MX" sz="2400" spc="75" dirty="0">
                <a:latin typeface="Comic Sans MS"/>
                <a:cs typeface="Comic Sans MS"/>
              </a:rPr>
              <a:t> </a:t>
            </a:r>
            <a:r>
              <a:rPr lang="es-MX" sz="2400" spc="-5" dirty="0">
                <a:latin typeface="Comic Sans MS"/>
                <a:cs typeface="Comic Sans MS"/>
              </a:rPr>
              <a:t>induce</a:t>
            </a:r>
            <a:r>
              <a:rPr lang="es-MX" sz="2400" spc="80" dirty="0">
                <a:latin typeface="Comic Sans MS"/>
                <a:cs typeface="Comic Sans MS"/>
              </a:rPr>
              <a:t> </a:t>
            </a:r>
            <a:r>
              <a:rPr lang="es-MX" sz="2400" spc="-5" dirty="0">
                <a:latin typeface="Comic Sans MS"/>
                <a:cs typeface="Comic Sans MS"/>
              </a:rPr>
              <a:t>corrientes</a:t>
            </a:r>
            <a:r>
              <a:rPr lang="es-MX" sz="2400" spc="75" dirty="0">
                <a:latin typeface="Comic Sans MS"/>
                <a:cs typeface="Comic Sans MS"/>
              </a:rPr>
              <a:t> </a:t>
            </a:r>
            <a:r>
              <a:rPr lang="es-MX" sz="2400" spc="-5" dirty="0">
                <a:latin typeface="Comic Sans MS"/>
                <a:cs typeface="Comic Sans MS"/>
              </a:rPr>
              <a:t>de</a:t>
            </a:r>
            <a:r>
              <a:rPr lang="es-MX" sz="2400" spc="75" dirty="0">
                <a:latin typeface="Comic Sans MS"/>
                <a:cs typeface="Comic Sans MS"/>
              </a:rPr>
              <a:t> </a:t>
            </a:r>
            <a:r>
              <a:rPr lang="es-MX" sz="2400" spc="-5" dirty="0">
                <a:latin typeface="Comic Sans MS"/>
                <a:cs typeface="Comic Sans MS"/>
              </a:rPr>
              <a:t>grandes</a:t>
            </a:r>
            <a:r>
              <a:rPr lang="es-MX" sz="2400" spc="80" dirty="0">
                <a:latin typeface="Comic Sans MS"/>
                <a:cs typeface="Comic Sans MS"/>
              </a:rPr>
              <a:t> </a:t>
            </a:r>
            <a:r>
              <a:rPr lang="es-MX" sz="2400" spc="-5" dirty="0">
                <a:latin typeface="Comic Sans MS"/>
                <a:cs typeface="Comic Sans MS"/>
              </a:rPr>
              <a:t>magnitudes</a:t>
            </a:r>
            <a:r>
              <a:rPr lang="es-MX" sz="2400" spc="75" dirty="0">
                <a:latin typeface="Comic Sans MS"/>
                <a:cs typeface="Comic Sans MS"/>
              </a:rPr>
              <a:t> </a:t>
            </a:r>
            <a:r>
              <a:rPr lang="es-MX" sz="2400" spc="-5" dirty="0">
                <a:latin typeface="Comic Sans MS"/>
                <a:cs typeface="Comic Sans MS"/>
              </a:rPr>
              <a:t>en el rotor, causándole rápido calentamiento térmico.</a:t>
            </a:r>
            <a:r>
              <a:rPr lang="es-MX" sz="2400" dirty="0">
                <a:latin typeface="Comic Sans MS"/>
                <a:cs typeface="Comic Sans MS"/>
              </a:rPr>
              <a:t> </a:t>
            </a:r>
            <a:r>
              <a:rPr lang="es-MX" sz="2400" spc="-5" dirty="0">
                <a:latin typeface="Comic Sans MS"/>
                <a:cs typeface="Comic Sans MS"/>
              </a:rPr>
              <a:t>Esta corriente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rotor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inicialmente</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60</a:t>
            </a:r>
            <a:r>
              <a:rPr lang="es-MX" sz="2400" dirty="0">
                <a:latin typeface="Comic Sans MS"/>
                <a:cs typeface="Comic Sans MS"/>
              </a:rPr>
              <a:t> </a:t>
            </a:r>
            <a:r>
              <a:rPr lang="es-MX" sz="2400" spc="-5" dirty="0">
                <a:latin typeface="Comic Sans MS"/>
                <a:cs typeface="Comic Sans MS"/>
              </a:rPr>
              <a:t>Hz,</a:t>
            </a:r>
            <a:r>
              <a:rPr lang="es-MX" sz="2400" dirty="0">
                <a:latin typeface="Comic Sans MS"/>
                <a:cs typeface="Comic Sans MS"/>
              </a:rPr>
              <a:t> </a:t>
            </a:r>
            <a:r>
              <a:rPr lang="es-MX" sz="2400" spc="-5" dirty="0">
                <a:latin typeface="Comic Sans MS"/>
                <a:cs typeface="Comic Sans MS"/>
              </a:rPr>
              <a:t>pero disminuye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según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incrementa</a:t>
            </a:r>
            <a:r>
              <a:rPr lang="es-MX" sz="2400" dirty="0">
                <a:latin typeface="Comic Sans MS"/>
                <a:cs typeface="Comic Sans MS"/>
              </a:rPr>
              <a:t> </a:t>
            </a:r>
            <a:r>
              <a:rPr lang="es-MX" sz="2400" spc="-5" dirty="0">
                <a:latin typeface="Comic Sans MS"/>
                <a:cs typeface="Comic Sans MS"/>
              </a:rPr>
              <a:t>la velocidad</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rotor</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acción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motor</a:t>
            </a:r>
            <a:r>
              <a:rPr lang="es-MX" sz="2400" dirty="0">
                <a:latin typeface="Comic Sans MS"/>
                <a:cs typeface="Comic Sans MS"/>
              </a:rPr>
              <a:t> </a:t>
            </a:r>
            <a:r>
              <a:rPr lang="es-MX" sz="2400" spc="-5" dirty="0">
                <a:latin typeface="Comic Sans MS"/>
                <a:cs typeface="Comic Sans MS"/>
              </a:rPr>
              <a:t>de inducción.</a:t>
            </a:r>
          </a:p>
          <a:p>
            <a:pPr marL="12700" marR="5080" algn="just">
              <a:spcBef>
                <a:spcPts val="100"/>
              </a:spcBef>
              <a:tabLst>
                <a:tab pos="749300" algn="l"/>
                <a:tab pos="1099185" algn="l"/>
                <a:tab pos="1835785" algn="l"/>
                <a:tab pos="2085975" algn="l"/>
                <a:tab pos="2367915" algn="l"/>
              </a:tabLst>
            </a:pPr>
            <a:r>
              <a:rPr lang="es-MX" sz="2400" spc="-5" dirty="0">
                <a:latin typeface="Comic Sans MS"/>
                <a:cs typeface="Comic Sans MS"/>
              </a:rPr>
              <a:t>Si el generador está conectado a un sistema fuerte, las corrientes iniciales en el estator estarán en el rango de tres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cuatro</a:t>
            </a:r>
            <a:r>
              <a:rPr lang="es-MX" sz="2400" dirty="0">
                <a:latin typeface="Comic Sans MS"/>
                <a:cs typeface="Comic Sans MS"/>
              </a:rPr>
              <a:t> </a:t>
            </a:r>
            <a:r>
              <a:rPr lang="es-MX" sz="2400" spc="-5" dirty="0">
                <a:latin typeface="Comic Sans MS"/>
                <a:cs typeface="Comic Sans MS"/>
              </a:rPr>
              <a:t>veces</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en terminales</a:t>
            </a:r>
            <a:r>
              <a:rPr lang="es-MX" sz="2400" spc="204" dirty="0">
                <a:latin typeface="Comic Sans MS"/>
                <a:cs typeface="Comic Sans MS"/>
              </a:rPr>
              <a:t> </a:t>
            </a:r>
            <a:r>
              <a:rPr lang="es-MX" sz="2400" spc="-5" dirty="0">
                <a:latin typeface="Comic Sans MS"/>
                <a:cs typeface="Comic Sans MS"/>
              </a:rPr>
              <a:t>estará</a:t>
            </a:r>
            <a:r>
              <a:rPr lang="es-MX" sz="2400" spc="210" dirty="0">
                <a:latin typeface="Comic Sans MS"/>
                <a:cs typeface="Comic Sans MS"/>
              </a:rPr>
              <a:t> </a:t>
            </a:r>
            <a:r>
              <a:rPr lang="es-MX" sz="2400" spc="-5" dirty="0">
                <a:latin typeface="Comic Sans MS"/>
                <a:cs typeface="Comic Sans MS"/>
              </a:rPr>
              <a:t>en</a:t>
            </a:r>
            <a:r>
              <a:rPr lang="es-MX" sz="2400" spc="204" dirty="0">
                <a:latin typeface="Comic Sans MS"/>
                <a:cs typeface="Comic Sans MS"/>
              </a:rPr>
              <a:t> </a:t>
            </a:r>
            <a:r>
              <a:rPr lang="es-MX" sz="2400" spc="-5" dirty="0">
                <a:latin typeface="Comic Sans MS"/>
                <a:cs typeface="Comic Sans MS"/>
              </a:rPr>
              <a:t>el</a:t>
            </a:r>
            <a:r>
              <a:rPr lang="es-MX" sz="2400" spc="210" dirty="0">
                <a:latin typeface="Comic Sans MS"/>
                <a:cs typeface="Comic Sans MS"/>
              </a:rPr>
              <a:t> </a:t>
            </a:r>
            <a:r>
              <a:rPr lang="es-MX" sz="2400" spc="-5" dirty="0">
                <a:latin typeface="Comic Sans MS"/>
                <a:cs typeface="Comic Sans MS"/>
              </a:rPr>
              <a:t>rango</a:t>
            </a:r>
            <a:r>
              <a:rPr lang="es-MX" sz="2400" spc="204" dirty="0">
                <a:latin typeface="Comic Sans MS"/>
                <a:cs typeface="Comic Sans MS"/>
              </a:rPr>
              <a:t> </a:t>
            </a:r>
            <a:r>
              <a:rPr lang="es-MX" sz="2400" spc="-5" dirty="0">
                <a:latin typeface="Comic Sans MS"/>
                <a:cs typeface="Comic Sans MS"/>
              </a:rPr>
              <a:t>de</a:t>
            </a:r>
            <a:r>
              <a:rPr lang="es-MX" sz="2400" spc="210" dirty="0">
                <a:latin typeface="Comic Sans MS"/>
                <a:cs typeface="Comic Sans MS"/>
              </a:rPr>
              <a:t> </a:t>
            </a:r>
            <a:r>
              <a:rPr lang="es-MX" sz="2400" spc="-5" dirty="0">
                <a:latin typeface="Comic Sans MS"/>
                <a:cs typeface="Comic Sans MS"/>
              </a:rPr>
              <a:t>50-70%</a:t>
            </a:r>
            <a:r>
              <a:rPr lang="es-MX" sz="2400" spc="210" dirty="0">
                <a:latin typeface="Comic Sans MS"/>
                <a:cs typeface="Comic Sans MS"/>
              </a:rPr>
              <a:t> </a:t>
            </a:r>
            <a:r>
              <a:rPr lang="es-MX" sz="2400" spc="-5" dirty="0">
                <a:latin typeface="Comic Sans MS"/>
                <a:cs typeface="Comic Sans MS"/>
              </a:rPr>
              <a:t>del</a:t>
            </a:r>
            <a:r>
              <a:rPr lang="es-MX" sz="2400" spc="204" dirty="0">
                <a:latin typeface="Comic Sans MS"/>
                <a:cs typeface="Comic Sans MS"/>
              </a:rPr>
              <a:t> </a:t>
            </a:r>
            <a:r>
              <a:rPr lang="es-MX" sz="2400" spc="-5" dirty="0">
                <a:latin typeface="Comic Sans MS"/>
                <a:cs typeface="Comic Sans MS"/>
              </a:rPr>
              <a:t>nominal, para</a:t>
            </a:r>
            <a:r>
              <a:rPr lang="es-MX" sz="2400" dirty="0">
                <a:latin typeface="Comic Sans MS"/>
                <a:cs typeface="Comic Sans MS"/>
              </a:rPr>
              <a:t> </a:t>
            </a:r>
            <a:r>
              <a:rPr lang="es-MX" sz="2400" spc="-5" dirty="0">
                <a:latin typeface="Comic Sans MS"/>
                <a:cs typeface="Comic Sans MS"/>
              </a:rPr>
              <a:t>valores</a:t>
            </a:r>
            <a:r>
              <a:rPr lang="es-MX" sz="2400" dirty="0">
                <a:latin typeface="Comic Sans MS"/>
                <a:cs typeface="Comic Sans MS"/>
              </a:rPr>
              <a:t> </a:t>
            </a:r>
            <a:r>
              <a:rPr lang="es-MX" sz="2400" spc="-5" dirty="0">
                <a:latin typeface="Comic Sans MS"/>
                <a:cs typeface="Comic Sans MS"/>
              </a:rPr>
              <a:t>típicos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impedancias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y transformador elevador.</a:t>
            </a:r>
            <a:r>
              <a:rPr lang="es-MX" sz="2400" spc="254" dirty="0">
                <a:latin typeface="Comic Sans MS"/>
                <a:cs typeface="Comic Sans MS"/>
              </a:rPr>
              <a:t> </a:t>
            </a:r>
            <a:r>
              <a:rPr lang="es-MX" sz="2400" spc="-5" dirty="0">
                <a:latin typeface="Comic Sans MS"/>
                <a:cs typeface="Comic Sans MS"/>
              </a:rPr>
              <a:t>Si el generador está conectado 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débil,</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estator</a:t>
            </a:r>
            <a:r>
              <a:rPr lang="es-MX" sz="2400" dirty="0">
                <a:latin typeface="Comic Sans MS"/>
                <a:cs typeface="Comic Sans MS"/>
              </a:rPr>
              <a:t> </a:t>
            </a:r>
            <a:r>
              <a:rPr lang="es-MX" sz="2400" spc="-5" dirty="0">
                <a:latin typeface="Comic Sans MS"/>
                <a:cs typeface="Comic Sans MS"/>
              </a:rPr>
              <a:t>podría únicamente ser una o dos veces su capacidad y la tensión en terminales únicamente 20-40% del nominal.</a:t>
            </a:r>
            <a:r>
              <a:rPr lang="es-MX" sz="2400" dirty="0">
                <a:latin typeface="Comic Sans MS"/>
                <a:cs typeface="Comic Sans MS"/>
              </a:rPr>
              <a:t> </a:t>
            </a:r>
            <a:r>
              <a:rPr lang="es-MX" sz="2400" spc="-5" dirty="0">
                <a:latin typeface="Comic Sans MS"/>
                <a:cs typeface="Comic Sans MS"/>
              </a:rPr>
              <a:t>Cuando el 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energizado</a:t>
            </a:r>
            <a:r>
              <a:rPr lang="es-MX" sz="2400" dirty="0">
                <a:latin typeface="Comic Sans MS"/>
                <a:cs typeface="Comic Sans MS"/>
              </a:rPr>
              <a:t> </a:t>
            </a:r>
            <a:r>
              <a:rPr lang="es-MX" sz="2400" spc="-5" dirty="0">
                <a:latin typeface="Comic Sans MS"/>
                <a:cs typeface="Comic Sans MS"/>
              </a:rPr>
              <a:t>inadvertidamente</a:t>
            </a:r>
            <a:r>
              <a:rPr lang="es-MX" sz="2400" dirty="0">
                <a:latin typeface="Comic Sans MS"/>
                <a:cs typeface="Comic Sans MS"/>
              </a:rPr>
              <a:t> </a:t>
            </a:r>
            <a:r>
              <a:rPr lang="es-MX" sz="2400" spc="-5" dirty="0">
                <a:latin typeface="Comic Sans MS"/>
                <a:cs typeface="Comic Sans MS"/>
              </a:rPr>
              <a:t>desde</a:t>
            </a:r>
            <a:r>
              <a:rPr lang="es-MX" sz="2400" dirty="0">
                <a:latin typeface="Comic Sans MS"/>
                <a:cs typeface="Comic Sans MS"/>
              </a:rPr>
              <a:t> </a:t>
            </a:r>
            <a:r>
              <a:rPr lang="es-MX" sz="2400" spc="-5" dirty="0">
                <a:latin typeface="Comic Sans MS"/>
                <a:cs typeface="Comic Sans MS"/>
              </a:rPr>
              <a:t>su transformador</a:t>
            </a:r>
            <a:r>
              <a:rPr lang="es-MX" sz="2400" dirty="0">
                <a:latin typeface="Comic Sans MS"/>
                <a:cs typeface="Comic Sans MS"/>
              </a:rPr>
              <a:t> </a:t>
            </a:r>
            <a:r>
              <a:rPr lang="es-MX" sz="2400" spc="-5" dirty="0">
                <a:latin typeface="Comic Sans MS"/>
                <a:cs typeface="Comic Sans MS"/>
              </a:rPr>
              <a:t>auxiliar,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spc="254" dirty="0">
                <a:latin typeface="Comic Sans MS"/>
                <a:cs typeface="Comic Sans MS"/>
              </a:rPr>
              <a:t> </a:t>
            </a:r>
            <a:r>
              <a:rPr lang="es-MX" sz="2400" spc="-5" dirty="0">
                <a:latin typeface="Comic Sans MS"/>
                <a:cs typeface="Comic Sans MS"/>
              </a:rPr>
              <a:t>en el estator será del rango de 0.1 a 0.2 veces su capacidad debido a las grandes</a:t>
            </a:r>
            <a:r>
              <a:rPr lang="es-MX" sz="2400" dirty="0">
                <a:latin typeface="Comic Sans MS"/>
                <a:cs typeface="Comic Sans MS"/>
              </a:rPr>
              <a:t> </a:t>
            </a:r>
            <a:r>
              <a:rPr lang="es-MX" sz="2400" spc="-5" dirty="0">
                <a:latin typeface="Comic Sans MS"/>
                <a:cs typeface="Comic Sans MS"/>
              </a:rPr>
              <a:t>impedancias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trayectoria.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circuito equivalente mostrado en el apéndice I puede ser usado para</a:t>
            </a:r>
            <a:r>
              <a:rPr lang="es-MX" sz="2400" dirty="0">
                <a:latin typeface="Comic Sans MS"/>
                <a:cs typeface="Comic Sans MS"/>
              </a:rPr>
              <a:t> </a:t>
            </a:r>
            <a:r>
              <a:rPr lang="es-MX" sz="2400" spc="-5" dirty="0">
                <a:latin typeface="Comic Sans MS"/>
                <a:cs typeface="Comic Sans MS"/>
              </a:rPr>
              <a:t>determinar</a:t>
            </a:r>
            <a:r>
              <a:rPr lang="es-MX" sz="2400" dirty="0">
                <a:latin typeface="Comic Sans MS"/>
                <a:cs typeface="Comic Sans MS"/>
              </a:rPr>
              <a:t> </a:t>
            </a:r>
            <a:r>
              <a:rPr lang="es-MX" sz="2400" spc="-5" dirty="0">
                <a:latin typeface="Comic Sans MS"/>
                <a:cs typeface="Comic Sans MS"/>
              </a:rPr>
              <a:t>aproximadamente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y tensiones iniciales de la máquina cuando un generador es energizado</a:t>
            </a:r>
            <a:r>
              <a:rPr lang="es-MX" sz="2400" dirty="0">
                <a:latin typeface="Comic Sans MS"/>
                <a:cs typeface="Comic Sans MS"/>
              </a:rPr>
              <a:t> </a:t>
            </a:r>
            <a:r>
              <a:rPr lang="es-MX" sz="2400" spc="-5" dirty="0">
                <a:latin typeface="Comic Sans MS"/>
                <a:cs typeface="Comic Sans MS"/>
              </a:rPr>
              <a:t>desde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a:t>
            </a:r>
            <a:r>
              <a:rPr lang="es-MX" sz="2400" spc="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a:t>
            </a:r>
            <a:endParaRPr lang="es-MX" sz="2400" dirty="0">
              <a:latin typeface="Comic Sans MS"/>
              <a:cs typeface="Comic Sans MS"/>
            </a:endParaRPr>
          </a:p>
          <a:p>
            <a:pPr marL="12700" marR="5080">
              <a:lnSpc>
                <a:spcPct val="116100"/>
              </a:lnSpc>
              <a:spcBef>
                <a:spcPts val="100"/>
              </a:spcBef>
              <a:tabLst>
                <a:tab pos="749300" algn="l"/>
                <a:tab pos="1099185" algn="l"/>
                <a:tab pos="1835785" algn="l"/>
                <a:tab pos="2085975" algn="l"/>
                <a:tab pos="2367915" algn="l"/>
              </a:tabLst>
            </a:pPr>
            <a:endParaRPr lang="es-MX" sz="900" dirty="0">
              <a:latin typeface="Comic Sans MS"/>
              <a:cs typeface="Comic Sans MS"/>
            </a:endParaRPr>
          </a:p>
          <a:p>
            <a:pPr marL="12700" marR="5080">
              <a:lnSpc>
                <a:spcPct val="116100"/>
              </a:lnSpc>
              <a:spcBef>
                <a:spcPts val="100"/>
              </a:spcBef>
              <a:tabLst>
                <a:tab pos="749300" algn="l"/>
                <a:tab pos="1099185" algn="l"/>
                <a:tab pos="1835785" algn="l"/>
                <a:tab pos="2085975" algn="l"/>
                <a:tab pos="2367915" algn="l"/>
              </a:tabLst>
            </a:pPr>
            <a:endParaRPr lang="es-MX" sz="900" dirty="0">
              <a:latin typeface="Comic Sans MS"/>
              <a:cs typeface="Comic Sans MS"/>
            </a:endParaRPr>
          </a:p>
          <a:p>
            <a:pPr marL="12700" marR="5080">
              <a:lnSpc>
                <a:spcPct val="116100"/>
              </a:lnSpc>
              <a:spcBef>
                <a:spcPts val="100"/>
              </a:spcBef>
              <a:tabLst>
                <a:tab pos="749300" algn="l"/>
                <a:tab pos="1099185" algn="l"/>
                <a:tab pos="1835785" algn="l"/>
                <a:tab pos="2085975" algn="l"/>
                <a:tab pos="2367915" algn="l"/>
              </a:tabLst>
            </a:pPr>
            <a:endParaRPr sz="900" dirty="0">
              <a:latin typeface="Comic Sans MS"/>
              <a:cs typeface="Comic Sans MS"/>
            </a:endParaRPr>
          </a:p>
        </p:txBody>
      </p:sp>
    </p:spTree>
    <p:extLst>
      <p:ext uri="{BB962C8B-B14F-4D97-AF65-F5344CB8AC3E}">
        <p14:creationId xmlns="" xmlns:p14="http://schemas.microsoft.com/office/powerpoint/2010/main" val="368409968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82600" y="381000"/>
            <a:ext cx="17221200" cy="6374822"/>
          </a:xfrm>
          <a:prstGeom prst="rect">
            <a:avLst/>
          </a:prstGeom>
        </p:spPr>
        <p:txBody>
          <a:bodyPr vert="horz" wrap="square" lIns="0" tIns="34290" rIns="0" bIns="0" rtlCol="0">
            <a:spAutoFit/>
          </a:bodyPr>
          <a:lstStyle/>
          <a:p>
            <a:pPr marL="12700" algn="just">
              <a:spcBef>
                <a:spcPts val="270"/>
              </a:spcBef>
              <a:tabLst>
                <a:tab pos="911225" algn="l"/>
                <a:tab pos="1344295" algn="l"/>
                <a:tab pos="2278380" algn="l"/>
                <a:tab pos="2957195" algn="l"/>
              </a:tabLst>
            </a:pPr>
            <a:r>
              <a:rPr sz="2400" b="1" spc="-5" dirty="0">
                <a:latin typeface="Comic Sans MS" panose="030F0702030302020204" pitchFamily="66" charset="0"/>
                <a:cs typeface="Comic Sans MS"/>
              </a:rPr>
              <a:t>RESPUESTA</a:t>
            </a:r>
            <a:r>
              <a:rPr lang="en-US"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DEL</a:t>
            </a:r>
            <a:r>
              <a:rPr lang="en-US"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GENERADOR</a:t>
            </a:r>
            <a:r>
              <a:rPr lang="en-US"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DEBIDO</a:t>
            </a:r>
            <a:r>
              <a:rPr lang="en-US"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A</a:t>
            </a:r>
            <a:r>
              <a:rPr lang="en-US"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ENERGIZACIÓN</a:t>
            </a:r>
            <a:r>
              <a:rPr lang="en-US"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MONOFÁSICA	</a:t>
            </a:r>
            <a:endParaRPr lang="en-US" sz="2400" b="1" spc="-5" dirty="0">
              <a:latin typeface="Comic Sans MS" panose="030F0702030302020204" pitchFamily="66" charset="0"/>
              <a:cs typeface="Comic Sans MS"/>
            </a:endParaRPr>
          </a:p>
          <a:p>
            <a:pPr marL="12700" algn="just">
              <a:spcBef>
                <a:spcPts val="270"/>
              </a:spcBef>
              <a:tabLst>
                <a:tab pos="911225" algn="l"/>
                <a:tab pos="1344295" algn="l"/>
                <a:tab pos="2278380" algn="l"/>
                <a:tab pos="2957195" algn="l"/>
              </a:tabLst>
            </a:pPr>
            <a:endParaRPr lang="es-AR" sz="2400" b="1" spc="-5" dirty="0">
              <a:latin typeface="Comic Sans MS" panose="030F0702030302020204" pitchFamily="66" charset="0"/>
              <a:cs typeface="Comic Sans MS"/>
            </a:endParaRPr>
          </a:p>
          <a:p>
            <a:pPr marL="12700" algn="just">
              <a:spcBef>
                <a:spcPts val="270"/>
              </a:spcBef>
              <a:tabLst>
                <a:tab pos="911225" algn="l"/>
                <a:tab pos="1344295" algn="l"/>
                <a:tab pos="2278380" algn="l"/>
                <a:tab pos="2957195" algn="l"/>
              </a:tabLst>
            </a:pPr>
            <a:r>
              <a:rPr sz="2400" spc="-5" dirty="0">
                <a:latin typeface="Comic Sans MS" panose="030F0702030302020204" pitchFamily="66" charset="0"/>
                <a:cs typeface="Comic Sans MS"/>
              </a:rPr>
              <a:t>La</a:t>
            </a:r>
            <a:r>
              <a:rPr lang="en-US"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energización</a:t>
            </a:r>
            <a:r>
              <a:rPr lang="en-US"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monofásica</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6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spc="16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spc="150" dirty="0">
                <a:latin typeface="Comic Sans MS" panose="030F0702030302020204" pitchFamily="66" charset="0"/>
                <a:cs typeface="Comic Sans MS"/>
              </a:rPr>
              <a:t> </a:t>
            </a:r>
            <a:r>
              <a:rPr lang="es-MX" sz="2400" spc="-5" dirty="0">
                <a:latin typeface="Comic Sans MS" panose="030F0702030302020204" pitchFamily="66" charset="0"/>
                <a:cs typeface="Comic Sans MS"/>
              </a:rPr>
              <a:t>con</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spc="15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sistema de</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potencia</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mientras</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reposo</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sujeta</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 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desbalanceada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significante.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 corriente</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causa</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flujo</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secuencia</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negativa y</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calentamiento</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térmico</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similar</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causado</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por 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energización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trifásica.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existirá</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aceleración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significante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aplicada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al generador es monofásica y la unidad está esencialmente en reposo.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Corrientes de secuencia positiva y negativa fluirán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inducirán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aproximadamente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60</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Hz</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produce campos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magnéticos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dirección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opuesta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generar esencialmente un par de aceleración neto.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 la tensión monofásica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cuando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en reposo</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sino, por ende, a velocidad media nominal, el par 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aceleración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secuencia positiva</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será</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mayor</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desaceleración</a:t>
            </a:r>
            <a:r>
              <a:rPr lang="es-MX" sz="2400" spc="3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 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secuencia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negativa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 acelerará.</a:t>
            </a:r>
            <a:r>
              <a:rPr lang="es-MX" sz="2400" spc="22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235" dirty="0">
                <a:latin typeface="Comic Sans MS" panose="030F0702030302020204" pitchFamily="66" charset="0"/>
                <a:cs typeface="Comic Sans MS"/>
              </a:rPr>
              <a:t> </a:t>
            </a:r>
            <a:r>
              <a:rPr lang="es-MX" sz="2400" spc="-5" dirty="0">
                <a:latin typeface="Comic Sans MS" panose="030F0702030302020204" pitchFamily="66" charset="0"/>
                <a:cs typeface="Comic Sans MS"/>
              </a:rPr>
              <a:t>arqueo</a:t>
            </a:r>
            <a:r>
              <a:rPr lang="es-MX" sz="2400" spc="235"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240" dirty="0">
                <a:latin typeface="Comic Sans MS" panose="030F0702030302020204" pitchFamily="66" charset="0"/>
                <a:cs typeface="Comic Sans MS"/>
              </a:rPr>
              <a:t> </a:t>
            </a:r>
            <a:r>
              <a:rPr lang="es-MX" sz="2400" spc="-5" dirty="0">
                <a:latin typeface="Comic Sans MS" panose="030F0702030302020204" pitchFamily="66" charset="0"/>
                <a:cs typeface="Comic Sans MS"/>
              </a:rPr>
              <a:t>interruptor</a:t>
            </a:r>
            <a:r>
              <a:rPr lang="es-MX" sz="2400" spc="235"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spc="24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235" dirty="0">
                <a:latin typeface="Comic Sans MS" panose="030F0702030302020204" pitchFamily="66" charset="0"/>
                <a:cs typeface="Comic Sans MS"/>
              </a:rPr>
              <a:t> </a:t>
            </a:r>
            <a:r>
              <a:rPr lang="es-MX" sz="2400" spc="-5" dirty="0">
                <a:latin typeface="Comic Sans MS" panose="030F0702030302020204" pitchFamily="66" charset="0"/>
                <a:cs typeface="Comic Sans MS"/>
              </a:rPr>
              <a:t>causa</a:t>
            </a:r>
            <a:r>
              <a:rPr lang="es-MX" sz="2400" spc="240" dirty="0">
                <a:latin typeface="Comic Sans MS" panose="030F0702030302020204" pitchFamily="66" charset="0"/>
                <a:cs typeface="Comic Sans MS"/>
              </a:rPr>
              <a:t> </a:t>
            </a:r>
            <a:r>
              <a:rPr lang="es-MX" sz="2400" spc="-5" dirty="0">
                <a:latin typeface="Comic Sans MS" panose="030F0702030302020204" pitchFamily="66" charset="0"/>
                <a:cs typeface="Comic Sans MS"/>
              </a:rPr>
              <a:t>más frecuente</a:t>
            </a:r>
            <a:r>
              <a:rPr lang="es-MX" sz="2400" spc="35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35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360" dirty="0">
                <a:latin typeface="Comic Sans MS" panose="030F0702030302020204" pitchFamily="66" charset="0"/>
                <a:cs typeface="Comic Sans MS"/>
              </a:rPr>
              <a:t> </a:t>
            </a:r>
            <a:r>
              <a:rPr lang="es-MX" sz="2400" spc="-5" dirty="0">
                <a:latin typeface="Comic Sans MS" panose="030F0702030302020204" pitchFamily="66" charset="0"/>
                <a:cs typeface="Comic Sans MS"/>
              </a:rPr>
              <a:t>energización</a:t>
            </a:r>
            <a:r>
              <a:rPr lang="es-MX" sz="2400" spc="360" dirty="0">
                <a:latin typeface="Comic Sans MS" panose="030F0702030302020204" pitchFamily="66" charset="0"/>
                <a:cs typeface="Comic Sans MS"/>
              </a:rPr>
              <a:t> </a:t>
            </a:r>
            <a:r>
              <a:rPr lang="es-MX" sz="2400" spc="-5" dirty="0">
                <a:latin typeface="Comic Sans MS" panose="030F0702030302020204" pitchFamily="66" charset="0"/>
                <a:cs typeface="Comic Sans MS"/>
              </a:rPr>
              <a:t>inadvertida</a:t>
            </a:r>
            <a:r>
              <a:rPr lang="es-MX" sz="2400" spc="360" dirty="0">
                <a:latin typeface="Comic Sans MS" panose="030F0702030302020204" pitchFamily="66" charset="0"/>
                <a:cs typeface="Comic Sans MS"/>
              </a:rPr>
              <a:t> </a:t>
            </a:r>
            <a:r>
              <a:rPr lang="es-MX" sz="2400" spc="-5" dirty="0">
                <a:latin typeface="Comic Sans MS" panose="030F0702030302020204" pitchFamily="66" charset="0"/>
                <a:cs typeface="Comic Sans MS"/>
              </a:rPr>
              <a:t>monofásica.</a:t>
            </a:r>
            <a:endParaRPr lang="es-MX" sz="2400" dirty="0">
              <a:latin typeface="Comic Sans MS" panose="030F0702030302020204" pitchFamily="66" charset="0"/>
              <a:cs typeface="Comic Sans MS"/>
            </a:endParaRPr>
          </a:p>
          <a:p>
            <a:pPr marL="12700" algn="just">
              <a:spcBef>
                <a:spcPts val="175"/>
              </a:spcBef>
              <a:tabLst>
                <a:tab pos="1093470" algn="l"/>
                <a:tab pos="2118360" algn="l"/>
                <a:tab pos="2374900" algn="l"/>
              </a:tabLst>
            </a:pPr>
            <a:r>
              <a:rPr lang="es-MX" sz="2400" spc="-5" dirty="0">
                <a:latin typeface="Comic Sans MS" panose="030F0702030302020204" pitchFamily="66" charset="0"/>
                <a:cs typeface="Comic Sans MS"/>
              </a:rPr>
              <a:t>Esta situación es más fácil que ocurra justo antes de la sincronización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justo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después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 removida de servicio cuando la tensión de la máquina y el sistema esta 180°</a:t>
            </a:r>
            <a:r>
              <a:rPr lang="es-MX" sz="2400" dirty="0">
                <a:latin typeface="Comic Sans MS" panose="030F0702030302020204" pitchFamily="66" charset="0"/>
                <a:cs typeface="Times New Roman"/>
              </a:rPr>
              <a:t> </a:t>
            </a:r>
            <a:r>
              <a:rPr lang="es-MX" sz="2400" spc="-5" dirty="0">
                <a:latin typeface="Comic Sans MS" panose="030F0702030302020204" pitchFamily="66" charset="0"/>
                <a:cs typeface="Comic Sans MS"/>
              </a:rPr>
              <a:t>fuera de fase.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magnitud de la 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puede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calculada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circuito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equivalente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componentes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simétricas mostrado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Apéndice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II</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 conectado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sistema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potencia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través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 transformador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elevador</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delta-estrella</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tierra.</a:t>
            </a:r>
            <a:endParaRPr lang="es-MX" sz="2400" dirty="0">
              <a:latin typeface="Comic Sans MS" panose="030F0702030302020204" pitchFamily="66" charset="0"/>
              <a:cs typeface="Comic Sans MS"/>
            </a:endParaRPr>
          </a:p>
          <a:p>
            <a:pPr marL="12700">
              <a:spcBef>
                <a:spcPts val="175"/>
              </a:spcBef>
              <a:tabLst>
                <a:tab pos="1093470" algn="l"/>
                <a:tab pos="2118360" algn="l"/>
                <a:tab pos="2374900" algn="l"/>
              </a:tabLst>
            </a:pPr>
            <a:endParaRPr lang="es-MX" sz="900" dirty="0">
              <a:latin typeface="Comic Sans MS"/>
              <a:cs typeface="Comic Sans MS"/>
            </a:endParaRPr>
          </a:p>
          <a:p>
            <a:pPr marL="12700">
              <a:spcBef>
                <a:spcPts val="175"/>
              </a:spcBef>
              <a:tabLst>
                <a:tab pos="1093470" algn="l"/>
                <a:tab pos="2118360" algn="l"/>
                <a:tab pos="2374900" algn="l"/>
              </a:tabLst>
            </a:pPr>
            <a:endParaRPr sz="900" dirty="0">
              <a:latin typeface="Comic Sans MS"/>
              <a:cs typeface="Comic Sans MS"/>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30200" y="304800"/>
            <a:ext cx="17297400" cy="9756517"/>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panose="030F0702030302020204" pitchFamily="66" charset="0"/>
                <a:cs typeface="Comic Sans MS"/>
              </a:rPr>
              <a:t>DAÑO EN</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EL</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GENERADOR</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DEBIDO A</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LA</a:t>
            </a:r>
            <a:r>
              <a:rPr lang="es-A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ENERGIZACIÓN INADVERTIDA.</a:t>
            </a:r>
            <a:endParaRPr lang="en-US" sz="2400" b="1" spc="-5" dirty="0">
              <a:latin typeface="Comic Sans MS" panose="030F0702030302020204" pitchFamily="66" charset="0"/>
              <a:cs typeface="Comic Sans MS"/>
            </a:endParaRPr>
          </a:p>
          <a:p>
            <a:pPr marL="12700" marR="5080" algn="just">
              <a:spcBef>
                <a:spcPts val="100"/>
              </a:spcBef>
            </a:pPr>
            <a:endParaRPr lang="es-AR" sz="2400" b="1" spc="-5" dirty="0">
              <a:latin typeface="Comic Sans MS" panose="030F0702030302020204" pitchFamily="66" charset="0"/>
              <a:cs typeface="Comic Sans MS"/>
            </a:endParaRPr>
          </a:p>
          <a:p>
            <a:pPr marL="12700" marR="5080" algn="just">
              <a:spcBef>
                <a:spcPts val="100"/>
              </a:spcBef>
            </a:pP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efecto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inicial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energización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inadvertida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 generador desde el reposo o cuando está rodando es el rápido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calentamiento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trayectorias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hierro cerca de la superficie del rotor debido a la corriente inducida</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spc="225" dirty="0">
                <a:latin typeface="Comic Sans MS" panose="030F0702030302020204" pitchFamily="66" charset="0"/>
                <a:cs typeface="Comic Sans MS"/>
              </a:rPr>
              <a:t> </a:t>
            </a:r>
            <a:r>
              <a:rPr lang="es-MX" sz="2400" spc="-5" dirty="0">
                <a:latin typeface="Comic Sans MS" panose="030F0702030302020204" pitchFamily="66" charset="0"/>
                <a:cs typeface="Comic Sans MS"/>
              </a:rPr>
              <a:t>Estas</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trayectorias principalmente</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consisten</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cuñas,</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hierro</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25"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y anillos</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60" dirty="0">
                <a:latin typeface="Comic Sans MS" panose="030F0702030302020204" pitchFamily="66" charset="0"/>
                <a:cs typeface="Comic Sans MS"/>
              </a:rPr>
              <a:t> </a:t>
            </a:r>
            <a:r>
              <a:rPr lang="es-MX" sz="2400" spc="-5" dirty="0">
                <a:latin typeface="Comic Sans MS" panose="030F0702030302020204" pitchFamily="66" charset="0"/>
                <a:cs typeface="Comic Sans MS"/>
              </a:rPr>
              <a:t>retención.</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60" dirty="0">
                <a:latin typeface="Comic Sans MS" panose="030F0702030302020204" pitchFamily="66" charset="0"/>
                <a:cs typeface="Comic Sans MS"/>
              </a:rPr>
              <a:t> </a:t>
            </a:r>
            <a:r>
              <a:rPr lang="es-MX" sz="2400" spc="-5" dirty="0">
                <a:latin typeface="Comic Sans MS" panose="030F0702030302020204" pitchFamily="66" charset="0"/>
                <a:cs typeface="Comic Sans MS"/>
              </a:rPr>
              <a:t>profundidad</a:t>
            </a:r>
            <a:r>
              <a:rPr lang="es-MX" sz="2400" spc="14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55" dirty="0">
                <a:latin typeface="Comic Sans MS" panose="030F0702030302020204" pitchFamily="66" charset="0"/>
                <a:cs typeface="Comic Sans MS"/>
              </a:rPr>
              <a:t> </a:t>
            </a:r>
            <a:r>
              <a:rPr lang="es-MX" sz="2400" spc="-5" dirty="0">
                <a:latin typeface="Comic Sans MS" panose="030F0702030302020204" pitchFamily="66" charset="0"/>
                <a:cs typeface="Comic Sans MS"/>
              </a:rPr>
              <a:t>penetración 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fracción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pulgada, considerablemente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menor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profundidad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devanados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contactos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entre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estos componentes son puntos donde una rápida elevación de la temperatura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ocurre,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principalmente</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arqueo. Las cuñas, por ejemplo, tienen poca carga “</a:t>
            </a:r>
            <a:r>
              <a:rPr lang="es-MX" sz="2400" spc="-5" dirty="0" err="1">
                <a:latin typeface="Comic Sans MS" panose="030F0702030302020204" pitchFamily="66" charset="0"/>
                <a:cs typeface="Comic Sans MS"/>
              </a:rPr>
              <a:t>clamping</a:t>
            </a:r>
            <a:r>
              <a:rPr lang="es-MX" sz="2400" spc="-5" dirty="0">
                <a:latin typeface="Comic Sans MS" panose="030F0702030302020204" pitchFamily="66" charset="0"/>
                <a:cs typeface="Comic Sans MS"/>
              </a:rPr>
              <a:t>” en reposo, resultando en arqueo entre ellas y el hierro del rotor.</a:t>
            </a:r>
            <a:r>
              <a:rPr lang="es-MX" sz="2400" spc="520" dirty="0">
                <a:latin typeface="Comic Sans MS" panose="030F0702030302020204" pitchFamily="66" charset="0"/>
                <a:cs typeface="Comic Sans MS"/>
              </a:rPr>
              <a:t> </a:t>
            </a:r>
            <a:r>
              <a:rPr lang="es-MX" sz="2400" spc="-5" dirty="0">
                <a:latin typeface="Comic Sans MS" panose="030F0702030302020204" pitchFamily="66" charset="0"/>
                <a:cs typeface="Comic Sans MS"/>
              </a:rPr>
              <a:t>El calentamiento por arqueo comenzará a fundir 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metales,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podría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causar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cuñas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sean debilitadas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punto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inmediato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 eventualmente, dependiendo del tiempo de disparo para librar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incidente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energización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inadvertida.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 ocurre daño a los devanados del rotor, podrían ser daños mecánicos</a:t>
            </a:r>
            <a:r>
              <a:rPr lang="es-MX" sz="2400" spc="125"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125" dirty="0">
                <a:latin typeface="Comic Sans MS" panose="030F0702030302020204" pitchFamily="66" charset="0"/>
                <a:cs typeface="Comic Sans MS"/>
              </a:rPr>
              <a:t> </a:t>
            </a:r>
            <a:r>
              <a:rPr lang="es-MX" sz="2400" spc="-5" dirty="0">
                <a:latin typeface="Comic Sans MS" panose="030F0702030302020204" pitchFamily="66" charset="0"/>
                <a:cs typeface="Comic Sans MS"/>
              </a:rPr>
              <a:t>pérdida</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125" dirty="0">
                <a:latin typeface="Comic Sans MS" panose="030F0702030302020204" pitchFamily="66" charset="0"/>
                <a:cs typeface="Comic Sans MS"/>
              </a:rPr>
              <a:t> </a:t>
            </a:r>
            <a:r>
              <a:rPr lang="es-MX" sz="2400" spc="-5" dirty="0">
                <a:latin typeface="Comic Sans MS" panose="030F0702030302020204" pitchFamily="66" charset="0"/>
                <a:cs typeface="Comic Sans MS"/>
              </a:rPr>
              <a:t>cuñas</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soporte, en lugar del calentamiento.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Debido a la baja profundidad 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penetración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rotor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podrían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experimentar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elevación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temperatura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excesiva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tanto,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podrían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 dañados térmicamente.</a:t>
            </a:r>
            <a:endParaRPr lang="es-MX" sz="2400" dirty="0">
              <a:latin typeface="Comic Sans MS" panose="030F0702030302020204" pitchFamily="66" charset="0"/>
              <a:cs typeface="Comic Sans MS"/>
            </a:endParaRPr>
          </a:p>
          <a:p>
            <a:pPr marL="12700" marR="5080" algn="just">
              <a:spcBef>
                <a:spcPts val="600"/>
              </a:spcBef>
            </a:pPr>
            <a:r>
              <a:rPr lang="es-MX" sz="2400" spc="-5" dirty="0">
                <a:latin typeface="Comic Sans MS" panose="030F0702030302020204" pitchFamily="66" charset="0"/>
                <a:cs typeface="Comic Sans MS"/>
              </a:rPr>
              <a:t>El</a:t>
            </a:r>
            <a:r>
              <a:rPr lang="es-MX" sz="2400" spc="95" dirty="0">
                <a:latin typeface="Comic Sans MS" panose="030F0702030302020204" pitchFamily="66" charset="0"/>
                <a:cs typeface="Comic Sans MS"/>
              </a:rPr>
              <a:t> </a:t>
            </a:r>
            <a:r>
              <a:rPr lang="es-MX" sz="2400" spc="-5" dirty="0">
                <a:latin typeface="Comic Sans MS" panose="030F0702030302020204" pitchFamily="66" charset="0"/>
                <a:cs typeface="Comic Sans MS"/>
              </a:rPr>
              <a:t>calentamiento</a:t>
            </a:r>
            <a:r>
              <a:rPr lang="es-MX" sz="2400" spc="9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generalizado</a:t>
            </a:r>
            <a:r>
              <a:rPr lang="es-MX" sz="2400" spc="9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9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95" dirty="0">
                <a:latin typeface="Comic Sans MS" panose="030F0702030302020204" pitchFamily="66" charset="0"/>
                <a:cs typeface="Comic Sans MS"/>
              </a:rPr>
              <a:t> </a:t>
            </a:r>
            <a:r>
              <a:rPr lang="es-MX" sz="2400" spc="-5" dirty="0">
                <a:latin typeface="Comic Sans MS" panose="030F0702030302020204" pitchFamily="66" charset="0"/>
                <a:cs typeface="Comic Sans MS"/>
              </a:rPr>
              <a:t>superficie</a:t>
            </a:r>
            <a:r>
              <a:rPr lang="es-MX" sz="2400" spc="9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90"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 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temperatura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excesiva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propaga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áreas descritas, pero si el disparo es retrasado el rotor será dañado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podrá</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reparar.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magnitudes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durante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incidente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están generalmente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dentro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su</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térmica;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 embargo, si ocurre un calentamiento sostenido del rotor, las cuñas u otras partes del rotor podrían romperse y dañar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podría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resultado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pérdida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entero.</a:t>
            </a:r>
            <a:endParaRPr lang="es-MX" sz="2400" dirty="0">
              <a:latin typeface="Comic Sans MS" panose="030F0702030302020204" pitchFamily="66" charset="0"/>
              <a:cs typeface="Comic Sans MS"/>
            </a:endParaRPr>
          </a:p>
          <a:p>
            <a:pPr algn="just">
              <a:spcBef>
                <a:spcPts val="254"/>
              </a:spcBef>
            </a:pPr>
            <a:r>
              <a:rPr lang="es-MX" sz="2400" spc="-5" dirty="0">
                <a:latin typeface="Comic Sans MS" panose="030F0702030302020204" pitchFamily="66" charset="0"/>
                <a:cs typeface="Comic Sans MS"/>
              </a:rPr>
              <a:t>El</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tiempo</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cual</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daño</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rotor</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ocurre</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puede</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ser calculado</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aproximadamente</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usando</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250" dirty="0">
                <a:latin typeface="Comic Sans MS" panose="030F0702030302020204" pitchFamily="66" charset="0"/>
                <a:cs typeface="Comic Sans MS"/>
              </a:rPr>
              <a:t> </a:t>
            </a:r>
            <a:r>
              <a:rPr lang="es-MX" sz="2400" spc="-5" dirty="0">
                <a:latin typeface="Comic Sans MS" panose="030F0702030302020204" pitchFamily="66" charset="0"/>
                <a:cs typeface="Comic Sans MS"/>
              </a:rPr>
              <a:t>ecuación</a:t>
            </a:r>
            <a:r>
              <a:rPr lang="es-MX" sz="2400" spc="225"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spc="240" dirty="0">
                <a:latin typeface="Comic Sans MS" panose="030F0702030302020204" pitchFamily="66" charset="0"/>
                <a:cs typeface="Comic Sans MS"/>
              </a:rPr>
              <a:t> </a:t>
            </a:r>
            <a:r>
              <a:rPr lang="es-MX" sz="2400" spc="-5" dirty="0">
                <a:latin typeface="Comic Sans MS" panose="030F0702030302020204" pitchFamily="66" charset="0"/>
                <a:cs typeface="Comic Sans MS"/>
              </a:rPr>
              <a:t>la capacidad</a:t>
            </a:r>
            <a:r>
              <a:rPr lang="es-MX" sz="2400" spc="29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90" dirty="0">
                <a:latin typeface="Comic Sans MS" panose="030F0702030302020204" pitchFamily="66" charset="0"/>
                <a:cs typeface="Comic Sans MS"/>
              </a:rPr>
              <a:t> </a:t>
            </a:r>
            <a:r>
              <a:rPr lang="es-MX" sz="2400" spc="-5" dirty="0">
                <a:latin typeface="Comic Sans MS" panose="030F0702030302020204" pitchFamily="66" charset="0"/>
                <a:cs typeface="Comic Sans MS"/>
              </a:rPr>
              <a:t>secuencia</a:t>
            </a:r>
            <a:r>
              <a:rPr lang="es-MX" sz="2400" spc="295" dirty="0">
                <a:latin typeface="Comic Sans MS" panose="030F0702030302020204" pitchFamily="66" charset="0"/>
                <a:cs typeface="Comic Sans MS"/>
              </a:rPr>
              <a:t> </a:t>
            </a:r>
            <a:r>
              <a:rPr lang="es-MX" sz="2400" spc="-5" dirty="0">
                <a:latin typeface="Comic Sans MS" panose="030F0702030302020204" pitchFamily="66" charset="0"/>
                <a:cs typeface="Comic Sans MS"/>
              </a:rPr>
              <a:t>negativa</a:t>
            </a:r>
            <a:r>
              <a:rPr lang="es-MX" sz="2400" spc="29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90" dirty="0">
                <a:latin typeface="Comic Sans MS" panose="030F0702030302020204" pitchFamily="66" charset="0"/>
                <a:cs typeface="Comic Sans MS"/>
              </a:rPr>
              <a:t> </a:t>
            </a:r>
            <a:r>
              <a:rPr lang="es-MX" sz="2400" spc="-5" dirty="0">
                <a:latin typeface="Comic Sans MS" panose="030F0702030302020204" pitchFamily="66" charset="0"/>
                <a:cs typeface="Comic Sans MS"/>
              </a:rPr>
              <a:t>corto</a:t>
            </a:r>
            <a:r>
              <a:rPr lang="es-MX" sz="2400" spc="280" dirty="0">
                <a:latin typeface="Comic Sans MS" panose="030F0702030302020204" pitchFamily="66" charset="0"/>
                <a:cs typeface="Comic Sans MS"/>
              </a:rPr>
              <a:t> </a:t>
            </a:r>
            <a:r>
              <a:rPr lang="es-MX" sz="2400" spc="-5" dirty="0">
                <a:latin typeface="Comic Sans MS" panose="030F0702030302020204" pitchFamily="66" charset="0"/>
                <a:cs typeface="Comic Sans MS"/>
              </a:rPr>
              <a:t>tiempo</a:t>
            </a:r>
            <a:r>
              <a:rPr lang="es-MX" sz="2400" spc="29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generador</a:t>
            </a:r>
            <a:r>
              <a:rPr lang="es-MX" sz="2400" spc="365" dirty="0">
                <a:latin typeface="Comic Sans MS" panose="030F0702030302020204" pitchFamily="66" charset="0"/>
                <a:cs typeface="Comic Sans MS"/>
              </a:rPr>
              <a:t> </a:t>
            </a:r>
            <a:r>
              <a:rPr lang="es-MX" sz="2400" spc="-10" dirty="0">
                <a:latin typeface="Comic Sans MS" panose="030F0702030302020204" pitchFamily="66" charset="0"/>
                <a:cs typeface="Comic Sans MS"/>
              </a:rPr>
              <a:t>I2</a:t>
            </a:r>
            <a:r>
              <a:rPr lang="es-MX" sz="2400" spc="-15" baseline="30555" dirty="0">
                <a:latin typeface="Comic Sans MS" panose="030F0702030302020204" pitchFamily="66" charset="0"/>
                <a:cs typeface="Comic Sans MS"/>
              </a:rPr>
              <a:t>2</a:t>
            </a:r>
            <a:r>
              <a:rPr lang="es-MX" sz="2400" spc="97" baseline="30555" dirty="0">
                <a:latin typeface="Comic Sans MS" panose="030F0702030302020204" pitchFamily="66" charset="0"/>
                <a:cs typeface="Comic Sans MS"/>
              </a:rPr>
              <a:t> </a:t>
            </a:r>
            <a:r>
              <a:rPr lang="es-MX" sz="2400" spc="-5" dirty="0">
                <a:latin typeface="Comic Sans MS" panose="030F0702030302020204" pitchFamily="66" charset="0"/>
                <a:cs typeface="Comic Sans MS"/>
              </a:rPr>
              <a:t>t =</a:t>
            </a:r>
            <a:r>
              <a:rPr lang="es-MX" sz="2400" spc="245" dirty="0">
                <a:latin typeface="Comic Sans MS" panose="030F0702030302020204" pitchFamily="66" charset="0"/>
                <a:cs typeface="Times New Roman"/>
              </a:rPr>
              <a:t> </a:t>
            </a:r>
            <a:r>
              <a:rPr lang="es-MX" sz="2400" spc="-5" dirty="0">
                <a:latin typeface="Comic Sans MS" panose="030F0702030302020204" pitchFamily="66" charset="0"/>
                <a:cs typeface="Comic Sans MS"/>
              </a:rPr>
              <a:t>K</a:t>
            </a:r>
            <a:r>
              <a:rPr lang="es-MX" sz="2400" spc="-95" dirty="0">
                <a:latin typeface="Comic Sans MS" panose="030F0702030302020204" pitchFamily="66" charset="0"/>
                <a:cs typeface="Comic Sans MS"/>
              </a:rPr>
              <a:t> </a:t>
            </a:r>
            <a:r>
              <a:rPr lang="es-MX" sz="2400" spc="-5" dirty="0">
                <a:latin typeface="Comic Sans MS" panose="030F0702030302020204" pitchFamily="66" charset="0"/>
                <a:cs typeface="Comic Sans MS"/>
              </a:rPr>
              <a:t>. Cuando</a:t>
            </a:r>
            <a:r>
              <a:rPr lang="es-MX" sz="2400" spc="22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200" dirty="0">
                <a:latin typeface="Comic Sans MS" panose="030F0702030302020204" pitchFamily="66" charset="0"/>
                <a:cs typeface="Comic Sans MS"/>
              </a:rPr>
              <a:t> </a:t>
            </a:r>
            <a:r>
              <a:rPr lang="es-MX" sz="2400" spc="-5" dirty="0">
                <a:latin typeface="Comic Sans MS" panose="030F0702030302020204" pitchFamily="66" charset="0"/>
                <a:cs typeface="Comic Sans MS"/>
              </a:rPr>
              <a:t>máquina</a:t>
            </a:r>
            <a:r>
              <a:rPr lang="es-MX" sz="2400" spc="204"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a:t>
            </a:r>
            <a:r>
              <a:rPr lang="es-MX" sz="2400" spc="21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204" dirty="0">
                <a:latin typeface="Comic Sans MS" panose="030F0702030302020204" pitchFamily="66" charset="0"/>
                <a:cs typeface="Comic Sans MS"/>
              </a:rPr>
              <a:t> </a:t>
            </a:r>
            <a:r>
              <a:rPr lang="es-MX" sz="2400" spc="-5" dirty="0">
                <a:latin typeface="Comic Sans MS" panose="030F0702030302020204" pitchFamily="66" charset="0"/>
                <a:cs typeface="Comic Sans MS"/>
              </a:rPr>
              <a:t>o cerca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reposo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energizado</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inadvertidamente desde una fuente trifásica o monofásica, el valor de </a:t>
            </a:r>
            <a:r>
              <a:rPr lang="es-MX" sz="2400" dirty="0">
                <a:latin typeface="Comic Sans MS" panose="030F0702030302020204" pitchFamily="66" charset="0"/>
                <a:cs typeface="Comic Sans MS"/>
              </a:rPr>
              <a:t>I</a:t>
            </a:r>
            <a:r>
              <a:rPr lang="es-MX" sz="2400" baseline="-13888" dirty="0">
                <a:latin typeface="Comic Sans MS" panose="030F0702030302020204" pitchFamily="66" charset="0"/>
                <a:cs typeface="Comic Sans MS"/>
              </a:rPr>
              <a:t>2 </a:t>
            </a:r>
            <a:r>
              <a:rPr lang="es-MX" sz="2400" spc="-5" dirty="0">
                <a:latin typeface="Comic Sans MS" panose="030F0702030302020204" pitchFamily="66" charset="0"/>
                <a:cs typeface="Comic Sans MS"/>
              </a:rPr>
              <a:t>usada en esta fórmula es la magnitud en por unidad de la 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fluyendo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devanados de la máquina.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 el generador es energizado desde una fuente monofásica en o cerca de la velocidad 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sincronismo,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componente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secuencia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negativa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circuitos equivalentes</a:t>
            </a:r>
            <a:r>
              <a:rPr lang="es-MX" sz="2400" spc="19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9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190" dirty="0">
                <a:latin typeface="Comic Sans MS" panose="030F0702030302020204" pitchFamily="66" charset="0"/>
                <a:cs typeface="Comic Sans MS"/>
              </a:rPr>
              <a:t> </a:t>
            </a:r>
            <a:r>
              <a:rPr lang="es-MX" sz="2400" spc="-5" dirty="0">
                <a:latin typeface="Comic Sans MS" panose="030F0702030302020204" pitchFamily="66" charset="0"/>
                <a:cs typeface="Comic Sans MS"/>
              </a:rPr>
              <a:t>Apéndice</a:t>
            </a:r>
            <a:r>
              <a:rPr lang="es-MX" sz="2400" spc="195" dirty="0">
                <a:latin typeface="Comic Sans MS" panose="030F0702030302020204" pitchFamily="66" charset="0"/>
                <a:cs typeface="Comic Sans MS"/>
              </a:rPr>
              <a:t> </a:t>
            </a:r>
            <a:r>
              <a:rPr lang="es-MX" sz="2400" spc="-5" dirty="0">
                <a:latin typeface="Comic Sans MS" panose="030F0702030302020204" pitchFamily="66" charset="0"/>
                <a:cs typeface="Comic Sans MS"/>
              </a:rPr>
              <a:t>I</a:t>
            </a:r>
            <a:r>
              <a:rPr lang="es-MX" sz="2400" spc="19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195" dirty="0">
                <a:latin typeface="Comic Sans MS" panose="030F0702030302020204" pitchFamily="66" charset="0"/>
                <a:cs typeface="Comic Sans MS"/>
              </a:rPr>
              <a:t> </a:t>
            </a:r>
            <a:r>
              <a:rPr lang="es-MX" sz="2400" spc="-5" dirty="0">
                <a:latin typeface="Comic Sans MS" panose="030F0702030302020204" pitchFamily="66" charset="0"/>
                <a:cs typeface="Comic Sans MS"/>
              </a:rPr>
              <a:t>II</a:t>
            </a:r>
            <a:r>
              <a:rPr lang="es-MX" sz="2400" spc="195" dirty="0">
                <a:latin typeface="Comic Sans MS" panose="030F0702030302020204" pitchFamily="66" charset="0"/>
                <a:cs typeface="Comic Sans MS"/>
              </a:rPr>
              <a:t> </a:t>
            </a:r>
            <a:r>
              <a:rPr lang="es-MX" sz="2400" spc="-5" dirty="0">
                <a:latin typeface="Comic Sans MS" panose="030F0702030302020204" pitchFamily="66" charset="0"/>
                <a:cs typeface="Comic Sans MS"/>
              </a:rPr>
              <a:t>pueden</a:t>
            </a:r>
            <a:r>
              <a:rPr lang="es-MX" sz="2400" spc="19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spc="185" dirty="0">
                <a:latin typeface="Comic Sans MS" panose="030F0702030302020204" pitchFamily="66" charset="0"/>
                <a:cs typeface="Comic Sans MS"/>
              </a:rPr>
              <a:t> </a:t>
            </a:r>
            <a:r>
              <a:rPr lang="es-MX" sz="2400" spc="-5" dirty="0">
                <a:latin typeface="Comic Sans MS" panose="030F0702030302020204" pitchFamily="66" charset="0"/>
                <a:cs typeface="Comic Sans MS"/>
              </a:rPr>
              <a:t>usados 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determinar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valor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estas situaciones.</a:t>
            </a:r>
            <a:endParaRPr sz="900" dirty="0">
              <a:latin typeface="Comic Sans MS"/>
              <a:cs typeface="Comic Sans MS"/>
            </a:endParaRPr>
          </a:p>
        </p:txBody>
      </p:sp>
    </p:spTree>
    <p:extLst>
      <p:ext uri="{BB962C8B-B14F-4D97-AF65-F5344CB8AC3E}">
        <p14:creationId xmlns="" xmlns:p14="http://schemas.microsoft.com/office/powerpoint/2010/main" val="354856323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30200" y="304800"/>
            <a:ext cx="17297400" cy="2693558"/>
          </a:xfrm>
          <a:prstGeom prst="rect">
            <a:avLst/>
          </a:prstGeom>
        </p:spPr>
        <p:txBody>
          <a:bodyPr vert="horz" wrap="square" lIns="0" tIns="12700" rIns="0" bIns="0" rtlCol="0">
            <a:spAutoFit/>
          </a:bodyPr>
          <a:lstStyle/>
          <a:p>
            <a:pPr marL="38100" marR="30480" algn="just">
              <a:spcBef>
                <a:spcPts val="565"/>
              </a:spcBef>
            </a:pP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caso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unidades</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cross-compound</a:t>
            </a:r>
            <a:r>
              <a:rPr lang="es-MX" sz="2400" spc="-5" dirty="0">
                <a:latin typeface="Comic Sans MS" panose="030F0702030302020204" pitchFamily="66" charset="0"/>
                <a:cs typeface="Comic Sans MS"/>
              </a:rPr>
              <a:t>,</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campo suficiente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velocidad</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muy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baja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 mantener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generadores</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sincronismo.</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La aplicación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inadvertida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trifásica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intentará arrancar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ambos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como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motores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inducción.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riesgo térmico al rotor es el mismo que cuando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campo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agravado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presencia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devanado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campo</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del rotor.</a:t>
            </a:r>
            <a:endParaRPr lang="es-MX" sz="2400" dirty="0">
              <a:latin typeface="Comic Sans MS" panose="030F0702030302020204" pitchFamily="66" charset="0"/>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369799818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30200" y="381000"/>
            <a:ext cx="17297400" cy="2598147"/>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DAÑO A MÁQUINAS HIDROS: </a:t>
            </a:r>
            <a:r>
              <a:rPr sz="2400" spc="-5" dirty="0">
                <a:latin typeface="Comic Sans MS"/>
                <a:cs typeface="Comic Sans MS"/>
              </a:rPr>
              <a:t>Los </a:t>
            </a:r>
            <a:r>
              <a:rPr sz="2400" spc="-5" dirty="0" err="1">
                <a:latin typeface="Comic Sans MS"/>
                <a:cs typeface="Comic Sans MS"/>
              </a:rPr>
              <a:t>hidrogeneradores</a:t>
            </a:r>
            <a:r>
              <a:rPr lang="es-AR" sz="2400" spc="-5" dirty="0">
                <a:latin typeface="Comic Sans MS"/>
                <a:cs typeface="Comic Sans MS"/>
              </a:rPr>
              <a:t> </a:t>
            </a:r>
            <a:r>
              <a:rPr sz="2400" spc="-5" dirty="0">
                <a:latin typeface="Comic Sans MS"/>
                <a:cs typeface="Comic Sans MS"/>
              </a:rPr>
              <a:t>son</a:t>
            </a:r>
            <a:r>
              <a:rPr sz="2400" dirty="0">
                <a:latin typeface="Comic Sans MS"/>
                <a:cs typeface="Comic Sans MS"/>
              </a:rPr>
              <a:t> </a:t>
            </a:r>
            <a:r>
              <a:rPr sz="2400" spc="-5" dirty="0">
                <a:latin typeface="Comic Sans MS"/>
                <a:cs typeface="Comic Sans MS"/>
              </a:rPr>
              <a:t>máquinas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polos</a:t>
            </a:r>
            <a:r>
              <a:rPr sz="2400" dirty="0">
                <a:latin typeface="Comic Sans MS"/>
                <a:cs typeface="Comic Sans MS"/>
              </a:rPr>
              <a:t> </a:t>
            </a:r>
            <a:r>
              <a:rPr sz="2400" spc="-5" dirty="0">
                <a:latin typeface="Comic Sans MS"/>
                <a:cs typeface="Comic Sans MS"/>
              </a:rPr>
              <a:t>salientes</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err="1">
                <a:latin typeface="Comic Sans MS"/>
                <a:cs typeface="Comic Sans MS"/>
              </a:rPr>
              <a:t>están</a:t>
            </a:r>
            <a:r>
              <a:rPr sz="2400" dirty="0">
                <a:latin typeface="Comic Sans MS"/>
                <a:cs typeface="Comic Sans MS"/>
              </a:rPr>
              <a:t> </a:t>
            </a:r>
            <a:r>
              <a:rPr sz="2400" spc="-5" dirty="0" err="1">
                <a:latin typeface="Comic Sans MS"/>
                <a:cs typeface="Comic Sans MS"/>
              </a:rPr>
              <a:t>provistos</a:t>
            </a:r>
            <a:r>
              <a:rPr lang="es-AR" sz="2400" spc="-5" dirty="0">
                <a:latin typeface="Comic Sans MS"/>
                <a:cs typeface="Comic Sans MS"/>
              </a:rPr>
              <a:t> </a:t>
            </a:r>
            <a:r>
              <a:rPr sz="2400" spc="-5" dirty="0" err="1">
                <a:latin typeface="Comic Sans MS"/>
                <a:cs typeface="Comic Sans MS"/>
              </a:rPr>
              <a:t>normalmente</a:t>
            </a:r>
            <a:r>
              <a:rPr sz="2400" spc="-5" dirty="0">
                <a:latin typeface="Comic Sans MS"/>
                <a:cs typeface="Comic Sans MS"/>
              </a:rPr>
              <a:t> con devanados de amortiguamiento en </a:t>
            </a:r>
            <a:r>
              <a:rPr sz="2400" spc="-5" dirty="0" err="1">
                <a:latin typeface="Comic Sans MS"/>
                <a:cs typeface="Comic Sans MS"/>
              </a:rPr>
              <a:t>cada</a:t>
            </a:r>
            <a:r>
              <a:rPr lang="es-AR" sz="2400" spc="-5" dirty="0">
                <a:latin typeface="Comic Sans MS"/>
                <a:cs typeface="Comic Sans MS"/>
              </a:rPr>
              <a:t> </a:t>
            </a:r>
            <a:r>
              <a:rPr sz="2400" spc="-5" dirty="0">
                <a:latin typeface="Comic Sans MS"/>
                <a:cs typeface="Comic Sans MS"/>
              </a:rPr>
              <a:t>polo.</a:t>
            </a:r>
            <a:r>
              <a:rPr sz="2400" dirty="0">
                <a:latin typeface="Comic Sans MS"/>
                <a:cs typeface="Comic Sans MS"/>
              </a:rPr>
              <a:t> </a:t>
            </a:r>
            <a:r>
              <a:rPr sz="2400" spc="-5" dirty="0">
                <a:latin typeface="Comic Sans MS"/>
                <a:cs typeface="Comic Sans MS"/>
              </a:rPr>
              <a:t>Estos devanados de amortiguamiento podrían o no</a:t>
            </a:r>
            <a:r>
              <a:rPr lang="es-AR" sz="2400" spc="-5" dirty="0">
                <a:latin typeface="Comic Sans MS"/>
                <a:cs typeface="Comic Sans MS"/>
              </a:rPr>
              <a:t> </a:t>
            </a:r>
            <a:r>
              <a:rPr sz="2400" spc="-5" dirty="0" err="1">
                <a:latin typeface="Comic Sans MS"/>
                <a:cs typeface="Comic Sans MS"/>
              </a:rPr>
              <a:t>podrían</a:t>
            </a:r>
            <a:r>
              <a:rPr sz="2400" dirty="0">
                <a:latin typeface="Comic Sans MS"/>
                <a:cs typeface="Comic Sans MS"/>
              </a:rPr>
              <a:t> </a:t>
            </a:r>
            <a:r>
              <a:rPr sz="2400" spc="-5" dirty="0">
                <a:latin typeface="Comic Sans MS"/>
                <a:cs typeface="Comic Sans MS"/>
              </a:rPr>
              <a:t>no</a:t>
            </a:r>
            <a:r>
              <a:rPr sz="2400" dirty="0">
                <a:latin typeface="Comic Sans MS"/>
                <a:cs typeface="Comic Sans MS"/>
              </a:rPr>
              <a:t> </a:t>
            </a:r>
            <a:r>
              <a:rPr sz="2400" spc="-5" dirty="0">
                <a:latin typeface="Comic Sans MS"/>
                <a:cs typeface="Comic Sans MS"/>
              </a:rPr>
              <a:t>estar</a:t>
            </a:r>
            <a:r>
              <a:rPr sz="2400" spc="260" dirty="0">
                <a:latin typeface="Comic Sans MS"/>
                <a:cs typeface="Comic Sans MS"/>
              </a:rPr>
              <a:t> </a:t>
            </a:r>
            <a:r>
              <a:rPr sz="2400" spc="-5" dirty="0">
                <a:latin typeface="Comic Sans MS"/>
                <a:cs typeface="Comic Sans MS"/>
              </a:rPr>
              <a:t>conectados</a:t>
            </a:r>
            <a:r>
              <a:rPr sz="2400" spc="260" dirty="0">
                <a:latin typeface="Comic Sans MS"/>
                <a:cs typeface="Comic Sans MS"/>
              </a:rPr>
              <a:t> </a:t>
            </a:r>
            <a:r>
              <a:rPr sz="2400" spc="-5" dirty="0">
                <a:latin typeface="Comic Sans MS"/>
                <a:cs typeface="Comic Sans MS"/>
              </a:rPr>
              <a:t>juntamente.</a:t>
            </a:r>
            <a:r>
              <a:rPr sz="2400" spc="260" dirty="0">
                <a:latin typeface="Comic Sans MS"/>
                <a:cs typeface="Comic Sans MS"/>
              </a:rPr>
              <a:t> </a:t>
            </a:r>
            <a:r>
              <a:rPr sz="2400" spc="-5" dirty="0">
                <a:latin typeface="Comic Sans MS"/>
                <a:cs typeface="Comic Sans MS"/>
              </a:rPr>
              <a:t>La</a:t>
            </a:r>
            <a:r>
              <a:rPr lang="es-AR" sz="2400" spc="-5" dirty="0">
                <a:latin typeface="Comic Sans MS"/>
                <a:cs typeface="Comic Sans MS"/>
              </a:rPr>
              <a:t> </a:t>
            </a:r>
            <a:r>
              <a:rPr sz="2400" spc="-5" dirty="0" err="1">
                <a:latin typeface="Comic Sans MS"/>
                <a:cs typeface="Comic Sans MS"/>
              </a:rPr>
              <a:t>energización</a:t>
            </a:r>
            <a:r>
              <a:rPr sz="2400" dirty="0">
                <a:latin typeface="Comic Sans MS"/>
                <a:cs typeface="Comic Sans MS"/>
              </a:rPr>
              <a:t> </a:t>
            </a:r>
            <a:r>
              <a:rPr sz="2400" spc="-5" dirty="0">
                <a:latin typeface="Comic Sans MS"/>
                <a:cs typeface="Comic Sans MS"/>
              </a:rPr>
              <a:t>inadvertida podría</a:t>
            </a:r>
            <a:r>
              <a:rPr sz="2400" spc="254" dirty="0">
                <a:latin typeface="Comic Sans MS"/>
                <a:cs typeface="Comic Sans MS"/>
              </a:rPr>
              <a:t> </a:t>
            </a:r>
            <a:r>
              <a:rPr sz="2400" spc="-5" dirty="0">
                <a:latin typeface="Comic Sans MS"/>
                <a:cs typeface="Comic Sans MS"/>
              </a:rPr>
              <a:t>crear</a:t>
            </a:r>
            <a:r>
              <a:rPr sz="2400" spc="260" dirty="0">
                <a:latin typeface="Comic Sans MS"/>
                <a:cs typeface="Comic Sans MS"/>
              </a:rPr>
              <a:t> </a:t>
            </a:r>
            <a:r>
              <a:rPr sz="2400" spc="-5" dirty="0">
                <a:latin typeface="Comic Sans MS"/>
                <a:cs typeface="Comic Sans MS"/>
              </a:rPr>
              <a:t>suficiente par en</a:t>
            </a:r>
            <a:r>
              <a:rPr lang="es-AR" sz="2400" spc="-5" dirty="0">
                <a:latin typeface="Comic Sans MS"/>
                <a:cs typeface="Comic Sans MS"/>
              </a:rPr>
              <a:t> </a:t>
            </a:r>
            <a:r>
              <a:rPr sz="2400" spc="-5" dirty="0" err="1">
                <a:latin typeface="Comic Sans MS"/>
                <a:cs typeface="Comic Sans MS"/>
              </a:rPr>
              <a:t>el</a:t>
            </a:r>
            <a:r>
              <a:rPr sz="2400" spc="105" dirty="0">
                <a:latin typeface="Comic Sans MS"/>
                <a:cs typeface="Comic Sans MS"/>
              </a:rPr>
              <a:t> </a:t>
            </a:r>
            <a:r>
              <a:rPr sz="2400" spc="-5" dirty="0">
                <a:latin typeface="Comic Sans MS"/>
                <a:cs typeface="Comic Sans MS"/>
              </a:rPr>
              <a:t>rotor</a:t>
            </a:r>
            <a:r>
              <a:rPr sz="2400" spc="105" dirty="0">
                <a:latin typeface="Comic Sans MS"/>
                <a:cs typeface="Comic Sans MS"/>
              </a:rPr>
              <a:t> </a:t>
            </a:r>
            <a:r>
              <a:rPr sz="2400" spc="-5" dirty="0">
                <a:latin typeface="Comic Sans MS"/>
                <a:cs typeface="Comic Sans MS"/>
              </a:rPr>
              <a:t>para</a:t>
            </a:r>
            <a:r>
              <a:rPr sz="2400" spc="105" dirty="0">
                <a:latin typeface="Comic Sans MS"/>
                <a:cs typeface="Comic Sans MS"/>
              </a:rPr>
              <a:t> </a:t>
            </a:r>
            <a:r>
              <a:rPr sz="2400" spc="-5" dirty="0">
                <a:latin typeface="Comic Sans MS"/>
                <a:cs typeface="Comic Sans MS"/>
              </a:rPr>
              <a:t>producir</a:t>
            </a:r>
            <a:r>
              <a:rPr sz="2400" spc="105" dirty="0">
                <a:latin typeface="Comic Sans MS"/>
                <a:cs typeface="Comic Sans MS"/>
              </a:rPr>
              <a:t> </a:t>
            </a:r>
            <a:r>
              <a:rPr sz="2400" spc="-5" dirty="0">
                <a:latin typeface="Comic Sans MS"/>
                <a:cs typeface="Comic Sans MS"/>
              </a:rPr>
              <a:t>alguna</a:t>
            </a:r>
            <a:r>
              <a:rPr sz="2400" spc="105" dirty="0">
                <a:latin typeface="Comic Sans MS"/>
                <a:cs typeface="Comic Sans MS"/>
              </a:rPr>
              <a:t> </a:t>
            </a:r>
            <a:r>
              <a:rPr sz="2400" spc="-5" dirty="0">
                <a:latin typeface="Comic Sans MS"/>
                <a:cs typeface="Comic Sans MS"/>
              </a:rPr>
              <a:t>rotación.</a:t>
            </a:r>
            <a:r>
              <a:rPr sz="2400" spc="215" dirty="0">
                <a:latin typeface="Comic Sans MS"/>
                <a:cs typeface="Comic Sans MS"/>
              </a:rPr>
              <a:t> </a:t>
            </a:r>
            <a:r>
              <a:rPr sz="2400" spc="-5" dirty="0">
                <a:latin typeface="Comic Sans MS"/>
                <a:cs typeface="Comic Sans MS"/>
              </a:rPr>
              <a:t>Más</a:t>
            </a:r>
            <a:r>
              <a:rPr sz="2400" spc="100" dirty="0">
                <a:latin typeface="Comic Sans MS"/>
                <a:cs typeface="Comic Sans MS"/>
              </a:rPr>
              <a:t> </a:t>
            </a:r>
            <a:r>
              <a:rPr sz="2400" spc="-5" dirty="0" err="1">
                <a:latin typeface="Comic Sans MS"/>
                <a:cs typeface="Comic Sans MS"/>
              </a:rPr>
              <a:t>importante</a:t>
            </a:r>
            <a:r>
              <a:rPr lang="es-AR" sz="2400" spc="-5" dirty="0">
                <a:latin typeface="Comic Sans MS"/>
                <a:cs typeface="Comic Sans MS"/>
              </a:rPr>
              <a:t> </a:t>
            </a:r>
            <a:r>
              <a:rPr sz="2400" spc="-5" dirty="0">
                <a:latin typeface="Comic Sans MS"/>
                <a:cs typeface="Comic Sans MS"/>
              </a:rPr>
              <a:t>la capacidad térmica del devanado de </a:t>
            </a:r>
            <a:r>
              <a:rPr sz="2400" spc="-5" dirty="0" err="1">
                <a:latin typeface="Comic Sans MS"/>
                <a:cs typeface="Comic Sans MS"/>
              </a:rPr>
              <a:t>amortiguamiento</a:t>
            </a:r>
            <a:r>
              <a:rPr sz="2400" spc="-5" dirty="0">
                <a:latin typeface="Comic Sans MS"/>
                <a:cs typeface="Comic Sans MS"/>
              </a:rPr>
              <a:t>,</a:t>
            </a:r>
            <a:r>
              <a:rPr lang="es-AR" sz="2400" spc="-5" dirty="0">
                <a:latin typeface="Comic Sans MS"/>
                <a:cs typeface="Comic Sans MS"/>
              </a:rPr>
              <a:t> </a:t>
            </a:r>
            <a:r>
              <a:rPr sz="2400" spc="-5" dirty="0" err="1">
                <a:latin typeface="Comic Sans MS"/>
                <a:cs typeface="Comic Sans MS"/>
              </a:rPr>
              <a:t>especialmente</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el punto de conexión a los polos de</a:t>
            </a:r>
            <a:r>
              <a:rPr lang="es-AR" sz="2400" spc="-5" dirty="0">
                <a:latin typeface="Comic Sans MS"/>
                <a:cs typeface="Comic Sans MS"/>
              </a:rPr>
              <a:t> </a:t>
            </a:r>
            <a:r>
              <a:rPr sz="2400" spc="-5" dirty="0" err="1">
                <a:latin typeface="Comic Sans MS"/>
                <a:cs typeface="Comic Sans MS"/>
              </a:rPr>
              <a:t>acero</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podrían</a:t>
            </a:r>
            <a:r>
              <a:rPr sz="2400" dirty="0">
                <a:latin typeface="Comic Sans MS"/>
                <a:cs typeface="Comic Sans MS"/>
              </a:rPr>
              <a:t> </a:t>
            </a:r>
            <a:r>
              <a:rPr sz="2400" spc="-5" dirty="0">
                <a:latin typeface="Comic Sans MS"/>
                <a:cs typeface="Comic Sans MS"/>
              </a:rPr>
              <a:t>no</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adecuado</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err="1">
                <a:latin typeface="Comic Sans MS"/>
                <a:cs typeface="Comic Sans MS"/>
              </a:rPr>
              <a:t>corrientes</a:t>
            </a:r>
            <a:r>
              <a:rPr lang="es-AR" sz="2400" spc="-5" dirty="0">
                <a:latin typeface="Comic Sans MS"/>
                <a:cs typeface="Comic Sans MS"/>
              </a:rPr>
              <a:t> </a:t>
            </a:r>
            <a:r>
              <a:rPr sz="2400" spc="-5" dirty="0" err="1">
                <a:latin typeface="Comic Sans MS"/>
                <a:cs typeface="Comic Sans MS"/>
              </a:rPr>
              <a:t>resultantes</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El calentamiento de los puntos de </a:t>
            </a:r>
            <a:r>
              <a:rPr sz="2400" spc="-5" dirty="0" err="1">
                <a:latin typeface="Comic Sans MS"/>
                <a:cs typeface="Comic Sans MS"/>
              </a:rPr>
              <a:t>conexión</a:t>
            </a:r>
            <a:r>
              <a:rPr sz="2400" spc="-5" dirty="0">
                <a:latin typeface="Comic Sans MS"/>
                <a:cs typeface="Comic Sans MS"/>
              </a:rPr>
              <a:t>,</a:t>
            </a:r>
            <a:r>
              <a:rPr lang="es-AR" sz="2400" spc="-5" dirty="0">
                <a:latin typeface="Comic Sans MS"/>
                <a:cs typeface="Comic Sans MS"/>
              </a:rPr>
              <a:t> </a:t>
            </a:r>
            <a:r>
              <a:rPr sz="2400" spc="-5" dirty="0" err="1">
                <a:latin typeface="Comic Sans MS"/>
                <a:cs typeface="Comic Sans MS"/>
              </a:rPr>
              <a:t>combinado</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deficiente</a:t>
            </a:r>
            <a:r>
              <a:rPr sz="2400" dirty="0">
                <a:latin typeface="Comic Sans MS"/>
                <a:cs typeface="Comic Sans MS"/>
              </a:rPr>
              <a:t> </a:t>
            </a:r>
            <a:r>
              <a:rPr sz="2400" spc="-5" dirty="0">
                <a:latin typeface="Comic Sans MS"/>
                <a:cs typeface="Comic Sans MS"/>
              </a:rPr>
              <a:t>ventilación,</a:t>
            </a:r>
            <a:r>
              <a:rPr sz="2400" dirty="0">
                <a:latin typeface="Comic Sans MS"/>
                <a:cs typeface="Comic Sans MS"/>
              </a:rPr>
              <a:t> </a:t>
            </a:r>
            <a:r>
              <a:rPr sz="2400" spc="-5" dirty="0" err="1">
                <a:latin typeface="Comic Sans MS"/>
                <a:cs typeface="Comic Sans MS"/>
              </a:rPr>
              <a:t>crearan</a:t>
            </a:r>
            <a:r>
              <a:rPr sz="2400" dirty="0">
                <a:latin typeface="Comic Sans MS"/>
                <a:cs typeface="Comic Sans MS"/>
              </a:rPr>
              <a:t> </a:t>
            </a:r>
            <a:r>
              <a:rPr sz="2400" spc="-5" dirty="0" err="1">
                <a:latin typeface="Comic Sans MS"/>
                <a:cs typeface="Comic Sans MS"/>
              </a:rPr>
              <a:t>daño</a:t>
            </a:r>
            <a:r>
              <a:rPr lang="es-AR" sz="2400" spc="-5" dirty="0">
                <a:latin typeface="Comic Sans MS"/>
                <a:cs typeface="Comic Sans MS"/>
              </a:rPr>
              <a:t> </a:t>
            </a:r>
            <a:r>
              <a:rPr sz="2400" spc="-5" dirty="0" err="1">
                <a:latin typeface="Comic Sans MS"/>
                <a:cs typeface="Comic Sans MS"/>
              </a:rPr>
              <a:t>rápidamente</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Puesto</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diseño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los</a:t>
            </a:r>
            <a:r>
              <a:rPr lang="es-AR" sz="2400" spc="-5" dirty="0">
                <a:latin typeface="Comic Sans MS"/>
                <a:cs typeface="Comic Sans MS"/>
              </a:rPr>
              <a:t> </a:t>
            </a:r>
            <a:r>
              <a:rPr sz="2400" spc="-5" dirty="0" err="1">
                <a:latin typeface="Comic Sans MS"/>
                <a:cs typeface="Comic Sans MS"/>
              </a:rPr>
              <a:t>hidrogeneradores</a:t>
            </a:r>
            <a:r>
              <a:rPr sz="2400" dirty="0">
                <a:latin typeface="Comic Sans MS"/>
                <a:cs typeface="Comic Sans MS"/>
              </a:rPr>
              <a:t> </a:t>
            </a:r>
            <a:r>
              <a:rPr sz="2400" spc="-5" dirty="0">
                <a:latin typeface="Comic Sans MS"/>
                <a:cs typeface="Comic Sans MS"/>
              </a:rPr>
              <a:t>es</a:t>
            </a:r>
            <a:r>
              <a:rPr sz="2400" dirty="0">
                <a:latin typeface="Comic Sans MS"/>
                <a:cs typeface="Comic Sans MS"/>
              </a:rPr>
              <a:t> </a:t>
            </a:r>
            <a:r>
              <a:rPr sz="2400" spc="-5" dirty="0">
                <a:latin typeface="Comic Sans MS"/>
                <a:cs typeface="Comic Sans MS"/>
              </a:rPr>
              <a:t>único,</a:t>
            </a:r>
            <a:r>
              <a:rPr sz="2400" dirty="0">
                <a:latin typeface="Comic Sans MS"/>
                <a:cs typeface="Comic Sans MS"/>
              </a:rPr>
              <a:t> </a:t>
            </a:r>
            <a:r>
              <a:rPr sz="2400" spc="-5" dirty="0">
                <a:latin typeface="Comic Sans MS"/>
                <a:cs typeface="Comic Sans MS"/>
              </a:rPr>
              <a:t>cada</a:t>
            </a:r>
            <a:r>
              <a:rPr sz="2400" dirty="0">
                <a:latin typeface="Comic Sans MS"/>
                <a:cs typeface="Comic Sans MS"/>
              </a:rPr>
              <a:t> </a:t>
            </a:r>
            <a:r>
              <a:rPr sz="2400" spc="-5" dirty="0">
                <a:latin typeface="Comic Sans MS"/>
                <a:cs typeface="Comic Sans MS"/>
              </a:rPr>
              <a:t>unidad</a:t>
            </a:r>
            <a:r>
              <a:rPr sz="2400" dirty="0">
                <a:latin typeface="Comic Sans MS"/>
                <a:cs typeface="Comic Sans MS"/>
              </a:rPr>
              <a:t> </a:t>
            </a:r>
            <a:r>
              <a:rPr sz="2400" spc="-5" dirty="0" err="1">
                <a:latin typeface="Comic Sans MS"/>
                <a:cs typeface="Comic Sans MS"/>
              </a:rPr>
              <a:t>necesita</a:t>
            </a:r>
            <a:r>
              <a:rPr sz="2400" dirty="0">
                <a:latin typeface="Comic Sans MS"/>
                <a:cs typeface="Comic Sans MS"/>
              </a:rPr>
              <a:t> </a:t>
            </a:r>
            <a:r>
              <a:rPr sz="2400" spc="-5" dirty="0">
                <a:latin typeface="Comic Sans MS"/>
                <a:cs typeface="Comic Sans MS"/>
              </a:rPr>
              <a:t>ser</a:t>
            </a:r>
            <a:r>
              <a:rPr lang="es-AR" sz="2400" spc="-5" dirty="0">
                <a:latin typeface="Comic Sans MS"/>
                <a:cs typeface="Comic Sans MS"/>
              </a:rPr>
              <a:t> </a:t>
            </a:r>
            <a:r>
              <a:rPr sz="2400" spc="-5" dirty="0" err="1">
                <a:latin typeface="Comic Sans MS"/>
                <a:cs typeface="Comic Sans MS"/>
              </a:rPr>
              <a:t>evaluada</a:t>
            </a:r>
            <a:r>
              <a:rPr sz="2400" spc="-5" dirty="0">
                <a:latin typeface="Comic Sans MS"/>
                <a:cs typeface="Comic Sans MS"/>
              </a:rPr>
              <a:t> para ver los efectos dañinos de la </a:t>
            </a:r>
            <a:r>
              <a:rPr sz="2400" spc="-5" dirty="0" err="1">
                <a:latin typeface="Comic Sans MS"/>
                <a:cs typeface="Comic Sans MS"/>
              </a:rPr>
              <a:t>energización</a:t>
            </a:r>
            <a:r>
              <a:rPr lang="es-AR" sz="2400" spc="-5" dirty="0">
                <a:latin typeface="Comic Sans MS"/>
                <a:cs typeface="Comic Sans MS"/>
              </a:rPr>
              <a:t> </a:t>
            </a:r>
            <a:r>
              <a:rPr sz="2400" spc="-5" dirty="0" err="1">
                <a:latin typeface="Comic Sans MS"/>
                <a:cs typeface="Comic Sans MS"/>
              </a:rPr>
              <a:t>inadvertida</a:t>
            </a:r>
            <a:r>
              <a:rPr sz="2400" spc="-5" dirty="0">
                <a:latin typeface="Comic Sans MS"/>
                <a:cs typeface="Comic Sans MS"/>
              </a:rPr>
              <a:t>.</a:t>
            </a:r>
            <a:endParaRPr sz="2400" dirty="0">
              <a:latin typeface="Comic Sans MS"/>
              <a:cs typeface="Comic Sans MS"/>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482600" y="399719"/>
            <a:ext cx="17068800" cy="4078039"/>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RESPUESTA</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LA</a:t>
            </a:r>
            <a:r>
              <a:rPr sz="2400" b="1" spc="5" dirty="0">
                <a:latin typeface="Comic Sans MS"/>
                <a:cs typeface="Comic Sans MS"/>
              </a:rPr>
              <a:t> </a:t>
            </a:r>
            <a:r>
              <a:rPr sz="2400" b="1" spc="-5" dirty="0">
                <a:latin typeface="Comic Sans MS"/>
                <a:cs typeface="Comic Sans MS"/>
              </a:rPr>
              <a:t>PROTECCIÓN</a:t>
            </a:r>
            <a:r>
              <a:rPr sz="2400" b="1" spc="5" dirty="0">
                <a:latin typeface="Comic Sans MS"/>
                <a:cs typeface="Comic Sans MS"/>
              </a:rPr>
              <a:t> </a:t>
            </a:r>
            <a:r>
              <a:rPr sz="2400" b="1" spc="-5" dirty="0">
                <a:latin typeface="Comic Sans MS"/>
                <a:cs typeface="Comic Sans MS"/>
              </a:rPr>
              <a:t>CONVENCIONAL</a:t>
            </a:r>
            <a:r>
              <a:rPr lang="es-AR" sz="2400" b="1" spc="-5" dirty="0">
                <a:latin typeface="Comic Sans MS"/>
                <a:cs typeface="Comic Sans MS"/>
              </a:rPr>
              <a:t> </a:t>
            </a:r>
            <a:r>
              <a:rPr sz="2400" b="1" spc="-5" dirty="0">
                <a:latin typeface="Comic Sans MS"/>
                <a:cs typeface="Comic Sans MS"/>
              </a:rPr>
              <a:t>DEL GENERADOR</a:t>
            </a:r>
            <a:r>
              <a:rPr sz="2400" b="1" dirty="0">
                <a:latin typeface="Comic Sans MS"/>
                <a:cs typeface="Comic Sans MS"/>
              </a:rPr>
              <a:t> </a:t>
            </a:r>
            <a:r>
              <a:rPr sz="2400" b="1" spc="-5" dirty="0">
                <a:latin typeface="Comic Sans MS"/>
                <a:cs typeface="Comic Sans MS"/>
              </a:rPr>
              <a:t>A</a:t>
            </a:r>
            <a:r>
              <a:rPr sz="2400" b="1" dirty="0">
                <a:latin typeface="Comic Sans MS"/>
                <a:cs typeface="Comic Sans MS"/>
              </a:rPr>
              <a:t> </a:t>
            </a:r>
            <a:r>
              <a:rPr sz="2400" b="1" spc="-5" dirty="0">
                <a:latin typeface="Comic Sans MS"/>
                <a:cs typeface="Comic Sans MS"/>
              </a:rPr>
              <a:t>LA</a:t>
            </a:r>
            <a:r>
              <a:rPr sz="2400" b="1" dirty="0">
                <a:latin typeface="Comic Sans MS"/>
                <a:cs typeface="Comic Sans MS"/>
              </a:rPr>
              <a:t> </a:t>
            </a:r>
            <a:r>
              <a:rPr sz="2400" b="1" spc="-5" dirty="0">
                <a:latin typeface="Comic Sans MS"/>
                <a:cs typeface="Comic Sans MS"/>
              </a:rPr>
              <a:t>ENERGIZACIÓN</a:t>
            </a:r>
            <a:r>
              <a:rPr lang="es-AR" sz="2400" b="1" spc="-5" dirty="0">
                <a:latin typeface="Comic Sans MS"/>
                <a:cs typeface="Comic Sans MS"/>
              </a:rPr>
              <a:t> </a:t>
            </a:r>
            <a:r>
              <a:rPr sz="2400" b="1" spc="-5" dirty="0">
                <a:latin typeface="Comic Sans MS"/>
                <a:cs typeface="Comic Sans MS"/>
              </a:rPr>
              <a:t>INADVERTIDA</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Existen varios relés usados en el esquema de protección que</a:t>
            </a:r>
            <a:r>
              <a:rPr lang="es-MX" sz="2400" dirty="0">
                <a:latin typeface="Comic Sans MS"/>
                <a:cs typeface="Comic Sans MS"/>
              </a:rPr>
              <a:t> </a:t>
            </a:r>
            <a:r>
              <a:rPr lang="es-MX" sz="2400" spc="-5" dirty="0">
                <a:latin typeface="Comic Sans MS"/>
                <a:cs typeface="Comic Sans MS"/>
              </a:rPr>
              <a:t>podrían</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ajustados</a:t>
            </a:r>
            <a:r>
              <a:rPr lang="es-MX" sz="2400" dirty="0">
                <a:latin typeface="Comic Sans MS"/>
                <a:cs typeface="Comic Sans MS"/>
              </a:rPr>
              <a:t> </a:t>
            </a:r>
            <a:r>
              <a:rPr lang="es-MX" sz="2400" spc="-5" dirty="0">
                <a:latin typeface="Comic Sans MS"/>
                <a:cs typeface="Comic Sans MS"/>
              </a:rPr>
              <a:t>para detectar,</a:t>
            </a:r>
            <a:r>
              <a:rPr lang="es-MX" sz="2400"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energización</a:t>
            </a:r>
            <a:r>
              <a:rPr lang="es-MX" sz="2400" spc="5" dirty="0">
                <a:latin typeface="Comic Sans MS"/>
                <a:cs typeface="Comic Sans MS"/>
              </a:rPr>
              <a:t> </a:t>
            </a:r>
            <a:r>
              <a:rPr lang="es-MX" sz="2400" spc="-5" dirty="0">
                <a:latin typeface="Comic Sans MS"/>
                <a:cs typeface="Comic Sans MS"/>
              </a:rPr>
              <a:t>inadvertida.</a:t>
            </a:r>
            <a:r>
              <a:rPr lang="es-MX" sz="2400" spc="15" dirty="0">
                <a:latin typeface="Comic Sans MS"/>
                <a:cs typeface="Comic Sans MS"/>
              </a:rPr>
              <a:t> </a:t>
            </a:r>
            <a:r>
              <a:rPr lang="es-MX" sz="2400" spc="-5" dirty="0">
                <a:latin typeface="Comic Sans MS"/>
                <a:cs typeface="Comic Sans MS"/>
              </a:rPr>
              <a:t>Ellas</a:t>
            </a:r>
            <a:r>
              <a:rPr lang="es-MX" sz="2400" spc="5" dirty="0">
                <a:latin typeface="Comic Sans MS"/>
                <a:cs typeface="Comic Sans MS"/>
              </a:rPr>
              <a:t> </a:t>
            </a:r>
            <a:r>
              <a:rPr lang="es-MX" sz="2400" spc="-5" dirty="0">
                <a:latin typeface="Comic Sans MS"/>
                <a:cs typeface="Comic Sans MS"/>
              </a:rPr>
              <a:t>son:</a:t>
            </a:r>
            <a:endParaRPr lang="es-MX" sz="2400" dirty="0">
              <a:latin typeface="Comic Sans MS"/>
              <a:cs typeface="Comic Sans MS"/>
            </a:endParaRPr>
          </a:p>
          <a:p>
            <a:pPr marL="12700" marR="5080" algn="just">
              <a:spcBef>
                <a:spcPts val="100"/>
              </a:spcBef>
            </a:pPr>
            <a:endParaRPr lang="en-US" sz="2400" dirty="0">
              <a:latin typeface="Comic Sans MS"/>
              <a:cs typeface="Comic Sans MS"/>
            </a:endParaRPr>
          </a:p>
          <a:p>
            <a:pPr marL="355600" marR="5080" indent="-342900" algn="just">
              <a:spcBef>
                <a:spcPts val="100"/>
              </a:spcBef>
              <a:buFont typeface="Wingdings" panose="05000000000000000000" pitchFamily="2" charset="2"/>
              <a:buChar char="v"/>
            </a:pP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pérdida</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campo.</a:t>
            </a:r>
            <a:endParaRPr lang="es-MX" sz="2400" dirty="0">
              <a:latin typeface="Comic Sans MS"/>
              <a:cs typeface="Comic Sans MS"/>
            </a:endParaRPr>
          </a:p>
          <a:p>
            <a:pPr marL="354965" indent="-342900" algn="just">
              <a:spcBef>
                <a:spcPts val="100"/>
              </a:spcBef>
              <a:buFont typeface="Wingdings" panose="05000000000000000000" pitchFamily="2" charset="2"/>
              <a:buChar char="v"/>
              <a:tabLst>
                <a:tab pos="238760" algn="l"/>
                <a:tab pos="239395" algn="l"/>
              </a:tabLst>
            </a:pPr>
            <a:r>
              <a:rPr lang="es-AR" sz="2400" spc="-5" dirty="0">
                <a:latin typeface="Comic Sans MS"/>
                <a:cs typeface="Comic Sans MS"/>
              </a:rPr>
              <a:t>Relé de potencia</a:t>
            </a:r>
            <a:r>
              <a:rPr lang="es-AR" sz="2400" dirty="0">
                <a:latin typeface="Comic Sans MS"/>
                <a:cs typeface="Comic Sans MS"/>
              </a:rPr>
              <a:t> </a:t>
            </a:r>
            <a:r>
              <a:rPr lang="es-AR" sz="2400" spc="-5" dirty="0">
                <a:latin typeface="Comic Sans MS"/>
                <a:cs typeface="Comic Sans MS"/>
              </a:rPr>
              <a:t>inversa.</a:t>
            </a:r>
            <a:endParaRPr lang="es-AR" sz="2400" dirty="0">
              <a:latin typeface="Comic Sans MS"/>
              <a:cs typeface="Comic Sans MS"/>
            </a:endParaRPr>
          </a:p>
          <a:p>
            <a:pPr marL="354965" indent="-342900" algn="just">
              <a:spcBef>
                <a:spcPts val="770"/>
              </a:spcBef>
              <a:buFont typeface="Wingdings" panose="05000000000000000000" pitchFamily="2" charset="2"/>
              <a:buChar char="v"/>
              <a:tabLst>
                <a:tab pos="238760" algn="l"/>
                <a:tab pos="239395" algn="l"/>
              </a:tabLst>
            </a:pPr>
            <a:r>
              <a:rPr lang="es-AR" sz="2400" spc="-5" dirty="0">
                <a:latin typeface="Comic Sans MS"/>
                <a:cs typeface="Comic Sans MS"/>
              </a:rPr>
              <a:t>Relé de</a:t>
            </a:r>
            <a:r>
              <a:rPr lang="es-AR" sz="2400" dirty="0">
                <a:latin typeface="Comic Sans MS"/>
                <a:cs typeface="Comic Sans MS"/>
              </a:rPr>
              <a:t> </a:t>
            </a:r>
            <a:r>
              <a:rPr lang="es-AR" sz="2400" spc="-5" dirty="0">
                <a:latin typeface="Comic Sans MS"/>
                <a:cs typeface="Comic Sans MS"/>
              </a:rPr>
              <a:t>secuencia</a:t>
            </a:r>
            <a:r>
              <a:rPr lang="es-AR" sz="2400" dirty="0">
                <a:latin typeface="Comic Sans MS"/>
                <a:cs typeface="Comic Sans MS"/>
              </a:rPr>
              <a:t> </a:t>
            </a:r>
            <a:r>
              <a:rPr lang="es-AR" sz="2400" spc="-5" dirty="0">
                <a:latin typeface="Comic Sans MS"/>
                <a:cs typeface="Comic Sans MS"/>
              </a:rPr>
              <a:t>negativa.</a:t>
            </a:r>
            <a:endParaRPr lang="es-AR" sz="2400" dirty="0">
              <a:latin typeface="Comic Sans MS"/>
              <a:cs typeface="Comic Sans MS"/>
            </a:endParaRPr>
          </a:p>
          <a:p>
            <a:pPr marL="354965" indent="-342900" algn="just">
              <a:spcBef>
                <a:spcPts val="775"/>
              </a:spcBef>
              <a:buFont typeface="Wingdings" panose="05000000000000000000" pitchFamily="2" charset="2"/>
              <a:buChar char="v"/>
              <a:tabLst>
                <a:tab pos="238760" algn="l"/>
                <a:tab pos="239395" algn="l"/>
              </a:tabLst>
            </a:pPr>
            <a:r>
              <a:rPr lang="es-AR" sz="2400" spc="-5" dirty="0">
                <a:latin typeface="Comic Sans MS"/>
                <a:cs typeface="Comic Sans MS"/>
              </a:rPr>
              <a:t>Falla</a:t>
            </a:r>
            <a:r>
              <a:rPr lang="es-AR" sz="2400" spc="-10" dirty="0">
                <a:latin typeface="Comic Sans MS"/>
                <a:cs typeface="Comic Sans MS"/>
              </a:rPr>
              <a:t> </a:t>
            </a:r>
            <a:r>
              <a:rPr lang="es-AR" sz="2400" spc="-5" dirty="0">
                <a:latin typeface="Comic Sans MS"/>
                <a:cs typeface="Comic Sans MS"/>
              </a:rPr>
              <a:t>de interruptor.</a:t>
            </a:r>
            <a:endParaRPr lang="es-AR" sz="2400" dirty="0">
              <a:latin typeface="Comic Sans MS"/>
              <a:cs typeface="Comic Sans MS"/>
            </a:endParaRPr>
          </a:p>
          <a:p>
            <a:pPr marL="354965" indent="-342900" algn="just">
              <a:spcBef>
                <a:spcPts val="775"/>
              </a:spcBef>
              <a:buFont typeface="Wingdings" panose="05000000000000000000" pitchFamily="2" charset="2"/>
              <a:buChar char="v"/>
              <a:tabLst>
                <a:tab pos="238760" algn="l"/>
                <a:tab pos="239395" algn="l"/>
              </a:tabLst>
            </a:pPr>
            <a:r>
              <a:rPr lang="es-AR" sz="2400" spc="-5" dirty="0">
                <a:latin typeface="Comic Sans MS"/>
                <a:cs typeface="Comic Sans MS"/>
              </a:rPr>
              <a:t>Relés</a:t>
            </a:r>
            <a:r>
              <a:rPr lang="es-AR" sz="2400" dirty="0">
                <a:latin typeface="Comic Sans MS"/>
                <a:cs typeface="Comic Sans MS"/>
              </a:rPr>
              <a:t> </a:t>
            </a:r>
            <a:r>
              <a:rPr lang="es-AR" sz="2400" spc="-5" dirty="0">
                <a:latin typeface="Comic Sans MS"/>
                <a:cs typeface="Comic Sans MS"/>
              </a:rPr>
              <a:t>de</a:t>
            </a:r>
            <a:r>
              <a:rPr lang="es-AR" sz="2400" dirty="0">
                <a:latin typeface="Comic Sans MS"/>
                <a:cs typeface="Comic Sans MS"/>
              </a:rPr>
              <a:t> </a:t>
            </a:r>
            <a:r>
              <a:rPr lang="es-AR" sz="2400" spc="-5" dirty="0">
                <a:latin typeface="Comic Sans MS"/>
                <a:cs typeface="Comic Sans MS"/>
              </a:rPr>
              <a:t>respaldo</a:t>
            </a:r>
            <a:r>
              <a:rPr lang="es-AR" sz="2400" dirty="0">
                <a:latin typeface="Comic Sans MS"/>
                <a:cs typeface="Comic Sans MS"/>
              </a:rPr>
              <a:t> </a:t>
            </a:r>
            <a:r>
              <a:rPr lang="es-AR" sz="2400" spc="-5" dirty="0">
                <a:latin typeface="Comic Sans MS"/>
                <a:cs typeface="Comic Sans MS"/>
              </a:rPr>
              <a:t>del</a:t>
            </a:r>
            <a:r>
              <a:rPr lang="es-AR" sz="2400" dirty="0">
                <a:latin typeface="Comic Sans MS"/>
                <a:cs typeface="Comic Sans MS"/>
              </a:rPr>
              <a:t> </a:t>
            </a:r>
            <a:r>
              <a:rPr lang="es-AR" sz="2400" spc="-5" dirty="0">
                <a:latin typeface="Comic Sans MS"/>
                <a:cs typeface="Comic Sans MS"/>
              </a:rPr>
              <a:t>sistema</a:t>
            </a:r>
            <a:endParaRPr sz="2400" dirty="0">
              <a:latin typeface="Comic Sans MS"/>
              <a:cs typeface="Comic Sans MS"/>
            </a:endParaRPr>
          </a:p>
        </p:txBody>
      </p:sp>
    </p:spTree>
    <p:extLst>
      <p:ext uri="{BB962C8B-B14F-4D97-AF65-F5344CB8AC3E}">
        <p14:creationId xmlns="" xmlns:p14="http://schemas.microsoft.com/office/powerpoint/2010/main" val="346052897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254000" y="381000"/>
            <a:ext cx="17297400" cy="4075475"/>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PROTECCIÓN DESHABILITADA: </a:t>
            </a:r>
            <a:r>
              <a:rPr sz="2400" spc="-5" dirty="0">
                <a:latin typeface="Comic Sans MS"/>
                <a:cs typeface="Comic Sans MS"/>
              </a:rPr>
              <a:t>La protección para la</a:t>
            </a:r>
            <a:r>
              <a:rPr lang="es-AR" sz="2400" spc="-5" dirty="0">
                <a:latin typeface="Comic Sans MS"/>
                <a:cs typeface="Comic Sans MS"/>
              </a:rPr>
              <a:t> </a:t>
            </a:r>
            <a:r>
              <a:rPr sz="2400" spc="-5" dirty="0" err="1">
                <a:latin typeface="Comic Sans MS"/>
                <a:cs typeface="Comic Sans MS"/>
              </a:rPr>
              <a:t>energización</a:t>
            </a:r>
            <a:r>
              <a:rPr sz="2400" dirty="0">
                <a:latin typeface="Comic Sans MS"/>
                <a:cs typeface="Comic Sans MS"/>
              </a:rPr>
              <a:t> </a:t>
            </a:r>
            <a:r>
              <a:rPr sz="2400" spc="-5" dirty="0">
                <a:latin typeface="Comic Sans MS"/>
                <a:cs typeface="Comic Sans MS"/>
              </a:rPr>
              <a:t>inadvertida</a:t>
            </a:r>
            <a:r>
              <a:rPr sz="2400" dirty="0">
                <a:latin typeface="Comic Sans MS"/>
                <a:cs typeface="Comic Sans MS"/>
              </a:rPr>
              <a:t> </a:t>
            </a:r>
            <a:r>
              <a:rPr sz="2400" spc="-5" dirty="0">
                <a:latin typeface="Comic Sans MS"/>
                <a:cs typeface="Comic Sans MS"/>
              </a:rPr>
              <a:t>necesita</a:t>
            </a:r>
            <a:r>
              <a:rPr sz="2400" dirty="0">
                <a:latin typeface="Comic Sans MS"/>
                <a:cs typeface="Comic Sans MS"/>
              </a:rPr>
              <a:t> </a:t>
            </a:r>
            <a:r>
              <a:rPr sz="2400" spc="-5" dirty="0">
                <a:latin typeface="Comic Sans MS"/>
                <a:cs typeface="Comic Sans MS"/>
              </a:rPr>
              <a:t>estar</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err="1">
                <a:latin typeface="Comic Sans MS"/>
                <a:cs typeface="Comic Sans MS"/>
              </a:rPr>
              <a:t>servicio</a:t>
            </a:r>
            <a:r>
              <a:rPr lang="es-AR" sz="2400" spc="-5" dirty="0">
                <a:latin typeface="Comic Sans MS"/>
                <a:cs typeface="Comic Sans MS"/>
              </a:rPr>
              <a:t> </a:t>
            </a:r>
            <a:r>
              <a:rPr sz="2400" spc="-5" dirty="0" err="1">
                <a:latin typeface="Comic Sans MS"/>
                <a:cs typeface="Comic Sans MS"/>
              </a:rPr>
              <a:t>cuando</a:t>
            </a:r>
            <a:r>
              <a:rPr sz="2400" spc="-5" dirty="0">
                <a:latin typeface="Comic Sans MS"/>
                <a:cs typeface="Comic Sans MS"/>
              </a:rPr>
              <a:t> el generador está fuera de servicio.</a:t>
            </a:r>
            <a:r>
              <a:rPr sz="2400" dirty="0">
                <a:latin typeface="Comic Sans MS"/>
                <a:cs typeface="Comic Sans MS"/>
              </a:rPr>
              <a:t> </a:t>
            </a:r>
            <a:r>
              <a:rPr sz="2400" spc="-5" dirty="0">
                <a:latin typeface="Comic Sans MS"/>
                <a:cs typeface="Comic Sans MS"/>
              </a:rPr>
              <a:t>Esto es lo</a:t>
            </a:r>
            <a:r>
              <a:rPr lang="es-AR" sz="2400" spc="-5" dirty="0">
                <a:latin typeface="Comic Sans MS"/>
                <a:cs typeface="Comic Sans MS"/>
              </a:rPr>
              <a:t> </a:t>
            </a:r>
            <a:r>
              <a:rPr sz="2400" spc="-5" dirty="0" err="1">
                <a:latin typeface="Comic Sans MS"/>
                <a:cs typeface="Comic Sans MS"/>
              </a:rPr>
              <a:t>opuesto</a:t>
            </a:r>
            <a:r>
              <a:rPr sz="2400" spc="-5" dirty="0">
                <a:latin typeface="Comic Sans MS"/>
                <a:cs typeface="Comic Sans MS"/>
              </a:rPr>
              <a:t> de la protección normal.</a:t>
            </a:r>
            <a:r>
              <a:rPr sz="2400" dirty="0">
                <a:latin typeface="Comic Sans MS"/>
                <a:cs typeface="Comic Sans MS"/>
              </a:rPr>
              <a:t> </a:t>
            </a:r>
            <a:r>
              <a:rPr sz="2400" spc="-5" dirty="0">
                <a:latin typeface="Comic Sans MS"/>
                <a:cs typeface="Comic Sans MS"/>
              </a:rPr>
              <a:t>Frecuentemente, las</a:t>
            </a:r>
            <a:r>
              <a:rPr lang="es-AR" sz="2400" spc="-5" dirty="0">
                <a:latin typeface="Comic Sans MS"/>
                <a:cs typeface="Comic Sans MS"/>
              </a:rPr>
              <a:t> </a:t>
            </a:r>
            <a:r>
              <a:rPr sz="2400" spc="-5" dirty="0" err="1">
                <a:latin typeface="Comic Sans MS"/>
                <a:cs typeface="Comic Sans MS"/>
              </a:rPr>
              <a:t>empresas</a:t>
            </a:r>
            <a:r>
              <a:rPr sz="2400" dirty="0">
                <a:latin typeface="Comic Sans MS"/>
                <a:cs typeface="Comic Sans MS"/>
              </a:rPr>
              <a:t> </a:t>
            </a:r>
            <a:r>
              <a:rPr sz="2400" spc="-5" dirty="0">
                <a:latin typeface="Comic Sans MS"/>
                <a:cs typeface="Comic Sans MS"/>
              </a:rPr>
              <a:t>deshabilitan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del</a:t>
            </a:r>
            <a:r>
              <a:rPr sz="2400" spc="260" dirty="0">
                <a:latin typeface="Comic Sans MS"/>
                <a:cs typeface="Comic Sans MS"/>
              </a:rPr>
              <a:t> </a:t>
            </a:r>
            <a:r>
              <a:rPr sz="2400" spc="-5" dirty="0" err="1">
                <a:latin typeface="Comic Sans MS"/>
                <a:cs typeface="Comic Sans MS"/>
              </a:rPr>
              <a:t>generador</a:t>
            </a:r>
            <a:r>
              <a:rPr lang="es-AR" sz="2400" spc="-5" dirty="0">
                <a:latin typeface="Comic Sans MS"/>
                <a:cs typeface="Comic Sans MS"/>
              </a:rPr>
              <a:t> </a:t>
            </a:r>
            <a:r>
              <a:rPr sz="2400" spc="-5" dirty="0" err="1">
                <a:latin typeface="Comic Sans MS"/>
                <a:cs typeface="Comic Sans MS"/>
              </a:rPr>
              <a:t>cuando</a:t>
            </a:r>
            <a:r>
              <a:rPr sz="2400" spc="-5" dirty="0">
                <a:latin typeface="Comic Sans MS"/>
                <a:cs typeface="Comic Sans MS"/>
              </a:rPr>
              <a:t> la unidad está fuera de línea para </a:t>
            </a:r>
            <a:r>
              <a:rPr sz="2400" spc="-5" dirty="0" err="1">
                <a:latin typeface="Comic Sans MS"/>
                <a:cs typeface="Comic Sans MS"/>
              </a:rPr>
              <a:t>prevenir</a:t>
            </a:r>
            <a:r>
              <a:rPr sz="2400" spc="-5"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disparo</a:t>
            </a:r>
            <a:r>
              <a:rPr sz="2400" spc="-5" dirty="0">
                <a:latin typeface="Comic Sans MS"/>
                <a:cs typeface="Comic Sans MS"/>
              </a:rPr>
              <a:t> de los interruptores del generador los </a:t>
            </a:r>
            <a:r>
              <a:rPr sz="2400" spc="-5" dirty="0" err="1">
                <a:latin typeface="Comic Sans MS"/>
                <a:cs typeface="Comic Sans MS"/>
              </a:rPr>
              <a:t>cuales</a:t>
            </a:r>
            <a:r>
              <a:rPr sz="2400" spc="-5" dirty="0">
                <a:latin typeface="Comic Sans MS"/>
                <a:cs typeface="Comic Sans MS"/>
              </a:rPr>
              <a:t> </a:t>
            </a:r>
            <a:r>
              <a:rPr sz="2400" spc="-5" dirty="0" err="1">
                <a:latin typeface="Comic Sans MS"/>
                <a:cs typeface="Comic Sans MS"/>
              </a:rPr>
              <a:t>han</a:t>
            </a:r>
            <a:r>
              <a:rPr lang="es-AR" sz="2400" spc="-5" dirty="0">
                <a:latin typeface="Comic Sans MS"/>
                <a:cs typeface="Comic Sans MS"/>
              </a:rPr>
              <a:t> </a:t>
            </a:r>
            <a:r>
              <a:rPr sz="2400" spc="-5" dirty="0" err="1">
                <a:latin typeface="Comic Sans MS"/>
                <a:cs typeface="Comic Sans MS"/>
              </a:rPr>
              <a:t>sido</a:t>
            </a:r>
            <a:r>
              <a:rPr sz="2400" spc="-5" dirty="0">
                <a:latin typeface="Comic Sans MS"/>
                <a:cs typeface="Comic Sans MS"/>
              </a:rPr>
              <a:t> regresados al servicio como interruptores de bus en</a:t>
            </a:r>
            <a:r>
              <a:rPr lang="es-AR" sz="2400" spc="-5" dirty="0">
                <a:latin typeface="Comic Sans MS"/>
                <a:cs typeface="Comic Sans MS"/>
              </a:rPr>
              <a:t> </a:t>
            </a:r>
            <a:r>
              <a:rPr sz="2400" spc="-5" dirty="0" err="1">
                <a:latin typeface="Comic Sans MS"/>
                <a:cs typeface="Comic Sans MS"/>
              </a:rPr>
              <a:t>subestaciones</a:t>
            </a:r>
            <a:r>
              <a:rPr sz="2400" spc="-5" dirty="0">
                <a:latin typeface="Comic Sans MS"/>
                <a:cs typeface="Comic Sans MS"/>
              </a:rPr>
              <a:t> con interruptor y medio y bus en </a:t>
            </a:r>
            <a:r>
              <a:rPr sz="2400" spc="-5" dirty="0" err="1">
                <a:latin typeface="Comic Sans MS"/>
                <a:cs typeface="Comic Sans MS"/>
              </a:rPr>
              <a:t>anillo</a:t>
            </a:r>
            <a:r>
              <a:rPr sz="2400" spc="-5" dirty="0">
                <a:latin typeface="Comic Sans MS"/>
                <a:cs typeface="Comic Sans MS"/>
              </a:rPr>
              <a:t>.</a:t>
            </a:r>
            <a:r>
              <a:rPr lang="es-AR" sz="2400" spc="-5" dirty="0">
                <a:latin typeface="Comic Sans MS"/>
                <a:cs typeface="Comic Sans MS"/>
              </a:rPr>
              <a:t> </a:t>
            </a:r>
            <a:r>
              <a:rPr sz="2400" spc="-5" dirty="0" err="1">
                <a:latin typeface="Comic Sans MS"/>
                <a:cs typeface="Comic Sans MS"/>
              </a:rPr>
              <a:t>También</a:t>
            </a:r>
            <a:r>
              <a:rPr sz="2400" spc="-5" dirty="0">
                <a:latin typeface="Comic Sans MS"/>
                <a:cs typeface="Comic Sans MS"/>
              </a:rPr>
              <a:t> es una práctica de operación común remover los</a:t>
            </a:r>
            <a:r>
              <a:rPr lang="es-AR" sz="2400" spc="-5" dirty="0">
                <a:latin typeface="Comic Sans MS"/>
                <a:cs typeface="Comic Sans MS"/>
              </a:rPr>
              <a:t> </a:t>
            </a:r>
            <a:r>
              <a:rPr sz="2400" spc="-5" dirty="0" err="1">
                <a:latin typeface="Comic Sans MS"/>
                <a:cs typeface="Comic Sans MS"/>
              </a:rPr>
              <a:t>fusibles</a:t>
            </a:r>
            <a:r>
              <a:rPr sz="2400" spc="-5" dirty="0">
                <a:latin typeface="Comic Sans MS"/>
                <a:cs typeface="Comic Sans MS"/>
              </a:rPr>
              <a:t> de los transformadores de potencial (TP’s) del</a:t>
            </a:r>
            <a:r>
              <a:rPr lang="es-AR" sz="2400" spc="-5" dirty="0">
                <a:latin typeface="Comic Sans MS"/>
                <a:cs typeface="Comic Sans MS"/>
              </a:rPr>
              <a:t> </a:t>
            </a:r>
            <a:r>
              <a:rPr sz="2400" spc="-5" dirty="0" err="1">
                <a:latin typeface="Comic Sans MS"/>
                <a:cs typeface="Comic Sans MS"/>
              </a:rPr>
              <a:t>generador</a:t>
            </a:r>
            <a:r>
              <a:rPr sz="2400" dirty="0">
                <a:latin typeface="Comic Sans MS"/>
                <a:cs typeface="Comic Sans MS"/>
              </a:rPr>
              <a:t> </a:t>
            </a:r>
            <a:r>
              <a:rPr sz="2400" spc="-5" dirty="0">
                <a:latin typeface="Comic Sans MS"/>
                <a:cs typeface="Comic Sans MS"/>
              </a:rPr>
              <a:t>como</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práctica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seguridad</a:t>
            </a:r>
            <a:r>
              <a:rPr sz="2400" dirty="0">
                <a:latin typeface="Comic Sans MS"/>
                <a:cs typeface="Comic Sans MS"/>
              </a:rPr>
              <a:t> </a:t>
            </a:r>
            <a:r>
              <a:rPr sz="2400" spc="-5" dirty="0" err="1">
                <a:latin typeface="Comic Sans MS"/>
                <a:cs typeface="Comic Sans MS"/>
              </a:rPr>
              <a:t>cuando</a:t>
            </a:r>
            <a:r>
              <a:rPr sz="2400"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generador</a:t>
            </a:r>
            <a:r>
              <a:rPr sz="2400" spc="-5" dirty="0">
                <a:latin typeface="Comic Sans MS"/>
                <a:cs typeface="Comic Sans MS"/>
              </a:rPr>
              <a:t> es removido de servicio.</a:t>
            </a:r>
            <a:r>
              <a:rPr sz="2400" spc="520" dirty="0">
                <a:latin typeface="Comic Sans MS"/>
                <a:cs typeface="Comic Sans MS"/>
              </a:rPr>
              <a:t> </a:t>
            </a:r>
            <a:r>
              <a:rPr sz="2400" spc="-5" dirty="0">
                <a:latin typeface="Comic Sans MS"/>
                <a:cs typeface="Comic Sans MS"/>
              </a:rPr>
              <a:t>Esto </a:t>
            </a:r>
            <a:r>
              <a:rPr sz="2400" spc="-5" dirty="0" err="1">
                <a:latin typeface="Comic Sans MS"/>
                <a:cs typeface="Comic Sans MS"/>
              </a:rPr>
              <a:t>deshabilita</a:t>
            </a:r>
            <a:r>
              <a:rPr sz="2400" spc="260" dirty="0">
                <a:latin typeface="Comic Sans MS"/>
                <a:cs typeface="Comic Sans MS"/>
              </a:rPr>
              <a:t> </a:t>
            </a:r>
            <a:r>
              <a:rPr sz="2400" spc="-5" dirty="0">
                <a:latin typeface="Comic Sans MS"/>
                <a:cs typeface="Comic Sans MS"/>
              </a:rPr>
              <a:t>a</a:t>
            </a:r>
            <a:r>
              <a:rPr lang="es-AR" sz="2400" spc="-5" dirty="0">
                <a:latin typeface="Comic Sans MS"/>
                <a:cs typeface="Comic Sans MS"/>
              </a:rPr>
              <a:t> </a:t>
            </a:r>
            <a:r>
              <a:rPr sz="2400" spc="-5" dirty="0">
                <a:latin typeface="Comic Sans MS"/>
                <a:cs typeface="Comic Sans MS"/>
              </a:rPr>
              <a:t>los relés dependientes de la tensión para </a:t>
            </a:r>
            <a:r>
              <a:rPr sz="2400" spc="-5" dirty="0" err="1">
                <a:latin typeface="Comic Sans MS"/>
                <a:cs typeface="Comic Sans MS"/>
              </a:rPr>
              <a:t>proporcionar</a:t>
            </a:r>
            <a:r>
              <a:rPr lang="es-AR" sz="2400" spc="-5" dirty="0">
                <a:latin typeface="Comic Sans MS"/>
                <a:cs typeface="Comic Sans MS"/>
              </a:rPr>
              <a:t> </a:t>
            </a:r>
            <a:r>
              <a:rPr sz="2400" spc="-5" dirty="0" err="1">
                <a:latin typeface="Comic Sans MS"/>
                <a:cs typeface="Comic Sans MS"/>
              </a:rPr>
              <a:t>protección</a:t>
            </a:r>
            <a:r>
              <a:rPr sz="2400" spc="-5" dirty="0">
                <a:latin typeface="Comic Sans MS"/>
                <a:cs typeface="Comic Sans MS"/>
              </a:rPr>
              <a:t> contra la energización inadvertida.</a:t>
            </a:r>
            <a:r>
              <a:rPr sz="2400" dirty="0">
                <a:latin typeface="Comic Sans MS"/>
                <a:cs typeface="Comic Sans MS"/>
              </a:rPr>
              <a:t> </a:t>
            </a:r>
            <a:r>
              <a:rPr sz="2400" spc="-5" dirty="0" err="1">
                <a:latin typeface="Comic Sans MS"/>
                <a:cs typeface="Comic Sans MS"/>
              </a:rPr>
              <a:t>Muchas</a:t>
            </a:r>
            <a:r>
              <a:rPr lang="es-AR" sz="2400" spc="-5" dirty="0">
                <a:latin typeface="Comic Sans MS"/>
                <a:cs typeface="Comic Sans MS"/>
              </a:rPr>
              <a:t> </a:t>
            </a:r>
            <a:r>
              <a:rPr sz="2400" spc="-5" dirty="0" err="1">
                <a:latin typeface="Comic Sans MS"/>
                <a:cs typeface="Comic Sans MS"/>
              </a:rPr>
              <a:t>empresas</a:t>
            </a:r>
            <a:r>
              <a:rPr sz="2400" dirty="0">
                <a:latin typeface="Comic Sans MS"/>
                <a:cs typeface="Comic Sans MS"/>
              </a:rPr>
              <a:t> </a:t>
            </a:r>
            <a:r>
              <a:rPr sz="2400" spc="-5" dirty="0">
                <a:latin typeface="Comic Sans MS"/>
                <a:cs typeface="Comic Sans MS"/>
              </a:rPr>
              <a:t>usan</a:t>
            </a:r>
            <a:r>
              <a:rPr sz="2400" dirty="0">
                <a:latin typeface="Comic Sans MS"/>
                <a:cs typeface="Comic Sans MS"/>
              </a:rPr>
              <a:t> </a:t>
            </a:r>
            <a:r>
              <a:rPr sz="2400" spc="-5" dirty="0">
                <a:latin typeface="Comic Sans MS"/>
                <a:cs typeface="Comic Sans MS"/>
              </a:rPr>
              <a:t>contactos</a:t>
            </a:r>
            <a:r>
              <a:rPr sz="2400" dirty="0">
                <a:latin typeface="Comic Sans MS"/>
                <a:cs typeface="Comic Sans MS"/>
              </a:rPr>
              <a:t> </a:t>
            </a:r>
            <a:r>
              <a:rPr sz="2400" spc="-5" dirty="0">
                <a:latin typeface="Comic Sans MS"/>
                <a:cs typeface="Comic Sans MS"/>
              </a:rPr>
              <a:t>auxiliares</a:t>
            </a:r>
            <a:r>
              <a:rPr sz="2400" dirty="0">
                <a:latin typeface="Comic Sans MS"/>
                <a:cs typeface="Comic Sans MS"/>
              </a:rPr>
              <a:t> </a:t>
            </a:r>
            <a:r>
              <a:rPr sz="2400" spc="-5" dirty="0">
                <a:latin typeface="Comic Sans MS"/>
                <a:cs typeface="Comic Sans MS"/>
              </a:rPr>
              <a:t>(52</a:t>
            </a:r>
            <a:r>
              <a:rPr sz="2400" dirty="0">
                <a:latin typeface="Comic Sans MS"/>
                <a:cs typeface="Comic Sans MS"/>
              </a:rPr>
              <a:t> </a:t>
            </a:r>
            <a:r>
              <a:rPr sz="2400" spc="-5" dirty="0">
                <a:latin typeface="Comic Sans MS"/>
                <a:cs typeface="Comic Sans MS"/>
              </a:rPr>
              <a:t>a)</a:t>
            </a:r>
            <a:r>
              <a:rPr sz="2400" spc="260" dirty="0">
                <a:latin typeface="Comic Sans MS"/>
                <a:cs typeface="Comic Sans MS"/>
              </a:rPr>
              <a:t> </a:t>
            </a:r>
            <a:r>
              <a:rPr sz="2400" spc="-5" dirty="0">
                <a:latin typeface="Comic Sans MS"/>
                <a:cs typeface="Comic Sans MS"/>
              </a:rPr>
              <a:t>de</a:t>
            </a:r>
            <a:r>
              <a:rPr sz="2400" spc="260" dirty="0">
                <a:latin typeface="Comic Sans MS"/>
                <a:cs typeface="Comic Sans MS"/>
              </a:rPr>
              <a:t> </a:t>
            </a:r>
            <a:r>
              <a:rPr sz="2400" spc="-5" dirty="0">
                <a:latin typeface="Comic Sans MS"/>
                <a:cs typeface="Comic Sans MS"/>
              </a:rPr>
              <a:t>las</a:t>
            </a:r>
            <a:r>
              <a:rPr lang="es-AR" sz="2400" spc="-5" dirty="0">
                <a:latin typeface="Comic Sans MS"/>
                <a:cs typeface="Comic Sans MS"/>
              </a:rPr>
              <a:t> </a:t>
            </a:r>
            <a:r>
              <a:rPr sz="2400" spc="-5" dirty="0" err="1">
                <a:latin typeface="Comic Sans MS"/>
                <a:cs typeface="Comic Sans MS"/>
              </a:rPr>
              <a:t>cuchillas</a:t>
            </a:r>
            <a:r>
              <a:rPr sz="2400" spc="-5" dirty="0">
                <a:latin typeface="Comic Sans MS"/>
                <a:cs typeface="Comic Sans MS"/>
              </a:rPr>
              <a:t> desconectadoras de alta tensión del </a:t>
            </a:r>
            <a:r>
              <a:rPr sz="2400" spc="-5" dirty="0" err="1">
                <a:latin typeface="Comic Sans MS"/>
                <a:cs typeface="Comic Sans MS"/>
              </a:rPr>
              <a:t>generador</a:t>
            </a:r>
            <a:r>
              <a:rPr lang="es-AR" sz="2400" spc="-5"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deshabilitar</a:t>
            </a:r>
            <a:r>
              <a:rPr sz="2400" dirty="0">
                <a:latin typeface="Comic Sans MS"/>
                <a:cs typeface="Comic Sans MS"/>
              </a:rPr>
              <a:t> </a:t>
            </a:r>
            <a:r>
              <a:rPr sz="2400" spc="-5" dirty="0">
                <a:latin typeface="Comic Sans MS"/>
                <a:cs typeface="Comic Sans MS"/>
              </a:rPr>
              <a:t>automáticamente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err="1">
                <a:latin typeface="Comic Sans MS"/>
                <a:cs typeface="Comic Sans MS"/>
              </a:rPr>
              <a:t>protección</a:t>
            </a:r>
            <a:r>
              <a:rPr sz="2400" dirty="0">
                <a:latin typeface="Comic Sans MS"/>
                <a:cs typeface="Comic Sans MS"/>
              </a:rPr>
              <a:t> </a:t>
            </a:r>
            <a:r>
              <a:rPr sz="2400" spc="-5" dirty="0">
                <a:latin typeface="Comic Sans MS"/>
                <a:cs typeface="Comic Sans MS"/>
              </a:rPr>
              <a:t>del</a:t>
            </a:r>
            <a:r>
              <a:rPr lang="es-AR" sz="2400" spc="-5" dirty="0">
                <a:latin typeface="Comic Sans MS"/>
                <a:cs typeface="Comic Sans MS"/>
              </a:rPr>
              <a:t> </a:t>
            </a:r>
            <a:r>
              <a:rPr sz="2400" spc="-5" dirty="0" err="1">
                <a:latin typeface="Comic Sans MS"/>
                <a:cs typeface="Comic Sans MS"/>
              </a:rPr>
              <a:t>generador</a:t>
            </a:r>
            <a:r>
              <a:rPr sz="2400" spc="-5" dirty="0">
                <a:latin typeface="Comic Sans MS"/>
                <a:cs typeface="Comic Sans MS"/>
              </a:rPr>
              <a:t> cuando la unidad está fuera de línea lo que</a:t>
            </a:r>
            <a:r>
              <a:rPr lang="es-AR" sz="2400" spc="-5" dirty="0">
                <a:latin typeface="Comic Sans MS"/>
                <a:cs typeface="Comic Sans MS"/>
              </a:rPr>
              <a:t> </a:t>
            </a:r>
            <a:r>
              <a:rPr sz="2400" spc="-5" dirty="0" err="1">
                <a:latin typeface="Comic Sans MS"/>
                <a:cs typeface="Comic Sans MS"/>
              </a:rPr>
              <a:t>puede</a:t>
            </a:r>
            <a:r>
              <a:rPr sz="2400" dirty="0">
                <a:latin typeface="Comic Sans MS"/>
                <a:cs typeface="Comic Sans MS"/>
              </a:rPr>
              <a:t> </a:t>
            </a:r>
            <a:r>
              <a:rPr sz="2400" spc="-5" dirty="0">
                <a:latin typeface="Comic Sans MS"/>
                <a:cs typeface="Comic Sans MS"/>
              </a:rPr>
              <a:t>evitar</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estos</a:t>
            </a:r>
            <a:r>
              <a:rPr sz="2400" dirty="0">
                <a:latin typeface="Comic Sans MS"/>
                <a:cs typeface="Comic Sans MS"/>
              </a:rPr>
              <a:t> </a:t>
            </a:r>
            <a:r>
              <a:rPr sz="2400" spc="-5" dirty="0">
                <a:latin typeface="Comic Sans MS"/>
                <a:cs typeface="Comic Sans MS"/>
              </a:rPr>
              <a:t>relés</a:t>
            </a:r>
            <a:r>
              <a:rPr sz="2400" dirty="0">
                <a:latin typeface="Comic Sans MS"/>
                <a:cs typeface="Comic Sans MS"/>
              </a:rPr>
              <a:t> </a:t>
            </a:r>
            <a:r>
              <a:rPr sz="2400" spc="-5" dirty="0">
                <a:latin typeface="Comic Sans MS"/>
                <a:cs typeface="Comic Sans MS"/>
              </a:rPr>
              <a:t>operen</a:t>
            </a:r>
            <a:r>
              <a:rPr sz="2400" dirty="0">
                <a:latin typeface="Comic Sans MS"/>
                <a:cs typeface="Comic Sans MS"/>
              </a:rPr>
              <a:t> </a:t>
            </a:r>
            <a:r>
              <a:rPr sz="2400" spc="-5" dirty="0" err="1">
                <a:latin typeface="Comic Sans MS"/>
                <a:cs typeface="Comic Sans MS"/>
              </a:rPr>
              <a:t>como</a:t>
            </a:r>
            <a:r>
              <a:rPr sz="2400" dirty="0">
                <a:latin typeface="Comic Sans MS"/>
                <a:cs typeface="Comic Sans MS"/>
              </a:rPr>
              <a:t> </a:t>
            </a:r>
            <a:r>
              <a:rPr sz="2400" spc="-5" dirty="0" err="1">
                <a:latin typeface="Comic Sans MS"/>
                <a:cs typeface="Comic Sans MS"/>
              </a:rPr>
              <a:t>protección</a:t>
            </a:r>
            <a:r>
              <a:rPr lang="es-AR" sz="2400" spc="-5" dirty="0">
                <a:latin typeface="Comic Sans MS"/>
                <a:cs typeface="Comic Sans MS"/>
              </a:rPr>
              <a:t> </a:t>
            </a:r>
            <a:r>
              <a:rPr sz="2400" spc="-5" dirty="0">
                <a:latin typeface="Comic Sans MS"/>
                <a:cs typeface="Comic Sans MS"/>
              </a:rPr>
              <a:t>contra la energización inadvertida.</a:t>
            </a:r>
            <a:r>
              <a:rPr sz="2400" dirty="0">
                <a:latin typeface="Comic Sans MS"/>
                <a:cs typeface="Comic Sans MS"/>
              </a:rPr>
              <a:t> </a:t>
            </a:r>
            <a:r>
              <a:rPr sz="2400" spc="-5" dirty="0">
                <a:latin typeface="Comic Sans MS"/>
                <a:cs typeface="Comic Sans MS"/>
              </a:rPr>
              <a:t>En muchos casos, los</a:t>
            </a:r>
            <a:r>
              <a:rPr lang="es-AR" sz="2400" spc="-5" dirty="0">
                <a:latin typeface="Comic Sans MS"/>
                <a:cs typeface="Comic Sans MS"/>
              </a:rPr>
              <a:t> </a:t>
            </a:r>
            <a:r>
              <a:rPr sz="2400" spc="-5" dirty="0" err="1">
                <a:latin typeface="Comic Sans MS"/>
                <a:cs typeface="Comic Sans MS"/>
              </a:rPr>
              <a:t>ingenieros</a:t>
            </a:r>
            <a:r>
              <a:rPr sz="2400" dirty="0">
                <a:latin typeface="Comic Sans MS"/>
                <a:cs typeface="Comic Sans MS"/>
              </a:rPr>
              <a:t> </a:t>
            </a:r>
            <a:r>
              <a:rPr sz="2400" spc="-5" dirty="0">
                <a:latin typeface="Comic Sans MS"/>
                <a:cs typeface="Comic Sans MS"/>
              </a:rPr>
              <a:t>no</a:t>
            </a:r>
            <a:r>
              <a:rPr sz="2400" spc="5" dirty="0">
                <a:latin typeface="Comic Sans MS"/>
                <a:cs typeface="Comic Sans MS"/>
              </a:rPr>
              <a:t> </a:t>
            </a:r>
            <a:r>
              <a:rPr sz="2400" spc="-5" dirty="0">
                <a:latin typeface="Comic Sans MS"/>
                <a:cs typeface="Comic Sans MS"/>
              </a:rPr>
              <a:t>reconocen</a:t>
            </a:r>
            <a:r>
              <a:rPr sz="2400" spc="5" dirty="0">
                <a:latin typeface="Comic Sans MS"/>
                <a:cs typeface="Comic Sans MS"/>
              </a:rPr>
              <a:t> </a:t>
            </a:r>
            <a:r>
              <a:rPr sz="2400" spc="-5" dirty="0">
                <a:latin typeface="Comic Sans MS"/>
                <a:cs typeface="Comic Sans MS"/>
              </a:rPr>
              <a:t>esta</a:t>
            </a:r>
            <a:r>
              <a:rPr sz="2400" spc="5" dirty="0">
                <a:latin typeface="Comic Sans MS"/>
                <a:cs typeface="Comic Sans MS"/>
              </a:rPr>
              <a:t> </a:t>
            </a:r>
            <a:r>
              <a:rPr sz="2400" spc="-5" dirty="0">
                <a:latin typeface="Comic Sans MS"/>
                <a:cs typeface="Comic Sans MS"/>
              </a:rPr>
              <a:t>falla</a:t>
            </a:r>
            <a:r>
              <a:rPr sz="2400" spc="5" dirty="0">
                <a:latin typeface="Comic Sans MS"/>
                <a:cs typeface="Comic Sans MS"/>
              </a:rPr>
              <a:t> </a:t>
            </a:r>
            <a:r>
              <a:rPr sz="2400" spc="-5" dirty="0">
                <a:latin typeface="Comic Sans MS"/>
                <a:cs typeface="Comic Sans MS"/>
              </a:rPr>
              <a:t>de</a:t>
            </a:r>
            <a:r>
              <a:rPr sz="2400" spc="5" dirty="0">
                <a:latin typeface="Comic Sans MS"/>
                <a:cs typeface="Comic Sans MS"/>
              </a:rPr>
              <a:t> </a:t>
            </a:r>
            <a:r>
              <a:rPr sz="2400" spc="-5" dirty="0">
                <a:latin typeface="Comic Sans MS"/>
                <a:cs typeface="Comic Sans MS"/>
              </a:rPr>
              <a:t>la</a:t>
            </a:r>
            <a:r>
              <a:rPr sz="2400" spc="5" dirty="0">
                <a:latin typeface="Comic Sans MS"/>
                <a:cs typeface="Comic Sans MS"/>
              </a:rPr>
              <a:t> </a:t>
            </a:r>
            <a:r>
              <a:rPr sz="2400" spc="-5" dirty="0">
                <a:latin typeface="Comic Sans MS"/>
                <a:cs typeface="Comic Sans MS"/>
              </a:rPr>
              <a:t>protección.</a:t>
            </a:r>
            <a:endParaRPr sz="2400" dirty="0">
              <a:latin typeface="Comic Sans MS"/>
              <a:cs typeface="Comic Sans MS"/>
            </a:endParaRPr>
          </a:p>
        </p:txBody>
      </p:sp>
    </p:spTree>
    <p:extLst>
      <p:ext uri="{BB962C8B-B14F-4D97-AF65-F5344CB8AC3E}">
        <p14:creationId xmlns="" xmlns:p14="http://schemas.microsoft.com/office/powerpoint/2010/main" val="249557930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330200" y="457200"/>
            <a:ext cx="17297400" cy="1859483"/>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RELÉS DE PÉRDIDA DE CAMPO: </a:t>
            </a:r>
            <a:r>
              <a:rPr sz="2400" spc="-5" dirty="0">
                <a:latin typeface="Comic Sans MS"/>
                <a:cs typeface="Comic Sans MS"/>
              </a:rPr>
              <a:t>Los relés de </a:t>
            </a:r>
            <a:r>
              <a:rPr sz="2400" spc="-5" dirty="0" err="1">
                <a:latin typeface="Comic Sans MS"/>
                <a:cs typeface="Comic Sans MS"/>
              </a:rPr>
              <a:t>pérdida</a:t>
            </a:r>
            <a:r>
              <a:rPr lang="es-A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campo</a:t>
            </a:r>
            <a:r>
              <a:rPr sz="2400" dirty="0">
                <a:latin typeface="Comic Sans MS"/>
                <a:cs typeface="Comic Sans MS"/>
              </a:rPr>
              <a:t> </a:t>
            </a:r>
            <a:r>
              <a:rPr sz="2400" spc="-5" dirty="0">
                <a:latin typeface="Comic Sans MS"/>
                <a:cs typeface="Comic Sans MS"/>
              </a:rPr>
              <a:t>dependen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tensión.</a:t>
            </a:r>
            <a:r>
              <a:rPr sz="2400" dirty="0">
                <a:latin typeface="Comic Sans MS"/>
                <a:cs typeface="Comic Sans MS"/>
              </a:rPr>
              <a:t> </a:t>
            </a:r>
            <a:r>
              <a:rPr sz="2400" spc="-5" dirty="0">
                <a:latin typeface="Comic Sans MS"/>
                <a:cs typeface="Comic Sans MS"/>
              </a:rPr>
              <a:t>Si</a:t>
            </a:r>
            <a:r>
              <a:rPr sz="2400" spc="254" dirty="0">
                <a:latin typeface="Comic Sans MS"/>
                <a:cs typeface="Comic Sans MS"/>
              </a:rPr>
              <a:t> </a:t>
            </a:r>
            <a:r>
              <a:rPr sz="2400" spc="-5" dirty="0">
                <a:latin typeface="Comic Sans MS"/>
                <a:cs typeface="Comic Sans MS"/>
              </a:rPr>
              <a:t>la</a:t>
            </a:r>
            <a:r>
              <a:rPr sz="2400" spc="260" dirty="0">
                <a:latin typeface="Comic Sans MS"/>
                <a:cs typeface="Comic Sans MS"/>
              </a:rPr>
              <a:t> </a:t>
            </a:r>
            <a:r>
              <a:rPr sz="2400" spc="-5" dirty="0" err="1">
                <a:latin typeface="Comic Sans MS"/>
                <a:cs typeface="Comic Sans MS"/>
              </a:rPr>
              <a:t>fuente</a:t>
            </a:r>
            <a:r>
              <a:rPr sz="2400" spc="26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tensión</a:t>
            </a:r>
            <a:r>
              <a:rPr sz="2400" spc="-5" dirty="0">
                <a:latin typeface="Comic Sans MS"/>
                <a:cs typeface="Comic Sans MS"/>
              </a:rPr>
              <a:t> es desconectada cuando la unidad está </a:t>
            </a:r>
            <a:r>
              <a:rPr sz="2400" spc="-5" dirty="0" err="1">
                <a:latin typeface="Comic Sans MS"/>
                <a:cs typeface="Comic Sans MS"/>
              </a:rPr>
              <a:t>fuera</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línea</a:t>
            </a:r>
            <a:r>
              <a:rPr sz="2400" spc="-5" dirty="0">
                <a:latin typeface="Comic Sans MS"/>
                <a:cs typeface="Comic Sans MS"/>
              </a:rPr>
              <a:t>, este relé no operará.</a:t>
            </a:r>
            <a:r>
              <a:rPr sz="2400" dirty="0">
                <a:latin typeface="Comic Sans MS"/>
                <a:cs typeface="Comic Sans MS"/>
              </a:rPr>
              <a:t> </a:t>
            </a:r>
            <a:r>
              <a:rPr sz="2400" spc="-5" dirty="0">
                <a:latin typeface="Comic Sans MS"/>
                <a:cs typeface="Comic Sans MS"/>
              </a:rPr>
              <a:t>También debe notarse que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relé</a:t>
            </a:r>
            <a:r>
              <a:rPr sz="2400" spc="-5" dirty="0">
                <a:latin typeface="Comic Sans MS"/>
                <a:cs typeface="Comic Sans MS"/>
              </a:rPr>
              <a:t> de pérdida de campo es muchas veces </a:t>
            </a:r>
            <a:r>
              <a:rPr sz="2400" spc="-5" dirty="0" err="1">
                <a:latin typeface="Comic Sans MS"/>
                <a:cs typeface="Comic Sans MS"/>
              </a:rPr>
              <a:t>sacado</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servicio</a:t>
            </a:r>
            <a:r>
              <a:rPr sz="2400" spc="-5" dirty="0">
                <a:latin typeface="Comic Sans MS"/>
                <a:cs typeface="Comic Sans MS"/>
              </a:rPr>
              <a:t> por un switch desconectador y/o contactos 52 a</a:t>
            </a:r>
            <a:r>
              <a:rPr lang="es-A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interruptor</a:t>
            </a:r>
            <a:r>
              <a:rPr sz="2400" dirty="0">
                <a:latin typeface="Comic Sans MS"/>
                <a:cs typeface="Comic Sans MS"/>
              </a:rPr>
              <a:t> </a:t>
            </a:r>
            <a:r>
              <a:rPr sz="2400" spc="-5" dirty="0">
                <a:latin typeface="Comic Sans MS"/>
                <a:cs typeface="Comic Sans MS"/>
              </a:rPr>
              <a:t>cuando</a:t>
            </a:r>
            <a:r>
              <a:rPr sz="2400" dirty="0">
                <a:latin typeface="Comic Sans MS"/>
                <a:cs typeface="Comic Sans MS"/>
              </a:rPr>
              <a:t> </a:t>
            </a:r>
            <a:r>
              <a:rPr sz="2400" spc="-5" dirty="0">
                <a:latin typeface="Comic Sans MS"/>
                <a:cs typeface="Comic Sans MS"/>
              </a:rPr>
              <a:t>la</a:t>
            </a:r>
            <a:r>
              <a:rPr sz="2400" spc="254" dirty="0">
                <a:latin typeface="Comic Sans MS"/>
                <a:cs typeface="Comic Sans MS"/>
              </a:rPr>
              <a:t> </a:t>
            </a:r>
            <a:r>
              <a:rPr sz="2400" spc="-5" dirty="0">
                <a:latin typeface="Comic Sans MS"/>
                <a:cs typeface="Comic Sans MS"/>
              </a:rPr>
              <a:t>máquina</a:t>
            </a:r>
            <a:r>
              <a:rPr sz="2400" spc="260" dirty="0">
                <a:latin typeface="Comic Sans MS"/>
                <a:cs typeface="Comic Sans MS"/>
              </a:rPr>
              <a:t> </a:t>
            </a:r>
            <a:r>
              <a:rPr sz="2400" spc="-5" dirty="0">
                <a:latin typeface="Comic Sans MS"/>
                <a:cs typeface="Comic Sans MS"/>
              </a:rPr>
              <a:t>está fuera</a:t>
            </a:r>
            <a:r>
              <a:rPr sz="2400" spc="260" dirty="0">
                <a:latin typeface="Comic Sans MS"/>
                <a:cs typeface="Comic Sans MS"/>
              </a:rPr>
              <a:t> </a:t>
            </a:r>
            <a:r>
              <a:rPr sz="2400" spc="-5" dirty="0">
                <a:latin typeface="Comic Sans MS"/>
                <a:cs typeface="Comic Sans MS"/>
              </a:rPr>
              <a:t>de </a:t>
            </a:r>
            <a:r>
              <a:rPr sz="2400" spc="-5" dirty="0" err="1">
                <a:latin typeface="Comic Sans MS"/>
                <a:cs typeface="Comic Sans MS"/>
              </a:rPr>
              <a:t>línea</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Por lo tanto, dependiendo de cómo ocurre la </a:t>
            </a:r>
            <a:r>
              <a:rPr sz="2400" spc="-5" dirty="0" err="1">
                <a:latin typeface="Comic Sans MS"/>
                <a:cs typeface="Comic Sans MS"/>
              </a:rPr>
              <a:t>energización</a:t>
            </a:r>
            <a:r>
              <a:rPr lang="es-AR" sz="2400" spc="-5" dirty="0">
                <a:latin typeface="Comic Sans MS"/>
                <a:cs typeface="Comic Sans MS"/>
              </a:rPr>
              <a:t> </a:t>
            </a:r>
            <a:r>
              <a:rPr sz="2400" spc="-5" dirty="0" err="1">
                <a:latin typeface="Comic Sans MS"/>
                <a:cs typeface="Comic Sans MS"/>
              </a:rPr>
              <a:t>inadvertida</a:t>
            </a:r>
            <a:r>
              <a:rPr sz="2400" spc="-5" dirty="0">
                <a:latin typeface="Comic Sans MS"/>
                <a:cs typeface="Comic Sans MS"/>
              </a:rPr>
              <a:t>, la protección de pérdida de campo </a:t>
            </a:r>
            <a:r>
              <a:rPr sz="2400" spc="-5" dirty="0" err="1">
                <a:latin typeface="Comic Sans MS"/>
                <a:cs typeface="Comic Sans MS"/>
              </a:rPr>
              <a:t>podría</a:t>
            </a:r>
            <a:r>
              <a:rPr lang="es-AR" sz="2400" spc="-5" dirty="0">
                <a:latin typeface="Comic Sans MS"/>
                <a:cs typeface="Comic Sans MS"/>
              </a:rPr>
              <a:t> </a:t>
            </a:r>
            <a:r>
              <a:rPr sz="2400" spc="-5" dirty="0" err="1">
                <a:latin typeface="Comic Sans MS"/>
                <a:cs typeface="Comic Sans MS"/>
              </a:rPr>
              <a:t>estar</a:t>
            </a:r>
            <a:r>
              <a:rPr sz="2400" spc="-5" dirty="0">
                <a:latin typeface="Comic Sans MS"/>
                <a:cs typeface="Comic Sans MS"/>
              </a:rPr>
              <a:t> deshabilitada.</a:t>
            </a:r>
            <a:endParaRPr sz="2400" dirty="0">
              <a:latin typeface="Comic Sans MS"/>
              <a:cs typeface="Comic Sans MS"/>
            </a:endParaRPr>
          </a:p>
        </p:txBody>
      </p:sp>
    </p:spTree>
    <p:extLst>
      <p:ext uri="{BB962C8B-B14F-4D97-AF65-F5344CB8AC3E}">
        <p14:creationId xmlns="" xmlns:p14="http://schemas.microsoft.com/office/powerpoint/2010/main" val="18012263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p:nvPr/>
        </p:nvSpPr>
        <p:spPr>
          <a:xfrm>
            <a:off x="330200" y="381000"/>
            <a:ext cx="17221200" cy="2564676"/>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RELÉS DE POTENCIA INVERSA: </a:t>
            </a:r>
            <a:r>
              <a:rPr sz="2400" spc="-5" dirty="0">
                <a:latin typeface="Comic Sans MS"/>
                <a:cs typeface="Comic Sans MS"/>
              </a:rPr>
              <a:t>El nivel de </a:t>
            </a:r>
            <a:r>
              <a:rPr sz="2400" spc="-5" dirty="0" err="1">
                <a:latin typeface="Comic Sans MS"/>
                <a:cs typeface="Comic Sans MS"/>
              </a:rPr>
              <a:t>potencia</a:t>
            </a:r>
            <a:r>
              <a:rPr lang="es-AR" sz="2400" spc="-5" dirty="0">
                <a:latin typeface="Comic Sans MS"/>
                <a:cs typeface="Comic Sans MS"/>
              </a:rPr>
              <a:t> </a:t>
            </a:r>
            <a:r>
              <a:rPr sz="2400" spc="-5" dirty="0" err="1">
                <a:latin typeface="Comic Sans MS"/>
                <a:cs typeface="Comic Sans MS"/>
              </a:rPr>
              <a:t>resultante</a:t>
            </a:r>
            <a:r>
              <a:rPr sz="2400" spc="-5" dirty="0">
                <a:latin typeface="Comic Sans MS"/>
                <a:cs typeface="Comic Sans MS"/>
              </a:rPr>
              <a:t> de la energización </a:t>
            </a:r>
            <a:r>
              <a:rPr sz="2400" spc="-5" dirty="0" err="1">
                <a:latin typeface="Comic Sans MS"/>
                <a:cs typeface="Comic Sans MS"/>
              </a:rPr>
              <a:t>inadvertida</a:t>
            </a:r>
            <a:r>
              <a:rPr sz="2400" spc="-5" dirty="0">
                <a:latin typeface="Comic Sans MS"/>
                <a:cs typeface="Comic Sans MS"/>
              </a:rPr>
              <a:t> </a:t>
            </a:r>
            <a:r>
              <a:rPr sz="2400" spc="-5" dirty="0" err="1">
                <a:latin typeface="Comic Sans MS"/>
                <a:cs typeface="Comic Sans MS"/>
              </a:rPr>
              <a:t>generalmente</a:t>
            </a:r>
            <a:r>
              <a:rPr lang="es-AR" sz="2400" spc="-5" dirty="0">
                <a:latin typeface="Comic Sans MS"/>
                <a:cs typeface="Comic Sans MS"/>
              </a:rPr>
              <a:t> </a:t>
            </a:r>
            <a:r>
              <a:rPr sz="2400" spc="-5" dirty="0" err="1">
                <a:latin typeface="Comic Sans MS"/>
                <a:cs typeface="Comic Sans MS"/>
              </a:rPr>
              <a:t>está</a:t>
            </a:r>
            <a:r>
              <a:rPr sz="2400" dirty="0">
                <a:latin typeface="Comic Sans MS"/>
                <a:cs typeface="Comic Sans MS"/>
              </a:rPr>
              <a:t> </a:t>
            </a:r>
            <a:r>
              <a:rPr sz="2400" spc="-5" dirty="0">
                <a:latin typeface="Comic Sans MS"/>
                <a:cs typeface="Comic Sans MS"/>
              </a:rPr>
              <a:t>dentro del rango de pickup del relé de </a:t>
            </a:r>
            <a:r>
              <a:rPr sz="2400" spc="-5" dirty="0" err="1">
                <a:latin typeface="Comic Sans MS"/>
                <a:cs typeface="Comic Sans MS"/>
              </a:rPr>
              <a:t>potencia</a:t>
            </a:r>
            <a:r>
              <a:rPr lang="es-AR" sz="2400" spc="-5" dirty="0">
                <a:latin typeface="Comic Sans MS"/>
                <a:cs typeface="Comic Sans MS"/>
              </a:rPr>
              <a:t> </a:t>
            </a:r>
            <a:r>
              <a:rPr sz="2400" spc="-5" dirty="0" err="1">
                <a:latin typeface="Comic Sans MS"/>
                <a:cs typeface="Comic Sans MS"/>
              </a:rPr>
              <a:t>inversa</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El disparo de este relé es </a:t>
            </a:r>
            <a:r>
              <a:rPr sz="2400" spc="-5" dirty="0" err="1">
                <a:latin typeface="Comic Sans MS"/>
                <a:cs typeface="Comic Sans MS"/>
              </a:rPr>
              <a:t>bastante</a:t>
            </a:r>
            <a:r>
              <a:rPr sz="2400" spc="-5" dirty="0">
                <a:latin typeface="Comic Sans MS"/>
                <a:cs typeface="Comic Sans MS"/>
              </a:rPr>
              <a:t> </a:t>
            </a:r>
            <a:r>
              <a:rPr sz="2400" spc="-5" dirty="0" err="1">
                <a:latin typeface="Comic Sans MS"/>
                <a:cs typeface="Comic Sans MS"/>
              </a:rPr>
              <a:t>retardado</a:t>
            </a:r>
            <a:r>
              <a:rPr lang="es-AR" sz="2400" spc="-5" dirty="0">
                <a:latin typeface="Comic Sans MS"/>
                <a:cs typeface="Comic Sans MS"/>
              </a:rPr>
              <a:t> </a:t>
            </a:r>
            <a:r>
              <a:rPr sz="2400" spc="-5" dirty="0">
                <a:latin typeface="Comic Sans MS"/>
                <a:cs typeface="Comic Sans MS"/>
              </a:rPr>
              <a:t>(normalmente</a:t>
            </a:r>
            <a:r>
              <a:rPr sz="2400" spc="155" dirty="0">
                <a:latin typeface="Comic Sans MS"/>
                <a:cs typeface="Comic Sans MS"/>
              </a:rPr>
              <a:t> </a:t>
            </a:r>
            <a:r>
              <a:rPr sz="2400" spc="-5" dirty="0">
                <a:latin typeface="Comic Sans MS"/>
                <a:cs typeface="Comic Sans MS"/>
              </a:rPr>
              <a:t>30</a:t>
            </a:r>
            <a:r>
              <a:rPr sz="2400" spc="155" dirty="0">
                <a:latin typeface="Comic Sans MS"/>
                <a:cs typeface="Comic Sans MS"/>
              </a:rPr>
              <a:t> </a:t>
            </a:r>
            <a:r>
              <a:rPr sz="2400" spc="-5" dirty="0">
                <a:latin typeface="Comic Sans MS"/>
                <a:cs typeface="Comic Sans MS"/>
              </a:rPr>
              <a:t>segundos</a:t>
            </a:r>
            <a:r>
              <a:rPr sz="2400" spc="155" dirty="0">
                <a:latin typeface="Comic Sans MS"/>
                <a:cs typeface="Comic Sans MS"/>
              </a:rPr>
              <a:t> </a:t>
            </a:r>
            <a:r>
              <a:rPr sz="2400" spc="-5" dirty="0">
                <a:latin typeface="Comic Sans MS"/>
                <a:cs typeface="Comic Sans MS"/>
              </a:rPr>
              <a:t>o</a:t>
            </a:r>
            <a:r>
              <a:rPr sz="2400" spc="160" dirty="0">
                <a:latin typeface="Comic Sans MS"/>
                <a:cs typeface="Comic Sans MS"/>
              </a:rPr>
              <a:t> </a:t>
            </a:r>
            <a:r>
              <a:rPr sz="2400" spc="-5" dirty="0">
                <a:latin typeface="Comic Sans MS"/>
                <a:cs typeface="Comic Sans MS"/>
              </a:rPr>
              <a:t>más)</a:t>
            </a:r>
            <a:r>
              <a:rPr sz="2400" spc="155" dirty="0">
                <a:latin typeface="Comic Sans MS"/>
                <a:cs typeface="Comic Sans MS"/>
              </a:rPr>
              <a:t> </a:t>
            </a:r>
            <a:r>
              <a:rPr sz="2400" spc="-5" dirty="0">
                <a:latin typeface="Comic Sans MS"/>
                <a:cs typeface="Comic Sans MS"/>
              </a:rPr>
              <a:t>el</a:t>
            </a:r>
            <a:r>
              <a:rPr sz="2400" spc="150" dirty="0">
                <a:latin typeface="Comic Sans MS"/>
                <a:cs typeface="Comic Sans MS"/>
              </a:rPr>
              <a:t> </a:t>
            </a:r>
            <a:r>
              <a:rPr sz="2400" spc="-5" dirty="0">
                <a:latin typeface="Comic Sans MS"/>
                <a:cs typeface="Comic Sans MS"/>
              </a:rPr>
              <a:t>cual</a:t>
            </a:r>
            <a:r>
              <a:rPr sz="2400" spc="155" dirty="0">
                <a:latin typeface="Comic Sans MS"/>
                <a:cs typeface="Comic Sans MS"/>
              </a:rPr>
              <a:t> </a:t>
            </a:r>
            <a:r>
              <a:rPr sz="2400" spc="-5" dirty="0">
                <a:latin typeface="Comic Sans MS"/>
                <a:cs typeface="Comic Sans MS"/>
              </a:rPr>
              <a:t>es</a:t>
            </a:r>
            <a:r>
              <a:rPr sz="2400" spc="150" dirty="0">
                <a:latin typeface="Comic Sans MS"/>
                <a:cs typeface="Comic Sans MS"/>
              </a:rPr>
              <a:t> </a:t>
            </a:r>
            <a:r>
              <a:rPr sz="2400" spc="-5" dirty="0">
                <a:latin typeface="Comic Sans MS"/>
                <a:cs typeface="Comic Sans MS"/>
              </a:rPr>
              <a:t>un</a:t>
            </a:r>
            <a:r>
              <a:rPr sz="2400" spc="150" dirty="0">
                <a:latin typeface="Comic Sans MS"/>
                <a:cs typeface="Comic Sans MS"/>
              </a:rPr>
              <a:t> </a:t>
            </a:r>
            <a:r>
              <a:rPr sz="2400" spc="-5" dirty="0" err="1">
                <a:latin typeface="Comic Sans MS"/>
                <a:cs typeface="Comic Sans MS"/>
              </a:rPr>
              <a:t>tiempo</a:t>
            </a:r>
            <a:r>
              <a:rPr lang="es-AR" sz="2400" spc="-5" dirty="0">
                <a:latin typeface="Comic Sans MS"/>
                <a:cs typeface="Comic Sans MS"/>
              </a:rPr>
              <a:t> </a:t>
            </a:r>
            <a:r>
              <a:rPr sz="2400" spc="-5" dirty="0" err="1">
                <a:latin typeface="Comic Sans MS"/>
                <a:cs typeface="Comic Sans MS"/>
              </a:rPr>
              <a:t>muy</a:t>
            </a:r>
            <a:r>
              <a:rPr sz="2400" spc="-5" dirty="0">
                <a:latin typeface="Comic Sans MS"/>
                <a:cs typeface="Comic Sans MS"/>
              </a:rPr>
              <a:t> grande para prevenir daño al generador.</a:t>
            </a:r>
            <a:r>
              <a:rPr sz="2400" dirty="0">
                <a:latin typeface="Comic Sans MS"/>
                <a:cs typeface="Comic Sans MS"/>
              </a:rPr>
              <a:t> </a:t>
            </a:r>
            <a:r>
              <a:rPr sz="2400" spc="-5" dirty="0">
                <a:latin typeface="Comic Sans MS"/>
                <a:cs typeface="Comic Sans MS"/>
              </a:rPr>
              <a:t>En </a:t>
            </a:r>
            <a:r>
              <a:rPr sz="2400" spc="-5" dirty="0" err="1">
                <a:latin typeface="Comic Sans MS"/>
                <a:cs typeface="Comic Sans MS"/>
              </a:rPr>
              <a:t>algunos</a:t>
            </a:r>
            <a:r>
              <a:rPr lang="es-AR" sz="2400" spc="-5" dirty="0">
                <a:latin typeface="Comic Sans MS"/>
                <a:cs typeface="Comic Sans MS"/>
              </a:rPr>
              <a:t> </a:t>
            </a:r>
            <a:r>
              <a:rPr sz="2400" spc="-5" dirty="0" err="1">
                <a:latin typeface="Comic Sans MS"/>
                <a:cs typeface="Comic Sans MS"/>
              </a:rPr>
              <a:t>tipos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estos</a:t>
            </a:r>
            <a:r>
              <a:rPr sz="2400" dirty="0">
                <a:latin typeface="Comic Sans MS"/>
                <a:cs typeface="Comic Sans MS"/>
              </a:rPr>
              <a:t> </a:t>
            </a:r>
            <a:r>
              <a:rPr sz="2400" spc="-5" dirty="0">
                <a:latin typeface="Comic Sans MS"/>
                <a:cs typeface="Comic Sans MS"/>
              </a:rPr>
              <a:t>relés,</a:t>
            </a:r>
            <a:r>
              <a:rPr sz="2400" dirty="0">
                <a:latin typeface="Comic Sans MS"/>
                <a:cs typeface="Comic Sans MS"/>
              </a:rPr>
              <a:t> </a:t>
            </a:r>
            <a:r>
              <a:rPr sz="2400" spc="-5" dirty="0">
                <a:latin typeface="Comic Sans MS"/>
                <a:cs typeface="Comic Sans MS"/>
              </a:rPr>
              <a:t>este</a:t>
            </a:r>
            <a:r>
              <a:rPr sz="2400" dirty="0">
                <a:latin typeface="Comic Sans MS"/>
                <a:cs typeface="Comic Sans MS"/>
              </a:rPr>
              <a:t> </a:t>
            </a:r>
            <a:r>
              <a:rPr sz="2400" spc="-5" dirty="0">
                <a:latin typeface="Comic Sans MS"/>
                <a:cs typeface="Comic Sans MS"/>
              </a:rPr>
              <a:t>retardo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tiempo</a:t>
            </a:r>
            <a:r>
              <a:rPr sz="2400" dirty="0">
                <a:latin typeface="Comic Sans MS"/>
                <a:cs typeface="Comic Sans MS"/>
              </a:rPr>
              <a:t> </a:t>
            </a:r>
            <a:r>
              <a:rPr sz="2400" spc="-5" dirty="0">
                <a:latin typeface="Comic Sans MS"/>
                <a:cs typeface="Comic Sans MS"/>
              </a:rPr>
              <a:t>es</a:t>
            </a:r>
            <a:r>
              <a:rPr lang="es-AR" sz="2400" spc="-5" dirty="0">
                <a:latin typeface="Comic Sans MS"/>
                <a:cs typeface="Comic Sans MS"/>
              </a:rPr>
              <a:t> </a:t>
            </a:r>
            <a:r>
              <a:rPr sz="2400" spc="-5" dirty="0" err="1">
                <a:latin typeface="Comic Sans MS"/>
                <a:cs typeface="Comic Sans MS"/>
              </a:rPr>
              <a:t>introducido</a:t>
            </a:r>
            <a:r>
              <a:rPr sz="2400" spc="-5" dirty="0">
                <a:latin typeface="Comic Sans MS"/>
                <a:cs typeface="Comic Sans MS"/>
              </a:rPr>
              <a:t> a través de un timer operado con </a:t>
            </a:r>
            <a:r>
              <a:rPr sz="2400" spc="-5" dirty="0" err="1">
                <a:latin typeface="Comic Sans MS"/>
                <a:cs typeface="Comic Sans MS"/>
              </a:rPr>
              <a:t>tensión</a:t>
            </a:r>
            <a:r>
              <a:rPr sz="2400" spc="-5" dirty="0">
                <a:latin typeface="Comic Sans MS"/>
                <a:cs typeface="Comic Sans MS"/>
              </a:rPr>
              <a:t> de</a:t>
            </a:r>
            <a:r>
              <a:rPr lang="es-AR" sz="2400" spc="-5" dirty="0">
                <a:latin typeface="Comic Sans MS"/>
                <a:cs typeface="Comic Sans MS"/>
              </a:rPr>
              <a:t> </a:t>
            </a:r>
            <a:r>
              <a:rPr sz="2400" spc="-5" dirty="0">
                <a:latin typeface="Comic Sans MS"/>
                <a:cs typeface="Comic Sans MS"/>
              </a:rPr>
              <a:t>CA.</a:t>
            </a:r>
            <a:r>
              <a:rPr sz="2400" dirty="0">
                <a:latin typeface="Comic Sans MS"/>
                <a:cs typeface="Comic Sans MS"/>
              </a:rPr>
              <a:t> </a:t>
            </a:r>
            <a:r>
              <a:rPr sz="2400" spc="-5" dirty="0">
                <a:latin typeface="Comic Sans MS"/>
                <a:cs typeface="Comic Sans MS"/>
              </a:rPr>
              <a:t>cuyo nivel de pickup </a:t>
            </a:r>
            <a:r>
              <a:rPr sz="2400" spc="-10" dirty="0">
                <a:latin typeface="Comic Sans MS"/>
                <a:cs typeface="Comic Sans MS"/>
              </a:rPr>
              <a:t>requiere </a:t>
            </a:r>
            <a:r>
              <a:rPr sz="2400" spc="-5" dirty="0">
                <a:latin typeface="Comic Sans MS"/>
                <a:cs typeface="Comic Sans MS"/>
              </a:rPr>
              <a:t>que esté </a:t>
            </a:r>
            <a:r>
              <a:rPr sz="2400" spc="-5" dirty="0" err="1">
                <a:latin typeface="Comic Sans MS"/>
                <a:cs typeface="Comic Sans MS"/>
              </a:rPr>
              <a:t>presente</a:t>
            </a:r>
            <a:r>
              <a:rPr sz="2400" spc="-5"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a:latin typeface="Comic Sans MS"/>
                <a:cs typeface="Comic Sans MS"/>
              </a:rPr>
              <a:t>50% de la tensión nominal en terminales.</a:t>
            </a:r>
            <a:r>
              <a:rPr sz="2400" dirty="0">
                <a:latin typeface="Comic Sans MS"/>
                <a:cs typeface="Comic Sans MS"/>
              </a:rPr>
              <a:t> </a:t>
            </a:r>
            <a:r>
              <a:rPr sz="2400" spc="-5" dirty="0">
                <a:latin typeface="Comic Sans MS"/>
                <a:cs typeface="Comic Sans MS"/>
              </a:rPr>
              <a:t>Si la </a:t>
            </a:r>
            <a:r>
              <a:rPr sz="2400" spc="-5" dirty="0" err="1">
                <a:latin typeface="Comic Sans MS"/>
                <a:cs typeface="Comic Sans MS"/>
              </a:rPr>
              <a:t>tensión</a:t>
            </a:r>
            <a:r>
              <a:rPr sz="2400" spc="-5" dirty="0">
                <a:latin typeface="Comic Sans MS"/>
                <a:cs typeface="Comic Sans MS"/>
              </a:rPr>
              <a:t> en</a:t>
            </a:r>
            <a:r>
              <a:rPr lang="es-AR" sz="2400" spc="-5" dirty="0">
                <a:latin typeface="Comic Sans MS"/>
                <a:cs typeface="Comic Sans MS"/>
              </a:rPr>
              <a:t> </a:t>
            </a:r>
            <a:r>
              <a:rPr sz="2400" spc="-5" dirty="0" err="1">
                <a:latin typeface="Comic Sans MS"/>
                <a:cs typeface="Comic Sans MS"/>
              </a:rPr>
              <a:t>terminales</a:t>
            </a:r>
            <a:r>
              <a:rPr sz="2400" spc="240" dirty="0">
                <a:latin typeface="Comic Sans MS"/>
                <a:cs typeface="Comic Sans MS"/>
              </a:rPr>
              <a:t> </a:t>
            </a:r>
            <a:r>
              <a:rPr sz="2400" spc="-5" dirty="0">
                <a:latin typeface="Comic Sans MS"/>
                <a:cs typeface="Comic Sans MS"/>
              </a:rPr>
              <a:t>del</a:t>
            </a:r>
            <a:r>
              <a:rPr sz="2400" spc="245" dirty="0">
                <a:latin typeface="Comic Sans MS"/>
                <a:cs typeface="Comic Sans MS"/>
              </a:rPr>
              <a:t> </a:t>
            </a:r>
            <a:r>
              <a:rPr sz="2400" spc="-5" dirty="0">
                <a:latin typeface="Comic Sans MS"/>
                <a:cs typeface="Comic Sans MS"/>
              </a:rPr>
              <a:t>generador</a:t>
            </a:r>
            <a:r>
              <a:rPr sz="2400" spc="245" dirty="0">
                <a:latin typeface="Comic Sans MS"/>
                <a:cs typeface="Comic Sans MS"/>
              </a:rPr>
              <a:t> </a:t>
            </a:r>
            <a:r>
              <a:rPr sz="2400" spc="-5" dirty="0">
                <a:latin typeface="Comic Sans MS"/>
                <a:cs typeface="Comic Sans MS"/>
              </a:rPr>
              <a:t>está</a:t>
            </a:r>
            <a:r>
              <a:rPr sz="2400" spc="245" dirty="0">
                <a:latin typeface="Comic Sans MS"/>
                <a:cs typeface="Comic Sans MS"/>
              </a:rPr>
              <a:t> </a:t>
            </a:r>
            <a:r>
              <a:rPr sz="2400" spc="-5" dirty="0">
                <a:latin typeface="Comic Sans MS"/>
                <a:cs typeface="Comic Sans MS"/>
              </a:rPr>
              <a:t>abajo</a:t>
            </a:r>
            <a:r>
              <a:rPr sz="2400" spc="240" dirty="0">
                <a:latin typeface="Comic Sans MS"/>
                <a:cs typeface="Comic Sans MS"/>
              </a:rPr>
              <a:t> </a:t>
            </a:r>
            <a:r>
              <a:rPr sz="2400" spc="-5" dirty="0">
                <a:latin typeface="Comic Sans MS"/>
                <a:cs typeface="Comic Sans MS"/>
              </a:rPr>
              <a:t>de</a:t>
            </a:r>
            <a:r>
              <a:rPr sz="2400" spc="245" dirty="0">
                <a:latin typeface="Comic Sans MS"/>
                <a:cs typeface="Comic Sans MS"/>
              </a:rPr>
              <a:t> </a:t>
            </a:r>
            <a:r>
              <a:rPr sz="2400" spc="-5" dirty="0">
                <a:latin typeface="Comic Sans MS"/>
                <a:cs typeface="Comic Sans MS"/>
              </a:rPr>
              <a:t>este</a:t>
            </a:r>
            <a:r>
              <a:rPr sz="2400" spc="235" dirty="0">
                <a:latin typeface="Comic Sans MS"/>
                <a:cs typeface="Comic Sans MS"/>
              </a:rPr>
              <a:t> </a:t>
            </a:r>
            <a:r>
              <a:rPr sz="2400" spc="-5" dirty="0">
                <a:latin typeface="Comic Sans MS"/>
                <a:cs typeface="Comic Sans MS"/>
              </a:rPr>
              <a:t>nivel,</a:t>
            </a:r>
            <a:r>
              <a:rPr sz="2400" spc="235" dirty="0">
                <a:latin typeface="Comic Sans MS"/>
                <a:cs typeface="Comic Sans MS"/>
              </a:rPr>
              <a:t> </a:t>
            </a:r>
            <a:r>
              <a:rPr sz="2400" spc="-5" dirty="0" err="1">
                <a:latin typeface="Comic Sans MS"/>
                <a:cs typeface="Comic Sans MS"/>
              </a:rPr>
              <a:t>el</a:t>
            </a:r>
            <a:r>
              <a:rPr lang="en-US" sz="2400" spc="-5" dirty="0">
                <a:latin typeface="Comic Sans MS"/>
                <a:cs typeface="Comic Sans MS"/>
              </a:rPr>
              <a:t> </a:t>
            </a:r>
            <a:r>
              <a:rPr lang="es-MX" sz="2400" spc="-5" dirty="0">
                <a:latin typeface="Comic Sans MS"/>
                <a:cs typeface="Comic Sans MS"/>
              </a:rPr>
              <a:t>relé</a:t>
            </a:r>
            <a:r>
              <a:rPr lang="es-MX" sz="2400" spc="560" dirty="0">
                <a:latin typeface="Comic Sans MS"/>
                <a:cs typeface="Comic Sans MS"/>
              </a:rPr>
              <a:t> </a:t>
            </a:r>
            <a:r>
              <a:rPr lang="es-MX" sz="2400" spc="-5" dirty="0">
                <a:latin typeface="Comic Sans MS"/>
                <a:cs typeface="Comic Sans MS"/>
              </a:rPr>
              <a:t>no</a:t>
            </a:r>
            <a:r>
              <a:rPr lang="es-MX" sz="2400" spc="560" dirty="0">
                <a:latin typeface="Comic Sans MS"/>
                <a:cs typeface="Comic Sans MS"/>
              </a:rPr>
              <a:t> </a:t>
            </a:r>
            <a:r>
              <a:rPr lang="es-MX" sz="2400" spc="-5" dirty="0">
                <a:latin typeface="Comic Sans MS"/>
                <a:cs typeface="Comic Sans MS"/>
              </a:rPr>
              <a:t>operará. Si</a:t>
            </a:r>
            <a:r>
              <a:rPr lang="es-MX" sz="2400" spc="580" dirty="0">
                <a:latin typeface="Comic Sans MS"/>
                <a:cs typeface="Comic Sans MS"/>
              </a:rPr>
              <a:t> </a:t>
            </a:r>
            <a:r>
              <a:rPr lang="es-MX" sz="2400" spc="-5" dirty="0">
                <a:latin typeface="Comic Sans MS"/>
                <a:cs typeface="Comic Sans MS"/>
              </a:rPr>
              <a:t>la</a:t>
            </a:r>
            <a:r>
              <a:rPr lang="es-MX" sz="2400" spc="580" dirty="0">
                <a:latin typeface="Comic Sans MS"/>
                <a:cs typeface="Comic Sans MS"/>
              </a:rPr>
              <a:t> </a:t>
            </a:r>
            <a:r>
              <a:rPr lang="es-MX" sz="2400" spc="-5" dirty="0">
                <a:latin typeface="Comic Sans MS"/>
                <a:cs typeface="Comic Sans MS"/>
              </a:rPr>
              <a:t>fuente</a:t>
            </a:r>
            <a:r>
              <a:rPr lang="es-MX" sz="2400" spc="580" dirty="0">
                <a:latin typeface="Comic Sans MS"/>
                <a:cs typeface="Comic Sans MS"/>
              </a:rPr>
              <a:t> </a:t>
            </a:r>
            <a:r>
              <a:rPr lang="es-MX" sz="2400" spc="-5" dirty="0">
                <a:latin typeface="Comic Sans MS"/>
                <a:cs typeface="Comic Sans MS"/>
              </a:rPr>
              <a:t>de</a:t>
            </a:r>
            <a:r>
              <a:rPr lang="es-MX" sz="2400" spc="580" dirty="0">
                <a:latin typeface="Comic Sans MS"/>
                <a:cs typeface="Comic Sans MS"/>
              </a:rPr>
              <a:t> </a:t>
            </a:r>
            <a:r>
              <a:rPr lang="es-MX" sz="2400" spc="-5" dirty="0">
                <a:latin typeface="Comic Sans MS"/>
                <a:cs typeface="Comic Sans MS"/>
              </a:rPr>
              <a:t>potencial</a:t>
            </a:r>
            <a:r>
              <a:rPr lang="es-MX" sz="2400" spc="570" dirty="0">
                <a:latin typeface="Comic Sans MS"/>
                <a:cs typeface="Comic Sans MS"/>
              </a:rPr>
              <a:t> </a:t>
            </a:r>
            <a:r>
              <a:rPr lang="es-MX" sz="2400" spc="-5" dirty="0">
                <a:latin typeface="Comic Sans MS"/>
                <a:cs typeface="Comic Sans MS"/>
              </a:rPr>
              <a:t>es desconectada,</a:t>
            </a:r>
            <a:r>
              <a:rPr lang="es-MX" sz="2400" spc="10" dirty="0">
                <a:latin typeface="Comic Sans MS"/>
                <a:cs typeface="Comic Sans MS"/>
              </a:rPr>
              <a:t> </a:t>
            </a:r>
            <a:r>
              <a:rPr lang="es-MX" sz="2400" spc="-5" dirty="0">
                <a:latin typeface="Comic Sans MS"/>
                <a:cs typeface="Comic Sans MS"/>
              </a:rPr>
              <a:t>el</a:t>
            </a:r>
            <a:r>
              <a:rPr lang="es-MX" sz="2400" spc="10" dirty="0">
                <a:latin typeface="Comic Sans MS"/>
                <a:cs typeface="Comic Sans MS"/>
              </a:rPr>
              <a:t> </a:t>
            </a:r>
            <a:r>
              <a:rPr lang="es-MX" sz="2400" spc="-5" dirty="0">
                <a:latin typeface="Comic Sans MS"/>
                <a:cs typeface="Comic Sans MS"/>
              </a:rPr>
              <a:t>relé</a:t>
            </a:r>
            <a:r>
              <a:rPr lang="es-MX" sz="2400" spc="10"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potencia</a:t>
            </a:r>
            <a:r>
              <a:rPr lang="es-MX" sz="2400" spc="10" dirty="0">
                <a:latin typeface="Comic Sans MS"/>
                <a:cs typeface="Comic Sans MS"/>
              </a:rPr>
              <a:t> </a:t>
            </a:r>
            <a:r>
              <a:rPr lang="es-MX" sz="2400" spc="-5" dirty="0">
                <a:latin typeface="Comic Sans MS"/>
                <a:cs typeface="Comic Sans MS"/>
              </a:rPr>
              <a:t>inversa</a:t>
            </a:r>
            <a:r>
              <a:rPr lang="es-MX" sz="2400" spc="15" dirty="0">
                <a:latin typeface="Comic Sans MS"/>
                <a:cs typeface="Comic Sans MS"/>
              </a:rPr>
              <a:t> </a:t>
            </a:r>
            <a:r>
              <a:rPr lang="es-MX" sz="2400" spc="-5" dirty="0">
                <a:latin typeface="Comic Sans MS"/>
                <a:cs typeface="Comic Sans MS"/>
              </a:rPr>
              <a:t>es</a:t>
            </a:r>
            <a:r>
              <a:rPr lang="es-MX" sz="2400" spc="5" dirty="0">
                <a:latin typeface="Comic Sans MS"/>
                <a:cs typeface="Comic Sans MS"/>
              </a:rPr>
              <a:t> </a:t>
            </a:r>
            <a:r>
              <a:rPr lang="es-MX" sz="2400" spc="-5" dirty="0">
                <a:latin typeface="Comic Sans MS"/>
                <a:cs typeface="Comic Sans MS"/>
              </a:rPr>
              <a:t>también inhibido.</a:t>
            </a:r>
            <a:endParaRPr lang="es-MX" sz="2400" dirty="0">
              <a:latin typeface="Comic Sans MS"/>
              <a:cs typeface="Comic Sans MS"/>
            </a:endParaRPr>
          </a:p>
          <a:p>
            <a:pPr marL="12700" marR="5080" algn="just">
              <a:lnSpc>
                <a:spcPct val="116100"/>
              </a:lnSpc>
              <a:spcBef>
                <a:spcPts val="100"/>
              </a:spcBef>
            </a:pPr>
            <a:endParaRPr lang="es-MX" sz="9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2382364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81000"/>
            <a:ext cx="17221200" cy="5358646"/>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RELÉ DE SECUENCIA NEGATIVA: </a:t>
            </a:r>
            <a:r>
              <a:rPr sz="2400" spc="-5" dirty="0">
                <a:latin typeface="Comic Sans MS" panose="030F0702030302020204" pitchFamily="66" charset="0"/>
                <a:cs typeface="Comic Sans MS"/>
              </a:rPr>
              <a:t>Es </a:t>
            </a:r>
            <a:r>
              <a:rPr sz="2400" spc="-5" dirty="0" err="1">
                <a:latin typeface="Comic Sans MS" panose="030F0702030302020204" pitchFamily="66" charset="0"/>
                <a:cs typeface="Comic Sans MS"/>
              </a:rPr>
              <a:t>práctica</a:t>
            </a:r>
            <a:r>
              <a:rP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común</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proporcionar</a:t>
            </a:r>
            <a:r>
              <a:rPr sz="2400" spc="-5" dirty="0">
                <a:latin typeface="Comic Sans MS" panose="030F0702030302020204" pitchFamily="66" charset="0"/>
                <a:cs typeface="Comic Sans MS"/>
              </a:rPr>
              <a:t> protección al generador contra </a:t>
            </a:r>
            <a:r>
              <a:rPr sz="2400" spc="-5" dirty="0" err="1">
                <a:latin typeface="Comic Sans MS" panose="030F0702030302020204" pitchFamily="66" charset="0"/>
                <a:cs typeface="Comic Sans MS"/>
              </a:rPr>
              <a:t>condiciones</a:t>
            </a:r>
            <a:r>
              <a:rPr lang="es-AR" sz="2400" spc="-5" dirty="0">
                <a:latin typeface="Comic Sans MS" panose="030F0702030302020204" pitchFamily="66" charset="0"/>
                <a:cs typeface="Comic Sans MS"/>
              </a:rPr>
              <a:t> </a:t>
            </a:r>
            <a:r>
              <a:rPr sz="2400" spc="-5" dirty="0">
                <a:latin typeface="Comic Sans MS" panose="030F0702030302020204" pitchFamily="66" charset="0"/>
                <a:cs typeface="Comic Sans MS"/>
              </a:rPr>
              <a:t>de desbalance externo que podrían dañar a la </a:t>
            </a:r>
            <a:r>
              <a:rPr sz="2400" spc="-5" dirty="0" err="1">
                <a:latin typeface="Comic Sans MS" panose="030F0702030302020204" pitchFamily="66" charset="0"/>
                <a:cs typeface="Comic Sans MS"/>
              </a:rPr>
              <a:t>máquina</a:t>
            </a:r>
            <a:r>
              <a:rPr sz="2400" spc="-5" dirty="0">
                <a:latin typeface="Comic Sans MS" panose="030F0702030302020204" pitchFamily="66" charset="0"/>
                <a:cs typeface="Comic Sans MS"/>
              </a:rPr>
              <a:t>.</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Esta</a:t>
            </a:r>
            <a:r>
              <a:rPr sz="2400" spc="-5" dirty="0">
                <a:latin typeface="Comic Sans MS" panose="030F0702030302020204" pitchFamily="66" charset="0"/>
                <a:cs typeface="Comic Sans MS"/>
              </a:rPr>
              <a:t> protección consiste de un relé </a:t>
            </a:r>
            <a:r>
              <a:rPr sz="2400" spc="-5" dirty="0" err="1">
                <a:latin typeface="Comic Sans MS" panose="030F0702030302020204" pitchFamily="66" charset="0"/>
                <a:cs typeface="Comic Sans MS"/>
              </a:rPr>
              <a:t>corriente-tiempo</a:t>
            </a:r>
            <a:r>
              <a:rP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el</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cual</a:t>
            </a:r>
            <a:r>
              <a:rPr sz="2400" spc="-5" dirty="0">
                <a:latin typeface="Comic Sans MS" panose="030F0702030302020204" pitchFamily="66" charset="0"/>
                <a:cs typeface="Comic Sans MS"/>
              </a:rPr>
              <a:t> responde a la corriente de secuencia negativa.</a:t>
            </a:r>
            <a:r>
              <a:rPr sz="2400" dirty="0">
                <a:latin typeface="Comic Sans MS" panose="030F0702030302020204" pitchFamily="66" charset="0"/>
                <a:cs typeface="Comic Sans MS"/>
              </a:rPr>
              <a:t> </a:t>
            </a:r>
            <a:r>
              <a:rPr sz="2400" spc="-5" dirty="0">
                <a:latin typeface="Comic Sans MS" panose="030F0702030302020204" pitchFamily="66" charset="0"/>
                <a:cs typeface="Comic Sans MS"/>
              </a:rPr>
              <a:t>Dos</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tipos</a:t>
            </a:r>
            <a:r>
              <a:rPr sz="2400" spc="-5" dirty="0">
                <a:latin typeface="Comic Sans MS" panose="030F0702030302020204" pitchFamily="66" charset="0"/>
                <a:cs typeface="Comic Sans MS"/>
              </a:rPr>
              <a:t> de relés son usados para esta protección:</a:t>
            </a:r>
            <a:r>
              <a:rPr sz="2400" spc="254" dirty="0">
                <a:latin typeface="Comic Sans MS" panose="030F0702030302020204" pitchFamily="66" charset="0"/>
                <a:cs typeface="Comic Sans MS"/>
              </a:rPr>
              <a:t> </a:t>
            </a:r>
            <a:r>
              <a:rPr sz="2400" spc="-5" dirty="0">
                <a:latin typeface="Comic Sans MS" panose="030F0702030302020204" pitchFamily="66" charset="0"/>
                <a:cs typeface="Comic Sans MS"/>
              </a:rPr>
              <a:t>Un </a:t>
            </a:r>
            <a:r>
              <a:rPr sz="2400" spc="-5" dirty="0" err="1">
                <a:latin typeface="Comic Sans MS" panose="030F0702030302020204" pitchFamily="66" charset="0"/>
                <a:cs typeface="Comic Sans MS"/>
              </a:rPr>
              <a:t>relé</a:t>
            </a:r>
            <a:r>
              <a:rPr lang="es-AR" sz="2400" spc="-5" dirty="0">
                <a:latin typeface="Comic Sans MS" panose="030F0702030302020204" pitchFamily="66" charset="0"/>
                <a:cs typeface="Comic Sans MS"/>
              </a:rPr>
              <a:t> </a:t>
            </a:r>
            <a:r>
              <a:rPr sz="2400" spc="-5" dirty="0">
                <a:latin typeface="Comic Sans MS" panose="030F0702030302020204" pitchFamily="66" charset="0"/>
                <a:cs typeface="Comic Sans MS"/>
              </a:rPr>
              <a:t>de sobrecorriente de tiempo electromecánico y un </a:t>
            </a:r>
            <a:r>
              <a:rPr sz="2400" spc="-5" dirty="0" err="1">
                <a:latin typeface="Comic Sans MS" panose="030F0702030302020204" pitchFamily="66" charset="0"/>
                <a:cs typeface="Comic Sans MS"/>
              </a:rPr>
              <a:t>relé</a:t>
            </a:r>
            <a:r>
              <a:rPr lang="es-AR" sz="2400" spc="-5" dirty="0">
                <a:latin typeface="Comic Sans MS" panose="030F0702030302020204" pitchFamily="66" charset="0"/>
                <a:cs typeface="Comic Sans MS"/>
              </a:rPr>
              <a:t> </a:t>
            </a:r>
            <a:r>
              <a:rPr sz="2400" spc="-5" dirty="0" err="1">
                <a:latin typeface="Comic Sans MS" panose="030F0702030302020204" pitchFamily="66" charset="0"/>
                <a:cs typeface="Comic Sans MS"/>
              </a:rPr>
              <a:t>estático</a:t>
            </a:r>
            <a:r>
              <a:rPr sz="2400" spc="40" dirty="0">
                <a:latin typeface="Comic Sans MS" panose="030F0702030302020204" pitchFamily="66" charset="0"/>
                <a:cs typeface="Comic Sans MS"/>
              </a:rPr>
              <a:t> </a:t>
            </a:r>
            <a:r>
              <a:rPr sz="2400" spc="-5" dirty="0">
                <a:latin typeface="Comic Sans MS" panose="030F0702030302020204" pitchFamily="66" charset="0"/>
                <a:cs typeface="Comic Sans MS"/>
              </a:rPr>
              <a:t>con</a:t>
            </a:r>
            <a:r>
              <a:rPr sz="2400" spc="40" dirty="0">
                <a:latin typeface="Comic Sans MS" panose="030F0702030302020204" pitchFamily="66" charset="0"/>
                <a:cs typeface="Comic Sans MS"/>
              </a:rPr>
              <a:t> </a:t>
            </a:r>
            <a:r>
              <a:rPr sz="2400" spc="-5" dirty="0">
                <a:latin typeface="Comic Sans MS" panose="030F0702030302020204" pitchFamily="66" charset="0"/>
                <a:cs typeface="Comic Sans MS"/>
              </a:rPr>
              <a:t>una</a:t>
            </a:r>
            <a:r>
              <a:rPr sz="2400" spc="35" dirty="0">
                <a:latin typeface="Comic Sans MS" panose="030F0702030302020204" pitchFamily="66" charset="0"/>
                <a:cs typeface="Comic Sans MS"/>
              </a:rPr>
              <a:t> </a:t>
            </a:r>
            <a:r>
              <a:rPr sz="2400" spc="-5" dirty="0">
                <a:latin typeface="Comic Sans MS" panose="030F0702030302020204" pitchFamily="66" charset="0"/>
                <a:cs typeface="Comic Sans MS"/>
              </a:rPr>
              <a:t>característica</a:t>
            </a:r>
            <a:r>
              <a:rPr sz="2400" spc="35"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sz="2400" spc="30" dirty="0">
                <a:latin typeface="Comic Sans MS" panose="030F0702030302020204" pitchFamily="66" charset="0"/>
                <a:cs typeface="Comic Sans MS"/>
              </a:rPr>
              <a:t> </a:t>
            </a:r>
            <a:r>
              <a:rPr sz="2400" spc="-5" dirty="0" err="1">
                <a:latin typeface="Comic Sans MS" panose="030F0702030302020204" pitchFamily="66" charset="0"/>
                <a:cs typeface="Comic Sans MS"/>
              </a:rPr>
              <a:t>sobrecorriente</a:t>
            </a:r>
            <a:r>
              <a:rPr sz="2400" spc="35" dirty="0">
                <a:latin typeface="Comic Sans MS" panose="030F0702030302020204" pitchFamily="66" charset="0"/>
                <a:cs typeface="Comic Sans MS"/>
              </a:rPr>
              <a:t> </a:t>
            </a:r>
            <a:r>
              <a:rPr sz="2400" spc="-5" dirty="0">
                <a:latin typeface="Comic Sans MS" panose="030F0702030302020204" pitchFamily="66" charset="0"/>
                <a:cs typeface="Comic Sans MS"/>
              </a:rPr>
              <a:t>de</a:t>
            </a:r>
            <a:r>
              <a:rPr lang="en-US"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tiempo</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iguala</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curva</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55"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capabilidad</a:t>
            </a:r>
            <a:r>
              <a:rPr lang="es-MX" sz="2400" spc="190" dirty="0">
                <a:latin typeface="Comic Sans MS" panose="030F0702030302020204" pitchFamily="66" charset="0"/>
                <a:cs typeface="Comic Sans MS"/>
              </a:rPr>
              <a:t> </a:t>
            </a:r>
            <a:r>
              <a:rPr lang="es-MX" sz="2400" spc="-10" dirty="0">
                <a:latin typeface="Comic Sans MS" panose="030F0702030302020204" pitchFamily="66" charset="0"/>
                <a:cs typeface="Comic Sans MS"/>
              </a:rPr>
              <a:t>I2</a:t>
            </a:r>
            <a:r>
              <a:rPr lang="es-MX" sz="2400" spc="-15" baseline="30555" dirty="0">
                <a:latin typeface="Comic Sans MS" panose="030F0702030302020204" pitchFamily="66" charset="0"/>
                <a:cs typeface="Comic Sans MS"/>
              </a:rPr>
              <a:t>2</a:t>
            </a:r>
            <a:r>
              <a:rPr lang="es-MX" sz="2400" spc="89" baseline="30555" dirty="0">
                <a:latin typeface="Comic Sans MS" panose="030F0702030302020204" pitchFamily="66" charset="0"/>
                <a:cs typeface="Comic Sans MS"/>
              </a:rPr>
              <a:t> </a:t>
            </a:r>
            <a:r>
              <a:rPr lang="es-MX" sz="2400" spc="-5" dirty="0">
                <a:latin typeface="Comic Sans MS" panose="030F0702030302020204" pitchFamily="66" charset="0"/>
                <a:cs typeface="Comic Sans MS"/>
              </a:rPr>
              <a:t>t</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Symbol"/>
              </a:rPr>
              <a:t>=</a:t>
            </a:r>
            <a:r>
              <a:rPr lang="es-MX" sz="2400" spc="-110" dirty="0">
                <a:latin typeface="Comic Sans MS" panose="030F0702030302020204" pitchFamily="66" charset="0"/>
                <a:cs typeface="Times New Roman"/>
              </a:rPr>
              <a:t> </a:t>
            </a:r>
            <a:r>
              <a:rPr lang="es-MX" sz="2400" spc="-5" dirty="0">
                <a:latin typeface="Comic Sans MS" panose="030F0702030302020204" pitchFamily="66" charset="0"/>
                <a:cs typeface="Comic Sans MS"/>
              </a:rPr>
              <a:t>K</a:t>
            </a:r>
            <a:r>
              <a:rPr lang="es-MX" sz="2400" spc="495" dirty="0">
                <a:latin typeface="Comic Sans MS" panose="030F0702030302020204" pitchFamily="66" charset="0"/>
                <a:cs typeface="Comic Sans MS"/>
              </a:rPr>
              <a:t> </a:t>
            </a:r>
            <a:r>
              <a:rPr lang="es-MX" sz="2400" spc="-5" dirty="0">
                <a:latin typeface="Comic Sans MS" panose="030F0702030302020204" pitchFamily="66" charset="0"/>
                <a:cs typeface="Comic Sans MS"/>
              </a:rPr>
              <a:t>del generador. </a:t>
            </a:r>
          </a:p>
          <a:p>
            <a:pPr marL="12700" algn="just">
              <a:spcBef>
                <a:spcPts val="145"/>
              </a:spcBef>
            </a:pPr>
            <a:r>
              <a:rPr lang="es-MX" sz="2400" spc="-5" dirty="0">
                <a:latin typeface="Comic Sans MS" panose="030F0702030302020204" pitchFamily="66" charset="0"/>
                <a:cs typeface="Comic Sans MS"/>
              </a:rPr>
              <a:t>El</a:t>
            </a:r>
            <a:r>
              <a:rPr lang="es-MX" sz="2400" spc="565"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a:t>
            </a:r>
            <a:r>
              <a:rPr lang="es-MX" sz="2400" spc="570" dirty="0">
                <a:latin typeface="Comic Sans MS" panose="030F0702030302020204" pitchFamily="66" charset="0"/>
                <a:cs typeface="Comic Sans MS"/>
              </a:rPr>
              <a:t> </a:t>
            </a:r>
            <a:r>
              <a:rPr lang="es-MX" sz="2400" spc="-5" dirty="0">
                <a:latin typeface="Comic Sans MS" panose="030F0702030302020204" pitchFamily="66" charset="0"/>
                <a:cs typeface="Comic Sans MS"/>
              </a:rPr>
              <a:t>electromecánico</a:t>
            </a:r>
            <a:r>
              <a:rPr lang="es-MX" sz="2400" spc="570" dirty="0">
                <a:latin typeface="Comic Sans MS" panose="030F0702030302020204" pitchFamily="66" charset="0"/>
                <a:cs typeface="Comic Sans MS"/>
              </a:rPr>
              <a:t> </a:t>
            </a:r>
            <a:r>
              <a:rPr lang="es-MX" sz="2400" spc="-5" dirty="0">
                <a:latin typeface="Comic Sans MS" panose="030F0702030302020204" pitchFamily="66" charset="0"/>
                <a:cs typeface="Comic Sans MS"/>
              </a:rPr>
              <a:t>fue</a:t>
            </a:r>
            <a:r>
              <a:rPr lang="es-MX" sz="2400" spc="570" dirty="0">
                <a:latin typeface="Comic Sans MS" panose="030F0702030302020204" pitchFamily="66" charset="0"/>
                <a:cs typeface="Comic Sans MS"/>
              </a:rPr>
              <a:t> </a:t>
            </a:r>
            <a:r>
              <a:rPr lang="es-MX" sz="2400" spc="-5" dirty="0">
                <a:latin typeface="Comic Sans MS" panose="030F0702030302020204" pitchFamily="66" charset="0"/>
                <a:cs typeface="Comic Sans MS"/>
              </a:rPr>
              <a:t>diseñado principalmente para proporcionar protección a la máquina contra</a:t>
            </a:r>
            <a:r>
              <a:rPr lang="es-MX" sz="2400" spc="120" dirty="0">
                <a:latin typeface="Comic Sans MS" panose="030F0702030302020204" pitchFamily="66" charset="0"/>
                <a:cs typeface="Comic Sans MS"/>
              </a:rPr>
              <a:t> </a:t>
            </a:r>
            <a:r>
              <a:rPr lang="es-MX" sz="2400" spc="-5" dirty="0">
                <a:latin typeface="Comic Sans MS" panose="030F0702030302020204" pitchFamily="66" charset="0"/>
                <a:cs typeface="Comic Sans MS"/>
              </a:rPr>
              <a:t>fallas</a:t>
            </a:r>
            <a:r>
              <a:rPr lang="es-MX" sz="2400" spc="120" dirty="0">
                <a:latin typeface="Comic Sans MS" panose="030F0702030302020204" pitchFamily="66" charset="0"/>
                <a:cs typeface="Comic Sans MS"/>
              </a:rPr>
              <a:t> </a:t>
            </a:r>
            <a:r>
              <a:rPr lang="es-MX" sz="2400" spc="-5" dirty="0">
                <a:latin typeface="Comic Sans MS" panose="030F0702030302020204" pitchFamily="66" charset="0"/>
                <a:cs typeface="Comic Sans MS"/>
              </a:rPr>
              <a:t>desbalanceadas</a:t>
            </a:r>
            <a:r>
              <a:rPr lang="es-MX" sz="2400" spc="12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2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125" dirty="0">
                <a:latin typeface="Comic Sans MS" panose="030F0702030302020204" pitchFamily="66" charset="0"/>
                <a:cs typeface="Comic Sans MS"/>
              </a:rPr>
              <a:t> </a:t>
            </a:r>
            <a:r>
              <a:rPr lang="es-MX" sz="2400" spc="-5" dirty="0">
                <a:latin typeface="Comic Sans MS" panose="030F0702030302020204" pitchFamily="66" charset="0"/>
                <a:cs typeface="Comic Sans MS"/>
              </a:rPr>
              <a:t>sistema,</a:t>
            </a:r>
            <a:r>
              <a:rPr lang="es-MX" sz="2400" spc="114"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spc="114" dirty="0">
                <a:latin typeface="Comic Sans MS" panose="030F0702030302020204" pitchFamily="66" charset="0"/>
                <a:cs typeface="Comic Sans MS"/>
              </a:rPr>
              <a:t> </a:t>
            </a:r>
            <a:r>
              <a:rPr lang="es-MX" sz="2400" spc="-5" dirty="0">
                <a:latin typeface="Comic Sans MS" panose="030F0702030302020204" pitchFamily="66" charset="0"/>
                <a:cs typeface="Comic Sans MS"/>
              </a:rPr>
              <a:t>libradas. 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pickup</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secuencia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negativa de</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este relé es generalmente 0.6 </a:t>
            </a:r>
            <a:r>
              <a:rPr lang="es-MX" sz="2400" spc="-5" dirty="0" err="1">
                <a:latin typeface="Comic Sans MS" panose="030F0702030302020204" pitchFamily="66" charset="0"/>
                <a:cs typeface="Comic Sans MS"/>
              </a:rPr>
              <a:t>p.u</a:t>
            </a:r>
            <a:r>
              <a:rPr lang="es-MX" sz="2400" spc="-5" dirty="0">
                <a:latin typeface="Comic Sans MS" panose="030F0702030302020204" pitchFamily="66" charset="0"/>
                <a:cs typeface="Comic Sans MS"/>
              </a:rPr>
              <a:t>. de la corriente de plena carga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nominal.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estáticos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mucho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más sensitivos</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250" dirty="0">
                <a:latin typeface="Comic Sans MS" panose="030F0702030302020204" pitchFamily="66" charset="0"/>
                <a:cs typeface="Comic Sans MS"/>
              </a:rPr>
              <a:t> </a:t>
            </a:r>
            <a:r>
              <a:rPr lang="es-MX" sz="2400" spc="-5" dirty="0">
                <a:latin typeface="Comic Sans MS" panose="030F0702030302020204" pitchFamily="66" charset="0"/>
                <a:cs typeface="Comic Sans MS"/>
              </a:rPr>
              <a:t>son</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capaces</a:t>
            </a:r>
            <a:r>
              <a:rPr lang="es-MX" sz="2400" spc="25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250"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detectar</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250" dirty="0">
                <a:latin typeface="Comic Sans MS" panose="030F0702030302020204" pitchFamily="66" charset="0"/>
                <a:cs typeface="Comic Sans MS"/>
              </a:rPr>
              <a:t> </a:t>
            </a:r>
            <a:r>
              <a:rPr lang="es-MX" sz="2400" spc="-5" dirty="0">
                <a:latin typeface="Comic Sans MS" panose="030F0702030302020204" pitchFamily="66" charset="0"/>
                <a:cs typeface="Comic Sans MS"/>
              </a:rPr>
              <a:t>disparar</a:t>
            </a:r>
            <a:r>
              <a:rPr lang="es-MX" sz="2400" spc="245" dirty="0">
                <a:latin typeface="Comic Sans MS" panose="030F0702030302020204" pitchFamily="66" charset="0"/>
                <a:cs typeface="Comic Sans MS"/>
              </a:rPr>
              <a:t> </a:t>
            </a:r>
            <a:r>
              <a:rPr lang="es-MX" sz="2400" spc="-5" dirty="0">
                <a:latin typeface="Comic Sans MS" panose="030F0702030302020204" pitchFamily="66" charset="0"/>
                <a:cs typeface="Comic Sans MS"/>
              </a:rPr>
              <a:t>para corrientes de secuencia negativa abajo de la capacidad continua del 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relé de secuencia negativa estático,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tanto,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detectará</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energizaciones inadvertidas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monofásicas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muchos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casos.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respuesta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electromecánico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checada 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asegurar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su</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ajuste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suficientemente sensitivo,</a:t>
            </a:r>
            <a:r>
              <a:rPr lang="es-MX" sz="2400" spc="125" dirty="0">
                <a:latin typeface="Comic Sans MS" panose="030F0702030302020204" pitchFamily="66" charset="0"/>
                <a:cs typeface="Comic Sans MS"/>
              </a:rPr>
              <a:t> </a:t>
            </a:r>
            <a:r>
              <a:rPr lang="es-MX" sz="2400" spc="-5" dirty="0">
                <a:latin typeface="Comic Sans MS" panose="030F0702030302020204" pitchFamily="66" charset="0"/>
                <a:cs typeface="Comic Sans MS"/>
              </a:rPr>
              <a:t>especialmente</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aplicaciones</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spc="130"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125" dirty="0">
                <a:latin typeface="Comic Sans MS" panose="030F0702030302020204" pitchFamily="66" charset="0"/>
                <a:cs typeface="Comic Sans MS"/>
              </a:rPr>
              <a:t> </a:t>
            </a:r>
            <a:r>
              <a:rPr lang="es-MX" sz="2400" spc="-5" dirty="0">
                <a:latin typeface="Comic Sans MS" panose="030F0702030302020204" pitchFamily="66" charset="0"/>
                <a:cs typeface="Comic Sans MS"/>
              </a:rPr>
              <a:t>cuales</a:t>
            </a:r>
            <a:r>
              <a:rPr lang="es-MX" sz="2400" spc="110" dirty="0">
                <a:latin typeface="Comic Sans MS" panose="030F0702030302020204" pitchFamily="66" charset="0"/>
                <a:cs typeface="Comic Sans MS"/>
              </a:rPr>
              <a:t> </a:t>
            </a:r>
            <a:r>
              <a:rPr lang="es-MX" sz="2400" spc="-5" dirty="0">
                <a:latin typeface="Comic Sans MS" panose="030F0702030302020204" pitchFamily="66" charset="0"/>
                <a:cs typeface="Comic Sans MS"/>
              </a:rPr>
              <a:t>la unidad es conectada a un sistema débil.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disparo de estos</a:t>
            </a:r>
            <a:r>
              <a:rPr lang="es-MX" sz="2400" spc="105"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relés</a:t>
            </a:r>
            <a:r>
              <a:rPr lang="es-MX" sz="2400" spc="35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podría</a:t>
            </a:r>
            <a:r>
              <a:rPr lang="es-MX" sz="2400" spc="355"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spc="355" dirty="0">
                <a:latin typeface="Comic Sans MS" panose="030F0702030302020204" pitchFamily="66" charset="0"/>
                <a:cs typeface="Comic Sans MS"/>
              </a:rPr>
              <a:t> </a:t>
            </a:r>
            <a:r>
              <a:rPr lang="es-MX" sz="2400" spc="-5" dirty="0">
                <a:latin typeface="Comic Sans MS" panose="030F0702030302020204" pitchFamily="66" charset="0"/>
                <a:cs typeface="Comic Sans MS"/>
              </a:rPr>
              <a:t>supervisado</a:t>
            </a:r>
            <a:r>
              <a:rPr lang="es-MX" sz="2400" spc="355"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spc="355" dirty="0">
                <a:latin typeface="Comic Sans MS" panose="030F0702030302020204" pitchFamily="66" charset="0"/>
                <a:cs typeface="Comic Sans MS"/>
              </a:rPr>
              <a:t> </a:t>
            </a:r>
            <a:r>
              <a:rPr lang="es-MX" sz="2400" spc="-5" dirty="0">
                <a:latin typeface="Comic Sans MS" panose="030F0702030302020204" pitchFamily="66" charset="0"/>
                <a:cs typeface="Comic Sans MS"/>
              </a:rPr>
              <a:t>contactos</a:t>
            </a:r>
            <a:r>
              <a:rPr lang="es-MX" sz="2400" spc="40" dirty="0">
                <a:latin typeface="Comic Sans MS" panose="030F0702030302020204" pitchFamily="66" charset="0"/>
                <a:cs typeface="Comic Sans MS"/>
              </a:rPr>
              <a:t> </a:t>
            </a:r>
            <a:r>
              <a:rPr lang="es-MX" sz="2400" spc="-5" dirty="0">
                <a:latin typeface="Comic Sans MS" panose="030F0702030302020204" pitchFamily="66" charset="0"/>
                <a:cs typeface="Comic Sans MS"/>
              </a:rPr>
              <a:t>52 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de la cuchilla o interruptor de alta tensión lo cual podría dejarlo inoperativo para eventos de arqueo del interruptor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cuando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interruptor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está</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abierto mecánicamente.</a:t>
            </a:r>
            <a:endParaRPr lang="es-MX" sz="2400" dirty="0">
              <a:latin typeface="Comic Sans MS" panose="030F0702030302020204" pitchFamily="66" charset="0"/>
              <a:cs typeface="Comic Sans MS"/>
            </a:endParaRPr>
          </a:p>
          <a:p>
            <a:pPr marL="12700" marR="5080" algn="just">
              <a:lnSpc>
                <a:spcPct val="116100"/>
              </a:lnSpc>
              <a:spcBef>
                <a:spcPts val="100"/>
              </a:spcBef>
            </a:pPr>
            <a:endParaRPr sz="900" dirty="0">
              <a:latin typeface="Comic Sans MS"/>
              <a:cs typeface="Comic Sans MS"/>
            </a:endParaRP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304800"/>
            <a:ext cx="17221200" cy="5943935"/>
          </a:xfrm>
          <a:prstGeom prst="rect">
            <a:avLst/>
          </a:prstGeom>
        </p:spPr>
        <p:txBody>
          <a:bodyPr vert="horz" wrap="square" lIns="0" tIns="34290" rIns="0" bIns="0" rtlCol="0">
            <a:spAutoFit/>
          </a:bodyPr>
          <a:lstStyle/>
          <a:p>
            <a:pPr marL="12700" algn="just">
              <a:spcBef>
                <a:spcPts val="270"/>
              </a:spcBef>
            </a:pPr>
            <a:r>
              <a:rPr sz="2400" b="1" spc="-5" dirty="0">
                <a:latin typeface="Comic Sans MS"/>
                <a:cs typeface="Comic Sans MS"/>
              </a:rPr>
              <a:t>PROTECCIÓN</a:t>
            </a:r>
            <a:r>
              <a:rPr sz="2400" b="1" spc="450" dirty="0">
                <a:latin typeface="Comic Sans MS"/>
                <a:cs typeface="Comic Sans MS"/>
              </a:rPr>
              <a:t> </a:t>
            </a:r>
            <a:r>
              <a:rPr sz="2400" b="1" spc="-5" dirty="0">
                <a:latin typeface="Comic Sans MS"/>
                <a:cs typeface="Comic Sans MS"/>
              </a:rPr>
              <a:t>DE</a:t>
            </a:r>
            <a:r>
              <a:rPr sz="2400" b="1" spc="455" dirty="0">
                <a:latin typeface="Comic Sans MS"/>
                <a:cs typeface="Comic Sans MS"/>
              </a:rPr>
              <a:t> </a:t>
            </a:r>
            <a:r>
              <a:rPr sz="2400" b="1" spc="-5" dirty="0">
                <a:latin typeface="Comic Sans MS"/>
                <a:cs typeface="Comic Sans MS"/>
              </a:rPr>
              <a:t>FALLA</a:t>
            </a:r>
            <a:r>
              <a:rPr sz="2400" b="1" spc="455" dirty="0">
                <a:latin typeface="Comic Sans MS"/>
                <a:cs typeface="Comic Sans MS"/>
              </a:rPr>
              <a:t> </a:t>
            </a:r>
            <a:r>
              <a:rPr sz="2400" b="1" spc="-5" dirty="0">
                <a:latin typeface="Comic Sans MS"/>
                <a:cs typeface="Comic Sans MS"/>
              </a:rPr>
              <a:t>DE</a:t>
            </a:r>
            <a:r>
              <a:rPr sz="2400" b="1" spc="440" dirty="0">
                <a:latin typeface="Comic Sans MS"/>
                <a:cs typeface="Comic Sans MS"/>
              </a:rPr>
              <a:t> </a:t>
            </a:r>
            <a:r>
              <a:rPr sz="2400" b="1" spc="-5" dirty="0">
                <a:latin typeface="Comic Sans MS"/>
                <a:cs typeface="Comic Sans MS"/>
              </a:rPr>
              <a:t>INTERRUPTOR</a:t>
            </a:r>
            <a:r>
              <a:rPr sz="2400" b="1" spc="455" dirty="0">
                <a:latin typeface="Comic Sans MS"/>
                <a:cs typeface="Comic Sans MS"/>
              </a:rPr>
              <a:t> </a:t>
            </a:r>
            <a:r>
              <a:rPr sz="2400" b="1" spc="-5" dirty="0">
                <a:latin typeface="Comic Sans MS"/>
                <a:cs typeface="Comic Sans MS"/>
              </a:rPr>
              <a:t>DEL</a:t>
            </a:r>
            <a:r>
              <a:rPr lang="en-US" sz="2400" b="1" spc="-5" dirty="0">
                <a:latin typeface="Comic Sans MS"/>
                <a:cs typeface="Comic Sans MS"/>
              </a:rPr>
              <a:t> </a:t>
            </a:r>
            <a:r>
              <a:rPr sz="2400" b="1" spc="-5" dirty="0">
                <a:latin typeface="Comic Sans MS"/>
                <a:cs typeface="Comic Sans MS"/>
              </a:rPr>
              <a:t>GENERADOR:</a:t>
            </a:r>
            <a:r>
              <a:rPr sz="2400" b="1"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falla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interruptor</a:t>
            </a:r>
            <a:r>
              <a:rPr sz="2400" spc="254" dirty="0">
                <a:latin typeface="Comic Sans MS"/>
                <a:cs typeface="Comic Sans MS"/>
              </a:rPr>
              <a:t> </a:t>
            </a:r>
            <a:r>
              <a:rPr sz="2400" spc="-5" dirty="0">
                <a:latin typeface="Comic Sans MS"/>
                <a:cs typeface="Comic Sans MS"/>
              </a:rPr>
              <a:t>de</a:t>
            </a:r>
            <a:r>
              <a:rPr sz="2400" spc="260" dirty="0">
                <a:latin typeface="Comic Sans MS"/>
                <a:cs typeface="Comic Sans MS"/>
              </a:rPr>
              <a:t> </a:t>
            </a:r>
            <a:r>
              <a:rPr sz="2400" spc="-5" dirty="0" err="1">
                <a:latin typeface="Comic Sans MS"/>
                <a:cs typeface="Comic Sans MS"/>
              </a:rPr>
              <a:t>generador</a:t>
            </a:r>
            <a:r>
              <a:rPr lang="es-AR" sz="2400" spc="-5" dirty="0">
                <a:latin typeface="Comic Sans MS"/>
                <a:cs typeface="Comic Sans MS"/>
              </a:rPr>
              <a:t> </a:t>
            </a:r>
            <a:r>
              <a:rPr sz="2400" spc="-5" dirty="0">
                <a:latin typeface="Comic Sans MS"/>
                <a:cs typeface="Comic Sans MS"/>
              </a:rPr>
              <a:t>debe</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iniciada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aislar</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una</a:t>
            </a:r>
            <a:r>
              <a:rPr lang="es-AR" sz="2400" spc="-5" dirty="0">
                <a:latin typeface="Comic Sans MS"/>
                <a:cs typeface="Comic Sans MS"/>
              </a:rPr>
              <a:t> </a:t>
            </a:r>
            <a:r>
              <a:rPr sz="2400" spc="-5" dirty="0" err="1">
                <a:latin typeface="Comic Sans MS"/>
                <a:cs typeface="Comic Sans MS"/>
              </a:rPr>
              <a:t>condición</a:t>
            </a:r>
            <a:r>
              <a:rPr sz="2400" spc="185" dirty="0">
                <a:latin typeface="Comic Sans MS"/>
                <a:cs typeface="Comic Sans MS"/>
              </a:rPr>
              <a:t> </a:t>
            </a:r>
            <a:r>
              <a:rPr sz="2400" spc="-5" dirty="0">
                <a:latin typeface="Comic Sans MS"/>
                <a:cs typeface="Comic Sans MS"/>
              </a:rPr>
              <a:t>de</a:t>
            </a:r>
            <a:r>
              <a:rPr sz="2400" spc="195" dirty="0">
                <a:latin typeface="Comic Sans MS"/>
                <a:cs typeface="Comic Sans MS"/>
              </a:rPr>
              <a:t> </a:t>
            </a:r>
            <a:r>
              <a:rPr sz="2400" spc="-5" dirty="0">
                <a:latin typeface="Comic Sans MS"/>
                <a:cs typeface="Comic Sans MS"/>
              </a:rPr>
              <a:t>energización</a:t>
            </a:r>
            <a:r>
              <a:rPr sz="2400" spc="190" dirty="0">
                <a:latin typeface="Comic Sans MS"/>
                <a:cs typeface="Comic Sans MS"/>
              </a:rPr>
              <a:t> </a:t>
            </a:r>
            <a:r>
              <a:rPr sz="2400" spc="-5" dirty="0">
                <a:latin typeface="Comic Sans MS"/>
                <a:cs typeface="Comic Sans MS"/>
              </a:rPr>
              <a:t>inadvertida</a:t>
            </a:r>
            <a:r>
              <a:rPr sz="2400" spc="185" dirty="0">
                <a:latin typeface="Comic Sans MS"/>
                <a:cs typeface="Comic Sans MS"/>
              </a:rPr>
              <a:t> </a:t>
            </a:r>
            <a:r>
              <a:rPr sz="2400" spc="-5" dirty="0">
                <a:latin typeface="Comic Sans MS"/>
                <a:cs typeface="Comic Sans MS"/>
              </a:rPr>
              <a:t>debido</a:t>
            </a:r>
            <a:r>
              <a:rPr sz="2400" spc="190" dirty="0">
                <a:latin typeface="Comic Sans MS"/>
                <a:cs typeface="Comic Sans MS"/>
              </a:rPr>
              <a:t> </a:t>
            </a:r>
            <a:r>
              <a:rPr sz="2400" spc="-5" dirty="0">
                <a:latin typeface="Comic Sans MS"/>
                <a:cs typeface="Comic Sans MS"/>
              </a:rPr>
              <a:t>al</a:t>
            </a:r>
            <a:r>
              <a:rPr sz="2400" spc="190" dirty="0">
                <a:latin typeface="Comic Sans MS"/>
                <a:cs typeface="Comic Sans MS"/>
              </a:rPr>
              <a:t> </a:t>
            </a:r>
            <a:r>
              <a:rPr sz="2400" spc="-5" dirty="0" err="1">
                <a:latin typeface="Comic Sans MS"/>
                <a:cs typeface="Comic Sans MS"/>
              </a:rPr>
              <a:t>arqueo</a:t>
            </a:r>
            <a:r>
              <a:rPr lang="es-AR" sz="2400" spc="-5" dirty="0">
                <a:latin typeface="Comic Sans MS"/>
                <a:cs typeface="Comic Sans MS"/>
              </a:rPr>
              <a:t> </a:t>
            </a:r>
            <a:r>
              <a:rPr sz="2400" spc="-5" dirty="0">
                <a:latin typeface="Comic Sans MS"/>
                <a:cs typeface="Comic Sans MS"/>
              </a:rPr>
              <a:t>del interruptor.</a:t>
            </a:r>
            <a:r>
              <a:rPr sz="2400" dirty="0">
                <a:latin typeface="Comic Sans MS"/>
                <a:cs typeface="Comic Sans MS"/>
              </a:rPr>
              <a:t> </a:t>
            </a:r>
            <a:r>
              <a:rPr sz="2400" spc="-5" dirty="0">
                <a:latin typeface="Comic Sans MS"/>
                <a:cs typeface="Comic Sans MS"/>
              </a:rPr>
              <a:t>Un diagrama funcional para un </a:t>
            </a:r>
            <a:r>
              <a:rPr sz="2400" spc="-5" dirty="0" err="1">
                <a:latin typeface="Comic Sans MS"/>
                <a:cs typeface="Comic Sans MS"/>
              </a:rPr>
              <a:t>esquema</a:t>
            </a:r>
            <a:r>
              <a:rPr lang="es-AR" sz="2400" spc="-5" dirty="0">
                <a:latin typeface="Comic Sans MS"/>
                <a:cs typeface="Comic Sans MS"/>
              </a:rPr>
              <a:t> </a:t>
            </a:r>
            <a:r>
              <a:rPr sz="2400" spc="-5" dirty="0" err="1">
                <a:latin typeface="Comic Sans MS"/>
                <a:cs typeface="Comic Sans MS"/>
              </a:rPr>
              <a:t>típico</a:t>
            </a:r>
            <a:r>
              <a:rPr sz="2400" spc="135" dirty="0">
                <a:latin typeface="Comic Sans MS"/>
                <a:cs typeface="Comic Sans MS"/>
              </a:rPr>
              <a:t> </a:t>
            </a:r>
            <a:r>
              <a:rPr sz="2400" spc="-5" dirty="0">
                <a:latin typeface="Comic Sans MS"/>
                <a:cs typeface="Comic Sans MS"/>
              </a:rPr>
              <a:t>de</a:t>
            </a:r>
            <a:r>
              <a:rPr sz="2400" spc="135" dirty="0">
                <a:latin typeface="Comic Sans MS"/>
                <a:cs typeface="Comic Sans MS"/>
              </a:rPr>
              <a:t> </a:t>
            </a:r>
            <a:r>
              <a:rPr sz="2400" spc="-5" dirty="0">
                <a:latin typeface="Comic Sans MS"/>
                <a:cs typeface="Comic Sans MS"/>
              </a:rPr>
              <a:t>falla</a:t>
            </a:r>
            <a:r>
              <a:rPr sz="2400" spc="135" dirty="0">
                <a:latin typeface="Comic Sans MS"/>
                <a:cs typeface="Comic Sans MS"/>
              </a:rPr>
              <a:t> </a:t>
            </a:r>
            <a:r>
              <a:rPr sz="2400" spc="-5" dirty="0">
                <a:latin typeface="Comic Sans MS"/>
                <a:cs typeface="Comic Sans MS"/>
              </a:rPr>
              <a:t>de</a:t>
            </a:r>
            <a:r>
              <a:rPr sz="2400" spc="135" dirty="0">
                <a:latin typeface="Comic Sans MS"/>
                <a:cs typeface="Comic Sans MS"/>
              </a:rPr>
              <a:t> </a:t>
            </a:r>
            <a:r>
              <a:rPr sz="2400" spc="-5" dirty="0">
                <a:latin typeface="Comic Sans MS"/>
                <a:cs typeface="Comic Sans MS"/>
              </a:rPr>
              <a:t>interruptor</a:t>
            </a:r>
            <a:r>
              <a:rPr sz="2400" spc="135" dirty="0">
                <a:latin typeface="Comic Sans MS"/>
                <a:cs typeface="Comic Sans MS"/>
              </a:rPr>
              <a:t> </a:t>
            </a:r>
            <a:r>
              <a:rPr sz="2400" spc="-5" dirty="0">
                <a:latin typeface="Comic Sans MS"/>
                <a:cs typeface="Comic Sans MS"/>
              </a:rPr>
              <a:t>de</a:t>
            </a:r>
            <a:r>
              <a:rPr sz="2400" spc="135" dirty="0">
                <a:latin typeface="Comic Sans MS"/>
                <a:cs typeface="Comic Sans MS"/>
              </a:rPr>
              <a:t> </a:t>
            </a:r>
            <a:r>
              <a:rPr sz="2400" spc="-5" dirty="0">
                <a:latin typeface="Comic Sans MS"/>
                <a:cs typeface="Comic Sans MS"/>
              </a:rPr>
              <a:t>generador</a:t>
            </a:r>
            <a:r>
              <a:rPr sz="2400" spc="140" dirty="0">
                <a:latin typeface="Comic Sans MS"/>
                <a:cs typeface="Comic Sans MS"/>
              </a:rPr>
              <a:t> </a:t>
            </a:r>
            <a:r>
              <a:rPr sz="2400" spc="-5" dirty="0">
                <a:latin typeface="Comic Sans MS"/>
                <a:cs typeface="Comic Sans MS"/>
              </a:rPr>
              <a:t>se</a:t>
            </a:r>
            <a:r>
              <a:rPr sz="2400" spc="130" dirty="0">
                <a:latin typeface="Comic Sans MS"/>
                <a:cs typeface="Comic Sans MS"/>
              </a:rPr>
              <a:t> </a:t>
            </a:r>
            <a:r>
              <a:rPr sz="2400" spc="-5" dirty="0" err="1">
                <a:latin typeface="Comic Sans MS"/>
                <a:cs typeface="Comic Sans MS"/>
              </a:rPr>
              <a:t>muestra</a:t>
            </a:r>
            <a:r>
              <a:rPr lang="es-AR" sz="2400" spc="-5" dirty="0">
                <a:latin typeface="Comic Sans MS"/>
                <a:cs typeface="Comic Sans MS"/>
              </a:rPr>
              <a:t> </a:t>
            </a:r>
            <a:r>
              <a:rPr sz="2400" spc="-5" dirty="0">
                <a:latin typeface="Comic Sans MS"/>
                <a:cs typeface="Comic Sans MS"/>
              </a:rPr>
              <a:t>en la</a:t>
            </a:r>
            <a:r>
              <a:rPr sz="2400" dirty="0">
                <a:latin typeface="Comic Sans MS"/>
                <a:cs typeface="Comic Sans MS"/>
              </a:rPr>
              <a:t> </a:t>
            </a:r>
            <a:r>
              <a:rPr sz="2400" b="1" spc="-5" dirty="0">
                <a:latin typeface="Comic Sans MS"/>
                <a:cs typeface="Comic Sans MS"/>
              </a:rPr>
              <a:t>figura</a:t>
            </a:r>
            <a:r>
              <a:rPr sz="2400" b="1" dirty="0">
                <a:latin typeface="Comic Sans MS"/>
                <a:cs typeface="Comic Sans MS"/>
              </a:rPr>
              <a:t> </a:t>
            </a:r>
            <a:r>
              <a:rPr sz="2400" b="1" spc="-5" dirty="0">
                <a:latin typeface="Comic Sans MS"/>
                <a:cs typeface="Comic Sans MS"/>
              </a:rPr>
              <a:t>3</a:t>
            </a:r>
            <a:r>
              <a:rPr sz="2400" spc="-5" dirty="0">
                <a:latin typeface="Comic Sans MS"/>
                <a:cs typeface="Comic Sans MS"/>
              </a:rPr>
              <a:t>.</a:t>
            </a:r>
            <a:endParaRPr lang="en-US" sz="2400" spc="-5" dirty="0">
              <a:latin typeface="Comic Sans MS"/>
              <a:cs typeface="Comic Sans MS"/>
            </a:endParaRPr>
          </a:p>
          <a:p>
            <a:pPr marL="12700" marR="5080" algn="just"/>
            <a:r>
              <a:rPr lang="es-MX" sz="2400" spc="-5" dirty="0">
                <a:latin typeface="Comic Sans MS"/>
                <a:cs typeface="Comic Sans MS"/>
              </a:rPr>
              <a:t>Cuando los relés de protección del generador detectan 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interna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anormal,</a:t>
            </a:r>
            <a:r>
              <a:rPr lang="es-MX" sz="2400" dirty="0">
                <a:latin typeface="Comic Sans MS"/>
                <a:cs typeface="Comic Sans MS"/>
              </a:rPr>
              <a:t> </a:t>
            </a:r>
            <a:r>
              <a:rPr lang="es-MX" sz="2400" spc="-5" dirty="0">
                <a:latin typeface="Comic Sans MS"/>
                <a:cs typeface="Comic Sans MS"/>
              </a:rPr>
              <a:t>intentarán disparar</a:t>
            </a:r>
            <a:r>
              <a:rPr lang="es-MX" sz="2400" spc="204" dirty="0">
                <a:latin typeface="Comic Sans MS"/>
                <a:cs typeface="Comic Sans MS"/>
              </a:rPr>
              <a:t> </a:t>
            </a:r>
            <a:r>
              <a:rPr lang="es-MX" sz="2400" spc="-5" dirty="0">
                <a:latin typeface="Comic Sans MS"/>
                <a:cs typeface="Comic Sans MS"/>
              </a:rPr>
              <a:t>a</a:t>
            </a:r>
            <a:r>
              <a:rPr lang="es-MX" sz="2400" spc="210" dirty="0">
                <a:latin typeface="Comic Sans MS"/>
                <a:cs typeface="Comic Sans MS"/>
              </a:rPr>
              <a:t> </a:t>
            </a:r>
            <a:r>
              <a:rPr lang="es-MX" sz="2400" spc="-5" dirty="0">
                <a:latin typeface="Comic Sans MS"/>
                <a:cs typeface="Comic Sans MS"/>
              </a:rPr>
              <a:t>los</a:t>
            </a:r>
            <a:r>
              <a:rPr lang="es-MX" sz="2400" spc="210" dirty="0">
                <a:latin typeface="Comic Sans MS"/>
                <a:cs typeface="Comic Sans MS"/>
              </a:rPr>
              <a:t> </a:t>
            </a:r>
            <a:r>
              <a:rPr lang="es-MX" sz="2400" spc="-5" dirty="0">
                <a:latin typeface="Comic Sans MS"/>
                <a:cs typeface="Comic Sans MS"/>
              </a:rPr>
              <a:t>interruptores</a:t>
            </a:r>
            <a:r>
              <a:rPr lang="es-MX" sz="2400" spc="204" dirty="0">
                <a:latin typeface="Comic Sans MS"/>
                <a:cs typeface="Comic Sans MS"/>
              </a:rPr>
              <a:t> </a:t>
            </a:r>
            <a:r>
              <a:rPr lang="es-MX" sz="2400" spc="-5" dirty="0">
                <a:latin typeface="Comic Sans MS"/>
                <a:cs typeface="Comic Sans MS"/>
              </a:rPr>
              <a:t>del</a:t>
            </a:r>
            <a:r>
              <a:rPr lang="es-MX" sz="2400" spc="210" dirty="0">
                <a:latin typeface="Comic Sans MS"/>
                <a:cs typeface="Comic Sans MS"/>
              </a:rPr>
              <a:t> </a:t>
            </a:r>
            <a:r>
              <a:rPr lang="es-MX" sz="2400" spc="-5" dirty="0">
                <a:latin typeface="Comic Sans MS"/>
                <a:cs typeface="Comic Sans MS"/>
              </a:rPr>
              <a:t>generador</a:t>
            </a:r>
            <a:r>
              <a:rPr lang="es-MX" sz="2400" spc="210" dirty="0">
                <a:latin typeface="Comic Sans MS"/>
                <a:cs typeface="Comic Sans MS"/>
              </a:rPr>
              <a:t> </a:t>
            </a:r>
            <a:r>
              <a:rPr lang="es-MX" sz="2400" spc="-5" dirty="0">
                <a:latin typeface="Comic Sans MS"/>
                <a:cs typeface="Comic Sans MS"/>
              </a:rPr>
              <a:t>y</a:t>
            </a:r>
            <a:r>
              <a:rPr lang="es-MX" sz="2400" spc="210" dirty="0">
                <a:latin typeface="Comic Sans MS"/>
                <a:cs typeface="Comic Sans MS"/>
              </a:rPr>
              <a:t> </a:t>
            </a:r>
            <a:r>
              <a:rPr lang="es-MX" sz="2400" spc="-5" dirty="0">
                <a:latin typeface="Comic Sans MS"/>
                <a:cs typeface="Comic Sans MS"/>
              </a:rPr>
              <a:t>al</a:t>
            </a:r>
            <a:r>
              <a:rPr lang="es-MX" sz="2400" spc="204" dirty="0">
                <a:latin typeface="Comic Sans MS"/>
                <a:cs typeface="Comic Sans MS"/>
              </a:rPr>
              <a:t> </a:t>
            </a:r>
            <a:r>
              <a:rPr lang="es-MX" sz="2400" spc="-5" dirty="0">
                <a:latin typeface="Comic Sans MS"/>
                <a:cs typeface="Comic Sans MS"/>
              </a:rPr>
              <a:t>mismo tiempo iniciar el(los) </a:t>
            </a:r>
            <a:r>
              <a:rPr lang="es-MX" sz="2400" spc="-5" dirty="0" err="1">
                <a:latin typeface="Comic Sans MS"/>
                <a:cs typeface="Comic Sans MS"/>
              </a:rPr>
              <a:t>timer</a:t>
            </a:r>
            <a:r>
              <a:rPr lang="es-MX" sz="2400" spc="-5" dirty="0">
                <a:latin typeface="Comic Sans MS"/>
                <a:cs typeface="Comic Sans MS"/>
              </a:rPr>
              <a:t>(s) de falla de interruptor.</a:t>
            </a:r>
            <a:r>
              <a:rPr lang="es-MX" sz="2400" dirty="0">
                <a:latin typeface="Comic Sans MS"/>
                <a:cs typeface="Comic Sans MS"/>
              </a:rPr>
              <a:t> </a:t>
            </a:r>
            <a:r>
              <a:rPr lang="es-MX" sz="2400" spc="-5" dirty="0">
                <a:latin typeface="Comic Sans MS"/>
                <a:cs typeface="Comic Sans MS"/>
              </a:rPr>
              <a:t>Si el(los)</a:t>
            </a:r>
            <a:r>
              <a:rPr lang="es-MX" sz="2400" dirty="0">
                <a:latin typeface="Comic Sans MS"/>
                <a:cs typeface="Comic Sans MS"/>
              </a:rPr>
              <a:t> </a:t>
            </a:r>
            <a:r>
              <a:rPr lang="es-MX" sz="2400" spc="-5" dirty="0">
                <a:latin typeface="Comic Sans MS"/>
                <a:cs typeface="Comic Sans MS"/>
              </a:rPr>
              <a:t>interruptor(es)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libra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spc="254" dirty="0">
                <a:latin typeface="Comic Sans MS"/>
                <a:cs typeface="Comic Sans MS"/>
              </a:rPr>
              <a:t> </a:t>
            </a:r>
            <a:r>
              <a:rPr lang="es-MX" sz="2400" spc="-5" dirty="0">
                <a:latin typeface="Comic Sans MS"/>
                <a:cs typeface="Comic Sans MS"/>
              </a:rPr>
              <a:t>o</a:t>
            </a:r>
            <a:r>
              <a:rPr lang="es-MX" sz="2400" spc="260" dirty="0">
                <a:latin typeface="Comic Sans MS"/>
                <a:cs typeface="Comic Sans MS"/>
              </a:rPr>
              <a:t> </a:t>
            </a:r>
            <a:r>
              <a:rPr lang="es-MX" sz="2400" spc="-5" dirty="0">
                <a:latin typeface="Comic Sans MS"/>
                <a:cs typeface="Comic Sans MS"/>
              </a:rPr>
              <a:t>condición anormal en un tiempo especificado, el </a:t>
            </a:r>
            <a:r>
              <a:rPr lang="es-MX" sz="2400" spc="-5" dirty="0" err="1">
                <a:latin typeface="Comic Sans MS"/>
                <a:cs typeface="Comic Sans MS"/>
              </a:rPr>
              <a:t>timer</a:t>
            </a:r>
            <a:r>
              <a:rPr lang="es-MX" sz="2400" spc="-5" dirty="0">
                <a:latin typeface="Comic Sans MS"/>
                <a:cs typeface="Comic Sans MS"/>
              </a:rPr>
              <a:t> disparará a los interruptores de respaldo necesarios para remover el generador del sistema.</a:t>
            </a:r>
            <a:r>
              <a:rPr lang="es-MX" sz="2400" spc="520" dirty="0">
                <a:latin typeface="Comic Sans MS"/>
                <a:cs typeface="Comic Sans MS"/>
              </a:rPr>
              <a:t> </a:t>
            </a:r>
            <a:r>
              <a:rPr lang="es-MX" sz="2400" spc="-5" dirty="0">
                <a:latin typeface="Comic Sans MS"/>
                <a:cs typeface="Comic Sans MS"/>
              </a:rPr>
              <a:t>El detector de corriente (CD) o el</a:t>
            </a:r>
            <a:r>
              <a:rPr lang="es-MX" sz="2400" dirty="0">
                <a:latin typeface="Comic Sans MS"/>
                <a:cs typeface="Comic Sans MS"/>
              </a:rPr>
              <a:t> </a:t>
            </a:r>
            <a:r>
              <a:rPr lang="es-MX" sz="2400" spc="-5" dirty="0">
                <a:latin typeface="Comic Sans MS"/>
                <a:cs typeface="Comic Sans MS"/>
              </a:rPr>
              <a:t>contacto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(52a)</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usados</a:t>
            </a:r>
            <a:r>
              <a:rPr lang="es-MX" sz="2400" dirty="0">
                <a:latin typeface="Comic Sans MS"/>
                <a:cs typeface="Comic Sans MS"/>
              </a:rPr>
              <a:t> </a:t>
            </a:r>
            <a:r>
              <a:rPr lang="es-MX" sz="2400" spc="-5" dirty="0">
                <a:latin typeface="Comic Sans MS"/>
                <a:cs typeface="Comic Sans MS"/>
              </a:rPr>
              <a:t>para detectar que el interruptor ha abierto exitosamente.</a:t>
            </a:r>
            <a:r>
              <a:rPr lang="es-MX" sz="2400" dirty="0">
                <a:latin typeface="Comic Sans MS"/>
                <a:cs typeface="Comic Sans MS"/>
              </a:rPr>
              <a:t> </a:t>
            </a:r>
            <a:r>
              <a:rPr lang="es-MX" sz="2400" spc="-5" dirty="0">
                <a:latin typeface="Comic Sans MS"/>
                <a:cs typeface="Comic Sans MS"/>
              </a:rPr>
              <a:t>El contacto 52 a</a:t>
            </a:r>
            <a:r>
              <a:rPr lang="es-MX" sz="2400" spc="260" dirty="0">
                <a:latin typeface="Comic Sans MS"/>
                <a:cs typeface="Comic Sans MS"/>
              </a:rPr>
              <a:t> </a:t>
            </a:r>
            <a:r>
              <a:rPr lang="es-MX" sz="2400" spc="-5" dirty="0">
                <a:latin typeface="Comic Sans MS"/>
                <a:cs typeface="Comic Sans MS"/>
              </a:rPr>
              <a:t>de interruptor debe ser usado en este caso puesto que existen fallas y/o condiciones anormales 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cuales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producirán</a:t>
            </a:r>
            <a:r>
              <a:rPr lang="es-MX" sz="2400" dirty="0">
                <a:latin typeface="Comic Sans MS"/>
                <a:cs typeface="Comic Sans MS"/>
              </a:rPr>
              <a:t> </a:t>
            </a:r>
            <a:r>
              <a:rPr lang="es-MX" sz="2400" spc="-5" dirty="0">
                <a:latin typeface="Comic Sans MS"/>
                <a:cs typeface="Comic Sans MS"/>
              </a:rPr>
              <a:t>suficiente corriente para operar al detector de corriente (CD).</a:t>
            </a:r>
            <a:r>
              <a:rPr lang="es-MX" sz="2400" dirty="0">
                <a:latin typeface="Comic Sans MS"/>
                <a:cs typeface="Comic Sans MS"/>
              </a:rPr>
              <a:t> </a:t>
            </a:r>
            <a:r>
              <a:rPr lang="es-MX" sz="2400" spc="-5" dirty="0">
                <a:latin typeface="Comic Sans MS"/>
                <a:cs typeface="Comic Sans MS"/>
              </a:rPr>
              <a:t>Si uno o dos polos de un interruptor arquean para energizar un</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deben</a:t>
            </a:r>
            <a:r>
              <a:rPr lang="es-MX" sz="2400" spc="254" dirty="0">
                <a:latin typeface="Comic Sans MS"/>
                <a:cs typeface="Comic Sans MS"/>
              </a:rPr>
              <a:t> </a:t>
            </a:r>
            <a:r>
              <a:rPr lang="es-MX" sz="2400" spc="-5" dirty="0">
                <a:latin typeface="Comic Sans MS"/>
                <a:cs typeface="Comic Sans MS"/>
              </a:rPr>
              <a:t>ser</a:t>
            </a:r>
            <a:r>
              <a:rPr lang="es-MX" sz="2400" spc="260" dirty="0">
                <a:latin typeface="Comic Sans MS"/>
                <a:cs typeface="Comic Sans MS"/>
              </a:rPr>
              <a:t> </a:t>
            </a:r>
            <a:r>
              <a:rPr lang="es-MX" sz="2400" spc="-5" dirty="0">
                <a:latin typeface="Comic Sans MS"/>
                <a:cs typeface="Comic Sans MS"/>
              </a:rPr>
              <a:t>satisfechas para</a:t>
            </a:r>
            <a:r>
              <a:rPr lang="es-MX" sz="2400" dirty="0">
                <a:latin typeface="Comic Sans MS"/>
                <a:cs typeface="Comic Sans MS"/>
              </a:rPr>
              <a:t> </a:t>
            </a:r>
            <a:r>
              <a:rPr lang="es-MX" sz="2400" spc="-5" dirty="0">
                <a:latin typeface="Comic Sans MS"/>
                <a:cs typeface="Comic Sans MS"/>
              </a:rPr>
              <a:t>iniciar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a:t>
            </a:r>
          </a:p>
          <a:p>
            <a:pPr marL="12700" marR="5080" algn="just"/>
            <a:endParaRPr lang="es-MX" sz="2400" dirty="0">
              <a:latin typeface="Comic Sans MS"/>
              <a:cs typeface="Comic Sans MS"/>
            </a:endParaRPr>
          </a:p>
          <a:p>
            <a:pPr marL="469900" marR="5080" indent="-457200" algn="just">
              <a:buFont typeface="+mj-lt"/>
              <a:buAutoNum type="arabicPeriod"/>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arqueo</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detectado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un</a:t>
            </a:r>
            <a:r>
              <a:rPr lang="es-MX" sz="2400" spc="254" dirty="0">
                <a:latin typeface="Comic Sans MS"/>
                <a:cs typeface="Comic Sans MS"/>
              </a:rPr>
              <a:t> </a:t>
            </a:r>
            <a:r>
              <a:rPr lang="es-MX" sz="2400" spc="-5" dirty="0">
                <a:latin typeface="Comic Sans MS"/>
                <a:cs typeface="Comic Sans MS"/>
              </a:rPr>
              <a:t>relé</a:t>
            </a:r>
            <a:r>
              <a:rPr lang="es-MX" sz="2400" spc="260" dirty="0">
                <a:latin typeface="Comic Sans MS"/>
                <a:cs typeface="Comic Sans MS"/>
              </a:rPr>
              <a:t> </a:t>
            </a:r>
            <a:r>
              <a:rPr lang="es-MX" sz="2400" spc="-5" dirty="0">
                <a:latin typeface="Comic Sans MS"/>
                <a:cs typeface="Comic Sans MS"/>
              </a:rPr>
              <a:t>de protección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pueda</a:t>
            </a:r>
            <a:r>
              <a:rPr lang="es-MX" sz="2400" spc="254" dirty="0">
                <a:latin typeface="Comic Sans MS"/>
                <a:cs typeface="Comic Sans MS"/>
              </a:rPr>
              <a:t> </a:t>
            </a:r>
            <a:r>
              <a:rPr lang="es-MX" sz="2400" spc="-5" dirty="0">
                <a:latin typeface="Comic Sans MS"/>
                <a:cs typeface="Comic Sans MS"/>
              </a:rPr>
              <a:t>inicializar</a:t>
            </a:r>
            <a:r>
              <a:rPr lang="es-MX" sz="2400" spc="260" dirty="0">
                <a:latin typeface="Comic Sans MS"/>
                <a:cs typeface="Comic Sans MS"/>
              </a:rPr>
              <a:t> </a:t>
            </a:r>
            <a:r>
              <a:rPr lang="es-MX" sz="2400" spc="-5" dirty="0">
                <a:latin typeface="Comic Sans MS"/>
                <a:cs typeface="Comic Sans MS"/>
              </a:rPr>
              <a:t>al 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(BFI).</a:t>
            </a:r>
            <a:endParaRPr lang="es-MX" sz="2400" dirty="0">
              <a:latin typeface="Comic Sans MS"/>
              <a:cs typeface="Comic Sans MS"/>
            </a:endParaRPr>
          </a:p>
          <a:p>
            <a:pPr marL="469900" marR="5080" indent="-457200" algn="just">
              <a:buFont typeface="+mj-lt"/>
              <a:buAutoNum type="arabicPeriod"/>
            </a:pP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detector</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corriente</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falla</a:t>
            </a:r>
            <a:r>
              <a:rPr lang="es-MX" sz="2400" spc="26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interruptor (CD) debe ser ajustado con suficiente sensibilidad 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arqueo.</a:t>
            </a:r>
            <a:endParaRPr sz="2400" dirty="0">
              <a:latin typeface="Comic Sans MS"/>
              <a:cs typeface="Comic Sans MS"/>
            </a:endParaRPr>
          </a:p>
        </p:txBody>
      </p:sp>
      <p:pic>
        <p:nvPicPr>
          <p:cNvPr id="10" name="object 10"/>
          <p:cNvPicPr/>
          <p:nvPr/>
        </p:nvPicPr>
        <p:blipFill>
          <a:blip r:embed="rId2" cstate="print"/>
          <a:stretch>
            <a:fillRect/>
          </a:stretch>
        </p:blipFill>
        <p:spPr>
          <a:xfrm>
            <a:off x="4978400" y="6207320"/>
            <a:ext cx="7772400" cy="2708080"/>
          </a:xfrm>
          <a:prstGeom prst="rect">
            <a:avLst/>
          </a:prstGeom>
        </p:spPr>
      </p:pic>
      <p:sp>
        <p:nvSpPr>
          <p:cNvPr id="11" name="object 11"/>
          <p:cNvSpPr txBox="1"/>
          <p:nvPr/>
        </p:nvSpPr>
        <p:spPr>
          <a:xfrm>
            <a:off x="5245100" y="9429328"/>
            <a:ext cx="7391400"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3.</a:t>
            </a:r>
            <a:r>
              <a:rPr sz="2000" b="1" spc="245" dirty="0">
                <a:latin typeface="Comic Sans MS"/>
                <a:cs typeface="Comic Sans MS"/>
              </a:rPr>
              <a:t> </a:t>
            </a:r>
            <a:r>
              <a:rPr sz="2000" b="1" spc="-5" dirty="0">
                <a:latin typeface="Comic Sans MS"/>
                <a:cs typeface="Comic Sans MS"/>
              </a:rPr>
              <a:t>Lógica</a:t>
            </a:r>
            <a:r>
              <a:rPr sz="2000" b="1" spc="5" dirty="0">
                <a:latin typeface="Comic Sans MS"/>
                <a:cs typeface="Comic Sans MS"/>
              </a:rPr>
              <a:t> </a:t>
            </a:r>
            <a:r>
              <a:rPr sz="2000" b="1" spc="-5" dirty="0">
                <a:latin typeface="Comic Sans MS"/>
                <a:cs typeface="Comic Sans MS"/>
              </a:rPr>
              <a:t>de</a:t>
            </a:r>
            <a:r>
              <a:rPr sz="2000" b="1" spc="10" dirty="0">
                <a:latin typeface="Comic Sans MS"/>
                <a:cs typeface="Comic Sans MS"/>
              </a:rPr>
              <a:t> </a:t>
            </a:r>
            <a:r>
              <a:rPr sz="2000" b="1" spc="-5" dirty="0">
                <a:latin typeface="Comic Sans MS"/>
                <a:cs typeface="Comic Sans MS"/>
              </a:rPr>
              <a:t>falla</a:t>
            </a:r>
            <a:r>
              <a:rPr sz="2000" b="1" spc="5" dirty="0">
                <a:latin typeface="Comic Sans MS"/>
                <a:cs typeface="Comic Sans MS"/>
              </a:rPr>
              <a:t> </a:t>
            </a:r>
            <a:r>
              <a:rPr sz="2000" b="1" spc="-5" dirty="0">
                <a:latin typeface="Comic Sans MS"/>
                <a:cs typeface="Comic Sans MS"/>
              </a:rPr>
              <a:t>del</a:t>
            </a:r>
            <a:r>
              <a:rPr sz="2000" b="1" spc="5" dirty="0">
                <a:latin typeface="Comic Sans MS"/>
                <a:cs typeface="Comic Sans MS"/>
              </a:rPr>
              <a:t> </a:t>
            </a:r>
            <a:r>
              <a:rPr sz="2000" b="1" spc="-5" dirty="0">
                <a:latin typeface="Comic Sans MS"/>
                <a:cs typeface="Comic Sans MS"/>
              </a:rPr>
              <a:t>interruptor</a:t>
            </a:r>
            <a:r>
              <a:rPr sz="2000" b="1" spc="5" dirty="0">
                <a:latin typeface="Comic Sans MS"/>
                <a:cs typeface="Comic Sans MS"/>
              </a:rPr>
              <a:t> </a:t>
            </a:r>
            <a:r>
              <a:rPr sz="2000" b="1" spc="-5" dirty="0">
                <a:latin typeface="Comic Sans MS"/>
                <a:cs typeface="Comic Sans MS"/>
              </a:rPr>
              <a:t>del</a:t>
            </a:r>
            <a:r>
              <a:rPr sz="2000" b="1" spc="5" dirty="0">
                <a:latin typeface="Comic Sans MS"/>
                <a:cs typeface="Comic Sans MS"/>
              </a:rPr>
              <a:t> </a:t>
            </a:r>
            <a:r>
              <a:rPr sz="2000" b="1" spc="-5" dirty="0">
                <a:latin typeface="Comic Sans MS"/>
                <a:cs typeface="Comic Sans MS"/>
              </a:rPr>
              <a:t>generador</a:t>
            </a:r>
            <a:endParaRPr sz="2000" b="1" dirty="0">
              <a:latin typeface="Comic Sans MS"/>
              <a:cs typeface="Comic Sans MS"/>
            </a:endParaRPr>
          </a:p>
        </p:txBody>
      </p:sp>
    </p:spTree>
    <p:extLst>
      <p:ext uri="{BB962C8B-B14F-4D97-AF65-F5344CB8AC3E}">
        <p14:creationId xmlns="" xmlns:p14="http://schemas.microsoft.com/office/powerpoint/2010/main" val="348250101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30200" y="533400"/>
            <a:ext cx="17297400" cy="2989280"/>
          </a:xfrm>
          <a:prstGeom prst="rect">
            <a:avLst/>
          </a:prstGeom>
        </p:spPr>
        <p:txBody>
          <a:bodyPr vert="horz" wrap="square" lIns="0" tIns="34290" rIns="0" bIns="0" rtlCol="0">
            <a:spAutoFit/>
          </a:bodyPr>
          <a:lstStyle/>
          <a:p>
            <a:pPr marL="12700" algn="just">
              <a:spcBef>
                <a:spcPts val="270"/>
              </a:spcBef>
            </a:pPr>
            <a:r>
              <a:rPr sz="2400" b="1" spc="-5" dirty="0">
                <a:latin typeface="Comic Sans MS"/>
                <a:cs typeface="Comic Sans MS"/>
              </a:rPr>
              <a:t>RELÉS</a:t>
            </a:r>
            <a:r>
              <a:rPr sz="2400" b="1" spc="515" dirty="0">
                <a:latin typeface="Comic Sans MS"/>
                <a:cs typeface="Comic Sans MS"/>
              </a:rPr>
              <a:t> </a:t>
            </a:r>
            <a:r>
              <a:rPr sz="2400" b="1" spc="-5" dirty="0">
                <a:latin typeface="Comic Sans MS"/>
                <a:cs typeface="Comic Sans MS"/>
              </a:rPr>
              <a:t>DE</a:t>
            </a:r>
            <a:r>
              <a:rPr sz="2400" b="1" spc="515" dirty="0">
                <a:latin typeface="Comic Sans MS"/>
                <a:cs typeface="Comic Sans MS"/>
              </a:rPr>
              <a:t> </a:t>
            </a:r>
            <a:r>
              <a:rPr sz="2400" b="1" spc="-5" dirty="0">
                <a:latin typeface="Comic Sans MS"/>
                <a:cs typeface="Comic Sans MS"/>
              </a:rPr>
              <a:t>RESPALDO</a:t>
            </a:r>
            <a:r>
              <a:rPr sz="2400" b="1" spc="515" dirty="0">
                <a:latin typeface="Comic Sans MS"/>
                <a:cs typeface="Comic Sans MS"/>
              </a:rPr>
              <a:t> </a:t>
            </a:r>
            <a:r>
              <a:rPr sz="2400" b="1" spc="-5" dirty="0">
                <a:latin typeface="Comic Sans MS"/>
                <a:cs typeface="Comic Sans MS"/>
              </a:rPr>
              <a:t>DEL</a:t>
            </a:r>
            <a:r>
              <a:rPr sz="2400" b="1" spc="509" dirty="0">
                <a:latin typeface="Comic Sans MS"/>
                <a:cs typeface="Comic Sans MS"/>
              </a:rPr>
              <a:t> </a:t>
            </a:r>
            <a:r>
              <a:rPr sz="2400" b="1" spc="-5" dirty="0">
                <a:latin typeface="Comic Sans MS"/>
                <a:cs typeface="Comic Sans MS"/>
              </a:rPr>
              <a:t>SISTEMA:</a:t>
            </a:r>
            <a:r>
              <a:rPr sz="2400" b="1" spc="509" dirty="0">
                <a:latin typeface="Comic Sans MS"/>
                <a:cs typeface="Comic Sans MS"/>
              </a:rPr>
              <a:t> </a:t>
            </a:r>
            <a:r>
              <a:rPr sz="2400" spc="-5" dirty="0" err="1">
                <a:latin typeface="Comic Sans MS"/>
                <a:cs typeface="Comic Sans MS"/>
              </a:rPr>
              <a:t>Relés</a:t>
            </a:r>
            <a:r>
              <a:rPr sz="2400" spc="509" dirty="0">
                <a:latin typeface="Comic Sans MS"/>
                <a:cs typeface="Comic Sans MS"/>
              </a:rPr>
              <a:t> </a:t>
            </a:r>
            <a:r>
              <a:rPr sz="2400" spc="-10" dirty="0">
                <a:latin typeface="Comic Sans MS"/>
                <a:cs typeface="Comic Sans MS"/>
              </a:rPr>
              <a:t>de</a:t>
            </a:r>
            <a:r>
              <a:rPr lang="en-US" sz="2400" spc="-10" dirty="0">
                <a:latin typeface="Comic Sans MS"/>
                <a:cs typeface="Comic Sans MS"/>
              </a:rPr>
              <a:t> </a:t>
            </a:r>
            <a:r>
              <a:rPr sz="2400" spc="-5" dirty="0" err="1">
                <a:latin typeface="Comic Sans MS"/>
                <a:cs typeface="Comic Sans MS"/>
              </a:rPr>
              <a:t>impedancia</a:t>
            </a:r>
            <a:r>
              <a:rPr sz="2400" spc="-5" dirty="0">
                <a:latin typeface="Comic Sans MS"/>
                <a:cs typeface="Comic Sans MS"/>
              </a:rPr>
              <a:t> o de sobrecorriente controlado o </a:t>
            </a:r>
            <a:r>
              <a:rPr sz="2400" spc="-5" dirty="0" err="1">
                <a:latin typeface="Comic Sans MS"/>
                <a:cs typeface="Comic Sans MS"/>
              </a:rPr>
              <a:t>restringido</a:t>
            </a:r>
            <a:r>
              <a:rPr lang="es-AR" sz="2400" spc="-5"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tensión,</a:t>
            </a:r>
            <a:r>
              <a:rPr sz="2400" dirty="0">
                <a:latin typeface="Comic Sans MS"/>
                <a:cs typeface="Comic Sans MS"/>
              </a:rPr>
              <a:t> </a:t>
            </a:r>
            <a:r>
              <a:rPr sz="2400" spc="-5" dirty="0">
                <a:latin typeface="Comic Sans MS"/>
                <a:cs typeface="Comic Sans MS"/>
              </a:rPr>
              <a:t>usados</a:t>
            </a:r>
            <a:r>
              <a:rPr sz="2400" dirty="0">
                <a:latin typeface="Comic Sans MS"/>
                <a:cs typeface="Comic Sans MS"/>
              </a:rPr>
              <a:t> </a:t>
            </a:r>
            <a:r>
              <a:rPr sz="2400" spc="-5" dirty="0">
                <a:latin typeface="Comic Sans MS"/>
                <a:cs typeface="Comic Sans MS"/>
              </a:rPr>
              <a:t>como</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respaldo</a:t>
            </a:r>
            <a:r>
              <a:rPr sz="2400" dirty="0">
                <a:latin typeface="Comic Sans MS"/>
                <a:cs typeface="Comic Sans MS"/>
              </a:rPr>
              <a:t> </a:t>
            </a:r>
            <a:r>
              <a:rPr sz="2400" spc="-5" dirty="0">
                <a:latin typeface="Comic Sans MS"/>
                <a:cs typeface="Comic Sans MS"/>
              </a:rPr>
              <a:t>del</a:t>
            </a:r>
            <a:r>
              <a:rPr lang="es-AR" sz="2400" spc="-5" dirty="0">
                <a:latin typeface="Comic Sans MS"/>
                <a:cs typeface="Comic Sans MS"/>
              </a:rPr>
              <a:t> </a:t>
            </a:r>
            <a:r>
              <a:rPr sz="2400" spc="-5" dirty="0" err="1">
                <a:latin typeface="Comic Sans MS"/>
                <a:cs typeface="Comic Sans MS"/>
              </a:rPr>
              <a:t>generador</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pueden</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ajustados</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err="1">
                <a:latin typeface="Comic Sans MS"/>
                <a:cs typeface="Comic Sans MS"/>
              </a:rPr>
              <a:t>proporcionar</a:t>
            </a:r>
            <a:r>
              <a:rPr lang="es-AR" sz="2400" spc="-5" dirty="0">
                <a:latin typeface="Comic Sans MS"/>
                <a:cs typeface="Comic Sans MS"/>
              </a:rPr>
              <a:t> </a:t>
            </a:r>
            <a:r>
              <a:rPr sz="2400" spc="-5" dirty="0" err="1">
                <a:latin typeface="Comic Sans MS"/>
                <a:cs typeface="Comic Sans MS"/>
              </a:rPr>
              <a:t>detección</a:t>
            </a:r>
            <a:r>
              <a:rPr sz="2400" spc="-5" dirty="0">
                <a:latin typeface="Comic Sans MS"/>
                <a:cs typeface="Comic Sans MS"/>
              </a:rPr>
              <a:t> de la energización inadvertida trifásica.</a:t>
            </a:r>
            <a:r>
              <a:rPr sz="2400" dirty="0">
                <a:latin typeface="Comic Sans MS"/>
                <a:cs typeface="Comic Sans MS"/>
              </a:rPr>
              <a:t> </a:t>
            </a:r>
            <a:r>
              <a:rPr sz="2400" spc="-5" dirty="0" err="1">
                <a:latin typeface="Comic Sans MS"/>
                <a:cs typeface="Comic Sans MS"/>
              </a:rPr>
              <a:t>Su</a:t>
            </a:r>
            <a:r>
              <a:rPr lang="es-AR" sz="2400" spc="-5" dirty="0">
                <a:latin typeface="Comic Sans MS"/>
                <a:cs typeface="Comic Sans MS"/>
              </a:rPr>
              <a:t> </a:t>
            </a:r>
            <a:r>
              <a:rPr sz="2400" spc="-5" dirty="0" err="1">
                <a:latin typeface="Comic Sans MS"/>
                <a:cs typeface="Comic Sans MS"/>
              </a:rPr>
              <a:t>operación</a:t>
            </a:r>
            <a:r>
              <a:rPr sz="2400" spc="-5" dirty="0">
                <a:latin typeface="Comic Sans MS"/>
                <a:cs typeface="Comic Sans MS"/>
              </a:rPr>
              <a:t>,</a:t>
            </a:r>
            <a:r>
              <a:rPr sz="2400" spc="215" dirty="0">
                <a:latin typeface="Comic Sans MS"/>
                <a:cs typeface="Comic Sans MS"/>
              </a:rPr>
              <a:t> </a:t>
            </a:r>
            <a:r>
              <a:rPr sz="2400" spc="-5" dirty="0">
                <a:latin typeface="Comic Sans MS"/>
                <a:cs typeface="Comic Sans MS"/>
              </a:rPr>
              <a:t>sin</a:t>
            </a:r>
            <a:r>
              <a:rPr sz="2400" spc="215" dirty="0">
                <a:latin typeface="Comic Sans MS"/>
                <a:cs typeface="Comic Sans MS"/>
              </a:rPr>
              <a:t> </a:t>
            </a:r>
            <a:r>
              <a:rPr sz="2400" spc="-5" dirty="0">
                <a:latin typeface="Comic Sans MS"/>
                <a:cs typeface="Comic Sans MS"/>
              </a:rPr>
              <a:t>embargo,</a:t>
            </a:r>
            <a:r>
              <a:rPr sz="2400" spc="220" dirty="0">
                <a:latin typeface="Comic Sans MS"/>
                <a:cs typeface="Comic Sans MS"/>
              </a:rPr>
              <a:t> </a:t>
            </a:r>
            <a:r>
              <a:rPr sz="2400" spc="-5" dirty="0">
                <a:latin typeface="Comic Sans MS"/>
                <a:cs typeface="Comic Sans MS"/>
              </a:rPr>
              <a:t>debe</a:t>
            </a:r>
            <a:r>
              <a:rPr sz="2400" spc="215" dirty="0">
                <a:latin typeface="Comic Sans MS"/>
                <a:cs typeface="Comic Sans MS"/>
              </a:rPr>
              <a:t> </a:t>
            </a:r>
            <a:r>
              <a:rPr sz="2400" spc="-5" dirty="0">
                <a:latin typeface="Comic Sans MS"/>
                <a:cs typeface="Comic Sans MS"/>
              </a:rPr>
              <a:t>ser</a:t>
            </a:r>
            <a:r>
              <a:rPr sz="2400" spc="215" dirty="0">
                <a:latin typeface="Comic Sans MS"/>
                <a:cs typeface="Comic Sans MS"/>
              </a:rPr>
              <a:t> </a:t>
            </a:r>
            <a:r>
              <a:rPr sz="2400" spc="-5" dirty="0">
                <a:latin typeface="Comic Sans MS"/>
                <a:cs typeface="Comic Sans MS"/>
              </a:rPr>
              <a:t>checada</a:t>
            </a:r>
            <a:r>
              <a:rPr sz="2400" spc="220" dirty="0">
                <a:latin typeface="Comic Sans MS"/>
                <a:cs typeface="Comic Sans MS"/>
              </a:rPr>
              <a:t> </a:t>
            </a:r>
            <a:r>
              <a:rPr sz="2400" spc="-5" dirty="0">
                <a:latin typeface="Comic Sans MS"/>
                <a:cs typeface="Comic Sans MS"/>
              </a:rPr>
              <a:t>comparando</a:t>
            </a:r>
            <a:endParaRPr sz="2400" dirty="0">
              <a:latin typeface="Comic Sans MS"/>
              <a:cs typeface="Comic Sans MS"/>
            </a:endParaRPr>
          </a:p>
          <a:p>
            <a:pPr marL="12700" marR="5080" algn="just">
              <a:spcBef>
                <a:spcPts val="10"/>
              </a:spcBef>
            </a:pPr>
            <a:r>
              <a:rPr sz="2400" spc="-5" dirty="0">
                <a:latin typeface="Comic Sans MS"/>
                <a:cs typeface="Comic Sans MS"/>
              </a:rPr>
              <a:t>sus ajustes con las condiciones esperadas en </a:t>
            </a:r>
            <a:r>
              <a:rPr sz="2400" spc="-5" dirty="0" err="1">
                <a:latin typeface="Comic Sans MS"/>
                <a:cs typeface="Comic Sans MS"/>
              </a:rPr>
              <a:t>terminales</a:t>
            </a:r>
            <a:r>
              <a:rPr lang="es-A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máquina</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energización</a:t>
            </a:r>
            <a:r>
              <a:rPr sz="2400" spc="254" dirty="0">
                <a:latin typeface="Comic Sans MS"/>
                <a:cs typeface="Comic Sans MS"/>
              </a:rPr>
              <a:t> </a:t>
            </a:r>
            <a:r>
              <a:rPr sz="2400" spc="-5" dirty="0">
                <a:latin typeface="Comic Sans MS"/>
                <a:cs typeface="Comic Sans MS"/>
              </a:rPr>
              <a:t>inadvertida.</a:t>
            </a:r>
            <a:r>
              <a:rPr sz="2400" spc="260" dirty="0">
                <a:latin typeface="Comic Sans MS"/>
                <a:cs typeface="Comic Sans MS"/>
              </a:rPr>
              <a:t> </a:t>
            </a:r>
            <a:r>
              <a:rPr sz="2400" spc="-5" dirty="0" err="1">
                <a:latin typeface="Comic Sans MS"/>
                <a:cs typeface="Comic Sans MS"/>
              </a:rPr>
              <a:t>Estos</a:t>
            </a:r>
            <a:r>
              <a:rPr lang="es-AR" sz="2400" spc="-5" dirty="0">
                <a:latin typeface="Comic Sans MS"/>
                <a:cs typeface="Comic Sans MS"/>
              </a:rPr>
              <a:t> </a:t>
            </a:r>
            <a:r>
              <a:rPr sz="2400" spc="-5" dirty="0" err="1">
                <a:latin typeface="Comic Sans MS"/>
                <a:cs typeface="Comic Sans MS"/>
              </a:rPr>
              <a:t>relés</a:t>
            </a:r>
            <a:r>
              <a:rPr sz="2400" spc="-5" dirty="0">
                <a:latin typeface="Comic Sans MS"/>
                <a:cs typeface="Comic Sans MS"/>
              </a:rPr>
              <a:t> tienen asociado un retardo de tiempo para </a:t>
            </a:r>
            <a:r>
              <a:rPr sz="2400" spc="-5" dirty="0" err="1">
                <a:latin typeface="Comic Sans MS"/>
                <a:cs typeface="Comic Sans MS"/>
              </a:rPr>
              <a:t>disparar</a:t>
            </a:r>
            <a:r>
              <a:rPr lang="es-AR" sz="2400" spc="-5" dirty="0">
                <a:latin typeface="Comic Sans MS"/>
                <a:cs typeface="Comic Sans MS"/>
              </a:rPr>
              <a:t> </a:t>
            </a:r>
            <a:r>
              <a:rPr sz="2400" spc="-5" dirty="0" err="1">
                <a:latin typeface="Comic Sans MS"/>
                <a:cs typeface="Comic Sans MS"/>
              </a:rPr>
              <a:t>el</a:t>
            </a:r>
            <a:r>
              <a:rPr sz="2400" dirty="0">
                <a:latin typeface="Comic Sans MS"/>
                <a:cs typeface="Comic Sans MS"/>
              </a:rPr>
              <a:t> </a:t>
            </a:r>
            <a:r>
              <a:rPr sz="2400" spc="-5" dirty="0">
                <a:latin typeface="Comic Sans MS"/>
                <a:cs typeface="Comic Sans MS"/>
              </a:rPr>
              <a:t>cual</a:t>
            </a:r>
            <a:r>
              <a:rPr sz="2400" dirty="0">
                <a:latin typeface="Comic Sans MS"/>
                <a:cs typeface="Comic Sans MS"/>
              </a:rPr>
              <a:t> </a:t>
            </a:r>
            <a:r>
              <a:rPr sz="2400" spc="-5" dirty="0">
                <a:latin typeface="Comic Sans MS"/>
                <a:cs typeface="Comic Sans MS"/>
              </a:rPr>
              <a:t>generalmente</a:t>
            </a:r>
            <a:r>
              <a:rPr sz="2400" dirty="0">
                <a:latin typeface="Comic Sans MS"/>
                <a:cs typeface="Comic Sans MS"/>
              </a:rPr>
              <a:t> </a:t>
            </a:r>
            <a:r>
              <a:rPr sz="2400" spc="-5" dirty="0">
                <a:latin typeface="Comic Sans MS"/>
                <a:cs typeface="Comic Sans MS"/>
              </a:rPr>
              <a:t>es</a:t>
            </a:r>
            <a:r>
              <a:rPr sz="2400" dirty="0">
                <a:latin typeface="Comic Sans MS"/>
                <a:cs typeface="Comic Sans MS"/>
              </a:rPr>
              <a:t> </a:t>
            </a:r>
            <a:r>
              <a:rPr sz="2400" spc="-5" dirty="0">
                <a:latin typeface="Comic Sans MS"/>
                <a:cs typeface="Comic Sans MS"/>
              </a:rPr>
              <a:t>muy</a:t>
            </a:r>
            <a:r>
              <a:rPr sz="2400" dirty="0">
                <a:latin typeface="Comic Sans MS"/>
                <a:cs typeface="Comic Sans MS"/>
              </a:rPr>
              <a:t> </a:t>
            </a:r>
            <a:r>
              <a:rPr sz="2400" spc="-5" dirty="0">
                <a:latin typeface="Comic Sans MS"/>
                <a:cs typeface="Comic Sans MS"/>
              </a:rPr>
              <a:t>largo</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evitar que</a:t>
            </a:r>
            <a:r>
              <a:rPr sz="2400"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generador</a:t>
            </a:r>
            <a:r>
              <a:rPr sz="2400" spc="-5" dirty="0">
                <a:latin typeface="Comic Sans MS"/>
                <a:cs typeface="Comic Sans MS"/>
              </a:rPr>
              <a:t> sea dañado.</a:t>
            </a:r>
            <a:r>
              <a:rPr sz="2400" dirty="0">
                <a:latin typeface="Comic Sans MS"/>
                <a:cs typeface="Comic Sans MS"/>
              </a:rPr>
              <a:t> </a:t>
            </a:r>
            <a:r>
              <a:rPr sz="2400" spc="-5" dirty="0">
                <a:latin typeface="Comic Sans MS"/>
                <a:cs typeface="Comic Sans MS"/>
              </a:rPr>
              <a:t>Intentos de reducir </a:t>
            </a:r>
            <a:r>
              <a:rPr sz="2400" spc="-5" dirty="0" err="1">
                <a:latin typeface="Comic Sans MS"/>
                <a:cs typeface="Comic Sans MS"/>
              </a:rPr>
              <a:t>este</a:t>
            </a:r>
            <a:r>
              <a:rPr sz="2400" spc="-5" dirty="0">
                <a:latin typeface="Comic Sans MS"/>
                <a:cs typeface="Comic Sans MS"/>
              </a:rPr>
              <a:t> </a:t>
            </a:r>
            <a:r>
              <a:rPr sz="2400" spc="-5" dirty="0" err="1">
                <a:latin typeface="Comic Sans MS"/>
                <a:cs typeface="Comic Sans MS"/>
              </a:rPr>
              <a:t>tiempo</a:t>
            </a:r>
            <a:r>
              <a:rPr lang="es-AR" sz="2400" spc="-5" dirty="0">
                <a:latin typeface="Comic Sans MS"/>
                <a:cs typeface="Comic Sans MS"/>
              </a:rPr>
              <a:t> </a:t>
            </a:r>
            <a:r>
              <a:rPr sz="2400" spc="-5" dirty="0">
                <a:latin typeface="Comic Sans MS"/>
                <a:cs typeface="Comic Sans MS"/>
              </a:rPr>
              <a:t>de</a:t>
            </a:r>
            <a:r>
              <a:rPr sz="2400" spc="220" dirty="0">
                <a:latin typeface="Comic Sans MS"/>
                <a:cs typeface="Comic Sans MS"/>
              </a:rPr>
              <a:t> </a:t>
            </a:r>
            <a:r>
              <a:rPr sz="2400" spc="-5" dirty="0">
                <a:latin typeface="Comic Sans MS"/>
                <a:cs typeface="Comic Sans MS"/>
              </a:rPr>
              <a:t>retardo</a:t>
            </a:r>
            <a:r>
              <a:rPr sz="2400" spc="225" dirty="0">
                <a:latin typeface="Comic Sans MS"/>
                <a:cs typeface="Comic Sans MS"/>
              </a:rPr>
              <a:t> </a:t>
            </a:r>
            <a:r>
              <a:rPr sz="2400" spc="-5" dirty="0">
                <a:latin typeface="Comic Sans MS"/>
                <a:cs typeface="Comic Sans MS"/>
              </a:rPr>
              <a:t>generalmente</a:t>
            </a:r>
            <a:r>
              <a:rPr sz="2400" spc="225" dirty="0">
                <a:latin typeface="Comic Sans MS"/>
                <a:cs typeface="Comic Sans MS"/>
              </a:rPr>
              <a:t> </a:t>
            </a:r>
            <a:r>
              <a:rPr sz="2400" spc="-5" dirty="0">
                <a:latin typeface="Comic Sans MS"/>
                <a:cs typeface="Comic Sans MS"/>
              </a:rPr>
              <a:t>resultan</a:t>
            </a:r>
            <a:r>
              <a:rPr sz="2400" spc="225" dirty="0">
                <a:latin typeface="Comic Sans MS"/>
                <a:cs typeface="Comic Sans MS"/>
              </a:rPr>
              <a:t> </a:t>
            </a:r>
            <a:r>
              <a:rPr sz="2400" spc="-5" dirty="0">
                <a:latin typeface="Comic Sans MS"/>
                <a:cs typeface="Comic Sans MS"/>
              </a:rPr>
              <a:t>en</a:t>
            </a:r>
            <a:r>
              <a:rPr sz="2400" spc="225" dirty="0">
                <a:latin typeface="Comic Sans MS"/>
                <a:cs typeface="Comic Sans MS"/>
              </a:rPr>
              <a:t> </a:t>
            </a:r>
            <a:r>
              <a:rPr sz="2400" spc="-5" dirty="0">
                <a:latin typeface="Comic Sans MS"/>
                <a:cs typeface="Comic Sans MS"/>
              </a:rPr>
              <a:t>disparo</a:t>
            </a:r>
            <a:r>
              <a:rPr sz="2400" spc="225" dirty="0">
                <a:latin typeface="Comic Sans MS"/>
                <a:cs typeface="Comic Sans MS"/>
              </a:rPr>
              <a:t> </a:t>
            </a:r>
            <a:r>
              <a:rPr sz="2400" spc="-5" dirty="0">
                <a:latin typeface="Comic Sans MS"/>
                <a:cs typeface="Comic Sans MS"/>
              </a:rPr>
              <a:t>en</a:t>
            </a:r>
            <a:r>
              <a:rPr sz="2400" spc="225" dirty="0">
                <a:latin typeface="Comic Sans MS"/>
                <a:cs typeface="Comic Sans MS"/>
              </a:rPr>
              <a:t> </a:t>
            </a:r>
            <a:r>
              <a:rPr sz="2400" spc="-5" dirty="0" err="1">
                <a:latin typeface="Comic Sans MS"/>
                <a:cs typeface="Comic Sans MS"/>
              </a:rPr>
              <a:t>falso</a:t>
            </a:r>
            <a:r>
              <a:rPr lang="es-AR" sz="2400" spc="-5"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oscilaciones,</a:t>
            </a:r>
            <a:r>
              <a:rPr sz="2400" dirty="0">
                <a:latin typeface="Comic Sans MS"/>
                <a:cs typeface="Comic Sans MS"/>
              </a:rPr>
              <a:t> </a:t>
            </a:r>
            <a:r>
              <a:rPr sz="2400" spc="-5" dirty="0">
                <a:latin typeface="Comic Sans MS"/>
                <a:cs typeface="Comic Sans MS"/>
              </a:rPr>
              <a:t>estables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potencia</a:t>
            </a:r>
            <a:r>
              <a:rPr sz="2400" dirty="0">
                <a:latin typeface="Comic Sans MS"/>
                <a:cs typeface="Comic Sans MS"/>
              </a:rPr>
              <a:t> </a:t>
            </a:r>
            <a:r>
              <a:rPr sz="2400" spc="-5" dirty="0">
                <a:latin typeface="Comic Sans MS"/>
                <a:cs typeface="Comic Sans MS"/>
              </a:rPr>
              <a:t>o</a:t>
            </a:r>
            <a:r>
              <a:rPr sz="2400" dirty="0">
                <a:latin typeface="Comic Sans MS"/>
                <a:cs typeface="Comic Sans MS"/>
              </a:rPr>
              <a:t> </a:t>
            </a:r>
            <a:r>
              <a:rPr sz="2400" spc="-5" dirty="0" err="1">
                <a:latin typeface="Comic Sans MS"/>
                <a:cs typeface="Comic Sans MS"/>
              </a:rPr>
              <a:t>pérdida</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coordinación</a:t>
            </a:r>
            <a:r>
              <a:rPr sz="2400" dirty="0">
                <a:latin typeface="Comic Sans MS"/>
                <a:cs typeface="Comic Sans MS"/>
              </a:rPr>
              <a:t> </a:t>
            </a:r>
            <a:r>
              <a:rPr sz="2400" spc="-5" dirty="0">
                <a:latin typeface="Comic Sans MS"/>
                <a:cs typeface="Comic Sans MS"/>
              </a:rPr>
              <a:t>bajo</a:t>
            </a:r>
            <a:r>
              <a:rPr sz="2400" dirty="0">
                <a:latin typeface="Comic Sans MS"/>
                <a:cs typeface="Comic Sans MS"/>
              </a:rPr>
              <a:t> </a:t>
            </a:r>
            <a:r>
              <a:rPr sz="2400" spc="-5" dirty="0">
                <a:latin typeface="Comic Sans MS"/>
                <a:cs typeface="Comic Sans MS"/>
              </a:rPr>
              <a:t>condiciones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falla.</a:t>
            </a:r>
            <a:r>
              <a:rPr sz="2400" dirty="0">
                <a:latin typeface="Comic Sans MS"/>
                <a:cs typeface="Comic Sans MS"/>
              </a:rPr>
              <a:t> </a:t>
            </a:r>
            <a:r>
              <a:rPr sz="2400" spc="-5" dirty="0">
                <a:latin typeface="Comic Sans MS"/>
                <a:cs typeface="Comic Sans MS"/>
              </a:rPr>
              <a:t>También,</a:t>
            </a:r>
            <a:r>
              <a:rPr sz="2400" dirty="0">
                <a:latin typeface="Comic Sans MS"/>
                <a:cs typeface="Comic Sans MS"/>
              </a:rPr>
              <a:t> </a:t>
            </a:r>
            <a:r>
              <a:rPr sz="2400" spc="-5" dirty="0">
                <a:latin typeface="Comic Sans MS"/>
                <a:cs typeface="Comic Sans MS"/>
              </a:rPr>
              <a:t>la</a:t>
            </a:r>
            <a:r>
              <a:rPr lang="es-AR" sz="2400" spc="-5" dirty="0">
                <a:latin typeface="Comic Sans MS"/>
                <a:cs typeface="Comic Sans MS"/>
              </a:rPr>
              <a:t> </a:t>
            </a:r>
            <a:r>
              <a:rPr sz="2400" spc="-5" dirty="0" err="1">
                <a:latin typeface="Comic Sans MS"/>
                <a:cs typeface="Comic Sans MS"/>
              </a:rPr>
              <a:t>operación</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tipo</a:t>
            </a:r>
            <a:r>
              <a:rPr sz="2400" dirty="0">
                <a:latin typeface="Comic Sans MS"/>
                <a:cs typeface="Comic Sans MS"/>
              </a:rPr>
              <a:t> </a:t>
            </a:r>
            <a:r>
              <a:rPr sz="2400" spc="-5" dirty="0">
                <a:latin typeface="Comic Sans MS"/>
                <a:cs typeface="Comic Sans MS"/>
              </a:rPr>
              <a:t>particular</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relé</a:t>
            </a:r>
            <a:r>
              <a:rPr sz="2400" dirty="0">
                <a:latin typeface="Comic Sans MS"/>
                <a:cs typeface="Comic Sans MS"/>
              </a:rPr>
              <a:t> </a:t>
            </a:r>
            <a:r>
              <a:rPr sz="2400" spc="-5" dirty="0">
                <a:latin typeface="Comic Sans MS"/>
                <a:cs typeface="Comic Sans MS"/>
              </a:rPr>
              <a:t>usado</a:t>
            </a:r>
            <a:r>
              <a:rPr sz="2400" dirty="0">
                <a:latin typeface="Comic Sans MS"/>
                <a:cs typeface="Comic Sans MS"/>
              </a:rPr>
              <a:t> </a:t>
            </a:r>
            <a:r>
              <a:rPr sz="2400" spc="-5" dirty="0">
                <a:latin typeface="Comic Sans MS"/>
                <a:cs typeface="Comic Sans MS"/>
              </a:rPr>
              <a:t>debe</a:t>
            </a:r>
            <a:r>
              <a:rPr sz="2400" dirty="0">
                <a:latin typeface="Comic Sans MS"/>
                <a:cs typeface="Comic Sans MS"/>
              </a:rPr>
              <a:t> </a:t>
            </a:r>
            <a:r>
              <a:rPr sz="2400" spc="-5" dirty="0">
                <a:latin typeface="Comic Sans MS"/>
                <a:cs typeface="Comic Sans MS"/>
              </a:rPr>
              <a:t>ser</a:t>
            </a:r>
            <a:r>
              <a:rPr lang="es-AR" sz="2400" spc="-5" dirty="0">
                <a:latin typeface="Comic Sans MS"/>
                <a:cs typeface="Comic Sans MS"/>
              </a:rPr>
              <a:t> </a:t>
            </a:r>
            <a:r>
              <a:rPr sz="2400" spc="-5" dirty="0" err="1">
                <a:latin typeface="Comic Sans MS"/>
                <a:cs typeface="Comic Sans MS"/>
              </a:rPr>
              <a:t>revisada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condición</a:t>
            </a:r>
            <a:r>
              <a:rPr sz="2400" dirty="0">
                <a:latin typeface="Comic Sans MS"/>
                <a:cs typeface="Comic Sans MS"/>
              </a:rPr>
              <a:t> </a:t>
            </a:r>
            <a:r>
              <a:rPr sz="2400" spc="-5" dirty="0">
                <a:latin typeface="Comic Sans MS"/>
                <a:cs typeface="Comic Sans MS"/>
              </a:rPr>
              <a:t>cuando</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err="1">
                <a:latin typeface="Comic Sans MS"/>
                <a:cs typeface="Comic Sans MS"/>
              </a:rPr>
              <a:t>tensión</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polarización</a:t>
            </a:r>
            <a:r>
              <a:rPr sz="2400" dirty="0">
                <a:latin typeface="Comic Sans MS"/>
                <a:cs typeface="Comic Sans MS"/>
              </a:rPr>
              <a:t> </a:t>
            </a:r>
            <a:r>
              <a:rPr sz="2400" spc="-5" dirty="0">
                <a:latin typeface="Comic Sans MS"/>
                <a:cs typeface="Comic Sans MS"/>
              </a:rPr>
              <a:t>o</a:t>
            </a:r>
            <a:r>
              <a:rP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restricción</a:t>
            </a:r>
            <a:r>
              <a:rPr sz="2400" spc="5" dirty="0">
                <a:latin typeface="Comic Sans MS"/>
                <a:cs typeface="Comic Sans MS"/>
              </a:rPr>
              <a:t> </a:t>
            </a:r>
            <a:r>
              <a:rPr sz="2400" spc="-5" dirty="0">
                <a:latin typeface="Comic Sans MS"/>
                <a:cs typeface="Comic Sans MS"/>
              </a:rPr>
              <a:t>sea</a:t>
            </a:r>
            <a:r>
              <a:rPr sz="2400" spc="5" dirty="0">
                <a:latin typeface="Comic Sans MS"/>
                <a:cs typeface="Comic Sans MS"/>
              </a:rPr>
              <a:t> </a:t>
            </a:r>
            <a:r>
              <a:rPr sz="2400" spc="-5" dirty="0">
                <a:latin typeface="Comic Sans MS"/>
                <a:cs typeface="Comic Sans MS"/>
              </a:rPr>
              <a:t>desconectada.</a:t>
            </a:r>
            <a:endParaRPr sz="2400" dirty="0">
              <a:latin typeface="Comic Sans MS"/>
              <a:cs typeface="Comic Sans MS"/>
            </a:endParaRPr>
          </a:p>
        </p:txBody>
      </p:sp>
    </p:spTree>
    <p:extLst>
      <p:ext uri="{BB962C8B-B14F-4D97-AF65-F5344CB8AC3E}">
        <p14:creationId xmlns="" xmlns:p14="http://schemas.microsoft.com/office/powerpoint/2010/main" val="189060570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17"/>
          <p:cNvSpPr txBox="1"/>
          <p:nvPr/>
        </p:nvSpPr>
        <p:spPr>
          <a:xfrm>
            <a:off x="254000" y="381000"/>
            <a:ext cx="17373600" cy="4916731"/>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ESQUEMAS</a:t>
            </a:r>
            <a:r>
              <a:rPr sz="2400" b="1"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PROTECCIÓN</a:t>
            </a:r>
            <a:r>
              <a:rPr sz="2400" b="1" spc="5" dirty="0">
                <a:latin typeface="Comic Sans MS"/>
                <a:cs typeface="Comic Sans MS"/>
              </a:rPr>
              <a:t> </a:t>
            </a:r>
            <a:r>
              <a:rPr sz="2400" b="1" spc="-5" dirty="0">
                <a:latin typeface="Comic Sans MS"/>
                <a:cs typeface="Comic Sans MS"/>
              </a:rPr>
              <a:t>DEDICADOS</a:t>
            </a:r>
            <a:r>
              <a:rPr sz="2400" b="1" spc="5" dirty="0">
                <a:latin typeface="Comic Sans MS"/>
                <a:cs typeface="Comic Sans MS"/>
              </a:rPr>
              <a:t> </a:t>
            </a:r>
            <a:r>
              <a:rPr sz="2400" b="1" spc="-5" dirty="0">
                <a:latin typeface="Comic Sans MS"/>
                <a:cs typeface="Comic Sans MS"/>
              </a:rPr>
              <a:t>PARA</a:t>
            </a:r>
            <a:r>
              <a:rPr lang="es-AR" sz="2400" b="1" spc="-5" dirty="0">
                <a:latin typeface="Comic Sans MS"/>
                <a:cs typeface="Comic Sans MS"/>
              </a:rPr>
              <a:t> </a:t>
            </a:r>
            <a:r>
              <a:rPr sz="2400" b="1" spc="-5" dirty="0">
                <a:latin typeface="Comic Sans MS"/>
                <a:cs typeface="Comic Sans MS"/>
              </a:rPr>
              <a:t>DETECTAR</a:t>
            </a:r>
            <a:r>
              <a:rPr sz="2400" b="1" dirty="0">
                <a:latin typeface="Comic Sans MS"/>
                <a:cs typeface="Comic Sans MS"/>
              </a:rPr>
              <a:t> </a:t>
            </a:r>
            <a:r>
              <a:rPr sz="2400" b="1" spc="-5" dirty="0">
                <a:latin typeface="Comic Sans MS"/>
                <a:cs typeface="Comic Sans MS"/>
              </a:rPr>
              <a:t>LA</a:t>
            </a:r>
            <a:r>
              <a:rPr sz="2400" b="1" spc="-120" dirty="0">
                <a:latin typeface="Comic Sans MS"/>
                <a:cs typeface="Comic Sans MS"/>
              </a:rPr>
              <a:t> </a:t>
            </a:r>
            <a:r>
              <a:rPr sz="2400" b="1" spc="-5" dirty="0">
                <a:latin typeface="Comic Sans MS"/>
                <a:cs typeface="Comic Sans MS"/>
              </a:rPr>
              <a:t>ENERGIZACIÓN</a:t>
            </a:r>
            <a:r>
              <a:rPr sz="2400" b="1" dirty="0">
                <a:latin typeface="Comic Sans MS"/>
                <a:cs typeface="Comic Sans MS"/>
              </a:rPr>
              <a:t> </a:t>
            </a:r>
            <a:r>
              <a:rPr sz="2400" b="1" spc="-5" dirty="0">
                <a:latin typeface="Comic Sans MS"/>
                <a:cs typeface="Comic Sans MS"/>
              </a:rPr>
              <a:t>INADVERTIDA</a:t>
            </a:r>
            <a:endParaRPr lang="en-US" sz="2400" b="1" spc="-5" dirty="0">
              <a:latin typeface="Comic Sans MS"/>
              <a:cs typeface="Comic Sans MS"/>
            </a:endParaRPr>
          </a:p>
          <a:p>
            <a:pPr marL="12700" marR="5080" algn="just">
              <a:spcBef>
                <a:spcPts val="100"/>
              </a:spcBef>
            </a:pPr>
            <a:endParaRPr lang="en-US" sz="2400" b="1" spc="-5" dirty="0">
              <a:latin typeface="Comic Sans MS"/>
              <a:cs typeface="Comic Sans MS"/>
            </a:endParaRPr>
          </a:p>
          <a:p>
            <a:pPr marL="12700" marR="6350" algn="just">
              <a:spcBef>
                <a:spcPts val="100"/>
              </a:spcBef>
            </a:pP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severas</a:t>
            </a:r>
            <a:r>
              <a:rPr lang="es-MX" sz="2400" dirty="0">
                <a:latin typeface="Comic Sans MS"/>
                <a:cs typeface="Comic Sans MS"/>
              </a:rPr>
              <a:t> </a:t>
            </a:r>
            <a:r>
              <a:rPr lang="es-MX" sz="2400" spc="-5" dirty="0">
                <a:latin typeface="Comic Sans MS"/>
                <a:cs typeface="Comic Sans MS"/>
              </a:rPr>
              <a:t>limitaciones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 convencionales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generadores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la energización</a:t>
            </a:r>
            <a:r>
              <a:rPr lang="es-MX" sz="2400" dirty="0">
                <a:latin typeface="Comic Sans MS"/>
                <a:cs typeface="Comic Sans MS"/>
              </a:rPr>
              <a:t> </a:t>
            </a:r>
            <a:r>
              <a:rPr lang="es-MX" sz="2400" spc="-5" dirty="0">
                <a:latin typeface="Comic Sans MS"/>
                <a:cs typeface="Comic Sans MS"/>
              </a:rPr>
              <a:t>inadvertida,</a:t>
            </a:r>
            <a:r>
              <a:rPr lang="es-MX" sz="2400" dirty="0">
                <a:latin typeface="Comic Sans MS"/>
                <a:cs typeface="Comic Sans MS"/>
              </a:rPr>
              <a:t> </a:t>
            </a:r>
            <a:r>
              <a:rPr lang="es-MX" sz="2400" spc="-5" dirty="0">
                <a:latin typeface="Comic Sans MS"/>
                <a:cs typeface="Comic Sans MS"/>
              </a:rPr>
              <a:t>han</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desarrollados</a:t>
            </a:r>
            <a:r>
              <a:rPr lang="es-MX" sz="2400" dirty="0">
                <a:latin typeface="Comic Sans MS"/>
                <a:cs typeface="Comic Sans MS"/>
              </a:rPr>
              <a:t> </a:t>
            </a:r>
            <a:r>
              <a:rPr lang="es-MX" sz="2400" spc="-5" dirty="0">
                <a:latin typeface="Comic Sans MS"/>
                <a:cs typeface="Comic Sans MS"/>
              </a:rPr>
              <a:t>e instalados</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dedicados.</a:t>
            </a:r>
            <a:r>
              <a:rPr lang="es-MX" sz="2400" dirty="0">
                <a:latin typeface="Comic Sans MS"/>
                <a:cs typeface="Comic Sans MS"/>
              </a:rPr>
              <a:t> </a:t>
            </a:r>
            <a:r>
              <a:rPr lang="es-MX" sz="2400" spc="-5" dirty="0">
                <a:latin typeface="Comic Sans MS"/>
                <a:cs typeface="Comic Sans MS"/>
              </a:rPr>
              <a:t>A diferencia</a:t>
            </a:r>
            <a:r>
              <a:rPr lang="es-MX" sz="2400" spc="200" dirty="0">
                <a:latin typeface="Comic Sans MS"/>
                <a:cs typeface="Comic Sans MS"/>
              </a:rPr>
              <a:t> </a:t>
            </a:r>
            <a:r>
              <a:rPr lang="es-MX" sz="2400" spc="-5" dirty="0">
                <a:latin typeface="Comic Sans MS"/>
                <a:cs typeface="Comic Sans MS"/>
              </a:rPr>
              <a:t>de</a:t>
            </a:r>
            <a:r>
              <a:rPr lang="es-MX" sz="2400" spc="200" dirty="0">
                <a:latin typeface="Comic Sans MS"/>
                <a:cs typeface="Comic Sans MS"/>
              </a:rPr>
              <a:t> </a:t>
            </a:r>
            <a:r>
              <a:rPr lang="es-MX" sz="2400" spc="-5" dirty="0">
                <a:latin typeface="Comic Sans MS"/>
                <a:cs typeface="Comic Sans MS"/>
              </a:rPr>
              <a:t>los</a:t>
            </a:r>
            <a:r>
              <a:rPr lang="es-MX" sz="2400" spc="204" dirty="0">
                <a:latin typeface="Comic Sans MS"/>
                <a:cs typeface="Comic Sans MS"/>
              </a:rPr>
              <a:t> </a:t>
            </a:r>
            <a:r>
              <a:rPr lang="es-MX" sz="2400" spc="-5" dirty="0">
                <a:latin typeface="Comic Sans MS"/>
                <a:cs typeface="Comic Sans MS"/>
              </a:rPr>
              <a:t>esquemas</a:t>
            </a:r>
            <a:r>
              <a:rPr lang="es-MX" sz="2400" spc="204" dirty="0">
                <a:latin typeface="Comic Sans MS"/>
                <a:cs typeface="Comic Sans MS"/>
              </a:rPr>
              <a:t> </a:t>
            </a:r>
            <a:r>
              <a:rPr lang="es-MX" sz="2400" spc="-5" dirty="0">
                <a:latin typeface="Comic Sans MS"/>
                <a:cs typeface="Comic Sans MS"/>
              </a:rPr>
              <a:t>convencionales</a:t>
            </a:r>
            <a:r>
              <a:rPr lang="es-MX" sz="2400" spc="195" dirty="0">
                <a:latin typeface="Comic Sans MS"/>
                <a:cs typeface="Comic Sans MS"/>
              </a:rPr>
              <a:t> </a:t>
            </a:r>
            <a:r>
              <a:rPr lang="es-MX" sz="2400" spc="-5" dirty="0">
                <a:latin typeface="Comic Sans MS"/>
                <a:cs typeface="Comic Sans MS"/>
              </a:rPr>
              <a:t>de protección,</a:t>
            </a:r>
            <a:r>
              <a:rPr lang="es-MX" sz="2400" spc="75" dirty="0">
                <a:latin typeface="Comic Sans MS"/>
                <a:cs typeface="Comic Sans MS"/>
              </a:rPr>
              <a:t> </a:t>
            </a:r>
            <a:r>
              <a:rPr lang="es-MX" sz="2400" spc="-5" dirty="0">
                <a:latin typeface="Comic Sans MS"/>
                <a:cs typeface="Comic Sans MS"/>
              </a:rPr>
              <a:t>los</a:t>
            </a:r>
            <a:r>
              <a:rPr lang="es-MX" sz="2400" spc="75" dirty="0">
                <a:latin typeface="Comic Sans MS"/>
                <a:cs typeface="Comic Sans MS"/>
              </a:rPr>
              <a:t> </a:t>
            </a:r>
            <a:r>
              <a:rPr lang="es-MX" sz="2400" spc="-5" dirty="0">
                <a:latin typeface="Comic Sans MS"/>
                <a:cs typeface="Comic Sans MS"/>
              </a:rPr>
              <a:t>cuales</a:t>
            </a:r>
            <a:r>
              <a:rPr lang="es-MX" sz="2400" spc="75" dirty="0">
                <a:latin typeface="Comic Sans MS"/>
                <a:cs typeface="Comic Sans MS"/>
              </a:rPr>
              <a:t> </a:t>
            </a:r>
            <a:r>
              <a:rPr lang="es-MX" sz="2400" spc="-5" dirty="0">
                <a:latin typeface="Comic Sans MS"/>
                <a:cs typeface="Comic Sans MS"/>
              </a:rPr>
              <a:t>protegen</a:t>
            </a:r>
            <a:r>
              <a:rPr lang="es-MX" sz="2400" spc="60" dirty="0">
                <a:latin typeface="Comic Sans MS"/>
                <a:cs typeface="Comic Sans MS"/>
              </a:rPr>
              <a:t> </a:t>
            </a:r>
            <a:r>
              <a:rPr lang="es-MX" sz="2400" spc="-5" dirty="0">
                <a:latin typeface="Comic Sans MS"/>
                <a:cs typeface="Comic Sans MS"/>
              </a:rPr>
              <a:t>cuando</a:t>
            </a:r>
            <a:r>
              <a:rPr lang="es-MX" sz="2400" spc="70" dirty="0">
                <a:latin typeface="Comic Sans MS"/>
                <a:cs typeface="Comic Sans MS"/>
              </a:rPr>
              <a:t> </a:t>
            </a:r>
            <a:r>
              <a:rPr lang="es-MX" sz="2400" spc="-5" dirty="0">
                <a:latin typeface="Comic Sans MS"/>
                <a:cs typeface="Comic Sans MS"/>
              </a:rPr>
              <a:t>el</a:t>
            </a:r>
            <a:r>
              <a:rPr lang="es-MX" sz="2400" spc="70" dirty="0">
                <a:latin typeface="Comic Sans MS"/>
                <a:cs typeface="Comic Sans MS"/>
              </a:rPr>
              <a:t> </a:t>
            </a:r>
            <a:r>
              <a:rPr lang="es-MX" sz="2400" spc="-5" dirty="0">
                <a:latin typeface="Comic Sans MS"/>
                <a:cs typeface="Comic Sans MS"/>
              </a:rPr>
              <a:t>equipo</a:t>
            </a:r>
            <a:r>
              <a:rPr lang="es-MX" sz="2400" spc="70" dirty="0">
                <a:latin typeface="Comic Sans MS"/>
                <a:cs typeface="Comic Sans MS"/>
              </a:rPr>
              <a:t> </a:t>
            </a:r>
            <a:r>
              <a:rPr lang="es-MX" sz="2400" spc="-5" dirty="0">
                <a:latin typeface="Comic Sans MS"/>
                <a:cs typeface="Comic Sans MS"/>
              </a:rPr>
              <a:t>está</a:t>
            </a:r>
            <a:r>
              <a:rPr lang="es-MX" sz="2400" spc="75" dirty="0">
                <a:latin typeface="Comic Sans MS"/>
                <a:cs typeface="Comic Sans MS"/>
              </a:rPr>
              <a:t> </a:t>
            </a:r>
            <a:r>
              <a:rPr lang="es-MX" sz="2400" spc="-5" dirty="0">
                <a:latin typeface="Comic Sans MS"/>
                <a:cs typeface="Comic Sans MS"/>
              </a:rPr>
              <a:t>en servicio,</a:t>
            </a:r>
            <a:r>
              <a:rPr lang="es-MX" sz="2400" spc="35" dirty="0">
                <a:latin typeface="Comic Sans MS"/>
                <a:cs typeface="Comic Sans MS"/>
              </a:rPr>
              <a:t> </a:t>
            </a:r>
            <a:r>
              <a:rPr lang="es-MX" sz="2400" spc="-5" dirty="0">
                <a:latin typeface="Comic Sans MS"/>
                <a:cs typeface="Comic Sans MS"/>
              </a:rPr>
              <a:t>estos</a:t>
            </a:r>
            <a:r>
              <a:rPr lang="es-MX" sz="2400" spc="45" dirty="0">
                <a:latin typeface="Comic Sans MS"/>
                <a:cs typeface="Comic Sans MS"/>
              </a:rPr>
              <a:t> </a:t>
            </a:r>
            <a:r>
              <a:rPr lang="es-MX" sz="2400" spc="-5" dirty="0">
                <a:latin typeface="Comic Sans MS"/>
                <a:cs typeface="Comic Sans MS"/>
              </a:rPr>
              <a:t>esquemas</a:t>
            </a:r>
            <a:r>
              <a:rPr lang="es-MX" sz="2400" spc="40" dirty="0">
                <a:latin typeface="Comic Sans MS"/>
                <a:cs typeface="Comic Sans MS"/>
              </a:rPr>
              <a:t> </a:t>
            </a:r>
            <a:r>
              <a:rPr lang="es-MX" sz="2400" spc="-5" dirty="0">
                <a:latin typeface="Comic Sans MS"/>
                <a:cs typeface="Comic Sans MS"/>
              </a:rPr>
              <a:t>proporcionan</a:t>
            </a:r>
            <a:r>
              <a:rPr lang="es-MX" sz="2400" spc="35" dirty="0">
                <a:latin typeface="Comic Sans MS"/>
                <a:cs typeface="Comic Sans MS"/>
              </a:rPr>
              <a:t> </a:t>
            </a:r>
            <a:r>
              <a:rPr lang="es-MX" sz="2400" spc="-5" dirty="0">
                <a:latin typeface="Comic Sans MS"/>
                <a:cs typeface="Comic Sans MS"/>
              </a:rPr>
              <a:t>protección</a:t>
            </a:r>
            <a:r>
              <a:rPr lang="es-MX" sz="2400" spc="40" dirty="0">
                <a:latin typeface="Comic Sans MS"/>
                <a:cs typeface="Comic Sans MS"/>
              </a:rPr>
              <a:t> </a:t>
            </a:r>
            <a:r>
              <a:rPr lang="es-MX" sz="2400" spc="-5" dirty="0">
                <a:latin typeface="Comic Sans MS"/>
                <a:cs typeface="Comic Sans MS"/>
              </a:rPr>
              <a:t>cuando el</a:t>
            </a:r>
            <a:r>
              <a:rPr lang="es-MX" sz="2400" spc="235" dirty="0">
                <a:latin typeface="Comic Sans MS"/>
                <a:cs typeface="Comic Sans MS"/>
              </a:rPr>
              <a:t> </a:t>
            </a:r>
            <a:r>
              <a:rPr lang="es-MX" sz="2400" spc="-5" dirty="0">
                <a:latin typeface="Comic Sans MS"/>
                <a:cs typeface="Comic Sans MS"/>
              </a:rPr>
              <a:t>equipo</a:t>
            </a:r>
            <a:r>
              <a:rPr lang="es-MX" sz="2400" spc="235" dirty="0">
                <a:latin typeface="Comic Sans MS"/>
                <a:cs typeface="Comic Sans MS"/>
              </a:rPr>
              <a:t> </a:t>
            </a:r>
            <a:r>
              <a:rPr lang="es-MX" sz="2400" spc="-5" dirty="0">
                <a:latin typeface="Comic Sans MS"/>
                <a:cs typeface="Comic Sans MS"/>
              </a:rPr>
              <a:t>está</a:t>
            </a:r>
            <a:r>
              <a:rPr lang="es-MX" sz="2400" spc="235" dirty="0">
                <a:latin typeface="Comic Sans MS"/>
                <a:cs typeface="Comic Sans MS"/>
              </a:rPr>
              <a:t> </a:t>
            </a:r>
            <a:r>
              <a:rPr lang="es-MX" sz="2400" spc="-5" dirty="0">
                <a:latin typeface="Comic Sans MS"/>
                <a:cs typeface="Comic Sans MS"/>
              </a:rPr>
              <a:t>fuera</a:t>
            </a:r>
            <a:r>
              <a:rPr lang="es-MX" sz="2400" spc="235" dirty="0">
                <a:latin typeface="Comic Sans MS"/>
                <a:cs typeface="Comic Sans MS"/>
              </a:rPr>
              <a:t> </a:t>
            </a:r>
            <a:r>
              <a:rPr lang="es-MX" sz="2400" spc="-5" dirty="0">
                <a:latin typeface="Comic Sans MS"/>
                <a:cs typeface="Comic Sans MS"/>
              </a:rPr>
              <a:t>de</a:t>
            </a:r>
            <a:r>
              <a:rPr lang="es-MX" sz="2400" spc="240" dirty="0">
                <a:latin typeface="Comic Sans MS"/>
                <a:cs typeface="Comic Sans MS"/>
              </a:rPr>
              <a:t> </a:t>
            </a:r>
            <a:r>
              <a:rPr lang="es-MX" sz="2400" spc="-5" dirty="0">
                <a:latin typeface="Comic Sans MS"/>
                <a:cs typeface="Comic Sans MS"/>
              </a:rPr>
              <a:t>servicio.</a:t>
            </a:r>
            <a:r>
              <a:rPr lang="es-MX" sz="2400" spc="220" dirty="0">
                <a:latin typeface="Comic Sans MS"/>
                <a:cs typeface="Comic Sans MS"/>
              </a:rPr>
              <a:t> </a:t>
            </a:r>
            <a:r>
              <a:rPr lang="es-MX" sz="2400" spc="-5" dirty="0">
                <a:latin typeface="Comic Sans MS"/>
                <a:cs typeface="Comic Sans MS"/>
              </a:rPr>
              <a:t>Así,</a:t>
            </a:r>
            <a:r>
              <a:rPr lang="es-MX" sz="2400" spc="229" dirty="0">
                <a:latin typeface="Comic Sans MS"/>
                <a:cs typeface="Comic Sans MS"/>
              </a:rPr>
              <a:t> </a:t>
            </a:r>
            <a:r>
              <a:rPr lang="es-MX" sz="2400" spc="-5" dirty="0">
                <a:latin typeface="Comic Sans MS"/>
                <a:cs typeface="Comic Sans MS"/>
              </a:rPr>
              <a:t>se</a:t>
            </a:r>
            <a:r>
              <a:rPr lang="es-MX" sz="2400" spc="229" dirty="0">
                <a:latin typeface="Comic Sans MS"/>
                <a:cs typeface="Comic Sans MS"/>
              </a:rPr>
              <a:t> </a:t>
            </a:r>
            <a:r>
              <a:rPr lang="es-MX" sz="2400" spc="-5" dirty="0">
                <a:latin typeface="Comic Sans MS"/>
                <a:cs typeface="Comic Sans MS"/>
              </a:rPr>
              <a:t>debe</a:t>
            </a:r>
            <a:r>
              <a:rPr lang="es-MX" sz="2400" spc="229" dirty="0">
                <a:latin typeface="Comic Sans MS"/>
                <a:cs typeface="Comic Sans MS"/>
              </a:rPr>
              <a:t> </a:t>
            </a:r>
            <a:r>
              <a:rPr lang="es-MX" sz="2400" spc="-5" dirty="0">
                <a:latin typeface="Comic Sans MS"/>
                <a:cs typeface="Comic Sans MS"/>
              </a:rPr>
              <a:t>tener mucho cuidado cuando se implemente esta protección tal que la fuente de C.D. para disparo y las cantidades de entrada</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sean</a:t>
            </a:r>
            <a:r>
              <a:rPr lang="es-MX" sz="2400" dirty="0">
                <a:latin typeface="Comic Sans MS"/>
                <a:cs typeface="Comic Sans MS"/>
              </a:rPr>
              <a:t> </a:t>
            </a:r>
            <a:r>
              <a:rPr lang="es-MX" sz="2400" spc="-5" dirty="0">
                <a:latin typeface="Comic Sans MS"/>
                <a:cs typeface="Comic Sans MS"/>
              </a:rPr>
              <a:t>removidas</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 protegida</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endParaRPr lang="es-MX" sz="2400" dirty="0">
              <a:latin typeface="Comic Sans MS"/>
              <a:cs typeface="Comic Sans MS"/>
            </a:endParaRPr>
          </a:p>
          <a:p>
            <a:pPr marL="12700" marR="5080" algn="just">
              <a:spcBef>
                <a:spcPts val="600"/>
              </a:spcBef>
            </a:pPr>
            <a:r>
              <a:rPr lang="es-MX" sz="2400" spc="-5" dirty="0">
                <a:latin typeface="Comic Sans MS"/>
                <a:cs typeface="Comic Sans MS"/>
              </a:rPr>
              <a:t>Esta sección del tutorial describe varios esquemas de protección</a:t>
            </a:r>
            <a:r>
              <a:rPr lang="es-MX" sz="2400" dirty="0">
                <a:latin typeface="Comic Sans MS"/>
                <a:cs typeface="Comic Sans MS"/>
              </a:rPr>
              <a:t> </a:t>
            </a:r>
            <a:r>
              <a:rPr lang="es-MX" sz="2400" spc="-5" dirty="0">
                <a:latin typeface="Comic Sans MS"/>
                <a:cs typeface="Comic Sans MS"/>
              </a:rPr>
              <a:t>dedicados</a:t>
            </a:r>
            <a:r>
              <a:rPr lang="es-MX" sz="2400" dirty="0">
                <a:latin typeface="Comic Sans MS"/>
                <a:cs typeface="Comic Sans MS"/>
              </a:rPr>
              <a:t> </a:t>
            </a:r>
            <a:r>
              <a:rPr lang="es-MX" sz="2400" spc="-5" dirty="0">
                <a:latin typeface="Comic Sans MS"/>
                <a:cs typeface="Comic Sans MS"/>
              </a:rPr>
              <a:t>contra</a:t>
            </a:r>
            <a:r>
              <a:rPr lang="es-MX" sz="2400" dirty="0">
                <a:latin typeface="Comic Sans MS"/>
                <a:cs typeface="Comic Sans MS"/>
              </a:rPr>
              <a:t> </a:t>
            </a:r>
            <a:r>
              <a:rPr lang="es-MX" sz="2400" spc="-5" dirty="0">
                <a:latin typeface="Comic Sans MS"/>
                <a:cs typeface="Comic Sans MS"/>
              </a:rPr>
              <a:t>energización</a:t>
            </a:r>
            <a:r>
              <a:rPr lang="es-MX" sz="2400" dirty="0">
                <a:latin typeface="Comic Sans MS"/>
                <a:cs typeface="Comic Sans MS"/>
              </a:rPr>
              <a:t> </a:t>
            </a:r>
            <a:r>
              <a:rPr lang="es-MX" sz="2400" spc="-5" dirty="0">
                <a:latin typeface="Comic Sans MS"/>
                <a:cs typeface="Comic Sans MS"/>
              </a:rPr>
              <a:t>inadvertida para</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sin</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juiciosa</a:t>
            </a:r>
            <a:r>
              <a:rPr lang="es-MX" sz="2400" dirty="0">
                <a:latin typeface="Comic Sans MS"/>
                <a:cs typeface="Comic Sans MS"/>
              </a:rPr>
              <a:t> </a:t>
            </a:r>
            <a:r>
              <a:rPr lang="es-MX" sz="2400" spc="-5" dirty="0">
                <a:latin typeface="Comic Sans MS"/>
                <a:cs typeface="Comic Sans MS"/>
              </a:rPr>
              <a:t>selección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fuentes</a:t>
            </a:r>
            <a:r>
              <a:rPr lang="es-MX" sz="2400" spc="254" dirty="0">
                <a:latin typeface="Comic Sans MS"/>
                <a:cs typeface="Comic Sans MS"/>
              </a:rPr>
              <a:t> </a:t>
            </a:r>
            <a:r>
              <a:rPr lang="es-MX" sz="2400" spc="-5" dirty="0">
                <a:latin typeface="Comic Sans MS"/>
                <a:cs typeface="Comic Sans MS"/>
              </a:rPr>
              <a:t>de entrada permiten que muchos de estos esquemas, sean aplicados a generadores con interruptor de baja tensión. Cualquiera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sea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 energización</a:t>
            </a:r>
            <a:r>
              <a:rPr lang="es-MX" sz="2400" dirty="0">
                <a:latin typeface="Comic Sans MS"/>
                <a:cs typeface="Comic Sans MS"/>
              </a:rPr>
              <a:t> </a:t>
            </a:r>
            <a:r>
              <a:rPr lang="es-MX" sz="2400" spc="-5" dirty="0">
                <a:latin typeface="Comic Sans MS"/>
                <a:cs typeface="Comic Sans MS"/>
              </a:rPr>
              <a:t>accidental</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spc="254"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protección debe ser conectada para disparar a los interruptores de campo y de alta tensión, disparar los interruptores de auxiliares, iniciar el respaldo por falla del interruptor de alta tensión, y estar implementado de tal forma que no quede</a:t>
            </a:r>
            <a:r>
              <a:rPr lang="es-MX" sz="2400" dirty="0">
                <a:latin typeface="Comic Sans MS"/>
                <a:cs typeface="Comic Sans MS"/>
              </a:rPr>
              <a:t> </a:t>
            </a:r>
            <a:r>
              <a:rPr lang="es-MX" sz="2400" spc="-5" dirty="0">
                <a:latin typeface="Comic Sans MS"/>
                <a:cs typeface="Comic Sans MS"/>
              </a:rPr>
              <a:t>deshabilitado</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esté</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 servicio.</a:t>
            </a:r>
            <a:endParaRPr sz="2400" dirty="0">
              <a:latin typeface="Comic Sans MS"/>
              <a:cs typeface="Comic Sans MS"/>
            </a:endParaRPr>
          </a:p>
        </p:txBody>
      </p:sp>
    </p:spTree>
    <p:extLst>
      <p:ext uri="{BB962C8B-B14F-4D97-AF65-F5344CB8AC3E}">
        <p14:creationId xmlns="" xmlns:p14="http://schemas.microsoft.com/office/powerpoint/2010/main" val="91823667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04800"/>
            <a:ext cx="9459508" cy="8660576"/>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RELÉS</a:t>
            </a:r>
            <a:r>
              <a:rPr sz="2400" b="1" spc="340" dirty="0">
                <a:latin typeface="Comic Sans MS"/>
                <a:cs typeface="Comic Sans MS"/>
              </a:rPr>
              <a:t> </a:t>
            </a:r>
            <a:r>
              <a:rPr sz="2400" b="1" spc="-5" dirty="0">
                <a:latin typeface="Comic Sans MS"/>
                <a:cs typeface="Comic Sans MS"/>
              </a:rPr>
              <a:t>DE</a:t>
            </a:r>
            <a:r>
              <a:rPr sz="2400" b="1" spc="340" dirty="0">
                <a:latin typeface="Comic Sans MS"/>
                <a:cs typeface="Comic Sans MS"/>
              </a:rPr>
              <a:t> </a:t>
            </a:r>
            <a:r>
              <a:rPr sz="2400" b="1" spc="-5" dirty="0">
                <a:latin typeface="Comic Sans MS"/>
                <a:cs typeface="Comic Sans MS"/>
              </a:rPr>
              <a:t>SOBRECORRIENTE</a:t>
            </a:r>
            <a:r>
              <a:rPr sz="2400" b="1" spc="345" dirty="0">
                <a:latin typeface="Comic Sans MS"/>
                <a:cs typeface="Comic Sans MS"/>
              </a:rPr>
              <a:t> </a:t>
            </a:r>
            <a:r>
              <a:rPr sz="2400" b="1" spc="-5" dirty="0">
                <a:latin typeface="Comic Sans MS"/>
                <a:cs typeface="Comic Sans MS"/>
              </a:rPr>
              <a:t>SUPERVISADO</a:t>
            </a:r>
            <a:r>
              <a:rPr sz="2400" b="1" spc="340" dirty="0">
                <a:latin typeface="Comic Sans MS"/>
                <a:cs typeface="Comic Sans MS"/>
              </a:rPr>
              <a:t> </a:t>
            </a:r>
            <a:r>
              <a:rPr sz="2400" b="1" spc="-5" dirty="0">
                <a:latin typeface="Comic Sans MS"/>
                <a:cs typeface="Comic Sans MS"/>
              </a:rPr>
              <a:t>POR</a:t>
            </a:r>
            <a:r>
              <a:rPr lang="es-AR" sz="2400" b="1" spc="-5" dirty="0">
                <a:latin typeface="Comic Sans MS"/>
                <a:cs typeface="Comic Sans MS"/>
              </a:rPr>
              <a:t> </a:t>
            </a:r>
            <a:r>
              <a:rPr sz="2400" b="1" spc="-5" dirty="0">
                <a:latin typeface="Comic Sans MS"/>
                <a:cs typeface="Comic Sans MS"/>
              </a:rPr>
              <a:t>FRECUENCIA.</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4</a:t>
            </a:r>
            <a:r>
              <a:rPr lang="es-MX" sz="2400" b="1" dirty="0">
                <a:latin typeface="Comic Sans MS"/>
                <a:cs typeface="Comic Sans MS"/>
              </a:rPr>
              <a:t> </a:t>
            </a:r>
            <a:r>
              <a:rPr lang="es-MX" sz="2400" spc="-5" dirty="0">
                <a:latin typeface="Comic Sans MS"/>
                <a:cs typeface="Comic Sans MS"/>
              </a:rPr>
              <a:t>describe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 supervisado</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diseñado</a:t>
            </a:r>
            <a:r>
              <a:rPr lang="es-MX" sz="2400" dirty="0">
                <a:latin typeface="Comic Sans MS"/>
                <a:cs typeface="Comic Sans MS"/>
              </a:rPr>
              <a:t> </a:t>
            </a:r>
            <a:r>
              <a:rPr lang="es-MX" sz="2400" spc="-5" dirty="0">
                <a:latin typeface="Comic Sans MS"/>
                <a:cs typeface="Comic Sans MS"/>
              </a:rPr>
              <a:t>específicamente 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energización</a:t>
            </a:r>
            <a:r>
              <a:rPr lang="es-MX" sz="2400" dirty="0">
                <a:latin typeface="Comic Sans MS"/>
                <a:cs typeface="Comic Sans MS"/>
              </a:rPr>
              <a:t> </a:t>
            </a:r>
            <a:r>
              <a:rPr lang="es-MX" sz="2400" spc="-5" dirty="0">
                <a:latin typeface="Comic Sans MS"/>
                <a:cs typeface="Comic Sans MS"/>
              </a:rPr>
              <a:t>accidental.</a:t>
            </a:r>
            <a:r>
              <a:rPr lang="es-MX" sz="2400" dirty="0">
                <a:latin typeface="Comic Sans MS"/>
                <a:cs typeface="Comic Sans MS"/>
              </a:rPr>
              <a:t> </a:t>
            </a:r>
            <a:r>
              <a:rPr lang="es-MX" sz="2400" spc="-5" dirty="0">
                <a:latin typeface="Comic Sans MS"/>
                <a:cs typeface="Comic Sans MS"/>
              </a:rPr>
              <a:t>El esquema utiliza un relé de frecuencia para supervisar la salida de disparo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instantáneos ajustados sensiblemente.</a:t>
            </a:r>
            <a:r>
              <a:rPr lang="es-MX" sz="2400" spc="520" dirty="0">
                <a:latin typeface="Comic Sans MS"/>
                <a:cs typeface="Comic Sans MS"/>
              </a:rPr>
              <a:t> </a:t>
            </a:r>
            <a:r>
              <a:rPr lang="es-MX" sz="2400" spc="-5" dirty="0">
                <a:latin typeface="Comic Sans MS"/>
                <a:cs typeface="Comic Sans MS"/>
              </a:rPr>
              <a:t>Los relés de </a:t>
            </a:r>
            <a:r>
              <a:rPr lang="es-MX" sz="2400" spc="-5" dirty="0" err="1">
                <a:latin typeface="Comic Sans MS"/>
                <a:cs typeface="Comic Sans MS"/>
              </a:rPr>
              <a:t>sobrecorriente</a:t>
            </a:r>
            <a:r>
              <a:rPr lang="es-MX" sz="2400" spc="-5" dirty="0">
                <a:latin typeface="Comic Sans MS"/>
                <a:cs typeface="Comic Sans MS"/>
              </a:rPr>
              <a:t> son</a:t>
            </a:r>
            <a:r>
              <a:rPr lang="es-MX" sz="2400" spc="100" dirty="0">
                <a:latin typeface="Comic Sans MS"/>
                <a:cs typeface="Comic Sans MS"/>
              </a:rPr>
              <a:t> </a:t>
            </a:r>
            <a:r>
              <a:rPr lang="es-MX" sz="2400" spc="-5" dirty="0">
                <a:latin typeface="Comic Sans MS"/>
                <a:cs typeface="Comic Sans MS"/>
              </a:rPr>
              <a:t>automáticamente</a:t>
            </a:r>
            <a:r>
              <a:rPr lang="es-MX" sz="2400" spc="100" dirty="0">
                <a:latin typeface="Comic Sans MS"/>
                <a:cs typeface="Comic Sans MS"/>
              </a:rPr>
              <a:t> </a:t>
            </a:r>
            <a:r>
              <a:rPr lang="es-MX" sz="2400" spc="-5" dirty="0">
                <a:latin typeface="Comic Sans MS"/>
                <a:cs typeface="Comic Sans MS"/>
              </a:rPr>
              <a:t>armados</a:t>
            </a:r>
            <a:r>
              <a:rPr lang="es-MX" sz="2400" spc="100" dirty="0">
                <a:latin typeface="Comic Sans MS"/>
                <a:cs typeface="Comic Sans MS"/>
              </a:rPr>
              <a:t> </a:t>
            </a:r>
            <a:r>
              <a:rPr lang="es-MX" sz="2400" spc="-5" dirty="0">
                <a:latin typeface="Comic Sans MS"/>
                <a:cs typeface="Comic Sans MS"/>
              </a:rPr>
              <a:t>por</a:t>
            </a:r>
            <a:r>
              <a:rPr lang="es-MX" sz="2400" spc="100" dirty="0">
                <a:latin typeface="Comic Sans MS"/>
                <a:cs typeface="Comic Sans MS"/>
              </a:rPr>
              <a:t> </a:t>
            </a:r>
            <a:r>
              <a:rPr lang="es-MX" sz="2400" spc="-5" dirty="0">
                <a:latin typeface="Comic Sans MS"/>
                <a:cs typeface="Comic Sans MS"/>
              </a:rPr>
              <a:t>el</a:t>
            </a:r>
            <a:r>
              <a:rPr lang="es-MX" sz="2400" spc="105" dirty="0">
                <a:latin typeface="Comic Sans MS"/>
                <a:cs typeface="Comic Sans MS"/>
              </a:rPr>
              <a:t> </a:t>
            </a:r>
            <a:r>
              <a:rPr lang="es-MX" sz="2400" spc="-5" dirty="0">
                <a:latin typeface="Comic Sans MS"/>
                <a:cs typeface="Comic Sans MS"/>
              </a:rPr>
              <a:t>relé</a:t>
            </a:r>
            <a:r>
              <a:rPr lang="es-MX" sz="2400" spc="100" dirty="0">
                <a:latin typeface="Comic Sans MS"/>
                <a:cs typeface="Comic Sans MS"/>
              </a:rPr>
              <a:t> </a:t>
            </a:r>
            <a:r>
              <a:rPr lang="es-MX" sz="2400" spc="-5" dirty="0">
                <a:latin typeface="Comic Sans MS"/>
                <a:cs typeface="Comic Sans MS"/>
              </a:rPr>
              <a:t>de</a:t>
            </a:r>
            <a:r>
              <a:rPr lang="es-MX" sz="2400" spc="85" dirty="0">
                <a:latin typeface="Comic Sans MS"/>
                <a:cs typeface="Comic Sans MS"/>
              </a:rPr>
              <a:t> </a:t>
            </a:r>
            <a:r>
              <a:rPr lang="es-MX" sz="2400" spc="-5" dirty="0">
                <a:latin typeface="Comic Sans MS"/>
                <a:cs typeface="Comic Sans MS"/>
              </a:rPr>
              <a:t>frecuencia si</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permanece</a:t>
            </a:r>
            <a:r>
              <a:rPr lang="es-MX" sz="2400" dirty="0">
                <a:latin typeface="Comic Sans MS"/>
                <a:cs typeface="Comic Sans MS"/>
              </a:rPr>
              <a:t> </a:t>
            </a:r>
            <a:r>
              <a:rPr lang="es-MX" sz="2400" spc="-5" dirty="0">
                <a:latin typeface="Comic Sans MS"/>
                <a:cs typeface="Comic Sans MS"/>
              </a:rPr>
              <a:t>armado mientras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apagada.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asegurar</a:t>
            </a:r>
            <a:r>
              <a:rPr lang="es-MX" sz="2400" dirty="0">
                <a:latin typeface="Comic Sans MS"/>
                <a:cs typeface="Comic Sans MS"/>
              </a:rPr>
              <a:t> </a:t>
            </a:r>
            <a:r>
              <a:rPr lang="es-MX" sz="2400" spc="-5" dirty="0">
                <a:latin typeface="Comic Sans MS"/>
                <a:cs typeface="Comic Sans MS"/>
              </a:rPr>
              <a:t>la confiabilidad del disparo de alta rapidez, los relés de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ajustados</a:t>
            </a:r>
            <a:r>
              <a:rPr lang="es-MX" sz="2400" spc="254" dirty="0">
                <a:latin typeface="Comic Sans MS"/>
                <a:cs typeface="Comic Sans MS"/>
              </a:rPr>
              <a:t> </a:t>
            </a:r>
            <a:r>
              <a:rPr lang="es-MX" sz="2400" spc="-5" dirty="0">
                <a:latin typeface="Comic Sans MS"/>
                <a:cs typeface="Comic Sans MS"/>
              </a:rPr>
              <a:t>a</a:t>
            </a:r>
            <a:r>
              <a:rPr lang="es-MX" sz="2400" spc="260" dirty="0">
                <a:latin typeface="Comic Sans MS"/>
                <a:cs typeface="Comic Sans MS"/>
              </a:rPr>
              <a:t> </a:t>
            </a:r>
            <a:r>
              <a:rPr lang="es-MX" sz="2400" spc="-5" dirty="0">
                <a:latin typeface="Comic Sans MS"/>
                <a:cs typeface="Comic Sans MS"/>
              </a:rPr>
              <a:t>un 50% </a:t>
            </a:r>
            <a:r>
              <a:rPr lang="es-MX" sz="2400" spc="-5" dirty="0" err="1">
                <a:latin typeface="Comic Sans MS"/>
                <a:cs typeface="Comic Sans MS"/>
              </a:rPr>
              <a:t>ó</a:t>
            </a:r>
            <a:r>
              <a:rPr lang="es-MX" sz="2400" spc="-5" dirty="0">
                <a:latin typeface="Comic Sans MS"/>
                <a:cs typeface="Comic Sans MS"/>
              </a:rPr>
              <a:t> menos 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corriente</a:t>
            </a:r>
            <a:r>
              <a:rPr lang="es-MX" sz="2400" dirty="0">
                <a:latin typeface="Comic Sans MS"/>
                <a:cs typeface="Comic Sans MS"/>
              </a:rPr>
              <a:t> </a:t>
            </a:r>
            <a:r>
              <a:rPr lang="es-MX" sz="2400" spc="-5" dirty="0">
                <a:latin typeface="Comic Sans MS"/>
                <a:cs typeface="Comic Sans MS"/>
              </a:rPr>
              <a:t>mínima</a:t>
            </a:r>
            <a:r>
              <a:rPr lang="es-MX" sz="2400" dirty="0">
                <a:latin typeface="Comic Sans MS"/>
                <a:cs typeface="Comic Sans MS"/>
              </a:rPr>
              <a:t> </a:t>
            </a:r>
            <a:r>
              <a:rPr lang="es-MX" sz="2400" spc="-5" dirty="0">
                <a:latin typeface="Comic Sans MS"/>
                <a:cs typeface="Comic Sans MS"/>
              </a:rPr>
              <a:t>vista</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energización accidental.</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(81)</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para identificar cuando el generador está fuera de línea debe tener</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punto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ajuste</a:t>
            </a:r>
            <a:r>
              <a:rPr lang="es-MX" sz="2400" dirty="0">
                <a:latin typeface="Comic Sans MS"/>
                <a:cs typeface="Comic Sans MS"/>
              </a:rPr>
              <a:t> </a:t>
            </a:r>
            <a:r>
              <a:rPr lang="es-MX" sz="2400" spc="-5" dirty="0">
                <a:latin typeface="Comic Sans MS"/>
                <a:cs typeface="Comic Sans MS"/>
              </a:rPr>
              <a:t>bien</a:t>
            </a:r>
            <a:r>
              <a:rPr lang="es-MX" sz="2400" dirty="0">
                <a:latin typeface="Comic Sans MS"/>
                <a:cs typeface="Comic Sans MS"/>
              </a:rPr>
              <a:t> </a:t>
            </a:r>
            <a:r>
              <a:rPr lang="es-MX" sz="2400" spc="-5" dirty="0">
                <a:latin typeface="Comic Sans MS"/>
                <a:cs typeface="Comic Sans MS"/>
              </a:rPr>
              <a:t>abajo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cualquier frecuencia de operación de emergencia.</a:t>
            </a:r>
            <a:r>
              <a:rPr lang="es-MX" sz="2400" spc="520" dirty="0">
                <a:latin typeface="Comic Sans MS"/>
                <a:cs typeface="Comic Sans MS"/>
              </a:rPr>
              <a:t> </a:t>
            </a:r>
            <a:r>
              <a:rPr lang="es-MX" sz="2400" spc="-5" dirty="0">
                <a:latin typeface="Comic Sans MS"/>
                <a:cs typeface="Comic Sans MS"/>
              </a:rPr>
              <a:t>Sus contactos de salida también deben permanecer cerrados cuando la tensión</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cero.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balance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(60) previene operaciones incorrectas debido a la pérdida de potencia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bajo</a:t>
            </a:r>
            <a:r>
              <a:rPr lang="es-MX" sz="2400" spc="260" dirty="0">
                <a:latin typeface="Comic Sans MS"/>
                <a:cs typeface="Comic Sans MS"/>
              </a:rPr>
              <a:t> </a:t>
            </a:r>
            <a:r>
              <a:rPr lang="es-MX" sz="2400" spc="-5" dirty="0">
                <a:latin typeface="Comic Sans MS"/>
                <a:cs typeface="Comic Sans MS"/>
              </a:rPr>
              <a:t>condiciones normales de</a:t>
            </a:r>
            <a:r>
              <a:rPr lang="es-MX" sz="2400" dirty="0">
                <a:latin typeface="Comic Sans MS"/>
                <a:cs typeface="Comic Sans MS"/>
              </a:rPr>
              <a:t> </a:t>
            </a:r>
            <a:r>
              <a:rPr lang="es-MX" sz="2400" spc="-5" dirty="0">
                <a:latin typeface="Comic Sans MS"/>
                <a:cs typeface="Comic Sans MS"/>
              </a:rPr>
              <a:t>operación.</a:t>
            </a:r>
          </a:p>
          <a:p>
            <a:pPr marL="12700" marR="5080" algn="just">
              <a:spcBef>
                <a:spcPts val="100"/>
              </a:spcBef>
            </a:pPr>
            <a:endParaRPr lang="es-MX" sz="2400" spc="-5" dirty="0">
              <a:latin typeface="Comic Sans MS"/>
              <a:cs typeface="Comic Sans MS"/>
            </a:endParaRPr>
          </a:p>
          <a:p>
            <a:pPr marL="12700" marR="5080">
              <a:lnSpc>
                <a:spcPct val="116599"/>
              </a:lnSpc>
              <a:spcBef>
                <a:spcPts val="100"/>
              </a:spcBef>
            </a:pPr>
            <a:endParaRPr sz="900" dirty="0">
              <a:latin typeface="Comic Sans MS"/>
              <a:cs typeface="Comic Sans MS"/>
            </a:endParaRPr>
          </a:p>
        </p:txBody>
      </p:sp>
      <p:grpSp>
        <p:nvGrpSpPr>
          <p:cNvPr id="24" name="Grupo 23">
            <a:extLst>
              <a:ext uri="{FF2B5EF4-FFF2-40B4-BE49-F238E27FC236}">
                <a16:creationId xmlns="" xmlns:a16="http://schemas.microsoft.com/office/drawing/2014/main" id="{519095A0-436B-4D69-A1FE-8ED063034F3B}"/>
              </a:ext>
            </a:extLst>
          </p:cNvPr>
          <p:cNvGrpSpPr/>
          <p:nvPr/>
        </p:nvGrpSpPr>
        <p:grpSpPr>
          <a:xfrm>
            <a:off x="10007600" y="1219200"/>
            <a:ext cx="6934200" cy="7353508"/>
            <a:chOff x="9637788" y="4877511"/>
            <a:chExt cx="2626666" cy="2749601"/>
          </a:xfrm>
        </p:grpSpPr>
        <p:grpSp>
          <p:nvGrpSpPr>
            <p:cNvPr id="8" name="object 8"/>
            <p:cNvGrpSpPr/>
            <p:nvPr/>
          </p:nvGrpSpPr>
          <p:grpSpPr>
            <a:xfrm>
              <a:off x="11580559" y="4877511"/>
              <a:ext cx="683895" cy="1137920"/>
              <a:chOff x="6525958" y="4877511"/>
              <a:chExt cx="683895" cy="1137920"/>
            </a:xfrm>
          </p:grpSpPr>
          <p:sp>
            <p:nvSpPr>
              <p:cNvPr id="9" name="object 9"/>
              <p:cNvSpPr/>
              <p:nvPr/>
            </p:nvSpPr>
            <p:spPr>
              <a:xfrm>
                <a:off x="6565582" y="5421629"/>
                <a:ext cx="341630" cy="11430"/>
              </a:xfrm>
              <a:custGeom>
                <a:avLst/>
                <a:gdLst/>
                <a:ahLst/>
                <a:cxnLst/>
                <a:rect l="l" t="t" r="r" b="b"/>
                <a:pathLst>
                  <a:path w="341629" h="11429">
                    <a:moveTo>
                      <a:pt x="341553" y="7620"/>
                    </a:moveTo>
                    <a:lnTo>
                      <a:pt x="339445" y="7620"/>
                    </a:lnTo>
                    <a:lnTo>
                      <a:pt x="339445" y="5080"/>
                    </a:lnTo>
                    <a:lnTo>
                      <a:pt x="337870" y="5080"/>
                    </a:lnTo>
                    <a:lnTo>
                      <a:pt x="337870" y="0"/>
                    </a:lnTo>
                    <a:lnTo>
                      <a:pt x="0" y="0"/>
                    </a:lnTo>
                    <a:lnTo>
                      <a:pt x="0" y="5080"/>
                    </a:lnTo>
                    <a:lnTo>
                      <a:pt x="0" y="7620"/>
                    </a:lnTo>
                    <a:lnTo>
                      <a:pt x="0" y="11430"/>
                    </a:lnTo>
                    <a:lnTo>
                      <a:pt x="341553" y="11430"/>
                    </a:lnTo>
                    <a:lnTo>
                      <a:pt x="341553" y="7620"/>
                    </a:lnTo>
                    <a:close/>
                  </a:path>
                </a:pathLst>
              </a:custGeom>
              <a:solidFill>
                <a:srgbClr val="000000"/>
              </a:solidFill>
            </p:spPr>
            <p:txBody>
              <a:bodyPr wrap="square" lIns="0" tIns="0" rIns="0" bIns="0" rtlCol="0"/>
              <a:lstStyle/>
              <a:p>
                <a:endParaRPr/>
              </a:p>
            </p:txBody>
          </p:sp>
          <p:pic>
            <p:nvPicPr>
              <p:cNvPr id="10" name="object 10"/>
              <p:cNvPicPr/>
              <p:nvPr/>
            </p:nvPicPr>
            <p:blipFill>
              <a:blip r:embed="rId2" cstate="print"/>
              <a:stretch>
                <a:fillRect/>
              </a:stretch>
            </p:blipFill>
            <p:spPr>
              <a:xfrm>
                <a:off x="6869569" y="5314061"/>
                <a:ext cx="254457" cy="118859"/>
              </a:xfrm>
              <a:prstGeom prst="rect">
                <a:avLst/>
              </a:prstGeom>
            </p:spPr>
          </p:pic>
          <p:sp>
            <p:nvSpPr>
              <p:cNvPr id="11" name="object 11"/>
              <p:cNvSpPr/>
              <p:nvPr/>
            </p:nvSpPr>
            <p:spPr>
              <a:xfrm>
                <a:off x="7117930" y="5224919"/>
                <a:ext cx="8890" cy="439420"/>
              </a:xfrm>
              <a:custGeom>
                <a:avLst/>
                <a:gdLst/>
                <a:ahLst/>
                <a:cxnLst/>
                <a:rect l="l" t="t" r="r" b="b"/>
                <a:pathLst>
                  <a:path w="8890" h="439420">
                    <a:moveTo>
                      <a:pt x="8381" y="0"/>
                    </a:moveTo>
                    <a:lnTo>
                      <a:pt x="0" y="0"/>
                    </a:lnTo>
                    <a:lnTo>
                      <a:pt x="0" y="438848"/>
                    </a:lnTo>
                    <a:lnTo>
                      <a:pt x="3810" y="438848"/>
                    </a:lnTo>
                    <a:lnTo>
                      <a:pt x="8381" y="438848"/>
                    </a:lnTo>
                    <a:lnTo>
                      <a:pt x="8381" y="0"/>
                    </a:lnTo>
                    <a:close/>
                  </a:path>
                </a:pathLst>
              </a:custGeom>
              <a:solidFill>
                <a:srgbClr val="000000"/>
              </a:solidFill>
            </p:spPr>
            <p:txBody>
              <a:bodyPr wrap="square" lIns="0" tIns="0" rIns="0" bIns="0" rtlCol="0"/>
              <a:lstStyle/>
              <a:p>
                <a:endParaRPr/>
              </a:p>
            </p:txBody>
          </p:sp>
          <p:pic>
            <p:nvPicPr>
              <p:cNvPr id="12" name="object 12"/>
              <p:cNvPicPr/>
              <p:nvPr/>
            </p:nvPicPr>
            <p:blipFill>
              <a:blip r:embed="rId3" cstate="print"/>
              <a:stretch>
                <a:fillRect/>
              </a:stretch>
            </p:blipFill>
            <p:spPr>
              <a:xfrm>
                <a:off x="7028027" y="4877511"/>
                <a:ext cx="177520" cy="347408"/>
              </a:xfrm>
              <a:prstGeom prst="rect">
                <a:avLst/>
              </a:prstGeom>
            </p:spPr>
          </p:pic>
          <p:pic>
            <p:nvPicPr>
              <p:cNvPr id="13" name="object 13"/>
              <p:cNvPicPr/>
              <p:nvPr/>
            </p:nvPicPr>
            <p:blipFill>
              <a:blip r:embed="rId4" cstate="print"/>
              <a:stretch>
                <a:fillRect/>
              </a:stretch>
            </p:blipFill>
            <p:spPr>
              <a:xfrm>
                <a:off x="7032599" y="5651500"/>
                <a:ext cx="176758" cy="363486"/>
              </a:xfrm>
              <a:prstGeom prst="rect">
                <a:avLst/>
              </a:prstGeom>
            </p:spPr>
          </p:pic>
          <p:pic>
            <p:nvPicPr>
              <p:cNvPr id="14" name="object 14"/>
              <p:cNvPicPr/>
              <p:nvPr/>
            </p:nvPicPr>
            <p:blipFill>
              <a:blip r:embed="rId5" cstate="print"/>
              <a:stretch>
                <a:fillRect/>
              </a:stretch>
            </p:blipFill>
            <p:spPr>
              <a:xfrm>
                <a:off x="6525958" y="5204358"/>
                <a:ext cx="89141" cy="453313"/>
              </a:xfrm>
              <a:prstGeom prst="rect">
                <a:avLst/>
              </a:prstGeom>
            </p:spPr>
          </p:pic>
          <p:sp>
            <p:nvSpPr>
              <p:cNvPr id="15" name="object 15"/>
              <p:cNvSpPr/>
              <p:nvPr/>
            </p:nvSpPr>
            <p:spPr>
              <a:xfrm>
                <a:off x="6855091" y="5191404"/>
                <a:ext cx="285750" cy="252729"/>
              </a:xfrm>
              <a:custGeom>
                <a:avLst/>
                <a:gdLst/>
                <a:ahLst/>
                <a:cxnLst/>
                <a:rect l="l" t="t" r="r" b="b"/>
                <a:pathLst>
                  <a:path w="285750" h="252729">
                    <a:moveTo>
                      <a:pt x="39611" y="33515"/>
                    </a:moveTo>
                    <a:lnTo>
                      <a:pt x="37325" y="33515"/>
                    </a:lnTo>
                    <a:lnTo>
                      <a:pt x="37325" y="29705"/>
                    </a:lnTo>
                    <a:lnTo>
                      <a:pt x="35039" y="29705"/>
                    </a:lnTo>
                    <a:lnTo>
                      <a:pt x="35039" y="27419"/>
                    </a:lnTo>
                    <a:lnTo>
                      <a:pt x="33515" y="27419"/>
                    </a:lnTo>
                    <a:lnTo>
                      <a:pt x="31229" y="25133"/>
                    </a:lnTo>
                    <a:lnTo>
                      <a:pt x="27419" y="25133"/>
                    </a:lnTo>
                    <a:lnTo>
                      <a:pt x="27419" y="22860"/>
                    </a:lnTo>
                    <a:lnTo>
                      <a:pt x="19050" y="22860"/>
                    </a:lnTo>
                    <a:lnTo>
                      <a:pt x="19050" y="21336"/>
                    </a:lnTo>
                    <a:lnTo>
                      <a:pt x="12192" y="21336"/>
                    </a:lnTo>
                    <a:lnTo>
                      <a:pt x="12192" y="19050"/>
                    </a:lnTo>
                    <a:lnTo>
                      <a:pt x="8382" y="19050"/>
                    </a:lnTo>
                    <a:lnTo>
                      <a:pt x="8382" y="10668"/>
                    </a:lnTo>
                    <a:lnTo>
                      <a:pt x="10668" y="10668"/>
                    </a:lnTo>
                    <a:lnTo>
                      <a:pt x="10668" y="8382"/>
                    </a:lnTo>
                    <a:lnTo>
                      <a:pt x="14478" y="8382"/>
                    </a:lnTo>
                    <a:lnTo>
                      <a:pt x="14478" y="6858"/>
                    </a:lnTo>
                    <a:lnTo>
                      <a:pt x="25133" y="6858"/>
                    </a:lnTo>
                    <a:lnTo>
                      <a:pt x="25133" y="8382"/>
                    </a:lnTo>
                    <a:lnTo>
                      <a:pt x="28943" y="8382"/>
                    </a:lnTo>
                    <a:lnTo>
                      <a:pt x="28943" y="12954"/>
                    </a:lnTo>
                    <a:lnTo>
                      <a:pt x="31229" y="12954"/>
                    </a:lnTo>
                    <a:lnTo>
                      <a:pt x="31229" y="16764"/>
                    </a:lnTo>
                    <a:lnTo>
                      <a:pt x="37325" y="16764"/>
                    </a:lnTo>
                    <a:lnTo>
                      <a:pt x="37325" y="10668"/>
                    </a:lnTo>
                    <a:lnTo>
                      <a:pt x="35039" y="10668"/>
                    </a:lnTo>
                    <a:lnTo>
                      <a:pt x="35039" y="6858"/>
                    </a:lnTo>
                    <a:lnTo>
                      <a:pt x="33515" y="6858"/>
                    </a:lnTo>
                    <a:lnTo>
                      <a:pt x="33515" y="4572"/>
                    </a:lnTo>
                    <a:lnTo>
                      <a:pt x="28943" y="4572"/>
                    </a:lnTo>
                    <a:lnTo>
                      <a:pt x="28943" y="2286"/>
                    </a:lnTo>
                    <a:lnTo>
                      <a:pt x="22847" y="2286"/>
                    </a:lnTo>
                    <a:lnTo>
                      <a:pt x="22847" y="0"/>
                    </a:lnTo>
                    <a:lnTo>
                      <a:pt x="16764" y="0"/>
                    </a:lnTo>
                    <a:lnTo>
                      <a:pt x="16764" y="2286"/>
                    </a:lnTo>
                    <a:lnTo>
                      <a:pt x="8382" y="2286"/>
                    </a:lnTo>
                    <a:lnTo>
                      <a:pt x="8382" y="4572"/>
                    </a:lnTo>
                    <a:lnTo>
                      <a:pt x="6096" y="4572"/>
                    </a:lnTo>
                    <a:lnTo>
                      <a:pt x="6096" y="6858"/>
                    </a:lnTo>
                    <a:lnTo>
                      <a:pt x="3810" y="6858"/>
                    </a:lnTo>
                    <a:lnTo>
                      <a:pt x="3810" y="8382"/>
                    </a:lnTo>
                    <a:lnTo>
                      <a:pt x="2286" y="8382"/>
                    </a:lnTo>
                    <a:lnTo>
                      <a:pt x="2286" y="21336"/>
                    </a:lnTo>
                    <a:lnTo>
                      <a:pt x="3810" y="21336"/>
                    </a:lnTo>
                    <a:lnTo>
                      <a:pt x="3810" y="22860"/>
                    </a:lnTo>
                    <a:lnTo>
                      <a:pt x="6096" y="22860"/>
                    </a:lnTo>
                    <a:lnTo>
                      <a:pt x="6096" y="25133"/>
                    </a:lnTo>
                    <a:lnTo>
                      <a:pt x="10668" y="25133"/>
                    </a:lnTo>
                    <a:lnTo>
                      <a:pt x="10668" y="27419"/>
                    </a:lnTo>
                    <a:lnTo>
                      <a:pt x="16764" y="27419"/>
                    </a:lnTo>
                    <a:lnTo>
                      <a:pt x="16764" y="29705"/>
                    </a:lnTo>
                    <a:lnTo>
                      <a:pt x="25133" y="29705"/>
                    </a:lnTo>
                    <a:lnTo>
                      <a:pt x="25133" y="31229"/>
                    </a:lnTo>
                    <a:lnTo>
                      <a:pt x="28943" y="31229"/>
                    </a:lnTo>
                    <a:lnTo>
                      <a:pt x="28943" y="33515"/>
                    </a:lnTo>
                    <a:lnTo>
                      <a:pt x="31229" y="33515"/>
                    </a:lnTo>
                    <a:lnTo>
                      <a:pt x="31229" y="35801"/>
                    </a:lnTo>
                    <a:lnTo>
                      <a:pt x="33515" y="35801"/>
                    </a:lnTo>
                    <a:lnTo>
                      <a:pt x="33515" y="41897"/>
                    </a:lnTo>
                    <a:lnTo>
                      <a:pt x="31229" y="41897"/>
                    </a:lnTo>
                    <a:lnTo>
                      <a:pt x="31229" y="44183"/>
                    </a:lnTo>
                    <a:lnTo>
                      <a:pt x="28943" y="44183"/>
                    </a:lnTo>
                    <a:lnTo>
                      <a:pt x="28943" y="45707"/>
                    </a:lnTo>
                    <a:lnTo>
                      <a:pt x="12192" y="45707"/>
                    </a:lnTo>
                    <a:lnTo>
                      <a:pt x="12192" y="44183"/>
                    </a:lnTo>
                    <a:lnTo>
                      <a:pt x="8382" y="44183"/>
                    </a:lnTo>
                    <a:lnTo>
                      <a:pt x="8382" y="39611"/>
                    </a:lnTo>
                    <a:lnTo>
                      <a:pt x="6096" y="39611"/>
                    </a:lnTo>
                    <a:lnTo>
                      <a:pt x="6096" y="35801"/>
                    </a:lnTo>
                    <a:lnTo>
                      <a:pt x="0" y="35801"/>
                    </a:lnTo>
                    <a:lnTo>
                      <a:pt x="0" y="41897"/>
                    </a:lnTo>
                    <a:lnTo>
                      <a:pt x="2286" y="41897"/>
                    </a:lnTo>
                    <a:lnTo>
                      <a:pt x="2286" y="45707"/>
                    </a:lnTo>
                    <a:lnTo>
                      <a:pt x="3810" y="45707"/>
                    </a:lnTo>
                    <a:lnTo>
                      <a:pt x="3810" y="47993"/>
                    </a:lnTo>
                    <a:lnTo>
                      <a:pt x="6096" y="47993"/>
                    </a:lnTo>
                    <a:lnTo>
                      <a:pt x="6096" y="50279"/>
                    </a:lnTo>
                    <a:lnTo>
                      <a:pt x="10668" y="50279"/>
                    </a:lnTo>
                    <a:lnTo>
                      <a:pt x="12192" y="52565"/>
                    </a:lnTo>
                    <a:lnTo>
                      <a:pt x="28943" y="52565"/>
                    </a:lnTo>
                    <a:lnTo>
                      <a:pt x="28943" y="50279"/>
                    </a:lnTo>
                    <a:lnTo>
                      <a:pt x="33515" y="50279"/>
                    </a:lnTo>
                    <a:lnTo>
                      <a:pt x="33515" y="47993"/>
                    </a:lnTo>
                    <a:lnTo>
                      <a:pt x="35039" y="47993"/>
                    </a:lnTo>
                    <a:lnTo>
                      <a:pt x="35039" y="45707"/>
                    </a:lnTo>
                    <a:lnTo>
                      <a:pt x="37325" y="45707"/>
                    </a:lnTo>
                    <a:lnTo>
                      <a:pt x="37325" y="41897"/>
                    </a:lnTo>
                    <a:lnTo>
                      <a:pt x="39611" y="41897"/>
                    </a:lnTo>
                    <a:lnTo>
                      <a:pt x="39611" y="33515"/>
                    </a:lnTo>
                    <a:close/>
                  </a:path>
                  <a:path w="285750" h="252729">
                    <a:moveTo>
                      <a:pt x="68567" y="2286"/>
                    </a:moveTo>
                    <a:lnTo>
                      <a:pt x="64757" y="2286"/>
                    </a:lnTo>
                    <a:lnTo>
                      <a:pt x="64757" y="4572"/>
                    </a:lnTo>
                    <a:lnTo>
                      <a:pt x="62471" y="4572"/>
                    </a:lnTo>
                    <a:lnTo>
                      <a:pt x="62471" y="6858"/>
                    </a:lnTo>
                    <a:lnTo>
                      <a:pt x="60185" y="6858"/>
                    </a:lnTo>
                    <a:lnTo>
                      <a:pt x="60185" y="8382"/>
                    </a:lnTo>
                    <a:lnTo>
                      <a:pt x="58661" y="8382"/>
                    </a:lnTo>
                    <a:lnTo>
                      <a:pt x="58661" y="10668"/>
                    </a:lnTo>
                    <a:lnTo>
                      <a:pt x="56375" y="10668"/>
                    </a:lnTo>
                    <a:lnTo>
                      <a:pt x="54089" y="12954"/>
                    </a:lnTo>
                    <a:lnTo>
                      <a:pt x="51803" y="12954"/>
                    </a:lnTo>
                    <a:lnTo>
                      <a:pt x="51803" y="14478"/>
                    </a:lnTo>
                    <a:lnTo>
                      <a:pt x="50279" y="14478"/>
                    </a:lnTo>
                    <a:lnTo>
                      <a:pt x="50279" y="19050"/>
                    </a:lnTo>
                    <a:lnTo>
                      <a:pt x="54089" y="19050"/>
                    </a:lnTo>
                    <a:lnTo>
                      <a:pt x="56375" y="16764"/>
                    </a:lnTo>
                    <a:lnTo>
                      <a:pt x="58661" y="16764"/>
                    </a:lnTo>
                    <a:lnTo>
                      <a:pt x="58661" y="14478"/>
                    </a:lnTo>
                    <a:lnTo>
                      <a:pt x="60185" y="14478"/>
                    </a:lnTo>
                    <a:lnTo>
                      <a:pt x="62471" y="12954"/>
                    </a:lnTo>
                    <a:lnTo>
                      <a:pt x="62471" y="52565"/>
                    </a:lnTo>
                    <a:lnTo>
                      <a:pt x="68567" y="52565"/>
                    </a:lnTo>
                    <a:lnTo>
                      <a:pt x="68567" y="2286"/>
                    </a:lnTo>
                    <a:close/>
                  </a:path>
                  <a:path w="285750" h="252729">
                    <a:moveTo>
                      <a:pt x="285699" y="227037"/>
                    </a:moveTo>
                    <a:lnTo>
                      <a:pt x="283413" y="227037"/>
                    </a:lnTo>
                    <a:lnTo>
                      <a:pt x="283413" y="222465"/>
                    </a:lnTo>
                    <a:lnTo>
                      <a:pt x="281127" y="222465"/>
                    </a:lnTo>
                    <a:lnTo>
                      <a:pt x="281127" y="220941"/>
                    </a:lnTo>
                    <a:lnTo>
                      <a:pt x="279603" y="218655"/>
                    </a:lnTo>
                    <a:lnTo>
                      <a:pt x="277317" y="216369"/>
                    </a:lnTo>
                    <a:lnTo>
                      <a:pt x="275031" y="216369"/>
                    </a:lnTo>
                    <a:lnTo>
                      <a:pt x="275031" y="214845"/>
                    </a:lnTo>
                    <a:lnTo>
                      <a:pt x="271221" y="214845"/>
                    </a:lnTo>
                    <a:lnTo>
                      <a:pt x="268935" y="212559"/>
                    </a:lnTo>
                    <a:lnTo>
                      <a:pt x="266649" y="212559"/>
                    </a:lnTo>
                    <a:lnTo>
                      <a:pt x="262839" y="212559"/>
                    </a:lnTo>
                    <a:lnTo>
                      <a:pt x="260553" y="214845"/>
                    </a:lnTo>
                    <a:lnTo>
                      <a:pt x="255981" y="214845"/>
                    </a:lnTo>
                    <a:lnTo>
                      <a:pt x="255981" y="216369"/>
                    </a:lnTo>
                    <a:lnTo>
                      <a:pt x="254457" y="216369"/>
                    </a:lnTo>
                    <a:lnTo>
                      <a:pt x="252171" y="218655"/>
                    </a:lnTo>
                    <a:lnTo>
                      <a:pt x="252171" y="220941"/>
                    </a:lnTo>
                    <a:lnTo>
                      <a:pt x="249897" y="220941"/>
                    </a:lnTo>
                    <a:lnTo>
                      <a:pt x="249897" y="222465"/>
                    </a:lnTo>
                    <a:lnTo>
                      <a:pt x="248373" y="224751"/>
                    </a:lnTo>
                    <a:lnTo>
                      <a:pt x="248373" y="229323"/>
                    </a:lnTo>
                    <a:lnTo>
                      <a:pt x="246087" y="230847"/>
                    </a:lnTo>
                    <a:lnTo>
                      <a:pt x="246087" y="233133"/>
                    </a:lnTo>
                    <a:lnTo>
                      <a:pt x="248373" y="235419"/>
                    </a:lnTo>
                    <a:lnTo>
                      <a:pt x="248373" y="239229"/>
                    </a:lnTo>
                    <a:lnTo>
                      <a:pt x="249897" y="241515"/>
                    </a:lnTo>
                    <a:lnTo>
                      <a:pt x="249897" y="243801"/>
                    </a:lnTo>
                    <a:lnTo>
                      <a:pt x="252171" y="243801"/>
                    </a:lnTo>
                    <a:lnTo>
                      <a:pt x="252171" y="245325"/>
                    </a:lnTo>
                    <a:lnTo>
                      <a:pt x="254457" y="247611"/>
                    </a:lnTo>
                    <a:lnTo>
                      <a:pt x="255981" y="247611"/>
                    </a:lnTo>
                    <a:lnTo>
                      <a:pt x="255981" y="249897"/>
                    </a:lnTo>
                    <a:lnTo>
                      <a:pt x="260553" y="249897"/>
                    </a:lnTo>
                    <a:lnTo>
                      <a:pt x="262839" y="252183"/>
                    </a:lnTo>
                    <a:lnTo>
                      <a:pt x="266649" y="252183"/>
                    </a:lnTo>
                    <a:lnTo>
                      <a:pt x="268935" y="252183"/>
                    </a:lnTo>
                    <a:lnTo>
                      <a:pt x="271221" y="249897"/>
                    </a:lnTo>
                    <a:lnTo>
                      <a:pt x="275031" y="249897"/>
                    </a:lnTo>
                    <a:lnTo>
                      <a:pt x="275031" y="247611"/>
                    </a:lnTo>
                    <a:lnTo>
                      <a:pt x="277317" y="247611"/>
                    </a:lnTo>
                    <a:lnTo>
                      <a:pt x="281127" y="243801"/>
                    </a:lnTo>
                    <a:lnTo>
                      <a:pt x="281127" y="241515"/>
                    </a:lnTo>
                    <a:lnTo>
                      <a:pt x="283413" y="241515"/>
                    </a:lnTo>
                    <a:lnTo>
                      <a:pt x="283413" y="237705"/>
                    </a:lnTo>
                    <a:lnTo>
                      <a:pt x="285699" y="237705"/>
                    </a:lnTo>
                    <a:lnTo>
                      <a:pt x="285699" y="230847"/>
                    </a:lnTo>
                    <a:lnTo>
                      <a:pt x="285699" y="227037"/>
                    </a:lnTo>
                    <a:close/>
                  </a:path>
                </a:pathLst>
              </a:custGeom>
              <a:solidFill>
                <a:srgbClr val="000000"/>
              </a:solidFill>
            </p:spPr>
            <p:txBody>
              <a:bodyPr wrap="square" lIns="0" tIns="0" rIns="0" bIns="0" rtlCol="0"/>
              <a:lstStyle/>
              <a:p>
                <a:endParaRPr/>
              </a:p>
            </p:txBody>
          </p:sp>
        </p:grpSp>
        <p:pic>
          <p:nvPicPr>
            <p:cNvPr id="16" name="object 16"/>
            <p:cNvPicPr/>
            <p:nvPr/>
          </p:nvPicPr>
          <p:blipFill>
            <a:blip r:embed="rId6" cstate="print"/>
            <a:stretch>
              <a:fillRect/>
            </a:stretch>
          </p:blipFill>
          <p:spPr>
            <a:xfrm>
              <a:off x="9637788" y="5205882"/>
              <a:ext cx="1871916" cy="1067384"/>
            </a:xfrm>
            <a:prstGeom prst="rect">
              <a:avLst/>
            </a:prstGeom>
          </p:spPr>
        </p:pic>
        <p:pic>
          <p:nvPicPr>
            <p:cNvPr id="17" name="object 17"/>
            <p:cNvPicPr/>
            <p:nvPr/>
          </p:nvPicPr>
          <p:blipFill>
            <a:blip r:embed="rId7" cstate="print"/>
            <a:stretch>
              <a:fillRect/>
            </a:stretch>
          </p:blipFill>
          <p:spPr>
            <a:xfrm>
              <a:off x="10323475" y="6453823"/>
              <a:ext cx="860907" cy="1173289"/>
            </a:xfrm>
            <a:prstGeom prst="rect">
              <a:avLst/>
            </a:prstGeom>
          </p:spPr>
        </p:pic>
      </p:grpSp>
      <p:sp>
        <p:nvSpPr>
          <p:cNvPr id="18" name="CuadroTexto 17">
            <a:extLst>
              <a:ext uri="{FF2B5EF4-FFF2-40B4-BE49-F238E27FC236}">
                <a16:creationId xmlns="" xmlns:a16="http://schemas.microsoft.com/office/drawing/2014/main" id="{170E6960-EAEC-4096-92D2-CFB3C2C02E3A}"/>
              </a:ext>
            </a:extLst>
          </p:cNvPr>
          <p:cNvSpPr txBox="1"/>
          <p:nvPr/>
        </p:nvSpPr>
        <p:spPr>
          <a:xfrm>
            <a:off x="9093200" y="8966957"/>
            <a:ext cx="8936966" cy="369332"/>
          </a:xfrm>
          <a:prstGeom prst="rect">
            <a:avLst/>
          </a:prstGeom>
          <a:noFill/>
        </p:spPr>
        <p:txBody>
          <a:bodyPr wrap="square">
            <a:spAutoFit/>
          </a:bodyPr>
          <a:lstStyle/>
          <a:p>
            <a:pPr marL="12700" marR="5080" algn="ctr">
              <a:spcBef>
                <a:spcPts val="100"/>
              </a:spcBef>
            </a:pPr>
            <a:r>
              <a:rPr lang="es-AR" sz="1800" b="1" spc="-5" dirty="0">
                <a:latin typeface="Comic Sans MS"/>
                <a:cs typeface="Comic Sans MS"/>
              </a:rPr>
              <a:t>Figura</a:t>
            </a:r>
            <a:r>
              <a:rPr lang="es-AR" sz="1800" b="1" dirty="0">
                <a:latin typeface="Comic Sans MS"/>
                <a:cs typeface="Comic Sans MS"/>
              </a:rPr>
              <a:t> </a:t>
            </a:r>
            <a:r>
              <a:rPr lang="es-AR" sz="1800" b="1" spc="-5" dirty="0">
                <a:latin typeface="Comic Sans MS"/>
                <a:cs typeface="Comic Sans MS"/>
              </a:rPr>
              <a:t>4.</a:t>
            </a:r>
            <a:r>
              <a:rPr lang="es-AR" sz="1800" b="1" spc="250" dirty="0">
                <a:latin typeface="Comic Sans MS"/>
                <a:cs typeface="Comic Sans MS"/>
              </a:rPr>
              <a:t> </a:t>
            </a:r>
            <a:r>
              <a:rPr lang="es-AR" sz="1800" b="1" spc="-5" dirty="0">
                <a:latin typeface="Comic Sans MS"/>
                <a:cs typeface="Comic Sans MS"/>
              </a:rPr>
              <a:t>Lógica</a:t>
            </a:r>
            <a:r>
              <a:rPr lang="es-AR" sz="1800" b="1" spc="5" dirty="0">
                <a:latin typeface="Comic Sans MS"/>
                <a:cs typeface="Comic Sans MS"/>
              </a:rPr>
              <a:t> </a:t>
            </a:r>
            <a:r>
              <a:rPr lang="es-AR" sz="1800" b="1" spc="-5" dirty="0">
                <a:latin typeface="Comic Sans MS"/>
                <a:cs typeface="Comic Sans MS"/>
              </a:rPr>
              <a:t>de</a:t>
            </a:r>
            <a:r>
              <a:rPr lang="es-AR" sz="1800" b="1" spc="5" dirty="0">
                <a:latin typeface="Comic Sans MS"/>
                <a:cs typeface="Comic Sans MS"/>
              </a:rPr>
              <a:t> </a:t>
            </a:r>
            <a:r>
              <a:rPr lang="es-AR" sz="1800" b="1" spc="-5" dirty="0" err="1">
                <a:latin typeface="Comic Sans MS"/>
                <a:cs typeface="Comic Sans MS"/>
              </a:rPr>
              <a:t>sobrecorriente</a:t>
            </a:r>
            <a:r>
              <a:rPr lang="es-AR" sz="1800" b="1" spc="10" dirty="0">
                <a:latin typeface="Comic Sans MS"/>
                <a:cs typeface="Comic Sans MS"/>
              </a:rPr>
              <a:t> </a:t>
            </a:r>
            <a:r>
              <a:rPr lang="es-AR" sz="1800" b="1" spc="-5" dirty="0">
                <a:latin typeface="Comic Sans MS"/>
                <a:cs typeface="Comic Sans MS"/>
              </a:rPr>
              <a:t>supervisada</a:t>
            </a:r>
            <a:r>
              <a:rPr lang="es-AR" sz="1800" b="1" spc="5" dirty="0">
                <a:latin typeface="Comic Sans MS"/>
                <a:cs typeface="Comic Sans MS"/>
              </a:rPr>
              <a:t> </a:t>
            </a:r>
            <a:r>
              <a:rPr lang="es-AR" sz="1800" b="1" spc="-5" dirty="0">
                <a:latin typeface="Comic Sans MS"/>
                <a:cs typeface="Comic Sans MS"/>
              </a:rPr>
              <a:t>por</a:t>
            </a:r>
            <a:r>
              <a:rPr lang="es-AR" sz="1800" b="1" spc="5" dirty="0">
                <a:latin typeface="Comic Sans MS"/>
                <a:cs typeface="Comic Sans MS"/>
              </a:rPr>
              <a:t> </a:t>
            </a:r>
            <a:r>
              <a:rPr lang="es-AR" sz="1800" b="1" spc="-5" dirty="0">
                <a:latin typeface="Comic Sans MS"/>
                <a:cs typeface="Comic Sans MS"/>
              </a:rPr>
              <a:t>frecuencia</a:t>
            </a:r>
            <a:endParaRPr lang="es-AR" sz="1800" b="1" dirty="0">
              <a:latin typeface="Comic Sans MS"/>
              <a:cs typeface="Comic Sans MS"/>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04800"/>
            <a:ext cx="17297400" cy="5359672"/>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Cuando el generador es sacado de línea, la frecuencia de la máquina caerá abajo del punto de ajuste del relé de frecuencia.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energizará</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 auxiliar 81x a través del contacto normalmente cerrado del relé de balance de tensión.</a:t>
            </a:r>
            <a:r>
              <a:rPr lang="es-MX" sz="2400" dirty="0">
                <a:latin typeface="Comic Sans MS"/>
                <a:cs typeface="Comic Sans MS"/>
              </a:rPr>
              <a:t> </a:t>
            </a:r>
            <a:r>
              <a:rPr lang="es-MX" sz="2400" spc="-5" dirty="0">
                <a:latin typeface="Comic Sans MS"/>
                <a:cs typeface="Comic Sans MS"/>
              </a:rPr>
              <a:t>Un contacto del relé auxiliar</a:t>
            </a:r>
            <a:r>
              <a:rPr lang="es-MX" sz="2400" dirty="0">
                <a:latin typeface="Comic Sans MS"/>
                <a:cs typeface="Comic Sans MS"/>
              </a:rPr>
              <a:t> </a:t>
            </a:r>
            <a:r>
              <a:rPr lang="es-MX" sz="2400" spc="-5" dirty="0">
                <a:latin typeface="Comic Sans MS"/>
                <a:cs typeface="Comic Sans MS"/>
              </a:rPr>
              <a:t>81</a:t>
            </a:r>
            <a:r>
              <a:rPr lang="es-MX" sz="2400" dirty="0">
                <a:latin typeface="Comic Sans MS"/>
                <a:cs typeface="Comic Sans MS"/>
              </a:rPr>
              <a:t> </a:t>
            </a:r>
            <a:r>
              <a:rPr lang="es-MX" sz="2400" spc="-5" dirty="0">
                <a:latin typeface="Comic Sans MS"/>
                <a:cs typeface="Comic Sans MS"/>
              </a:rPr>
              <a:t>x</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cerrará</a:t>
            </a:r>
            <a:r>
              <a:rPr lang="es-MX" sz="2400" dirty="0">
                <a:latin typeface="Comic Sans MS"/>
                <a:cs typeface="Comic Sans MS"/>
              </a:rPr>
              <a:t> </a:t>
            </a:r>
            <a:r>
              <a:rPr lang="es-MX" sz="2400" spc="-5" dirty="0">
                <a:latin typeface="Comic Sans MS"/>
                <a:cs typeface="Comic Sans MS"/>
              </a:rPr>
              <a:t>entonces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habilitar</a:t>
            </a:r>
            <a:r>
              <a:rPr lang="es-MX" sz="2400" spc="254" dirty="0">
                <a:latin typeface="Comic Sans MS"/>
                <a:cs typeface="Comic Sans MS"/>
              </a:rPr>
              <a:t> </a:t>
            </a:r>
            <a:r>
              <a:rPr lang="es-MX" sz="2400" spc="-5" dirty="0">
                <a:latin typeface="Comic Sans MS"/>
                <a:cs typeface="Comic Sans MS"/>
              </a:rPr>
              <a:t>el circuito de disparo de los relés de </a:t>
            </a:r>
            <a:r>
              <a:rPr lang="es-MX" sz="2400" spc="-5" dirty="0" err="1">
                <a:latin typeface="Comic Sans MS"/>
                <a:cs typeface="Comic Sans MS"/>
              </a:rPr>
              <a:t>sobrecorriente</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El esquema</a:t>
            </a:r>
            <a:r>
              <a:rPr lang="es-MX" sz="2400" spc="160" dirty="0">
                <a:latin typeface="Comic Sans MS"/>
                <a:cs typeface="Comic Sans MS"/>
              </a:rPr>
              <a:t> </a:t>
            </a:r>
            <a:r>
              <a:rPr lang="es-MX" sz="2400" spc="-5" dirty="0">
                <a:latin typeface="Comic Sans MS"/>
                <a:cs typeface="Comic Sans MS"/>
              </a:rPr>
              <a:t>de</a:t>
            </a:r>
            <a:r>
              <a:rPr lang="es-MX" sz="2400" spc="160" dirty="0">
                <a:latin typeface="Comic Sans MS"/>
                <a:cs typeface="Comic Sans MS"/>
              </a:rPr>
              <a:t> </a:t>
            </a:r>
            <a:r>
              <a:rPr lang="es-MX" sz="2400" spc="-5" dirty="0">
                <a:latin typeface="Comic Sans MS"/>
                <a:cs typeface="Comic Sans MS"/>
              </a:rPr>
              <a:t>protección</a:t>
            </a:r>
            <a:r>
              <a:rPr lang="es-MX" sz="2400" spc="160" dirty="0">
                <a:latin typeface="Comic Sans MS"/>
                <a:cs typeface="Comic Sans MS"/>
              </a:rPr>
              <a:t> </a:t>
            </a:r>
            <a:r>
              <a:rPr lang="es-MX" sz="2400" spc="-5" dirty="0">
                <a:latin typeface="Comic Sans MS"/>
                <a:cs typeface="Comic Sans MS"/>
              </a:rPr>
              <a:t>es</a:t>
            </a:r>
            <a:r>
              <a:rPr lang="es-MX" sz="2400" spc="160" dirty="0">
                <a:latin typeface="Comic Sans MS"/>
                <a:cs typeface="Comic Sans MS"/>
              </a:rPr>
              <a:t> </a:t>
            </a:r>
            <a:r>
              <a:rPr lang="es-MX" sz="2400" spc="-5" dirty="0">
                <a:latin typeface="Comic Sans MS"/>
                <a:cs typeface="Comic Sans MS"/>
              </a:rPr>
              <a:t>así</a:t>
            </a:r>
            <a:r>
              <a:rPr lang="es-MX" sz="2400" spc="150" dirty="0">
                <a:latin typeface="Comic Sans MS"/>
                <a:cs typeface="Comic Sans MS"/>
              </a:rPr>
              <a:t> </a:t>
            </a:r>
            <a:r>
              <a:rPr lang="es-MX" sz="2400" spc="-5" dirty="0">
                <a:latin typeface="Comic Sans MS"/>
                <a:cs typeface="Comic Sans MS"/>
              </a:rPr>
              <a:t>armado</a:t>
            </a:r>
            <a:r>
              <a:rPr lang="es-MX" sz="2400" spc="150" dirty="0">
                <a:latin typeface="Comic Sans MS"/>
                <a:cs typeface="Comic Sans MS"/>
              </a:rPr>
              <a:t> </a:t>
            </a:r>
            <a:r>
              <a:rPr lang="es-MX" sz="2400" spc="-5" dirty="0">
                <a:latin typeface="Comic Sans MS"/>
                <a:cs typeface="Comic Sans MS"/>
              </a:rPr>
              <a:t>y</a:t>
            </a:r>
            <a:r>
              <a:rPr lang="es-MX" sz="2400" spc="155" dirty="0">
                <a:latin typeface="Comic Sans MS"/>
                <a:cs typeface="Comic Sans MS"/>
              </a:rPr>
              <a:t> </a:t>
            </a:r>
            <a:r>
              <a:rPr lang="es-MX" sz="2400" spc="-5" dirty="0">
                <a:latin typeface="Comic Sans MS"/>
                <a:cs typeface="Comic Sans MS"/>
              </a:rPr>
              <a:t>permanece armado</a:t>
            </a:r>
            <a:r>
              <a:rPr lang="es-MX" sz="2400" spc="85" dirty="0">
                <a:latin typeface="Comic Sans MS"/>
                <a:cs typeface="Comic Sans MS"/>
              </a:rPr>
              <a:t> </a:t>
            </a:r>
            <a:r>
              <a:rPr lang="es-MX" sz="2400" spc="-5" dirty="0">
                <a:latin typeface="Comic Sans MS"/>
                <a:cs typeface="Comic Sans MS"/>
              </a:rPr>
              <a:t>todo</a:t>
            </a:r>
            <a:r>
              <a:rPr lang="es-MX" sz="2400" spc="85" dirty="0">
                <a:latin typeface="Comic Sans MS"/>
                <a:cs typeface="Comic Sans MS"/>
              </a:rPr>
              <a:t> </a:t>
            </a:r>
            <a:r>
              <a:rPr lang="es-MX" sz="2400" spc="-5" dirty="0">
                <a:latin typeface="Comic Sans MS"/>
                <a:cs typeface="Comic Sans MS"/>
              </a:rPr>
              <a:t>el</a:t>
            </a:r>
            <a:r>
              <a:rPr lang="es-MX" sz="2400" spc="80" dirty="0">
                <a:latin typeface="Comic Sans MS"/>
                <a:cs typeface="Comic Sans MS"/>
              </a:rPr>
              <a:t> </a:t>
            </a:r>
            <a:r>
              <a:rPr lang="es-MX" sz="2400" spc="-5" dirty="0">
                <a:latin typeface="Comic Sans MS"/>
                <a:cs typeface="Comic Sans MS"/>
              </a:rPr>
              <a:t>tiempo</a:t>
            </a:r>
            <a:r>
              <a:rPr lang="es-MX" sz="2400" spc="85" dirty="0">
                <a:latin typeface="Comic Sans MS"/>
                <a:cs typeface="Comic Sans MS"/>
              </a:rPr>
              <a:t> </a:t>
            </a:r>
            <a:r>
              <a:rPr lang="es-MX" sz="2400" spc="-5" dirty="0">
                <a:latin typeface="Comic Sans MS"/>
                <a:cs typeface="Comic Sans MS"/>
              </a:rPr>
              <a:t>que</a:t>
            </a:r>
            <a:r>
              <a:rPr lang="es-MX" sz="2400" spc="85" dirty="0">
                <a:latin typeface="Comic Sans MS"/>
                <a:cs typeface="Comic Sans MS"/>
              </a:rPr>
              <a:t> </a:t>
            </a:r>
            <a:r>
              <a:rPr lang="es-MX" sz="2400" spc="-5" dirty="0">
                <a:latin typeface="Comic Sans MS"/>
                <a:cs typeface="Comic Sans MS"/>
              </a:rPr>
              <a:t>la</a:t>
            </a:r>
            <a:r>
              <a:rPr lang="es-MX" sz="2400" spc="85" dirty="0">
                <a:latin typeface="Comic Sans MS"/>
                <a:cs typeface="Comic Sans MS"/>
              </a:rPr>
              <a:t> </a:t>
            </a:r>
            <a:r>
              <a:rPr lang="es-MX" sz="2400" spc="-5" dirty="0">
                <a:latin typeface="Comic Sans MS"/>
                <a:cs typeface="Comic Sans MS"/>
              </a:rPr>
              <a:t>unidad</a:t>
            </a:r>
            <a:r>
              <a:rPr lang="es-MX" sz="2400" spc="80" dirty="0">
                <a:latin typeface="Comic Sans MS"/>
                <a:cs typeface="Comic Sans MS"/>
              </a:rPr>
              <a:t> </a:t>
            </a:r>
            <a:r>
              <a:rPr lang="es-MX" sz="2400" spc="-5" dirty="0">
                <a:latin typeface="Comic Sans MS"/>
                <a:cs typeface="Comic Sans MS"/>
              </a:rPr>
              <a:t>está</a:t>
            </a:r>
            <a:r>
              <a:rPr lang="es-MX" sz="2400" spc="85" dirty="0">
                <a:latin typeface="Comic Sans MS"/>
                <a:cs typeface="Comic Sans MS"/>
              </a:rPr>
              <a:t> </a:t>
            </a:r>
            <a:r>
              <a:rPr lang="es-MX" sz="2400" spc="-5" dirty="0">
                <a:latin typeface="Comic Sans MS"/>
                <a:cs typeface="Comic Sans MS"/>
              </a:rPr>
              <a:t>fuera.</a:t>
            </a:r>
            <a:r>
              <a:rPr lang="es-MX" sz="2400" spc="175" dirty="0">
                <a:latin typeface="Comic Sans MS"/>
                <a:cs typeface="Comic Sans MS"/>
              </a:rPr>
              <a:t> </a:t>
            </a:r>
            <a:r>
              <a:rPr lang="es-MX" sz="2400" spc="-5" dirty="0">
                <a:latin typeface="Comic Sans MS"/>
                <a:cs typeface="Comic Sans MS"/>
              </a:rPr>
              <a:t>Aún</a:t>
            </a:r>
            <a:r>
              <a:rPr lang="es-MX" sz="2400" spc="85" dirty="0">
                <a:latin typeface="Comic Sans MS"/>
                <a:cs typeface="Comic Sans MS"/>
              </a:rPr>
              <a:t> </a:t>
            </a:r>
            <a:r>
              <a:rPr lang="es-MX" sz="2400" spc="-5" dirty="0">
                <a:latin typeface="Comic Sans MS"/>
                <a:cs typeface="Comic Sans MS"/>
              </a:rPr>
              <a:t>si la fuente de potencial de C.A. es desconectada mientras que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mantenimiento,</a:t>
            </a:r>
            <a:r>
              <a:rPr lang="es-MX" sz="2400" dirty="0">
                <a:latin typeface="Comic Sans MS"/>
                <a:cs typeface="Comic Sans MS"/>
              </a:rPr>
              <a:t> </a:t>
            </a:r>
            <a:r>
              <a:rPr lang="es-MX" sz="2400" spc="-5" dirty="0">
                <a:latin typeface="Comic Sans MS"/>
                <a:cs typeface="Comic Sans MS"/>
              </a:rPr>
              <a:t>el contacto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permanecer cerrado,</a:t>
            </a:r>
            <a:r>
              <a:rPr lang="es-MX" sz="2400" dirty="0">
                <a:latin typeface="Comic Sans MS"/>
                <a:cs typeface="Comic Sans MS"/>
              </a:rPr>
              <a:t> </a:t>
            </a:r>
            <a:r>
              <a:rPr lang="es-MX" sz="2400" spc="-5" dirty="0">
                <a:latin typeface="Comic Sans MS"/>
                <a:cs typeface="Comic Sans MS"/>
              </a:rPr>
              <a:t>permitiendo</a:t>
            </a:r>
            <a:r>
              <a:rPr lang="es-MX" sz="2400" dirty="0">
                <a:latin typeface="Comic Sans MS"/>
                <a:cs typeface="Comic Sans MS"/>
              </a:rPr>
              <a:t> </a:t>
            </a:r>
            <a:r>
              <a:rPr lang="es-MX" sz="2400" spc="-5" dirty="0">
                <a:latin typeface="Comic Sans MS"/>
                <a:cs typeface="Comic Sans MS"/>
              </a:rPr>
              <a:t>así</a:t>
            </a:r>
            <a:r>
              <a:rPr lang="es-MX" sz="2400" spc="254" dirty="0">
                <a:latin typeface="Comic Sans MS"/>
                <a:cs typeface="Comic Sans MS"/>
              </a:rPr>
              <a:t> </a:t>
            </a:r>
            <a:r>
              <a:rPr lang="es-MX" sz="2400" spc="-5" dirty="0">
                <a:latin typeface="Comic Sans MS"/>
                <a:cs typeface="Comic Sans MS"/>
              </a:rPr>
              <a:t>el</a:t>
            </a:r>
            <a:r>
              <a:rPr lang="es-MX" sz="2400" spc="260" dirty="0">
                <a:latin typeface="Comic Sans MS"/>
                <a:cs typeface="Comic Sans MS"/>
              </a:rPr>
              <a:t> </a:t>
            </a:r>
            <a:r>
              <a:rPr lang="es-MX" sz="2400" spc="-5" dirty="0">
                <a:latin typeface="Comic Sans MS"/>
                <a:cs typeface="Comic Sans MS"/>
              </a:rPr>
              <a:t>disparo por </a:t>
            </a:r>
            <a:r>
              <a:rPr lang="es-MX" sz="2400" spc="-5" dirty="0" err="1">
                <a:latin typeface="Comic Sans MS"/>
                <a:cs typeface="Comic Sans MS"/>
              </a:rPr>
              <a:t>sobrecorriente</a:t>
            </a:r>
            <a:r>
              <a:rPr lang="es-MX" sz="2400" spc="-5" dirty="0">
                <a:latin typeface="Comic Sans MS"/>
                <a:cs typeface="Comic Sans MS"/>
              </a:rPr>
              <a:t> de alta rapidez.</a:t>
            </a:r>
            <a:r>
              <a:rPr lang="es-MX" sz="2400" dirty="0">
                <a:latin typeface="Comic Sans MS"/>
                <a:cs typeface="Comic Sans MS"/>
              </a:rPr>
              <a:t> </a:t>
            </a:r>
            <a:r>
              <a:rPr lang="es-MX" sz="2400" spc="-5" dirty="0">
                <a:latin typeface="Comic Sans MS"/>
                <a:cs typeface="Comic Sans MS"/>
              </a:rPr>
              <a:t>Cuando el generador sea energizado accidentalmente,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abrirá</a:t>
            </a:r>
            <a:r>
              <a:rPr lang="es-MX" sz="2400" dirty="0">
                <a:latin typeface="Comic Sans MS"/>
                <a:cs typeface="Comic Sans MS"/>
              </a:rPr>
              <a:t> </a:t>
            </a:r>
            <a:r>
              <a:rPr lang="es-MX" sz="2400" spc="-5" dirty="0">
                <a:latin typeface="Comic Sans MS"/>
                <a:cs typeface="Comic Sans MS"/>
              </a:rPr>
              <a:t>sus contactos, pero el retardo de tiempo al </a:t>
            </a:r>
            <a:r>
              <a:rPr lang="es-MX" sz="2400" spc="-5" dirty="0" err="1">
                <a:latin typeface="Comic Sans MS"/>
                <a:cs typeface="Comic Sans MS"/>
              </a:rPr>
              <a:t>dropout</a:t>
            </a:r>
            <a:r>
              <a:rPr lang="es-MX" sz="2400" spc="-5" dirty="0">
                <a:latin typeface="Comic Sans MS"/>
                <a:cs typeface="Comic Sans MS"/>
              </a:rPr>
              <a:t> del relé auxiliar</a:t>
            </a:r>
            <a:r>
              <a:rPr lang="es-MX" sz="2400" spc="5" dirty="0">
                <a:latin typeface="Comic Sans MS"/>
                <a:cs typeface="Comic Sans MS"/>
              </a:rPr>
              <a:t> </a:t>
            </a:r>
            <a:r>
              <a:rPr lang="es-MX" sz="2400" spc="-5" dirty="0">
                <a:latin typeface="Comic Sans MS"/>
                <a:cs typeface="Comic Sans MS"/>
              </a:rPr>
              <a:t>81</a:t>
            </a:r>
            <a:r>
              <a:rPr lang="es-MX" sz="2400" spc="5" dirty="0">
                <a:latin typeface="Comic Sans MS"/>
                <a:cs typeface="Comic Sans MS"/>
              </a:rPr>
              <a:t> </a:t>
            </a:r>
            <a:r>
              <a:rPr lang="es-MX" sz="2400" spc="-5" dirty="0">
                <a:latin typeface="Comic Sans MS"/>
                <a:cs typeface="Comic Sans MS"/>
              </a:rPr>
              <a:t>x</a:t>
            </a:r>
            <a:r>
              <a:rPr lang="es-MX" sz="2400" spc="25" dirty="0">
                <a:latin typeface="Comic Sans MS"/>
                <a:cs typeface="Comic Sans MS"/>
              </a:rPr>
              <a:t> </a:t>
            </a:r>
            <a:r>
              <a:rPr lang="es-MX" sz="2400" spc="-5" dirty="0">
                <a:latin typeface="Comic Sans MS"/>
                <a:cs typeface="Comic Sans MS"/>
              </a:rPr>
              <a:t>permitirá</a:t>
            </a:r>
            <a:r>
              <a:rPr lang="es-MX" sz="2400" spc="5" dirty="0">
                <a:latin typeface="Comic Sans MS"/>
                <a:cs typeface="Comic Sans MS"/>
              </a:rPr>
              <a:t> </a:t>
            </a:r>
            <a:r>
              <a:rPr lang="es-MX" sz="2400" spc="-5" dirty="0">
                <a:latin typeface="Comic Sans MS"/>
                <a:cs typeface="Comic Sans MS"/>
              </a:rPr>
              <a:t>el</a:t>
            </a:r>
            <a:r>
              <a:rPr lang="es-MX" sz="2400" spc="10" dirty="0">
                <a:latin typeface="Comic Sans MS"/>
                <a:cs typeface="Comic Sans MS"/>
              </a:rPr>
              <a:t> </a:t>
            </a:r>
            <a:r>
              <a:rPr lang="es-MX" sz="2400" spc="-5" dirty="0">
                <a:latin typeface="Comic Sans MS"/>
                <a:cs typeface="Comic Sans MS"/>
              </a:rPr>
              <a:t>disparo</a:t>
            </a:r>
            <a:r>
              <a:rPr lang="es-MX" sz="2400" spc="5" dirty="0">
                <a:latin typeface="Comic Sans MS"/>
                <a:cs typeface="Comic Sans MS"/>
              </a:rPr>
              <a:t> </a:t>
            </a:r>
            <a:r>
              <a:rPr lang="es-MX" sz="2400" spc="-5" dirty="0">
                <a:latin typeface="Comic Sans MS"/>
                <a:cs typeface="Comic Sans MS"/>
              </a:rPr>
              <a:t>por</a:t>
            </a:r>
            <a:r>
              <a:rPr lang="es-MX" sz="2400" spc="5"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Cuando el generador es acelerado para estar listo para conectarlo,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excede</a:t>
            </a:r>
            <a:r>
              <a:rPr lang="es-MX" sz="2400" dirty="0">
                <a:latin typeface="Comic Sans MS"/>
                <a:cs typeface="Comic Sans MS"/>
              </a:rPr>
              <a:t> </a:t>
            </a:r>
            <a:r>
              <a:rPr lang="es-MX" sz="2400" spc="-5" dirty="0">
                <a:latin typeface="Comic Sans MS"/>
                <a:cs typeface="Comic Sans MS"/>
              </a:rPr>
              <a:t>la frecuencia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punto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ajuste</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10" dirty="0">
                <a:latin typeface="Comic Sans MS"/>
                <a:cs typeface="Comic Sans MS"/>
              </a:rPr>
              <a:t>de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opera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err="1">
                <a:latin typeface="Comic Sans MS"/>
                <a:cs typeface="Comic Sans MS"/>
              </a:rPr>
              <a:t>desenergiza</a:t>
            </a:r>
            <a:r>
              <a:rPr lang="es-MX" sz="2400" dirty="0">
                <a:latin typeface="Comic Sans MS"/>
                <a:cs typeface="Comic Sans MS"/>
              </a:rPr>
              <a:t> </a:t>
            </a:r>
            <a:r>
              <a:rPr lang="es-MX" sz="2400" spc="-5" dirty="0">
                <a:latin typeface="Comic Sans MS"/>
                <a:cs typeface="Comic Sans MS"/>
              </a:rPr>
              <a:t>el</a:t>
            </a:r>
            <a:r>
              <a:rPr lang="es-MX" sz="2400" spc="254" dirty="0">
                <a:latin typeface="Comic Sans MS"/>
                <a:cs typeface="Comic Sans MS"/>
              </a:rPr>
              <a:t> </a:t>
            </a:r>
            <a:r>
              <a:rPr lang="es-MX" sz="2400" spc="-5" dirty="0">
                <a:latin typeface="Comic Sans MS"/>
                <a:cs typeface="Comic Sans MS"/>
              </a:rPr>
              <a:t>relé</a:t>
            </a:r>
            <a:r>
              <a:rPr lang="es-MX" sz="2400" spc="260" dirty="0">
                <a:latin typeface="Comic Sans MS"/>
                <a:cs typeface="Comic Sans MS"/>
              </a:rPr>
              <a:t> </a:t>
            </a:r>
            <a:r>
              <a:rPr lang="es-MX" sz="2400" spc="-5" dirty="0">
                <a:latin typeface="Comic Sans MS"/>
                <a:cs typeface="Comic Sans MS"/>
              </a:rPr>
              <a:t>auxiliar</a:t>
            </a:r>
            <a:r>
              <a:rPr lang="es-MX" sz="2400" spc="260" dirty="0">
                <a:latin typeface="Comic Sans MS"/>
                <a:cs typeface="Comic Sans MS"/>
              </a:rPr>
              <a:t> </a:t>
            </a:r>
            <a:r>
              <a:rPr lang="es-MX" sz="2400" spc="-5" dirty="0">
                <a:latin typeface="Comic Sans MS"/>
                <a:cs typeface="Comic Sans MS"/>
              </a:rPr>
              <a:t>81x. Este,</a:t>
            </a:r>
            <a:r>
              <a:rPr lang="es-MX" sz="2400" spc="160" dirty="0">
                <a:latin typeface="Comic Sans MS"/>
                <a:cs typeface="Comic Sans MS"/>
              </a:rPr>
              <a:t> </a:t>
            </a:r>
            <a:r>
              <a:rPr lang="es-MX" sz="2400" spc="-5" dirty="0">
                <a:latin typeface="Comic Sans MS"/>
                <a:cs typeface="Comic Sans MS"/>
              </a:rPr>
              <a:t>después</a:t>
            </a:r>
            <a:r>
              <a:rPr lang="es-MX" sz="2400" spc="160"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que</a:t>
            </a:r>
            <a:r>
              <a:rPr lang="es-MX" sz="2400" spc="160" dirty="0">
                <a:latin typeface="Comic Sans MS"/>
                <a:cs typeface="Comic Sans MS"/>
              </a:rPr>
              <a:t> </a:t>
            </a:r>
            <a:r>
              <a:rPr lang="es-MX" sz="2400" spc="-5" dirty="0">
                <a:latin typeface="Comic Sans MS"/>
                <a:cs typeface="Comic Sans MS"/>
              </a:rPr>
              <a:t>transcurre</a:t>
            </a:r>
            <a:r>
              <a:rPr lang="es-MX" sz="2400" spc="155" dirty="0">
                <a:latin typeface="Comic Sans MS"/>
                <a:cs typeface="Comic Sans MS"/>
              </a:rPr>
              <a:t> </a:t>
            </a:r>
            <a:r>
              <a:rPr lang="es-MX" sz="2400" spc="-5" dirty="0">
                <a:latin typeface="Comic Sans MS"/>
                <a:cs typeface="Comic Sans MS"/>
              </a:rPr>
              <a:t>su</a:t>
            </a:r>
            <a:r>
              <a:rPr lang="es-MX" sz="2400" spc="160" dirty="0">
                <a:latin typeface="Comic Sans MS"/>
                <a:cs typeface="Comic Sans MS"/>
              </a:rPr>
              <a:t> </a:t>
            </a:r>
            <a:r>
              <a:rPr lang="es-MX" sz="2400" spc="-5" dirty="0">
                <a:latin typeface="Comic Sans MS"/>
                <a:cs typeface="Comic Sans MS"/>
              </a:rPr>
              <a:t>retardo</a:t>
            </a:r>
            <a:r>
              <a:rPr lang="es-MX" sz="2400" spc="155" dirty="0">
                <a:latin typeface="Comic Sans MS"/>
                <a:cs typeface="Comic Sans MS"/>
              </a:rPr>
              <a:t> </a:t>
            </a:r>
            <a:r>
              <a:rPr lang="es-MX" sz="2400" spc="-5" dirty="0">
                <a:latin typeface="Comic Sans MS"/>
                <a:cs typeface="Comic Sans MS"/>
              </a:rPr>
              <a:t>de</a:t>
            </a:r>
            <a:r>
              <a:rPr lang="es-MX" sz="2400" spc="160" dirty="0">
                <a:latin typeface="Comic Sans MS"/>
                <a:cs typeface="Comic Sans MS"/>
              </a:rPr>
              <a:t> </a:t>
            </a:r>
            <a:r>
              <a:rPr lang="es-MX" sz="2400" spc="-5" dirty="0">
                <a:latin typeface="Comic Sans MS"/>
                <a:cs typeface="Comic Sans MS"/>
              </a:rPr>
              <a:t>tiempo de</a:t>
            </a:r>
            <a:r>
              <a:rPr lang="es-MX" sz="2400" spc="120" dirty="0">
                <a:latin typeface="Comic Sans MS"/>
                <a:cs typeface="Comic Sans MS"/>
              </a:rPr>
              <a:t> </a:t>
            </a:r>
            <a:r>
              <a:rPr lang="es-MX" sz="2400" spc="-5" dirty="0" err="1">
                <a:latin typeface="Comic Sans MS"/>
                <a:cs typeface="Comic Sans MS"/>
              </a:rPr>
              <a:t>dropout</a:t>
            </a:r>
            <a:r>
              <a:rPr lang="es-MX" sz="2400" spc="-5" dirty="0">
                <a:latin typeface="Comic Sans MS"/>
                <a:cs typeface="Comic Sans MS"/>
              </a:rPr>
              <a:t>,</a:t>
            </a:r>
            <a:r>
              <a:rPr lang="es-MX" sz="2400" spc="125" dirty="0">
                <a:latin typeface="Comic Sans MS"/>
                <a:cs typeface="Comic Sans MS"/>
              </a:rPr>
              <a:t> </a:t>
            </a:r>
            <a:r>
              <a:rPr lang="es-MX" sz="2400" spc="-5" dirty="0">
                <a:latin typeface="Comic Sans MS"/>
                <a:cs typeface="Comic Sans MS"/>
              </a:rPr>
              <a:t>desarma</a:t>
            </a:r>
            <a:r>
              <a:rPr lang="es-MX" sz="2400" spc="125" dirty="0">
                <a:latin typeface="Comic Sans MS"/>
                <a:cs typeface="Comic Sans MS"/>
              </a:rPr>
              <a:t> </a:t>
            </a:r>
            <a:r>
              <a:rPr lang="es-MX" sz="2400" spc="-5" dirty="0">
                <a:latin typeface="Comic Sans MS"/>
                <a:cs typeface="Comic Sans MS"/>
              </a:rPr>
              <a:t>el</a:t>
            </a:r>
            <a:r>
              <a:rPr lang="es-MX" sz="2400" spc="125" dirty="0">
                <a:latin typeface="Comic Sans MS"/>
                <a:cs typeface="Comic Sans MS"/>
              </a:rPr>
              <a:t> </a:t>
            </a:r>
            <a:r>
              <a:rPr lang="es-MX" sz="2400" spc="-5" dirty="0">
                <a:latin typeface="Comic Sans MS"/>
                <a:cs typeface="Comic Sans MS"/>
              </a:rPr>
              <a:t>circuito</a:t>
            </a:r>
            <a:r>
              <a:rPr lang="es-MX" sz="2400" spc="125" dirty="0">
                <a:latin typeface="Comic Sans MS"/>
                <a:cs typeface="Comic Sans MS"/>
              </a:rPr>
              <a:t> </a:t>
            </a:r>
            <a:r>
              <a:rPr lang="es-MX" sz="2400" spc="-5" dirty="0">
                <a:latin typeface="Comic Sans MS"/>
                <a:cs typeface="Comic Sans MS"/>
              </a:rPr>
              <a:t>de</a:t>
            </a:r>
            <a:r>
              <a:rPr lang="es-MX" sz="2400" spc="120" dirty="0">
                <a:latin typeface="Comic Sans MS"/>
                <a:cs typeface="Comic Sans MS"/>
              </a:rPr>
              <a:t> </a:t>
            </a:r>
            <a:r>
              <a:rPr lang="es-MX" sz="2400" spc="-5" dirty="0">
                <a:latin typeface="Comic Sans MS"/>
                <a:cs typeface="Comic Sans MS"/>
              </a:rPr>
              <a:t>disparo</a:t>
            </a:r>
            <a:r>
              <a:rPr lang="es-MX" sz="2400" spc="130" dirty="0">
                <a:latin typeface="Comic Sans MS"/>
                <a:cs typeface="Comic Sans MS"/>
              </a:rPr>
              <a:t> </a:t>
            </a:r>
            <a:r>
              <a:rPr lang="es-MX" sz="2400" spc="-5" dirty="0">
                <a:latin typeface="Comic Sans MS"/>
                <a:cs typeface="Comic Sans MS"/>
              </a:rPr>
              <a:t>de</a:t>
            </a:r>
            <a:r>
              <a:rPr lang="es-MX" sz="2400" spc="120" dirty="0">
                <a:latin typeface="Comic Sans MS"/>
                <a:cs typeface="Comic Sans MS"/>
              </a:rPr>
              <a:t> </a:t>
            </a:r>
            <a:r>
              <a:rPr lang="es-MX" sz="2400" spc="-5" dirty="0">
                <a:latin typeface="Comic Sans MS"/>
                <a:cs typeface="Comic Sans MS"/>
              </a:rPr>
              <a:t>los</a:t>
            </a:r>
            <a:r>
              <a:rPr lang="es-MX" sz="2400" spc="120" dirty="0">
                <a:latin typeface="Comic Sans MS"/>
                <a:cs typeface="Comic Sans MS"/>
              </a:rPr>
              <a:t> </a:t>
            </a:r>
            <a:r>
              <a:rPr lang="es-MX" sz="2400" spc="-5" dirty="0">
                <a:latin typeface="Comic Sans MS"/>
                <a:cs typeface="Comic Sans MS"/>
              </a:rPr>
              <a:t>relés de</a:t>
            </a:r>
            <a:r>
              <a:rPr lang="es-MX" sz="2400"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 supervisado por frecuencia no proporcionará protección para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arqueo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 tensión</a:t>
            </a:r>
            <a:r>
              <a:rPr lang="es-MX" sz="2400" dirty="0">
                <a:latin typeface="Comic Sans MS"/>
                <a:cs typeface="Comic Sans MS"/>
              </a:rPr>
              <a:t> </a:t>
            </a:r>
            <a:r>
              <a:rPr lang="es-MX" sz="2400" spc="-5" dirty="0">
                <a:latin typeface="Comic Sans MS"/>
                <a:cs typeface="Comic Sans MS"/>
              </a:rPr>
              <a:t>justo</a:t>
            </a:r>
            <a:r>
              <a:rPr lang="es-MX" sz="2400" dirty="0">
                <a:latin typeface="Comic Sans MS"/>
                <a:cs typeface="Comic Sans MS"/>
              </a:rPr>
              <a:t> </a:t>
            </a:r>
            <a:r>
              <a:rPr lang="es-MX" sz="2400" spc="-5" dirty="0">
                <a:latin typeface="Comic Sans MS"/>
                <a:cs typeface="Comic Sans MS"/>
              </a:rPr>
              <a:t>antes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sincronización</a:t>
            </a:r>
            <a:r>
              <a:rPr lang="es-MX" sz="2400" spc="254" dirty="0">
                <a:latin typeface="Comic Sans MS"/>
                <a:cs typeface="Comic Sans MS"/>
              </a:rPr>
              <a:t> </a:t>
            </a:r>
            <a:r>
              <a:rPr lang="es-MX" sz="2400" spc="-5" dirty="0">
                <a:latin typeface="Comic Sans MS"/>
                <a:cs typeface="Comic Sans MS"/>
              </a:rPr>
              <a:t>cuando</a:t>
            </a:r>
            <a:r>
              <a:rPr lang="es-MX" sz="2400" spc="260" dirty="0">
                <a:latin typeface="Comic Sans MS"/>
                <a:cs typeface="Comic Sans MS"/>
              </a:rPr>
              <a:t> </a:t>
            </a:r>
            <a:r>
              <a:rPr lang="es-MX" sz="2400" spc="-5" dirty="0">
                <a:latin typeface="Comic Sans MS"/>
                <a:cs typeface="Comic Sans MS"/>
              </a:rPr>
              <a:t>la máquina está en o cerca de su velocidad nominal con el campo aplicado.</a:t>
            </a:r>
            <a:r>
              <a:rPr lang="es-MX" sz="2400" spc="520" dirty="0">
                <a:latin typeface="Comic Sans MS"/>
                <a:cs typeface="Comic Sans MS"/>
              </a:rPr>
              <a:t> </a:t>
            </a:r>
            <a:r>
              <a:rPr lang="es-MX" sz="2400" spc="-5" dirty="0">
                <a:latin typeface="Comic Sans MS"/>
                <a:cs typeface="Comic Sans MS"/>
              </a:rPr>
              <a:t>Protección adicional, como se describe 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siguiente</a:t>
            </a:r>
            <a:r>
              <a:rPr lang="es-MX" sz="2400" dirty="0">
                <a:latin typeface="Comic Sans MS"/>
                <a:cs typeface="Comic Sans MS"/>
              </a:rPr>
              <a:t> </a:t>
            </a:r>
            <a:r>
              <a:rPr lang="es-MX" sz="2400" spc="-5" dirty="0">
                <a:latin typeface="Comic Sans MS"/>
                <a:cs typeface="Comic Sans MS"/>
              </a:rPr>
              <a:t>sección,</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instalada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esta situación.</a:t>
            </a:r>
            <a:endParaRPr lang="es-MX" sz="2400" dirty="0">
              <a:latin typeface="Comic Sans MS"/>
              <a:cs typeface="Comic Sans MS"/>
            </a:endParaRPr>
          </a:p>
          <a:p>
            <a:pPr marL="12700" marR="5080">
              <a:lnSpc>
                <a:spcPct val="116599"/>
              </a:lnSpc>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305759908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object 19"/>
          <p:cNvSpPr txBox="1"/>
          <p:nvPr/>
        </p:nvSpPr>
        <p:spPr>
          <a:xfrm>
            <a:off x="330200" y="533400"/>
            <a:ext cx="11317059" cy="7055778"/>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RELÉS</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SOBRECORRIENTE</a:t>
            </a:r>
            <a:r>
              <a:rPr sz="2400" b="1" spc="10" dirty="0">
                <a:latin typeface="Comic Sans MS"/>
                <a:cs typeface="Comic Sans MS"/>
              </a:rPr>
              <a:t> </a:t>
            </a:r>
            <a:r>
              <a:rPr sz="2400" b="1" spc="-5" dirty="0">
                <a:latin typeface="Comic Sans MS"/>
                <a:cs typeface="Comic Sans MS"/>
              </a:rPr>
              <a:t>SUPERVISADOS</a:t>
            </a:r>
            <a:r>
              <a:rPr sz="2400" b="1" spc="5" dirty="0">
                <a:latin typeface="Comic Sans MS"/>
                <a:cs typeface="Comic Sans MS"/>
              </a:rPr>
              <a:t> </a:t>
            </a:r>
            <a:r>
              <a:rPr sz="2400" b="1" spc="-5" dirty="0">
                <a:latin typeface="Comic Sans MS"/>
                <a:cs typeface="Comic Sans MS"/>
              </a:rPr>
              <a:t>CON</a:t>
            </a:r>
            <a:r>
              <a:rPr lang="es-AR" sz="2400" b="1" spc="-5" dirty="0">
                <a:latin typeface="Comic Sans MS"/>
                <a:cs typeface="Comic Sans MS"/>
              </a:rPr>
              <a:t> </a:t>
            </a:r>
            <a:r>
              <a:rPr sz="2400" b="1" spc="-5" dirty="0">
                <a:latin typeface="Comic Sans MS"/>
                <a:cs typeface="Comic Sans MS"/>
              </a:rPr>
              <a:t>TENSIÓN</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5</a:t>
            </a:r>
            <a:r>
              <a:rPr lang="es-MX" sz="2400" dirty="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 supervisado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cual</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diseñado</a:t>
            </a:r>
            <a:r>
              <a:rPr lang="es-MX" sz="2400" dirty="0">
                <a:latin typeface="Comic Sans MS"/>
                <a:cs typeface="Comic Sans MS"/>
              </a:rPr>
              <a:t> </a:t>
            </a:r>
            <a:r>
              <a:rPr lang="es-MX" sz="2400" spc="-5" dirty="0">
                <a:latin typeface="Comic Sans MS"/>
                <a:cs typeface="Comic Sans MS"/>
              </a:rPr>
              <a:t>para detectar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energización</a:t>
            </a:r>
            <a:r>
              <a:rPr lang="es-MX" sz="2400" spc="254" dirty="0">
                <a:latin typeface="Comic Sans MS"/>
                <a:cs typeface="Comic Sans MS"/>
              </a:rPr>
              <a:t> </a:t>
            </a:r>
            <a:r>
              <a:rPr lang="es-MX" sz="2400" spc="-5" dirty="0">
                <a:latin typeface="Comic Sans MS"/>
                <a:cs typeface="Comic Sans MS"/>
              </a:rPr>
              <a:t>accidental.</a:t>
            </a:r>
            <a:r>
              <a:rPr lang="es-MX" sz="2400" spc="260" dirty="0">
                <a:latin typeface="Comic Sans MS"/>
                <a:cs typeface="Comic Sans MS"/>
              </a:rPr>
              <a:t> </a:t>
            </a:r>
            <a:r>
              <a:rPr lang="es-MX" sz="2400" spc="-5" dirty="0">
                <a:latin typeface="Comic Sans MS"/>
                <a:cs typeface="Comic Sans MS"/>
              </a:rPr>
              <a:t>Este</a:t>
            </a:r>
            <a:r>
              <a:rPr lang="es-MX" sz="2400" spc="260" dirty="0">
                <a:latin typeface="Comic Sans MS"/>
                <a:cs typeface="Comic Sans MS"/>
              </a:rPr>
              <a:t> </a:t>
            </a:r>
            <a:r>
              <a:rPr lang="es-MX" sz="2400" spc="-5" dirty="0">
                <a:latin typeface="Comic Sans MS"/>
                <a:cs typeface="Comic Sans MS"/>
              </a:rPr>
              <a:t>esquema utiliza relés de tensión </a:t>
            </a:r>
            <a:r>
              <a:rPr lang="es-MX" sz="2400" dirty="0">
                <a:latin typeface="Comic Sans MS"/>
                <a:cs typeface="Comic Sans MS"/>
              </a:rPr>
              <a:t>(27-1 </a:t>
            </a:r>
            <a:r>
              <a:rPr lang="es-MX" sz="2400" spc="-5" dirty="0">
                <a:latin typeface="Comic Sans MS"/>
                <a:cs typeface="Comic Sans MS"/>
              </a:rPr>
              <a:t>y 27-2) para supervisar del relé</a:t>
            </a:r>
            <a:r>
              <a:rPr lang="es-MX" sz="2400" spc="15" dirty="0">
                <a:latin typeface="Comic Sans MS"/>
                <a:cs typeface="Comic Sans MS"/>
              </a:rPr>
              <a:t> </a:t>
            </a:r>
            <a:r>
              <a:rPr lang="es-MX" sz="2400" spc="-5" dirty="0">
                <a:latin typeface="Comic Sans MS"/>
                <a:cs typeface="Comic Sans MS"/>
              </a:rPr>
              <a:t>estático</a:t>
            </a:r>
            <a:r>
              <a:rPr lang="es-MX" sz="2400" spc="20" dirty="0">
                <a:latin typeface="Comic Sans MS"/>
                <a:cs typeface="Comic Sans MS"/>
              </a:rPr>
              <a:t> </a:t>
            </a:r>
            <a:r>
              <a:rPr lang="es-MX" sz="2400" spc="-5" dirty="0">
                <a:latin typeface="Comic Sans MS"/>
                <a:cs typeface="Comic Sans MS"/>
              </a:rPr>
              <a:t>de</a:t>
            </a:r>
            <a:r>
              <a:rPr lang="es-MX" sz="2400" spc="15" dirty="0">
                <a:latin typeface="Comic Sans MS"/>
                <a:cs typeface="Comic Sans MS"/>
              </a:rPr>
              <a:t> </a:t>
            </a:r>
            <a:r>
              <a:rPr lang="es-MX" sz="2400" spc="-5" dirty="0" err="1">
                <a:latin typeface="Comic Sans MS"/>
                <a:cs typeface="Comic Sans MS"/>
              </a:rPr>
              <a:t>sobrecorriente</a:t>
            </a:r>
            <a:r>
              <a:rPr lang="es-MX" sz="2400" spc="20" dirty="0">
                <a:latin typeface="Comic Sans MS"/>
                <a:cs typeface="Comic Sans MS"/>
              </a:rPr>
              <a:t> </a:t>
            </a:r>
            <a:r>
              <a:rPr lang="es-MX" sz="2400" spc="-5" dirty="0">
                <a:latin typeface="Comic Sans MS"/>
                <a:cs typeface="Comic Sans MS"/>
              </a:rPr>
              <a:t>de</a:t>
            </a:r>
            <a:r>
              <a:rPr lang="es-MX" sz="2400" spc="15" dirty="0">
                <a:latin typeface="Comic Sans MS"/>
                <a:cs typeface="Comic Sans MS"/>
              </a:rPr>
              <a:t> </a:t>
            </a:r>
            <a:r>
              <a:rPr lang="es-MX" sz="2400" spc="-5" dirty="0">
                <a:latin typeface="Comic Sans MS"/>
                <a:cs typeface="Comic Sans MS"/>
              </a:rPr>
              <a:t>fase</a:t>
            </a:r>
            <a:r>
              <a:rPr lang="es-MX" sz="2400" spc="20" dirty="0">
                <a:latin typeface="Comic Sans MS"/>
                <a:cs typeface="Comic Sans MS"/>
              </a:rPr>
              <a:t> </a:t>
            </a:r>
            <a:r>
              <a:rPr lang="es-MX" sz="2400" spc="-5" dirty="0">
                <a:latin typeface="Comic Sans MS"/>
                <a:cs typeface="Comic Sans MS"/>
              </a:rPr>
              <a:t>instantáneo</a:t>
            </a:r>
            <a:r>
              <a:rPr lang="es-MX" sz="2400" spc="20" dirty="0">
                <a:latin typeface="Comic Sans MS"/>
                <a:cs typeface="Comic Sans MS"/>
              </a:rPr>
              <a:t> </a:t>
            </a:r>
            <a:r>
              <a:rPr lang="es-MX" sz="2400" spc="-5" dirty="0">
                <a:latin typeface="Comic Sans MS"/>
                <a:cs typeface="Comic Sans MS"/>
              </a:rPr>
              <a:t>(50) de alta rapidez, para proporcionar protección contra la energización inadvertida.</a:t>
            </a:r>
            <a:r>
              <a:rPr lang="es-MX" sz="2400" spc="520" dirty="0">
                <a:latin typeface="Comic Sans MS"/>
                <a:cs typeface="Comic Sans MS"/>
              </a:rPr>
              <a:t> </a:t>
            </a:r>
            <a:r>
              <a:rPr lang="es-MX" sz="2400" spc="-5" dirty="0">
                <a:latin typeface="Comic Sans MS"/>
                <a:cs typeface="Comic Sans MS"/>
              </a:rPr>
              <a:t>Los relés de </a:t>
            </a:r>
            <a:r>
              <a:rPr lang="es-MX" sz="2400" spc="-5" dirty="0" err="1">
                <a:latin typeface="Comic Sans MS"/>
                <a:cs typeface="Comic Sans MS"/>
              </a:rPr>
              <a:t>sobrecorriente</a:t>
            </a:r>
            <a:r>
              <a:rPr lang="es-MX" sz="2400" spc="-5" dirty="0">
                <a:latin typeface="Comic Sans MS"/>
                <a:cs typeface="Comic Sans MS"/>
              </a:rPr>
              <a:t> son</a:t>
            </a:r>
            <a:r>
              <a:rPr lang="es-MX" sz="2400" dirty="0">
                <a:latin typeface="Comic Sans MS"/>
                <a:cs typeface="Comic Sans MS"/>
              </a:rPr>
              <a:t> </a:t>
            </a:r>
            <a:r>
              <a:rPr lang="es-MX" sz="2400" spc="-5" dirty="0">
                <a:latin typeface="Comic Sans MS"/>
                <a:cs typeface="Comic Sans MS"/>
              </a:rPr>
              <a:t>armados</a:t>
            </a:r>
            <a:r>
              <a:rPr lang="es-MX" sz="2400" dirty="0">
                <a:latin typeface="Comic Sans MS"/>
                <a:cs typeface="Comic Sans MS"/>
              </a:rPr>
              <a:t> </a:t>
            </a:r>
            <a:r>
              <a:rPr lang="es-MX" sz="2400" spc="-5" dirty="0">
                <a:latin typeface="Comic Sans MS"/>
                <a:cs typeface="Comic Sans MS"/>
              </a:rPr>
              <a:t>automáticamente</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spc="254" dirty="0">
                <a:latin typeface="Comic Sans MS"/>
                <a:cs typeface="Comic Sans MS"/>
              </a:rPr>
              <a:t> </a:t>
            </a:r>
            <a:r>
              <a:rPr lang="es-MX" sz="2400" spc="-5" dirty="0">
                <a:latin typeface="Comic Sans MS"/>
                <a:cs typeface="Comic Sans MS"/>
              </a:rPr>
              <a:t>está fuera de línea y permanecen armados mientras la unidad está</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Ellos</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removidos</a:t>
            </a:r>
            <a:r>
              <a:rPr lang="es-MX" sz="2400" dirty="0">
                <a:latin typeface="Comic Sans MS"/>
                <a:cs typeface="Comic Sans MS"/>
              </a:rPr>
              <a:t> </a:t>
            </a:r>
            <a:r>
              <a:rPr lang="es-MX" sz="2400" spc="-5" dirty="0">
                <a:latin typeface="Comic Sans MS"/>
                <a:cs typeface="Comic Sans MS"/>
              </a:rPr>
              <a:t>automáticamente</a:t>
            </a:r>
            <a:r>
              <a:rPr lang="es-MX" sz="2400" dirty="0">
                <a:latin typeface="Comic Sans MS"/>
                <a:cs typeface="Comic Sans MS"/>
              </a:rPr>
              <a:t> </a:t>
            </a:r>
            <a:r>
              <a:rPr lang="es-MX" sz="2400" spc="-5" dirty="0">
                <a:latin typeface="Comic Sans MS"/>
                <a:cs typeface="Comic Sans MS"/>
              </a:rPr>
              <a:t>de servicio cuando la unidad está en línea.</a:t>
            </a:r>
            <a:r>
              <a:rPr lang="es-MX" sz="2400" dirty="0">
                <a:latin typeface="Comic Sans MS"/>
                <a:cs typeface="Comic Sans MS"/>
              </a:rPr>
              <a:t> </a:t>
            </a:r>
            <a:r>
              <a:rPr lang="es-MX" sz="2400" spc="-5" dirty="0">
                <a:latin typeface="Comic Sans MS"/>
                <a:cs typeface="Comic Sans MS"/>
              </a:rPr>
              <a:t>Las unidades de </a:t>
            </a:r>
            <a:r>
              <a:rPr lang="es-MX" sz="2400" spc="-5" dirty="0" err="1">
                <a:latin typeface="Comic Sans MS"/>
                <a:cs typeface="Comic Sans MS"/>
              </a:rPr>
              <a:t>sobrecorriente</a:t>
            </a:r>
            <a:r>
              <a:rPr lang="es-MX" sz="2400" spc="175" dirty="0">
                <a:latin typeface="Comic Sans MS"/>
                <a:cs typeface="Comic Sans MS"/>
              </a:rPr>
              <a:t> </a:t>
            </a:r>
            <a:r>
              <a:rPr lang="es-MX" sz="2400" spc="-5" dirty="0">
                <a:latin typeface="Comic Sans MS"/>
                <a:cs typeface="Comic Sans MS"/>
              </a:rPr>
              <a:t>se</a:t>
            </a:r>
            <a:r>
              <a:rPr lang="es-MX" sz="2400" spc="180" dirty="0">
                <a:latin typeface="Comic Sans MS"/>
                <a:cs typeface="Comic Sans MS"/>
              </a:rPr>
              <a:t> </a:t>
            </a:r>
            <a:r>
              <a:rPr lang="es-MX" sz="2400" spc="-5" dirty="0">
                <a:latin typeface="Comic Sans MS"/>
                <a:cs typeface="Comic Sans MS"/>
              </a:rPr>
              <a:t>ajustan</a:t>
            </a:r>
            <a:r>
              <a:rPr lang="es-MX" sz="2400" spc="175" dirty="0">
                <a:latin typeface="Comic Sans MS"/>
                <a:cs typeface="Comic Sans MS"/>
              </a:rPr>
              <a:t> </a:t>
            </a:r>
            <a:r>
              <a:rPr lang="es-MX" sz="2400" spc="-5" dirty="0">
                <a:latin typeface="Comic Sans MS"/>
                <a:cs typeface="Comic Sans MS"/>
              </a:rPr>
              <a:t>para</a:t>
            </a:r>
            <a:r>
              <a:rPr lang="es-MX" sz="2400" spc="180" dirty="0">
                <a:latin typeface="Comic Sans MS"/>
                <a:cs typeface="Comic Sans MS"/>
              </a:rPr>
              <a:t> </a:t>
            </a:r>
            <a:r>
              <a:rPr lang="es-MX" sz="2400" spc="-5" dirty="0">
                <a:latin typeface="Comic Sans MS"/>
                <a:cs typeface="Comic Sans MS"/>
              </a:rPr>
              <a:t>responder</a:t>
            </a:r>
            <a:r>
              <a:rPr lang="es-MX" sz="2400" spc="170" dirty="0">
                <a:latin typeface="Comic Sans MS"/>
                <a:cs typeface="Comic Sans MS"/>
              </a:rPr>
              <a:t> </a:t>
            </a:r>
            <a:r>
              <a:rPr lang="es-MX" sz="2400" spc="-5" dirty="0">
                <a:latin typeface="Comic Sans MS"/>
                <a:cs typeface="Comic Sans MS"/>
              </a:rPr>
              <a:t>a</a:t>
            </a:r>
            <a:r>
              <a:rPr lang="es-MX" sz="2400" spc="180" dirty="0">
                <a:latin typeface="Comic Sans MS"/>
                <a:cs typeface="Comic Sans MS"/>
              </a:rPr>
              <a:t> </a:t>
            </a:r>
            <a:r>
              <a:rPr lang="es-MX" sz="2400" spc="-5" dirty="0">
                <a:latin typeface="Comic Sans MS"/>
                <a:cs typeface="Comic Sans MS"/>
              </a:rPr>
              <a:t>corrientes del 50% </a:t>
            </a:r>
            <a:r>
              <a:rPr lang="es-MX" sz="2400" spc="-5" dirty="0" err="1">
                <a:latin typeface="Comic Sans MS"/>
                <a:cs typeface="Comic Sans MS"/>
              </a:rPr>
              <a:t>ó</a:t>
            </a:r>
            <a:r>
              <a:rPr lang="es-MX" sz="2400" spc="-5" dirty="0">
                <a:latin typeface="Comic Sans MS"/>
                <a:cs typeface="Comic Sans MS"/>
              </a:rPr>
              <a:t> menos de la corriente mínima vista durante la energización accidental.</a:t>
            </a:r>
            <a:r>
              <a:rPr lang="es-MX" sz="2400" spc="520" dirty="0">
                <a:latin typeface="Comic Sans MS"/>
                <a:cs typeface="Comic Sans MS"/>
              </a:rPr>
              <a:t> </a:t>
            </a:r>
            <a:r>
              <a:rPr lang="es-MX" sz="2400" spc="-5" dirty="0">
                <a:latin typeface="Comic Sans MS"/>
                <a:cs typeface="Comic Sans MS"/>
              </a:rPr>
              <a:t>Los relés de baja tensión (27-1 y</a:t>
            </a:r>
            <a:r>
              <a:rPr lang="es-MX" sz="2400" dirty="0">
                <a:latin typeface="Comic Sans MS"/>
                <a:cs typeface="Comic Sans MS"/>
              </a:rPr>
              <a:t> </a:t>
            </a:r>
            <a:r>
              <a:rPr lang="es-MX" sz="2400" spc="-5" dirty="0">
                <a:latin typeface="Comic Sans MS"/>
                <a:cs typeface="Comic Sans MS"/>
              </a:rPr>
              <a:t>27-2)</a:t>
            </a:r>
            <a:r>
              <a:rPr lang="es-MX" sz="2400" dirty="0">
                <a:latin typeface="Comic Sans MS"/>
                <a:cs typeface="Comic Sans MS"/>
              </a:rPr>
              <a:t> </a:t>
            </a:r>
            <a:r>
              <a:rPr lang="es-MX" sz="2400" spc="-5" dirty="0">
                <a:latin typeface="Comic Sans MS"/>
                <a:cs typeface="Comic Sans MS"/>
              </a:rPr>
              <a:t>habilitan</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deshabilitan</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detectores</a:t>
            </a:r>
            <a:r>
              <a:rPr lang="es-MX" sz="2400" dirty="0">
                <a:latin typeface="Comic Sans MS"/>
                <a:cs typeface="Comic Sans MS"/>
              </a:rPr>
              <a:t> </a:t>
            </a:r>
            <a:r>
              <a:rPr lang="es-MX" sz="2400" spc="-5" dirty="0">
                <a:latin typeface="Comic Sans MS"/>
                <a:cs typeface="Comic Sans MS"/>
              </a:rPr>
              <a:t>de corriente (50) vía los relés de retardo de tiempo (62-1 y 62-2).</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27</a:t>
            </a:r>
            <a:r>
              <a:rPr lang="es-MX" sz="2400" spc="260" dirty="0">
                <a:latin typeface="Comic Sans MS"/>
                <a:cs typeface="Comic Sans MS"/>
              </a:rPr>
              <a:t> </a:t>
            </a:r>
            <a:r>
              <a:rPr lang="es-MX" sz="2400" spc="-5" dirty="0">
                <a:latin typeface="Comic Sans MS"/>
                <a:cs typeface="Comic Sans MS"/>
              </a:rPr>
              <a:t>son</a:t>
            </a:r>
            <a:r>
              <a:rPr lang="es-MX" sz="2400" spc="260" dirty="0">
                <a:latin typeface="Comic Sans MS"/>
                <a:cs typeface="Comic Sans MS"/>
              </a:rPr>
              <a:t> </a:t>
            </a:r>
            <a:r>
              <a:rPr lang="es-MX" sz="2400" spc="-5" dirty="0">
                <a:latin typeface="Comic Sans MS"/>
                <a:cs typeface="Comic Sans MS"/>
              </a:rPr>
              <a:t>alimentados</a:t>
            </a:r>
            <a:r>
              <a:rPr lang="es-MX" sz="2400" spc="260" dirty="0">
                <a:latin typeface="Comic Sans MS"/>
                <a:cs typeface="Comic Sans MS"/>
              </a:rPr>
              <a:t> </a:t>
            </a:r>
            <a:r>
              <a:rPr lang="es-MX" sz="2400" spc="-5" dirty="0">
                <a:latin typeface="Comic Sans MS"/>
                <a:cs typeface="Comic Sans MS"/>
              </a:rPr>
              <a:t>de transformadores de tensión separados para prevenir la mala operación que puede resultar de la pérdida de una fuente de potencial.</a:t>
            </a:r>
            <a:r>
              <a:rPr lang="es-MX" sz="2400" spc="520" dirty="0">
                <a:latin typeface="Comic Sans MS"/>
                <a:cs typeface="Comic Sans MS"/>
              </a:rPr>
              <a:t> </a:t>
            </a:r>
            <a:r>
              <a:rPr lang="es-MX" sz="2400" spc="-5" dirty="0">
                <a:latin typeface="Comic Sans MS"/>
                <a:cs typeface="Comic Sans MS"/>
              </a:rPr>
              <a:t>Un relé de retardo de tiempo (62- 3)</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alarma</a:t>
            </a:r>
            <a:r>
              <a:rPr lang="es-MX" sz="2400" dirty="0">
                <a:latin typeface="Comic Sans MS"/>
                <a:cs typeface="Comic Sans MS"/>
              </a:rPr>
              <a:t> </a:t>
            </a:r>
            <a:r>
              <a:rPr lang="es-MX" sz="2400" spc="-5" dirty="0">
                <a:latin typeface="Comic Sans MS"/>
                <a:cs typeface="Comic Sans MS"/>
              </a:rPr>
              <a:t>detector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tensión</a:t>
            </a:r>
            <a:r>
              <a:rPr lang="es-MX" sz="2400" spc="254" dirty="0">
                <a:latin typeface="Comic Sans MS"/>
                <a:cs typeface="Comic Sans MS"/>
              </a:rPr>
              <a:t> </a:t>
            </a:r>
            <a:r>
              <a:rPr lang="es-MX" sz="2400" spc="-5" dirty="0">
                <a:latin typeface="Comic Sans MS"/>
                <a:cs typeface="Comic Sans MS"/>
              </a:rPr>
              <a:t>(74-1)</a:t>
            </a:r>
            <a:r>
              <a:rPr lang="es-MX" sz="2400" spc="260" dirty="0">
                <a:latin typeface="Comic Sans MS"/>
                <a:cs typeface="Comic Sans MS"/>
              </a:rPr>
              <a:t> </a:t>
            </a:r>
            <a:r>
              <a:rPr lang="es-MX" sz="2400" spc="-5" dirty="0">
                <a:latin typeface="Comic Sans MS"/>
                <a:cs typeface="Comic Sans MS"/>
              </a:rPr>
              <a:t>son usados para alarmar esta situación.</a:t>
            </a:r>
            <a:r>
              <a:rPr lang="es-MX" sz="2400" dirty="0">
                <a:latin typeface="Comic Sans MS"/>
                <a:cs typeface="Comic Sans MS"/>
              </a:rPr>
              <a:t> </a:t>
            </a:r>
            <a:r>
              <a:rPr lang="es-MX" sz="2400" spc="-5" dirty="0">
                <a:latin typeface="Comic Sans MS"/>
                <a:cs typeface="Comic Sans MS"/>
              </a:rPr>
              <a:t>Los relés de tensión 27-1</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27-2</a:t>
            </a:r>
            <a:r>
              <a:rPr lang="es-MX" sz="2400" dirty="0">
                <a:latin typeface="Comic Sans MS"/>
                <a:cs typeface="Comic Sans MS"/>
              </a:rPr>
              <a:t> </a:t>
            </a:r>
            <a:r>
              <a:rPr lang="es-MX" sz="2400" spc="-5" dirty="0">
                <a:latin typeface="Comic Sans MS"/>
                <a:cs typeface="Comic Sans MS"/>
              </a:rPr>
              <a:t>son</a:t>
            </a:r>
            <a:r>
              <a:rPr lang="es-MX" sz="2400" dirty="0">
                <a:latin typeface="Comic Sans MS"/>
                <a:cs typeface="Comic Sans MS"/>
              </a:rPr>
              <a:t> </a:t>
            </a: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ajustados</a:t>
            </a:r>
            <a:r>
              <a:rPr lang="es-MX" sz="2400" dirty="0">
                <a:latin typeface="Comic Sans MS"/>
                <a:cs typeface="Comic Sans MS"/>
              </a:rPr>
              <a:t> </a:t>
            </a:r>
            <a:r>
              <a:rPr lang="es-MX" sz="2400" spc="-5" dirty="0">
                <a:latin typeface="Comic Sans MS"/>
                <a:cs typeface="Comic Sans MS"/>
              </a:rPr>
              <a:t>en aproximadamente el 85% de la tensión nominal. </a:t>
            </a:r>
            <a:endParaRPr lang="es-MX" sz="900" dirty="0">
              <a:latin typeface="Comic Sans MS"/>
              <a:cs typeface="Comic Sans MS"/>
            </a:endParaRPr>
          </a:p>
        </p:txBody>
      </p:sp>
      <p:grpSp>
        <p:nvGrpSpPr>
          <p:cNvPr id="21" name="Grupo 20">
            <a:extLst>
              <a:ext uri="{FF2B5EF4-FFF2-40B4-BE49-F238E27FC236}">
                <a16:creationId xmlns="" xmlns:a16="http://schemas.microsoft.com/office/drawing/2014/main" id="{65B83EA0-5D2D-449A-A217-2158ABD75D75}"/>
              </a:ext>
            </a:extLst>
          </p:cNvPr>
          <p:cNvGrpSpPr/>
          <p:nvPr/>
        </p:nvGrpSpPr>
        <p:grpSpPr>
          <a:xfrm>
            <a:off x="12598400" y="567906"/>
            <a:ext cx="2823210" cy="4174517"/>
            <a:chOff x="9539503" y="903579"/>
            <a:chExt cx="2823210" cy="4174517"/>
          </a:xfrm>
        </p:grpSpPr>
        <p:grpSp>
          <p:nvGrpSpPr>
            <p:cNvPr id="22" name="object 4">
              <a:extLst>
                <a:ext uri="{FF2B5EF4-FFF2-40B4-BE49-F238E27FC236}">
                  <a16:creationId xmlns="" xmlns:a16="http://schemas.microsoft.com/office/drawing/2014/main" id="{9B591D10-E175-438D-B910-D15AD0263321}"/>
                </a:ext>
              </a:extLst>
            </p:cNvPr>
            <p:cNvGrpSpPr/>
            <p:nvPr/>
          </p:nvGrpSpPr>
          <p:grpSpPr>
            <a:xfrm>
              <a:off x="9539503" y="903579"/>
              <a:ext cx="2823210" cy="1789430"/>
              <a:chOff x="4484903" y="903579"/>
              <a:chExt cx="2823210" cy="1789430"/>
            </a:xfrm>
          </p:grpSpPr>
          <p:pic>
            <p:nvPicPr>
              <p:cNvPr id="44" name="object 5">
                <a:extLst>
                  <a:ext uri="{FF2B5EF4-FFF2-40B4-BE49-F238E27FC236}">
                    <a16:creationId xmlns="" xmlns:a16="http://schemas.microsoft.com/office/drawing/2014/main" id="{4F0C47AC-C776-4122-877F-C001FCBE5F98}"/>
                  </a:ext>
                </a:extLst>
              </p:cNvPr>
              <p:cNvPicPr/>
              <p:nvPr/>
            </p:nvPicPr>
            <p:blipFill>
              <a:blip r:embed="rId3" cstate="print"/>
              <a:stretch>
                <a:fillRect/>
              </a:stretch>
            </p:blipFill>
            <p:spPr>
              <a:xfrm>
                <a:off x="6469583" y="1748497"/>
                <a:ext cx="480745" cy="83045"/>
              </a:xfrm>
              <a:prstGeom prst="rect">
                <a:avLst/>
              </a:prstGeom>
            </p:spPr>
          </p:pic>
          <p:sp>
            <p:nvSpPr>
              <p:cNvPr id="45" name="object 6">
                <a:extLst>
                  <a:ext uri="{FF2B5EF4-FFF2-40B4-BE49-F238E27FC236}">
                    <a16:creationId xmlns="" xmlns:a16="http://schemas.microsoft.com/office/drawing/2014/main" id="{F32E91A4-15FB-4674-B509-1D57401A29BD}"/>
                  </a:ext>
                </a:extLst>
              </p:cNvPr>
              <p:cNvSpPr/>
              <p:nvPr/>
            </p:nvSpPr>
            <p:spPr>
              <a:xfrm>
                <a:off x="6943470" y="1522984"/>
                <a:ext cx="9525" cy="635000"/>
              </a:xfrm>
              <a:custGeom>
                <a:avLst/>
                <a:gdLst/>
                <a:ahLst/>
                <a:cxnLst/>
                <a:rect l="l" t="t" r="r" b="b"/>
                <a:pathLst>
                  <a:path w="9525" h="635000">
                    <a:moveTo>
                      <a:pt x="9144" y="0"/>
                    </a:moveTo>
                    <a:lnTo>
                      <a:pt x="0" y="0"/>
                    </a:lnTo>
                    <a:lnTo>
                      <a:pt x="0" y="634644"/>
                    </a:lnTo>
                    <a:lnTo>
                      <a:pt x="5333" y="634644"/>
                    </a:lnTo>
                    <a:lnTo>
                      <a:pt x="9144" y="634644"/>
                    </a:lnTo>
                    <a:lnTo>
                      <a:pt x="9144" y="0"/>
                    </a:lnTo>
                    <a:close/>
                  </a:path>
                </a:pathLst>
              </a:custGeom>
              <a:solidFill>
                <a:srgbClr val="000000"/>
              </a:solidFill>
            </p:spPr>
            <p:txBody>
              <a:bodyPr wrap="square" lIns="0" tIns="0" rIns="0" bIns="0" rtlCol="0"/>
              <a:lstStyle/>
              <a:p>
                <a:endParaRPr/>
              </a:p>
            </p:txBody>
          </p:sp>
          <p:pic>
            <p:nvPicPr>
              <p:cNvPr id="46" name="object 7">
                <a:extLst>
                  <a:ext uri="{FF2B5EF4-FFF2-40B4-BE49-F238E27FC236}">
                    <a16:creationId xmlns="" xmlns:a16="http://schemas.microsoft.com/office/drawing/2014/main" id="{5B200EF3-FCB4-4FD3-87FA-176CB38868E7}"/>
                  </a:ext>
                </a:extLst>
              </p:cNvPr>
              <p:cNvPicPr/>
              <p:nvPr/>
            </p:nvPicPr>
            <p:blipFill>
              <a:blip r:embed="rId4" cstate="print"/>
              <a:stretch>
                <a:fillRect/>
              </a:stretch>
            </p:blipFill>
            <p:spPr>
              <a:xfrm>
                <a:off x="6868045" y="1371600"/>
                <a:ext cx="152374" cy="152907"/>
              </a:xfrm>
              <a:prstGeom prst="rect">
                <a:avLst/>
              </a:prstGeom>
            </p:spPr>
          </p:pic>
          <p:pic>
            <p:nvPicPr>
              <p:cNvPr id="47" name="object 8">
                <a:extLst>
                  <a:ext uri="{FF2B5EF4-FFF2-40B4-BE49-F238E27FC236}">
                    <a16:creationId xmlns="" xmlns:a16="http://schemas.microsoft.com/office/drawing/2014/main" id="{A55E3EB5-DCFD-486C-888A-AC5FFD539DA7}"/>
                  </a:ext>
                </a:extLst>
              </p:cNvPr>
              <p:cNvPicPr/>
              <p:nvPr/>
            </p:nvPicPr>
            <p:blipFill>
              <a:blip r:embed="rId5" cstate="print"/>
              <a:stretch>
                <a:fillRect/>
              </a:stretch>
            </p:blipFill>
            <p:spPr>
              <a:xfrm>
                <a:off x="6871855" y="2153818"/>
                <a:ext cx="150088" cy="151231"/>
              </a:xfrm>
              <a:prstGeom prst="rect">
                <a:avLst/>
              </a:prstGeom>
            </p:spPr>
          </p:pic>
          <p:sp>
            <p:nvSpPr>
              <p:cNvPr id="48" name="object 9">
                <a:extLst>
                  <a:ext uri="{FF2B5EF4-FFF2-40B4-BE49-F238E27FC236}">
                    <a16:creationId xmlns="" xmlns:a16="http://schemas.microsoft.com/office/drawing/2014/main" id="{6B93BCF2-E2E3-47BD-B4E9-2438EF051503}"/>
                  </a:ext>
                </a:extLst>
              </p:cNvPr>
              <p:cNvSpPr/>
              <p:nvPr/>
            </p:nvSpPr>
            <p:spPr>
              <a:xfrm>
                <a:off x="6941185" y="988148"/>
                <a:ext cx="9525" cy="1704339"/>
              </a:xfrm>
              <a:custGeom>
                <a:avLst/>
                <a:gdLst/>
                <a:ahLst/>
                <a:cxnLst/>
                <a:rect l="l" t="t" r="r" b="b"/>
                <a:pathLst>
                  <a:path w="9525" h="1704339">
                    <a:moveTo>
                      <a:pt x="7620" y="0"/>
                    </a:moveTo>
                    <a:lnTo>
                      <a:pt x="3810" y="0"/>
                    </a:lnTo>
                    <a:lnTo>
                      <a:pt x="0" y="0"/>
                    </a:lnTo>
                    <a:lnTo>
                      <a:pt x="0" y="387032"/>
                    </a:lnTo>
                    <a:lnTo>
                      <a:pt x="7620" y="387032"/>
                    </a:lnTo>
                    <a:lnTo>
                      <a:pt x="7620" y="0"/>
                    </a:lnTo>
                    <a:close/>
                  </a:path>
                  <a:path w="9525" h="1704339">
                    <a:moveTo>
                      <a:pt x="9144" y="1316520"/>
                    </a:moveTo>
                    <a:lnTo>
                      <a:pt x="2286" y="1316520"/>
                    </a:lnTo>
                    <a:lnTo>
                      <a:pt x="2286" y="1704314"/>
                    </a:lnTo>
                    <a:lnTo>
                      <a:pt x="5334" y="1704314"/>
                    </a:lnTo>
                    <a:lnTo>
                      <a:pt x="9144" y="1704314"/>
                    </a:lnTo>
                    <a:lnTo>
                      <a:pt x="9144" y="1316520"/>
                    </a:lnTo>
                    <a:close/>
                  </a:path>
                </a:pathLst>
              </a:custGeom>
              <a:solidFill>
                <a:srgbClr val="000000"/>
              </a:solidFill>
            </p:spPr>
            <p:txBody>
              <a:bodyPr wrap="square" lIns="0" tIns="0" rIns="0" bIns="0" rtlCol="0"/>
              <a:lstStyle/>
              <a:p>
                <a:endParaRPr/>
              </a:p>
            </p:txBody>
          </p:sp>
          <p:pic>
            <p:nvPicPr>
              <p:cNvPr id="49" name="object 10">
                <a:extLst>
                  <a:ext uri="{FF2B5EF4-FFF2-40B4-BE49-F238E27FC236}">
                    <a16:creationId xmlns="" xmlns:a16="http://schemas.microsoft.com/office/drawing/2014/main" id="{4B647CB0-95B0-428D-9D0A-665887AEE80D}"/>
                  </a:ext>
                </a:extLst>
              </p:cNvPr>
              <p:cNvPicPr/>
              <p:nvPr/>
            </p:nvPicPr>
            <p:blipFill>
              <a:blip r:embed="rId6" cstate="print"/>
              <a:stretch>
                <a:fillRect/>
              </a:stretch>
            </p:blipFill>
            <p:spPr>
              <a:xfrm>
                <a:off x="6410159" y="1630413"/>
                <a:ext cx="83045" cy="390829"/>
              </a:xfrm>
              <a:prstGeom prst="rect">
                <a:avLst/>
              </a:prstGeom>
            </p:spPr>
          </p:pic>
          <p:sp>
            <p:nvSpPr>
              <p:cNvPr id="50" name="object 11">
                <a:extLst>
                  <a:ext uri="{FF2B5EF4-FFF2-40B4-BE49-F238E27FC236}">
                    <a16:creationId xmlns="" xmlns:a16="http://schemas.microsoft.com/office/drawing/2014/main" id="{70338C84-7A4E-488A-A516-0B3C1F368BB1}"/>
                  </a:ext>
                </a:extLst>
              </p:cNvPr>
              <p:cNvSpPr/>
              <p:nvPr/>
            </p:nvSpPr>
            <p:spPr>
              <a:xfrm>
                <a:off x="6909181" y="1081099"/>
                <a:ext cx="62865" cy="1532255"/>
              </a:xfrm>
              <a:custGeom>
                <a:avLst/>
                <a:gdLst/>
                <a:ahLst/>
                <a:cxnLst/>
                <a:rect l="l" t="t" r="r" b="b"/>
                <a:pathLst>
                  <a:path w="62865" h="1532255">
                    <a:moveTo>
                      <a:pt x="54089" y="1155763"/>
                    </a:moveTo>
                    <a:lnTo>
                      <a:pt x="51803" y="1155763"/>
                    </a:lnTo>
                    <a:lnTo>
                      <a:pt x="51803" y="1153477"/>
                    </a:lnTo>
                    <a:lnTo>
                      <a:pt x="50279" y="1153477"/>
                    </a:lnTo>
                    <a:lnTo>
                      <a:pt x="48755" y="1151953"/>
                    </a:lnTo>
                    <a:lnTo>
                      <a:pt x="48755" y="1157287"/>
                    </a:lnTo>
                    <a:lnTo>
                      <a:pt x="48755" y="1166418"/>
                    </a:lnTo>
                    <a:lnTo>
                      <a:pt x="46469" y="1166418"/>
                    </a:lnTo>
                    <a:lnTo>
                      <a:pt x="46469" y="1167942"/>
                    </a:lnTo>
                    <a:lnTo>
                      <a:pt x="43434" y="1167942"/>
                    </a:lnTo>
                    <a:lnTo>
                      <a:pt x="43434" y="1170228"/>
                    </a:lnTo>
                    <a:lnTo>
                      <a:pt x="28956" y="1170228"/>
                    </a:lnTo>
                    <a:lnTo>
                      <a:pt x="28956" y="1155763"/>
                    </a:lnTo>
                    <a:lnTo>
                      <a:pt x="46469" y="1155763"/>
                    </a:lnTo>
                    <a:lnTo>
                      <a:pt x="46469" y="1157287"/>
                    </a:lnTo>
                    <a:lnTo>
                      <a:pt x="48755" y="1157287"/>
                    </a:lnTo>
                    <a:lnTo>
                      <a:pt x="48755" y="1151953"/>
                    </a:lnTo>
                    <a:lnTo>
                      <a:pt x="48755" y="1150429"/>
                    </a:lnTo>
                    <a:lnTo>
                      <a:pt x="50279" y="1150429"/>
                    </a:lnTo>
                    <a:lnTo>
                      <a:pt x="50279" y="1148143"/>
                    </a:lnTo>
                    <a:lnTo>
                      <a:pt x="51803" y="1148143"/>
                    </a:lnTo>
                    <a:lnTo>
                      <a:pt x="51803" y="1137475"/>
                    </a:lnTo>
                    <a:lnTo>
                      <a:pt x="50279" y="1137475"/>
                    </a:lnTo>
                    <a:lnTo>
                      <a:pt x="50279" y="1135951"/>
                    </a:lnTo>
                    <a:lnTo>
                      <a:pt x="48755" y="1135951"/>
                    </a:lnTo>
                    <a:lnTo>
                      <a:pt x="48755" y="1133665"/>
                    </a:lnTo>
                    <a:lnTo>
                      <a:pt x="46469" y="1133665"/>
                    </a:lnTo>
                    <a:lnTo>
                      <a:pt x="46469" y="1139761"/>
                    </a:lnTo>
                    <a:lnTo>
                      <a:pt x="46469" y="1146619"/>
                    </a:lnTo>
                    <a:lnTo>
                      <a:pt x="44958" y="1146619"/>
                    </a:lnTo>
                    <a:lnTo>
                      <a:pt x="44958" y="1148143"/>
                    </a:lnTo>
                    <a:lnTo>
                      <a:pt x="43434" y="1148143"/>
                    </a:lnTo>
                    <a:lnTo>
                      <a:pt x="43434" y="1150429"/>
                    </a:lnTo>
                    <a:lnTo>
                      <a:pt x="28956" y="1150429"/>
                    </a:lnTo>
                    <a:lnTo>
                      <a:pt x="28956" y="1137475"/>
                    </a:lnTo>
                    <a:lnTo>
                      <a:pt x="44958" y="1137475"/>
                    </a:lnTo>
                    <a:lnTo>
                      <a:pt x="44958" y="1139761"/>
                    </a:lnTo>
                    <a:lnTo>
                      <a:pt x="46469" y="1139761"/>
                    </a:lnTo>
                    <a:lnTo>
                      <a:pt x="46469" y="1133665"/>
                    </a:lnTo>
                    <a:lnTo>
                      <a:pt x="46469" y="1132141"/>
                    </a:lnTo>
                    <a:lnTo>
                      <a:pt x="21336" y="1132141"/>
                    </a:lnTo>
                    <a:lnTo>
                      <a:pt x="21336" y="1175562"/>
                    </a:lnTo>
                    <a:lnTo>
                      <a:pt x="43434" y="1175562"/>
                    </a:lnTo>
                    <a:lnTo>
                      <a:pt x="43434" y="1173276"/>
                    </a:lnTo>
                    <a:lnTo>
                      <a:pt x="48755" y="1173276"/>
                    </a:lnTo>
                    <a:lnTo>
                      <a:pt x="48755" y="1171752"/>
                    </a:lnTo>
                    <a:lnTo>
                      <a:pt x="51803" y="1171752"/>
                    </a:lnTo>
                    <a:lnTo>
                      <a:pt x="51803" y="1170228"/>
                    </a:lnTo>
                    <a:lnTo>
                      <a:pt x="51803" y="1167942"/>
                    </a:lnTo>
                    <a:lnTo>
                      <a:pt x="54089" y="1167942"/>
                    </a:lnTo>
                    <a:lnTo>
                      <a:pt x="54089" y="1155763"/>
                    </a:lnTo>
                    <a:close/>
                  </a:path>
                  <a:path w="62865" h="1532255">
                    <a:moveTo>
                      <a:pt x="57137" y="389318"/>
                    </a:moveTo>
                    <a:lnTo>
                      <a:pt x="52133" y="377126"/>
                    </a:lnTo>
                    <a:lnTo>
                      <a:pt x="49936" y="371792"/>
                    </a:lnTo>
                    <a:lnTo>
                      <a:pt x="43434" y="355942"/>
                    </a:lnTo>
                    <a:lnTo>
                      <a:pt x="43434" y="371792"/>
                    </a:lnTo>
                    <a:lnTo>
                      <a:pt x="28956" y="371792"/>
                    </a:lnTo>
                    <a:lnTo>
                      <a:pt x="34290" y="358838"/>
                    </a:lnTo>
                    <a:lnTo>
                      <a:pt x="34290" y="357314"/>
                    </a:lnTo>
                    <a:lnTo>
                      <a:pt x="35814" y="357314"/>
                    </a:lnTo>
                    <a:lnTo>
                      <a:pt x="35814" y="351980"/>
                    </a:lnTo>
                    <a:lnTo>
                      <a:pt x="37338" y="351980"/>
                    </a:lnTo>
                    <a:lnTo>
                      <a:pt x="37338" y="357314"/>
                    </a:lnTo>
                    <a:lnTo>
                      <a:pt x="39624" y="357314"/>
                    </a:lnTo>
                    <a:lnTo>
                      <a:pt x="39624" y="361124"/>
                    </a:lnTo>
                    <a:lnTo>
                      <a:pt x="43434" y="371792"/>
                    </a:lnTo>
                    <a:lnTo>
                      <a:pt x="43434" y="355942"/>
                    </a:lnTo>
                    <a:lnTo>
                      <a:pt x="41808" y="351980"/>
                    </a:lnTo>
                    <a:lnTo>
                      <a:pt x="39624" y="346646"/>
                    </a:lnTo>
                    <a:lnTo>
                      <a:pt x="34290" y="346646"/>
                    </a:lnTo>
                    <a:lnTo>
                      <a:pt x="18288" y="389318"/>
                    </a:lnTo>
                    <a:lnTo>
                      <a:pt x="23622" y="389318"/>
                    </a:lnTo>
                    <a:lnTo>
                      <a:pt x="26670" y="377126"/>
                    </a:lnTo>
                    <a:lnTo>
                      <a:pt x="44958" y="377126"/>
                    </a:lnTo>
                    <a:lnTo>
                      <a:pt x="50279" y="389318"/>
                    </a:lnTo>
                    <a:lnTo>
                      <a:pt x="57137" y="389318"/>
                    </a:lnTo>
                    <a:close/>
                  </a:path>
                  <a:path w="62865" h="1532255">
                    <a:moveTo>
                      <a:pt x="59423" y="1374419"/>
                    </a:moveTo>
                    <a:lnTo>
                      <a:pt x="44958" y="1374419"/>
                    </a:lnTo>
                    <a:lnTo>
                      <a:pt x="39624" y="1375943"/>
                    </a:lnTo>
                    <a:lnTo>
                      <a:pt x="34290" y="1375943"/>
                    </a:lnTo>
                    <a:lnTo>
                      <a:pt x="28956" y="1378229"/>
                    </a:lnTo>
                    <a:lnTo>
                      <a:pt x="23622" y="1379753"/>
                    </a:lnTo>
                    <a:lnTo>
                      <a:pt x="19812" y="1383563"/>
                    </a:lnTo>
                    <a:lnTo>
                      <a:pt x="14478" y="1385087"/>
                    </a:lnTo>
                    <a:lnTo>
                      <a:pt x="10668" y="1388897"/>
                    </a:lnTo>
                    <a:lnTo>
                      <a:pt x="9144" y="1391945"/>
                    </a:lnTo>
                    <a:lnTo>
                      <a:pt x="5334" y="1395742"/>
                    </a:lnTo>
                    <a:lnTo>
                      <a:pt x="3810" y="1399552"/>
                    </a:lnTo>
                    <a:lnTo>
                      <a:pt x="1524" y="1403362"/>
                    </a:lnTo>
                    <a:lnTo>
                      <a:pt x="0" y="1408696"/>
                    </a:lnTo>
                    <a:lnTo>
                      <a:pt x="0" y="1424698"/>
                    </a:lnTo>
                    <a:lnTo>
                      <a:pt x="1524" y="1430032"/>
                    </a:lnTo>
                    <a:lnTo>
                      <a:pt x="3810" y="1433842"/>
                    </a:lnTo>
                    <a:lnTo>
                      <a:pt x="5334" y="1436890"/>
                    </a:lnTo>
                    <a:lnTo>
                      <a:pt x="9144" y="1440700"/>
                    </a:lnTo>
                    <a:lnTo>
                      <a:pt x="10668" y="1444510"/>
                    </a:lnTo>
                    <a:lnTo>
                      <a:pt x="14478" y="1447558"/>
                    </a:lnTo>
                    <a:lnTo>
                      <a:pt x="19812" y="1449844"/>
                    </a:lnTo>
                    <a:lnTo>
                      <a:pt x="23622" y="1453654"/>
                    </a:lnTo>
                    <a:lnTo>
                      <a:pt x="26289" y="1454416"/>
                    </a:lnTo>
                    <a:lnTo>
                      <a:pt x="18288" y="1456702"/>
                    </a:lnTo>
                    <a:lnTo>
                      <a:pt x="9144" y="1465846"/>
                    </a:lnTo>
                    <a:lnTo>
                      <a:pt x="5334" y="1471168"/>
                    </a:lnTo>
                    <a:lnTo>
                      <a:pt x="3810" y="1474978"/>
                    </a:lnTo>
                    <a:lnTo>
                      <a:pt x="1524" y="1478788"/>
                    </a:lnTo>
                    <a:lnTo>
                      <a:pt x="0" y="1481836"/>
                    </a:lnTo>
                    <a:lnTo>
                      <a:pt x="0" y="1500124"/>
                    </a:lnTo>
                    <a:lnTo>
                      <a:pt x="1524" y="1503172"/>
                    </a:lnTo>
                    <a:lnTo>
                      <a:pt x="3810" y="1506982"/>
                    </a:lnTo>
                    <a:lnTo>
                      <a:pt x="5334" y="1512316"/>
                    </a:lnTo>
                    <a:lnTo>
                      <a:pt x="9144" y="1516126"/>
                    </a:lnTo>
                    <a:lnTo>
                      <a:pt x="10668" y="1519936"/>
                    </a:lnTo>
                    <a:lnTo>
                      <a:pt x="14478" y="1521460"/>
                    </a:lnTo>
                    <a:lnTo>
                      <a:pt x="19812" y="1525270"/>
                    </a:lnTo>
                    <a:lnTo>
                      <a:pt x="23622" y="1526794"/>
                    </a:lnTo>
                    <a:lnTo>
                      <a:pt x="28956" y="1528318"/>
                    </a:lnTo>
                    <a:lnTo>
                      <a:pt x="34290" y="1530604"/>
                    </a:lnTo>
                    <a:lnTo>
                      <a:pt x="39624" y="1532128"/>
                    </a:lnTo>
                    <a:lnTo>
                      <a:pt x="51803" y="1532128"/>
                    </a:lnTo>
                    <a:lnTo>
                      <a:pt x="59423" y="1530604"/>
                    </a:lnTo>
                    <a:lnTo>
                      <a:pt x="59423" y="1522984"/>
                    </a:lnTo>
                    <a:lnTo>
                      <a:pt x="35814" y="1522984"/>
                    </a:lnTo>
                    <a:lnTo>
                      <a:pt x="30480" y="1521460"/>
                    </a:lnTo>
                    <a:lnTo>
                      <a:pt x="26670" y="1519936"/>
                    </a:lnTo>
                    <a:lnTo>
                      <a:pt x="23622" y="1517650"/>
                    </a:lnTo>
                    <a:lnTo>
                      <a:pt x="19812" y="1516126"/>
                    </a:lnTo>
                    <a:lnTo>
                      <a:pt x="14478" y="1510792"/>
                    </a:lnTo>
                    <a:lnTo>
                      <a:pt x="12192" y="1506982"/>
                    </a:lnTo>
                    <a:lnTo>
                      <a:pt x="10668" y="1505458"/>
                    </a:lnTo>
                    <a:lnTo>
                      <a:pt x="9144" y="1501648"/>
                    </a:lnTo>
                    <a:lnTo>
                      <a:pt x="9144" y="1497838"/>
                    </a:lnTo>
                    <a:lnTo>
                      <a:pt x="6858" y="1494790"/>
                    </a:lnTo>
                    <a:lnTo>
                      <a:pt x="6858" y="1487170"/>
                    </a:lnTo>
                    <a:lnTo>
                      <a:pt x="9144" y="1484122"/>
                    </a:lnTo>
                    <a:lnTo>
                      <a:pt x="9144" y="1480312"/>
                    </a:lnTo>
                    <a:lnTo>
                      <a:pt x="10668" y="1478788"/>
                    </a:lnTo>
                    <a:lnTo>
                      <a:pt x="12192" y="1474978"/>
                    </a:lnTo>
                    <a:lnTo>
                      <a:pt x="14478" y="1471168"/>
                    </a:lnTo>
                    <a:lnTo>
                      <a:pt x="19812" y="1465846"/>
                    </a:lnTo>
                    <a:lnTo>
                      <a:pt x="23622" y="1464322"/>
                    </a:lnTo>
                    <a:lnTo>
                      <a:pt x="26670" y="1462036"/>
                    </a:lnTo>
                    <a:lnTo>
                      <a:pt x="30480" y="1460512"/>
                    </a:lnTo>
                    <a:lnTo>
                      <a:pt x="35814" y="1458988"/>
                    </a:lnTo>
                    <a:lnTo>
                      <a:pt x="39624" y="1458988"/>
                    </a:lnTo>
                    <a:lnTo>
                      <a:pt x="44958" y="1456702"/>
                    </a:lnTo>
                    <a:lnTo>
                      <a:pt x="51803" y="1456702"/>
                    </a:lnTo>
                    <a:lnTo>
                      <a:pt x="57137" y="1458988"/>
                    </a:lnTo>
                    <a:lnTo>
                      <a:pt x="57708" y="1456702"/>
                    </a:lnTo>
                    <a:lnTo>
                      <a:pt x="59423" y="1456702"/>
                    </a:lnTo>
                    <a:lnTo>
                      <a:pt x="59423" y="1449844"/>
                    </a:lnTo>
                    <a:lnTo>
                      <a:pt x="59423" y="1447558"/>
                    </a:lnTo>
                    <a:lnTo>
                      <a:pt x="51803" y="1449844"/>
                    </a:lnTo>
                    <a:lnTo>
                      <a:pt x="41148" y="1449844"/>
                    </a:lnTo>
                    <a:lnTo>
                      <a:pt x="35814" y="1447558"/>
                    </a:lnTo>
                    <a:lnTo>
                      <a:pt x="30480" y="1446034"/>
                    </a:lnTo>
                    <a:lnTo>
                      <a:pt x="26670" y="1444510"/>
                    </a:lnTo>
                    <a:lnTo>
                      <a:pt x="23622" y="1442224"/>
                    </a:lnTo>
                    <a:lnTo>
                      <a:pt x="19812" y="1440700"/>
                    </a:lnTo>
                    <a:lnTo>
                      <a:pt x="14478" y="1435366"/>
                    </a:lnTo>
                    <a:lnTo>
                      <a:pt x="12192" y="1433842"/>
                    </a:lnTo>
                    <a:lnTo>
                      <a:pt x="9144" y="1426222"/>
                    </a:lnTo>
                    <a:lnTo>
                      <a:pt x="9144" y="1423174"/>
                    </a:lnTo>
                    <a:lnTo>
                      <a:pt x="6858" y="1419364"/>
                    </a:lnTo>
                    <a:lnTo>
                      <a:pt x="6858" y="1414030"/>
                    </a:lnTo>
                    <a:lnTo>
                      <a:pt x="9144" y="1410220"/>
                    </a:lnTo>
                    <a:lnTo>
                      <a:pt x="9144" y="1406410"/>
                    </a:lnTo>
                    <a:lnTo>
                      <a:pt x="10668" y="1403362"/>
                    </a:lnTo>
                    <a:lnTo>
                      <a:pt x="12192" y="1399552"/>
                    </a:lnTo>
                    <a:lnTo>
                      <a:pt x="14478" y="1398028"/>
                    </a:lnTo>
                    <a:lnTo>
                      <a:pt x="18288" y="1394218"/>
                    </a:lnTo>
                    <a:lnTo>
                      <a:pt x="19812" y="1391945"/>
                    </a:lnTo>
                    <a:lnTo>
                      <a:pt x="26670" y="1386611"/>
                    </a:lnTo>
                    <a:lnTo>
                      <a:pt x="30480" y="1385087"/>
                    </a:lnTo>
                    <a:lnTo>
                      <a:pt x="35814" y="1383563"/>
                    </a:lnTo>
                    <a:lnTo>
                      <a:pt x="57137" y="1383563"/>
                    </a:lnTo>
                    <a:lnTo>
                      <a:pt x="59423" y="1374419"/>
                    </a:lnTo>
                    <a:close/>
                  </a:path>
                  <a:path w="62865" h="1532255">
                    <a:moveTo>
                      <a:pt x="62471" y="80759"/>
                    </a:moveTo>
                    <a:lnTo>
                      <a:pt x="60947" y="73901"/>
                    </a:lnTo>
                    <a:lnTo>
                      <a:pt x="55613" y="73901"/>
                    </a:lnTo>
                    <a:lnTo>
                      <a:pt x="39624" y="73901"/>
                    </a:lnTo>
                    <a:lnTo>
                      <a:pt x="34290" y="72377"/>
                    </a:lnTo>
                    <a:lnTo>
                      <a:pt x="30480" y="70091"/>
                    </a:lnTo>
                    <a:lnTo>
                      <a:pt x="26670" y="68567"/>
                    </a:lnTo>
                    <a:lnTo>
                      <a:pt x="19812" y="63233"/>
                    </a:lnTo>
                    <a:lnTo>
                      <a:pt x="18288" y="60947"/>
                    </a:lnTo>
                    <a:lnTo>
                      <a:pt x="16002" y="57899"/>
                    </a:lnTo>
                    <a:lnTo>
                      <a:pt x="14478" y="55613"/>
                    </a:lnTo>
                    <a:lnTo>
                      <a:pt x="12192" y="52565"/>
                    </a:lnTo>
                    <a:lnTo>
                      <a:pt x="10668" y="48755"/>
                    </a:lnTo>
                    <a:lnTo>
                      <a:pt x="10668" y="34277"/>
                    </a:lnTo>
                    <a:lnTo>
                      <a:pt x="12192" y="30467"/>
                    </a:lnTo>
                    <a:lnTo>
                      <a:pt x="14478" y="28943"/>
                    </a:lnTo>
                    <a:lnTo>
                      <a:pt x="16002" y="25133"/>
                    </a:lnTo>
                    <a:lnTo>
                      <a:pt x="18288" y="22085"/>
                    </a:lnTo>
                    <a:lnTo>
                      <a:pt x="19812" y="19812"/>
                    </a:lnTo>
                    <a:lnTo>
                      <a:pt x="26670" y="14478"/>
                    </a:lnTo>
                    <a:lnTo>
                      <a:pt x="30480" y="12954"/>
                    </a:lnTo>
                    <a:lnTo>
                      <a:pt x="34290" y="10668"/>
                    </a:lnTo>
                    <a:lnTo>
                      <a:pt x="39624" y="9144"/>
                    </a:lnTo>
                    <a:lnTo>
                      <a:pt x="43434" y="9144"/>
                    </a:lnTo>
                    <a:lnTo>
                      <a:pt x="48755" y="7620"/>
                    </a:lnTo>
                    <a:lnTo>
                      <a:pt x="54089" y="7620"/>
                    </a:lnTo>
                    <a:lnTo>
                      <a:pt x="60947" y="9144"/>
                    </a:lnTo>
                    <a:lnTo>
                      <a:pt x="60947" y="0"/>
                    </a:lnTo>
                    <a:lnTo>
                      <a:pt x="43434" y="0"/>
                    </a:lnTo>
                    <a:lnTo>
                      <a:pt x="35814" y="2286"/>
                    </a:lnTo>
                    <a:lnTo>
                      <a:pt x="32004" y="3810"/>
                    </a:lnTo>
                    <a:lnTo>
                      <a:pt x="26670" y="5334"/>
                    </a:lnTo>
                    <a:lnTo>
                      <a:pt x="21336" y="7620"/>
                    </a:lnTo>
                    <a:lnTo>
                      <a:pt x="14478" y="14478"/>
                    </a:lnTo>
                    <a:lnTo>
                      <a:pt x="10668" y="16764"/>
                    </a:lnTo>
                    <a:lnTo>
                      <a:pt x="9144" y="22085"/>
                    </a:lnTo>
                    <a:lnTo>
                      <a:pt x="6858" y="25133"/>
                    </a:lnTo>
                    <a:lnTo>
                      <a:pt x="3810" y="32753"/>
                    </a:lnTo>
                    <a:lnTo>
                      <a:pt x="3810" y="50279"/>
                    </a:lnTo>
                    <a:lnTo>
                      <a:pt x="9144" y="63233"/>
                    </a:lnTo>
                    <a:lnTo>
                      <a:pt x="10668" y="66281"/>
                    </a:lnTo>
                    <a:lnTo>
                      <a:pt x="14478" y="70091"/>
                    </a:lnTo>
                    <a:lnTo>
                      <a:pt x="18288" y="72377"/>
                    </a:lnTo>
                    <a:lnTo>
                      <a:pt x="21336" y="75425"/>
                    </a:lnTo>
                    <a:lnTo>
                      <a:pt x="26670" y="77711"/>
                    </a:lnTo>
                    <a:lnTo>
                      <a:pt x="28829" y="78333"/>
                    </a:lnTo>
                    <a:lnTo>
                      <a:pt x="26670" y="79235"/>
                    </a:lnTo>
                    <a:lnTo>
                      <a:pt x="21336" y="83045"/>
                    </a:lnTo>
                    <a:lnTo>
                      <a:pt x="18288" y="84569"/>
                    </a:lnTo>
                    <a:lnTo>
                      <a:pt x="14478" y="88379"/>
                    </a:lnTo>
                    <a:lnTo>
                      <a:pt x="10668" y="91427"/>
                    </a:lnTo>
                    <a:lnTo>
                      <a:pt x="9144" y="95237"/>
                    </a:lnTo>
                    <a:lnTo>
                      <a:pt x="6858" y="99034"/>
                    </a:lnTo>
                    <a:lnTo>
                      <a:pt x="5334" y="104368"/>
                    </a:lnTo>
                    <a:lnTo>
                      <a:pt x="3810" y="108178"/>
                    </a:lnTo>
                    <a:lnTo>
                      <a:pt x="3810" y="111226"/>
                    </a:lnTo>
                    <a:lnTo>
                      <a:pt x="1524" y="116560"/>
                    </a:lnTo>
                    <a:lnTo>
                      <a:pt x="3810" y="120370"/>
                    </a:lnTo>
                    <a:lnTo>
                      <a:pt x="3810" y="125704"/>
                    </a:lnTo>
                    <a:lnTo>
                      <a:pt x="6858" y="133324"/>
                    </a:lnTo>
                    <a:lnTo>
                      <a:pt x="9144" y="136372"/>
                    </a:lnTo>
                    <a:lnTo>
                      <a:pt x="10668" y="140182"/>
                    </a:lnTo>
                    <a:lnTo>
                      <a:pt x="14478" y="143992"/>
                    </a:lnTo>
                    <a:lnTo>
                      <a:pt x="18288" y="147040"/>
                    </a:lnTo>
                    <a:lnTo>
                      <a:pt x="21336" y="150850"/>
                    </a:lnTo>
                    <a:lnTo>
                      <a:pt x="26670" y="152374"/>
                    </a:lnTo>
                    <a:lnTo>
                      <a:pt x="32004" y="154660"/>
                    </a:lnTo>
                    <a:lnTo>
                      <a:pt x="37338" y="156184"/>
                    </a:lnTo>
                    <a:lnTo>
                      <a:pt x="43434" y="156184"/>
                    </a:lnTo>
                    <a:lnTo>
                      <a:pt x="48755" y="158470"/>
                    </a:lnTo>
                    <a:lnTo>
                      <a:pt x="55613" y="156184"/>
                    </a:lnTo>
                    <a:lnTo>
                      <a:pt x="62471" y="156184"/>
                    </a:lnTo>
                    <a:lnTo>
                      <a:pt x="60947" y="149326"/>
                    </a:lnTo>
                    <a:lnTo>
                      <a:pt x="43434" y="149326"/>
                    </a:lnTo>
                    <a:lnTo>
                      <a:pt x="39624" y="147040"/>
                    </a:lnTo>
                    <a:lnTo>
                      <a:pt x="34290" y="147040"/>
                    </a:lnTo>
                    <a:lnTo>
                      <a:pt x="26670" y="143992"/>
                    </a:lnTo>
                    <a:lnTo>
                      <a:pt x="23622" y="140182"/>
                    </a:lnTo>
                    <a:lnTo>
                      <a:pt x="19812" y="138658"/>
                    </a:lnTo>
                    <a:lnTo>
                      <a:pt x="18288" y="136372"/>
                    </a:lnTo>
                    <a:lnTo>
                      <a:pt x="16002" y="133324"/>
                    </a:lnTo>
                    <a:lnTo>
                      <a:pt x="14478" y="129514"/>
                    </a:lnTo>
                    <a:lnTo>
                      <a:pt x="12192" y="125704"/>
                    </a:lnTo>
                    <a:lnTo>
                      <a:pt x="10668" y="124180"/>
                    </a:lnTo>
                    <a:lnTo>
                      <a:pt x="10668" y="109702"/>
                    </a:lnTo>
                    <a:lnTo>
                      <a:pt x="12192" y="105892"/>
                    </a:lnTo>
                    <a:lnTo>
                      <a:pt x="14478" y="102844"/>
                    </a:lnTo>
                    <a:lnTo>
                      <a:pt x="18288" y="96761"/>
                    </a:lnTo>
                    <a:lnTo>
                      <a:pt x="19812" y="93713"/>
                    </a:lnTo>
                    <a:lnTo>
                      <a:pt x="23622" y="91427"/>
                    </a:lnTo>
                    <a:lnTo>
                      <a:pt x="26670" y="89903"/>
                    </a:lnTo>
                    <a:lnTo>
                      <a:pt x="30480" y="88379"/>
                    </a:lnTo>
                    <a:lnTo>
                      <a:pt x="34290" y="86093"/>
                    </a:lnTo>
                    <a:lnTo>
                      <a:pt x="37338" y="84569"/>
                    </a:lnTo>
                    <a:lnTo>
                      <a:pt x="43434" y="83045"/>
                    </a:lnTo>
                    <a:lnTo>
                      <a:pt x="55613" y="83045"/>
                    </a:lnTo>
                    <a:lnTo>
                      <a:pt x="60947" y="83045"/>
                    </a:lnTo>
                    <a:lnTo>
                      <a:pt x="60947" y="81267"/>
                    </a:lnTo>
                    <a:lnTo>
                      <a:pt x="62471" y="80759"/>
                    </a:lnTo>
                    <a:close/>
                  </a:path>
                </a:pathLst>
              </a:custGeom>
              <a:solidFill>
                <a:srgbClr val="000000"/>
              </a:solidFill>
            </p:spPr>
            <p:txBody>
              <a:bodyPr wrap="square" lIns="0" tIns="0" rIns="0" bIns="0" rtlCol="0"/>
              <a:lstStyle/>
              <a:p>
                <a:endParaRPr/>
              </a:p>
            </p:txBody>
          </p:sp>
          <p:pic>
            <p:nvPicPr>
              <p:cNvPr id="51" name="object 12">
                <a:extLst>
                  <a:ext uri="{FF2B5EF4-FFF2-40B4-BE49-F238E27FC236}">
                    <a16:creationId xmlns="" xmlns:a16="http://schemas.microsoft.com/office/drawing/2014/main" id="{BF6280E4-201F-4D43-88EB-18CDA22C11F2}"/>
                  </a:ext>
                </a:extLst>
              </p:cNvPr>
              <p:cNvPicPr/>
              <p:nvPr/>
            </p:nvPicPr>
            <p:blipFill>
              <a:blip r:embed="rId7" cstate="print"/>
              <a:stretch>
                <a:fillRect/>
              </a:stretch>
            </p:blipFill>
            <p:spPr>
              <a:xfrm>
                <a:off x="4484903" y="1369847"/>
                <a:ext cx="1860486" cy="1173289"/>
              </a:xfrm>
              <a:prstGeom prst="rect">
                <a:avLst/>
              </a:prstGeom>
            </p:spPr>
          </p:pic>
          <p:sp>
            <p:nvSpPr>
              <p:cNvPr id="52" name="object 13">
                <a:extLst>
                  <a:ext uri="{FF2B5EF4-FFF2-40B4-BE49-F238E27FC236}">
                    <a16:creationId xmlns="" xmlns:a16="http://schemas.microsoft.com/office/drawing/2014/main" id="{5A1B3029-B39B-4D7C-B2FD-6EF50512497A}"/>
                  </a:ext>
                </a:extLst>
              </p:cNvPr>
              <p:cNvSpPr/>
              <p:nvPr/>
            </p:nvSpPr>
            <p:spPr>
              <a:xfrm>
                <a:off x="5073828" y="903579"/>
                <a:ext cx="26670" cy="425450"/>
              </a:xfrm>
              <a:custGeom>
                <a:avLst/>
                <a:gdLst/>
                <a:ahLst/>
                <a:cxnLst/>
                <a:rect l="l" t="t" r="r" b="b"/>
                <a:pathLst>
                  <a:path w="26670" h="425450">
                    <a:moveTo>
                      <a:pt x="6858" y="385508"/>
                    </a:moveTo>
                    <a:lnTo>
                      <a:pt x="0" y="385508"/>
                    </a:lnTo>
                    <a:lnTo>
                      <a:pt x="0" y="425132"/>
                    </a:lnTo>
                    <a:lnTo>
                      <a:pt x="6858" y="425132"/>
                    </a:lnTo>
                    <a:lnTo>
                      <a:pt x="6858" y="385508"/>
                    </a:lnTo>
                    <a:close/>
                  </a:path>
                  <a:path w="26670" h="425450">
                    <a:moveTo>
                      <a:pt x="6858" y="305511"/>
                    </a:moveTo>
                    <a:lnTo>
                      <a:pt x="0" y="305511"/>
                    </a:lnTo>
                    <a:lnTo>
                      <a:pt x="0" y="344373"/>
                    </a:lnTo>
                    <a:lnTo>
                      <a:pt x="6858" y="344373"/>
                    </a:lnTo>
                    <a:lnTo>
                      <a:pt x="6858" y="305511"/>
                    </a:lnTo>
                    <a:close/>
                  </a:path>
                  <a:path w="26670" h="425450">
                    <a:moveTo>
                      <a:pt x="6858" y="224751"/>
                    </a:moveTo>
                    <a:lnTo>
                      <a:pt x="0" y="224751"/>
                    </a:lnTo>
                    <a:lnTo>
                      <a:pt x="0" y="263613"/>
                    </a:lnTo>
                    <a:lnTo>
                      <a:pt x="6858" y="263613"/>
                    </a:lnTo>
                    <a:lnTo>
                      <a:pt x="6858" y="224751"/>
                    </a:lnTo>
                    <a:close/>
                  </a:path>
                  <a:path w="26670" h="425450">
                    <a:moveTo>
                      <a:pt x="6858" y="143992"/>
                    </a:moveTo>
                    <a:lnTo>
                      <a:pt x="0" y="143992"/>
                    </a:lnTo>
                    <a:lnTo>
                      <a:pt x="0" y="182854"/>
                    </a:lnTo>
                    <a:lnTo>
                      <a:pt x="6858" y="182854"/>
                    </a:lnTo>
                    <a:lnTo>
                      <a:pt x="6858" y="143992"/>
                    </a:lnTo>
                    <a:close/>
                  </a:path>
                  <a:path w="26670" h="425450">
                    <a:moveTo>
                      <a:pt x="6858" y="63233"/>
                    </a:moveTo>
                    <a:lnTo>
                      <a:pt x="0" y="63233"/>
                    </a:lnTo>
                    <a:lnTo>
                      <a:pt x="0" y="102082"/>
                    </a:lnTo>
                    <a:lnTo>
                      <a:pt x="6858" y="102082"/>
                    </a:lnTo>
                    <a:lnTo>
                      <a:pt x="6858" y="63233"/>
                    </a:lnTo>
                    <a:close/>
                  </a:path>
                  <a:path w="26670" h="425450">
                    <a:moveTo>
                      <a:pt x="26670" y="0"/>
                    </a:moveTo>
                    <a:lnTo>
                      <a:pt x="3048" y="0"/>
                    </a:lnTo>
                    <a:lnTo>
                      <a:pt x="0" y="0"/>
                    </a:lnTo>
                    <a:lnTo>
                      <a:pt x="0" y="5334"/>
                    </a:lnTo>
                    <a:lnTo>
                      <a:pt x="0" y="21336"/>
                    </a:lnTo>
                    <a:lnTo>
                      <a:pt x="6858" y="21336"/>
                    </a:lnTo>
                    <a:lnTo>
                      <a:pt x="6858" y="9144"/>
                    </a:lnTo>
                    <a:lnTo>
                      <a:pt x="26670" y="9144"/>
                    </a:lnTo>
                    <a:lnTo>
                      <a:pt x="26670" y="0"/>
                    </a:lnTo>
                    <a:close/>
                  </a:path>
                </a:pathLst>
              </a:custGeom>
              <a:solidFill>
                <a:srgbClr val="000000"/>
              </a:solidFill>
            </p:spPr>
            <p:txBody>
              <a:bodyPr wrap="square" lIns="0" tIns="0" rIns="0" bIns="0" rtlCol="0"/>
              <a:lstStyle/>
              <a:p>
                <a:endParaRPr/>
              </a:p>
            </p:txBody>
          </p:sp>
          <p:sp>
            <p:nvSpPr>
              <p:cNvPr id="53" name="object 14">
                <a:extLst>
                  <a:ext uri="{FF2B5EF4-FFF2-40B4-BE49-F238E27FC236}">
                    <a16:creationId xmlns="" xmlns:a16="http://schemas.microsoft.com/office/drawing/2014/main" id="{8B76D923-488E-491A-9C9B-E50B530AFB04}"/>
                  </a:ext>
                </a:extLst>
              </p:cNvPr>
              <p:cNvSpPr/>
              <p:nvPr/>
            </p:nvSpPr>
            <p:spPr>
              <a:xfrm>
                <a:off x="5141633" y="908151"/>
                <a:ext cx="2141220" cy="0"/>
              </a:xfrm>
              <a:custGeom>
                <a:avLst/>
                <a:gdLst/>
                <a:ahLst/>
                <a:cxnLst/>
                <a:rect l="l" t="t" r="r" b="b"/>
                <a:pathLst>
                  <a:path w="2141220">
                    <a:moveTo>
                      <a:pt x="0" y="0"/>
                    </a:moveTo>
                    <a:lnTo>
                      <a:pt x="2140877" y="0"/>
                    </a:lnTo>
                  </a:path>
                </a:pathLst>
              </a:custGeom>
              <a:ln w="9144">
                <a:solidFill>
                  <a:srgbClr val="000000"/>
                </a:solidFill>
                <a:prstDash val="dash"/>
              </a:ln>
            </p:spPr>
            <p:txBody>
              <a:bodyPr wrap="square" lIns="0" tIns="0" rIns="0" bIns="0" rtlCol="0"/>
              <a:lstStyle/>
              <a:p>
                <a:endParaRPr/>
              </a:p>
            </p:txBody>
          </p:sp>
          <p:sp>
            <p:nvSpPr>
              <p:cNvPr id="54" name="object 15">
                <a:extLst>
                  <a:ext uri="{FF2B5EF4-FFF2-40B4-BE49-F238E27FC236}">
                    <a16:creationId xmlns="" xmlns:a16="http://schemas.microsoft.com/office/drawing/2014/main" id="{593BCA01-D6F5-405F-9474-A5B95CEBD6D4}"/>
                  </a:ext>
                </a:extLst>
              </p:cNvPr>
              <p:cNvSpPr/>
              <p:nvPr/>
            </p:nvSpPr>
            <p:spPr>
              <a:xfrm>
                <a:off x="7303071" y="927201"/>
                <a:ext cx="0" cy="848994"/>
              </a:xfrm>
              <a:custGeom>
                <a:avLst/>
                <a:gdLst/>
                <a:ahLst/>
                <a:cxnLst/>
                <a:rect l="l" t="t" r="r" b="b"/>
                <a:pathLst>
                  <a:path h="848994">
                    <a:moveTo>
                      <a:pt x="0" y="0"/>
                    </a:moveTo>
                    <a:lnTo>
                      <a:pt x="0" y="848715"/>
                    </a:lnTo>
                  </a:path>
                </a:pathLst>
              </a:custGeom>
              <a:ln w="9144">
                <a:solidFill>
                  <a:srgbClr val="000000"/>
                </a:solidFill>
                <a:prstDash val="sysDash"/>
              </a:ln>
            </p:spPr>
            <p:txBody>
              <a:bodyPr wrap="square" lIns="0" tIns="0" rIns="0" bIns="0" rtlCol="0"/>
              <a:lstStyle/>
              <a:p>
                <a:endParaRPr/>
              </a:p>
            </p:txBody>
          </p:sp>
          <p:sp>
            <p:nvSpPr>
              <p:cNvPr id="55" name="object 16">
                <a:extLst>
                  <a:ext uri="{FF2B5EF4-FFF2-40B4-BE49-F238E27FC236}">
                    <a16:creationId xmlns="" xmlns:a16="http://schemas.microsoft.com/office/drawing/2014/main" id="{99A7015A-09B3-4AEA-B716-4782E697226A}"/>
                  </a:ext>
                </a:extLst>
              </p:cNvPr>
              <p:cNvSpPr/>
              <p:nvPr/>
            </p:nvSpPr>
            <p:spPr>
              <a:xfrm>
                <a:off x="7011276" y="1226616"/>
                <a:ext cx="285750" cy="586740"/>
              </a:xfrm>
              <a:custGeom>
                <a:avLst/>
                <a:gdLst/>
                <a:ahLst/>
                <a:cxnLst/>
                <a:rect l="l" t="t" r="r" b="b"/>
                <a:pathLst>
                  <a:path w="285750" h="586739">
                    <a:moveTo>
                      <a:pt x="41148" y="0"/>
                    </a:moveTo>
                    <a:lnTo>
                      <a:pt x="0" y="0"/>
                    </a:lnTo>
                    <a:lnTo>
                      <a:pt x="0" y="9144"/>
                    </a:lnTo>
                    <a:lnTo>
                      <a:pt x="41148" y="9144"/>
                    </a:lnTo>
                    <a:lnTo>
                      <a:pt x="41148" y="0"/>
                    </a:lnTo>
                    <a:close/>
                  </a:path>
                  <a:path w="285750" h="586739">
                    <a:moveTo>
                      <a:pt x="84569" y="9144"/>
                    </a:moveTo>
                    <a:lnTo>
                      <a:pt x="80759" y="3810"/>
                    </a:lnTo>
                    <a:lnTo>
                      <a:pt x="80759" y="9144"/>
                    </a:lnTo>
                    <a:lnTo>
                      <a:pt x="84569" y="9144"/>
                    </a:lnTo>
                    <a:close/>
                  </a:path>
                  <a:path w="285750" h="586739">
                    <a:moveTo>
                      <a:pt x="89903" y="0"/>
                    </a:moveTo>
                    <a:lnTo>
                      <a:pt x="84569" y="0"/>
                    </a:lnTo>
                    <a:lnTo>
                      <a:pt x="80759" y="0"/>
                    </a:lnTo>
                    <a:lnTo>
                      <a:pt x="80759" y="3810"/>
                    </a:lnTo>
                    <a:lnTo>
                      <a:pt x="89903" y="3810"/>
                    </a:lnTo>
                    <a:lnTo>
                      <a:pt x="89903" y="0"/>
                    </a:lnTo>
                    <a:close/>
                  </a:path>
                  <a:path w="285750" h="586739">
                    <a:moveTo>
                      <a:pt x="124180" y="577494"/>
                    </a:moveTo>
                    <a:lnTo>
                      <a:pt x="96748" y="577494"/>
                    </a:lnTo>
                    <a:lnTo>
                      <a:pt x="96748" y="581304"/>
                    </a:lnTo>
                    <a:lnTo>
                      <a:pt x="96748" y="586638"/>
                    </a:lnTo>
                    <a:lnTo>
                      <a:pt x="124180" y="586638"/>
                    </a:lnTo>
                    <a:lnTo>
                      <a:pt x="124180" y="577494"/>
                    </a:lnTo>
                    <a:close/>
                  </a:path>
                  <a:path w="285750" h="586739">
                    <a:moveTo>
                      <a:pt x="204952" y="577494"/>
                    </a:moveTo>
                    <a:lnTo>
                      <a:pt x="163804" y="577494"/>
                    </a:lnTo>
                    <a:lnTo>
                      <a:pt x="163804" y="586651"/>
                    </a:lnTo>
                    <a:lnTo>
                      <a:pt x="204952" y="586651"/>
                    </a:lnTo>
                    <a:lnTo>
                      <a:pt x="204952" y="577494"/>
                    </a:lnTo>
                    <a:close/>
                  </a:path>
                  <a:path w="285750" h="586739">
                    <a:moveTo>
                      <a:pt x="285699" y="577494"/>
                    </a:moveTo>
                    <a:lnTo>
                      <a:pt x="244563" y="577494"/>
                    </a:lnTo>
                    <a:lnTo>
                      <a:pt x="244563" y="586651"/>
                    </a:lnTo>
                    <a:lnTo>
                      <a:pt x="285699" y="586651"/>
                    </a:lnTo>
                    <a:lnTo>
                      <a:pt x="285699" y="577494"/>
                    </a:lnTo>
                    <a:close/>
                  </a:path>
                </a:pathLst>
              </a:custGeom>
              <a:solidFill>
                <a:srgbClr val="000000"/>
              </a:solidFill>
            </p:spPr>
            <p:txBody>
              <a:bodyPr wrap="square" lIns="0" tIns="0" rIns="0" bIns="0" rtlCol="0"/>
              <a:lstStyle/>
              <a:p>
                <a:endParaRPr/>
              </a:p>
            </p:txBody>
          </p:sp>
          <p:sp>
            <p:nvSpPr>
              <p:cNvPr id="56" name="object 17">
                <a:extLst>
                  <a:ext uri="{FF2B5EF4-FFF2-40B4-BE49-F238E27FC236}">
                    <a16:creationId xmlns="" xmlns:a16="http://schemas.microsoft.com/office/drawing/2014/main" id="{823D5E55-1E7B-4158-BB98-748003DA7430}"/>
                  </a:ext>
                </a:extLst>
              </p:cNvPr>
              <p:cNvSpPr/>
              <p:nvPr/>
            </p:nvSpPr>
            <p:spPr>
              <a:xfrm>
                <a:off x="7096607" y="1230426"/>
                <a:ext cx="0" cy="1168400"/>
              </a:xfrm>
              <a:custGeom>
                <a:avLst/>
                <a:gdLst/>
                <a:ahLst/>
                <a:cxnLst/>
                <a:rect l="l" t="t" r="r" b="b"/>
                <a:pathLst>
                  <a:path h="1168400">
                    <a:moveTo>
                      <a:pt x="0" y="0"/>
                    </a:moveTo>
                    <a:lnTo>
                      <a:pt x="0" y="1167955"/>
                    </a:lnTo>
                  </a:path>
                </a:pathLst>
              </a:custGeom>
              <a:ln w="9144">
                <a:solidFill>
                  <a:srgbClr val="000000"/>
                </a:solidFill>
                <a:prstDash val="dash"/>
              </a:ln>
            </p:spPr>
            <p:txBody>
              <a:bodyPr wrap="square" lIns="0" tIns="0" rIns="0" bIns="0" rtlCol="0"/>
              <a:lstStyle/>
              <a:p>
                <a:endParaRPr/>
              </a:p>
            </p:txBody>
          </p:sp>
          <p:sp>
            <p:nvSpPr>
              <p:cNvPr id="57" name="object 18">
                <a:extLst>
                  <a:ext uri="{FF2B5EF4-FFF2-40B4-BE49-F238E27FC236}">
                    <a16:creationId xmlns="" xmlns:a16="http://schemas.microsoft.com/office/drawing/2014/main" id="{A6F1A29D-9293-420E-A598-741B5CED27B8}"/>
                  </a:ext>
                </a:extLst>
              </p:cNvPr>
              <p:cNvSpPr/>
              <p:nvPr/>
            </p:nvSpPr>
            <p:spPr>
              <a:xfrm>
                <a:off x="7000608" y="2439517"/>
                <a:ext cx="100965" cy="30480"/>
              </a:xfrm>
              <a:custGeom>
                <a:avLst/>
                <a:gdLst/>
                <a:ahLst/>
                <a:cxnLst/>
                <a:rect l="l" t="t" r="r" b="b"/>
                <a:pathLst>
                  <a:path w="100965" h="30480">
                    <a:moveTo>
                      <a:pt x="41135" y="21336"/>
                    </a:moveTo>
                    <a:lnTo>
                      <a:pt x="0" y="21336"/>
                    </a:lnTo>
                    <a:lnTo>
                      <a:pt x="0" y="30480"/>
                    </a:lnTo>
                    <a:lnTo>
                      <a:pt x="41135" y="30480"/>
                    </a:lnTo>
                    <a:lnTo>
                      <a:pt x="41135" y="21336"/>
                    </a:lnTo>
                    <a:close/>
                  </a:path>
                  <a:path w="100965" h="30480">
                    <a:moveTo>
                      <a:pt x="100571" y="0"/>
                    </a:moveTo>
                    <a:lnTo>
                      <a:pt x="91427" y="0"/>
                    </a:lnTo>
                    <a:lnTo>
                      <a:pt x="91427" y="21336"/>
                    </a:lnTo>
                    <a:lnTo>
                      <a:pt x="80759" y="21336"/>
                    </a:lnTo>
                    <a:lnTo>
                      <a:pt x="80759" y="30480"/>
                    </a:lnTo>
                    <a:lnTo>
                      <a:pt x="95237" y="30480"/>
                    </a:lnTo>
                    <a:lnTo>
                      <a:pt x="100571" y="30480"/>
                    </a:lnTo>
                    <a:lnTo>
                      <a:pt x="100571" y="25146"/>
                    </a:lnTo>
                    <a:lnTo>
                      <a:pt x="100571" y="21336"/>
                    </a:lnTo>
                    <a:lnTo>
                      <a:pt x="100571" y="0"/>
                    </a:lnTo>
                    <a:close/>
                  </a:path>
                </a:pathLst>
              </a:custGeom>
              <a:solidFill>
                <a:srgbClr val="000000"/>
              </a:solidFill>
            </p:spPr>
            <p:txBody>
              <a:bodyPr wrap="square" lIns="0" tIns="0" rIns="0" bIns="0" rtlCol="0"/>
              <a:lstStyle/>
              <a:p>
                <a:endParaRPr/>
              </a:p>
            </p:txBody>
          </p:sp>
          <p:pic>
            <p:nvPicPr>
              <p:cNvPr id="58" name="object 19">
                <a:extLst>
                  <a:ext uri="{FF2B5EF4-FFF2-40B4-BE49-F238E27FC236}">
                    <a16:creationId xmlns="" xmlns:a16="http://schemas.microsoft.com/office/drawing/2014/main" id="{0E4466F5-C33E-4E62-AE39-E0B377CEC7F2}"/>
                  </a:ext>
                </a:extLst>
              </p:cNvPr>
              <p:cNvPicPr/>
              <p:nvPr/>
            </p:nvPicPr>
            <p:blipFill>
              <a:blip r:embed="rId8" cstate="print"/>
              <a:stretch>
                <a:fillRect/>
              </a:stretch>
            </p:blipFill>
            <p:spPr>
              <a:xfrm>
                <a:off x="5260492" y="1090244"/>
                <a:ext cx="699401" cy="109702"/>
              </a:xfrm>
              <a:prstGeom prst="rect">
                <a:avLst/>
              </a:prstGeom>
            </p:spPr>
          </p:pic>
          <p:sp>
            <p:nvSpPr>
              <p:cNvPr id="59" name="object 20">
                <a:extLst>
                  <a:ext uri="{FF2B5EF4-FFF2-40B4-BE49-F238E27FC236}">
                    <a16:creationId xmlns="" xmlns:a16="http://schemas.microsoft.com/office/drawing/2014/main" id="{4BF6FB53-2840-4C9B-88DE-D3B19064A196}"/>
                  </a:ext>
                </a:extLst>
              </p:cNvPr>
              <p:cNvSpPr/>
              <p:nvPr/>
            </p:nvSpPr>
            <p:spPr>
              <a:xfrm>
                <a:off x="6668427" y="1634222"/>
                <a:ext cx="59690" cy="44450"/>
              </a:xfrm>
              <a:custGeom>
                <a:avLst/>
                <a:gdLst/>
                <a:ahLst/>
                <a:cxnLst/>
                <a:rect l="l" t="t" r="r" b="b"/>
                <a:pathLst>
                  <a:path w="59690" h="44450">
                    <a:moveTo>
                      <a:pt x="32766" y="10655"/>
                    </a:moveTo>
                    <a:lnTo>
                      <a:pt x="30480" y="10655"/>
                    </a:lnTo>
                    <a:lnTo>
                      <a:pt x="30480" y="5321"/>
                    </a:lnTo>
                    <a:lnTo>
                      <a:pt x="28956" y="5321"/>
                    </a:lnTo>
                    <a:lnTo>
                      <a:pt x="28956" y="3048"/>
                    </a:lnTo>
                    <a:lnTo>
                      <a:pt x="25146" y="3048"/>
                    </a:lnTo>
                    <a:lnTo>
                      <a:pt x="25146" y="1524"/>
                    </a:lnTo>
                    <a:lnTo>
                      <a:pt x="22098" y="1524"/>
                    </a:lnTo>
                    <a:lnTo>
                      <a:pt x="22098" y="0"/>
                    </a:lnTo>
                    <a:lnTo>
                      <a:pt x="11430" y="0"/>
                    </a:lnTo>
                    <a:lnTo>
                      <a:pt x="11430" y="1524"/>
                    </a:lnTo>
                    <a:lnTo>
                      <a:pt x="5334" y="1524"/>
                    </a:lnTo>
                    <a:lnTo>
                      <a:pt x="5334" y="3048"/>
                    </a:lnTo>
                    <a:lnTo>
                      <a:pt x="3810" y="3048"/>
                    </a:lnTo>
                    <a:lnTo>
                      <a:pt x="3810" y="5321"/>
                    </a:lnTo>
                    <a:lnTo>
                      <a:pt x="2286" y="5321"/>
                    </a:lnTo>
                    <a:lnTo>
                      <a:pt x="2286" y="10655"/>
                    </a:lnTo>
                    <a:lnTo>
                      <a:pt x="0" y="10655"/>
                    </a:lnTo>
                    <a:lnTo>
                      <a:pt x="0" y="13703"/>
                    </a:lnTo>
                    <a:lnTo>
                      <a:pt x="2286" y="13703"/>
                    </a:lnTo>
                    <a:lnTo>
                      <a:pt x="2286" y="17513"/>
                    </a:lnTo>
                    <a:lnTo>
                      <a:pt x="3810" y="17513"/>
                    </a:lnTo>
                    <a:lnTo>
                      <a:pt x="3810" y="19037"/>
                    </a:lnTo>
                    <a:lnTo>
                      <a:pt x="5334" y="19037"/>
                    </a:lnTo>
                    <a:lnTo>
                      <a:pt x="5334" y="21323"/>
                    </a:lnTo>
                    <a:lnTo>
                      <a:pt x="9144" y="21323"/>
                    </a:lnTo>
                    <a:lnTo>
                      <a:pt x="9144" y="22847"/>
                    </a:lnTo>
                    <a:lnTo>
                      <a:pt x="16764" y="22847"/>
                    </a:lnTo>
                    <a:lnTo>
                      <a:pt x="16764" y="25133"/>
                    </a:lnTo>
                    <a:lnTo>
                      <a:pt x="22098" y="25133"/>
                    </a:lnTo>
                    <a:lnTo>
                      <a:pt x="22098" y="26657"/>
                    </a:lnTo>
                    <a:lnTo>
                      <a:pt x="25146" y="26657"/>
                    </a:lnTo>
                    <a:lnTo>
                      <a:pt x="25146" y="28181"/>
                    </a:lnTo>
                    <a:lnTo>
                      <a:pt x="27432" y="28181"/>
                    </a:lnTo>
                    <a:lnTo>
                      <a:pt x="27432" y="35801"/>
                    </a:lnTo>
                    <a:lnTo>
                      <a:pt x="25146" y="35801"/>
                    </a:lnTo>
                    <a:lnTo>
                      <a:pt x="25146" y="37325"/>
                    </a:lnTo>
                    <a:lnTo>
                      <a:pt x="23622" y="37325"/>
                    </a:lnTo>
                    <a:lnTo>
                      <a:pt x="23622" y="38849"/>
                    </a:lnTo>
                    <a:lnTo>
                      <a:pt x="11430" y="38849"/>
                    </a:lnTo>
                    <a:lnTo>
                      <a:pt x="11430" y="37325"/>
                    </a:lnTo>
                    <a:lnTo>
                      <a:pt x="7620" y="37325"/>
                    </a:lnTo>
                    <a:lnTo>
                      <a:pt x="7620" y="35801"/>
                    </a:lnTo>
                    <a:lnTo>
                      <a:pt x="5334" y="35801"/>
                    </a:lnTo>
                    <a:lnTo>
                      <a:pt x="5334" y="30467"/>
                    </a:lnTo>
                    <a:lnTo>
                      <a:pt x="0" y="30467"/>
                    </a:lnTo>
                    <a:lnTo>
                      <a:pt x="0" y="37325"/>
                    </a:lnTo>
                    <a:lnTo>
                      <a:pt x="2286" y="37325"/>
                    </a:lnTo>
                    <a:lnTo>
                      <a:pt x="2286" y="38849"/>
                    </a:lnTo>
                    <a:lnTo>
                      <a:pt x="3810" y="38849"/>
                    </a:lnTo>
                    <a:lnTo>
                      <a:pt x="3810" y="41135"/>
                    </a:lnTo>
                    <a:lnTo>
                      <a:pt x="5334" y="41135"/>
                    </a:lnTo>
                    <a:lnTo>
                      <a:pt x="5334" y="42659"/>
                    </a:lnTo>
                    <a:lnTo>
                      <a:pt x="11430" y="42659"/>
                    </a:lnTo>
                    <a:lnTo>
                      <a:pt x="11430" y="44183"/>
                    </a:lnTo>
                    <a:lnTo>
                      <a:pt x="23622" y="44183"/>
                    </a:lnTo>
                    <a:lnTo>
                      <a:pt x="23622" y="42659"/>
                    </a:lnTo>
                    <a:lnTo>
                      <a:pt x="27432" y="42659"/>
                    </a:lnTo>
                    <a:lnTo>
                      <a:pt x="27432" y="41135"/>
                    </a:lnTo>
                    <a:lnTo>
                      <a:pt x="28956" y="41135"/>
                    </a:lnTo>
                    <a:lnTo>
                      <a:pt x="28956" y="38849"/>
                    </a:lnTo>
                    <a:lnTo>
                      <a:pt x="30480" y="38849"/>
                    </a:lnTo>
                    <a:lnTo>
                      <a:pt x="30480" y="37325"/>
                    </a:lnTo>
                    <a:lnTo>
                      <a:pt x="32766" y="37325"/>
                    </a:lnTo>
                    <a:lnTo>
                      <a:pt x="32766" y="25133"/>
                    </a:lnTo>
                    <a:lnTo>
                      <a:pt x="30480" y="25133"/>
                    </a:lnTo>
                    <a:lnTo>
                      <a:pt x="30480" y="22847"/>
                    </a:lnTo>
                    <a:lnTo>
                      <a:pt x="28956" y="22847"/>
                    </a:lnTo>
                    <a:lnTo>
                      <a:pt x="27432" y="21323"/>
                    </a:lnTo>
                    <a:lnTo>
                      <a:pt x="23622" y="21323"/>
                    </a:lnTo>
                    <a:lnTo>
                      <a:pt x="23622" y="19037"/>
                    </a:lnTo>
                    <a:lnTo>
                      <a:pt x="18288" y="19037"/>
                    </a:lnTo>
                    <a:lnTo>
                      <a:pt x="18288" y="17513"/>
                    </a:lnTo>
                    <a:lnTo>
                      <a:pt x="11430" y="17513"/>
                    </a:lnTo>
                    <a:lnTo>
                      <a:pt x="11430" y="15989"/>
                    </a:lnTo>
                    <a:lnTo>
                      <a:pt x="7620" y="15989"/>
                    </a:lnTo>
                    <a:lnTo>
                      <a:pt x="7620" y="12179"/>
                    </a:lnTo>
                    <a:lnTo>
                      <a:pt x="5334" y="12179"/>
                    </a:lnTo>
                    <a:lnTo>
                      <a:pt x="5334" y="10655"/>
                    </a:lnTo>
                    <a:lnTo>
                      <a:pt x="7620" y="10655"/>
                    </a:lnTo>
                    <a:lnTo>
                      <a:pt x="7620" y="6845"/>
                    </a:lnTo>
                    <a:lnTo>
                      <a:pt x="11430" y="6845"/>
                    </a:lnTo>
                    <a:lnTo>
                      <a:pt x="11430" y="5321"/>
                    </a:lnTo>
                    <a:lnTo>
                      <a:pt x="22098" y="5321"/>
                    </a:lnTo>
                    <a:lnTo>
                      <a:pt x="22098" y="6845"/>
                    </a:lnTo>
                    <a:lnTo>
                      <a:pt x="23622" y="6845"/>
                    </a:lnTo>
                    <a:lnTo>
                      <a:pt x="23622" y="8369"/>
                    </a:lnTo>
                    <a:lnTo>
                      <a:pt x="25146" y="8369"/>
                    </a:lnTo>
                    <a:lnTo>
                      <a:pt x="25146" y="10655"/>
                    </a:lnTo>
                    <a:lnTo>
                      <a:pt x="27432" y="10655"/>
                    </a:lnTo>
                    <a:lnTo>
                      <a:pt x="27432" y="13703"/>
                    </a:lnTo>
                    <a:lnTo>
                      <a:pt x="32766" y="12179"/>
                    </a:lnTo>
                    <a:lnTo>
                      <a:pt x="32766" y="10655"/>
                    </a:lnTo>
                    <a:close/>
                  </a:path>
                  <a:path w="59690" h="44450">
                    <a:moveTo>
                      <a:pt x="59423" y="0"/>
                    </a:moveTo>
                    <a:lnTo>
                      <a:pt x="55626" y="0"/>
                    </a:lnTo>
                    <a:lnTo>
                      <a:pt x="55626" y="1524"/>
                    </a:lnTo>
                    <a:lnTo>
                      <a:pt x="54102" y="1524"/>
                    </a:lnTo>
                    <a:lnTo>
                      <a:pt x="54102" y="3048"/>
                    </a:lnTo>
                    <a:lnTo>
                      <a:pt x="52578" y="3048"/>
                    </a:lnTo>
                    <a:lnTo>
                      <a:pt x="52578" y="5321"/>
                    </a:lnTo>
                    <a:lnTo>
                      <a:pt x="50292" y="5321"/>
                    </a:lnTo>
                    <a:lnTo>
                      <a:pt x="50292" y="6845"/>
                    </a:lnTo>
                    <a:lnTo>
                      <a:pt x="48768" y="6845"/>
                    </a:lnTo>
                    <a:lnTo>
                      <a:pt x="48768" y="8369"/>
                    </a:lnTo>
                    <a:lnTo>
                      <a:pt x="47244" y="8369"/>
                    </a:lnTo>
                    <a:lnTo>
                      <a:pt x="47244" y="10655"/>
                    </a:lnTo>
                    <a:lnTo>
                      <a:pt x="43434" y="10655"/>
                    </a:lnTo>
                    <a:lnTo>
                      <a:pt x="43434" y="15989"/>
                    </a:lnTo>
                    <a:lnTo>
                      <a:pt x="47244" y="15989"/>
                    </a:lnTo>
                    <a:lnTo>
                      <a:pt x="47244" y="13703"/>
                    </a:lnTo>
                    <a:lnTo>
                      <a:pt x="48768" y="13703"/>
                    </a:lnTo>
                    <a:lnTo>
                      <a:pt x="48768" y="12179"/>
                    </a:lnTo>
                    <a:lnTo>
                      <a:pt x="52578" y="12179"/>
                    </a:lnTo>
                    <a:lnTo>
                      <a:pt x="52578" y="10655"/>
                    </a:lnTo>
                    <a:lnTo>
                      <a:pt x="54102" y="10655"/>
                    </a:lnTo>
                    <a:lnTo>
                      <a:pt x="54102" y="42659"/>
                    </a:lnTo>
                    <a:lnTo>
                      <a:pt x="59423" y="42659"/>
                    </a:lnTo>
                    <a:lnTo>
                      <a:pt x="59423" y="0"/>
                    </a:lnTo>
                    <a:close/>
                  </a:path>
                </a:pathLst>
              </a:custGeom>
              <a:solidFill>
                <a:srgbClr val="000000"/>
              </a:solidFill>
            </p:spPr>
            <p:txBody>
              <a:bodyPr wrap="square" lIns="0" tIns="0" rIns="0" bIns="0" rtlCol="0"/>
              <a:lstStyle/>
              <a:p>
                <a:endParaRPr/>
              </a:p>
            </p:txBody>
          </p:sp>
        </p:grpSp>
        <p:grpSp>
          <p:nvGrpSpPr>
            <p:cNvPr id="24" name="object 21">
              <a:extLst>
                <a:ext uri="{FF2B5EF4-FFF2-40B4-BE49-F238E27FC236}">
                  <a16:creationId xmlns="" xmlns:a16="http://schemas.microsoft.com/office/drawing/2014/main" id="{91202FFD-3BF0-4B0E-B0A7-04F9ABC84E2F}"/>
                </a:ext>
              </a:extLst>
            </p:cNvPr>
            <p:cNvGrpSpPr/>
            <p:nvPr/>
          </p:nvGrpSpPr>
          <p:grpSpPr>
            <a:xfrm>
              <a:off x="9549409" y="3285491"/>
              <a:ext cx="2804160" cy="1792605"/>
              <a:chOff x="4494809" y="3285490"/>
              <a:chExt cx="2804160" cy="1792605"/>
            </a:xfrm>
          </p:grpSpPr>
          <p:sp>
            <p:nvSpPr>
              <p:cNvPr id="26" name="object 22">
                <a:extLst>
                  <a:ext uri="{FF2B5EF4-FFF2-40B4-BE49-F238E27FC236}">
                    <a16:creationId xmlns="" xmlns:a16="http://schemas.microsoft.com/office/drawing/2014/main" id="{96A8EBE3-5EB1-4EC6-BF9D-2AFBD83E00C3}"/>
                  </a:ext>
                </a:extLst>
              </p:cNvPr>
              <p:cNvSpPr/>
              <p:nvPr/>
            </p:nvSpPr>
            <p:spPr>
              <a:xfrm>
                <a:off x="4494809" y="3285489"/>
                <a:ext cx="2733040" cy="1179195"/>
              </a:xfrm>
              <a:custGeom>
                <a:avLst/>
                <a:gdLst/>
                <a:ahLst/>
                <a:cxnLst/>
                <a:rect l="l" t="t" r="r" b="b"/>
                <a:pathLst>
                  <a:path w="2733040" h="1179195">
                    <a:moveTo>
                      <a:pt x="287223" y="402590"/>
                    </a:moveTo>
                    <a:lnTo>
                      <a:pt x="138658" y="402590"/>
                    </a:lnTo>
                    <a:lnTo>
                      <a:pt x="138658" y="407670"/>
                    </a:lnTo>
                    <a:lnTo>
                      <a:pt x="138658" y="415290"/>
                    </a:lnTo>
                    <a:lnTo>
                      <a:pt x="208749" y="415290"/>
                    </a:lnTo>
                    <a:lnTo>
                      <a:pt x="208749" y="1179080"/>
                    </a:lnTo>
                    <a:lnTo>
                      <a:pt x="216369" y="1179080"/>
                    </a:lnTo>
                    <a:lnTo>
                      <a:pt x="220941" y="1179080"/>
                    </a:lnTo>
                    <a:lnTo>
                      <a:pt x="220941" y="415290"/>
                    </a:lnTo>
                    <a:lnTo>
                      <a:pt x="287223" y="415290"/>
                    </a:lnTo>
                    <a:lnTo>
                      <a:pt x="287223" y="407670"/>
                    </a:lnTo>
                    <a:lnTo>
                      <a:pt x="287223" y="402590"/>
                    </a:lnTo>
                    <a:close/>
                  </a:path>
                  <a:path w="2733040" h="1179195">
                    <a:moveTo>
                      <a:pt x="2732836" y="0"/>
                    </a:moveTo>
                    <a:lnTo>
                      <a:pt x="0" y="0"/>
                    </a:lnTo>
                    <a:lnTo>
                      <a:pt x="0" y="6350"/>
                    </a:lnTo>
                    <a:lnTo>
                      <a:pt x="0" y="11430"/>
                    </a:lnTo>
                    <a:lnTo>
                      <a:pt x="208749" y="11430"/>
                    </a:lnTo>
                    <a:lnTo>
                      <a:pt x="208749" y="331470"/>
                    </a:lnTo>
                    <a:lnTo>
                      <a:pt x="138658" y="331470"/>
                    </a:lnTo>
                    <a:lnTo>
                      <a:pt x="138658" y="339090"/>
                    </a:lnTo>
                    <a:lnTo>
                      <a:pt x="138658" y="344170"/>
                    </a:lnTo>
                    <a:lnTo>
                      <a:pt x="287223" y="344170"/>
                    </a:lnTo>
                    <a:lnTo>
                      <a:pt x="287223" y="339090"/>
                    </a:lnTo>
                    <a:lnTo>
                      <a:pt x="287223" y="331470"/>
                    </a:lnTo>
                    <a:lnTo>
                      <a:pt x="220941" y="331470"/>
                    </a:lnTo>
                    <a:lnTo>
                      <a:pt x="220941" y="11430"/>
                    </a:lnTo>
                    <a:lnTo>
                      <a:pt x="501307" y="11430"/>
                    </a:lnTo>
                    <a:lnTo>
                      <a:pt x="501307" y="331470"/>
                    </a:lnTo>
                    <a:lnTo>
                      <a:pt x="425881" y="331470"/>
                    </a:lnTo>
                    <a:lnTo>
                      <a:pt x="425881" y="339090"/>
                    </a:lnTo>
                    <a:lnTo>
                      <a:pt x="425881" y="344170"/>
                    </a:lnTo>
                    <a:lnTo>
                      <a:pt x="574446" y="344170"/>
                    </a:lnTo>
                    <a:lnTo>
                      <a:pt x="574446" y="339090"/>
                    </a:lnTo>
                    <a:lnTo>
                      <a:pt x="574446" y="331470"/>
                    </a:lnTo>
                    <a:lnTo>
                      <a:pt x="511213" y="331470"/>
                    </a:lnTo>
                    <a:lnTo>
                      <a:pt x="511213" y="11430"/>
                    </a:lnTo>
                    <a:lnTo>
                      <a:pt x="1074242" y="11430"/>
                    </a:lnTo>
                    <a:lnTo>
                      <a:pt x="1074242" y="331470"/>
                    </a:lnTo>
                    <a:lnTo>
                      <a:pt x="1005674" y="331470"/>
                    </a:lnTo>
                    <a:lnTo>
                      <a:pt x="1005674" y="339090"/>
                    </a:lnTo>
                    <a:lnTo>
                      <a:pt x="1005674" y="344170"/>
                    </a:lnTo>
                    <a:lnTo>
                      <a:pt x="1083894" y="344170"/>
                    </a:lnTo>
                    <a:lnTo>
                      <a:pt x="1045044" y="402590"/>
                    </a:lnTo>
                    <a:lnTo>
                      <a:pt x="1005674" y="402590"/>
                    </a:lnTo>
                    <a:lnTo>
                      <a:pt x="1005674" y="407670"/>
                    </a:lnTo>
                    <a:lnTo>
                      <a:pt x="1005674" y="415290"/>
                    </a:lnTo>
                    <a:lnTo>
                      <a:pt x="1036599" y="415290"/>
                    </a:lnTo>
                    <a:lnTo>
                      <a:pt x="1007960" y="458355"/>
                    </a:lnTo>
                    <a:lnTo>
                      <a:pt x="1013282" y="460641"/>
                    </a:lnTo>
                    <a:lnTo>
                      <a:pt x="1017854" y="463689"/>
                    </a:lnTo>
                    <a:lnTo>
                      <a:pt x="1049896" y="415290"/>
                    </a:lnTo>
                    <a:lnTo>
                      <a:pt x="1154239" y="415290"/>
                    </a:lnTo>
                    <a:lnTo>
                      <a:pt x="1154239" y="407670"/>
                    </a:lnTo>
                    <a:lnTo>
                      <a:pt x="1154239" y="402590"/>
                    </a:lnTo>
                    <a:lnTo>
                      <a:pt x="1058303" y="402590"/>
                    </a:lnTo>
                    <a:lnTo>
                      <a:pt x="1096987" y="344170"/>
                    </a:lnTo>
                    <a:lnTo>
                      <a:pt x="1154239" y="344170"/>
                    </a:lnTo>
                    <a:lnTo>
                      <a:pt x="1154239" y="339090"/>
                    </a:lnTo>
                    <a:lnTo>
                      <a:pt x="1154239" y="331470"/>
                    </a:lnTo>
                    <a:lnTo>
                      <a:pt x="1105408" y="331470"/>
                    </a:lnTo>
                    <a:lnTo>
                      <a:pt x="1129855" y="294551"/>
                    </a:lnTo>
                    <a:lnTo>
                      <a:pt x="1119949" y="289979"/>
                    </a:lnTo>
                    <a:lnTo>
                      <a:pt x="1092352" y="331470"/>
                    </a:lnTo>
                    <a:lnTo>
                      <a:pt x="1083386" y="331470"/>
                    </a:lnTo>
                    <a:lnTo>
                      <a:pt x="1083386" y="11430"/>
                    </a:lnTo>
                    <a:lnTo>
                      <a:pt x="1361465" y="11430"/>
                    </a:lnTo>
                    <a:lnTo>
                      <a:pt x="1361465" y="334010"/>
                    </a:lnTo>
                    <a:lnTo>
                      <a:pt x="1288326" y="334010"/>
                    </a:lnTo>
                    <a:lnTo>
                      <a:pt x="1288326" y="339090"/>
                    </a:lnTo>
                    <a:lnTo>
                      <a:pt x="1288326" y="346710"/>
                    </a:lnTo>
                    <a:lnTo>
                      <a:pt x="1372870" y="346710"/>
                    </a:lnTo>
                    <a:lnTo>
                      <a:pt x="1332928" y="405130"/>
                    </a:lnTo>
                    <a:lnTo>
                      <a:pt x="1288326" y="405130"/>
                    </a:lnTo>
                    <a:lnTo>
                      <a:pt x="1288326" y="410210"/>
                    </a:lnTo>
                    <a:lnTo>
                      <a:pt x="1288326" y="415290"/>
                    </a:lnTo>
                    <a:lnTo>
                      <a:pt x="1325981" y="415290"/>
                    </a:lnTo>
                    <a:lnTo>
                      <a:pt x="1292898" y="463689"/>
                    </a:lnTo>
                    <a:lnTo>
                      <a:pt x="1298232" y="465975"/>
                    </a:lnTo>
                    <a:lnTo>
                      <a:pt x="1302804" y="468261"/>
                    </a:lnTo>
                    <a:lnTo>
                      <a:pt x="1338795" y="415290"/>
                    </a:lnTo>
                    <a:lnTo>
                      <a:pt x="1436890" y="415290"/>
                    </a:lnTo>
                    <a:lnTo>
                      <a:pt x="1436890" y="410210"/>
                    </a:lnTo>
                    <a:lnTo>
                      <a:pt x="1436890" y="405130"/>
                    </a:lnTo>
                    <a:lnTo>
                      <a:pt x="1345704" y="405130"/>
                    </a:lnTo>
                    <a:lnTo>
                      <a:pt x="1385404" y="346710"/>
                    </a:lnTo>
                    <a:lnTo>
                      <a:pt x="1436890" y="346710"/>
                    </a:lnTo>
                    <a:lnTo>
                      <a:pt x="1436890" y="339090"/>
                    </a:lnTo>
                    <a:lnTo>
                      <a:pt x="1436890" y="334010"/>
                    </a:lnTo>
                    <a:lnTo>
                      <a:pt x="1394040" y="334010"/>
                    </a:lnTo>
                    <a:lnTo>
                      <a:pt x="1422412" y="292265"/>
                    </a:lnTo>
                    <a:lnTo>
                      <a:pt x="1414792" y="285407"/>
                    </a:lnTo>
                    <a:lnTo>
                      <a:pt x="1381556" y="334010"/>
                    </a:lnTo>
                    <a:lnTo>
                      <a:pt x="1373657" y="334010"/>
                    </a:lnTo>
                    <a:lnTo>
                      <a:pt x="1373657" y="11430"/>
                    </a:lnTo>
                    <a:lnTo>
                      <a:pt x="1648688" y="11430"/>
                    </a:lnTo>
                    <a:lnTo>
                      <a:pt x="1648688" y="331470"/>
                    </a:lnTo>
                    <a:lnTo>
                      <a:pt x="1577835" y="331470"/>
                    </a:lnTo>
                    <a:lnTo>
                      <a:pt x="1577835" y="339090"/>
                    </a:lnTo>
                    <a:lnTo>
                      <a:pt x="1577835" y="344170"/>
                    </a:lnTo>
                    <a:lnTo>
                      <a:pt x="1726399" y="344170"/>
                    </a:lnTo>
                    <a:lnTo>
                      <a:pt x="1726399" y="339090"/>
                    </a:lnTo>
                    <a:lnTo>
                      <a:pt x="1726399" y="331470"/>
                    </a:lnTo>
                    <a:lnTo>
                      <a:pt x="1660880" y="331470"/>
                    </a:lnTo>
                    <a:lnTo>
                      <a:pt x="1660880" y="11430"/>
                    </a:lnTo>
                    <a:lnTo>
                      <a:pt x="1938959" y="11430"/>
                    </a:lnTo>
                    <a:lnTo>
                      <a:pt x="1938959" y="331470"/>
                    </a:lnTo>
                    <a:lnTo>
                      <a:pt x="1862772" y="331470"/>
                    </a:lnTo>
                    <a:lnTo>
                      <a:pt x="1862772" y="339090"/>
                    </a:lnTo>
                    <a:lnTo>
                      <a:pt x="1862772" y="344170"/>
                    </a:lnTo>
                    <a:lnTo>
                      <a:pt x="2011324" y="344170"/>
                    </a:lnTo>
                    <a:lnTo>
                      <a:pt x="2011324" y="339090"/>
                    </a:lnTo>
                    <a:lnTo>
                      <a:pt x="2011324" y="331470"/>
                    </a:lnTo>
                    <a:lnTo>
                      <a:pt x="1951151" y="331470"/>
                    </a:lnTo>
                    <a:lnTo>
                      <a:pt x="1951151" y="11430"/>
                    </a:lnTo>
                    <a:lnTo>
                      <a:pt x="2515705" y="11430"/>
                    </a:lnTo>
                    <a:lnTo>
                      <a:pt x="2515705" y="331470"/>
                    </a:lnTo>
                    <a:lnTo>
                      <a:pt x="2442565" y="331470"/>
                    </a:lnTo>
                    <a:lnTo>
                      <a:pt x="2442565" y="339090"/>
                    </a:lnTo>
                    <a:lnTo>
                      <a:pt x="2442565" y="344170"/>
                    </a:lnTo>
                    <a:lnTo>
                      <a:pt x="2591130" y="344170"/>
                    </a:lnTo>
                    <a:lnTo>
                      <a:pt x="2591130" y="339090"/>
                    </a:lnTo>
                    <a:lnTo>
                      <a:pt x="2591130" y="331470"/>
                    </a:lnTo>
                    <a:lnTo>
                      <a:pt x="2527897" y="331470"/>
                    </a:lnTo>
                    <a:lnTo>
                      <a:pt x="2527897" y="11430"/>
                    </a:lnTo>
                    <a:lnTo>
                      <a:pt x="2732836" y="11430"/>
                    </a:lnTo>
                    <a:lnTo>
                      <a:pt x="2732836" y="6350"/>
                    </a:lnTo>
                    <a:lnTo>
                      <a:pt x="2732836" y="0"/>
                    </a:lnTo>
                    <a:close/>
                  </a:path>
                </a:pathLst>
              </a:custGeom>
              <a:solidFill>
                <a:srgbClr val="000000"/>
              </a:solidFill>
            </p:spPr>
            <p:txBody>
              <a:bodyPr wrap="square" lIns="0" tIns="0" rIns="0" bIns="0" rtlCol="0"/>
              <a:lstStyle/>
              <a:p>
                <a:endParaRPr/>
              </a:p>
            </p:txBody>
          </p:sp>
          <p:pic>
            <p:nvPicPr>
              <p:cNvPr id="27" name="object 23">
                <a:extLst>
                  <a:ext uri="{FF2B5EF4-FFF2-40B4-BE49-F238E27FC236}">
                    <a16:creationId xmlns="" xmlns:a16="http://schemas.microsoft.com/office/drawing/2014/main" id="{DD38B3FE-A8D7-4CF8-9DA5-F2E1707318ED}"/>
                  </a:ext>
                </a:extLst>
              </p:cNvPr>
              <p:cNvPicPr/>
              <p:nvPr/>
            </p:nvPicPr>
            <p:blipFill>
              <a:blip r:embed="rId9" cstate="print"/>
              <a:stretch>
                <a:fillRect/>
              </a:stretch>
            </p:blipFill>
            <p:spPr>
              <a:xfrm>
                <a:off x="4589284" y="4456950"/>
                <a:ext cx="248361" cy="249135"/>
              </a:xfrm>
              <a:prstGeom prst="rect">
                <a:avLst/>
              </a:prstGeom>
            </p:spPr>
          </p:pic>
          <p:sp>
            <p:nvSpPr>
              <p:cNvPr id="28" name="object 24">
                <a:extLst>
                  <a:ext uri="{FF2B5EF4-FFF2-40B4-BE49-F238E27FC236}">
                    <a16:creationId xmlns="" xmlns:a16="http://schemas.microsoft.com/office/drawing/2014/main" id="{CF57F076-0433-4CCE-B371-1BA77A915A80}"/>
                  </a:ext>
                </a:extLst>
              </p:cNvPr>
              <p:cNvSpPr/>
              <p:nvPr/>
            </p:nvSpPr>
            <p:spPr>
              <a:xfrm>
                <a:off x="4564900" y="4701514"/>
                <a:ext cx="2733675" cy="272415"/>
              </a:xfrm>
              <a:custGeom>
                <a:avLst/>
                <a:gdLst/>
                <a:ahLst/>
                <a:cxnLst/>
                <a:rect l="l" t="t" r="r" b="b"/>
                <a:pathLst>
                  <a:path w="2733675" h="272414">
                    <a:moveTo>
                      <a:pt x="2733598" y="261645"/>
                    </a:moveTo>
                    <a:lnTo>
                      <a:pt x="153898" y="261645"/>
                    </a:lnTo>
                    <a:lnTo>
                      <a:pt x="153898" y="0"/>
                    </a:lnTo>
                    <a:lnTo>
                      <a:pt x="141706" y="0"/>
                    </a:lnTo>
                    <a:lnTo>
                      <a:pt x="141706" y="261645"/>
                    </a:lnTo>
                    <a:lnTo>
                      <a:pt x="0" y="261645"/>
                    </a:lnTo>
                    <a:lnTo>
                      <a:pt x="0" y="265455"/>
                    </a:lnTo>
                    <a:lnTo>
                      <a:pt x="0" y="271805"/>
                    </a:lnTo>
                    <a:lnTo>
                      <a:pt x="2733598" y="271805"/>
                    </a:lnTo>
                    <a:lnTo>
                      <a:pt x="2733598" y="265455"/>
                    </a:lnTo>
                    <a:lnTo>
                      <a:pt x="2733598" y="261645"/>
                    </a:lnTo>
                    <a:close/>
                  </a:path>
                </a:pathLst>
              </a:custGeom>
              <a:solidFill>
                <a:srgbClr val="000000"/>
              </a:solidFill>
            </p:spPr>
            <p:txBody>
              <a:bodyPr wrap="square" lIns="0" tIns="0" rIns="0" bIns="0" rtlCol="0"/>
              <a:lstStyle/>
              <a:p>
                <a:endParaRPr/>
              </a:p>
            </p:txBody>
          </p:sp>
          <p:pic>
            <p:nvPicPr>
              <p:cNvPr id="29" name="object 25">
                <a:extLst>
                  <a:ext uri="{FF2B5EF4-FFF2-40B4-BE49-F238E27FC236}">
                    <a16:creationId xmlns="" xmlns:a16="http://schemas.microsoft.com/office/drawing/2014/main" id="{905ED70C-FAC7-4598-909A-2E787C6F938A}"/>
                  </a:ext>
                </a:extLst>
              </p:cNvPr>
              <p:cNvPicPr/>
              <p:nvPr/>
            </p:nvPicPr>
            <p:blipFill>
              <a:blip r:embed="rId10" cstate="print"/>
              <a:stretch>
                <a:fillRect/>
              </a:stretch>
            </p:blipFill>
            <p:spPr>
              <a:xfrm>
                <a:off x="4879555" y="4456950"/>
                <a:ext cx="248361" cy="249135"/>
              </a:xfrm>
              <a:prstGeom prst="rect">
                <a:avLst/>
              </a:prstGeom>
            </p:spPr>
          </p:pic>
          <p:sp>
            <p:nvSpPr>
              <p:cNvPr id="30" name="object 26">
                <a:extLst>
                  <a:ext uri="{FF2B5EF4-FFF2-40B4-BE49-F238E27FC236}">
                    <a16:creationId xmlns="" xmlns:a16="http://schemas.microsoft.com/office/drawing/2014/main" id="{A2A7B369-66F5-47DA-B7BB-3E170044D37F}"/>
                  </a:ext>
                </a:extLst>
              </p:cNvPr>
              <p:cNvSpPr/>
              <p:nvPr/>
            </p:nvSpPr>
            <p:spPr>
              <a:xfrm>
                <a:off x="4996116" y="4701514"/>
                <a:ext cx="10160" cy="266065"/>
              </a:xfrm>
              <a:custGeom>
                <a:avLst/>
                <a:gdLst/>
                <a:ahLst/>
                <a:cxnLst/>
                <a:rect l="l" t="t" r="r" b="b"/>
                <a:pathLst>
                  <a:path w="10160" h="266064">
                    <a:moveTo>
                      <a:pt x="9906" y="0"/>
                    </a:moveTo>
                    <a:lnTo>
                      <a:pt x="0" y="0"/>
                    </a:lnTo>
                    <a:lnTo>
                      <a:pt x="0" y="265899"/>
                    </a:lnTo>
                    <a:lnTo>
                      <a:pt x="5334" y="265899"/>
                    </a:lnTo>
                    <a:lnTo>
                      <a:pt x="9906" y="265899"/>
                    </a:lnTo>
                    <a:lnTo>
                      <a:pt x="9906" y="0"/>
                    </a:lnTo>
                    <a:close/>
                  </a:path>
                </a:pathLst>
              </a:custGeom>
              <a:solidFill>
                <a:srgbClr val="000000"/>
              </a:solidFill>
            </p:spPr>
            <p:txBody>
              <a:bodyPr wrap="square" lIns="0" tIns="0" rIns="0" bIns="0" rtlCol="0"/>
              <a:lstStyle/>
              <a:p>
                <a:endParaRPr/>
              </a:p>
            </p:txBody>
          </p:sp>
          <p:pic>
            <p:nvPicPr>
              <p:cNvPr id="31" name="object 27">
                <a:extLst>
                  <a:ext uri="{FF2B5EF4-FFF2-40B4-BE49-F238E27FC236}">
                    <a16:creationId xmlns="" xmlns:a16="http://schemas.microsoft.com/office/drawing/2014/main" id="{CA2D9EEE-2E75-43B7-90F7-9979C5B6F6FE}"/>
                  </a:ext>
                </a:extLst>
              </p:cNvPr>
              <p:cNvPicPr/>
              <p:nvPr/>
            </p:nvPicPr>
            <p:blipFill>
              <a:blip r:embed="rId11" cstate="print"/>
              <a:stretch>
                <a:fillRect/>
              </a:stretch>
            </p:blipFill>
            <p:spPr>
              <a:xfrm>
                <a:off x="5447144" y="4464570"/>
                <a:ext cx="248373" cy="249135"/>
              </a:xfrm>
              <a:prstGeom prst="rect">
                <a:avLst/>
              </a:prstGeom>
            </p:spPr>
          </p:pic>
          <p:sp>
            <p:nvSpPr>
              <p:cNvPr id="32" name="object 28">
                <a:extLst>
                  <a:ext uri="{FF2B5EF4-FFF2-40B4-BE49-F238E27FC236}">
                    <a16:creationId xmlns="" xmlns:a16="http://schemas.microsoft.com/office/drawing/2014/main" id="{57B92EAC-34F2-45B4-9F39-0510867E45C1}"/>
                  </a:ext>
                </a:extLst>
              </p:cNvPr>
              <p:cNvSpPr/>
              <p:nvPr/>
            </p:nvSpPr>
            <p:spPr>
              <a:xfrm>
                <a:off x="5563717" y="4711420"/>
                <a:ext cx="12700" cy="264160"/>
              </a:xfrm>
              <a:custGeom>
                <a:avLst/>
                <a:gdLst/>
                <a:ahLst/>
                <a:cxnLst/>
                <a:rect l="l" t="t" r="r" b="b"/>
                <a:pathLst>
                  <a:path w="12700" h="264160">
                    <a:moveTo>
                      <a:pt x="12191" y="0"/>
                    </a:moveTo>
                    <a:lnTo>
                      <a:pt x="0" y="0"/>
                    </a:lnTo>
                    <a:lnTo>
                      <a:pt x="0" y="263613"/>
                    </a:lnTo>
                    <a:lnTo>
                      <a:pt x="7619" y="263613"/>
                    </a:lnTo>
                    <a:lnTo>
                      <a:pt x="12191" y="263613"/>
                    </a:lnTo>
                    <a:lnTo>
                      <a:pt x="12191" y="0"/>
                    </a:lnTo>
                    <a:close/>
                  </a:path>
                </a:pathLst>
              </a:custGeom>
              <a:solidFill>
                <a:srgbClr val="000000"/>
              </a:solidFill>
            </p:spPr>
            <p:txBody>
              <a:bodyPr wrap="square" lIns="0" tIns="0" rIns="0" bIns="0" rtlCol="0"/>
              <a:lstStyle/>
              <a:p>
                <a:endParaRPr/>
              </a:p>
            </p:txBody>
          </p:sp>
          <p:pic>
            <p:nvPicPr>
              <p:cNvPr id="33" name="object 29">
                <a:extLst>
                  <a:ext uri="{FF2B5EF4-FFF2-40B4-BE49-F238E27FC236}">
                    <a16:creationId xmlns="" xmlns:a16="http://schemas.microsoft.com/office/drawing/2014/main" id="{B62A7702-1A8B-4E67-A0C1-D4D7A970759F}"/>
                  </a:ext>
                </a:extLst>
              </p:cNvPr>
              <p:cNvPicPr/>
              <p:nvPr/>
            </p:nvPicPr>
            <p:blipFill>
              <a:blip r:embed="rId12" cstate="print"/>
              <a:stretch>
                <a:fillRect/>
              </a:stretch>
            </p:blipFill>
            <p:spPr>
              <a:xfrm>
                <a:off x="6314160" y="4459236"/>
                <a:ext cx="248373" cy="249135"/>
              </a:xfrm>
              <a:prstGeom prst="rect">
                <a:avLst/>
              </a:prstGeom>
            </p:spPr>
          </p:pic>
          <p:sp>
            <p:nvSpPr>
              <p:cNvPr id="34" name="object 30">
                <a:extLst>
                  <a:ext uri="{FF2B5EF4-FFF2-40B4-BE49-F238E27FC236}">
                    <a16:creationId xmlns="" xmlns:a16="http://schemas.microsoft.com/office/drawing/2014/main" id="{BE49F537-16C7-4A13-8605-F9EDF90B5CF2}"/>
                  </a:ext>
                </a:extLst>
              </p:cNvPr>
              <p:cNvSpPr/>
              <p:nvPr/>
            </p:nvSpPr>
            <p:spPr>
              <a:xfrm>
                <a:off x="6430721" y="4706086"/>
                <a:ext cx="10160" cy="266700"/>
              </a:xfrm>
              <a:custGeom>
                <a:avLst/>
                <a:gdLst/>
                <a:ahLst/>
                <a:cxnLst/>
                <a:rect l="l" t="t" r="r" b="b"/>
                <a:pathLst>
                  <a:path w="10160" h="266700">
                    <a:moveTo>
                      <a:pt x="9906" y="0"/>
                    </a:moveTo>
                    <a:lnTo>
                      <a:pt x="0" y="0"/>
                    </a:lnTo>
                    <a:lnTo>
                      <a:pt x="0" y="266661"/>
                    </a:lnTo>
                    <a:lnTo>
                      <a:pt x="5334" y="266661"/>
                    </a:lnTo>
                    <a:lnTo>
                      <a:pt x="9906" y="266661"/>
                    </a:lnTo>
                    <a:lnTo>
                      <a:pt x="9906" y="0"/>
                    </a:lnTo>
                    <a:close/>
                  </a:path>
                </a:pathLst>
              </a:custGeom>
              <a:solidFill>
                <a:srgbClr val="000000"/>
              </a:solidFill>
            </p:spPr>
            <p:txBody>
              <a:bodyPr wrap="square" lIns="0" tIns="0" rIns="0" bIns="0" rtlCol="0"/>
              <a:lstStyle/>
              <a:p>
                <a:endParaRPr/>
              </a:p>
            </p:txBody>
          </p:sp>
          <p:pic>
            <p:nvPicPr>
              <p:cNvPr id="35" name="object 31">
                <a:extLst>
                  <a:ext uri="{FF2B5EF4-FFF2-40B4-BE49-F238E27FC236}">
                    <a16:creationId xmlns="" xmlns:a16="http://schemas.microsoft.com/office/drawing/2014/main" id="{1B6AFCA0-0F04-46B0-9040-7C921F510E02}"/>
                  </a:ext>
                </a:extLst>
              </p:cNvPr>
              <p:cNvPicPr/>
              <p:nvPr/>
            </p:nvPicPr>
            <p:blipFill>
              <a:blip r:embed="rId13" cstate="print"/>
              <a:stretch>
                <a:fillRect/>
              </a:stretch>
            </p:blipFill>
            <p:spPr>
              <a:xfrm>
                <a:off x="6023889" y="4469142"/>
                <a:ext cx="249123" cy="249135"/>
              </a:xfrm>
              <a:prstGeom prst="rect">
                <a:avLst/>
              </a:prstGeom>
            </p:spPr>
          </p:pic>
          <p:sp>
            <p:nvSpPr>
              <p:cNvPr id="36" name="object 32">
                <a:extLst>
                  <a:ext uri="{FF2B5EF4-FFF2-40B4-BE49-F238E27FC236}">
                    <a16:creationId xmlns="" xmlns:a16="http://schemas.microsoft.com/office/drawing/2014/main" id="{256C5662-405F-4560-B63C-3C549241D5D7}"/>
                  </a:ext>
                </a:extLst>
              </p:cNvPr>
              <p:cNvSpPr/>
              <p:nvPr/>
            </p:nvSpPr>
            <p:spPr>
              <a:xfrm>
                <a:off x="6141211" y="4713706"/>
                <a:ext cx="12700" cy="266065"/>
              </a:xfrm>
              <a:custGeom>
                <a:avLst/>
                <a:gdLst/>
                <a:ahLst/>
                <a:cxnLst/>
                <a:rect l="l" t="t" r="r" b="b"/>
                <a:pathLst>
                  <a:path w="12700" h="266064">
                    <a:moveTo>
                      <a:pt x="12191" y="0"/>
                    </a:moveTo>
                    <a:lnTo>
                      <a:pt x="0" y="0"/>
                    </a:lnTo>
                    <a:lnTo>
                      <a:pt x="0" y="265899"/>
                    </a:lnTo>
                    <a:lnTo>
                      <a:pt x="6858" y="265899"/>
                    </a:lnTo>
                    <a:lnTo>
                      <a:pt x="12191" y="265899"/>
                    </a:lnTo>
                    <a:lnTo>
                      <a:pt x="12191" y="0"/>
                    </a:lnTo>
                    <a:close/>
                  </a:path>
                </a:pathLst>
              </a:custGeom>
              <a:solidFill>
                <a:srgbClr val="000000"/>
              </a:solidFill>
            </p:spPr>
            <p:txBody>
              <a:bodyPr wrap="square" lIns="0" tIns="0" rIns="0" bIns="0" rtlCol="0"/>
              <a:lstStyle/>
              <a:p>
                <a:endParaRPr/>
              </a:p>
            </p:txBody>
          </p:sp>
          <p:pic>
            <p:nvPicPr>
              <p:cNvPr id="37" name="object 33">
                <a:extLst>
                  <a:ext uri="{FF2B5EF4-FFF2-40B4-BE49-F238E27FC236}">
                    <a16:creationId xmlns="" xmlns:a16="http://schemas.microsoft.com/office/drawing/2014/main" id="{A07EC879-8C21-40B1-AA45-DC907216C9FC}"/>
                  </a:ext>
                </a:extLst>
              </p:cNvPr>
              <p:cNvPicPr/>
              <p:nvPr/>
            </p:nvPicPr>
            <p:blipFill>
              <a:blip r:embed="rId14" cstate="print"/>
              <a:stretch>
                <a:fillRect/>
              </a:stretch>
            </p:blipFill>
            <p:spPr>
              <a:xfrm>
                <a:off x="6900798" y="4469142"/>
                <a:ext cx="249135" cy="249135"/>
              </a:xfrm>
              <a:prstGeom prst="rect">
                <a:avLst/>
              </a:prstGeom>
            </p:spPr>
          </p:pic>
          <p:sp>
            <p:nvSpPr>
              <p:cNvPr id="38" name="object 34">
                <a:extLst>
                  <a:ext uri="{FF2B5EF4-FFF2-40B4-BE49-F238E27FC236}">
                    <a16:creationId xmlns="" xmlns:a16="http://schemas.microsoft.com/office/drawing/2014/main" id="{54DFDFD3-3F1B-4EBF-B120-46AAC166CC48}"/>
                  </a:ext>
                </a:extLst>
              </p:cNvPr>
              <p:cNvSpPr/>
              <p:nvPr/>
            </p:nvSpPr>
            <p:spPr>
              <a:xfrm>
                <a:off x="7020420" y="4713706"/>
                <a:ext cx="10160" cy="266065"/>
              </a:xfrm>
              <a:custGeom>
                <a:avLst/>
                <a:gdLst/>
                <a:ahLst/>
                <a:cxnLst/>
                <a:rect l="l" t="t" r="r" b="b"/>
                <a:pathLst>
                  <a:path w="10159" h="266064">
                    <a:moveTo>
                      <a:pt x="9893" y="0"/>
                    </a:moveTo>
                    <a:lnTo>
                      <a:pt x="0" y="0"/>
                    </a:lnTo>
                    <a:lnTo>
                      <a:pt x="0" y="265899"/>
                    </a:lnTo>
                    <a:lnTo>
                      <a:pt x="4572" y="265899"/>
                    </a:lnTo>
                    <a:lnTo>
                      <a:pt x="9893" y="265899"/>
                    </a:lnTo>
                    <a:lnTo>
                      <a:pt x="9893" y="0"/>
                    </a:lnTo>
                    <a:close/>
                  </a:path>
                </a:pathLst>
              </a:custGeom>
              <a:solidFill>
                <a:srgbClr val="000000"/>
              </a:solidFill>
            </p:spPr>
            <p:txBody>
              <a:bodyPr wrap="square" lIns="0" tIns="0" rIns="0" bIns="0" rtlCol="0"/>
              <a:lstStyle/>
              <a:p>
                <a:endParaRPr/>
              </a:p>
            </p:txBody>
          </p:sp>
          <p:pic>
            <p:nvPicPr>
              <p:cNvPr id="39" name="object 35">
                <a:extLst>
                  <a:ext uri="{FF2B5EF4-FFF2-40B4-BE49-F238E27FC236}">
                    <a16:creationId xmlns="" xmlns:a16="http://schemas.microsoft.com/office/drawing/2014/main" id="{66DF6572-7AD8-4AE0-AA03-46E2C1D9A4DD}"/>
                  </a:ext>
                </a:extLst>
              </p:cNvPr>
              <p:cNvPicPr/>
              <p:nvPr/>
            </p:nvPicPr>
            <p:blipFill>
              <a:blip r:embed="rId15" cstate="print"/>
              <a:stretch>
                <a:fillRect/>
              </a:stretch>
            </p:blipFill>
            <p:spPr>
              <a:xfrm>
                <a:off x="6613575" y="4456950"/>
                <a:ext cx="248373" cy="249135"/>
              </a:xfrm>
              <a:prstGeom prst="rect">
                <a:avLst/>
              </a:prstGeom>
            </p:spPr>
          </p:pic>
          <p:sp>
            <p:nvSpPr>
              <p:cNvPr id="40" name="object 36">
                <a:extLst>
                  <a:ext uri="{FF2B5EF4-FFF2-40B4-BE49-F238E27FC236}">
                    <a16:creationId xmlns="" xmlns:a16="http://schemas.microsoft.com/office/drawing/2014/main" id="{DCC391F0-23B4-4860-A848-011F2B77113E}"/>
                  </a:ext>
                </a:extLst>
              </p:cNvPr>
              <p:cNvSpPr/>
              <p:nvPr/>
            </p:nvSpPr>
            <p:spPr>
              <a:xfrm>
                <a:off x="4920691" y="3688079"/>
                <a:ext cx="2172970" cy="1279525"/>
              </a:xfrm>
              <a:custGeom>
                <a:avLst/>
                <a:gdLst/>
                <a:ahLst/>
                <a:cxnLst/>
                <a:rect l="l" t="t" r="r" b="b"/>
                <a:pathLst>
                  <a:path w="2172970" h="1279525">
                    <a:moveTo>
                      <a:pt x="445693" y="292100"/>
                    </a:moveTo>
                    <a:lnTo>
                      <a:pt x="390080" y="292100"/>
                    </a:lnTo>
                    <a:lnTo>
                      <a:pt x="377888" y="292100"/>
                    </a:lnTo>
                    <a:lnTo>
                      <a:pt x="297129" y="292100"/>
                    </a:lnTo>
                    <a:lnTo>
                      <a:pt x="297129" y="298450"/>
                    </a:lnTo>
                    <a:lnTo>
                      <a:pt x="297129" y="304800"/>
                    </a:lnTo>
                    <a:lnTo>
                      <a:pt x="377888" y="304800"/>
                    </a:lnTo>
                    <a:lnTo>
                      <a:pt x="377888" y="405130"/>
                    </a:lnTo>
                    <a:lnTo>
                      <a:pt x="377888" y="412750"/>
                    </a:lnTo>
                    <a:lnTo>
                      <a:pt x="83045" y="412750"/>
                    </a:lnTo>
                    <a:lnTo>
                      <a:pt x="83045" y="304800"/>
                    </a:lnTo>
                    <a:lnTo>
                      <a:pt x="153136" y="304800"/>
                    </a:lnTo>
                    <a:lnTo>
                      <a:pt x="153136" y="298450"/>
                    </a:lnTo>
                    <a:lnTo>
                      <a:pt x="153136" y="292100"/>
                    </a:lnTo>
                    <a:lnTo>
                      <a:pt x="63042" y="292100"/>
                    </a:lnTo>
                    <a:lnTo>
                      <a:pt x="95923" y="233680"/>
                    </a:lnTo>
                    <a:lnTo>
                      <a:pt x="153136" y="233680"/>
                    </a:lnTo>
                    <a:lnTo>
                      <a:pt x="153136" y="229870"/>
                    </a:lnTo>
                    <a:lnTo>
                      <a:pt x="153136" y="222250"/>
                    </a:lnTo>
                    <a:lnTo>
                      <a:pt x="102362" y="222250"/>
                    </a:lnTo>
                    <a:lnTo>
                      <a:pt x="128752" y="175374"/>
                    </a:lnTo>
                    <a:lnTo>
                      <a:pt x="119621" y="170802"/>
                    </a:lnTo>
                    <a:lnTo>
                      <a:pt x="89979" y="222250"/>
                    </a:lnTo>
                    <a:lnTo>
                      <a:pt x="83045" y="222250"/>
                    </a:lnTo>
                    <a:lnTo>
                      <a:pt x="83045" y="12700"/>
                    </a:lnTo>
                    <a:lnTo>
                      <a:pt x="148564" y="12700"/>
                    </a:lnTo>
                    <a:lnTo>
                      <a:pt x="148564" y="5080"/>
                    </a:lnTo>
                    <a:lnTo>
                      <a:pt x="148564" y="0"/>
                    </a:lnTo>
                    <a:lnTo>
                      <a:pt x="0" y="0"/>
                    </a:lnTo>
                    <a:lnTo>
                      <a:pt x="0" y="5080"/>
                    </a:lnTo>
                    <a:lnTo>
                      <a:pt x="0" y="12700"/>
                    </a:lnTo>
                    <a:lnTo>
                      <a:pt x="73139" y="12700"/>
                    </a:lnTo>
                    <a:lnTo>
                      <a:pt x="73139" y="222250"/>
                    </a:lnTo>
                    <a:lnTo>
                      <a:pt x="4572" y="222250"/>
                    </a:lnTo>
                    <a:lnTo>
                      <a:pt x="4572" y="229870"/>
                    </a:lnTo>
                    <a:lnTo>
                      <a:pt x="4572" y="233680"/>
                    </a:lnTo>
                    <a:lnTo>
                      <a:pt x="83400" y="233680"/>
                    </a:lnTo>
                    <a:lnTo>
                      <a:pt x="49745" y="292100"/>
                    </a:lnTo>
                    <a:lnTo>
                      <a:pt x="4572" y="292100"/>
                    </a:lnTo>
                    <a:lnTo>
                      <a:pt x="4572" y="298450"/>
                    </a:lnTo>
                    <a:lnTo>
                      <a:pt x="4572" y="304800"/>
                    </a:lnTo>
                    <a:lnTo>
                      <a:pt x="42430" y="304800"/>
                    </a:lnTo>
                    <a:lnTo>
                      <a:pt x="9906" y="361276"/>
                    </a:lnTo>
                    <a:lnTo>
                      <a:pt x="14478" y="363562"/>
                    </a:lnTo>
                    <a:lnTo>
                      <a:pt x="19812" y="368896"/>
                    </a:lnTo>
                    <a:lnTo>
                      <a:pt x="55892" y="304800"/>
                    </a:lnTo>
                    <a:lnTo>
                      <a:pt x="73139" y="304800"/>
                    </a:lnTo>
                    <a:lnTo>
                      <a:pt x="73139" y="768870"/>
                    </a:lnTo>
                    <a:lnTo>
                      <a:pt x="77711" y="768870"/>
                    </a:lnTo>
                    <a:lnTo>
                      <a:pt x="83045" y="768870"/>
                    </a:lnTo>
                    <a:lnTo>
                      <a:pt x="83045" y="417830"/>
                    </a:lnTo>
                    <a:lnTo>
                      <a:pt x="384746" y="417830"/>
                    </a:lnTo>
                    <a:lnTo>
                      <a:pt x="384746" y="417652"/>
                    </a:lnTo>
                    <a:lnTo>
                      <a:pt x="390080" y="417652"/>
                    </a:lnTo>
                    <a:lnTo>
                      <a:pt x="390080" y="412318"/>
                    </a:lnTo>
                    <a:lnTo>
                      <a:pt x="390080" y="405460"/>
                    </a:lnTo>
                    <a:lnTo>
                      <a:pt x="384746" y="405460"/>
                    </a:lnTo>
                    <a:lnTo>
                      <a:pt x="384746" y="412750"/>
                    </a:lnTo>
                    <a:lnTo>
                      <a:pt x="381266" y="412750"/>
                    </a:lnTo>
                    <a:lnTo>
                      <a:pt x="381266" y="405130"/>
                    </a:lnTo>
                    <a:lnTo>
                      <a:pt x="390080" y="405130"/>
                    </a:lnTo>
                    <a:lnTo>
                      <a:pt x="390080" y="304800"/>
                    </a:lnTo>
                    <a:lnTo>
                      <a:pt x="445693" y="304800"/>
                    </a:lnTo>
                    <a:lnTo>
                      <a:pt x="445693" y="298450"/>
                    </a:lnTo>
                    <a:lnTo>
                      <a:pt x="445693" y="292100"/>
                    </a:lnTo>
                    <a:close/>
                  </a:path>
                  <a:path w="2172970" h="1279525">
                    <a:moveTo>
                      <a:pt x="445693" y="222250"/>
                    </a:moveTo>
                    <a:lnTo>
                      <a:pt x="297129" y="222250"/>
                    </a:lnTo>
                    <a:lnTo>
                      <a:pt x="297129" y="229870"/>
                    </a:lnTo>
                    <a:lnTo>
                      <a:pt x="297129" y="233680"/>
                    </a:lnTo>
                    <a:lnTo>
                      <a:pt x="445693" y="233680"/>
                    </a:lnTo>
                    <a:lnTo>
                      <a:pt x="445693" y="229870"/>
                    </a:lnTo>
                    <a:lnTo>
                      <a:pt x="445693" y="222250"/>
                    </a:lnTo>
                    <a:close/>
                  </a:path>
                  <a:path w="2172970" h="1279525">
                    <a:moveTo>
                      <a:pt x="1001102" y="292100"/>
                    </a:moveTo>
                    <a:lnTo>
                      <a:pt x="945489" y="292100"/>
                    </a:lnTo>
                    <a:lnTo>
                      <a:pt x="935583" y="292100"/>
                    </a:lnTo>
                    <a:lnTo>
                      <a:pt x="852538" y="292100"/>
                    </a:lnTo>
                    <a:lnTo>
                      <a:pt x="852538" y="298450"/>
                    </a:lnTo>
                    <a:lnTo>
                      <a:pt x="852538" y="304800"/>
                    </a:lnTo>
                    <a:lnTo>
                      <a:pt x="935583" y="304800"/>
                    </a:lnTo>
                    <a:lnTo>
                      <a:pt x="935583" y="420370"/>
                    </a:lnTo>
                    <a:lnTo>
                      <a:pt x="657504" y="420370"/>
                    </a:lnTo>
                    <a:lnTo>
                      <a:pt x="657504" y="299720"/>
                    </a:lnTo>
                    <a:lnTo>
                      <a:pt x="718451" y="299720"/>
                    </a:lnTo>
                    <a:lnTo>
                      <a:pt x="718451" y="294640"/>
                    </a:lnTo>
                    <a:lnTo>
                      <a:pt x="718451" y="288290"/>
                    </a:lnTo>
                    <a:lnTo>
                      <a:pt x="646417" y="288290"/>
                    </a:lnTo>
                    <a:lnTo>
                      <a:pt x="676173" y="229870"/>
                    </a:lnTo>
                    <a:lnTo>
                      <a:pt x="718451" y="229870"/>
                    </a:lnTo>
                    <a:lnTo>
                      <a:pt x="718451" y="223520"/>
                    </a:lnTo>
                    <a:lnTo>
                      <a:pt x="718451" y="219710"/>
                    </a:lnTo>
                    <a:lnTo>
                      <a:pt x="681342" y="219710"/>
                    </a:lnTo>
                    <a:lnTo>
                      <a:pt x="706259" y="170802"/>
                    </a:lnTo>
                    <a:lnTo>
                      <a:pt x="696353" y="166230"/>
                    </a:lnTo>
                    <a:lnTo>
                      <a:pt x="669112" y="219710"/>
                    </a:lnTo>
                    <a:lnTo>
                      <a:pt x="657504" y="219710"/>
                    </a:lnTo>
                    <a:lnTo>
                      <a:pt x="657504" y="2438"/>
                    </a:lnTo>
                    <a:lnTo>
                      <a:pt x="645312" y="2438"/>
                    </a:lnTo>
                    <a:lnTo>
                      <a:pt x="645312" y="124460"/>
                    </a:lnTo>
                    <a:lnTo>
                      <a:pt x="382384" y="124460"/>
                    </a:lnTo>
                    <a:lnTo>
                      <a:pt x="382460" y="124333"/>
                    </a:lnTo>
                    <a:lnTo>
                      <a:pt x="377888" y="124333"/>
                    </a:lnTo>
                    <a:lnTo>
                      <a:pt x="377888" y="131953"/>
                    </a:lnTo>
                    <a:lnTo>
                      <a:pt x="380098" y="128270"/>
                    </a:lnTo>
                    <a:lnTo>
                      <a:pt x="380098" y="131953"/>
                    </a:lnTo>
                    <a:lnTo>
                      <a:pt x="377888" y="131953"/>
                    </a:lnTo>
                    <a:lnTo>
                      <a:pt x="377888" y="219570"/>
                    </a:lnTo>
                    <a:lnTo>
                      <a:pt x="382460" y="219570"/>
                    </a:lnTo>
                    <a:lnTo>
                      <a:pt x="390080" y="219570"/>
                    </a:lnTo>
                    <a:lnTo>
                      <a:pt x="390080" y="137160"/>
                    </a:lnTo>
                    <a:lnTo>
                      <a:pt x="645312" y="137160"/>
                    </a:lnTo>
                    <a:lnTo>
                      <a:pt x="645312" y="219710"/>
                    </a:lnTo>
                    <a:lnTo>
                      <a:pt x="569887" y="219710"/>
                    </a:lnTo>
                    <a:lnTo>
                      <a:pt x="569887" y="223520"/>
                    </a:lnTo>
                    <a:lnTo>
                      <a:pt x="569887" y="229870"/>
                    </a:lnTo>
                    <a:lnTo>
                      <a:pt x="663930" y="229870"/>
                    </a:lnTo>
                    <a:lnTo>
                      <a:pt x="634187" y="288290"/>
                    </a:lnTo>
                    <a:lnTo>
                      <a:pt x="569887" y="288290"/>
                    </a:lnTo>
                    <a:lnTo>
                      <a:pt x="569887" y="294640"/>
                    </a:lnTo>
                    <a:lnTo>
                      <a:pt x="569887" y="299720"/>
                    </a:lnTo>
                    <a:lnTo>
                      <a:pt x="628357" y="299720"/>
                    </a:lnTo>
                    <a:lnTo>
                      <a:pt x="591972" y="371182"/>
                    </a:lnTo>
                    <a:lnTo>
                      <a:pt x="596544" y="373468"/>
                    </a:lnTo>
                    <a:lnTo>
                      <a:pt x="601878" y="375754"/>
                    </a:lnTo>
                    <a:lnTo>
                      <a:pt x="640600" y="299720"/>
                    </a:lnTo>
                    <a:lnTo>
                      <a:pt x="645312" y="299720"/>
                    </a:lnTo>
                    <a:lnTo>
                      <a:pt x="645312" y="776490"/>
                    </a:lnTo>
                    <a:lnTo>
                      <a:pt x="650646" y="776490"/>
                    </a:lnTo>
                    <a:lnTo>
                      <a:pt x="657504" y="776490"/>
                    </a:lnTo>
                    <a:lnTo>
                      <a:pt x="657504" y="429260"/>
                    </a:lnTo>
                    <a:lnTo>
                      <a:pt x="940155" y="429260"/>
                    </a:lnTo>
                    <a:lnTo>
                      <a:pt x="940155" y="429844"/>
                    </a:lnTo>
                    <a:lnTo>
                      <a:pt x="945489" y="429844"/>
                    </a:lnTo>
                    <a:lnTo>
                      <a:pt x="945489" y="424510"/>
                    </a:lnTo>
                    <a:lnTo>
                      <a:pt x="945489" y="420370"/>
                    </a:lnTo>
                    <a:lnTo>
                      <a:pt x="945489" y="419938"/>
                    </a:lnTo>
                    <a:lnTo>
                      <a:pt x="945489" y="304800"/>
                    </a:lnTo>
                    <a:lnTo>
                      <a:pt x="1001102" y="304800"/>
                    </a:lnTo>
                    <a:lnTo>
                      <a:pt x="1001102" y="298450"/>
                    </a:lnTo>
                    <a:lnTo>
                      <a:pt x="1001102" y="292100"/>
                    </a:lnTo>
                    <a:close/>
                  </a:path>
                  <a:path w="2172970" h="1279525">
                    <a:moveTo>
                      <a:pt x="1001102" y="222250"/>
                    </a:moveTo>
                    <a:lnTo>
                      <a:pt x="945489" y="222250"/>
                    </a:lnTo>
                    <a:lnTo>
                      <a:pt x="945489" y="6997"/>
                    </a:lnTo>
                    <a:lnTo>
                      <a:pt x="935583" y="6997"/>
                    </a:lnTo>
                    <a:lnTo>
                      <a:pt x="935583" y="222250"/>
                    </a:lnTo>
                    <a:lnTo>
                      <a:pt x="852538" y="222250"/>
                    </a:lnTo>
                    <a:lnTo>
                      <a:pt x="852538" y="229870"/>
                    </a:lnTo>
                    <a:lnTo>
                      <a:pt x="852538" y="233680"/>
                    </a:lnTo>
                    <a:lnTo>
                      <a:pt x="1001102" y="233680"/>
                    </a:lnTo>
                    <a:lnTo>
                      <a:pt x="1001102" y="229870"/>
                    </a:lnTo>
                    <a:lnTo>
                      <a:pt x="1001102" y="222250"/>
                    </a:lnTo>
                    <a:close/>
                  </a:path>
                  <a:path w="2172970" h="1279525">
                    <a:moveTo>
                      <a:pt x="1300518" y="0"/>
                    </a:moveTo>
                    <a:lnTo>
                      <a:pt x="1151953" y="0"/>
                    </a:lnTo>
                    <a:lnTo>
                      <a:pt x="1151953" y="5080"/>
                    </a:lnTo>
                    <a:lnTo>
                      <a:pt x="1151953" y="12700"/>
                    </a:lnTo>
                    <a:lnTo>
                      <a:pt x="1222806" y="12700"/>
                    </a:lnTo>
                    <a:lnTo>
                      <a:pt x="1222806" y="786396"/>
                    </a:lnTo>
                    <a:lnTo>
                      <a:pt x="1227378" y="786396"/>
                    </a:lnTo>
                    <a:lnTo>
                      <a:pt x="1232712" y="786396"/>
                    </a:lnTo>
                    <a:lnTo>
                      <a:pt x="1232712" y="12700"/>
                    </a:lnTo>
                    <a:lnTo>
                      <a:pt x="1300518" y="12700"/>
                    </a:lnTo>
                    <a:lnTo>
                      <a:pt x="1300518" y="5080"/>
                    </a:lnTo>
                    <a:lnTo>
                      <a:pt x="1300518" y="0"/>
                    </a:lnTo>
                    <a:close/>
                  </a:path>
                  <a:path w="2172970" h="1279525">
                    <a:moveTo>
                      <a:pt x="1588490" y="222250"/>
                    </a:moveTo>
                    <a:lnTo>
                      <a:pt x="1539811" y="222250"/>
                    </a:lnTo>
                    <a:lnTo>
                      <a:pt x="1568704" y="168516"/>
                    </a:lnTo>
                    <a:lnTo>
                      <a:pt x="1558798" y="163182"/>
                    </a:lnTo>
                    <a:lnTo>
                      <a:pt x="1527035" y="222250"/>
                    </a:lnTo>
                    <a:lnTo>
                      <a:pt x="1522222" y="222250"/>
                    </a:lnTo>
                    <a:lnTo>
                      <a:pt x="1522222" y="12700"/>
                    </a:lnTo>
                    <a:lnTo>
                      <a:pt x="1585442" y="12700"/>
                    </a:lnTo>
                    <a:lnTo>
                      <a:pt x="1585442" y="5080"/>
                    </a:lnTo>
                    <a:lnTo>
                      <a:pt x="1585442" y="0"/>
                    </a:lnTo>
                    <a:lnTo>
                      <a:pt x="1436890" y="0"/>
                    </a:lnTo>
                    <a:lnTo>
                      <a:pt x="1436890" y="5080"/>
                    </a:lnTo>
                    <a:lnTo>
                      <a:pt x="1436890" y="12700"/>
                    </a:lnTo>
                    <a:lnTo>
                      <a:pt x="1510030" y="12700"/>
                    </a:lnTo>
                    <a:lnTo>
                      <a:pt x="1510030" y="222250"/>
                    </a:lnTo>
                    <a:lnTo>
                      <a:pt x="1439938" y="222250"/>
                    </a:lnTo>
                    <a:lnTo>
                      <a:pt x="1439938" y="229870"/>
                    </a:lnTo>
                    <a:lnTo>
                      <a:pt x="1439938" y="233680"/>
                    </a:lnTo>
                    <a:lnTo>
                      <a:pt x="1520888" y="233680"/>
                    </a:lnTo>
                    <a:lnTo>
                      <a:pt x="1489481" y="292100"/>
                    </a:lnTo>
                    <a:lnTo>
                      <a:pt x="1439938" y="292100"/>
                    </a:lnTo>
                    <a:lnTo>
                      <a:pt x="1439938" y="298450"/>
                    </a:lnTo>
                    <a:lnTo>
                      <a:pt x="1439938" y="304800"/>
                    </a:lnTo>
                    <a:lnTo>
                      <a:pt x="1482648" y="304800"/>
                    </a:lnTo>
                    <a:lnTo>
                      <a:pt x="1444510" y="375754"/>
                    </a:lnTo>
                    <a:lnTo>
                      <a:pt x="1449082" y="378040"/>
                    </a:lnTo>
                    <a:lnTo>
                      <a:pt x="1454416" y="381088"/>
                    </a:lnTo>
                    <a:lnTo>
                      <a:pt x="1495425" y="304800"/>
                    </a:lnTo>
                    <a:lnTo>
                      <a:pt x="1510030" y="304800"/>
                    </a:lnTo>
                    <a:lnTo>
                      <a:pt x="1510030" y="515620"/>
                    </a:lnTo>
                    <a:lnTo>
                      <a:pt x="1439938" y="515620"/>
                    </a:lnTo>
                    <a:lnTo>
                      <a:pt x="1439938" y="523240"/>
                    </a:lnTo>
                    <a:lnTo>
                      <a:pt x="1439938" y="527050"/>
                    </a:lnTo>
                    <a:lnTo>
                      <a:pt x="1588490" y="527050"/>
                    </a:lnTo>
                    <a:lnTo>
                      <a:pt x="1588490" y="523240"/>
                    </a:lnTo>
                    <a:lnTo>
                      <a:pt x="1588490" y="515620"/>
                    </a:lnTo>
                    <a:lnTo>
                      <a:pt x="1522222" y="515620"/>
                    </a:lnTo>
                    <a:lnTo>
                      <a:pt x="1522222" y="304800"/>
                    </a:lnTo>
                    <a:lnTo>
                      <a:pt x="1588490" y="304800"/>
                    </a:lnTo>
                    <a:lnTo>
                      <a:pt x="1588490" y="298450"/>
                    </a:lnTo>
                    <a:lnTo>
                      <a:pt x="1588490" y="292100"/>
                    </a:lnTo>
                    <a:lnTo>
                      <a:pt x="1502257" y="292100"/>
                    </a:lnTo>
                    <a:lnTo>
                      <a:pt x="1533664" y="233680"/>
                    </a:lnTo>
                    <a:lnTo>
                      <a:pt x="1588490" y="233680"/>
                    </a:lnTo>
                    <a:lnTo>
                      <a:pt x="1588490" y="229870"/>
                    </a:lnTo>
                    <a:lnTo>
                      <a:pt x="1588490" y="222250"/>
                    </a:lnTo>
                    <a:close/>
                  </a:path>
                  <a:path w="2172970" h="1279525">
                    <a:moveTo>
                      <a:pt x="1822399" y="1013434"/>
                    </a:moveTo>
                    <a:lnTo>
                      <a:pt x="1810207" y="1013434"/>
                    </a:lnTo>
                    <a:lnTo>
                      <a:pt x="1810207" y="1279334"/>
                    </a:lnTo>
                    <a:lnTo>
                      <a:pt x="1814779" y="1279334"/>
                    </a:lnTo>
                    <a:lnTo>
                      <a:pt x="1822399" y="1279334"/>
                    </a:lnTo>
                    <a:lnTo>
                      <a:pt x="1822399" y="1013434"/>
                    </a:lnTo>
                    <a:close/>
                  </a:path>
                  <a:path w="2172970" h="1279525">
                    <a:moveTo>
                      <a:pt x="1824685" y="669074"/>
                    </a:moveTo>
                    <a:lnTo>
                      <a:pt x="1817065" y="669074"/>
                    </a:lnTo>
                    <a:lnTo>
                      <a:pt x="1817293" y="669290"/>
                    </a:lnTo>
                    <a:lnTo>
                      <a:pt x="1522222" y="669290"/>
                    </a:lnTo>
                    <a:lnTo>
                      <a:pt x="1522222" y="598170"/>
                    </a:lnTo>
                    <a:lnTo>
                      <a:pt x="1588490" y="598170"/>
                    </a:lnTo>
                    <a:lnTo>
                      <a:pt x="1588490" y="590550"/>
                    </a:lnTo>
                    <a:lnTo>
                      <a:pt x="1588490" y="585470"/>
                    </a:lnTo>
                    <a:lnTo>
                      <a:pt x="1439938" y="585470"/>
                    </a:lnTo>
                    <a:lnTo>
                      <a:pt x="1439938" y="590550"/>
                    </a:lnTo>
                    <a:lnTo>
                      <a:pt x="1439938" y="598170"/>
                    </a:lnTo>
                    <a:lnTo>
                      <a:pt x="1510030" y="598170"/>
                    </a:lnTo>
                    <a:lnTo>
                      <a:pt x="1510030" y="774204"/>
                    </a:lnTo>
                    <a:lnTo>
                      <a:pt x="1517650" y="774204"/>
                    </a:lnTo>
                    <a:lnTo>
                      <a:pt x="1522222" y="774204"/>
                    </a:lnTo>
                    <a:lnTo>
                      <a:pt x="1522222" y="680720"/>
                    </a:lnTo>
                    <a:lnTo>
                      <a:pt x="1812493" y="680720"/>
                    </a:lnTo>
                    <a:lnTo>
                      <a:pt x="1812493" y="768870"/>
                    </a:lnTo>
                    <a:lnTo>
                      <a:pt x="1817065" y="768870"/>
                    </a:lnTo>
                    <a:lnTo>
                      <a:pt x="1824685" y="768870"/>
                    </a:lnTo>
                    <a:lnTo>
                      <a:pt x="1824685" y="675932"/>
                    </a:lnTo>
                    <a:lnTo>
                      <a:pt x="1814410" y="675932"/>
                    </a:lnTo>
                    <a:lnTo>
                      <a:pt x="1814410" y="675640"/>
                    </a:lnTo>
                    <a:lnTo>
                      <a:pt x="1820824" y="675640"/>
                    </a:lnTo>
                    <a:lnTo>
                      <a:pt x="1820824" y="672465"/>
                    </a:lnTo>
                    <a:lnTo>
                      <a:pt x="1824685" y="675932"/>
                    </a:lnTo>
                    <a:lnTo>
                      <a:pt x="1824685" y="669074"/>
                    </a:lnTo>
                    <a:close/>
                  </a:path>
                  <a:path w="2172970" h="1279525">
                    <a:moveTo>
                      <a:pt x="2172868" y="515620"/>
                    </a:moveTo>
                    <a:lnTo>
                      <a:pt x="2126335" y="515620"/>
                    </a:lnTo>
                    <a:lnTo>
                      <a:pt x="2158390" y="451942"/>
                    </a:lnTo>
                    <a:lnTo>
                      <a:pt x="2148484" y="446608"/>
                    </a:lnTo>
                    <a:lnTo>
                      <a:pt x="2113737" y="515620"/>
                    </a:lnTo>
                    <a:lnTo>
                      <a:pt x="2099729" y="515620"/>
                    </a:lnTo>
                    <a:lnTo>
                      <a:pt x="2099729" y="12700"/>
                    </a:lnTo>
                    <a:lnTo>
                      <a:pt x="2165248" y="12700"/>
                    </a:lnTo>
                    <a:lnTo>
                      <a:pt x="2165248" y="5080"/>
                    </a:lnTo>
                    <a:lnTo>
                      <a:pt x="2165248" y="0"/>
                    </a:lnTo>
                    <a:lnTo>
                      <a:pt x="2016683" y="0"/>
                    </a:lnTo>
                    <a:lnTo>
                      <a:pt x="2016683" y="5080"/>
                    </a:lnTo>
                    <a:lnTo>
                      <a:pt x="2016683" y="12700"/>
                    </a:lnTo>
                    <a:lnTo>
                      <a:pt x="2087537" y="12700"/>
                    </a:lnTo>
                    <a:lnTo>
                      <a:pt x="2087537" y="515620"/>
                    </a:lnTo>
                    <a:lnTo>
                      <a:pt x="2024303" y="515620"/>
                    </a:lnTo>
                    <a:lnTo>
                      <a:pt x="2024303" y="523240"/>
                    </a:lnTo>
                    <a:lnTo>
                      <a:pt x="2024303" y="527050"/>
                    </a:lnTo>
                    <a:lnTo>
                      <a:pt x="2107984" y="527050"/>
                    </a:lnTo>
                    <a:lnTo>
                      <a:pt x="2078570" y="585470"/>
                    </a:lnTo>
                    <a:lnTo>
                      <a:pt x="2024303" y="585470"/>
                    </a:lnTo>
                    <a:lnTo>
                      <a:pt x="2024303" y="590550"/>
                    </a:lnTo>
                    <a:lnTo>
                      <a:pt x="2024303" y="598170"/>
                    </a:lnTo>
                    <a:lnTo>
                      <a:pt x="2072182" y="598170"/>
                    </a:lnTo>
                    <a:lnTo>
                      <a:pt x="2034197" y="673646"/>
                    </a:lnTo>
                    <a:lnTo>
                      <a:pt x="2038769" y="675932"/>
                    </a:lnTo>
                    <a:lnTo>
                      <a:pt x="2044103" y="678980"/>
                    </a:lnTo>
                    <a:lnTo>
                      <a:pt x="2084781" y="598170"/>
                    </a:lnTo>
                    <a:lnTo>
                      <a:pt x="2092109" y="598170"/>
                    </a:lnTo>
                    <a:lnTo>
                      <a:pt x="2092109" y="786396"/>
                    </a:lnTo>
                    <a:lnTo>
                      <a:pt x="2097443" y="786396"/>
                    </a:lnTo>
                    <a:lnTo>
                      <a:pt x="2104301" y="786396"/>
                    </a:lnTo>
                    <a:lnTo>
                      <a:pt x="2104301" y="598170"/>
                    </a:lnTo>
                    <a:lnTo>
                      <a:pt x="2172868" y="598170"/>
                    </a:lnTo>
                    <a:lnTo>
                      <a:pt x="2172868" y="590550"/>
                    </a:lnTo>
                    <a:lnTo>
                      <a:pt x="2172868" y="585470"/>
                    </a:lnTo>
                    <a:lnTo>
                      <a:pt x="2091169" y="585470"/>
                    </a:lnTo>
                    <a:lnTo>
                      <a:pt x="2120569" y="527050"/>
                    </a:lnTo>
                    <a:lnTo>
                      <a:pt x="2172868" y="527050"/>
                    </a:lnTo>
                    <a:lnTo>
                      <a:pt x="2172868" y="523240"/>
                    </a:lnTo>
                    <a:lnTo>
                      <a:pt x="2172868" y="515620"/>
                    </a:lnTo>
                    <a:close/>
                  </a:path>
                </a:pathLst>
              </a:custGeom>
              <a:solidFill>
                <a:srgbClr val="000000"/>
              </a:solidFill>
            </p:spPr>
            <p:txBody>
              <a:bodyPr wrap="square" lIns="0" tIns="0" rIns="0" bIns="0" rtlCol="0"/>
              <a:lstStyle/>
              <a:p>
                <a:endParaRPr/>
              </a:p>
            </p:txBody>
          </p:sp>
          <p:sp>
            <p:nvSpPr>
              <p:cNvPr id="41" name="object 37">
                <a:extLst>
                  <a:ext uri="{FF2B5EF4-FFF2-40B4-BE49-F238E27FC236}">
                    <a16:creationId xmlns="" xmlns:a16="http://schemas.microsoft.com/office/drawing/2014/main" id="{939BAA49-87A8-47A7-802F-D2592A0810C6}"/>
                  </a:ext>
                </a:extLst>
              </p:cNvPr>
              <p:cNvSpPr/>
              <p:nvPr/>
            </p:nvSpPr>
            <p:spPr>
              <a:xfrm>
                <a:off x="4711179" y="3463493"/>
                <a:ext cx="1936750" cy="642620"/>
              </a:xfrm>
              <a:custGeom>
                <a:avLst/>
                <a:gdLst/>
                <a:ahLst/>
                <a:cxnLst/>
                <a:rect l="l" t="t" r="r" b="b"/>
                <a:pathLst>
                  <a:path w="1936750" h="642620">
                    <a:moveTo>
                      <a:pt x="111988" y="265874"/>
                    </a:moveTo>
                    <a:lnTo>
                      <a:pt x="109702" y="265874"/>
                    </a:lnTo>
                    <a:lnTo>
                      <a:pt x="109702" y="261302"/>
                    </a:lnTo>
                    <a:lnTo>
                      <a:pt x="107429" y="261302"/>
                    </a:lnTo>
                    <a:lnTo>
                      <a:pt x="107429" y="258254"/>
                    </a:lnTo>
                    <a:lnTo>
                      <a:pt x="105143" y="258254"/>
                    </a:lnTo>
                    <a:lnTo>
                      <a:pt x="105143" y="255968"/>
                    </a:lnTo>
                    <a:lnTo>
                      <a:pt x="99809" y="255968"/>
                    </a:lnTo>
                    <a:lnTo>
                      <a:pt x="99809" y="253682"/>
                    </a:lnTo>
                    <a:lnTo>
                      <a:pt x="85331" y="253682"/>
                    </a:lnTo>
                    <a:lnTo>
                      <a:pt x="85331" y="255968"/>
                    </a:lnTo>
                    <a:lnTo>
                      <a:pt x="80759" y="255968"/>
                    </a:lnTo>
                    <a:lnTo>
                      <a:pt x="80759" y="258254"/>
                    </a:lnTo>
                    <a:lnTo>
                      <a:pt x="77711" y="258254"/>
                    </a:lnTo>
                    <a:lnTo>
                      <a:pt x="77711" y="263588"/>
                    </a:lnTo>
                    <a:lnTo>
                      <a:pt x="75425" y="263588"/>
                    </a:lnTo>
                    <a:lnTo>
                      <a:pt x="75425" y="270446"/>
                    </a:lnTo>
                    <a:lnTo>
                      <a:pt x="83045" y="270446"/>
                    </a:lnTo>
                    <a:lnTo>
                      <a:pt x="83045" y="263588"/>
                    </a:lnTo>
                    <a:lnTo>
                      <a:pt x="85331" y="263588"/>
                    </a:lnTo>
                    <a:lnTo>
                      <a:pt x="85331" y="261302"/>
                    </a:lnTo>
                    <a:lnTo>
                      <a:pt x="92951" y="261302"/>
                    </a:lnTo>
                    <a:lnTo>
                      <a:pt x="92951" y="258254"/>
                    </a:lnTo>
                    <a:lnTo>
                      <a:pt x="95237" y="258254"/>
                    </a:lnTo>
                    <a:lnTo>
                      <a:pt x="95237" y="261302"/>
                    </a:lnTo>
                    <a:lnTo>
                      <a:pt x="99809" y="261302"/>
                    </a:lnTo>
                    <a:lnTo>
                      <a:pt x="99809" y="263588"/>
                    </a:lnTo>
                    <a:lnTo>
                      <a:pt x="102095" y="263588"/>
                    </a:lnTo>
                    <a:lnTo>
                      <a:pt x="102095" y="265874"/>
                    </a:lnTo>
                    <a:lnTo>
                      <a:pt x="105143" y="265874"/>
                    </a:lnTo>
                    <a:lnTo>
                      <a:pt x="105143" y="273494"/>
                    </a:lnTo>
                    <a:lnTo>
                      <a:pt x="102095" y="273494"/>
                    </a:lnTo>
                    <a:lnTo>
                      <a:pt x="102095" y="278066"/>
                    </a:lnTo>
                    <a:lnTo>
                      <a:pt x="99809" y="278066"/>
                    </a:lnTo>
                    <a:lnTo>
                      <a:pt x="99809" y="280352"/>
                    </a:lnTo>
                    <a:lnTo>
                      <a:pt x="97523" y="280352"/>
                    </a:lnTo>
                    <a:lnTo>
                      <a:pt x="97523" y="282638"/>
                    </a:lnTo>
                    <a:lnTo>
                      <a:pt x="95237" y="282638"/>
                    </a:lnTo>
                    <a:lnTo>
                      <a:pt x="95237" y="285686"/>
                    </a:lnTo>
                    <a:lnTo>
                      <a:pt x="92951" y="285686"/>
                    </a:lnTo>
                    <a:lnTo>
                      <a:pt x="92951" y="287972"/>
                    </a:lnTo>
                    <a:lnTo>
                      <a:pt x="89903" y="287972"/>
                    </a:lnTo>
                    <a:lnTo>
                      <a:pt x="89903" y="290258"/>
                    </a:lnTo>
                    <a:lnTo>
                      <a:pt x="87617" y="290258"/>
                    </a:lnTo>
                    <a:lnTo>
                      <a:pt x="87617" y="292544"/>
                    </a:lnTo>
                    <a:lnTo>
                      <a:pt x="85331" y="292544"/>
                    </a:lnTo>
                    <a:lnTo>
                      <a:pt x="85331" y="294830"/>
                    </a:lnTo>
                    <a:lnTo>
                      <a:pt x="83045" y="294830"/>
                    </a:lnTo>
                    <a:lnTo>
                      <a:pt x="80759" y="297878"/>
                    </a:lnTo>
                    <a:lnTo>
                      <a:pt x="80759" y="300164"/>
                    </a:lnTo>
                    <a:lnTo>
                      <a:pt x="77711" y="300164"/>
                    </a:lnTo>
                    <a:lnTo>
                      <a:pt x="77711" y="302450"/>
                    </a:lnTo>
                    <a:lnTo>
                      <a:pt x="75425" y="302450"/>
                    </a:lnTo>
                    <a:lnTo>
                      <a:pt x="75425" y="307784"/>
                    </a:lnTo>
                    <a:lnTo>
                      <a:pt x="73139" y="307784"/>
                    </a:lnTo>
                    <a:lnTo>
                      <a:pt x="73139" y="312343"/>
                    </a:lnTo>
                    <a:lnTo>
                      <a:pt x="111988" y="312343"/>
                    </a:lnTo>
                    <a:lnTo>
                      <a:pt x="111988" y="304736"/>
                    </a:lnTo>
                    <a:lnTo>
                      <a:pt x="85331" y="304736"/>
                    </a:lnTo>
                    <a:lnTo>
                      <a:pt x="85331" y="302450"/>
                    </a:lnTo>
                    <a:lnTo>
                      <a:pt x="89903" y="297878"/>
                    </a:lnTo>
                    <a:lnTo>
                      <a:pt x="92951" y="297878"/>
                    </a:lnTo>
                    <a:lnTo>
                      <a:pt x="92951" y="294830"/>
                    </a:lnTo>
                    <a:lnTo>
                      <a:pt x="95237" y="294830"/>
                    </a:lnTo>
                    <a:lnTo>
                      <a:pt x="95237" y="292544"/>
                    </a:lnTo>
                    <a:lnTo>
                      <a:pt x="97523" y="292544"/>
                    </a:lnTo>
                    <a:lnTo>
                      <a:pt x="97523" y="290258"/>
                    </a:lnTo>
                    <a:lnTo>
                      <a:pt x="99809" y="290258"/>
                    </a:lnTo>
                    <a:lnTo>
                      <a:pt x="99809" y="287972"/>
                    </a:lnTo>
                    <a:lnTo>
                      <a:pt x="102095" y="287972"/>
                    </a:lnTo>
                    <a:lnTo>
                      <a:pt x="102095" y="285686"/>
                    </a:lnTo>
                    <a:lnTo>
                      <a:pt x="105143" y="285686"/>
                    </a:lnTo>
                    <a:lnTo>
                      <a:pt x="105143" y="282638"/>
                    </a:lnTo>
                    <a:lnTo>
                      <a:pt x="107429" y="282638"/>
                    </a:lnTo>
                    <a:lnTo>
                      <a:pt x="107429" y="280352"/>
                    </a:lnTo>
                    <a:lnTo>
                      <a:pt x="109702" y="280352"/>
                    </a:lnTo>
                    <a:lnTo>
                      <a:pt x="109702" y="275780"/>
                    </a:lnTo>
                    <a:lnTo>
                      <a:pt x="111988" y="275780"/>
                    </a:lnTo>
                    <a:lnTo>
                      <a:pt x="111988" y="265874"/>
                    </a:lnTo>
                    <a:close/>
                  </a:path>
                  <a:path w="1936750" h="642620">
                    <a:moveTo>
                      <a:pt x="158470" y="253682"/>
                    </a:moveTo>
                    <a:lnTo>
                      <a:pt x="119608" y="253682"/>
                    </a:lnTo>
                    <a:lnTo>
                      <a:pt x="119608" y="261302"/>
                    </a:lnTo>
                    <a:lnTo>
                      <a:pt x="148564" y="261302"/>
                    </a:lnTo>
                    <a:lnTo>
                      <a:pt x="148564" y="263588"/>
                    </a:lnTo>
                    <a:lnTo>
                      <a:pt x="146278" y="263588"/>
                    </a:lnTo>
                    <a:lnTo>
                      <a:pt x="146278" y="265874"/>
                    </a:lnTo>
                    <a:lnTo>
                      <a:pt x="143992" y="265874"/>
                    </a:lnTo>
                    <a:lnTo>
                      <a:pt x="143992" y="268160"/>
                    </a:lnTo>
                    <a:lnTo>
                      <a:pt x="141706" y="270446"/>
                    </a:lnTo>
                    <a:lnTo>
                      <a:pt x="141706" y="273494"/>
                    </a:lnTo>
                    <a:lnTo>
                      <a:pt x="138658" y="273494"/>
                    </a:lnTo>
                    <a:lnTo>
                      <a:pt x="138658" y="278066"/>
                    </a:lnTo>
                    <a:lnTo>
                      <a:pt x="136372" y="278066"/>
                    </a:lnTo>
                    <a:lnTo>
                      <a:pt x="136372" y="282638"/>
                    </a:lnTo>
                    <a:lnTo>
                      <a:pt x="134086" y="282638"/>
                    </a:lnTo>
                    <a:lnTo>
                      <a:pt x="134086" y="287972"/>
                    </a:lnTo>
                    <a:lnTo>
                      <a:pt x="131800" y="290258"/>
                    </a:lnTo>
                    <a:lnTo>
                      <a:pt x="131800" y="294830"/>
                    </a:lnTo>
                    <a:lnTo>
                      <a:pt x="129514" y="297878"/>
                    </a:lnTo>
                    <a:lnTo>
                      <a:pt x="129514" y="312343"/>
                    </a:lnTo>
                    <a:lnTo>
                      <a:pt x="136372" y="312343"/>
                    </a:lnTo>
                    <a:lnTo>
                      <a:pt x="136372" y="297878"/>
                    </a:lnTo>
                    <a:lnTo>
                      <a:pt x="138658" y="297878"/>
                    </a:lnTo>
                    <a:lnTo>
                      <a:pt x="138658" y="290258"/>
                    </a:lnTo>
                    <a:lnTo>
                      <a:pt x="141706" y="290258"/>
                    </a:lnTo>
                    <a:lnTo>
                      <a:pt x="141706" y="285686"/>
                    </a:lnTo>
                    <a:lnTo>
                      <a:pt x="143992" y="282638"/>
                    </a:lnTo>
                    <a:lnTo>
                      <a:pt x="143992" y="278066"/>
                    </a:lnTo>
                    <a:lnTo>
                      <a:pt x="146278" y="278066"/>
                    </a:lnTo>
                    <a:lnTo>
                      <a:pt x="146278" y="275780"/>
                    </a:lnTo>
                    <a:lnTo>
                      <a:pt x="148564" y="273494"/>
                    </a:lnTo>
                    <a:lnTo>
                      <a:pt x="148564" y="270446"/>
                    </a:lnTo>
                    <a:lnTo>
                      <a:pt x="150850" y="270446"/>
                    </a:lnTo>
                    <a:lnTo>
                      <a:pt x="150850" y="265874"/>
                    </a:lnTo>
                    <a:lnTo>
                      <a:pt x="153136" y="265874"/>
                    </a:lnTo>
                    <a:lnTo>
                      <a:pt x="153136" y="263588"/>
                    </a:lnTo>
                    <a:lnTo>
                      <a:pt x="156184" y="263588"/>
                    </a:lnTo>
                    <a:lnTo>
                      <a:pt x="156184" y="261302"/>
                    </a:lnTo>
                    <a:lnTo>
                      <a:pt x="158470" y="261302"/>
                    </a:lnTo>
                    <a:lnTo>
                      <a:pt x="158470" y="253682"/>
                    </a:lnTo>
                    <a:close/>
                  </a:path>
                  <a:path w="1936750" h="642620">
                    <a:moveTo>
                      <a:pt x="185140" y="287972"/>
                    </a:moveTo>
                    <a:lnTo>
                      <a:pt x="163042" y="287972"/>
                    </a:lnTo>
                    <a:lnTo>
                      <a:pt x="163042" y="294843"/>
                    </a:lnTo>
                    <a:lnTo>
                      <a:pt x="185140" y="294843"/>
                    </a:lnTo>
                    <a:lnTo>
                      <a:pt x="185140" y="287972"/>
                    </a:lnTo>
                    <a:close/>
                  </a:path>
                  <a:path w="1936750" h="642620">
                    <a:moveTo>
                      <a:pt x="219417" y="253682"/>
                    </a:moveTo>
                    <a:lnTo>
                      <a:pt x="214083" y="253682"/>
                    </a:lnTo>
                    <a:lnTo>
                      <a:pt x="214083" y="255968"/>
                    </a:lnTo>
                    <a:lnTo>
                      <a:pt x="211797" y="255968"/>
                    </a:lnTo>
                    <a:lnTo>
                      <a:pt x="211797" y="258254"/>
                    </a:lnTo>
                    <a:lnTo>
                      <a:pt x="209511" y="258254"/>
                    </a:lnTo>
                    <a:lnTo>
                      <a:pt x="209511" y="261302"/>
                    </a:lnTo>
                    <a:lnTo>
                      <a:pt x="207225" y="261302"/>
                    </a:lnTo>
                    <a:lnTo>
                      <a:pt x="207225" y="263588"/>
                    </a:lnTo>
                    <a:lnTo>
                      <a:pt x="204939" y="263588"/>
                    </a:lnTo>
                    <a:lnTo>
                      <a:pt x="204939" y="265874"/>
                    </a:lnTo>
                    <a:lnTo>
                      <a:pt x="199605" y="265874"/>
                    </a:lnTo>
                    <a:lnTo>
                      <a:pt x="199605" y="268160"/>
                    </a:lnTo>
                    <a:lnTo>
                      <a:pt x="197319" y="268160"/>
                    </a:lnTo>
                    <a:lnTo>
                      <a:pt x="197319" y="275780"/>
                    </a:lnTo>
                    <a:lnTo>
                      <a:pt x="199605" y="275780"/>
                    </a:lnTo>
                    <a:lnTo>
                      <a:pt x="199605" y="273494"/>
                    </a:lnTo>
                    <a:lnTo>
                      <a:pt x="204939" y="273494"/>
                    </a:lnTo>
                    <a:lnTo>
                      <a:pt x="204939" y="270446"/>
                    </a:lnTo>
                    <a:lnTo>
                      <a:pt x="207225" y="270446"/>
                    </a:lnTo>
                    <a:lnTo>
                      <a:pt x="207225" y="268160"/>
                    </a:lnTo>
                    <a:lnTo>
                      <a:pt x="211797" y="268160"/>
                    </a:lnTo>
                    <a:lnTo>
                      <a:pt x="211797" y="312343"/>
                    </a:lnTo>
                    <a:lnTo>
                      <a:pt x="219417" y="312343"/>
                    </a:lnTo>
                    <a:lnTo>
                      <a:pt x="219417" y="253682"/>
                    </a:lnTo>
                    <a:close/>
                  </a:path>
                  <a:path w="1936750" h="642620">
                    <a:moveTo>
                      <a:pt x="287223" y="349046"/>
                    </a:moveTo>
                    <a:lnTo>
                      <a:pt x="0" y="349046"/>
                    </a:lnTo>
                    <a:lnTo>
                      <a:pt x="0" y="356666"/>
                    </a:lnTo>
                    <a:lnTo>
                      <a:pt x="0" y="361746"/>
                    </a:lnTo>
                    <a:lnTo>
                      <a:pt x="287223" y="361746"/>
                    </a:lnTo>
                    <a:lnTo>
                      <a:pt x="287223" y="356666"/>
                    </a:lnTo>
                    <a:lnTo>
                      <a:pt x="287223" y="349046"/>
                    </a:lnTo>
                    <a:close/>
                  </a:path>
                  <a:path w="1936750" h="642620">
                    <a:moveTo>
                      <a:pt x="380174" y="26644"/>
                    </a:moveTo>
                    <a:lnTo>
                      <a:pt x="377888" y="26644"/>
                    </a:lnTo>
                    <a:lnTo>
                      <a:pt x="377888" y="19037"/>
                    </a:lnTo>
                    <a:lnTo>
                      <a:pt x="374840" y="19037"/>
                    </a:lnTo>
                    <a:lnTo>
                      <a:pt x="374840" y="16738"/>
                    </a:lnTo>
                    <a:lnTo>
                      <a:pt x="372554" y="16738"/>
                    </a:lnTo>
                    <a:lnTo>
                      <a:pt x="372554" y="14465"/>
                    </a:lnTo>
                    <a:lnTo>
                      <a:pt x="370268" y="14465"/>
                    </a:lnTo>
                    <a:lnTo>
                      <a:pt x="370268" y="12166"/>
                    </a:lnTo>
                    <a:lnTo>
                      <a:pt x="350456" y="12166"/>
                    </a:lnTo>
                    <a:lnTo>
                      <a:pt x="350456" y="14465"/>
                    </a:lnTo>
                    <a:lnTo>
                      <a:pt x="348170" y="14465"/>
                    </a:lnTo>
                    <a:lnTo>
                      <a:pt x="348170" y="16738"/>
                    </a:lnTo>
                    <a:lnTo>
                      <a:pt x="345884" y="16738"/>
                    </a:lnTo>
                    <a:lnTo>
                      <a:pt x="345884" y="19037"/>
                    </a:lnTo>
                    <a:lnTo>
                      <a:pt x="343598" y="19037"/>
                    </a:lnTo>
                    <a:lnTo>
                      <a:pt x="343598" y="24358"/>
                    </a:lnTo>
                    <a:lnTo>
                      <a:pt x="341312" y="26644"/>
                    </a:lnTo>
                    <a:lnTo>
                      <a:pt x="341312" y="28930"/>
                    </a:lnTo>
                    <a:lnTo>
                      <a:pt x="348170" y="28930"/>
                    </a:lnTo>
                    <a:lnTo>
                      <a:pt x="348170" y="26644"/>
                    </a:lnTo>
                    <a:lnTo>
                      <a:pt x="350456" y="26644"/>
                    </a:lnTo>
                    <a:lnTo>
                      <a:pt x="350456" y="21310"/>
                    </a:lnTo>
                    <a:lnTo>
                      <a:pt x="353504" y="21310"/>
                    </a:lnTo>
                    <a:lnTo>
                      <a:pt x="353504" y="19037"/>
                    </a:lnTo>
                    <a:lnTo>
                      <a:pt x="355790" y="19037"/>
                    </a:lnTo>
                    <a:lnTo>
                      <a:pt x="355790" y="16738"/>
                    </a:lnTo>
                    <a:lnTo>
                      <a:pt x="365696" y="16738"/>
                    </a:lnTo>
                    <a:lnTo>
                      <a:pt x="365696" y="19037"/>
                    </a:lnTo>
                    <a:lnTo>
                      <a:pt x="367982" y="19037"/>
                    </a:lnTo>
                    <a:lnTo>
                      <a:pt x="367982" y="21310"/>
                    </a:lnTo>
                    <a:lnTo>
                      <a:pt x="370268" y="21310"/>
                    </a:lnTo>
                    <a:lnTo>
                      <a:pt x="370268" y="26644"/>
                    </a:lnTo>
                    <a:lnTo>
                      <a:pt x="372554" y="26644"/>
                    </a:lnTo>
                    <a:lnTo>
                      <a:pt x="372554" y="28930"/>
                    </a:lnTo>
                    <a:lnTo>
                      <a:pt x="370268" y="28930"/>
                    </a:lnTo>
                    <a:lnTo>
                      <a:pt x="370268" y="33515"/>
                    </a:lnTo>
                    <a:lnTo>
                      <a:pt x="367982" y="33515"/>
                    </a:lnTo>
                    <a:lnTo>
                      <a:pt x="367982" y="38836"/>
                    </a:lnTo>
                    <a:lnTo>
                      <a:pt x="365696" y="38836"/>
                    </a:lnTo>
                    <a:lnTo>
                      <a:pt x="365696" y="41122"/>
                    </a:lnTo>
                    <a:lnTo>
                      <a:pt x="362648" y="41122"/>
                    </a:lnTo>
                    <a:lnTo>
                      <a:pt x="362648" y="43408"/>
                    </a:lnTo>
                    <a:lnTo>
                      <a:pt x="360362" y="43408"/>
                    </a:lnTo>
                    <a:lnTo>
                      <a:pt x="358076" y="46456"/>
                    </a:lnTo>
                    <a:lnTo>
                      <a:pt x="355790" y="48742"/>
                    </a:lnTo>
                    <a:lnTo>
                      <a:pt x="353504" y="48742"/>
                    </a:lnTo>
                    <a:lnTo>
                      <a:pt x="353504" y="51041"/>
                    </a:lnTo>
                    <a:lnTo>
                      <a:pt x="350456" y="51041"/>
                    </a:lnTo>
                    <a:lnTo>
                      <a:pt x="350456" y="53314"/>
                    </a:lnTo>
                    <a:lnTo>
                      <a:pt x="348170" y="53314"/>
                    </a:lnTo>
                    <a:lnTo>
                      <a:pt x="348170" y="55613"/>
                    </a:lnTo>
                    <a:lnTo>
                      <a:pt x="345884" y="55613"/>
                    </a:lnTo>
                    <a:lnTo>
                      <a:pt x="345884" y="58648"/>
                    </a:lnTo>
                    <a:lnTo>
                      <a:pt x="343598" y="58648"/>
                    </a:lnTo>
                    <a:lnTo>
                      <a:pt x="343598" y="63220"/>
                    </a:lnTo>
                    <a:lnTo>
                      <a:pt x="341312" y="63220"/>
                    </a:lnTo>
                    <a:lnTo>
                      <a:pt x="341312" y="70840"/>
                    </a:lnTo>
                    <a:lnTo>
                      <a:pt x="380174" y="70840"/>
                    </a:lnTo>
                    <a:lnTo>
                      <a:pt x="380174" y="63220"/>
                    </a:lnTo>
                    <a:lnTo>
                      <a:pt x="350456" y="63220"/>
                    </a:lnTo>
                    <a:lnTo>
                      <a:pt x="350456" y="60934"/>
                    </a:lnTo>
                    <a:lnTo>
                      <a:pt x="353504" y="60934"/>
                    </a:lnTo>
                    <a:lnTo>
                      <a:pt x="353504" y="58648"/>
                    </a:lnTo>
                    <a:lnTo>
                      <a:pt x="355790" y="58648"/>
                    </a:lnTo>
                    <a:lnTo>
                      <a:pt x="355790" y="55613"/>
                    </a:lnTo>
                    <a:lnTo>
                      <a:pt x="358076" y="55613"/>
                    </a:lnTo>
                    <a:lnTo>
                      <a:pt x="358076" y="53314"/>
                    </a:lnTo>
                    <a:lnTo>
                      <a:pt x="360362" y="53314"/>
                    </a:lnTo>
                    <a:lnTo>
                      <a:pt x="360362" y="51041"/>
                    </a:lnTo>
                    <a:lnTo>
                      <a:pt x="362648" y="51041"/>
                    </a:lnTo>
                    <a:lnTo>
                      <a:pt x="365696" y="48742"/>
                    </a:lnTo>
                    <a:lnTo>
                      <a:pt x="367982" y="46456"/>
                    </a:lnTo>
                    <a:lnTo>
                      <a:pt x="370268" y="46456"/>
                    </a:lnTo>
                    <a:lnTo>
                      <a:pt x="370268" y="43408"/>
                    </a:lnTo>
                    <a:lnTo>
                      <a:pt x="372554" y="43408"/>
                    </a:lnTo>
                    <a:lnTo>
                      <a:pt x="372554" y="41122"/>
                    </a:lnTo>
                    <a:lnTo>
                      <a:pt x="374840" y="38836"/>
                    </a:lnTo>
                    <a:lnTo>
                      <a:pt x="374840" y="36563"/>
                    </a:lnTo>
                    <a:lnTo>
                      <a:pt x="377888" y="36563"/>
                    </a:lnTo>
                    <a:lnTo>
                      <a:pt x="377888" y="28930"/>
                    </a:lnTo>
                    <a:lnTo>
                      <a:pt x="380174" y="28930"/>
                    </a:lnTo>
                    <a:lnTo>
                      <a:pt x="380174" y="26644"/>
                    </a:lnTo>
                    <a:close/>
                  </a:path>
                  <a:path w="1936750" h="642620">
                    <a:moveTo>
                      <a:pt x="404558" y="566051"/>
                    </a:moveTo>
                    <a:lnTo>
                      <a:pt x="402272" y="566051"/>
                    </a:lnTo>
                    <a:lnTo>
                      <a:pt x="402272" y="561479"/>
                    </a:lnTo>
                    <a:lnTo>
                      <a:pt x="399224" y="561479"/>
                    </a:lnTo>
                    <a:lnTo>
                      <a:pt x="399224" y="559193"/>
                    </a:lnTo>
                    <a:lnTo>
                      <a:pt x="394652" y="559193"/>
                    </a:lnTo>
                    <a:lnTo>
                      <a:pt x="394652" y="556145"/>
                    </a:lnTo>
                    <a:lnTo>
                      <a:pt x="377888" y="556145"/>
                    </a:lnTo>
                    <a:lnTo>
                      <a:pt x="377888" y="559193"/>
                    </a:lnTo>
                    <a:lnTo>
                      <a:pt x="372554" y="559193"/>
                    </a:lnTo>
                    <a:lnTo>
                      <a:pt x="372554" y="561479"/>
                    </a:lnTo>
                    <a:lnTo>
                      <a:pt x="370268" y="561479"/>
                    </a:lnTo>
                    <a:lnTo>
                      <a:pt x="370268" y="566051"/>
                    </a:lnTo>
                    <a:lnTo>
                      <a:pt x="367982" y="566051"/>
                    </a:lnTo>
                    <a:lnTo>
                      <a:pt x="367982" y="573671"/>
                    </a:lnTo>
                    <a:lnTo>
                      <a:pt x="374840" y="573671"/>
                    </a:lnTo>
                    <a:lnTo>
                      <a:pt x="374840" y="566051"/>
                    </a:lnTo>
                    <a:lnTo>
                      <a:pt x="377888" y="566051"/>
                    </a:lnTo>
                    <a:lnTo>
                      <a:pt x="377888" y="563765"/>
                    </a:lnTo>
                    <a:lnTo>
                      <a:pt x="380174" y="563765"/>
                    </a:lnTo>
                    <a:lnTo>
                      <a:pt x="382460" y="561479"/>
                    </a:lnTo>
                    <a:lnTo>
                      <a:pt x="390080" y="561479"/>
                    </a:lnTo>
                    <a:lnTo>
                      <a:pt x="390080" y="563765"/>
                    </a:lnTo>
                    <a:lnTo>
                      <a:pt x="394652" y="563765"/>
                    </a:lnTo>
                    <a:lnTo>
                      <a:pt x="394652" y="566051"/>
                    </a:lnTo>
                    <a:lnTo>
                      <a:pt x="396938" y="566051"/>
                    </a:lnTo>
                    <a:lnTo>
                      <a:pt x="396938" y="575957"/>
                    </a:lnTo>
                    <a:lnTo>
                      <a:pt x="394652" y="575957"/>
                    </a:lnTo>
                    <a:lnTo>
                      <a:pt x="394652" y="581291"/>
                    </a:lnTo>
                    <a:lnTo>
                      <a:pt x="392366" y="581291"/>
                    </a:lnTo>
                    <a:lnTo>
                      <a:pt x="392366" y="583577"/>
                    </a:lnTo>
                    <a:lnTo>
                      <a:pt x="390080" y="583577"/>
                    </a:lnTo>
                    <a:lnTo>
                      <a:pt x="390080" y="585863"/>
                    </a:lnTo>
                    <a:lnTo>
                      <a:pt x="387032" y="585863"/>
                    </a:lnTo>
                    <a:lnTo>
                      <a:pt x="387032" y="588149"/>
                    </a:lnTo>
                    <a:lnTo>
                      <a:pt x="384746" y="588149"/>
                    </a:lnTo>
                    <a:lnTo>
                      <a:pt x="384746" y="590435"/>
                    </a:lnTo>
                    <a:lnTo>
                      <a:pt x="382460" y="590435"/>
                    </a:lnTo>
                    <a:lnTo>
                      <a:pt x="382460" y="593483"/>
                    </a:lnTo>
                    <a:lnTo>
                      <a:pt x="380174" y="593483"/>
                    </a:lnTo>
                    <a:lnTo>
                      <a:pt x="380174" y="595769"/>
                    </a:lnTo>
                    <a:lnTo>
                      <a:pt x="377888" y="595769"/>
                    </a:lnTo>
                    <a:lnTo>
                      <a:pt x="374840" y="598055"/>
                    </a:lnTo>
                    <a:lnTo>
                      <a:pt x="372554" y="598055"/>
                    </a:lnTo>
                    <a:lnTo>
                      <a:pt x="372554" y="602627"/>
                    </a:lnTo>
                    <a:lnTo>
                      <a:pt x="370268" y="602627"/>
                    </a:lnTo>
                    <a:lnTo>
                      <a:pt x="370268" y="605675"/>
                    </a:lnTo>
                    <a:lnTo>
                      <a:pt x="367982" y="605675"/>
                    </a:lnTo>
                    <a:lnTo>
                      <a:pt x="367982" y="610247"/>
                    </a:lnTo>
                    <a:lnTo>
                      <a:pt x="365696" y="610247"/>
                    </a:lnTo>
                    <a:lnTo>
                      <a:pt x="365696" y="614807"/>
                    </a:lnTo>
                    <a:lnTo>
                      <a:pt x="404558" y="614807"/>
                    </a:lnTo>
                    <a:lnTo>
                      <a:pt x="404558" y="607961"/>
                    </a:lnTo>
                    <a:lnTo>
                      <a:pt x="377888" y="607961"/>
                    </a:lnTo>
                    <a:lnTo>
                      <a:pt x="377888" y="602627"/>
                    </a:lnTo>
                    <a:lnTo>
                      <a:pt x="380174" y="602627"/>
                    </a:lnTo>
                    <a:lnTo>
                      <a:pt x="380174" y="600341"/>
                    </a:lnTo>
                    <a:lnTo>
                      <a:pt x="382460" y="600341"/>
                    </a:lnTo>
                    <a:lnTo>
                      <a:pt x="384746" y="598055"/>
                    </a:lnTo>
                    <a:lnTo>
                      <a:pt x="387032" y="598055"/>
                    </a:lnTo>
                    <a:lnTo>
                      <a:pt x="387032" y="595769"/>
                    </a:lnTo>
                    <a:lnTo>
                      <a:pt x="390080" y="595769"/>
                    </a:lnTo>
                    <a:lnTo>
                      <a:pt x="390080" y="593483"/>
                    </a:lnTo>
                    <a:lnTo>
                      <a:pt x="392366" y="593483"/>
                    </a:lnTo>
                    <a:lnTo>
                      <a:pt x="392366" y="590435"/>
                    </a:lnTo>
                    <a:lnTo>
                      <a:pt x="394652" y="590435"/>
                    </a:lnTo>
                    <a:lnTo>
                      <a:pt x="394652" y="588149"/>
                    </a:lnTo>
                    <a:lnTo>
                      <a:pt x="396938" y="588149"/>
                    </a:lnTo>
                    <a:lnTo>
                      <a:pt x="396938" y="585863"/>
                    </a:lnTo>
                    <a:lnTo>
                      <a:pt x="399224" y="585863"/>
                    </a:lnTo>
                    <a:lnTo>
                      <a:pt x="399224" y="583577"/>
                    </a:lnTo>
                    <a:lnTo>
                      <a:pt x="402272" y="583577"/>
                    </a:lnTo>
                    <a:lnTo>
                      <a:pt x="402272" y="578243"/>
                    </a:lnTo>
                    <a:lnTo>
                      <a:pt x="404558" y="578243"/>
                    </a:lnTo>
                    <a:lnTo>
                      <a:pt x="404558" y="566051"/>
                    </a:lnTo>
                    <a:close/>
                  </a:path>
                  <a:path w="1936750" h="642620">
                    <a:moveTo>
                      <a:pt x="423595" y="12166"/>
                    </a:moveTo>
                    <a:lnTo>
                      <a:pt x="387032" y="12166"/>
                    </a:lnTo>
                    <a:lnTo>
                      <a:pt x="387032" y="19037"/>
                    </a:lnTo>
                    <a:lnTo>
                      <a:pt x="414464" y="19037"/>
                    </a:lnTo>
                    <a:lnTo>
                      <a:pt x="414464" y="21310"/>
                    </a:lnTo>
                    <a:lnTo>
                      <a:pt x="411416" y="24358"/>
                    </a:lnTo>
                    <a:lnTo>
                      <a:pt x="411416" y="26644"/>
                    </a:lnTo>
                    <a:lnTo>
                      <a:pt x="409130" y="26644"/>
                    </a:lnTo>
                    <a:lnTo>
                      <a:pt x="409130" y="28930"/>
                    </a:lnTo>
                    <a:lnTo>
                      <a:pt x="406844" y="28930"/>
                    </a:lnTo>
                    <a:lnTo>
                      <a:pt x="406844" y="33515"/>
                    </a:lnTo>
                    <a:lnTo>
                      <a:pt x="404558" y="33515"/>
                    </a:lnTo>
                    <a:lnTo>
                      <a:pt x="404558" y="38836"/>
                    </a:lnTo>
                    <a:lnTo>
                      <a:pt x="402272" y="38836"/>
                    </a:lnTo>
                    <a:lnTo>
                      <a:pt x="402272" y="43408"/>
                    </a:lnTo>
                    <a:lnTo>
                      <a:pt x="399224" y="43408"/>
                    </a:lnTo>
                    <a:lnTo>
                      <a:pt x="399224" y="51041"/>
                    </a:lnTo>
                    <a:lnTo>
                      <a:pt x="396938" y="51041"/>
                    </a:lnTo>
                    <a:lnTo>
                      <a:pt x="396938" y="63220"/>
                    </a:lnTo>
                    <a:lnTo>
                      <a:pt x="394652" y="63220"/>
                    </a:lnTo>
                    <a:lnTo>
                      <a:pt x="394652" y="70840"/>
                    </a:lnTo>
                    <a:lnTo>
                      <a:pt x="402272" y="70840"/>
                    </a:lnTo>
                    <a:lnTo>
                      <a:pt x="402272" y="65506"/>
                    </a:lnTo>
                    <a:lnTo>
                      <a:pt x="404558" y="63220"/>
                    </a:lnTo>
                    <a:lnTo>
                      <a:pt x="404558" y="53314"/>
                    </a:lnTo>
                    <a:lnTo>
                      <a:pt x="406844" y="53314"/>
                    </a:lnTo>
                    <a:lnTo>
                      <a:pt x="406844" y="46456"/>
                    </a:lnTo>
                    <a:lnTo>
                      <a:pt x="409130" y="46456"/>
                    </a:lnTo>
                    <a:lnTo>
                      <a:pt x="409130" y="41122"/>
                    </a:lnTo>
                    <a:lnTo>
                      <a:pt x="411416" y="38836"/>
                    </a:lnTo>
                    <a:lnTo>
                      <a:pt x="411416" y="36563"/>
                    </a:lnTo>
                    <a:lnTo>
                      <a:pt x="414464" y="33515"/>
                    </a:lnTo>
                    <a:lnTo>
                      <a:pt x="414464" y="31216"/>
                    </a:lnTo>
                    <a:lnTo>
                      <a:pt x="416737" y="31216"/>
                    </a:lnTo>
                    <a:lnTo>
                      <a:pt x="416737" y="26644"/>
                    </a:lnTo>
                    <a:lnTo>
                      <a:pt x="419023" y="26644"/>
                    </a:lnTo>
                    <a:lnTo>
                      <a:pt x="419023" y="24358"/>
                    </a:lnTo>
                    <a:lnTo>
                      <a:pt x="421309" y="24358"/>
                    </a:lnTo>
                    <a:lnTo>
                      <a:pt x="421309" y="21310"/>
                    </a:lnTo>
                    <a:lnTo>
                      <a:pt x="423595" y="19037"/>
                    </a:lnTo>
                    <a:lnTo>
                      <a:pt x="423595" y="12166"/>
                    </a:lnTo>
                    <a:close/>
                  </a:path>
                  <a:path w="1936750" h="642620">
                    <a:moveTo>
                      <a:pt x="451027" y="556145"/>
                    </a:moveTo>
                    <a:lnTo>
                      <a:pt x="411416" y="556145"/>
                    </a:lnTo>
                    <a:lnTo>
                      <a:pt x="411416" y="563765"/>
                    </a:lnTo>
                    <a:lnTo>
                      <a:pt x="441121" y="563765"/>
                    </a:lnTo>
                    <a:lnTo>
                      <a:pt x="441121" y="566051"/>
                    </a:lnTo>
                    <a:lnTo>
                      <a:pt x="438835" y="566051"/>
                    </a:lnTo>
                    <a:lnTo>
                      <a:pt x="438835" y="569099"/>
                    </a:lnTo>
                    <a:lnTo>
                      <a:pt x="435787" y="569099"/>
                    </a:lnTo>
                    <a:lnTo>
                      <a:pt x="435787" y="571385"/>
                    </a:lnTo>
                    <a:lnTo>
                      <a:pt x="433501" y="573671"/>
                    </a:lnTo>
                    <a:lnTo>
                      <a:pt x="433501" y="575957"/>
                    </a:lnTo>
                    <a:lnTo>
                      <a:pt x="431215" y="575957"/>
                    </a:lnTo>
                    <a:lnTo>
                      <a:pt x="431215" y="581291"/>
                    </a:lnTo>
                    <a:lnTo>
                      <a:pt x="428929" y="581291"/>
                    </a:lnTo>
                    <a:lnTo>
                      <a:pt x="428929" y="585863"/>
                    </a:lnTo>
                    <a:lnTo>
                      <a:pt x="426643" y="585863"/>
                    </a:lnTo>
                    <a:lnTo>
                      <a:pt x="426643" y="590435"/>
                    </a:lnTo>
                    <a:lnTo>
                      <a:pt x="423595" y="593483"/>
                    </a:lnTo>
                    <a:lnTo>
                      <a:pt x="423595" y="600341"/>
                    </a:lnTo>
                    <a:lnTo>
                      <a:pt x="421309" y="600341"/>
                    </a:lnTo>
                    <a:lnTo>
                      <a:pt x="421309" y="614807"/>
                    </a:lnTo>
                    <a:lnTo>
                      <a:pt x="428929" y="614807"/>
                    </a:lnTo>
                    <a:lnTo>
                      <a:pt x="428929" y="600341"/>
                    </a:lnTo>
                    <a:lnTo>
                      <a:pt x="431215" y="600341"/>
                    </a:lnTo>
                    <a:lnTo>
                      <a:pt x="431215" y="593483"/>
                    </a:lnTo>
                    <a:lnTo>
                      <a:pt x="433501" y="593483"/>
                    </a:lnTo>
                    <a:lnTo>
                      <a:pt x="433501" y="588149"/>
                    </a:lnTo>
                    <a:lnTo>
                      <a:pt x="435787" y="585863"/>
                    </a:lnTo>
                    <a:lnTo>
                      <a:pt x="435787" y="583577"/>
                    </a:lnTo>
                    <a:lnTo>
                      <a:pt x="438835" y="581291"/>
                    </a:lnTo>
                    <a:lnTo>
                      <a:pt x="438835" y="578243"/>
                    </a:lnTo>
                    <a:lnTo>
                      <a:pt x="441121" y="575957"/>
                    </a:lnTo>
                    <a:lnTo>
                      <a:pt x="441121" y="573671"/>
                    </a:lnTo>
                    <a:lnTo>
                      <a:pt x="443407" y="573671"/>
                    </a:lnTo>
                    <a:lnTo>
                      <a:pt x="443407" y="569099"/>
                    </a:lnTo>
                    <a:lnTo>
                      <a:pt x="445693" y="569099"/>
                    </a:lnTo>
                    <a:lnTo>
                      <a:pt x="445693" y="566051"/>
                    </a:lnTo>
                    <a:lnTo>
                      <a:pt x="447979" y="566051"/>
                    </a:lnTo>
                    <a:lnTo>
                      <a:pt x="447979" y="563765"/>
                    </a:lnTo>
                    <a:lnTo>
                      <a:pt x="451027" y="563765"/>
                    </a:lnTo>
                    <a:lnTo>
                      <a:pt x="451027" y="556145"/>
                    </a:lnTo>
                    <a:close/>
                  </a:path>
                  <a:path w="1936750" h="642620">
                    <a:moveTo>
                      <a:pt x="453313" y="46456"/>
                    </a:moveTo>
                    <a:lnTo>
                      <a:pt x="431215" y="46456"/>
                    </a:lnTo>
                    <a:lnTo>
                      <a:pt x="431215" y="53314"/>
                    </a:lnTo>
                    <a:lnTo>
                      <a:pt x="453313" y="53314"/>
                    </a:lnTo>
                    <a:lnTo>
                      <a:pt x="453313" y="46456"/>
                    </a:lnTo>
                    <a:close/>
                  </a:path>
                  <a:path w="1936750" h="642620">
                    <a:moveTo>
                      <a:pt x="477697" y="590435"/>
                    </a:moveTo>
                    <a:lnTo>
                      <a:pt x="455599" y="590435"/>
                    </a:lnTo>
                    <a:lnTo>
                      <a:pt x="455599" y="598055"/>
                    </a:lnTo>
                    <a:lnTo>
                      <a:pt x="477697" y="598055"/>
                    </a:lnTo>
                    <a:lnTo>
                      <a:pt x="477697" y="590435"/>
                    </a:lnTo>
                    <a:close/>
                  </a:path>
                  <a:path w="1936750" h="642620">
                    <a:moveTo>
                      <a:pt x="496735" y="24358"/>
                    </a:moveTo>
                    <a:lnTo>
                      <a:pt x="494449" y="21310"/>
                    </a:lnTo>
                    <a:lnTo>
                      <a:pt x="494449" y="19037"/>
                    </a:lnTo>
                    <a:lnTo>
                      <a:pt x="492163" y="16738"/>
                    </a:lnTo>
                    <a:lnTo>
                      <a:pt x="492163" y="14465"/>
                    </a:lnTo>
                    <a:lnTo>
                      <a:pt x="487603" y="14465"/>
                    </a:lnTo>
                    <a:lnTo>
                      <a:pt x="487603" y="12166"/>
                    </a:lnTo>
                    <a:lnTo>
                      <a:pt x="470077" y="12166"/>
                    </a:lnTo>
                    <a:lnTo>
                      <a:pt x="467791" y="14465"/>
                    </a:lnTo>
                    <a:lnTo>
                      <a:pt x="465505" y="14465"/>
                    </a:lnTo>
                    <a:lnTo>
                      <a:pt x="465505" y="16738"/>
                    </a:lnTo>
                    <a:lnTo>
                      <a:pt x="463219" y="16738"/>
                    </a:lnTo>
                    <a:lnTo>
                      <a:pt x="463219" y="19037"/>
                    </a:lnTo>
                    <a:lnTo>
                      <a:pt x="460171" y="19037"/>
                    </a:lnTo>
                    <a:lnTo>
                      <a:pt x="460171" y="28930"/>
                    </a:lnTo>
                    <a:lnTo>
                      <a:pt x="467791" y="28930"/>
                    </a:lnTo>
                    <a:lnTo>
                      <a:pt x="467791" y="21310"/>
                    </a:lnTo>
                    <a:lnTo>
                      <a:pt x="470077" y="21310"/>
                    </a:lnTo>
                    <a:lnTo>
                      <a:pt x="470077" y="19037"/>
                    </a:lnTo>
                    <a:lnTo>
                      <a:pt x="472363" y="19037"/>
                    </a:lnTo>
                    <a:lnTo>
                      <a:pt x="472363" y="16738"/>
                    </a:lnTo>
                    <a:lnTo>
                      <a:pt x="482269" y="16738"/>
                    </a:lnTo>
                    <a:lnTo>
                      <a:pt x="482269" y="19037"/>
                    </a:lnTo>
                    <a:lnTo>
                      <a:pt x="487603" y="19037"/>
                    </a:lnTo>
                    <a:lnTo>
                      <a:pt x="487603" y="24358"/>
                    </a:lnTo>
                    <a:lnTo>
                      <a:pt x="489889" y="24358"/>
                    </a:lnTo>
                    <a:lnTo>
                      <a:pt x="489889" y="31216"/>
                    </a:lnTo>
                    <a:lnTo>
                      <a:pt x="487603" y="31216"/>
                    </a:lnTo>
                    <a:lnTo>
                      <a:pt x="487603" y="36563"/>
                    </a:lnTo>
                    <a:lnTo>
                      <a:pt x="484555" y="36563"/>
                    </a:lnTo>
                    <a:lnTo>
                      <a:pt x="484555" y="38836"/>
                    </a:lnTo>
                    <a:lnTo>
                      <a:pt x="482269" y="38836"/>
                    </a:lnTo>
                    <a:lnTo>
                      <a:pt x="482269" y="41122"/>
                    </a:lnTo>
                    <a:lnTo>
                      <a:pt x="479983" y="41122"/>
                    </a:lnTo>
                    <a:lnTo>
                      <a:pt x="479983" y="43408"/>
                    </a:lnTo>
                    <a:lnTo>
                      <a:pt x="477697" y="43408"/>
                    </a:lnTo>
                    <a:lnTo>
                      <a:pt x="477697" y="46456"/>
                    </a:lnTo>
                    <a:lnTo>
                      <a:pt x="475411" y="46456"/>
                    </a:lnTo>
                    <a:lnTo>
                      <a:pt x="475411" y="48742"/>
                    </a:lnTo>
                    <a:lnTo>
                      <a:pt x="472363" y="48742"/>
                    </a:lnTo>
                    <a:lnTo>
                      <a:pt x="470077" y="51041"/>
                    </a:lnTo>
                    <a:lnTo>
                      <a:pt x="467791" y="51041"/>
                    </a:lnTo>
                    <a:lnTo>
                      <a:pt x="467791" y="53314"/>
                    </a:lnTo>
                    <a:lnTo>
                      <a:pt x="465505" y="53314"/>
                    </a:lnTo>
                    <a:lnTo>
                      <a:pt x="465505" y="55613"/>
                    </a:lnTo>
                    <a:lnTo>
                      <a:pt x="463219" y="55613"/>
                    </a:lnTo>
                    <a:lnTo>
                      <a:pt x="463219" y="60934"/>
                    </a:lnTo>
                    <a:lnTo>
                      <a:pt x="460171" y="60934"/>
                    </a:lnTo>
                    <a:lnTo>
                      <a:pt x="460171" y="63220"/>
                    </a:lnTo>
                    <a:lnTo>
                      <a:pt x="457885" y="63220"/>
                    </a:lnTo>
                    <a:lnTo>
                      <a:pt x="457885" y="70840"/>
                    </a:lnTo>
                    <a:lnTo>
                      <a:pt x="496735" y="70840"/>
                    </a:lnTo>
                    <a:lnTo>
                      <a:pt x="496735" y="63220"/>
                    </a:lnTo>
                    <a:lnTo>
                      <a:pt x="467791" y="63220"/>
                    </a:lnTo>
                    <a:lnTo>
                      <a:pt x="467791" y="60934"/>
                    </a:lnTo>
                    <a:lnTo>
                      <a:pt x="470077" y="60934"/>
                    </a:lnTo>
                    <a:lnTo>
                      <a:pt x="470077" y="58648"/>
                    </a:lnTo>
                    <a:lnTo>
                      <a:pt x="472363" y="58648"/>
                    </a:lnTo>
                    <a:lnTo>
                      <a:pt x="472363" y="55613"/>
                    </a:lnTo>
                    <a:lnTo>
                      <a:pt x="475411" y="55613"/>
                    </a:lnTo>
                    <a:lnTo>
                      <a:pt x="475411" y="53314"/>
                    </a:lnTo>
                    <a:lnTo>
                      <a:pt x="477697" y="53314"/>
                    </a:lnTo>
                    <a:lnTo>
                      <a:pt x="479983" y="51041"/>
                    </a:lnTo>
                    <a:lnTo>
                      <a:pt x="482269" y="51041"/>
                    </a:lnTo>
                    <a:lnTo>
                      <a:pt x="482269" y="48742"/>
                    </a:lnTo>
                    <a:lnTo>
                      <a:pt x="484555" y="48742"/>
                    </a:lnTo>
                    <a:lnTo>
                      <a:pt x="484555" y="46456"/>
                    </a:lnTo>
                    <a:lnTo>
                      <a:pt x="487603" y="46456"/>
                    </a:lnTo>
                    <a:lnTo>
                      <a:pt x="487603" y="43408"/>
                    </a:lnTo>
                    <a:lnTo>
                      <a:pt x="489889" y="43408"/>
                    </a:lnTo>
                    <a:lnTo>
                      <a:pt x="489889" y="41122"/>
                    </a:lnTo>
                    <a:lnTo>
                      <a:pt x="492163" y="41122"/>
                    </a:lnTo>
                    <a:lnTo>
                      <a:pt x="492163" y="38836"/>
                    </a:lnTo>
                    <a:lnTo>
                      <a:pt x="494449" y="36563"/>
                    </a:lnTo>
                    <a:lnTo>
                      <a:pt x="494449" y="31216"/>
                    </a:lnTo>
                    <a:lnTo>
                      <a:pt x="496735" y="31216"/>
                    </a:lnTo>
                    <a:lnTo>
                      <a:pt x="496735" y="24358"/>
                    </a:lnTo>
                    <a:close/>
                  </a:path>
                  <a:path w="1936750" h="642620">
                    <a:moveTo>
                      <a:pt x="521119" y="563765"/>
                    </a:moveTo>
                    <a:lnTo>
                      <a:pt x="518833" y="563765"/>
                    </a:lnTo>
                    <a:lnTo>
                      <a:pt x="518833" y="561479"/>
                    </a:lnTo>
                    <a:lnTo>
                      <a:pt x="516547" y="561479"/>
                    </a:lnTo>
                    <a:lnTo>
                      <a:pt x="516547" y="559193"/>
                    </a:lnTo>
                    <a:lnTo>
                      <a:pt x="514261" y="559193"/>
                    </a:lnTo>
                    <a:lnTo>
                      <a:pt x="514261" y="556145"/>
                    </a:lnTo>
                    <a:lnTo>
                      <a:pt x="494449" y="556145"/>
                    </a:lnTo>
                    <a:lnTo>
                      <a:pt x="494449" y="559193"/>
                    </a:lnTo>
                    <a:lnTo>
                      <a:pt x="489889" y="559193"/>
                    </a:lnTo>
                    <a:lnTo>
                      <a:pt x="489889" y="561479"/>
                    </a:lnTo>
                    <a:lnTo>
                      <a:pt x="487603" y="561479"/>
                    </a:lnTo>
                    <a:lnTo>
                      <a:pt x="487603" y="566051"/>
                    </a:lnTo>
                    <a:lnTo>
                      <a:pt x="484555" y="566051"/>
                    </a:lnTo>
                    <a:lnTo>
                      <a:pt x="484555" y="573671"/>
                    </a:lnTo>
                    <a:lnTo>
                      <a:pt x="492163" y="573671"/>
                    </a:lnTo>
                    <a:lnTo>
                      <a:pt x="492163" y="569099"/>
                    </a:lnTo>
                    <a:lnTo>
                      <a:pt x="494449" y="569099"/>
                    </a:lnTo>
                    <a:lnTo>
                      <a:pt x="494449" y="563765"/>
                    </a:lnTo>
                    <a:lnTo>
                      <a:pt x="499783" y="563765"/>
                    </a:lnTo>
                    <a:lnTo>
                      <a:pt x="499783" y="561479"/>
                    </a:lnTo>
                    <a:lnTo>
                      <a:pt x="508927" y="561479"/>
                    </a:lnTo>
                    <a:lnTo>
                      <a:pt x="508927" y="563765"/>
                    </a:lnTo>
                    <a:lnTo>
                      <a:pt x="511213" y="563765"/>
                    </a:lnTo>
                    <a:lnTo>
                      <a:pt x="511213" y="566051"/>
                    </a:lnTo>
                    <a:lnTo>
                      <a:pt x="514261" y="566051"/>
                    </a:lnTo>
                    <a:lnTo>
                      <a:pt x="514261" y="578243"/>
                    </a:lnTo>
                    <a:lnTo>
                      <a:pt x="511213" y="578243"/>
                    </a:lnTo>
                    <a:lnTo>
                      <a:pt x="511213" y="581291"/>
                    </a:lnTo>
                    <a:lnTo>
                      <a:pt x="508927" y="581291"/>
                    </a:lnTo>
                    <a:lnTo>
                      <a:pt x="508927" y="583577"/>
                    </a:lnTo>
                    <a:lnTo>
                      <a:pt x="506641" y="583577"/>
                    </a:lnTo>
                    <a:lnTo>
                      <a:pt x="506641" y="585863"/>
                    </a:lnTo>
                    <a:lnTo>
                      <a:pt x="504355" y="585863"/>
                    </a:lnTo>
                    <a:lnTo>
                      <a:pt x="504355" y="588149"/>
                    </a:lnTo>
                    <a:lnTo>
                      <a:pt x="502069" y="588149"/>
                    </a:lnTo>
                    <a:lnTo>
                      <a:pt x="502069" y="590435"/>
                    </a:lnTo>
                    <a:lnTo>
                      <a:pt x="499783" y="590435"/>
                    </a:lnTo>
                    <a:lnTo>
                      <a:pt x="499783" y="593483"/>
                    </a:lnTo>
                    <a:lnTo>
                      <a:pt x="496735" y="593483"/>
                    </a:lnTo>
                    <a:lnTo>
                      <a:pt x="496735" y="595769"/>
                    </a:lnTo>
                    <a:lnTo>
                      <a:pt x="494449" y="595769"/>
                    </a:lnTo>
                    <a:lnTo>
                      <a:pt x="494449" y="598055"/>
                    </a:lnTo>
                    <a:lnTo>
                      <a:pt x="492163" y="598055"/>
                    </a:lnTo>
                    <a:lnTo>
                      <a:pt x="492163" y="600341"/>
                    </a:lnTo>
                    <a:lnTo>
                      <a:pt x="489889" y="600341"/>
                    </a:lnTo>
                    <a:lnTo>
                      <a:pt x="489889" y="602627"/>
                    </a:lnTo>
                    <a:lnTo>
                      <a:pt x="487603" y="602627"/>
                    </a:lnTo>
                    <a:lnTo>
                      <a:pt x="487603" y="605675"/>
                    </a:lnTo>
                    <a:lnTo>
                      <a:pt x="484555" y="605675"/>
                    </a:lnTo>
                    <a:lnTo>
                      <a:pt x="484555" y="612521"/>
                    </a:lnTo>
                    <a:lnTo>
                      <a:pt x="482269" y="612521"/>
                    </a:lnTo>
                    <a:lnTo>
                      <a:pt x="482269" y="614807"/>
                    </a:lnTo>
                    <a:lnTo>
                      <a:pt x="521119" y="614807"/>
                    </a:lnTo>
                    <a:lnTo>
                      <a:pt x="521119" y="607961"/>
                    </a:lnTo>
                    <a:lnTo>
                      <a:pt x="494449" y="607961"/>
                    </a:lnTo>
                    <a:lnTo>
                      <a:pt x="494449" y="605675"/>
                    </a:lnTo>
                    <a:lnTo>
                      <a:pt x="496735" y="605675"/>
                    </a:lnTo>
                    <a:lnTo>
                      <a:pt x="496735" y="602627"/>
                    </a:lnTo>
                    <a:lnTo>
                      <a:pt x="499783" y="602627"/>
                    </a:lnTo>
                    <a:lnTo>
                      <a:pt x="499783" y="600341"/>
                    </a:lnTo>
                    <a:lnTo>
                      <a:pt x="502069" y="600341"/>
                    </a:lnTo>
                    <a:lnTo>
                      <a:pt x="502069" y="598055"/>
                    </a:lnTo>
                    <a:lnTo>
                      <a:pt x="504355" y="598055"/>
                    </a:lnTo>
                    <a:lnTo>
                      <a:pt x="504355" y="595769"/>
                    </a:lnTo>
                    <a:lnTo>
                      <a:pt x="506641" y="595769"/>
                    </a:lnTo>
                    <a:lnTo>
                      <a:pt x="506641" y="593483"/>
                    </a:lnTo>
                    <a:lnTo>
                      <a:pt x="508927" y="593483"/>
                    </a:lnTo>
                    <a:lnTo>
                      <a:pt x="508927" y="590435"/>
                    </a:lnTo>
                    <a:lnTo>
                      <a:pt x="511213" y="590435"/>
                    </a:lnTo>
                    <a:lnTo>
                      <a:pt x="511213" y="588149"/>
                    </a:lnTo>
                    <a:lnTo>
                      <a:pt x="514261" y="588149"/>
                    </a:lnTo>
                    <a:lnTo>
                      <a:pt x="514261" y="585863"/>
                    </a:lnTo>
                    <a:lnTo>
                      <a:pt x="516547" y="585863"/>
                    </a:lnTo>
                    <a:lnTo>
                      <a:pt x="516547" y="583577"/>
                    </a:lnTo>
                    <a:lnTo>
                      <a:pt x="518833" y="583577"/>
                    </a:lnTo>
                    <a:lnTo>
                      <a:pt x="518833" y="581291"/>
                    </a:lnTo>
                    <a:lnTo>
                      <a:pt x="521119" y="578243"/>
                    </a:lnTo>
                    <a:lnTo>
                      <a:pt x="521119" y="563765"/>
                    </a:lnTo>
                    <a:close/>
                  </a:path>
                  <a:path w="1936750" h="642620">
                    <a:moveTo>
                      <a:pt x="594258" y="629716"/>
                    </a:moveTo>
                    <a:lnTo>
                      <a:pt x="287223" y="629716"/>
                    </a:lnTo>
                    <a:lnTo>
                      <a:pt x="287223" y="637336"/>
                    </a:lnTo>
                    <a:lnTo>
                      <a:pt x="287223" y="642416"/>
                    </a:lnTo>
                    <a:lnTo>
                      <a:pt x="594258" y="642416"/>
                    </a:lnTo>
                    <a:lnTo>
                      <a:pt x="594258" y="637336"/>
                    </a:lnTo>
                    <a:lnTo>
                      <a:pt x="594258" y="629716"/>
                    </a:lnTo>
                    <a:close/>
                  </a:path>
                  <a:path w="1936750" h="642620">
                    <a:moveTo>
                      <a:pt x="667397" y="607961"/>
                    </a:moveTo>
                    <a:lnTo>
                      <a:pt x="638454" y="607961"/>
                    </a:lnTo>
                    <a:lnTo>
                      <a:pt x="638454" y="605675"/>
                    </a:lnTo>
                    <a:lnTo>
                      <a:pt x="640727" y="605675"/>
                    </a:lnTo>
                    <a:lnTo>
                      <a:pt x="640727" y="602627"/>
                    </a:lnTo>
                    <a:lnTo>
                      <a:pt x="643013" y="602627"/>
                    </a:lnTo>
                    <a:lnTo>
                      <a:pt x="643013" y="600341"/>
                    </a:lnTo>
                    <a:lnTo>
                      <a:pt x="645299" y="600341"/>
                    </a:lnTo>
                    <a:lnTo>
                      <a:pt x="645299" y="598055"/>
                    </a:lnTo>
                    <a:lnTo>
                      <a:pt x="648347" y="598055"/>
                    </a:lnTo>
                    <a:lnTo>
                      <a:pt x="648347" y="595769"/>
                    </a:lnTo>
                    <a:lnTo>
                      <a:pt x="650633" y="595769"/>
                    </a:lnTo>
                    <a:lnTo>
                      <a:pt x="652919" y="593483"/>
                    </a:lnTo>
                    <a:lnTo>
                      <a:pt x="655205" y="590435"/>
                    </a:lnTo>
                    <a:lnTo>
                      <a:pt x="657491" y="590435"/>
                    </a:lnTo>
                    <a:lnTo>
                      <a:pt x="657491" y="588149"/>
                    </a:lnTo>
                    <a:lnTo>
                      <a:pt x="660539" y="588149"/>
                    </a:lnTo>
                    <a:lnTo>
                      <a:pt x="660539" y="585863"/>
                    </a:lnTo>
                    <a:lnTo>
                      <a:pt x="662825" y="583577"/>
                    </a:lnTo>
                    <a:lnTo>
                      <a:pt x="662825" y="581291"/>
                    </a:lnTo>
                    <a:lnTo>
                      <a:pt x="665111" y="581291"/>
                    </a:lnTo>
                    <a:lnTo>
                      <a:pt x="665111" y="563765"/>
                    </a:lnTo>
                    <a:lnTo>
                      <a:pt x="662825" y="563765"/>
                    </a:lnTo>
                    <a:lnTo>
                      <a:pt x="662825" y="561479"/>
                    </a:lnTo>
                    <a:lnTo>
                      <a:pt x="660539" y="561479"/>
                    </a:lnTo>
                    <a:lnTo>
                      <a:pt x="660539" y="559193"/>
                    </a:lnTo>
                    <a:lnTo>
                      <a:pt x="657491" y="559193"/>
                    </a:lnTo>
                    <a:lnTo>
                      <a:pt x="657491" y="556145"/>
                    </a:lnTo>
                    <a:lnTo>
                      <a:pt x="638454" y="556145"/>
                    </a:lnTo>
                    <a:lnTo>
                      <a:pt x="638454" y="559193"/>
                    </a:lnTo>
                    <a:lnTo>
                      <a:pt x="636168" y="559193"/>
                    </a:lnTo>
                    <a:lnTo>
                      <a:pt x="636168" y="561479"/>
                    </a:lnTo>
                    <a:lnTo>
                      <a:pt x="633120" y="561479"/>
                    </a:lnTo>
                    <a:lnTo>
                      <a:pt x="633120" y="563765"/>
                    </a:lnTo>
                    <a:lnTo>
                      <a:pt x="630834" y="563765"/>
                    </a:lnTo>
                    <a:lnTo>
                      <a:pt x="630834" y="569099"/>
                    </a:lnTo>
                    <a:lnTo>
                      <a:pt x="628548" y="569099"/>
                    </a:lnTo>
                    <a:lnTo>
                      <a:pt x="628548" y="573671"/>
                    </a:lnTo>
                    <a:lnTo>
                      <a:pt x="636168" y="573671"/>
                    </a:lnTo>
                    <a:lnTo>
                      <a:pt x="636168" y="569099"/>
                    </a:lnTo>
                    <a:lnTo>
                      <a:pt x="638454" y="569099"/>
                    </a:lnTo>
                    <a:lnTo>
                      <a:pt x="638454" y="566051"/>
                    </a:lnTo>
                    <a:lnTo>
                      <a:pt x="640727" y="566051"/>
                    </a:lnTo>
                    <a:lnTo>
                      <a:pt x="640727" y="563765"/>
                    </a:lnTo>
                    <a:lnTo>
                      <a:pt x="643013" y="563765"/>
                    </a:lnTo>
                    <a:lnTo>
                      <a:pt x="643013" y="561479"/>
                    </a:lnTo>
                    <a:lnTo>
                      <a:pt x="652919" y="561479"/>
                    </a:lnTo>
                    <a:lnTo>
                      <a:pt x="652919" y="563765"/>
                    </a:lnTo>
                    <a:lnTo>
                      <a:pt x="655205" y="563765"/>
                    </a:lnTo>
                    <a:lnTo>
                      <a:pt x="655205" y="566051"/>
                    </a:lnTo>
                    <a:lnTo>
                      <a:pt x="657491" y="566051"/>
                    </a:lnTo>
                    <a:lnTo>
                      <a:pt x="657491" y="578243"/>
                    </a:lnTo>
                    <a:lnTo>
                      <a:pt x="655205" y="578243"/>
                    </a:lnTo>
                    <a:lnTo>
                      <a:pt x="655205" y="583577"/>
                    </a:lnTo>
                    <a:lnTo>
                      <a:pt x="652919" y="583577"/>
                    </a:lnTo>
                    <a:lnTo>
                      <a:pt x="652919" y="585863"/>
                    </a:lnTo>
                    <a:lnTo>
                      <a:pt x="650633" y="585863"/>
                    </a:lnTo>
                    <a:lnTo>
                      <a:pt x="650633" y="588149"/>
                    </a:lnTo>
                    <a:lnTo>
                      <a:pt x="648347" y="588149"/>
                    </a:lnTo>
                    <a:lnTo>
                      <a:pt x="645299" y="590435"/>
                    </a:lnTo>
                    <a:lnTo>
                      <a:pt x="643013" y="590435"/>
                    </a:lnTo>
                    <a:lnTo>
                      <a:pt x="643013" y="593483"/>
                    </a:lnTo>
                    <a:lnTo>
                      <a:pt x="640727" y="593483"/>
                    </a:lnTo>
                    <a:lnTo>
                      <a:pt x="640727" y="595769"/>
                    </a:lnTo>
                    <a:lnTo>
                      <a:pt x="638454" y="595769"/>
                    </a:lnTo>
                    <a:lnTo>
                      <a:pt x="638454" y="598055"/>
                    </a:lnTo>
                    <a:lnTo>
                      <a:pt x="636168" y="598055"/>
                    </a:lnTo>
                    <a:lnTo>
                      <a:pt x="636168" y="600341"/>
                    </a:lnTo>
                    <a:lnTo>
                      <a:pt x="633120" y="600341"/>
                    </a:lnTo>
                    <a:lnTo>
                      <a:pt x="633120" y="602627"/>
                    </a:lnTo>
                    <a:lnTo>
                      <a:pt x="630834" y="602627"/>
                    </a:lnTo>
                    <a:lnTo>
                      <a:pt x="630834" y="607961"/>
                    </a:lnTo>
                    <a:lnTo>
                      <a:pt x="628548" y="607961"/>
                    </a:lnTo>
                    <a:lnTo>
                      <a:pt x="628548" y="614807"/>
                    </a:lnTo>
                    <a:lnTo>
                      <a:pt x="667397" y="614807"/>
                    </a:lnTo>
                    <a:lnTo>
                      <a:pt x="667397" y="607961"/>
                    </a:lnTo>
                    <a:close/>
                  </a:path>
                  <a:path w="1936750" h="642620">
                    <a:moveTo>
                      <a:pt x="711593" y="556145"/>
                    </a:moveTo>
                    <a:lnTo>
                      <a:pt x="675017" y="556145"/>
                    </a:lnTo>
                    <a:lnTo>
                      <a:pt x="675017" y="563765"/>
                    </a:lnTo>
                    <a:lnTo>
                      <a:pt x="701687" y="563765"/>
                    </a:lnTo>
                    <a:lnTo>
                      <a:pt x="701687" y="566051"/>
                    </a:lnTo>
                    <a:lnTo>
                      <a:pt x="699401" y="566051"/>
                    </a:lnTo>
                    <a:lnTo>
                      <a:pt x="699401" y="571385"/>
                    </a:lnTo>
                    <a:lnTo>
                      <a:pt x="696353" y="571385"/>
                    </a:lnTo>
                    <a:lnTo>
                      <a:pt x="696353" y="573671"/>
                    </a:lnTo>
                    <a:lnTo>
                      <a:pt x="694067" y="573671"/>
                    </a:lnTo>
                    <a:lnTo>
                      <a:pt x="694067" y="578243"/>
                    </a:lnTo>
                    <a:lnTo>
                      <a:pt x="691781" y="578243"/>
                    </a:lnTo>
                    <a:lnTo>
                      <a:pt x="691781" y="583577"/>
                    </a:lnTo>
                    <a:lnTo>
                      <a:pt x="689495" y="583577"/>
                    </a:lnTo>
                    <a:lnTo>
                      <a:pt x="689495" y="588149"/>
                    </a:lnTo>
                    <a:lnTo>
                      <a:pt x="687209" y="588149"/>
                    </a:lnTo>
                    <a:lnTo>
                      <a:pt x="687209" y="595769"/>
                    </a:lnTo>
                    <a:lnTo>
                      <a:pt x="684161" y="595769"/>
                    </a:lnTo>
                    <a:lnTo>
                      <a:pt x="684161" y="605675"/>
                    </a:lnTo>
                    <a:lnTo>
                      <a:pt x="681875" y="607961"/>
                    </a:lnTo>
                    <a:lnTo>
                      <a:pt x="681875" y="614807"/>
                    </a:lnTo>
                    <a:lnTo>
                      <a:pt x="689495" y="614807"/>
                    </a:lnTo>
                    <a:lnTo>
                      <a:pt x="689495" y="607961"/>
                    </a:lnTo>
                    <a:lnTo>
                      <a:pt x="691781" y="607961"/>
                    </a:lnTo>
                    <a:lnTo>
                      <a:pt x="691781" y="598055"/>
                    </a:lnTo>
                    <a:lnTo>
                      <a:pt x="694067" y="595769"/>
                    </a:lnTo>
                    <a:lnTo>
                      <a:pt x="694067" y="590435"/>
                    </a:lnTo>
                    <a:lnTo>
                      <a:pt x="696353" y="588149"/>
                    </a:lnTo>
                    <a:lnTo>
                      <a:pt x="696353" y="583577"/>
                    </a:lnTo>
                    <a:lnTo>
                      <a:pt x="699401" y="583577"/>
                    </a:lnTo>
                    <a:lnTo>
                      <a:pt x="699401" y="581291"/>
                    </a:lnTo>
                    <a:lnTo>
                      <a:pt x="701687" y="578243"/>
                    </a:lnTo>
                    <a:lnTo>
                      <a:pt x="701687" y="575957"/>
                    </a:lnTo>
                    <a:lnTo>
                      <a:pt x="703973" y="573671"/>
                    </a:lnTo>
                    <a:lnTo>
                      <a:pt x="703973" y="571385"/>
                    </a:lnTo>
                    <a:lnTo>
                      <a:pt x="706259" y="571385"/>
                    </a:lnTo>
                    <a:lnTo>
                      <a:pt x="706259" y="569099"/>
                    </a:lnTo>
                    <a:lnTo>
                      <a:pt x="708545" y="566051"/>
                    </a:lnTo>
                    <a:lnTo>
                      <a:pt x="708545" y="563765"/>
                    </a:lnTo>
                    <a:lnTo>
                      <a:pt x="711593" y="563765"/>
                    </a:lnTo>
                    <a:lnTo>
                      <a:pt x="711593" y="556145"/>
                    </a:lnTo>
                    <a:close/>
                  </a:path>
                  <a:path w="1936750" h="642620">
                    <a:moveTo>
                      <a:pt x="740537" y="590435"/>
                    </a:moveTo>
                    <a:lnTo>
                      <a:pt x="718439" y="590435"/>
                    </a:lnTo>
                    <a:lnTo>
                      <a:pt x="718439" y="598055"/>
                    </a:lnTo>
                    <a:lnTo>
                      <a:pt x="740537" y="598055"/>
                    </a:lnTo>
                    <a:lnTo>
                      <a:pt x="740537" y="590435"/>
                    </a:lnTo>
                    <a:close/>
                  </a:path>
                  <a:path w="1936750" h="642620">
                    <a:moveTo>
                      <a:pt x="784733" y="569099"/>
                    </a:moveTo>
                    <a:lnTo>
                      <a:pt x="781685" y="569099"/>
                    </a:lnTo>
                    <a:lnTo>
                      <a:pt x="781685" y="563765"/>
                    </a:lnTo>
                    <a:lnTo>
                      <a:pt x="779399" y="563765"/>
                    </a:lnTo>
                    <a:lnTo>
                      <a:pt x="779399" y="561479"/>
                    </a:lnTo>
                    <a:lnTo>
                      <a:pt x="777113" y="559193"/>
                    </a:lnTo>
                    <a:lnTo>
                      <a:pt x="774827" y="559193"/>
                    </a:lnTo>
                    <a:lnTo>
                      <a:pt x="774827" y="556145"/>
                    </a:lnTo>
                    <a:lnTo>
                      <a:pt x="757301" y="556145"/>
                    </a:lnTo>
                    <a:lnTo>
                      <a:pt x="755015" y="559193"/>
                    </a:lnTo>
                    <a:lnTo>
                      <a:pt x="752729" y="559193"/>
                    </a:lnTo>
                    <a:lnTo>
                      <a:pt x="752729" y="561479"/>
                    </a:lnTo>
                    <a:lnTo>
                      <a:pt x="750443" y="561479"/>
                    </a:lnTo>
                    <a:lnTo>
                      <a:pt x="750443" y="563765"/>
                    </a:lnTo>
                    <a:lnTo>
                      <a:pt x="748157" y="563765"/>
                    </a:lnTo>
                    <a:lnTo>
                      <a:pt x="748157" y="573671"/>
                    </a:lnTo>
                    <a:lnTo>
                      <a:pt x="755015" y="573671"/>
                    </a:lnTo>
                    <a:lnTo>
                      <a:pt x="755015" y="566051"/>
                    </a:lnTo>
                    <a:lnTo>
                      <a:pt x="757301" y="566051"/>
                    </a:lnTo>
                    <a:lnTo>
                      <a:pt x="757301" y="563765"/>
                    </a:lnTo>
                    <a:lnTo>
                      <a:pt x="760349" y="563765"/>
                    </a:lnTo>
                    <a:lnTo>
                      <a:pt x="760349" y="561479"/>
                    </a:lnTo>
                    <a:lnTo>
                      <a:pt x="769493" y="561479"/>
                    </a:lnTo>
                    <a:lnTo>
                      <a:pt x="769493" y="563765"/>
                    </a:lnTo>
                    <a:lnTo>
                      <a:pt x="774827" y="563765"/>
                    </a:lnTo>
                    <a:lnTo>
                      <a:pt x="774827" y="569099"/>
                    </a:lnTo>
                    <a:lnTo>
                      <a:pt x="777113" y="569099"/>
                    </a:lnTo>
                    <a:lnTo>
                      <a:pt x="777113" y="573671"/>
                    </a:lnTo>
                    <a:lnTo>
                      <a:pt x="774827" y="575957"/>
                    </a:lnTo>
                    <a:lnTo>
                      <a:pt x="774827" y="578243"/>
                    </a:lnTo>
                    <a:lnTo>
                      <a:pt x="772541" y="581291"/>
                    </a:lnTo>
                    <a:lnTo>
                      <a:pt x="772541" y="583577"/>
                    </a:lnTo>
                    <a:lnTo>
                      <a:pt x="769493" y="583577"/>
                    </a:lnTo>
                    <a:lnTo>
                      <a:pt x="769493" y="585863"/>
                    </a:lnTo>
                    <a:lnTo>
                      <a:pt x="767207" y="585863"/>
                    </a:lnTo>
                    <a:lnTo>
                      <a:pt x="767207" y="588149"/>
                    </a:lnTo>
                    <a:lnTo>
                      <a:pt x="764921" y="588149"/>
                    </a:lnTo>
                    <a:lnTo>
                      <a:pt x="764921" y="590435"/>
                    </a:lnTo>
                    <a:lnTo>
                      <a:pt x="762635" y="590435"/>
                    </a:lnTo>
                    <a:lnTo>
                      <a:pt x="760349" y="593483"/>
                    </a:lnTo>
                    <a:lnTo>
                      <a:pt x="757301" y="593483"/>
                    </a:lnTo>
                    <a:lnTo>
                      <a:pt x="757301" y="595769"/>
                    </a:lnTo>
                    <a:lnTo>
                      <a:pt x="755015" y="595769"/>
                    </a:lnTo>
                    <a:lnTo>
                      <a:pt x="755015" y="598055"/>
                    </a:lnTo>
                    <a:lnTo>
                      <a:pt x="752729" y="598055"/>
                    </a:lnTo>
                    <a:lnTo>
                      <a:pt x="752729" y="600341"/>
                    </a:lnTo>
                    <a:lnTo>
                      <a:pt x="750443" y="600341"/>
                    </a:lnTo>
                    <a:lnTo>
                      <a:pt x="750443" y="602627"/>
                    </a:lnTo>
                    <a:lnTo>
                      <a:pt x="748157" y="602627"/>
                    </a:lnTo>
                    <a:lnTo>
                      <a:pt x="748157" y="607961"/>
                    </a:lnTo>
                    <a:lnTo>
                      <a:pt x="745109" y="607961"/>
                    </a:lnTo>
                    <a:lnTo>
                      <a:pt x="745109" y="614807"/>
                    </a:lnTo>
                    <a:lnTo>
                      <a:pt x="784733" y="614807"/>
                    </a:lnTo>
                    <a:lnTo>
                      <a:pt x="784733" y="607961"/>
                    </a:lnTo>
                    <a:lnTo>
                      <a:pt x="755015" y="607961"/>
                    </a:lnTo>
                    <a:lnTo>
                      <a:pt x="755015" y="605675"/>
                    </a:lnTo>
                    <a:lnTo>
                      <a:pt x="757301" y="605675"/>
                    </a:lnTo>
                    <a:lnTo>
                      <a:pt x="757301" y="602627"/>
                    </a:lnTo>
                    <a:lnTo>
                      <a:pt x="760349" y="602627"/>
                    </a:lnTo>
                    <a:lnTo>
                      <a:pt x="760349" y="600341"/>
                    </a:lnTo>
                    <a:lnTo>
                      <a:pt x="762635" y="600341"/>
                    </a:lnTo>
                    <a:lnTo>
                      <a:pt x="762635" y="598055"/>
                    </a:lnTo>
                    <a:lnTo>
                      <a:pt x="764921" y="598055"/>
                    </a:lnTo>
                    <a:lnTo>
                      <a:pt x="764921" y="595769"/>
                    </a:lnTo>
                    <a:lnTo>
                      <a:pt x="769493" y="595769"/>
                    </a:lnTo>
                    <a:lnTo>
                      <a:pt x="769493" y="593483"/>
                    </a:lnTo>
                    <a:lnTo>
                      <a:pt x="772541" y="593483"/>
                    </a:lnTo>
                    <a:lnTo>
                      <a:pt x="772541" y="590435"/>
                    </a:lnTo>
                    <a:lnTo>
                      <a:pt x="774827" y="590435"/>
                    </a:lnTo>
                    <a:lnTo>
                      <a:pt x="774827" y="588149"/>
                    </a:lnTo>
                    <a:lnTo>
                      <a:pt x="777113" y="588149"/>
                    </a:lnTo>
                    <a:lnTo>
                      <a:pt x="777113" y="585863"/>
                    </a:lnTo>
                    <a:lnTo>
                      <a:pt x="779399" y="585863"/>
                    </a:lnTo>
                    <a:lnTo>
                      <a:pt x="779399" y="581291"/>
                    </a:lnTo>
                    <a:lnTo>
                      <a:pt x="781685" y="581291"/>
                    </a:lnTo>
                    <a:lnTo>
                      <a:pt x="781685" y="575957"/>
                    </a:lnTo>
                    <a:lnTo>
                      <a:pt x="784733" y="575957"/>
                    </a:lnTo>
                    <a:lnTo>
                      <a:pt x="784733" y="569099"/>
                    </a:lnTo>
                    <a:close/>
                  </a:path>
                  <a:path w="1936750" h="642620">
                    <a:moveTo>
                      <a:pt x="959954" y="569099"/>
                    </a:moveTo>
                    <a:lnTo>
                      <a:pt x="957668" y="569099"/>
                    </a:lnTo>
                    <a:lnTo>
                      <a:pt x="957668" y="563765"/>
                    </a:lnTo>
                    <a:lnTo>
                      <a:pt x="954620" y="563765"/>
                    </a:lnTo>
                    <a:lnTo>
                      <a:pt x="954620" y="561479"/>
                    </a:lnTo>
                    <a:lnTo>
                      <a:pt x="952334" y="561479"/>
                    </a:lnTo>
                    <a:lnTo>
                      <a:pt x="952334" y="559193"/>
                    </a:lnTo>
                    <a:lnTo>
                      <a:pt x="950048" y="559193"/>
                    </a:lnTo>
                    <a:lnTo>
                      <a:pt x="950048" y="556145"/>
                    </a:lnTo>
                    <a:lnTo>
                      <a:pt x="930249" y="556145"/>
                    </a:lnTo>
                    <a:lnTo>
                      <a:pt x="930249" y="559193"/>
                    </a:lnTo>
                    <a:lnTo>
                      <a:pt x="927963" y="559193"/>
                    </a:lnTo>
                    <a:lnTo>
                      <a:pt x="927963" y="561479"/>
                    </a:lnTo>
                    <a:lnTo>
                      <a:pt x="925677" y="561479"/>
                    </a:lnTo>
                    <a:lnTo>
                      <a:pt x="925677" y="563765"/>
                    </a:lnTo>
                    <a:lnTo>
                      <a:pt x="923391" y="563765"/>
                    </a:lnTo>
                    <a:lnTo>
                      <a:pt x="923391" y="571385"/>
                    </a:lnTo>
                    <a:lnTo>
                      <a:pt x="921105" y="571385"/>
                    </a:lnTo>
                    <a:lnTo>
                      <a:pt x="921105" y="573671"/>
                    </a:lnTo>
                    <a:lnTo>
                      <a:pt x="927963" y="573671"/>
                    </a:lnTo>
                    <a:lnTo>
                      <a:pt x="927963" y="571385"/>
                    </a:lnTo>
                    <a:lnTo>
                      <a:pt x="930249" y="571385"/>
                    </a:lnTo>
                    <a:lnTo>
                      <a:pt x="930249" y="566051"/>
                    </a:lnTo>
                    <a:lnTo>
                      <a:pt x="933297" y="566051"/>
                    </a:lnTo>
                    <a:lnTo>
                      <a:pt x="933297" y="563765"/>
                    </a:lnTo>
                    <a:lnTo>
                      <a:pt x="935583" y="563765"/>
                    </a:lnTo>
                    <a:lnTo>
                      <a:pt x="935583" y="561479"/>
                    </a:lnTo>
                    <a:lnTo>
                      <a:pt x="945489" y="561479"/>
                    </a:lnTo>
                    <a:lnTo>
                      <a:pt x="945489" y="563765"/>
                    </a:lnTo>
                    <a:lnTo>
                      <a:pt x="947762" y="563765"/>
                    </a:lnTo>
                    <a:lnTo>
                      <a:pt x="947762" y="566051"/>
                    </a:lnTo>
                    <a:lnTo>
                      <a:pt x="950048" y="566051"/>
                    </a:lnTo>
                    <a:lnTo>
                      <a:pt x="950048" y="571385"/>
                    </a:lnTo>
                    <a:lnTo>
                      <a:pt x="952334" y="571385"/>
                    </a:lnTo>
                    <a:lnTo>
                      <a:pt x="952334" y="573671"/>
                    </a:lnTo>
                    <a:lnTo>
                      <a:pt x="950048" y="573671"/>
                    </a:lnTo>
                    <a:lnTo>
                      <a:pt x="950048" y="578243"/>
                    </a:lnTo>
                    <a:lnTo>
                      <a:pt x="947762" y="578243"/>
                    </a:lnTo>
                    <a:lnTo>
                      <a:pt x="947762" y="583577"/>
                    </a:lnTo>
                    <a:lnTo>
                      <a:pt x="945489" y="583577"/>
                    </a:lnTo>
                    <a:lnTo>
                      <a:pt x="945489" y="585863"/>
                    </a:lnTo>
                    <a:lnTo>
                      <a:pt x="942441" y="585863"/>
                    </a:lnTo>
                    <a:lnTo>
                      <a:pt x="942441" y="588149"/>
                    </a:lnTo>
                    <a:lnTo>
                      <a:pt x="940155" y="588149"/>
                    </a:lnTo>
                    <a:lnTo>
                      <a:pt x="940155" y="590435"/>
                    </a:lnTo>
                    <a:lnTo>
                      <a:pt x="935583" y="590435"/>
                    </a:lnTo>
                    <a:lnTo>
                      <a:pt x="935583" y="593483"/>
                    </a:lnTo>
                    <a:lnTo>
                      <a:pt x="933297" y="593483"/>
                    </a:lnTo>
                    <a:lnTo>
                      <a:pt x="933297" y="595769"/>
                    </a:lnTo>
                    <a:lnTo>
                      <a:pt x="930249" y="595769"/>
                    </a:lnTo>
                    <a:lnTo>
                      <a:pt x="930249" y="598055"/>
                    </a:lnTo>
                    <a:lnTo>
                      <a:pt x="927963" y="598055"/>
                    </a:lnTo>
                    <a:lnTo>
                      <a:pt x="927963" y="600341"/>
                    </a:lnTo>
                    <a:lnTo>
                      <a:pt x="925677" y="600341"/>
                    </a:lnTo>
                    <a:lnTo>
                      <a:pt x="925677" y="602627"/>
                    </a:lnTo>
                    <a:lnTo>
                      <a:pt x="923391" y="602627"/>
                    </a:lnTo>
                    <a:lnTo>
                      <a:pt x="923391" y="607961"/>
                    </a:lnTo>
                    <a:lnTo>
                      <a:pt x="921105" y="607961"/>
                    </a:lnTo>
                    <a:lnTo>
                      <a:pt x="921105" y="614807"/>
                    </a:lnTo>
                    <a:lnTo>
                      <a:pt x="959954" y="614807"/>
                    </a:lnTo>
                    <a:lnTo>
                      <a:pt x="959954" y="607961"/>
                    </a:lnTo>
                    <a:lnTo>
                      <a:pt x="930249" y="607961"/>
                    </a:lnTo>
                    <a:lnTo>
                      <a:pt x="930249" y="605675"/>
                    </a:lnTo>
                    <a:lnTo>
                      <a:pt x="933297" y="605675"/>
                    </a:lnTo>
                    <a:lnTo>
                      <a:pt x="933297" y="602627"/>
                    </a:lnTo>
                    <a:lnTo>
                      <a:pt x="935583" y="602627"/>
                    </a:lnTo>
                    <a:lnTo>
                      <a:pt x="935583" y="600341"/>
                    </a:lnTo>
                    <a:lnTo>
                      <a:pt x="937869" y="600341"/>
                    </a:lnTo>
                    <a:lnTo>
                      <a:pt x="937869" y="598055"/>
                    </a:lnTo>
                    <a:lnTo>
                      <a:pt x="940155" y="598055"/>
                    </a:lnTo>
                    <a:lnTo>
                      <a:pt x="940155" y="595769"/>
                    </a:lnTo>
                    <a:lnTo>
                      <a:pt x="942441" y="595769"/>
                    </a:lnTo>
                    <a:lnTo>
                      <a:pt x="945489" y="593483"/>
                    </a:lnTo>
                    <a:lnTo>
                      <a:pt x="947762" y="590435"/>
                    </a:lnTo>
                    <a:lnTo>
                      <a:pt x="950048" y="590435"/>
                    </a:lnTo>
                    <a:lnTo>
                      <a:pt x="950048" y="588149"/>
                    </a:lnTo>
                    <a:lnTo>
                      <a:pt x="952334" y="588149"/>
                    </a:lnTo>
                    <a:lnTo>
                      <a:pt x="952334" y="585863"/>
                    </a:lnTo>
                    <a:lnTo>
                      <a:pt x="954620" y="585863"/>
                    </a:lnTo>
                    <a:lnTo>
                      <a:pt x="954620" y="581291"/>
                    </a:lnTo>
                    <a:lnTo>
                      <a:pt x="957668" y="581291"/>
                    </a:lnTo>
                    <a:lnTo>
                      <a:pt x="957668" y="573671"/>
                    </a:lnTo>
                    <a:lnTo>
                      <a:pt x="959954" y="573671"/>
                    </a:lnTo>
                    <a:lnTo>
                      <a:pt x="959954" y="569099"/>
                    </a:lnTo>
                    <a:close/>
                  </a:path>
                  <a:path w="1936750" h="642620">
                    <a:moveTo>
                      <a:pt x="969860" y="19037"/>
                    </a:moveTo>
                    <a:lnTo>
                      <a:pt x="966812" y="19037"/>
                    </a:lnTo>
                    <a:lnTo>
                      <a:pt x="966812" y="14465"/>
                    </a:lnTo>
                    <a:lnTo>
                      <a:pt x="964526" y="14465"/>
                    </a:lnTo>
                    <a:lnTo>
                      <a:pt x="964526" y="12166"/>
                    </a:lnTo>
                    <a:lnTo>
                      <a:pt x="962240" y="12166"/>
                    </a:lnTo>
                    <a:lnTo>
                      <a:pt x="962240" y="9118"/>
                    </a:lnTo>
                    <a:lnTo>
                      <a:pt x="957668" y="9118"/>
                    </a:lnTo>
                    <a:lnTo>
                      <a:pt x="957668" y="6832"/>
                    </a:lnTo>
                    <a:lnTo>
                      <a:pt x="942441" y="6832"/>
                    </a:lnTo>
                    <a:lnTo>
                      <a:pt x="942441" y="9118"/>
                    </a:lnTo>
                    <a:lnTo>
                      <a:pt x="937869" y="9118"/>
                    </a:lnTo>
                    <a:lnTo>
                      <a:pt x="937869" y="12166"/>
                    </a:lnTo>
                    <a:lnTo>
                      <a:pt x="935583" y="12166"/>
                    </a:lnTo>
                    <a:lnTo>
                      <a:pt x="935583" y="14465"/>
                    </a:lnTo>
                    <a:lnTo>
                      <a:pt x="933297" y="14465"/>
                    </a:lnTo>
                    <a:lnTo>
                      <a:pt x="933297" y="24358"/>
                    </a:lnTo>
                    <a:lnTo>
                      <a:pt x="940155" y="24358"/>
                    </a:lnTo>
                    <a:lnTo>
                      <a:pt x="940155" y="16738"/>
                    </a:lnTo>
                    <a:lnTo>
                      <a:pt x="942441" y="16738"/>
                    </a:lnTo>
                    <a:lnTo>
                      <a:pt x="942441" y="14465"/>
                    </a:lnTo>
                    <a:lnTo>
                      <a:pt x="947762" y="14465"/>
                    </a:lnTo>
                    <a:lnTo>
                      <a:pt x="947762" y="12166"/>
                    </a:lnTo>
                    <a:lnTo>
                      <a:pt x="952334" y="12166"/>
                    </a:lnTo>
                    <a:lnTo>
                      <a:pt x="952334" y="14465"/>
                    </a:lnTo>
                    <a:lnTo>
                      <a:pt x="957668" y="14465"/>
                    </a:lnTo>
                    <a:lnTo>
                      <a:pt x="957668" y="16738"/>
                    </a:lnTo>
                    <a:lnTo>
                      <a:pt x="959954" y="16738"/>
                    </a:lnTo>
                    <a:lnTo>
                      <a:pt x="959954" y="19037"/>
                    </a:lnTo>
                    <a:lnTo>
                      <a:pt x="962240" y="19037"/>
                    </a:lnTo>
                    <a:lnTo>
                      <a:pt x="962240" y="26644"/>
                    </a:lnTo>
                    <a:lnTo>
                      <a:pt x="959954" y="26644"/>
                    </a:lnTo>
                    <a:lnTo>
                      <a:pt x="959954" y="31216"/>
                    </a:lnTo>
                    <a:lnTo>
                      <a:pt x="957668" y="31216"/>
                    </a:lnTo>
                    <a:lnTo>
                      <a:pt x="957668" y="33515"/>
                    </a:lnTo>
                    <a:lnTo>
                      <a:pt x="954620" y="33515"/>
                    </a:lnTo>
                    <a:lnTo>
                      <a:pt x="954620" y="36563"/>
                    </a:lnTo>
                    <a:lnTo>
                      <a:pt x="952334" y="36563"/>
                    </a:lnTo>
                    <a:lnTo>
                      <a:pt x="952334" y="38836"/>
                    </a:lnTo>
                    <a:lnTo>
                      <a:pt x="950048" y="38836"/>
                    </a:lnTo>
                    <a:lnTo>
                      <a:pt x="950048" y="41122"/>
                    </a:lnTo>
                    <a:lnTo>
                      <a:pt x="947762" y="41122"/>
                    </a:lnTo>
                    <a:lnTo>
                      <a:pt x="947762" y="43408"/>
                    </a:lnTo>
                    <a:lnTo>
                      <a:pt x="945489" y="43408"/>
                    </a:lnTo>
                    <a:lnTo>
                      <a:pt x="945489" y="46456"/>
                    </a:lnTo>
                    <a:lnTo>
                      <a:pt x="942441" y="46456"/>
                    </a:lnTo>
                    <a:lnTo>
                      <a:pt x="937869" y="51041"/>
                    </a:lnTo>
                    <a:lnTo>
                      <a:pt x="935583" y="51041"/>
                    </a:lnTo>
                    <a:lnTo>
                      <a:pt x="935583" y="55613"/>
                    </a:lnTo>
                    <a:lnTo>
                      <a:pt x="933297" y="55613"/>
                    </a:lnTo>
                    <a:lnTo>
                      <a:pt x="933297" y="58648"/>
                    </a:lnTo>
                    <a:lnTo>
                      <a:pt x="930249" y="60934"/>
                    </a:lnTo>
                    <a:lnTo>
                      <a:pt x="930249" y="65506"/>
                    </a:lnTo>
                    <a:lnTo>
                      <a:pt x="969860" y="65506"/>
                    </a:lnTo>
                    <a:lnTo>
                      <a:pt x="969860" y="58648"/>
                    </a:lnTo>
                    <a:lnTo>
                      <a:pt x="940155" y="58648"/>
                    </a:lnTo>
                    <a:lnTo>
                      <a:pt x="942441" y="55613"/>
                    </a:lnTo>
                    <a:lnTo>
                      <a:pt x="942441" y="53314"/>
                    </a:lnTo>
                    <a:lnTo>
                      <a:pt x="945489" y="53314"/>
                    </a:lnTo>
                    <a:lnTo>
                      <a:pt x="945489" y="51041"/>
                    </a:lnTo>
                    <a:lnTo>
                      <a:pt x="947762" y="51041"/>
                    </a:lnTo>
                    <a:lnTo>
                      <a:pt x="950048" y="48742"/>
                    </a:lnTo>
                    <a:lnTo>
                      <a:pt x="952334" y="48742"/>
                    </a:lnTo>
                    <a:lnTo>
                      <a:pt x="952334" y="46456"/>
                    </a:lnTo>
                    <a:lnTo>
                      <a:pt x="954620" y="46456"/>
                    </a:lnTo>
                    <a:lnTo>
                      <a:pt x="954620" y="43408"/>
                    </a:lnTo>
                    <a:lnTo>
                      <a:pt x="957668" y="43408"/>
                    </a:lnTo>
                    <a:lnTo>
                      <a:pt x="957668" y="41122"/>
                    </a:lnTo>
                    <a:lnTo>
                      <a:pt x="959954" y="41122"/>
                    </a:lnTo>
                    <a:lnTo>
                      <a:pt x="959954" y="38836"/>
                    </a:lnTo>
                    <a:lnTo>
                      <a:pt x="962240" y="38836"/>
                    </a:lnTo>
                    <a:lnTo>
                      <a:pt x="962240" y="36563"/>
                    </a:lnTo>
                    <a:lnTo>
                      <a:pt x="964526" y="36563"/>
                    </a:lnTo>
                    <a:lnTo>
                      <a:pt x="964526" y="33515"/>
                    </a:lnTo>
                    <a:lnTo>
                      <a:pt x="966812" y="33515"/>
                    </a:lnTo>
                    <a:lnTo>
                      <a:pt x="966812" y="26644"/>
                    </a:lnTo>
                    <a:lnTo>
                      <a:pt x="969860" y="26644"/>
                    </a:lnTo>
                    <a:lnTo>
                      <a:pt x="969860" y="19037"/>
                    </a:lnTo>
                    <a:close/>
                  </a:path>
                  <a:path w="1936750" h="642620">
                    <a:moveTo>
                      <a:pt x="1003388" y="556145"/>
                    </a:moveTo>
                    <a:lnTo>
                      <a:pt x="966812" y="556145"/>
                    </a:lnTo>
                    <a:lnTo>
                      <a:pt x="966812" y="563765"/>
                    </a:lnTo>
                    <a:lnTo>
                      <a:pt x="994244" y="563765"/>
                    </a:lnTo>
                    <a:lnTo>
                      <a:pt x="994244" y="566051"/>
                    </a:lnTo>
                    <a:lnTo>
                      <a:pt x="991196" y="566051"/>
                    </a:lnTo>
                    <a:lnTo>
                      <a:pt x="991196" y="571385"/>
                    </a:lnTo>
                    <a:lnTo>
                      <a:pt x="988910" y="571385"/>
                    </a:lnTo>
                    <a:lnTo>
                      <a:pt x="988910" y="573671"/>
                    </a:lnTo>
                    <a:lnTo>
                      <a:pt x="986624" y="573671"/>
                    </a:lnTo>
                    <a:lnTo>
                      <a:pt x="986624" y="578243"/>
                    </a:lnTo>
                    <a:lnTo>
                      <a:pt x="984338" y="578243"/>
                    </a:lnTo>
                    <a:lnTo>
                      <a:pt x="984338" y="583577"/>
                    </a:lnTo>
                    <a:lnTo>
                      <a:pt x="982052" y="583577"/>
                    </a:lnTo>
                    <a:lnTo>
                      <a:pt x="982052" y="588149"/>
                    </a:lnTo>
                    <a:lnTo>
                      <a:pt x="979004" y="588149"/>
                    </a:lnTo>
                    <a:lnTo>
                      <a:pt x="979004" y="595769"/>
                    </a:lnTo>
                    <a:lnTo>
                      <a:pt x="976718" y="598055"/>
                    </a:lnTo>
                    <a:lnTo>
                      <a:pt x="976718" y="607961"/>
                    </a:lnTo>
                    <a:lnTo>
                      <a:pt x="974432" y="607961"/>
                    </a:lnTo>
                    <a:lnTo>
                      <a:pt x="974432" y="614807"/>
                    </a:lnTo>
                    <a:lnTo>
                      <a:pt x="982052" y="614807"/>
                    </a:lnTo>
                    <a:lnTo>
                      <a:pt x="982052" y="610247"/>
                    </a:lnTo>
                    <a:lnTo>
                      <a:pt x="984338" y="610247"/>
                    </a:lnTo>
                    <a:lnTo>
                      <a:pt x="984338" y="598055"/>
                    </a:lnTo>
                    <a:lnTo>
                      <a:pt x="986624" y="598055"/>
                    </a:lnTo>
                    <a:lnTo>
                      <a:pt x="986624" y="590435"/>
                    </a:lnTo>
                    <a:lnTo>
                      <a:pt x="988910" y="590435"/>
                    </a:lnTo>
                    <a:lnTo>
                      <a:pt x="988910" y="585863"/>
                    </a:lnTo>
                    <a:lnTo>
                      <a:pt x="991196" y="583577"/>
                    </a:lnTo>
                    <a:lnTo>
                      <a:pt x="991196" y="581291"/>
                    </a:lnTo>
                    <a:lnTo>
                      <a:pt x="994244" y="578243"/>
                    </a:lnTo>
                    <a:lnTo>
                      <a:pt x="994244" y="575957"/>
                    </a:lnTo>
                    <a:lnTo>
                      <a:pt x="996530" y="575957"/>
                    </a:lnTo>
                    <a:lnTo>
                      <a:pt x="996530" y="571385"/>
                    </a:lnTo>
                    <a:lnTo>
                      <a:pt x="998816" y="571385"/>
                    </a:lnTo>
                    <a:lnTo>
                      <a:pt x="998816" y="569099"/>
                    </a:lnTo>
                    <a:lnTo>
                      <a:pt x="1001102" y="569099"/>
                    </a:lnTo>
                    <a:lnTo>
                      <a:pt x="1001102" y="566051"/>
                    </a:lnTo>
                    <a:lnTo>
                      <a:pt x="1003388" y="563765"/>
                    </a:lnTo>
                    <a:lnTo>
                      <a:pt x="1003388" y="556145"/>
                    </a:lnTo>
                    <a:close/>
                  </a:path>
                  <a:path w="1936750" h="642620">
                    <a:moveTo>
                      <a:pt x="1015580" y="6832"/>
                    </a:moveTo>
                    <a:lnTo>
                      <a:pt x="976718" y="6832"/>
                    </a:lnTo>
                    <a:lnTo>
                      <a:pt x="976718" y="14465"/>
                    </a:lnTo>
                    <a:lnTo>
                      <a:pt x="1006436" y="14465"/>
                    </a:lnTo>
                    <a:lnTo>
                      <a:pt x="1003388" y="16738"/>
                    </a:lnTo>
                    <a:lnTo>
                      <a:pt x="1003388" y="19037"/>
                    </a:lnTo>
                    <a:lnTo>
                      <a:pt x="1001102" y="19037"/>
                    </a:lnTo>
                    <a:lnTo>
                      <a:pt x="1001102" y="21310"/>
                    </a:lnTo>
                    <a:lnTo>
                      <a:pt x="998816" y="21310"/>
                    </a:lnTo>
                    <a:lnTo>
                      <a:pt x="998816" y="26644"/>
                    </a:lnTo>
                    <a:lnTo>
                      <a:pt x="996530" y="26644"/>
                    </a:lnTo>
                    <a:lnTo>
                      <a:pt x="996530" y="31216"/>
                    </a:lnTo>
                    <a:lnTo>
                      <a:pt x="994244" y="31216"/>
                    </a:lnTo>
                    <a:lnTo>
                      <a:pt x="994244" y="36563"/>
                    </a:lnTo>
                    <a:lnTo>
                      <a:pt x="991196" y="36563"/>
                    </a:lnTo>
                    <a:lnTo>
                      <a:pt x="991196" y="41122"/>
                    </a:lnTo>
                    <a:lnTo>
                      <a:pt x="988910" y="41122"/>
                    </a:lnTo>
                    <a:lnTo>
                      <a:pt x="988910" y="48742"/>
                    </a:lnTo>
                    <a:lnTo>
                      <a:pt x="986624" y="48742"/>
                    </a:lnTo>
                    <a:lnTo>
                      <a:pt x="986624" y="63220"/>
                    </a:lnTo>
                    <a:lnTo>
                      <a:pt x="984338" y="63220"/>
                    </a:lnTo>
                    <a:lnTo>
                      <a:pt x="984338" y="65506"/>
                    </a:lnTo>
                    <a:lnTo>
                      <a:pt x="991196" y="65506"/>
                    </a:lnTo>
                    <a:lnTo>
                      <a:pt x="991196" y="63220"/>
                    </a:lnTo>
                    <a:lnTo>
                      <a:pt x="994244" y="63220"/>
                    </a:lnTo>
                    <a:lnTo>
                      <a:pt x="994244" y="51041"/>
                    </a:lnTo>
                    <a:lnTo>
                      <a:pt x="996530" y="51041"/>
                    </a:lnTo>
                    <a:lnTo>
                      <a:pt x="996530" y="43408"/>
                    </a:lnTo>
                    <a:lnTo>
                      <a:pt x="998816" y="43408"/>
                    </a:lnTo>
                    <a:lnTo>
                      <a:pt x="998816" y="36563"/>
                    </a:lnTo>
                    <a:lnTo>
                      <a:pt x="1001102" y="36563"/>
                    </a:lnTo>
                    <a:lnTo>
                      <a:pt x="1001102" y="31216"/>
                    </a:lnTo>
                    <a:lnTo>
                      <a:pt x="1003388" y="31216"/>
                    </a:lnTo>
                    <a:lnTo>
                      <a:pt x="1003388" y="26644"/>
                    </a:lnTo>
                    <a:lnTo>
                      <a:pt x="1006436" y="26644"/>
                    </a:lnTo>
                    <a:lnTo>
                      <a:pt x="1006436" y="24358"/>
                    </a:lnTo>
                    <a:lnTo>
                      <a:pt x="1008722" y="24358"/>
                    </a:lnTo>
                    <a:lnTo>
                      <a:pt x="1008722" y="19037"/>
                    </a:lnTo>
                    <a:lnTo>
                      <a:pt x="1011008" y="19037"/>
                    </a:lnTo>
                    <a:lnTo>
                      <a:pt x="1011008" y="16738"/>
                    </a:lnTo>
                    <a:lnTo>
                      <a:pt x="1013294" y="16738"/>
                    </a:lnTo>
                    <a:lnTo>
                      <a:pt x="1013294" y="14465"/>
                    </a:lnTo>
                    <a:lnTo>
                      <a:pt x="1015580" y="14465"/>
                    </a:lnTo>
                    <a:lnTo>
                      <a:pt x="1015580" y="6832"/>
                    </a:lnTo>
                    <a:close/>
                  </a:path>
                  <a:path w="1936750" h="642620">
                    <a:moveTo>
                      <a:pt x="1033106" y="590435"/>
                    </a:moveTo>
                    <a:lnTo>
                      <a:pt x="1011008" y="590435"/>
                    </a:lnTo>
                    <a:lnTo>
                      <a:pt x="1011008" y="598055"/>
                    </a:lnTo>
                    <a:lnTo>
                      <a:pt x="1033106" y="598055"/>
                    </a:lnTo>
                    <a:lnTo>
                      <a:pt x="1033106" y="590435"/>
                    </a:lnTo>
                    <a:close/>
                  </a:path>
                  <a:path w="1936750" h="642620">
                    <a:moveTo>
                      <a:pt x="1042250" y="41122"/>
                    </a:moveTo>
                    <a:lnTo>
                      <a:pt x="1020914" y="41122"/>
                    </a:lnTo>
                    <a:lnTo>
                      <a:pt x="1020914" y="48742"/>
                    </a:lnTo>
                    <a:lnTo>
                      <a:pt x="1042250" y="48742"/>
                    </a:lnTo>
                    <a:lnTo>
                      <a:pt x="1042250" y="41122"/>
                    </a:lnTo>
                    <a:close/>
                  </a:path>
                  <a:path w="1936750" h="642620">
                    <a:moveTo>
                      <a:pt x="1076528" y="566051"/>
                    </a:moveTo>
                    <a:lnTo>
                      <a:pt x="1074242" y="566051"/>
                    </a:lnTo>
                    <a:lnTo>
                      <a:pt x="1074242" y="563765"/>
                    </a:lnTo>
                    <a:lnTo>
                      <a:pt x="1071956" y="561479"/>
                    </a:lnTo>
                    <a:lnTo>
                      <a:pt x="1071956" y="559193"/>
                    </a:lnTo>
                    <a:lnTo>
                      <a:pt x="1066622" y="559193"/>
                    </a:lnTo>
                    <a:lnTo>
                      <a:pt x="1066622" y="556145"/>
                    </a:lnTo>
                    <a:lnTo>
                      <a:pt x="1049858" y="556145"/>
                    </a:lnTo>
                    <a:lnTo>
                      <a:pt x="1047572" y="559193"/>
                    </a:lnTo>
                    <a:lnTo>
                      <a:pt x="1045286" y="559193"/>
                    </a:lnTo>
                    <a:lnTo>
                      <a:pt x="1045286" y="561479"/>
                    </a:lnTo>
                    <a:lnTo>
                      <a:pt x="1042238" y="561479"/>
                    </a:lnTo>
                    <a:lnTo>
                      <a:pt x="1042238" y="563765"/>
                    </a:lnTo>
                    <a:lnTo>
                      <a:pt x="1039952" y="563765"/>
                    </a:lnTo>
                    <a:lnTo>
                      <a:pt x="1039952" y="573671"/>
                    </a:lnTo>
                    <a:lnTo>
                      <a:pt x="1047572" y="573671"/>
                    </a:lnTo>
                    <a:lnTo>
                      <a:pt x="1047572" y="566051"/>
                    </a:lnTo>
                    <a:lnTo>
                      <a:pt x="1049858" y="566051"/>
                    </a:lnTo>
                    <a:lnTo>
                      <a:pt x="1049858" y="563765"/>
                    </a:lnTo>
                    <a:lnTo>
                      <a:pt x="1052144" y="563765"/>
                    </a:lnTo>
                    <a:lnTo>
                      <a:pt x="1052144" y="561479"/>
                    </a:lnTo>
                    <a:lnTo>
                      <a:pt x="1062050" y="561479"/>
                    </a:lnTo>
                    <a:lnTo>
                      <a:pt x="1062050" y="563765"/>
                    </a:lnTo>
                    <a:lnTo>
                      <a:pt x="1066622" y="563765"/>
                    </a:lnTo>
                    <a:lnTo>
                      <a:pt x="1066622" y="569099"/>
                    </a:lnTo>
                    <a:lnTo>
                      <a:pt x="1069670" y="569099"/>
                    </a:lnTo>
                    <a:lnTo>
                      <a:pt x="1069670" y="575957"/>
                    </a:lnTo>
                    <a:lnTo>
                      <a:pt x="1066622" y="575957"/>
                    </a:lnTo>
                    <a:lnTo>
                      <a:pt x="1066622" y="581291"/>
                    </a:lnTo>
                    <a:lnTo>
                      <a:pt x="1064336" y="581291"/>
                    </a:lnTo>
                    <a:lnTo>
                      <a:pt x="1064336" y="583577"/>
                    </a:lnTo>
                    <a:lnTo>
                      <a:pt x="1062050" y="583577"/>
                    </a:lnTo>
                    <a:lnTo>
                      <a:pt x="1062050" y="585863"/>
                    </a:lnTo>
                    <a:lnTo>
                      <a:pt x="1059764" y="585863"/>
                    </a:lnTo>
                    <a:lnTo>
                      <a:pt x="1059764" y="588149"/>
                    </a:lnTo>
                    <a:lnTo>
                      <a:pt x="1057478" y="588149"/>
                    </a:lnTo>
                    <a:lnTo>
                      <a:pt x="1057478" y="590435"/>
                    </a:lnTo>
                    <a:lnTo>
                      <a:pt x="1054430" y="590435"/>
                    </a:lnTo>
                    <a:lnTo>
                      <a:pt x="1052144" y="593483"/>
                    </a:lnTo>
                    <a:lnTo>
                      <a:pt x="1049858" y="595769"/>
                    </a:lnTo>
                    <a:lnTo>
                      <a:pt x="1047572" y="595769"/>
                    </a:lnTo>
                    <a:lnTo>
                      <a:pt x="1047572" y="598055"/>
                    </a:lnTo>
                    <a:lnTo>
                      <a:pt x="1045286" y="598055"/>
                    </a:lnTo>
                    <a:lnTo>
                      <a:pt x="1045286" y="600341"/>
                    </a:lnTo>
                    <a:lnTo>
                      <a:pt x="1042238" y="600341"/>
                    </a:lnTo>
                    <a:lnTo>
                      <a:pt x="1042238" y="602627"/>
                    </a:lnTo>
                    <a:lnTo>
                      <a:pt x="1039952" y="605675"/>
                    </a:lnTo>
                    <a:lnTo>
                      <a:pt x="1039952" y="607961"/>
                    </a:lnTo>
                    <a:lnTo>
                      <a:pt x="1037666" y="607961"/>
                    </a:lnTo>
                    <a:lnTo>
                      <a:pt x="1037666" y="614807"/>
                    </a:lnTo>
                    <a:lnTo>
                      <a:pt x="1076528" y="614807"/>
                    </a:lnTo>
                    <a:lnTo>
                      <a:pt x="1076528" y="607961"/>
                    </a:lnTo>
                    <a:lnTo>
                      <a:pt x="1047572" y="607961"/>
                    </a:lnTo>
                    <a:lnTo>
                      <a:pt x="1047572" y="605675"/>
                    </a:lnTo>
                    <a:lnTo>
                      <a:pt x="1049858" y="605675"/>
                    </a:lnTo>
                    <a:lnTo>
                      <a:pt x="1049858" y="602627"/>
                    </a:lnTo>
                    <a:lnTo>
                      <a:pt x="1052144" y="602627"/>
                    </a:lnTo>
                    <a:lnTo>
                      <a:pt x="1052144" y="600341"/>
                    </a:lnTo>
                    <a:lnTo>
                      <a:pt x="1054430" y="600341"/>
                    </a:lnTo>
                    <a:lnTo>
                      <a:pt x="1054430" y="598055"/>
                    </a:lnTo>
                    <a:lnTo>
                      <a:pt x="1057478" y="598055"/>
                    </a:lnTo>
                    <a:lnTo>
                      <a:pt x="1059764" y="595769"/>
                    </a:lnTo>
                    <a:lnTo>
                      <a:pt x="1062050" y="595769"/>
                    </a:lnTo>
                    <a:lnTo>
                      <a:pt x="1062050" y="593483"/>
                    </a:lnTo>
                    <a:lnTo>
                      <a:pt x="1064336" y="593483"/>
                    </a:lnTo>
                    <a:lnTo>
                      <a:pt x="1064336" y="590435"/>
                    </a:lnTo>
                    <a:lnTo>
                      <a:pt x="1066622" y="590435"/>
                    </a:lnTo>
                    <a:lnTo>
                      <a:pt x="1066622" y="588149"/>
                    </a:lnTo>
                    <a:lnTo>
                      <a:pt x="1069670" y="588149"/>
                    </a:lnTo>
                    <a:lnTo>
                      <a:pt x="1069670" y="585863"/>
                    </a:lnTo>
                    <a:lnTo>
                      <a:pt x="1071956" y="585863"/>
                    </a:lnTo>
                    <a:lnTo>
                      <a:pt x="1071956" y="583577"/>
                    </a:lnTo>
                    <a:lnTo>
                      <a:pt x="1074242" y="581291"/>
                    </a:lnTo>
                    <a:lnTo>
                      <a:pt x="1074242" y="575957"/>
                    </a:lnTo>
                    <a:lnTo>
                      <a:pt x="1076528" y="575957"/>
                    </a:lnTo>
                    <a:lnTo>
                      <a:pt x="1076528" y="566051"/>
                    </a:lnTo>
                    <a:close/>
                  </a:path>
                  <a:path w="1936750" h="642620">
                    <a:moveTo>
                      <a:pt x="1076528" y="6832"/>
                    </a:moveTo>
                    <a:lnTo>
                      <a:pt x="1069670" y="6832"/>
                    </a:lnTo>
                    <a:lnTo>
                      <a:pt x="1069670" y="12166"/>
                    </a:lnTo>
                    <a:lnTo>
                      <a:pt x="1066622" y="12166"/>
                    </a:lnTo>
                    <a:lnTo>
                      <a:pt x="1066622" y="14465"/>
                    </a:lnTo>
                    <a:lnTo>
                      <a:pt x="1064336" y="14465"/>
                    </a:lnTo>
                    <a:lnTo>
                      <a:pt x="1064336" y="16738"/>
                    </a:lnTo>
                    <a:lnTo>
                      <a:pt x="1062050" y="16738"/>
                    </a:lnTo>
                    <a:lnTo>
                      <a:pt x="1059764" y="19037"/>
                    </a:lnTo>
                    <a:lnTo>
                      <a:pt x="1057478" y="19037"/>
                    </a:lnTo>
                    <a:lnTo>
                      <a:pt x="1057478" y="21310"/>
                    </a:lnTo>
                    <a:lnTo>
                      <a:pt x="1054430" y="21310"/>
                    </a:lnTo>
                    <a:lnTo>
                      <a:pt x="1054430" y="28930"/>
                    </a:lnTo>
                    <a:lnTo>
                      <a:pt x="1057478" y="28930"/>
                    </a:lnTo>
                    <a:lnTo>
                      <a:pt x="1057478" y="26644"/>
                    </a:lnTo>
                    <a:lnTo>
                      <a:pt x="1062050" y="26644"/>
                    </a:lnTo>
                    <a:lnTo>
                      <a:pt x="1062050" y="24358"/>
                    </a:lnTo>
                    <a:lnTo>
                      <a:pt x="1064336" y="24358"/>
                    </a:lnTo>
                    <a:lnTo>
                      <a:pt x="1064336" y="21310"/>
                    </a:lnTo>
                    <a:lnTo>
                      <a:pt x="1066622" y="21310"/>
                    </a:lnTo>
                    <a:lnTo>
                      <a:pt x="1069670" y="19037"/>
                    </a:lnTo>
                    <a:lnTo>
                      <a:pt x="1069670" y="65506"/>
                    </a:lnTo>
                    <a:lnTo>
                      <a:pt x="1076528" y="65506"/>
                    </a:lnTo>
                    <a:lnTo>
                      <a:pt x="1076528" y="6832"/>
                    </a:lnTo>
                    <a:close/>
                  </a:path>
                  <a:path w="1936750" h="642620">
                    <a:moveTo>
                      <a:pt x="1249476" y="573671"/>
                    </a:moveTo>
                    <a:lnTo>
                      <a:pt x="1247190" y="573671"/>
                    </a:lnTo>
                    <a:lnTo>
                      <a:pt x="1247190" y="566051"/>
                    </a:lnTo>
                    <a:lnTo>
                      <a:pt x="1244904" y="566051"/>
                    </a:lnTo>
                    <a:lnTo>
                      <a:pt x="1244904" y="563765"/>
                    </a:lnTo>
                    <a:lnTo>
                      <a:pt x="1242618" y="563765"/>
                    </a:lnTo>
                    <a:lnTo>
                      <a:pt x="1242618" y="561479"/>
                    </a:lnTo>
                    <a:lnTo>
                      <a:pt x="1232712" y="561479"/>
                    </a:lnTo>
                    <a:lnTo>
                      <a:pt x="1232712" y="559193"/>
                    </a:lnTo>
                    <a:lnTo>
                      <a:pt x="1230426" y="559193"/>
                    </a:lnTo>
                    <a:lnTo>
                      <a:pt x="1230426" y="561479"/>
                    </a:lnTo>
                    <a:lnTo>
                      <a:pt x="1222806" y="561479"/>
                    </a:lnTo>
                    <a:lnTo>
                      <a:pt x="1222806" y="563765"/>
                    </a:lnTo>
                    <a:lnTo>
                      <a:pt x="1218234" y="563765"/>
                    </a:lnTo>
                    <a:lnTo>
                      <a:pt x="1218234" y="566051"/>
                    </a:lnTo>
                    <a:lnTo>
                      <a:pt x="1215186" y="569099"/>
                    </a:lnTo>
                    <a:lnTo>
                      <a:pt x="1215186" y="571385"/>
                    </a:lnTo>
                    <a:lnTo>
                      <a:pt x="1212900" y="573671"/>
                    </a:lnTo>
                    <a:lnTo>
                      <a:pt x="1212900" y="581291"/>
                    </a:lnTo>
                    <a:lnTo>
                      <a:pt x="1210614" y="581291"/>
                    </a:lnTo>
                    <a:lnTo>
                      <a:pt x="1210614" y="600341"/>
                    </a:lnTo>
                    <a:lnTo>
                      <a:pt x="1212900" y="600341"/>
                    </a:lnTo>
                    <a:lnTo>
                      <a:pt x="1212900" y="610247"/>
                    </a:lnTo>
                    <a:lnTo>
                      <a:pt x="1215186" y="610247"/>
                    </a:lnTo>
                    <a:lnTo>
                      <a:pt x="1215186" y="612521"/>
                    </a:lnTo>
                    <a:lnTo>
                      <a:pt x="1218234" y="612521"/>
                    </a:lnTo>
                    <a:lnTo>
                      <a:pt x="1218234" y="614807"/>
                    </a:lnTo>
                    <a:lnTo>
                      <a:pt x="1220520" y="614807"/>
                    </a:lnTo>
                    <a:lnTo>
                      <a:pt x="1220520" y="617855"/>
                    </a:lnTo>
                    <a:lnTo>
                      <a:pt x="1225092" y="617855"/>
                    </a:lnTo>
                    <a:lnTo>
                      <a:pt x="1225092" y="620141"/>
                    </a:lnTo>
                    <a:lnTo>
                      <a:pt x="1237284" y="620141"/>
                    </a:lnTo>
                    <a:lnTo>
                      <a:pt x="1237284" y="617855"/>
                    </a:lnTo>
                    <a:lnTo>
                      <a:pt x="1242618" y="617855"/>
                    </a:lnTo>
                    <a:lnTo>
                      <a:pt x="1242618" y="614807"/>
                    </a:lnTo>
                    <a:lnTo>
                      <a:pt x="1244904" y="614807"/>
                    </a:lnTo>
                    <a:lnTo>
                      <a:pt x="1244904" y="612521"/>
                    </a:lnTo>
                    <a:lnTo>
                      <a:pt x="1247190" y="612521"/>
                    </a:lnTo>
                    <a:lnTo>
                      <a:pt x="1247190" y="607961"/>
                    </a:lnTo>
                    <a:lnTo>
                      <a:pt x="1249476" y="607961"/>
                    </a:lnTo>
                    <a:lnTo>
                      <a:pt x="1249476" y="593483"/>
                    </a:lnTo>
                    <a:lnTo>
                      <a:pt x="1247190" y="593483"/>
                    </a:lnTo>
                    <a:lnTo>
                      <a:pt x="1247190" y="588149"/>
                    </a:lnTo>
                    <a:lnTo>
                      <a:pt x="1244904" y="588149"/>
                    </a:lnTo>
                    <a:lnTo>
                      <a:pt x="1244904" y="585863"/>
                    </a:lnTo>
                    <a:lnTo>
                      <a:pt x="1242618" y="585863"/>
                    </a:lnTo>
                    <a:lnTo>
                      <a:pt x="1242618" y="593483"/>
                    </a:lnTo>
                    <a:lnTo>
                      <a:pt x="1242618" y="605675"/>
                    </a:lnTo>
                    <a:lnTo>
                      <a:pt x="1239570" y="607961"/>
                    </a:lnTo>
                    <a:lnTo>
                      <a:pt x="1239570" y="610247"/>
                    </a:lnTo>
                    <a:lnTo>
                      <a:pt x="1237284" y="610247"/>
                    </a:lnTo>
                    <a:lnTo>
                      <a:pt x="1237284" y="612521"/>
                    </a:lnTo>
                    <a:lnTo>
                      <a:pt x="1225092" y="612521"/>
                    </a:lnTo>
                    <a:lnTo>
                      <a:pt x="1225092" y="610247"/>
                    </a:lnTo>
                    <a:lnTo>
                      <a:pt x="1222806" y="610247"/>
                    </a:lnTo>
                    <a:lnTo>
                      <a:pt x="1222806" y="607961"/>
                    </a:lnTo>
                    <a:lnTo>
                      <a:pt x="1220520" y="607961"/>
                    </a:lnTo>
                    <a:lnTo>
                      <a:pt x="1220520" y="593483"/>
                    </a:lnTo>
                    <a:lnTo>
                      <a:pt x="1222806" y="590435"/>
                    </a:lnTo>
                    <a:lnTo>
                      <a:pt x="1225092" y="588149"/>
                    </a:lnTo>
                    <a:lnTo>
                      <a:pt x="1237284" y="588149"/>
                    </a:lnTo>
                    <a:lnTo>
                      <a:pt x="1237284" y="590435"/>
                    </a:lnTo>
                    <a:lnTo>
                      <a:pt x="1239570" y="590435"/>
                    </a:lnTo>
                    <a:lnTo>
                      <a:pt x="1239570" y="593483"/>
                    </a:lnTo>
                    <a:lnTo>
                      <a:pt x="1242618" y="593483"/>
                    </a:lnTo>
                    <a:lnTo>
                      <a:pt x="1242618" y="585863"/>
                    </a:lnTo>
                    <a:lnTo>
                      <a:pt x="1242618" y="583577"/>
                    </a:lnTo>
                    <a:lnTo>
                      <a:pt x="1239570" y="583577"/>
                    </a:lnTo>
                    <a:lnTo>
                      <a:pt x="1237284" y="581291"/>
                    </a:lnTo>
                    <a:lnTo>
                      <a:pt x="1225092" y="581291"/>
                    </a:lnTo>
                    <a:lnTo>
                      <a:pt x="1225092" y="583577"/>
                    </a:lnTo>
                    <a:lnTo>
                      <a:pt x="1222806" y="583577"/>
                    </a:lnTo>
                    <a:lnTo>
                      <a:pt x="1222806" y="585863"/>
                    </a:lnTo>
                    <a:lnTo>
                      <a:pt x="1220520" y="585863"/>
                    </a:lnTo>
                    <a:lnTo>
                      <a:pt x="1220520" y="588149"/>
                    </a:lnTo>
                    <a:lnTo>
                      <a:pt x="1218234" y="588149"/>
                    </a:lnTo>
                    <a:lnTo>
                      <a:pt x="1218234" y="578243"/>
                    </a:lnTo>
                    <a:lnTo>
                      <a:pt x="1220520" y="578243"/>
                    </a:lnTo>
                    <a:lnTo>
                      <a:pt x="1220520" y="573671"/>
                    </a:lnTo>
                    <a:lnTo>
                      <a:pt x="1222806" y="571385"/>
                    </a:lnTo>
                    <a:lnTo>
                      <a:pt x="1222806" y="569099"/>
                    </a:lnTo>
                    <a:lnTo>
                      <a:pt x="1225092" y="569099"/>
                    </a:lnTo>
                    <a:lnTo>
                      <a:pt x="1225092" y="566051"/>
                    </a:lnTo>
                    <a:lnTo>
                      <a:pt x="1237284" y="566051"/>
                    </a:lnTo>
                    <a:lnTo>
                      <a:pt x="1237284" y="569099"/>
                    </a:lnTo>
                    <a:lnTo>
                      <a:pt x="1239570" y="569099"/>
                    </a:lnTo>
                    <a:lnTo>
                      <a:pt x="1239570" y="573671"/>
                    </a:lnTo>
                    <a:lnTo>
                      <a:pt x="1242618" y="573671"/>
                    </a:lnTo>
                    <a:lnTo>
                      <a:pt x="1242618" y="575957"/>
                    </a:lnTo>
                    <a:lnTo>
                      <a:pt x="1249476" y="573671"/>
                    </a:lnTo>
                    <a:close/>
                  </a:path>
                  <a:path w="1936750" h="642620">
                    <a:moveTo>
                      <a:pt x="1257084" y="16738"/>
                    </a:moveTo>
                    <a:lnTo>
                      <a:pt x="1254798" y="16738"/>
                    </a:lnTo>
                    <a:lnTo>
                      <a:pt x="1254798" y="12166"/>
                    </a:lnTo>
                    <a:lnTo>
                      <a:pt x="1251750" y="12166"/>
                    </a:lnTo>
                    <a:lnTo>
                      <a:pt x="1251750" y="9118"/>
                    </a:lnTo>
                    <a:lnTo>
                      <a:pt x="1247190" y="9118"/>
                    </a:lnTo>
                    <a:lnTo>
                      <a:pt x="1247190" y="6832"/>
                    </a:lnTo>
                    <a:lnTo>
                      <a:pt x="1232712" y="6832"/>
                    </a:lnTo>
                    <a:lnTo>
                      <a:pt x="1232712" y="9118"/>
                    </a:lnTo>
                    <a:lnTo>
                      <a:pt x="1230426" y="9118"/>
                    </a:lnTo>
                    <a:lnTo>
                      <a:pt x="1225092" y="14465"/>
                    </a:lnTo>
                    <a:lnTo>
                      <a:pt x="1225092" y="16738"/>
                    </a:lnTo>
                    <a:lnTo>
                      <a:pt x="1222806" y="16738"/>
                    </a:lnTo>
                    <a:lnTo>
                      <a:pt x="1222806" y="21310"/>
                    </a:lnTo>
                    <a:lnTo>
                      <a:pt x="1220520" y="21310"/>
                    </a:lnTo>
                    <a:lnTo>
                      <a:pt x="1220520" y="53314"/>
                    </a:lnTo>
                    <a:lnTo>
                      <a:pt x="1222806" y="53314"/>
                    </a:lnTo>
                    <a:lnTo>
                      <a:pt x="1222806" y="58648"/>
                    </a:lnTo>
                    <a:lnTo>
                      <a:pt x="1225092" y="58648"/>
                    </a:lnTo>
                    <a:lnTo>
                      <a:pt x="1225092" y="60934"/>
                    </a:lnTo>
                    <a:lnTo>
                      <a:pt x="1227378" y="60934"/>
                    </a:lnTo>
                    <a:lnTo>
                      <a:pt x="1227378" y="63220"/>
                    </a:lnTo>
                    <a:lnTo>
                      <a:pt x="1230426" y="63220"/>
                    </a:lnTo>
                    <a:lnTo>
                      <a:pt x="1230426" y="65506"/>
                    </a:lnTo>
                    <a:lnTo>
                      <a:pt x="1249476" y="65506"/>
                    </a:lnTo>
                    <a:lnTo>
                      <a:pt x="1249476" y="63220"/>
                    </a:lnTo>
                    <a:lnTo>
                      <a:pt x="1251750" y="63220"/>
                    </a:lnTo>
                    <a:lnTo>
                      <a:pt x="1251750" y="60934"/>
                    </a:lnTo>
                    <a:lnTo>
                      <a:pt x="1254798" y="60934"/>
                    </a:lnTo>
                    <a:lnTo>
                      <a:pt x="1254798" y="55613"/>
                    </a:lnTo>
                    <a:lnTo>
                      <a:pt x="1257084" y="55613"/>
                    </a:lnTo>
                    <a:lnTo>
                      <a:pt x="1257084" y="36563"/>
                    </a:lnTo>
                    <a:lnTo>
                      <a:pt x="1254798" y="36563"/>
                    </a:lnTo>
                    <a:lnTo>
                      <a:pt x="1254798" y="33515"/>
                    </a:lnTo>
                    <a:lnTo>
                      <a:pt x="1251750" y="33515"/>
                    </a:lnTo>
                    <a:lnTo>
                      <a:pt x="1251750" y="31216"/>
                    </a:lnTo>
                    <a:lnTo>
                      <a:pt x="1249476" y="31216"/>
                    </a:lnTo>
                    <a:lnTo>
                      <a:pt x="1249476" y="38836"/>
                    </a:lnTo>
                    <a:lnTo>
                      <a:pt x="1249476" y="55613"/>
                    </a:lnTo>
                    <a:lnTo>
                      <a:pt x="1247190" y="55613"/>
                    </a:lnTo>
                    <a:lnTo>
                      <a:pt x="1247190" y="58648"/>
                    </a:lnTo>
                    <a:lnTo>
                      <a:pt x="1244904" y="58648"/>
                    </a:lnTo>
                    <a:lnTo>
                      <a:pt x="1244904" y="60934"/>
                    </a:lnTo>
                    <a:lnTo>
                      <a:pt x="1234998" y="60934"/>
                    </a:lnTo>
                    <a:lnTo>
                      <a:pt x="1234998" y="58648"/>
                    </a:lnTo>
                    <a:lnTo>
                      <a:pt x="1232712" y="58648"/>
                    </a:lnTo>
                    <a:lnTo>
                      <a:pt x="1232712" y="55613"/>
                    </a:lnTo>
                    <a:lnTo>
                      <a:pt x="1230426" y="55613"/>
                    </a:lnTo>
                    <a:lnTo>
                      <a:pt x="1230426" y="53314"/>
                    </a:lnTo>
                    <a:lnTo>
                      <a:pt x="1227378" y="53314"/>
                    </a:lnTo>
                    <a:lnTo>
                      <a:pt x="1227378" y="41122"/>
                    </a:lnTo>
                    <a:lnTo>
                      <a:pt x="1230426" y="41122"/>
                    </a:lnTo>
                    <a:lnTo>
                      <a:pt x="1230426" y="38836"/>
                    </a:lnTo>
                    <a:lnTo>
                      <a:pt x="1232712" y="36563"/>
                    </a:lnTo>
                    <a:lnTo>
                      <a:pt x="1234998" y="36563"/>
                    </a:lnTo>
                    <a:lnTo>
                      <a:pt x="1234998" y="33515"/>
                    </a:lnTo>
                    <a:lnTo>
                      <a:pt x="1244904" y="33515"/>
                    </a:lnTo>
                    <a:lnTo>
                      <a:pt x="1244904" y="36563"/>
                    </a:lnTo>
                    <a:lnTo>
                      <a:pt x="1247190" y="36563"/>
                    </a:lnTo>
                    <a:lnTo>
                      <a:pt x="1247190" y="38836"/>
                    </a:lnTo>
                    <a:lnTo>
                      <a:pt x="1249476" y="38836"/>
                    </a:lnTo>
                    <a:lnTo>
                      <a:pt x="1249476" y="31216"/>
                    </a:lnTo>
                    <a:lnTo>
                      <a:pt x="1249476" y="28930"/>
                    </a:lnTo>
                    <a:lnTo>
                      <a:pt x="1232712" y="28930"/>
                    </a:lnTo>
                    <a:lnTo>
                      <a:pt x="1232712" y="31216"/>
                    </a:lnTo>
                    <a:lnTo>
                      <a:pt x="1230426" y="31216"/>
                    </a:lnTo>
                    <a:lnTo>
                      <a:pt x="1230426" y="33515"/>
                    </a:lnTo>
                    <a:lnTo>
                      <a:pt x="1227378" y="33515"/>
                    </a:lnTo>
                    <a:lnTo>
                      <a:pt x="1227378" y="21310"/>
                    </a:lnTo>
                    <a:lnTo>
                      <a:pt x="1230426" y="21310"/>
                    </a:lnTo>
                    <a:lnTo>
                      <a:pt x="1230426" y="16738"/>
                    </a:lnTo>
                    <a:lnTo>
                      <a:pt x="1232712" y="16738"/>
                    </a:lnTo>
                    <a:lnTo>
                      <a:pt x="1232712" y="14465"/>
                    </a:lnTo>
                    <a:lnTo>
                      <a:pt x="1237284" y="14465"/>
                    </a:lnTo>
                    <a:lnTo>
                      <a:pt x="1237284" y="12166"/>
                    </a:lnTo>
                    <a:lnTo>
                      <a:pt x="1242618" y="12166"/>
                    </a:lnTo>
                    <a:lnTo>
                      <a:pt x="1242618" y="14465"/>
                    </a:lnTo>
                    <a:lnTo>
                      <a:pt x="1247190" y="14465"/>
                    </a:lnTo>
                    <a:lnTo>
                      <a:pt x="1247190" y="16738"/>
                    </a:lnTo>
                    <a:lnTo>
                      <a:pt x="1249476" y="16738"/>
                    </a:lnTo>
                    <a:lnTo>
                      <a:pt x="1249476" y="21310"/>
                    </a:lnTo>
                    <a:lnTo>
                      <a:pt x="1257084" y="21310"/>
                    </a:lnTo>
                    <a:lnTo>
                      <a:pt x="1257084" y="16738"/>
                    </a:lnTo>
                    <a:close/>
                  </a:path>
                  <a:path w="1936750" h="642620">
                    <a:moveTo>
                      <a:pt x="1293660" y="569099"/>
                    </a:moveTo>
                    <a:lnTo>
                      <a:pt x="1291374" y="569099"/>
                    </a:lnTo>
                    <a:lnTo>
                      <a:pt x="1291374" y="566051"/>
                    </a:lnTo>
                    <a:lnTo>
                      <a:pt x="1288326" y="566051"/>
                    </a:lnTo>
                    <a:lnTo>
                      <a:pt x="1288326" y="563765"/>
                    </a:lnTo>
                    <a:lnTo>
                      <a:pt x="1286040" y="563765"/>
                    </a:lnTo>
                    <a:lnTo>
                      <a:pt x="1286040" y="561479"/>
                    </a:lnTo>
                    <a:lnTo>
                      <a:pt x="1276134" y="561479"/>
                    </a:lnTo>
                    <a:lnTo>
                      <a:pt x="1276134" y="559193"/>
                    </a:lnTo>
                    <a:lnTo>
                      <a:pt x="1273848" y="559193"/>
                    </a:lnTo>
                    <a:lnTo>
                      <a:pt x="1273848" y="561479"/>
                    </a:lnTo>
                    <a:lnTo>
                      <a:pt x="1263942" y="561479"/>
                    </a:lnTo>
                    <a:lnTo>
                      <a:pt x="1263942" y="563765"/>
                    </a:lnTo>
                    <a:lnTo>
                      <a:pt x="1261656" y="563765"/>
                    </a:lnTo>
                    <a:lnTo>
                      <a:pt x="1261656" y="566051"/>
                    </a:lnTo>
                    <a:lnTo>
                      <a:pt x="1259370" y="566051"/>
                    </a:lnTo>
                    <a:lnTo>
                      <a:pt x="1259370" y="571385"/>
                    </a:lnTo>
                    <a:lnTo>
                      <a:pt x="1257084" y="571385"/>
                    </a:lnTo>
                    <a:lnTo>
                      <a:pt x="1257084" y="575957"/>
                    </a:lnTo>
                    <a:lnTo>
                      <a:pt x="1263942" y="578243"/>
                    </a:lnTo>
                    <a:lnTo>
                      <a:pt x="1263942" y="571385"/>
                    </a:lnTo>
                    <a:lnTo>
                      <a:pt x="1266990" y="571385"/>
                    </a:lnTo>
                    <a:lnTo>
                      <a:pt x="1266990" y="569099"/>
                    </a:lnTo>
                    <a:lnTo>
                      <a:pt x="1269276" y="569099"/>
                    </a:lnTo>
                    <a:lnTo>
                      <a:pt x="1269276" y="566051"/>
                    </a:lnTo>
                    <a:lnTo>
                      <a:pt x="1281468" y="566051"/>
                    </a:lnTo>
                    <a:lnTo>
                      <a:pt x="1281468" y="569099"/>
                    </a:lnTo>
                    <a:lnTo>
                      <a:pt x="1283754" y="569099"/>
                    </a:lnTo>
                    <a:lnTo>
                      <a:pt x="1283754" y="571385"/>
                    </a:lnTo>
                    <a:lnTo>
                      <a:pt x="1286040" y="571385"/>
                    </a:lnTo>
                    <a:lnTo>
                      <a:pt x="1286040" y="583577"/>
                    </a:lnTo>
                    <a:lnTo>
                      <a:pt x="1283754" y="583577"/>
                    </a:lnTo>
                    <a:lnTo>
                      <a:pt x="1283754" y="585863"/>
                    </a:lnTo>
                    <a:lnTo>
                      <a:pt x="1281468" y="585863"/>
                    </a:lnTo>
                    <a:lnTo>
                      <a:pt x="1281468" y="588149"/>
                    </a:lnTo>
                    <a:lnTo>
                      <a:pt x="1279182" y="588149"/>
                    </a:lnTo>
                    <a:lnTo>
                      <a:pt x="1279182" y="590435"/>
                    </a:lnTo>
                    <a:lnTo>
                      <a:pt x="1276134" y="590435"/>
                    </a:lnTo>
                    <a:lnTo>
                      <a:pt x="1276134" y="593483"/>
                    </a:lnTo>
                    <a:lnTo>
                      <a:pt x="1273848" y="593483"/>
                    </a:lnTo>
                    <a:lnTo>
                      <a:pt x="1273848" y="595769"/>
                    </a:lnTo>
                    <a:lnTo>
                      <a:pt x="1271562" y="595769"/>
                    </a:lnTo>
                    <a:lnTo>
                      <a:pt x="1271562" y="598055"/>
                    </a:lnTo>
                    <a:lnTo>
                      <a:pt x="1269276" y="598055"/>
                    </a:lnTo>
                    <a:lnTo>
                      <a:pt x="1269276" y="600341"/>
                    </a:lnTo>
                    <a:lnTo>
                      <a:pt x="1266990" y="600341"/>
                    </a:lnTo>
                    <a:lnTo>
                      <a:pt x="1263942" y="602627"/>
                    </a:lnTo>
                    <a:lnTo>
                      <a:pt x="1261656" y="605675"/>
                    </a:lnTo>
                    <a:lnTo>
                      <a:pt x="1261656" y="607961"/>
                    </a:lnTo>
                    <a:lnTo>
                      <a:pt x="1259370" y="607961"/>
                    </a:lnTo>
                    <a:lnTo>
                      <a:pt x="1259370" y="610247"/>
                    </a:lnTo>
                    <a:lnTo>
                      <a:pt x="1257084" y="610247"/>
                    </a:lnTo>
                    <a:lnTo>
                      <a:pt x="1257084" y="617855"/>
                    </a:lnTo>
                    <a:lnTo>
                      <a:pt x="1293660" y="617855"/>
                    </a:lnTo>
                    <a:lnTo>
                      <a:pt x="1293660" y="612521"/>
                    </a:lnTo>
                    <a:lnTo>
                      <a:pt x="1266990" y="612521"/>
                    </a:lnTo>
                    <a:lnTo>
                      <a:pt x="1266990" y="607961"/>
                    </a:lnTo>
                    <a:lnTo>
                      <a:pt x="1269276" y="607961"/>
                    </a:lnTo>
                    <a:lnTo>
                      <a:pt x="1269276" y="605675"/>
                    </a:lnTo>
                    <a:lnTo>
                      <a:pt x="1271562" y="605675"/>
                    </a:lnTo>
                    <a:lnTo>
                      <a:pt x="1273848" y="602627"/>
                    </a:lnTo>
                    <a:lnTo>
                      <a:pt x="1276134" y="602627"/>
                    </a:lnTo>
                    <a:lnTo>
                      <a:pt x="1276134" y="600341"/>
                    </a:lnTo>
                    <a:lnTo>
                      <a:pt x="1279182" y="600341"/>
                    </a:lnTo>
                    <a:lnTo>
                      <a:pt x="1279182" y="598055"/>
                    </a:lnTo>
                    <a:lnTo>
                      <a:pt x="1281468" y="598055"/>
                    </a:lnTo>
                    <a:lnTo>
                      <a:pt x="1281468" y="595769"/>
                    </a:lnTo>
                    <a:lnTo>
                      <a:pt x="1283754" y="595769"/>
                    </a:lnTo>
                    <a:lnTo>
                      <a:pt x="1283754" y="593483"/>
                    </a:lnTo>
                    <a:lnTo>
                      <a:pt x="1286040" y="593483"/>
                    </a:lnTo>
                    <a:lnTo>
                      <a:pt x="1286040" y="590435"/>
                    </a:lnTo>
                    <a:lnTo>
                      <a:pt x="1288326" y="590435"/>
                    </a:lnTo>
                    <a:lnTo>
                      <a:pt x="1288326" y="588149"/>
                    </a:lnTo>
                    <a:lnTo>
                      <a:pt x="1291374" y="588149"/>
                    </a:lnTo>
                    <a:lnTo>
                      <a:pt x="1291374" y="583577"/>
                    </a:lnTo>
                    <a:lnTo>
                      <a:pt x="1293660" y="583577"/>
                    </a:lnTo>
                    <a:lnTo>
                      <a:pt x="1293660" y="569099"/>
                    </a:lnTo>
                    <a:close/>
                  </a:path>
                  <a:path w="1936750" h="642620">
                    <a:moveTo>
                      <a:pt x="1303566" y="19037"/>
                    </a:moveTo>
                    <a:lnTo>
                      <a:pt x="1300518" y="19037"/>
                    </a:lnTo>
                    <a:lnTo>
                      <a:pt x="1300518" y="14465"/>
                    </a:lnTo>
                    <a:lnTo>
                      <a:pt x="1298232" y="14465"/>
                    </a:lnTo>
                    <a:lnTo>
                      <a:pt x="1298232" y="12166"/>
                    </a:lnTo>
                    <a:lnTo>
                      <a:pt x="1295946" y="12166"/>
                    </a:lnTo>
                    <a:lnTo>
                      <a:pt x="1295946" y="9118"/>
                    </a:lnTo>
                    <a:lnTo>
                      <a:pt x="1291374" y="9118"/>
                    </a:lnTo>
                    <a:lnTo>
                      <a:pt x="1291374" y="6832"/>
                    </a:lnTo>
                    <a:lnTo>
                      <a:pt x="1276134" y="6832"/>
                    </a:lnTo>
                    <a:lnTo>
                      <a:pt x="1276134" y="9118"/>
                    </a:lnTo>
                    <a:lnTo>
                      <a:pt x="1271562" y="9118"/>
                    </a:lnTo>
                    <a:lnTo>
                      <a:pt x="1271562" y="12166"/>
                    </a:lnTo>
                    <a:lnTo>
                      <a:pt x="1269276" y="12166"/>
                    </a:lnTo>
                    <a:lnTo>
                      <a:pt x="1269276" y="14465"/>
                    </a:lnTo>
                    <a:lnTo>
                      <a:pt x="1266990" y="16738"/>
                    </a:lnTo>
                    <a:lnTo>
                      <a:pt x="1266990" y="24358"/>
                    </a:lnTo>
                    <a:lnTo>
                      <a:pt x="1273848" y="24358"/>
                    </a:lnTo>
                    <a:lnTo>
                      <a:pt x="1273848" y="16738"/>
                    </a:lnTo>
                    <a:lnTo>
                      <a:pt x="1276134" y="16738"/>
                    </a:lnTo>
                    <a:lnTo>
                      <a:pt x="1276134" y="14465"/>
                    </a:lnTo>
                    <a:lnTo>
                      <a:pt x="1281468" y="14465"/>
                    </a:lnTo>
                    <a:lnTo>
                      <a:pt x="1281468" y="12166"/>
                    </a:lnTo>
                    <a:lnTo>
                      <a:pt x="1286040" y="12166"/>
                    </a:lnTo>
                    <a:lnTo>
                      <a:pt x="1286040" y="14465"/>
                    </a:lnTo>
                    <a:lnTo>
                      <a:pt x="1291374" y="14465"/>
                    </a:lnTo>
                    <a:lnTo>
                      <a:pt x="1291374" y="16738"/>
                    </a:lnTo>
                    <a:lnTo>
                      <a:pt x="1293660" y="16738"/>
                    </a:lnTo>
                    <a:lnTo>
                      <a:pt x="1293660" y="19037"/>
                    </a:lnTo>
                    <a:lnTo>
                      <a:pt x="1295946" y="19037"/>
                    </a:lnTo>
                    <a:lnTo>
                      <a:pt x="1295946" y="26644"/>
                    </a:lnTo>
                    <a:lnTo>
                      <a:pt x="1293660" y="26644"/>
                    </a:lnTo>
                    <a:lnTo>
                      <a:pt x="1293660" y="31216"/>
                    </a:lnTo>
                    <a:lnTo>
                      <a:pt x="1291374" y="31216"/>
                    </a:lnTo>
                    <a:lnTo>
                      <a:pt x="1291374" y="33515"/>
                    </a:lnTo>
                    <a:lnTo>
                      <a:pt x="1288326" y="33515"/>
                    </a:lnTo>
                    <a:lnTo>
                      <a:pt x="1288326" y="36563"/>
                    </a:lnTo>
                    <a:lnTo>
                      <a:pt x="1286040" y="36563"/>
                    </a:lnTo>
                    <a:lnTo>
                      <a:pt x="1286040" y="38836"/>
                    </a:lnTo>
                    <a:lnTo>
                      <a:pt x="1283754" y="38836"/>
                    </a:lnTo>
                    <a:lnTo>
                      <a:pt x="1283754" y="41122"/>
                    </a:lnTo>
                    <a:lnTo>
                      <a:pt x="1281468" y="41122"/>
                    </a:lnTo>
                    <a:lnTo>
                      <a:pt x="1281468" y="43408"/>
                    </a:lnTo>
                    <a:lnTo>
                      <a:pt x="1279182" y="43408"/>
                    </a:lnTo>
                    <a:lnTo>
                      <a:pt x="1279182" y="46456"/>
                    </a:lnTo>
                    <a:lnTo>
                      <a:pt x="1276134" y="46456"/>
                    </a:lnTo>
                    <a:lnTo>
                      <a:pt x="1276134" y="48742"/>
                    </a:lnTo>
                    <a:lnTo>
                      <a:pt x="1273848" y="48742"/>
                    </a:lnTo>
                    <a:lnTo>
                      <a:pt x="1269276" y="53314"/>
                    </a:lnTo>
                    <a:lnTo>
                      <a:pt x="1269276" y="55613"/>
                    </a:lnTo>
                    <a:lnTo>
                      <a:pt x="1266990" y="55613"/>
                    </a:lnTo>
                    <a:lnTo>
                      <a:pt x="1266990" y="58648"/>
                    </a:lnTo>
                    <a:lnTo>
                      <a:pt x="1263942" y="60934"/>
                    </a:lnTo>
                    <a:lnTo>
                      <a:pt x="1263942" y="65506"/>
                    </a:lnTo>
                    <a:lnTo>
                      <a:pt x="1303566" y="65506"/>
                    </a:lnTo>
                    <a:lnTo>
                      <a:pt x="1303566" y="58648"/>
                    </a:lnTo>
                    <a:lnTo>
                      <a:pt x="1273848" y="58648"/>
                    </a:lnTo>
                    <a:lnTo>
                      <a:pt x="1276134" y="55613"/>
                    </a:lnTo>
                    <a:lnTo>
                      <a:pt x="1276134" y="53314"/>
                    </a:lnTo>
                    <a:lnTo>
                      <a:pt x="1279182" y="53314"/>
                    </a:lnTo>
                    <a:lnTo>
                      <a:pt x="1283754" y="48742"/>
                    </a:lnTo>
                    <a:lnTo>
                      <a:pt x="1286040" y="48742"/>
                    </a:lnTo>
                    <a:lnTo>
                      <a:pt x="1286040" y="46456"/>
                    </a:lnTo>
                    <a:lnTo>
                      <a:pt x="1288326" y="46456"/>
                    </a:lnTo>
                    <a:lnTo>
                      <a:pt x="1288326" y="43408"/>
                    </a:lnTo>
                    <a:lnTo>
                      <a:pt x="1291374" y="43408"/>
                    </a:lnTo>
                    <a:lnTo>
                      <a:pt x="1291374" y="41122"/>
                    </a:lnTo>
                    <a:lnTo>
                      <a:pt x="1293660" y="41122"/>
                    </a:lnTo>
                    <a:lnTo>
                      <a:pt x="1293660" y="38836"/>
                    </a:lnTo>
                    <a:lnTo>
                      <a:pt x="1295946" y="38836"/>
                    </a:lnTo>
                    <a:lnTo>
                      <a:pt x="1295946" y="36563"/>
                    </a:lnTo>
                    <a:lnTo>
                      <a:pt x="1298232" y="36563"/>
                    </a:lnTo>
                    <a:lnTo>
                      <a:pt x="1298232" y="33515"/>
                    </a:lnTo>
                    <a:lnTo>
                      <a:pt x="1300518" y="33515"/>
                    </a:lnTo>
                    <a:lnTo>
                      <a:pt x="1300518" y="28930"/>
                    </a:lnTo>
                    <a:lnTo>
                      <a:pt x="1303566" y="26644"/>
                    </a:lnTo>
                    <a:lnTo>
                      <a:pt x="1303566" y="19037"/>
                    </a:lnTo>
                    <a:close/>
                  </a:path>
                  <a:path w="1936750" h="642620">
                    <a:moveTo>
                      <a:pt x="1322616" y="593483"/>
                    </a:moveTo>
                    <a:lnTo>
                      <a:pt x="1300518" y="593483"/>
                    </a:lnTo>
                    <a:lnTo>
                      <a:pt x="1300518" y="600341"/>
                    </a:lnTo>
                    <a:lnTo>
                      <a:pt x="1322616" y="600341"/>
                    </a:lnTo>
                    <a:lnTo>
                      <a:pt x="1322616" y="593483"/>
                    </a:lnTo>
                    <a:close/>
                  </a:path>
                  <a:path w="1936750" h="642620">
                    <a:moveTo>
                      <a:pt x="1332522" y="41122"/>
                    </a:moveTo>
                    <a:lnTo>
                      <a:pt x="1310424" y="41122"/>
                    </a:lnTo>
                    <a:lnTo>
                      <a:pt x="1310424" y="48742"/>
                    </a:lnTo>
                    <a:lnTo>
                      <a:pt x="1332522" y="48742"/>
                    </a:lnTo>
                    <a:lnTo>
                      <a:pt x="1332522" y="41122"/>
                    </a:lnTo>
                    <a:close/>
                  </a:path>
                  <a:path w="1936750" h="642620">
                    <a:moveTo>
                      <a:pt x="1364513" y="6832"/>
                    </a:moveTo>
                    <a:lnTo>
                      <a:pt x="1359179" y="6832"/>
                    </a:lnTo>
                    <a:lnTo>
                      <a:pt x="1359179" y="9118"/>
                    </a:lnTo>
                    <a:lnTo>
                      <a:pt x="1356893" y="9118"/>
                    </a:lnTo>
                    <a:lnTo>
                      <a:pt x="1356893" y="12166"/>
                    </a:lnTo>
                    <a:lnTo>
                      <a:pt x="1354607" y="12166"/>
                    </a:lnTo>
                    <a:lnTo>
                      <a:pt x="1354607" y="14465"/>
                    </a:lnTo>
                    <a:lnTo>
                      <a:pt x="1352321" y="14465"/>
                    </a:lnTo>
                    <a:lnTo>
                      <a:pt x="1352321" y="16738"/>
                    </a:lnTo>
                    <a:lnTo>
                      <a:pt x="1349273" y="16738"/>
                    </a:lnTo>
                    <a:lnTo>
                      <a:pt x="1349273" y="19037"/>
                    </a:lnTo>
                    <a:lnTo>
                      <a:pt x="1344701" y="19037"/>
                    </a:lnTo>
                    <a:lnTo>
                      <a:pt x="1344701" y="21310"/>
                    </a:lnTo>
                    <a:lnTo>
                      <a:pt x="1342415" y="21310"/>
                    </a:lnTo>
                    <a:lnTo>
                      <a:pt x="1342415" y="28930"/>
                    </a:lnTo>
                    <a:lnTo>
                      <a:pt x="1344701" y="28930"/>
                    </a:lnTo>
                    <a:lnTo>
                      <a:pt x="1344701" y="26644"/>
                    </a:lnTo>
                    <a:lnTo>
                      <a:pt x="1349273" y="26644"/>
                    </a:lnTo>
                    <a:lnTo>
                      <a:pt x="1349273" y="24358"/>
                    </a:lnTo>
                    <a:lnTo>
                      <a:pt x="1354607" y="24358"/>
                    </a:lnTo>
                    <a:lnTo>
                      <a:pt x="1354607" y="21310"/>
                    </a:lnTo>
                    <a:lnTo>
                      <a:pt x="1356893" y="21310"/>
                    </a:lnTo>
                    <a:lnTo>
                      <a:pt x="1356893" y="65506"/>
                    </a:lnTo>
                    <a:lnTo>
                      <a:pt x="1364513" y="65506"/>
                    </a:lnTo>
                    <a:lnTo>
                      <a:pt x="1364513" y="6832"/>
                    </a:lnTo>
                    <a:close/>
                  </a:path>
                  <a:path w="1936750" h="642620">
                    <a:moveTo>
                      <a:pt x="1366799" y="571385"/>
                    </a:moveTo>
                    <a:lnTo>
                      <a:pt x="1364513" y="571385"/>
                    </a:lnTo>
                    <a:lnTo>
                      <a:pt x="1364513" y="566051"/>
                    </a:lnTo>
                    <a:lnTo>
                      <a:pt x="1361465" y="566051"/>
                    </a:lnTo>
                    <a:lnTo>
                      <a:pt x="1361465" y="563765"/>
                    </a:lnTo>
                    <a:lnTo>
                      <a:pt x="1359179" y="563765"/>
                    </a:lnTo>
                    <a:lnTo>
                      <a:pt x="1359179" y="561479"/>
                    </a:lnTo>
                    <a:lnTo>
                      <a:pt x="1349273" y="561479"/>
                    </a:lnTo>
                    <a:lnTo>
                      <a:pt x="1349273" y="559193"/>
                    </a:lnTo>
                    <a:lnTo>
                      <a:pt x="1346987" y="559193"/>
                    </a:lnTo>
                    <a:lnTo>
                      <a:pt x="1346987" y="561479"/>
                    </a:lnTo>
                    <a:lnTo>
                      <a:pt x="1337081" y="561479"/>
                    </a:lnTo>
                    <a:lnTo>
                      <a:pt x="1337081" y="563765"/>
                    </a:lnTo>
                    <a:lnTo>
                      <a:pt x="1334795" y="563765"/>
                    </a:lnTo>
                    <a:lnTo>
                      <a:pt x="1334795" y="566051"/>
                    </a:lnTo>
                    <a:lnTo>
                      <a:pt x="1332509" y="566051"/>
                    </a:lnTo>
                    <a:lnTo>
                      <a:pt x="1332509" y="569099"/>
                    </a:lnTo>
                    <a:lnTo>
                      <a:pt x="1330223" y="569099"/>
                    </a:lnTo>
                    <a:lnTo>
                      <a:pt x="1330223" y="575957"/>
                    </a:lnTo>
                    <a:lnTo>
                      <a:pt x="1337081" y="578243"/>
                    </a:lnTo>
                    <a:lnTo>
                      <a:pt x="1337081" y="571385"/>
                    </a:lnTo>
                    <a:lnTo>
                      <a:pt x="1340129" y="571385"/>
                    </a:lnTo>
                    <a:lnTo>
                      <a:pt x="1340129" y="569099"/>
                    </a:lnTo>
                    <a:lnTo>
                      <a:pt x="1342415" y="569099"/>
                    </a:lnTo>
                    <a:lnTo>
                      <a:pt x="1342415" y="566051"/>
                    </a:lnTo>
                    <a:lnTo>
                      <a:pt x="1354607" y="566051"/>
                    </a:lnTo>
                    <a:lnTo>
                      <a:pt x="1354607" y="569099"/>
                    </a:lnTo>
                    <a:lnTo>
                      <a:pt x="1356893" y="569099"/>
                    </a:lnTo>
                    <a:lnTo>
                      <a:pt x="1356893" y="571385"/>
                    </a:lnTo>
                    <a:lnTo>
                      <a:pt x="1359179" y="571385"/>
                    </a:lnTo>
                    <a:lnTo>
                      <a:pt x="1359179" y="581291"/>
                    </a:lnTo>
                    <a:lnTo>
                      <a:pt x="1356893" y="581291"/>
                    </a:lnTo>
                    <a:lnTo>
                      <a:pt x="1356893" y="585863"/>
                    </a:lnTo>
                    <a:lnTo>
                      <a:pt x="1354607" y="585863"/>
                    </a:lnTo>
                    <a:lnTo>
                      <a:pt x="1354607" y="588149"/>
                    </a:lnTo>
                    <a:lnTo>
                      <a:pt x="1352321" y="588149"/>
                    </a:lnTo>
                    <a:lnTo>
                      <a:pt x="1352321" y="590435"/>
                    </a:lnTo>
                    <a:lnTo>
                      <a:pt x="1349273" y="590435"/>
                    </a:lnTo>
                    <a:lnTo>
                      <a:pt x="1349273" y="593483"/>
                    </a:lnTo>
                    <a:lnTo>
                      <a:pt x="1346987" y="593483"/>
                    </a:lnTo>
                    <a:lnTo>
                      <a:pt x="1342415" y="598055"/>
                    </a:lnTo>
                    <a:lnTo>
                      <a:pt x="1340129" y="598055"/>
                    </a:lnTo>
                    <a:lnTo>
                      <a:pt x="1340129" y="600341"/>
                    </a:lnTo>
                    <a:lnTo>
                      <a:pt x="1337081" y="600341"/>
                    </a:lnTo>
                    <a:lnTo>
                      <a:pt x="1337081" y="602627"/>
                    </a:lnTo>
                    <a:lnTo>
                      <a:pt x="1334795" y="602627"/>
                    </a:lnTo>
                    <a:lnTo>
                      <a:pt x="1334795" y="605675"/>
                    </a:lnTo>
                    <a:lnTo>
                      <a:pt x="1332509" y="605675"/>
                    </a:lnTo>
                    <a:lnTo>
                      <a:pt x="1332509" y="607961"/>
                    </a:lnTo>
                    <a:lnTo>
                      <a:pt x="1330223" y="610247"/>
                    </a:lnTo>
                    <a:lnTo>
                      <a:pt x="1330223" y="612521"/>
                    </a:lnTo>
                    <a:lnTo>
                      <a:pt x="1327937" y="612521"/>
                    </a:lnTo>
                    <a:lnTo>
                      <a:pt x="1327937" y="617855"/>
                    </a:lnTo>
                    <a:lnTo>
                      <a:pt x="1366799" y="617855"/>
                    </a:lnTo>
                    <a:lnTo>
                      <a:pt x="1366799" y="612521"/>
                    </a:lnTo>
                    <a:lnTo>
                      <a:pt x="1337081" y="612521"/>
                    </a:lnTo>
                    <a:lnTo>
                      <a:pt x="1337081" y="610247"/>
                    </a:lnTo>
                    <a:lnTo>
                      <a:pt x="1340129" y="610247"/>
                    </a:lnTo>
                    <a:lnTo>
                      <a:pt x="1340129" y="607961"/>
                    </a:lnTo>
                    <a:lnTo>
                      <a:pt x="1342415" y="607961"/>
                    </a:lnTo>
                    <a:lnTo>
                      <a:pt x="1342415" y="605675"/>
                    </a:lnTo>
                    <a:lnTo>
                      <a:pt x="1344701" y="605675"/>
                    </a:lnTo>
                    <a:lnTo>
                      <a:pt x="1344701" y="602627"/>
                    </a:lnTo>
                    <a:lnTo>
                      <a:pt x="1346987" y="602627"/>
                    </a:lnTo>
                    <a:lnTo>
                      <a:pt x="1346987" y="600341"/>
                    </a:lnTo>
                    <a:lnTo>
                      <a:pt x="1349273" y="600341"/>
                    </a:lnTo>
                    <a:lnTo>
                      <a:pt x="1352321" y="598055"/>
                    </a:lnTo>
                    <a:lnTo>
                      <a:pt x="1354607" y="595769"/>
                    </a:lnTo>
                    <a:lnTo>
                      <a:pt x="1356893" y="595769"/>
                    </a:lnTo>
                    <a:lnTo>
                      <a:pt x="1356893" y="593483"/>
                    </a:lnTo>
                    <a:lnTo>
                      <a:pt x="1359179" y="593483"/>
                    </a:lnTo>
                    <a:lnTo>
                      <a:pt x="1359179" y="590435"/>
                    </a:lnTo>
                    <a:lnTo>
                      <a:pt x="1361465" y="590435"/>
                    </a:lnTo>
                    <a:lnTo>
                      <a:pt x="1361465" y="585863"/>
                    </a:lnTo>
                    <a:lnTo>
                      <a:pt x="1364513" y="585863"/>
                    </a:lnTo>
                    <a:lnTo>
                      <a:pt x="1364513" y="581291"/>
                    </a:lnTo>
                    <a:lnTo>
                      <a:pt x="1366799" y="581291"/>
                    </a:lnTo>
                    <a:lnTo>
                      <a:pt x="1366799" y="571385"/>
                    </a:lnTo>
                    <a:close/>
                  </a:path>
                  <a:path w="1936750" h="642620">
                    <a:moveTo>
                      <a:pt x="1554226" y="16738"/>
                    </a:moveTo>
                    <a:lnTo>
                      <a:pt x="1551940" y="16738"/>
                    </a:lnTo>
                    <a:lnTo>
                      <a:pt x="1551940" y="12166"/>
                    </a:lnTo>
                    <a:lnTo>
                      <a:pt x="1549654" y="12166"/>
                    </a:lnTo>
                    <a:lnTo>
                      <a:pt x="1549654" y="9118"/>
                    </a:lnTo>
                    <a:lnTo>
                      <a:pt x="1544320" y="9118"/>
                    </a:lnTo>
                    <a:lnTo>
                      <a:pt x="1544320" y="6832"/>
                    </a:lnTo>
                    <a:lnTo>
                      <a:pt x="1529842" y="6832"/>
                    </a:lnTo>
                    <a:lnTo>
                      <a:pt x="1529842" y="9118"/>
                    </a:lnTo>
                    <a:lnTo>
                      <a:pt x="1527556" y="9118"/>
                    </a:lnTo>
                    <a:lnTo>
                      <a:pt x="1525270" y="12166"/>
                    </a:lnTo>
                    <a:lnTo>
                      <a:pt x="1522222" y="12166"/>
                    </a:lnTo>
                    <a:lnTo>
                      <a:pt x="1522222" y="16738"/>
                    </a:lnTo>
                    <a:lnTo>
                      <a:pt x="1519936" y="16738"/>
                    </a:lnTo>
                    <a:lnTo>
                      <a:pt x="1519936" y="21310"/>
                    </a:lnTo>
                    <a:lnTo>
                      <a:pt x="1517650" y="21310"/>
                    </a:lnTo>
                    <a:lnTo>
                      <a:pt x="1517650" y="53314"/>
                    </a:lnTo>
                    <a:lnTo>
                      <a:pt x="1519936" y="53314"/>
                    </a:lnTo>
                    <a:lnTo>
                      <a:pt x="1519936" y="58648"/>
                    </a:lnTo>
                    <a:lnTo>
                      <a:pt x="1522222" y="58648"/>
                    </a:lnTo>
                    <a:lnTo>
                      <a:pt x="1522222" y="60934"/>
                    </a:lnTo>
                    <a:lnTo>
                      <a:pt x="1525270" y="60934"/>
                    </a:lnTo>
                    <a:lnTo>
                      <a:pt x="1525270" y="63220"/>
                    </a:lnTo>
                    <a:lnTo>
                      <a:pt x="1527556" y="63220"/>
                    </a:lnTo>
                    <a:lnTo>
                      <a:pt x="1527556" y="65506"/>
                    </a:lnTo>
                    <a:lnTo>
                      <a:pt x="1546606" y="65506"/>
                    </a:lnTo>
                    <a:lnTo>
                      <a:pt x="1546606" y="63220"/>
                    </a:lnTo>
                    <a:lnTo>
                      <a:pt x="1549654" y="63220"/>
                    </a:lnTo>
                    <a:lnTo>
                      <a:pt x="1549654" y="60934"/>
                    </a:lnTo>
                    <a:lnTo>
                      <a:pt x="1551940" y="60934"/>
                    </a:lnTo>
                    <a:lnTo>
                      <a:pt x="1551940" y="55613"/>
                    </a:lnTo>
                    <a:lnTo>
                      <a:pt x="1554226" y="55613"/>
                    </a:lnTo>
                    <a:lnTo>
                      <a:pt x="1554226" y="36563"/>
                    </a:lnTo>
                    <a:lnTo>
                      <a:pt x="1551940" y="36563"/>
                    </a:lnTo>
                    <a:lnTo>
                      <a:pt x="1551940" y="33515"/>
                    </a:lnTo>
                    <a:lnTo>
                      <a:pt x="1549654" y="33515"/>
                    </a:lnTo>
                    <a:lnTo>
                      <a:pt x="1549654" y="31216"/>
                    </a:lnTo>
                    <a:lnTo>
                      <a:pt x="1546606" y="31216"/>
                    </a:lnTo>
                    <a:lnTo>
                      <a:pt x="1546606" y="38836"/>
                    </a:lnTo>
                    <a:lnTo>
                      <a:pt x="1546606" y="55613"/>
                    </a:lnTo>
                    <a:lnTo>
                      <a:pt x="1544320" y="55613"/>
                    </a:lnTo>
                    <a:lnTo>
                      <a:pt x="1544320" y="58648"/>
                    </a:lnTo>
                    <a:lnTo>
                      <a:pt x="1542034" y="58648"/>
                    </a:lnTo>
                    <a:lnTo>
                      <a:pt x="1542034" y="60934"/>
                    </a:lnTo>
                    <a:lnTo>
                      <a:pt x="1532128" y="60934"/>
                    </a:lnTo>
                    <a:lnTo>
                      <a:pt x="1532128" y="58648"/>
                    </a:lnTo>
                    <a:lnTo>
                      <a:pt x="1529842" y="58648"/>
                    </a:lnTo>
                    <a:lnTo>
                      <a:pt x="1527556" y="55613"/>
                    </a:lnTo>
                    <a:lnTo>
                      <a:pt x="1527556" y="53314"/>
                    </a:lnTo>
                    <a:lnTo>
                      <a:pt x="1525270" y="53314"/>
                    </a:lnTo>
                    <a:lnTo>
                      <a:pt x="1525270" y="41122"/>
                    </a:lnTo>
                    <a:lnTo>
                      <a:pt x="1527556" y="41122"/>
                    </a:lnTo>
                    <a:lnTo>
                      <a:pt x="1527556" y="36563"/>
                    </a:lnTo>
                    <a:lnTo>
                      <a:pt x="1532128" y="36563"/>
                    </a:lnTo>
                    <a:lnTo>
                      <a:pt x="1532128" y="33515"/>
                    </a:lnTo>
                    <a:lnTo>
                      <a:pt x="1542034" y="33515"/>
                    </a:lnTo>
                    <a:lnTo>
                      <a:pt x="1542034" y="36563"/>
                    </a:lnTo>
                    <a:lnTo>
                      <a:pt x="1544320" y="36563"/>
                    </a:lnTo>
                    <a:lnTo>
                      <a:pt x="1544320" y="38836"/>
                    </a:lnTo>
                    <a:lnTo>
                      <a:pt x="1546606" y="38836"/>
                    </a:lnTo>
                    <a:lnTo>
                      <a:pt x="1546606" y="31216"/>
                    </a:lnTo>
                    <a:lnTo>
                      <a:pt x="1546606" y="28930"/>
                    </a:lnTo>
                    <a:lnTo>
                      <a:pt x="1529842" y="28930"/>
                    </a:lnTo>
                    <a:lnTo>
                      <a:pt x="1529842" y="31216"/>
                    </a:lnTo>
                    <a:lnTo>
                      <a:pt x="1527556" y="31216"/>
                    </a:lnTo>
                    <a:lnTo>
                      <a:pt x="1525270" y="33515"/>
                    </a:lnTo>
                    <a:lnTo>
                      <a:pt x="1525270" y="21310"/>
                    </a:lnTo>
                    <a:lnTo>
                      <a:pt x="1527556" y="21310"/>
                    </a:lnTo>
                    <a:lnTo>
                      <a:pt x="1527556" y="16738"/>
                    </a:lnTo>
                    <a:lnTo>
                      <a:pt x="1529842" y="16738"/>
                    </a:lnTo>
                    <a:lnTo>
                      <a:pt x="1529842" y="14465"/>
                    </a:lnTo>
                    <a:lnTo>
                      <a:pt x="1534414" y="14465"/>
                    </a:lnTo>
                    <a:lnTo>
                      <a:pt x="1534414" y="12166"/>
                    </a:lnTo>
                    <a:lnTo>
                      <a:pt x="1539748" y="12166"/>
                    </a:lnTo>
                    <a:lnTo>
                      <a:pt x="1539748" y="14465"/>
                    </a:lnTo>
                    <a:lnTo>
                      <a:pt x="1544320" y="14465"/>
                    </a:lnTo>
                    <a:lnTo>
                      <a:pt x="1544320" y="16738"/>
                    </a:lnTo>
                    <a:lnTo>
                      <a:pt x="1546606" y="19037"/>
                    </a:lnTo>
                    <a:lnTo>
                      <a:pt x="1546606" y="21310"/>
                    </a:lnTo>
                    <a:lnTo>
                      <a:pt x="1554226" y="21310"/>
                    </a:lnTo>
                    <a:lnTo>
                      <a:pt x="1554226" y="16738"/>
                    </a:lnTo>
                    <a:close/>
                  </a:path>
                  <a:path w="1936750" h="642620">
                    <a:moveTo>
                      <a:pt x="1600695" y="19037"/>
                    </a:moveTo>
                    <a:lnTo>
                      <a:pt x="1597647" y="19037"/>
                    </a:lnTo>
                    <a:lnTo>
                      <a:pt x="1597647" y="14465"/>
                    </a:lnTo>
                    <a:lnTo>
                      <a:pt x="1595361" y="14465"/>
                    </a:lnTo>
                    <a:lnTo>
                      <a:pt x="1595361" y="12166"/>
                    </a:lnTo>
                    <a:lnTo>
                      <a:pt x="1593075" y="12166"/>
                    </a:lnTo>
                    <a:lnTo>
                      <a:pt x="1593075" y="9118"/>
                    </a:lnTo>
                    <a:lnTo>
                      <a:pt x="1588503" y="9118"/>
                    </a:lnTo>
                    <a:lnTo>
                      <a:pt x="1588503" y="6832"/>
                    </a:lnTo>
                    <a:lnTo>
                      <a:pt x="1573263" y="6832"/>
                    </a:lnTo>
                    <a:lnTo>
                      <a:pt x="1573263" y="9118"/>
                    </a:lnTo>
                    <a:lnTo>
                      <a:pt x="1568691" y="9118"/>
                    </a:lnTo>
                    <a:lnTo>
                      <a:pt x="1568691" y="12166"/>
                    </a:lnTo>
                    <a:lnTo>
                      <a:pt x="1566405" y="12166"/>
                    </a:lnTo>
                    <a:lnTo>
                      <a:pt x="1566405" y="14465"/>
                    </a:lnTo>
                    <a:lnTo>
                      <a:pt x="1564119" y="14465"/>
                    </a:lnTo>
                    <a:lnTo>
                      <a:pt x="1564119" y="24358"/>
                    </a:lnTo>
                    <a:lnTo>
                      <a:pt x="1570977" y="24358"/>
                    </a:lnTo>
                    <a:lnTo>
                      <a:pt x="1570977" y="16738"/>
                    </a:lnTo>
                    <a:lnTo>
                      <a:pt x="1573263" y="16738"/>
                    </a:lnTo>
                    <a:lnTo>
                      <a:pt x="1573263" y="14465"/>
                    </a:lnTo>
                    <a:lnTo>
                      <a:pt x="1578597" y="14465"/>
                    </a:lnTo>
                    <a:lnTo>
                      <a:pt x="1578597" y="12166"/>
                    </a:lnTo>
                    <a:lnTo>
                      <a:pt x="1583169" y="12166"/>
                    </a:lnTo>
                    <a:lnTo>
                      <a:pt x="1583169" y="14465"/>
                    </a:lnTo>
                    <a:lnTo>
                      <a:pt x="1588503" y="14465"/>
                    </a:lnTo>
                    <a:lnTo>
                      <a:pt x="1588503" y="16738"/>
                    </a:lnTo>
                    <a:lnTo>
                      <a:pt x="1590789" y="16738"/>
                    </a:lnTo>
                    <a:lnTo>
                      <a:pt x="1590789" y="19037"/>
                    </a:lnTo>
                    <a:lnTo>
                      <a:pt x="1593075" y="19037"/>
                    </a:lnTo>
                    <a:lnTo>
                      <a:pt x="1593075" y="26644"/>
                    </a:lnTo>
                    <a:lnTo>
                      <a:pt x="1590789" y="26644"/>
                    </a:lnTo>
                    <a:lnTo>
                      <a:pt x="1590789" y="31216"/>
                    </a:lnTo>
                    <a:lnTo>
                      <a:pt x="1588503" y="31216"/>
                    </a:lnTo>
                    <a:lnTo>
                      <a:pt x="1588503" y="33515"/>
                    </a:lnTo>
                    <a:lnTo>
                      <a:pt x="1585455" y="33515"/>
                    </a:lnTo>
                    <a:lnTo>
                      <a:pt x="1585455" y="36563"/>
                    </a:lnTo>
                    <a:lnTo>
                      <a:pt x="1583169" y="36563"/>
                    </a:lnTo>
                    <a:lnTo>
                      <a:pt x="1583169" y="38836"/>
                    </a:lnTo>
                    <a:lnTo>
                      <a:pt x="1580883" y="38836"/>
                    </a:lnTo>
                    <a:lnTo>
                      <a:pt x="1580883" y="41122"/>
                    </a:lnTo>
                    <a:lnTo>
                      <a:pt x="1578597" y="41122"/>
                    </a:lnTo>
                    <a:lnTo>
                      <a:pt x="1578597" y="43408"/>
                    </a:lnTo>
                    <a:lnTo>
                      <a:pt x="1576311" y="43408"/>
                    </a:lnTo>
                    <a:lnTo>
                      <a:pt x="1576311" y="46456"/>
                    </a:lnTo>
                    <a:lnTo>
                      <a:pt x="1573263" y="46456"/>
                    </a:lnTo>
                    <a:lnTo>
                      <a:pt x="1570977" y="48742"/>
                    </a:lnTo>
                    <a:lnTo>
                      <a:pt x="1568691" y="48742"/>
                    </a:lnTo>
                    <a:lnTo>
                      <a:pt x="1568691" y="51041"/>
                    </a:lnTo>
                    <a:lnTo>
                      <a:pt x="1566405" y="51041"/>
                    </a:lnTo>
                    <a:lnTo>
                      <a:pt x="1566405" y="55613"/>
                    </a:lnTo>
                    <a:lnTo>
                      <a:pt x="1564119" y="55613"/>
                    </a:lnTo>
                    <a:lnTo>
                      <a:pt x="1564119" y="58648"/>
                    </a:lnTo>
                    <a:lnTo>
                      <a:pt x="1561833" y="58648"/>
                    </a:lnTo>
                    <a:lnTo>
                      <a:pt x="1561833" y="65506"/>
                    </a:lnTo>
                    <a:lnTo>
                      <a:pt x="1600695" y="65506"/>
                    </a:lnTo>
                    <a:lnTo>
                      <a:pt x="1600695" y="58648"/>
                    </a:lnTo>
                    <a:lnTo>
                      <a:pt x="1570977" y="58648"/>
                    </a:lnTo>
                    <a:lnTo>
                      <a:pt x="1570977" y="55613"/>
                    </a:lnTo>
                    <a:lnTo>
                      <a:pt x="1573263" y="55613"/>
                    </a:lnTo>
                    <a:lnTo>
                      <a:pt x="1573263" y="53314"/>
                    </a:lnTo>
                    <a:lnTo>
                      <a:pt x="1576311" y="53314"/>
                    </a:lnTo>
                    <a:lnTo>
                      <a:pt x="1576311" y="51041"/>
                    </a:lnTo>
                    <a:lnTo>
                      <a:pt x="1578597" y="51041"/>
                    </a:lnTo>
                    <a:lnTo>
                      <a:pt x="1580883" y="48742"/>
                    </a:lnTo>
                    <a:lnTo>
                      <a:pt x="1583169" y="48742"/>
                    </a:lnTo>
                    <a:lnTo>
                      <a:pt x="1583169" y="46456"/>
                    </a:lnTo>
                    <a:lnTo>
                      <a:pt x="1585455" y="46456"/>
                    </a:lnTo>
                    <a:lnTo>
                      <a:pt x="1585455" y="43408"/>
                    </a:lnTo>
                    <a:lnTo>
                      <a:pt x="1588503" y="43408"/>
                    </a:lnTo>
                    <a:lnTo>
                      <a:pt x="1588503" y="41122"/>
                    </a:lnTo>
                    <a:lnTo>
                      <a:pt x="1590789" y="41122"/>
                    </a:lnTo>
                    <a:lnTo>
                      <a:pt x="1590789" y="38836"/>
                    </a:lnTo>
                    <a:lnTo>
                      <a:pt x="1593075" y="38836"/>
                    </a:lnTo>
                    <a:lnTo>
                      <a:pt x="1593075" y="36563"/>
                    </a:lnTo>
                    <a:lnTo>
                      <a:pt x="1595361" y="36563"/>
                    </a:lnTo>
                    <a:lnTo>
                      <a:pt x="1595361" y="33515"/>
                    </a:lnTo>
                    <a:lnTo>
                      <a:pt x="1597647" y="33515"/>
                    </a:lnTo>
                    <a:lnTo>
                      <a:pt x="1597647" y="26644"/>
                    </a:lnTo>
                    <a:lnTo>
                      <a:pt x="1600695" y="26644"/>
                    </a:lnTo>
                    <a:lnTo>
                      <a:pt x="1600695" y="19037"/>
                    </a:lnTo>
                    <a:close/>
                  </a:path>
                  <a:path w="1936750" h="642620">
                    <a:moveTo>
                      <a:pt x="1629651" y="41122"/>
                    </a:moveTo>
                    <a:lnTo>
                      <a:pt x="1607553" y="41122"/>
                    </a:lnTo>
                    <a:lnTo>
                      <a:pt x="1607553" y="48742"/>
                    </a:lnTo>
                    <a:lnTo>
                      <a:pt x="1629651" y="48742"/>
                    </a:lnTo>
                    <a:lnTo>
                      <a:pt x="1629651" y="41122"/>
                    </a:lnTo>
                    <a:close/>
                  </a:path>
                  <a:path w="1936750" h="642620">
                    <a:moveTo>
                      <a:pt x="1673834" y="46456"/>
                    </a:moveTo>
                    <a:lnTo>
                      <a:pt x="1670786" y="43408"/>
                    </a:lnTo>
                    <a:lnTo>
                      <a:pt x="1670786" y="38836"/>
                    </a:lnTo>
                    <a:lnTo>
                      <a:pt x="1668500" y="38836"/>
                    </a:lnTo>
                    <a:lnTo>
                      <a:pt x="1668500" y="36563"/>
                    </a:lnTo>
                    <a:lnTo>
                      <a:pt x="1666214" y="36563"/>
                    </a:lnTo>
                    <a:lnTo>
                      <a:pt x="1663928" y="33515"/>
                    </a:lnTo>
                    <a:lnTo>
                      <a:pt x="1663928" y="31216"/>
                    </a:lnTo>
                    <a:lnTo>
                      <a:pt x="1666214" y="31216"/>
                    </a:lnTo>
                    <a:lnTo>
                      <a:pt x="1666214" y="28930"/>
                    </a:lnTo>
                    <a:lnTo>
                      <a:pt x="1668500" y="28930"/>
                    </a:lnTo>
                    <a:lnTo>
                      <a:pt x="1668500" y="14465"/>
                    </a:lnTo>
                    <a:lnTo>
                      <a:pt x="1666214" y="14465"/>
                    </a:lnTo>
                    <a:lnTo>
                      <a:pt x="1666214" y="12166"/>
                    </a:lnTo>
                    <a:lnTo>
                      <a:pt x="1663928" y="12166"/>
                    </a:lnTo>
                    <a:lnTo>
                      <a:pt x="1663928" y="9118"/>
                    </a:lnTo>
                    <a:lnTo>
                      <a:pt x="1658594" y="9118"/>
                    </a:lnTo>
                    <a:lnTo>
                      <a:pt x="1658594" y="6832"/>
                    </a:lnTo>
                    <a:lnTo>
                      <a:pt x="1646402" y="6832"/>
                    </a:lnTo>
                    <a:lnTo>
                      <a:pt x="1646402" y="9118"/>
                    </a:lnTo>
                    <a:lnTo>
                      <a:pt x="1641830" y="9118"/>
                    </a:lnTo>
                    <a:lnTo>
                      <a:pt x="1641830" y="12166"/>
                    </a:lnTo>
                    <a:lnTo>
                      <a:pt x="1639544" y="12166"/>
                    </a:lnTo>
                    <a:lnTo>
                      <a:pt x="1639544" y="14465"/>
                    </a:lnTo>
                    <a:lnTo>
                      <a:pt x="1637258" y="14465"/>
                    </a:lnTo>
                    <a:lnTo>
                      <a:pt x="1637258" y="19037"/>
                    </a:lnTo>
                    <a:lnTo>
                      <a:pt x="1634210" y="19037"/>
                    </a:lnTo>
                    <a:lnTo>
                      <a:pt x="1634210" y="21310"/>
                    </a:lnTo>
                    <a:lnTo>
                      <a:pt x="1641830" y="24358"/>
                    </a:lnTo>
                    <a:lnTo>
                      <a:pt x="1641830" y="21310"/>
                    </a:lnTo>
                    <a:lnTo>
                      <a:pt x="1644116" y="19037"/>
                    </a:lnTo>
                    <a:lnTo>
                      <a:pt x="1644116" y="16738"/>
                    </a:lnTo>
                    <a:lnTo>
                      <a:pt x="1646402" y="16738"/>
                    </a:lnTo>
                    <a:lnTo>
                      <a:pt x="1646402" y="14465"/>
                    </a:lnTo>
                    <a:lnTo>
                      <a:pt x="1651736" y="14465"/>
                    </a:lnTo>
                    <a:lnTo>
                      <a:pt x="1651736" y="12166"/>
                    </a:lnTo>
                    <a:lnTo>
                      <a:pt x="1654022" y="12166"/>
                    </a:lnTo>
                    <a:lnTo>
                      <a:pt x="1654022" y="14465"/>
                    </a:lnTo>
                    <a:lnTo>
                      <a:pt x="1658594" y="14465"/>
                    </a:lnTo>
                    <a:lnTo>
                      <a:pt x="1658594" y="16738"/>
                    </a:lnTo>
                    <a:lnTo>
                      <a:pt x="1661642" y="16738"/>
                    </a:lnTo>
                    <a:lnTo>
                      <a:pt x="1661642" y="28930"/>
                    </a:lnTo>
                    <a:lnTo>
                      <a:pt x="1656308" y="28930"/>
                    </a:lnTo>
                    <a:lnTo>
                      <a:pt x="1656308" y="31216"/>
                    </a:lnTo>
                    <a:lnTo>
                      <a:pt x="1649450" y="31216"/>
                    </a:lnTo>
                    <a:lnTo>
                      <a:pt x="1649450" y="38836"/>
                    </a:lnTo>
                    <a:lnTo>
                      <a:pt x="1651736" y="38836"/>
                    </a:lnTo>
                    <a:lnTo>
                      <a:pt x="1651736" y="36563"/>
                    </a:lnTo>
                    <a:lnTo>
                      <a:pt x="1656308" y="36563"/>
                    </a:lnTo>
                    <a:lnTo>
                      <a:pt x="1656308" y="38836"/>
                    </a:lnTo>
                    <a:lnTo>
                      <a:pt x="1661642" y="38836"/>
                    </a:lnTo>
                    <a:lnTo>
                      <a:pt x="1661642" y="41122"/>
                    </a:lnTo>
                    <a:lnTo>
                      <a:pt x="1663928" y="41122"/>
                    </a:lnTo>
                    <a:lnTo>
                      <a:pt x="1663928" y="48742"/>
                    </a:lnTo>
                    <a:lnTo>
                      <a:pt x="1666214" y="48742"/>
                    </a:lnTo>
                    <a:lnTo>
                      <a:pt x="1663928" y="51041"/>
                    </a:lnTo>
                    <a:lnTo>
                      <a:pt x="1663928" y="55613"/>
                    </a:lnTo>
                    <a:lnTo>
                      <a:pt x="1661642" y="55613"/>
                    </a:lnTo>
                    <a:lnTo>
                      <a:pt x="1661642" y="58648"/>
                    </a:lnTo>
                    <a:lnTo>
                      <a:pt x="1658594" y="58648"/>
                    </a:lnTo>
                    <a:lnTo>
                      <a:pt x="1658594" y="60934"/>
                    </a:lnTo>
                    <a:lnTo>
                      <a:pt x="1649450" y="60934"/>
                    </a:lnTo>
                    <a:lnTo>
                      <a:pt x="1646402" y="58648"/>
                    </a:lnTo>
                    <a:lnTo>
                      <a:pt x="1644116" y="58648"/>
                    </a:lnTo>
                    <a:lnTo>
                      <a:pt x="1644116" y="53314"/>
                    </a:lnTo>
                    <a:lnTo>
                      <a:pt x="1641830" y="53314"/>
                    </a:lnTo>
                    <a:lnTo>
                      <a:pt x="1641830" y="48742"/>
                    </a:lnTo>
                    <a:lnTo>
                      <a:pt x="1634210" y="51041"/>
                    </a:lnTo>
                    <a:lnTo>
                      <a:pt x="1634210" y="55613"/>
                    </a:lnTo>
                    <a:lnTo>
                      <a:pt x="1637258" y="55613"/>
                    </a:lnTo>
                    <a:lnTo>
                      <a:pt x="1637258" y="60934"/>
                    </a:lnTo>
                    <a:lnTo>
                      <a:pt x="1639544" y="60934"/>
                    </a:lnTo>
                    <a:lnTo>
                      <a:pt x="1639544" y="63220"/>
                    </a:lnTo>
                    <a:lnTo>
                      <a:pt x="1644116" y="63220"/>
                    </a:lnTo>
                    <a:lnTo>
                      <a:pt x="1644116" y="65506"/>
                    </a:lnTo>
                    <a:lnTo>
                      <a:pt x="1661642" y="65506"/>
                    </a:lnTo>
                    <a:lnTo>
                      <a:pt x="1663928" y="63220"/>
                    </a:lnTo>
                    <a:lnTo>
                      <a:pt x="1666214" y="63220"/>
                    </a:lnTo>
                    <a:lnTo>
                      <a:pt x="1666214" y="60934"/>
                    </a:lnTo>
                    <a:lnTo>
                      <a:pt x="1668500" y="60934"/>
                    </a:lnTo>
                    <a:lnTo>
                      <a:pt x="1668500" y="58648"/>
                    </a:lnTo>
                    <a:lnTo>
                      <a:pt x="1670786" y="58648"/>
                    </a:lnTo>
                    <a:lnTo>
                      <a:pt x="1670786" y="51041"/>
                    </a:lnTo>
                    <a:lnTo>
                      <a:pt x="1673834" y="51041"/>
                    </a:lnTo>
                    <a:lnTo>
                      <a:pt x="1673834" y="46456"/>
                    </a:lnTo>
                    <a:close/>
                  </a:path>
                  <a:path w="1936750" h="642620">
                    <a:moveTo>
                      <a:pt x="1890204" y="28930"/>
                    </a:moveTo>
                    <a:lnTo>
                      <a:pt x="1887918" y="28930"/>
                    </a:lnTo>
                    <a:lnTo>
                      <a:pt x="1887918" y="24358"/>
                    </a:lnTo>
                    <a:lnTo>
                      <a:pt x="1885619" y="24358"/>
                    </a:lnTo>
                    <a:lnTo>
                      <a:pt x="1885619" y="21310"/>
                    </a:lnTo>
                    <a:lnTo>
                      <a:pt x="1880298" y="21310"/>
                    </a:lnTo>
                    <a:lnTo>
                      <a:pt x="1880298" y="19037"/>
                    </a:lnTo>
                    <a:lnTo>
                      <a:pt x="1865820" y="19037"/>
                    </a:lnTo>
                    <a:lnTo>
                      <a:pt x="1863521" y="21310"/>
                    </a:lnTo>
                    <a:lnTo>
                      <a:pt x="1861248" y="21310"/>
                    </a:lnTo>
                    <a:lnTo>
                      <a:pt x="1865820" y="6832"/>
                    </a:lnTo>
                    <a:lnTo>
                      <a:pt x="1887918" y="6832"/>
                    </a:lnTo>
                    <a:lnTo>
                      <a:pt x="1887918" y="0"/>
                    </a:lnTo>
                    <a:lnTo>
                      <a:pt x="1858975" y="0"/>
                    </a:lnTo>
                    <a:lnTo>
                      <a:pt x="1853628" y="28930"/>
                    </a:lnTo>
                    <a:lnTo>
                      <a:pt x="1861248" y="31216"/>
                    </a:lnTo>
                    <a:lnTo>
                      <a:pt x="1861248" y="28930"/>
                    </a:lnTo>
                    <a:lnTo>
                      <a:pt x="1863521" y="28930"/>
                    </a:lnTo>
                    <a:lnTo>
                      <a:pt x="1863521" y="26644"/>
                    </a:lnTo>
                    <a:lnTo>
                      <a:pt x="1865820" y="26644"/>
                    </a:lnTo>
                    <a:lnTo>
                      <a:pt x="1868106" y="24358"/>
                    </a:lnTo>
                    <a:lnTo>
                      <a:pt x="1875726" y="24358"/>
                    </a:lnTo>
                    <a:lnTo>
                      <a:pt x="1875726" y="26644"/>
                    </a:lnTo>
                    <a:lnTo>
                      <a:pt x="1877999" y="26644"/>
                    </a:lnTo>
                    <a:lnTo>
                      <a:pt x="1880298" y="28930"/>
                    </a:lnTo>
                    <a:lnTo>
                      <a:pt x="1880298" y="31216"/>
                    </a:lnTo>
                    <a:lnTo>
                      <a:pt x="1883346" y="31216"/>
                    </a:lnTo>
                    <a:lnTo>
                      <a:pt x="1883346" y="46456"/>
                    </a:lnTo>
                    <a:lnTo>
                      <a:pt x="1880298" y="46456"/>
                    </a:lnTo>
                    <a:lnTo>
                      <a:pt x="1880298" y="48742"/>
                    </a:lnTo>
                    <a:lnTo>
                      <a:pt x="1877999" y="48742"/>
                    </a:lnTo>
                    <a:lnTo>
                      <a:pt x="1877999" y="51041"/>
                    </a:lnTo>
                    <a:lnTo>
                      <a:pt x="1871154" y="51041"/>
                    </a:lnTo>
                    <a:lnTo>
                      <a:pt x="1863521" y="51041"/>
                    </a:lnTo>
                    <a:lnTo>
                      <a:pt x="1863521" y="48742"/>
                    </a:lnTo>
                    <a:lnTo>
                      <a:pt x="1861248" y="48742"/>
                    </a:lnTo>
                    <a:lnTo>
                      <a:pt x="1861248" y="41122"/>
                    </a:lnTo>
                    <a:lnTo>
                      <a:pt x="1851355" y="41122"/>
                    </a:lnTo>
                    <a:lnTo>
                      <a:pt x="1851355" y="43408"/>
                    </a:lnTo>
                    <a:lnTo>
                      <a:pt x="1853628" y="43408"/>
                    </a:lnTo>
                    <a:lnTo>
                      <a:pt x="1853628" y="51041"/>
                    </a:lnTo>
                    <a:lnTo>
                      <a:pt x="1855927" y="51041"/>
                    </a:lnTo>
                    <a:lnTo>
                      <a:pt x="1855927" y="53314"/>
                    </a:lnTo>
                    <a:lnTo>
                      <a:pt x="1858975" y="53314"/>
                    </a:lnTo>
                    <a:lnTo>
                      <a:pt x="1858975" y="55613"/>
                    </a:lnTo>
                    <a:lnTo>
                      <a:pt x="1863521" y="55613"/>
                    </a:lnTo>
                    <a:lnTo>
                      <a:pt x="1863521" y="58648"/>
                    </a:lnTo>
                    <a:lnTo>
                      <a:pt x="1877999" y="58648"/>
                    </a:lnTo>
                    <a:lnTo>
                      <a:pt x="1877999" y="55613"/>
                    </a:lnTo>
                    <a:lnTo>
                      <a:pt x="1883346" y="55613"/>
                    </a:lnTo>
                    <a:lnTo>
                      <a:pt x="1883346" y="53314"/>
                    </a:lnTo>
                    <a:lnTo>
                      <a:pt x="1885619" y="53314"/>
                    </a:lnTo>
                    <a:lnTo>
                      <a:pt x="1885619" y="51041"/>
                    </a:lnTo>
                    <a:lnTo>
                      <a:pt x="1887918" y="51041"/>
                    </a:lnTo>
                    <a:lnTo>
                      <a:pt x="1887918" y="46456"/>
                    </a:lnTo>
                    <a:lnTo>
                      <a:pt x="1890204" y="46456"/>
                    </a:lnTo>
                    <a:lnTo>
                      <a:pt x="1890204" y="28930"/>
                    </a:lnTo>
                    <a:close/>
                  </a:path>
                  <a:path w="1936750" h="642620">
                    <a:moveTo>
                      <a:pt x="1936673" y="24358"/>
                    </a:moveTo>
                    <a:lnTo>
                      <a:pt x="1934400" y="24358"/>
                    </a:lnTo>
                    <a:lnTo>
                      <a:pt x="1934400" y="12166"/>
                    </a:lnTo>
                    <a:lnTo>
                      <a:pt x="1931352" y="12166"/>
                    </a:lnTo>
                    <a:lnTo>
                      <a:pt x="1931352" y="6832"/>
                    </a:lnTo>
                    <a:lnTo>
                      <a:pt x="1929066" y="4546"/>
                    </a:lnTo>
                    <a:lnTo>
                      <a:pt x="1929066" y="26644"/>
                    </a:lnTo>
                    <a:lnTo>
                      <a:pt x="1929066" y="28930"/>
                    </a:lnTo>
                    <a:lnTo>
                      <a:pt x="1926780" y="31216"/>
                    </a:lnTo>
                    <a:lnTo>
                      <a:pt x="1926780" y="46456"/>
                    </a:lnTo>
                    <a:lnTo>
                      <a:pt x="1924494" y="46456"/>
                    </a:lnTo>
                    <a:lnTo>
                      <a:pt x="1924494" y="48742"/>
                    </a:lnTo>
                    <a:lnTo>
                      <a:pt x="1922195" y="48742"/>
                    </a:lnTo>
                    <a:lnTo>
                      <a:pt x="1922195" y="51041"/>
                    </a:lnTo>
                    <a:lnTo>
                      <a:pt x="1916874" y="51041"/>
                    </a:lnTo>
                    <a:lnTo>
                      <a:pt x="1916874" y="53314"/>
                    </a:lnTo>
                    <a:lnTo>
                      <a:pt x="1914588" y="53314"/>
                    </a:lnTo>
                    <a:lnTo>
                      <a:pt x="1914588" y="51041"/>
                    </a:lnTo>
                    <a:lnTo>
                      <a:pt x="1910016" y="51041"/>
                    </a:lnTo>
                    <a:lnTo>
                      <a:pt x="1910016" y="48742"/>
                    </a:lnTo>
                    <a:lnTo>
                      <a:pt x="1907730" y="48742"/>
                    </a:lnTo>
                    <a:lnTo>
                      <a:pt x="1907730" y="43408"/>
                    </a:lnTo>
                    <a:lnTo>
                      <a:pt x="1904669" y="41122"/>
                    </a:lnTo>
                    <a:lnTo>
                      <a:pt x="1904669" y="14465"/>
                    </a:lnTo>
                    <a:lnTo>
                      <a:pt x="1907730" y="14465"/>
                    </a:lnTo>
                    <a:lnTo>
                      <a:pt x="1907730" y="9118"/>
                    </a:lnTo>
                    <a:lnTo>
                      <a:pt x="1910016" y="9118"/>
                    </a:lnTo>
                    <a:lnTo>
                      <a:pt x="1910016" y="6832"/>
                    </a:lnTo>
                    <a:lnTo>
                      <a:pt x="1912302" y="6832"/>
                    </a:lnTo>
                    <a:lnTo>
                      <a:pt x="1912302" y="4546"/>
                    </a:lnTo>
                    <a:lnTo>
                      <a:pt x="1922195" y="4546"/>
                    </a:lnTo>
                    <a:lnTo>
                      <a:pt x="1922195" y="6832"/>
                    </a:lnTo>
                    <a:lnTo>
                      <a:pt x="1924494" y="6832"/>
                    </a:lnTo>
                    <a:lnTo>
                      <a:pt x="1924494" y="9118"/>
                    </a:lnTo>
                    <a:lnTo>
                      <a:pt x="1926780" y="12166"/>
                    </a:lnTo>
                    <a:lnTo>
                      <a:pt x="1926780" y="26644"/>
                    </a:lnTo>
                    <a:lnTo>
                      <a:pt x="1929066" y="26644"/>
                    </a:lnTo>
                    <a:lnTo>
                      <a:pt x="1929066" y="4546"/>
                    </a:lnTo>
                    <a:lnTo>
                      <a:pt x="1929066" y="2273"/>
                    </a:lnTo>
                    <a:lnTo>
                      <a:pt x="1924494" y="2273"/>
                    </a:lnTo>
                    <a:lnTo>
                      <a:pt x="1924494" y="0"/>
                    </a:lnTo>
                    <a:lnTo>
                      <a:pt x="1907730" y="0"/>
                    </a:lnTo>
                    <a:lnTo>
                      <a:pt x="1907730" y="2273"/>
                    </a:lnTo>
                    <a:lnTo>
                      <a:pt x="1904669" y="2273"/>
                    </a:lnTo>
                    <a:lnTo>
                      <a:pt x="1904669" y="4546"/>
                    </a:lnTo>
                    <a:lnTo>
                      <a:pt x="1902396" y="4546"/>
                    </a:lnTo>
                    <a:lnTo>
                      <a:pt x="1902396" y="6832"/>
                    </a:lnTo>
                    <a:lnTo>
                      <a:pt x="1900097" y="6832"/>
                    </a:lnTo>
                    <a:lnTo>
                      <a:pt x="1900097" y="14465"/>
                    </a:lnTo>
                    <a:lnTo>
                      <a:pt x="1897824" y="14465"/>
                    </a:lnTo>
                    <a:lnTo>
                      <a:pt x="1897824" y="41122"/>
                    </a:lnTo>
                    <a:lnTo>
                      <a:pt x="1900097" y="43408"/>
                    </a:lnTo>
                    <a:lnTo>
                      <a:pt x="1900097" y="48742"/>
                    </a:lnTo>
                    <a:lnTo>
                      <a:pt x="1902396" y="48742"/>
                    </a:lnTo>
                    <a:lnTo>
                      <a:pt x="1902396" y="53314"/>
                    </a:lnTo>
                    <a:lnTo>
                      <a:pt x="1904669" y="53314"/>
                    </a:lnTo>
                    <a:lnTo>
                      <a:pt x="1904669" y="55613"/>
                    </a:lnTo>
                    <a:lnTo>
                      <a:pt x="1910016" y="55613"/>
                    </a:lnTo>
                    <a:lnTo>
                      <a:pt x="1910016" y="58648"/>
                    </a:lnTo>
                    <a:lnTo>
                      <a:pt x="1922195" y="58648"/>
                    </a:lnTo>
                    <a:lnTo>
                      <a:pt x="1922195" y="55613"/>
                    </a:lnTo>
                    <a:lnTo>
                      <a:pt x="1926780" y="55613"/>
                    </a:lnTo>
                    <a:lnTo>
                      <a:pt x="1926780" y="53314"/>
                    </a:lnTo>
                    <a:lnTo>
                      <a:pt x="1929066" y="53314"/>
                    </a:lnTo>
                    <a:lnTo>
                      <a:pt x="1929066" y="51041"/>
                    </a:lnTo>
                    <a:lnTo>
                      <a:pt x="1931352" y="51041"/>
                    </a:lnTo>
                    <a:lnTo>
                      <a:pt x="1931352" y="46456"/>
                    </a:lnTo>
                    <a:lnTo>
                      <a:pt x="1934400" y="46456"/>
                    </a:lnTo>
                    <a:lnTo>
                      <a:pt x="1934400" y="31216"/>
                    </a:lnTo>
                    <a:lnTo>
                      <a:pt x="1936673" y="31216"/>
                    </a:lnTo>
                    <a:lnTo>
                      <a:pt x="1936673" y="24358"/>
                    </a:lnTo>
                    <a:close/>
                  </a:path>
                </a:pathLst>
              </a:custGeom>
              <a:solidFill>
                <a:srgbClr val="000000"/>
              </a:solidFill>
            </p:spPr>
            <p:txBody>
              <a:bodyPr wrap="square" lIns="0" tIns="0" rIns="0" bIns="0" rtlCol="0"/>
              <a:lstStyle/>
              <a:p>
                <a:endParaRPr/>
              </a:p>
            </p:txBody>
          </p:sp>
          <p:pic>
            <p:nvPicPr>
              <p:cNvPr id="42" name="object 38">
                <a:extLst>
                  <a:ext uri="{FF2B5EF4-FFF2-40B4-BE49-F238E27FC236}">
                    <a16:creationId xmlns="" xmlns:a16="http://schemas.microsoft.com/office/drawing/2014/main" id="{EE19AFED-DEC9-4845-9842-841E9F529C20}"/>
                  </a:ext>
                </a:extLst>
              </p:cNvPr>
              <p:cNvPicPr/>
              <p:nvPr/>
            </p:nvPicPr>
            <p:blipFill>
              <a:blip r:embed="rId16" cstate="print"/>
              <a:stretch>
                <a:fillRect/>
              </a:stretch>
            </p:blipFill>
            <p:spPr>
              <a:xfrm>
                <a:off x="6676809" y="3460432"/>
                <a:ext cx="92951" cy="78473"/>
              </a:xfrm>
              <a:prstGeom prst="rect">
                <a:avLst/>
              </a:prstGeom>
            </p:spPr>
          </p:pic>
          <p:sp>
            <p:nvSpPr>
              <p:cNvPr id="43" name="object 39">
                <a:extLst>
                  <a:ext uri="{FF2B5EF4-FFF2-40B4-BE49-F238E27FC236}">
                    <a16:creationId xmlns="" xmlns:a16="http://schemas.microsoft.com/office/drawing/2014/main" id="{D2254CBF-8DD6-4A14-81E0-32001E3DD9F9}"/>
                  </a:ext>
                </a:extLst>
              </p:cNvPr>
              <p:cNvSpPr/>
              <p:nvPr/>
            </p:nvSpPr>
            <p:spPr>
              <a:xfrm>
                <a:off x="4652518" y="3441382"/>
                <a:ext cx="2585085" cy="1637030"/>
              </a:xfrm>
              <a:custGeom>
                <a:avLst/>
                <a:gdLst/>
                <a:ahLst/>
                <a:cxnLst/>
                <a:rect l="l" t="t" r="r" b="b"/>
                <a:pathLst>
                  <a:path w="2585084" h="1637029">
                    <a:moveTo>
                      <a:pt x="22098" y="1611363"/>
                    </a:moveTo>
                    <a:lnTo>
                      <a:pt x="0" y="1611363"/>
                    </a:lnTo>
                    <a:lnTo>
                      <a:pt x="0" y="1618983"/>
                    </a:lnTo>
                    <a:lnTo>
                      <a:pt x="22098" y="1618983"/>
                    </a:lnTo>
                    <a:lnTo>
                      <a:pt x="22098" y="1611363"/>
                    </a:lnTo>
                    <a:close/>
                  </a:path>
                  <a:path w="2585084" h="1637029">
                    <a:moveTo>
                      <a:pt x="38849" y="1076528"/>
                    </a:moveTo>
                    <a:lnTo>
                      <a:pt x="36563" y="1076528"/>
                    </a:lnTo>
                    <a:lnTo>
                      <a:pt x="36563" y="1071956"/>
                    </a:lnTo>
                    <a:lnTo>
                      <a:pt x="34277" y="1071956"/>
                    </a:lnTo>
                    <a:lnTo>
                      <a:pt x="31991" y="1069670"/>
                    </a:lnTo>
                    <a:lnTo>
                      <a:pt x="29705" y="1069670"/>
                    </a:lnTo>
                    <a:lnTo>
                      <a:pt x="29705" y="1067384"/>
                    </a:lnTo>
                    <a:lnTo>
                      <a:pt x="15227" y="1067384"/>
                    </a:lnTo>
                    <a:lnTo>
                      <a:pt x="15227" y="1069670"/>
                    </a:lnTo>
                    <a:lnTo>
                      <a:pt x="9906" y="1069670"/>
                    </a:lnTo>
                    <a:lnTo>
                      <a:pt x="9906" y="1071956"/>
                    </a:lnTo>
                    <a:lnTo>
                      <a:pt x="7620" y="1071956"/>
                    </a:lnTo>
                    <a:lnTo>
                      <a:pt x="7620" y="1074242"/>
                    </a:lnTo>
                    <a:lnTo>
                      <a:pt x="5334" y="1074242"/>
                    </a:lnTo>
                    <a:lnTo>
                      <a:pt x="5334" y="1076528"/>
                    </a:lnTo>
                    <a:lnTo>
                      <a:pt x="3048" y="1076528"/>
                    </a:lnTo>
                    <a:lnTo>
                      <a:pt x="3048" y="1084148"/>
                    </a:lnTo>
                    <a:lnTo>
                      <a:pt x="9906" y="1084148"/>
                    </a:lnTo>
                    <a:lnTo>
                      <a:pt x="9906" y="1079576"/>
                    </a:lnTo>
                    <a:lnTo>
                      <a:pt x="12192" y="1079576"/>
                    </a:lnTo>
                    <a:lnTo>
                      <a:pt x="12192" y="1074242"/>
                    </a:lnTo>
                    <a:lnTo>
                      <a:pt x="29705" y="1074242"/>
                    </a:lnTo>
                    <a:lnTo>
                      <a:pt x="29705" y="1076528"/>
                    </a:lnTo>
                    <a:lnTo>
                      <a:pt x="31991" y="1079576"/>
                    </a:lnTo>
                    <a:lnTo>
                      <a:pt x="31991" y="1088720"/>
                    </a:lnTo>
                    <a:lnTo>
                      <a:pt x="29705" y="1088720"/>
                    </a:lnTo>
                    <a:lnTo>
                      <a:pt x="29705" y="1091755"/>
                    </a:lnTo>
                    <a:lnTo>
                      <a:pt x="27419" y="1094041"/>
                    </a:lnTo>
                    <a:lnTo>
                      <a:pt x="24371" y="1096327"/>
                    </a:lnTo>
                    <a:lnTo>
                      <a:pt x="24371" y="1098613"/>
                    </a:lnTo>
                    <a:lnTo>
                      <a:pt x="22085" y="1098613"/>
                    </a:lnTo>
                    <a:lnTo>
                      <a:pt x="19799" y="1100899"/>
                    </a:lnTo>
                    <a:lnTo>
                      <a:pt x="17513" y="1100899"/>
                    </a:lnTo>
                    <a:lnTo>
                      <a:pt x="17513" y="1103947"/>
                    </a:lnTo>
                    <a:lnTo>
                      <a:pt x="15227" y="1103947"/>
                    </a:lnTo>
                    <a:lnTo>
                      <a:pt x="15227" y="1106233"/>
                    </a:lnTo>
                    <a:lnTo>
                      <a:pt x="12192" y="1106233"/>
                    </a:lnTo>
                    <a:lnTo>
                      <a:pt x="12192" y="1108519"/>
                    </a:lnTo>
                    <a:lnTo>
                      <a:pt x="9906" y="1108519"/>
                    </a:lnTo>
                    <a:lnTo>
                      <a:pt x="9906" y="1110805"/>
                    </a:lnTo>
                    <a:lnTo>
                      <a:pt x="7620" y="1110805"/>
                    </a:lnTo>
                    <a:lnTo>
                      <a:pt x="7620" y="1113853"/>
                    </a:lnTo>
                    <a:lnTo>
                      <a:pt x="5334" y="1113853"/>
                    </a:lnTo>
                    <a:lnTo>
                      <a:pt x="5334" y="1116139"/>
                    </a:lnTo>
                    <a:lnTo>
                      <a:pt x="3048" y="1116139"/>
                    </a:lnTo>
                    <a:lnTo>
                      <a:pt x="3048" y="1120711"/>
                    </a:lnTo>
                    <a:lnTo>
                      <a:pt x="0" y="1122997"/>
                    </a:lnTo>
                    <a:lnTo>
                      <a:pt x="0" y="1126045"/>
                    </a:lnTo>
                    <a:lnTo>
                      <a:pt x="38849" y="1126045"/>
                    </a:lnTo>
                    <a:lnTo>
                      <a:pt x="38849" y="1118425"/>
                    </a:lnTo>
                    <a:lnTo>
                      <a:pt x="12192" y="1118425"/>
                    </a:lnTo>
                    <a:lnTo>
                      <a:pt x="12192" y="1116139"/>
                    </a:lnTo>
                    <a:lnTo>
                      <a:pt x="15227" y="1116139"/>
                    </a:lnTo>
                    <a:lnTo>
                      <a:pt x="15227" y="1113853"/>
                    </a:lnTo>
                    <a:lnTo>
                      <a:pt x="17513" y="1113853"/>
                    </a:lnTo>
                    <a:lnTo>
                      <a:pt x="17513" y="1110805"/>
                    </a:lnTo>
                    <a:lnTo>
                      <a:pt x="19799" y="1110805"/>
                    </a:lnTo>
                    <a:lnTo>
                      <a:pt x="19799" y="1108519"/>
                    </a:lnTo>
                    <a:lnTo>
                      <a:pt x="22085" y="1108519"/>
                    </a:lnTo>
                    <a:lnTo>
                      <a:pt x="22085" y="1106233"/>
                    </a:lnTo>
                    <a:lnTo>
                      <a:pt x="24371" y="1106233"/>
                    </a:lnTo>
                    <a:lnTo>
                      <a:pt x="24371" y="1103947"/>
                    </a:lnTo>
                    <a:lnTo>
                      <a:pt x="27419" y="1103947"/>
                    </a:lnTo>
                    <a:lnTo>
                      <a:pt x="29705" y="1100899"/>
                    </a:lnTo>
                    <a:lnTo>
                      <a:pt x="31991" y="1100899"/>
                    </a:lnTo>
                    <a:lnTo>
                      <a:pt x="31991" y="1098613"/>
                    </a:lnTo>
                    <a:lnTo>
                      <a:pt x="34277" y="1096327"/>
                    </a:lnTo>
                    <a:lnTo>
                      <a:pt x="34277" y="1094041"/>
                    </a:lnTo>
                    <a:lnTo>
                      <a:pt x="36563" y="1094041"/>
                    </a:lnTo>
                    <a:lnTo>
                      <a:pt x="36563" y="1091755"/>
                    </a:lnTo>
                    <a:lnTo>
                      <a:pt x="38849" y="1088720"/>
                    </a:lnTo>
                    <a:lnTo>
                      <a:pt x="38849" y="1076528"/>
                    </a:lnTo>
                    <a:close/>
                  </a:path>
                  <a:path w="2585084" h="1637029">
                    <a:moveTo>
                      <a:pt x="75425" y="1159573"/>
                    </a:moveTo>
                    <a:lnTo>
                      <a:pt x="38849" y="1159573"/>
                    </a:lnTo>
                    <a:lnTo>
                      <a:pt x="38849" y="1167193"/>
                    </a:lnTo>
                    <a:lnTo>
                      <a:pt x="66281" y="1167193"/>
                    </a:lnTo>
                    <a:lnTo>
                      <a:pt x="66281" y="1169466"/>
                    </a:lnTo>
                    <a:lnTo>
                      <a:pt x="63233" y="1169466"/>
                    </a:lnTo>
                    <a:lnTo>
                      <a:pt x="63233" y="1171752"/>
                    </a:lnTo>
                    <a:lnTo>
                      <a:pt x="60947" y="1171752"/>
                    </a:lnTo>
                    <a:lnTo>
                      <a:pt x="60947" y="1174800"/>
                    </a:lnTo>
                    <a:lnTo>
                      <a:pt x="58661" y="1177086"/>
                    </a:lnTo>
                    <a:lnTo>
                      <a:pt x="58661" y="1179372"/>
                    </a:lnTo>
                    <a:lnTo>
                      <a:pt x="56375" y="1179372"/>
                    </a:lnTo>
                    <a:lnTo>
                      <a:pt x="56375" y="1183944"/>
                    </a:lnTo>
                    <a:lnTo>
                      <a:pt x="54089" y="1183944"/>
                    </a:lnTo>
                    <a:lnTo>
                      <a:pt x="54089" y="1189278"/>
                    </a:lnTo>
                    <a:lnTo>
                      <a:pt x="51041" y="1191564"/>
                    </a:lnTo>
                    <a:lnTo>
                      <a:pt x="51041" y="1196136"/>
                    </a:lnTo>
                    <a:lnTo>
                      <a:pt x="48755" y="1199184"/>
                    </a:lnTo>
                    <a:lnTo>
                      <a:pt x="48755" y="1206042"/>
                    </a:lnTo>
                    <a:lnTo>
                      <a:pt x="46469" y="1209090"/>
                    </a:lnTo>
                    <a:lnTo>
                      <a:pt x="46469" y="1215948"/>
                    </a:lnTo>
                    <a:lnTo>
                      <a:pt x="54089" y="1215948"/>
                    </a:lnTo>
                    <a:lnTo>
                      <a:pt x="54089" y="1209090"/>
                    </a:lnTo>
                    <a:lnTo>
                      <a:pt x="56375" y="1209090"/>
                    </a:lnTo>
                    <a:lnTo>
                      <a:pt x="56375" y="1199184"/>
                    </a:lnTo>
                    <a:lnTo>
                      <a:pt x="58661" y="1199184"/>
                    </a:lnTo>
                    <a:lnTo>
                      <a:pt x="58661" y="1191564"/>
                    </a:lnTo>
                    <a:lnTo>
                      <a:pt x="60947" y="1191564"/>
                    </a:lnTo>
                    <a:lnTo>
                      <a:pt x="60947" y="1186992"/>
                    </a:lnTo>
                    <a:lnTo>
                      <a:pt x="63233" y="1186992"/>
                    </a:lnTo>
                    <a:lnTo>
                      <a:pt x="63233" y="1181658"/>
                    </a:lnTo>
                    <a:lnTo>
                      <a:pt x="66281" y="1181658"/>
                    </a:lnTo>
                    <a:lnTo>
                      <a:pt x="66281" y="1177086"/>
                    </a:lnTo>
                    <a:lnTo>
                      <a:pt x="68567" y="1177086"/>
                    </a:lnTo>
                    <a:lnTo>
                      <a:pt x="68567" y="1171752"/>
                    </a:lnTo>
                    <a:lnTo>
                      <a:pt x="70853" y="1171752"/>
                    </a:lnTo>
                    <a:lnTo>
                      <a:pt x="70853" y="1169466"/>
                    </a:lnTo>
                    <a:lnTo>
                      <a:pt x="73139" y="1169466"/>
                    </a:lnTo>
                    <a:lnTo>
                      <a:pt x="73139" y="1167193"/>
                    </a:lnTo>
                    <a:lnTo>
                      <a:pt x="75425" y="1167193"/>
                    </a:lnTo>
                    <a:lnTo>
                      <a:pt x="75425" y="1159573"/>
                    </a:lnTo>
                    <a:close/>
                  </a:path>
                  <a:path w="2585084" h="1637029">
                    <a:moveTo>
                      <a:pt x="85331" y="1604505"/>
                    </a:moveTo>
                    <a:lnTo>
                      <a:pt x="83045" y="1602219"/>
                    </a:lnTo>
                    <a:lnTo>
                      <a:pt x="83045" y="1592313"/>
                    </a:lnTo>
                    <a:lnTo>
                      <a:pt x="80759" y="1592313"/>
                    </a:lnTo>
                    <a:lnTo>
                      <a:pt x="80759" y="1590027"/>
                    </a:lnTo>
                    <a:lnTo>
                      <a:pt x="78473" y="1586979"/>
                    </a:lnTo>
                    <a:lnTo>
                      <a:pt x="78473" y="1584693"/>
                    </a:lnTo>
                    <a:lnTo>
                      <a:pt x="75425" y="1584693"/>
                    </a:lnTo>
                    <a:lnTo>
                      <a:pt x="75425" y="1594599"/>
                    </a:lnTo>
                    <a:lnTo>
                      <a:pt x="75425" y="1618983"/>
                    </a:lnTo>
                    <a:lnTo>
                      <a:pt x="73139" y="1618983"/>
                    </a:lnTo>
                    <a:lnTo>
                      <a:pt x="73139" y="1623555"/>
                    </a:lnTo>
                    <a:lnTo>
                      <a:pt x="70853" y="1623555"/>
                    </a:lnTo>
                    <a:lnTo>
                      <a:pt x="70853" y="1626590"/>
                    </a:lnTo>
                    <a:lnTo>
                      <a:pt x="68567" y="1626590"/>
                    </a:lnTo>
                    <a:lnTo>
                      <a:pt x="66281" y="1628876"/>
                    </a:lnTo>
                    <a:lnTo>
                      <a:pt x="60947" y="1628876"/>
                    </a:lnTo>
                    <a:lnTo>
                      <a:pt x="60947" y="1631162"/>
                    </a:lnTo>
                    <a:lnTo>
                      <a:pt x="51041" y="1631162"/>
                    </a:lnTo>
                    <a:lnTo>
                      <a:pt x="51041" y="1628876"/>
                    </a:lnTo>
                    <a:lnTo>
                      <a:pt x="46469" y="1628876"/>
                    </a:lnTo>
                    <a:lnTo>
                      <a:pt x="46469" y="1626590"/>
                    </a:lnTo>
                    <a:lnTo>
                      <a:pt x="44183" y="1626590"/>
                    </a:lnTo>
                    <a:lnTo>
                      <a:pt x="41897" y="1623555"/>
                    </a:lnTo>
                    <a:lnTo>
                      <a:pt x="41897" y="1621269"/>
                    </a:lnTo>
                    <a:lnTo>
                      <a:pt x="38849" y="1621269"/>
                    </a:lnTo>
                    <a:lnTo>
                      <a:pt x="38849" y="1616697"/>
                    </a:lnTo>
                    <a:lnTo>
                      <a:pt x="36563" y="1616697"/>
                    </a:lnTo>
                    <a:lnTo>
                      <a:pt x="36563" y="1596885"/>
                    </a:lnTo>
                    <a:lnTo>
                      <a:pt x="38849" y="1596885"/>
                    </a:lnTo>
                    <a:lnTo>
                      <a:pt x="38849" y="1592313"/>
                    </a:lnTo>
                    <a:lnTo>
                      <a:pt x="41897" y="1592313"/>
                    </a:lnTo>
                    <a:lnTo>
                      <a:pt x="41897" y="1590027"/>
                    </a:lnTo>
                    <a:lnTo>
                      <a:pt x="44183" y="1590027"/>
                    </a:lnTo>
                    <a:lnTo>
                      <a:pt x="44183" y="1586979"/>
                    </a:lnTo>
                    <a:lnTo>
                      <a:pt x="46469" y="1586979"/>
                    </a:lnTo>
                    <a:lnTo>
                      <a:pt x="46469" y="1584693"/>
                    </a:lnTo>
                    <a:lnTo>
                      <a:pt x="66281" y="1584693"/>
                    </a:lnTo>
                    <a:lnTo>
                      <a:pt x="66281" y="1586979"/>
                    </a:lnTo>
                    <a:lnTo>
                      <a:pt x="68567" y="1586979"/>
                    </a:lnTo>
                    <a:lnTo>
                      <a:pt x="70853" y="1590027"/>
                    </a:lnTo>
                    <a:lnTo>
                      <a:pt x="70853" y="1592313"/>
                    </a:lnTo>
                    <a:lnTo>
                      <a:pt x="73139" y="1592313"/>
                    </a:lnTo>
                    <a:lnTo>
                      <a:pt x="73139" y="1594599"/>
                    </a:lnTo>
                    <a:lnTo>
                      <a:pt x="75425" y="1594599"/>
                    </a:lnTo>
                    <a:lnTo>
                      <a:pt x="75425" y="1584693"/>
                    </a:lnTo>
                    <a:lnTo>
                      <a:pt x="75425" y="1582407"/>
                    </a:lnTo>
                    <a:lnTo>
                      <a:pt x="70853" y="1582407"/>
                    </a:lnTo>
                    <a:lnTo>
                      <a:pt x="70853" y="1580121"/>
                    </a:lnTo>
                    <a:lnTo>
                      <a:pt x="66281" y="1580121"/>
                    </a:lnTo>
                    <a:lnTo>
                      <a:pt x="66281" y="1577835"/>
                    </a:lnTo>
                    <a:lnTo>
                      <a:pt x="46469" y="1577835"/>
                    </a:lnTo>
                    <a:lnTo>
                      <a:pt x="46469" y="1580121"/>
                    </a:lnTo>
                    <a:lnTo>
                      <a:pt x="41897" y="1580121"/>
                    </a:lnTo>
                    <a:lnTo>
                      <a:pt x="41897" y="1582407"/>
                    </a:lnTo>
                    <a:lnTo>
                      <a:pt x="38849" y="1582407"/>
                    </a:lnTo>
                    <a:lnTo>
                      <a:pt x="38849" y="1584693"/>
                    </a:lnTo>
                    <a:lnTo>
                      <a:pt x="36563" y="1584693"/>
                    </a:lnTo>
                    <a:lnTo>
                      <a:pt x="36563" y="1586979"/>
                    </a:lnTo>
                    <a:lnTo>
                      <a:pt x="34277" y="1586979"/>
                    </a:lnTo>
                    <a:lnTo>
                      <a:pt x="34277" y="1590027"/>
                    </a:lnTo>
                    <a:lnTo>
                      <a:pt x="31991" y="1590027"/>
                    </a:lnTo>
                    <a:lnTo>
                      <a:pt x="31991" y="1594599"/>
                    </a:lnTo>
                    <a:lnTo>
                      <a:pt x="29705" y="1594599"/>
                    </a:lnTo>
                    <a:lnTo>
                      <a:pt x="29705" y="1618983"/>
                    </a:lnTo>
                    <a:lnTo>
                      <a:pt x="31991" y="1618983"/>
                    </a:lnTo>
                    <a:lnTo>
                      <a:pt x="31991" y="1623555"/>
                    </a:lnTo>
                    <a:lnTo>
                      <a:pt x="34277" y="1623555"/>
                    </a:lnTo>
                    <a:lnTo>
                      <a:pt x="34277" y="1628876"/>
                    </a:lnTo>
                    <a:lnTo>
                      <a:pt x="36563" y="1628876"/>
                    </a:lnTo>
                    <a:lnTo>
                      <a:pt x="36563" y="1631162"/>
                    </a:lnTo>
                    <a:lnTo>
                      <a:pt x="38849" y="1631162"/>
                    </a:lnTo>
                    <a:lnTo>
                      <a:pt x="41897" y="1633448"/>
                    </a:lnTo>
                    <a:lnTo>
                      <a:pt x="44183" y="1633448"/>
                    </a:lnTo>
                    <a:lnTo>
                      <a:pt x="44183" y="1636496"/>
                    </a:lnTo>
                    <a:lnTo>
                      <a:pt x="68567" y="1636496"/>
                    </a:lnTo>
                    <a:lnTo>
                      <a:pt x="68567" y="1633448"/>
                    </a:lnTo>
                    <a:lnTo>
                      <a:pt x="73139" y="1633448"/>
                    </a:lnTo>
                    <a:lnTo>
                      <a:pt x="73139" y="1631162"/>
                    </a:lnTo>
                    <a:lnTo>
                      <a:pt x="75425" y="1631162"/>
                    </a:lnTo>
                    <a:lnTo>
                      <a:pt x="75425" y="1628876"/>
                    </a:lnTo>
                    <a:lnTo>
                      <a:pt x="78473" y="1628876"/>
                    </a:lnTo>
                    <a:lnTo>
                      <a:pt x="78473" y="1626590"/>
                    </a:lnTo>
                    <a:lnTo>
                      <a:pt x="80759" y="1626590"/>
                    </a:lnTo>
                    <a:lnTo>
                      <a:pt x="80759" y="1621269"/>
                    </a:lnTo>
                    <a:lnTo>
                      <a:pt x="83045" y="1621269"/>
                    </a:lnTo>
                    <a:lnTo>
                      <a:pt x="83045" y="1611363"/>
                    </a:lnTo>
                    <a:lnTo>
                      <a:pt x="85331" y="1611363"/>
                    </a:lnTo>
                    <a:lnTo>
                      <a:pt x="85331" y="1604505"/>
                    </a:lnTo>
                    <a:close/>
                  </a:path>
                  <a:path w="2585084" h="1637029">
                    <a:moveTo>
                      <a:pt x="85331" y="1067384"/>
                    </a:moveTo>
                    <a:lnTo>
                      <a:pt x="46469" y="1067384"/>
                    </a:lnTo>
                    <a:lnTo>
                      <a:pt x="46469" y="1074242"/>
                    </a:lnTo>
                    <a:lnTo>
                      <a:pt x="75425" y="1074242"/>
                    </a:lnTo>
                    <a:lnTo>
                      <a:pt x="75425" y="1076528"/>
                    </a:lnTo>
                    <a:lnTo>
                      <a:pt x="73139" y="1076528"/>
                    </a:lnTo>
                    <a:lnTo>
                      <a:pt x="73139" y="1079576"/>
                    </a:lnTo>
                    <a:lnTo>
                      <a:pt x="70853" y="1079576"/>
                    </a:lnTo>
                    <a:lnTo>
                      <a:pt x="70853" y="1084148"/>
                    </a:lnTo>
                    <a:lnTo>
                      <a:pt x="68567" y="1084148"/>
                    </a:lnTo>
                    <a:lnTo>
                      <a:pt x="68567" y="1086434"/>
                    </a:lnTo>
                    <a:lnTo>
                      <a:pt x="66281" y="1088720"/>
                    </a:lnTo>
                    <a:lnTo>
                      <a:pt x="66281" y="1091755"/>
                    </a:lnTo>
                    <a:lnTo>
                      <a:pt x="63233" y="1091755"/>
                    </a:lnTo>
                    <a:lnTo>
                      <a:pt x="63233" y="1096327"/>
                    </a:lnTo>
                    <a:lnTo>
                      <a:pt x="60947" y="1098613"/>
                    </a:lnTo>
                    <a:lnTo>
                      <a:pt x="60947" y="1103947"/>
                    </a:lnTo>
                    <a:lnTo>
                      <a:pt x="58661" y="1103947"/>
                    </a:lnTo>
                    <a:lnTo>
                      <a:pt x="58661" y="1113853"/>
                    </a:lnTo>
                    <a:lnTo>
                      <a:pt x="56375" y="1113853"/>
                    </a:lnTo>
                    <a:lnTo>
                      <a:pt x="56375" y="1126045"/>
                    </a:lnTo>
                    <a:lnTo>
                      <a:pt x="63233" y="1126045"/>
                    </a:lnTo>
                    <a:lnTo>
                      <a:pt x="63233" y="1113853"/>
                    </a:lnTo>
                    <a:lnTo>
                      <a:pt x="66281" y="1113853"/>
                    </a:lnTo>
                    <a:lnTo>
                      <a:pt x="66281" y="1106233"/>
                    </a:lnTo>
                    <a:lnTo>
                      <a:pt x="68567" y="1103947"/>
                    </a:lnTo>
                    <a:lnTo>
                      <a:pt x="68567" y="1098613"/>
                    </a:lnTo>
                    <a:lnTo>
                      <a:pt x="70853" y="1098613"/>
                    </a:lnTo>
                    <a:lnTo>
                      <a:pt x="70853" y="1094041"/>
                    </a:lnTo>
                    <a:lnTo>
                      <a:pt x="73139" y="1094041"/>
                    </a:lnTo>
                    <a:lnTo>
                      <a:pt x="73139" y="1088720"/>
                    </a:lnTo>
                    <a:lnTo>
                      <a:pt x="75425" y="1088720"/>
                    </a:lnTo>
                    <a:lnTo>
                      <a:pt x="75425" y="1084148"/>
                    </a:lnTo>
                    <a:lnTo>
                      <a:pt x="78473" y="1084148"/>
                    </a:lnTo>
                    <a:lnTo>
                      <a:pt x="78473" y="1081862"/>
                    </a:lnTo>
                    <a:lnTo>
                      <a:pt x="80759" y="1081862"/>
                    </a:lnTo>
                    <a:lnTo>
                      <a:pt x="80759" y="1076528"/>
                    </a:lnTo>
                    <a:lnTo>
                      <a:pt x="83045" y="1076528"/>
                    </a:lnTo>
                    <a:lnTo>
                      <a:pt x="83045" y="1074242"/>
                    </a:lnTo>
                    <a:lnTo>
                      <a:pt x="85331" y="1074242"/>
                    </a:lnTo>
                    <a:lnTo>
                      <a:pt x="85331" y="1067384"/>
                    </a:lnTo>
                    <a:close/>
                  </a:path>
                  <a:path w="2585084" h="1637029">
                    <a:moveTo>
                      <a:pt x="112001" y="1100899"/>
                    </a:moveTo>
                    <a:lnTo>
                      <a:pt x="90665" y="1100899"/>
                    </a:lnTo>
                    <a:lnTo>
                      <a:pt x="90665" y="1108532"/>
                    </a:lnTo>
                    <a:lnTo>
                      <a:pt x="112001" y="1108532"/>
                    </a:lnTo>
                    <a:lnTo>
                      <a:pt x="112001" y="1100899"/>
                    </a:lnTo>
                    <a:close/>
                  </a:path>
                  <a:path w="2585084" h="1637029">
                    <a:moveTo>
                      <a:pt x="143992" y="1618983"/>
                    </a:moveTo>
                    <a:lnTo>
                      <a:pt x="136372" y="1616697"/>
                    </a:lnTo>
                    <a:lnTo>
                      <a:pt x="134086" y="1618983"/>
                    </a:lnTo>
                    <a:lnTo>
                      <a:pt x="134086" y="1623555"/>
                    </a:lnTo>
                    <a:lnTo>
                      <a:pt x="131800" y="1623555"/>
                    </a:lnTo>
                    <a:lnTo>
                      <a:pt x="131800" y="1626590"/>
                    </a:lnTo>
                    <a:lnTo>
                      <a:pt x="129514" y="1626590"/>
                    </a:lnTo>
                    <a:lnTo>
                      <a:pt x="129514" y="1628876"/>
                    </a:lnTo>
                    <a:lnTo>
                      <a:pt x="124180" y="1628876"/>
                    </a:lnTo>
                    <a:lnTo>
                      <a:pt x="124180" y="1631162"/>
                    </a:lnTo>
                    <a:lnTo>
                      <a:pt x="115036" y="1631162"/>
                    </a:lnTo>
                    <a:lnTo>
                      <a:pt x="111988" y="1628876"/>
                    </a:lnTo>
                    <a:lnTo>
                      <a:pt x="107416" y="1628876"/>
                    </a:lnTo>
                    <a:lnTo>
                      <a:pt x="107416" y="1626590"/>
                    </a:lnTo>
                    <a:lnTo>
                      <a:pt x="105130" y="1626590"/>
                    </a:lnTo>
                    <a:lnTo>
                      <a:pt x="105130" y="1623555"/>
                    </a:lnTo>
                    <a:lnTo>
                      <a:pt x="102844" y="1621269"/>
                    </a:lnTo>
                    <a:lnTo>
                      <a:pt x="102844" y="1616697"/>
                    </a:lnTo>
                    <a:lnTo>
                      <a:pt x="99796" y="1616697"/>
                    </a:lnTo>
                    <a:lnTo>
                      <a:pt x="99796" y="1596885"/>
                    </a:lnTo>
                    <a:lnTo>
                      <a:pt x="102844" y="1596885"/>
                    </a:lnTo>
                    <a:lnTo>
                      <a:pt x="102844" y="1592313"/>
                    </a:lnTo>
                    <a:lnTo>
                      <a:pt x="105130" y="1592313"/>
                    </a:lnTo>
                    <a:lnTo>
                      <a:pt x="105130" y="1590027"/>
                    </a:lnTo>
                    <a:lnTo>
                      <a:pt x="107416" y="1586979"/>
                    </a:lnTo>
                    <a:lnTo>
                      <a:pt x="109702" y="1586979"/>
                    </a:lnTo>
                    <a:lnTo>
                      <a:pt x="109702" y="1584693"/>
                    </a:lnTo>
                    <a:lnTo>
                      <a:pt x="129514" y="1584693"/>
                    </a:lnTo>
                    <a:lnTo>
                      <a:pt x="129514" y="1586979"/>
                    </a:lnTo>
                    <a:lnTo>
                      <a:pt x="131800" y="1586979"/>
                    </a:lnTo>
                    <a:lnTo>
                      <a:pt x="131800" y="1590027"/>
                    </a:lnTo>
                    <a:lnTo>
                      <a:pt x="134086" y="1592313"/>
                    </a:lnTo>
                    <a:lnTo>
                      <a:pt x="134086" y="1594599"/>
                    </a:lnTo>
                    <a:lnTo>
                      <a:pt x="141706" y="1594599"/>
                    </a:lnTo>
                    <a:lnTo>
                      <a:pt x="141706" y="1586979"/>
                    </a:lnTo>
                    <a:lnTo>
                      <a:pt x="139420" y="1586979"/>
                    </a:lnTo>
                    <a:lnTo>
                      <a:pt x="139420" y="1584693"/>
                    </a:lnTo>
                    <a:lnTo>
                      <a:pt x="136372" y="1584693"/>
                    </a:lnTo>
                    <a:lnTo>
                      <a:pt x="136372" y="1582407"/>
                    </a:lnTo>
                    <a:lnTo>
                      <a:pt x="134086" y="1582407"/>
                    </a:lnTo>
                    <a:lnTo>
                      <a:pt x="134086" y="1580121"/>
                    </a:lnTo>
                    <a:lnTo>
                      <a:pt x="129514" y="1580121"/>
                    </a:lnTo>
                    <a:lnTo>
                      <a:pt x="129514" y="1577835"/>
                    </a:lnTo>
                    <a:lnTo>
                      <a:pt x="109702" y="1577835"/>
                    </a:lnTo>
                    <a:lnTo>
                      <a:pt x="109702" y="1580121"/>
                    </a:lnTo>
                    <a:lnTo>
                      <a:pt x="105130" y="1580121"/>
                    </a:lnTo>
                    <a:lnTo>
                      <a:pt x="105130" y="1582407"/>
                    </a:lnTo>
                    <a:lnTo>
                      <a:pt x="102844" y="1582407"/>
                    </a:lnTo>
                    <a:lnTo>
                      <a:pt x="99796" y="1584693"/>
                    </a:lnTo>
                    <a:lnTo>
                      <a:pt x="97510" y="1586979"/>
                    </a:lnTo>
                    <a:lnTo>
                      <a:pt x="97510" y="1590027"/>
                    </a:lnTo>
                    <a:lnTo>
                      <a:pt x="95224" y="1590027"/>
                    </a:lnTo>
                    <a:lnTo>
                      <a:pt x="95224" y="1594599"/>
                    </a:lnTo>
                    <a:lnTo>
                      <a:pt x="92938" y="1594599"/>
                    </a:lnTo>
                    <a:lnTo>
                      <a:pt x="92938" y="1618983"/>
                    </a:lnTo>
                    <a:lnTo>
                      <a:pt x="95224" y="1618983"/>
                    </a:lnTo>
                    <a:lnTo>
                      <a:pt x="95224" y="1623555"/>
                    </a:lnTo>
                    <a:lnTo>
                      <a:pt x="97510" y="1623555"/>
                    </a:lnTo>
                    <a:lnTo>
                      <a:pt x="97510" y="1628876"/>
                    </a:lnTo>
                    <a:lnTo>
                      <a:pt x="99796" y="1628876"/>
                    </a:lnTo>
                    <a:lnTo>
                      <a:pt x="99796" y="1631162"/>
                    </a:lnTo>
                    <a:lnTo>
                      <a:pt x="102844" y="1631162"/>
                    </a:lnTo>
                    <a:lnTo>
                      <a:pt x="102844" y="1633448"/>
                    </a:lnTo>
                    <a:lnTo>
                      <a:pt x="107416" y="1633448"/>
                    </a:lnTo>
                    <a:lnTo>
                      <a:pt x="107416" y="1636496"/>
                    </a:lnTo>
                    <a:lnTo>
                      <a:pt x="131800" y="1636496"/>
                    </a:lnTo>
                    <a:lnTo>
                      <a:pt x="131800" y="1633448"/>
                    </a:lnTo>
                    <a:lnTo>
                      <a:pt x="134086" y="1633448"/>
                    </a:lnTo>
                    <a:lnTo>
                      <a:pt x="134086" y="1631162"/>
                    </a:lnTo>
                    <a:lnTo>
                      <a:pt x="136372" y="1631162"/>
                    </a:lnTo>
                    <a:lnTo>
                      <a:pt x="136372" y="1628876"/>
                    </a:lnTo>
                    <a:lnTo>
                      <a:pt x="139420" y="1628876"/>
                    </a:lnTo>
                    <a:lnTo>
                      <a:pt x="139420" y="1626590"/>
                    </a:lnTo>
                    <a:lnTo>
                      <a:pt x="141706" y="1626590"/>
                    </a:lnTo>
                    <a:lnTo>
                      <a:pt x="141706" y="1621269"/>
                    </a:lnTo>
                    <a:lnTo>
                      <a:pt x="143992" y="1618983"/>
                    </a:lnTo>
                    <a:close/>
                  </a:path>
                  <a:path w="2585084" h="1637029">
                    <a:moveTo>
                      <a:pt x="333692" y="1103947"/>
                    </a:moveTo>
                    <a:lnTo>
                      <a:pt x="331406" y="1103947"/>
                    </a:lnTo>
                    <a:lnTo>
                      <a:pt x="331406" y="1096327"/>
                    </a:lnTo>
                    <a:lnTo>
                      <a:pt x="329120" y="1096327"/>
                    </a:lnTo>
                    <a:lnTo>
                      <a:pt x="329120" y="1094041"/>
                    </a:lnTo>
                    <a:lnTo>
                      <a:pt x="326834" y="1094041"/>
                    </a:lnTo>
                    <a:lnTo>
                      <a:pt x="326834" y="1106233"/>
                    </a:lnTo>
                    <a:lnTo>
                      <a:pt x="326834" y="1108519"/>
                    </a:lnTo>
                    <a:lnTo>
                      <a:pt x="324548" y="1108519"/>
                    </a:lnTo>
                    <a:lnTo>
                      <a:pt x="324548" y="1116139"/>
                    </a:lnTo>
                    <a:lnTo>
                      <a:pt x="321500" y="1116139"/>
                    </a:lnTo>
                    <a:lnTo>
                      <a:pt x="321500" y="1118425"/>
                    </a:lnTo>
                    <a:lnTo>
                      <a:pt x="319227" y="1118425"/>
                    </a:lnTo>
                    <a:lnTo>
                      <a:pt x="319227" y="1120711"/>
                    </a:lnTo>
                    <a:lnTo>
                      <a:pt x="309321" y="1120711"/>
                    </a:lnTo>
                    <a:lnTo>
                      <a:pt x="309321" y="1118425"/>
                    </a:lnTo>
                    <a:lnTo>
                      <a:pt x="307035" y="1118425"/>
                    </a:lnTo>
                    <a:lnTo>
                      <a:pt x="307035" y="1116139"/>
                    </a:lnTo>
                    <a:lnTo>
                      <a:pt x="304749" y="1116139"/>
                    </a:lnTo>
                    <a:lnTo>
                      <a:pt x="304749" y="1113853"/>
                    </a:lnTo>
                    <a:lnTo>
                      <a:pt x="302463" y="1110805"/>
                    </a:lnTo>
                    <a:lnTo>
                      <a:pt x="302463" y="1100899"/>
                    </a:lnTo>
                    <a:lnTo>
                      <a:pt x="304749" y="1100899"/>
                    </a:lnTo>
                    <a:lnTo>
                      <a:pt x="304749" y="1098613"/>
                    </a:lnTo>
                    <a:lnTo>
                      <a:pt x="307035" y="1098613"/>
                    </a:lnTo>
                    <a:lnTo>
                      <a:pt x="307035" y="1096327"/>
                    </a:lnTo>
                    <a:lnTo>
                      <a:pt x="309321" y="1096327"/>
                    </a:lnTo>
                    <a:lnTo>
                      <a:pt x="309321" y="1094041"/>
                    </a:lnTo>
                    <a:lnTo>
                      <a:pt x="319227" y="1094041"/>
                    </a:lnTo>
                    <a:lnTo>
                      <a:pt x="319227" y="1096327"/>
                    </a:lnTo>
                    <a:lnTo>
                      <a:pt x="321500" y="1096327"/>
                    </a:lnTo>
                    <a:lnTo>
                      <a:pt x="321500" y="1098613"/>
                    </a:lnTo>
                    <a:lnTo>
                      <a:pt x="324548" y="1098613"/>
                    </a:lnTo>
                    <a:lnTo>
                      <a:pt x="324548" y="1106233"/>
                    </a:lnTo>
                    <a:lnTo>
                      <a:pt x="326834" y="1106233"/>
                    </a:lnTo>
                    <a:lnTo>
                      <a:pt x="326834" y="1094041"/>
                    </a:lnTo>
                    <a:lnTo>
                      <a:pt x="326834" y="1091755"/>
                    </a:lnTo>
                    <a:lnTo>
                      <a:pt x="324548" y="1091755"/>
                    </a:lnTo>
                    <a:lnTo>
                      <a:pt x="324548" y="1088720"/>
                    </a:lnTo>
                    <a:lnTo>
                      <a:pt x="307035" y="1088720"/>
                    </a:lnTo>
                    <a:lnTo>
                      <a:pt x="307035" y="1091755"/>
                    </a:lnTo>
                    <a:lnTo>
                      <a:pt x="304749" y="1091755"/>
                    </a:lnTo>
                    <a:lnTo>
                      <a:pt x="304749" y="1094041"/>
                    </a:lnTo>
                    <a:lnTo>
                      <a:pt x="302463" y="1094041"/>
                    </a:lnTo>
                    <a:lnTo>
                      <a:pt x="302463" y="1081862"/>
                    </a:lnTo>
                    <a:lnTo>
                      <a:pt x="304749" y="1081862"/>
                    </a:lnTo>
                    <a:lnTo>
                      <a:pt x="304749" y="1079576"/>
                    </a:lnTo>
                    <a:lnTo>
                      <a:pt x="307035" y="1076528"/>
                    </a:lnTo>
                    <a:lnTo>
                      <a:pt x="307035" y="1074242"/>
                    </a:lnTo>
                    <a:lnTo>
                      <a:pt x="314655" y="1074242"/>
                    </a:lnTo>
                    <a:lnTo>
                      <a:pt x="314655" y="1071956"/>
                    </a:lnTo>
                    <a:lnTo>
                      <a:pt x="316941" y="1074242"/>
                    </a:lnTo>
                    <a:lnTo>
                      <a:pt x="321500" y="1074242"/>
                    </a:lnTo>
                    <a:lnTo>
                      <a:pt x="321500" y="1076528"/>
                    </a:lnTo>
                    <a:lnTo>
                      <a:pt x="324548" y="1076528"/>
                    </a:lnTo>
                    <a:lnTo>
                      <a:pt x="324548" y="1081862"/>
                    </a:lnTo>
                    <a:lnTo>
                      <a:pt x="331406" y="1081862"/>
                    </a:lnTo>
                    <a:lnTo>
                      <a:pt x="331406" y="1076528"/>
                    </a:lnTo>
                    <a:lnTo>
                      <a:pt x="329120" y="1076528"/>
                    </a:lnTo>
                    <a:lnTo>
                      <a:pt x="329120" y="1071956"/>
                    </a:lnTo>
                    <a:lnTo>
                      <a:pt x="326834" y="1071956"/>
                    </a:lnTo>
                    <a:lnTo>
                      <a:pt x="326834" y="1069670"/>
                    </a:lnTo>
                    <a:lnTo>
                      <a:pt x="321500" y="1069670"/>
                    </a:lnTo>
                    <a:lnTo>
                      <a:pt x="321500" y="1067384"/>
                    </a:lnTo>
                    <a:lnTo>
                      <a:pt x="309321" y="1067384"/>
                    </a:lnTo>
                    <a:lnTo>
                      <a:pt x="309321" y="1069670"/>
                    </a:lnTo>
                    <a:lnTo>
                      <a:pt x="304749" y="1069670"/>
                    </a:lnTo>
                    <a:lnTo>
                      <a:pt x="304749" y="1071956"/>
                    </a:lnTo>
                    <a:lnTo>
                      <a:pt x="302463" y="1071956"/>
                    </a:lnTo>
                    <a:lnTo>
                      <a:pt x="300177" y="1074242"/>
                    </a:lnTo>
                    <a:lnTo>
                      <a:pt x="300177" y="1076528"/>
                    </a:lnTo>
                    <a:lnTo>
                      <a:pt x="297129" y="1076528"/>
                    </a:lnTo>
                    <a:lnTo>
                      <a:pt x="297129" y="1081862"/>
                    </a:lnTo>
                    <a:lnTo>
                      <a:pt x="294843" y="1084148"/>
                    </a:lnTo>
                    <a:lnTo>
                      <a:pt x="294843" y="1110805"/>
                    </a:lnTo>
                    <a:lnTo>
                      <a:pt x="297129" y="1113853"/>
                    </a:lnTo>
                    <a:lnTo>
                      <a:pt x="297129" y="1118425"/>
                    </a:lnTo>
                    <a:lnTo>
                      <a:pt x="300177" y="1118425"/>
                    </a:lnTo>
                    <a:lnTo>
                      <a:pt x="300177" y="1120711"/>
                    </a:lnTo>
                    <a:lnTo>
                      <a:pt x="302463" y="1120711"/>
                    </a:lnTo>
                    <a:lnTo>
                      <a:pt x="302463" y="1122997"/>
                    </a:lnTo>
                    <a:lnTo>
                      <a:pt x="304749" y="1122997"/>
                    </a:lnTo>
                    <a:lnTo>
                      <a:pt x="304749" y="1126045"/>
                    </a:lnTo>
                    <a:lnTo>
                      <a:pt x="324548" y="1126045"/>
                    </a:lnTo>
                    <a:lnTo>
                      <a:pt x="324548" y="1122997"/>
                    </a:lnTo>
                    <a:lnTo>
                      <a:pt x="326834" y="1122997"/>
                    </a:lnTo>
                    <a:lnTo>
                      <a:pt x="326834" y="1120711"/>
                    </a:lnTo>
                    <a:lnTo>
                      <a:pt x="329120" y="1120711"/>
                    </a:lnTo>
                    <a:lnTo>
                      <a:pt x="329120" y="1118425"/>
                    </a:lnTo>
                    <a:lnTo>
                      <a:pt x="331406" y="1118425"/>
                    </a:lnTo>
                    <a:lnTo>
                      <a:pt x="331406" y="1108519"/>
                    </a:lnTo>
                    <a:lnTo>
                      <a:pt x="333692" y="1108519"/>
                    </a:lnTo>
                    <a:lnTo>
                      <a:pt x="333692" y="1103947"/>
                    </a:lnTo>
                    <a:close/>
                  </a:path>
                  <a:path w="2585084" h="1637029">
                    <a:moveTo>
                      <a:pt x="358076" y="1157287"/>
                    </a:moveTo>
                    <a:lnTo>
                      <a:pt x="353504" y="1157287"/>
                    </a:lnTo>
                    <a:lnTo>
                      <a:pt x="353504" y="1159573"/>
                    </a:lnTo>
                    <a:lnTo>
                      <a:pt x="351218" y="1159573"/>
                    </a:lnTo>
                    <a:lnTo>
                      <a:pt x="351218" y="1162621"/>
                    </a:lnTo>
                    <a:lnTo>
                      <a:pt x="348932" y="1162621"/>
                    </a:lnTo>
                    <a:lnTo>
                      <a:pt x="348932" y="1164907"/>
                    </a:lnTo>
                    <a:lnTo>
                      <a:pt x="345884" y="1164907"/>
                    </a:lnTo>
                    <a:lnTo>
                      <a:pt x="345884" y="1167193"/>
                    </a:lnTo>
                    <a:lnTo>
                      <a:pt x="343598" y="1167193"/>
                    </a:lnTo>
                    <a:lnTo>
                      <a:pt x="343598" y="1169466"/>
                    </a:lnTo>
                    <a:lnTo>
                      <a:pt x="341312" y="1169466"/>
                    </a:lnTo>
                    <a:lnTo>
                      <a:pt x="339026" y="1171752"/>
                    </a:lnTo>
                    <a:lnTo>
                      <a:pt x="336740" y="1171752"/>
                    </a:lnTo>
                    <a:lnTo>
                      <a:pt x="336740" y="1179372"/>
                    </a:lnTo>
                    <a:lnTo>
                      <a:pt x="339026" y="1179372"/>
                    </a:lnTo>
                    <a:lnTo>
                      <a:pt x="341312" y="1177086"/>
                    </a:lnTo>
                    <a:lnTo>
                      <a:pt x="343598" y="1177086"/>
                    </a:lnTo>
                    <a:lnTo>
                      <a:pt x="343598" y="1174800"/>
                    </a:lnTo>
                    <a:lnTo>
                      <a:pt x="348932" y="1174800"/>
                    </a:lnTo>
                    <a:lnTo>
                      <a:pt x="348932" y="1171752"/>
                    </a:lnTo>
                    <a:lnTo>
                      <a:pt x="351218" y="1171752"/>
                    </a:lnTo>
                    <a:lnTo>
                      <a:pt x="351218" y="1215948"/>
                    </a:lnTo>
                    <a:lnTo>
                      <a:pt x="358076" y="1215948"/>
                    </a:lnTo>
                    <a:lnTo>
                      <a:pt x="358076" y="1157287"/>
                    </a:lnTo>
                    <a:close/>
                  </a:path>
                  <a:path w="2585084" h="1637029">
                    <a:moveTo>
                      <a:pt x="377888" y="1079576"/>
                    </a:moveTo>
                    <a:lnTo>
                      <a:pt x="375602" y="1079576"/>
                    </a:lnTo>
                    <a:lnTo>
                      <a:pt x="375602" y="1074242"/>
                    </a:lnTo>
                    <a:lnTo>
                      <a:pt x="373316" y="1074242"/>
                    </a:lnTo>
                    <a:lnTo>
                      <a:pt x="373316" y="1071956"/>
                    </a:lnTo>
                    <a:lnTo>
                      <a:pt x="370268" y="1071956"/>
                    </a:lnTo>
                    <a:lnTo>
                      <a:pt x="370268" y="1069670"/>
                    </a:lnTo>
                    <a:lnTo>
                      <a:pt x="365696" y="1069670"/>
                    </a:lnTo>
                    <a:lnTo>
                      <a:pt x="365696" y="1067384"/>
                    </a:lnTo>
                    <a:lnTo>
                      <a:pt x="351218" y="1067384"/>
                    </a:lnTo>
                    <a:lnTo>
                      <a:pt x="351218" y="1069670"/>
                    </a:lnTo>
                    <a:lnTo>
                      <a:pt x="345884" y="1069670"/>
                    </a:lnTo>
                    <a:lnTo>
                      <a:pt x="345884" y="1071956"/>
                    </a:lnTo>
                    <a:lnTo>
                      <a:pt x="343598" y="1071956"/>
                    </a:lnTo>
                    <a:lnTo>
                      <a:pt x="343598" y="1076528"/>
                    </a:lnTo>
                    <a:lnTo>
                      <a:pt x="341312" y="1076528"/>
                    </a:lnTo>
                    <a:lnTo>
                      <a:pt x="341312" y="1084148"/>
                    </a:lnTo>
                    <a:lnTo>
                      <a:pt x="348932" y="1084148"/>
                    </a:lnTo>
                    <a:lnTo>
                      <a:pt x="348932" y="1076528"/>
                    </a:lnTo>
                    <a:lnTo>
                      <a:pt x="351218" y="1076528"/>
                    </a:lnTo>
                    <a:lnTo>
                      <a:pt x="351218" y="1074242"/>
                    </a:lnTo>
                    <a:lnTo>
                      <a:pt x="365696" y="1074242"/>
                    </a:lnTo>
                    <a:lnTo>
                      <a:pt x="365696" y="1076528"/>
                    </a:lnTo>
                    <a:lnTo>
                      <a:pt x="367982" y="1076528"/>
                    </a:lnTo>
                    <a:lnTo>
                      <a:pt x="367982" y="1079576"/>
                    </a:lnTo>
                    <a:lnTo>
                      <a:pt x="370268" y="1079576"/>
                    </a:lnTo>
                    <a:lnTo>
                      <a:pt x="370268" y="1086434"/>
                    </a:lnTo>
                    <a:lnTo>
                      <a:pt x="367982" y="1086434"/>
                    </a:lnTo>
                    <a:lnTo>
                      <a:pt x="367982" y="1091755"/>
                    </a:lnTo>
                    <a:lnTo>
                      <a:pt x="365696" y="1091755"/>
                    </a:lnTo>
                    <a:lnTo>
                      <a:pt x="365696" y="1094041"/>
                    </a:lnTo>
                    <a:lnTo>
                      <a:pt x="363410" y="1094041"/>
                    </a:lnTo>
                    <a:lnTo>
                      <a:pt x="363410" y="1096327"/>
                    </a:lnTo>
                    <a:lnTo>
                      <a:pt x="361124" y="1096327"/>
                    </a:lnTo>
                    <a:lnTo>
                      <a:pt x="361124" y="1098613"/>
                    </a:lnTo>
                    <a:lnTo>
                      <a:pt x="358076" y="1098613"/>
                    </a:lnTo>
                    <a:lnTo>
                      <a:pt x="358076" y="1100899"/>
                    </a:lnTo>
                    <a:lnTo>
                      <a:pt x="355790" y="1100899"/>
                    </a:lnTo>
                    <a:lnTo>
                      <a:pt x="355790" y="1103947"/>
                    </a:lnTo>
                    <a:lnTo>
                      <a:pt x="353504" y="1103947"/>
                    </a:lnTo>
                    <a:lnTo>
                      <a:pt x="353504" y="1106233"/>
                    </a:lnTo>
                    <a:lnTo>
                      <a:pt x="351218" y="1106233"/>
                    </a:lnTo>
                    <a:lnTo>
                      <a:pt x="351218" y="1108519"/>
                    </a:lnTo>
                    <a:lnTo>
                      <a:pt x="348932" y="1108519"/>
                    </a:lnTo>
                    <a:lnTo>
                      <a:pt x="348932" y="1110805"/>
                    </a:lnTo>
                    <a:lnTo>
                      <a:pt x="345884" y="1110805"/>
                    </a:lnTo>
                    <a:lnTo>
                      <a:pt x="345884" y="1113853"/>
                    </a:lnTo>
                    <a:lnTo>
                      <a:pt x="343598" y="1113853"/>
                    </a:lnTo>
                    <a:lnTo>
                      <a:pt x="343598" y="1116139"/>
                    </a:lnTo>
                    <a:lnTo>
                      <a:pt x="341312" y="1116139"/>
                    </a:lnTo>
                    <a:lnTo>
                      <a:pt x="341312" y="1120711"/>
                    </a:lnTo>
                    <a:lnTo>
                      <a:pt x="339026" y="1120711"/>
                    </a:lnTo>
                    <a:lnTo>
                      <a:pt x="339026" y="1126045"/>
                    </a:lnTo>
                    <a:lnTo>
                      <a:pt x="377888" y="1126045"/>
                    </a:lnTo>
                    <a:lnTo>
                      <a:pt x="377888" y="1118425"/>
                    </a:lnTo>
                    <a:lnTo>
                      <a:pt x="351218" y="1118425"/>
                    </a:lnTo>
                    <a:lnTo>
                      <a:pt x="351218" y="1116139"/>
                    </a:lnTo>
                    <a:lnTo>
                      <a:pt x="353504" y="1113853"/>
                    </a:lnTo>
                    <a:lnTo>
                      <a:pt x="355790" y="1113853"/>
                    </a:lnTo>
                    <a:lnTo>
                      <a:pt x="355790" y="1110805"/>
                    </a:lnTo>
                    <a:lnTo>
                      <a:pt x="358076" y="1110805"/>
                    </a:lnTo>
                    <a:lnTo>
                      <a:pt x="358076" y="1108519"/>
                    </a:lnTo>
                    <a:lnTo>
                      <a:pt x="361124" y="1108519"/>
                    </a:lnTo>
                    <a:lnTo>
                      <a:pt x="361124" y="1106233"/>
                    </a:lnTo>
                    <a:lnTo>
                      <a:pt x="363410" y="1106233"/>
                    </a:lnTo>
                    <a:lnTo>
                      <a:pt x="363410" y="1103947"/>
                    </a:lnTo>
                    <a:lnTo>
                      <a:pt x="365696" y="1103947"/>
                    </a:lnTo>
                    <a:lnTo>
                      <a:pt x="365696" y="1100899"/>
                    </a:lnTo>
                    <a:lnTo>
                      <a:pt x="367982" y="1100899"/>
                    </a:lnTo>
                    <a:lnTo>
                      <a:pt x="367982" y="1098613"/>
                    </a:lnTo>
                    <a:lnTo>
                      <a:pt x="370268" y="1098613"/>
                    </a:lnTo>
                    <a:lnTo>
                      <a:pt x="370268" y="1096327"/>
                    </a:lnTo>
                    <a:lnTo>
                      <a:pt x="373316" y="1096327"/>
                    </a:lnTo>
                    <a:lnTo>
                      <a:pt x="373316" y="1094041"/>
                    </a:lnTo>
                    <a:lnTo>
                      <a:pt x="375602" y="1094041"/>
                    </a:lnTo>
                    <a:lnTo>
                      <a:pt x="375602" y="1088720"/>
                    </a:lnTo>
                    <a:lnTo>
                      <a:pt x="377888" y="1088720"/>
                    </a:lnTo>
                    <a:lnTo>
                      <a:pt x="377888" y="1079576"/>
                    </a:lnTo>
                    <a:close/>
                  </a:path>
                  <a:path w="2585084" h="1637029">
                    <a:moveTo>
                      <a:pt x="406844" y="1100899"/>
                    </a:moveTo>
                    <a:lnTo>
                      <a:pt x="385508" y="1100899"/>
                    </a:lnTo>
                    <a:lnTo>
                      <a:pt x="385508" y="1108532"/>
                    </a:lnTo>
                    <a:lnTo>
                      <a:pt x="406844" y="1108532"/>
                    </a:lnTo>
                    <a:lnTo>
                      <a:pt x="406844" y="1100899"/>
                    </a:lnTo>
                    <a:close/>
                  </a:path>
                  <a:path w="2585084" h="1637029">
                    <a:moveTo>
                      <a:pt x="901293" y="1088720"/>
                    </a:moveTo>
                    <a:lnTo>
                      <a:pt x="899007" y="1088720"/>
                    </a:lnTo>
                    <a:lnTo>
                      <a:pt x="899007" y="1081862"/>
                    </a:lnTo>
                    <a:lnTo>
                      <a:pt x="896721" y="1081862"/>
                    </a:lnTo>
                    <a:lnTo>
                      <a:pt x="896721" y="1079576"/>
                    </a:lnTo>
                    <a:lnTo>
                      <a:pt x="894435" y="1079576"/>
                    </a:lnTo>
                    <a:lnTo>
                      <a:pt x="892149" y="1076528"/>
                    </a:lnTo>
                    <a:lnTo>
                      <a:pt x="874623" y="1076528"/>
                    </a:lnTo>
                    <a:lnTo>
                      <a:pt x="874623" y="1079576"/>
                    </a:lnTo>
                    <a:lnTo>
                      <a:pt x="872337" y="1079576"/>
                    </a:lnTo>
                    <a:lnTo>
                      <a:pt x="872337" y="1081862"/>
                    </a:lnTo>
                    <a:lnTo>
                      <a:pt x="870051" y="1081862"/>
                    </a:lnTo>
                    <a:lnTo>
                      <a:pt x="867765" y="1084148"/>
                    </a:lnTo>
                    <a:lnTo>
                      <a:pt x="867765" y="1086434"/>
                    </a:lnTo>
                    <a:lnTo>
                      <a:pt x="864717" y="1088720"/>
                    </a:lnTo>
                    <a:lnTo>
                      <a:pt x="864717" y="1096327"/>
                    </a:lnTo>
                    <a:lnTo>
                      <a:pt x="862431" y="1096327"/>
                    </a:lnTo>
                    <a:lnTo>
                      <a:pt x="862431" y="1116139"/>
                    </a:lnTo>
                    <a:lnTo>
                      <a:pt x="864717" y="1116139"/>
                    </a:lnTo>
                    <a:lnTo>
                      <a:pt x="864717" y="1122997"/>
                    </a:lnTo>
                    <a:lnTo>
                      <a:pt x="867765" y="1126045"/>
                    </a:lnTo>
                    <a:lnTo>
                      <a:pt x="867765" y="1128331"/>
                    </a:lnTo>
                    <a:lnTo>
                      <a:pt x="870051" y="1128331"/>
                    </a:lnTo>
                    <a:lnTo>
                      <a:pt x="870051" y="1130617"/>
                    </a:lnTo>
                    <a:lnTo>
                      <a:pt x="872337" y="1130617"/>
                    </a:lnTo>
                    <a:lnTo>
                      <a:pt x="872337" y="1132903"/>
                    </a:lnTo>
                    <a:lnTo>
                      <a:pt x="876909" y="1132903"/>
                    </a:lnTo>
                    <a:lnTo>
                      <a:pt x="876909" y="1135189"/>
                    </a:lnTo>
                    <a:lnTo>
                      <a:pt x="889101" y="1135189"/>
                    </a:lnTo>
                    <a:lnTo>
                      <a:pt x="889101" y="1132903"/>
                    </a:lnTo>
                    <a:lnTo>
                      <a:pt x="894435" y="1132903"/>
                    </a:lnTo>
                    <a:lnTo>
                      <a:pt x="894435" y="1130617"/>
                    </a:lnTo>
                    <a:lnTo>
                      <a:pt x="896721" y="1130617"/>
                    </a:lnTo>
                    <a:lnTo>
                      <a:pt x="896721" y="1128331"/>
                    </a:lnTo>
                    <a:lnTo>
                      <a:pt x="899007" y="1128331"/>
                    </a:lnTo>
                    <a:lnTo>
                      <a:pt x="899007" y="1122997"/>
                    </a:lnTo>
                    <a:lnTo>
                      <a:pt x="901293" y="1122997"/>
                    </a:lnTo>
                    <a:lnTo>
                      <a:pt x="901293" y="1108519"/>
                    </a:lnTo>
                    <a:lnTo>
                      <a:pt x="899007" y="1108519"/>
                    </a:lnTo>
                    <a:lnTo>
                      <a:pt x="899007" y="1103947"/>
                    </a:lnTo>
                    <a:lnTo>
                      <a:pt x="896721" y="1103947"/>
                    </a:lnTo>
                    <a:lnTo>
                      <a:pt x="896721" y="1100899"/>
                    </a:lnTo>
                    <a:lnTo>
                      <a:pt x="894435" y="1100899"/>
                    </a:lnTo>
                    <a:lnTo>
                      <a:pt x="894435" y="1108519"/>
                    </a:lnTo>
                    <a:lnTo>
                      <a:pt x="894435" y="1122997"/>
                    </a:lnTo>
                    <a:lnTo>
                      <a:pt x="892149" y="1122997"/>
                    </a:lnTo>
                    <a:lnTo>
                      <a:pt x="892149" y="1126045"/>
                    </a:lnTo>
                    <a:lnTo>
                      <a:pt x="889101" y="1126045"/>
                    </a:lnTo>
                    <a:lnTo>
                      <a:pt x="889101" y="1128331"/>
                    </a:lnTo>
                    <a:lnTo>
                      <a:pt x="884529" y="1128331"/>
                    </a:lnTo>
                    <a:lnTo>
                      <a:pt x="884529" y="1130617"/>
                    </a:lnTo>
                    <a:lnTo>
                      <a:pt x="882243" y="1130617"/>
                    </a:lnTo>
                    <a:lnTo>
                      <a:pt x="882243" y="1128331"/>
                    </a:lnTo>
                    <a:lnTo>
                      <a:pt x="876909" y="1128331"/>
                    </a:lnTo>
                    <a:lnTo>
                      <a:pt x="876909" y="1126045"/>
                    </a:lnTo>
                    <a:lnTo>
                      <a:pt x="874623" y="1126045"/>
                    </a:lnTo>
                    <a:lnTo>
                      <a:pt x="874623" y="1122997"/>
                    </a:lnTo>
                    <a:lnTo>
                      <a:pt x="872337" y="1122997"/>
                    </a:lnTo>
                    <a:lnTo>
                      <a:pt x="872337" y="1108519"/>
                    </a:lnTo>
                    <a:lnTo>
                      <a:pt x="874623" y="1108519"/>
                    </a:lnTo>
                    <a:lnTo>
                      <a:pt x="874623" y="1106233"/>
                    </a:lnTo>
                    <a:lnTo>
                      <a:pt x="876909" y="1106233"/>
                    </a:lnTo>
                    <a:lnTo>
                      <a:pt x="876909" y="1103947"/>
                    </a:lnTo>
                    <a:lnTo>
                      <a:pt x="889101" y="1103947"/>
                    </a:lnTo>
                    <a:lnTo>
                      <a:pt x="889101" y="1106233"/>
                    </a:lnTo>
                    <a:lnTo>
                      <a:pt x="892149" y="1106233"/>
                    </a:lnTo>
                    <a:lnTo>
                      <a:pt x="892149" y="1108519"/>
                    </a:lnTo>
                    <a:lnTo>
                      <a:pt x="894435" y="1108519"/>
                    </a:lnTo>
                    <a:lnTo>
                      <a:pt x="894435" y="1100899"/>
                    </a:lnTo>
                    <a:lnTo>
                      <a:pt x="894435" y="1098613"/>
                    </a:lnTo>
                    <a:lnTo>
                      <a:pt x="889101" y="1098613"/>
                    </a:lnTo>
                    <a:lnTo>
                      <a:pt x="889101" y="1096327"/>
                    </a:lnTo>
                    <a:lnTo>
                      <a:pt x="879957" y="1096327"/>
                    </a:lnTo>
                    <a:lnTo>
                      <a:pt x="876909" y="1098613"/>
                    </a:lnTo>
                    <a:lnTo>
                      <a:pt x="874623" y="1098613"/>
                    </a:lnTo>
                    <a:lnTo>
                      <a:pt x="874623" y="1100899"/>
                    </a:lnTo>
                    <a:lnTo>
                      <a:pt x="872337" y="1100899"/>
                    </a:lnTo>
                    <a:lnTo>
                      <a:pt x="872337" y="1103947"/>
                    </a:lnTo>
                    <a:lnTo>
                      <a:pt x="870051" y="1103947"/>
                    </a:lnTo>
                    <a:lnTo>
                      <a:pt x="870051" y="1094041"/>
                    </a:lnTo>
                    <a:lnTo>
                      <a:pt x="872337" y="1094041"/>
                    </a:lnTo>
                    <a:lnTo>
                      <a:pt x="872337" y="1088720"/>
                    </a:lnTo>
                    <a:lnTo>
                      <a:pt x="874623" y="1088720"/>
                    </a:lnTo>
                    <a:lnTo>
                      <a:pt x="874623" y="1084148"/>
                    </a:lnTo>
                    <a:lnTo>
                      <a:pt x="876909" y="1084148"/>
                    </a:lnTo>
                    <a:lnTo>
                      <a:pt x="879957" y="1081862"/>
                    </a:lnTo>
                    <a:lnTo>
                      <a:pt x="889101" y="1081862"/>
                    </a:lnTo>
                    <a:lnTo>
                      <a:pt x="889101" y="1084148"/>
                    </a:lnTo>
                    <a:lnTo>
                      <a:pt x="892149" y="1084148"/>
                    </a:lnTo>
                    <a:lnTo>
                      <a:pt x="892149" y="1088720"/>
                    </a:lnTo>
                    <a:lnTo>
                      <a:pt x="894435" y="1088720"/>
                    </a:lnTo>
                    <a:lnTo>
                      <a:pt x="894435" y="1091755"/>
                    </a:lnTo>
                    <a:lnTo>
                      <a:pt x="901293" y="1091755"/>
                    </a:lnTo>
                    <a:lnTo>
                      <a:pt x="901293" y="1088720"/>
                    </a:lnTo>
                    <a:close/>
                  </a:path>
                  <a:path w="2585084" h="1637029">
                    <a:moveTo>
                      <a:pt x="937856" y="1181658"/>
                    </a:moveTo>
                    <a:lnTo>
                      <a:pt x="935570" y="1179372"/>
                    </a:lnTo>
                    <a:lnTo>
                      <a:pt x="935570" y="1174800"/>
                    </a:lnTo>
                    <a:lnTo>
                      <a:pt x="933284" y="1174800"/>
                    </a:lnTo>
                    <a:lnTo>
                      <a:pt x="933284" y="1171752"/>
                    </a:lnTo>
                    <a:lnTo>
                      <a:pt x="930998" y="1171752"/>
                    </a:lnTo>
                    <a:lnTo>
                      <a:pt x="930998" y="1169466"/>
                    </a:lnTo>
                    <a:lnTo>
                      <a:pt x="927963" y="1169466"/>
                    </a:lnTo>
                    <a:lnTo>
                      <a:pt x="927963" y="1167193"/>
                    </a:lnTo>
                    <a:lnTo>
                      <a:pt x="911199" y="1167193"/>
                    </a:lnTo>
                    <a:lnTo>
                      <a:pt x="908913" y="1169466"/>
                    </a:lnTo>
                    <a:lnTo>
                      <a:pt x="906627" y="1169466"/>
                    </a:lnTo>
                    <a:lnTo>
                      <a:pt x="906627" y="1171752"/>
                    </a:lnTo>
                    <a:lnTo>
                      <a:pt x="904341" y="1171752"/>
                    </a:lnTo>
                    <a:lnTo>
                      <a:pt x="904341" y="1174800"/>
                    </a:lnTo>
                    <a:lnTo>
                      <a:pt x="901293" y="1174800"/>
                    </a:lnTo>
                    <a:lnTo>
                      <a:pt x="901293" y="1181658"/>
                    </a:lnTo>
                    <a:lnTo>
                      <a:pt x="899007" y="1181658"/>
                    </a:lnTo>
                    <a:lnTo>
                      <a:pt x="899007" y="1183944"/>
                    </a:lnTo>
                    <a:lnTo>
                      <a:pt x="906627" y="1183944"/>
                    </a:lnTo>
                    <a:lnTo>
                      <a:pt x="906627" y="1181658"/>
                    </a:lnTo>
                    <a:lnTo>
                      <a:pt x="908913" y="1181658"/>
                    </a:lnTo>
                    <a:lnTo>
                      <a:pt x="908913" y="1177086"/>
                    </a:lnTo>
                    <a:lnTo>
                      <a:pt x="911199" y="1177086"/>
                    </a:lnTo>
                    <a:lnTo>
                      <a:pt x="911199" y="1174800"/>
                    </a:lnTo>
                    <a:lnTo>
                      <a:pt x="913485" y="1174800"/>
                    </a:lnTo>
                    <a:lnTo>
                      <a:pt x="913485" y="1171752"/>
                    </a:lnTo>
                    <a:lnTo>
                      <a:pt x="923391" y="1171752"/>
                    </a:lnTo>
                    <a:lnTo>
                      <a:pt x="923391" y="1174800"/>
                    </a:lnTo>
                    <a:lnTo>
                      <a:pt x="925677" y="1174800"/>
                    </a:lnTo>
                    <a:lnTo>
                      <a:pt x="925677" y="1177086"/>
                    </a:lnTo>
                    <a:lnTo>
                      <a:pt x="927963" y="1177086"/>
                    </a:lnTo>
                    <a:lnTo>
                      <a:pt x="927963" y="1181658"/>
                    </a:lnTo>
                    <a:lnTo>
                      <a:pt x="930998" y="1181658"/>
                    </a:lnTo>
                    <a:lnTo>
                      <a:pt x="930998" y="1183944"/>
                    </a:lnTo>
                    <a:lnTo>
                      <a:pt x="927963" y="1183944"/>
                    </a:lnTo>
                    <a:lnTo>
                      <a:pt x="927963" y="1189278"/>
                    </a:lnTo>
                    <a:lnTo>
                      <a:pt x="925677" y="1189278"/>
                    </a:lnTo>
                    <a:lnTo>
                      <a:pt x="925677" y="1193850"/>
                    </a:lnTo>
                    <a:lnTo>
                      <a:pt x="923391" y="1193850"/>
                    </a:lnTo>
                    <a:lnTo>
                      <a:pt x="923391" y="1196136"/>
                    </a:lnTo>
                    <a:lnTo>
                      <a:pt x="921105" y="1196136"/>
                    </a:lnTo>
                    <a:lnTo>
                      <a:pt x="921105" y="1199184"/>
                    </a:lnTo>
                    <a:lnTo>
                      <a:pt x="918819" y="1199184"/>
                    </a:lnTo>
                    <a:lnTo>
                      <a:pt x="918819" y="1201470"/>
                    </a:lnTo>
                    <a:lnTo>
                      <a:pt x="916533" y="1201470"/>
                    </a:lnTo>
                    <a:lnTo>
                      <a:pt x="913485" y="1203756"/>
                    </a:lnTo>
                    <a:lnTo>
                      <a:pt x="911199" y="1203756"/>
                    </a:lnTo>
                    <a:lnTo>
                      <a:pt x="911199" y="1206042"/>
                    </a:lnTo>
                    <a:lnTo>
                      <a:pt x="908913" y="1206042"/>
                    </a:lnTo>
                    <a:lnTo>
                      <a:pt x="908913" y="1209090"/>
                    </a:lnTo>
                    <a:lnTo>
                      <a:pt x="906627" y="1209090"/>
                    </a:lnTo>
                    <a:lnTo>
                      <a:pt x="906627" y="1211376"/>
                    </a:lnTo>
                    <a:lnTo>
                      <a:pt x="904341" y="1211376"/>
                    </a:lnTo>
                    <a:lnTo>
                      <a:pt x="904341" y="1213662"/>
                    </a:lnTo>
                    <a:lnTo>
                      <a:pt x="901293" y="1213662"/>
                    </a:lnTo>
                    <a:lnTo>
                      <a:pt x="901293" y="1218234"/>
                    </a:lnTo>
                    <a:lnTo>
                      <a:pt x="899007" y="1218234"/>
                    </a:lnTo>
                    <a:lnTo>
                      <a:pt x="899007" y="1225854"/>
                    </a:lnTo>
                    <a:lnTo>
                      <a:pt x="937856" y="1225854"/>
                    </a:lnTo>
                    <a:lnTo>
                      <a:pt x="937856" y="1218234"/>
                    </a:lnTo>
                    <a:lnTo>
                      <a:pt x="908913" y="1218234"/>
                    </a:lnTo>
                    <a:lnTo>
                      <a:pt x="908913" y="1215948"/>
                    </a:lnTo>
                    <a:lnTo>
                      <a:pt x="911199" y="1215948"/>
                    </a:lnTo>
                    <a:lnTo>
                      <a:pt x="911199" y="1213662"/>
                    </a:lnTo>
                    <a:lnTo>
                      <a:pt x="913485" y="1213662"/>
                    </a:lnTo>
                    <a:lnTo>
                      <a:pt x="913485" y="1211376"/>
                    </a:lnTo>
                    <a:lnTo>
                      <a:pt x="916533" y="1211376"/>
                    </a:lnTo>
                    <a:lnTo>
                      <a:pt x="916533" y="1209090"/>
                    </a:lnTo>
                    <a:lnTo>
                      <a:pt x="918819" y="1209090"/>
                    </a:lnTo>
                    <a:lnTo>
                      <a:pt x="921105" y="1206042"/>
                    </a:lnTo>
                    <a:lnTo>
                      <a:pt x="923391" y="1203756"/>
                    </a:lnTo>
                    <a:lnTo>
                      <a:pt x="925677" y="1203756"/>
                    </a:lnTo>
                    <a:lnTo>
                      <a:pt x="925677" y="1201470"/>
                    </a:lnTo>
                    <a:lnTo>
                      <a:pt x="927963" y="1201470"/>
                    </a:lnTo>
                    <a:lnTo>
                      <a:pt x="927963" y="1199184"/>
                    </a:lnTo>
                    <a:lnTo>
                      <a:pt x="930998" y="1199184"/>
                    </a:lnTo>
                    <a:lnTo>
                      <a:pt x="930998" y="1196136"/>
                    </a:lnTo>
                    <a:lnTo>
                      <a:pt x="933284" y="1196136"/>
                    </a:lnTo>
                    <a:lnTo>
                      <a:pt x="933284" y="1191564"/>
                    </a:lnTo>
                    <a:lnTo>
                      <a:pt x="935570" y="1191564"/>
                    </a:lnTo>
                    <a:lnTo>
                      <a:pt x="935570" y="1183944"/>
                    </a:lnTo>
                    <a:lnTo>
                      <a:pt x="937856" y="1183944"/>
                    </a:lnTo>
                    <a:lnTo>
                      <a:pt x="937856" y="1181658"/>
                    </a:lnTo>
                    <a:close/>
                  </a:path>
                  <a:path w="2585084" h="1637029">
                    <a:moveTo>
                      <a:pt x="945476" y="1084148"/>
                    </a:moveTo>
                    <a:lnTo>
                      <a:pt x="943190" y="1084148"/>
                    </a:lnTo>
                    <a:lnTo>
                      <a:pt x="943190" y="1081862"/>
                    </a:lnTo>
                    <a:lnTo>
                      <a:pt x="940142" y="1081862"/>
                    </a:lnTo>
                    <a:lnTo>
                      <a:pt x="940142" y="1079576"/>
                    </a:lnTo>
                    <a:lnTo>
                      <a:pt x="937856" y="1079576"/>
                    </a:lnTo>
                    <a:lnTo>
                      <a:pt x="937856" y="1076528"/>
                    </a:lnTo>
                    <a:lnTo>
                      <a:pt x="918819" y="1076528"/>
                    </a:lnTo>
                    <a:lnTo>
                      <a:pt x="918819" y="1079576"/>
                    </a:lnTo>
                    <a:lnTo>
                      <a:pt x="913485" y="1079576"/>
                    </a:lnTo>
                    <a:lnTo>
                      <a:pt x="913485" y="1081862"/>
                    </a:lnTo>
                    <a:lnTo>
                      <a:pt x="911199" y="1081862"/>
                    </a:lnTo>
                    <a:lnTo>
                      <a:pt x="911199" y="1086434"/>
                    </a:lnTo>
                    <a:lnTo>
                      <a:pt x="908913" y="1088720"/>
                    </a:lnTo>
                    <a:lnTo>
                      <a:pt x="908913" y="1091755"/>
                    </a:lnTo>
                    <a:lnTo>
                      <a:pt x="916533" y="1094041"/>
                    </a:lnTo>
                    <a:lnTo>
                      <a:pt x="916533" y="1088720"/>
                    </a:lnTo>
                    <a:lnTo>
                      <a:pt x="918819" y="1088720"/>
                    </a:lnTo>
                    <a:lnTo>
                      <a:pt x="918819" y="1084148"/>
                    </a:lnTo>
                    <a:lnTo>
                      <a:pt x="921105" y="1084148"/>
                    </a:lnTo>
                    <a:lnTo>
                      <a:pt x="921105" y="1081862"/>
                    </a:lnTo>
                    <a:lnTo>
                      <a:pt x="933284" y="1081862"/>
                    </a:lnTo>
                    <a:lnTo>
                      <a:pt x="933284" y="1084148"/>
                    </a:lnTo>
                    <a:lnTo>
                      <a:pt x="935570" y="1084148"/>
                    </a:lnTo>
                    <a:lnTo>
                      <a:pt x="935570" y="1086434"/>
                    </a:lnTo>
                    <a:lnTo>
                      <a:pt x="937856" y="1086434"/>
                    </a:lnTo>
                    <a:lnTo>
                      <a:pt x="937856" y="1098613"/>
                    </a:lnTo>
                    <a:lnTo>
                      <a:pt x="935570" y="1098613"/>
                    </a:lnTo>
                    <a:lnTo>
                      <a:pt x="935570" y="1100899"/>
                    </a:lnTo>
                    <a:lnTo>
                      <a:pt x="933284" y="1100899"/>
                    </a:lnTo>
                    <a:lnTo>
                      <a:pt x="933284" y="1103947"/>
                    </a:lnTo>
                    <a:lnTo>
                      <a:pt x="930998" y="1103947"/>
                    </a:lnTo>
                    <a:lnTo>
                      <a:pt x="930998" y="1106233"/>
                    </a:lnTo>
                    <a:lnTo>
                      <a:pt x="927963" y="1106233"/>
                    </a:lnTo>
                    <a:lnTo>
                      <a:pt x="927963" y="1108519"/>
                    </a:lnTo>
                    <a:lnTo>
                      <a:pt x="925677" y="1108519"/>
                    </a:lnTo>
                    <a:lnTo>
                      <a:pt x="925677" y="1110805"/>
                    </a:lnTo>
                    <a:lnTo>
                      <a:pt x="923391" y="1110805"/>
                    </a:lnTo>
                    <a:lnTo>
                      <a:pt x="923391" y="1113853"/>
                    </a:lnTo>
                    <a:lnTo>
                      <a:pt x="921105" y="1113853"/>
                    </a:lnTo>
                    <a:lnTo>
                      <a:pt x="921105" y="1116139"/>
                    </a:lnTo>
                    <a:lnTo>
                      <a:pt x="918819" y="1116139"/>
                    </a:lnTo>
                    <a:lnTo>
                      <a:pt x="918819" y="1118425"/>
                    </a:lnTo>
                    <a:lnTo>
                      <a:pt x="916533" y="1118425"/>
                    </a:lnTo>
                    <a:lnTo>
                      <a:pt x="916533" y="1120711"/>
                    </a:lnTo>
                    <a:lnTo>
                      <a:pt x="913485" y="1120711"/>
                    </a:lnTo>
                    <a:lnTo>
                      <a:pt x="913485" y="1122997"/>
                    </a:lnTo>
                    <a:lnTo>
                      <a:pt x="911199" y="1122997"/>
                    </a:lnTo>
                    <a:lnTo>
                      <a:pt x="911199" y="1126045"/>
                    </a:lnTo>
                    <a:lnTo>
                      <a:pt x="908913" y="1126045"/>
                    </a:lnTo>
                    <a:lnTo>
                      <a:pt x="908913" y="1135189"/>
                    </a:lnTo>
                    <a:lnTo>
                      <a:pt x="945476" y="1135189"/>
                    </a:lnTo>
                    <a:lnTo>
                      <a:pt x="945476" y="1128331"/>
                    </a:lnTo>
                    <a:lnTo>
                      <a:pt x="918819" y="1128331"/>
                    </a:lnTo>
                    <a:lnTo>
                      <a:pt x="918819" y="1126045"/>
                    </a:lnTo>
                    <a:lnTo>
                      <a:pt x="921105" y="1122997"/>
                    </a:lnTo>
                    <a:lnTo>
                      <a:pt x="921105" y="1120711"/>
                    </a:lnTo>
                    <a:lnTo>
                      <a:pt x="925677" y="1120711"/>
                    </a:lnTo>
                    <a:lnTo>
                      <a:pt x="925677" y="1118425"/>
                    </a:lnTo>
                    <a:lnTo>
                      <a:pt x="927963" y="1118425"/>
                    </a:lnTo>
                    <a:lnTo>
                      <a:pt x="927963" y="1116139"/>
                    </a:lnTo>
                    <a:lnTo>
                      <a:pt x="930998" y="1116139"/>
                    </a:lnTo>
                    <a:lnTo>
                      <a:pt x="930998" y="1113853"/>
                    </a:lnTo>
                    <a:lnTo>
                      <a:pt x="933284" y="1113853"/>
                    </a:lnTo>
                    <a:lnTo>
                      <a:pt x="933284" y="1110805"/>
                    </a:lnTo>
                    <a:lnTo>
                      <a:pt x="935570" y="1110805"/>
                    </a:lnTo>
                    <a:lnTo>
                      <a:pt x="935570" y="1108519"/>
                    </a:lnTo>
                    <a:lnTo>
                      <a:pt x="937856" y="1108519"/>
                    </a:lnTo>
                    <a:lnTo>
                      <a:pt x="937856" y="1106233"/>
                    </a:lnTo>
                    <a:lnTo>
                      <a:pt x="940142" y="1106233"/>
                    </a:lnTo>
                    <a:lnTo>
                      <a:pt x="940142" y="1103947"/>
                    </a:lnTo>
                    <a:lnTo>
                      <a:pt x="943190" y="1103947"/>
                    </a:lnTo>
                    <a:lnTo>
                      <a:pt x="943190" y="1098613"/>
                    </a:lnTo>
                    <a:lnTo>
                      <a:pt x="945476" y="1098613"/>
                    </a:lnTo>
                    <a:lnTo>
                      <a:pt x="945476" y="1084148"/>
                    </a:lnTo>
                    <a:close/>
                  </a:path>
                  <a:path w="2585084" h="1637029">
                    <a:moveTo>
                      <a:pt x="974432" y="1108519"/>
                    </a:moveTo>
                    <a:lnTo>
                      <a:pt x="952334" y="1108519"/>
                    </a:lnTo>
                    <a:lnTo>
                      <a:pt x="952334" y="1116139"/>
                    </a:lnTo>
                    <a:lnTo>
                      <a:pt x="974432" y="1116139"/>
                    </a:lnTo>
                    <a:lnTo>
                      <a:pt x="974432" y="1108519"/>
                    </a:lnTo>
                    <a:close/>
                  </a:path>
                  <a:path w="2585084" h="1637029">
                    <a:moveTo>
                      <a:pt x="1478788" y="1084148"/>
                    </a:moveTo>
                    <a:lnTo>
                      <a:pt x="1439938" y="1084148"/>
                    </a:lnTo>
                    <a:lnTo>
                      <a:pt x="1439938" y="1091755"/>
                    </a:lnTo>
                    <a:lnTo>
                      <a:pt x="1468882" y="1091755"/>
                    </a:lnTo>
                    <a:lnTo>
                      <a:pt x="1468882" y="1094041"/>
                    </a:lnTo>
                    <a:lnTo>
                      <a:pt x="1466596" y="1094041"/>
                    </a:lnTo>
                    <a:lnTo>
                      <a:pt x="1466596" y="1096327"/>
                    </a:lnTo>
                    <a:lnTo>
                      <a:pt x="1464310" y="1098613"/>
                    </a:lnTo>
                    <a:lnTo>
                      <a:pt x="1464310" y="1100899"/>
                    </a:lnTo>
                    <a:lnTo>
                      <a:pt x="1462024" y="1100899"/>
                    </a:lnTo>
                    <a:lnTo>
                      <a:pt x="1462024" y="1103947"/>
                    </a:lnTo>
                    <a:lnTo>
                      <a:pt x="1458988" y="1106233"/>
                    </a:lnTo>
                    <a:lnTo>
                      <a:pt x="1458988" y="1108519"/>
                    </a:lnTo>
                    <a:lnTo>
                      <a:pt x="1456702" y="1108519"/>
                    </a:lnTo>
                    <a:lnTo>
                      <a:pt x="1456702" y="1116139"/>
                    </a:lnTo>
                    <a:lnTo>
                      <a:pt x="1454416" y="1116139"/>
                    </a:lnTo>
                    <a:lnTo>
                      <a:pt x="1454416" y="1120711"/>
                    </a:lnTo>
                    <a:lnTo>
                      <a:pt x="1452130" y="1120711"/>
                    </a:lnTo>
                    <a:lnTo>
                      <a:pt x="1452130" y="1130617"/>
                    </a:lnTo>
                    <a:lnTo>
                      <a:pt x="1449844" y="1130617"/>
                    </a:lnTo>
                    <a:lnTo>
                      <a:pt x="1449844" y="1142809"/>
                    </a:lnTo>
                    <a:lnTo>
                      <a:pt x="1456702" y="1142809"/>
                    </a:lnTo>
                    <a:lnTo>
                      <a:pt x="1456702" y="1130617"/>
                    </a:lnTo>
                    <a:lnTo>
                      <a:pt x="1458988" y="1130617"/>
                    </a:lnTo>
                    <a:lnTo>
                      <a:pt x="1458988" y="1122997"/>
                    </a:lnTo>
                    <a:lnTo>
                      <a:pt x="1462024" y="1122997"/>
                    </a:lnTo>
                    <a:lnTo>
                      <a:pt x="1462024" y="1116139"/>
                    </a:lnTo>
                    <a:lnTo>
                      <a:pt x="1464310" y="1116139"/>
                    </a:lnTo>
                    <a:lnTo>
                      <a:pt x="1464310" y="1110805"/>
                    </a:lnTo>
                    <a:lnTo>
                      <a:pt x="1466596" y="1110805"/>
                    </a:lnTo>
                    <a:lnTo>
                      <a:pt x="1466596" y="1106233"/>
                    </a:lnTo>
                    <a:lnTo>
                      <a:pt x="1468882" y="1106233"/>
                    </a:lnTo>
                    <a:lnTo>
                      <a:pt x="1468882" y="1100899"/>
                    </a:lnTo>
                    <a:lnTo>
                      <a:pt x="1471168" y="1100899"/>
                    </a:lnTo>
                    <a:lnTo>
                      <a:pt x="1471168" y="1098613"/>
                    </a:lnTo>
                    <a:lnTo>
                      <a:pt x="1474216" y="1098613"/>
                    </a:lnTo>
                    <a:lnTo>
                      <a:pt x="1474216" y="1096327"/>
                    </a:lnTo>
                    <a:lnTo>
                      <a:pt x="1476502" y="1094041"/>
                    </a:lnTo>
                    <a:lnTo>
                      <a:pt x="1476502" y="1091755"/>
                    </a:lnTo>
                    <a:lnTo>
                      <a:pt x="1478788" y="1091755"/>
                    </a:lnTo>
                    <a:lnTo>
                      <a:pt x="1478788" y="1084148"/>
                    </a:lnTo>
                    <a:close/>
                  </a:path>
                  <a:path w="2585084" h="1637029">
                    <a:moveTo>
                      <a:pt x="1503172" y="1174800"/>
                    </a:moveTo>
                    <a:lnTo>
                      <a:pt x="1498600" y="1174800"/>
                    </a:lnTo>
                    <a:lnTo>
                      <a:pt x="1498600" y="1177086"/>
                    </a:lnTo>
                    <a:lnTo>
                      <a:pt x="1495552" y="1179372"/>
                    </a:lnTo>
                    <a:lnTo>
                      <a:pt x="1495552" y="1181658"/>
                    </a:lnTo>
                    <a:lnTo>
                      <a:pt x="1493266" y="1181658"/>
                    </a:lnTo>
                    <a:lnTo>
                      <a:pt x="1493266" y="1183944"/>
                    </a:lnTo>
                    <a:lnTo>
                      <a:pt x="1488694" y="1183944"/>
                    </a:lnTo>
                    <a:lnTo>
                      <a:pt x="1488694" y="1186992"/>
                    </a:lnTo>
                    <a:lnTo>
                      <a:pt x="1486408" y="1186992"/>
                    </a:lnTo>
                    <a:lnTo>
                      <a:pt x="1486408" y="1189278"/>
                    </a:lnTo>
                    <a:lnTo>
                      <a:pt x="1481074" y="1189278"/>
                    </a:lnTo>
                    <a:lnTo>
                      <a:pt x="1481074" y="1196136"/>
                    </a:lnTo>
                    <a:lnTo>
                      <a:pt x="1486408" y="1196136"/>
                    </a:lnTo>
                    <a:lnTo>
                      <a:pt x="1486408" y="1193850"/>
                    </a:lnTo>
                    <a:lnTo>
                      <a:pt x="1490980" y="1193850"/>
                    </a:lnTo>
                    <a:lnTo>
                      <a:pt x="1490980" y="1191564"/>
                    </a:lnTo>
                    <a:lnTo>
                      <a:pt x="1493266" y="1191564"/>
                    </a:lnTo>
                    <a:lnTo>
                      <a:pt x="1493266" y="1189278"/>
                    </a:lnTo>
                    <a:lnTo>
                      <a:pt x="1495552" y="1189278"/>
                    </a:lnTo>
                    <a:lnTo>
                      <a:pt x="1495552" y="1233474"/>
                    </a:lnTo>
                    <a:lnTo>
                      <a:pt x="1503172" y="1233474"/>
                    </a:lnTo>
                    <a:lnTo>
                      <a:pt x="1503172" y="1174800"/>
                    </a:lnTo>
                    <a:close/>
                  </a:path>
                  <a:path w="2585084" h="1637029">
                    <a:moveTo>
                      <a:pt x="1522984" y="1122997"/>
                    </a:moveTo>
                    <a:lnTo>
                      <a:pt x="1515364" y="1122997"/>
                    </a:lnTo>
                    <a:lnTo>
                      <a:pt x="1515364" y="1096327"/>
                    </a:lnTo>
                    <a:lnTo>
                      <a:pt x="1515364" y="1084148"/>
                    </a:lnTo>
                    <a:lnTo>
                      <a:pt x="1510792" y="1084148"/>
                    </a:lnTo>
                    <a:lnTo>
                      <a:pt x="1507744" y="1088466"/>
                    </a:lnTo>
                    <a:lnTo>
                      <a:pt x="1507744" y="1096327"/>
                    </a:lnTo>
                    <a:lnTo>
                      <a:pt x="1507744" y="1122997"/>
                    </a:lnTo>
                    <a:lnTo>
                      <a:pt x="1490980" y="1122997"/>
                    </a:lnTo>
                    <a:lnTo>
                      <a:pt x="1507744" y="1096327"/>
                    </a:lnTo>
                    <a:lnTo>
                      <a:pt x="1507744" y="1088466"/>
                    </a:lnTo>
                    <a:lnTo>
                      <a:pt x="1483360" y="1122997"/>
                    </a:lnTo>
                    <a:lnTo>
                      <a:pt x="1483360" y="1128331"/>
                    </a:lnTo>
                    <a:lnTo>
                      <a:pt x="1507744" y="1128331"/>
                    </a:lnTo>
                    <a:lnTo>
                      <a:pt x="1507744" y="1142809"/>
                    </a:lnTo>
                    <a:lnTo>
                      <a:pt x="1515364" y="1142809"/>
                    </a:lnTo>
                    <a:lnTo>
                      <a:pt x="1515364" y="1128331"/>
                    </a:lnTo>
                    <a:lnTo>
                      <a:pt x="1522984" y="1128331"/>
                    </a:lnTo>
                    <a:lnTo>
                      <a:pt x="1522984" y="1122997"/>
                    </a:lnTo>
                    <a:close/>
                  </a:path>
                  <a:path w="2585084" h="1637029">
                    <a:moveTo>
                      <a:pt x="1551940" y="1118425"/>
                    </a:moveTo>
                    <a:lnTo>
                      <a:pt x="1529842" y="1118425"/>
                    </a:lnTo>
                    <a:lnTo>
                      <a:pt x="1529842" y="1126058"/>
                    </a:lnTo>
                    <a:lnTo>
                      <a:pt x="1551940" y="1126058"/>
                    </a:lnTo>
                    <a:lnTo>
                      <a:pt x="1551940" y="1118425"/>
                    </a:lnTo>
                    <a:close/>
                  </a:path>
                  <a:path w="2585084" h="1637029">
                    <a:moveTo>
                      <a:pt x="1788109" y="1130617"/>
                    </a:moveTo>
                    <a:lnTo>
                      <a:pt x="1785823" y="1130617"/>
                    </a:lnTo>
                    <a:lnTo>
                      <a:pt x="1785823" y="1122997"/>
                    </a:lnTo>
                    <a:lnTo>
                      <a:pt x="1783537" y="1122997"/>
                    </a:lnTo>
                    <a:lnTo>
                      <a:pt x="1783537" y="1120711"/>
                    </a:lnTo>
                    <a:lnTo>
                      <a:pt x="1781251" y="1120711"/>
                    </a:lnTo>
                    <a:lnTo>
                      <a:pt x="1781251" y="1130617"/>
                    </a:lnTo>
                    <a:lnTo>
                      <a:pt x="1781251" y="1138237"/>
                    </a:lnTo>
                    <a:lnTo>
                      <a:pt x="1778203" y="1138237"/>
                    </a:lnTo>
                    <a:lnTo>
                      <a:pt x="1778203" y="1142809"/>
                    </a:lnTo>
                    <a:lnTo>
                      <a:pt x="1775917" y="1142809"/>
                    </a:lnTo>
                    <a:lnTo>
                      <a:pt x="1775917" y="1145095"/>
                    </a:lnTo>
                    <a:lnTo>
                      <a:pt x="1771345" y="1145095"/>
                    </a:lnTo>
                    <a:lnTo>
                      <a:pt x="1769059" y="1147381"/>
                    </a:lnTo>
                    <a:lnTo>
                      <a:pt x="1766023" y="1147381"/>
                    </a:lnTo>
                    <a:lnTo>
                      <a:pt x="1766023" y="1145095"/>
                    </a:lnTo>
                    <a:lnTo>
                      <a:pt x="1761451" y="1145095"/>
                    </a:lnTo>
                    <a:lnTo>
                      <a:pt x="1761451" y="1142809"/>
                    </a:lnTo>
                    <a:lnTo>
                      <a:pt x="1759165" y="1142809"/>
                    </a:lnTo>
                    <a:lnTo>
                      <a:pt x="1759165" y="1138237"/>
                    </a:lnTo>
                    <a:lnTo>
                      <a:pt x="1756879" y="1138237"/>
                    </a:lnTo>
                    <a:lnTo>
                      <a:pt x="1756879" y="1128331"/>
                    </a:lnTo>
                    <a:lnTo>
                      <a:pt x="1759165" y="1128331"/>
                    </a:lnTo>
                    <a:lnTo>
                      <a:pt x="1759165" y="1122997"/>
                    </a:lnTo>
                    <a:lnTo>
                      <a:pt x="1761451" y="1122997"/>
                    </a:lnTo>
                    <a:lnTo>
                      <a:pt x="1763737" y="1120711"/>
                    </a:lnTo>
                    <a:lnTo>
                      <a:pt x="1775917" y="1120711"/>
                    </a:lnTo>
                    <a:lnTo>
                      <a:pt x="1775917" y="1122997"/>
                    </a:lnTo>
                    <a:lnTo>
                      <a:pt x="1778203" y="1122997"/>
                    </a:lnTo>
                    <a:lnTo>
                      <a:pt x="1778203" y="1130617"/>
                    </a:lnTo>
                    <a:lnTo>
                      <a:pt x="1781251" y="1130617"/>
                    </a:lnTo>
                    <a:lnTo>
                      <a:pt x="1781251" y="1120711"/>
                    </a:lnTo>
                    <a:lnTo>
                      <a:pt x="1781251" y="1118425"/>
                    </a:lnTo>
                    <a:lnTo>
                      <a:pt x="1778203" y="1118425"/>
                    </a:lnTo>
                    <a:lnTo>
                      <a:pt x="1778203" y="1116139"/>
                    </a:lnTo>
                    <a:lnTo>
                      <a:pt x="1773631" y="1116139"/>
                    </a:lnTo>
                    <a:lnTo>
                      <a:pt x="1773631" y="1113853"/>
                    </a:lnTo>
                    <a:lnTo>
                      <a:pt x="1763737" y="1113853"/>
                    </a:lnTo>
                    <a:lnTo>
                      <a:pt x="1761451" y="1116139"/>
                    </a:lnTo>
                    <a:lnTo>
                      <a:pt x="1756879" y="1116139"/>
                    </a:lnTo>
                    <a:lnTo>
                      <a:pt x="1756879" y="1118425"/>
                    </a:lnTo>
                    <a:lnTo>
                      <a:pt x="1753831" y="1118425"/>
                    </a:lnTo>
                    <a:lnTo>
                      <a:pt x="1753831" y="1120711"/>
                    </a:lnTo>
                    <a:lnTo>
                      <a:pt x="1751545" y="1120711"/>
                    </a:lnTo>
                    <a:lnTo>
                      <a:pt x="1751545" y="1128331"/>
                    </a:lnTo>
                    <a:lnTo>
                      <a:pt x="1749259" y="1128331"/>
                    </a:lnTo>
                    <a:lnTo>
                      <a:pt x="1749259" y="1140523"/>
                    </a:lnTo>
                    <a:lnTo>
                      <a:pt x="1751545" y="1140523"/>
                    </a:lnTo>
                    <a:lnTo>
                      <a:pt x="1751545" y="1145095"/>
                    </a:lnTo>
                    <a:lnTo>
                      <a:pt x="1753831" y="1145095"/>
                    </a:lnTo>
                    <a:lnTo>
                      <a:pt x="1753831" y="1147381"/>
                    </a:lnTo>
                    <a:lnTo>
                      <a:pt x="1756879" y="1147381"/>
                    </a:lnTo>
                    <a:lnTo>
                      <a:pt x="1756879" y="1150429"/>
                    </a:lnTo>
                    <a:lnTo>
                      <a:pt x="1759165" y="1150429"/>
                    </a:lnTo>
                    <a:lnTo>
                      <a:pt x="1759165" y="1152715"/>
                    </a:lnTo>
                    <a:lnTo>
                      <a:pt x="1773631" y="1152715"/>
                    </a:lnTo>
                    <a:lnTo>
                      <a:pt x="1773631" y="1150429"/>
                    </a:lnTo>
                    <a:lnTo>
                      <a:pt x="1778203" y="1150429"/>
                    </a:lnTo>
                    <a:lnTo>
                      <a:pt x="1778203" y="1147381"/>
                    </a:lnTo>
                    <a:lnTo>
                      <a:pt x="1781251" y="1147381"/>
                    </a:lnTo>
                    <a:lnTo>
                      <a:pt x="1781251" y="1155001"/>
                    </a:lnTo>
                    <a:lnTo>
                      <a:pt x="1778203" y="1155001"/>
                    </a:lnTo>
                    <a:lnTo>
                      <a:pt x="1778203" y="1162621"/>
                    </a:lnTo>
                    <a:lnTo>
                      <a:pt x="1775917" y="1162621"/>
                    </a:lnTo>
                    <a:lnTo>
                      <a:pt x="1775917" y="1164907"/>
                    </a:lnTo>
                    <a:lnTo>
                      <a:pt x="1773631" y="1164907"/>
                    </a:lnTo>
                    <a:lnTo>
                      <a:pt x="1773631" y="1167193"/>
                    </a:lnTo>
                    <a:lnTo>
                      <a:pt x="1761451" y="1167193"/>
                    </a:lnTo>
                    <a:lnTo>
                      <a:pt x="1761451" y="1164907"/>
                    </a:lnTo>
                    <a:lnTo>
                      <a:pt x="1759165" y="1164907"/>
                    </a:lnTo>
                    <a:lnTo>
                      <a:pt x="1759165" y="1159573"/>
                    </a:lnTo>
                    <a:lnTo>
                      <a:pt x="1756879" y="1159573"/>
                    </a:lnTo>
                    <a:lnTo>
                      <a:pt x="1756879" y="1157287"/>
                    </a:lnTo>
                    <a:lnTo>
                      <a:pt x="1751545" y="1159573"/>
                    </a:lnTo>
                    <a:lnTo>
                      <a:pt x="1751545" y="1164907"/>
                    </a:lnTo>
                    <a:lnTo>
                      <a:pt x="1753831" y="1167193"/>
                    </a:lnTo>
                    <a:lnTo>
                      <a:pt x="1753831" y="1169466"/>
                    </a:lnTo>
                    <a:lnTo>
                      <a:pt x="1756879" y="1169466"/>
                    </a:lnTo>
                    <a:lnTo>
                      <a:pt x="1756879" y="1171752"/>
                    </a:lnTo>
                    <a:lnTo>
                      <a:pt x="1763737" y="1171752"/>
                    </a:lnTo>
                    <a:lnTo>
                      <a:pt x="1763737" y="1174800"/>
                    </a:lnTo>
                    <a:lnTo>
                      <a:pt x="1771345" y="1174800"/>
                    </a:lnTo>
                    <a:lnTo>
                      <a:pt x="1771345" y="1171752"/>
                    </a:lnTo>
                    <a:lnTo>
                      <a:pt x="1775917" y="1171752"/>
                    </a:lnTo>
                    <a:lnTo>
                      <a:pt x="1778203" y="1169466"/>
                    </a:lnTo>
                    <a:lnTo>
                      <a:pt x="1781251" y="1169466"/>
                    </a:lnTo>
                    <a:lnTo>
                      <a:pt x="1781251" y="1167193"/>
                    </a:lnTo>
                    <a:lnTo>
                      <a:pt x="1783537" y="1167193"/>
                    </a:lnTo>
                    <a:lnTo>
                      <a:pt x="1783537" y="1162621"/>
                    </a:lnTo>
                    <a:lnTo>
                      <a:pt x="1785823" y="1162621"/>
                    </a:lnTo>
                    <a:lnTo>
                      <a:pt x="1785823" y="1155001"/>
                    </a:lnTo>
                    <a:lnTo>
                      <a:pt x="1788109" y="1155001"/>
                    </a:lnTo>
                    <a:lnTo>
                      <a:pt x="1788109" y="1130617"/>
                    </a:lnTo>
                    <a:close/>
                  </a:path>
                  <a:path w="2585084" h="1637029">
                    <a:moveTo>
                      <a:pt x="1832305" y="1152715"/>
                    </a:moveTo>
                    <a:lnTo>
                      <a:pt x="1824685" y="1152715"/>
                    </a:lnTo>
                    <a:lnTo>
                      <a:pt x="1824685" y="1126045"/>
                    </a:lnTo>
                    <a:lnTo>
                      <a:pt x="1824685" y="1113853"/>
                    </a:lnTo>
                    <a:lnTo>
                      <a:pt x="1820113" y="1113853"/>
                    </a:lnTo>
                    <a:lnTo>
                      <a:pt x="1817065" y="1118298"/>
                    </a:lnTo>
                    <a:lnTo>
                      <a:pt x="1817065" y="1126045"/>
                    </a:lnTo>
                    <a:lnTo>
                      <a:pt x="1817065" y="1152715"/>
                    </a:lnTo>
                    <a:lnTo>
                      <a:pt x="1800301" y="1152715"/>
                    </a:lnTo>
                    <a:lnTo>
                      <a:pt x="1817065" y="1126045"/>
                    </a:lnTo>
                    <a:lnTo>
                      <a:pt x="1817065" y="1118298"/>
                    </a:lnTo>
                    <a:lnTo>
                      <a:pt x="1793443" y="1152715"/>
                    </a:lnTo>
                    <a:lnTo>
                      <a:pt x="1793443" y="1157287"/>
                    </a:lnTo>
                    <a:lnTo>
                      <a:pt x="1817065" y="1157287"/>
                    </a:lnTo>
                    <a:lnTo>
                      <a:pt x="1817065" y="1171752"/>
                    </a:lnTo>
                    <a:lnTo>
                      <a:pt x="1824685" y="1171752"/>
                    </a:lnTo>
                    <a:lnTo>
                      <a:pt x="1824685" y="1157287"/>
                    </a:lnTo>
                    <a:lnTo>
                      <a:pt x="1832305" y="1157287"/>
                    </a:lnTo>
                    <a:lnTo>
                      <a:pt x="1832305" y="1152715"/>
                    </a:lnTo>
                    <a:close/>
                  </a:path>
                  <a:path w="2585084" h="1637029">
                    <a:moveTo>
                      <a:pt x="1948865" y="852538"/>
                    </a:moveTo>
                    <a:lnTo>
                      <a:pt x="1946579" y="852538"/>
                    </a:lnTo>
                    <a:lnTo>
                      <a:pt x="1946579" y="847204"/>
                    </a:lnTo>
                    <a:lnTo>
                      <a:pt x="1944281" y="847204"/>
                    </a:lnTo>
                    <a:lnTo>
                      <a:pt x="1944281" y="844918"/>
                    </a:lnTo>
                    <a:lnTo>
                      <a:pt x="1942007" y="844918"/>
                    </a:lnTo>
                    <a:lnTo>
                      <a:pt x="1942007" y="842632"/>
                    </a:lnTo>
                    <a:lnTo>
                      <a:pt x="1938959" y="842632"/>
                    </a:lnTo>
                    <a:lnTo>
                      <a:pt x="1938959" y="839584"/>
                    </a:lnTo>
                    <a:lnTo>
                      <a:pt x="1924481" y="839584"/>
                    </a:lnTo>
                    <a:lnTo>
                      <a:pt x="1924481" y="842632"/>
                    </a:lnTo>
                    <a:lnTo>
                      <a:pt x="1919909" y="842632"/>
                    </a:lnTo>
                    <a:lnTo>
                      <a:pt x="1919909" y="844918"/>
                    </a:lnTo>
                    <a:lnTo>
                      <a:pt x="1917636" y="844918"/>
                    </a:lnTo>
                    <a:lnTo>
                      <a:pt x="1917636" y="847204"/>
                    </a:lnTo>
                    <a:lnTo>
                      <a:pt x="1914588" y="847204"/>
                    </a:lnTo>
                    <a:lnTo>
                      <a:pt x="1914588" y="852538"/>
                    </a:lnTo>
                    <a:lnTo>
                      <a:pt x="1912289" y="852538"/>
                    </a:lnTo>
                    <a:lnTo>
                      <a:pt x="1912289" y="861682"/>
                    </a:lnTo>
                    <a:lnTo>
                      <a:pt x="1910016" y="861682"/>
                    </a:lnTo>
                    <a:lnTo>
                      <a:pt x="1910016" y="879195"/>
                    </a:lnTo>
                    <a:lnTo>
                      <a:pt x="1912289" y="881481"/>
                    </a:lnTo>
                    <a:lnTo>
                      <a:pt x="1912289" y="889101"/>
                    </a:lnTo>
                    <a:lnTo>
                      <a:pt x="1914588" y="889101"/>
                    </a:lnTo>
                    <a:lnTo>
                      <a:pt x="1914588" y="891387"/>
                    </a:lnTo>
                    <a:lnTo>
                      <a:pt x="1917636" y="893673"/>
                    </a:lnTo>
                    <a:lnTo>
                      <a:pt x="1917636" y="895959"/>
                    </a:lnTo>
                    <a:lnTo>
                      <a:pt x="1922183" y="895959"/>
                    </a:lnTo>
                    <a:lnTo>
                      <a:pt x="1922183" y="898245"/>
                    </a:lnTo>
                    <a:lnTo>
                      <a:pt x="1938959" y="898245"/>
                    </a:lnTo>
                    <a:lnTo>
                      <a:pt x="1938959" y="895959"/>
                    </a:lnTo>
                    <a:lnTo>
                      <a:pt x="1942007" y="895959"/>
                    </a:lnTo>
                    <a:lnTo>
                      <a:pt x="1942007" y="893673"/>
                    </a:lnTo>
                    <a:lnTo>
                      <a:pt x="1944281" y="893673"/>
                    </a:lnTo>
                    <a:lnTo>
                      <a:pt x="1944281" y="891387"/>
                    </a:lnTo>
                    <a:lnTo>
                      <a:pt x="1946579" y="891387"/>
                    </a:lnTo>
                    <a:lnTo>
                      <a:pt x="1946579" y="886053"/>
                    </a:lnTo>
                    <a:lnTo>
                      <a:pt x="1948865" y="886053"/>
                    </a:lnTo>
                    <a:lnTo>
                      <a:pt x="1948865" y="871575"/>
                    </a:lnTo>
                    <a:lnTo>
                      <a:pt x="1946579" y="871575"/>
                    </a:lnTo>
                    <a:lnTo>
                      <a:pt x="1946579" y="867003"/>
                    </a:lnTo>
                    <a:lnTo>
                      <a:pt x="1944281" y="867003"/>
                    </a:lnTo>
                    <a:lnTo>
                      <a:pt x="1944281" y="864717"/>
                    </a:lnTo>
                    <a:lnTo>
                      <a:pt x="1942007" y="864717"/>
                    </a:lnTo>
                    <a:lnTo>
                      <a:pt x="1942007" y="873861"/>
                    </a:lnTo>
                    <a:lnTo>
                      <a:pt x="1942007" y="886053"/>
                    </a:lnTo>
                    <a:lnTo>
                      <a:pt x="1938959" y="886053"/>
                    </a:lnTo>
                    <a:lnTo>
                      <a:pt x="1938959" y="891387"/>
                    </a:lnTo>
                    <a:lnTo>
                      <a:pt x="1934387" y="891387"/>
                    </a:lnTo>
                    <a:lnTo>
                      <a:pt x="1934387" y="893673"/>
                    </a:lnTo>
                    <a:lnTo>
                      <a:pt x="1926767" y="893673"/>
                    </a:lnTo>
                    <a:lnTo>
                      <a:pt x="1926767" y="891387"/>
                    </a:lnTo>
                    <a:lnTo>
                      <a:pt x="1922183" y="891387"/>
                    </a:lnTo>
                    <a:lnTo>
                      <a:pt x="1922183" y="889101"/>
                    </a:lnTo>
                    <a:lnTo>
                      <a:pt x="1919909" y="886053"/>
                    </a:lnTo>
                    <a:lnTo>
                      <a:pt x="1919909" y="871575"/>
                    </a:lnTo>
                    <a:lnTo>
                      <a:pt x="1922183" y="871575"/>
                    </a:lnTo>
                    <a:lnTo>
                      <a:pt x="1922183" y="869289"/>
                    </a:lnTo>
                    <a:lnTo>
                      <a:pt x="1924481" y="869289"/>
                    </a:lnTo>
                    <a:lnTo>
                      <a:pt x="1924481" y="867003"/>
                    </a:lnTo>
                    <a:lnTo>
                      <a:pt x="1934387" y="867003"/>
                    </a:lnTo>
                    <a:lnTo>
                      <a:pt x="1936661" y="869289"/>
                    </a:lnTo>
                    <a:lnTo>
                      <a:pt x="1938959" y="869289"/>
                    </a:lnTo>
                    <a:lnTo>
                      <a:pt x="1938959" y="873861"/>
                    </a:lnTo>
                    <a:lnTo>
                      <a:pt x="1942007" y="873861"/>
                    </a:lnTo>
                    <a:lnTo>
                      <a:pt x="1942007" y="864717"/>
                    </a:lnTo>
                    <a:lnTo>
                      <a:pt x="1942007" y="861682"/>
                    </a:lnTo>
                    <a:lnTo>
                      <a:pt x="1934387" y="861682"/>
                    </a:lnTo>
                    <a:lnTo>
                      <a:pt x="1934387" y="859396"/>
                    </a:lnTo>
                    <a:lnTo>
                      <a:pt x="1929815" y="859396"/>
                    </a:lnTo>
                    <a:lnTo>
                      <a:pt x="1929815" y="861682"/>
                    </a:lnTo>
                    <a:lnTo>
                      <a:pt x="1922183" y="861682"/>
                    </a:lnTo>
                    <a:lnTo>
                      <a:pt x="1922183" y="864717"/>
                    </a:lnTo>
                    <a:lnTo>
                      <a:pt x="1919909" y="864717"/>
                    </a:lnTo>
                    <a:lnTo>
                      <a:pt x="1919909" y="867003"/>
                    </a:lnTo>
                    <a:lnTo>
                      <a:pt x="1917636" y="867003"/>
                    </a:lnTo>
                    <a:lnTo>
                      <a:pt x="1917636" y="859396"/>
                    </a:lnTo>
                    <a:lnTo>
                      <a:pt x="1919909" y="859396"/>
                    </a:lnTo>
                    <a:lnTo>
                      <a:pt x="1919909" y="852538"/>
                    </a:lnTo>
                    <a:lnTo>
                      <a:pt x="1922183" y="852538"/>
                    </a:lnTo>
                    <a:lnTo>
                      <a:pt x="1922183" y="849490"/>
                    </a:lnTo>
                    <a:lnTo>
                      <a:pt x="1924481" y="849490"/>
                    </a:lnTo>
                    <a:lnTo>
                      <a:pt x="1924481" y="847204"/>
                    </a:lnTo>
                    <a:lnTo>
                      <a:pt x="1926767" y="847204"/>
                    </a:lnTo>
                    <a:lnTo>
                      <a:pt x="1926767" y="844918"/>
                    </a:lnTo>
                    <a:lnTo>
                      <a:pt x="1934387" y="844918"/>
                    </a:lnTo>
                    <a:lnTo>
                      <a:pt x="1934387" y="847204"/>
                    </a:lnTo>
                    <a:lnTo>
                      <a:pt x="1936661" y="847204"/>
                    </a:lnTo>
                    <a:lnTo>
                      <a:pt x="1938959" y="849490"/>
                    </a:lnTo>
                    <a:lnTo>
                      <a:pt x="1938959" y="852538"/>
                    </a:lnTo>
                    <a:lnTo>
                      <a:pt x="1942007" y="852538"/>
                    </a:lnTo>
                    <a:lnTo>
                      <a:pt x="1942007" y="854824"/>
                    </a:lnTo>
                    <a:lnTo>
                      <a:pt x="1948865" y="854824"/>
                    </a:lnTo>
                    <a:lnTo>
                      <a:pt x="1948865" y="852538"/>
                    </a:lnTo>
                    <a:close/>
                  </a:path>
                  <a:path w="2585084" h="1637029">
                    <a:moveTo>
                      <a:pt x="1948865" y="581304"/>
                    </a:moveTo>
                    <a:lnTo>
                      <a:pt x="1946579" y="578256"/>
                    </a:lnTo>
                    <a:lnTo>
                      <a:pt x="1946579" y="573684"/>
                    </a:lnTo>
                    <a:lnTo>
                      <a:pt x="1944281" y="573684"/>
                    </a:lnTo>
                    <a:lnTo>
                      <a:pt x="1944281" y="571398"/>
                    </a:lnTo>
                    <a:lnTo>
                      <a:pt x="1942007" y="571398"/>
                    </a:lnTo>
                    <a:lnTo>
                      <a:pt x="1942007" y="569112"/>
                    </a:lnTo>
                    <a:lnTo>
                      <a:pt x="1936661" y="569112"/>
                    </a:lnTo>
                    <a:lnTo>
                      <a:pt x="1936661" y="566064"/>
                    </a:lnTo>
                    <a:lnTo>
                      <a:pt x="1924481" y="566064"/>
                    </a:lnTo>
                    <a:lnTo>
                      <a:pt x="1924481" y="569112"/>
                    </a:lnTo>
                    <a:lnTo>
                      <a:pt x="1919909" y="569112"/>
                    </a:lnTo>
                    <a:lnTo>
                      <a:pt x="1919909" y="571398"/>
                    </a:lnTo>
                    <a:lnTo>
                      <a:pt x="1917636" y="571398"/>
                    </a:lnTo>
                    <a:lnTo>
                      <a:pt x="1917636" y="573684"/>
                    </a:lnTo>
                    <a:lnTo>
                      <a:pt x="1914588" y="573684"/>
                    </a:lnTo>
                    <a:lnTo>
                      <a:pt x="1914588" y="578256"/>
                    </a:lnTo>
                    <a:lnTo>
                      <a:pt x="1912289" y="578256"/>
                    </a:lnTo>
                    <a:lnTo>
                      <a:pt x="1912289" y="588162"/>
                    </a:lnTo>
                    <a:lnTo>
                      <a:pt x="1910016" y="588162"/>
                    </a:lnTo>
                    <a:lnTo>
                      <a:pt x="1910016" y="605688"/>
                    </a:lnTo>
                    <a:lnTo>
                      <a:pt x="1912289" y="607974"/>
                    </a:lnTo>
                    <a:lnTo>
                      <a:pt x="1912289" y="615594"/>
                    </a:lnTo>
                    <a:lnTo>
                      <a:pt x="1914588" y="615594"/>
                    </a:lnTo>
                    <a:lnTo>
                      <a:pt x="1914588" y="620166"/>
                    </a:lnTo>
                    <a:lnTo>
                      <a:pt x="1917636" y="620166"/>
                    </a:lnTo>
                    <a:lnTo>
                      <a:pt x="1917636" y="622452"/>
                    </a:lnTo>
                    <a:lnTo>
                      <a:pt x="1922183" y="622452"/>
                    </a:lnTo>
                    <a:lnTo>
                      <a:pt x="1922183" y="624738"/>
                    </a:lnTo>
                    <a:lnTo>
                      <a:pt x="1929815" y="624738"/>
                    </a:lnTo>
                    <a:lnTo>
                      <a:pt x="1929815" y="627786"/>
                    </a:lnTo>
                    <a:lnTo>
                      <a:pt x="1932101" y="627786"/>
                    </a:lnTo>
                    <a:lnTo>
                      <a:pt x="1932101" y="624738"/>
                    </a:lnTo>
                    <a:lnTo>
                      <a:pt x="1938959" y="624738"/>
                    </a:lnTo>
                    <a:lnTo>
                      <a:pt x="1938959" y="622452"/>
                    </a:lnTo>
                    <a:lnTo>
                      <a:pt x="1944281" y="622452"/>
                    </a:lnTo>
                    <a:lnTo>
                      <a:pt x="1944281" y="620166"/>
                    </a:lnTo>
                    <a:lnTo>
                      <a:pt x="1946579" y="617880"/>
                    </a:lnTo>
                    <a:lnTo>
                      <a:pt x="1946579" y="615594"/>
                    </a:lnTo>
                    <a:lnTo>
                      <a:pt x="1948865" y="612546"/>
                    </a:lnTo>
                    <a:lnTo>
                      <a:pt x="1948865" y="598068"/>
                    </a:lnTo>
                    <a:lnTo>
                      <a:pt x="1946579" y="598068"/>
                    </a:lnTo>
                    <a:lnTo>
                      <a:pt x="1946579" y="593496"/>
                    </a:lnTo>
                    <a:lnTo>
                      <a:pt x="1944281" y="593496"/>
                    </a:lnTo>
                    <a:lnTo>
                      <a:pt x="1944281" y="591210"/>
                    </a:lnTo>
                    <a:lnTo>
                      <a:pt x="1942007" y="591210"/>
                    </a:lnTo>
                    <a:lnTo>
                      <a:pt x="1942007" y="600354"/>
                    </a:lnTo>
                    <a:lnTo>
                      <a:pt x="1942007" y="612546"/>
                    </a:lnTo>
                    <a:lnTo>
                      <a:pt x="1938959" y="612546"/>
                    </a:lnTo>
                    <a:lnTo>
                      <a:pt x="1938959" y="617880"/>
                    </a:lnTo>
                    <a:lnTo>
                      <a:pt x="1936661" y="617880"/>
                    </a:lnTo>
                    <a:lnTo>
                      <a:pt x="1936661" y="620166"/>
                    </a:lnTo>
                    <a:lnTo>
                      <a:pt x="1924481" y="620166"/>
                    </a:lnTo>
                    <a:lnTo>
                      <a:pt x="1924481" y="617880"/>
                    </a:lnTo>
                    <a:lnTo>
                      <a:pt x="1922183" y="617880"/>
                    </a:lnTo>
                    <a:lnTo>
                      <a:pt x="1922183" y="615594"/>
                    </a:lnTo>
                    <a:lnTo>
                      <a:pt x="1919909" y="615594"/>
                    </a:lnTo>
                    <a:lnTo>
                      <a:pt x="1919909" y="598068"/>
                    </a:lnTo>
                    <a:lnTo>
                      <a:pt x="1922183" y="598068"/>
                    </a:lnTo>
                    <a:lnTo>
                      <a:pt x="1922183" y="595782"/>
                    </a:lnTo>
                    <a:lnTo>
                      <a:pt x="1926767" y="595782"/>
                    </a:lnTo>
                    <a:lnTo>
                      <a:pt x="1926767" y="593496"/>
                    </a:lnTo>
                    <a:lnTo>
                      <a:pt x="1934387" y="593496"/>
                    </a:lnTo>
                    <a:lnTo>
                      <a:pt x="1934387" y="595782"/>
                    </a:lnTo>
                    <a:lnTo>
                      <a:pt x="1938959" y="595782"/>
                    </a:lnTo>
                    <a:lnTo>
                      <a:pt x="1938959" y="600354"/>
                    </a:lnTo>
                    <a:lnTo>
                      <a:pt x="1942007" y="600354"/>
                    </a:lnTo>
                    <a:lnTo>
                      <a:pt x="1942007" y="591210"/>
                    </a:lnTo>
                    <a:lnTo>
                      <a:pt x="1938959" y="591210"/>
                    </a:lnTo>
                    <a:lnTo>
                      <a:pt x="1938959" y="588162"/>
                    </a:lnTo>
                    <a:lnTo>
                      <a:pt x="1924481" y="588162"/>
                    </a:lnTo>
                    <a:lnTo>
                      <a:pt x="1924481" y="591210"/>
                    </a:lnTo>
                    <a:lnTo>
                      <a:pt x="1919909" y="591210"/>
                    </a:lnTo>
                    <a:lnTo>
                      <a:pt x="1919909" y="593496"/>
                    </a:lnTo>
                    <a:lnTo>
                      <a:pt x="1917636" y="593496"/>
                    </a:lnTo>
                    <a:lnTo>
                      <a:pt x="1917636" y="585876"/>
                    </a:lnTo>
                    <a:lnTo>
                      <a:pt x="1919909" y="585876"/>
                    </a:lnTo>
                    <a:lnTo>
                      <a:pt x="1919909" y="578256"/>
                    </a:lnTo>
                    <a:lnTo>
                      <a:pt x="1922183" y="578256"/>
                    </a:lnTo>
                    <a:lnTo>
                      <a:pt x="1922183" y="575970"/>
                    </a:lnTo>
                    <a:lnTo>
                      <a:pt x="1924481" y="575970"/>
                    </a:lnTo>
                    <a:lnTo>
                      <a:pt x="1924481" y="573684"/>
                    </a:lnTo>
                    <a:lnTo>
                      <a:pt x="1936661" y="573684"/>
                    </a:lnTo>
                    <a:lnTo>
                      <a:pt x="1936661" y="575970"/>
                    </a:lnTo>
                    <a:lnTo>
                      <a:pt x="1938959" y="575970"/>
                    </a:lnTo>
                    <a:lnTo>
                      <a:pt x="1938959" y="581304"/>
                    </a:lnTo>
                    <a:lnTo>
                      <a:pt x="1948865" y="581304"/>
                    </a:lnTo>
                    <a:close/>
                  </a:path>
                  <a:path w="2585084" h="1637029">
                    <a:moveTo>
                      <a:pt x="1993061" y="847204"/>
                    </a:moveTo>
                    <a:lnTo>
                      <a:pt x="1990013" y="847204"/>
                    </a:lnTo>
                    <a:lnTo>
                      <a:pt x="1990013" y="844918"/>
                    </a:lnTo>
                    <a:lnTo>
                      <a:pt x="1987727" y="844918"/>
                    </a:lnTo>
                    <a:lnTo>
                      <a:pt x="1987727" y="842632"/>
                    </a:lnTo>
                    <a:lnTo>
                      <a:pt x="1983155" y="842632"/>
                    </a:lnTo>
                    <a:lnTo>
                      <a:pt x="1983155" y="839584"/>
                    </a:lnTo>
                    <a:lnTo>
                      <a:pt x="1966391" y="839584"/>
                    </a:lnTo>
                    <a:lnTo>
                      <a:pt x="1966391" y="842632"/>
                    </a:lnTo>
                    <a:lnTo>
                      <a:pt x="1963331" y="842632"/>
                    </a:lnTo>
                    <a:lnTo>
                      <a:pt x="1963331" y="844918"/>
                    </a:lnTo>
                    <a:lnTo>
                      <a:pt x="1961057" y="844918"/>
                    </a:lnTo>
                    <a:lnTo>
                      <a:pt x="1961057" y="847204"/>
                    </a:lnTo>
                    <a:lnTo>
                      <a:pt x="1958759" y="847204"/>
                    </a:lnTo>
                    <a:lnTo>
                      <a:pt x="1958759" y="852538"/>
                    </a:lnTo>
                    <a:lnTo>
                      <a:pt x="1956485" y="852538"/>
                    </a:lnTo>
                    <a:lnTo>
                      <a:pt x="1956485" y="857110"/>
                    </a:lnTo>
                    <a:lnTo>
                      <a:pt x="1963331" y="857110"/>
                    </a:lnTo>
                    <a:lnTo>
                      <a:pt x="1963331" y="852538"/>
                    </a:lnTo>
                    <a:lnTo>
                      <a:pt x="1966391" y="852538"/>
                    </a:lnTo>
                    <a:lnTo>
                      <a:pt x="1966391" y="849490"/>
                    </a:lnTo>
                    <a:lnTo>
                      <a:pt x="1968677" y="849490"/>
                    </a:lnTo>
                    <a:lnTo>
                      <a:pt x="1968677" y="847204"/>
                    </a:lnTo>
                    <a:lnTo>
                      <a:pt x="1970963" y="847204"/>
                    </a:lnTo>
                    <a:lnTo>
                      <a:pt x="1973249" y="844918"/>
                    </a:lnTo>
                    <a:lnTo>
                      <a:pt x="1978583" y="844918"/>
                    </a:lnTo>
                    <a:lnTo>
                      <a:pt x="1978583" y="847204"/>
                    </a:lnTo>
                    <a:lnTo>
                      <a:pt x="1983155" y="847204"/>
                    </a:lnTo>
                    <a:lnTo>
                      <a:pt x="1983155" y="849490"/>
                    </a:lnTo>
                    <a:lnTo>
                      <a:pt x="1985441" y="849490"/>
                    </a:lnTo>
                    <a:lnTo>
                      <a:pt x="1985441" y="861682"/>
                    </a:lnTo>
                    <a:lnTo>
                      <a:pt x="1983155" y="861682"/>
                    </a:lnTo>
                    <a:lnTo>
                      <a:pt x="1983155" y="867003"/>
                    </a:lnTo>
                    <a:lnTo>
                      <a:pt x="1980857" y="867003"/>
                    </a:lnTo>
                    <a:lnTo>
                      <a:pt x="1980857" y="869289"/>
                    </a:lnTo>
                    <a:lnTo>
                      <a:pt x="1978583" y="869289"/>
                    </a:lnTo>
                    <a:lnTo>
                      <a:pt x="1978583" y="871575"/>
                    </a:lnTo>
                    <a:lnTo>
                      <a:pt x="1975535" y="871575"/>
                    </a:lnTo>
                    <a:lnTo>
                      <a:pt x="1973249" y="873861"/>
                    </a:lnTo>
                    <a:lnTo>
                      <a:pt x="1970963" y="873861"/>
                    </a:lnTo>
                    <a:lnTo>
                      <a:pt x="1970963" y="876909"/>
                    </a:lnTo>
                    <a:lnTo>
                      <a:pt x="1968677" y="876909"/>
                    </a:lnTo>
                    <a:lnTo>
                      <a:pt x="1968677" y="879195"/>
                    </a:lnTo>
                    <a:lnTo>
                      <a:pt x="1966391" y="879195"/>
                    </a:lnTo>
                    <a:lnTo>
                      <a:pt x="1966391" y="881481"/>
                    </a:lnTo>
                    <a:lnTo>
                      <a:pt x="1963331" y="881481"/>
                    </a:lnTo>
                    <a:lnTo>
                      <a:pt x="1963331" y="883767"/>
                    </a:lnTo>
                    <a:lnTo>
                      <a:pt x="1961057" y="883767"/>
                    </a:lnTo>
                    <a:lnTo>
                      <a:pt x="1961057" y="886053"/>
                    </a:lnTo>
                    <a:lnTo>
                      <a:pt x="1958759" y="886053"/>
                    </a:lnTo>
                    <a:lnTo>
                      <a:pt x="1958759" y="891387"/>
                    </a:lnTo>
                    <a:lnTo>
                      <a:pt x="1956485" y="891387"/>
                    </a:lnTo>
                    <a:lnTo>
                      <a:pt x="1956485" y="898245"/>
                    </a:lnTo>
                    <a:lnTo>
                      <a:pt x="1993061" y="898245"/>
                    </a:lnTo>
                    <a:lnTo>
                      <a:pt x="1993061" y="891387"/>
                    </a:lnTo>
                    <a:lnTo>
                      <a:pt x="1966391" y="891387"/>
                    </a:lnTo>
                    <a:lnTo>
                      <a:pt x="1966391" y="889101"/>
                    </a:lnTo>
                    <a:lnTo>
                      <a:pt x="1968677" y="889101"/>
                    </a:lnTo>
                    <a:lnTo>
                      <a:pt x="1968677" y="886053"/>
                    </a:lnTo>
                    <a:lnTo>
                      <a:pt x="1970963" y="886053"/>
                    </a:lnTo>
                    <a:lnTo>
                      <a:pt x="1970963" y="883767"/>
                    </a:lnTo>
                    <a:lnTo>
                      <a:pt x="1973249" y="883767"/>
                    </a:lnTo>
                    <a:lnTo>
                      <a:pt x="1973249" y="881481"/>
                    </a:lnTo>
                    <a:lnTo>
                      <a:pt x="1975535" y="881481"/>
                    </a:lnTo>
                    <a:lnTo>
                      <a:pt x="1975535" y="879195"/>
                    </a:lnTo>
                    <a:lnTo>
                      <a:pt x="1978583" y="879195"/>
                    </a:lnTo>
                    <a:lnTo>
                      <a:pt x="1980857" y="876909"/>
                    </a:lnTo>
                    <a:lnTo>
                      <a:pt x="1983155" y="876909"/>
                    </a:lnTo>
                    <a:lnTo>
                      <a:pt x="1983155" y="873861"/>
                    </a:lnTo>
                    <a:lnTo>
                      <a:pt x="1985441" y="873861"/>
                    </a:lnTo>
                    <a:lnTo>
                      <a:pt x="1985441" y="871575"/>
                    </a:lnTo>
                    <a:lnTo>
                      <a:pt x="1987727" y="871575"/>
                    </a:lnTo>
                    <a:lnTo>
                      <a:pt x="1987727" y="867003"/>
                    </a:lnTo>
                    <a:lnTo>
                      <a:pt x="1990013" y="867003"/>
                    </a:lnTo>
                    <a:lnTo>
                      <a:pt x="1990013" y="864717"/>
                    </a:lnTo>
                    <a:lnTo>
                      <a:pt x="1993061" y="864717"/>
                    </a:lnTo>
                    <a:lnTo>
                      <a:pt x="1993061" y="847204"/>
                    </a:lnTo>
                    <a:close/>
                  </a:path>
                  <a:path w="2585084" h="1637029">
                    <a:moveTo>
                      <a:pt x="1993061" y="575970"/>
                    </a:moveTo>
                    <a:lnTo>
                      <a:pt x="1990013" y="573684"/>
                    </a:lnTo>
                    <a:lnTo>
                      <a:pt x="1990013" y="571398"/>
                    </a:lnTo>
                    <a:lnTo>
                      <a:pt x="1987727" y="571398"/>
                    </a:lnTo>
                    <a:lnTo>
                      <a:pt x="1987727" y="569112"/>
                    </a:lnTo>
                    <a:lnTo>
                      <a:pt x="1983155" y="569112"/>
                    </a:lnTo>
                    <a:lnTo>
                      <a:pt x="1983155" y="566064"/>
                    </a:lnTo>
                    <a:lnTo>
                      <a:pt x="1968677" y="566064"/>
                    </a:lnTo>
                    <a:lnTo>
                      <a:pt x="1968677" y="569112"/>
                    </a:lnTo>
                    <a:lnTo>
                      <a:pt x="1963331" y="569112"/>
                    </a:lnTo>
                    <a:lnTo>
                      <a:pt x="1963331" y="571398"/>
                    </a:lnTo>
                    <a:lnTo>
                      <a:pt x="1961057" y="571398"/>
                    </a:lnTo>
                    <a:lnTo>
                      <a:pt x="1961057" y="573684"/>
                    </a:lnTo>
                    <a:lnTo>
                      <a:pt x="1958759" y="573684"/>
                    </a:lnTo>
                    <a:lnTo>
                      <a:pt x="1958759" y="578256"/>
                    </a:lnTo>
                    <a:lnTo>
                      <a:pt x="1956485" y="578256"/>
                    </a:lnTo>
                    <a:lnTo>
                      <a:pt x="1956485" y="583590"/>
                    </a:lnTo>
                    <a:lnTo>
                      <a:pt x="1963331" y="583590"/>
                    </a:lnTo>
                    <a:lnTo>
                      <a:pt x="1963331" y="578256"/>
                    </a:lnTo>
                    <a:lnTo>
                      <a:pt x="1966391" y="578256"/>
                    </a:lnTo>
                    <a:lnTo>
                      <a:pt x="1966391" y="575970"/>
                    </a:lnTo>
                    <a:lnTo>
                      <a:pt x="1968677" y="575970"/>
                    </a:lnTo>
                    <a:lnTo>
                      <a:pt x="1968677" y="573684"/>
                    </a:lnTo>
                    <a:lnTo>
                      <a:pt x="1983155" y="573684"/>
                    </a:lnTo>
                    <a:lnTo>
                      <a:pt x="1983155" y="575970"/>
                    </a:lnTo>
                    <a:lnTo>
                      <a:pt x="1985441" y="575970"/>
                    </a:lnTo>
                    <a:lnTo>
                      <a:pt x="1985441" y="588162"/>
                    </a:lnTo>
                    <a:lnTo>
                      <a:pt x="1983155" y="588162"/>
                    </a:lnTo>
                    <a:lnTo>
                      <a:pt x="1983155" y="593496"/>
                    </a:lnTo>
                    <a:lnTo>
                      <a:pt x="1980857" y="593496"/>
                    </a:lnTo>
                    <a:lnTo>
                      <a:pt x="1980857" y="595782"/>
                    </a:lnTo>
                    <a:lnTo>
                      <a:pt x="1978583" y="595782"/>
                    </a:lnTo>
                    <a:lnTo>
                      <a:pt x="1978583" y="598068"/>
                    </a:lnTo>
                    <a:lnTo>
                      <a:pt x="1975535" y="598068"/>
                    </a:lnTo>
                    <a:lnTo>
                      <a:pt x="1975535" y="600354"/>
                    </a:lnTo>
                    <a:lnTo>
                      <a:pt x="1973249" y="600354"/>
                    </a:lnTo>
                    <a:lnTo>
                      <a:pt x="1973249" y="603402"/>
                    </a:lnTo>
                    <a:lnTo>
                      <a:pt x="1970963" y="603402"/>
                    </a:lnTo>
                    <a:lnTo>
                      <a:pt x="1968677" y="605688"/>
                    </a:lnTo>
                    <a:lnTo>
                      <a:pt x="1966391" y="605688"/>
                    </a:lnTo>
                    <a:lnTo>
                      <a:pt x="1966391" y="607974"/>
                    </a:lnTo>
                    <a:lnTo>
                      <a:pt x="1963331" y="607974"/>
                    </a:lnTo>
                    <a:lnTo>
                      <a:pt x="1963331" y="610260"/>
                    </a:lnTo>
                    <a:lnTo>
                      <a:pt x="1961057" y="610260"/>
                    </a:lnTo>
                    <a:lnTo>
                      <a:pt x="1961057" y="612546"/>
                    </a:lnTo>
                    <a:lnTo>
                      <a:pt x="1958759" y="612546"/>
                    </a:lnTo>
                    <a:lnTo>
                      <a:pt x="1958759" y="617880"/>
                    </a:lnTo>
                    <a:lnTo>
                      <a:pt x="1956485" y="617880"/>
                    </a:lnTo>
                    <a:lnTo>
                      <a:pt x="1956485" y="624738"/>
                    </a:lnTo>
                    <a:lnTo>
                      <a:pt x="1993061" y="624738"/>
                    </a:lnTo>
                    <a:lnTo>
                      <a:pt x="1993061" y="617880"/>
                    </a:lnTo>
                    <a:lnTo>
                      <a:pt x="1966391" y="617880"/>
                    </a:lnTo>
                    <a:lnTo>
                      <a:pt x="1966391" y="615594"/>
                    </a:lnTo>
                    <a:lnTo>
                      <a:pt x="1968677" y="615594"/>
                    </a:lnTo>
                    <a:lnTo>
                      <a:pt x="1968677" y="612546"/>
                    </a:lnTo>
                    <a:lnTo>
                      <a:pt x="1970963" y="612546"/>
                    </a:lnTo>
                    <a:lnTo>
                      <a:pt x="1970963" y="610260"/>
                    </a:lnTo>
                    <a:lnTo>
                      <a:pt x="1973249" y="610260"/>
                    </a:lnTo>
                    <a:lnTo>
                      <a:pt x="1973249" y="607974"/>
                    </a:lnTo>
                    <a:lnTo>
                      <a:pt x="1975535" y="607974"/>
                    </a:lnTo>
                    <a:lnTo>
                      <a:pt x="1978583" y="605688"/>
                    </a:lnTo>
                    <a:lnTo>
                      <a:pt x="1980857" y="605688"/>
                    </a:lnTo>
                    <a:lnTo>
                      <a:pt x="1980857" y="603402"/>
                    </a:lnTo>
                    <a:lnTo>
                      <a:pt x="1983155" y="603402"/>
                    </a:lnTo>
                    <a:lnTo>
                      <a:pt x="1983155" y="600354"/>
                    </a:lnTo>
                    <a:lnTo>
                      <a:pt x="1985441" y="600354"/>
                    </a:lnTo>
                    <a:lnTo>
                      <a:pt x="1985441" y="598068"/>
                    </a:lnTo>
                    <a:lnTo>
                      <a:pt x="1987727" y="598068"/>
                    </a:lnTo>
                    <a:lnTo>
                      <a:pt x="1987727" y="595782"/>
                    </a:lnTo>
                    <a:lnTo>
                      <a:pt x="1990013" y="595782"/>
                    </a:lnTo>
                    <a:lnTo>
                      <a:pt x="1990013" y="591210"/>
                    </a:lnTo>
                    <a:lnTo>
                      <a:pt x="1993061" y="591210"/>
                    </a:lnTo>
                    <a:lnTo>
                      <a:pt x="1993061" y="575970"/>
                    </a:lnTo>
                    <a:close/>
                  </a:path>
                  <a:path w="2585084" h="1637029">
                    <a:moveTo>
                      <a:pt x="2022005" y="873861"/>
                    </a:moveTo>
                    <a:lnTo>
                      <a:pt x="1999907" y="873861"/>
                    </a:lnTo>
                    <a:lnTo>
                      <a:pt x="1999907" y="881494"/>
                    </a:lnTo>
                    <a:lnTo>
                      <a:pt x="2022005" y="881494"/>
                    </a:lnTo>
                    <a:lnTo>
                      <a:pt x="2022005" y="873861"/>
                    </a:lnTo>
                    <a:close/>
                  </a:path>
                  <a:path w="2585084" h="1637029">
                    <a:moveTo>
                      <a:pt x="2022005" y="600354"/>
                    </a:moveTo>
                    <a:lnTo>
                      <a:pt x="1999907" y="600354"/>
                    </a:lnTo>
                    <a:lnTo>
                      <a:pt x="1999907" y="607987"/>
                    </a:lnTo>
                    <a:lnTo>
                      <a:pt x="2022005" y="607987"/>
                    </a:lnTo>
                    <a:lnTo>
                      <a:pt x="2022005" y="600354"/>
                    </a:lnTo>
                    <a:close/>
                  </a:path>
                  <a:path w="2585084" h="1637029">
                    <a:moveTo>
                      <a:pt x="2056295" y="566064"/>
                    </a:moveTo>
                    <a:lnTo>
                      <a:pt x="2050961" y="566064"/>
                    </a:lnTo>
                    <a:lnTo>
                      <a:pt x="2050961" y="569112"/>
                    </a:lnTo>
                    <a:lnTo>
                      <a:pt x="2048675" y="569112"/>
                    </a:lnTo>
                    <a:lnTo>
                      <a:pt x="2048675" y="571398"/>
                    </a:lnTo>
                    <a:lnTo>
                      <a:pt x="2046389" y="571398"/>
                    </a:lnTo>
                    <a:lnTo>
                      <a:pt x="2046389" y="573684"/>
                    </a:lnTo>
                    <a:lnTo>
                      <a:pt x="2044103" y="573684"/>
                    </a:lnTo>
                    <a:lnTo>
                      <a:pt x="2044103" y="575970"/>
                    </a:lnTo>
                    <a:lnTo>
                      <a:pt x="2041817" y="575970"/>
                    </a:lnTo>
                    <a:lnTo>
                      <a:pt x="2041817" y="578256"/>
                    </a:lnTo>
                    <a:lnTo>
                      <a:pt x="2036483" y="578256"/>
                    </a:lnTo>
                    <a:lnTo>
                      <a:pt x="2036483" y="581304"/>
                    </a:lnTo>
                    <a:lnTo>
                      <a:pt x="2034197" y="581304"/>
                    </a:lnTo>
                    <a:lnTo>
                      <a:pt x="2034197" y="588162"/>
                    </a:lnTo>
                    <a:lnTo>
                      <a:pt x="2036483" y="588162"/>
                    </a:lnTo>
                    <a:lnTo>
                      <a:pt x="2036483" y="585876"/>
                    </a:lnTo>
                    <a:lnTo>
                      <a:pt x="2041817" y="585876"/>
                    </a:lnTo>
                    <a:lnTo>
                      <a:pt x="2041817" y="583590"/>
                    </a:lnTo>
                    <a:lnTo>
                      <a:pt x="2044103" y="583590"/>
                    </a:lnTo>
                    <a:lnTo>
                      <a:pt x="2044103" y="581304"/>
                    </a:lnTo>
                    <a:lnTo>
                      <a:pt x="2048675" y="581304"/>
                    </a:lnTo>
                    <a:lnTo>
                      <a:pt x="2048675" y="624738"/>
                    </a:lnTo>
                    <a:lnTo>
                      <a:pt x="2056295" y="624738"/>
                    </a:lnTo>
                    <a:lnTo>
                      <a:pt x="2056295" y="566064"/>
                    </a:lnTo>
                    <a:close/>
                  </a:path>
                  <a:path w="2585084" h="1637029">
                    <a:moveTo>
                      <a:pt x="2060867" y="1064336"/>
                    </a:moveTo>
                    <a:lnTo>
                      <a:pt x="2022005" y="1064336"/>
                    </a:lnTo>
                    <a:lnTo>
                      <a:pt x="2022005" y="1071956"/>
                    </a:lnTo>
                    <a:lnTo>
                      <a:pt x="2048675" y="1071956"/>
                    </a:lnTo>
                    <a:lnTo>
                      <a:pt x="2048675" y="1074242"/>
                    </a:lnTo>
                    <a:lnTo>
                      <a:pt x="2046389" y="1074242"/>
                    </a:lnTo>
                    <a:lnTo>
                      <a:pt x="2046389" y="1079576"/>
                    </a:lnTo>
                    <a:lnTo>
                      <a:pt x="2044103" y="1079576"/>
                    </a:lnTo>
                    <a:lnTo>
                      <a:pt x="2044103" y="1081862"/>
                    </a:lnTo>
                    <a:lnTo>
                      <a:pt x="2041817" y="1081862"/>
                    </a:lnTo>
                    <a:lnTo>
                      <a:pt x="2041817" y="1086434"/>
                    </a:lnTo>
                    <a:lnTo>
                      <a:pt x="2038769" y="1086434"/>
                    </a:lnTo>
                    <a:lnTo>
                      <a:pt x="2038769" y="1091755"/>
                    </a:lnTo>
                    <a:lnTo>
                      <a:pt x="2036483" y="1091755"/>
                    </a:lnTo>
                    <a:lnTo>
                      <a:pt x="2036483" y="1098613"/>
                    </a:lnTo>
                    <a:lnTo>
                      <a:pt x="2034197" y="1098613"/>
                    </a:lnTo>
                    <a:lnTo>
                      <a:pt x="2034197" y="1106233"/>
                    </a:lnTo>
                    <a:lnTo>
                      <a:pt x="2031911" y="1106233"/>
                    </a:lnTo>
                    <a:lnTo>
                      <a:pt x="2031911" y="1120711"/>
                    </a:lnTo>
                    <a:lnTo>
                      <a:pt x="2038769" y="1120711"/>
                    </a:lnTo>
                    <a:lnTo>
                      <a:pt x="2038769" y="1106233"/>
                    </a:lnTo>
                    <a:lnTo>
                      <a:pt x="2041817" y="1106233"/>
                    </a:lnTo>
                    <a:lnTo>
                      <a:pt x="2041817" y="1098613"/>
                    </a:lnTo>
                    <a:lnTo>
                      <a:pt x="2044103" y="1098613"/>
                    </a:lnTo>
                    <a:lnTo>
                      <a:pt x="2044103" y="1094041"/>
                    </a:lnTo>
                    <a:lnTo>
                      <a:pt x="2046389" y="1094041"/>
                    </a:lnTo>
                    <a:lnTo>
                      <a:pt x="2046389" y="1088720"/>
                    </a:lnTo>
                    <a:lnTo>
                      <a:pt x="2048675" y="1086434"/>
                    </a:lnTo>
                    <a:lnTo>
                      <a:pt x="2048675" y="1084148"/>
                    </a:lnTo>
                    <a:lnTo>
                      <a:pt x="2050961" y="1084148"/>
                    </a:lnTo>
                    <a:lnTo>
                      <a:pt x="2050961" y="1079576"/>
                    </a:lnTo>
                    <a:lnTo>
                      <a:pt x="2054009" y="1079576"/>
                    </a:lnTo>
                    <a:lnTo>
                      <a:pt x="2054009" y="1076528"/>
                    </a:lnTo>
                    <a:lnTo>
                      <a:pt x="2056295" y="1076528"/>
                    </a:lnTo>
                    <a:lnTo>
                      <a:pt x="2056295" y="1071956"/>
                    </a:lnTo>
                    <a:lnTo>
                      <a:pt x="2058581" y="1071956"/>
                    </a:lnTo>
                    <a:lnTo>
                      <a:pt x="2058581" y="1069670"/>
                    </a:lnTo>
                    <a:lnTo>
                      <a:pt x="2060867" y="1069670"/>
                    </a:lnTo>
                    <a:lnTo>
                      <a:pt x="2060867" y="1064336"/>
                    </a:lnTo>
                    <a:close/>
                  </a:path>
                  <a:path w="2585084" h="1637029">
                    <a:moveTo>
                      <a:pt x="2066201" y="849490"/>
                    </a:moveTo>
                    <a:lnTo>
                      <a:pt x="2063153" y="849490"/>
                    </a:lnTo>
                    <a:lnTo>
                      <a:pt x="2063153" y="844918"/>
                    </a:lnTo>
                    <a:lnTo>
                      <a:pt x="2060867" y="844918"/>
                    </a:lnTo>
                    <a:lnTo>
                      <a:pt x="2060867" y="842632"/>
                    </a:lnTo>
                    <a:lnTo>
                      <a:pt x="2056295" y="842632"/>
                    </a:lnTo>
                    <a:lnTo>
                      <a:pt x="2056295" y="839584"/>
                    </a:lnTo>
                    <a:lnTo>
                      <a:pt x="2038769" y="839584"/>
                    </a:lnTo>
                    <a:lnTo>
                      <a:pt x="2038769" y="842632"/>
                    </a:lnTo>
                    <a:lnTo>
                      <a:pt x="2034197" y="842632"/>
                    </a:lnTo>
                    <a:lnTo>
                      <a:pt x="2034197" y="844918"/>
                    </a:lnTo>
                    <a:lnTo>
                      <a:pt x="2031911" y="844918"/>
                    </a:lnTo>
                    <a:lnTo>
                      <a:pt x="2031911" y="849490"/>
                    </a:lnTo>
                    <a:lnTo>
                      <a:pt x="2029625" y="849490"/>
                    </a:lnTo>
                    <a:lnTo>
                      <a:pt x="2029625" y="857110"/>
                    </a:lnTo>
                    <a:lnTo>
                      <a:pt x="2036483" y="857110"/>
                    </a:lnTo>
                    <a:lnTo>
                      <a:pt x="2036483" y="849490"/>
                    </a:lnTo>
                    <a:lnTo>
                      <a:pt x="2038769" y="849490"/>
                    </a:lnTo>
                    <a:lnTo>
                      <a:pt x="2038769" y="847204"/>
                    </a:lnTo>
                    <a:lnTo>
                      <a:pt x="2044103" y="847204"/>
                    </a:lnTo>
                    <a:lnTo>
                      <a:pt x="2044103" y="844918"/>
                    </a:lnTo>
                    <a:lnTo>
                      <a:pt x="2050961" y="844918"/>
                    </a:lnTo>
                    <a:lnTo>
                      <a:pt x="2050961" y="847204"/>
                    </a:lnTo>
                    <a:lnTo>
                      <a:pt x="2056295" y="847204"/>
                    </a:lnTo>
                    <a:lnTo>
                      <a:pt x="2056295" y="852538"/>
                    </a:lnTo>
                    <a:lnTo>
                      <a:pt x="2058581" y="852538"/>
                    </a:lnTo>
                    <a:lnTo>
                      <a:pt x="2058581" y="859396"/>
                    </a:lnTo>
                    <a:lnTo>
                      <a:pt x="2056295" y="861682"/>
                    </a:lnTo>
                    <a:lnTo>
                      <a:pt x="2056295" y="864717"/>
                    </a:lnTo>
                    <a:lnTo>
                      <a:pt x="2054009" y="864717"/>
                    </a:lnTo>
                    <a:lnTo>
                      <a:pt x="2054009" y="867003"/>
                    </a:lnTo>
                    <a:lnTo>
                      <a:pt x="2050961" y="867003"/>
                    </a:lnTo>
                    <a:lnTo>
                      <a:pt x="2050961" y="869289"/>
                    </a:lnTo>
                    <a:lnTo>
                      <a:pt x="2048675" y="869289"/>
                    </a:lnTo>
                    <a:lnTo>
                      <a:pt x="2048675" y="871575"/>
                    </a:lnTo>
                    <a:lnTo>
                      <a:pt x="2046389" y="871575"/>
                    </a:lnTo>
                    <a:lnTo>
                      <a:pt x="2046389" y="873861"/>
                    </a:lnTo>
                    <a:lnTo>
                      <a:pt x="2044103" y="873861"/>
                    </a:lnTo>
                    <a:lnTo>
                      <a:pt x="2044103" y="876909"/>
                    </a:lnTo>
                    <a:lnTo>
                      <a:pt x="2041817" y="876909"/>
                    </a:lnTo>
                    <a:lnTo>
                      <a:pt x="2041817" y="879195"/>
                    </a:lnTo>
                    <a:lnTo>
                      <a:pt x="2038769" y="879195"/>
                    </a:lnTo>
                    <a:lnTo>
                      <a:pt x="2038769" y="881481"/>
                    </a:lnTo>
                    <a:lnTo>
                      <a:pt x="2036483" y="881481"/>
                    </a:lnTo>
                    <a:lnTo>
                      <a:pt x="2036483" y="883767"/>
                    </a:lnTo>
                    <a:lnTo>
                      <a:pt x="2034197" y="883767"/>
                    </a:lnTo>
                    <a:lnTo>
                      <a:pt x="2034197" y="886053"/>
                    </a:lnTo>
                    <a:lnTo>
                      <a:pt x="2031911" y="886053"/>
                    </a:lnTo>
                    <a:lnTo>
                      <a:pt x="2031911" y="889101"/>
                    </a:lnTo>
                    <a:lnTo>
                      <a:pt x="2029625" y="889101"/>
                    </a:lnTo>
                    <a:lnTo>
                      <a:pt x="2029625" y="893673"/>
                    </a:lnTo>
                    <a:lnTo>
                      <a:pt x="2026577" y="893673"/>
                    </a:lnTo>
                    <a:lnTo>
                      <a:pt x="2026577" y="898245"/>
                    </a:lnTo>
                    <a:lnTo>
                      <a:pt x="2066201" y="898245"/>
                    </a:lnTo>
                    <a:lnTo>
                      <a:pt x="2066201" y="891387"/>
                    </a:lnTo>
                    <a:lnTo>
                      <a:pt x="2038769" y="891387"/>
                    </a:lnTo>
                    <a:lnTo>
                      <a:pt x="2038769" y="889101"/>
                    </a:lnTo>
                    <a:lnTo>
                      <a:pt x="2041817" y="889101"/>
                    </a:lnTo>
                    <a:lnTo>
                      <a:pt x="2041817" y="886053"/>
                    </a:lnTo>
                    <a:lnTo>
                      <a:pt x="2044103" y="886053"/>
                    </a:lnTo>
                    <a:lnTo>
                      <a:pt x="2044103" y="883767"/>
                    </a:lnTo>
                    <a:lnTo>
                      <a:pt x="2046389" y="883767"/>
                    </a:lnTo>
                    <a:lnTo>
                      <a:pt x="2046389" y="881481"/>
                    </a:lnTo>
                    <a:lnTo>
                      <a:pt x="2048675" y="881481"/>
                    </a:lnTo>
                    <a:lnTo>
                      <a:pt x="2048675" y="879195"/>
                    </a:lnTo>
                    <a:lnTo>
                      <a:pt x="2050961" y="879195"/>
                    </a:lnTo>
                    <a:lnTo>
                      <a:pt x="2050961" y="876909"/>
                    </a:lnTo>
                    <a:lnTo>
                      <a:pt x="2054009" y="876909"/>
                    </a:lnTo>
                    <a:lnTo>
                      <a:pt x="2054009" y="873861"/>
                    </a:lnTo>
                    <a:lnTo>
                      <a:pt x="2056295" y="873861"/>
                    </a:lnTo>
                    <a:lnTo>
                      <a:pt x="2056295" y="871575"/>
                    </a:lnTo>
                    <a:lnTo>
                      <a:pt x="2058581" y="871575"/>
                    </a:lnTo>
                    <a:lnTo>
                      <a:pt x="2058581" y="869289"/>
                    </a:lnTo>
                    <a:lnTo>
                      <a:pt x="2060867" y="869289"/>
                    </a:lnTo>
                    <a:lnTo>
                      <a:pt x="2060867" y="867003"/>
                    </a:lnTo>
                    <a:lnTo>
                      <a:pt x="2063153" y="867003"/>
                    </a:lnTo>
                    <a:lnTo>
                      <a:pt x="2063153" y="861682"/>
                    </a:lnTo>
                    <a:lnTo>
                      <a:pt x="2066201" y="861682"/>
                    </a:lnTo>
                    <a:lnTo>
                      <a:pt x="2066201" y="849490"/>
                    </a:lnTo>
                    <a:close/>
                  </a:path>
                  <a:path w="2585084" h="1637029">
                    <a:moveTo>
                      <a:pt x="2095144" y="1162621"/>
                    </a:moveTo>
                    <a:lnTo>
                      <a:pt x="2092858" y="1162621"/>
                    </a:lnTo>
                    <a:lnTo>
                      <a:pt x="2092858" y="1159573"/>
                    </a:lnTo>
                    <a:lnTo>
                      <a:pt x="2090572" y="1159573"/>
                    </a:lnTo>
                    <a:lnTo>
                      <a:pt x="2090572" y="1157287"/>
                    </a:lnTo>
                    <a:lnTo>
                      <a:pt x="2087524" y="1157287"/>
                    </a:lnTo>
                    <a:lnTo>
                      <a:pt x="2087524" y="1155001"/>
                    </a:lnTo>
                    <a:lnTo>
                      <a:pt x="2068487" y="1155001"/>
                    </a:lnTo>
                    <a:lnTo>
                      <a:pt x="2068487" y="1157287"/>
                    </a:lnTo>
                    <a:lnTo>
                      <a:pt x="2063153" y="1157287"/>
                    </a:lnTo>
                    <a:lnTo>
                      <a:pt x="2063153" y="1159573"/>
                    </a:lnTo>
                    <a:lnTo>
                      <a:pt x="2060867" y="1159573"/>
                    </a:lnTo>
                    <a:lnTo>
                      <a:pt x="2060867" y="1164907"/>
                    </a:lnTo>
                    <a:lnTo>
                      <a:pt x="2058581" y="1164907"/>
                    </a:lnTo>
                    <a:lnTo>
                      <a:pt x="2058581" y="1171752"/>
                    </a:lnTo>
                    <a:lnTo>
                      <a:pt x="2066201" y="1171752"/>
                    </a:lnTo>
                    <a:lnTo>
                      <a:pt x="2066201" y="1164907"/>
                    </a:lnTo>
                    <a:lnTo>
                      <a:pt x="2068487" y="1164907"/>
                    </a:lnTo>
                    <a:lnTo>
                      <a:pt x="2068487" y="1162621"/>
                    </a:lnTo>
                    <a:lnTo>
                      <a:pt x="2070760" y="1162621"/>
                    </a:lnTo>
                    <a:lnTo>
                      <a:pt x="2070760" y="1159573"/>
                    </a:lnTo>
                    <a:lnTo>
                      <a:pt x="2082952" y="1159573"/>
                    </a:lnTo>
                    <a:lnTo>
                      <a:pt x="2082952" y="1162621"/>
                    </a:lnTo>
                    <a:lnTo>
                      <a:pt x="2085238" y="1162621"/>
                    </a:lnTo>
                    <a:lnTo>
                      <a:pt x="2085238" y="1164907"/>
                    </a:lnTo>
                    <a:lnTo>
                      <a:pt x="2087524" y="1164907"/>
                    </a:lnTo>
                    <a:lnTo>
                      <a:pt x="2087524" y="1177086"/>
                    </a:lnTo>
                    <a:lnTo>
                      <a:pt x="2085238" y="1177086"/>
                    </a:lnTo>
                    <a:lnTo>
                      <a:pt x="2085238" y="1179372"/>
                    </a:lnTo>
                    <a:lnTo>
                      <a:pt x="2082952" y="1179372"/>
                    </a:lnTo>
                    <a:lnTo>
                      <a:pt x="2082952" y="1181658"/>
                    </a:lnTo>
                    <a:lnTo>
                      <a:pt x="2080666" y="1181658"/>
                    </a:lnTo>
                    <a:lnTo>
                      <a:pt x="2080666" y="1183944"/>
                    </a:lnTo>
                    <a:lnTo>
                      <a:pt x="2078380" y="1183944"/>
                    </a:lnTo>
                    <a:lnTo>
                      <a:pt x="2078380" y="1186992"/>
                    </a:lnTo>
                    <a:lnTo>
                      <a:pt x="2075332" y="1186992"/>
                    </a:lnTo>
                    <a:lnTo>
                      <a:pt x="2075332" y="1189278"/>
                    </a:lnTo>
                    <a:lnTo>
                      <a:pt x="2073059" y="1189278"/>
                    </a:lnTo>
                    <a:lnTo>
                      <a:pt x="2073059" y="1191564"/>
                    </a:lnTo>
                    <a:lnTo>
                      <a:pt x="2070760" y="1191564"/>
                    </a:lnTo>
                    <a:lnTo>
                      <a:pt x="2070760" y="1193850"/>
                    </a:lnTo>
                    <a:lnTo>
                      <a:pt x="2068487" y="1193850"/>
                    </a:lnTo>
                    <a:lnTo>
                      <a:pt x="2063153" y="1199184"/>
                    </a:lnTo>
                    <a:lnTo>
                      <a:pt x="2063153" y="1201470"/>
                    </a:lnTo>
                    <a:lnTo>
                      <a:pt x="2060867" y="1201470"/>
                    </a:lnTo>
                    <a:lnTo>
                      <a:pt x="2060867" y="1203756"/>
                    </a:lnTo>
                    <a:lnTo>
                      <a:pt x="2058581" y="1203756"/>
                    </a:lnTo>
                    <a:lnTo>
                      <a:pt x="2058581" y="1211376"/>
                    </a:lnTo>
                    <a:lnTo>
                      <a:pt x="2056295" y="1211376"/>
                    </a:lnTo>
                    <a:lnTo>
                      <a:pt x="2056295" y="1213662"/>
                    </a:lnTo>
                    <a:lnTo>
                      <a:pt x="2095144" y="1213662"/>
                    </a:lnTo>
                    <a:lnTo>
                      <a:pt x="2095144" y="1206042"/>
                    </a:lnTo>
                    <a:lnTo>
                      <a:pt x="2068487" y="1206042"/>
                    </a:lnTo>
                    <a:lnTo>
                      <a:pt x="2068487" y="1201470"/>
                    </a:lnTo>
                    <a:lnTo>
                      <a:pt x="2070760" y="1201470"/>
                    </a:lnTo>
                    <a:lnTo>
                      <a:pt x="2070760" y="1199184"/>
                    </a:lnTo>
                    <a:lnTo>
                      <a:pt x="2075332" y="1199184"/>
                    </a:lnTo>
                    <a:lnTo>
                      <a:pt x="2075332" y="1196136"/>
                    </a:lnTo>
                    <a:lnTo>
                      <a:pt x="2078380" y="1196136"/>
                    </a:lnTo>
                    <a:lnTo>
                      <a:pt x="2078380" y="1193850"/>
                    </a:lnTo>
                    <a:lnTo>
                      <a:pt x="2080666" y="1193850"/>
                    </a:lnTo>
                    <a:lnTo>
                      <a:pt x="2080666" y="1191564"/>
                    </a:lnTo>
                    <a:lnTo>
                      <a:pt x="2082952" y="1191564"/>
                    </a:lnTo>
                    <a:lnTo>
                      <a:pt x="2082952" y="1189278"/>
                    </a:lnTo>
                    <a:lnTo>
                      <a:pt x="2085238" y="1189278"/>
                    </a:lnTo>
                    <a:lnTo>
                      <a:pt x="2085238" y="1186992"/>
                    </a:lnTo>
                    <a:lnTo>
                      <a:pt x="2087524" y="1186992"/>
                    </a:lnTo>
                    <a:lnTo>
                      <a:pt x="2087524" y="1183944"/>
                    </a:lnTo>
                    <a:lnTo>
                      <a:pt x="2090572" y="1183944"/>
                    </a:lnTo>
                    <a:lnTo>
                      <a:pt x="2090572" y="1181658"/>
                    </a:lnTo>
                    <a:lnTo>
                      <a:pt x="2092858" y="1181658"/>
                    </a:lnTo>
                    <a:lnTo>
                      <a:pt x="2092858" y="1177086"/>
                    </a:lnTo>
                    <a:lnTo>
                      <a:pt x="2095144" y="1177086"/>
                    </a:lnTo>
                    <a:lnTo>
                      <a:pt x="2095144" y="1162621"/>
                    </a:lnTo>
                    <a:close/>
                  </a:path>
                  <a:path w="2585084" h="1637029">
                    <a:moveTo>
                      <a:pt x="2105050" y="1100899"/>
                    </a:moveTo>
                    <a:lnTo>
                      <a:pt x="2097430" y="1100899"/>
                    </a:lnTo>
                    <a:lnTo>
                      <a:pt x="2097430" y="1074242"/>
                    </a:lnTo>
                    <a:lnTo>
                      <a:pt x="2097430" y="1062050"/>
                    </a:lnTo>
                    <a:lnTo>
                      <a:pt x="2090572" y="1062050"/>
                    </a:lnTo>
                    <a:lnTo>
                      <a:pt x="2090572" y="1074242"/>
                    </a:lnTo>
                    <a:lnTo>
                      <a:pt x="2090572" y="1100899"/>
                    </a:lnTo>
                    <a:lnTo>
                      <a:pt x="2070760" y="1100899"/>
                    </a:lnTo>
                    <a:lnTo>
                      <a:pt x="2090572" y="1074242"/>
                    </a:lnTo>
                    <a:lnTo>
                      <a:pt x="2090572" y="1062050"/>
                    </a:lnTo>
                    <a:lnTo>
                      <a:pt x="2066201" y="1100899"/>
                    </a:lnTo>
                    <a:lnTo>
                      <a:pt x="2066201" y="1108519"/>
                    </a:lnTo>
                    <a:lnTo>
                      <a:pt x="2090572" y="1108519"/>
                    </a:lnTo>
                    <a:lnTo>
                      <a:pt x="2090572" y="1120711"/>
                    </a:lnTo>
                    <a:lnTo>
                      <a:pt x="2097430" y="1120711"/>
                    </a:lnTo>
                    <a:lnTo>
                      <a:pt x="2097430" y="1108519"/>
                    </a:lnTo>
                    <a:lnTo>
                      <a:pt x="2105050" y="1108519"/>
                    </a:lnTo>
                    <a:lnTo>
                      <a:pt x="2105050" y="1100899"/>
                    </a:lnTo>
                    <a:close/>
                  </a:path>
                  <a:path w="2585084" h="1637029">
                    <a:moveTo>
                      <a:pt x="2134006" y="1096327"/>
                    </a:moveTo>
                    <a:lnTo>
                      <a:pt x="2111908" y="1096327"/>
                    </a:lnTo>
                    <a:lnTo>
                      <a:pt x="2111908" y="1103960"/>
                    </a:lnTo>
                    <a:lnTo>
                      <a:pt x="2134006" y="1103960"/>
                    </a:lnTo>
                    <a:lnTo>
                      <a:pt x="2134006" y="1096327"/>
                    </a:lnTo>
                    <a:close/>
                  </a:path>
                  <a:path w="2585084" h="1637029">
                    <a:moveTo>
                      <a:pt x="2370188" y="1157287"/>
                    </a:moveTo>
                    <a:lnTo>
                      <a:pt x="2367902" y="1157287"/>
                    </a:lnTo>
                    <a:lnTo>
                      <a:pt x="2367902" y="1150429"/>
                    </a:lnTo>
                    <a:lnTo>
                      <a:pt x="2365616" y="1150429"/>
                    </a:lnTo>
                    <a:lnTo>
                      <a:pt x="2365616" y="1147381"/>
                    </a:lnTo>
                    <a:lnTo>
                      <a:pt x="2363330" y="1147381"/>
                    </a:lnTo>
                    <a:lnTo>
                      <a:pt x="2363330" y="1157287"/>
                    </a:lnTo>
                    <a:lnTo>
                      <a:pt x="2363330" y="1162621"/>
                    </a:lnTo>
                    <a:lnTo>
                      <a:pt x="2360282" y="1162621"/>
                    </a:lnTo>
                    <a:lnTo>
                      <a:pt x="2360282" y="1167193"/>
                    </a:lnTo>
                    <a:lnTo>
                      <a:pt x="2357996" y="1167193"/>
                    </a:lnTo>
                    <a:lnTo>
                      <a:pt x="2357996" y="1169466"/>
                    </a:lnTo>
                    <a:lnTo>
                      <a:pt x="2355710" y="1169466"/>
                    </a:lnTo>
                    <a:lnTo>
                      <a:pt x="2355710" y="1171752"/>
                    </a:lnTo>
                    <a:lnTo>
                      <a:pt x="2345804" y="1171752"/>
                    </a:lnTo>
                    <a:lnTo>
                      <a:pt x="2345804" y="1169466"/>
                    </a:lnTo>
                    <a:lnTo>
                      <a:pt x="2341232" y="1169466"/>
                    </a:lnTo>
                    <a:lnTo>
                      <a:pt x="2341232" y="1167193"/>
                    </a:lnTo>
                    <a:lnTo>
                      <a:pt x="2338946" y="1167193"/>
                    </a:lnTo>
                    <a:lnTo>
                      <a:pt x="2338946" y="1155001"/>
                    </a:lnTo>
                    <a:lnTo>
                      <a:pt x="2341232" y="1155001"/>
                    </a:lnTo>
                    <a:lnTo>
                      <a:pt x="2341232" y="1150429"/>
                    </a:lnTo>
                    <a:lnTo>
                      <a:pt x="2345804" y="1150429"/>
                    </a:lnTo>
                    <a:lnTo>
                      <a:pt x="2345804" y="1147381"/>
                    </a:lnTo>
                    <a:lnTo>
                      <a:pt x="2353424" y="1147381"/>
                    </a:lnTo>
                    <a:lnTo>
                      <a:pt x="2353424" y="1150429"/>
                    </a:lnTo>
                    <a:lnTo>
                      <a:pt x="2357996" y="1150429"/>
                    </a:lnTo>
                    <a:lnTo>
                      <a:pt x="2357996" y="1152715"/>
                    </a:lnTo>
                    <a:lnTo>
                      <a:pt x="2360282" y="1152715"/>
                    </a:lnTo>
                    <a:lnTo>
                      <a:pt x="2360282" y="1157287"/>
                    </a:lnTo>
                    <a:lnTo>
                      <a:pt x="2363330" y="1157287"/>
                    </a:lnTo>
                    <a:lnTo>
                      <a:pt x="2363330" y="1147381"/>
                    </a:lnTo>
                    <a:lnTo>
                      <a:pt x="2360282" y="1147381"/>
                    </a:lnTo>
                    <a:lnTo>
                      <a:pt x="2360282" y="1142809"/>
                    </a:lnTo>
                    <a:lnTo>
                      <a:pt x="2363330" y="1142809"/>
                    </a:lnTo>
                    <a:lnTo>
                      <a:pt x="2363330" y="1140523"/>
                    </a:lnTo>
                    <a:lnTo>
                      <a:pt x="2365616" y="1140523"/>
                    </a:lnTo>
                    <a:lnTo>
                      <a:pt x="2365616" y="1135189"/>
                    </a:lnTo>
                    <a:lnTo>
                      <a:pt x="2367902" y="1135189"/>
                    </a:lnTo>
                    <a:lnTo>
                      <a:pt x="2367902" y="1130617"/>
                    </a:lnTo>
                    <a:lnTo>
                      <a:pt x="2365616" y="1130617"/>
                    </a:lnTo>
                    <a:lnTo>
                      <a:pt x="2365616" y="1126045"/>
                    </a:lnTo>
                    <a:lnTo>
                      <a:pt x="2363330" y="1126045"/>
                    </a:lnTo>
                    <a:lnTo>
                      <a:pt x="2363330" y="1122997"/>
                    </a:lnTo>
                    <a:lnTo>
                      <a:pt x="2360282" y="1122997"/>
                    </a:lnTo>
                    <a:lnTo>
                      <a:pt x="2360282" y="1130617"/>
                    </a:lnTo>
                    <a:lnTo>
                      <a:pt x="2360282" y="1135189"/>
                    </a:lnTo>
                    <a:lnTo>
                      <a:pt x="2357996" y="1135189"/>
                    </a:lnTo>
                    <a:lnTo>
                      <a:pt x="2357996" y="1140523"/>
                    </a:lnTo>
                    <a:lnTo>
                      <a:pt x="2355710" y="1140523"/>
                    </a:lnTo>
                    <a:lnTo>
                      <a:pt x="2355710" y="1142809"/>
                    </a:lnTo>
                    <a:lnTo>
                      <a:pt x="2345804" y="1142809"/>
                    </a:lnTo>
                    <a:lnTo>
                      <a:pt x="2345804" y="1140523"/>
                    </a:lnTo>
                    <a:lnTo>
                      <a:pt x="2343518" y="1140523"/>
                    </a:lnTo>
                    <a:lnTo>
                      <a:pt x="2343518" y="1138237"/>
                    </a:lnTo>
                    <a:lnTo>
                      <a:pt x="2341232" y="1138237"/>
                    </a:lnTo>
                    <a:lnTo>
                      <a:pt x="2341232" y="1128331"/>
                    </a:lnTo>
                    <a:lnTo>
                      <a:pt x="2343518" y="1128331"/>
                    </a:lnTo>
                    <a:lnTo>
                      <a:pt x="2343518" y="1126045"/>
                    </a:lnTo>
                    <a:lnTo>
                      <a:pt x="2348090" y="1126045"/>
                    </a:lnTo>
                    <a:lnTo>
                      <a:pt x="2348090" y="1122997"/>
                    </a:lnTo>
                    <a:lnTo>
                      <a:pt x="2353424" y="1122997"/>
                    </a:lnTo>
                    <a:lnTo>
                      <a:pt x="2353424" y="1126045"/>
                    </a:lnTo>
                    <a:lnTo>
                      <a:pt x="2355710" y="1126045"/>
                    </a:lnTo>
                    <a:lnTo>
                      <a:pt x="2357996" y="1128331"/>
                    </a:lnTo>
                    <a:lnTo>
                      <a:pt x="2357996" y="1130617"/>
                    </a:lnTo>
                    <a:lnTo>
                      <a:pt x="2360282" y="1130617"/>
                    </a:lnTo>
                    <a:lnTo>
                      <a:pt x="2360282" y="1122997"/>
                    </a:lnTo>
                    <a:lnTo>
                      <a:pt x="2360282" y="1120711"/>
                    </a:lnTo>
                    <a:lnTo>
                      <a:pt x="2357996" y="1120711"/>
                    </a:lnTo>
                    <a:lnTo>
                      <a:pt x="2357996" y="1118425"/>
                    </a:lnTo>
                    <a:lnTo>
                      <a:pt x="2343518" y="1118425"/>
                    </a:lnTo>
                    <a:lnTo>
                      <a:pt x="2343518" y="1120711"/>
                    </a:lnTo>
                    <a:lnTo>
                      <a:pt x="2338946" y="1120711"/>
                    </a:lnTo>
                    <a:lnTo>
                      <a:pt x="2338946" y="1122997"/>
                    </a:lnTo>
                    <a:lnTo>
                      <a:pt x="2335898" y="1122997"/>
                    </a:lnTo>
                    <a:lnTo>
                      <a:pt x="2335898" y="1126045"/>
                    </a:lnTo>
                    <a:lnTo>
                      <a:pt x="2333612" y="1126045"/>
                    </a:lnTo>
                    <a:lnTo>
                      <a:pt x="2333612" y="1140523"/>
                    </a:lnTo>
                    <a:lnTo>
                      <a:pt x="2335898" y="1140523"/>
                    </a:lnTo>
                    <a:lnTo>
                      <a:pt x="2335898" y="1142809"/>
                    </a:lnTo>
                    <a:lnTo>
                      <a:pt x="2338946" y="1142809"/>
                    </a:lnTo>
                    <a:lnTo>
                      <a:pt x="2338946" y="1147381"/>
                    </a:lnTo>
                    <a:lnTo>
                      <a:pt x="2335898" y="1147381"/>
                    </a:lnTo>
                    <a:lnTo>
                      <a:pt x="2335898" y="1150429"/>
                    </a:lnTo>
                    <a:lnTo>
                      <a:pt x="2333612" y="1150429"/>
                    </a:lnTo>
                    <a:lnTo>
                      <a:pt x="2333612" y="1152715"/>
                    </a:lnTo>
                    <a:lnTo>
                      <a:pt x="2331326" y="1152715"/>
                    </a:lnTo>
                    <a:lnTo>
                      <a:pt x="2331326" y="1167193"/>
                    </a:lnTo>
                    <a:lnTo>
                      <a:pt x="2333612" y="1167193"/>
                    </a:lnTo>
                    <a:lnTo>
                      <a:pt x="2333612" y="1171752"/>
                    </a:lnTo>
                    <a:lnTo>
                      <a:pt x="2335898" y="1171752"/>
                    </a:lnTo>
                    <a:lnTo>
                      <a:pt x="2335898" y="1174800"/>
                    </a:lnTo>
                    <a:lnTo>
                      <a:pt x="2341232" y="1174800"/>
                    </a:lnTo>
                    <a:lnTo>
                      <a:pt x="2341232" y="1177086"/>
                    </a:lnTo>
                    <a:lnTo>
                      <a:pt x="2360282" y="1177086"/>
                    </a:lnTo>
                    <a:lnTo>
                      <a:pt x="2360282" y="1174800"/>
                    </a:lnTo>
                    <a:lnTo>
                      <a:pt x="2363330" y="1174800"/>
                    </a:lnTo>
                    <a:lnTo>
                      <a:pt x="2363330" y="1171752"/>
                    </a:lnTo>
                    <a:lnTo>
                      <a:pt x="2365616" y="1171752"/>
                    </a:lnTo>
                    <a:lnTo>
                      <a:pt x="2365616" y="1169466"/>
                    </a:lnTo>
                    <a:lnTo>
                      <a:pt x="2367902" y="1169466"/>
                    </a:lnTo>
                    <a:lnTo>
                      <a:pt x="2367902" y="1162621"/>
                    </a:lnTo>
                    <a:lnTo>
                      <a:pt x="2370188" y="1162621"/>
                    </a:lnTo>
                    <a:lnTo>
                      <a:pt x="2370188" y="1157287"/>
                    </a:lnTo>
                    <a:close/>
                  </a:path>
                  <a:path w="2585084" h="1637029">
                    <a:moveTo>
                      <a:pt x="2414371" y="1130617"/>
                    </a:moveTo>
                    <a:lnTo>
                      <a:pt x="2412085" y="1130617"/>
                    </a:lnTo>
                    <a:lnTo>
                      <a:pt x="2412085" y="1126045"/>
                    </a:lnTo>
                    <a:lnTo>
                      <a:pt x="2409037" y="1126045"/>
                    </a:lnTo>
                    <a:lnTo>
                      <a:pt x="2409037" y="1122997"/>
                    </a:lnTo>
                    <a:lnTo>
                      <a:pt x="2406751" y="1122997"/>
                    </a:lnTo>
                    <a:lnTo>
                      <a:pt x="2406751" y="1120711"/>
                    </a:lnTo>
                    <a:lnTo>
                      <a:pt x="2404465" y="1120711"/>
                    </a:lnTo>
                    <a:lnTo>
                      <a:pt x="2404465" y="1118425"/>
                    </a:lnTo>
                    <a:lnTo>
                      <a:pt x="2389987" y="1118425"/>
                    </a:lnTo>
                    <a:lnTo>
                      <a:pt x="2389987" y="1120711"/>
                    </a:lnTo>
                    <a:lnTo>
                      <a:pt x="2384653" y="1120711"/>
                    </a:lnTo>
                    <a:lnTo>
                      <a:pt x="2384653" y="1122997"/>
                    </a:lnTo>
                    <a:lnTo>
                      <a:pt x="2382367" y="1122997"/>
                    </a:lnTo>
                    <a:lnTo>
                      <a:pt x="2382367" y="1126045"/>
                    </a:lnTo>
                    <a:lnTo>
                      <a:pt x="2380081" y="1126045"/>
                    </a:lnTo>
                    <a:lnTo>
                      <a:pt x="2380081" y="1130617"/>
                    </a:lnTo>
                    <a:lnTo>
                      <a:pt x="2377795" y="1130617"/>
                    </a:lnTo>
                    <a:lnTo>
                      <a:pt x="2377795" y="1140523"/>
                    </a:lnTo>
                    <a:lnTo>
                      <a:pt x="2375509" y="1142809"/>
                    </a:lnTo>
                    <a:lnTo>
                      <a:pt x="2375509" y="1157287"/>
                    </a:lnTo>
                    <a:lnTo>
                      <a:pt x="2377795" y="1157287"/>
                    </a:lnTo>
                    <a:lnTo>
                      <a:pt x="2377795" y="1167193"/>
                    </a:lnTo>
                    <a:lnTo>
                      <a:pt x="2380081" y="1167193"/>
                    </a:lnTo>
                    <a:lnTo>
                      <a:pt x="2380081" y="1169466"/>
                    </a:lnTo>
                    <a:lnTo>
                      <a:pt x="2382367" y="1171752"/>
                    </a:lnTo>
                    <a:lnTo>
                      <a:pt x="2384653" y="1174800"/>
                    </a:lnTo>
                    <a:lnTo>
                      <a:pt x="2387701" y="1174800"/>
                    </a:lnTo>
                    <a:lnTo>
                      <a:pt x="2387701" y="1177086"/>
                    </a:lnTo>
                    <a:lnTo>
                      <a:pt x="2404465" y="1177086"/>
                    </a:lnTo>
                    <a:lnTo>
                      <a:pt x="2404465" y="1174800"/>
                    </a:lnTo>
                    <a:lnTo>
                      <a:pt x="2409037" y="1174800"/>
                    </a:lnTo>
                    <a:lnTo>
                      <a:pt x="2409037" y="1171752"/>
                    </a:lnTo>
                    <a:lnTo>
                      <a:pt x="2409037" y="1169466"/>
                    </a:lnTo>
                    <a:lnTo>
                      <a:pt x="2412085" y="1169466"/>
                    </a:lnTo>
                    <a:lnTo>
                      <a:pt x="2412085" y="1167193"/>
                    </a:lnTo>
                    <a:lnTo>
                      <a:pt x="2414371" y="1164907"/>
                    </a:lnTo>
                    <a:lnTo>
                      <a:pt x="2414371" y="1150429"/>
                    </a:lnTo>
                    <a:lnTo>
                      <a:pt x="2412085" y="1150429"/>
                    </a:lnTo>
                    <a:lnTo>
                      <a:pt x="2412085" y="1145095"/>
                    </a:lnTo>
                    <a:lnTo>
                      <a:pt x="2409037" y="1145095"/>
                    </a:lnTo>
                    <a:lnTo>
                      <a:pt x="2409037" y="1142809"/>
                    </a:lnTo>
                    <a:lnTo>
                      <a:pt x="2406751" y="1142809"/>
                    </a:lnTo>
                    <a:lnTo>
                      <a:pt x="2406751" y="1152715"/>
                    </a:lnTo>
                    <a:lnTo>
                      <a:pt x="2406751" y="1164907"/>
                    </a:lnTo>
                    <a:lnTo>
                      <a:pt x="2404465" y="1164907"/>
                    </a:lnTo>
                    <a:lnTo>
                      <a:pt x="2404465" y="1169466"/>
                    </a:lnTo>
                    <a:lnTo>
                      <a:pt x="2399893" y="1169466"/>
                    </a:lnTo>
                    <a:lnTo>
                      <a:pt x="2399893" y="1171752"/>
                    </a:lnTo>
                    <a:lnTo>
                      <a:pt x="2392273" y="1171752"/>
                    </a:lnTo>
                    <a:lnTo>
                      <a:pt x="2392273" y="1169466"/>
                    </a:lnTo>
                    <a:lnTo>
                      <a:pt x="2387701" y="1169466"/>
                    </a:lnTo>
                    <a:lnTo>
                      <a:pt x="2387701" y="1167193"/>
                    </a:lnTo>
                    <a:lnTo>
                      <a:pt x="2384653" y="1164907"/>
                    </a:lnTo>
                    <a:lnTo>
                      <a:pt x="2384653" y="1150429"/>
                    </a:lnTo>
                    <a:lnTo>
                      <a:pt x="2387701" y="1150429"/>
                    </a:lnTo>
                    <a:lnTo>
                      <a:pt x="2387701" y="1147381"/>
                    </a:lnTo>
                    <a:lnTo>
                      <a:pt x="2389987" y="1147381"/>
                    </a:lnTo>
                    <a:lnTo>
                      <a:pt x="2389987" y="1145095"/>
                    </a:lnTo>
                    <a:lnTo>
                      <a:pt x="2399893" y="1145095"/>
                    </a:lnTo>
                    <a:lnTo>
                      <a:pt x="2399893" y="1147381"/>
                    </a:lnTo>
                    <a:lnTo>
                      <a:pt x="2404465" y="1147381"/>
                    </a:lnTo>
                    <a:lnTo>
                      <a:pt x="2404465" y="1152715"/>
                    </a:lnTo>
                    <a:lnTo>
                      <a:pt x="2406751" y="1152715"/>
                    </a:lnTo>
                    <a:lnTo>
                      <a:pt x="2406751" y="1142809"/>
                    </a:lnTo>
                    <a:lnTo>
                      <a:pt x="2406751" y="1140523"/>
                    </a:lnTo>
                    <a:lnTo>
                      <a:pt x="2399893" y="1140523"/>
                    </a:lnTo>
                    <a:lnTo>
                      <a:pt x="2399893" y="1138237"/>
                    </a:lnTo>
                    <a:lnTo>
                      <a:pt x="2394559" y="1138237"/>
                    </a:lnTo>
                    <a:lnTo>
                      <a:pt x="2394559" y="1140523"/>
                    </a:lnTo>
                    <a:lnTo>
                      <a:pt x="2387701" y="1140523"/>
                    </a:lnTo>
                    <a:lnTo>
                      <a:pt x="2387701" y="1142809"/>
                    </a:lnTo>
                    <a:lnTo>
                      <a:pt x="2384653" y="1142809"/>
                    </a:lnTo>
                    <a:lnTo>
                      <a:pt x="2384653" y="1145095"/>
                    </a:lnTo>
                    <a:lnTo>
                      <a:pt x="2382367" y="1145095"/>
                    </a:lnTo>
                    <a:lnTo>
                      <a:pt x="2382367" y="1138237"/>
                    </a:lnTo>
                    <a:lnTo>
                      <a:pt x="2384653" y="1138237"/>
                    </a:lnTo>
                    <a:lnTo>
                      <a:pt x="2384653" y="1130617"/>
                    </a:lnTo>
                    <a:lnTo>
                      <a:pt x="2387701" y="1130617"/>
                    </a:lnTo>
                    <a:lnTo>
                      <a:pt x="2387701" y="1128331"/>
                    </a:lnTo>
                    <a:lnTo>
                      <a:pt x="2389987" y="1128331"/>
                    </a:lnTo>
                    <a:lnTo>
                      <a:pt x="2389987" y="1126045"/>
                    </a:lnTo>
                    <a:lnTo>
                      <a:pt x="2394559" y="1126045"/>
                    </a:lnTo>
                    <a:lnTo>
                      <a:pt x="2394559" y="1122997"/>
                    </a:lnTo>
                    <a:lnTo>
                      <a:pt x="2399893" y="1122997"/>
                    </a:lnTo>
                    <a:lnTo>
                      <a:pt x="2399893" y="1126045"/>
                    </a:lnTo>
                    <a:lnTo>
                      <a:pt x="2402179" y="1126045"/>
                    </a:lnTo>
                    <a:lnTo>
                      <a:pt x="2404465" y="1128331"/>
                    </a:lnTo>
                    <a:lnTo>
                      <a:pt x="2404465" y="1130617"/>
                    </a:lnTo>
                    <a:lnTo>
                      <a:pt x="2406751" y="1130617"/>
                    </a:lnTo>
                    <a:lnTo>
                      <a:pt x="2406751" y="1132903"/>
                    </a:lnTo>
                    <a:lnTo>
                      <a:pt x="2414371" y="1132903"/>
                    </a:lnTo>
                    <a:lnTo>
                      <a:pt x="2414371" y="1130617"/>
                    </a:lnTo>
                    <a:close/>
                  </a:path>
                  <a:path w="2585084" h="1637029">
                    <a:moveTo>
                      <a:pt x="2538552" y="852538"/>
                    </a:moveTo>
                    <a:lnTo>
                      <a:pt x="2536266" y="852538"/>
                    </a:lnTo>
                    <a:lnTo>
                      <a:pt x="2536266" y="849490"/>
                    </a:lnTo>
                    <a:lnTo>
                      <a:pt x="2533218" y="849490"/>
                    </a:lnTo>
                    <a:lnTo>
                      <a:pt x="2533218" y="847204"/>
                    </a:lnTo>
                    <a:lnTo>
                      <a:pt x="2530932" y="847204"/>
                    </a:lnTo>
                    <a:lnTo>
                      <a:pt x="2530932" y="854824"/>
                    </a:lnTo>
                    <a:lnTo>
                      <a:pt x="2530932" y="867003"/>
                    </a:lnTo>
                    <a:lnTo>
                      <a:pt x="2528659" y="867003"/>
                    </a:lnTo>
                    <a:lnTo>
                      <a:pt x="2528659" y="869289"/>
                    </a:lnTo>
                    <a:lnTo>
                      <a:pt x="2526360" y="869289"/>
                    </a:lnTo>
                    <a:lnTo>
                      <a:pt x="2526360" y="871575"/>
                    </a:lnTo>
                    <a:lnTo>
                      <a:pt x="2514181" y="871575"/>
                    </a:lnTo>
                    <a:lnTo>
                      <a:pt x="2514181" y="869289"/>
                    </a:lnTo>
                    <a:lnTo>
                      <a:pt x="2511895" y="869289"/>
                    </a:lnTo>
                    <a:lnTo>
                      <a:pt x="2511895" y="867003"/>
                    </a:lnTo>
                    <a:lnTo>
                      <a:pt x="2508847" y="867003"/>
                    </a:lnTo>
                    <a:lnTo>
                      <a:pt x="2508847" y="852538"/>
                    </a:lnTo>
                    <a:lnTo>
                      <a:pt x="2511895" y="852538"/>
                    </a:lnTo>
                    <a:lnTo>
                      <a:pt x="2511895" y="849490"/>
                    </a:lnTo>
                    <a:lnTo>
                      <a:pt x="2526360" y="849490"/>
                    </a:lnTo>
                    <a:lnTo>
                      <a:pt x="2526360" y="852538"/>
                    </a:lnTo>
                    <a:lnTo>
                      <a:pt x="2528659" y="852538"/>
                    </a:lnTo>
                    <a:lnTo>
                      <a:pt x="2528659" y="854824"/>
                    </a:lnTo>
                    <a:lnTo>
                      <a:pt x="2530932" y="854824"/>
                    </a:lnTo>
                    <a:lnTo>
                      <a:pt x="2530932" y="847204"/>
                    </a:lnTo>
                    <a:lnTo>
                      <a:pt x="2528659" y="844918"/>
                    </a:lnTo>
                    <a:lnTo>
                      <a:pt x="2530932" y="844918"/>
                    </a:lnTo>
                    <a:lnTo>
                      <a:pt x="2530932" y="842632"/>
                    </a:lnTo>
                    <a:lnTo>
                      <a:pt x="2533218" y="842632"/>
                    </a:lnTo>
                    <a:lnTo>
                      <a:pt x="2533218" y="839584"/>
                    </a:lnTo>
                    <a:lnTo>
                      <a:pt x="2536266" y="839584"/>
                    </a:lnTo>
                    <a:lnTo>
                      <a:pt x="2536266" y="827392"/>
                    </a:lnTo>
                    <a:lnTo>
                      <a:pt x="2533218" y="825106"/>
                    </a:lnTo>
                    <a:lnTo>
                      <a:pt x="2533218" y="822820"/>
                    </a:lnTo>
                    <a:lnTo>
                      <a:pt x="2530932" y="822820"/>
                    </a:lnTo>
                    <a:lnTo>
                      <a:pt x="2530932" y="820534"/>
                    </a:lnTo>
                    <a:lnTo>
                      <a:pt x="2528659" y="820534"/>
                    </a:lnTo>
                    <a:lnTo>
                      <a:pt x="2528659" y="827392"/>
                    </a:lnTo>
                    <a:lnTo>
                      <a:pt x="2528659" y="839584"/>
                    </a:lnTo>
                    <a:lnTo>
                      <a:pt x="2526360" y="839584"/>
                    </a:lnTo>
                    <a:lnTo>
                      <a:pt x="2526360" y="842632"/>
                    </a:lnTo>
                    <a:lnTo>
                      <a:pt x="2514181" y="842632"/>
                    </a:lnTo>
                    <a:lnTo>
                      <a:pt x="2514181" y="839584"/>
                    </a:lnTo>
                    <a:lnTo>
                      <a:pt x="2511895" y="839584"/>
                    </a:lnTo>
                    <a:lnTo>
                      <a:pt x="2511895" y="835012"/>
                    </a:lnTo>
                    <a:lnTo>
                      <a:pt x="2508847" y="832726"/>
                    </a:lnTo>
                    <a:lnTo>
                      <a:pt x="2511895" y="832726"/>
                    </a:lnTo>
                    <a:lnTo>
                      <a:pt x="2511895" y="827392"/>
                    </a:lnTo>
                    <a:lnTo>
                      <a:pt x="2514181" y="827392"/>
                    </a:lnTo>
                    <a:lnTo>
                      <a:pt x="2514181" y="825106"/>
                    </a:lnTo>
                    <a:lnTo>
                      <a:pt x="2526360" y="825106"/>
                    </a:lnTo>
                    <a:lnTo>
                      <a:pt x="2526360" y="827392"/>
                    </a:lnTo>
                    <a:lnTo>
                      <a:pt x="2528659" y="827392"/>
                    </a:lnTo>
                    <a:lnTo>
                      <a:pt x="2528659" y="820534"/>
                    </a:lnTo>
                    <a:lnTo>
                      <a:pt x="2526360" y="820534"/>
                    </a:lnTo>
                    <a:lnTo>
                      <a:pt x="2526360" y="818248"/>
                    </a:lnTo>
                    <a:lnTo>
                      <a:pt x="2514181" y="818248"/>
                    </a:lnTo>
                    <a:lnTo>
                      <a:pt x="2514181" y="820534"/>
                    </a:lnTo>
                    <a:lnTo>
                      <a:pt x="2508847" y="820534"/>
                    </a:lnTo>
                    <a:lnTo>
                      <a:pt x="2508847" y="822820"/>
                    </a:lnTo>
                    <a:lnTo>
                      <a:pt x="2506561" y="822820"/>
                    </a:lnTo>
                    <a:lnTo>
                      <a:pt x="2506561" y="825106"/>
                    </a:lnTo>
                    <a:lnTo>
                      <a:pt x="2504275" y="825106"/>
                    </a:lnTo>
                    <a:lnTo>
                      <a:pt x="2504275" y="832726"/>
                    </a:lnTo>
                    <a:lnTo>
                      <a:pt x="2501989" y="832726"/>
                    </a:lnTo>
                    <a:lnTo>
                      <a:pt x="2501989" y="835012"/>
                    </a:lnTo>
                    <a:lnTo>
                      <a:pt x="2504275" y="835012"/>
                    </a:lnTo>
                    <a:lnTo>
                      <a:pt x="2504275" y="839584"/>
                    </a:lnTo>
                    <a:lnTo>
                      <a:pt x="2506561" y="842632"/>
                    </a:lnTo>
                    <a:lnTo>
                      <a:pt x="2508847" y="842632"/>
                    </a:lnTo>
                    <a:lnTo>
                      <a:pt x="2508847" y="847204"/>
                    </a:lnTo>
                    <a:lnTo>
                      <a:pt x="2506561" y="847204"/>
                    </a:lnTo>
                    <a:lnTo>
                      <a:pt x="2506561" y="849490"/>
                    </a:lnTo>
                    <a:lnTo>
                      <a:pt x="2504275" y="849490"/>
                    </a:lnTo>
                    <a:lnTo>
                      <a:pt x="2504275" y="852538"/>
                    </a:lnTo>
                    <a:lnTo>
                      <a:pt x="2501989" y="852538"/>
                    </a:lnTo>
                    <a:lnTo>
                      <a:pt x="2501989" y="869289"/>
                    </a:lnTo>
                    <a:lnTo>
                      <a:pt x="2504275" y="869289"/>
                    </a:lnTo>
                    <a:lnTo>
                      <a:pt x="2504275" y="871575"/>
                    </a:lnTo>
                    <a:lnTo>
                      <a:pt x="2506561" y="871575"/>
                    </a:lnTo>
                    <a:lnTo>
                      <a:pt x="2506561" y="873861"/>
                    </a:lnTo>
                    <a:lnTo>
                      <a:pt x="2508847" y="873861"/>
                    </a:lnTo>
                    <a:lnTo>
                      <a:pt x="2508847" y="876909"/>
                    </a:lnTo>
                    <a:lnTo>
                      <a:pt x="2516467" y="876909"/>
                    </a:lnTo>
                    <a:lnTo>
                      <a:pt x="2516467" y="879195"/>
                    </a:lnTo>
                    <a:lnTo>
                      <a:pt x="2524087" y="879195"/>
                    </a:lnTo>
                    <a:lnTo>
                      <a:pt x="2524087" y="876909"/>
                    </a:lnTo>
                    <a:lnTo>
                      <a:pt x="2530932" y="876909"/>
                    </a:lnTo>
                    <a:lnTo>
                      <a:pt x="2530932" y="873861"/>
                    </a:lnTo>
                    <a:lnTo>
                      <a:pt x="2533218" y="873861"/>
                    </a:lnTo>
                    <a:lnTo>
                      <a:pt x="2533218" y="871575"/>
                    </a:lnTo>
                    <a:lnTo>
                      <a:pt x="2536266" y="871575"/>
                    </a:lnTo>
                    <a:lnTo>
                      <a:pt x="2536266" y="869289"/>
                    </a:lnTo>
                    <a:lnTo>
                      <a:pt x="2538552" y="869289"/>
                    </a:lnTo>
                    <a:lnTo>
                      <a:pt x="2538552" y="852538"/>
                    </a:lnTo>
                    <a:close/>
                  </a:path>
                  <a:path w="2585084" h="1637029">
                    <a:moveTo>
                      <a:pt x="2538552" y="12192"/>
                    </a:moveTo>
                    <a:lnTo>
                      <a:pt x="2536266" y="12192"/>
                    </a:lnTo>
                    <a:lnTo>
                      <a:pt x="2536266" y="6858"/>
                    </a:lnTo>
                    <a:lnTo>
                      <a:pt x="2533218" y="6858"/>
                    </a:lnTo>
                    <a:lnTo>
                      <a:pt x="2533218" y="4584"/>
                    </a:lnTo>
                    <a:lnTo>
                      <a:pt x="2530932" y="4584"/>
                    </a:lnTo>
                    <a:lnTo>
                      <a:pt x="2530932" y="12192"/>
                    </a:lnTo>
                    <a:lnTo>
                      <a:pt x="2530932" y="24384"/>
                    </a:lnTo>
                    <a:lnTo>
                      <a:pt x="2528659" y="24384"/>
                    </a:lnTo>
                    <a:lnTo>
                      <a:pt x="2528659" y="28943"/>
                    </a:lnTo>
                    <a:lnTo>
                      <a:pt x="2526360" y="28943"/>
                    </a:lnTo>
                    <a:lnTo>
                      <a:pt x="2526360" y="31229"/>
                    </a:lnTo>
                    <a:lnTo>
                      <a:pt x="2514181" y="31229"/>
                    </a:lnTo>
                    <a:lnTo>
                      <a:pt x="2514181" y="28943"/>
                    </a:lnTo>
                    <a:lnTo>
                      <a:pt x="2511895" y="28943"/>
                    </a:lnTo>
                    <a:lnTo>
                      <a:pt x="2511895" y="26657"/>
                    </a:lnTo>
                    <a:lnTo>
                      <a:pt x="2508847" y="26657"/>
                    </a:lnTo>
                    <a:lnTo>
                      <a:pt x="2508847" y="12192"/>
                    </a:lnTo>
                    <a:lnTo>
                      <a:pt x="2511895" y="9906"/>
                    </a:lnTo>
                    <a:lnTo>
                      <a:pt x="2511895" y="6858"/>
                    </a:lnTo>
                    <a:lnTo>
                      <a:pt x="2516467" y="6858"/>
                    </a:lnTo>
                    <a:lnTo>
                      <a:pt x="2516467" y="4584"/>
                    </a:lnTo>
                    <a:lnTo>
                      <a:pt x="2524087" y="4584"/>
                    </a:lnTo>
                    <a:lnTo>
                      <a:pt x="2524087" y="6858"/>
                    </a:lnTo>
                    <a:lnTo>
                      <a:pt x="2526360" y="6858"/>
                    </a:lnTo>
                    <a:lnTo>
                      <a:pt x="2526360" y="9906"/>
                    </a:lnTo>
                    <a:lnTo>
                      <a:pt x="2528659" y="9906"/>
                    </a:lnTo>
                    <a:lnTo>
                      <a:pt x="2528659" y="12192"/>
                    </a:lnTo>
                    <a:lnTo>
                      <a:pt x="2530932" y="12192"/>
                    </a:lnTo>
                    <a:lnTo>
                      <a:pt x="2530932" y="4584"/>
                    </a:lnTo>
                    <a:lnTo>
                      <a:pt x="2530932" y="2286"/>
                    </a:lnTo>
                    <a:lnTo>
                      <a:pt x="2526360" y="2286"/>
                    </a:lnTo>
                    <a:lnTo>
                      <a:pt x="2526360" y="0"/>
                    </a:lnTo>
                    <a:lnTo>
                      <a:pt x="2511895" y="0"/>
                    </a:lnTo>
                    <a:lnTo>
                      <a:pt x="2511895" y="2286"/>
                    </a:lnTo>
                    <a:lnTo>
                      <a:pt x="2506561" y="2286"/>
                    </a:lnTo>
                    <a:lnTo>
                      <a:pt x="2506561" y="4584"/>
                    </a:lnTo>
                    <a:lnTo>
                      <a:pt x="2504275" y="4584"/>
                    </a:lnTo>
                    <a:lnTo>
                      <a:pt x="2504275" y="9906"/>
                    </a:lnTo>
                    <a:lnTo>
                      <a:pt x="2501989" y="9906"/>
                    </a:lnTo>
                    <a:lnTo>
                      <a:pt x="2501989" y="28943"/>
                    </a:lnTo>
                    <a:lnTo>
                      <a:pt x="2504275" y="28943"/>
                    </a:lnTo>
                    <a:lnTo>
                      <a:pt x="2504275" y="31229"/>
                    </a:lnTo>
                    <a:lnTo>
                      <a:pt x="2506561" y="34277"/>
                    </a:lnTo>
                    <a:lnTo>
                      <a:pt x="2508847" y="34277"/>
                    </a:lnTo>
                    <a:lnTo>
                      <a:pt x="2508847" y="36576"/>
                    </a:lnTo>
                    <a:lnTo>
                      <a:pt x="2514181" y="36576"/>
                    </a:lnTo>
                    <a:lnTo>
                      <a:pt x="2514181" y="38849"/>
                    </a:lnTo>
                    <a:lnTo>
                      <a:pt x="2521039" y="38849"/>
                    </a:lnTo>
                    <a:lnTo>
                      <a:pt x="2521039" y="36576"/>
                    </a:lnTo>
                    <a:lnTo>
                      <a:pt x="2526360" y="36576"/>
                    </a:lnTo>
                    <a:lnTo>
                      <a:pt x="2526360" y="34277"/>
                    </a:lnTo>
                    <a:lnTo>
                      <a:pt x="2530932" y="34277"/>
                    </a:lnTo>
                    <a:lnTo>
                      <a:pt x="2530932" y="43421"/>
                    </a:lnTo>
                    <a:lnTo>
                      <a:pt x="2528659" y="43421"/>
                    </a:lnTo>
                    <a:lnTo>
                      <a:pt x="2528659" y="48755"/>
                    </a:lnTo>
                    <a:lnTo>
                      <a:pt x="2526360" y="48755"/>
                    </a:lnTo>
                    <a:lnTo>
                      <a:pt x="2526360" y="51041"/>
                    </a:lnTo>
                    <a:lnTo>
                      <a:pt x="2524087" y="51041"/>
                    </a:lnTo>
                    <a:lnTo>
                      <a:pt x="2521039" y="53327"/>
                    </a:lnTo>
                    <a:lnTo>
                      <a:pt x="2514181" y="53327"/>
                    </a:lnTo>
                    <a:lnTo>
                      <a:pt x="2514181" y="51041"/>
                    </a:lnTo>
                    <a:lnTo>
                      <a:pt x="2511895" y="51041"/>
                    </a:lnTo>
                    <a:lnTo>
                      <a:pt x="2511895" y="48755"/>
                    </a:lnTo>
                    <a:lnTo>
                      <a:pt x="2508847" y="48755"/>
                    </a:lnTo>
                    <a:lnTo>
                      <a:pt x="2508847" y="43421"/>
                    </a:lnTo>
                    <a:lnTo>
                      <a:pt x="2501989" y="43421"/>
                    </a:lnTo>
                    <a:lnTo>
                      <a:pt x="2501989" y="48755"/>
                    </a:lnTo>
                    <a:lnTo>
                      <a:pt x="2504275" y="48755"/>
                    </a:lnTo>
                    <a:lnTo>
                      <a:pt x="2504275" y="53327"/>
                    </a:lnTo>
                    <a:lnTo>
                      <a:pt x="2506561" y="53327"/>
                    </a:lnTo>
                    <a:lnTo>
                      <a:pt x="2506561" y="55626"/>
                    </a:lnTo>
                    <a:lnTo>
                      <a:pt x="2508847" y="55626"/>
                    </a:lnTo>
                    <a:lnTo>
                      <a:pt x="2508847" y="58674"/>
                    </a:lnTo>
                    <a:lnTo>
                      <a:pt x="2526360" y="58674"/>
                    </a:lnTo>
                    <a:lnTo>
                      <a:pt x="2526360" y="55626"/>
                    </a:lnTo>
                    <a:lnTo>
                      <a:pt x="2530932" y="55626"/>
                    </a:lnTo>
                    <a:lnTo>
                      <a:pt x="2530932" y="53327"/>
                    </a:lnTo>
                    <a:lnTo>
                      <a:pt x="2533218" y="53327"/>
                    </a:lnTo>
                    <a:lnTo>
                      <a:pt x="2533218" y="48755"/>
                    </a:lnTo>
                    <a:lnTo>
                      <a:pt x="2536266" y="48755"/>
                    </a:lnTo>
                    <a:lnTo>
                      <a:pt x="2536266" y="43421"/>
                    </a:lnTo>
                    <a:lnTo>
                      <a:pt x="2538552" y="43421"/>
                    </a:lnTo>
                    <a:lnTo>
                      <a:pt x="2538552" y="12192"/>
                    </a:lnTo>
                    <a:close/>
                  </a:path>
                  <a:path w="2585084" h="1637029">
                    <a:moveTo>
                      <a:pt x="2585034" y="849490"/>
                    </a:moveTo>
                    <a:lnTo>
                      <a:pt x="2581986" y="849490"/>
                    </a:lnTo>
                    <a:lnTo>
                      <a:pt x="2581986" y="844918"/>
                    </a:lnTo>
                    <a:lnTo>
                      <a:pt x="2579700" y="844918"/>
                    </a:lnTo>
                    <a:lnTo>
                      <a:pt x="2579700" y="842632"/>
                    </a:lnTo>
                    <a:lnTo>
                      <a:pt x="2577414" y="842632"/>
                    </a:lnTo>
                    <a:lnTo>
                      <a:pt x="2577414" y="839584"/>
                    </a:lnTo>
                    <a:lnTo>
                      <a:pt x="2569794" y="839584"/>
                    </a:lnTo>
                    <a:lnTo>
                      <a:pt x="2569794" y="837298"/>
                    </a:lnTo>
                    <a:lnTo>
                      <a:pt x="2562936" y="837298"/>
                    </a:lnTo>
                    <a:lnTo>
                      <a:pt x="2562936" y="839584"/>
                    </a:lnTo>
                    <a:lnTo>
                      <a:pt x="2557602" y="839584"/>
                    </a:lnTo>
                    <a:lnTo>
                      <a:pt x="2557602" y="842632"/>
                    </a:lnTo>
                    <a:lnTo>
                      <a:pt x="2555316" y="842632"/>
                    </a:lnTo>
                    <a:lnTo>
                      <a:pt x="2557602" y="825106"/>
                    </a:lnTo>
                    <a:lnTo>
                      <a:pt x="2581986" y="825106"/>
                    </a:lnTo>
                    <a:lnTo>
                      <a:pt x="2581986" y="820534"/>
                    </a:lnTo>
                    <a:lnTo>
                      <a:pt x="2553030" y="820534"/>
                    </a:lnTo>
                    <a:lnTo>
                      <a:pt x="2548458" y="849490"/>
                    </a:lnTo>
                    <a:lnTo>
                      <a:pt x="2555316" y="849490"/>
                    </a:lnTo>
                    <a:lnTo>
                      <a:pt x="2555316" y="847204"/>
                    </a:lnTo>
                    <a:lnTo>
                      <a:pt x="2557602" y="847204"/>
                    </a:lnTo>
                    <a:lnTo>
                      <a:pt x="2557602" y="844918"/>
                    </a:lnTo>
                    <a:lnTo>
                      <a:pt x="2569794" y="844918"/>
                    </a:lnTo>
                    <a:lnTo>
                      <a:pt x="2569794" y="847204"/>
                    </a:lnTo>
                    <a:lnTo>
                      <a:pt x="2575128" y="847204"/>
                    </a:lnTo>
                    <a:lnTo>
                      <a:pt x="2575128" y="852538"/>
                    </a:lnTo>
                    <a:lnTo>
                      <a:pt x="2577414" y="852538"/>
                    </a:lnTo>
                    <a:lnTo>
                      <a:pt x="2577414" y="864717"/>
                    </a:lnTo>
                    <a:lnTo>
                      <a:pt x="2575128" y="864717"/>
                    </a:lnTo>
                    <a:lnTo>
                      <a:pt x="2575128" y="867003"/>
                    </a:lnTo>
                    <a:lnTo>
                      <a:pt x="2572842" y="867003"/>
                    </a:lnTo>
                    <a:lnTo>
                      <a:pt x="2572842" y="869289"/>
                    </a:lnTo>
                    <a:lnTo>
                      <a:pt x="2569794" y="869289"/>
                    </a:lnTo>
                    <a:lnTo>
                      <a:pt x="2569794" y="871575"/>
                    </a:lnTo>
                    <a:lnTo>
                      <a:pt x="2557602" y="871575"/>
                    </a:lnTo>
                    <a:lnTo>
                      <a:pt x="2557602" y="869289"/>
                    </a:lnTo>
                    <a:lnTo>
                      <a:pt x="2555316" y="869289"/>
                    </a:lnTo>
                    <a:lnTo>
                      <a:pt x="2555316" y="864717"/>
                    </a:lnTo>
                    <a:lnTo>
                      <a:pt x="2553030" y="864717"/>
                    </a:lnTo>
                    <a:lnTo>
                      <a:pt x="2553030" y="861682"/>
                    </a:lnTo>
                    <a:lnTo>
                      <a:pt x="2545410" y="861682"/>
                    </a:lnTo>
                    <a:lnTo>
                      <a:pt x="2545410" y="867003"/>
                    </a:lnTo>
                    <a:lnTo>
                      <a:pt x="2548458" y="867003"/>
                    </a:lnTo>
                    <a:lnTo>
                      <a:pt x="2548458" y="871575"/>
                    </a:lnTo>
                    <a:lnTo>
                      <a:pt x="2550744" y="871575"/>
                    </a:lnTo>
                    <a:lnTo>
                      <a:pt x="2550744" y="873861"/>
                    </a:lnTo>
                    <a:lnTo>
                      <a:pt x="2553030" y="873861"/>
                    </a:lnTo>
                    <a:lnTo>
                      <a:pt x="2555316" y="876909"/>
                    </a:lnTo>
                    <a:lnTo>
                      <a:pt x="2560650" y="876909"/>
                    </a:lnTo>
                    <a:lnTo>
                      <a:pt x="2560650" y="879195"/>
                    </a:lnTo>
                    <a:lnTo>
                      <a:pt x="2567508" y="879195"/>
                    </a:lnTo>
                    <a:lnTo>
                      <a:pt x="2567508" y="876909"/>
                    </a:lnTo>
                    <a:lnTo>
                      <a:pt x="2575128" y="876909"/>
                    </a:lnTo>
                    <a:lnTo>
                      <a:pt x="2575128" y="873861"/>
                    </a:lnTo>
                    <a:lnTo>
                      <a:pt x="2577414" y="873861"/>
                    </a:lnTo>
                    <a:lnTo>
                      <a:pt x="2577414" y="871575"/>
                    </a:lnTo>
                    <a:lnTo>
                      <a:pt x="2579700" y="871575"/>
                    </a:lnTo>
                    <a:lnTo>
                      <a:pt x="2579700" y="869289"/>
                    </a:lnTo>
                    <a:lnTo>
                      <a:pt x="2581986" y="869289"/>
                    </a:lnTo>
                    <a:lnTo>
                      <a:pt x="2581986" y="864717"/>
                    </a:lnTo>
                    <a:lnTo>
                      <a:pt x="2585034" y="864717"/>
                    </a:lnTo>
                    <a:lnTo>
                      <a:pt x="2585034" y="849490"/>
                    </a:lnTo>
                    <a:close/>
                  </a:path>
                  <a:path w="2585084" h="1637029">
                    <a:moveTo>
                      <a:pt x="2585034" y="36576"/>
                    </a:moveTo>
                    <a:lnTo>
                      <a:pt x="2575128" y="36576"/>
                    </a:lnTo>
                    <a:lnTo>
                      <a:pt x="2575128" y="12192"/>
                    </a:lnTo>
                    <a:lnTo>
                      <a:pt x="2575128" y="0"/>
                    </a:lnTo>
                    <a:lnTo>
                      <a:pt x="2569794" y="0"/>
                    </a:lnTo>
                    <a:lnTo>
                      <a:pt x="2569794" y="12192"/>
                    </a:lnTo>
                    <a:lnTo>
                      <a:pt x="2569794" y="36576"/>
                    </a:lnTo>
                    <a:lnTo>
                      <a:pt x="2550744" y="36576"/>
                    </a:lnTo>
                    <a:lnTo>
                      <a:pt x="2569794" y="12192"/>
                    </a:lnTo>
                    <a:lnTo>
                      <a:pt x="2569794" y="0"/>
                    </a:lnTo>
                    <a:lnTo>
                      <a:pt x="2543124" y="36576"/>
                    </a:lnTo>
                    <a:lnTo>
                      <a:pt x="2543124" y="43421"/>
                    </a:lnTo>
                    <a:lnTo>
                      <a:pt x="2569794" y="43421"/>
                    </a:lnTo>
                    <a:lnTo>
                      <a:pt x="2569794" y="58674"/>
                    </a:lnTo>
                    <a:lnTo>
                      <a:pt x="2575128" y="58674"/>
                    </a:lnTo>
                    <a:lnTo>
                      <a:pt x="2575128" y="43421"/>
                    </a:lnTo>
                    <a:lnTo>
                      <a:pt x="2585034" y="43421"/>
                    </a:lnTo>
                    <a:lnTo>
                      <a:pt x="2585034" y="36576"/>
                    </a:lnTo>
                    <a:close/>
                  </a:path>
                </a:pathLst>
              </a:custGeom>
              <a:solidFill>
                <a:srgbClr val="000000"/>
              </a:solidFill>
            </p:spPr>
            <p:txBody>
              <a:bodyPr wrap="square" lIns="0" tIns="0" rIns="0" bIns="0" rtlCol="0"/>
              <a:lstStyle/>
              <a:p>
                <a:endParaRPr/>
              </a:p>
            </p:txBody>
          </p:sp>
        </p:grpSp>
        <p:sp>
          <p:nvSpPr>
            <p:cNvPr id="25" name="object 40">
              <a:extLst>
                <a:ext uri="{FF2B5EF4-FFF2-40B4-BE49-F238E27FC236}">
                  <a16:creationId xmlns="" xmlns:a16="http://schemas.microsoft.com/office/drawing/2014/main" id="{A3863F57-0DB3-496F-A930-6F785C61AA16}"/>
                </a:ext>
              </a:extLst>
            </p:cNvPr>
            <p:cNvSpPr/>
            <p:nvPr/>
          </p:nvSpPr>
          <p:spPr>
            <a:xfrm>
              <a:off x="9717025" y="3177769"/>
              <a:ext cx="163195" cy="58419"/>
            </a:xfrm>
            <a:custGeom>
              <a:avLst/>
              <a:gdLst/>
              <a:ahLst/>
              <a:cxnLst/>
              <a:rect l="l" t="t" r="r" b="b"/>
              <a:pathLst>
                <a:path w="163195" h="58419">
                  <a:moveTo>
                    <a:pt x="38849" y="26670"/>
                  </a:moveTo>
                  <a:lnTo>
                    <a:pt x="24371" y="26670"/>
                  </a:lnTo>
                  <a:lnTo>
                    <a:pt x="24371" y="9144"/>
                  </a:lnTo>
                  <a:lnTo>
                    <a:pt x="17513" y="9144"/>
                  </a:lnTo>
                  <a:lnTo>
                    <a:pt x="17513" y="26670"/>
                  </a:lnTo>
                  <a:lnTo>
                    <a:pt x="0" y="26670"/>
                  </a:lnTo>
                  <a:lnTo>
                    <a:pt x="0" y="31242"/>
                  </a:lnTo>
                  <a:lnTo>
                    <a:pt x="17513" y="31242"/>
                  </a:lnTo>
                  <a:lnTo>
                    <a:pt x="17513" y="48768"/>
                  </a:lnTo>
                  <a:lnTo>
                    <a:pt x="24371" y="48768"/>
                  </a:lnTo>
                  <a:lnTo>
                    <a:pt x="24371" y="31242"/>
                  </a:lnTo>
                  <a:lnTo>
                    <a:pt x="38849" y="31242"/>
                  </a:lnTo>
                  <a:lnTo>
                    <a:pt x="38849" y="26670"/>
                  </a:lnTo>
                  <a:close/>
                </a:path>
                <a:path w="163195" h="58419">
                  <a:moveTo>
                    <a:pt x="102082" y="16764"/>
                  </a:moveTo>
                  <a:lnTo>
                    <a:pt x="99796" y="14478"/>
                  </a:lnTo>
                  <a:lnTo>
                    <a:pt x="99796" y="12192"/>
                  </a:lnTo>
                  <a:lnTo>
                    <a:pt x="97510" y="9144"/>
                  </a:lnTo>
                  <a:lnTo>
                    <a:pt x="97510" y="6858"/>
                  </a:lnTo>
                  <a:lnTo>
                    <a:pt x="95224" y="6858"/>
                  </a:lnTo>
                  <a:lnTo>
                    <a:pt x="95224" y="19050"/>
                  </a:lnTo>
                  <a:lnTo>
                    <a:pt x="95224" y="38862"/>
                  </a:lnTo>
                  <a:lnTo>
                    <a:pt x="92938" y="38862"/>
                  </a:lnTo>
                  <a:lnTo>
                    <a:pt x="92938" y="43434"/>
                  </a:lnTo>
                  <a:lnTo>
                    <a:pt x="89890" y="43434"/>
                  </a:lnTo>
                  <a:lnTo>
                    <a:pt x="89890" y="45720"/>
                  </a:lnTo>
                  <a:lnTo>
                    <a:pt x="87604" y="45720"/>
                  </a:lnTo>
                  <a:lnTo>
                    <a:pt x="87604" y="48768"/>
                  </a:lnTo>
                  <a:lnTo>
                    <a:pt x="85318" y="48768"/>
                  </a:lnTo>
                  <a:lnTo>
                    <a:pt x="85318" y="51054"/>
                  </a:lnTo>
                  <a:lnTo>
                    <a:pt x="75425" y="51054"/>
                  </a:lnTo>
                  <a:lnTo>
                    <a:pt x="65519" y="51054"/>
                  </a:lnTo>
                  <a:lnTo>
                    <a:pt x="65519" y="48768"/>
                  </a:lnTo>
                  <a:lnTo>
                    <a:pt x="63233" y="48768"/>
                  </a:lnTo>
                  <a:lnTo>
                    <a:pt x="63233" y="45720"/>
                  </a:lnTo>
                  <a:lnTo>
                    <a:pt x="60947" y="45720"/>
                  </a:lnTo>
                  <a:lnTo>
                    <a:pt x="60947" y="43434"/>
                  </a:lnTo>
                  <a:lnTo>
                    <a:pt x="58661" y="43434"/>
                  </a:lnTo>
                  <a:lnTo>
                    <a:pt x="58661" y="38862"/>
                  </a:lnTo>
                  <a:lnTo>
                    <a:pt x="56375" y="38862"/>
                  </a:lnTo>
                  <a:lnTo>
                    <a:pt x="56375" y="19050"/>
                  </a:lnTo>
                  <a:lnTo>
                    <a:pt x="58661" y="16764"/>
                  </a:lnTo>
                  <a:lnTo>
                    <a:pt x="58661" y="12192"/>
                  </a:lnTo>
                  <a:lnTo>
                    <a:pt x="60947" y="12192"/>
                  </a:lnTo>
                  <a:lnTo>
                    <a:pt x="60947" y="9144"/>
                  </a:lnTo>
                  <a:lnTo>
                    <a:pt x="65519" y="9144"/>
                  </a:lnTo>
                  <a:lnTo>
                    <a:pt x="65519" y="6858"/>
                  </a:lnTo>
                  <a:lnTo>
                    <a:pt x="70853" y="6858"/>
                  </a:lnTo>
                  <a:lnTo>
                    <a:pt x="70853" y="4572"/>
                  </a:lnTo>
                  <a:lnTo>
                    <a:pt x="80759" y="4572"/>
                  </a:lnTo>
                  <a:lnTo>
                    <a:pt x="80759" y="6858"/>
                  </a:lnTo>
                  <a:lnTo>
                    <a:pt x="85318" y="6858"/>
                  </a:lnTo>
                  <a:lnTo>
                    <a:pt x="87604" y="9144"/>
                  </a:lnTo>
                  <a:lnTo>
                    <a:pt x="89890" y="9144"/>
                  </a:lnTo>
                  <a:lnTo>
                    <a:pt x="89890" y="14478"/>
                  </a:lnTo>
                  <a:lnTo>
                    <a:pt x="92938" y="14478"/>
                  </a:lnTo>
                  <a:lnTo>
                    <a:pt x="92938" y="16764"/>
                  </a:lnTo>
                  <a:lnTo>
                    <a:pt x="95224" y="19050"/>
                  </a:lnTo>
                  <a:lnTo>
                    <a:pt x="95224" y="6858"/>
                  </a:lnTo>
                  <a:lnTo>
                    <a:pt x="95224" y="4572"/>
                  </a:lnTo>
                  <a:lnTo>
                    <a:pt x="92938" y="4572"/>
                  </a:lnTo>
                  <a:lnTo>
                    <a:pt x="92938" y="2286"/>
                  </a:lnTo>
                  <a:lnTo>
                    <a:pt x="87604" y="2286"/>
                  </a:lnTo>
                  <a:lnTo>
                    <a:pt x="87604" y="0"/>
                  </a:lnTo>
                  <a:lnTo>
                    <a:pt x="63233" y="0"/>
                  </a:lnTo>
                  <a:lnTo>
                    <a:pt x="63233" y="2286"/>
                  </a:lnTo>
                  <a:lnTo>
                    <a:pt x="60947" y="2286"/>
                  </a:lnTo>
                  <a:lnTo>
                    <a:pt x="58661" y="4572"/>
                  </a:lnTo>
                  <a:lnTo>
                    <a:pt x="56375" y="4572"/>
                  </a:lnTo>
                  <a:lnTo>
                    <a:pt x="56375" y="6858"/>
                  </a:lnTo>
                  <a:lnTo>
                    <a:pt x="53327" y="6858"/>
                  </a:lnTo>
                  <a:lnTo>
                    <a:pt x="53327" y="9144"/>
                  </a:lnTo>
                  <a:lnTo>
                    <a:pt x="51041" y="12192"/>
                  </a:lnTo>
                  <a:lnTo>
                    <a:pt x="51041" y="16764"/>
                  </a:lnTo>
                  <a:lnTo>
                    <a:pt x="48755" y="16764"/>
                  </a:lnTo>
                  <a:lnTo>
                    <a:pt x="48755" y="41148"/>
                  </a:lnTo>
                  <a:lnTo>
                    <a:pt x="51041" y="41148"/>
                  </a:lnTo>
                  <a:lnTo>
                    <a:pt x="51041" y="45720"/>
                  </a:lnTo>
                  <a:lnTo>
                    <a:pt x="53327" y="45720"/>
                  </a:lnTo>
                  <a:lnTo>
                    <a:pt x="53327" y="48768"/>
                  </a:lnTo>
                  <a:lnTo>
                    <a:pt x="56375" y="51054"/>
                  </a:lnTo>
                  <a:lnTo>
                    <a:pt x="58661" y="53340"/>
                  </a:lnTo>
                  <a:lnTo>
                    <a:pt x="60947" y="53340"/>
                  </a:lnTo>
                  <a:lnTo>
                    <a:pt x="60947" y="55626"/>
                  </a:lnTo>
                  <a:lnTo>
                    <a:pt x="65519" y="55626"/>
                  </a:lnTo>
                  <a:lnTo>
                    <a:pt x="65519" y="57912"/>
                  </a:lnTo>
                  <a:lnTo>
                    <a:pt x="85318" y="57912"/>
                  </a:lnTo>
                  <a:lnTo>
                    <a:pt x="85318" y="55626"/>
                  </a:lnTo>
                  <a:lnTo>
                    <a:pt x="89890" y="55626"/>
                  </a:lnTo>
                  <a:lnTo>
                    <a:pt x="89890" y="53340"/>
                  </a:lnTo>
                  <a:lnTo>
                    <a:pt x="95224" y="53340"/>
                  </a:lnTo>
                  <a:lnTo>
                    <a:pt x="95224" y="51054"/>
                  </a:lnTo>
                  <a:lnTo>
                    <a:pt x="97510" y="48768"/>
                  </a:lnTo>
                  <a:lnTo>
                    <a:pt x="97510" y="45720"/>
                  </a:lnTo>
                  <a:lnTo>
                    <a:pt x="99796" y="45720"/>
                  </a:lnTo>
                  <a:lnTo>
                    <a:pt x="99796" y="41148"/>
                  </a:lnTo>
                  <a:lnTo>
                    <a:pt x="102082" y="41148"/>
                  </a:lnTo>
                  <a:lnTo>
                    <a:pt x="102082" y="16764"/>
                  </a:lnTo>
                  <a:close/>
                </a:path>
                <a:path w="163195" h="58419">
                  <a:moveTo>
                    <a:pt x="163029" y="38862"/>
                  </a:moveTo>
                  <a:lnTo>
                    <a:pt x="156184" y="36576"/>
                  </a:lnTo>
                  <a:lnTo>
                    <a:pt x="156184" y="38862"/>
                  </a:lnTo>
                  <a:lnTo>
                    <a:pt x="153898" y="38862"/>
                  </a:lnTo>
                  <a:lnTo>
                    <a:pt x="153898" y="43434"/>
                  </a:lnTo>
                  <a:lnTo>
                    <a:pt x="150850" y="43434"/>
                  </a:lnTo>
                  <a:lnTo>
                    <a:pt x="150850" y="45720"/>
                  </a:lnTo>
                  <a:lnTo>
                    <a:pt x="148564" y="48768"/>
                  </a:lnTo>
                  <a:lnTo>
                    <a:pt x="146278" y="48768"/>
                  </a:lnTo>
                  <a:lnTo>
                    <a:pt x="146278" y="51054"/>
                  </a:lnTo>
                  <a:lnTo>
                    <a:pt x="138658" y="51054"/>
                  </a:lnTo>
                  <a:lnTo>
                    <a:pt x="138658" y="53340"/>
                  </a:lnTo>
                  <a:lnTo>
                    <a:pt x="136372" y="53340"/>
                  </a:lnTo>
                  <a:lnTo>
                    <a:pt x="136372" y="51054"/>
                  </a:lnTo>
                  <a:lnTo>
                    <a:pt x="129514" y="51054"/>
                  </a:lnTo>
                  <a:lnTo>
                    <a:pt x="129514" y="48768"/>
                  </a:lnTo>
                  <a:lnTo>
                    <a:pt x="124180" y="48768"/>
                  </a:lnTo>
                  <a:lnTo>
                    <a:pt x="124180" y="45720"/>
                  </a:lnTo>
                  <a:lnTo>
                    <a:pt x="121894" y="43434"/>
                  </a:lnTo>
                  <a:lnTo>
                    <a:pt x="121894" y="38862"/>
                  </a:lnTo>
                  <a:lnTo>
                    <a:pt x="119608" y="38862"/>
                  </a:lnTo>
                  <a:lnTo>
                    <a:pt x="119608" y="19050"/>
                  </a:lnTo>
                  <a:lnTo>
                    <a:pt x="121894" y="16764"/>
                  </a:lnTo>
                  <a:lnTo>
                    <a:pt x="121894" y="12192"/>
                  </a:lnTo>
                  <a:lnTo>
                    <a:pt x="124180" y="12192"/>
                  </a:lnTo>
                  <a:lnTo>
                    <a:pt x="124180" y="9144"/>
                  </a:lnTo>
                  <a:lnTo>
                    <a:pt x="126466" y="9144"/>
                  </a:lnTo>
                  <a:lnTo>
                    <a:pt x="126466" y="6858"/>
                  </a:lnTo>
                  <a:lnTo>
                    <a:pt x="131800" y="6858"/>
                  </a:lnTo>
                  <a:lnTo>
                    <a:pt x="134086" y="4572"/>
                  </a:lnTo>
                  <a:lnTo>
                    <a:pt x="143992" y="4572"/>
                  </a:lnTo>
                  <a:lnTo>
                    <a:pt x="143992" y="6858"/>
                  </a:lnTo>
                  <a:lnTo>
                    <a:pt x="148564" y="6858"/>
                  </a:lnTo>
                  <a:lnTo>
                    <a:pt x="148564" y="9144"/>
                  </a:lnTo>
                  <a:lnTo>
                    <a:pt x="150850" y="9144"/>
                  </a:lnTo>
                  <a:lnTo>
                    <a:pt x="150850" y="12192"/>
                  </a:lnTo>
                  <a:lnTo>
                    <a:pt x="153898" y="14478"/>
                  </a:lnTo>
                  <a:lnTo>
                    <a:pt x="153898" y="16764"/>
                  </a:lnTo>
                  <a:lnTo>
                    <a:pt x="160743" y="14478"/>
                  </a:lnTo>
                  <a:lnTo>
                    <a:pt x="160743" y="12192"/>
                  </a:lnTo>
                  <a:lnTo>
                    <a:pt x="158457" y="9144"/>
                  </a:lnTo>
                  <a:lnTo>
                    <a:pt x="158457" y="6858"/>
                  </a:lnTo>
                  <a:lnTo>
                    <a:pt x="156184" y="6858"/>
                  </a:lnTo>
                  <a:lnTo>
                    <a:pt x="156184" y="4572"/>
                  </a:lnTo>
                  <a:lnTo>
                    <a:pt x="153898" y="4572"/>
                  </a:lnTo>
                  <a:lnTo>
                    <a:pt x="153898" y="2286"/>
                  </a:lnTo>
                  <a:lnTo>
                    <a:pt x="150850" y="2286"/>
                  </a:lnTo>
                  <a:lnTo>
                    <a:pt x="148564" y="0"/>
                  </a:lnTo>
                  <a:lnTo>
                    <a:pt x="126466" y="0"/>
                  </a:lnTo>
                  <a:lnTo>
                    <a:pt x="126466" y="2286"/>
                  </a:lnTo>
                  <a:lnTo>
                    <a:pt x="121894" y="2286"/>
                  </a:lnTo>
                  <a:lnTo>
                    <a:pt x="121894" y="4572"/>
                  </a:lnTo>
                  <a:lnTo>
                    <a:pt x="119608" y="4572"/>
                  </a:lnTo>
                  <a:lnTo>
                    <a:pt x="119608" y="6858"/>
                  </a:lnTo>
                  <a:lnTo>
                    <a:pt x="117322" y="6858"/>
                  </a:lnTo>
                  <a:lnTo>
                    <a:pt x="117322" y="9144"/>
                  </a:lnTo>
                  <a:lnTo>
                    <a:pt x="114274" y="9144"/>
                  </a:lnTo>
                  <a:lnTo>
                    <a:pt x="114274" y="14478"/>
                  </a:lnTo>
                  <a:lnTo>
                    <a:pt x="111988" y="14478"/>
                  </a:lnTo>
                  <a:lnTo>
                    <a:pt x="111988" y="41148"/>
                  </a:lnTo>
                  <a:lnTo>
                    <a:pt x="114274" y="41148"/>
                  </a:lnTo>
                  <a:lnTo>
                    <a:pt x="114274" y="45720"/>
                  </a:lnTo>
                  <a:lnTo>
                    <a:pt x="117322" y="45720"/>
                  </a:lnTo>
                  <a:lnTo>
                    <a:pt x="117322" y="51054"/>
                  </a:lnTo>
                  <a:lnTo>
                    <a:pt x="119608" y="51054"/>
                  </a:lnTo>
                  <a:lnTo>
                    <a:pt x="119608" y="53340"/>
                  </a:lnTo>
                  <a:lnTo>
                    <a:pt x="121894" y="53340"/>
                  </a:lnTo>
                  <a:lnTo>
                    <a:pt x="121894" y="55626"/>
                  </a:lnTo>
                  <a:lnTo>
                    <a:pt x="126466" y="55626"/>
                  </a:lnTo>
                  <a:lnTo>
                    <a:pt x="126466" y="57912"/>
                  </a:lnTo>
                  <a:lnTo>
                    <a:pt x="148564" y="57912"/>
                  </a:lnTo>
                  <a:lnTo>
                    <a:pt x="148564" y="55626"/>
                  </a:lnTo>
                  <a:lnTo>
                    <a:pt x="153898" y="55626"/>
                  </a:lnTo>
                  <a:lnTo>
                    <a:pt x="153898" y="53340"/>
                  </a:lnTo>
                  <a:lnTo>
                    <a:pt x="156184" y="53340"/>
                  </a:lnTo>
                  <a:lnTo>
                    <a:pt x="156184" y="51054"/>
                  </a:lnTo>
                  <a:lnTo>
                    <a:pt x="158457" y="51054"/>
                  </a:lnTo>
                  <a:lnTo>
                    <a:pt x="158457" y="45720"/>
                  </a:lnTo>
                  <a:lnTo>
                    <a:pt x="160743" y="45720"/>
                  </a:lnTo>
                  <a:lnTo>
                    <a:pt x="160743" y="41148"/>
                  </a:lnTo>
                  <a:lnTo>
                    <a:pt x="163029" y="41148"/>
                  </a:lnTo>
                  <a:lnTo>
                    <a:pt x="163029" y="38862"/>
                  </a:lnTo>
                  <a:close/>
                </a:path>
              </a:pathLst>
            </a:custGeom>
            <a:solidFill>
              <a:srgbClr val="000000"/>
            </a:solidFill>
          </p:spPr>
          <p:txBody>
            <a:bodyPr wrap="square" lIns="0" tIns="0" rIns="0" bIns="0" rtlCol="0"/>
            <a:lstStyle/>
            <a:p>
              <a:endParaRPr/>
            </a:p>
          </p:txBody>
        </p:sp>
      </p:grpSp>
      <p:graphicFrame>
        <p:nvGraphicFramePr>
          <p:cNvPr id="60" name="object 41">
            <a:extLst>
              <a:ext uri="{FF2B5EF4-FFF2-40B4-BE49-F238E27FC236}">
                <a16:creationId xmlns="" xmlns:a16="http://schemas.microsoft.com/office/drawing/2014/main" id="{703184CD-A4A8-4FA6-AFD4-9D98DCD0383E}"/>
              </a:ext>
            </a:extLst>
          </p:cNvPr>
          <p:cNvGraphicFramePr>
            <a:graphicFrameLocks noGrp="1"/>
          </p:cNvGraphicFramePr>
          <p:nvPr>
            <p:extLst>
              <p:ext uri="{D42A27DB-BD31-4B8C-83A1-F6EECF244321}">
                <p14:modId xmlns="" xmlns:p14="http://schemas.microsoft.com/office/powerpoint/2010/main" val="3438844044"/>
              </p:ext>
            </p:extLst>
          </p:nvPr>
        </p:nvGraphicFramePr>
        <p:xfrm>
          <a:off x="12446063" y="6764050"/>
          <a:ext cx="3057525" cy="2133248"/>
        </p:xfrm>
        <a:graphic>
          <a:graphicData uri="http://schemas.openxmlformats.org/drawingml/2006/table">
            <a:tbl>
              <a:tblPr firstRow="1" bandRow="1">
                <a:tableStyleId>{2D5ABB26-0587-4C30-8999-92F81FD0307C}</a:tableStyleId>
              </a:tblPr>
              <a:tblGrid>
                <a:gridCol w="434975">
                  <a:extLst>
                    <a:ext uri="{9D8B030D-6E8A-4147-A177-3AD203B41FA5}">
                      <a16:colId xmlns="" xmlns:a16="http://schemas.microsoft.com/office/drawing/2014/main" val="20000"/>
                    </a:ext>
                  </a:extLst>
                </a:gridCol>
                <a:gridCol w="2622550">
                  <a:extLst>
                    <a:ext uri="{9D8B030D-6E8A-4147-A177-3AD203B41FA5}">
                      <a16:colId xmlns="" xmlns:a16="http://schemas.microsoft.com/office/drawing/2014/main" val="20001"/>
                    </a:ext>
                  </a:extLst>
                </a:gridCol>
              </a:tblGrid>
              <a:tr h="356564">
                <a:tc>
                  <a:txBody>
                    <a:bodyPr/>
                    <a:lstStyle/>
                    <a:p>
                      <a:pPr marR="44450" algn="r">
                        <a:lnSpc>
                          <a:spcPct val="100000"/>
                        </a:lnSpc>
                        <a:spcBef>
                          <a:spcPts val="90"/>
                        </a:spcBef>
                      </a:pPr>
                      <a:r>
                        <a:rPr sz="900" spc="-5" dirty="0">
                          <a:latin typeface="Comic Sans MS"/>
                          <a:cs typeface="Comic Sans MS"/>
                        </a:rPr>
                        <a:t>27</a:t>
                      </a:r>
                      <a:r>
                        <a:rPr sz="900" spc="210" dirty="0">
                          <a:latin typeface="Comic Sans MS"/>
                          <a:cs typeface="Comic Sans MS"/>
                        </a:rPr>
                        <a:t> </a:t>
                      </a:r>
                      <a:r>
                        <a:rPr sz="900" spc="-5" dirty="0">
                          <a:latin typeface="Comic Sans MS"/>
                          <a:cs typeface="Comic Sans MS"/>
                        </a:rPr>
                        <a:t>-</a:t>
                      </a:r>
                      <a:endParaRPr sz="900" dirty="0">
                        <a:latin typeface="Comic Sans MS"/>
                        <a:cs typeface="Comic Sans MS"/>
                      </a:endParaRPr>
                    </a:p>
                  </a:txBody>
                  <a:tcPr marL="0" marR="0" marT="11430" marB="0"/>
                </a:tc>
                <a:tc>
                  <a:txBody>
                    <a:bodyPr/>
                    <a:lstStyle/>
                    <a:p>
                      <a:pPr marL="52069">
                        <a:lnSpc>
                          <a:spcPct val="100000"/>
                        </a:lnSpc>
                        <a:spcBef>
                          <a:spcPts val="90"/>
                        </a:spcBef>
                        <a:tabLst>
                          <a:tab pos="506095" algn="l"/>
                          <a:tab pos="805180" algn="l"/>
                          <a:tab pos="1205230" algn="l"/>
                          <a:tab pos="1790700" algn="l"/>
                        </a:tabLst>
                      </a:pPr>
                      <a:r>
                        <a:rPr sz="900" spc="-5" dirty="0">
                          <a:latin typeface="Comic Sans MS"/>
                          <a:cs typeface="Comic Sans MS"/>
                        </a:rPr>
                        <a:t>Relés	de	baja	tensión,	instantáneos,</a:t>
                      </a:r>
                      <a:endParaRPr sz="900">
                        <a:latin typeface="Comic Sans MS"/>
                        <a:cs typeface="Comic Sans MS"/>
                      </a:endParaRPr>
                    </a:p>
                    <a:p>
                      <a:pPr marL="52069">
                        <a:lnSpc>
                          <a:spcPct val="100000"/>
                        </a:lnSpc>
                        <a:spcBef>
                          <a:spcPts val="175"/>
                        </a:spcBef>
                      </a:pPr>
                      <a:r>
                        <a:rPr sz="900" spc="-5" dirty="0">
                          <a:latin typeface="Comic Sans MS"/>
                          <a:cs typeface="Comic Sans MS"/>
                        </a:rPr>
                        <a:t>estáticos.</a:t>
                      </a:r>
                      <a:endParaRPr sz="900">
                        <a:latin typeface="Comic Sans MS"/>
                        <a:cs typeface="Comic Sans MS"/>
                      </a:endParaRPr>
                    </a:p>
                  </a:txBody>
                  <a:tcPr marL="0" marR="0" marT="11430" marB="0"/>
                </a:tc>
                <a:extLst>
                  <a:ext uri="{0D108BD9-81ED-4DB2-BD59-A6C34878D82A}">
                    <a16:rowId xmlns="" xmlns:a16="http://schemas.microsoft.com/office/drawing/2014/main" val="10000"/>
                  </a:ext>
                </a:extLst>
              </a:tr>
              <a:tr h="395028">
                <a:tc>
                  <a:txBody>
                    <a:bodyPr/>
                    <a:lstStyle/>
                    <a:p>
                      <a:pPr marR="44450" algn="r">
                        <a:lnSpc>
                          <a:spcPct val="100000"/>
                        </a:lnSpc>
                        <a:spcBef>
                          <a:spcPts val="390"/>
                        </a:spcBef>
                      </a:pPr>
                      <a:r>
                        <a:rPr sz="900" spc="-5" dirty="0">
                          <a:latin typeface="Comic Sans MS"/>
                          <a:cs typeface="Comic Sans MS"/>
                        </a:rPr>
                        <a:t>50</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49530" marB="0"/>
                </a:tc>
                <a:tc>
                  <a:txBody>
                    <a:bodyPr/>
                    <a:lstStyle/>
                    <a:p>
                      <a:pPr marL="52069" marR="120650" indent="-635">
                        <a:lnSpc>
                          <a:spcPct val="116100"/>
                        </a:lnSpc>
                        <a:spcBef>
                          <a:spcPts val="215"/>
                        </a:spcBef>
                      </a:pPr>
                      <a:r>
                        <a:rPr sz="900" spc="-5" dirty="0">
                          <a:latin typeface="Comic Sans MS"/>
                          <a:cs typeface="Comic Sans MS"/>
                        </a:rPr>
                        <a:t>Tres</a:t>
                      </a:r>
                      <a:r>
                        <a:rPr sz="900" dirty="0">
                          <a:latin typeface="Comic Sans MS"/>
                          <a:cs typeface="Comic Sans MS"/>
                        </a:rPr>
                        <a:t> </a:t>
                      </a:r>
                      <a:r>
                        <a:rPr sz="900" spc="-5" dirty="0">
                          <a:latin typeface="Comic Sans MS"/>
                          <a:cs typeface="Comic Sans MS"/>
                        </a:rPr>
                        <a:t>relés</a:t>
                      </a:r>
                      <a:r>
                        <a:rPr sz="900" dirty="0">
                          <a:latin typeface="Comic Sans MS"/>
                          <a:cs typeface="Comic Sans MS"/>
                        </a:rPr>
                        <a:t> </a:t>
                      </a:r>
                      <a:r>
                        <a:rPr sz="900" spc="-5" dirty="0">
                          <a:latin typeface="Comic Sans MS"/>
                          <a:cs typeface="Comic Sans MS"/>
                        </a:rPr>
                        <a:t>de</a:t>
                      </a:r>
                      <a:r>
                        <a:rPr sz="900" dirty="0">
                          <a:latin typeface="Comic Sans MS"/>
                          <a:cs typeface="Comic Sans MS"/>
                        </a:rPr>
                        <a:t> </a:t>
                      </a:r>
                      <a:r>
                        <a:rPr sz="900" spc="-5" dirty="0">
                          <a:latin typeface="Comic Sans MS"/>
                          <a:cs typeface="Comic Sans MS"/>
                        </a:rPr>
                        <a:t>sobrecorriente,</a:t>
                      </a:r>
                      <a:r>
                        <a:rPr sz="900" dirty="0">
                          <a:latin typeface="Comic Sans MS"/>
                          <a:cs typeface="Comic Sans MS"/>
                        </a:rPr>
                        <a:t> </a:t>
                      </a:r>
                      <a:r>
                        <a:rPr sz="900" spc="-5" dirty="0" err="1">
                          <a:latin typeface="Comic Sans MS"/>
                          <a:cs typeface="Comic Sans MS"/>
                        </a:rPr>
                        <a:t>instantáneos</a:t>
                      </a:r>
                      <a:r>
                        <a:rPr sz="900" spc="-5" dirty="0">
                          <a:latin typeface="Comic Sans MS"/>
                          <a:cs typeface="Comic Sans MS"/>
                        </a:rPr>
                        <a:t>,</a:t>
                      </a:r>
                      <a:r>
                        <a:rPr lang="es-AR" sz="900" spc="-5" dirty="0">
                          <a:latin typeface="Comic Sans MS"/>
                          <a:cs typeface="Comic Sans MS"/>
                        </a:rPr>
                        <a:t> </a:t>
                      </a:r>
                      <a:r>
                        <a:rPr sz="900" spc="-5" dirty="0" err="1">
                          <a:latin typeface="Comic Sans MS"/>
                          <a:cs typeface="Comic Sans MS"/>
                        </a:rPr>
                        <a:t>estáticos</a:t>
                      </a:r>
                      <a:r>
                        <a:rPr sz="900" spc="-5" dirty="0">
                          <a:latin typeface="Comic Sans MS"/>
                          <a:cs typeface="Comic Sans MS"/>
                        </a:rPr>
                        <a:t>.</a:t>
                      </a:r>
                      <a:endParaRPr sz="900" dirty="0">
                        <a:latin typeface="Comic Sans MS"/>
                        <a:cs typeface="Comic Sans MS"/>
                      </a:endParaRPr>
                    </a:p>
                  </a:txBody>
                  <a:tcPr marL="0" marR="0" marT="27305" marB="0"/>
                </a:tc>
                <a:extLst>
                  <a:ext uri="{0D108BD9-81ED-4DB2-BD59-A6C34878D82A}">
                    <a16:rowId xmlns="" xmlns:a16="http://schemas.microsoft.com/office/drawing/2014/main" val="10001"/>
                  </a:ext>
                </a:extLst>
              </a:tr>
              <a:tr h="235801">
                <a:tc>
                  <a:txBody>
                    <a:bodyPr/>
                    <a:lstStyle/>
                    <a:p>
                      <a:pPr marR="44450" algn="r">
                        <a:lnSpc>
                          <a:spcPct val="100000"/>
                        </a:lnSpc>
                        <a:spcBef>
                          <a:spcPts val="395"/>
                        </a:spcBef>
                      </a:pPr>
                      <a:r>
                        <a:rPr sz="900" spc="-5" dirty="0">
                          <a:latin typeface="Comic Sans MS"/>
                          <a:cs typeface="Comic Sans MS"/>
                        </a:rPr>
                        <a:t>62</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50165" marB="0"/>
                </a:tc>
                <a:tc>
                  <a:txBody>
                    <a:bodyPr/>
                    <a:lstStyle/>
                    <a:p>
                      <a:pPr marL="52069">
                        <a:lnSpc>
                          <a:spcPct val="100000"/>
                        </a:lnSpc>
                        <a:spcBef>
                          <a:spcPts val="395"/>
                        </a:spcBef>
                      </a:pPr>
                      <a:r>
                        <a:rPr sz="900" spc="-5" dirty="0">
                          <a:latin typeface="Comic Sans MS"/>
                          <a:cs typeface="Comic Sans MS"/>
                        </a:rPr>
                        <a:t>Relés</a:t>
                      </a:r>
                      <a:r>
                        <a:rPr sz="900" spc="5" dirty="0">
                          <a:latin typeface="Comic Sans MS"/>
                          <a:cs typeface="Comic Sans MS"/>
                        </a:rPr>
                        <a:t> </a:t>
                      </a:r>
                      <a:r>
                        <a:rPr sz="900" spc="-5" dirty="0">
                          <a:latin typeface="Comic Sans MS"/>
                          <a:cs typeface="Comic Sans MS"/>
                        </a:rPr>
                        <a:t>con</a:t>
                      </a:r>
                      <a:r>
                        <a:rPr sz="900" spc="5" dirty="0">
                          <a:latin typeface="Comic Sans MS"/>
                          <a:cs typeface="Comic Sans MS"/>
                        </a:rPr>
                        <a:t> </a:t>
                      </a:r>
                      <a:r>
                        <a:rPr sz="900" spc="-5" dirty="0">
                          <a:latin typeface="Comic Sans MS"/>
                          <a:cs typeface="Comic Sans MS"/>
                        </a:rPr>
                        <a:t>retardo</a:t>
                      </a:r>
                      <a:r>
                        <a:rPr sz="900" spc="5"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tiempo</a:t>
                      </a:r>
                      <a:r>
                        <a:rPr sz="900" spc="5" dirty="0">
                          <a:latin typeface="Comic Sans MS"/>
                          <a:cs typeface="Comic Sans MS"/>
                        </a:rPr>
                        <a:t> </a:t>
                      </a:r>
                      <a:r>
                        <a:rPr sz="900" spc="-5" dirty="0">
                          <a:latin typeface="Comic Sans MS"/>
                          <a:cs typeface="Comic Sans MS"/>
                        </a:rPr>
                        <a:t>ajustable.</a:t>
                      </a:r>
                      <a:endParaRPr sz="900">
                        <a:latin typeface="Comic Sans MS"/>
                        <a:cs typeface="Comic Sans MS"/>
                      </a:endParaRPr>
                    </a:p>
                  </a:txBody>
                  <a:tcPr marL="0" marR="0" marT="50165" marB="0"/>
                </a:tc>
                <a:extLst>
                  <a:ext uri="{0D108BD9-81ED-4DB2-BD59-A6C34878D82A}">
                    <a16:rowId xmlns="" xmlns:a16="http://schemas.microsoft.com/office/drawing/2014/main" val="10002"/>
                  </a:ext>
                </a:extLst>
              </a:tr>
              <a:tr h="394646">
                <a:tc>
                  <a:txBody>
                    <a:bodyPr/>
                    <a:lstStyle/>
                    <a:p>
                      <a:pPr marR="44450" algn="r">
                        <a:lnSpc>
                          <a:spcPct val="100000"/>
                        </a:lnSpc>
                        <a:spcBef>
                          <a:spcPts val="390"/>
                        </a:spcBef>
                      </a:pPr>
                      <a:r>
                        <a:rPr sz="900" spc="-5" dirty="0">
                          <a:latin typeface="Comic Sans MS"/>
                          <a:cs typeface="Comic Sans MS"/>
                        </a:rPr>
                        <a:t>74</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49530" marB="0"/>
                </a:tc>
                <a:tc>
                  <a:txBody>
                    <a:bodyPr/>
                    <a:lstStyle/>
                    <a:p>
                      <a:pPr marL="52069" marR="119380" indent="-635">
                        <a:lnSpc>
                          <a:spcPct val="116100"/>
                        </a:lnSpc>
                        <a:spcBef>
                          <a:spcPts val="215"/>
                        </a:spcBef>
                        <a:tabLst>
                          <a:tab pos="477520" algn="l"/>
                          <a:tab pos="748030" algn="l"/>
                          <a:tab pos="1271905" algn="l"/>
                          <a:tab pos="1541780" algn="l"/>
                          <a:tab pos="2214880" algn="l"/>
                        </a:tabLst>
                      </a:pPr>
                      <a:r>
                        <a:rPr sz="900" dirty="0">
                          <a:latin typeface="Comic Sans MS"/>
                          <a:cs typeface="Comic Sans MS"/>
                        </a:rPr>
                        <a:t>Relés	de	alarma,	de	armadura,	auto-</a:t>
                      </a:r>
                      <a:r>
                        <a:rPr lang="es-AR" sz="900" dirty="0">
                          <a:latin typeface="Comic Sans MS"/>
                          <a:cs typeface="Comic Sans MS"/>
                        </a:rPr>
                        <a:t> </a:t>
                      </a:r>
                      <a:r>
                        <a:rPr sz="900" spc="-5" dirty="0" err="1">
                          <a:latin typeface="Comic Sans MS"/>
                          <a:cs typeface="Comic Sans MS"/>
                        </a:rPr>
                        <a:t>reseteables</a:t>
                      </a:r>
                      <a:r>
                        <a:rPr sz="900" spc="-5" dirty="0">
                          <a:latin typeface="Comic Sans MS"/>
                          <a:cs typeface="Comic Sans MS"/>
                        </a:rPr>
                        <a:t>, con</a:t>
                      </a:r>
                      <a:r>
                        <a:rPr sz="900" dirty="0">
                          <a:latin typeface="Comic Sans MS"/>
                          <a:cs typeface="Comic Sans MS"/>
                        </a:rPr>
                        <a:t> </a:t>
                      </a:r>
                      <a:r>
                        <a:rPr sz="900" spc="-5" dirty="0">
                          <a:latin typeface="Comic Sans MS"/>
                          <a:cs typeface="Comic Sans MS"/>
                        </a:rPr>
                        <a:t>banderas.</a:t>
                      </a:r>
                      <a:endParaRPr sz="900" dirty="0">
                        <a:latin typeface="Comic Sans MS"/>
                        <a:cs typeface="Comic Sans MS"/>
                      </a:endParaRPr>
                    </a:p>
                  </a:txBody>
                  <a:tcPr marL="0" marR="0" marT="27305" marB="0"/>
                </a:tc>
                <a:extLst>
                  <a:ext uri="{0D108BD9-81ED-4DB2-BD59-A6C34878D82A}">
                    <a16:rowId xmlns="" xmlns:a16="http://schemas.microsoft.com/office/drawing/2014/main" val="10003"/>
                  </a:ext>
                </a:extLst>
              </a:tr>
              <a:tr h="553872">
                <a:tc>
                  <a:txBody>
                    <a:bodyPr/>
                    <a:lstStyle/>
                    <a:p>
                      <a:pPr marR="44450" algn="r">
                        <a:lnSpc>
                          <a:spcPct val="100000"/>
                        </a:lnSpc>
                        <a:spcBef>
                          <a:spcPts val="390"/>
                        </a:spcBef>
                      </a:pPr>
                      <a:r>
                        <a:rPr sz="900" spc="-5" dirty="0">
                          <a:latin typeface="Comic Sans MS"/>
                          <a:cs typeface="Comic Sans MS"/>
                        </a:rPr>
                        <a:t>86</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49530" marB="0"/>
                </a:tc>
                <a:tc>
                  <a:txBody>
                    <a:bodyPr/>
                    <a:lstStyle/>
                    <a:p>
                      <a:pPr marL="52069" marR="119380" indent="-635" algn="just">
                        <a:lnSpc>
                          <a:spcPct val="116100"/>
                        </a:lnSpc>
                        <a:spcBef>
                          <a:spcPts val="215"/>
                        </a:spcBef>
                      </a:pPr>
                      <a:r>
                        <a:rPr sz="900" spc="-5" dirty="0">
                          <a:latin typeface="Comic Sans MS"/>
                          <a:cs typeface="Comic Sans MS"/>
                        </a:rPr>
                        <a:t>Relé de bloqueo, dispara a los </a:t>
                      </a:r>
                      <a:r>
                        <a:rPr sz="900" spc="-5" dirty="0" err="1">
                          <a:latin typeface="Comic Sans MS"/>
                          <a:cs typeface="Comic Sans MS"/>
                        </a:rPr>
                        <a:t>interruptores</a:t>
                      </a:r>
                      <a:r>
                        <a:rPr lang="es-AR" sz="900" spc="-5" dirty="0">
                          <a:latin typeface="Comic Sans MS"/>
                          <a:cs typeface="Comic Sans MS"/>
                        </a:rPr>
                        <a:t> </a:t>
                      </a:r>
                      <a:r>
                        <a:rPr sz="900" spc="-5" dirty="0">
                          <a:latin typeface="Comic Sans MS"/>
                          <a:cs typeface="Comic Sans MS"/>
                        </a:rPr>
                        <a:t>del generador e inicializa el timer de </a:t>
                      </a:r>
                      <a:r>
                        <a:rPr sz="900" spc="-5" dirty="0" err="1">
                          <a:latin typeface="Comic Sans MS"/>
                          <a:cs typeface="Comic Sans MS"/>
                        </a:rPr>
                        <a:t>falla</a:t>
                      </a:r>
                      <a:r>
                        <a:rPr sz="900" spc="-5" dirty="0">
                          <a:latin typeface="Comic Sans MS"/>
                          <a:cs typeface="Comic Sans MS"/>
                        </a:rPr>
                        <a:t> de</a:t>
                      </a:r>
                      <a:r>
                        <a:rPr lang="es-AR" sz="900" spc="-5" dirty="0">
                          <a:latin typeface="Comic Sans MS"/>
                          <a:cs typeface="Comic Sans MS"/>
                        </a:rPr>
                        <a:t> </a:t>
                      </a:r>
                      <a:r>
                        <a:rPr sz="900" spc="-5" dirty="0" err="1">
                          <a:latin typeface="Comic Sans MS"/>
                          <a:cs typeface="Comic Sans MS"/>
                        </a:rPr>
                        <a:t>interruptor</a:t>
                      </a:r>
                      <a:r>
                        <a:rPr sz="900" spc="-5" dirty="0">
                          <a:latin typeface="Comic Sans MS"/>
                          <a:cs typeface="Comic Sans MS"/>
                        </a:rPr>
                        <a:t>.</a:t>
                      </a:r>
                      <a:endParaRPr sz="900" dirty="0">
                        <a:latin typeface="Comic Sans MS"/>
                        <a:cs typeface="Comic Sans MS"/>
                      </a:endParaRPr>
                    </a:p>
                  </a:txBody>
                  <a:tcPr marL="0" marR="0" marT="27305" marB="0"/>
                </a:tc>
                <a:extLst>
                  <a:ext uri="{0D108BD9-81ED-4DB2-BD59-A6C34878D82A}">
                    <a16:rowId xmlns="" xmlns:a16="http://schemas.microsoft.com/office/drawing/2014/main" val="10004"/>
                  </a:ext>
                </a:extLst>
              </a:tr>
              <a:tr h="197337">
                <a:tc>
                  <a:txBody>
                    <a:bodyPr/>
                    <a:lstStyle/>
                    <a:p>
                      <a:pPr marR="44450" algn="r">
                        <a:lnSpc>
                          <a:spcPts val="1060"/>
                        </a:lnSpc>
                        <a:spcBef>
                          <a:spcPts val="390"/>
                        </a:spcBef>
                      </a:pPr>
                      <a:r>
                        <a:rPr sz="900" spc="-5" dirty="0">
                          <a:latin typeface="Comic Sans MS"/>
                          <a:cs typeface="Comic Sans MS"/>
                        </a:rPr>
                        <a:t>94</a:t>
                      </a:r>
                      <a:r>
                        <a:rPr sz="900" spc="210" dirty="0">
                          <a:latin typeface="Comic Sans MS"/>
                          <a:cs typeface="Comic Sans MS"/>
                        </a:rPr>
                        <a:t> </a:t>
                      </a:r>
                      <a:r>
                        <a:rPr sz="900" spc="-5" dirty="0">
                          <a:latin typeface="Comic Sans MS"/>
                          <a:cs typeface="Comic Sans MS"/>
                        </a:rPr>
                        <a:t>-</a:t>
                      </a:r>
                      <a:endParaRPr sz="900">
                        <a:latin typeface="Comic Sans MS"/>
                        <a:cs typeface="Comic Sans MS"/>
                      </a:endParaRPr>
                    </a:p>
                  </a:txBody>
                  <a:tcPr marL="0" marR="0" marT="49530" marB="0"/>
                </a:tc>
                <a:tc>
                  <a:txBody>
                    <a:bodyPr/>
                    <a:lstStyle/>
                    <a:p>
                      <a:pPr marL="52069">
                        <a:lnSpc>
                          <a:spcPts val="1060"/>
                        </a:lnSpc>
                        <a:spcBef>
                          <a:spcPts val="390"/>
                        </a:spcBef>
                      </a:pPr>
                      <a:r>
                        <a:rPr sz="900" spc="-5" dirty="0">
                          <a:latin typeface="Comic Sans MS"/>
                          <a:cs typeface="Comic Sans MS"/>
                        </a:rPr>
                        <a:t>Relé</a:t>
                      </a:r>
                      <a:r>
                        <a:rPr sz="900" spc="5"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disparo,</a:t>
                      </a:r>
                      <a:r>
                        <a:rPr sz="900" spc="10" dirty="0">
                          <a:latin typeface="Comic Sans MS"/>
                          <a:cs typeface="Comic Sans MS"/>
                        </a:rPr>
                        <a:t> </a:t>
                      </a:r>
                      <a:r>
                        <a:rPr sz="900" spc="-5" dirty="0">
                          <a:latin typeface="Comic Sans MS"/>
                          <a:cs typeface="Comic Sans MS"/>
                        </a:rPr>
                        <a:t>de</a:t>
                      </a:r>
                      <a:r>
                        <a:rPr sz="900" spc="5" dirty="0">
                          <a:latin typeface="Comic Sans MS"/>
                          <a:cs typeface="Comic Sans MS"/>
                        </a:rPr>
                        <a:t> </a:t>
                      </a:r>
                      <a:r>
                        <a:rPr sz="900" spc="-5" dirty="0">
                          <a:latin typeface="Comic Sans MS"/>
                          <a:cs typeface="Comic Sans MS"/>
                        </a:rPr>
                        <a:t>armadura,</a:t>
                      </a:r>
                      <a:r>
                        <a:rPr sz="900" spc="5" dirty="0">
                          <a:latin typeface="Comic Sans MS"/>
                          <a:cs typeface="Comic Sans MS"/>
                        </a:rPr>
                        <a:t> </a:t>
                      </a:r>
                      <a:r>
                        <a:rPr sz="900" spc="-5" dirty="0">
                          <a:latin typeface="Comic Sans MS"/>
                          <a:cs typeface="Comic Sans MS"/>
                        </a:rPr>
                        <a:t>de</a:t>
                      </a:r>
                      <a:r>
                        <a:rPr sz="900" spc="10" dirty="0">
                          <a:latin typeface="Comic Sans MS"/>
                          <a:cs typeface="Comic Sans MS"/>
                        </a:rPr>
                        <a:t> </a:t>
                      </a:r>
                      <a:r>
                        <a:rPr sz="900" spc="-5" dirty="0">
                          <a:latin typeface="Comic Sans MS"/>
                          <a:cs typeface="Comic Sans MS"/>
                        </a:rPr>
                        <a:t>alta</a:t>
                      </a:r>
                      <a:r>
                        <a:rPr sz="900" spc="5" dirty="0">
                          <a:latin typeface="Comic Sans MS"/>
                          <a:cs typeface="Comic Sans MS"/>
                        </a:rPr>
                        <a:t> </a:t>
                      </a:r>
                      <a:r>
                        <a:rPr sz="900" spc="-5" dirty="0">
                          <a:latin typeface="Comic Sans MS"/>
                          <a:cs typeface="Comic Sans MS"/>
                        </a:rPr>
                        <a:t>rapidez.</a:t>
                      </a:r>
                      <a:endParaRPr sz="900" dirty="0">
                        <a:latin typeface="Comic Sans MS"/>
                        <a:cs typeface="Comic Sans MS"/>
                      </a:endParaRPr>
                    </a:p>
                  </a:txBody>
                  <a:tcPr marL="0" marR="0" marT="49530" marB="0"/>
                </a:tc>
                <a:extLst>
                  <a:ext uri="{0D108BD9-81ED-4DB2-BD59-A6C34878D82A}">
                    <a16:rowId xmlns="" xmlns:a16="http://schemas.microsoft.com/office/drawing/2014/main" val="10005"/>
                  </a:ext>
                </a:extLst>
              </a:tr>
            </a:tbl>
          </a:graphicData>
        </a:graphic>
      </p:graphicFrame>
      <p:sp>
        <p:nvSpPr>
          <p:cNvPr id="61" name="CuadroTexto 60">
            <a:extLst>
              <a:ext uri="{FF2B5EF4-FFF2-40B4-BE49-F238E27FC236}">
                <a16:creationId xmlns="" xmlns:a16="http://schemas.microsoft.com/office/drawing/2014/main" id="{52156D14-D3C2-43B0-BFA8-275476351B23}"/>
              </a:ext>
            </a:extLst>
          </p:cNvPr>
          <p:cNvSpPr txBox="1"/>
          <p:nvPr/>
        </p:nvSpPr>
        <p:spPr>
          <a:xfrm>
            <a:off x="4773592" y="8382000"/>
            <a:ext cx="7044438" cy="707886"/>
          </a:xfrm>
          <a:prstGeom prst="rect">
            <a:avLst/>
          </a:prstGeom>
          <a:noFill/>
        </p:spPr>
        <p:txBody>
          <a:bodyPr wrap="square">
            <a:spAutoFit/>
          </a:bodyPr>
          <a:lstStyle/>
          <a:p>
            <a:pPr marL="102235" algn="ctr">
              <a:spcBef>
                <a:spcPts val="95"/>
              </a:spcBef>
            </a:pPr>
            <a:r>
              <a:rPr lang="es-AR" sz="2000" b="1" spc="-5" dirty="0">
                <a:latin typeface="Comic Sans MS"/>
                <a:cs typeface="Comic Sans MS"/>
              </a:rPr>
              <a:t>Figura</a:t>
            </a:r>
            <a:r>
              <a:rPr lang="es-AR" sz="2000" b="1" dirty="0">
                <a:latin typeface="Comic Sans MS"/>
                <a:cs typeface="Comic Sans MS"/>
              </a:rPr>
              <a:t> </a:t>
            </a:r>
            <a:r>
              <a:rPr lang="es-AR" sz="2000" b="1" spc="-5" dirty="0">
                <a:latin typeface="Comic Sans MS"/>
                <a:cs typeface="Comic Sans MS"/>
              </a:rPr>
              <a:t>5.</a:t>
            </a:r>
            <a:r>
              <a:rPr lang="es-AR" sz="2000" b="1" spc="250" dirty="0">
                <a:latin typeface="Comic Sans MS"/>
                <a:cs typeface="Comic Sans MS"/>
              </a:rPr>
              <a:t> </a:t>
            </a:r>
            <a:r>
              <a:rPr lang="es-AR" sz="2000" b="1" spc="-5" dirty="0">
                <a:latin typeface="Comic Sans MS"/>
                <a:cs typeface="Comic Sans MS"/>
              </a:rPr>
              <a:t>Lógica</a:t>
            </a:r>
            <a:r>
              <a:rPr lang="es-AR" sz="2000" b="1" spc="5" dirty="0">
                <a:latin typeface="Comic Sans MS"/>
                <a:cs typeface="Comic Sans MS"/>
              </a:rPr>
              <a:t> </a:t>
            </a:r>
            <a:r>
              <a:rPr lang="es-AR" sz="2000" b="1" spc="-5" dirty="0">
                <a:latin typeface="Comic Sans MS"/>
                <a:cs typeface="Comic Sans MS"/>
              </a:rPr>
              <a:t>de</a:t>
            </a:r>
            <a:r>
              <a:rPr lang="es-AR" sz="2000" b="1" spc="5" dirty="0">
                <a:latin typeface="Comic Sans MS"/>
                <a:cs typeface="Comic Sans MS"/>
              </a:rPr>
              <a:t> </a:t>
            </a:r>
            <a:r>
              <a:rPr lang="es-AR" sz="2000" b="1" spc="-5" dirty="0" err="1">
                <a:latin typeface="Comic Sans MS"/>
                <a:cs typeface="Comic Sans MS"/>
              </a:rPr>
              <a:t>sobrecorriente</a:t>
            </a:r>
            <a:r>
              <a:rPr lang="es-AR" sz="2000" b="1" spc="5" dirty="0">
                <a:latin typeface="Comic Sans MS"/>
                <a:cs typeface="Comic Sans MS"/>
              </a:rPr>
              <a:t> </a:t>
            </a:r>
            <a:r>
              <a:rPr lang="es-AR" sz="2000" b="1" spc="-5" dirty="0">
                <a:latin typeface="Comic Sans MS"/>
                <a:cs typeface="Comic Sans MS"/>
              </a:rPr>
              <a:t>supervisada</a:t>
            </a:r>
            <a:r>
              <a:rPr lang="es-AR" sz="2000" b="1" spc="5" dirty="0">
                <a:latin typeface="Comic Sans MS"/>
                <a:cs typeface="Comic Sans MS"/>
              </a:rPr>
              <a:t> </a:t>
            </a:r>
            <a:r>
              <a:rPr lang="es-AR" sz="2000" b="1" spc="-5" dirty="0">
                <a:latin typeface="Comic Sans MS"/>
                <a:cs typeface="Comic Sans MS"/>
              </a:rPr>
              <a:t>por</a:t>
            </a:r>
            <a:r>
              <a:rPr lang="es-AR" sz="2000" b="1" spc="10" dirty="0">
                <a:latin typeface="Comic Sans MS"/>
                <a:cs typeface="Comic Sans MS"/>
              </a:rPr>
              <a:t> </a:t>
            </a:r>
            <a:r>
              <a:rPr lang="es-AR" sz="2000" b="1" spc="-5" dirty="0">
                <a:latin typeface="Comic Sans MS"/>
                <a:cs typeface="Comic Sans MS"/>
              </a:rPr>
              <a:t>tensión</a:t>
            </a:r>
            <a:endParaRPr lang="es-AR" sz="2000" b="1" dirty="0">
              <a:latin typeface="Comic Sans MS"/>
              <a:cs typeface="Comic Sans MS"/>
            </a:endParaRPr>
          </a:p>
        </p:txBody>
      </p:sp>
      <p:pic>
        <p:nvPicPr>
          <p:cNvPr id="5" name="Imagen 4">
            <a:extLst>
              <a:ext uri="{FF2B5EF4-FFF2-40B4-BE49-F238E27FC236}">
                <a16:creationId xmlns="" xmlns:a16="http://schemas.microsoft.com/office/drawing/2014/main" id="{2A3EF6E3-C9A2-4257-AC33-9E9933F38643}"/>
              </a:ext>
            </a:extLst>
          </p:cNvPr>
          <p:cNvPicPr>
            <a:picLocks noChangeAspect="1"/>
          </p:cNvPicPr>
          <p:nvPr/>
        </p:nvPicPr>
        <p:blipFill rotWithShape="1">
          <a:blip r:embed="rId17"/>
          <a:srcRect b="3891"/>
          <a:stretch/>
        </p:blipFill>
        <p:spPr>
          <a:xfrm>
            <a:off x="11988800" y="358600"/>
            <a:ext cx="4953000" cy="9446569"/>
          </a:xfrm>
          <a:prstGeom prst="rect">
            <a:avLst/>
          </a:prstGeom>
        </p:spPr>
      </p:pic>
    </p:spTree>
    <p:extLst>
      <p:ext uri="{BB962C8B-B14F-4D97-AF65-F5344CB8AC3E}">
        <p14:creationId xmlns="" xmlns:p14="http://schemas.microsoft.com/office/powerpoint/2010/main" val="170067308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object 19"/>
          <p:cNvSpPr txBox="1"/>
          <p:nvPr/>
        </p:nvSpPr>
        <p:spPr>
          <a:xfrm>
            <a:off x="330200" y="533400"/>
            <a:ext cx="11049000" cy="8117479"/>
          </a:xfrm>
          <a:prstGeom prst="rect">
            <a:avLst/>
          </a:prstGeom>
        </p:spPr>
        <p:txBody>
          <a:bodyPr vert="horz" wrap="square" lIns="0" tIns="12700" rIns="0" bIns="0" rtlCol="0">
            <a:spAutoFit/>
          </a:bodyPr>
          <a:lstStyle/>
          <a:p>
            <a:pPr marL="12700" marR="5080" algn="just">
              <a:spcBef>
                <a:spcPts val="100"/>
              </a:spcBef>
            </a:pPr>
            <a:r>
              <a:rPr lang="es-MX" sz="2400" spc="-5" dirty="0">
                <a:latin typeface="Comic Sans MS"/>
                <a:cs typeface="Comic Sans MS"/>
              </a:rPr>
              <a:t>El </a:t>
            </a:r>
            <a:r>
              <a:rPr lang="es-MX" sz="2400" spc="-5" dirty="0" err="1">
                <a:latin typeface="Comic Sans MS"/>
                <a:cs typeface="Comic Sans MS"/>
              </a:rPr>
              <a:t>timer</a:t>
            </a:r>
            <a:r>
              <a:rPr lang="es-MX" sz="2400" spc="-5" dirty="0">
                <a:latin typeface="Comic Sans MS"/>
                <a:cs typeface="Comic Sans MS"/>
              </a:rPr>
              <a:t> 62-1</a:t>
            </a:r>
            <a:r>
              <a:rPr lang="es-MX" sz="2400" spc="130" dirty="0">
                <a:latin typeface="Comic Sans MS"/>
                <a:cs typeface="Comic Sans MS"/>
              </a:rPr>
              <a:t> </a:t>
            </a:r>
            <a:r>
              <a:rPr lang="es-MX" sz="2400" spc="-5" dirty="0">
                <a:latin typeface="Comic Sans MS"/>
                <a:cs typeface="Comic Sans MS"/>
              </a:rPr>
              <a:t>deshabilita</a:t>
            </a:r>
            <a:r>
              <a:rPr lang="es-MX" sz="2400" spc="135" dirty="0">
                <a:latin typeface="Comic Sans MS"/>
                <a:cs typeface="Comic Sans MS"/>
              </a:rPr>
              <a:t> </a:t>
            </a:r>
            <a:r>
              <a:rPr lang="es-MX" sz="2400" spc="-5" dirty="0">
                <a:latin typeface="Comic Sans MS"/>
                <a:cs typeface="Comic Sans MS"/>
              </a:rPr>
              <a:t>el</a:t>
            </a:r>
            <a:r>
              <a:rPr lang="es-MX" sz="2400" spc="130" dirty="0">
                <a:latin typeface="Comic Sans MS"/>
                <a:cs typeface="Comic Sans MS"/>
              </a:rPr>
              <a:t> </a:t>
            </a:r>
            <a:r>
              <a:rPr lang="es-MX" sz="2400" spc="-5" dirty="0">
                <a:latin typeface="Comic Sans MS"/>
                <a:cs typeface="Comic Sans MS"/>
              </a:rPr>
              <a:t>disparo</a:t>
            </a:r>
            <a:r>
              <a:rPr lang="es-MX" sz="2400" spc="135" dirty="0">
                <a:latin typeface="Comic Sans MS"/>
                <a:cs typeface="Comic Sans MS"/>
              </a:rPr>
              <a:t> </a:t>
            </a:r>
            <a:r>
              <a:rPr lang="es-MX" sz="2400" spc="-5" dirty="0">
                <a:latin typeface="Comic Sans MS"/>
                <a:cs typeface="Comic Sans MS"/>
              </a:rPr>
              <a:t>por</a:t>
            </a:r>
            <a:r>
              <a:rPr lang="es-MX" sz="2400" spc="135" dirty="0">
                <a:latin typeface="Comic Sans MS"/>
                <a:cs typeface="Comic Sans MS"/>
              </a:rPr>
              <a:t> </a:t>
            </a:r>
            <a:r>
              <a:rPr lang="es-MX" sz="2400" spc="-5" dirty="0">
                <a:latin typeface="Comic Sans MS"/>
                <a:cs typeface="Comic Sans MS"/>
              </a:rPr>
              <a:t>relés</a:t>
            </a:r>
            <a:r>
              <a:rPr lang="es-MX" sz="2400" spc="130" dirty="0">
                <a:latin typeface="Comic Sans MS"/>
                <a:cs typeface="Comic Sans MS"/>
              </a:rPr>
              <a:t> </a:t>
            </a:r>
            <a:r>
              <a:rPr lang="es-MX" sz="2400" spc="-5" dirty="0">
                <a:latin typeface="Comic Sans MS"/>
                <a:cs typeface="Comic Sans MS"/>
              </a:rPr>
              <a:t>de</a:t>
            </a:r>
            <a:r>
              <a:rPr lang="es-MX" sz="2400" spc="145" dirty="0">
                <a:latin typeface="Comic Sans MS"/>
                <a:cs typeface="Comic Sans MS"/>
              </a:rPr>
              <a:t> </a:t>
            </a:r>
            <a:r>
              <a:rPr lang="es-MX" sz="2400" spc="-5" dirty="0" err="1">
                <a:latin typeface="Comic Sans MS"/>
                <a:cs typeface="Comic Sans MS"/>
              </a:rPr>
              <a:t>sobrecorriente</a:t>
            </a:r>
            <a:r>
              <a:rPr lang="es-MX" sz="2400" spc="-5" dirty="0">
                <a:latin typeface="Comic Sans MS"/>
                <a:cs typeface="Comic Sans MS"/>
              </a:rPr>
              <a:t> (50) después de que la tensión regresa a la normalidad antes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sincronización.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err="1">
                <a:latin typeface="Comic Sans MS"/>
                <a:cs typeface="Comic Sans MS"/>
              </a:rPr>
              <a:t>timer</a:t>
            </a:r>
            <a:r>
              <a:rPr lang="es-MX" sz="2400" dirty="0">
                <a:latin typeface="Comic Sans MS"/>
                <a:cs typeface="Comic Sans MS"/>
              </a:rPr>
              <a:t> </a:t>
            </a:r>
            <a:r>
              <a:rPr lang="es-MX" sz="2400" spc="-5" dirty="0">
                <a:latin typeface="Comic Sans MS"/>
                <a:cs typeface="Comic Sans MS"/>
              </a:rPr>
              <a:t>62-2</a:t>
            </a:r>
            <a:r>
              <a:rPr lang="es-MX" sz="2400" dirty="0">
                <a:latin typeface="Comic Sans MS"/>
                <a:cs typeface="Comic Sans MS"/>
              </a:rPr>
              <a:t> </a:t>
            </a:r>
            <a:r>
              <a:rPr lang="es-MX" sz="2400" spc="-5" dirty="0">
                <a:latin typeface="Comic Sans MS"/>
                <a:cs typeface="Comic Sans MS"/>
              </a:rPr>
              <a:t>habilita</a:t>
            </a:r>
            <a:r>
              <a:rPr lang="es-MX" sz="2400" dirty="0">
                <a:latin typeface="Comic Sans MS"/>
                <a:cs typeface="Comic Sans MS"/>
              </a:rPr>
              <a:t> </a:t>
            </a:r>
            <a:r>
              <a:rPr lang="es-MX" sz="2400" spc="-5" dirty="0">
                <a:latin typeface="Comic Sans MS"/>
                <a:cs typeface="Comic Sans MS"/>
              </a:rPr>
              <a:t>el disparo por </a:t>
            </a:r>
            <a:r>
              <a:rPr lang="es-MX" sz="2400" spc="-5" dirty="0" err="1">
                <a:latin typeface="Comic Sans MS"/>
                <a:cs typeface="Comic Sans MS"/>
              </a:rPr>
              <a:t>sobrecorriente</a:t>
            </a:r>
            <a:r>
              <a:rPr lang="es-MX" sz="2400" spc="-5" dirty="0">
                <a:latin typeface="Comic Sans MS"/>
                <a:cs typeface="Comic Sans MS"/>
              </a:rPr>
              <a:t> cuando la tensión cae abajo del 85% del normal cuando la máquina es removida de servicio.</a:t>
            </a:r>
            <a:r>
              <a:rPr lang="es-MX" sz="2400" dirty="0">
                <a:latin typeface="Comic Sans MS"/>
                <a:cs typeface="Comic Sans MS"/>
              </a:rPr>
              <a:t> </a:t>
            </a:r>
            <a:endParaRPr lang="es-MX" sz="900" dirty="0">
              <a:latin typeface="Comic Sans MS"/>
              <a:cs typeface="Comic Sans MS"/>
            </a:endParaRPr>
          </a:p>
          <a:p>
            <a:pPr marL="12700" marR="5715" algn="just"/>
            <a:r>
              <a:rPr lang="es-MX" sz="2400" spc="-5" dirty="0">
                <a:latin typeface="Comic Sans MS"/>
                <a:cs typeface="Comic Sans MS"/>
              </a:rPr>
              <a:t>El</a:t>
            </a:r>
            <a:r>
              <a:rPr lang="es-MX" sz="2400" dirty="0">
                <a:latin typeface="Comic Sans MS"/>
                <a:cs typeface="Comic Sans MS"/>
              </a:rPr>
              <a:t> </a:t>
            </a:r>
            <a:r>
              <a:rPr lang="es-MX" sz="2400" spc="-5" dirty="0" err="1">
                <a:latin typeface="Comic Sans MS"/>
                <a:cs typeface="Comic Sans MS"/>
              </a:rPr>
              <a:t>timer</a:t>
            </a:r>
            <a:r>
              <a:rPr lang="es-MX" sz="2400" dirty="0">
                <a:latin typeface="Comic Sans MS"/>
                <a:cs typeface="Comic Sans MS"/>
              </a:rPr>
              <a:t> </a:t>
            </a:r>
            <a:r>
              <a:rPr lang="es-MX" sz="2400" spc="-5" dirty="0">
                <a:latin typeface="Comic Sans MS"/>
                <a:cs typeface="Comic Sans MS"/>
              </a:rPr>
              <a:t>62-2</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ajustado</a:t>
            </a:r>
            <a:r>
              <a:rPr lang="es-MX" sz="2400" dirty="0">
                <a:latin typeface="Comic Sans MS"/>
                <a:cs typeface="Comic Sans MS"/>
              </a:rPr>
              <a:t> </a:t>
            </a:r>
            <a:r>
              <a:rPr lang="es-MX" sz="2400" spc="-5" dirty="0">
                <a:latin typeface="Comic Sans MS"/>
                <a:cs typeface="Comic Sans MS"/>
              </a:rPr>
              <a:t>con</a:t>
            </a:r>
            <a:r>
              <a:rPr lang="es-MX" sz="2400" spc="254" dirty="0">
                <a:latin typeface="Comic Sans MS"/>
                <a:cs typeface="Comic Sans MS"/>
              </a:rPr>
              <a:t> </a:t>
            </a:r>
            <a:r>
              <a:rPr lang="es-MX" sz="2400" spc="-5" dirty="0">
                <a:latin typeface="Comic Sans MS"/>
                <a:cs typeface="Comic Sans MS"/>
              </a:rPr>
              <a:t>suficiente retardo</a:t>
            </a:r>
            <a:r>
              <a:rPr lang="es-MX" sz="2400" spc="130" dirty="0">
                <a:latin typeface="Comic Sans MS"/>
                <a:cs typeface="Comic Sans MS"/>
              </a:rPr>
              <a:t> </a:t>
            </a:r>
            <a:r>
              <a:rPr lang="es-MX" sz="2400" spc="-5" dirty="0">
                <a:latin typeface="Comic Sans MS"/>
                <a:cs typeface="Comic Sans MS"/>
              </a:rPr>
              <a:t>(generalmente</a:t>
            </a:r>
            <a:r>
              <a:rPr lang="es-MX" sz="2400" spc="135" dirty="0">
                <a:latin typeface="Comic Sans MS"/>
                <a:cs typeface="Comic Sans MS"/>
              </a:rPr>
              <a:t> </a:t>
            </a:r>
            <a:r>
              <a:rPr lang="es-MX" sz="2400" spc="-5" dirty="0">
                <a:latin typeface="Comic Sans MS"/>
                <a:cs typeface="Comic Sans MS"/>
              </a:rPr>
              <a:t>dos</a:t>
            </a:r>
            <a:r>
              <a:rPr lang="es-MX" sz="2400" spc="120" dirty="0">
                <a:latin typeface="Comic Sans MS"/>
                <a:cs typeface="Comic Sans MS"/>
              </a:rPr>
              <a:t> </a:t>
            </a:r>
            <a:r>
              <a:rPr lang="es-MX" sz="2400" spc="-5" dirty="0">
                <a:latin typeface="Comic Sans MS"/>
                <a:cs typeface="Comic Sans MS"/>
              </a:rPr>
              <a:t>segundos)</a:t>
            </a:r>
            <a:r>
              <a:rPr lang="es-MX" sz="2400" spc="125" dirty="0">
                <a:latin typeface="Comic Sans MS"/>
                <a:cs typeface="Comic Sans MS"/>
              </a:rPr>
              <a:t> </a:t>
            </a:r>
            <a:r>
              <a:rPr lang="es-MX" sz="2400" spc="-5" dirty="0">
                <a:latin typeface="Comic Sans MS"/>
                <a:cs typeface="Comic Sans MS"/>
              </a:rPr>
              <a:t>para</a:t>
            </a:r>
            <a:r>
              <a:rPr lang="es-MX" sz="2400" spc="125" dirty="0">
                <a:latin typeface="Comic Sans MS"/>
                <a:cs typeface="Comic Sans MS"/>
              </a:rPr>
              <a:t> </a:t>
            </a:r>
            <a:r>
              <a:rPr lang="es-MX" sz="2400" spc="-5" dirty="0">
                <a:latin typeface="Comic Sans MS"/>
                <a:cs typeface="Comic Sans MS"/>
              </a:rPr>
              <a:t>prevenir</a:t>
            </a:r>
            <a:r>
              <a:rPr lang="es-MX" sz="2400" spc="125" dirty="0">
                <a:latin typeface="Comic Sans MS"/>
                <a:cs typeface="Comic Sans MS"/>
              </a:rPr>
              <a:t> </a:t>
            </a:r>
            <a:r>
              <a:rPr lang="es-MX" sz="2400" spc="-5" dirty="0">
                <a:latin typeface="Comic Sans MS"/>
                <a:cs typeface="Comic Sans MS"/>
              </a:rPr>
              <a:t>que habilite a los relés de </a:t>
            </a:r>
            <a:r>
              <a:rPr lang="es-MX" sz="2400" spc="-5" dirty="0" err="1">
                <a:latin typeface="Comic Sans MS"/>
                <a:cs typeface="Comic Sans MS"/>
              </a:rPr>
              <a:t>sobrecorriente</a:t>
            </a:r>
            <a:r>
              <a:rPr lang="es-MX" sz="2400" spc="-5" dirty="0">
                <a:latin typeface="Comic Sans MS"/>
                <a:cs typeface="Comic Sans MS"/>
              </a:rPr>
              <a:t> para fallas en el sistema de potencia o en los auxiliares de la unidad las cuales</a:t>
            </a:r>
            <a:r>
              <a:rPr lang="es-MX" sz="2400" dirty="0">
                <a:latin typeface="Comic Sans MS"/>
                <a:cs typeface="Comic Sans MS"/>
              </a:rPr>
              <a:t> </a:t>
            </a:r>
            <a:r>
              <a:rPr lang="es-MX" sz="2400" spc="-5" dirty="0">
                <a:latin typeface="Comic Sans MS"/>
                <a:cs typeface="Comic Sans MS"/>
              </a:rPr>
              <a:t>podrían</a:t>
            </a:r>
            <a:r>
              <a:rPr lang="es-MX" sz="2400" dirty="0">
                <a:latin typeface="Comic Sans MS"/>
                <a:cs typeface="Comic Sans MS"/>
              </a:rPr>
              <a:t> </a:t>
            </a:r>
            <a:r>
              <a:rPr lang="es-MX" sz="2400" spc="-5" dirty="0">
                <a:latin typeface="Comic Sans MS"/>
                <a:cs typeface="Comic Sans MS"/>
              </a:rPr>
              <a:t>llevar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terminales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máquina abajo del nivel de 85%.</a:t>
            </a:r>
            <a:r>
              <a:rPr lang="es-MX" sz="2400" dirty="0">
                <a:latin typeface="Comic Sans MS"/>
                <a:cs typeface="Comic Sans MS"/>
              </a:rPr>
              <a:t> </a:t>
            </a:r>
            <a:r>
              <a:rPr lang="es-MX" sz="2400" spc="-5" dirty="0">
                <a:latin typeface="Comic Sans MS"/>
                <a:cs typeface="Comic Sans MS"/>
              </a:rPr>
              <a:t>El esquema se repondrá cuando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aplicado</a:t>
            </a:r>
            <a:r>
              <a:rPr lang="es-MX" sz="2400" dirty="0">
                <a:latin typeface="Comic Sans MS"/>
                <a:cs typeface="Comic Sans MS"/>
              </a:rPr>
              <a:t> </a:t>
            </a:r>
            <a:r>
              <a:rPr lang="es-MX" sz="2400" spc="-5" dirty="0">
                <a:latin typeface="Comic Sans MS"/>
                <a:cs typeface="Comic Sans MS"/>
              </a:rPr>
              <a:t>para desarrollar su tensión nominal antes de la sincronización. Así,</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arqueo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justo</a:t>
            </a:r>
            <a:r>
              <a:rPr lang="es-MX" sz="2400" dirty="0">
                <a:latin typeface="Comic Sans MS"/>
                <a:cs typeface="Comic Sans MS"/>
              </a:rPr>
              <a:t> </a:t>
            </a:r>
            <a:r>
              <a:rPr lang="es-MX" sz="2400" spc="-5" dirty="0">
                <a:latin typeface="Comic Sans MS"/>
                <a:cs typeface="Comic Sans MS"/>
              </a:rPr>
              <a:t>antes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sincronización</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será detectado.</a:t>
            </a:r>
            <a:r>
              <a:rPr lang="es-MX" sz="2400" dirty="0">
                <a:latin typeface="Comic Sans MS"/>
                <a:cs typeface="Comic Sans MS"/>
              </a:rPr>
              <a:t> </a:t>
            </a:r>
            <a:r>
              <a:rPr lang="es-MX" sz="2400" spc="-5" dirty="0">
                <a:latin typeface="Comic Sans MS"/>
                <a:cs typeface="Comic Sans MS"/>
              </a:rPr>
              <a:t>Protección adicional, como se describe en la siguiente</a:t>
            </a:r>
            <a:r>
              <a:rPr lang="es-MX" sz="2400" spc="15" dirty="0">
                <a:latin typeface="Comic Sans MS"/>
                <a:cs typeface="Comic Sans MS"/>
              </a:rPr>
              <a:t> </a:t>
            </a:r>
            <a:r>
              <a:rPr lang="es-MX" sz="2400" spc="-5" dirty="0">
                <a:latin typeface="Comic Sans MS"/>
                <a:cs typeface="Comic Sans MS"/>
              </a:rPr>
              <a:t>sección,</a:t>
            </a:r>
            <a:r>
              <a:rPr lang="es-MX" sz="2400" spc="15" dirty="0">
                <a:latin typeface="Comic Sans MS"/>
                <a:cs typeface="Comic Sans MS"/>
              </a:rPr>
              <a:t> </a:t>
            </a:r>
            <a:r>
              <a:rPr lang="es-MX" sz="2400" spc="-5" dirty="0">
                <a:latin typeface="Comic Sans MS"/>
                <a:cs typeface="Comic Sans MS"/>
              </a:rPr>
              <a:t>debe</a:t>
            </a:r>
            <a:r>
              <a:rPr lang="es-MX" sz="2400" spc="15" dirty="0">
                <a:latin typeface="Comic Sans MS"/>
                <a:cs typeface="Comic Sans MS"/>
              </a:rPr>
              <a:t> </a:t>
            </a:r>
            <a:r>
              <a:rPr lang="es-MX" sz="2400" spc="-5" dirty="0">
                <a:latin typeface="Comic Sans MS"/>
                <a:cs typeface="Comic Sans MS"/>
              </a:rPr>
              <a:t>ser</a:t>
            </a:r>
            <a:r>
              <a:rPr lang="es-MX" sz="2400" spc="15" dirty="0">
                <a:latin typeface="Comic Sans MS"/>
                <a:cs typeface="Comic Sans MS"/>
              </a:rPr>
              <a:t> </a:t>
            </a:r>
            <a:r>
              <a:rPr lang="es-MX" sz="2400" spc="-5" dirty="0">
                <a:latin typeface="Comic Sans MS"/>
                <a:cs typeface="Comic Sans MS"/>
              </a:rPr>
              <a:t>instalada</a:t>
            </a:r>
            <a:r>
              <a:rPr lang="es-MX" sz="2400" spc="15" dirty="0">
                <a:latin typeface="Comic Sans MS"/>
                <a:cs typeface="Comic Sans MS"/>
              </a:rPr>
              <a:t> </a:t>
            </a:r>
            <a:r>
              <a:rPr lang="es-MX" sz="2400" spc="-5" dirty="0">
                <a:latin typeface="Comic Sans MS"/>
                <a:cs typeface="Comic Sans MS"/>
              </a:rPr>
              <a:t>para</a:t>
            </a:r>
            <a:r>
              <a:rPr lang="es-MX" sz="2400" spc="15" dirty="0">
                <a:latin typeface="Comic Sans MS"/>
                <a:cs typeface="Comic Sans MS"/>
              </a:rPr>
              <a:t> </a:t>
            </a:r>
            <a:r>
              <a:rPr lang="es-MX" sz="2400" spc="-5" dirty="0">
                <a:latin typeface="Comic Sans MS"/>
                <a:cs typeface="Comic Sans MS"/>
              </a:rPr>
              <a:t>esta</a:t>
            </a:r>
            <a:r>
              <a:rPr lang="es-MX" sz="2400" spc="15" dirty="0">
                <a:latin typeface="Comic Sans MS"/>
                <a:cs typeface="Comic Sans MS"/>
              </a:rPr>
              <a:t> </a:t>
            </a:r>
            <a:r>
              <a:rPr lang="es-MX" sz="2400" spc="-5" dirty="0">
                <a:latin typeface="Comic Sans MS"/>
                <a:cs typeface="Comic Sans MS"/>
              </a:rPr>
              <a:t>situación.</a:t>
            </a:r>
            <a:endParaRPr lang="es-MX" sz="2400" dirty="0">
              <a:latin typeface="Comic Sans MS"/>
              <a:cs typeface="Comic Sans MS"/>
            </a:endParaRPr>
          </a:p>
          <a:p>
            <a:pPr marL="12700" marR="5080" algn="just">
              <a:spcBef>
                <a:spcPts val="100"/>
              </a:spcBef>
            </a:pP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mejorar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integridad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han seleccionado instalarlo en el lado de alta tensión usando </a:t>
            </a:r>
            <a:r>
              <a:rPr lang="es-MX" sz="2400" spc="-5" dirty="0" err="1">
                <a:latin typeface="Comic Sans MS"/>
                <a:cs typeface="Comic Sans MS"/>
              </a:rPr>
              <a:t>TC’s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C.D.</a:t>
            </a:r>
            <a:r>
              <a:rPr lang="es-MX" sz="2400" dirty="0">
                <a:latin typeface="Comic Sans MS"/>
                <a:cs typeface="Comic Sans MS"/>
              </a:rPr>
              <a:t> </a:t>
            </a:r>
            <a:r>
              <a:rPr lang="es-MX" sz="2400" spc="-5" dirty="0">
                <a:latin typeface="Comic Sans MS"/>
                <a:cs typeface="Comic Sans MS"/>
              </a:rPr>
              <a:t>localizadas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área.</a:t>
            </a:r>
            <a:r>
              <a:rPr lang="es-MX" sz="2400" dirty="0">
                <a:latin typeface="Comic Sans MS"/>
                <a:cs typeface="Comic Sans MS"/>
              </a:rPr>
              <a:t> </a:t>
            </a:r>
            <a:r>
              <a:rPr lang="es-MX" sz="2400" spc="-5" dirty="0">
                <a:latin typeface="Comic Sans MS"/>
                <a:cs typeface="Comic Sans MS"/>
              </a:rPr>
              <a:t>Otros</a:t>
            </a:r>
            <a:r>
              <a:rPr lang="es-MX" sz="2400" dirty="0">
                <a:latin typeface="Comic Sans MS"/>
                <a:cs typeface="Comic Sans MS"/>
              </a:rPr>
              <a:t> </a:t>
            </a:r>
            <a:r>
              <a:rPr lang="es-MX" sz="2400" spc="-5" dirty="0">
                <a:latin typeface="Comic Sans MS"/>
                <a:cs typeface="Comic Sans MS"/>
              </a:rPr>
              <a:t>han seleccionado</a:t>
            </a:r>
            <a:r>
              <a:rPr lang="es-MX" sz="2400" dirty="0">
                <a:latin typeface="Comic Sans MS"/>
                <a:cs typeface="Comic Sans MS"/>
              </a:rPr>
              <a:t> </a:t>
            </a:r>
            <a:r>
              <a:rPr lang="es-MX" sz="2400" spc="-5" dirty="0">
                <a:latin typeface="Comic Sans MS"/>
                <a:cs typeface="Comic Sans MS"/>
              </a:rPr>
              <a:t>ubicarlo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planta</a:t>
            </a:r>
            <a:r>
              <a:rPr lang="es-MX" sz="2400" dirty="0">
                <a:latin typeface="Comic Sans MS"/>
                <a:cs typeface="Comic Sans MS"/>
              </a:rPr>
              <a:t> </a:t>
            </a:r>
            <a:r>
              <a:rPr lang="es-MX" sz="2400" spc="-5" dirty="0">
                <a:latin typeface="Comic Sans MS"/>
                <a:cs typeface="Comic Sans MS"/>
              </a:rPr>
              <a:t>e</a:t>
            </a:r>
            <a:r>
              <a:rPr lang="es-MX" sz="2400" dirty="0">
                <a:latin typeface="Comic Sans MS"/>
                <a:cs typeface="Comic Sans MS"/>
              </a:rPr>
              <a:t> </a:t>
            </a:r>
            <a:r>
              <a:rPr lang="es-MX" sz="2400" spc="-5" dirty="0">
                <a:latin typeface="Comic Sans MS"/>
                <a:cs typeface="Comic Sans MS"/>
              </a:rPr>
              <a:t>instalarlo</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tal forma que no sea desconectado cuando la unidad está fuera de línea.</a:t>
            </a:r>
            <a:r>
              <a:rPr lang="es-MX" sz="2400" dirty="0">
                <a:latin typeface="Comic Sans MS"/>
                <a:cs typeface="Comic Sans MS"/>
              </a:rPr>
              <a:t> </a:t>
            </a:r>
            <a:r>
              <a:rPr lang="es-MX" sz="2400" spc="-5" dirty="0">
                <a:latin typeface="Comic Sans MS"/>
                <a:cs typeface="Comic Sans MS"/>
              </a:rPr>
              <a:t>Ubicando los </a:t>
            </a:r>
            <a:r>
              <a:rPr lang="es-MX" sz="2400" spc="-5" dirty="0" err="1">
                <a:latin typeface="Comic Sans MS"/>
                <a:cs typeface="Comic Sans MS"/>
              </a:rPr>
              <a:t>TC’s</a:t>
            </a:r>
            <a:r>
              <a:rPr lang="es-MX" sz="2400" spc="-5" dirty="0">
                <a:latin typeface="Comic Sans MS"/>
                <a:cs typeface="Comic Sans MS"/>
              </a:rPr>
              <a:t> en las terminales de la máquina,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ajustado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la energización inadvertida a través del transformador de auxiliares.</a:t>
            </a:r>
            <a:r>
              <a:rPr lang="es-MX" sz="2400" dirty="0">
                <a:latin typeface="Comic Sans MS"/>
                <a:cs typeface="Comic Sans MS"/>
              </a:rPr>
              <a:t> </a:t>
            </a:r>
            <a:r>
              <a:rPr lang="es-MX" sz="2400" spc="-5" dirty="0">
                <a:latin typeface="Comic Sans MS"/>
                <a:cs typeface="Comic Sans MS"/>
              </a:rPr>
              <a:t>La referencia 5 proporciona una descripción detallada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err="1">
                <a:latin typeface="Comic Sans MS"/>
                <a:cs typeface="Comic Sans MS"/>
              </a:rPr>
              <a:t>sobrecorriente</a:t>
            </a:r>
            <a:r>
              <a:rPr lang="es-MX" sz="2400" spc="260" dirty="0">
                <a:latin typeface="Comic Sans MS"/>
                <a:cs typeface="Comic Sans MS"/>
              </a:rPr>
              <a:t> </a:t>
            </a:r>
            <a:r>
              <a:rPr lang="es-MX" sz="2400" spc="-5" dirty="0">
                <a:latin typeface="Comic Sans MS"/>
                <a:cs typeface="Comic Sans MS"/>
              </a:rPr>
              <a:t>supervisado con tensión.</a:t>
            </a:r>
            <a:endParaRPr lang="es-MX" sz="2400" dirty="0">
              <a:latin typeface="Comic Sans MS"/>
              <a:cs typeface="Comic Sans MS"/>
            </a:endParaRPr>
          </a:p>
          <a:p>
            <a:pPr marL="12700" marR="5080">
              <a:lnSpc>
                <a:spcPct val="116100"/>
              </a:lnSpc>
              <a:spcBef>
                <a:spcPts val="100"/>
              </a:spcBef>
            </a:pPr>
            <a:endParaRPr lang="es-MX" sz="900" dirty="0">
              <a:latin typeface="Comic Sans MS"/>
              <a:cs typeface="Comic Sans MS"/>
            </a:endParaRPr>
          </a:p>
          <a:p>
            <a:pPr marL="12700" marR="5080">
              <a:lnSpc>
                <a:spcPct val="116100"/>
              </a:lnSpc>
              <a:spcBef>
                <a:spcPts val="100"/>
              </a:spcBef>
            </a:pPr>
            <a:endParaRPr sz="900" dirty="0">
              <a:latin typeface="Comic Sans MS"/>
              <a:cs typeface="Comic Sans MS"/>
            </a:endParaRPr>
          </a:p>
        </p:txBody>
      </p:sp>
      <p:sp>
        <p:nvSpPr>
          <p:cNvPr id="62" name="CuadroTexto 61">
            <a:extLst>
              <a:ext uri="{FF2B5EF4-FFF2-40B4-BE49-F238E27FC236}">
                <a16:creationId xmlns="" xmlns:a16="http://schemas.microsoft.com/office/drawing/2014/main" id="{956D9A5E-A41D-45E6-88DA-1BA673E2B3D3}"/>
              </a:ext>
            </a:extLst>
          </p:cNvPr>
          <p:cNvSpPr txBox="1"/>
          <p:nvPr/>
        </p:nvSpPr>
        <p:spPr>
          <a:xfrm>
            <a:off x="4773592" y="8382000"/>
            <a:ext cx="7044438" cy="707886"/>
          </a:xfrm>
          <a:prstGeom prst="rect">
            <a:avLst/>
          </a:prstGeom>
          <a:noFill/>
        </p:spPr>
        <p:txBody>
          <a:bodyPr wrap="square">
            <a:spAutoFit/>
          </a:bodyPr>
          <a:lstStyle/>
          <a:p>
            <a:pPr marL="102235" algn="ctr">
              <a:spcBef>
                <a:spcPts val="95"/>
              </a:spcBef>
            </a:pPr>
            <a:r>
              <a:rPr lang="es-AR" sz="2000" b="1" spc="-5" dirty="0">
                <a:latin typeface="Comic Sans MS"/>
                <a:cs typeface="Comic Sans MS"/>
              </a:rPr>
              <a:t>Figura</a:t>
            </a:r>
            <a:r>
              <a:rPr lang="es-AR" sz="2000" b="1" dirty="0">
                <a:latin typeface="Comic Sans MS"/>
                <a:cs typeface="Comic Sans MS"/>
              </a:rPr>
              <a:t> </a:t>
            </a:r>
            <a:r>
              <a:rPr lang="es-AR" sz="2000" b="1" spc="-5" dirty="0">
                <a:latin typeface="Comic Sans MS"/>
                <a:cs typeface="Comic Sans MS"/>
              </a:rPr>
              <a:t>5.</a:t>
            </a:r>
            <a:r>
              <a:rPr lang="es-AR" sz="2000" b="1" spc="250" dirty="0">
                <a:latin typeface="Comic Sans MS"/>
                <a:cs typeface="Comic Sans MS"/>
              </a:rPr>
              <a:t> </a:t>
            </a:r>
            <a:r>
              <a:rPr lang="es-AR" sz="2000" b="1" spc="-5" dirty="0">
                <a:latin typeface="Comic Sans MS"/>
                <a:cs typeface="Comic Sans MS"/>
              </a:rPr>
              <a:t>Lógica</a:t>
            </a:r>
            <a:r>
              <a:rPr lang="es-AR" sz="2000" b="1" spc="5" dirty="0">
                <a:latin typeface="Comic Sans MS"/>
                <a:cs typeface="Comic Sans MS"/>
              </a:rPr>
              <a:t> </a:t>
            </a:r>
            <a:r>
              <a:rPr lang="es-AR" sz="2000" b="1" spc="-5" dirty="0">
                <a:latin typeface="Comic Sans MS"/>
                <a:cs typeface="Comic Sans MS"/>
              </a:rPr>
              <a:t>de</a:t>
            </a:r>
            <a:r>
              <a:rPr lang="es-AR" sz="2000" b="1" spc="5" dirty="0">
                <a:latin typeface="Comic Sans MS"/>
                <a:cs typeface="Comic Sans MS"/>
              </a:rPr>
              <a:t> </a:t>
            </a:r>
            <a:r>
              <a:rPr lang="es-AR" sz="2000" b="1" spc="-5" dirty="0" err="1">
                <a:latin typeface="Comic Sans MS"/>
                <a:cs typeface="Comic Sans MS"/>
              </a:rPr>
              <a:t>sobrecorriente</a:t>
            </a:r>
            <a:r>
              <a:rPr lang="es-AR" sz="2000" b="1" spc="5" dirty="0">
                <a:latin typeface="Comic Sans MS"/>
                <a:cs typeface="Comic Sans MS"/>
              </a:rPr>
              <a:t> </a:t>
            </a:r>
            <a:r>
              <a:rPr lang="es-AR" sz="2000" b="1" spc="-5" dirty="0">
                <a:latin typeface="Comic Sans MS"/>
                <a:cs typeface="Comic Sans MS"/>
              </a:rPr>
              <a:t>supervisada</a:t>
            </a:r>
            <a:r>
              <a:rPr lang="es-AR" sz="2000" b="1" spc="5" dirty="0">
                <a:latin typeface="Comic Sans MS"/>
                <a:cs typeface="Comic Sans MS"/>
              </a:rPr>
              <a:t> </a:t>
            </a:r>
            <a:r>
              <a:rPr lang="es-AR" sz="2000" b="1" spc="-5" dirty="0">
                <a:latin typeface="Comic Sans MS"/>
                <a:cs typeface="Comic Sans MS"/>
              </a:rPr>
              <a:t>por</a:t>
            </a:r>
            <a:r>
              <a:rPr lang="es-AR" sz="2000" b="1" spc="10" dirty="0">
                <a:latin typeface="Comic Sans MS"/>
                <a:cs typeface="Comic Sans MS"/>
              </a:rPr>
              <a:t> </a:t>
            </a:r>
            <a:r>
              <a:rPr lang="es-AR" sz="2000" b="1" spc="-5" dirty="0">
                <a:latin typeface="Comic Sans MS"/>
                <a:cs typeface="Comic Sans MS"/>
              </a:rPr>
              <a:t>tensión</a:t>
            </a:r>
            <a:endParaRPr lang="es-AR" sz="2000" b="1" dirty="0">
              <a:latin typeface="Comic Sans MS"/>
              <a:cs typeface="Comic Sans MS"/>
            </a:endParaRPr>
          </a:p>
        </p:txBody>
      </p:sp>
      <p:pic>
        <p:nvPicPr>
          <p:cNvPr id="63" name="Imagen 62">
            <a:extLst>
              <a:ext uri="{FF2B5EF4-FFF2-40B4-BE49-F238E27FC236}">
                <a16:creationId xmlns="" xmlns:a16="http://schemas.microsoft.com/office/drawing/2014/main" id="{44C97CB2-DF97-4413-BC3E-9DE9FD112742}"/>
              </a:ext>
            </a:extLst>
          </p:cNvPr>
          <p:cNvPicPr>
            <a:picLocks noChangeAspect="1"/>
          </p:cNvPicPr>
          <p:nvPr/>
        </p:nvPicPr>
        <p:blipFill rotWithShape="1">
          <a:blip r:embed="rId3"/>
          <a:srcRect b="3891"/>
          <a:stretch/>
        </p:blipFill>
        <p:spPr>
          <a:xfrm>
            <a:off x="11988800" y="358600"/>
            <a:ext cx="4953000" cy="9446569"/>
          </a:xfrm>
          <a:prstGeom prst="rect">
            <a:avLst/>
          </a:prstGeom>
        </p:spPr>
      </p:pic>
    </p:spTree>
    <p:extLst>
      <p:ext uri="{BB962C8B-B14F-4D97-AF65-F5344CB8AC3E}">
        <p14:creationId xmlns="" xmlns:p14="http://schemas.microsoft.com/office/powerpoint/2010/main" val="389039841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 name="object 42">
            <a:extLst>
              <a:ext uri="{FF2B5EF4-FFF2-40B4-BE49-F238E27FC236}">
                <a16:creationId xmlns="" xmlns:a16="http://schemas.microsoft.com/office/drawing/2014/main" id="{4F1B6067-120E-4B5C-99F5-1A3CAB1DA008}"/>
              </a:ext>
            </a:extLst>
          </p:cNvPr>
          <p:cNvSpPr txBox="1"/>
          <p:nvPr/>
        </p:nvSpPr>
        <p:spPr>
          <a:xfrm>
            <a:off x="254000" y="381000"/>
            <a:ext cx="10048154" cy="9348072"/>
          </a:xfrm>
          <a:prstGeom prst="rect">
            <a:avLst/>
          </a:prstGeom>
        </p:spPr>
        <p:txBody>
          <a:bodyPr vert="horz" wrap="square" lIns="0" tIns="12065" rIns="0" bIns="0" rtlCol="0">
            <a:spAutoFit/>
          </a:bodyPr>
          <a:lstStyle/>
          <a:p>
            <a:pPr marL="12700" algn="just">
              <a:spcBef>
                <a:spcPts val="770"/>
              </a:spcBef>
            </a:pPr>
            <a:r>
              <a:rPr sz="2400" b="1" spc="-5" dirty="0">
                <a:latin typeface="Comic Sans MS" panose="030F0702030302020204" pitchFamily="66" charset="0"/>
                <a:cs typeface="Comic Sans MS"/>
              </a:rPr>
              <a:t>RELÉS</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SOBRECORRIENTE</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DIRECCIONAL</a:t>
            </a:r>
            <a:endParaRPr lang="en-US" sz="2400" b="1" spc="-5" dirty="0">
              <a:latin typeface="Comic Sans MS" panose="030F0702030302020204" pitchFamily="66" charset="0"/>
              <a:cs typeface="Comic Sans MS"/>
            </a:endParaRPr>
          </a:p>
          <a:p>
            <a:pPr marL="12700" algn="just">
              <a:spcBef>
                <a:spcPts val="770"/>
              </a:spcBef>
            </a:pPr>
            <a:r>
              <a:rPr lang="es-MX" sz="2400" spc="-5" dirty="0">
                <a:latin typeface="Comic Sans MS" panose="030F0702030302020204" pitchFamily="66" charset="0"/>
                <a:cs typeface="Comic Sans MS"/>
              </a:rPr>
              <a:t>El esquema dibujado en la </a:t>
            </a:r>
            <a:r>
              <a:rPr lang="es-MX" sz="2400" b="1" spc="-5" dirty="0">
                <a:latin typeface="Comic Sans MS" panose="030F0702030302020204" pitchFamily="66" charset="0"/>
                <a:cs typeface="Comic Sans MS"/>
              </a:rPr>
              <a:t>figura 6</a:t>
            </a:r>
            <a:r>
              <a:rPr lang="es-MX" sz="2400" spc="-5" dirty="0">
                <a:latin typeface="Comic Sans MS" panose="030F0702030302020204" pitchFamily="66" charset="0"/>
                <a:cs typeface="Comic Sans MS"/>
              </a:rPr>
              <a:t> emplea tres relés de </a:t>
            </a:r>
            <a:r>
              <a:rPr lang="es-MX" sz="2400" spc="-5" dirty="0" err="1">
                <a:latin typeface="Comic Sans MS" panose="030F0702030302020204" pitchFamily="66" charset="0"/>
                <a:cs typeface="Comic Sans MS"/>
              </a:rPr>
              <a:t>sobrecorriente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tiempo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inverso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direccionales.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 señales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obtenidas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las terminales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diferentes métodos.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método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1</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tiene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máxima sensibilidad</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cuando</a:t>
            </a:r>
            <a:r>
              <a:rPr lang="es-MX" sz="2400" spc="5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corriente</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aplicada</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al</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adelanta a la tensión por 30°.</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 asegurar que la capacidad de carga</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subexcitada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máquina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dispareja apreciablemente, la conexión de 60°</a:t>
            </a:r>
            <a:r>
              <a:rPr lang="es-MX" sz="2400" dirty="0">
                <a:latin typeface="Comic Sans MS" panose="030F0702030302020204" pitchFamily="66" charset="0"/>
                <a:cs typeface="Times New Roman"/>
              </a:rPr>
              <a:t> </a:t>
            </a:r>
            <a:r>
              <a:rPr lang="es-MX" sz="2400" spc="-5" dirty="0">
                <a:latin typeface="Comic Sans MS" panose="030F0702030302020204" pitchFamily="66" charset="0"/>
                <a:cs typeface="Comic Sans MS"/>
              </a:rPr>
              <a:t>(I</a:t>
            </a:r>
            <a:r>
              <a:rPr lang="es-MX" sz="2400" spc="-7" baseline="-13888" dirty="0">
                <a:latin typeface="Comic Sans MS" panose="030F0702030302020204" pitchFamily="66" charset="0"/>
                <a:cs typeface="Comic Sans MS"/>
              </a:rPr>
              <a:t>A </a:t>
            </a:r>
            <a:r>
              <a:rPr lang="es-MX" sz="2400" spc="-5" dirty="0">
                <a:latin typeface="Comic Sans MS" panose="030F0702030302020204" pitchFamily="66" charset="0"/>
                <a:cs typeface="Comic Sans MS"/>
              </a:rPr>
              <a:t>– I</a:t>
            </a:r>
            <a:r>
              <a:rPr lang="es-MX" sz="2400" spc="-7" baseline="-13888" dirty="0">
                <a:latin typeface="Comic Sans MS" panose="030F0702030302020204" pitchFamily="66" charset="0"/>
                <a:cs typeface="Comic Sans MS"/>
              </a:rPr>
              <a:t>B</a:t>
            </a:r>
            <a:r>
              <a:rPr lang="es-MX" sz="2400" baseline="-13888"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a:t>
            </a:r>
            <a:r>
              <a:rPr lang="es-MX" sz="2400" spc="-7" baseline="-13888" dirty="0">
                <a:latin typeface="Comic Sans MS" panose="030F0702030302020204" pitchFamily="66" charset="0"/>
                <a:cs typeface="Comic Sans MS"/>
              </a:rPr>
              <a:t>AC </a:t>
            </a:r>
            <a:r>
              <a:rPr lang="es-MX" sz="2400" spc="-5" dirty="0">
                <a:latin typeface="Comic Sans MS" panose="030F0702030302020204" pitchFamily="66" charset="0"/>
                <a:cs typeface="Comic Sans MS"/>
              </a:rPr>
              <a:t>) es usada.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requieren</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TCs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conectados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a:t>
            </a:r>
            <a:r>
              <a:rPr lang="es-MX" sz="240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TCs</a:t>
            </a:r>
            <a:r>
              <a:rPr lang="es-MX" sz="2400" spc="-5" dirty="0">
                <a:latin typeface="Comic Sans MS" panose="030F0702030302020204" pitchFamily="66" charset="0"/>
                <a:cs typeface="Comic Sans MS"/>
              </a:rPr>
              <a:t> auxiliares, o </a:t>
            </a:r>
            <a:r>
              <a:rPr lang="es-MX" sz="2400" spc="-5" dirty="0" err="1">
                <a:latin typeface="Comic Sans MS" panose="030F0702030302020204" pitchFamily="66" charset="0"/>
                <a:cs typeface="Comic Sans MS"/>
              </a:rPr>
              <a:t>TPs</a:t>
            </a:r>
            <a:r>
              <a:rPr lang="es-MX" sz="2400" spc="-5" dirty="0">
                <a:latin typeface="Comic Sans MS" panose="030F0702030302020204" pitchFamily="66" charset="0"/>
                <a:cs typeface="Comic Sans MS"/>
              </a:rPr>
              <a:t> conectados línea a tierra podrían ser aplicados.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ajuste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usado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podría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involucrar</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un compromiso</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entre</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sensibilidad</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deseada</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ajuste</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en el cual el relé no sea dañado térmicamente por la máxima corriente de carga continua.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 método 2 usa un relé que tiene máxima sensibilidad cuando la corriente aplicada al relé</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adelanta</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tensión</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por</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60°.</a:t>
            </a:r>
            <a:r>
              <a:rPr lang="es-MX" sz="2400" spc="145" dirty="0">
                <a:latin typeface="Comic Sans MS" panose="030F0702030302020204" pitchFamily="66" charset="0"/>
                <a:cs typeface="Comic Sans MS"/>
              </a:rPr>
              <a:t> </a:t>
            </a:r>
            <a:r>
              <a:rPr lang="es-MX" sz="2400" spc="-5" dirty="0">
                <a:latin typeface="Comic Sans MS" panose="030F0702030302020204" pitchFamily="66" charset="0"/>
                <a:cs typeface="Comic Sans MS"/>
              </a:rPr>
              <a:t>Una</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conexión</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65" dirty="0">
                <a:latin typeface="Comic Sans MS" panose="030F0702030302020204" pitchFamily="66" charset="0"/>
                <a:cs typeface="Comic Sans MS"/>
              </a:rPr>
              <a:t> </a:t>
            </a:r>
            <a:r>
              <a:rPr lang="es-MX" sz="2400" spc="-5" dirty="0">
                <a:latin typeface="Comic Sans MS" panose="030F0702030302020204" pitchFamily="66" charset="0"/>
                <a:cs typeface="Comic Sans MS"/>
              </a:rPr>
              <a:t>90°</a:t>
            </a:r>
            <a:r>
              <a:rPr lang="es-MX" sz="2400" spc="-215" dirty="0">
                <a:latin typeface="Comic Sans MS" panose="030F0702030302020204" pitchFamily="66" charset="0"/>
                <a:cs typeface="Times New Roman"/>
              </a:rPr>
              <a:t> </a:t>
            </a:r>
            <a:r>
              <a:rPr lang="es-MX" sz="2400" spc="-5" dirty="0">
                <a:latin typeface="Comic Sans MS" panose="030F0702030302020204" pitchFamily="66" charset="0"/>
                <a:cs typeface="Comic Sans MS"/>
              </a:rPr>
              <a:t>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(I</a:t>
            </a:r>
            <a:r>
              <a:rPr lang="es-MX" sz="2400" spc="-7" baseline="-13888" dirty="0">
                <a:latin typeface="Comic Sans MS" panose="030F0702030302020204" pitchFamily="66" charset="0"/>
                <a:cs typeface="Comic Sans MS"/>
              </a:rPr>
              <a:t>A</a:t>
            </a:r>
            <a:r>
              <a:rPr lang="es-MX" sz="2400" baseline="-13888"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a:t>
            </a:r>
            <a:r>
              <a:rPr lang="es-MX" sz="2400" spc="-7" baseline="-13888" dirty="0">
                <a:latin typeface="Comic Sans MS" panose="030F0702030302020204" pitchFamily="66" charset="0"/>
                <a:cs typeface="Comic Sans MS"/>
              </a:rPr>
              <a:t>BC</a:t>
            </a:r>
            <a:r>
              <a:rPr lang="es-MX" sz="2400" baseline="-13888" dirty="0">
                <a:latin typeface="Comic Sans MS" panose="030F0702030302020204" pitchFamily="66" charset="0"/>
                <a:cs typeface="Comic Sans MS"/>
              </a:rPr>
              <a:t> </a:t>
            </a:r>
            <a:r>
              <a:rPr lang="es-MX" sz="2400" spc="-5" dirty="0">
                <a:latin typeface="Comic Sans MS" panose="030F0702030302020204" pitchFamily="66" charset="0"/>
                <a:cs typeface="Comic Sans MS"/>
              </a:rPr>
              <a:t>)</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permitirán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que</a:t>
            </a:r>
            <a:r>
              <a:rPr lang="es-MX" sz="2400" spc="254"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260" dirty="0">
                <a:latin typeface="Comic Sans MS" panose="030F0702030302020204" pitchFamily="66" charset="0"/>
                <a:cs typeface="Comic Sans MS"/>
              </a:rPr>
              <a:t> </a:t>
            </a:r>
            <a:r>
              <a:rPr lang="es-MX" sz="2400" spc="-5" dirty="0">
                <a:latin typeface="Comic Sans MS" panose="030F0702030302020204" pitchFamily="66" charset="0"/>
                <a:cs typeface="Comic Sans MS"/>
              </a:rPr>
              <a:t>operación </a:t>
            </a:r>
            <a:r>
              <a:rPr lang="es-MX" sz="2400" spc="-5" dirty="0" err="1">
                <a:latin typeface="Comic Sans MS" panose="030F0702030302020204" pitchFamily="66" charset="0"/>
                <a:cs typeface="Comic Sans MS"/>
              </a:rPr>
              <a:t>subexcitada</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adecuada</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sea</a:t>
            </a:r>
            <a:r>
              <a:rPr lang="es-MX" sz="2400" spc="35" dirty="0">
                <a:latin typeface="Comic Sans MS" panose="030F0702030302020204" pitchFamily="66" charset="0"/>
                <a:cs typeface="Comic Sans MS"/>
              </a:rPr>
              <a:t> </a:t>
            </a:r>
            <a:r>
              <a:rPr lang="es-MX" sz="2400" spc="-5" dirty="0">
                <a:latin typeface="Comic Sans MS" panose="030F0702030302020204" pitchFamily="66" charset="0"/>
                <a:cs typeface="Comic Sans MS"/>
              </a:rPr>
              <a:t>lograda.</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Algunos</a:t>
            </a:r>
            <a:r>
              <a:rPr lang="es-MX" sz="2400" spc="3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relés</a:t>
            </a:r>
            <a:r>
              <a:rPr lang="es-MX" sz="2400" spc="25" dirty="0">
                <a:latin typeface="Comic Sans MS" panose="030F0702030302020204" pitchFamily="66" charset="0"/>
                <a:cs typeface="Comic Sans MS"/>
              </a:rPr>
              <a:t> </a:t>
            </a:r>
            <a:r>
              <a:rPr lang="es-MX" sz="2400" spc="-5" dirty="0">
                <a:latin typeface="Comic Sans MS" panose="030F0702030302020204" pitchFamily="66" charset="0"/>
                <a:cs typeface="Comic Sans MS"/>
              </a:rPr>
              <a:t>de este tipo tienen una sensibilidad fija de 0.5 Amperes y una capacidad continua de </a:t>
            </a:r>
            <a:r>
              <a:rPr lang="es-MX" sz="2400" spc="-10" dirty="0">
                <a:latin typeface="Comic Sans MS" panose="030F0702030302020204" pitchFamily="66" charset="0"/>
                <a:cs typeface="Comic Sans MS"/>
              </a:rPr>
              <a:t>5.0 </a:t>
            </a:r>
            <a:r>
              <a:rPr lang="es-MX" sz="2400" spc="-5" dirty="0" err="1">
                <a:latin typeface="Comic Sans MS" panose="030F0702030302020204" pitchFamily="66" charset="0"/>
                <a:cs typeface="Comic Sans MS"/>
              </a:rPr>
              <a:t>Amps</a:t>
            </a:r>
            <a:r>
              <a:rPr lang="es-MX" sz="2400" spc="-5" dirty="0">
                <a:latin typeface="Comic Sans MS" panose="030F0702030302020204" pitchFamily="66" charset="0"/>
                <a:cs typeface="Comic Sans MS"/>
              </a:rPr>
              <a:t>.</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Generalmente se ajustan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operar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0.25</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segundos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2</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veces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nominal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relés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 </a:t>
            </a:r>
            <a:r>
              <a:rPr lang="es-MX" sz="2400" spc="-5" dirty="0" err="1">
                <a:latin typeface="Comic Sans MS" panose="030F0702030302020204" pitchFamily="66" charset="0"/>
                <a:cs typeface="Comic Sans MS"/>
              </a:rPr>
              <a:t>sobrecorriente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direccional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(67)</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debe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disparar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 interruptores</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del</a:t>
            </a:r>
            <a:r>
              <a:rPr lang="es-MX" sz="2400" spc="60" dirty="0">
                <a:latin typeface="Comic Sans MS" panose="030F0702030302020204" pitchFamily="66" charset="0"/>
                <a:cs typeface="Comic Sans MS"/>
              </a:rPr>
              <a:t> </a:t>
            </a:r>
            <a:r>
              <a:rPr lang="es-MX" sz="2400" spc="-5" dirty="0">
                <a:latin typeface="Comic Sans MS" panose="030F0702030302020204" pitchFamily="66" charset="0"/>
                <a:cs typeface="Comic Sans MS"/>
              </a:rPr>
              <a:t>generador</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e</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inicializar</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spc="50"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timer</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de falla de interruptor.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Este esquema depende de que el potencial esté presente para su adecuada operación.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Por lo tanto, si el procedimiento de operación de la compañía requiere quitar los fusibles de los </a:t>
            </a:r>
            <a:r>
              <a:rPr lang="es-MX" sz="2400" spc="-5" dirty="0" err="1">
                <a:latin typeface="Comic Sans MS" panose="030F0702030302020204" pitchFamily="66" charset="0"/>
                <a:cs typeface="Comic Sans MS"/>
              </a:rPr>
              <a:t>TPs</a:t>
            </a:r>
            <a:r>
              <a:rPr lang="es-MX" sz="2400" spc="-5" dirty="0">
                <a:latin typeface="Comic Sans MS" panose="030F0702030302020204" pitchFamily="66" charset="0"/>
                <a:cs typeface="Comic Sans MS"/>
              </a:rPr>
              <a:t> del generador por seguridad cuando la unidad es sacada de servicio, este esquema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 debe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ser</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aplicado.</a:t>
            </a:r>
            <a:endParaRPr sz="2400" dirty="0">
              <a:latin typeface="Comic Sans MS" panose="030F0702030302020204" pitchFamily="66" charset="0"/>
              <a:cs typeface="Comic Sans MS"/>
            </a:endParaRPr>
          </a:p>
        </p:txBody>
      </p:sp>
      <p:grpSp>
        <p:nvGrpSpPr>
          <p:cNvPr id="48" name="Grupo 47">
            <a:extLst>
              <a:ext uri="{FF2B5EF4-FFF2-40B4-BE49-F238E27FC236}">
                <a16:creationId xmlns="" xmlns:a16="http://schemas.microsoft.com/office/drawing/2014/main" id="{30AE5CCF-ADFD-41E5-AB26-96E24916453E}"/>
              </a:ext>
            </a:extLst>
          </p:cNvPr>
          <p:cNvGrpSpPr/>
          <p:nvPr/>
        </p:nvGrpSpPr>
        <p:grpSpPr>
          <a:xfrm>
            <a:off x="10541000" y="762000"/>
            <a:ext cx="6781800" cy="8220532"/>
            <a:chOff x="5959462" y="910437"/>
            <a:chExt cx="3258147" cy="4035641"/>
          </a:xfrm>
        </p:grpSpPr>
        <p:grpSp>
          <p:nvGrpSpPr>
            <p:cNvPr id="49" name="object 2">
              <a:extLst>
                <a:ext uri="{FF2B5EF4-FFF2-40B4-BE49-F238E27FC236}">
                  <a16:creationId xmlns="" xmlns:a16="http://schemas.microsoft.com/office/drawing/2014/main" id="{12B292B1-9AAA-42F8-9C5D-54640E7C0FA8}"/>
                </a:ext>
              </a:extLst>
            </p:cNvPr>
            <p:cNvGrpSpPr/>
            <p:nvPr/>
          </p:nvGrpSpPr>
          <p:grpSpPr>
            <a:xfrm>
              <a:off x="8453069" y="910437"/>
              <a:ext cx="764540" cy="1352550"/>
              <a:chOff x="3398469" y="910437"/>
              <a:chExt cx="764540" cy="1352550"/>
            </a:xfrm>
          </p:grpSpPr>
          <p:sp>
            <p:nvSpPr>
              <p:cNvPr id="75" name="object 3">
                <a:extLst>
                  <a:ext uri="{FF2B5EF4-FFF2-40B4-BE49-F238E27FC236}">
                    <a16:creationId xmlns="" xmlns:a16="http://schemas.microsoft.com/office/drawing/2014/main" id="{E8EC2F48-FF70-4C08-A8C7-2BA7DA0328F9}"/>
                  </a:ext>
                </a:extLst>
              </p:cNvPr>
              <p:cNvSpPr/>
              <p:nvPr/>
            </p:nvSpPr>
            <p:spPr>
              <a:xfrm>
                <a:off x="3398469" y="1560829"/>
                <a:ext cx="405765" cy="8890"/>
              </a:xfrm>
              <a:custGeom>
                <a:avLst/>
                <a:gdLst/>
                <a:ahLst/>
                <a:cxnLst/>
                <a:rect l="l" t="t" r="r" b="b"/>
                <a:pathLst>
                  <a:path w="405764" h="8890">
                    <a:moveTo>
                      <a:pt x="405663" y="7620"/>
                    </a:moveTo>
                    <a:lnTo>
                      <a:pt x="403860" y="7620"/>
                    </a:lnTo>
                    <a:lnTo>
                      <a:pt x="403860" y="3810"/>
                    </a:lnTo>
                    <a:lnTo>
                      <a:pt x="400608" y="3810"/>
                    </a:lnTo>
                    <a:lnTo>
                      <a:pt x="400608" y="0"/>
                    </a:lnTo>
                    <a:lnTo>
                      <a:pt x="0" y="0"/>
                    </a:lnTo>
                    <a:lnTo>
                      <a:pt x="0" y="3810"/>
                    </a:lnTo>
                    <a:lnTo>
                      <a:pt x="0" y="7620"/>
                    </a:lnTo>
                    <a:lnTo>
                      <a:pt x="0" y="8890"/>
                    </a:lnTo>
                    <a:lnTo>
                      <a:pt x="405663" y="8890"/>
                    </a:lnTo>
                    <a:lnTo>
                      <a:pt x="405663" y="7620"/>
                    </a:lnTo>
                    <a:close/>
                  </a:path>
                </a:pathLst>
              </a:custGeom>
              <a:solidFill>
                <a:srgbClr val="000000"/>
              </a:solidFill>
            </p:spPr>
            <p:txBody>
              <a:bodyPr wrap="square" lIns="0" tIns="0" rIns="0" bIns="0" rtlCol="0"/>
              <a:lstStyle/>
              <a:p>
                <a:endParaRPr/>
              </a:p>
            </p:txBody>
          </p:sp>
          <p:pic>
            <p:nvPicPr>
              <p:cNvPr id="76" name="object 4">
                <a:extLst>
                  <a:ext uri="{FF2B5EF4-FFF2-40B4-BE49-F238E27FC236}">
                    <a16:creationId xmlns="" xmlns:a16="http://schemas.microsoft.com/office/drawing/2014/main" id="{1B26BBCC-E177-4824-A30B-F76CF54AF3BB}"/>
                  </a:ext>
                </a:extLst>
              </p:cNvPr>
              <p:cNvPicPr/>
              <p:nvPr/>
            </p:nvPicPr>
            <p:blipFill>
              <a:blip r:embed="rId2" cstate="print"/>
              <a:stretch>
                <a:fillRect/>
              </a:stretch>
            </p:blipFill>
            <p:spPr>
              <a:xfrm>
                <a:off x="3759593" y="1431556"/>
                <a:ext cx="301701" cy="138658"/>
              </a:xfrm>
              <a:prstGeom prst="rect">
                <a:avLst/>
              </a:prstGeom>
            </p:spPr>
          </p:pic>
          <p:sp>
            <p:nvSpPr>
              <p:cNvPr id="77" name="object 5">
                <a:extLst>
                  <a:ext uri="{FF2B5EF4-FFF2-40B4-BE49-F238E27FC236}">
                    <a16:creationId xmlns="" xmlns:a16="http://schemas.microsoft.com/office/drawing/2014/main" id="{45ACD2B1-7717-4666-B014-0E89DCD38375}"/>
                  </a:ext>
                </a:extLst>
              </p:cNvPr>
              <p:cNvSpPr/>
              <p:nvPr/>
            </p:nvSpPr>
            <p:spPr>
              <a:xfrm>
                <a:off x="4053687" y="1325664"/>
                <a:ext cx="10160" cy="519430"/>
              </a:xfrm>
              <a:custGeom>
                <a:avLst/>
                <a:gdLst/>
                <a:ahLst/>
                <a:cxnLst/>
                <a:rect l="l" t="t" r="r" b="b"/>
                <a:pathLst>
                  <a:path w="10160" h="519430">
                    <a:moveTo>
                      <a:pt x="9893" y="0"/>
                    </a:moveTo>
                    <a:lnTo>
                      <a:pt x="0" y="0"/>
                    </a:lnTo>
                    <a:lnTo>
                      <a:pt x="0" y="518833"/>
                    </a:lnTo>
                    <a:lnTo>
                      <a:pt x="5321" y="518833"/>
                    </a:lnTo>
                    <a:lnTo>
                      <a:pt x="9893" y="518833"/>
                    </a:lnTo>
                    <a:lnTo>
                      <a:pt x="9893" y="0"/>
                    </a:lnTo>
                    <a:close/>
                  </a:path>
                </a:pathLst>
              </a:custGeom>
              <a:solidFill>
                <a:srgbClr val="000000"/>
              </a:solidFill>
            </p:spPr>
            <p:txBody>
              <a:bodyPr wrap="square" lIns="0" tIns="0" rIns="0" bIns="0" rtlCol="0"/>
              <a:lstStyle/>
              <a:p>
                <a:endParaRPr/>
              </a:p>
            </p:txBody>
          </p:sp>
          <p:pic>
            <p:nvPicPr>
              <p:cNvPr id="78" name="object 6">
                <a:extLst>
                  <a:ext uri="{FF2B5EF4-FFF2-40B4-BE49-F238E27FC236}">
                    <a16:creationId xmlns="" xmlns:a16="http://schemas.microsoft.com/office/drawing/2014/main" id="{17C48FEC-06BE-4830-9B1F-EF95E9234BB0}"/>
                  </a:ext>
                </a:extLst>
              </p:cNvPr>
              <p:cNvPicPr/>
              <p:nvPr/>
            </p:nvPicPr>
            <p:blipFill>
              <a:blip r:embed="rId3" cstate="print"/>
              <a:stretch>
                <a:fillRect/>
              </a:stretch>
            </p:blipFill>
            <p:spPr>
              <a:xfrm>
                <a:off x="3947782" y="910437"/>
                <a:ext cx="210273" cy="415442"/>
              </a:xfrm>
              <a:prstGeom prst="rect">
                <a:avLst/>
              </a:prstGeom>
            </p:spPr>
          </p:pic>
          <p:pic>
            <p:nvPicPr>
              <p:cNvPr id="79" name="object 7">
                <a:extLst>
                  <a:ext uri="{FF2B5EF4-FFF2-40B4-BE49-F238E27FC236}">
                    <a16:creationId xmlns="" xmlns:a16="http://schemas.microsoft.com/office/drawing/2014/main" id="{460F2ABB-C8CC-439D-8903-953B5D37961E}"/>
                  </a:ext>
                </a:extLst>
              </p:cNvPr>
              <p:cNvPicPr/>
              <p:nvPr/>
            </p:nvPicPr>
            <p:blipFill>
              <a:blip r:embed="rId4" cstate="print"/>
              <a:stretch>
                <a:fillRect/>
              </a:stretch>
            </p:blipFill>
            <p:spPr>
              <a:xfrm>
                <a:off x="3952354" y="1832305"/>
                <a:ext cx="210273" cy="430453"/>
              </a:xfrm>
              <a:prstGeom prst="rect">
                <a:avLst/>
              </a:prstGeom>
            </p:spPr>
          </p:pic>
        </p:grpSp>
        <p:sp>
          <p:nvSpPr>
            <p:cNvPr id="50" name="object 8">
              <a:extLst>
                <a:ext uri="{FF2B5EF4-FFF2-40B4-BE49-F238E27FC236}">
                  <a16:creationId xmlns="" xmlns:a16="http://schemas.microsoft.com/office/drawing/2014/main" id="{D708DF9B-A0AB-49DB-A184-F556DDE08625}"/>
                </a:ext>
              </a:extLst>
            </p:cNvPr>
            <p:cNvSpPr/>
            <p:nvPr/>
          </p:nvSpPr>
          <p:spPr>
            <a:xfrm>
              <a:off x="7691196" y="2433421"/>
              <a:ext cx="12700" cy="111760"/>
            </a:xfrm>
            <a:custGeom>
              <a:avLst/>
              <a:gdLst/>
              <a:ahLst/>
              <a:cxnLst/>
              <a:rect l="l" t="t" r="r" b="b"/>
              <a:pathLst>
                <a:path w="12700" h="111760">
                  <a:moveTo>
                    <a:pt x="12192" y="0"/>
                  </a:moveTo>
                  <a:lnTo>
                    <a:pt x="0" y="0"/>
                  </a:lnTo>
                  <a:lnTo>
                    <a:pt x="0" y="111239"/>
                  </a:lnTo>
                  <a:lnTo>
                    <a:pt x="4572" y="111239"/>
                  </a:lnTo>
                  <a:lnTo>
                    <a:pt x="12192" y="111239"/>
                  </a:lnTo>
                  <a:lnTo>
                    <a:pt x="12192" y="0"/>
                  </a:lnTo>
                  <a:close/>
                </a:path>
              </a:pathLst>
            </a:custGeom>
            <a:solidFill>
              <a:srgbClr val="000000"/>
            </a:solidFill>
          </p:spPr>
          <p:txBody>
            <a:bodyPr wrap="square" lIns="0" tIns="0" rIns="0" bIns="0" rtlCol="0"/>
            <a:lstStyle/>
            <a:p>
              <a:endParaRPr/>
            </a:p>
          </p:txBody>
        </p:sp>
        <p:sp>
          <p:nvSpPr>
            <p:cNvPr id="51" name="object 9">
              <a:extLst>
                <a:ext uri="{FF2B5EF4-FFF2-40B4-BE49-F238E27FC236}">
                  <a16:creationId xmlns="" xmlns:a16="http://schemas.microsoft.com/office/drawing/2014/main" id="{24879CF9-AF54-48A9-9AE1-7BAA919A3652}"/>
                </a:ext>
              </a:extLst>
            </p:cNvPr>
            <p:cNvSpPr/>
            <p:nvPr/>
          </p:nvSpPr>
          <p:spPr>
            <a:xfrm>
              <a:off x="7621866" y="2062391"/>
              <a:ext cx="161290" cy="225425"/>
            </a:xfrm>
            <a:custGeom>
              <a:avLst/>
              <a:gdLst/>
              <a:ahLst/>
              <a:cxnLst/>
              <a:rect l="l" t="t" r="r" b="b"/>
              <a:pathLst>
                <a:path w="161289" h="225425">
                  <a:moveTo>
                    <a:pt x="160756" y="212559"/>
                  </a:moveTo>
                  <a:lnTo>
                    <a:pt x="157937" y="212559"/>
                  </a:lnTo>
                  <a:lnTo>
                    <a:pt x="157937" y="212178"/>
                  </a:lnTo>
                  <a:lnTo>
                    <a:pt x="81521" y="212178"/>
                  </a:lnTo>
                  <a:lnTo>
                    <a:pt x="81521" y="0"/>
                  </a:lnTo>
                  <a:lnTo>
                    <a:pt x="71615" y="0"/>
                  </a:lnTo>
                  <a:lnTo>
                    <a:pt x="71615" y="212178"/>
                  </a:lnTo>
                  <a:lnTo>
                    <a:pt x="0" y="212178"/>
                  </a:lnTo>
                  <a:lnTo>
                    <a:pt x="0" y="217258"/>
                  </a:lnTo>
                  <a:lnTo>
                    <a:pt x="0" y="224878"/>
                  </a:lnTo>
                  <a:lnTo>
                    <a:pt x="153200" y="224878"/>
                  </a:lnTo>
                  <a:lnTo>
                    <a:pt x="153200" y="217258"/>
                  </a:lnTo>
                  <a:lnTo>
                    <a:pt x="157937" y="217258"/>
                  </a:lnTo>
                  <a:lnTo>
                    <a:pt x="157937" y="214718"/>
                  </a:lnTo>
                  <a:lnTo>
                    <a:pt x="160756" y="217131"/>
                  </a:lnTo>
                  <a:lnTo>
                    <a:pt x="160756" y="212559"/>
                  </a:lnTo>
                  <a:close/>
                </a:path>
              </a:pathLst>
            </a:custGeom>
            <a:solidFill>
              <a:srgbClr val="000000"/>
            </a:solidFill>
          </p:spPr>
          <p:txBody>
            <a:bodyPr wrap="square" lIns="0" tIns="0" rIns="0" bIns="0" rtlCol="0"/>
            <a:lstStyle/>
            <a:p>
              <a:endParaRPr/>
            </a:p>
          </p:txBody>
        </p:sp>
        <p:sp>
          <p:nvSpPr>
            <p:cNvPr id="52" name="object 10">
              <a:extLst>
                <a:ext uri="{FF2B5EF4-FFF2-40B4-BE49-F238E27FC236}">
                  <a16:creationId xmlns="" xmlns:a16="http://schemas.microsoft.com/office/drawing/2014/main" id="{DDABFE87-6054-485C-BE84-4919681F44E2}"/>
                </a:ext>
              </a:extLst>
            </p:cNvPr>
            <p:cNvSpPr/>
            <p:nvPr/>
          </p:nvSpPr>
          <p:spPr>
            <a:xfrm>
              <a:off x="7772717" y="2279650"/>
              <a:ext cx="10160" cy="160655"/>
            </a:xfrm>
            <a:custGeom>
              <a:avLst/>
              <a:gdLst/>
              <a:ahLst/>
              <a:cxnLst/>
              <a:rect l="l" t="t" r="r" b="b"/>
              <a:pathLst>
                <a:path w="10160" h="160655">
                  <a:moveTo>
                    <a:pt x="9906" y="0"/>
                  </a:moveTo>
                  <a:lnTo>
                    <a:pt x="0" y="0"/>
                  </a:lnTo>
                  <a:lnTo>
                    <a:pt x="0" y="151130"/>
                  </a:lnTo>
                  <a:lnTo>
                    <a:pt x="0" y="156210"/>
                  </a:lnTo>
                  <a:lnTo>
                    <a:pt x="2044" y="156210"/>
                  </a:lnTo>
                  <a:lnTo>
                    <a:pt x="2044" y="151130"/>
                  </a:lnTo>
                  <a:lnTo>
                    <a:pt x="4572" y="151130"/>
                  </a:lnTo>
                  <a:lnTo>
                    <a:pt x="4572" y="160629"/>
                  </a:lnTo>
                  <a:lnTo>
                    <a:pt x="9906" y="160629"/>
                  </a:lnTo>
                  <a:lnTo>
                    <a:pt x="9906" y="156057"/>
                  </a:lnTo>
                  <a:lnTo>
                    <a:pt x="9906" y="151130"/>
                  </a:lnTo>
                  <a:lnTo>
                    <a:pt x="9906" y="150723"/>
                  </a:lnTo>
                  <a:lnTo>
                    <a:pt x="9906" y="0"/>
                  </a:lnTo>
                  <a:close/>
                </a:path>
              </a:pathLst>
            </a:custGeom>
            <a:solidFill>
              <a:srgbClr val="000000"/>
            </a:solidFill>
          </p:spPr>
          <p:txBody>
            <a:bodyPr wrap="square" lIns="0" tIns="0" rIns="0" bIns="0" rtlCol="0"/>
            <a:lstStyle/>
            <a:p>
              <a:endParaRPr/>
            </a:p>
          </p:txBody>
        </p:sp>
        <p:sp>
          <p:nvSpPr>
            <p:cNvPr id="53" name="object 11">
              <a:extLst>
                <a:ext uri="{FF2B5EF4-FFF2-40B4-BE49-F238E27FC236}">
                  <a16:creationId xmlns="" xmlns:a16="http://schemas.microsoft.com/office/drawing/2014/main" id="{ECAAAF14-CEED-4510-9DC2-31FCE5A7D8FB}"/>
                </a:ext>
              </a:extLst>
            </p:cNvPr>
            <p:cNvSpPr/>
            <p:nvPr/>
          </p:nvSpPr>
          <p:spPr>
            <a:xfrm>
              <a:off x="7616532" y="2274951"/>
              <a:ext cx="161290" cy="165735"/>
            </a:xfrm>
            <a:custGeom>
              <a:avLst/>
              <a:gdLst/>
              <a:ahLst/>
              <a:cxnLst/>
              <a:rect l="l" t="t" r="r" b="b"/>
              <a:pathLst>
                <a:path w="161289" h="165735">
                  <a:moveTo>
                    <a:pt x="160756" y="155829"/>
                  </a:moveTo>
                  <a:lnTo>
                    <a:pt x="9906" y="155829"/>
                  </a:lnTo>
                  <a:lnTo>
                    <a:pt x="9906" y="12192"/>
                  </a:lnTo>
                  <a:lnTo>
                    <a:pt x="9906" y="4572"/>
                  </a:lnTo>
                  <a:lnTo>
                    <a:pt x="5334" y="12192"/>
                  </a:lnTo>
                  <a:lnTo>
                    <a:pt x="5334" y="0"/>
                  </a:lnTo>
                  <a:lnTo>
                    <a:pt x="0" y="0"/>
                  </a:lnTo>
                  <a:lnTo>
                    <a:pt x="0" y="4572"/>
                  </a:lnTo>
                  <a:lnTo>
                    <a:pt x="0" y="160756"/>
                  </a:lnTo>
                  <a:lnTo>
                    <a:pt x="7848" y="160756"/>
                  </a:lnTo>
                  <a:lnTo>
                    <a:pt x="7848" y="160909"/>
                  </a:lnTo>
                  <a:lnTo>
                    <a:pt x="2400" y="160909"/>
                  </a:lnTo>
                  <a:lnTo>
                    <a:pt x="2400" y="162814"/>
                  </a:lnTo>
                  <a:lnTo>
                    <a:pt x="0" y="160756"/>
                  </a:lnTo>
                  <a:lnTo>
                    <a:pt x="0" y="165328"/>
                  </a:lnTo>
                  <a:lnTo>
                    <a:pt x="5334" y="165328"/>
                  </a:lnTo>
                  <a:lnTo>
                    <a:pt x="4622" y="164719"/>
                  </a:lnTo>
                  <a:lnTo>
                    <a:pt x="160756" y="164719"/>
                  </a:lnTo>
                  <a:lnTo>
                    <a:pt x="160756" y="160909"/>
                  </a:lnTo>
                  <a:lnTo>
                    <a:pt x="160756" y="155829"/>
                  </a:lnTo>
                  <a:close/>
                </a:path>
              </a:pathLst>
            </a:custGeom>
            <a:solidFill>
              <a:srgbClr val="000000"/>
            </a:solidFill>
          </p:spPr>
          <p:txBody>
            <a:bodyPr wrap="square" lIns="0" tIns="0" rIns="0" bIns="0" rtlCol="0"/>
            <a:lstStyle/>
            <a:p>
              <a:endParaRPr/>
            </a:p>
          </p:txBody>
        </p:sp>
        <p:sp>
          <p:nvSpPr>
            <p:cNvPr id="54" name="object 12">
              <a:extLst>
                <a:ext uri="{FF2B5EF4-FFF2-40B4-BE49-F238E27FC236}">
                  <a16:creationId xmlns="" xmlns:a16="http://schemas.microsoft.com/office/drawing/2014/main" id="{9BE62507-FB9F-413B-9203-03084D88C68C}"/>
                </a:ext>
              </a:extLst>
            </p:cNvPr>
            <p:cNvSpPr/>
            <p:nvPr/>
          </p:nvSpPr>
          <p:spPr>
            <a:xfrm>
              <a:off x="7629487" y="2519514"/>
              <a:ext cx="140970" cy="49530"/>
            </a:xfrm>
            <a:custGeom>
              <a:avLst/>
              <a:gdLst/>
              <a:ahLst/>
              <a:cxnLst/>
              <a:rect l="l" t="t" r="r" b="b"/>
              <a:pathLst>
                <a:path w="140969" h="49530">
                  <a:moveTo>
                    <a:pt x="140944" y="17945"/>
                  </a:moveTo>
                  <a:lnTo>
                    <a:pt x="88938" y="17945"/>
                  </a:lnTo>
                  <a:lnTo>
                    <a:pt x="88379" y="17526"/>
                  </a:lnTo>
                  <a:lnTo>
                    <a:pt x="88379" y="12192"/>
                  </a:lnTo>
                  <a:lnTo>
                    <a:pt x="86093" y="12192"/>
                  </a:lnTo>
                  <a:lnTo>
                    <a:pt x="86093" y="9906"/>
                  </a:lnTo>
                  <a:lnTo>
                    <a:pt x="81521" y="5334"/>
                  </a:lnTo>
                  <a:lnTo>
                    <a:pt x="79235" y="2286"/>
                  </a:lnTo>
                  <a:lnTo>
                    <a:pt x="76187" y="2286"/>
                  </a:lnTo>
                  <a:lnTo>
                    <a:pt x="76187" y="0"/>
                  </a:lnTo>
                  <a:lnTo>
                    <a:pt x="66281" y="0"/>
                  </a:lnTo>
                  <a:lnTo>
                    <a:pt x="56375" y="0"/>
                  </a:lnTo>
                  <a:lnTo>
                    <a:pt x="54089" y="2286"/>
                  </a:lnTo>
                  <a:lnTo>
                    <a:pt x="51803" y="2286"/>
                  </a:lnTo>
                  <a:lnTo>
                    <a:pt x="51803" y="5334"/>
                  </a:lnTo>
                  <a:lnTo>
                    <a:pt x="49517" y="5334"/>
                  </a:lnTo>
                  <a:lnTo>
                    <a:pt x="49517" y="7620"/>
                  </a:lnTo>
                  <a:lnTo>
                    <a:pt x="46469" y="7620"/>
                  </a:lnTo>
                  <a:lnTo>
                    <a:pt x="46469" y="9906"/>
                  </a:lnTo>
                  <a:lnTo>
                    <a:pt x="44183" y="9906"/>
                  </a:lnTo>
                  <a:lnTo>
                    <a:pt x="44183" y="12192"/>
                  </a:lnTo>
                  <a:lnTo>
                    <a:pt x="41897" y="15240"/>
                  </a:lnTo>
                  <a:lnTo>
                    <a:pt x="41897" y="17945"/>
                  </a:lnTo>
                  <a:lnTo>
                    <a:pt x="0" y="17945"/>
                  </a:lnTo>
                  <a:lnTo>
                    <a:pt x="0" y="21755"/>
                  </a:lnTo>
                  <a:lnTo>
                    <a:pt x="0" y="29375"/>
                  </a:lnTo>
                  <a:lnTo>
                    <a:pt x="41897" y="29375"/>
                  </a:lnTo>
                  <a:lnTo>
                    <a:pt x="41897" y="35039"/>
                  </a:lnTo>
                  <a:lnTo>
                    <a:pt x="44183" y="35039"/>
                  </a:lnTo>
                  <a:lnTo>
                    <a:pt x="44183" y="37325"/>
                  </a:lnTo>
                  <a:lnTo>
                    <a:pt x="46469" y="39611"/>
                  </a:lnTo>
                  <a:lnTo>
                    <a:pt x="49517" y="41897"/>
                  </a:lnTo>
                  <a:lnTo>
                    <a:pt x="51803" y="44945"/>
                  </a:lnTo>
                  <a:lnTo>
                    <a:pt x="54089" y="47231"/>
                  </a:lnTo>
                  <a:lnTo>
                    <a:pt x="59423" y="47231"/>
                  </a:lnTo>
                  <a:lnTo>
                    <a:pt x="61709" y="49517"/>
                  </a:lnTo>
                  <a:lnTo>
                    <a:pt x="66281" y="49517"/>
                  </a:lnTo>
                  <a:lnTo>
                    <a:pt x="71615" y="49517"/>
                  </a:lnTo>
                  <a:lnTo>
                    <a:pt x="71615" y="47231"/>
                  </a:lnTo>
                  <a:lnTo>
                    <a:pt x="76187" y="47231"/>
                  </a:lnTo>
                  <a:lnTo>
                    <a:pt x="79235" y="44945"/>
                  </a:lnTo>
                  <a:lnTo>
                    <a:pt x="81521" y="44945"/>
                  </a:lnTo>
                  <a:lnTo>
                    <a:pt x="81521" y="41897"/>
                  </a:lnTo>
                  <a:lnTo>
                    <a:pt x="83807" y="41897"/>
                  </a:lnTo>
                  <a:lnTo>
                    <a:pt x="83807" y="39611"/>
                  </a:lnTo>
                  <a:lnTo>
                    <a:pt x="86093" y="39611"/>
                  </a:lnTo>
                  <a:lnTo>
                    <a:pt x="86093" y="35039"/>
                  </a:lnTo>
                  <a:lnTo>
                    <a:pt x="88379" y="35039"/>
                  </a:lnTo>
                  <a:lnTo>
                    <a:pt x="88379" y="29718"/>
                  </a:lnTo>
                  <a:lnTo>
                    <a:pt x="91427" y="29718"/>
                  </a:lnTo>
                  <a:lnTo>
                    <a:pt x="91427" y="29375"/>
                  </a:lnTo>
                  <a:lnTo>
                    <a:pt x="140944" y="29375"/>
                  </a:lnTo>
                  <a:lnTo>
                    <a:pt x="140944" y="21755"/>
                  </a:lnTo>
                  <a:lnTo>
                    <a:pt x="140944" y="17945"/>
                  </a:lnTo>
                  <a:close/>
                </a:path>
              </a:pathLst>
            </a:custGeom>
            <a:solidFill>
              <a:srgbClr val="000000"/>
            </a:solidFill>
          </p:spPr>
          <p:txBody>
            <a:bodyPr wrap="square" lIns="0" tIns="0" rIns="0" bIns="0" rtlCol="0"/>
            <a:lstStyle/>
            <a:p>
              <a:endParaRPr/>
            </a:p>
          </p:txBody>
        </p:sp>
        <p:sp>
          <p:nvSpPr>
            <p:cNvPr id="55" name="object 13">
              <a:extLst>
                <a:ext uri="{FF2B5EF4-FFF2-40B4-BE49-F238E27FC236}">
                  <a16:creationId xmlns="" xmlns:a16="http://schemas.microsoft.com/office/drawing/2014/main" id="{8CB97337-03C9-4733-9807-707317D16452}"/>
                </a:ext>
              </a:extLst>
            </p:cNvPr>
            <p:cNvSpPr/>
            <p:nvPr/>
          </p:nvSpPr>
          <p:spPr>
            <a:xfrm>
              <a:off x="7967764" y="2433421"/>
              <a:ext cx="10160" cy="111760"/>
            </a:xfrm>
            <a:custGeom>
              <a:avLst/>
              <a:gdLst/>
              <a:ahLst/>
              <a:cxnLst/>
              <a:rect l="l" t="t" r="r" b="b"/>
              <a:pathLst>
                <a:path w="10160" h="111760">
                  <a:moveTo>
                    <a:pt x="9893" y="0"/>
                  </a:moveTo>
                  <a:lnTo>
                    <a:pt x="0" y="0"/>
                  </a:lnTo>
                  <a:lnTo>
                    <a:pt x="0" y="111239"/>
                  </a:lnTo>
                  <a:lnTo>
                    <a:pt x="5321" y="111239"/>
                  </a:lnTo>
                  <a:lnTo>
                    <a:pt x="9893" y="111239"/>
                  </a:lnTo>
                  <a:lnTo>
                    <a:pt x="9893" y="0"/>
                  </a:lnTo>
                  <a:close/>
                </a:path>
              </a:pathLst>
            </a:custGeom>
            <a:solidFill>
              <a:srgbClr val="000000"/>
            </a:solidFill>
          </p:spPr>
          <p:txBody>
            <a:bodyPr wrap="square" lIns="0" tIns="0" rIns="0" bIns="0" rtlCol="0"/>
            <a:lstStyle/>
            <a:p>
              <a:endParaRPr/>
            </a:p>
          </p:txBody>
        </p:sp>
        <p:pic>
          <p:nvPicPr>
            <p:cNvPr id="56" name="object 14">
              <a:extLst>
                <a:ext uri="{FF2B5EF4-FFF2-40B4-BE49-F238E27FC236}">
                  <a16:creationId xmlns="" xmlns:a16="http://schemas.microsoft.com/office/drawing/2014/main" id="{D58D2DF9-D54F-4844-AF68-53D2BC5B50B5}"/>
                </a:ext>
              </a:extLst>
            </p:cNvPr>
            <p:cNvPicPr/>
            <p:nvPr/>
          </p:nvPicPr>
          <p:blipFill>
            <a:blip r:embed="rId5" cstate="print"/>
            <a:stretch>
              <a:fillRect/>
            </a:stretch>
          </p:blipFill>
          <p:spPr>
            <a:xfrm>
              <a:off x="7611960" y="1879537"/>
              <a:ext cx="425132" cy="66281"/>
            </a:xfrm>
            <a:prstGeom prst="rect">
              <a:avLst/>
            </a:prstGeom>
          </p:spPr>
        </p:pic>
        <p:pic>
          <p:nvPicPr>
            <p:cNvPr id="57" name="object 15">
              <a:extLst>
                <a:ext uri="{FF2B5EF4-FFF2-40B4-BE49-F238E27FC236}">
                  <a16:creationId xmlns="" xmlns:a16="http://schemas.microsoft.com/office/drawing/2014/main" id="{30DCA740-5652-4ED4-9A1A-2F9FAB2B1159}"/>
                </a:ext>
              </a:extLst>
            </p:cNvPr>
            <p:cNvPicPr/>
            <p:nvPr/>
          </p:nvPicPr>
          <p:blipFill>
            <a:blip r:embed="rId6" cstate="print"/>
            <a:stretch>
              <a:fillRect/>
            </a:stretch>
          </p:blipFill>
          <p:spPr>
            <a:xfrm>
              <a:off x="6632195" y="1510792"/>
              <a:ext cx="217893" cy="67043"/>
            </a:xfrm>
            <a:prstGeom prst="rect">
              <a:avLst/>
            </a:prstGeom>
          </p:spPr>
        </p:pic>
        <p:sp>
          <p:nvSpPr>
            <p:cNvPr id="58" name="object 16">
              <a:extLst>
                <a:ext uri="{FF2B5EF4-FFF2-40B4-BE49-F238E27FC236}">
                  <a16:creationId xmlns="" xmlns:a16="http://schemas.microsoft.com/office/drawing/2014/main" id="{B5A7863A-7B45-4A04-B970-50E7C0C7713D}"/>
                </a:ext>
              </a:extLst>
            </p:cNvPr>
            <p:cNvSpPr/>
            <p:nvPr/>
          </p:nvSpPr>
          <p:spPr>
            <a:xfrm>
              <a:off x="7864144" y="2002968"/>
              <a:ext cx="218440" cy="437515"/>
            </a:xfrm>
            <a:custGeom>
              <a:avLst/>
              <a:gdLst/>
              <a:ahLst/>
              <a:cxnLst/>
              <a:rect l="l" t="t" r="r" b="b"/>
              <a:pathLst>
                <a:path w="218439" h="437514">
                  <a:moveTo>
                    <a:pt x="217893" y="44183"/>
                  </a:moveTo>
                  <a:lnTo>
                    <a:pt x="215607" y="37325"/>
                  </a:lnTo>
                  <a:lnTo>
                    <a:pt x="212559" y="31991"/>
                  </a:lnTo>
                  <a:lnTo>
                    <a:pt x="210273" y="27419"/>
                  </a:lnTo>
                  <a:lnTo>
                    <a:pt x="207987" y="22085"/>
                  </a:lnTo>
                  <a:lnTo>
                    <a:pt x="202653" y="17513"/>
                  </a:lnTo>
                  <a:lnTo>
                    <a:pt x="198081" y="12192"/>
                  </a:lnTo>
                  <a:lnTo>
                    <a:pt x="192747" y="9906"/>
                  </a:lnTo>
                  <a:lnTo>
                    <a:pt x="188175" y="7620"/>
                  </a:lnTo>
                  <a:lnTo>
                    <a:pt x="182841" y="4572"/>
                  </a:lnTo>
                  <a:lnTo>
                    <a:pt x="178282" y="2286"/>
                  </a:lnTo>
                  <a:lnTo>
                    <a:pt x="143230" y="2286"/>
                  </a:lnTo>
                  <a:lnTo>
                    <a:pt x="138658" y="4572"/>
                  </a:lnTo>
                  <a:lnTo>
                    <a:pt x="131038" y="7620"/>
                  </a:lnTo>
                  <a:lnTo>
                    <a:pt x="126466" y="9906"/>
                  </a:lnTo>
                  <a:lnTo>
                    <a:pt x="123418" y="12192"/>
                  </a:lnTo>
                  <a:lnTo>
                    <a:pt x="118846" y="17513"/>
                  </a:lnTo>
                  <a:lnTo>
                    <a:pt x="113512" y="22085"/>
                  </a:lnTo>
                  <a:lnTo>
                    <a:pt x="111226" y="27419"/>
                  </a:lnTo>
                  <a:lnTo>
                    <a:pt x="109702" y="30467"/>
                  </a:lnTo>
                  <a:lnTo>
                    <a:pt x="106654" y="27419"/>
                  </a:lnTo>
                  <a:lnTo>
                    <a:pt x="103619" y="22085"/>
                  </a:lnTo>
                  <a:lnTo>
                    <a:pt x="99047" y="17513"/>
                  </a:lnTo>
                  <a:lnTo>
                    <a:pt x="96761" y="12192"/>
                  </a:lnTo>
                  <a:lnTo>
                    <a:pt x="91427" y="9906"/>
                  </a:lnTo>
                  <a:lnTo>
                    <a:pt x="86855" y="7620"/>
                  </a:lnTo>
                  <a:lnTo>
                    <a:pt x="73901" y="2286"/>
                  </a:lnTo>
                  <a:lnTo>
                    <a:pt x="69329" y="2286"/>
                  </a:lnTo>
                  <a:lnTo>
                    <a:pt x="63995" y="0"/>
                  </a:lnTo>
                  <a:lnTo>
                    <a:pt x="51803" y="0"/>
                  </a:lnTo>
                  <a:lnTo>
                    <a:pt x="47231" y="2286"/>
                  </a:lnTo>
                  <a:lnTo>
                    <a:pt x="39611" y="2286"/>
                  </a:lnTo>
                  <a:lnTo>
                    <a:pt x="35039" y="4572"/>
                  </a:lnTo>
                  <a:lnTo>
                    <a:pt x="29718" y="7620"/>
                  </a:lnTo>
                  <a:lnTo>
                    <a:pt x="25146" y="9906"/>
                  </a:lnTo>
                  <a:lnTo>
                    <a:pt x="19812" y="12192"/>
                  </a:lnTo>
                  <a:lnTo>
                    <a:pt x="15240" y="17513"/>
                  </a:lnTo>
                  <a:lnTo>
                    <a:pt x="12192" y="22085"/>
                  </a:lnTo>
                  <a:lnTo>
                    <a:pt x="7620" y="27419"/>
                  </a:lnTo>
                  <a:lnTo>
                    <a:pt x="5334" y="31991"/>
                  </a:lnTo>
                  <a:lnTo>
                    <a:pt x="2286" y="37325"/>
                  </a:lnTo>
                  <a:lnTo>
                    <a:pt x="2286" y="44183"/>
                  </a:lnTo>
                  <a:lnTo>
                    <a:pt x="0" y="51803"/>
                  </a:lnTo>
                  <a:lnTo>
                    <a:pt x="0" y="59423"/>
                  </a:lnTo>
                  <a:lnTo>
                    <a:pt x="2286" y="67043"/>
                  </a:lnTo>
                  <a:lnTo>
                    <a:pt x="12192" y="63995"/>
                  </a:lnTo>
                  <a:lnTo>
                    <a:pt x="12192" y="47231"/>
                  </a:lnTo>
                  <a:lnTo>
                    <a:pt x="15240" y="41897"/>
                  </a:lnTo>
                  <a:lnTo>
                    <a:pt x="15240" y="37325"/>
                  </a:lnTo>
                  <a:lnTo>
                    <a:pt x="17526" y="31991"/>
                  </a:lnTo>
                  <a:lnTo>
                    <a:pt x="19812" y="27419"/>
                  </a:lnTo>
                  <a:lnTo>
                    <a:pt x="22098" y="24371"/>
                  </a:lnTo>
                  <a:lnTo>
                    <a:pt x="27432" y="22085"/>
                  </a:lnTo>
                  <a:lnTo>
                    <a:pt x="29718" y="19799"/>
                  </a:lnTo>
                  <a:lnTo>
                    <a:pt x="35039" y="17513"/>
                  </a:lnTo>
                  <a:lnTo>
                    <a:pt x="39611" y="14478"/>
                  </a:lnTo>
                  <a:lnTo>
                    <a:pt x="41897" y="14478"/>
                  </a:lnTo>
                  <a:lnTo>
                    <a:pt x="47231" y="12192"/>
                  </a:lnTo>
                  <a:lnTo>
                    <a:pt x="67043" y="12192"/>
                  </a:lnTo>
                  <a:lnTo>
                    <a:pt x="71615" y="14478"/>
                  </a:lnTo>
                  <a:lnTo>
                    <a:pt x="76949" y="14478"/>
                  </a:lnTo>
                  <a:lnTo>
                    <a:pt x="81521" y="17513"/>
                  </a:lnTo>
                  <a:lnTo>
                    <a:pt x="83807" y="19799"/>
                  </a:lnTo>
                  <a:lnTo>
                    <a:pt x="89141" y="22085"/>
                  </a:lnTo>
                  <a:lnTo>
                    <a:pt x="91427" y="24371"/>
                  </a:lnTo>
                  <a:lnTo>
                    <a:pt x="93713" y="27419"/>
                  </a:lnTo>
                  <a:lnTo>
                    <a:pt x="99047" y="31991"/>
                  </a:lnTo>
                  <a:lnTo>
                    <a:pt x="99047" y="37325"/>
                  </a:lnTo>
                  <a:lnTo>
                    <a:pt x="101333" y="39611"/>
                  </a:lnTo>
                  <a:lnTo>
                    <a:pt x="103619" y="44183"/>
                  </a:lnTo>
                  <a:lnTo>
                    <a:pt x="103619" y="271602"/>
                  </a:lnTo>
                  <a:lnTo>
                    <a:pt x="35039" y="271602"/>
                  </a:lnTo>
                  <a:lnTo>
                    <a:pt x="35039" y="271983"/>
                  </a:lnTo>
                  <a:lnTo>
                    <a:pt x="27432" y="271983"/>
                  </a:lnTo>
                  <a:lnTo>
                    <a:pt x="27432" y="276555"/>
                  </a:lnTo>
                  <a:lnTo>
                    <a:pt x="27432" y="432739"/>
                  </a:lnTo>
                  <a:lnTo>
                    <a:pt x="37553" y="432739"/>
                  </a:lnTo>
                  <a:lnTo>
                    <a:pt x="37553" y="432892"/>
                  </a:lnTo>
                  <a:lnTo>
                    <a:pt x="30848" y="432892"/>
                  </a:lnTo>
                  <a:lnTo>
                    <a:pt x="30848" y="434797"/>
                  </a:lnTo>
                  <a:lnTo>
                    <a:pt x="27432" y="432739"/>
                  </a:lnTo>
                  <a:lnTo>
                    <a:pt x="27432" y="437311"/>
                  </a:lnTo>
                  <a:lnTo>
                    <a:pt x="35039" y="437311"/>
                  </a:lnTo>
                  <a:lnTo>
                    <a:pt x="34023" y="436702"/>
                  </a:lnTo>
                  <a:lnTo>
                    <a:pt x="188175" y="436702"/>
                  </a:lnTo>
                  <a:lnTo>
                    <a:pt x="188175" y="437311"/>
                  </a:lnTo>
                  <a:lnTo>
                    <a:pt x="195795" y="437311"/>
                  </a:lnTo>
                  <a:lnTo>
                    <a:pt x="195795" y="432739"/>
                  </a:lnTo>
                  <a:lnTo>
                    <a:pt x="195795" y="427405"/>
                  </a:lnTo>
                  <a:lnTo>
                    <a:pt x="195795" y="276555"/>
                  </a:lnTo>
                  <a:lnTo>
                    <a:pt x="191770" y="276555"/>
                  </a:lnTo>
                  <a:lnTo>
                    <a:pt x="191770" y="274142"/>
                  </a:lnTo>
                  <a:lnTo>
                    <a:pt x="195795" y="276555"/>
                  </a:lnTo>
                  <a:lnTo>
                    <a:pt x="195795" y="271983"/>
                  </a:lnTo>
                  <a:lnTo>
                    <a:pt x="191770" y="271983"/>
                  </a:lnTo>
                  <a:lnTo>
                    <a:pt x="191770" y="271602"/>
                  </a:lnTo>
                  <a:lnTo>
                    <a:pt x="188175" y="271602"/>
                  </a:lnTo>
                  <a:lnTo>
                    <a:pt x="188175" y="427405"/>
                  </a:lnTo>
                  <a:lnTo>
                    <a:pt x="188175" y="427812"/>
                  </a:lnTo>
                  <a:lnTo>
                    <a:pt x="187769" y="427812"/>
                  </a:lnTo>
                  <a:lnTo>
                    <a:pt x="188175" y="427405"/>
                  </a:lnTo>
                  <a:lnTo>
                    <a:pt x="188175" y="271602"/>
                  </a:lnTo>
                  <a:lnTo>
                    <a:pt x="182841" y="271602"/>
                  </a:lnTo>
                  <a:lnTo>
                    <a:pt x="182841" y="284302"/>
                  </a:lnTo>
                  <a:lnTo>
                    <a:pt x="182841" y="427812"/>
                  </a:lnTo>
                  <a:lnTo>
                    <a:pt x="39611" y="427812"/>
                  </a:lnTo>
                  <a:lnTo>
                    <a:pt x="39611" y="284302"/>
                  </a:lnTo>
                  <a:lnTo>
                    <a:pt x="182841" y="284302"/>
                  </a:lnTo>
                  <a:lnTo>
                    <a:pt x="182841" y="271602"/>
                  </a:lnTo>
                  <a:lnTo>
                    <a:pt x="116560" y="271602"/>
                  </a:lnTo>
                  <a:lnTo>
                    <a:pt x="116560" y="91414"/>
                  </a:lnTo>
                  <a:lnTo>
                    <a:pt x="116560" y="86093"/>
                  </a:lnTo>
                  <a:lnTo>
                    <a:pt x="116560" y="63995"/>
                  </a:lnTo>
                  <a:lnTo>
                    <a:pt x="116560" y="41897"/>
                  </a:lnTo>
                  <a:lnTo>
                    <a:pt x="118846" y="37325"/>
                  </a:lnTo>
                  <a:lnTo>
                    <a:pt x="121132" y="31991"/>
                  </a:lnTo>
                  <a:lnTo>
                    <a:pt x="123418" y="29705"/>
                  </a:lnTo>
                  <a:lnTo>
                    <a:pt x="126466" y="24371"/>
                  </a:lnTo>
                  <a:lnTo>
                    <a:pt x="128752" y="22085"/>
                  </a:lnTo>
                  <a:lnTo>
                    <a:pt x="133324" y="19799"/>
                  </a:lnTo>
                  <a:lnTo>
                    <a:pt x="136372" y="17513"/>
                  </a:lnTo>
                  <a:lnTo>
                    <a:pt x="140944" y="14478"/>
                  </a:lnTo>
                  <a:lnTo>
                    <a:pt x="146278" y="14478"/>
                  </a:lnTo>
                  <a:lnTo>
                    <a:pt x="150850" y="12192"/>
                  </a:lnTo>
                  <a:lnTo>
                    <a:pt x="170662" y="12192"/>
                  </a:lnTo>
                  <a:lnTo>
                    <a:pt x="175996" y="14478"/>
                  </a:lnTo>
                  <a:lnTo>
                    <a:pt x="178282" y="14478"/>
                  </a:lnTo>
                  <a:lnTo>
                    <a:pt x="182841" y="17513"/>
                  </a:lnTo>
                  <a:lnTo>
                    <a:pt x="188175" y="19799"/>
                  </a:lnTo>
                  <a:lnTo>
                    <a:pt x="190461" y="22085"/>
                  </a:lnTo>
                  <a:lnTo>
                    <a:pt x="195795" y="24371"/>
                  </a:lnTo>
                  <a:lnTo>
                    <a:pt x="198081" y="29705"/>
                  </a:lnTo>
                  <a:lnTo>
                    <a:pt x="200367" y="31991"/>
                  </a:lnTo>
                  <a:lnTo>
                    <a:pt x="202653" y="37325"/>
                  </a:lnTo>
                  <a:lnTo>
                    <a:pt x="205701" y="41897"/>
                  </a:lnTo>
                  <a:lnTo>
                    <a:pt x="205701" y="47231"/>
                  </a:lnTo>
                  <a:lnTo>
                    <a:pt x="207987" y="51803"/>
                  </a:lnTo>
                  <a:lnTo>
                    <a:pt x="207987" y="57137"/>
                  </a:lnTo>
                  <a:lnTo>
                    <a:pt x="205701" y="63995"/>
                  </a:lnTo>
                  <a:lnTo>
                    <a:pt x="217893" y="63995"/>
                  </a:lnTo>
                  <a:lnTo>
                    <a:pt x="217893" y="44183"/>
                  </a:lnTo>
                  <a:close/>
                </a:path>
              </a:pathLst>
            </a:custGeom>
            <a:solidFill>
              <a:srgbClr val="000000"/>
            </a:solidFill>
          </p:spPr>
          <p:txBody>
            <a:bodyPr wrap="square" lIns="0" tIns="0" rIns="0" bIns="0" rtlCol="0"/>
            <a:lstStyle/>
            <a:p>
              <a:endParaRPr/>
            </a:p>
          </p:txBody>
        </p:sp>
        <p:sp>
          <p:nvSpPr>
            <p:cNvPr id="59" name="object 17">
              <a:extLst>
                <a:ext uri="{FF2B5EF4-FFF2-40B4-BE49-F238E27FC236}">
                  <a16:creationId xmlns="" xmlns:a16="http://schemas.microsoft.com/office/drawing/2014/main" id="{C22EB763-F4A0-4D2D-8D9C-52A7507EDA64}"/>
                </a:ext>
              </a:extLst>
            </p:cNvPr>
            <p:cNvSpPr/>
            <p:nvPr/>
          </p:nvSpPr>
          <p:spPr>
            <a:xfrm>
              <a:off x="7903756" y="2519514"/>
              <a:ext cx="143510" cy="49530"/>
            </a:xfrm>
            <a:custGeom>
              <a:avLst/>
              <a:gdLst/>
              <a:ahLst/>
              <a:cxnLst/>
              <a:rect l="l" t="t" r="r" b="b"/>
              <a:pathLst>
                <a:path w="143510" h="49530">
                  <a:moveTo>
                    <a:pt x="143230" y="17945"/>
                  </a:moveTo>
                  <a:lnTo>
                    <a:pt x="91427" y="17945"/>
                  </a:lnTo>
                  <a:lnTo>
                    <a:pt x="91427" y="15240"/>
                  </a:lnTo>
                  <a:lnTo>
                    <a:pt x="89141" y="15240"/>
                  </a:lnTo>
                  <a:lnTo>
                    <a:pt x="89141" y="9906"/>
                  </a:lnTo>
                  <a:lnTo>
                    <a:pt x="86855" y="9906"/>
                  </a:lnTo>
                  <a:lnTo>
                    <a:pt x="86855" y="7620"/>
                  </a:lnTo>
                  <a:lnTo>
                    <a:pt x="83807" y="7620"/>
                  </a:lnTo>
                  <a:lnTo>
                    <a:pt x="83807" y="5334"/>
                  </a:lnTo>
                  <a:lnTo>
                    <a:pt x="81521" y="5334"/>
                  </a:lnTo>
                  <a:lnTo>
                    <a:pt x="81521" y="2286"/>
                  </a:lnTo>
                  <a:lnTo>
                    <a:pt x="76949" y="2286"/>
                  </a:lnTo>
                  <a:lnTo>
                    <a:pt x="76949" y="0"/>
                  </a:lnTo>
                  <a:lnTo>
                    <a:pt x="67043" y="0"/>
                  </a:lnTo>
                  <a:lnTo>
                    <a:pt x="57150" y="0"/>
                  </a:lnTo>
                  <a:lnTo>
                    <a:pt x="57150" y="2286"/>
                  </a:lnTo>
                  <a:lnTo>
                    <a:pt x="51816" y="2286"/>
                  </a:lnTo>
                  <a:lnTo>
                    <a:pt x="51816" y="5334"/>
                  </a:lnTo>
                  <a:lnTo>
                    <a:pt x="49530" y="5334"/>
                  </a:lnTo>
                  <a:lnTo>
                    <a:pt x="49530" y="7620"/>
                  </a:lnTo>
                  <a:lnTo>
                    <a:pt x="47244" y="7620"/>
                  </a:lnTo>
                  <a:lnTo>
                    <a:pt x="47244" y="9906"/>
                  </a:lnTo>
                  <a:lnTo>
                    <a:pt x="44196" y="9906"/>
                  </a:lnTo>
                  <a:lnTo>
                    <a:pt x="44196" y="15240"/>
                  </a:lnTo>
                  <a:lnTo>
                    <a:pt x="41910" y="17526"/>
                  </a:lnTo>
                  <a:lnTo>
                    <a:pt x="41910" y="17945"/>
                  </a:lnTo>
                  <a:lnTo>
                    <a:pt x="0" y="17945"/>
                  </a:lnTo>
                  <a:lnTo>
                    <a:pt x="0" y="21755"/>
                  </a:lnTo>
                  <a:lnTo>
                    <a:pt x="0" y="29375"/>
                  </a:lnTo>
                  <a:lnTo>
                    <a:pt x="41910" y="29375"/>
                  </a:lnTo>
                  <a:lnTo>
                    <a:pt x="41910" y="31991"/>
                  </a:lnTo>
                  <a:lnTo>
                    <a:pt x="44196" y="31991"/>
                  </a:lnTo>
                  <a:lnTo>
                    <a:pt x="44196" y="37325"/>
                  </a:lnTo>
                  <a:lnTo>
                    <a:pt x="47244" y="37325"/>
                  </a:lnTo>
                  <a:lnTo>
                    <a:pt x="47244" y="39611"/>
                  </a:lnTo>
                  <a:lnTo>
                    <a:pt x="49530" y="39611"/>
                  </a:lnTo>
                  <a:lnTo>
                    <a:pt x="49530" y="41897"/>
                  </a:lnTo>
                  <a:lnTo>
                    <a:pt x="51816" y="41897"/>
                  </a:lnTo>
                  <a:lnTo>
                    <a:pt x="51816" y="44945"/>
                  </a:lnTo>
                  <a:lnTo>
                    <a:pt x="54102" y="44945"/>
                  </a:lnTo>
                  <a:lnTo>
                    <a:pt x="54102" y="47231"/>
                  </a:lnTo>
                  <a:lnTo>
                    <a:pt x="61722" y="47231"/>
                  </a:lnTo>
                  <a:lnTo>
                    <a:pt x="61722" y="49517"/>
                  </a:lnTo>
                  <a:lnTo>
                    <a:pt x="67043" y="49517"/>
                  </a:lnTo>
                  <a:lnTo>
                    <a:pt x="71615" y="49517"/>
                  </a:lnTo>
                  <a:lnTo>
                    <a:pt x="73901" y="47231"/>
                  </a:lnTo>
                  <a:lnTo>
                    <a:pt x="79235" y="47231"/>
                  </a:lnTo>
                  <a:lnTo>
                    <a:pt x="79235" y="44945"/>
                  </a:lnTo>
                  <a:lnTo>
                    <a:pt x="81521" y="44945"/>
                  </a:lnTo>
                  <a:lnTo>
                    <a:pt x="81521" y="41897"/>
                  </a:lnTo>
                  <a:lnTo>
                    <a:pt x="83807" y="41897"/>
                  </a:lnTo>
                  <a:lnTo>
                    <a:pt x="86855" y="39611"/>
                  </a:lnTo>
                  <a:lnTo>
                    <a:pt x="86855" y="37325"/>
                  </a:lnTo>
                  <a:lnTo>
                    <a:pt x="89141" y="37325"/>
                  </a:lnTo>
                  <a:lnTo>
                    <a:pt x="89141" y="35039"/>
                  </a:lnTo>
                  <a:lnTo>
                    <a:pt x="91427" y="31991"/>
                  </a:lnTo>
                  <a:lnTo>
                    <a:pt x="91427" y="29375"/>
                  </a:lnTo>
                  <a:lnTo>
                    <a:pt x="143230" y="29375"/>
                  </a:lnTo>
                  <a:lnTo>
                    <a:pt x="143230" y="21755"/>
                  </a:lnTo>
                  <a:lnTo>
                    <a:pt x="143230" y="17945"/>
                  </a:lnTo>
                  <a:close/>
                </a:path>
              </a:pathLst>
            </a:custGeom>
            <a:solidFill>
              <a:srgbClr val="000000"/>
            </a:solidFill>
          </p:spPr>
          <p:txBody>
            <a:bodyPr wrap="square" lIns="0" tIns="0" rIns="0" bIns="0" rtlCol="0"/>
            <a:lstStyle/>
            <a:p>
              <a:endParaRPr/>
            </a:p>
          </p:txBody>
        </p:sp>
        <p:sp>
          <p:nvSpPr>
            <p:cNvPr id="60" name="object 18">
              <a:extLst>
                <a:ext uri="{FF2B5EF4-FFF2-40B4-BE49-F238E27FC236}">
                  <a16:creationId xmlns="" xmlns:a16="http://schemas.microsoft.com/office/drawing/2014/main" id="{350AAF63-A9D9-4F93-88F5-2C385B217DDD}"/>
                </a:ext>
              </a:extLst>
            </p:cNvPr>
            <p:cNvSpPr/>
            <p:nvPr/>
          </p:nvSpPr>
          <p:spPr>
            <a:xfrm>
              <a:off x="7675957" y="2332089"/>
              <a:ext cx="52069" cy="59055"/>
            </a:xfrm>
            <a:custGeom>
              <a:avLst/>
              <a:gdLst/>
              <a:ahLst/>
              <a:cxnLst/>
              <a:rect l="l" t="t" r="r" b="b"/>
              <a:pathLst>
                <a:path w="52069" h="59055">
                  <a:moveTo>
                    <a:pt x="37337" y="0"/>
                  </a:moveTo>
                  <a:lnTo>
                    <a:pt x="15239" y="0"/>
                  </a:lnTo>
                  <a:lnTo>
                    <a:pt x="15239" y="2285"/>
                  </a:lnTo>
                  <a:lnTo>
                    <a:pt x="9906" y="2285"/>
                  </a:lnTo>
                  <a:lnTo>
                    <a:pt x="9906" y="4572"/>
                  </a:lnTo>
                  <a:lnTo>
                    <a:pt x="7619" y="4572"/>
                  </a:lnTo>
                  <a:lnTo>
                    <a:pt x="7619" y="6857"/>
                  </a:lnTo>
                  <a:lnTo>
                    <a:pt x="5333" y="6857"/>
                  </a:lnTo>
                  <a:lnTo>
                    <a:pt x="5333" y="9144"/>
                  </a:lnTo>
                  <a:lnTo>
                    <a:pt x="3047" y="12192"/>
                  </a:lnTo>
                  <a:lnTo>
                    <a:pt x="3047" y="16763"/>
                  </a:lnTo>
                  <a:lnTo>
                    <a:pt x="0" y="16763"/>
                  </a:lnTo>
                  <a:lnTo>
                    <a:pt x="0" y="41909"/>
                  </a:lnTo>
                  <a:lnTo>
                    <a:pt x="3047" y="41909"/>
                  </a:lnTo>
                  <a:lnTo>
                    <a:pt x="3047" y="46481"/>
                  </a:lnTo>
                  <a:lnTo>
                    <a:pt x="5333" y="46481"/>
                  </a:lnTo>
                  <a:lnTo>
                    <a:pt x="5333" y="51815"/>
                  </a:lnTo>
                  <a:lnTo>
                    <a:pt x="7619" y="51815"/>
                  </a:lnTo>
                  <a:lnTo>
                    <a:pt x="7619" y="54101"/>
                  </a:lnTo>
                  <a:lnTo>
                    <a:pt x="9906" y="54101"/>
                  </a:lnTo>
                  <a:lnTo>
                    <a:pt x="9906" y="56387"/>
                  </a:lnTo>
                  <a:lnTo>
                    <a:pt x="15239" y="56387"/>
                  </a:lnTo>
                  <a:lnTo>
                    <a:pt x="15239" y="58674"/>
                  </a:lnTo>
                  <a:lnTo>
                    <a:pt x="37337" y="58674"/>
                  </a:lnTo>
                  <a:lnTo>
                    <a:pt x="37337" y="56387"/>
                  </a:lnTo>
                  <a:lnTo>
                    <a:pt x="41909" y="56387"/>
                  </a:lnTo>
                  <a:lnTo>
                    <a:pt x="41909" y="54101"/>
                  </a:lnTo>
                  <a:lnTo>
                    <a:pt x="44957" y="54101"/>
                  </a:lnTo>
                  <a:lnTo>
                    <a:pt x="44957" y="51815"/>
                  </a:lnTo>
                  <a:lnTo>
                    <a:pt x="47243" y="51815"/>
                  </a:lnTo>
                  <a:lnTo>
                    <a:pt x="47243" y="48768"/>
                  </a:lnTo>
                  <a:lnTo>
                    <a:pt x="49530" y="46481"/>
                  </a:lnTo>
                  <a:lnTo>
                    <a:pt x="49530" y="41909"/>
                  </a:lnTo>
                  <a:lnTo>
                    <a:pt x="51815" y="41909"/>
                  </a:lnTo>
                  <a:lnTo>
                    <a:pt x="51815" y="38861"/>
                  </a:lnTo>
                  <a:lnTo>
                    <a:pt x="44957" y="38861"/>
                  </a:lnTo>
                  <a:lnTo>
                    <a:pt x="41909" y="38861"/>
                  </a:lnTo>
                  <a:lnTo>
                    <a:pt x="41909" y="44196"/>
                  </a:lnTo>
                  <a:lnTo>
                    <a:pt x="39624" y="44196"/>
                  </a:lnTo>
                  <a:lnTo>
                    <a:pt x="39624" y="48768"/>
                  </a:lnTo>
                  <a:lnTo>
                    <a:pt x="37337" y="48768"/>
                  </a:lnTo>
                  <a:lnTo>
                    <a:pt x="37337" y="51815"/>
                  </a:lnTo>
                  <a:lnTo>
                    <a:pt x="29718" y="51815"/>
                  </a:lnTo>
                  <a:lnTo>
                    <a:pt x="29718" y="54101"/>
                  </a:lnTo>
                  <a:lnTo>
                    <a:pt x="22859" y="54101"/>
                  </a:lnTo>
                  <a:lnTo>
                    <a:pt x="22859" y="51815"/>
                  </a:lnTo>
                  <a:lnTo>
                    <a:pt x="17525" y="51815"/>
                  </a:lnTo>
                  <a:lnTo>
                    <a:pt x="17525" y="48768"/>
                  </a:lnTo>
                  <a:lnTo>
                    <a:pt x="12953" y="48768"/>
                  </a:lnTo>
                  <a:lnTo>
                    <a:pt x="12953" y="46481"/>
                  </a:lnTo>
                  <a:lnTo>
                    <a:pt x="9906" y="44196"/>
                  </a:lnTo>
                  <a:lnTo>
                    <a:pt x="9906" y="38861"/>
                  </a:lnTo>
                  <a:lnTo>
                    <a:pt x="7619" y="38861"/>
                  </a:lnTo>
                  <a:lnTo>
                    <a:pt x="7619" y="19050"/>
                  </a:lnTo>
                  <a:lnTo>
                    <a:pt x="9906" y="19050"/>
                  </a:lnTo>
                  <a:lnTo>
                    <a:pt x="9906" y="14477"/>
                  </a:lnTo>
                  <a:lnTo>
                    <a:pt x="12953" y="12192"/>
                  </a:lnTo>
                  <a:lnTo>
                    <a:pt x="12953" y="9144"/>
                  </a:lnTo>
                  <a:lnTo>
                    <a:pt x="15239" y="9144"/>
                  </a:lnTo>
                  <a:lnTo>
                    <a:pt x="17525" y="6857"/>
                  </a:lnTo>
                  <a:lnTo>
                    <a:pt x="22859" y="6857"/>
                  </a:lnTo>
                  <a:lnTo>
                    <a:pt x="22859" y="4572"/>
                  </a:lnTo>
                  <a:lnTo>
                    <a:pt x="29718" y="4572"/>
                  </a:lnTo>
                  <a:lnTo>
                    <a:pt x="32765" y="6857"/>
                  </a:lnTo>
                  <a:lnTo>
                    <a:pt x="37337" y="6857"/>
                  </a:lnTo>
                  <a:lnTo>
                    <a:pt x="37337" y="9144"/>
                  </a:lnTo>
                  <a:lnTo>
                    <a:pt x="39624" y="9144"/>
                  </a:lnTo>
                  <a:lnTo>
                    <a:pt x="39624" y="12192"/>
                  </a:lnTo>
                  <a:lnTo>
                    <a:pt x="41909" y="14477"/>
                  </a:lnTo>
                  <a:lnTo>
                    <a:pt x="41909" y="16763"/>
                  </a:lnTo>
                  <a:lnTo>
                    <a:pt x="49530" y="16763"/>
                  </a:lnTo>
                  <a:lnTo>
                    <a:pt x="49530" y="9144"/>
                  </a:lnTo>
                  <a:lnTo>
                    <a:pt x="47243" y="9144"/>
                  </a:lnTo>
                  <a:lnTo>
                    <a:pt x="47243" y="6857"/>
                  </a:lnTo>
                  <a:lnTo>
                    <a:pt x="44957" y="6857"/>
                  </a:lnTo>
                  <a:lnTo>
                    <a:pt x="44957" y="4572"/>
                  </a:lnTo>
                  <a:lnTo>
                    <a:pt x="41909" y="4572"/>
                  </a:lnTo>
                  <a:lnTo>
                    <a:pt x="41909" y="2285"/>
                  </a:lnTo>
                  <a:lnTo>
                    <a:pt x="37337" y="2285"/>
                  </a:lnTo>
                  <a:lnTo>
                    <a:pt x="37337" y="0"/>
                  </a:lnTo>
                  <a:close/>
                </a:path>
              </a:pathLst>
            </a:custGeom>
            <a:solidFill>
              <a:srgbClr val="000000"/>
            </a:solidFill>
          </p:spPr>
          <p:txBody>
            <a:bodyPr wrap="square" lIns="0" tIns="0" rIns="0" bIns="0" rtlCol="0"/>
            <a:lstStyle/>
            <a:p>
              <a:endParaRPr/>
            </a:p>
          </p:txBody>
        </p:sp>
        <p:sp>
          <p:nvSpPr>
            <p:cNvPr id="61" name="object 19">
              <a:extLst>
                <a:ext uri="{FF2B5EF4-FFF2-40B4-BE49-F238E27FC236}">
                  <a16:creationId xmlns="" xmlns:a16="http://schemas.microsoft.com/office/drawing/2014/main" id="{C6AB0066-C188-4F35-8033-ECC177C83796}"/>
                </a:ext>
              </a:extLst>
            </p:cNvPr>
            <p:cNvSpPr/>
            <p:nvPr/>
          </p:nvSpPr>
          <p:spPr>
            <a:xfrm>
              <a:off x="7955572" y="2329040"/>
              <a:ext cx="49530" cy="59690"/>
            </a:xfrm>
            <a:custGeom>
              <a:avLst/>
              <a:gdLst/>
              <a:ahLst/>
              <a:cxnLst/>
              <a:rect l="l" t="t" r="r" b="b"/>
              <a:pathLst>
                <a:path w="49530" h="59689">
                  <a:moveTo>
                    <a:pt x="29705" y="0"/>
                  </a:moveTo>
                  <a:lnTo>
                    <a:pt x="0" y="0"/>
                  </a:lnTo>
                  <a:lnTo>
                    <a:pt x="0" y="59435"/>
                  </a:lnTo>
                  <a:lnTo>
                    <a:pt x="31991" y="59435"/>
                  </a:lnTo>
                  <a:lnTo>
                    <a:pt x="31991" y="57150"/>
                  </a:lnTo>
                  <a:lnTo>
                    <a:pt x="37325" y="57150"/>
                  </a:lnTo>
                  <a:lnTo>
                    <a:pt x="37325" y="54863"/>
                  </a:lnTo>
                  <a:lnTo>
                    <a:pt x="39611" y="54863"/>
                  </a:lnTo>
                  <a:lnTo>
                    <a:pt x="39611" y="51816"/>
                  </a:lnTo>
                  <a:lnTo>
                    <a:pt x="7619" y="51816"/>
                  </a:lnTo>
                  <a:lnTo>
                    <a:pt x="7619" y="7620"/>
                  </a:lnTo>
                  <a:lnTo>
                    <a:pt x="39611" y="7620"/>
                  </a:lnTo>
                  <a:lnTo>
                    <a:pt x="39611" y="5333"/>
                  </a:lnTo>
                  <a:lnTo>
                    <a:pt x="37325" y="5333"/>
                  </a:lnTo>
                  <a:lnTo>
                    <a:pt x="37325" y="3048"/>
                  </a:lnTo>
                  <a:lnTo>
                    <a:pt x="29705" y="3048"/>
                  </a:lnTo>
                  <a:lnTo>
                    <a:pt x="29705" y="0"/>
                  </a:lnTo>
                  <a:close/>
                </a:path>
                <a:path w="49530" h="59689">
                  <a:moveTo>
                    <a:pt x="41897" y="49529"/>
                  </a:moveTo>
                  <a:lnTo>
                    <a:pt x="31991" y="49529"/>
                  </a:lnTo>
                  <a:lnTo>
                    <a:pt x="31991" y="51816"/>
                  </a:lnTo>
                  <a:lnTo>
                    <a:pt x="41897" y="51816"/>
                  </a:lnTo>
                  <a:lnTo>
                    <a:pt x="41897" y="49529"/>
                  </a:lnTo>
                  <a:close/>
                </a:path>
                <a:path w="49530" h="59689">
                  <a:moveTo>
                    <a:pt x="44945" y="9905"/>
                  </a:moveTo>
                  <a:lnTo>
                    <a:pt x="35039" y="9905"/>
                  </a:lnTo>
                  <a:lnTo>
                    <a:pt x="35039" y="12192"/>
                  </a:lnTo>
                  <a:lnTo>
                    <a:pt x="37325" y="12192"/>
                  </a:lnTo>
                  <a:lnTo>
                    <a:pt x="37325" y="17525"/>
                  </a:lnTo>
                  <a:lnTo>
                    <a:pt x="39611" y="17525"/>
                  </a:lnTo>
                  <a:lnTo>
                    <a:pt x="39611" y="41909"/>
                  </a:lnTo>
                  <a:lnTo>
                    <a:pt x="37325" y="41909"/>
                  </a:lnTo>
                  <a:lnTo>
                    <a:pt x="37325" y="47244"/>
                  </a:lnTo>
                  <a:lnTo>
                    <a:pt x="35039" y="47244"/>
                  </a:lnTo>
                  <a:lnTo>
                    <a:pt x="35039" y="49529"/>
                  </a:lnTo>
                  <a:lnTo>
                    <a:pt x="44945" y="49529"/>
                  </a:lnTo>
                  <a:lnTo>
                    <a:pt x="44945" y="44957"/>
                  </a:lnTo>
                  <a:lnTo>
                    <a:pt x="47231" y="44957"/>
                  </a:lnTo>
                  <a:lnTo>
                    <a:pt x="47231" y="35051"/>
                  </a:lnTo>
                  <a:lnTo>
                    <a:pt x="49517" y="35051"/>
                  </a:lnTo>
                  <a:lnTo>
                    <a:pt x="49517" y="25146"/>
                  </a:lnTo>
                  <a:lnTo>
                    <a:pt x="47231" y="25146"/>
                  </a:lnTo>
                  <a:lnTo>
                    <a:pt x="47231" y="15240"/>
                  </a:lnTo>
                  <a:lnTo>
                    <a:pt x="44945" y="15240"/>
                  </a:lnTo>
                  <a:lnTo>
                    <a:pt x="44945" y="9905"/>
                  </a:lnTo>
                  <a:close/>
                </a:path>
                <a:path w="49530" h="59689">
                  <a:moveTo>
                    <a:pt x="41897" y="7620"/>
                  </a:moveTo>
                  <a:lnTo>
                    <a:pt x="29705" y="7620"/>
                  </a:lnTo>
                  <a:lnTo>
                    <a:pt x="29705" y="9905"/>
                  </a:lnTo>
                  <a:lnTo>
                    <a:pt x="41897" y="9905"/>
                  </a:lnTo>
                  <a:lnTo>
                    <a:pt x="41897" y="7620"/>
                  </a:lnTo>
                  <a:close/>
                </a:path>
              </a:pathLst>
            </a:custGeom>
            <a:solidFill>
              <a:srgbClr val="000000"/>
            </a:solidFill>
          </p:spPr>
          <p:txBody>
            <a:bodyPr wrap="square" lIns="0" tIns="0" rIns="0" bIns="0" rtlCol="0"/>
            <a:lstStyle/>
            <a:p>
              <a:endParaRPr/>
            </a:p>
          </p:txBody>
        </p:sp>
        <p:sp>
          <p:nvSpPr>
            <p:cNvPr id="62" name="object 20">
              <a:extLst>
                <a:ext uri="{FF2B5EF4-FFF2-40B4-BE49-F238E27FC236}">
                  <a16:creationId xmlns="" xmlns:a16="http://schemas.microsoft.com/office/drawing/2014/main" id="{BAEF670F-0980-4041-85A3-03195AAE3A81}"/>
                </a:ext>
              </a:extLst>
            </p:cNvPr>
            <p:cNvSpPr/>
            <p:nvPr/>
          </p:nvSpPr>
          <p:spPr>
            <a:xfrm>
              <a:off x="6332779" y="1302803"/>
              <a:ext cx="1989455" cy="275590"/>
            </a:xfrm>
            <a:custGeom>
              <a:avLst/>
              <a:gdLst/>
              <a:ahLst/>
              <a:cxnLst/>
              <a:rect l="l" t="t" r="r" b="b"/>
              <a:pathLst>
                <a:path w="1989454" h="275590">
                  <a:moveTo>
                    <a:pt x="1989251" y="54851"/>
                  </a:moveTo>
                  <a:lnTo>
                    <a:pt x="1986203" y="47231"/>
                  </a:lnTo>
                  <a:lnTo>
                    <a:pt x="1983917" y="42659"/>
                  </a:lnTo>
                  <a:lnTo>
                    <a:pt x="1979345" y="27432"/>
                  </a:lnTo>
                  <a:lnTo>
                    <a:pt x="1973999" y="22860"/>
                  </a:lnTo>
                  <a:lnTo>
                    <a:pt x="1969439" y="17526"/>
                  </a:lnTo>
                  <a:lnTo>
                    <a:pt x="1964105" y="12954"/>
                  </a:lnTo>
                  <a:lnTo>
                    <a:pt x="1959533" y="7620"/>
                  </a:lnTo>
                  <a:lnTo>
                    <a:pt x="1944293" y="3048"/>
                  </a:lnTo>
                  <a:lnTo>
                    <a:pt x="1937448" y="0"/>
                  </a:lnTo>
                  <a:lnTo>
                    <a:pt x="1907730" y="0"/>
                  </a:lnTo>
                  <a:lnTo>
                    <a:pt x="1910016" y="12954"/>
                  </a:lnTo>
                  <a:lnTo>
                    <a:pt x="1919922" y="9906"/>
                  </a:lnTo>
                  <a:lnTo>
                    <a:pt x="1934400" y="9906"/>
                  </a:lnTo>
                  <a:lnTo>
                    <a:pt x="1969439" y="35039"/>
                  </a:lnTo>
                  <a:lnTo>
                    <a:pt x="1976285" y="52565"/>
                  </a:lnTo>
                  <a:lnTo>
                    <a:pt x="1976285" y="57137"/>
                  </a:lnTo>
                  <a:lnTo>
                    <a:pt x="1979345" y="64757"/>
                  </a:lnTo>
                  <a:lnTo>
                    <a:pt x="1979345" y="76949"/>
                  </a:lnTo>
                  <a:lnTo>
                    <a:pt x="1976285" y="82283"/>
                  </a:lnTo>
                  <a:lnTo>
                    <a:pt x="1976285" y="89141"/>
                  </a:lnTo>
                  <a:lnTo>
                    <a:pt x="1973999" y="94475"/>
                  </a:lnTo>
                  <a:lnTo>
                    <a:pt x="1971725" y="102095"/>
                  </a:lnTo>
                  <a:lnTo>
                    <a:pt x="1969439" y="106654"/>
                  </a:lnTo>
                  <a:lnTo>
                    <a:pt x="1966391" y="111988"/>
                  </a:lnTo>
                  <a:lnTo>
                    <a:pt x="1961819" y="116560"/>
                  </a:lnTo>
                  <a:lnTo>
                    <a:pt x="1956485" y="118846"/>
                  </a:lnTo>
                  <a:lnTo>
                    <a:pt x="1951913" y="124180"/>
                  </a:lnTo>
                  <a:lnTo>
                    <a:pt x="1947341" y="126466"/>
                  </a:lnTo>
                  <a:lnTo>
                    <a:pt x="1942020" y="128752"/>
                  </a:lnTo>
                  <a:lnTo>
                    <a:pt x="1934400" y="128752"/>
                  </a:lnTo>
                  <a:lnTo>
                    <a:pt x="1927542" y="131038"/>
                  </a:lnTo>
                  <a:lnTo>
                    <a:pt x="1919922" y="131038"/>
                  </a:lnTo>
                  <a:lnTo>
                    <a:pt x="1912302" y="128752"/>
                  </a:lnTo>
                  <a:lnTo>
                    <a:pt x="1911870" y="131038"/>
                  </a:lnTo>
                  <a:lnTo>
                    <a:pt x="1907730" y="131038"/>
                  </a:lnTo>
                  <a:lnTo>
                    <a:pt x="1910016" y="143992"/>
                  </a:lnTo>
                  <a:lnTo>
                    <a:pt x="1919922" y="140944"/>
                  </a:lnTo>
                  <a:lnTo>
                    <a:pt x="1927542" y="140944"/>
                  </a:lnTo>
                  <a:lnTo>
                    <a:pt x="1934400" y="143992"/>
                  </a:lnTo>
                  <a:lnTo>
                    <a:pt x="1939734" y="143992"/>
                  </a:lnTo>
                  <a:lnTo>
                    <a:pt x="1947341" y="146278"/>
                  </a:lnTo>
                  <a:lnTo>
                    <a:pt x="1951913" y="148564"/>
                  </a:lnTo>
                  <a:lnTo>
                    <a:pt x="1956485" y="153898"/>
                  </a:lnTo>
                  <a:lnTo>
                    <a:pt x="1961819" y="156184"/>
                  </a:lnTo>
                  <a:lnTo>
                    <a:pt x="1976285" y="183603"/>
                  </a:lnTo>
                  <a:lnTo>
                    <a:pt x="1976285" y="188175"/>
                  </a:lnTo>
                  <a:lnTo>
                    <a:pt x="1979345" y="195795"/>
                  </a:lnTo>
                  <a:lnTo>
                    <a:pt x="1979345" y="207987"/>
                  </a:lnTo>
                  <a:lnTo>
                    <a:pt x="1976285" y="215607"/>
                  </a:lnTo>
                  <a:lnTo>
                    <a:pt x="1976285" y="220179"/>
                  </a:lnTo>
                  <a:lnTo>
                    <a:pt x="1973999" y="225513"/>
                  </a:lnTo>
                  <a:lnTo>
                    <a:pt x="1971725" y="233133"/>
                  </a:lnTo>
                  <a:lnTo>
                    <a:pt x="1969439" y="237705"/>
                  </a:lnTo>
                  <a:lnTo>
                    <a:pt x="1964105" y="243039"/>
                  </a:lnTo>
                  <a:lnTo>
                    <a:pt x="1961819" y="247611"/>
                  </a:lnTo>
                  <a:lnTo>
                    <a:pt x="1956485" y="249897"/>
                  </a:lnTo>
                  <a:lnTo>
                    <a:pt x="1951913" y="255231"/>
                  </a:lnTo>
                  <a:lnTo>
                    <a:pt x="1947341" y="257505"/>
                  </a:lnTo>
                  <a:lnTo>
                    <a:pt x="1942020" y="259791"/>
                  </a:lnTo>
                  <a:lnTo>
                    <a:pt x="1934400" y="262077"/>
                  </a:lnTo>
                  <a:lnTo>
                    <a:pt x="1912302" y="262077"/>
                  </a:lnTo>
                  <a:lnTo>
                    <a:pt x="1911477" y="265645"/>
                  </a:lnTo>
                  <a:lnTo>
                    <a:pt x="0" y="265645"/>
                  </a:lnTo>
                  <a:lnTo>
                    <a:pt x="0" y="269455"/>
                  </a:lnTo>
                  <a:lnTo>
                    <a:pt x="0" y="274535"/>
                  </a:lnTo>
                  <a:lnTo>
                    <a:pt x="1914588" y="274535"/>
                  </a:lnTo>
                  <a:lnTo>
                    <a:pt x="1914588" y="273392"/>
                  </a:lnTo>
                  <a:lnTo>
                    <a:pt x="1919922" y="275031"/>
                  </a:lnTo>
                  <a:lnTo>
                    <a:pt x="1927542" y="271983"/>
                  </a:lnTo>
                  <a:lnTo>
                    <a:pt x="1937448" y="271983"/>
                  </a:lnTo>
                  <a:lnTo>
                    <a:pt x="1951913" y="267411"/>
                  </a:lnTo>
                  <a:lnTo>
                    <a:pt x="1981631" y="237705"/>
                  </a:lnTo>
                  <a:lnTo>
                    <a:pt x="1986203" y="223227"/>
                  </a:lnTo>
                  <a:lnTo>
                    <a:pt x="1989251" y="215607"/>
                  </a:lnTo>
                  <a:lnTo>
                    <a:pt x="1989251" y="188175"/>
                  </a:lnTo>
                  <a:lnTo>
                    <a:pt x="1986203" y="180568"/>
                  </a:lnTo>
                  <a:lnTo>
                    <a:pt x="1981631" y="166090"/>
                  </a:lnTo>
                  <a:lnTo>
                    <a:pt x="1951913" y="136372"/>
                  </a:lnTo>
                  <a:lnTo>
                    <a:pt x="1959533" y="131038"/>
                  </a:lnTo>
                  <a:lnTo>
                    <a:pt x="1964105" y="128752"/>
                  </a:lnTo>
                  <a:lnTo>
                    <a:pt x="1969439" y="124180"/>
                  </a:lnTo>
                  <a:lnTo>
                    <a:pt x="1973999" y="116560"/>
                  </a:lnTo>
                  <a:lnTo>
                    <a:pt x="1979345" y="111988"/>
                  </a:lnTo>
                  <a:lnTo>
                    <a:pt x="1981631" y="104381"/>
                  </a:lnTo>
                  <a:lnTo>
                    <a:pt x="1983917" y="99047"/>
                  </a:lnTo>
                  <a:lnTo>
                    <a:pt x="1986203" y="92189"/>
                  </a:lnTo>
                  <a:lnTo>
                    <a:pt x="1989251" y="84569"/>
                  </a:lnTo>
                  <a:lnTo>
                    <a:pt x="1989251" y="54851"/>
                  </a:lnTo>
                  <a:close/>
                </a:path>
              </a:pathLst>
            </a:custGeom>
            <a:solidFill>
              <a:srgbClr val="000000"/>
            </a:solidFill>
          </p:spPr>
          <p:txBody>
            <a:bodyPr wrap="square" lIns="0" tIns="0" rIns="0" bIns="0" rtlCol="0"/>
            <a:lstStyle/>
            <a:p>
              <a:endParaRPr/>
            </a:p>
          </p:txBody>
        </p:sp>
        <p:sp>
          <p:nvSpPr>
            <p:cNvPr id="63" name="object 21">
              <a:extLst>
                <a:ext uri="{FF2B5EF4-FFF2-40B4-BE49-F238E27FC236}">
                  <a16:creationId xmlns="" xmlns:a16="http://schemas.microsoft.com/office/drawing/2014/main" id="{E5CCB82B-5761-477A-BD92-6D9C20C05D65}"/>
                </a:ext>
              </a:extLst>
            </p:cNvPr>
            <p:cNvSpPr/>
            <p:nvPr/>
          </p:nvSpPr>
          <p:spPr>
            <a:xfrm>
              <a:off x="8240510" y="1567928"/>
              <a:ext cx="81915" cy="274320"/>
            </a:xfrm>
            <a:custGeom>
              <a:avLst/>
              <a:gdLst/>
              <a:ahLst/>
              <a:cxnLst/>
              <a:rect l="l" t="t" r="r" b="b"/>
              <a:pathLst>
                <a:path w="81914" h="274319">
                  <a:moveTo>
                    <a:pt x="81521" y="61722"/>
                  </a:moveTo>
                  <a:lnTo>
                    <a:pt x="78473" y="54102"/>
                  </a:lnTo>
                  <a:lnTo>
                    <a:pt x="78473" y="49530"/>
                  </a:lnTo>
                  <a:lnTo>
                    <a:pt x="73901" y="34290"/>
                  </a:lnTo>
                  <a:lnTo>
                    <a:pt x="68554" y="29718"/>
                  </a:lnTo>
                  <a:lnTo>
                    <a:pt x="66268" y="22098"/>
                  </a:lnTo>
                  <a:lnTo>
                    <a:pt x="61709" y="16764"/>
                  </a:lnTo>
                  <a:lnTo>
                    <a:pt x="54089" y="12192"/>
                  </a:lnTo>
                  <a:lnTo>
                    <a:pt x="48755" y="6858"/>
                  </a:lnTo>
                  <a:lnTo>
                    <a:pt x="26670" y="0"/>
                  </a:lnTo>
                  <a:lnTo>
                    <a:pt x="0" y="0"/>
                  </a:lnTo>
                  <a:lnTo>
                    <a:pt x="2286" y="12192"/>
                  </a:lnTo>
                  <a:lnTo>
                    <a:pt x="9906" y="9906"/>
                  </a:lnTo>
                  <a:lnTo>
                    <a:pt x="16764" y="9906"/>
                  </a:lnTo>
                  <a:lnTo>
                    <a:pt x="24384" y="12192"/>
                  </a:lnTo>
                  <a:lnTo>
                    <a:pt x="32004" y="12192"/>
                  </a:lnTo>
                  <a:lnTo>
                    <a:pt x="36563" y="14478"/>
                  </a:lnTo>
                  <a:lnTo>
                    <a:pt x="44183" y="16764"/>
                  </a:lnTo>
                  <a:lnTo>
                    <a:pt x="48755" y="22098"/>
                  </a:lnTo>
                  <a:lnTo>
                    <a:pt x="54089" y="24384"/>
                  </a:lnTo>
                  <a:lnTo>
                    <a:pt x="56375" y="29718"/>
                  </a:lnTo>
                  <a:lnTo>
                    <a:pt x="61709" y="34290"/>
                  </a:lnTo>
                  <a:lnTo>
                    <a:pt x="63995" y="39624"/>
                  </a:lnTo>
                  <a:lnTo>
                    <a:pt x="66268" y="44196"/>
                  </a:lnTo>
                  <a:lnTo>
                    <a:pt x="66268" y="51816"/>
                  </a:lnTo>
                  <a:lnTo>
                    <a:pt x="68554" y="56388"/>
                  </a:lnTo>
                  <a:lnTo>
                    <a:pt x="68554" y="81521"/>
                  </a:lnTo>
                  <a:lnTo>
                    <a:pt x="66268" y="89141"/>
                  </a:lnTo>
                  <a:lnTo>
                    <a:pt x="66268" y="93713"/>
                  </a:lnTo>
                  <a:lnTo>
                    <a:pt x="63995" y="101333"/>
                  </a:lnTo>
                  <a:lnTo>
                    <a:pt x="58661" y="105905"/>
                  </a:lnTo>
                  <a:lnTo>
                    <a:pt x="56375" y="111239"/>
                  </a:lnTo>
                  <a:lnTo>
                    <a:pt x="54089" y="115811"/>
                  </a:lnTo>
                  <a:lnTo>
                    <a:pt x="48755" y="118859"/>
                  </a:lnTo>
                  <a:lnTo>
                    <a:pt x="44183" y="123431"/>
                  </a:lnTo>
                  <a:lnTo>
                    <a:pt x="39611" y="125717"/>
                  </a:lnTo>
                  <a:lnTo>
                    <a:pt x="32004" y="128003"/>
                  </a:lnTo>
                  <a:lnTo>
                    <a:pt x="26670" y="131051"/>
                  </a:lnTo>
                  <a:lnTo>
                    <a:pt x="9906" y="131051"/>
                  </a:lnTo>
                  <a:lnTo>
                    <a:pt x="2286" y="131051"/>
                  </a:lnTo>
                  <a:lnTo>
                    <a:pt x="1854" y="132918"/>
                  </a:lnTo>
                  <a:lnTo>
                    <a:pt x="0" y="133337"/>
                  </a:lnTo>
                  <a:lnTo>
                    <a:pt x="876" y="137147"/>
                  </a:lnTo>
                  <a:lnTo>
                    <a:pt x="0" y="140957"/>
                  </a:lnTo>
                  <a:lnTo>
                    <a:pt x="1752" y="140957"/>
                  </a:lnTo>
                  <a:lnTo>
                    <a:pt x="2286" y="143243"/>
                  </a:lnTo>
                  <a:lnTo>
                    <a:pt x="9906" y="143243"/>
                  </a:lnTo>
                  <a:lnTo>
                    <a:pt x="16764" y="140957"/>
                  </a:lnTo>
                  <a:lnTo>
                    <a:pt x="24384" y="143243"/>
                  </a:lnTo>
                  <a:lnTo>
                    <a:pt x="32004" y="143243"/>
                  </a:lnTo>
                  <a:lnTo>
                    <a:pt x="36563" y="145516"/>
                  </a:lnTo>
                  <a:lnTo>
                    <a:pt x="44183" y="147802"/>
                  </a:lnTo>
                  <a:lnTo>
                    <a:pt x="48755" y="153136"/>
                  </a:lnTo>
                  <a:lnTo>
                    <a:pt x="51803" y="155422"/>
                  </a:lnTo>
                  <a:lnTo>
                    <a:pt x="56375" y="160756"/>
                  </a:lnTo>
                  <a:lnTo>
                    <a:pt x="58661" y="165328"/>
                  </a:lnTo>
                  <a:lnTo>
                    <a:pt x="63995" y="170662"/>
                  </a:lnTo>
                  <a:lnTo>
                    <a:pt x="66268" y="177520"/>
                  </a:lnTo>
                  <a:lnTo>
                    <a:pt x="66268" y="182854"/>
                  </a:lnTo>
                  <a:lnTo>
                    <a:pt x="68554" y="187426"/>
                  </a:lnTo>
                  <a:lnTo>
                    <a:pt x="68554" y="214858"/>
                  </a:lnTo>
                  <a:lnTo>
                    <a:pt x="66268" y="220192"/>
                  </a:lnTo>
                  <a:lnTo>
                    <a:pt x="63995" y="224751"/>
                  </a:lnTo>
                  <a:lnTo>
                    <a:pt x="63995" y="232371"/>
                  </a:lnTo>
                  <a:lnTo>
                    <a:pt x="58661" y="236943"/>
                  </a:lnTo>
                  <a:lnTo>
                    <a:pt x="56375" y="242277"/>
                  </a:lnTo>
                  <a:lnTo>
                    <a:pt x="44183" y="254469"/>
                  </a:lnTo>
                  <a:lnTo>
                    <a:pt x="36563" y="256755"/>
                  </a:lnTo>
                  <a:lnTo>
                    <a:pt x="32004" y="259041"/>
                  </a:lnTo>
                  <a:lnTo>
                    <a:pt x="24384" y="262089"/>
                  </a:lnTo>
                  <a:lnTo>
                    <a:pt x="2286" y="262089"/>
                  </a:lnTo>
                  <a:lnTo>
                    <a:pt x="0" y="271995"/>
                  </a:lnTo>
                  <a:lnTo>
                    <a:pt x="9906" y="274281"/>
                  </a:lnTo>
                  <a:lnTo>
                    <a:pt x="19812" y="274281"/>
                  </a:lnTo>
                  <a:lnTo>
                    <a:pt x="26670" y="271995"/>
                  </a:lnTo>
                  <a:lnTo>
                    <a:pt x="34290" y="268947"/>
                  </a:lnTo>
                  <a:lnTo>
                    <a:pt x="48755" y="264375"/>
                  </a:lnTo>
                  <a:lnTo>
                    <a:pt x="54089" y="259041"/>
                  </a:lnTo>
                  <a:lnTo>
                    <a:pt x="61709" y="254469"/>
                  </a:lnTo>
                  <a:lnTo>
                    <a:pt x="66268" y="249897"/>
                  </a:lnTo>
                  <a:lnTo>
                    <a:pt x="68554" y="242277"/>
                  </a:lnTo>
                  <a:lnTo>
                    <a:pt x="73901" y="236943"/>
                  </a:lnTo>
                  <a:lnTo>
                    <a:pt x="78473" y="222465"/>
                  </a:lnTo>
                  <a:lnTo>
                    <a:pt x="78473" y="214858"/>
                  </a:lnTo>
                  <a:lnTo>
                    <a:pt x="81521" y="207238"/>
                  </a:lnTo>
                  <a:lnTo>
                    <a:pt x="81521" y="195046"/>
                  </a:lnTo>
                  <a:lnTo>
                    <a:pt x="78473" y="187426"/>
                  </a:lnTo>
                  <a:lnTo>
                    <a:pt x="78473" y="180568"/>
                  </a:lnTo>
                  <a:lnTo>
                    <a:pt x="73901" y="165328"/>
                  </a:lnTo>
                  <a:lnTo>
                    <a:pt x="68554" y="160756"/>
                  </a:lnTo>
                  <a:lnTo>
                    <a:pt x="63995" y="153136"/>
                  </a:lnTo>
                  <a:lnTo>
                    <a:pt x="61709" y="147802"/>
                  </a:lnTo>
                  <a:lnTo>
                    <a:pt x="54089" y="143243"/>
                  </a:lnTo>
                  <a:lnTo>
                    <a:pt x="48755" y="140957"/>
                  </a:lnTo>
                  <a:lnTo>
                    <a:pt x="41897" y="135623"/>
                  </a:lnTo>
                  <a:lnTo>
                    <a:pt x="41694" y="135572"/>
                  </a:lnTo>
                  <a:lnTo>
                    <a:pt x="68554" y="111239"/>
                  </a:lnTo>
                  <a:lnTo>
                    <a:pt x="73901" y="105905"/>
                  </a:lnTo>
                  <a:lnTo>
                    <a:pt x="78473" y="91427"/>
                  </a:lnTo>
                  <a:lnTo>
                    <a:pt x="78473" y="83807"/>
                  </a:lnTo>
                  <a:lnTo>
                    <a:pt x="81521" y="76187"/>
                  </a:lnTo>
                  <a:lnTo>
                    <a:pt x="81521" y="61722"/>
                  </a:lnTo>
                  <a:close/>
                </a:path>
              </a:pathLst>
            </a:custGeom>
            <a:solidFill>
              <a:srgbClr val="000000"/>
            </a:solidFill>
          </p:spPr>
          <p:txBody>
            <a:bodyPr wrap="square" lIns="0" tIns="0" rIns="0" bIns="0" rtlCol="0"/>
            <a:lstStyle/>
            <a:p>
              <a:endParaRPr/>
            </a:p>
          </p:txBody>
        </p:sp>
        <p:sp>
          <p:nvSpPr>
            <p:cNvPr id="64" name="object 22">
              <a:extLst>
                <a:ext uri="{FF2B5EF4-FFF2-40B4-BE49-F238E27FC236}">
                  <a16:creationId xmlns="" xmlns:a16="http://schemas.microsoft.com/office/drawing/2014/main" id="{03CDBA02-1236-4131-9F2D-698270EA5551}"/>
                </a:ext>
              </a:extLst>
            </p:cNvPr>
            <p:cNvSpPr/>
            <p:nvPr/>
          </p:nvSpPr>
          <p:spPr>
            <a:xfrm>
              <a:off x="8405839" y="1564881"/>
              <a:ext cx="81915" cy="272415"/>
            </a:xfrm>
            <a:custGeom>
              <a:avLst/>
              <a:gdLst/>
              <a:ahLst/>
              <a:cxnLst/>
              <a:rect l="l" t="t" r="r" b="b"/>
              <a:pathLst>
                <a:path w="81914" h="272414">
                  <a:moveTo>
                    <a:pt x="81521" y="140957"/>
                  </a:moveTo>
                  <a:lnTo>
                    <a:pt x="79235" y="128765"/>
                  </a:lnTo>
                  <a:lnTo>
                    <a:pt x="69329" y="131051"/>
                  </a:lnTo>
                  <a:lnTo>
                    <a:pt x="61709" y="131051"/>
                  </a:lnTo>
                  <a:lnTo>
                    <a:pt x="54851" y="128765"/>
                  </a:lnTo>
                  <a:lnTo>
                    <a:pt x="49517" y="128765"/>
                  </a:lnTo>
                  <a:lnTo>
                    <a:pt x="41897" y="126479"/>
                  </a:lnTo>
                  <a:lnTo>
                    <a:pt x="37325" y="124193"/>
                  </a:lnTo>
                  <a:lnTo>
                    <a:pt x="31991" y="118859"/>
                  </a:lnTo>
                  <a:lnTo>
                    <a:pt x="27419" y="116573"/>
                  </a:lnTo>
                  <a:lnTo>
                    <a:pt x="22085" y="112001"/>
                  </a:lnTo>
                  <a:lnTo>
                    <a:pt x="19812" y="106667"/>
                  </a:lnTo>
                  <a:lnTo>
                    <a:pt x="17526" y="102095"/>
                  </a:lnTo>
                  <a:lnTo>
                    <a:pt x="12192" y="89141"/>
                  </a:lnTo>
                  <a:lnTo>
                    <a:pt x="12192" y="84569"/>
                  </a:lnTo>
                  <a:lnTo>
                    <a:pt x="9906" y="76949"/>
                  </a:lnTo>
                  <a:lnTo>
                    <a:pt x="9906" y="64770"/>
                  </a:lnTo>
                  <a:lnTo>
                    <a:pt x="12192" y="57150"/>
                  </a:lnTo>
                  <a:lnTo>
                    <a:pt x="12192" y="52578"/>
                  </a:lnTo>
                  <a:lnTo>
                    <a:pt x="15240" y="47244"/>
                  </a:lnTo>
                  <a:lnTo>
                    <a:pt x="17526" y="39624"/>
                  </a:lnTo>
                  <a:lnTo>
                    <a:pt x="19812" y="35052"/>
                  </a:lnTo>
                  <a:lnTo>
                    <a:pt x="22085" y="29718"/>
                  </a:lnTo>
                  <a:lnTo>
                    <a:pt x="27419" y="25146"/>
                  </a:lnTo>
                  <a:lnTo>
                    <a:pt x="31991" y="22860"/>
                  </a:lnTo>
                  <a:lnTo>
                    <a:pt x="37325" y="17526"/>
                  </a:lnTo>
                  <a:lnTo>
                    <a:pt x="41897" y="15240"/>
                  </a:lnTo>
                  <a:lnTo>
                    <a:pt x="54851" y="9906"/>
                  </a:lnTo>
                  <a:lnTo>
                    <a:pt x="76949" y="9906"/>
                  </a:lnTo>
                  <a:lnTo>
                    <a:pt x="79235" y="0"/>
                  </a:lnTo>
                  <a:lnTo>
                    <a:pt x="51803" y="0"/>
                  </a:lnTo>
                  <a:lnTo>
                    <a:pt x="44945" y="3048"/>
                  </a:lnTo>
                  <a:lnTo>
                    <a:pt x="29705" y="7620"/>
                  </a:lnTo>
                  <a:lnTo>
                    <a:pt x="25133" y="12954"/>
                  </a:lnTo>
                  <a:lnTo>
                    <a:pt x="19812" y="17526"/>
                  </a:lnTo>
                  <a:lnTo>
                    <a:pt x="15240" y="22860"/>
                  </a:lnTo>
                  <a:lnTo>
                    <a:pt x="9906" y="29718"/>
                  </a:lnTo>
                  <a:lnTo>
                    <a:pt x="7620" y="35052"/>
                  </a:lnTo>
                  <a:lnTo>
                    <a:pt x="5334" y="42672"/>
                  </a:lnTo>
                  <a:lnTo>
                    <a:pt x="2286" y="49530"/>
                  </a:lnTo>
                  <a:lnTo>
                    <a:pt x="0" y="57150"/>
                  </a:lnTo>
                  <a:lnTo>
                    <a:pt x="0" y="84569"/>
                  </a:lnTo>
                  <a:lnTo>
                    <a:pt x="2286" y="92189"/>
                  </a:lnTo>
                  <a:lnTo>
                    <a:pt x="5334" y="99047"/>
                  </a:lnTo>
                  <a:lnTo>
                    <a:pt x="7620" y="106667"/>
                  </a:lnTo>
                  <a:lnTo>
                    <a:pt x="37325" y="136385"/>
                  </a:lnTo>
                  <a:lnTo>
                    <a:pt x="29705" y="140957"/>
                  </a:lnTo>
                  <a:lnTo>
                    <a:pt x="25133" y="144005"/>
                  </a:lnTo>
                  <a:lnTo>
                    <a:pt x="19812" y="148564"/>
                  </a:lnTo>
                  <a:lnTo>
                    <a:pt x="15240" y="156184"/>
                  </a:lnTo>
                  <a:lnTo>
                    <a:pt x="9906" y="160756"/>
                  </a:lnTo>
                  <a:lnTo>
                    <a:pt x="7620" y="168376"/>
                  </a:lnTo>
                  <a:lnTo>
                    <a:pt x="2286" y="180568"/>
                  </a:lnTo>
                  <a:lnTo>
                    <a:pt x="0" y="188188"/>
                  </a:lnTo>
                  <a:lnTo>
                    <a:pt x="0" y="217906"/>
                  </a:lnTo>
                  <a:lnTo>
                    <a:pt x="2286" y="225513"/>
                  </a:lnTo>
                  <a:lnTo>
                    <a:pt x="5334" y="230085"/>
                  </a:lnTo>
                  <a:lnTo>
                    <a:pt x="9906" y="245325"/>
                  </a:lnTo>
                  <a:lnTo>
                    <a:pt x="15240" y="249897"/>
                  </a:lnTo>
                  <a:lnTo>
                    <a:pt x="19812" y="255231"/>
                  </a:lnTo>
                  <a:lnTo>
                    <a:pt x="25133" y="259803"/>
                  </a:lnTo>
                  <a:lnTo>
                    <a:pt x="29705" y="265137"/>
                  </a:lnTo>
                  <a:lnTo>
                    <a:pt x="44945" y="269709"/>
                  </a:lnTo>
                  <a:lnTo>
                    <a:pt x="51803" y="271995"/>
                  </a:lnTo>
                  <a:lnTo>
                    <a:pt x="81521" y="271995"/>
                  </a:lnTo>
                  <a:lnTo>
                    <a:pt x="79235" y="259803"/>
                  </a:lnTo>
                  <a:lnTo>
                    <a:pt x="69329" y="262089"/>
                  </a:lnTo>
                  <a:lnTo>
                    <a:pt x="54851" y="262089"/>
                  </a:lnTo>
                  <a:lnTo>
                    <a:pt x="47231" y="259803"/>
                  </a:lnTo>
                  <a:lnTo>
                    <a:pt x="41897" y="257517"/>
                  </a:lnTo>
                  <a:lnTo>
                    <a:pt x="37325" y="255231"/>
                  </a:lnTo>
                  <a:lnTo>
                    <a:pt x="31991" y="252945"/>
                  </a:lnTo>
                  <a:lnTo>
                    <a:pt x="27419" y="247611"/>
                  </a:lnTo>
                  <a:lnTo>
                    <a:pt x="22085" y="243039"/>
                  </a:lnTo>
                  <a:lnTo>
                    <a:pt x="19812" y="237705"/>
                  </a:lnTo>
                  <a:lnTo>
                    <a:pt x="17526" y="233133"/>
                  </a:lnTo>
                  <a:lnTo>
                    <a:pt x="12192" y="220192"/>
                  </a:lnTo>
                  <a:lnTo>
                    <a:pt x="9906" y="215620"/>
                  </a:lnTo>
                  <a:lnTo>
                    <a:pt x="9906" y="190474"/>
                  </a:lnTo>
                  <a:lnTo>
                    <a:pt x="12192" y="183616"/>
                  </a:lnTo>
                  <a:lnTo>
                    <a:pt x="15240" y="178282"/>
                  </a:lnTo>
                  <a:lnTo>
                    <a:pt x="17526" y="170662"/>
                  </a:lnTo>
                  <a:lnTo>
                    <a:pt x="19812" y="166090"/>
                  </a:lnTo>
                  <a:lnTo>
                    <a:pt x="22085" y="160756"/>
                  </a:lnTo>
                  <a:lnTo>
                    <a:pt x="27419" y="156184"/>
                  </a:lnTo>
                  <a:lnTo>
                    <a:pt x="31991" y="153898"/>
                  </a:lnTo>
                  <a:lnTo>
                    <a:pt x="37325" y="148564"/>
                  </a:lnTo>
                  <a:lnTo>
                    <a:pt x="41897" y="146291"/>
                  </a:lnTo>
                  <a:lnTo>
                    <a:pt x="47231" y="144005"/>
                  </a:lnTo>
                  <a:lnTo>
                    <a:pt x="54851" y="144005"/>
                  </a:lnTo>
                  <a:lnTo>
                    <a:pt x="61709" y="140957"/>
                  </a:lnTo>
                  <a:lnTo>
                    <a:pt x="69329" y="140957"/>
                  </a:lnTo>
                  <a:lnTo>
                    <a:pt x="76949" y="144005"/>
                  </a:lnTo>
                  <a:lnTo>
                    <a:pt x="77482" y="140957"/>
                  </a:lnTo>
                  <a:lnTo>
                    <a:pt x="81521" y="140957"/>
                  </a:lnTo>
                  <a:close/>
                </a:path>
              </a:pathLst>
            </a:custGeom>
            <a:solidFill>
              <a:srgbClr val="000000"/>
            </a:solidFill>
          </p:spPr>
          <p:txBody>
            <a:bodyPr wrap="square" lIns="0" tIns="0" rIns="0" bIns="0" rtlCol="0"/>
            <a:lstStyle/>
            <a:p>
              <a:endParaRPr/>
            </a:p>
          </p:txBody>
        </p:sp>
        <p:sp>
          <p:nvSpPr>
            <p:cNvPr id="65" name="object 23">
              <a:extLst>
                <a:ext uri="{FF2B5EF4-FFF2-40B4-BE49-F238E27FC236}">
                  <a16:creationId xmlns="" xmlns:a16="http://schemas.microsoft.com/office/drawing/2014/main" id="{7CCDC1F7-4ED4-40A8-A335-36066FF24A58}"/>
                </a:ext>
              </a:extLst>
            </p:cNvPr>
            <p:cNvSpPr/>
            <p:nvPr/>
          </p:nvSpPr>
          <p:spPr>
            <a:xfrm>
              <a:off x="8405839" y="1298231"/>
              <a:ext cx="81915" cy="274320"/>
            </a:xfrm>
            <a:custGeom>
              <a:avLst/>
              <a:gdLst/>
              <a:ahLst/>
              <a:cxnLst/>
              <a:rect l="l" t="t" r="r" b="b"/>
              <a:pathLst>
                <a:path w="81914" h="274319">
                  <a:moveTo>
                    <a:pt x="81521" y="2286"/>
                  </a:moveTo>
                  <a:lnTo>
                    <a:pt x="71615" y="0"/>
                  </a:lnTo>
                  <a:lnTo>
                    <a:pt x="61709" y="0"/>
                  </a:lnTo>
                  <a:lnTo>
                    <a:pt x="47231" y="4572"/>
                  </a:lnTo>
                  <a:lnTo>
                    <a:pt x="39611" y="7620"/>
                  </a:lnTo>
                  <a:lnTo>
                    <a:pt x="31991" y="9906"/>
                  </a:lnTo>
                  <a:lnTo>
                    <a:pt x="27419" y="14478"/>
                  </a:lnTo>
                  <a:lnTo>
                    <a:pt x="19812" y="19812"/>
                  </a:lnTo>
                  <a:lnTo>
                    <a:pt x="15240" y="24384"/>
                  </a:lnTo>
                  <a:lnTo>
                    <a:pt x="12192" y="32004"/>
                  </a:lnTo>
                  <a:lnTo>
                    <a:pt x="7620" y="37325"/>
                  </a:lnTo>
                  <a:lnTo>
                    <a:pt x="5334" y="44183"/>
                  </a:lnTo>
                  <a:lnTo>
                    <a:pt x="2286" y="51803"/>
                  </a:lnTo>
                  <a:lnTo>
                    <a:pt x="2286" y="59423"/>
                  </a:lnTo>
                  <a:lnTo>
                    <a:pt x="0" y="67043"/>
                  </a:lnTo>
                  <a:lnTo>
                    <a:pt x="0" y="79235"/>
                  </a:lnTo>
                  <a:lnTo>
                    <a:pt x="2286" y="86855"/>
                  </a:lnTo>
                  <a:lnTo>
                    <a:pt x="2286" y="93713"/>
                  </a:lnTo>
                  <a:lnTo>
                    <a:pt x="5334" y="101333"/>
                  </a:lnTo>
                  <a:lnTo>
                    <a:pt x="7620" y="108953"/>
                  </a:lnTo>
                  <a:lnTo>
                    <a:pt x="12192" y="113512"/>
                  </a:lnTo>
                  <a:lnTo>
                    <a:pt x="15240" y="121132"/>
                  </a:lnTo>
                  <a:lnTo>
                    <a:pt x="19812" y="126466"/>
                  </a:lnTo>
                  <a:lnTo>
                    <a:pt x="27419" y="131038"/>
                  </a:lnTo>
                  <a:lnTo>
                    <a:pt x="31991" y="135610"/>
                  </a:lnTo>
                  <a:lnTo>
                    <a:pt x="39611" y="138658"/>
                  </a:lnTo>
                  <a:lnTo>
                    <a:pt x="31991" y="143230"/>
                  </a:lnTo>
                  <a:lnTo>
                    <a:pt x="25133" y="145516"/>
                  </a:lnTo>
                  <a:lnTo>
                    <a:pt x="15240" y="155422"/>
                  </a:lnTo>
                  <a:lnTo>
                    <a:pt x="12192" y="163042"/>
                  </a:lnTo>
                  <a:lnTo>
                    <a:pt x="7620" y="168376"/>
                  </a:lnTo>
                  <a:lnTo>
                    <a:pt x="5334" y="175234"/>
                  </a:lnTo>
                  <a:lnTo>
                    <a:pt x="2286" y="182854"/>
                  </a:lnTo>
                  <a:lnTo>
                    <a:pt x="2286" y="190461"/>
                  </a:lnTo>
                  <a:lnTo>
                    <a:pt x="0" y="198081"/>
                  </a:lnTo>
                  <a:lnTo>
                    <a:pt x="0" y="212559"/>
                  </a:lnTo>
                  <a:lnTo>
                    <a:pt x="2286" y="220179"/>
                  </a:lnTo>
                  <a:lnTo>
                    <a:pt x="2286" y="224751"/>
                  </a:lnTo>
                  <a:lnTo>
                    <a:pt x="5334" y="232371"/>
                  </a:lnTo>
                  <a:lnTo>
                    <a:pt x="7620" y="239991"/>
                  </a:lnTo>
                  <a:lnTo>
                    <a:pt x="12192" y="244563"/>
                  </a:lnTo>
                  <a:lnTo>
                    <a:pt x="54851" y="274269"/>
                  </a:lnTo>
                  <a:lnTo>
                    <a:pt x="81521" y="274269"/>
                  </a:lnTo>
                  <a:lnTo>
                    <a:pt x="79235" y="262077"/>
                  </a:lnTo>
                  <a:lnTo>
                    <a:pt x="71615" y="264363"/>
                  </a:lnTo>
                  <a:lnTo>
                    <a:pt x="64757" y="264363"/>
                  </a:lnTo>
                  <a:lnTo>
                    <a:pt x="57137" y="262077"/>
                  </a:lnTo>
                  <a:lnTo>
                    <a:pt x="49517" y="262077"/>
                  </a:lnTo>
                  <a:lnTo>
                    <a:pt x="41897" y="259803"/>
                  </a:lnTo>
                  <a:lnTo>
                    <a:pt x="37325" y="257517"/>
                  </a:lnTo>
                  <a:lnTo>
                    <a:pt x="31991" y="252183"/>
                  </a:lnTo>
                  <a:lnTo>
                    <a:pt x="27419" y="249897"/>
                  </a:lnTo>
                  <a:lnTo>
                    <a:pt x="25133" y="244563"/>
                  </a:lnTo>
                  <a:lnTo>
                    <a:pt x="19812" y="239991"/>
                  </a:lnTo>
                  <a:lnTo>
                    <a:pt x="17526" y="234657"/>
                  </a:lnTo>
                  <a:lnTo>
                    <a:pt x="15240" y="230085"/>
                  </a:lnTo>
                  <a:lnTo>
                    <a:pt x="15240" y="222465"/>
                  </a:lnTo>
                  <a:lnTo>
                    <a:pt x="12192" y="217893"/>
                  </a:lnTo>
                  <a:lnTo>
                    <a:pt x="12192" y="192747"/>
                  </a:lnTo>
                  <a:lnTo>
                    <a:pt x="15240" y="185140"/>
                  </a:lnTo>
                  <a:lnTo>
                    <a:pt x="15240" y="180568"/>
                  </a:lnTo>
                  <a:lnTo>
                    <a:pt x="17526" y="172948"/>
                  </a:lnTo>
                  <a:lnTo>
                    <a:pt x="19812" y="168376"/>
                  </a:lnTo>
                  <a:lnTo>
                    <a:pt x="25133" y="163042"/>
                  </a:lnTo>
                  <a:lnTo>
                    <a:pt x="27419" y="158470"/>
                  </a:lnTo>
                  <a:lnTo>
                    <a:pt x="31991" y="155422"/>
                  </a:lnTo>
                  <a:lnTo>
                    <a:pt x="37325" y="150850"/>
                  </a:lnTo>
                  <a:lnTo>
                    <a:pt x="41897" y="148564"/>
                  </a:lnTo>
                  <a:lnTo>
                    <a:pt x="49517" y="145516"/>
                  </a:lnTo>
                  <a:lnTo>
                    <a:pt x="54851" y="145516"/>
                  </a:lnTo>
                  <a:lnTo>
                    <a:pt x="61709" y="143230"/>
                  </a:lnTo>
                  <a:lnTo>
                    <a:pt x="71615" y="143230"/>
                  </a:lnTo>
                  <a:lnTo>
                    <a:pt x="79235" y="143230"/>
                  </a:lnTo>
                  <a:lnTo>
                    <a:pt x="79235" y="141478"/>
                  </a:lnTo>
                  <a:lnTo>
                    <a:pt x="81521" y="140944"/>
                  </a:lnTo>
                  <a:lnTo>
                    <a:pt x="79235" y="131038"/>
                  </a:lnTo>
                  <a:lnTo>
                    <a:pt x="71615" y="131038"/>
                  </a:lnTo>
                  <a:lnTo>
                    <a:pt x="64757" y="133324"/>
                  </a:lnTo>
                  <a:lnTo>
                    <a:pt x="57137" y="131038"/>
                  </a:lnTo>
                  <a:lnTo>
                    <a:pt x="49517" y="131038"/>
                  </a:lnTo>
                  <a:lnTo>
                    <a:pt x="44945" y="128752"/>
                  </a:lnTo>
                  <a:lnTo>
                    <a:pt x="37325" y="126466"/>
                  </a:lnTo>
                  <a:lnTo>
                    <a:pt x="29705" y="118846"/>
                  </a:lnTo>
                  <a:lnTo>
                    <a:pt x="25133" y="113512"/>
                  </a:lnTo>
                  <a:lnTo>
                    <a:pt x="22085" y="108953"/>
                  </a:lnTo>
                  <a:lnTo>
                    <a:pt x="17526" y="103619"/>
                  </a:lnTo>
                  <a:lnTo>
                    <a:pt x="15240" y="96761"/>
                  </a:lnTo>
                  <a:lnTo>
                    <a:pt x="15240" y="91427"/>
                  </a:lnTo>
                  <a:lnTo>
                    <a:pt x="12192" y="86855"/>
                  </a:lnTo>
                  <a:lnTo>
                    <a:pt x="12192" y="59423"/>
                  </a:lnTo>
                  <a:lnTo>
                    <a:pt x="15240" y="54089"/>
                  </a:lnTo>
                  <a:lnTo>
                    <a:pt x="15240" y="49517"/>
                  </a:lnTo>
                  <a:lnTo>
                    <a:pt x="17526" y="41897"/>
                  </a:lnTo>
                  <a:lnTo>
                    <a:pt x="22085" y="37325"/>
                  </a:lnTo>
                  <a:lnTo>
                    <a:pt x="25133" y="32004"/>
                  </a:lnTo>
                  <a:lnTo>
                    <a:pt x="29705" y="27432"/>
                  </a:lnTo>
                  <a:lnTo>
                    <a:pt x="31991" y="24384"/>
                  </a:lnTo>
                  <a:lnTo>
                    <a:pt x="37325" y="19812"/>
                  </a:lnTo>
                  <a:lnTo>
                    <a:pt x="44945" y="17526"/>
                  </a:lnTo>
                  <a:lnTo>
                    <a:pt x="49517" y="14478"/>
                  </a:lnTo>
                  <a:lnTo>
                    <a:pt x="57137" y="12192"/>
                  </a:lnTo>
                  <a:lnTo>
                    <a:pt x="79235" y="12192"/>
                  </a:lnTo>
                  <a:lnTo>
                    <a:pt x="81521" y="2286"/>
                  </a:lnTo>
                  <a:close/>
                </a:path>
              </a:pathLst>
            </a:custGeom>
            <a:solidFill>
              <a:srgbClr val="000000"/>
            </a:solidFill>
          </p:spPr>
          <p:txBody>
            <a:bodyPr wrap="square" lIns="0" tIns="0" rIns="0" bIns="0" rtlCol="0"/>
            <a:lstStyle/>
            <a:p>
              <a:endParaRPr/>
            </a:p>
          </p:txBody>
        </p:sp>
        <p:sp>
          <p:nvSpPr>
            <p:cNvPr id="66" name="object 24">
              <a:extLst>
                <a:ext uri="{FF2B5EF4-FFF2-40B4-BE49-F238E27FC236}">
                  <a16:creationId xmlns="" xmlns:a16="http://schemas.microsoft.com/office/drawing/2014/main" id="{03203951-5553-4312-8751-CA38D0DDA332}"/>
                </a:ext>
              </a:extLst>
            </p:cNvPr>
            <p:cNvSpPr/>
            <p:nvPr/>
          </p:nvSpPr>
          <p:spPr>
            <a:xfrm>
              <a:off x="8482788" y="1826971"/>
              <a:ext cx="29845" cy="10160"/>
            </a:xfrm>
            <a:custGeom>
              <a:avLst/>
              <a:gdLst/>
              <a:ahLst/>
              <a:cxnLst/>
              <a:rect l="l" t="t" r="r" b="b"/>
              <a:pathLst>
                <a:path w="29845" h="10160">
                  <a:moveTo>
                    <a:pt x="29705" y="0"/>
                  </a:moveTo>
                  <a:lnTo>
                    <a:pt x="0" y="0"/>
                  </a:lnTo>
                  <a:lnTo>
                    <a:pt x="0" y="9905"/>
                  </a:lnTo>
                  <a:lnTo>
                    <a:pt x="29705" y="9905"/>
                  </a:lnTo>
                  <a:lnTo>
                    <a:pt x="29705" y="5333"/>
                  </a:lnTo>
                  <a:lnTo>
                    <a:pt x="29705" y="0"/>
                  </a:lnTo>
                  <a:close/>
                </a:path>
              </a:pathLst>
            </a:custGeom>
            <a:solidFill>
              <a:srgbClr val="000000"/>
            </a:solidFill>
          </p:spPr>
          <p:txBody>
            <a:bodyPr wrap="square" lIns="0" tIns="0" rIns="0" bIns="0" rtlCol="0"/>
            <a:lstStyle/>
            <a:p>
              <a:endParaRPr/>
            </a:p>
          </p:txBody>
        </p:sp>
        <p:sp>
          <p:nvSpPr>
            <p:cNvPr id="67" name="object 25">
              <a:extLst>
                <a:ext uri="{FF2B5EF4-FFF2-40B4-BE49-F238E27FC236}">
                  <a16:creationId xmlns="" xmlns:a16="http://schemas.microsoft.com/office/drawing/2014/main" id="{F29EC969-1F54-46BD-ABA5-6826E0B8FFE2}"/>
                </a:ext>
              </a:extLst>
            </p:cNvPr>
            <p:cNvSpPr/>
            <p:nvPr/>
          </p:nvSpPr>
          <p:spPr>
            <a:xfrm>
              <a:off x="7819948" y="1567929"/>
              <a:ext cx="12700" cy="318770"/>
            </a:xfrm>
            <a:custGeom>
              <a:avLst/>
              <a:gdLst/>
              <a:ahLst/>
              <a:cxnLst/>
              <a:rect l="l" t="t" r="r" b="b"/>
              <a:pathLst>
                <a:path w="12700" h="318769">
                  <a:moveTo>
                    <a:pt x="12192" y="0"/>
                  </a:moveTo>
                  <a:lnTo>
                    <a:pt x="4572" y="0"/>
                  </a:lnTo>
                  <a:lnTo>
                    <a:pt x="0" y="0"/>
                  </a:lnTo>
                  <a:lnTo>
                    <a:pt x="0" y="318465"/>
                  </a:lnTo>
                  <a:lnTo>
                    <a:pt x="12192" y="318465"/>
                  </a:lnTo>
                  <a:lnTo>
                    <a:pt x="12192" y="0"/>
                  </a:lnTo>
                  <a:close/>
                </a:path>
              </a:pathLst>
            </a:custGeom>
            <a:solidFill>
              <a:srgbClr val="000000"/>
            </a:solidFill>
          </p:spPr>
          <p:txBody>
            <a:bodyPr wrap="square" lIns="0" tIns="0" rIns="0" bIns="0" rtlCol="0"/>
            <a:lstStyle/>
            <a:p>
              <a:endParaRPr/>
            </a:p>
          </p:txBody>
        </p:sp>
        <p:sp>
          <p:nvSpPr>
            <p:cNvPr id="68" name="object 26">
              <a:extLst>
                <a:ext uri="{FF2B5EF4-FFF2-40B4-BE49-F238E27FC236}">
                  <a16:creationId xmlns="" xmlns:a16="http://schemas.microsoft.com/office/drawing/2014/main" id="{1186F2D6-658D-47F2-8155-5CEF6AC2F3D3}"/>
                </a:ext>
              </a:extLst>
            </p:cNvPr>
            <p:cNvSpPr/>
            <p:nvPr/>
          </p:nvSpPr>
          <p:spPr>
            <a:xfrm>
              <a:off x="9088476" y="1538223"/>
              <a:ext cx="47625" cy="44450"/>
            </a:xfrm>
            <a:custGeom>
              <a:avLst/>
              <a:gdLst/>
              <a:ahLst/>
              <a:cxnLst/>
              <a:rect l="l" t="t" r="r" b="b"/>
              <a:pathLst>
                <a:path w="47625" h="44450">
                  <a:moveTo>
                    <a:pt x="47231" y="17526"/>
                  </a:moveTo>
                  <a:lnTo>
                    <a:pt x="44945" y="14478"/>
                  </a:lnTo>
                  <a:lnTo>
                    <a:pt x="44945" y="12192"/>
                  </a:lnTo>
                  <a:lnTo>
                    <a:pt x="41897" y="9906"/>
                  </a:lnTo>
                  <a:lnTo>
                    <a:pt x="41897" y="7620"/>
                  </a:lnTo>
                  <a:lnTo>
                    <a:pt x="39611" y="7620"/>
                  </a:lnTo>
                  <a:lnTo>
                    <a:pt x="39611" y="4572"/>
                  </a:lnTo>
                  <a:lnTo>
                    <a:pt x="37325" y="4572"/>
                  </a:lnTo>
                  <a:lnTo>
                    <a:pt x="35039" y="2286"/>
                  </a:lnTo>
                  <a:lnTo>
                    <a:pt x="31991" y="2286"/>
                  </a:lnTo>
                  <a:lnTo>
                    <a:pt x="29705" y="0"/>
                  </a:lnTo>
                  <a:lnTo>
                    <a:pt x="25133" y="0"/>
                  </a:lnTo>
                  <a:lnTo>
                    <a:pt x="17526" y="0"/>
                  </a:lnTo>
                  <a:lnTo>
                    <a:pt x="15240" y="2286"/>
                  </a:lnTo>
                  <a:lnTo>
                    <a:pt x="12192" y="2286"/>
                  </a:lnTo>
                  <a:lnTo>
                    <a:pt x="9906" y="4572"/>
                  </a:lnTo>
                  <a:lnTo>
                    <a:pt x="7620" y="4572"/>
                  </a:lnTo>
                  <a:lnTo>
                    <a:pt x="7620" y="7620"/>
                  </a:lnTo>
                  <a:lnTo>
                    <a:pt x="5334" y="9906"/>
                  </a:lnTo>
                  <a:lnTo>
                    <a:pt x="5334" y="12192"/>
                  </a:lnTo>
                  <a:lnTo>
                    <a:pt x="2286" y="12192"/>
                  </a:lnTo>
                  <a:lnTo>
                    <a:pt x="2286" y="19812"/>
                  </a:lnTo>
                  <a:lnTo>
                    <a:pt x="0" y="19812"/>
                  </a:lnTo>
                  <a:lnTo>
                    <a:pt x="0" y="22085"/>
                  </a:lnTo>
                  <a:lnTo>
                    <a:pt x="0" y="24371"/>
                  </a:lnTo>
                  <a:lnTo>
                    <a:pt x="2286" y="26657"/>
                  </a:lnTo>
                  <a:lnTo>
                    <a:pt x="2286" y="31991"/>
                  </a:lnTo>
                  <a:lnTo>
                    <a:pt x="5334" y="34277"/>
                  </a:lnTo>
                  <a:lnTo>
                    <a:pt x="5334" y="36563"/>
                  </a:lnTo>
                  <a:lnTo>
                    <a:pt x="7620" y="36563"/>
                  </a:lnTo>
                  <a:lnTo>
                    <a:pt x="7620" y="39611"/>
                  </a:lnTo>
                  <a:lnTo>
                    <a:pt x="9906" y="39611"/>
                  </a:lnTo>
                  <a:lnTo>
                    <a:pt x="9906" y="41897"/>
                  </a:lnTo>
                  <a:lnTo>
                    <a:pt x="15240" y="41897"/>
                  </a:lnTo>
                  <a:lnTo>
                    <a:pt x="15240" y="44183"/>
                  </a:lnTo>
                  <a:lnTo>
                    <a:pt x="25133" y="44183"/>
                  </a:lnTo>
                  <a:lnTo>
                    <a:pt x="31991" y="44183"/>
                  </a:lnTo>
                  <a:lnTo>
                    <a:pt x="35039" y="41897"/>
                  </a:lnTo>
                  <a:lnTo>
                    <a:pt x="37325" y="41897"/>
                  </a:lnTo>
                  <a:lnTo>
                    <a:pt x="37325" y="39611"/>
                  </a:lnTo>
                  <a:lnTo>
                    <a:pt x="39611" y="39611"/>
                  </a:lnTo>
                  <a:lnTo>
                    <a:pt x="39611" y="36563"/>
                  </a:lnTo>
                  <a:lnTo>
                    <a:pt x="41897" y="36563"/>
                  </a:lnTo>
                  <a:lnTo>
                    <a:pt x="41897" y="34277"/>
                  </a:lnTo>
                  <a:lnTo>
                    <a:pt x="44945" y="34277"/>
                  </a:lnTo>
                  <a:lnTo>
                    <a:pt x="44945" y="29705"/>
                  </a:lnTo>
                  <a:lnTo>
                    <a:pt x="47231" y="26657"/>
                  </a:lnTo>
                  <a:lnTo>
                    <a:pt x="47231" y="22085"/>
                  </a:lnTo>
                  <a:lnTo>
                    <a:pt x="47231" y="17526"/>
                  </a:lnTo>
                  <a:close/>
                </a:path>
              </a:pathLst>
            </a:custGeom>
            <a:solidFill>
              <a:srgbClr val="000000"/>
            </a:solidFill>
          </p:spPr>
          <p:txBody>
            <a:bodyPr wrap="square" lIns="0" tIns="0" rIns="0" bIns="0" rtlCol="0"/>
            <a:lstStyle/>
            <a:p>
              <a:endParaRPr/>
            </a:p>
          </p:txBody>
        </p:sp>
        <p:pic>
          <p:nvPicPr>
            <p:cNvPr id="69" name="object 27">
              <a:extLst>
                <a:ext uri="{FF2B5EF4-FFF2-40B4-BE49-F238E27FC236}">
                  <a16:creationId xmlns="" xmlns:a16="http://schemas.microsoft.com/office/drawing/2014/main" id="{2D5C8B5C-B949-4788-9ACA-FFDE15F6AEAE}"/>
                </a:ext>
              </a:extLst>
            </p:cNvPr>
            <p:cNvPicPr/>
            <p:nvPr/>
          </p:nvPicPr>
          <p:blipFill>
            <a:blip r:embed="rId7" cstate="print"/>
            <a:stretch>
              <a:fillRect/>
            </a:stretch>
          </p:blipFill>
          <p:spPr>
            <a:xfrm>
              <a:off x="7589862" y="2002967"/>
              <a:ext cx="217144" cy="91414"/>
            </a:xfrm>
            <a:prstGeom prst="rect">
              <a:avLst/>
            </a:prstGeom>
          </p:spPr>
        </p:pic>
        <p:sp>
          <p:nvSpPr>
            <p:cNvPr id="70" name="object 28">
              <a:extLst>
                <a:ext uri="{FF2B5EF4-FFF2-40B4-BE49-F238E27FC236}">
                  <a16:creationId xmlns="" xmlns:a16="http://schemas.microsoft.com/office/drawing/2014/main" id="{EBC570D5-B9B0-4E0E-953F-F1BE071C1753}"/>
                </a:ext>
              </a:extLst>
            </p:cNvPr>
            <p:cNvSpPr/>
            <p:nvPr/>
          </p:nvSpPr>
          <p:spPr>
            <a:xfrm>
              <a:off x="7797102" y="1548129"/>
              <a:ext cx="52705" cy="49530"/>
            </a:xfrm>
            <a:custGeom>
              <a:avLst/>
              <a:gdLst/>
              <a:ahLst/>
              <a:cxnLst/>
              <a:rect l="l" t="t" r="r" b="b"/>
              <a:pathLst>
                <a:path w="52705" h="49530">
                  <a:moveTo>
                    <a:pt x="52565" y="22085"/>
                  </a:moveTo>
                  <a:lnTo>
                    <a:pt x="49517" y="22085"/>
                  </a:lnTo>
                  <a:lnTo>
                    <a:pt x="49517" y="12179"/>
                  </a:lnTo>
                  <a:lnTo>
                    <a:pt x="47231" y="12179"/>
                  </a:lnTo>
                  <a:lnTo>
                    <a:pt x="47231" y="9906"/>
                  </a:lnTo>
                  <a:lnTo>
                    <a:pt x="44945" y="7620"/>
                  </a:lnTo>
                  <a:lnTo>
                    <a:pt x="44945" y="4572"/>
                  </a:lnTo>
                  <a:lnTo>
                    <a:pt x="39611" y="4572"/>
                  </a:lnTo>
                  <a:lnTo>
                    <a:pt x="39611" y="2286"/>
                  </a:lnTo>
                  <a:lnTo>
                    <a:pt x="37325" y="2286"/>
                  </a:lnTo>
                  <a:lnTo>
                    <a:pt x="35039" y="0"/>
                  </a:lnTo>
                  <a:lnTo>
                    <a:pt x="25133" y="0"/>
                  </a:lnTo>
                  <a:lnTo>
                    <a:pt x="17526" y="0"/>
                  </a:lnTo>
                  <a:lnTo>
                    <a:pt x="15240" y="2286"/>
                  </a:lnTo>
                  <a:lnTo>
                    <a:pt x="12954" y="2286"/>
                  </a:lnTo>
                  <a:lnTo>
                    <a:pt x="9906" y="4572"/>
                  </a:lnTo>
                  <a:lnTo>
                    <a:pt x="7620" y="4572"/>
                  </a:lnTo>
                  <a:lnTo>
                    <a:pt x="7620" y="7620"/>
                  </a:lnTo>
                  <a:lnTo>
                    <a:pt x="5334" y="9906"/>
                  </a:lnTo>
                  <a:lnTo>
                    <a:pt x="5334" y="12179"/>
                  </a:lnTo>
                  <a:lnTo>
                    <a:pt x="3048" y="12179"/>
                  </a:lnTo>
                  <a:lnTo>
                    <a:pt x="3048" y="19799"/>
                  </a:lnTo>
                  <a:lnTo>
                    <a:pt x="0" y="19799"/>
                  </a:lnTo>
                  <a:lnTo>
                    <a:pt x="0" y="24371"/>
                  </a:lnTo>
                  <a:lnTo>
                    <a:pt x="0" y="26657"/>
                  </a:lnTo>
                  <a:lnTo>
                    <a:pt x="3048" y="29705"/>
                  </a:lnTo>
                  <a:lnTo>
                    <a:pt x="3048" y="34277"/>
                  </a:lnTo>
                  <a:lnTo>
                    <a:pt x="5334" y="34277"/>
                  </a:lnTo>
                  <a:lnTo>
                    <a:pt x="5334" y="39611"/>
                  </a:lnTo>
                  <a:lnTo>
                    <a:pt x="7620" y="39611"/>
                  </a:lnTo>
                  <a:lnTo>
                    <a:pt x="7620" y="41897"/>
                  </a:lnTo>
                  <a:lnTo>
                    <a:pt x="9906" y="41897"/>
                  </a:lnTo>
                  <a:lnTo>
                    <a:pt x="9906" y="44183"/>
                  </a:lnTo>
                  <a:lnTo>
                    <a:pt x="15240" y="44183"/>
                  </a:lnTo>
                  <a:lnTo>
                    <a:pt x="15240" y="46469"/>
                  </a:lnTo>
                  <a:lnTo>
                    <a:pt x="19812" y="46469"/>
                  </a:lnTo>
                  <a:lnTo>
                    <a:pt x="22847" y="49517"/>
                  </a:lnTo>
                  <a:lnTo>
                    <a:pt x="25133" y="49517"/>
                  </a:lnTo>
                  <a:lnTo>
                    <a:pt x="29705" y="49517"/>
                  </a:lnTo>
                  <a:lnTo>
                    <a:pt x="29705" y="46469"/>
                  </a:lnTo>
                  <a:lnTo>
                    <a:pt x="37325" y="46469"/>
                  </a:lnTo>
                  <a:lnTo>
                    <a:pt x="37325" y="44183"/>
                  </a:lnTo>
                  <a:lnTo>
                    <a:pt x="39611" y="44183"/>
                  </a:lnTo>
                  <a:lnTo>
                    <a:pt x="42659" y="41897"/>
                  </a:lnTo>
                  <a:lnTo>
                    <a:pt x="44945" y="41897"/>
                  </a:lnTo>
                  <a:lnTo>
                    <a:pt x="44945" y="39611"/>
                  </a:lnTo>
                  <a:lnTo>
                    <a:pt x="47231" y="39611"/>
                  </a:lnTo>
                  <a:lnTo>
                    <a:pt x="47231" y="34277"/>
                  </a:lnTo>
                  <a:lnTo>
                    <a:pt x="49517" y="34277"/>
                  </a:lnTo>
                  <a:lnTo>
                    <a:pt x="49517" y="26657"/>
                  </a:lnTo>
                  <a:lnTo>
                    <a:pt x="52565" y="24371"/>
                  </a:lnTo>
                  <a:lnTo>
                    <a:pt x="52565" y="22085"/>
                  </a:lnTo>
                  <a:close/>
                </a:path>
              </a:pathLst>
            </a:custGeom>
            <a:solidFill>
              <a:srgbClr val="000000"/>
            </a:solidFill>
          </p:spPr>
          <p:txBody>
            <a:bodyPr wrap="square" lIns="0" tIns="0" rIns="0" bIns="0" rtlCol="0"/>
            <a:lstStyle/>
            <a:p>
              <a:endParaRPr/>
            </a:p>
          </p:txBody>
        </p:sp>
        <p:pic>
          <p:nvPicPr>
            <p:cNvPr id="71" name="object 29">
              <a:extLst>
                <a:ext uri="{FF2B5EF4-FFF2-40B4-BE49-F238E27FC236}">
                  <a16:creationId xmlns="" xmlns:a16="http://schemas.microsoft.com/office/drawing/2014/main" id="{40A7D40A-2062-44BC-893E-43D986105B64}"/>
                </a:ext>
              </a:extLst>
            </p:cNvPr>
            <p:cNvPicPr/>
            <p:nvPr/>
          </p:nvPicPr>
          <p:blipFill>
            <a:blip r:embed="rId8" cstate="print"/>
            <a:stretch>
              <a:fillRect/>
            </a:stretch>
          </p:blipFill>
          <p:spPr>
            <a:xfrm>
              <a:off x="5959462" y="1453654"/>
              <a:ext cx="1521460" cy="1023950"/>
            </a:xfrm>
            <a:prstGeom prst="rect">
              <a:avLst/>
            </a:prstGeom>
          </p:spPr>
        </p:pic>
        <p:sp>
          <p:nvSpPr>
            <p:cNvPr id="72" name="object 30">
              <a:extLst>
                <a:ext uri="{FF2B5EF4-FFF2-40B4-BE49-F238E27FC236}">
                  <a16:creationId xmlns="" xmlns:a16="http://schemas.microsoft.com/office/drawing/2014/main" id="{6671238E-B876-4A14-BC43-97C712AFA237}"/>
                </a:ext>
              </a:extLst>
            </p:cNvPr>
            <p:cNvSpPr/>
            <p:nvPr/>
          </p:nvSpPr>
          <p:spPr>
            <a:xfrm>
              <a:off x="8784489" y="1327949"/>
              <a:ext cx="81915" cy="59690"/>
            </a:xfrm>
            <a:custGeom>
              <a:avLst/>
              <a:gdLst/>
              <a:ahLst/>
              <a:cxnLst/>
              <a:rect l="l" t="t" r="r" b="b"/>
              <a:pathLst>
                <a:path w="81914" h="59690">
                  <a:moveTo>
                    <a:pt x="47231" y="39611"/>
                  </a:moveTo>
                  <a:lnTo>
                    <a:pt x="44183" y="39611"/>
                  </a:lnTo>
                  <a:lnTo>
                    <a:pt x="44183" y="34277"/>
                  </a:lnTo>
                  <a:lnTo>
                    <a:pt x="41897" y="34277"/>
                  </a:lnTo>
                  <a:lnTo>
                    <a:pt x="41897" y="31991"/>
                  </a:lnTo>
                  <a:lnTo>
                    <a:pt x="39611" y="31991"/>
                  </a:lnTo>
                  <a:lnTo>
                    <a:pt x="39611" y="29705"/>
                  </a:lnTo>
                  <a:lnTo>
                    <a:pt x="37325" y="29705"/>
                  </a:lnTo>
                  <a:lnTo>
                    <a:pt x="37325" y="27419"/>
                  </a:lnTo>
                  <a:lnTo>
                    <a:pt x="29705" y="27419"/>
                  </a:lnTo>
                  <a:lnTo>
                    <a:pt x="29705" y="24371"/>
                  </a:lnTo>
                  <a:lnTo>
                    <a:pt x="19812" y="24371"/>
                  </a:lnTo>
                  <a:lnTo>
                    <a:pt x="19812" y="22085"/>
                  </a:lnTo>
                  <a:lnTo>
                    <a:pt x="12192" y="22085"/>
                  </a:lnTo>
                  <a:lnTo>
                    <a:pt x="12192" y="19799"/>
                  </a:lnTo>
                  <a:lnTo>
                    <a:pt x="9906" y="19799"/>
                  </a:lnTo>
                  <a:lnTo>
                    <a:pt x="9906" y="9893"/>
                  </a:lnTo>
                  <a:lnTo>
                    <a:pt x="12192" y="9893"/>
                  </a:lnTo>
                  <a:lnTo>
                    <a:pt x="12192" y="7607"/>
                  </a:lnTo>
                  <a:lnTo>
                    <a:pt x="19812" y="7607"/>
                  </a:lnTo>
                  <a:lnTo>
                    <a:pt x="22098" y="4559"/>
                  </a:lnTo>
                  <a:lnTo>
                    <a:pt x="24371" y="4559"/>
                  </a:lnTo>
                  <a:lnTo>
                    <a:pt x="24371" y="7607"/>
                  </a:lnTo>
                  <a:lnTo>
                    <a:pt x="31991" y="7607"/>
                  </a:lnTo>
                  <a:lnTo>
                    <a:pt x="31991" y="9893"/>
                  </a:lnTo>
                  <a:lnTo>
                    <a:pt x="34277" y="9893"/>
                  </a:lnTo>
                  <a:lnTo>
                    <a:pt x="34277" y="14465"/>
                  </a:lnTo>
                  <a:lnTo>
                    <a:pt x="37325" y="14465"/>
                  </a:lnTo>
                  <a:lnTo>
                    <a:pt x="37325" y="17513"/>
                  </a:lnTo>
                  <a:lnTo>
                    <a:pt x="44183" y="17513"/>
                  </a:lnTo>
                  <a:lnTo>
                    <a:pt x="44183" y="12179"/>
                  </a:lnTo>
                  <a:lnTo>
                    <a:pt x="41897" y="12179"/>
                  </a:lnTo>
                  <a:lnTo>
                    <a:pt x="41897" y="7607"/>
                  </a:lnTo>
                  <a:lnTo>
                    <a:pt x="39611" y="7607"/>
                  </a:lnTo>
                  <a:lnTo>
                    <a:pt x="39611" y="4559"/>
                  </a:lnTo>
                  <a:lnTo>
                    <a:pt x="37325" y="4559"/>
                  </a:lnTo>
                  <a:lnTo>
                    <a:pt x="37325" y="2286"/>
                  </a:lnTo>
                  <a:lnTo>
                    <a:pt x="31991" y="2286"/>
                  </a:lnTo>
                  <a:lnTo>
                    <a:pt x="31991" y="0"/>
                  </a:lnTo>
                  <a:lnTo>
                    <a:pt x="12192" y="0"/>
                  </a:lnTo>
                  <a:lnTo>
                    <a:pt x="12192" y="2286"/>
                  </a:lnTo>
                  <a:lnTo>
                    <a:pt x="7620" y="2286"/>
                  </a:lnTo>
                  <a:lnTo>
                    <a:pt x="7620" y="4559"/>
                  </a:lnTo>
                  <a:lnTo>
                    <a:pt x="4572" y="4559"/>
                  </a:lnTo>
                  <a:lnTo>
                    <a:pt x="4572" y="7607"/>
                  </a:lnTo>
                  <a:lnTo>
                    <a:pt x="2286" y="7607"/>
                  </a:lnTo>
                  <a:lnTo>
                    <a:pt x="2286" y="22085"/>
                  </a:lnTo>
                  <a:lnTo>
                    <a:pt x="4572" y="22085"/>
                  </a:lnTo>
                  <a:lnTo>
                    <a:pt x="4572" y="27419"/>
                  </a:lnTo>
                  <a:lnTo>
                    <a:pt x="9906" y="27419"/>
                  </a:lnTo>
                  <a:lnTo>
                    <a:pt x="9906" y="29705"/>
                  </a:lnTo>
                  <a:lnTo>
                    <a:pt x="17526" y="29705"/>
                  </a:lnTo>
                  <a:lnTo>
                    <a:pt x="17526" y="31991"/>
                  </a:lnTo>
                  <a:lnTo>
                    <a:pt x="27419" y="31991"/>
                  </a:lnTo>
                  <a:lnTo>
                    <a:pt x="27419" y="34277"/>
                  </a:lnTo>
                  <a:lnTo>
                    <a:pt x="34277" y="34277"/>
                  </a:lnTo>
                  <a:lnTo>
                    <a:pt x="34277" y="37325"/>
                  </a:lnTo>
                  <a:lnTo>
                    <a:pt x="37325" y="37325"/>
                  </a:lnTo>
                  <a:lnTo>
                    <a:pt x="37325" y="41897"/>
                  </a:lnTo>
                  <a:lnTo>
                    <a:pt x="39611" y="41897"/>
                  </a:lnTo>
                  <a:lnTo>
                    <a:pt x="39611" y="44183"/>
                  </a:lnTo>
                  <a:lnTo>
                    <a:pt x="37325" y="44183"/>
                  </a:lnTo>
                  <a:lnTo>
                    <a:pt x="37325" y="49517"/>
                  </a:lnTo>
                  <a:lnTo>
                    <a:pt x="34277" y="49517"/>
                  </a:lnTo>
                  <a:lnTo>
                    <a:pt x="34277" y="51803"/>
                  </a:lnTo>
                  <a:lnTo>
                    <a:pt x="27419" y="51803"/>
                  </a:lnTo>
                  <a:lnTo>
                    <a:pt x="24371" y="54089"/>
                  </a:lnTo>
                  <a:lnTo>
                    <a:pt x="22098" y="54089"/>
                  </a:lnTo>
                  <a:lnTo>
                    <a:pt x="22098" y="51803"/>
                  </a:lnTo>
                  <a:lnTo>
                    <a:pt x="12192" y="51803"/>
                  </a:lnTo>
                  <a:lnTo>
                    <a:pt x="12192" y="49517"/>
                  </a:lnTo>
                  <a:lnTo>
                    <a:pt x="9906" y="49517"/>
                  </a:lnTo>
                  <a:lnTo>
                    <a:pt x="9906" y="47231"/>
                  </a:lnTo>
                  <a:lnTo>
                    <a:pt x="7620" y="47231"/>
                  </a:lnTo>
                  <a:lnTo>
                    <a:pt x="7620" y="39611"/>
                  </a:lnTo>
                  <a:lnTo>
                    <a:pt x="0" y="39611"/>
                  </a:lnTo>
                  <a:lnTo>
                    <a:pt x="0" y="49517"/>
                  </a:lnTo>
                  <a:lnTo>
                    <a:pt x="2286" y="49517"/>
                  </a:lnTo>
                  <a:lnTo>
                    <a:pt x="2286" y="51803"/>
                  </a:lnTo>
                  <a:lnTo>
                    <a:pt x="4572" y="51803"/>
                  </a:lnTo>
                  <a:lnTo>
                    <a:pt x="4572" y="54089"/>
                  </a:lnTo>
                  <a:lnTo>
                    <a:pt x="7620" y="54089"/>
                  </a:lnTo>
                  <a:lnTo>
                    <a:pt x="7620" y="57137"/>
                  </a:lnTo>
                  <a:lnTo>
                    <a:pt x="9906" y="57137"/>
                  </a:lnTo>
                  <a:lnTo>
                    <a:pt x="12192" y="59423"/>
                  </a:lnTo>
                  <a:lnTo>
                    <a:pt x="34277" y="59423"/>
                  </a:lnTo>
                  <a:lnTo>
                    <a:pt x="34277" y="57137"/>
                  </a:lnTo>
                  <a:lnTo>
                    <a:pt x="39611" y="57137"/>
                  </a:lnTo>
                  <a:lnTo>
                    <a:pt x="39611" y="54089"/>
                  </a:lnTo>
                  <a:lnTo>
                    <a:pt x="41897" y="54089"/>
                  </a:lnTo>
                  <a:lnTo>
                    <a:pt x="41897" y="51803"/>
                  </a:lnTo>
                  <a:lnTo>
                    <a:pt x="44183" y="51803"/>
                  </a:lnTo>
                  <a:lnTo>
                    <a:pt x="44183" y="44183"/>
                  </a:lnTo>
                  <a:lnTo>
                    <a:pt x="47231" y="44183"/>
                  </a:lnTo>
                  <a:lnTo>
                    <a:pt x="47231" y="39611"/>
                  </a:lnTo>
                  <a:close/>
                </a:path>
                <a:path w="81914" h="59690">
                  <a:moveTo>
                    <a:pt x="81521" y="0"/>
                  </a:moveTo>
                  <a:lnTo>
                    <a:pt x="76949" y="0"/>
                  </a:lnTo>
                  <a:lnTo>
                    <a:pt x="76949" y="2286"/>
                  </a:lnTo>
                  <a:lnTo>
                    <a:pt x="73901" y="2286"/>
                  </a:lnTo>
                  <a:lnTo>
                    <a:pt x="73901" y="4559"/>
                  </a:lnTo>
                  <a:lnTo>
                    <a:pt x="71615" y="4559"/>
                  </a:lnTo>
                  <a:lnTo>
                    <a:pt x="71615" y="7607"/>
                  </a:lnTo>
                  <a:lnTo>
                    <a:pt x="69329" y="7607"/>
                  </a:lnTo>
                  <a:lnTo>
                    <a:pt x="69329" y="9893"/>
                  </a:lnTo>
                  <a:lnTo>
                    <a:pt x="67043" y="9893"/>
                  </a:lnTo>
                  <a:lnTo>
                    <a:pt x="67043" y="12179"/>
                  </a:lnTo>
                  <a:lnTo>
                    <a:pt x="61709" y="12179"/>
                  </a:lnTo>
                  <a:lnTo>
                    <a:pt x="61709" y="14465"/>
                  </a:lnTo>
                  <a:lnTo>
                    <a:pt x="59423" y="14465"/>
                  </a:lnTo>
                  <a:lnTo>
                    <a:pt x="59423" y="22085"/>
                  </a:lnTo>
                  <a:lnTo>
                    <a:pt x="61709" y="22085"/>
                  </a:lnTo>
                  <a:lnTo>
                    <a:pt x="61709" y="19799"/>
                  </a:lnTo>
                  <a:lnTo>
                    <a:pt x="67043" y="19799"/>
                  </a:lnTo>
                  <a:lnTo>
                    <a:pt x="67043" y="17513"/>
                  </a:lnTo>
                  <a:lnTo>
                    <a:pt x="69329" y="17513"/>
                  </a:lnTo>
                  <a:lnTo>
                    <a:pt x="69329" y="14465"/>
                  </a:lnTo>
                  <a:lnTo>
                    <a:pt x="73901" y="14465"/>
                  </a:lnTo>
                  <a:lnTo>
                    <a:pt x="73901" y="59423"/>
                  </a:lnTo>
                  <a:lnTo>
                    <a:pt x="81521" y="59423"/>
                  </a:lnTo>
                  <a:lnTo>
                    <a:pt x="81521" y="0"/>
                  </a:lnTo>
                  <a:close/>
                </a:path>
              </a:pathLst>
            </a:custGeom>
            <a:solidFill>
              <a:srgbClr val="000000"/>
            </a:solidFill>
          </p:spPr>
          <p:txBody>
            <a:bodyPr wrap="square" lIns="0" tIns="0" rIns="0" bIns="0" rtlCol="0"/>
            <a:lstStyle/>
            <a:p>
              <a:endParaRPr/>
            </a:p>
          </p:txBody>
        </p:sp>
        <p:pic>
          <p:nvPicPr>
            <p:cNvPr id="73" name="object 31">
              <a:extLst>
                <a:ext uri="{FF2B5EF4-FFF2-40B4-BE49-F238E27FC236}">
                  <a16:creationId xmlns="" xmlns:a16="http://schemas.microsoft.com/office/drawing/2014/main" id="{2C262A15-803D-405C-9B77-0E6E358634EC}"/>
                </a:ext>
              </a:extLst>
            </p:cNvPr>
            <p:cNvPicPr/>
            <p:nvPr/>
          </p:nvPicPr>
          <p:blipFill>
            <a:blip r:embed="rId9" cstate="print"/>
            <a:stretch>
              <a:fillRect/>
            </a:stretch>
          </p:blipFill>
          <p:spPr>
            <a:xfrm>
              <a:off x="6327445" y="3184627"/>
              <a:ext cx="2286381" cy="1761451"/>
            </a:xfrm>
            <a:prstGeom prst="rect">
              <a:avLst/>
            </a:prstGeom>
          </p:spPr>
        </p:pic>
        <p:pic>
          <p:nvPicPr>
            <p:cNvPr id="74" name="object 32">
              <a:extLst>
                <a:ext uri="{FF2B5EF4-FFF2-40B4-BE49-F238E27FC236}">
                  <a16:creationId xmlns="" xmlns:a16="http://schemas.microsoft.com/office/drawing/2014/main" id="{AF0C2674-82AB-4FA8-AE7D-276BB857A1A1}"/>
                </a:ext>
              </a:extLst>
            </p:cNvPr>
            <p:cNvPicPr/>
            <p:nvPr/>
          </p:nvPicPr>
          <p:blipFill>
            <a:blip r:embed="rId10" cstate="print"/>
            <a:stretch>
              <a:fillRect/>
            </a:stretch>
          </p:blipFill>
          <p:spPr>
            <a:xfrm>
              <a:off x="7047420" y="3049017"/>
              <a:ext cx="316166" cy="70853"/>
            </a:xfrm>
            <a:prstGeom prst="rect">
              <a:avLst/>
            </a:prstGeom>
          </p:spPr>
        </p:pic>
      </p:grpSp>
      <p:sp>
        <p:nvSpPr>
          <p:cNvPr id="80" name="object 33">
            <a:extLst>
              <a:ext uri="{FF2B5EF4-FFF2-40B4-BE49-F238E27FC236}">
                <a16:creationId xmlns="" xmlns:a16="http://schemas.microsoft.com/office/drawing/2014/main" id="{E1DAAD22-B30E-42BD-BF32-E35E4C4D12C4}"/>
              </a:ext>
            </a:extLst>
          </p:cNvPr>
          <p:cNvSpPr txBox="1"/>
          <p:nvPr/>
        </p:nvSpPr>
        <p:spPr>
          <a:xfrm>
            <a:off x="11332893" y="8982532"/>
            <a:ext cx="5561948" cy="627736"/>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6.</a:t>
            </a:r>
            <a:r>
              <a:rPr sz="2000" b="1" spc="245" dirty="0">
                <a:latin typeface="Comic Sans MS"/>
                <a:cs typeface="Comic Sans MS"/>
              </a:rPr>
              <a:t> </a:t>
            </a:r>
            <a:r>
              <a:rPr sz="2000" b="1" spc="-5" dirty="0">
                <a:latin typeface="Comic Sans MS"/>
                <a:cs typeface="Comic Sans MS"/>
              </a:rPr>
              <a:t>Lógica</a:t>
            </a:r>
            <a:r>
              <a:rPr sz="2000" b="1" spc="5" dirty="0">
                <a:latin typeface="Comic Sans MS"/>
                <a:cs typeface="Comic Sans MS"/>
              </a:rPr>
              <a:t> </a:t>
            </a:r>
            <a:r>
              <a:rPr sz="2000" b="1" spc="-5" dirty="0">
                <a:latin typeface="Comic Sans MS"/>
                <a:cs typeface="Comic Sans MS"/>
              </a:rPr>
              <a:t>de</a:t>
            </a:r>
            <a:r>
              <a:rPr sz="2000" b="1" dirty="0">
                <a:latin typeface="Comic Sans MS"/>
                <a:cs typeface="Comic Sans MS"/>
              </a:rPr>
              <a:t> </a:t>
            </a:r>
            <a:r>
              <a:rPr sz="2000" b="1" spc="-5" dirty="0">
                <a:latin typeface="Comic Sans MS"/>
                <a:cs typeface="Comic Sans MS"/>
              </a:rPr>
              <a:t>sobrecorriente</a:t>
            </a:r>
            <a:r>
              <a:rPr sz="2000" b="1" spc="5" dirty="0">
                <a:latin typeface="Comic Sans MS"/>
                <a:cs typeface="Comic Sans MS"/>
              </a:rPr>
              <a:t> </a:t>
            </a:r>
            <a:r>
              <a:rPr sz="2000" b="1" spc="-5" dirty="0">
                <a:latin typeface="Comic Sans MS"/>
                <a:cs typeface="Comic Sans MS"/>
              </a:rPr>
              <a:t>direccional</a:t>
            </a:r>
            <a:endParaRPr sz="2000" b="1" dirty="0">
              <a:latin typeface="Comic Sans MS"/>
              <a:cs typeface="Comic Sans MS"/>
            </a:endParaRP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object 37"/>
          <p:cNvSpPr txBox="1"/>
          <p:nvPr/>
        </p:nvSpPr>
        <p:spPr>
          <a:xfrm>
            <a:off x="330200" y="381000"/>
            <a:ext cx="10058400" cy="7055778"/>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RELÉS</a:t>
            </a:r>
            <a:r>
              <a:rPr sz="2400" b="1" spc="-20" dirty="0">
                <a:latin typeface="Comic Sans MS"/>
                <a:cs typeface="Comic Sans MS"/>
              </a:rPr>
              <a:t> </a:t>
            </a:r>
            <a:r>
              <a:rPr sz="2400" b="1" spc="-5" dirty="0">
                <a:latin typeface="Comic Sans MS"/>
                <a:cs typeface="Comic Sans MS"/>
              </a:rPr>
              <a:t>DE</a:t>
            </a:r>
            <a:r>
              <a:rPr sz="2400" b="1" spc="-15" dirty="0">
                <a:latin typeface="Comic Sans MS"/>
                <a:cs typeface="Comic Sans MS"/>
              </a:rPr>
              <a:t> </a:t>
            </a:r>
            <a:r>
              <a:rPr sz="2400" b="1" spc="-5" dirty="0">
                <a:latin typeface="Comic Sans MS"/>
                <a:cs typeface="Comic Sans MS"/>
              </a:rPr>
              <a:t>IMPEDANCIA</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Este es un esquema desarrollado el cual usa relés de impedancia localizados en el tablero de alta tensión los cuales</a:t>
            </a:r>
            <a:r>
              <a:rPr lang="es-MX" sz="2400" spc="114" dirty="0">
                <a:latin typeface="Comic Sans MS"/>
                <a:cs typeface="Comic Sans MS"/>
              </a:rPr>
              <a:t> </a:t>
            </a:r>
            <a:r>
              <a:rPr lang="es-MX" sz="2400" spc="-5" dirty="0">
                <a:latin typeface="Comic Sans MS"/>
                <a:cs typeface="Comic Sans MS"/>
              </a:rPr>
              <a:t>son</a:t>
            </a:r>
            <a:r>
              <a:rPr lang="es-MX" sz="2400" spc="114" dirty="0">
                <a:latin typeface="Comic Sans MS"/>
                <a:cs typeface="Comic Sans MS"/>
              </a:rPr>
              <a:t> </a:t>
            </a:r>
            <a:r>
              <a:rPr lang="es-MX" sz="2400" spc="-5" dirty="0">
                <a:latin typeface="Comic Sans MS"/>
                <a:cs typeface="Comic Sans MS"/>
              </a:rPr>
              <a:t>polarizados</a:t>
            </a:r>
            <a:r>
              <a:rPr lang="es-MX" sz="2400" spc="114" dirty="0">
                <a:latin typeface="Comic Sans MS"/>
                <a:cs typeface="Comic Sans MS"/>
              </a:rPr>
              <a:t> </a:t>
            </a:r>
            <a:r>
              <a:rPr lang="es-MX" sz="2400" spc="-5" dirty="0">
                <a:latin typeface="Comic Sans MS"/>
                <a:cs typeface="Comic Sans MS"/>
              </a:rPr>
              <a:t>para</a:t>
            </a:r>
            <a:r>
              <a:rPr lang="es-MX" sz="2400" spc="114" dirty="0">
                <a:latin typeface="Comic Sans MS"/>
                <a:cs typeface="Comic Sans MS"/>
              </a:rPr>
              <a:t> </a:t>
            </a:r>
            <a:r>
              <a:rPr lang="es-MX" sz="2400" spc="-5" dirty="0">
                <a:latin typeface="Comic Sans MS"/>
                <a:cs typeface="Comic Sans MS"/>
              </a:rPr>
              <a:t>“ver</a:t>
            </a:r>
            <a:r>
              <a:rPr lang="es-MX" sz="2400" spc="114" dirty="0">
                <a:latin typeface="Comic Sans MS"/>
                <a:cs typeface="Comic Sans MS"/>
              </a:rPr>
              <a:t> </a:t>
            </a:r>
            <a:r>
              <a:rPr lang="es-MX" sz="2400" spc="-5" dirty="0">
                <a:latin typeface="Comic Sans MS"/>
                <a:cs typeface="Comic Sans MS"/>
              </a:rPr>
              <a:t>hacia”</a:t>
            </a:r>
            <a:r>
              <a:rPr lang="es-MX" sz="2400" spc="114" dirty="0">
                <a:latin typeface="Comic Sans MS"/>
                <a:cs typeface="Comic Sans MS"/>
              </a:rPr>
              <a:t> </a:t>
            </a:r>
            <a:r>
              <a:rPr lang="es-MX" sz="2400" spc="-5" dirty="0">
                <a:latin typeface="Comic Sans MS"/>
                <a:cs typeface="Comic Sans MS"/>
              </a:rPr>
              <a:t>la</a:t>
            </a:r>
            <a:r>
              <a:rPr lang="es-MX" sz="2400" spc="110" dirty="0">
                <a:latin typeface="Comic Sans MS"/>
                <a:cs typeface="Comic Sans MS"/>
              </a:rPr>
              <a:t> </a:t>
            </a:r>
            <a:r>
              <a:rPr lang="es-MX" sz="2400" spc="-5" dirty="0">
                <a:latin typeface="Comic Sans MS"/>
                <a:cs typeface="Comic Sans MS"/>
              </a:rPr>
              <a:t>máquina</a:t>
            </a:r>
            <a:r>
              <a:rPr lang="es-MX" sz="2400" spc="114" dirty="0">
                <a:latin typeface="Comic Sans MS"/>
                <a:cs typeface="Comic Sans MS"/>
              </a:rPr>
              <a:t> </a:t>
            </a:r>
            <a:r>
              <a:rPr lang="es-MX" sz="2400" spc="-5" dirty="0">
                <a:latin typeface="Comic Sans MS"/>
                <a:cs typeface="Comic Sans MS"/>
              </a:rPr>
              <a:t>como se muestra en la </a:t>
            </a:r>
            <a:r>
              <a:rPr lang="es-MX" sz="2400" b="1" spc="-5" dirty="0">
                <a:latin typeface="Comic Sans MS"/>
                <a:cs typeface="Comic Sans MS"/>
              </a:rPr>
              <a:t>figura 7</a:t>
            </a:r>
            <a:r>
              <a:rPr lang="es-MX" sz="2400" spc="-5" dirty="0">
                <a:latin typeface="Comic Sans MS"/>
                <a:cs typeface="Comic Sans MS"/>
              </a:rPr>
              <a:t>.</a:t>
            </a:r>
            <a:r>
              <a:rPr lang="es-MX" sz="2400" spc="520" dirty="0">
                <a:latin typeface="Comic Sans MS"/>
                <a:cs typeface="Comic Sans MS"/>
              </a:rPr>
              <a:t> </a:t>
            </a:r>
            <a:r>
              <a:rPr lang="es-MX" sz="2400" spc="-5" dirty="0">
                <a:latin typeface="Comic Sans MS"/>
                <a:cs typeface="Comic Sans MS"/>
              </a:rPr>
              <a:t>El relé de impedancia se ajusta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suma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del transformador</a:t>
            </a:r>
            <a:r>
              <a:rPr lang="es-MX" sz="2400" dirty="0">
                <a:latin typeface="Comic Sans MS"/>
                <a:cs typeface="Comic Sans MS"/>
              </a:rPr>
              <a:t> </a:t>
            </a:r>
            <a:r>
              <a:rPr lang="es-MX" sz="2400" spc="-5" dirty="0">
                <a:latin typeface="Comic Sans MS"/>
                <a:cs typeface="Comic Sans MS"/>
              </a:rPr>
              <a:t>elevador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reactancia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 negativa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(X</a:t>
            </a:r>
            <a:r>
              <a:rPr lang="es-MX" sz="2400" baseline="-13888" dirty="0">
                <a:latin typeface="Comic Sans MS"/>
                <a:cs typeface="Comic Sans MS"/>
              </a:rPr>
              <a:t>1T</a:t>
            </a:r>
            <a:r>
              <a:rPr lang="es-MX" sz="2400" spc="7" baseline="-13888" dirty="0">
                <a:latin typeface="Comic Sans MS"/>
                <a:cs typeface="Comic Sans MS"/>
              </a:rPr>
              <a:t> </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X</a:t>
            </a:r>
            <a:r>
              <a:rPr lang="es-MX" sz="2400" spc="-7" baseline="-13888" dirty="0">
                <a:latin typeface="Comic Sans MS"/>
                <a:cs typeface="Comic Sans MS"/>
              </a:rPr>
              <a:t>2g</a:t>
            </a:r>
            <a:r>
              <a:rPr lang="es-MX" sz="2400" spc="-5" dirty="0">
                <a:latin typeface="Comic Sans MS"/>
                <a:cs typeface="Comic Sans MS"/>
              </a:rPr>
              <a:t>)</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margen apropiado.</a:t>
            </a:r>
            <a:r>
              <a:rPr lang="es-MX" sz="2400" dirty="0">
                <a:latin typeface="Comic Sans MS"/>
                <a:cs typeface="Comic Sans MS"/>
              </a:rPr>
              <a:t> </a:t>
            </a:r>
            <a:r>
              <a:rPr lang="es-MX" sz="2400" spc="-5" dirty="0">
                <a:latin typeface="Comic Sans MS"/>
                <a:cs typeface="Comic Sans MS"/>
              </a:rPr>
              <a:t>En algunos casos, el relé de impedancia es supervisado por un relé de </a:t>
            </a:r>
            <a:r>
              <a:rPr lang="es-MX" sz="2400" spc="-5" dirty="0" err="1">
                <a:latin typeface="Comic Sans MS"/>
                <a:cs typeface="Comic Sans MS"/>
              </a:rPr>
              <a:t>sobrecorriente</a:t>
            </a:r>
            <a:r>
              <a:rPr lang="es-MX" sz="2400" spc="-5" dirty="0">
                <a:latin typeface="Comic Sans MS"/>
                <a:cs typeface="Comic Sans MS"/>
              </a:rPr>
              <a:t> instantáneo para</a:t>
            </a:r>
            <a:r>
              <a:rPr lang="es-MX" sz="2400" dirty="0">
                <a:latin typeface="Comic Sans MS"/>
                <a:cs typeface="Comic Sans MS"/>
              </a:rPr>
              <a:t> </a:t>
            </a:r>
            <a:r>
              <a:rPr lang="es-MX" sz="2400" spc="-5" dirty="0">
                <a:latin typeface="Comic Sans MS"/>
                <a:cs typeface="Comic Sans MS"/>
              </a:rPr>
              <a:t>prevenir</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falso</a:t>
            </a:r>
            <a:r>
              <a:rPr lang="es-MX" sz="2400" dirty="0">
                <a:latin typeface="Comic Sans MS"/>
                <a:cs typeface="Comic Sans MS"/>
              </a:rPr>
              <a:t> </a:t>
            </a:r>
            <a:r>
              <a:rPr lang="es-MX" sz="2400" spc="-5" dirty="0">
                <a:latin typeface="Comic Sans MS"/>
                <a:cs typeface="Comic Sans MS"/>
              </a:rPr>
              <a:t>por</a:t>
            </a:r>
            <a:r>
              <a:rPr lang="es-MX" sz="2400" spc="260" dirty="0">
                <a:latin typeface="Comic Sans MS"/>
                <a:cs typeface="Comic Sans MS"/>
              </a:rPr>
              <a:t> </a:t>
            </a:r>
            <a:r>
              <a:rPr lang="es-MX" sz="2400" spc="-5" dirty="0">
                <a:latin typeface="Comic Sans MS"/>
                <a:cs typeface="Comic Sans MS"/>
              </a:rPr>
              <a:t>pérdida</a:t>
            </a:r>
            <a:r>
              <a:rPr lang="es-MX" sz="2400" spc="260" dirty="0">
                <a:latin typeface="Comic Sans MS"/>
                <a:cs typeface="Comic Sans MS"/>
              </a:rPr>
              <a:t> </a:t>
            </a:r>
            <a:r>
              <a:rPr lang="es-MX" sz="2400" spc="-5" dirty="0">
                <a:latin typeface="Comic Sans MS"/>
                <a:cs typeface="Comic Sans MS"/>
              </a:rPr>
              <a:t>de potencial.</a:t>
            </a:r>
            <a:r>
              <a:rPr lang="es-MX" sz="2400" dirty="0">
                <a:latin typeface="Comic Sans MS"/>
                <a:cs typeface="Comic Sans MS"/>
              </a:rPr>
              <a:t> </a:t>
            </a:r>
            <a:r>
              <a:rPr lang="es-MX" sz="2400" spc="-5" dirty="0">
                <a:latin typeface="Comic Sans MS"/>
                <a:cs typeface="Comic Sans MS"/>
              </a:rPr>
              <a:t>Algunas</a:t>
            </a:r>
            <a:r>
              <a:rPr lang="es-MX" sz="2400" dirty="0">
                <a:latin typeface="Comic Sans MS"/>
                <a:cs typeface="Comic Sans MS"/>
              </a:rPr>
              <a:t> </a:t>
            </a:r>
            <a:r>
              <a:rPr lang="es-MX" sz="2400" spc="-5" dirty="0">
                <a:latin typeface="Comic Sans MS"/>
                <a:cs typeface="Comic Sans MS"/>
              </a:rPr>
              <a:t>empresas</a:t>
            </a:r>
            <a:r>
              <a:rPr lang="es-MX" sz="2400" dirty="0">
                <a:latin typeface="Comic Sans MS"/>
                <a:cs typeface="Comic Sans MS"/>
              </a:rPr>
              <a:t> </a:t>
            </a:r>
            <a:r>
              <a:rPr lang="es-MX" sz="2400" spc="-5" dirty="0">
                <a:latin typeface="Comic Sans MS"/>
                <a:cs typeface="Comic Sans MS"/>
              </a:rPr>
              <a:t>conectan</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 impedancia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disparar</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interruptores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 tensión del generador e iniciar el paro de la unidad sin pensar en que la unidad esté dentro o fuera de línea.</a:t>
            </a:r>
            <a:r>
              <a:rPr lang="es-MX" sz="2400" dirty="0">
                <a:latin typeface="Comic Sans MS"/>
                <a:cs typeface="Comic Sans MS"/>
              </a:rPr>
              <a:t> </a:t>
            </a:r>
            <a:r>
              <a:rPr lang="es-MX" sz="2400" spc="-5" dirty="0">
                <a:latin typeface="Comic Sans MS"/>
                <a:cs typeface="Comic Sans MS"/>
              </a:rPr>
              <a:t>El relé de impedancia generalmente opera para oscilaciones 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inestable</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un</a:t>
            </a:r>
            <a:r>
              <a:rPr lang="es-MX" sz="2400" spc="260" dirty="0">
                <a:latin typeface="Comic Sans MS"/>
                <a:cs typeface="Comic Sans MS"/>
              </a:rPr>
              <a:t> </a:t>
            </a:r>
            <a:r>
              <a:rPr lang="es-MX" sz="2400" spc="-5" dirty="0">
                <a:latin typeface="Comic Sans MS"/>
                <a:cs typeface="Comic Sans MS"/>
              </a:rPr>
              <a:t>análisis</a:t>
            </a:r>
            <a:r>
              <a:rPr lang="es-MX" sz="2400" spc="260" dirty="0">
                <a:latin typeface="Comic Sans MS"/>
                <a:cs typeface="Comic Sans MS"/>
              </a:rPr>
              <a:t> </a:t>
            </a:r>
            <a:r>
              <a:rPr lang="es-MX" sz="2400" spc="-5" dirty="0">
                <a:latin typeface="Comic Sans MS"/>
                <a:cs typeface="Comic Sans MS"/>
              </a:rPr>
              <a:t>de estabilidad</a:t>
            </a:r>
            <a:r>
              <a:rPr lang="es-MX" sz="2400" dirty="0">
                <a:latin typeface="Comic Sans MS"/>
                <a:cs typeface="Comic Sans MS"/>
              </a:rPr>
              <a:t> </a:t>
            </a:r>
            <a:r>
              <a:rPr lang="es-MX" sz="2400" spc="-5" dirty="0">
                <a:latin typeface="Comic Sans MS"/>
                <a:cs typeface="Comic Sans MS"/>
              </a:rPr>
              <a:t>muy</a:t>
            </a:r>
            <a:r>
              <a:rPr lang="es-MX" sz="2400" dirty="0">
                <a:latin typeface="Comic Sans MS"/>
                <a:cs typeface="Comic Sans MS"/>
              </a:rPr>
              <a:t> </a:t>
            </a:r>
            <a:r>
              <a:rPr lang="es-MX" sz="2400" spc="-5" dirty="0">
                <a:latin typeface="Comic Sans MS"/>
                <a:cs typeface="Comic Sans MS"/>
              </a:rPr>
              <a:t>completo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asegurarse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 esquema no disparará con oscilaciones estables.</a:t>
            </a:r>
            <a:r>
              <a:rPr lang="es-MX" sz="2400" dirty="0">
                <a:latin typeface="Comic Sans MS"/>
                <a:cs typeface="Comic Sans MS"/>
              </a:rPr>
              <a:t> </a:t>
            </a:r>
            <a:r>
              <a:rPr lang="es-MX" sz="2400" spc="-5" dirty="0">
                <a:latin typeface="Comic Sans MS"/>
                <a:cs typeface="Comic Sans MS"/>
              </a:rPr>
              <a:t>Otras empresas eligen la habilidad del esquema para disparar con alta rapidez únicamente cuando la unidad está fuera de línea y agregan un retardo de tiempo por seguridad 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endParaRPr sz="900" dirty="0">
              <a:latin typeface="Comic Sans MS"/>
              <a:cs typeface="Comic Sans MS"/>
            </a:endParaRPr>
          </a:p>
        </p:txBody>
      </p:sp>
      <p:grpSp>
        <p:nvGrpSpPr>
          <p:cNvPr id="48" name="Grupo 47">
            <a:extLst>
              <a:ext uri="{FF2B5EF4-FFF2-40B4-BE49-F238E27FC236}">
                <a16:creationId xmlns="" xmlns:a16="http://schemas.microsoft.com/office/drawing/2014/main" id="{D1280D0E-D2CE-4757-A42C-951269B86370}"/>
              </a:ext>
            </a:extLst>
          </p:cNvPr>
          <p:cNvGrpSpPr/>
          <p:nvPr/>
        </p:nvGrpSpPr>
        <p:grpSpPr>
          <a:xfrm>
            <a:off x="10845800" y="152400"/>
            <a:ext cx="6705600" cy="9601200"/>
            <a:chOff x="12369800" y="609600"/>
            <a:chExt cx="3649213" cy="6372225"/>
          </a:xfrm>
        </p:grpSpPr>
        <p:pic>
          <p:nvPicPr>
            <p:cNvPr id="45" name="Imagen 44">
              <a:extLst>
                <a:ext uri="{FF2B5EF4-FFF2-40B4-BE49-F238E27FC236}">
                  <a16:creationId xmlns="" xmlns:a16="http://schemas.microsoft.com/office/drawing/2014/main" id="{69A90242-4D23-4F20-89AE-29ABE2E816D7}"/>
                </a:ext>
              </a:extLst>
            </p:cNvPr>
            <p:cNvPicPr>
              <a:picLocks noChangeAspect="1"/>
            </p:cNvPicPr>
            <p:nvPr/>
          </p:nvPicPr>
          <p:blipFill>
            <a:blip r:embed="rId2"/>
            <a:stretch>
              <a:fillRect/>
            </a:stretch>
          </p:blipFill>
          <p:spPr>
            <a:xfrm>
              <a:off x="12369800" y="609600"/>
              <a:ext cx="3419475" cy="1733550"/>
            </a:xfrm>
            <a:prstGeom prst="rect">
              <a:avLst/>
            </a:prstGeom>
          </p:spPr>
        </p:pic>
        <p:pic>
          <p:nvPicPr>
            <p:cNvPr id="47" name="Imagen 46">
              <a:extLst>
                <a:ext uri="{FF2B5EF4-FFF2-40B4-BE49-F238E27FC236}">
                  <a16:creationId xmlns="" xmlns:a16="http://schemas.microsoft.com/office/drawing/2014/main" id="{DF39F38D-0C3F-4F0A-AA76-C82078807250}"/>
                </a:ext>
              </a:extLst>
            </p:cNvPr>
            <p:cNvPicPr>
              <a:picLocks noChangeAspect="1"/>
            </p:cNvPicPr>
            <p:nvPr/>
          </p:nvPicPr>
          <p:blipFill>
            <a:blip r:embed="rId3"/>
            <a:stretch>
              <a:fillRect/>
            </a:stretch>
          </p:blipFill>
          <p:spPr>
            <a:xfrm>
              <a:off x="12399513" y="2590800"/>
              <a:ext cx="3619500" cy="4391025"/>
            </a:xfrm>
            <a:prstGeom prst="rect">
              <a:avLst/>
            </a:prstGeom>
          </p:spPr>
        </p:pic>
      </p:grpSp>
      <p:sp>
        <p:nvSpPr>
          <p:cNvPr id="50" name="CuadroTexto 49">
            <a:extLst>
              <a:ext uri="{FF2B5EF4-FFF2-40B4-BE49-F238E27FC236}">
                <a16:creationId xmlns="" xmlns:a16="http://schemas.microsoft.com/office/drawing/2014/main" id="{081C3C2F-AA0C-432E-BCA4-DD2EAC44A54A}"/>
              </a:ext>
            </a:extLst>
          </p:cNvPr>
          <p:cNvSpPr txBox="1"/>
          <p:nvPr/>
        </p:nvSpPr>
        <p:spPr>
          <a:xfrm>
            <a:off x="2427091" y="8305800"/>
            <a:ext cx="8936966" cy="400110"/>
          </a:xfrm>
          <a:prstGeom prst="rect">
            <a:avLst/>
          </a:prstGeom>
          <a:noFill/>
        </p:spPr>
        <p:txBody>
          <a:bodyPr wrap="square">
            <a:spAutoFit/>
          </a:bodyPr>
          <a:lstStyle/>
          <a:p>
            <a:pPr marL="564515" algn="ctr">
              <a:spcBef>
                <a:spcPts val="95"/>
              </a:spcBef>
            </a:pPr>
            <a:r>
              <a:rPr lang="es-MX" sz="2000" b="1" spc="-5" dirty="0">
                <a:latin typeface="Comic Sans MS"/>
                <a:cs typeface="Comic Sans MS"/>
              </a:rPr>
              <a:t>Figura</a:t>
            </a:r>
            <a:r>
              <a:rPr lang="es-MX" sz="2000" b="1" dirty="0">
                <a:latin typeface="Comic Sans MS"/>
                <a:cs typeface="Comic Sans MS"/>
              </a:rPr>
              <a:t> </a:t>
            </a:r>
            <a:r>
              <a:rPr lang="es-MX" sz="2000" b="1" spc="-5" dirty="0">
                <a:latin typeface="Comic Sans MS"/>
                <a:cs typeface="Comic Sans MS"/>
              </a:rPr>
              <a:t>7.</a:t>
            </a:r>
            <a:r>
              <a:rPr lang="es-MX" sz="2000" b="1" spc="240" dirty="0">
                <a:latin typeface="Comic Sans MS"/>
                <a:cs typeface="Comic Sans MS"/>
              </a:rPr>
              <a:t> </a:t>
            </a:r>
            <a:r>
              <a:rPr lang="es-MX" sz="2000" b="1" spc="-5" dirty="0">
                <a:latin typeface="Comic Sans MS"/>
                <a:cs typeface="Comic Sans MS"/>
              </a:rPr>
              <a:t>Lógica</a:t>
            </a:r>
            <a:r>
              <a:rPr lang="es-MX" sz="2000" b="1" dirty="0">
                <a:latin typeface="Comic Sans MS"/>
                <a:cs typeface="Comic Sans MS"/>
              </a:rPr>
              <a:t> </a:t>
            </a:r>
            <a:r>
              <a:rPr lang="es-MX" sz="2000" b="1" spc="-10" dirty="0">
                <a:latin typeface="Comic Sans MS"/>
                <a:cs typeface="Comic Sans MS"/>
              </a:rPr>
              <a:t>del</a:t>
            </a:r>
            <a:r>
              <a:rPr lang="es-MX" sz="2000" b="1" dirty="0">
                <a:latin typeface="Comic Sans MS"/>
                <a:cs typeface="Comic Sans MS"/>
              </a:rPr>
              <a:t> </a:t>
            </a:r>
            <a:r>
              <a:rPr lang="es-MX" sz="2000" b="1" spc="-10" dirty="0">
                <a:latin typeface="Comic Sans MS"/>
                <a:cs typeface="Comic Sans MS"/>
              </a:rPr>
              <a:t>relé</a:t>
            </a:r>
            <a:r>
              <a:rPr lang="es-MX" sz="2000" b="1" dirty="0">
                <a:latin typeface="Comic Sans MS"/>
                <a:cs typeface="Comic Sans MS"/>
              </a:rPr>
              <a:t> </a:t>
            </a:r>
            <a:r>
              <a:rPr lang="es-MX" sz="2000" b="1" spc="-5" dirty="0">
                <a:latin typeface="Comic Sans MS"/>
                <a:cs typeface="Comic Sans MS"/>
              </a:rPr>
              <a:t>de</a:t>
            </a:r>
            <a:r>
              <a:rPr lang="es-MX" sz="2000" b="1" dirty="0">
                <a:latin typeface="Comic Sans MS"/>
                <a:cs typeface="Comic Sans MS"/>
              </a:rPr>
              <a:t> </a:t>
            </a:r>
            <a:r>
              <a:rPr lang="es-MX" sz="2000" b="1" spc="-10" dirty="0">
                <a:latin typeface="Comic Sans MS"/>
                <a:cs typeface="Comic Sans MS"/>
              </a:rPr>
              <a:t>impedancia</a:t>
            </a:r>
            <a:endParaRPr lang="es-MX" sz="2000" b="1" dirty="0">
              <a:latin typeface="Comic Sans MS"/>
              <a:cs typeface="Comic Sans MS"/>
            </a:endParaRP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object 37"/>
          <p:cNvSpPr txBox="1"/>
          <p:nvPr/>
        </p:nvSpPr>
        <p:spPr>
          <a:xfrm>
            <a:off x="330200" y="381000"/>
            <a:ext cx="9677400" cy="3336811"/>
          </a:xfrm>
          <a:prstGeom prst="rect">
            <a:avLst/>
          </a:prstGeom>
        </p:spPr>
        <p:txBody>
          <a:bodyPr vert="horz" wrap="square" lIns="0" tIns="12700" rIns="0" bIns="0" rtlCol="0">
            <a:spAutoFit/>
          </a:bodyPr>
          <a:lstStyle/>
          <a:p>
            <a:pPr marL="12700" algn="just">
              <a:spcBef>
                <a:spcPts val="100"/>
              </a:spcBef>
            </a:pP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7</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una ilustración de tal esquema.</a:t>
            </a:r>
            <a:r>
              <a:rPr lang="es-MX" sz="2400" dirty="0">
                <a:latin typeface="Comic Sans MS"/>
                <a:cs typeface="Comic Sans MS"/>
              </a:rPr>
              <a:t> </a:t>
            </a:r>
            <a:r>
              <a:rPr lang="es-MX" sz="2400" spc="-5" dirty="0">
                <a:latin typeface="Comic Sans MS"/>
                <a:cs typeface="Comic Sans MS"/>
              </a:rPr>
              <a:t>Este proporciona una medida 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aún</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contactos</a:t>
            </a:r>
            <a:r>
              <a:rPr lang="es-MX" sz="2400" dirty="0">
                <a:latin typeface="Comic Sans MS"/>
                <a:cs typeface="Comic Sans MS"/>
              </a:rPr>
              <a:t> </a:t>
            </a:r>
            <a:r>
              <a:rPr lang="es-MX" sz="2400" spc="-5" dirty="0">
                <a:latin typeface="Comic Sans MS"/>
                <a:cs typeface="Comic Sans MS"/>
              </a:rPr>
              <a:t>auxiliares</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la cuchilla del generador fallan para habilitar el disparo de alta</a:t>
            </a:r>
            <a:r>
              <a:rPr lang="es-MX" sz="2400" dirty="0">
                <a:latin typeface="Comic Sans MS"/>
                <a:cs typeface="Comic Sans MS"/>
              </a:rPr>
              <a:t> </a:t>
            </a:r>
            <a:r>
              <a:rPr lang="es-MX" sz="2400" spc="-5" dirty="0">
                <a:latin typeface="Comic Sans MS"/>
                <a:cs typeface="Comic Sans MS"/>
              </a:rPr>
              <a:t>rapidez.</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disparará</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unidad</a:t>
            </a:r>
            <a:r>
              <a:rPr lang="es-MX" sz="2400" spc="260" dirty="0">
                <a:latin typeface="Comic Sans MS"/>
                <a:cs typeface="Comic Sans MS"/>
              </a:rPr>
              <a:t> </a:t>
            </a:r>
            <a:r>
              <a:rPr lang="es-MX" sz="2400" spc="-5" dirty="0">
                <a:latin typeface="Comic Sans MS"/>
                <a:cs typeface="Comic Sans MS"/>
              </a:rPr>
              <a:t>si</a:t>
            </a:r>
            <a:r>
              <a:rPr lang="es-MX" sz="2400" spc="260" dirty="0">
                <a:latin typeface="Comic Sans MS"/>
                <a:cs typeface="Comic Sans MS"/>
              </a:rPr>
              <a:t> </a:t>
            </a:r>
            <a:r>
              <a:rPr lang="es-MX" sz="2400" spc="-5" dirty="0">
                <a:latin typeface="Comic Sans MS"/>
                <a:cs typeface="Comic Sans MS"/>
              </a:rPr>
              <a:t>el campo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aplicado</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ocurre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energización accidental previendo que la unidad está sustancialmente 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fase</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momento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energización.</a:t>
            </a:r>
            <a:r>
              <a:rPr lang="es-MX" sz="2400" dirty="0">
                <a:latin typeface="Comic Sans MS"/>
                <a:cs typeface="Comic Sans MS"/>
              </a:rPr>
              <a:t> </a:t>
            </a:r>
            <a:r>
              <a:rPr lang="es-MX" sz="2400" spc="-5" dirty="0">
                <a:latin typeface="Comic Sans MS"/>
                <a:cs typeface="Comic Sans MS"/>
              </a:rPr>
              <a:t>Se requiere</a:t>
            </a:r>
            <a:r>
              <a:rPr lang="es-MX" sz="2400" dirty="0">
                <a:latin typeface="Comic Sans MS"/>
                <a:cs typeface="Comic Sans MS"/>
              </a:rPr>
              <a:t> </a:t>
            </a:r>
            <a:r>
              <a:rPr lang="es-MX" sz="2400" spc="-5" dirty="0">
                <a:latin typeface="Comic Sans MS"/>
                <a:cs typeface="Comic Sans MS"/>
              </a:rPr>
              <a:t>protección adicional para la energización</a:t>
            </a:r>
            <a:r>
              <a:rPr lang="es-MX" sz="2400" dirty="0">
                <a:latin typeface="Comic Sans MS"/>
                <a:cs typeface="Comic Sans MS"/>
              </a:rPr>
              <a:t> </a:t>
            </a:r>
            <a:r>
              <a:rPr lang="es-MX" sz="2400" spc="-5" dirty="0">
                <a:latin typeface="Comic Sans MS"/>
                <a:cs typeface="Comic Sans MS"/>
              </a:rPr>
              <a:t>monofásica,</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 impedancia tiene capacidad limitada para detectar esta condición.</a:t>
            </a:r>
            <a:endParaRPr sz="900" dirty="0">
              <a:latin typeface="Comic Sans MS"/>
              <a:cs typeface="Comic Sans MS"/>
            </a:endParaRPr>
          </a:p>
        </p:txBody>
      </p:sp>
      <p:grpSp>
        <p:nvGrpSpPr>
          <p:cNvPr id="7" name="Grupo 6">
            <a:extLst>
              <a:ext uri="{FF2B5EF4-FFF2-40B4-BE49-F238E27FC236}">
                <a16:creationId xmlns="" xmlns:a16="http://schemas.microsoft.com/office/drawing/2014/main" id="{E29B0E1F-4F3A-46E9-B737-DED644058379}"/>
              </a:ext>
            </a:extLst>
          </p:cNvPr>
          <p:cNvGrpSpPr/>
          <p:nvPr/>
        </p:nvGrpSpPr>
        <p:grpSpPr>
          <a:xfrm>
            <a:off x="10845800" y="152400"/>
            <a:ext cx="6705600" cy="9601200"/>
            <a:chOff x="12369800" y="609600"/>
            <a:chExt cx="3649213" cy="6372225"/>
          </a:xfrm>
        </p:grpSpPr>
        <p:pic>
          <p:nvPicPr>
            <p:cNvPr id="8" name="Imagen 7">
              <a:extLst>
                <a:ext uri="{FF2B5EF4-FFF2-40B4-BE49-F238E27FC236}">
                  <a16:creationId xmlns="" xmlns:a16="http://schemas.microsoft.com/office/drawing/2014/main" id="{C9ADD951-9BC3-48C6-88B0-DE00AE1CA451}"/>
                </a:ext>
              </a:extLst>
            </p:cNvPr>
            <p:cNvPicPr>
              <a:picLocks noChangeAspect="1"/>
            </p:cNvPicPr>
            <p:nvPr/>
          </p:nvPicPr>
          <p:blipFill>
            <a:blip r:embed="rId2"/>
            <a:stretch>
              <a:fillRect/>
            </a:stretch>
          </p:blipFill>
          <p:spPr>
            <a:xfrm>
              <a:off x="12369800" y="609600"/>
              <a:ext cx="3419475" cy="1733550"/>
            </a:xfrm>
            <a:prstGeom prst="rect">
              <a:avLst/>
            </a:prstGeom>
          </p:spPr>
        </p:pic>
        <p:pic>
          <p:nvPicPr>
            <p:cNvPr id="9" name="Imagen 8">
              <a:extLst>
                <a:ext uri="{FF2B5EF4-FFF2-40B4-BE49-F238E27FC236}">
                  <a16:creationId xmlns="" xmlns:a16="http://schemas.microsoft.com/office/drawing/2014/main" id="{D9D41D03-B7E2-4149-97F8-09D70C875012}"/>
                </a:ext>
              </a:extLst>
            </p:cNvPr>
            <p:cNvPicPr>
              <a:picLocks noChangeAspect="1"/>
            </p:cNvPicPr>
            <p:nvPr/>
          </p:nvPicPr>
          <p:blipFill>
            <a:blip r:embed="rId3"/>
            <a:stretch>
              <a:fillRect/>
            </a:stretch>
          </p:blipFill>
          <p:spPr>
            <a:xfrm>
              <a:off x="12399513" y="2590800"/>
              <a:ext cx="3619500" cy="4391025"/>
            </a:xfrm>
            <a:prstGeom prst="rect">
              <a:avLst/>
            </a:prstGeom>
          </p:spPr>
        </p:pic>
      </p:grpSp>
      <p:sp>
        <p:nvSpPr>
          <p:cNvPr id="10" name="CuadroTexto 9">
            <a:extLst>
              <a:ext uri="{FF2B5EF4-FFF2-40B4-BE49-F238E27FC236}">
                <a16:creationId xmlns="" xmlns:a16="http://schemas.microsoft.com/office/drawing/2014/main" id="{52A9BE3D-B0B4-437F-80F7-1A6D41FC8D06}"/>
              </a:ext>
            </a:extLst>
          </p:cNvPr>
          <p:cNvSpPr txBox="1"/>
          <p:nvPr/>
        </p:nvSpPr>
        <p:spPr>
          <a:xfrm>
            <a:off x="2427091" y="8305800"/>
            <a:ext cx="8936966" cy="400110"/>
          </a:xfrm>
          <a:prstGeom prst="rect">
            <a:avLst/>
          </a:prstGeom>
          <a:noFill/>
        </p:spPr>
        <p:txBody>
          <a:bodyPr wrap="square">
            <a:spAutoFit/>
          </a:bodyPr>
          <a:lstStyle/>
          <a:p>
            <a:pPr marL="564515" algn="ctr">
              <a:spcBef>
                <a:spcPts val="95"/>
              </a:spcBef>
            </a:pPr>
            <a:r>
              <a:rPr lang="es-MX" sz="2000" b="1" spc="-5" dirty="0">
                <a:latin typeface="Comic Sans MS"/>
                <a:cs typeface="Comic Sans MS"/>
              </a:rPr>
              <a:t>Figura</a:t>
            </a:r>
            <a:r>
              <a:rPr lang="es-MX" sz="2000" b="1" dirty="0">
                <a:latin typeface="Comic Sans MS"/>
                <a:cs typeface="Comic Sans MS"/>
              </a:rPr>
              <a:t> </a:t>
            </a:r>
            <a:r>
              <a:rPr lang="es-MX" sz="2000" b="1" spc="-5" dirty="0">
                <a:latin typeface="Comic Sans MS"/>
                <a:cs typeface="Comic Sans MS"/>
              </a:rPr>
              <a:t>7.</a:t>
            </a:r>
            <a:r>
              <a:rPr lang="es-MX" sz="2000" b="1" spc="240" dirty="0">
                <a:latin typeface="Comic Sans MS"/>
                <a:cs typeface="Comic Sans MS"/>
              </a:rPr>
              <a:t> </a:t>
            </a:r>
            <a:r>
              <a:rPr lang="es-MX" sz="2000" b="1" spc="-5" dirty="0">
                <a:latin typeface="Comic Sans MS"/>
                <a:cs typeface="Comic Sans MS"/>
              </a:rPr>
              <a:t>Lógica</a:t>
            </a:r>
            <a:r>
              <a:rPr lang="es-MX" sz="2000" b="1" dirty="0">
                <a:latin typeface="Comic Sans MS"/>
                <a:cs typeface="Comic Sans MS"/>
              </a:rPr>
              <a:t> </a:t>
            </a:r>
            <a:r>
              <a:rPr lang="es-MX" sz="2000" b="1" spc="-10" dirty="0">
                <a:latin typeface="Comic Sans MS"/>
                <a:cs typeface="Comic Sans MS"/>
              </a:rPr>
              <a:t>del</a:t>
            </a:r>
            <a:r>
              <a:rPr lang="es-MX" sz="2000" b="1" dirty="0">
                <a:latin typeface="Comic Sans MS"/>
                <a:cs typeface="Comic Sans MS"/>
              </a:rPr>
              <a:t> </a:t>
            </a:r>
            <a:r>
              <a:rPr lang="es-MX" sz="2000" b="1" spc="-10" dirty="0">
                <a:latin typeface="Comic Sans MS"/>
                <a:cs typeface="Comic Sans MS"/>
              </a:rPr>
              <a:t>relé</a:t>
            </a:r>
            <a:r>
              <a:rPr lang="es-MX" sz="2000" b="1" dirty="0">
                <a:latin typeface="Comic Sans MS"/>
                <a:cs typeface="Comic Sans MS"/>
              </a:rPr>
              <a:t> </a:t>
            </a:r>
            <a:r>
              <a:rPr lang="es-MX" sz="2000" b="1" spc="-5" dirty="0">
                <a:latin typeface="Comic Sans MS"/>
                <a:cs typeface="Comic Sans MS"/>
              </a:rPr>
              <a:t>de</a:t>
            </a:r>
            <a:r>
              <a:rPr lang="es-MX" sz="2000" b="1" dirty="0">
                <a:latin typeface="Comic Sans MS"/>
                <a:cs typeface="Comic Sans MS"/>
              </a:rPr>
              <a:t> </a:t>
            </a:r>
            <a:r>
              <a:rPr lang="es-MX" sz="2000" b="1" spc="-10" dirty="0">
                <a:latin typeface="Comic Sans MS"/>
                <a:cs typeface="Comic Sans MS"/>
              </a:rPr>
              <a:t>impedancia</a:t>
            </a:r>
            <a:endParaRPr lang="es-MX" sz="2000" b="1" dirty="0">
              <a:latin typeface="Comic Sans MS"/>
              <a:cs typeface="Comic Sans MS"/>
            </a:endParaRPr>
          </a:p>
        </p:txBody>
      </p:sp>
    </p:spTree>
    <p:extLst>
      <p:ext uri="{BB962C8B-B14F-4D97-AF65-F5344CB8AC3E}">
        <p14:creationId xmlns="" xmlns:p14="http://schemas.microsoft.com/office/powerpoint/2010/main" val="249709175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object 29"/>
          <p:cNvSpPr txBox="1"/>
          <p:nvPr/>
        </p:nvSpPr>
        <p:spPr>
          <a:xfrm>
            <a:off x="330200" y="304800"/>
            <a:ext cx="10744200" cy="7029488"/>
          </a:xfrm>
          <a:prstGeom prst="rect">
            <a:avLst/>
          </a:prstGeom>
        </p:spPr>
        <p:txBody>
          <a:bodyPr vert="horz" wrap="square" lIns="0" tIns="12065" rIns="0" bIns="0" rtlCol="0">
            <a:spAutoFit/>
          </a:bodyPr>
          <a:lstStyle/>
          <a:p>
            <a:pPr marL="12700" marR="5080" algn="just"/>
            <a:r>
              <a:rPr sz="2400" b="1" spc="-5" dirty="0">
                <a:latin typeface="Comic Sans MS"/>
                <a:cs typeface="Comic Sans MS"/>
              </a:rPr>
              <a:t>RELÉS</a:t>
            </a:r>
            <a:r>
              <a:rPr sz="2400" b="1" spc="5"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SOBRECORRIENTE</a:t>
            </a:r>
            <a:r>
              <a:rPr sz="2400" b="1" spc="5" dirty="0">
                <a:latin typeface="Comic Sans MS"/>
                <a:cs typeface="Comic Sans MS"/>
              </a:rPr>
              <a:t> </a:t>
            </a:r>
            <a:r>
              <a:rPr sz="2400" b="1" spc="-5" dirty="0">
                <a:latin typeface="Comic Sans MS"/>
                <a:cs typeface="Comic Sans MS"/>
              </a:rPr>
              <a:t>HABILITADOS</a:t>
            </a:r>
            <a:r>
              <a:rPr sz="2400" b="1" spc="10" dirty="0">
                <a:latin typeface="Comic Sans MS"/>
                <a:cs typeface="Comic Sans MS"/>
              </a:rPr>
              <a:t> </a:t>
            </a:r>
            <a:r>
              <a:rPr sz="2400" b="1" spc="-5" dirty="0">
                <a:latin typeface="Comic Sans MS"/>
                <a:cs typeface="Comic Sans MS"/>
              </a:rPr>
              <a:t>CON</a:t>
            </a:r>
            <a:r>
              <a:rPr lang="es-AR" sz="2400" b="1" spc="-5" dirty="0">
                <a:latin typeface="Comic Sans MS"/>
                <a:cs typeface="Comic Sans MS"/>
              </a:rPr>
              <a:t> </a:t>
            </a:r>
            <a:r>
              <a:rPr sz="2400" b="1" spc="-5" dirty="0">
                <a:latin typeface="Comic Sans MS"/>
                <a:cs typeface="Comic Sans MS"/>
              </a:rPr>
              <a:t>CONTACTO AUXILIAR</a:t>
            </a:r>
            <a:endParaRPr lang="en-US" sz="2400" b="1" spc="-5" dirty="0">
              <a:latin typeface="Comic Sans MS"/>
              <a:cs typeface="Comic Sans MS"/>
            </a:endParaRPr>
          </a:p>
          <a:p>
            <a:pPr marL="12700" marR="5080" algn="just"/>
            <a:endParaRPr lang="es-AR" sz="2400" b="1" spc="-5" dirty="0">
              <a:latin typeface="Comic Sans MS"/>
              <a:cs typeface="Comic Sans MS"/>
            </a:endParaRPr>
          </a:p>
          <a:p>
            <a:pPr marL="12700" marR="5080" algn="just"/>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mostrado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8</a:t>
            </a:r>
            <a:r>
              <a:rPr lang="es-MX" sz="2400" dirty="0">
                <a:latin typeface="Comic Sans MS"/>
                <a:cs typeface="Comic Sans MS"/>
              </a:rPr>
              <a:t> </a:t>
            </a:r>
            <a:r>
              <a:rPr lang="es-MX" sz="2400" spc="-5" dirty="0">
                <a:latin typeface="Comic Sans MS"/>
                <a:cs typeface="Comic Sans MS"/>
              </a:rPr>
              <a:t>usa</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contacto auxiliar</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para habilitar y deshabilitar un relé de </a:t>
            </a:r>
            <a:r>
              <a:rPr lang="es-MX" sz="2400" spc="-5" dirty="0" err="1">
                <a:latin typeface="Comic Sans MS"/>
                <a:cs typeface="Comic Sans MS"/>
              </a:rPr>
              <a:t>sobrecorriente</a:t>
            </a:r>
            <a:r>
              <a:rPr lang="es-MX" sz="2400" spc="-5" dirty="0">
                <a:latin typeface="Comic Sans MS"/>
                <a:cs typeface="Comic Sans MS"/>
              </a:rPr>
              <a:t> para detectar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energización</a:t>
            </a:r>
            <a:r>
              <a:rPr lang="es-MX" sz="2400" dirty="0">
                <a:latin typeface="Comic Sans MS"/>
                <a:cs typeface="Comic Sans MS"/>
              </a:rPr>
              <a:t> </a:t>
            </a:r>
            <a:r>
              <a:rPr lang="es-MX" sz="2400" spc="-5" dirty="0">
                <a:latin typeface="Comic Sans MS"/>
                <a:cs typeface="Comic Sans MS"/>
              </a:rPr>
              <a:t>inadvertida</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unidad está</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consiste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tres detectores</a:t>
            </a:r>
            <a:r>
              <a:rPr lang="es-MX" sz="2400" spc="254" dirty="0">
                <a:latin typeface="Comic Sans MS"/>
                <a:cs typeface="Comic Sans MS"/>
              </a:rPr>
              <a:t> </a:t>
            </a:r>
            <a:r>
              <a:rPr lang="es-MX" sz="2400" spc="-5" dirty="0">
                <a:latin typeface="Comic Sans MS"/>
                <a:cs typeface="Comic Sans MS"/>
              </a:rPr>
              <a:t>de</a:t>
            </a:r>
            <a:r>
              <a:rPr lang="es-MX" sz="2400" spc="250" dirty="0">
                <a:latin typeface="Comic Sans MS"/>
                <a:cs typeface="Comic Sans MS"/>
              </a:rPr>
              <a:t> </a:t>
            </a:r>
            <a:r>
              <a:rPr lang="es-MX" sz="2400" spc="-5" dirty="0">
                <a:latin typeface="Comic Sans MS"/>
                <a:cs typeface="Comic Sans MS"/>
              </a:rPr>
              <a:t>corriente</a:t>
            </a:r>
            <a:r>
              <a:rPr lang="es-MX" sz="2400" spc="245" dirty="0">
                <a:latin typeface="Comic Sans MS"/>
                <a:cs typeface="Comic Sans MS"/>
              </a:rPr>
              <a:t> </a:t>
            </a:r>
            <a:r>
              <a:rPr lang="es-MX" sz="2400" spc="-5" dirty="0">
                <a:latin typeface="Comic Sans MS"/>
                <a:cs typeface="Comic Sans MS"/>
              </a:rPr>
              <a:t>de</a:t>
            </a:r>
            <a:r>
              <a:rPr lang="es-MX" sz="2400" spc="245" dirty="0">
                <a:latin typeface="Comic Sans MS"/>
                <a:cs typeface="Comic Sans MS"/>
              </a:rPr>
              <a:t> </a:t>
            </a:r>
            <a:r>
              <a:rPr lang="es-MX" sz="2400" spc="-5" dirty="0">
                <a:latin typeface="Comic Sans MS"/>
                <a:cs typeface="Comic Sans MS"/>
              </a:rPr>
              <a:t>falla,</a:t>
            </a:r>
            <a:r>
              <a:rPr lang="es-MX" sz="2400" spc="245" dirty="0">
                <a:latin typeface="Comic Sans MS"/>
                <a:cs typeface="Comic Sans MS"/>
              </a:rPr>
              <a:t> </a:t>
            </a:r>
            <a:r>
              <a:rPr lang="es-MX" sz="2400" spc="-5" dirty="0">
                <a:latin typeface="Comic Sans MS"/>
                <a:cs typeface="Comic Sans MS"/>
              </a:rPr>
              <a:t>instantáneos,</a:t>
            </a:r>
            <a:r>
              <a:rPr lang="es-MX" sz="2400" spc="245" dirty="0">
                <a:latin typeface="Comic Sans MS"/>
                <a:cs typeface="Comic Sans MS"/>
              </a:rPr>
              <a:t> </a:t>
            </a:r>
            <a:r>
              <a:rPr lang="es-MX" sz="2400" spc="-5" dirty="0">
                <a:latin typeface="Comic Sans MS"/>
                <a:cs typeface="Comic Sans MS"/>
              </a:rPr>
              <a:t>no direccionales los cuales son armados para disparar si el interruptor de campo está abierto o fuera de su rack. Cualquiera de estas condiciones energizará un </a:t>
            </a:r>
            <a:r>
              <a:rPr lang="es-MX" sz="2400" spc="-5" dirty="0" err="1">
                <a:latin typeface="Comic Sans MS"/>
                <a:cs typeface="Comic Sans MS"/>
              </a:rPr>
              <a:t>timer</a:t>
            </a:r>
            <a:r>
              <a:rPr lang="es-MX" sz="2400" spc="-5" dirty="0">
                <a:latin typeface="Comic Sans MS"/>
                <a:cs typeface="Comic Sans MS"/>
              </a:rPr>
              <a:t> (62) con</a:t>
            </a:r>
            <a:r>
              <a:rPr lang="es-MX" sz="2400" dirty="0">
                <a:latin typeface="Comic Sans MS"/>
                <a:cs typeface="Comic Sans MS"/>
              </a:rPr>
              <a:t> </a:t>
            </a:r>
            <a:r>
              <a:rPr lang="es-MX" sz="2400" spc="-5" dirty="0">
                <a:latin typeface="Comic Sans MS"/>
                <a:cs typeface="Comic Sans MS"/>
              </a:rPr>
              <a:t>retardo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pickup</a:t>
            </a:r>
            <a:r>
              <a:rPr lang="es-MX" sz="2400" dirty="0">
                <a:latin typeface="Comic Sans MS"/>
                <a:cs typeface="Comic Sans MS"/>
              </a:rPr>
              <a:t> </a:t>
            </a:r>
            <a:r>
              <a:rPr lang="es-MX" sz="2400" spc="-5" dirty="0">
                <a:latin typeface="Comic Sans MS"/>
                <a:cs typeface="Comic Sans MS"/>
              </a:rPr>
              <a:t>y</a:t>
            </a:r>
            <a:r>
              <a:rPr lang="es-MX" sz="2400" spc="254" dirty="0">
                <a:latin typeface="Comic Sans MS"/>
                <a:cs typeface="Comic Sans MS"/>
              </a:rPr>
              <a:t> </a:t>
            </a:r>
            <a:r>
              <a:rPr lang="es-MX" sz="2400" spc="-5" dirty="0" err="1">
                <a:latin typeface="Comic Sans MS"/>
                <a:cs typeface="Comic Sans MS"/>
              </a:rPr>
              <a:t>dropout</a:t>
            </a:r>
            <a:r>
              <a:rPr lang="es-MX" sz="2400" spc="260" dirty="0">
                <a:latin typeface="Comic Sans MS"/>
                <a:cs typeface="Comic Sans MS"/>
              </a:rPr>
              <a:t> </a:t>
            </a:r>
            <a:r>
              <a:rPr lang="es-MX" sz="2400" spc="-5" dirty="0">
                <a:latin typeface="Comic Sans MS"/>
                <a:cs typeface="Comic Sans MS"/>
              </a:rPr>
              <a:t>que habilita el esquema.</a:t>
            </a:r>
            <a:r>
              <a:rPr lang="es-MX" sz="2400" dirty="0">
                <a:latin typeface="Comic Sans MS"/>
                <a:cs typeface="Comic Sans MS"/>
              </a:rPr>
              <a:t> </a:t>
            </a:r>
            <a:r>
              <a:rPr lang="es-MX" sz="2400" spc="-5" dirty="0">
                <a:latin typeface="Comic Sans MS"/>
                <a:cs typeface="Comic Sans MS"/>
              </a:rPr>
              <a:t>Los relés de </a:t>
            </a:r>
            <a:r>
              <a:rPr lang="es-MX" sz="2400" spc="-5" dirty="0" err="1">
                <a:latin typeface="Comic Sans MS"/>
                <a:cs typeface="Comic Sans MS"/>
              </a:rPr>
              <a:t>sobrecorriente</a:t>
            </a:r>
            <a:r>
              <a:rPr lang="es-MX" sz="2400" spc="-5" dirty="0">
                <a:latin typeface="Comic Sans MS"/>
                <a:cs typeface="Comic Sans MS"/>
              </a:rPr>
              <a:t> son ajustados en 50% </a:t>
            </a:r>
            <a:r>
              <a:rPr lang="es-MX" sz="2400" spc="-5" dirty="0" err="1">
                <a:latin typeface="Comic Sans MS"/>
                <a:cs typeface="Comic Sans MS"/>
              </a:rPr>
              <a:t>ó</a:t>
            </a:r>
            <a:r>
              <a:rPr lang="es-MX" sz="2400" spc="-5" dirty="0">
                <a:latin typeface="Comic Sans MS"/>
                <a:cs typeface="Comic Sans MS"/>
              </a:rPr>
              <a:t> menos de la corriente mínima vista durante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err="1">
                <a:latin typeface="Comic Sans MS"/>
                <a:cs typeface="Comic Sans MS"/>
              </a:rPr>
              <a:t>energizacion</a:t>
            </a:r>
            <a:r>
              <a:rPr lang="es-MX" sz="2400" dirty="0">
                <a:latin typeface="Comic Sans MS"/>
                <a:cs typeface="Comic Sans MS"/>
              </a:rPr>
              <a:t> </a:t>
            </a:r>
            <a:r>
              <a:rPr lang="es-MX" sz="2400" spc="-5" dirty="0">
                <a:latin typeface="Comic Sans MS"/>
                <a:cs typeface="Comic Sans MS"/>
              </a:rPr>
              <a:t>accidental.</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evitar</a:t>
            </a:r>
            <a:r>
              <a:rPr lang="es-MX" sz="2400" dirty="0">
                <a:latin typeface="Comic Sans MS"/>
                <a:cs typeface="Comic Sans MS"/>
              </a:rPr>
              <a:t> </a:t>
            </a:r>
            <a:r>
              <a:rPr lang="es-MX" sz="2400" spc="-5" dirty="0">
                <a:latin typeface="Comic Sans MS"/>
                <a:cs typeface="Comic Sans MS"/>
              </a:rPr>
              <a:t>su operación en falso cuando la unidad está en servicio, el esquema está diseñado de tal forma que no es armado a menos que los relés de </a:t>
            </a:r>
            <a:r>
              <a:rPr lang="es-MX" sz="2400" spc="-5" dirty="0" err="1">
                <a:latin typeface="Comic Sans MS"/>
                <a:cs typeface="Comic Sans MS"/>
              </a:rPr>
              <a:t>sobrecorriente</a:t>
            </a:r>
            <a:r>
              <a:rPr lang="es-MX" sz="2400" spc="-5" dirty="0">
                <a:latin typeface="Comic Sans MS"/>
                <a:cs typeface="Comic Sans MS"/>
              </a:rPr>
              <a:t> sean reseteados primero.</a:t>
            </a:r>
            <a:endParaRPr lang="es-MX" sz="2400" dirty="0">
              <a:latin typeface="Comic Sans MS"/>
              <a:cs typeface="Comic Sans MS"/>
            </a:endParaRPr>
          </a:p>
          <a:p>
            <a:pPr marL="12700" marR="5080" algn="just"/>
            <a:r>
              <a:rPr lang="es-MX" sz="2400" spc="-5" dirty="0">
                <a:latin typeface="Comic Sans MS"/>
                <a:cs typeface="Comic Sans MS"/>
              </a:rPr>
              <a:t>Si la unidad está en línea, y los relés de </a:t>
            </a:r>
            <a:r>
              <a:rPr lang="es-MX" sz="2400" spc="-5" dirty="0" err="1">
                <a:latin typeface="Comic Sans MS"/>
                <a:cs typeface="Comic Sans MS"/>
              </a:rPr>
              <a:t>sobrecorriente</a:t>
            </a:r>
            <a:r>
              <a:rPr lang="es-MX" sz="2400" spc="-5" dirty="0">
                <a:latin typeface="Comic Sans MS"/>
                <a:cs typeface="Comic Sans MS"/>
              </a:rPr>
              <a:t> operan debido a la carga, la bobina del relé 62 es </a:t>
            </a:r>
            <a:r>
              <a:rPr lang="es-MX" sz="2400" spc="-5" dirty="0" err="1">
                <a:latin typeface="Comic Sans MS"/>
                <a:cs typeface="Comic Sans MS"/>
              </a:rPr>
              <a:t>by</a:t>
            </a:r>
            <a:r>
              <a:rPr lang="es-MX" sz="2400" spc="-5" dirty="0">
                <a:latin typeface="Comic Sans MS"/>
                <a:cs typeface="Comic Sans MS"/>
              </a:rPr>
              <a:t>- paseada para prevenir su operación.</a:t>
            </a:r>
            <a:r>
              <a:rPr lang="es-MX" sz="2400" dirty="0">
                <a:latin typeface="Comic Sans MS"/>
                <a:cs typeface="Comic Sans MS"/>
              </a:rPr>
              <a:t> </a:t>
            </a:r>
            <a:r>
              <a:rPr lang="es-MX" sz="2400" spc="-5" dirty="0">
                <a:latin typeface="Comic Sans MS"/>
                <a:cs typeface="Comic Sans MS"/>
              </a:rPr>
              <a:t>Este esquema está diseñado</a:t>
            </a:r>
            <a:r>
              <a:rPr lang="es-MX" sz="2400" spc="60" dirty="0">
                <a:latin typeface="Comic Sans MS"/>
                <a:cs typeface="Comic Sans MS"/>
              </a:rPr>
              <a:t> </a:t>
            </a:r>
            <a:r>
              <a:rPr lang="es-MX" sz="2400" spc="-5" dirty="0">
                <a:latin typeface="Comic Sans MS"/>
                <a:cs typeface="Comic Sans MS"/>
              </a:rPr>
              <a:t>de</a:t>
            </a:r>
            <a:r>
              <a:rPr lang="es-MX" sz="2400" spc="60" dirty="0">
                <a:latin typeface="Comic Sans MS"/>
                <a:cs typeface="Comic Sans MS"/>
              </a:rPr>
              <a:t> </a:t>
            </a:r>
            <a:r>
              <a:rPr lang="es-MX" sz="2400" spc="-5" dirty="0">
                <a:latin typeface="Comic Sans MS"/>
                <a:cs typeface="Comic Sans MS"/>
              </a:rPr>
              <a:t>tal</a:t>
            </a:r>
            <a:r>
              <a:rPr lang="es-MX" sz="2400" spc="60" dirty="0">
                <a:latin typeface="Comic Sans MS"/>
                <a:cs typeface="Comic Sans MS"/>
              </a:rPr>
              <a:t> </a:t>
            </a:r>
            <a:r>
              <a:rPr lang="es-MX" sz="2400" spc="-5" dirty="0">
                <a:latin typeface="Comic Sans MS"/>
                <a:cs typeface="Comic Sans MS"/>
              </a:rPr>
              <a:t>forma</a:t>
            </a:r>
            <a:r>
              <a:rPr lang="es-MX" sz="2400" spc="60" dirty="0">
                <a:latin typeface="Comic Sans MS"/>
                <a:cs typeface="Comic Sans MS"/>
              </a:rPr>
              <a:t> </a:t>
            </a:r>
            <a:r>
              <a:rPr lang="es-MX" sz="2400" spc="-5" dirty="0">
                <a:latin typeface="Comic Sans MS"/>
                <a:cs typeface="Comic Sans MS"/>
              </a:rPr>
              <a:t>que</a:t>
            </a:r>
            <a:r>
              <a:rPr lang="es-MX" sz="2400" spc="45" dirty="0">
                <a:latin typeface="Comic Sans MS"/>
                <a:cs typeface="Comic Sans MS"/>
              </a:rPr>
              <a:t> </a:t>
            </a:r>
            <a:r>
              <a:rPr lang="es-MX" sz="2400" spc="-5" dirty="0">
                <a:latin typeface="Comic Sans MS"/>
                <a:cs typeface="Comic Sans MS"/>
              </a:rPr>
              <a:t>ninguna</a:t>
            </a:r>
            <a:r>
              <a:rPr lang="es-MX" sz="2400" spc="50" dirty="0">
                <a:latin typeface="Comic Sans MS"/>
                <a:cs typeface="Comic Sans MS"/>
              </a:rPr>
              <a:t> </a:t>
            </a:r>
            <a:r>
              <a:rPr lang="es-MX" sz="2400" spc="-5" dirty="0">
                <a:latin typeface="Comic Sans MS"/>
                <a:cs typeface="Comic Sans MS"/>
              </a:rPr>
              <a:t>función</a:t>
            </a:r>
            <a:r>
              <a:rPr lang="es-MX" sz="2400" spc="50" dirty="0">
                <a:latin typeface="Comic Sans MS"/>
                <a:cs typeface="Comic Sans MS"/>
              </a:rPr>
              <a:t> </a:t>
            </a:r>
            <a:r>
              <a:rPr lang="es-MX" sz="2400" spc="-5" dirty="0">
                <a:latin typeface="Comic Sans MS"/>
                <a:cs typeface="Comic Sans MS"/>
              </a:rPr>
              <a:t>de</a:t>
            </a:r>
            <a:r>
              <a:rPr lang="es-MX" sz="2400" spc="50" dirty="0">
                <a:latin typeface="Comic Sans MS"/>
                <a:cs typeface="Comic Sans MS"/>
              </a:rPr>
              <a:t> </a:t>
            </a:r>
            <a:r>
              <a:rPr lang="es-MX" sz="2400" spc="-5" dirty="0">
                <a:latin typeface="Comic Sans MS"/>
                <a:cs typeface="Comic Sans MS"/>
              </a:rPr>
              <a:t>disparo</a:t>
            </a:r>
            <a:r>
              <a:rPr lang="es-MX" sz="2400" spc="45" dirty="0">
                <a:latin typeface="Comic Sans MS"/>
                <a:cs typeface="Comic Sans MS"/>
              </a:rPr>
              <a:t> </a:t>
            </a:r>
            <a:r>
              <a:rPr lang="es-MX" sz="2400" spc="-5" dirty="0">
                <a:latin typeface="Comic Sans MS"/>
                <a:cs typeface="Comic Sans MS"/>
              </a:rPr>
              <a:t>de la unidad asociada con una falla o disparo mecánico lo activará.</a:t>
            </a:r>
            <a:endParaRPr lang="es-MX" sz="2400" dirty="0">
              <a:latin typeface="Comic Sans MS"/>
              <a:cs typeface="Comic Sans MS"/>
            </a:endParaRPr>
          </a:p>
        </p:txBody>
      </p:sp>
      <p:sp>
        <p:nvSpPr>
          <p:cNvPr id="59" name="object 59"/>
          <p:cNvSpPr txBox="1"/>
          <p:nvPr/>
        </p:nvSpPr>
        <p:spPr>
          <a:xfrm>
            <a:off x="6350000" y="8153400"/>
            <a:ext cx="4564380" cy="936154"/>
          </a:xfrm>
          <a:prstGeom prst="rect">
            <a:avLst/>
          </a:prstGeom>
        </p:spPr>
        <p:txBody>
          <a:bodyPr vert="horz" wrap="square" lIns="0" tIns="12700" rIns="0" bIns="0" rtlCol="0">
            <a:spAutoFit/>
          </a:bodyPr>
          <a:lstStyle/>
          <a:p>
            <a:pPr marL="462915" marR="5080" indent="-450850" algn="ctr">
              <a:spcBef>
                <a:spcPts val="100"/>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8.</a:t>
            </a:r>
            <a:r>
              <a:rPr sz="2000" b="1" spc="20" dirty="0">
                <a:latin typeface="Comic Sans MS"/>
                <a:cs typeface="Comic Sans MS"/>
              </a:rPr>
              <a:t> </a:t>
            </a:r>
            <a:r>
              <a:rPr sz="2000" b="1" spc="-5" dirty="0">
                <a:latin typeface="Comic Sans MS"/>
                <a:cs typeface="Comic Sans MS"/>
              </a:rPr>
              <a:t>Lógica</a:t>
            </a:r>
            <a:r>
              <a:rPr sz="2000" b="1" spc="10" dirty="0">
                <a:latin typeface="Comic Sans MS"/>
                <a:cs typeface="Comic Sans MS"/>
              </a:rPr>
              <a:t> </a:t>
            </a:r>
            <a:r>
              <a:rPr sz="2000" b="1" spc="-5" dirty="0">
                <a:latin typeface="Comic Sans MS"/>
                <a:cs typeface="Comic Sans MS"/>
              </a:rPr>
              <a:t>del</a:t>
            </a:r>
            <a:r>
              <a:rPr sz="2000" b="1" spc="5" dirty="0">
                <a:latin typeface="Comic Sans MS"/>
                <a:cs typeface="Comic Sans MS"/>
              </a:rPr>
              <a:t> </a:t>
            </a:r>
            <a:r>
              <a:rPr sz="2000" b="1" spc="-10" dirty="0">
                <a:latin typeface="Comic Sans MS"/>
                <a:cs typeface="Comic Sans MS"/>
              </a:rPr>
              <a:t>relé</a:t>
            </a:r>
            <a:r>
              <a:rPr sz="2000" b="1" spc="10"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sobrecorriente</a:t>
            </a:r>
            <a:r>
              <a:rPr sz="2000" b="1" spc="5" dirty="0">
                <a:latin typeface="Comic Sans MS"/>
                <a:cs typeface="Comic Sans MS"/>
              </a:rPr>
              <a:t> </a:t>
            </a:r>
            <a:r>
              <a:rPr sz="2000" b="1" spc="-5" dirty="0" err="1">
                <a:latin typeface="Comic Sans MS"/>
                <a:cs typeface="Comic Sans MS"/>
              </a:rPr>
              <a:t>habilitado</a:t>
            </a:r>
            <a:r>
              <a:rPr sz="2000" b="1" spc="10" dirty="0">
                <a:latin typeface="Comic Sans MS"/>
                <a:cs typeface="Comic Sans MS"/>
              </a:rPr>
              <a:t> </a:t>
            </a:r>
            <a:r>
              <a:rPr sz="2000" b="1" spc="-5" dirty="0">
                <a:latin typeface="Comic Sans MS"/>
                <a:cs typeface="Comic Sans MS"/>
              </a:rPr>
              <a:t>por</a:t>
            </a:r>
            <a:r>
              <a:rPr lang="es-AR" sz="2000" b="1" spc="-5" dirty="0">
                <a:latin typeface="Comic Sans MS"/>
                <a:cs typeface="Comic Sans MS"/>
              </a:rPr>
              <a:t> </a:t>
            </a:r>
            <a:r>
              <a:rPr sz="2000" b="1" spc="-5" dirty="0" err="1">
                <a:latin typeface="Comic Sans MS"/>
                <a:cs typeface="Comic Sans MS"/>
              </a:rPr>
              <a:t>contacto</a:t>
            </a:r>
            <a:r>
              <a:rPr sz="2000" b="1" spc="-5" dirty="0">
                <a:latin typeface="Comic Sans MS"/>
                <a:cs typeface="Comic Sans MS"/>
              </a:rPr>
              <a:t> auxiliar</a:t>
            </a:r>
            <a:endParaRPr sz="2000" b="1" dirty="0">
              <a:latin typeface="Comic Sans MS"/>
              <a:cs typeface="Comic Sans MS"/>
            </a:endParaRPr>
          </a:p>
        </p:txBody>
      </p:sp>
      <p:pic>
        <p:nvPicPr>
          <p:cNvPr id="66" name="Imagen 65">
            <a:extLst>
              <a:ext uri="{FF2B5EF4-FFF2-40B4-BE49-F238E27FC236}">
                <a16:creationId xmlns="" xmlns:a16="http://schemas.microsoft.com/office/drawing/2014/main" id="{F4069775-84B4-43B9-AD1A-663CFE011E07}"/>
              </a:ext>
            </a:extLst>
          </p:cNvPr>
          <p:cNvPicPr>
            <a:picLocks noChangeAspect="1"/>
          </p:cNvPicPr>
          <p:nvPr/>
        </p:nvPicPr>
        <p:blipFill>
          <a:blip r:embed="rId2"/>
          <a:stretch>
            <a:fillRect/>
          </a:stretch>
        </p:blipFill>
        <p:spPr>
          <a:xfrm>
            <a:off x="11303000" y="359602"/>
            <a:ext cx="6248400" cy="9393998"/>
          </a:xfrm>
          <a:prstGeom prst="rect">
            <a:avLst/>
          </a:prstGeom>
        </p:spPr>
      </p:pic>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object 29"/>
          <p:cNvSpPr txBox="1"/>
          <p:nvPr/>
        </p:nvSpPr>
        <p:spPr>
          <a:xfrm>
            <a:off x="330200" y="304800"/>
            <a:ext cx="10363200" cy="4444165"/>
          </a:xfrm>
          <a:prstGeom prst="rect">
            <a:avLst/>
          </a:prstGeom>
        </p:spPr>
        <p:txBody>
          <a:bodyPr vert="horz" wrap="square" lIns="0" tIns="12065" rIns="0" bIns="0" rtlCol="0">
            <a:spAutoFit/>
          </a:bodyPr>
          <a:lstStyle/>
          <a:p>
            <a:pPr marL="12700" marR="5080" algn="just"/>
            <a:r>
              <a:rPr lang="es-MX" sz="2400" spc="-5" dirty="0">
                <a:latin typeface="Comic Sans MS"/>
                <a:cs typeface="Comic Sans MS"/>
              </a:rPr>
              <a:t>Como con algunos otros esquemas descritos, el esquema mostrado</a:t>
            </a:r>
            <a:r>
              <a:rPr lang="es-MX" sz="2400" spc="170" dirty="0">
                <a:latin typeface="Comic Sans MS"/>
                <a:cs typeface="Comic Sans MS"/>
              </a:rPr>
              <a:t> </a:t>
            </a:r>
            <a:r>
              <a:rPr lang="es-MX" sz="2400" spc="-5" dirty="0">
                <a:latin typeface="Comic Sans MS"/>
                <a:cs typeface="Comic Sans MS"/>
              </a:rPr>
              <a:t>en</a:t>
            </a:r>
            <a:r>
              <a:rPr lang="es-MX" sz="2400" spc="170" dirty="0">
                <a:latin typeface="Comic Sans MS"/>
                <a:cs typeface="Comic Sans MS"/>
              </a:rPr>
              <a:t> </a:t>
            </a:r>
            <a:r>
              <a:rPr lang="es-MX" sz="2400" spc="-5" dirty="0">
                <a:latin typeface="Comic Sans MS"/>
                <a:cs typeface="Comic Sans MS"/>
              </a:rPr>
              <a:t>la</a:t>
            </a:r>
            <a:r>
              <a:rPr lang="es-MX" sz="2400" spc="170" dirty="0">
                <a:latin typeface="Comic Sans MS"/>
                <a:cs typeface="Comic Sans MS"/>
              </a:rPr>
              <a:t> </a:t>
            </a:r>
            <a:r>
              <a:rPr lang="es-MX" sz="2400" spc="-5" dirty="0">
                <a:latin typeface="Comic Sans MS"/>
                <a:cs typeface="Comic Sans MS"/>
              </a:rPr>
              <a:t>figura</a:t>
            </a:r>
            <a:r>
              <a:rPr lang="es-MX" sz="2400" spc="175" dirty="0">
                <a:latin typeface="Comic Sans MS"/>
                <a:cs typeface="Comic Sans MS"/>
              </a:rPr>
              <a:t> </a:t>
            </a:r>
            <a:r>
              <a:rPr lang="es-MX" sz="2400" spc="-5" dirty="0">
                <a:latin typeface="Comic Sans MS"/>
                <a:cs typeface="Comic Sans MS"/>
              </a:rPr>
              <a:t>8</a:t>
            </a:r>
            <a:r>
              <a:rPr lang="es-MX" sz="2400" spc="170" dirty="0">
                <a:latin typeface="Comic Sans MS"/>
                <a:cs typeface="Comic Sans MS"/>
              </a:rPr>
              <a:t> </a:t>
            </a:r>
            <a:r>
              <a:rPr lang="es-MX" sz="2400" spc="-5" dirty="0">
                <a:latin typeface="Comic Sans MS"/>
                <a:cs typeface="Comic Sans MS"/>
              </a:rPr>
              <a:t>se</a:t>
            </a:r>
            <a:r>
              <a:rPr lang="es-MX" sz="2400" spc="170" dirty="0">
                <a:latin typeface="Comic Sans MS"/>
                <a:cs typeface="Comic Sans MS"/>
              </a:rPr>
              <a:t> </a:t>
            </a:r>
            <a:r>
              <a:rPr lang="es-MX" sz="2400" spc="-5" dirty="0">
                <a:latin typeface="Comic Sans MS"/>
                <a:cs typeface="Comic Sans MS"/>
              </a:rPr>
              <a:t>reseteará</a:t>
            </a:r>
            <a:r>
              <a:rPr lang="es-MX" sz="2400" spc="170" dirty="0">
                <a:latin typeface="Comic Sans MS"/>
                <a:cs typeface="Comic Sans MS"/>
              </a:rPr>
              <a:t> </a:t>
            </a:r>
            <a:r>
              <a:rPr lang="es-MX" sz="2400" spc="-5" dirty="0">
                <a:latin typeface="Comic Sans MS"/>
                <a:cs typeface="Comic Sans MS"/>
              </a:rPr>
              <a:t>cuando</a:t>
            </a:r>
            <a:r>
              <a:rPr lang="es-MX" sz="2400" spc="170" dirty="0">
                <a:latin typeface="Comic Sans MS"/>
                <a:cs typeface="Comic Sans MS"/>
              </a:rPr>
              <a:t> </a:t>
            </a:r>
            <a:r>
              <a:rPr lang="es-MX" sz="2400" spc="-5" dirty="0">
                <a:latin typeface="Comic Sans MS"/>
                <a:cs typeface="Comic Sans MS"/>
              </a:rPr>
              <a:t>el</a:t>
            </a:r>
            <a:r>
              <a:rPr lang="es-MX" sz="2400" spc="165" dirty="0">
                <a:latin typeface="Comic Sans MS"/>
                <a:cs typeface="Comic Sans MS"/>
              </a:rPr>
              <a:t> </a:t>
            </a:r>
            <a:r>
              <a:rPr lang="es-MX" sz="2400" spc="-5" dirty="0">
                <a:latin typeface="Comic Sans MS"/>
                <a:cs typeface="Comic Sans MS"/>
              </a:rPr>
              <a:t>campo sea aplicado a la unidad antes de la sincronización.</a:t>
            </a:r>
            <a:r>
              <a:rPr lang="es-MX" sz="2400" dirty="0">
                <a:latin typeface="Comic Sans MS"/>
                <a:cs typeface="Comic Sans MS"/>
              </a:rPr>
              <a:t> </a:t>
            </a:r>
            <a:r>
              <a:rPr lang="es-MX" sz="2400" spc="-5" dirty="0">
                <a:latin typeface="Comic Sans MS"/>
                <a:cs typeface="Comic Sans MS"/>
              </a:rPr>
              <a:t>El esquema</a:t>
            </a:r>
            <a:r>
              <a:rPr lang="es-MX" sz="2400" spc="155" dirty="0">
                <a:latin typeface="Comic Sans MS"/>
                <a:cs typeface="Comic Sans MS"/>
              </a:rPr>
              <a:t> </a:t>
            </a:r>
            <a:r>
              <a:rPr lang="es-MX" sz="2400" spc="-5" dirty="0">
                <a:latin typeface="Comic Sans MS"/>
                <a:cs typeface="Comic Sans MS"/>
              </a:rPr>
              <a:t>no</a:t>
            </a:r>
            <a:r>
              <a:rPr lang="es-MX" sz="2400" spc="155" dirty="0">
                <a:latin typeface="Comic Sans MS"/>
                <a:cs typeface="Comic Sans MS"/>
              </a:rPr>
              <a:t> </a:t>
            </a:r>
            <a:r>
              <a:rPr lang="es-MX" sz="2400" spc="-5" dirty="0">
                <a:latin typeface="Comic Sans MS"/>
                <a:cs typeface="Comic Sans MS"/>
              </a:rPr>
              <a:t>dará</a:t>
            </a:r>
            <a:r>
              <a:rPr lang="es-MX" sz="2400" spc="150" dirty="0">
                <a:latin typeface="Comic Sans MS"/>
                <a:cs typeface="Comic Sans MS"/>
              </a:rPr>
              <a:t> </a:t>
            </a:r>
            <a:r>
              <a:rPr lang="es-MX" sz="2400" spc="-5" dirty="0">
                <a:latin typeface="Comic Sans MS"/>
                <a:cs typeface="Comic Sans MS"/>
              </a:rPr>
              <a:t>protección</a:t>
            </a:r>
            <a:r>
              <a:rPr lang="es-MX" sz="2400" spc="155" dirty="0">
                <a:latin typeface="Comic Sans MS"/>
                <a:cs typeface="Comic Sans MS"/>
              </a:rPr>
              <a:t> </a:t>
            </a:r>
            <a:r>
              <a:rPr lang="es-MX" sz="2400" spc="-5" dirty="0">
                <a:latin typeface="Comic Sans MS"/>
                <a:cs typeface="Comic Sans MS"/>
              </a:rPr>
              <a:t>a</a:t>
            </a:r>
            <a:r>
              <a:rPr lang="es-MX" sz="2400" spc="150" dirty="0">
                <a:latin typeface="Comic Sans MS"/>
                <a:cs typeface="Comic Sans MS"/>
              </a:rPr>
              <a:t> </a:t>
            </a:r>
            <a:r>
              <a:rPr lang="es-MX" sz="2400" spc="-5" dirty="0">
                <a:latin typeface="Comic Sans MS"/>
                <a:cs typeface="Comic Sans MS"/>
              </a:rPr>
              <a:t>bajas</a:t>
            </a:r>
            <a:r>
              <a:rPr lang="es-MX" sz="2400" spc="150" dirty="0">
                <a:latin typeface="Comic Sans MS"/>
                <a:cs typeface="Comic Sans MS"/>
              </a:rPr>
              <a:t> </a:t>
            </a:r>
            <a:r>
              <a:rPr lang="es-MX" sz="2400" spc="-5" dirty="0">
                <a:latin typeface="Comic Sans MS"/>
                <a:cs typeface="Comic Sans MS"/>
              </a:rPr>
              <a:t>RPM</a:t>
            </a:r>
            <a:r>
              <a:rPr lang="es-MX" sz="2400" spc="155" dirty="0">
                <a:latin typeface="Comic Sans MS"/>
                <a:cs typeface="Comic Sans MS"/>
              </a:rPr>
              <a:t> </a:t>
            </a:r>
            <a:r>
              <a:rPr lang="es-MX" sz="2400" spc="-5" dirty="0">
                <a:latin typeface="Comic Sans MS"/>
                <a:cs typeface="Comic Sans MS"/>
              </a:rPr>
              <a:t>de</a:t>
            </a:r>
            <a:r>
              <a:rPr lang="es-MX" sz="2400" spc="150" dirty="0">
                <a:latin typeface="Comic Sans MS"/>
                <a:cs typeface="Comic Sans MS"/>
              </a:rPr>
              <a:t> </a:t>
            </a:r>
            <a:r>
              <a:rPr lang="es-MX" sz="2400" spc="-5" dirty="0">
                <a:latin typeface="Comic Sans MS"/>
                <a:cs typeface="Comic Sans MS"/>
              </a:rPr>
              <a:t>la</a:t>
            </a:r>
            <a:r>
              <a:rPr lang="es-MX" sz="2400" spc="150" dirty="0">
                <a:latin typeface="Comic Sans MS"/>
                <a:cs typeface="Comic Sans MS"/>
              </a:rPr>
              <a:t> </a:t>
            </a:r>
            <a:r>
              <a:rPr lang="es-MX" sz="2400" spc="-5" dirty="0">
                <a:latin typeface="Comic Sans MS"/>
                <a:cs typeface="Comic Sans MS"/>
              </a:rPr>
              <a:t>turbina con el campo dentro.</a:t>
            </a:r>
            <a:r>
              <a:rPr lang="es-MX" sz="2400" spc="520" dirty="0">
                <a:latin typeface="Comic Sans MS"/>
                <a:cs typeface="Comic Sans MS"/>
              </a:rPr>
              <a:t> </a:t>
            </a:r>
            <a:r>
              <a:rPr lang="es-MX" sz="2400" spc="-5" dirty="0">
                <a:latin typeface="Comic Sans MS"/>
                <a:cs typeface="Comic Sans MS"/>
              </a:rPr>
              <a:t>Aunque el campo generalmente no es aplicado abajo de la velocidad síncrona en unidades </a:t>
            </a:r>
            <a:r>
              <a:rPr lang="es-MX" sz="2400" spc="-5" dirty="0" err="1">
                <a:latin typeface="Comic Sans MS"/>
                <a:cs typeface="Comic Sans MS"/>
              </a:rPr>
              <a:t>tandem</a:t>
            </a:r>
            <a:r>
              <a:rPr lang="es-MX" sz="2400" dirty="0">
                <a:latin typeface="Comic Sans MS"/>
                <a:cs typeface="Comic Sans MS"/>
              </a:rPr>
              <a:t> </a:t>
            </a:r>
            <a:r>
              <a:rPr lang="es-MX" sz="2400" spc="-5" dirty="0">
                <a:latin typeface="Comic Sans MS"/>
                <a:cs typeface="Comic Sans MS"/>
              </a:rPr>
              <a:t>modernas,</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unidades</a:t>
            </a:r>
            <a:r>
              <a:rPr lang="es-MX" sz="2400" spc="260" dirty="0">
                <a:latin typeface="Comic Sans MS"/>
                <a:cs typeface="Comic Sans MS"/>
              </a:rPr>
              <a:t> </a:t>
            </a:r>
            <a:r>
              <a:rPr lang="es-MX" sz="2400" spc="-5" dirty="0" err="1">
                <a:latin typeface="Comic Sans MS"/>
                <a:cs typeface="Comic Sans MS"/>
              </a:rPr>
              <a:t>cross-compound</a:t>
            </a:r>
            <a:r>
              <a:rPr lang="es-MX" sz="2400" spc="-5" dirty="0">
                <a:latin typeface="Comic Sans MS"/>
                <a:cs typeface="Comic Sans MS"/>
              </a:rPr>
              <a:t> requieren</a:t>
            </a:r>
            <a:r>
              <a:rPr lang="es-MX" sz="2400" dirty="0">
                <a:latin typeface="Comic Sans MS"/>
                <a:cs typeface="Comic Sans MS"/>
              </a:rPr>
              <a:t> </a:t>
            </a:r>
            <a:r>
              <a:rPr lang="es-MX" sz="2400" spc="-5" dirty="0">
                <a:latin typeface="Comic Sans MS"/>
                <a:cs typeface="Comic Sans MS"/>
              </a:rPr>
              <a:t>sincronización</a:t>
            </a:r>
            <a:r>
              <a:rPr lang="es-MX" sz="2400" dirty="0">
                <a:latin typeface="Comic Sans MS"/>
                <a:cs typeface="Comic Sans MS"/>
              </a:rPr>
              <a:t> </a:t>
            </a:r>
            <a:r>
              <a:rPr lang="es-MX" sz="2400" spc="-5" dirty="0">
                <a:latin typeface="Comic Sans MS"/>
                <a:cs typeface="Comic Sans MS"/>
              </a:rPr>
              <a:t>entre</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a</a:t>
            </a:r>
            <a:r>
              <a:rPr lang="es-MX" sz="2400" spc="254" dirty="0">
                <a:latin typeface="Comic Sans MS"/>
                <a:cs typeface="Comic Sans MS"/>
              </a:rPr>
              <a:t> </a:t>
            </a:r>
            <a:r>
              <a:rPr lang="es-MX" sz="2400" spc="-5" dirty="0">
                <a:latin typeface="Comic Sans MS"/>
                <a:cs typeface="Comic Sans MS"/>
              </a:rPr>
              <a:t>muy</a:t>
            </a:r>
            <a:r>
              <a:rPr lang="es-MX" sz="2400" spc="260" dirty="0">
                <a:latin typeface="Comic Sans MS"/>
                <a:cs typeface="Comic Sans MS"/>
              </a:rPr>
              <a:t> </a:t>
            </a:r>
            <a:r>
              <a:rPr lang="es-MX" sz="2400" spc="-5" dirty="0">
                <a:latin typeface="Comic Sans MS"/>
                <a:cs typeface="Comic Sans MS"/>
              </a:rPr>
              <a:t>bajas RPM.</a:t>
            </a:r>
            <a:r>
              <a:rPr lang="es-MX" sz="2400" spc="520" dirty="0">
                <a:latin typeface="Comic Sans MS"/>
                <a:cs typeface="Comic Sans MS"/>
              </a:rPr>
              <a:t> </a:t>
            </a:r>
            <a:r>
              <a:rPr lang="es-MX" sz="2400" spc="-5" dirty="0">
                <a:latin typeface="Comic Sans MS"/>
                <a:cs typeface="Comic Sans MS"/>
              </a:rPr>
              <a:t>Para asegurar la protección durante el período de la</a:t>
            </a:r>
            <a:r>
              <a:rPr lang="es-MX" sz="2400" spc="120" dirty="0">
                <a:latin typeface="Comic Sans MS"/>
                <a:cs typeface="Comic Sans MS"/>
              </a:rPr>
              <a:t> </a:t>
            </a:r>
            <a:r>
              <a:rPr lang="es-MX" sz="2400" spc="-5" dirty="0" err="1">
                <a:latin typeface="Comic Sans MS"/>
                <a:cs typeface="Comic Sans MS"/>
              </a:rPr>
              <a:t>pre-sincronización</a:t>
            </a:r>
            <a:r>
              <a:rPr lang="es-MX" sz="2400" spc="-5" dirty="0">
                <a:latin typeface="Comic Sans MS"/>
                <a:cs typeface="Comic Sans MS"/>
              </a:rPr>
              <a:t>,</a:t>
            </a:r>
            <a:r>
              <a:rPr lang="es-MX" sz="2400" spc="125" dirty="0">
                <a:latin typeface="Comic Sans MS"/>
                <a:cs typeface="Comic Sans MS"/>
              </a:rPr>
              <a:t> </a:t>
            </a:r>
            <a:r>
              <a:rPr lang="es-MX" sz="2400" spc="-5" dirty="0">
                <a:latin typeface="Comic Sans MS"/>
                <a:cs typeface="Comic Sans MS"/>
              </a:rPr>
              <a:t>es</a:t>
            </a:r>
            <a:r>
              <a:rPr lang="es-MX" sz="2400" spc="120" dirty="0">
                <a:latin typeface="Comic Sans MS"/>
                <a:cs typeface="Comic Sans MS"/>
              </a:rPr>
              <a:t> </a:t>
            </a:r>
            <a:r>
              <a:rPr lang="es-MX" sz="2400" spc="-5" dirty="0">
                <a:latin typeface="Comic Sans MS"/>
                <a:cs typeface="Comic Sans MS"/>
              </a:rPr>
              <a:t>necesario</a:t>
            </a:r>
            <a:r>
              <a:rPr lang="es-MX" sz="2400" spc="120" dirty="0">
                <a:latin typeface="Comic Sans MS"/>
                <a:cs typeface="Comic Sans MS"/>
              </a:rPr>
              <a:t> </a:t>
            </a:r>
            <a:r>
              <a:rPr lang="es-MX" sz="2400" spc="-5" dirty="0">
                <a:latin typeface="Comic Sans MS"/>
                <a:cs typeface="Comic Sans MS"/>
              </a:rPr>
              <a:t>usar</a:t>
            </a:r>
            <a:r>
              <a:rPr lang="es-MX" sz="2400" spc="120" dirty="0">
                <a:latin typeface="Comic Sans MS"/>
                <a:cs typeface="Comic Sans MS"/>
              </a:rPr>
              <a:t> </a:t>
            </a:r>
            <a:r>
              <a:rPr lang="es-MX" sz="2400" spc="-5" dirty="0">
                <a:latin typeface="Comic Sans MS"/>
                <a:cs typeface="Comic Sans MS"/>
              </a:rPr>
              <a:t>el</a:t>
            </a:r>
            <a:r>
              <a:rPr lang="es-MX" sz="2400" spc="120" dirty="0">
                <a:latin typeface="Comic Sans MS"/>
                <a:cs typeface="Comic Sans MS"/>
              </a:rPr>
              <a:t> </a:t>
            </a:r>
            <a:r>
              <a:rPr lang="es-MX" sz="2400" spc="-5" dirty="0">
                <a:latin typeface="Comic Sans MS"/>
                <a:cs typeface="Comic Sans MS"/>
              </a:rPr>
              <a:t>contacto</a:t>
            </a:r>
            <a:r>
              <a:rPr lang="es-MX" sz="2400" spc="110" dirty="0">
                <a:latin typeface="Comic Sans MS"/>
                <a:cs typeface="Comic Sans MS"/>
              </a:rPr>
              <a:t> </a:t>
            </a:r>
            <a:r>
              <a:rPr lang="es-MX" sz="2400" spc="-5" dirty="0">
                <a:latin typeface="Comic Sans MS"/>
                <a:cs typeface="Comic Sans MS"/>
              </a:rPr>
              <a:t>41b del</a:t>
            </a:r>
            <a:r>
              <a:rPr lang="es-MX" sz="2400" spc="105" dirty="0">
                <a:latin typeface="Comic Sans MS"/>
                <a:cs typeface="Comic Sans MS"/>
              </a:rPr>
              <a:t> </a:t>
            </a:r>
            <a:r>
              <a:rPr lang="es-MX" sz="2400" spc="-5" dirty="0">
                <a:latin typeface="Comic Sans MS"/>
                <a:cs typeface="Comic Sans MS"/>
              </a:rPr>
              <a:t>interruptor</a:t>
            </a:r>
            <a:r>
              <a:rPr lang="es-MX" sz="2400" spc="105"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campo</a:t>
            </a:r>
            <a:r>
              <a:rPr lang="es-MX" sz="2400" spc="110" dirty="0">
                <a:latin typeface="Comic Sans MS"/>
                <a:cs typeface="Comic Sans MS"/>
              </a:rPr>
              <a:t> </a:t>
            </a:r>
            <a:r>
              <a:rPr lang="es-MX" sz="2400" spc="-5" dirty="0">
                <a:latin typeface="Comic Sans MS"/>
                <a:cs typeface="Comic Sans MS"/>
              </a:rPr>
              <a:t>principal</a:t>
            </a:r>
            <a:r>
              <a:rPr lang="es-MX" sz="2400" spc="100" dirty="0">
                <a:latin typeface="Comic Sans MS"/>
                <a:cs typeface="Comic Sans MS"/>
              </a:rPr>
              <a:t> </a:t>
            </a:r>
            <a:r>
              <a:rPr lang="es-MX" sz="2400" spc="-5" dirty="0">
                <a:latin typeface="Comic Sans MS"/>
                <a:cs typeface="Comic Sans MS"/>
              </a:rPr>
              <a:t>no</a:t>
            </a:r>
            <a:r>
              <a:rPr lang="es-MX" sz="2400" spc="100" dirty="0">
                <a:latin typeface="Comic Sans MS"/>
                <a:cs typeface="Comic Sans MS"/>
              </a:rPr>
              <a:t> </a:t>
            </a:r>
            <a:r>
              <a:rPr lang="es-MX" sz="2400" spc="-5" dirty="0">
                <a:latin typeface="Comic Sans MS"/>
                <a:cs typeface="Comic Sans MS"/>
              </a:rPr>
              <a:t>el</a:t>
            </a:r>
            <a:r>
              <a:rPr lang="es-MX" sz="2400" spc="100" dirty="0">
                <a:latin typeface="Comic Sans MS"/>
                <a:cs typeface="Comic Sans MS"/>
              </a:rPr>
              <a:t> </a:t>
            </a:r>
            <a:r>
              <a:rPr lang="es-MX" sz="2400" spc="-5" dirty="0">
                <a:latin typeface="Comic Sans MS"/>
                <a:cs typeface="Comic Sans MS"/>
              </a:rPr>
              <a:t>del</a:t>
            </a:r>
            <a:r>
              <a:rPr lang="es-MX" sz="2400" spc="100" dirty="0">
                <a:latin typeface="Comic Sans MS"/>
                <a:cs typeface="Comic Sans MS"/>
              </a:rPr>
              <a:t> </a:t>
            </a:r>
            <a:r>
              <a:rPr lang="es-MX" sz="2400" spc="-5" dirty="0">
                <a:latin typeface="Comic Sans MS"/>
                <a:cs typeface="Comic Sans MS"/>
              </a:rPr>
              <a:t>interruptor de campo de arranque.</a:t>
            </a:r>
            <a:r>
              <a:rPr lang="es-MX" sz="2400" dirty="0">
                <a:latin typeface="Comic Sans MS"/>
                <a:cs typeface="Comic Sans MS"/>
              </a:rPr>
              <a:t> </a:t>
            </a:r>
            <a:r>
              <a:rPr lang="es-MX" sz="2400" spc="-5" dirty="0">
                <a:latin typeface="Comic Sans MS"/>
                <a:cs typeface="Comic Sans MS"/>
              </a:rPr>
              <a:t>Además, la excitación debe ser transferida del excitador de arranque al principal antes de la sincronización para evitar un disparo en falso en la sincronización.</a:t>
            </a:r>
            <a:endParaRPr sz="900" dirty="0">
              <a:latin typeface="Comic Sans MS"/>
              <a:cs typeface="Comic Sans MS"/>
            </a:endParaRPr>
          </a:p>
        </p:txBody>
      </p:sp>
      <p:sp>
        <p:nvSpPr>
          <p:cNvPr id="5" name="object 59">
            <a:extLst>
              <a:ext uri="{FF2B5EF4-FFF2-40B4-BE49-F238E27FC236}">
                <a16:creationId xmlns="" xmlns:a16="http://schemas.microsoft.com/office/drawing/2014/main" id="{85027EB1-5D7A-4FBE-9D0B-D6A9569123D0}"/>
              </a:ext>
            </a:extLst>
          </p:cNvPr>
          <p:cNvSpPr txBox="1"/>
          <p:nvPr/>
        </p:nvSpPr>
        <p:spPr>
          <a:xfrm>
            <a:off x="6236371" y="5410200"/>
            <a:ext cx="4564380" cy="936154"/>
          </a:xfrm>
          <a:prstGeom prst="rect">
            <a:avLst/>
          </a:prstGeom>
        </p:spPr>
        <p:txBody>
          <a:bodyPr vert="horz" wrap="square" lIns="0" tIns="12700" rIns="0" bIns="0" rtlCol="0">
            <a:spAutoFit/>
          </a:bodyPr>
          <a:lstStyle/>
          <a:p>
            <a:pPr marL="462915" marR="5080" indent="-450850" algn="ctr">
              <a:spcBef>
                <a:spcPts val="100"/>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8.</a:t>
            </a:r>
            <a:r>
              <a:rPr sz="2000" b="1" spc="20" dirty="0">
                <a:latin typeface="Comic Sans MS"/>
                <a:cs typeface="Comic Sans MS"/>
              </a:rPr>
              <a:t> </a:t>
            </a:r>
            <a:r>
              <a:rPr sz="2000" b="1" spc="-5" dirty="0">
                <a:latin typeface="Comic Sans MS"/>
                <a:cs typeface="Comic Sans MS"/>
              </a:rPr>
              <a:t>Lógica</a:t>
            </a:r>
            <a:r>
              <a:rPr sz="2000" b="1" spc="10" dirty="0">
                <a:latin typeface="Comic Sans MS"/>
                <a:cs typeface="Comic Sans MS"/>
              </a:rPr>
              <a:t> </a:t>
            </a:r>
            <a:r>
              <a:rPr sz="2000" b="1" spc="-5" dirty="0">
                <a:latin typeface="Comic Sans MS"/>
                <a:cs typeface="Comic Sans MS"/>
              </a:rPr>
              <a:t>del</a:t>
            </a:r>
            <a:r>
              <a:rPr sz="2000" b="1" spc="5" dirty="0">
                <a:latin typeface="Comic Sans MS"/>
                <a:cs typeface="Comic Sans MS"/>
              </a:rPr>
              <a:t> </a:t>
            </a:r>
            <a:r>
              <a:rPr sz="2000" b="1" spc="-10" dirty="0">
                <a:latin typeface="Comic Sans MS"/>
                <a:cs typeface="Comic Sans MS"/>
              </a:rPr>
              <a:t>relé</a:t>
            </a:r>
            <a:r>
              <a:rPr sz="2000" b="1" spc="10"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sobrecorriente</a:t>
            </a:r>
            <a:r>
              <a:rPr sz="2000" b="1" spc="5" dirty="0">
                <a:latin typeface="Comic Sans MS"/>
                <a:cs typeface="Comic Sans MS"/>
              </a:rPr>
              <a:t> </a:t>
            </a:r>
            <a:r>
              <a:rPr sz="2000" b="1" spc="-5" dirty="0" err="1">
                <a:latin typeface="Comic Sans MS"/>
                <a:cs typeface="Comic Sans MS"/>
              </a:rPr>
              <a:t>habilitado</a:t>
            </a:r>
            <a:r>
              <a:rPr sz="2000" b="1" spc="10" dirty="0">
                <a:latin typeface="Comic Sans MS"/>
                <a:cs typeface="Comic Sans MS"/>
              </a:rPr>
              <a:t> </a:t>
            </a:r>
            <a:r>
              <a:rPr sz="2000" b="1" spc="-5" dirty="0">
                <a:latin typeface="Comic Sans MS"/>
                <a:cs typeface="Comic Sans MS"/>
              </a:rPr>
              <a:t>por</a:t>
            </a:r>
            <a:r>
              <a:rPr lang="es-AR" sz="2000" b="1" spc="-5" dirty="0">
                <a:latin typeface="Comic Sans MS"/>
                <a:cs typeface="Comic Sans MS"/>
              </a:rPr>
              <a:t> </a:t>
            </a:r>
            <a:r>
              <a:rPr sz="2000" b="1" spc="-5" dirty="0" err="1">
                <a:latin typeface="Comic Sans MS"/>
                <a:cs typeface="Comic Sans MS"/>
              </a:rPr>
              <a:t>contacto</a:t>
            </a:r>
            <a:r>
              <a:rPr sz="2000" b="1" spc="-5" dirty="0">
                <a:latin typeface="Comic Sans MS"/>
                <a:cs typeface="Comic Sans MS"/>
              </a:rPr>
              <a:t> auxiliar</a:t>
            </a:r>
            <a:endParaRPr sz="2000" b="1" dirty="0">
              <a:latin typeface="Comic Sans MS"/>
              <a:cs typeface="Comic Sans MS"/>
            </a:endParaRPr>
          </a:p>
        </p:txBody>
      </p:sp>
      <p:pic>
        <p:nvPicPr>
          <p:cNvPr id="6" name="Imagen 5">
            <a:extLst>
              <a:ext uri="{FF2B5EF4-FFF2-40B4-BE49-F238E27FC236}">
                <a16:creationId xmlns="" xmlns:a16="http://schemas.microsoft.com/office/drawing/2014/main" id="{5DA92D31-0D21-4BB6-92F7-E4740632AED2}"/>
              </a:ext>
            </a:extLst>
          </p:cNvPr>
          <p:cNvPicPr>
            <a:picLocks noChangeAspect="1"/>
          </p:cNvPicPr>
          <p:nvPr/>
        </p:nvPicPr>
        <p:blipFill>
          <a:blip r:embed="rId2"/>
          <a:stretch>
            <a:fillRect/>
          </a:stretch>
        </p:blipFill>
        <p:spPr>
          <a:xfrm>
            <a:off x="11303000" y="359602"/>
            <a:ext cx="6248400" cy="9393998"/>
          </a:xfrm>
          <a:prstGeom prst="rect">
            <a:avLst/>
          </a:prstGeom>
        </p:spPr>
      </p:pic>
    </p:spTree>
    <p:extLst>
      <p:ext uri="{BB962C8B-B14F-4D97-AF65-F5344CB8AC3E}">
        <p14:creationId xmlns="" xmlns:p14="http://schemas.microsoft.com/office/powerpoint/2010/main" val="46510257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81000"/>
            <a:ext cx="17221200" cy="4594335"/>
          </a:xfrm>
          <a:prstGeom prst="rect">
            <a:avLst/>
          </a:prstGeom>
        </p:spPr>
        <p:txBody>
          <a:bodyPr vert="horz" wrap="square" lIns="0" tIns="12700" rIns="0" bIns="0" rtlCol="0">
            <a:spAutoFit/>
          </a:bodyPr>
          <a:lstStyle/>
          <a:p>
            <a:pPr marL="12700" marR="234950" algn="just">
              <a:spcBef>
                <a:spcPts val="100"/>
              </a:spcBef>
            </a:pPr>
            <a:r>
              <a:rPr sz="2400" b="1" spc="-5" dirty="0">
                <a:latin typeface="Comic Sans MS"/>
                <a:cs typeface="Comic Sans MS"/>
              </a:rPr>
              <a:t>ESQUEMAS</a:t>
            </a:r>
            <a:r>
              <a:rPr sz="2400" b="1" dirty="0">
                <a:latin typeface="Comic Sans MS"/>
                <a:cs typeface="Comic Sans MS"/>
              </a:rPr>
              <a:t> </a:t>
            </a:r>
            <a:r>
              <a:rPr sz="2400" b="1" spc="-5" dirty="0">
                <a:latin typeface="Comic Sans MS"/>
                <a:cs typeface="Comic Sans MS"/>
              </a:rPr>
              <a:t>DE</a:t>
            </a:r>
            <a:r>
              <a:rPr sz="2400" b="1" spc="5" dirty="0">
                <a:latin typeface="Comic Sans MS"/>
                <a:cs typeface="Comic Sans MS"/>
              </a:rPr>
              <a:t> </a:t>
            </a:r>
            <a:r>
              <a:rPr sz="2400" b="1" spc="-5" dirty="0">
                <a:latin typeface="Comic Sans MS"/>
                <a:cs typeface="Comic Sans MS"/>
              </a:rPr>
              <a:t>PROTECCION</a:t>
            </a:r>
            <a:r>
              <a:rPr sz="2400" b="1" spc="5" dirty="0">
                <a:latin typeface="Comic Sans MS"/>
                <a:cs typeface="Comic Sans MS"/>
              </a:rPr>
              <a:t> </a:t>
            </a:r>
            <a:r>
              <a:rPr sz="2400" b="1" spc="-5" dirty="0">
                <a:latin typeface="Comic Sans MS"/>
                <a:cs typeface="Comic Sans MS"/>
              </a:rPr>
              <a:t>DEDICADOS</a:t>
            </a:r>
            <a:r>
              <a:rPr sz="2400" b="1" spc="5" dirty="0">
                <a:latin typeface="Comic Sans MS"/>
                <a:cs typeface="Comic Sans MS"/>
              </a:rPr>
              <a:t> </a:t>
            </a:r>
            <a:r>
              <a:rPr sz="2400" b="1" spc="-5" dirty="0">
                <a:latin typeface="Comic Sans MS"/>
                <a:cs typeface="Comic Sans MS"/>
              </a:rPr>
              <a:t>PARA</a:t>
            </a:r>
            <a:r>
              <a:rPr lang="es-AR" sz="2400" b="1" spc="-5" dirty="0">
                <a:latin typeface="Comic Sans MS"/>
                <a:cs typeface="Comic Sans MS"/>
              </a:rPr>
              <a:t> </a:t>
            </a:r>
            <a:r>
              <a:rPr sz="2400" b="1" spc="-5" dirty="0">
                <a:latin typeface="Comic Sans MS"/>
                <a:cs typeface="Comic Sans MS"/>
              </a:rPr>
              <a:t>DETECTAR</a:t>
            </a:r>
            <a:r>
              <a:rPr sz="2400" b="1" dirty="0">
                <a:latin typeface="Comic Sans MS"/>
                <a:cs typeface="Comic Sans MS"/>
              </a:rPr>
              <a:t> </a:t>
            </a:r>
            <a:r>
              <a:rPr sz="2400" b="1" spc="-5" dirty="0">
                <a:latin typeface="Comic Sans MS"/>
                <a:cs typeface="Comic Sans MS"/>
              </a:rPr>
              <a:t>ARQUEOS</a:t>
            </a:r>
            <a:r>
              <a:rPr sz="2400" b="1" dirty="0">
                <a:latin typeface="Comic Sans MS"/>
                <a:cs typeface="Comic Sans MS"/>
              </a:rPr>
              <a:t> </a:t>
            </a:r>
            <a:r>
              <a:rPr sz="2400" b="1" spc="-5" dirty="0">
                <a:latin typeface="Comic Sans MS"/>
                <a:cs typeface="Comic Sans MS"/>
              </a:rPr>
              <a:t>DEL</a:t>
            </a:r>
            <a:r>
              <a:rPr sz="2400" b="1" spc="5" dirty="0">
                <a:latin typeface="Comic Sans MS"/>
                <a:cs typeface="Comic Sans MS"/>
              </a:rPr>
              <a:t> </a:t>
            </a:r>
            <a:r>
              <a:rPr sz="2400" b="1" spc="-5" dirty="0">
                <a:latin typeface="Comic Sans MS"/>
                <a:cs typeface="Comic Sans MS"/>
              </a:rPr>
              <a:t>INTERRUPTOR</a:t>
            </a:r>
            <a:r>
              <a:rPr sz="2400" b="1" dirty="0">
                <a:latin typeface="Comic Sans MS"/>
                <a:cs typeface="Comic Sans MS"/>
              </a:rPr>
              <a:t> </a:t>
            </a:r>
            <a:r>
              <a:rPr sz="2400" b="1" spc="-5" dirty="0">
                <a:latin typeface="Comic Sans MS"/>
                <a:cs typeface="Comic Sans MS"/>
              </a:rPr>
              <a:t>DEL</a:t>
            </a:r>
            <a:r>
              <a:rPr lang="es-AR" sz="2400" b="1" spc="-5" dirty="0">
                <a:latin typeface="Comic Sans MS"/>
                <a:cs typeface="Comic Sans MS"/>
              </a:rPr>
              <a:t> </a:t>
            </a:r>
            <a:r>
              <a:rPr sz="2400" b="1" spc="-5" dirty="0">
                <a:latin typeface="Comic Sans MS"/>
                <a:cs typeface="Comic Sans MS"/>
              </a:rPr>
              <a:t>GENERADOR</a:t>
            </a:r>
            <a:endParaRPr sz="2400" dirty="0">
              <a:latin typeface="Comic Sans MS"/>
              <a:cs typeface="Comic Sans MS"/>
            </a:endParaRPr>
          </a:p>
          <a:p>
            <a:pPr algn="just">
              <a:spcBef>
                <a:spcPts val="15"/>
              </a:spcBef>
            </a:pPr>
            <a:endParaRPr sz="2400" dirty="0">
              <a:latin typeface="Comic Sans MS"/>
              <a:cs typeface="Comic Sans MS"/>
            </a:endParaRPr>
          </a:p>
          <a:p>
            <a:pPr marL="12700" marR="5080" algn="just"/>
            <a:r>
              <a:rPr sz="2400" spc="-5" dirty="0">
                <a:latin typeface="Comic Sans MS"/>
                <a:cs typeface="Comic Sans MS"/>
              </a:rPr>
              <a:t>Para el arqueo de un polo del interruptor de alta </a:t>
            </a:r>
            <a:r>
              <a:rPr sz="2400" spc="-5" dirty="0" err="1">
                <a:latin typeface="Comic Sans MS"/>
                <a:cs typeface="Comic Sans MS"/>
              </a:rPr>
              <a:t>tensión</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del generador, redispararlo no desenergizará la </a:t>
            </a:r>
            <a:r>
              <a:rPr sz="2400" spc="-5" dirty="0" err="1">
                <a:latin typeface="Comic Sans MS"/>
                <a:cs typeface="Comic Sans MS"/>
              </a:rPr>
              <a:t>máquina</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La iniciación del relé de falla de interruptor es </a:t>
            </a:r>
            <a:r>
              <a:rPr sz="2400" spc="-5" dirty="0" err="1">
                <a:latin typeface="Comic Sans MS"/>
                <a:cs typeface="Comic Sans MS"/>
              </a:rPr>
              <a:t>requerida</a:t>
            </a:r>
            <a:r>
              <a:rPr lang="es-AR" sz="2400" spc="-5" dirty="0">
                <a:latin typeface="Comic Sans MS"/>
                <a:cs typeface="Comic Sans MS"/>
              </a:rPr>
              <a:t> </a:t>
            </a:r>
            <a:r>
              <a:rPr sz="2400" spc="-5" dirty="0">
                <a:latin typeface="Comic Sans MS"/>
                <a:cs typeface="Comic Sans MS"/>
              </a:rPr>
              <a:t>para disparo local adicional y posiblemente el </a:t>
            </a:r>
            <a:r>
              <a:rPr sz="2400" spc="-5" dirty="0" err="1">
                <a:latin typeface="Comic Sans MS"/>
                <a:cs typeface="Comic Sans MS"/>
              </a:rPr>
              <a:t>disparo</a:t>
            </a:r>
            <a:r>
              <a:rPr sz="2400" spc="-5" dirty="0">
                <a:latin typeface="Comic Sans MS"/>
                <a:cs typeface="Comic Sans MS"/>
              </a:rPr>
              <a:t> de</a:t>
            </a:r>
            <a:r>
              <a:rPr lang="es-AR" sz="2400" spc="-5"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interruptores</a:t>
            </a:r>
            <a:r>
              <a:rPr sz="2400" dirty="0">
                <a:latin typeface="Comic Sans MS"/>
                <a:cs typeface="Comic Sans MS"/>
              </a:rPr>
              <a:t> </a:t>
            </a:r>
            <a:r>
              <a:rPr sz="2400" spc="-5" dirty="0">
                <a:latin typeface="Comic Sans MS"/>
                <a:cs typeface="Comic Sans MS"/>
              </a:rPr>
              <a:t>remotos</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err="1">
                <a:latin typeface="Comic Sans MS"/>
                <a:cs typeface="Comic Sans MS"/>
              </a:rPr>
              <a:t>desenergizar</a:t>
            </a:r>
            <a:r>
              <a:rPr sz="2400" dirty="0">
                <a:latin typeface="Comic Sans MS"/>
                <a:cs typeface="Comic Sans MS"/>
              </a:rPr>
              <a:t> </a:t>
            </a:r>
            <a:r>
              <a:rPr sz="2400" spc="-5" dirty="0">
                <a:latin typeface="Comic Sans MS"/>
                <a:cs typeface="Comic Sans MS"/>
              </a:rPr>
              <a:t>al</a:t>
            </a:r>
            <a:r>
              <a:rPr lang="es-AR" sz="2400" spc="-5" dirty="0">
                <a:latin typeface="Comic Sans MS"/>
                <a:cs typeface="Comic Sans MS"/>
              </a:rPr>
              <a:t> </a:t>
            </a:r>
            <a:r>
              <a:rPr sz="2400" spc="-5" dirty="0" err="1">
                <a:latin typeface="Comic Sans MS"/>
                <a:cs typeface="Comic Sans MS"/>
              </a:rPr>
              <a:t>generador</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Algunos de los esquemas </a:t>
            </a:r>
            <a:r>
              <a:rPr sz="2400" spc="-5" dirty="0" err="1">
                <a:latin typeface="Comic Sans MS"/>
                <a:cs typeface="Comic Sans MS"/>
              </a:rPr>
              <a:t>discutidos</a:t>
            </a:r>
            <a:r>
              <a:rPr sz="2400" spc="-5" dirty="0">
                <a:latin typeface="Comic Sans MS"/>
                <a:cs typeface="Comic Sans MS"/>
              </a:rPr>
              <a:t> antes</a:t>
            </a:r>
            <a:r>
              <a:rPr lang="es-AR" sz="2400" spc="-5" dirty="0">
                <a:latin typeface="Comic Sans MS"/>
                <a:cs typeface="Comic Sans MS"/>
              </a:rPr>
              <a:t> </a:t>
            </a:r>
            <a:r>
              <a:rPr sz="2400" spc="-5" dirty="0" err="1">
                <a:latin typeface="Comic Sans MS"/>
                <a:cs typeface="Comic Sans MS"/>
              </a:rPr>
              <a:t>pueden</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ajustados</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detectar</a:t>
            </a:r>
            <a:r>
              <a:rPr sz="2400" dirty="0">
                <a:latin typeface="Comic Sans MS"/>
                <a:cs typeface="Comic Sans MS"/>
              </a:rPr>
              <a:t> </a:t>
            </a:r>
            <a:r>
              <a:rPr sz="2400" spc="-5" dirty="0" err="1">
                <a:latin typeface="Comic Sans MS"/>
                <a:cs typeface="Comic Sans MS"/>
              </a:rPr>
              <a:t>arqueos</a:t>
            </a:r>
            <a:r>
              <a:rPr sz="2400" dirty="0">
                <a:latin typeface="Comic Sans MS"/>
                <a:cs typeface="Comic Sans MS"/>
              </a:rPr>
              <a:t> </a:t>
            </a:r>
            <a:r>
              <a:rPr sz="2400" spc="-5" dirty="0">
                <a:latin typeface="Comic Sans MS"/>
                <a:cs typeface="Comic Sans MS"/>
              </a:rPr>
              <a:t>del</a:t>
            </a:r>
            <a:r>
              <a:rPr lang="es-AR" sz="2400" spc="-5" dirty="0">
                <a:latin typeface="Comic Sans MS"/>
                <a:cs typeface="Comic Sans MS"/>
              </a:rPr>
              <a:t> </a:t>
            </a:r>
            <a:r>
              <a:rPr sz="2400" spc="-5" dirty="0" err="1">
                <a:latin typeface="Comic Sans MS"/>
                <a:cs typeface="Comic Sans MS"/>
              </a:rPr>
              <a:t>interruptor</a:t>
            </a:r>
            <a:r>
              <a:rPr sz="2400" spc="-5" dirty="0">
                <a:latin typeface="Comic Sans MS"/>
                <a:cs typeface="Comic Sans MS"/>
              </a:rPr>
              <a:t> y proporcionar protección en conjunto con la</a:t>
            </a:r>
            <a:r>
              <a:rPr lang="es-AR" sz="2400" spc="-5" dirty="0">
                <a:latin typeface="Comic Sans MS"/>
                <a:cs typeface="Comic Sans MS"/>
              </a:rPr>
              <a:t> </a:t>
            </a:r>
            <a:r>
              <a:rPr sz="2400" spc="-5" dirty="0" err="1">
                <a:latin typeface="Comic Sans MS"/>
                <a:cs typeface="Comic Sans MS"/>
              </a:rPr>
              <a:t>protección</a:t>
            </a:r>
            <a:r>
              <a:rPr sz="2400" spc="-5" dirty="0">
                <a:latin typeface="Comic Sans MS"/>
                <a:cs typeface="Comic Sans MS"/>
              </a:rPr>
              <a:t> de falla de interruptor del generador.</a:t>
            </a:r>
            <a:r>
              <a:rPr sz="2400" dirty="0">
                <a:latin typeface="Comic Sans MS"/>
                <a:cs typeface="Comic Sans MS"/>
              </a:rPr>
              <a:t> </a:t>
            </a:r>
            <a:r>
              <a:rPr sz="2400" spc="-5" dirty="0" err="1">
                <a:latin typeface="Comic Sans MS"/>
                <a:cs typeface="Comic Sans MS"/>
              </a:rPr>
              <a:t>Otros</a:t>
            </a:r>
            <a:r>
              <a:rPr lang="es-AR" sz="2400" spc="-5" dirty="0">
                <a:latin typeface="Comic Sans MS"/>
                <a:cs typeface="Comic Sans MS"/>
              </a:rPr>
              <a:t> </a:t>
            </a:r>
            <a:r>
              <a:rPr sz="2400" spc="-5" dirty="0" err="1">
                <a:latin typeface="Comic Sans MS"/>
                <a:cs typeface="Comic Sans MS"/>
              </a:rPr>
              <a:t>esquemas</a:t>
            </a:r>
            <a:r>
              <a:rPr sz="2400" dirty="0">
                <a:latin typeface="Comic Sans MS"/>
                <a:cs typeface="Comic Sans MS"/>
              </a:rPr>
              <a:t> </a:t>
            </a:r>
            <a:r>
              <a:rPr sz="2400" spc="-5" dirty="0">
                <a:latin typeface="Comic Sans MS"/>
                <a:cs typeface="Comic Sans MS"/>
              </a:rPr>
              <a:t>son</a:t>
            </a:r>
            <a:r>
              <a:rPr sz="2400" dirty="0">
                <a:latin typeface="Comic Sans MS"/>
                <a:cs typeface="Comic Sans MS"/>
              </a:rPr>
              <a:t> </a:t>
            </a:r>
            <a:r>
              <a:rPr sz="2400" spc="-5" dirty="0">
                <a:latin typeface="Comic Sans MS"/>
                <a:cs typeface="Comic Sans MS"/>
              </a:rPr>
              <a:t>inoperativos</a:t>
            </a:r>
            <a:r>
              <a:rPr sz="2400" dirty="0">
                <a:latin typeface="Comic Sans MS"/>
                <a:cs typeface="Comic Sans MS"/>
              </a:rPr>
              <a:t> </a:t>
            </a:r>
            <a:r>
              <a:rPr sz="2400" spc="-5" dirty="0">
                <a:latin typeface="Comic Sans MS"/>
                <a:cs typeface="Comic Sans MS"/>
              </a:rPr>
              <a:t>cuando</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err="1">
                <a:latin typeface="Comic Sans MS"/>
                <a:cs typeface="Comic Sans MS"/>
              </a:rPr>
              <a:t>generador</a:t>
            </a:r>
            <a:r>
              <a:rPr sz="2400" spc="254" dirty="0">
                <a:latin typeface="Comic Sans MS"/>
                <a:cs typeface="Comic Sans MS"/>
              </a:rPr>
              <a:t> </a:t>
            </a:r>
            <a:r>
              <a:rPr sz="2400" spc="-5" dirty="0" err="1">
                <a:latin typeface="Comic Sans MS"/>
                <a:cs typeface="Comic Sans MS"/>
              </a:rPr>
              <a:t>está</a:t>
            </a:r>
            <a:r>
              <a:rPr lang="es-AR" sz="2400" spc="-5" dirty="0">
                <a:latin typeface="Comic Sans MS"/>
                <a:cs typeface="Comic Sans MS"/>
              </a:rPr>
              <a:t> </a:t>
            </a:r>
            <a:r>
              <a:rPr sz="2400" spc="-5" dirty="0" err="1">
                <a:latin typeface="Comic Sans MS"/>
                <a:cs typeface="Comic Sans MS"/>
              </a:rPr>
              <a:t>cerca</a:t>
            </a:r>
            <a:r>
              <a:rPr sz="2400" spc="-5" dirty="0">
                <a:latin typeface="Comic Sans MS"/>
                <a:cs typeface="Comic Sans MS"/>
              </a:rPr>
              <a:t> de su velocidad y tensión nominales antes de la</a:t>
            </a:r>
            <a:r>
              <a:rPr lang="es-AR" sz="2400" spc="-5" dirty="0">
                <a:latin typeface="Comic Sans MS"/>
                <a:cs typeface="Comic Sans MS"/>
              </a:rPr>
              <a:t> </a:t>
            </a:r>
            <a:r>
              <a:rPr sz="2400" spc="-5" dirty="0" err="1">
                <a:latin typeface="Comic Sans MS"/>
                <a:cs typeface="Comic Sans MS"/>
              </a:rPr>
              <a:t>sincronización</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deben</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err="1">
                <a:latin typeface="Comic Sans MS"/>
                <a:cs typeface="Comic Sans MS"/>
              </a:rPr>
              <a:t>complementados</a:t>
            </a:r>
            <a:r>
              <a:rPr sz="2400" dirty="0">
                <a:latin typeface="Comic Sans MS"/>
                <a:cs typeface="Comic Sans MS"/>
              </a:rPr>
              <a:t> </a:t>
            </a:r>
            <a:r>
              <a:rPr sz="2400" spc="-5" dirty="0">
                <a:latin typeface="Comic Sans MS"/>
                <a:cs typeface="Comic Sans MS"/>
              </a:rPr>
              <a:t>con</a:t>
            </a:r>
            <a:r>
              <a:rPr lang="es-AR" sz="2400" spc="-5" dirty="0">
                <a:latin typeface="Comic Sans MS"/>
                <a:cs typeface="Comic Sans MS"/>
              </a:rPr>
              <a:t> </a:t>
            </a:r>
            <a:r>
              <a:rPr sz="2400" spc="-5" dirty="0" err="1">
                <a:latin typeface="Comic Sans MS"/>
                <a:cs typeface="Comic Sans MS"/>
              </a:rPr>
              <a:t>protección</a:t>
            </a:r>
            <a:r>
              <a:rPr sz="2400" spc="-5" dirty="0">
                <a:latin typeface="Comic Sans MS"/>
                <a:cs typeface="Comic Sans MS"/>
              </a:rPr>
              <a:t> </a:t>
            </a:r>
            <a:r>
              <a:rPr sz="2400" spc="-5" dirty="0" err="1">
                <a:latin typeface="Comic Sans MS"/>
                <a:cs typeface="Comic Sans MS"/>
              </a:rPr>
              <a:t>adicional</a:t>
            </a:r>
            <a:r>
              <a:rPr sz="2400" spc="-5" dirty="0">
                <a:latin typeface="Comic Sans MS"/>
                <a:cs typeface="Comic Sans MS"/>
              </a:rPr>
              <a:t>.</a:t>
            </a:r>
            <a:endParaRPr lang="en-US" sz="2400" spc="-5" dirty="0">
              <a:latin typeface="Comic Sans MS"/>
              <a:cs typeface="Comic Sans MS"/>
            </a:endParaRPr>
          </a:p>
          <a:p>
            <a:pPr marL="12700" marR="5080" algn="just"/>
            <a:r>
              <a:rPr lang="es-MX" sz="2400" spc="-5" dirty="0">
                <a:latin typeface="Comic Sans MS"/>
                <a:cs typeface="Comic Sans MS"/>
              </a:rPr>
              <a:t>Corrientes desbalanceadas asociadas con el arqueo del interruptor generalmente causaran que opere el relé de secuencia negativa.</a:t>
            </a:r>
            <a:r>
              <a:rPr lang="es-MX" sz="2400" spc="254" dirty="0">
                <a:latin typeface="Comic Sans MS"/>
                <a:cs typeface="Comic Sans MS"/>
              </a:rPr>
              <a:t> </a:t>
            </a:r>
            <a:r>
              <a:rPr lang="es-MX" sz="2400" spc="-5" dirty="0">
                <a:latin typeface="Comic Sans MS"/>
                <a:cs typeface="Comic Sans MS"/>
              </a:rPr>
              <a:t>La falla de interruptor será iniciada si</a:t>
            </a:r>
            <a:r>
              <a:rPr lang="es-MX" sz="2400" spc="254"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a:latin typeface="Comic Sans MS"/>
                <a:cs typeface="Comic Sans MS"/>
              </a:rPr>
              <a:t>detectores de corriente de falla de interruptor son</a:t>
            </a:r>
            <a:r>
              <a:rPr lang="es-MX" sz="2400" spc="135" dirty="0">
                <a:latin typeface="Comic Sans MS"/>
                <a:cs typeface="Comic Sans MS"/>
              </a:rPr>
              <a:t> </a:t>
            </a:r>
            <a:r>
              <a:rPr lang="es-MX" sz="2400" spc="-5" dirty="0">
                <a:latin typeface="Comic Sans MS"/>
                <a:cs typeface="Comic Sans MS"/>
              </a:rPr>
              <a:t>ajustados</a:t>
            </a:r>
            <a:r>
              <a:rPr lang="es-MX" sz="2400" spc="135" dirty="0">
                <a:latin typeface="Comic Sans MS"/>
                <a:cs typeface="Comic Sans MS"/>
              </a:rPr>
              <a:t> </a:t>
            </a:r>
            <a:r>
              <a:rPr lang="es-MX" sz="2400" spc="-5" dirty="0">
                <a:latin typeface="Comic Sans MS"/>
                <a:cs typeface="Comic Sans MS"/>
              </a:rPr>
              <a:t>con</a:t>
            </a:r>
            <a:r>
              <a:rPr lang="es-MX" sz="2400" spc="135" dirty="0">
                <a:latin typeface="Comic Sans MS"/>
                <a:cs typeface="Comic Sans MS"/>
              </a:rPr>
              <a:t> </a:t>
            </a:r>
            <a:r>
              <a:rPr lang="es-MX" sz="2400" spc="-5" dirty="0">
                <a:latin typeface="Comic Sans MS"/>
                <a:cs typeface="Comic Sans MS"/>
              </a:rPr>
              <a:t>suficiente</a:t>
            </a:r>
            <a:r>
              <a:rPr lang="es-MX" sz="2400" spc="120" dirty="0">
                <a:latin typeface="Comic Sans MS"/>
                <a:cs typeface="Comic Sans MS"/>
              </a:rPr>
              <a:t> </a:t>
            </a:r>
            <a:r>
              <a:rPr lang="es-MX" sz="2400" spc="-5" dirty="0">
                <a:latin typeface="Comic Sans MS"/>
                <a:cs typeface="Comic Sans MS"/>
              </a:rPr>
              <a:t>sensibilidad</a:t>
            </a:r>
            <a:r>
              <a:rPr lang="es-MX" sz="2400" spc="125" dirty="0">
                <a:latin typeface="Comic Sans MS"/>
                <a:cs typeface="Comic Sans MS"/>
              </a:rPr>
              <a:t> </a:t>
            </a:r>
            <a:r>
              <a:rPr lang="es-MX" sz="2400" spc="-5" dirty="0">
                <a:latin typeface="Comic Sans MS"/>
                <a:cs typeface="Comic Sans MS"/>
              </a:rPr>
              <a:t>para</a:t>
            </a:r>
            <a:r>
              <a:rPr lang="es-MX" sz="2400" spc="130" dirty="0">
                <a:latin typeface="Comic Sans MS"/>
                <a:cs typeface="Comic Sans MS"/>
              </a:rPr>
              <a:t> </a:t>
            </a:r>
            <a:r>
              <a:rPr lang="es-MX" sz="2400" spc="-5" dirty="0">
                <a:latin typeface="Comic Sans MS"/>
                <a:cs typeface="Comic Sans MS"/>
              </a:rPr>
              <a:t>detectar la situación.</a:t>
            </a:r>
            <a:r>
              <a:rPr lang="es-MX" sz="2400" dirty="0">
                <a:latin typeface="Comic Sans MS"/>
                <a:cs typeface="Comic Sans MS"/>
              </a:rPr>
              <a:t> </a:t>
            </a:r>
            <a:r>
              <a:rPr lang="es-MX" sz="2400" spc="-5" dirty="0">
                <a:latin typeface="Comic Sans MS"/>
                <a:cs typeface="Comic Sans MS"/>
              </a:rPr>
              <a:t>A continuación describiremos los esquemas diseñados</a:t>
            </a:r>
            <a:r>
              <a:rPr lang="es-MX" sz="2400" dirty="0">
                <a:latin typeface="Comic Sans MS"/>
                <a:cs typeface="Comic Sans MS"/>
              </a:rPr>
              <a:t> </a:t>
            </a:r>
            <a:r>
              <a:rPr lang="es-MX" sz="2400" spc="-5" dirty="0">
                <a:latin typeface="Comic Sans MS"/>
                <a:cs typeface="Comic Sans MS"/>
              </a:rPr>
              <a:t>específicamente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rápida</a:t>
            </a:r>
            <a:r>
              <a:rPr lang="es-MX" sz="2400" dirty="0">
                <a:latin typeface="Comic Sans MS"/>
                <a:cs typeface="Comic Sans MS"/>
              </a:rPr>
              <a:t> </a:t>
            </a:r>
            <a:r>
              <a:rPr lang="es-MX" sz="2400" spc="-5" dirty="0">
                <a:latin typeface="Comic Sans MS"/>
                <a:cs typeface="Comic Sans MS"/>
              </a:rPr>
              <a:t>detección</a:t>
            </a:r>
            <a:r>
              <a:rPr lang="es-MX" sz="2400" dirty="0">
                <a:latin typeface="Comic Sans MS"/>
                <a:cs typeface="Comic Sans MS"/>
              </a:rPr>
              <a:t> </a:t>
            </a:r>
            <a:r>
              <a:rPr lang="es-MX" sz="2400" spc="-5" dirty="0">
                <a:latin typeface="Comic Sans MS"/>
                <a:cs typeface="Comic Sans MS"/>
              </a:rPr>
              <a:t>y aislamiento</a:t>
            </a:r>
            <a:r>
              <a:rPr lang="es-MX" sz="2400" spc="5"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esta</a:t>
            </a:r>
            <a:r>
              <a:rPr lang="es-MX" sz="2400" spc="10" dirty="0">
                <a:latin typeface="Comic Sans MS"/>
                <a:cs typeface="Comic Sans MS"/>
              </a:rPr>
              <a:t> </a:t>
            </a:r>
            <a:r>
              <a:rPr lang="es-MX" sz="2400" spc="-5" dirty="0">
                <a:latin typeface="Comic Sans MS"/>
                <a:cs typeface="Comic Sans MS"/>
              </a:rPr>
              <a:t>forma</a:t>
            </a:r>
            <a:r>
              <a:rPr lang="es-MX" sz="2400" spc="5" dirty="0">
                <a:latin typeface="Comic Sans MS"/>
                <a:cs typeface="Comic Sans MS"/>
              </a:rPr>
              <a:t> </a:t>
            </a:r>
            <a:r>
              <a:rPr lang="es-MX" sz="2400" spc="-5" dirty="0">
                <a:latin typeface="Comic Sans MS"/>
                <a:cs typeface="Comic Sans MS"/>
              </a:rPr>
              <a:t>única</a:t>
            </a:r>
            <a:r>
              <a:rPr lang="es-MX" sz="2400" spc="10"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falla</a:t>
            </a:r>
            <a:r>
              <a:rPr lang="es-MX" sz="2400" spc="1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interruptor.</a:t>
            </a:r>
            <a:endParaRPr lang="es-MX" sz="2400" dirty="0">
              <a:latin typeface="Comic Sans MS"/>
              <a:cs typeface="Comic Sans MS"/>
            </a:endParaRPr>
          </a:p>
          <a:p>
            <a:pPr marL="12700" marR="5080" algn="just">
              <a:lnSpc>
                <a:spcPct val="116100"/>
              </a:lnSpc>
            </a:pPr>
            <a:endParaRPr sz="900" dirty="0">
              <a:latin typeface="Comic Sans MS"/>
              <a:cs typeface="Comic Sans MS"/>
            </a:endParaRP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06400" y="455991"/>
            <a:ext cx="9677400" cy="6601679"/>
          </a:xfrm>
          <a:prstGeom prst="rect">
            <a:avLst/>
          </a:prstGeom>
        </p:spPr>
        <p:txBody>
          <a:bodyPr vert="horz" wrap="square" lIns="0" tIns="12700" rIns="0" bIns="0" rtlCol="0">
            <a:spAutoFit/>
          </a:bodyPr>
          <a:lstStyle/>
          <a:p>
            <a:pPr marL="12700" marR="5715" algn="just"/>
            <a:r>
              <a:rPr sz="2400" b="1" spc="-5" dirty="0">
                <a:latin typeface="Comic Sans MS"/>
                <a:cs typeface="Comic Sans MS"/>
              </a:rPr>
              <a:t>ESQUEMA</a:t>
            </a:r>
            <a:r>
              <a:rPr sz="2400" b="1" dirty="0">
                <a:latin typeface="Comic Sans MS"/>
                <a:cs typeface="Comic Sans MS"/>
              </a:rPr>
              <a:t> </a:t>
            </a:r>
            <a:r>
              <a:rPr lang="es-AR" sz="2400" b="1" spc="-5" dirty="0">
                <a:latin typeface="Comic Sans MS"/>
                <a:cs typeface="Comic Sans MS"/>
              </a:rPr>
              <a:t>MODIFICADO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FALLA</a:t>
            </a:r>
            <a:r>
              <a:rPr sz="2400" b="1" dirty="0">
                <a:latin typeface="Comic Sans MS"/>
                <a:cs typeface="Comic Sans MS"/>
              </a:rPr>
              <a:t> </a:t>
            </a:r>
            <a:r>
              <a:rPr sz="2400" b="1" spc="-5" dirty="0">
                <a:latin typeface="Comic Sans MS"/>
                <a:cs typeface="Comic Sans MS"/>
              </a:rPr>
              <a:t>DE</a:t>
            </a:r>
            <a:r>
              <a:rPr sz="2400" b="1" dirty="0">
                <a:latin typeface="Comic Sans MS"/>
                <a:cs typeface="Comic Sans MS"/>
              </a:rPr>
              <a:t> </a:t>
            </a:r>
            <a:r>
              <a:rPr sz="2400" b="1" spc="-5" dirty="0">
                <a:latin typeface="Comic Sans MS"/>
                <a:cs typeface="Comic Sans MS"/>
              </a:rPr>
              <a:t>INTERRUPTOR</a:t>
            </a:r>
            <a:endParaRPr lang="en-US" sz="2400" b="1" spc="-5" dirty="0">
              <a:latin typeface="Comic Sans MS"/>
              <a:cs typeface="Comic Sans MS"/>
            </a:endParaRPr>
          </a:p>
          <a:p>
            <a:pPr marL="12700" marR="5715" algn="just"/>
            <a:endParaRPr lang="es-AR" sz="2400" b="1" spc="-5" dirty="0">
              <a:latin typeface="Comic Sans MS"/>
              <a:cs typeface="Comic Sans MS"/>
            </a:endParaRPr>
          </a:p>
          <a:p>
            <a:pPr marL="12700" marR="5715" algn="just"/>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método</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acelerar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detección</a:t>
            </a:r>
            <a:r>
              <a:rPr lang="es-MX" sz="2400" spc="254"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un arqueo</a:t>
            </a:r>
            <a:r>
              <a:rPr lang="es-MX" sz="2400" spc="135" dirty="0">
                <a:latin typeface="Comic Sans MS"/>
                <a:cs typeface="Comic Sans MS"/>
              </a:rPr>
              <a:t> </a:t>
            </a:r>
            <a:r>
              <a:rPr lang="es-MX" sz="2400" spc="-5" dirty="0">
                <a:latin typeface="Comic Sans MS"/>
                <a:cs typeface="Comic Sans MS"/>
              </a:rPr>
              <a:t>de</a:t>
            </a:r>
            <a:r>
              <a:rPr lang="es-MX" sz="2400" spc="135" dirty="0">
                <a:latin typeface="Comic Sans MS"/>
                <a:cs typeface="Comic Sans MS"/>
              </a:rPr>
              <a:t> </a:t>
            </a:r>
            <a:r>
              <a:rPr lang="es-MX" sz="2400" spc="-5" dirty="0">
                <a:latin typeface="Comic Sans MS"/>
                <a:cs typeface="Comic Sans MS"/>
              </a:rPr>
              <a:t>interruptor</a:t>
            </a:r>
            <a:r>
              <a:rPr lang="es-MX" sz="2400" spc="130" dirty="0">
                <a:latin typeface="Comic Sans MS"/>
                <a:cs typeface="Comic Sans MS"/>
              </a:rPr>
              <a:t> </a:t>
            </a:r>
            <a:r>
              <a:rPr lang="es-MX" sz="2400" spc="-5" dirty="0">
                <a:latin typeface="Comic Sans MS"/>
                <a:cs typeface="Comic Sans MS"/>
              </a:rPr>
              <a:t>es</a:t>
            </a:r>
            <a:r>
              <a:rPr lang="es-MX" sz="2400" spc="130" dirty="0">
                <a:latin typeface="Comic Sans MS"/>
                <a:cs typeface="Comic Sans MS"/>
              </a:rPr>
              <a:t> </a:t>
            </a:r>
            <a:r>
              <a:rPr lang="es-MX" sz="2400" spc="-5" dirty="0">
                <a:latin typeface="Comic Sans MS"/>
                <a:cs typeface="Comic Sans MS"/>
              </a:rPr>
              <a:t>modificar</a:t>
            </a:r>
            <a:r>
              <a:rPr lang="es-MX" sz="2400" spc="130" dirty="0">
                <a:latin typeface="Comic Sans MS"/>
                <a:cs typeface="Comic Sans MS"/>
              </a:rPr>
              <a:t> </a:t>
            </a:r>
            <a:r>
              <a:rPr lang="es-MX" sz="2400" spc="-5" dirty="0">
                <a:latin typeface="Comic Sans MS"/>
                <a:cs typeface="Comic Sans MS"/>
              </a:rPr>
              <a:t>el</a:t>
            </a:r>
            <a:r>
              <a:rPr lang="es-MX" sz="2400" spc="130" dirty="0">
                <a:latin typeface="Comic Sans MS"/>
                <a:cs typeface="Comic Sans MS"/>
              </a:rPr>
              <a:t> </a:t>
            </a:r>
            <a:r>
              <a:rPr lang="es-MX" sz="2400" spc="-5" dirty="0">
                <a:latin typeface="Comic Sans MS"/>
                <a:cs typeface="Comic Sans MS"/>
              </a:rPr>
              <a:t>esquema</a:t>
            </a:r>
            <a:r>
              <a:rPr lang="es-MX" sz="2400" spc="130" dirty="0">
                <a:latin typeface="Comic Sans MS"/>
                <a:cs typeface="Comic Sans MS"/>
              </a:rPr>
              <a:t> </a:t>
            </a:r>
            <a:r>
              <a:rPr lang="es-MX" sz="2400" spc="-5" dirty="0">
                <a:latin typeface="Comic Sans MS"/>
                <a:cs typeface="Comic Sans MS"/>
              </a:rPr>
              <a:t>de</a:t>
            </a:r>
            <a:r>
              <a:rPr lang="es-MX" sz="2400" spc="130" dirty="0">
                <a:latin typeface="Comic Sans MS"/>
                <a:cs typeface="Comic Sans MS"/>
              </a:rPr>
              <a:t> </a:t>
            </a:r>
            <a:r>
              <a:rPr lang="es-MX" sz="2400" spc="-5" dirty="0">
                <a:latin typeface="Comic Sans MS"/>
                <a:cs typeface="Comic Sans MS"/>
              </a:rPr>
              <a:t>falla de interruptor como se muestra en la </a:t>
            </a:r>
            <a:r>
              <a:rPr lang="es-MX" sz="2400" b="1" spc="-5" dirty="0">
                <a:latin typeface="Comic Sans MS"/>
                <a:cs typeface="Comic Sans MS"/>
              </a:rPr>
              <a:t>figura 9.</a:t>
            </a:r>
            <a:r>
              <a:rPr lang="es-MX" sz="2400" b="1" spc="520" dirty="0">
                <a:latin typeface="Comic Sans MS"/>
                <a:cs typeface="Comic Sans MS"/>
              </a:rPr>
              <a:t> </a:t>
            </a:r>
            <a:r>
              <a:rPr lang="es-MX" sz="2400" spc="-5" dirty="0">
                <a:latin typeface="Comic Sans MS"/>
                <a:cs typeface="Comic Sans MS"/>
              </a:rPr>
              <a:t>Un relé de </a:t>
            </a:r>
            <a:r>
              <a:rPr lang="es-MX" sz="2400" spc="-5" dirty="0" err="1">
                <a:latin typeface="Comic Sans MS"/>
                <a:cs typeface="Comic Sans MS"/>
              </a:rPr>
              <a:t>sobrecorriente</a:t>
            </a:r>
            <a:r>
              <a:rPr lang="es-MX" sz="2400" spc="-5" dirty="0">
                <a:latin typeface="Comic Sans MS"/>
                <a:cs typeface="Comic Sans MS"/>
              </a:rPr>
              <a:t> instantáneo (50 N) es conectado en el neutro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transformador</a:t>
            </a:r>
            <a:r>
              <a:rPr lang="es-MX" sz="2400" dirty="0">
                <a:latin typeface="Comic Sans MS"/>
                <a:cs typeface="Comic Sans MS"/>
              </a:rPr>
              <a:t> </a:t>
            </a:r>
            <a:r>
              <a:rPr lang="es-MX" sz="2400" spc="-5" dirty="0">
                <a:latin typeface="Comic Sans MS"/>
                <a:cs typeface="Comic Sans MS"/>
              </a:rPr>
              <a:t>elevador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ajusta</a:t>
            </a:r>
            <a:r>
              <a:rPr lang="es-MX" sz="2400" dirty="0">
                <a:latin typeface="Comic Sans MS"/>
                <a:cs typeface="Comic Sans MS"/>
              </a:rPr>
              <a:t> </a:t>
            </a:r>
            <a:r>
              <a:rPr lang="es-MX" sz="2400" spc="-5" dirty="0">
                <a:latin typeface="Comic Sans MS"/>
                <a:cs typeface="Comic Sans MS"/>
              </a:rPr>
              <a:t>para responder a un arqueo de un polo del interruptor de alta tensión.</a:t>
            </a:r>
            <a:r>
              <a:rPr lang="es-MX" sz="2400" dirty="0">
                <a:latin typeface="Comic Sans MS"/>
                <a:cs typeface="Comic Sans MS"/>
              </a:rPr>
              <a:t> </a:t>
            </a:r>
            <a:r>
              <a:rPr lang="es-MX" sz="2400" spc="-5" dirty="0">
                <a:latin typeface="Comic Sans MS"/>
                <a:cs typeface="Comic Sans MS"/>
              </a:rPr>
              <a:t>La salida del relé es supervisada por el contacto “b”</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proporcionando</a:t>
            </a:r>
            <a:r>
              <a:rPr lang="es-MX" sz="2400" dirty="0">
                <a:latin typeface="Comic Sans MS"/>
                <a:cs typeface="Comic Sans MS"/>
              </a:rPr>
              <a:t> </a:t>
            </a:r>
            <a:r>
              <a:rPr lang="es-MX" sz="2400" spc="-5" dirty="0">
                <a:latin typeface="Comic Sans MS"/>
                <a:cs typeface="Comic Sans MS"/>
              </a:rPr>
              <a:t>un arranque</a:t>
            </a:r>
            <a:r>
              <a:rPr lang="es-MX" sz="2400" dirty="0">
                <a:latin typeface="Comic Sans MS"/>
                <a:cs typeface="Comic Sans MS"/>
              </a:rPr>
              <a:t> </a:t>
            </a:r>
            <a:r>
              <a:rPr lang="es-MX" sz="2400" spc="-5" dirty="0">
                <a:latin typeface="Comic Sans MS"/>
                <a:cs typeface="Comic Sans MS"/>
              </a:rPr>
              <a:t>auxiliar</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 Cuando el interruptor de generador está abierto y uno o dos</a:t>
            </a:r>
            <a:r>
              <a:rPr lang="es-MX" sz="2400" spc="150" dirty="0">
                <a:latin typeface="Comic Sans MS"/>
                <a:cs typeface="Comic Sans MS"/>
              </a:rPr>
              <a:t> </a:t>
            </a:r>
            <a:r>
              <a:rPr lang="es-MX" sz="2400" spc="-5" dirty="0">
                <a:latin typeface="Comic Sans MS"/>
                <a:cs typeface="Comic Sans MS"/>
              </a:rPr>
              <a:t>polos</a:t>
            </a:r>
            <a:r>
              <a:rPr lang="es-MX" sz="2400" spc="155" dirty="0">
                <a:latin typeface="Comic Sans MS"/>
                <a:cs typeface="Comic Sans MS"/>
              </a:rPr>
              <a:t> </a:t>
            </a:r>
            <a:r>
              <a:rPr lang="es-MX" sz="2400" spc="-5" dirty="0">
                <a:latin typeface="Comic Sans MS"/>
                <a:cs typeface="Comic Sans MS"/>
              </a:rPr>
              <a:t>arquean,</a:t>
            </a:r>
            <a:r>
              <a:rPr lang="es-MX" sz="2400" spc="155" dirty="0">
                <a:latin typeface="Comic Sans MS"/>
                <a:cs typeface="Comic Sans MS"/>
              </a:rPr>
              <a:t> </a:t>
            </a:r>
            <a:r>
              <a:rPr lang="es-MX" sz="2400" spc="-5" dirty="0">
                <a:latin typeface="Comic Sans MS"/>
                <a:cs typeface="Comic Sans MS"/>
              </a:rPr>
              <a:t>la</a:t>
            </a:r>
            <a:r>
              <a:rPr lang="es-MX" sz="2400" spc="155" dirty="0">
                <a:latin typeface="Comic Sans MS"/>
                <a:cs typeface="Comic Sans MS"/>
              </a:rPr>
              <a:t> </a:t>
            </a:r>
            <a:r>
              <a:rPr lang="es-MX" sz="2400" spc="-5" dirty="0">
                <a:latin typeface="Comic Sans MS"/>
                <a:cs typeface="Comic Sans MS"/>
              </a:rPr>
              <a:t>corriente</a:t>
            </a:r>
            <a:r>
              <a:rPr lang="es-MX" sz="2400" spc="155" dirty="0">
                <a:latin typeface="Comic Sans MS"/>
                <a:cs typeface="Comic Sans MS"/>
              </a:rPr>
              <a:t> </a:t>
            </a:r>
            <a:r>
              <a:rPr lang="es-MX" sz="2400" spc="-5" dirty="0">
                <a:latin typeface="Comic Sans MS"/>
                <a:cs typeface="Comic Sans MS"/>
              </a:rPr>
              <a:t>resultante</a:t>
            </a:r>
            <a:r>
              <a:rPr lang="es-MX" sz="2400" spc="155" dirty="0">
                <a:latin typeface="Comic Sans MS"/>
                <a:cs typeface="Comic Sans MS"/>
              </a:rPr>
              <a:t> </a:t>
            </a:r>
            <a:r>
              <a:rPr lang="es-MX" sz="2400" spc="-5" dirty="0">
                <a:latin typeface="Comic Sans MS"/>
                <a:cs typeface="Comic Sans MS"/>
              </a:rPr>
              <a:t>en</a:t>
            </a:r>
            <a:r>
              <a:rPr lang="es-MX" sz="2400" spc="155" dirty="0">
                <a:latin typeface="Comic Sans MS"/>
                <a:cs typeface="Comic Sans MS"/>
              </a:rPr>
              <a:t> </a:t>
            </a:r>
            <a:r>
              <a:rPr lang="es-MX" sz="2400" spc="-5" dirty="0">
                <a:latin typeface="Comic Sans MS"/>
                <a:cs typeface="Comic Sans MS"/>
              </a:rPr>
              <a:t>el</a:t>
            </a:r>
            <a:r>
              <a:rPr lang="es-MX" sz="2400" spc="145" dirty="0">
                <a:latin typeface="Comic Sans MS"/>
                <a:cs typeface="Comic Sans MS"/>
              </a:rPr>
              <a:t> </a:t>
            </a:r>
            <a:r>
              <a:rPr lang="es-MX" sz="2400" spc="-5" dirty="0">
                <a:latin typeface="Comic Sans MS"/>
                <a:cs typeface="Comic Sans MS"/>
              </a:rPr>
              <a:t>neutro del transformador es detectada por el relé 50 N sin el retardo asociado con el esquema de secuencia negativa o algunos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energización</a:t>
            </a:r>
            <a:r>
              <a:rPr lang="es-MX" sz="2400" dirty="0">
                <a:latin typeface="Comic Sans MS"/>
                <a:cs typeface="Comic Sans MS"/>
              </a:rPr>
              <a:t> </a:t>
            </a:r>
            <a:r>
              <a:rPr lang="es-MX" sz="2400" spc="-5" dirty="0">
                <a:latin typeface="Comic Sans MS"/>
                <a:cs typeface="Comic Sans MS"/>
              </a:rPr>
              <a:t>inadvertida descritos</a:t>
            </a:r>
            <a:r>
              <a:rPr lang="es-MX" sz="2400" dirty="0">
                <a:latin typeface="Comic Sans MS"/>
                <a:cs typeface="Comic Sans MS"/>
              </a:rPr>
              <a:t> </a:t>
            </a:r>
            <a:r>
              <a:rPr lang="es-MX" sz="2400" spc="-5" dirty="0">
                <a:latin typeface="Comic Sans MS"/>
                <a:cs typeface="Comic Sans MS"/>
              </a:rPr>
              <a:t>previamente.</a:t>
            </a:r>
            <a:r>
              <a:rPr lang="es-MX" sz="2400" dirty="0">
                <a:latin typeface="Comic Sans MS"/>
                <a:cs typeface="Comic Sans MS"/>
              </a:rPr>
              <a:t> </a:t>
            </a:r>
            <a:r>
              <a:rPr lang="es-MX" sz="2400" spc="-5" dirty="0">
                <a:latin typeface="Comic Sans MS"/>
                <a:cs typeface="Comic Sans MS"/>
              </a:rPr>
              <a:t>Los</a:t>
            </a:r>
            <a:r>
              <a:rPr lang="es-MX" sz="2400" spc="254" dirty="0">
                <a:latin typeface="Comic Sans MS"/>
                <a:cs typeface="Comic Sans MS"/>
              </a:rPr>
              <a:t> </a:t>
            </a:r>
            <a:r>
              <a:rPr lang="es-MX" sz="2400" spc="-5" dirty="0">
                <a:latin typeface="Comic Sans MS"/>
                <a:cs typeface="Comic Sans MS"/>
              </a:rPr>
              <a:t>detectores</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corriente (CD)</a:t>
            </a:r>
            <a:r>
              <a:rPr lang="es-MX" sz="2400" spc="190" dirty="0">
                <a:latin typeface="Comic Sans MS"/>
                <a:cs typeface="Comic Sans MS"/>
              </a:rPr>
              <a:t> </a:t>
            </a:r>
            <a:r>
              <a:rPr lang="es-MX" sz="2400" spc="-5" dirty="0">
                <a:latin typeface="Comic Sans MS"/>
                <a:cs typeface="Comic Sans MS"/>
              </a:rPr>
              <a:t>asociados</a:t>
            </a:r>
            <a:r>
              <a:rPr lang="es-MX" sz="2400" spc="195" dirty="0">
                <a:latin typeface="Comic Sans MS"/>
                <a:cs typeface="Comic Sans MS"/>
              </a:rPr>
              <a:t> </a:t>
            </a:r>
            <a:r>
              <a:rPr lang="es-MX" sz="2400" spc="-5" dirty="0">
                <a:latin typeface="Comic Sans MS"/>
                <a:cs typeface="Comic Sans MS"/>
              </a:rPr>
              <a:t>con</a:t>
            </a:r>
            <a:r>
              <a:rPr lang="es-MX" sz="2400" spc="195" dirty="0">
                <a:latin typeface="Comic Sans MS"/>
                <a:cs typeface="Comic Sans MS"/>
              </a:rPr>
              <a:t> </a:t>
            </a:r>
            <a:r>
              <a:rPr lang="es-MX" sz="2400" spc="-5" dirty="0">
                <a:latin typeface="Comic Sans MS"/>
                <a:cs typeface="Comic Sans MS"/>
              </a:rPr>
              <a:t>el</a:t>
            </a:r>
            <a:r>
              <a:rPr lang="es-MX" sz="2400" spc="190" dirty="0">
                <a:latin typeface="Comic Sans MS"/>
                <a:cs typeface="Comic Sans MS"/>
              </a:rPr>
              <a:t> </a:t>
            </a:r>
            <a:r>
              <a:rPr lang="es-MX" sz="2400" spc="-5" dirty="0">
                <a:latin typeface="Comic Sans MS"/>
                <a:cs typeface="Comic Sans MS"/>
              </a:rPr>
              <a:t>esquema</a:t>
            </a:r>
            <a:r>
              <a:rPr lang="es-MX" sz="2400" spc="195" dirty="0">
                <a:latin typeface="Comic Sans MS"/>
                <a:cs typeface="Comic Sans MS"/>
              </a:rPr>
              <a:t> </a:t>
            </a:r>
            <a:r>
              <a:rPr lang="es-MX" sz="2400" spc="-5" dirty="0">
                <a:latin typeface="Comic Sans MS"/>
                <a:cs typeface="Comic Sans MS"/>
              </a:rPr>
              <a:t>de</a:t>
            </a:r>
            <a:r>
              <a:rPr lang="es-MX" sz="2400" spc="185" dirty="0">
                <a:latin typeface="Comic Sans MS"/>
                <a:cs typeface="Comic Sans MS"/>
              </a:rPr>
              <a:t> </a:t>
            </a:r>
            <a:r>
              <a:rPr lang="es-MX" sz="2400" spc="-5" dirty="0">
                <a:latin typeface="Comic Sans MS"/>
                <a:cs typeface="Comic Sans MS"/>
              </a:rPr>
              <a:t>falla</a:t>
            </a:r>
            <a:r>
              <a:rPr lang="es-MX" sz="2400" spc="190" dirty="0">
                <a:latin typeface="Comic Sans MS"/>
                <a:cs typeface="Comic Sans MS"/>
              </a:rPr>
              <a:t> </a:t>
            </a:r>
            <a:r>
              <a:rPr lang="es-MX" sz="2400" spc="-5" dirty="0">
                <a:latin typeface="Comic Sans MS"/>
                <a:cs typeface="Comic Sans MS"/>
              </a:rPr>
              <a:t>de</a:t>
            </a:r>
            <a:r>
              <a:rPr lang="es-MX" sz="2400" spc="190" dirty="0">
                <a:latin typeface="Comic Sans MS"/>
                <a:cs typeface="Comic Sans MS"/>
              </a:rPr>
              <a:t> </a:t>
            </a:r>
            <a:r>
              <a:rPr lang="es-MX" sz="2400" spc="-5" dirty="0">
                <a:latin typeface="Comic Sans MS"/>
                <a:cs typeface="Comic Sans MS"/>
              </a:rPr>
              <a:t>interruptor deben</a:t>
            </a:r>
            <a:r>
              <a:rPr lang="es-MX" sz="2400" spc="75" dirty="0">
                <a:latin typeface="Comic Sans MS"/>
                <a:cs typeface="Comic Sans MS"/>
              </a:rPr>
              <a:t> </a:t>
            </a:r>
            <a:r>
              <a:rPr lang="es-MX" sz="2400" spc="-5" dirty="0">
                <a:latin typeface="Comic Sans MS"/>
                <a:cs typeface="Comic Sans MS"/>
              </a:rPr>
              <a:t>ser</a:t>
            </a:r>
            <a:r>
              <a:rPr lang="es-MX" sz="2400" spc="75" dirty="0">
                <a:latin typeface="Comic Sans MS"/>
                <a:cs typeface="Comic Sans MS"/>
              </a:rPr>
              <a:t> </a:t>
            </a:r>
            <a:r>
              <a:rPr lang="es-MX" sz="2400" spc="-5" dirty="0">
                <a:latin typeface="Comic Sans MS"/>
                <a:cs typeface="Comic Sans MS"/>
              </a:rPr>
              <a:t>ajustados</a:t>
            </a:r>
            <a:r>
              <a:rPr lang="es-MX" sz="2400" spc="75" dirty="0">
                <a:latin typeface="Comic Sans MS"/>
                <a:cs typeface="Comic Sans MS"/>
              </a:rPr>
              <a:t> </a:t>
            </a:r>
            <a:r>
              <a:rPr lang="es-MX" sz="2400" spc="-5" dirty="0">
                <a:latin typeface="Comic Sans MS"/>
                <a:cs typeface="Comic Sans MS"/>
              </a:rPr>
              <a:t>con</a:t>
            </a:r>
            <a:r>
              <a:rPr lang="es-MX" sz="2400" spc="65" dirty="0">
                <a:latin typeface="Comic Sans MS"/>
                <a:cs typeface="Comic Sans MS"/>
              </a:rPr>
              <a:t> </a:t>
            </a:r>
            <a:r>
              <a:rPr lang="es-MX" sz="2400" spc="-5" dirty="0">
                <a:latin typeface="Comic Sans MS"/>
                <a:cs typeface="Comic Sans MS"/>
              </a:rPr>
              <a:t>suficiente</a:t>
            </a:r>
            <a:r>
              <a:rPr lang="es-MX" sz="2400" spc="65" dirty="0">
                <a:latin typeface="Comic Sans MS"/>
                <a:cs typeface="Comic Sans MS"/>
              </a:rPr>
              <a:t> </a:t>
            </a:r>
            <a:r>
              <a:rPr lang="es-MX" sz="2400" spc="-5" dirty="0">
                <a:latin typeface="Comic Sans MS"/>
                <a:cs typeface="Comic Sans MS"/>
              </a:rPr>
              <a:t>sensibilidad</a:t>
            </a:r>
            <a:r>
              <a:rPr lang="es-MX" sz="2400" spc="65" dirty="0">
                <a:latin typeface="Comic Sans MS"/>
                <a:cs typeface="Comic Sans MS"/>
              </a:rPr>
              <a:t> </a:t>
            </a:r>
            <a:r>
              <a:rPr lang="es-MX" sz="2400" spc="-5" dirty="0">
                <a:latin typeface="Comic Sans MS"/>
                <a:cs typeface="Comic Sans MS"/>
              </a:rPr>
              <a:t>para detectar</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arqueo.</a:t>
            </a:r>
            <a:endParaRPr lang="es-MX" sz="2400" dirty="0">
              <a:latin typeface="Comic Sans MS"/>
              <a:cs typeface="Comic Sans MS"/>
            </a:endParaRPr>
          </a:p>
          <a:p>
            <a:pPr marL="12700" marR="5715" algn="just">
              <a:lnSpc>
                <a:spcPct val="116100"/>
              </a:lnSpc>
            </a:pPr>
            <a:endParaRPr lang="es-MX" sz="900" dirty="0">
              <a:latin typeface="Comic Sans MS"/>
              <a:cs typeface="Comic Sans MS"/>
            </a:endParaRPr>
          </a:p>
          <a:p>
            <a:pPr marL="12700" marR="5715" algn="just">
              <a:lnSpc>
                <a:spcPct val="116100"/>
              </a:lnSpc>
            </a:pPr>
            <a:endParaRPr sz="900" dirty="0">
              <a:latin typeface="Comic Sans MS"/>
              <a:cs typeface="Comic Sans MS"/>
            </a:endParaRPr>
          </a:p>
        </p:txBody>
      </p:sp>
      <p:sp>
        <p:nvSpPr>
          <p:cNvPr id="38" name="object 38"/>
          <p:cNvSpPr txBox="1"/>
          <p:nvPr/>
        </p:nvSpPr>
        <p:spPr>
          <a:xfrm>
            <a:off x="2038602" y="9144000"/>
            <a:ext cx="8045198"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9.</a:t>
            </a:r>
            <a:r>
              <a:rPr sz="2000" b="1" spc="245" dirty="0">
                <a:latin typeface="Comic Sans MS"/>
                <a:cs typeface="Comic Sans MS"/>
              </a:rPr>
              <a:t> </a:t>
            </a:r>
            <a:r>
              <a:rPr sz="2000" b="1" spc="-5" dirty="0">
                <a:latin typeface="Comic Sans MS"/>
                <a:cs typeface="Comic Sans MS"/>
              </a:rPr>
              <a:t>Lógica</a:t>
            </a:r>
            <a:r>
              <a:rPr sz="2000" b="1" spc="5"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falla</a:t>
            </a:r>
            <a:r>
              <a:rPr sz="2000" b="1" spc="5"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interruptor</a:t>
            </a:r>
            <a:r>
              <a:rPr sz="2000" b="1" spc="5" dirty="0">
                <a:latin typeface="Comic Sans MS"/>
                <a:cs typeface="Comic Sans MS"/>
              </a:rPr>
              <a:t> </a:t>
            </a:r>
            <a:r>
              <a:rPr sz="2000" b="1" spc="-5" dirty="0">
                <a:latin typeface="Comic Sans MS"/>
                <a:cs typeface="Comic Sans MS"/>
              </a:rPr>
              <a:t>modificada</a:t>
            </a:r>
            <a:endParaRPr sz="2000" b="1" dirty="0">
              <a:latin typeface="Comic Sans MS"/>
              <a:cs typeface="Comic Sans MS"/>
            </a:endParaRPr>
          </a:p>
        </p:txBody>
      </p:sp>
      <p:pic>
        <p:nvPicPr>
          <p:cNvPr id="40" name="Imagen 39">
            <a:extLst>
              <a:ext uri="{FF2B5EF4-FFF2-40B4-BE49-F238E27FC236}">
                <a16:creationId xmlns="" xmlns:a16="http://schemas.microsoft.com/office/drawing/2014/main" id="{4477A314-D695-4281-A071-8827EEFF109A}"/>
              </a:ext>
            </a:extLst>
          </p:cNvPr>
          <p:cNvPicPr>
            <a:picLocks noChangeAspect="1"/>
          </p:cNvPicPr>
          <p:nvPr/>
        </p:nvPicPr>
        <p:blipFill>
          <a:blip r:embed="rId2"/>
          <a:stretch>
            <a:fillRect/>
          </a:stretch>
        </p:blipFill>
        <p:spPr>
          <a:xfrm>
            <a:off x="10083800" y="228600"/>
            <a:ext cx="7391400" cy="9524999"/>
          </a:xfrm>
          <a:prstGeom prst="rect">
            <a:avLst/>
          </a:prstGeom>
        </p:spPr>
      </p:pic>
    </p:spTree>
    <p:extLst>
      <p:ext uri="{BB962C8B-B14F-4D97-AF65-F5344CB8AC3E}">
        <p14:creationId xmlns="" xmlns:p14="http://schemas.microsoft.com/office/powerpoint/2010/main" val="93687949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 name="object 39"/>
          <p:cNvSpPr txBox="1"/>
          <p:nvPr/>
        </p:nvSpPr>
        <p:spPr>
          <a:xfrm>
            <a:off x="330200" y="304800"/>
            <a:ext cx="17221200" cy="5690019"/>
          </a:xfrm>
          <a:prstGeom prst="rect">
            <a:avLst/>
          </a:prstGeom>
        </p:spPr>
        <p:txBody>
          <a:bodyPr vert="horz" wrap="square" lIns="0" tIns="34290" rIns="0" bIns="0" rtlCol="0">
            <a:spAutoFit/>
          </a:bodyPr>
          <a:lstStyle/>
          <a:p>
            <a:pPr marL="12700" algn="just">
              <a:spcBef>
                <a:spcPts val="270"/>
              </a:spcBef>
            </a:pPr>
            <a:r>
              <a:rPr sz="2400" b="1" spc="-5" dirty="0">
                <a:latin typeface="Comic Sans MS"/>
                <a:cs typeface="Comic Sans MS"/>
              </a:rPr>
              <a:t>DISCORDANCIA</a:t>
            </a:r>
            <a:r>
              <a:rPr sz="2400" b="1" spc="114" dirty="0">
                <a:latin typeface="Comic Sans MS"/>
                <a:cs typeface="Comic Sans MS"/>
              </a:rPr>
              <a:t> </a:t>
            </a:r>
            <a:r>
              <a:rPr sz="2400" b="1" spc="-5" dirty="0">
                <a:latin typeface="Comic Sans MS"/>
                <a:cs typeface="Comic Sans MS"/>
              </a:rPr>
              <a:t>DE</a:t>
            </a:r>
            <a:r>
              <a:rPr sz="2400" b="1" spc="114" dirty="0">
                <a:latin typeface="Comic Sans MS"/>
                <a:cs typeface="Comic Sans MS"/>
              </a:rPr>
              <a:t> </a:t>
            </a:r>
            <a:r>
              <a:rPr sz="2400" b="1" spc="-5" dirty="0">
                <a:latin typeface="Comic Sans MS"/>
                <a:cs typeface="Comic Sans MS"/>
              </a:rPr>
              <a:t>POLOS</a:t>
            </a:r>
            <a:r>
              <a:rPr sz="2400" b="1" spc="114" dirty="0">
                <a:latin typeface="Comic Sans MS"/>
                <a:cs typeface="Comic Sans MS"/>
              </a:rPr>
              <a:t> </a:t>
            </a:r>
            <a:r>
              <a:rPr sz="2400" b="1" spc="-5" dirty="0">
                <a:latin typeface="Comic Sans MS"/>
                <a:cs typeface="Comic Sans MS"/>
              </a:rPr>
              <a:t>DEL</a:t>
            </a:r>
            <a:r>
              <a:rPr sz="2400" b="1" spc="120" dirty="0">
                <a:latin typeface="Comic Sans MS"/>
                <a:cs typeface="Comic Sans MS"/>
              </a:rPr>
              <a:t> </a:t>
            </a:r>
            <a:r>
              <a:rPr sz="2400" b="1" spc="-5" dirty="0">
                <a:latin typeface="Comic Sans MS"/>
                <a:cs typeface="Comic Sans MS"/>
              </a:rPr>
              <a:t>INTERRUPTOR:</a:t>
            </a:r>
            <a:r>
              <a:rPr sz="2400" b="1" spc="100" dirty="0">
                <a:latin typeface="Comic Sans MS"/>
                <a:cs typeface="Comic Sans MS"/>
              </a:rPr>
              <a:t> </a:t>
            </a:r>
            <a:endParaRPr lang="en-US" sz="2400" b="1" spc="100" dirty="0">
              <a:latin typeface="Comic Sans MS"/>
              <a:cs typeface="Comic Sans MS"/>
            </a:endParaRPr>
          </a:p>
          <a:p>
            <a:pPr marL="12700" algn="just">
              <a:spcBef>
                <a:spcPts val="270"/>
              </a:spcBef>
            </a:pPr>
            <a:endParaRPr lang="es-AR" sz="2400" b="1" spc="100" dirty="0">
              <a:latin typeface="Comic Sans MS"/>
              <a:cs typeface="Comic Sans MS"/>
            </a:endParaRPr>
          </a:p>
          <a:p>
            <a:pPr marL="12700" algn="just">
              <a:spcBef>
                <a:spcPts val="270"/>
              </a:spcBef>
            </a:pPr>
            <a:r>
              <a:rPr sz="2400" spc="-5" dirty="0">
                <a:latin typeface="Comic Sans MS"/>
                <a:cs typeface="Comic Sans MS"/>
              </a:rPr>
              <a:t>Es</a:t>
            </a:r>
            <a:r>
              <a:rPr lang="en-US" sz="2400" spc="-5" dirty="0">
                <a:latin typeface="Comic Sans MS"/>
                <a:cs typeface="Comic Sans MS"/>
              </a:rPr>
              <a:t> </a:t>
            </a:r>
            <a:r>
              <a:rPr sz="2400" spc="-5" dirty="0" err="1">
                <a:latin typeface="Comic Sans MS"/>
                <a:cs typeface="Comic Sans MS"/>
              </a:rPr>
              <a:t>práctica</a:t>
            </a:r>
            <a:r>
              <a:rPr sz="2400" spc="-5" dirty="0">
                <a:latin typeface="Comic Sans MS"/>
                <a:cs typeface="Comic Sans MS"/>
              </a:rPr>
              <a:t> general que los interruptores de </a:t>
            </a:r>
            <a:r>
              <a:rPr sz="2400" spc="-5" dirty="0" err="1">
                <a:latin typeface="Comic Sans MS"/>
                <a:cs typeface="Comic Sans MS"/>
              </a:rPr>
              <a:t>alta</a:t>
            </a:r>
            <a:r>
              <a:rPr sz="2400" spc="-5" dirty="0">
                <a:latin typeface="Comic Sans MS"/>
                <a:cs typeface="Comic Sans MS"/>
              </a:rPr>
              <a:t> </a:t>
            </a:r>
            <a:r>
              <a:rPr sz="2400" spc="-5" dirty="0" err="1">
                <a:latin typeface="Comic Sans MS"/>
                <a:cs typeface="Comic Sans MS"/>
              </a:rPr>
              <a:t>tensión</a:t>
            </a:r>
            <a:r>
              <a:rPr lang="es-AR" sz="2400" spc="-5" dirty="0">
                <a:latin typeface="Comic Sans MS"/>
                <a:cs typeface="Comic Sans MS"/>
              </a:rPr>
              <a:t> </a:t>
            </a:r>
            <a:r>
              <a:rPr sz="2400" spc="-5" dirty="0" err="1">
                <a:latin typeface="Comic Sans MS"/>
                <a:cs typeface="Comic Sans MS"/>
              </a:rPr>
              <a:t>estén</a:t>
            </a:r>
            <a:r>
              <a:rPr sz="2400" dirty="0">
                <a:latin typeface="Comic Sans MS"/>
                <a:cs typeface="Comic Sans MS"/>
              </a:rPr>
              <a:t> </a:t>
            </a:r>
            <a:r>
              <a:rPr sz="2400" spc="-5" dirty="0">
                <a:latin typeface="Comic Sans MS"/>
                <a:cs typeface="Comic Sans MS"/>
              </a:rPr>
              <a:t>diseñados</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mecanismos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operación</a:t>
            </a:r>
            <a:r>
              <a:rPr lang="es-AR" sz="2400" spc="-5" dirty="0">
                <a:latin typeface="Comic Sans MS"/>
                <a:cs typeface="Comic Sans MS"/>
              </a:rPr>
              <a:t> </a:t>
            </a:r>
            <a:r>
              <a:rPr sz="2400" spc="-5" dirty="0" err="1">
                <a:latin typeface="Comic Sans MS"/>
                <a:cs typeface="Comic Sans MS"/>
              </a:rPr>
              <a:t>independientes</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polo.</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cierres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polos</a:t>
            </a:r>
            <a:r>
              <a:rPr sz="2400" dirty="0">
                <a:latin typeface="Comic Sans MS"/>
                <a:cs typeface="Comic Sans MS"/>
              </a:rPr>
              <a:t> </a:t>
            </a:r>
            <a:r>
              <a:rPr sz="2400" spc="-5" dirty="0">
                <a:latin typeface="Comic Sans MS"/>
                <a:cs typeface="Comic Sans MS"/>
              </a:rPr>
              <a:t>no</a:t>
            </a:r>
            <a:r>
              <a:rPr lang="es-AR" sz="2400" spc="-5" dirty="0">
                <a:latin typeface="Comic Sans MS"/>
                <a:cs typeface="Comic Sans MS"/>
              </a:rPr>
              <a:t> </a:t>
            </a:r>
            <a:r>
              <a:rPr sz="2400" spc="-5" dirty="0" err="1">
                <a:latin typeface="Comic Sans MS"/>
                <a:cs typeface="Comic Sans MS"/>
              </a:rPr>
              <a:t>simétricos</a:t>
            </a:r>
            <a:r>
              <a:rPr sz="2400" spc="-5" dirty="0">
                <a:latin typeface="Comic Sans MS"/>
                <a:cs typeface="Comic Sans MS"/>
              </a:rPr>
              <a:t>, estos interruptores son protegidos por una</a:t>
            </a:r>
            <a:r>
              <a:rPr lang="es-AR" sz="2400" spc="-5" dirty="0">
                <a:latin typeface="Comic Sans MS"/>
                <a:cs typeface="Comic Sans MS"/>
              </a:rPr>
              <a:t> </a:t>
            </a:r>
            <a:r>
              <a:rPr sz="2400" spc="-5" dirty="0" err="1">
                <a:latin typeface="Comic Sans MS"/>
                <a:cs typeface="Comic Sans MS"/>
              </a:rPr>
              <a:t>interconexión</a:t>
            </a:r>
            <a:r>
              <a:rPr sz="2400" spc="-5" dirty="0">
                <a:latin typeface="Comic Sans MS"/>
                <a:cs typeface="Comic Sans MS"/>
              </a:rPr>
              <a:t> de contactos auxiliares.</a:t>
            </a:r>
            <a:r>
              <a:rPr sz="2400" dirty="0">
                <a:latin typeface="Comic Sans MS"/>
                <a:cs typeface="Comic Sans MS"/>
              </a:rPr>
              <a:t> </a:t>
            </a:r>
            <a:r>
              <a:rPr sz="2400" spc="-5" dirty="0">
                <a:latin typeface="Comic Sans MS"/>
                <a:cs typeface="Comic Sans MS"/>
              </a:rPr>
              <a:t>Si algún polo </a:t>
            </a:r>
            <a:r>
              <a:rPr sz="2400" spc="-5" dirty="0" err="1">
                <a:latin typeface="Comic Sans MS"/>
                <a:cs typeface="Comic Sans MS"/>
              </a:rPr>
              <a:t>está</a:t>
            </a:r>
            <a:r>
              <a:rPr lang="es-AR" sz="2400" spc="-5" dirty="0">
                <a:latin typeface="Comic Sans MS"/>
                <a:cs typeface="Comic Sans MS"/>
              </a:rPr>
              <a:t> </a:t>
            </a:r>
            <a:r>
              <a:rPr sz="2400" spc="-5" dirty="0" err="1">
                <a:latin typeface="Comic Sans MS"/>
                <a:cs typeface="Comic Sans MS"/>
              </a:rPr>
              <a:t>cerrado</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mismo</a:t>
            </a:r>
            <a:r>
              <a:rPr sz="2400" dirty="0">
                <a:latin typeface="Comic Sans MS"/>
                <a:cs typeface="Comic Sans MS"/>
              </a:rPr>
              <a:t> </a:t>
            </a:r>
            <a:r>
              <a:rPr sz="2400" spc="-5" dirty="0">
                <a:latin typeface="Comic Sans MS"/>
                <a:cs typeface="Comic Sans MS"/>
              </a:rPr>
              <a:t>tiempo</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otro</a:t>
            </a:r>
            <a:r>
              <a:rPr sz="2400" dirty="0">
                <a:latin typeface="Comic Sans MS"/>
                <a:cs typeface="Comic Sans MS"/>
              </a:rPr>
              <a:t> </a:t>
            </a:r>
            <a:r>
              <a:rPr sz="2400" spc="-5" dirty="0">
                <a:latin typeface="Comic Sans MS"/>
                <a:cs typeface="Comic Sans MS"/>
              </a:rPr>
              <a:t>está</a:t>
            </a:r>
            <a:r>
              <a:rPr sz="2400" dirty="0">
                <a:latin typeface="Comic Sans MS"/>
                <a:cs typeface="Comic Sans MS"/>
              </a:rPr>
              <a:t> </a:t>
            </a:r>
            <a:r>
              <a:rPr sz="2400" spc="-5" dirty="0">
                <a:latin typeface="Comic Sans MS"/>
                <a:cs typeface="Comic Sans MS"/>
              </a:rPr>
              <a:t>abierto,</a:t>
            </a:r>
            <a:r>
              <a:rPr sz="2400" dirty="0">
                <a:latin typeface="Comic Sans MS"/>
                <a:cs typeface="Comic Sans MS"/>
              </a:rPr>
              <a:t> </a:t>
            </a:r>
            <a:r>
              <a:rPr sz="2400" spc="-5" dirty="0">
                <a:latin typeface="Comic Sans MS"/>
                <a:cs typeface="Comic Sans MS"/>
              </a:rPr>
              <a:t>se</a:t>
            </a:r>
            <a:r>
              <a:rPr lang="es-AR" sz="2400" spc="-5" dirty="0">
                <a:latin typeface="Comic Sans MS"/>
                <a:cs typeface="Comic Sans MS"/>
              </a:rPr>
              <a:t> </a:t>
            </a:r>
            <a:r>
              <a:rPr sz="2400" spc="-5" dirty="0" err="1">
                <a:latin typeface="Comic Sans MS"/>
                <a:cs typeface="Comic Sans MS"/>
              </a:rPr>
              <a:t>proporciona</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vía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iniciar</a:t>
            </a:r>
            <a:r>
              <a:rPr sz="2400" dirty="0">
                <a:latin typeface="Comic Sans MS"/>
                <a:cs typeface="Comic Sans MS"/>
              </a:rPr>
              <a:t> </a:t>
            </a:r>
            <a:r>
              <a:rPr sz="2400" spc="-5" dirty="0">
                <a:latin typeface="Comic Sans MS"/>
                <a:cs typeface="Comic Sans MS"/>
              </a:rPr>
              <a:t>el</a:t>
            </a:r>
            <a:r>
              <a:rPr sz="2400" spc="260" dirty="0">
                <a:latin typeface="Comic Sans MS"/>
                <a:cs typeface="Comic Sans MS"/>
              </a:rPr>
              <a:t> </a:t>
            </a:r>
            <a:r>
              <a:rPr sz="2400" spc="-5" dirty="0" err="1">
                <a:latin typeface="Comic Sans MS"/>
                <a:cs typeface="Comic Sans MS"/>
              </a:rPr>
              <a:t>disparo</a:t>
            </a:r>
            <a:r>
              <a:rPr sz="2400" spc="260" dirty="0">
                <a:latin typeface="Comic Sans MS"/>
                <a:cs typeface="Comic Sans MS"/>
              </a:rPr>
              <a:t> </a:t>
            </a:r>
            <a:r>
              <a:rPr sz="2400" spc="-5" dirty="0">
                <a:latin typeface="Comic Sans MS"/>
                <a:cs typeface="Comic Sans MS"/>
              </a:rPr>
              <a:t>del</a:t>
            </a:r>
            <a:r>
              <a:rPr lang="es-AR" sz="2400" spc="-5" dirty="0">
                <a:latin typeface="Comic Sans MS"/>
                <a:cs typeface="Comic Sans MS"/>
              </a:rPr>
              <a:t> </a:t>
            </a:r>
            <a:r>
              <a:rPr sz="2400" spc="-5" dirty="0" err="1">
                <a:latin typeface="Comic Sans MS"/>
                <a:cs typeface="Comic Sans MS"/>
              </a:rPr>
              <a:t>interruptor</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Puesto que las indicaciones de los </a:t>
            </a:r>
            <a:r>
              <a:rPr sz="2400" spc="-5" dirty="0" err="1">
                <a:latin typeface="Comic Sans MS"/>
                <a:cs typeface="Comic Sans MS"/>
              </a:rPr>
              <a:t>contactos</a:t>
            </a:r>
            <a:r>
              <a:rPr lang="es-AR" sz="2400" spc="-5" dirty="0">
                <a:latin typeface="Comic Sans MS"/>
                <a:cs typeface="Comic Sans MS"/>
              </a:rPr>
              <a:t> </a:t>
            </a:r>
            <a:r>
              <a:rPr sz="2400" spc="-5" dirty="0" err="1">
                <a:latin typeface="Comic Sans MS"/>
                <a:cs typeface="Comic Sans MS"/>
              </a:rPr>
              <a:t>auxiliares</a:t>
            </a:r>
            <a:r>
              <a:rPr sz="2400" spc="-5" dirty="0">
                <a:latin typeface="Comic Sans MS"/>
                <a:cs typeface="Comic Sans MS"/>
              </a:rPr>
              <a:t> del interruptor no proporcionan una </a:t>
            </a:r>
            <a:r>
              <a:rPr sz="2400" spc="-5" dirty="0" err="1">
                <a:latin typeface="Comic Sans MS"/>
                <a:cs typeface="Comic Sans MS"/>
              </a:rPr>
              <a:t>indicación</a:t>
            </a:r>
            <a:r>
              <a:rPr lang="es-AR" sz="2400" spc="-5" dirty="0">
                <a:latin typeface="Comic Sans MS"/>
                <a:cs typeface="Comic Sans MS"/>
              </a:rPr>
              <a:t> </a:t>
            </a:r>
            <a:r>
              <a:rPr sz="2400" spc="-5" dirty="0" err="1">
                <a:latin typeface="Comic Sans MS"/>
                <a:cs typeface="Comic Sans MS"/>
              </a:rPr>
              <a:t>positiva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posición</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polo,</a:t>
            </a:r>
            <a:r>
              <a:rPr sz="2400" dirty="0">
                <a:latin typeface="Comic Sans MS"/>
                <a:cs typeface="Comic Sans MS"/>
              </a:rPr>
              <a:t> </a:t>
            </a:r>
            <a:r>
              <a:rPr sz="2400" spc="-5" dirty="0">
                <a:latin typeface="Comic Sans MS"/>
                <a:cs typeface="Comic Sans MS"/>
              </a:rPr>
              <a:t>estos</a:t>
            </a:r>
            <a:r>
              <a:rPr sz="2400" spc="254" dirty="0">
                <a:latin typeface="Comic Sans MS"/>
                <a:cs typeface="Comic Sans MS"/>
              </a:rPr>
              <a:t> </a:t>
            </a:r>
            <a:r>
              <a:rPr sz="2400" spc="-5" dirty="0" err="1">
                <a:latin typeface="Comic Sans MS"/>
                <a:cs typeface="Comic Sans MS"/>
              </a:rPr>
              <a:t>esquemas</a:t>
            </a:r>
            <a:r>
              <a:rPr sz="2400" spc="260" dirty="0">
                <a:latin typeface="Comic Sans MS"/>
                <a:cs typeface="Comic Sans MS"/>
              </a:rPr>
              <a:t> </a:t>
            </a:r>
            <a:r>
              <a:rPr sz="2400" spc="-5" dirty="0">
                <a:latin typeface="Comic Sans MS"/>
                <a:cs typeface="Comic Sans MS"/>
              </a:rPr>
              <a:t>se</a:t>
            </a:r>
            <a:r>
              <a:rPr lang="es-AR" sz="2400" spc="-5" dirty="0">
                <a:latin typeface="Comic Sans MS"/>
                <a:cs typeface="Comic Sans MS"/>
              </a:rPr>
              <a:t> </a:t>
            </a:r>
            <a:r>
              <a:rPr sz="2400" spc="-5" dirty="0" err="1">
                <a:latin typeface="Comic Sans MS"/>
                <a:cs typeface="Comic Sans MS"/>
              </a:rPr>
              <a:t>pueden</a:t>
            </a:r>
            <a:r>
              <a:rPr sz="2400" spc="-5" dirty="0">
                <a:latin typeface="Comic Sans MS"/>
                <a:cs typeface="Comic Sans MS"/>
              </a:rPr>
              <a:t> mejorar por un relé el cual monitorea el </a:t>
            </a:r>
            <a:r>
              <a:rPr sz="2400" spc="-5" dirty="0" err="1">
                <a:latin typeface="Comic Sans MS"/>
                <a:cs typeface="Comic Sans MS"/>
              </a:rPr>
              <a:t>flujo</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corriente</a:t>
            </a:r>
            <a:r>
              <a:rPr sz="2400" spc="-5" dirty="0">
                <a:latin typeface="Comic Sans MS"/>
                <a:cs typeface="Comic Sans MS"/>
              </a:rPr>
              <a:t> de las tres fases a través de </a:t>
            </a:r>
            <a:r>
              <a:rPr sz="2400" spc="-5" dirty="0" err="1">
                <a:latin typeface="Comic Sans MS"/>
                <a:cs typeface="Comic Sans MS"/>
              </a:rPr>
              <a:t>interruptor</a:t>
            </a:r>
            <a:r>
              <a:rPr sz="2400" spc="-5" dirty="0">
                <a:latin typeface="Comic Sans MS"/>
                <a:cs typeface="Comic Sans MS"/>
              </a:rPr>
              <a:t> y</a:t>
            </a:r>
            <a:r>
              <a:rPr lang="es-AR" sz="2400" spc="-5" dirty="0">
                <a:latin typeface="Comic Sans MS"/>
                <a:cs typeface="Comic Sans MS"/>
              </a:rPr>
              <a:t> </a:t>
            </a:r>
            <a:r>
              <a:rPr sz="2400" spc="-5" dirty="0">
                <a:latin typeface="Comic Sans MS"/>
                <a:cs typeface="Comic Sans MS"/>
              </a:rPr>
              <a:t>sensa si alguna fase está abajo de un cierto </a:t>
            </a:r>
            <a:r>
              <a:rPr sz="2400" spc="-5" dirty="0" err="1">
                <a:latin typeface="Comic Sans MS"/>
                <a:cs typeface="Comic Sans MS"/>
              </a:rPr>
              <a:t>nivel</a:t>
            </a:r>
            <a:r>
              <a:rPr sz="2400" spc="-5" dirty="0">
                <a:latin typeface="Comic Sans MS"/>
                <a:cs typeface="Comic Sans MS"/>
              </a:rPr>
              <a:t> bajo</a:t>
            </a:r>
            <a:r>
              <a:rPr lang="es-AR" sz="2400" spc="-5" dirty="0">
                <a:latin typeface="Comic Sans MS"/>
                <a:cs typeface="Comic Sans MS"/>
              </a:rPr>
              <a:t> </a:t>
            </a:r>
            <a:r>
              <a:rPr sz="2400" spc="-5" dirty="0">
                <a:latin typeface="Comic Sans MS"/>
                <a:cs typeface="Comic Sans MS"/>
              </a:rPr>
              <a:t>(indicando</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polo</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interruptor</a:t>
            </a:r>
            <a:r>
              <a:rPr sz="2400" dirty="0">
                <a:latin typeface="Comic Sans MS"/>
                <a:cs typeface="Comic Sans MS"/>
              </a:rPr>
              <a:t> </a:t>
            </a:r>
            <a:r>
              <a:rPr sz="2400" spc="-5" dirty="0">
                <a:latin typeface="Comic Sans MS"/>
                <a:cs typeface="Comic Sans MS"/>
              </a:rPr>
              <a:t>abierto)</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err="1">
                <a:latin typeface="Comic Sans MS"/>
                <a:cs typeface="Comic Sans MS"/>
              </a:rPr>
              <a:t>mismo</a:t>
            </a:r>
            <a:r>
              <a:rPr lang="es-AR" sz="2400" spc="-5" dirty="0">
                <a:latin typeface="Comic Sans MS"/>
                <a:cs typeface="Comic Sans MS"/>
              </a:rPr>
              <a:t> </a:t>
            </a:r>
            <a:r>
              <a:rPr sz="2400" spc="-5" dirty="0" err="1">
                <a:latin typeface="Comic Sans MS"/>
                <a:cs typeface="Comic Sans MS"/>
              </a:rPr>
              <a:t>tiempo</a:t>
            </a:r>
            <a:r>
              <a:rPr sz="2400" spc="175" dirty="0">
                <a:latin typeface="Comic Sans MS"/>
                <a:cs typeface="Comic Sans MS"/>
              </a:rPr>
              <a:t> </a:t>
            </a:r>
            <a:r>
              <a:rPr sz="2400" spc="-5" dirty="0">
                <a:latin typeface="Comic Sans MS"/>
                <a:cs typeface="Comic Sans MS"/>
              </a:rPr>
              <a:t>que</a:t>
            </a:r>
            <a:r>
              <a:rPr sz="2400" spc="175" dirty="0">
                <a:latin typeface="Comic Sans MS"/>
                <a:cs typeface="Comic Sans MS"/>
              </a:rPr>
              <a:t> </a:t>
            </a:r>
            <a:r>
              <a:rPr sz="2400" spc="-5" dirty="0">
                <a:latin typeface="Comic Sans MS"/>
                <a:cs typeface="Comic Sans MS"/>
              </a:rPr>
              <a:t>cualquier</a:t>
            </a:r>
            <a:r>
              <a:rPr sz="2400" spc="180" dirty="0">
                <a:latin typeface="Comic Sans MS"/>
                <a:cs typeface="Comic Sans MS"/>
              </a:rPr>
              <a:t> </a:t>
            </a:r>
            <a:r>
              <a:rPr sz="2400" spc="-5" dirty="0">
                <a:latin typeface="Comic Sans MS"/>
                <a:cs typeface="Comic Sans MS"/>
              </a:rPr>
              <a:t>otra</a:t>
            </a:r>
            <a:r>
              <a:rPr sz="2400" spc="175" dirty="0">
                <a:latin typeface="Comic Sans MS"/>
                <a:cs typeface="Comic Sans MS"/>
              </a:rPr>
              <a:t> </a:t>
            </a:r>
            <a:r>
              <a:rPr sz="2400" spc="-5" dirty="0">
                <a:latin typeface="Comic Sans MS"/>
                <a:cs typeface="Comic Sans MS"/>
              </a:rPr>
              <a:t>fase</a:t>
            </a:r>
            <a:r>
              <a:rPr sz="2400" spc="180" dirty="0">
                <a:latin typeface="Comic Sans MS"/>
                <a:cs typeface="Comic Sans MS"/>
              </a:rPr>
              <a:t> </a:t>
            </a:r>
            <a:r>
              <a:rPr sz="2400" spc="-5" dirty="0">
                <a:latin typeface="Comic Sans MS"/>
                <a:cs typeface="Comic Sans MS"/>
              </a:rPr>
              <a:t>está</a:t>
            </a:r>
            <a:r>
              <a:rPr sz="2400" spc="175" dirty="0">
                <a:latin typeface="Comic Sans MS"/>
                <a:cs typeface="Comic Sans MS"/>
              </a:rPr>
              <a:t> </a:t>
            </a:r>
            <a:r>
              <a:rPr sz="2400" spc="-5" dirty="0">
                <a:latin typeface="Comic Sans MS"/>
                <a:cs typeface="Comic Sans MS"/>
              </a:rPr>
              <a:t>arriba</a:t>
            </a:r>
            <a:r>
              <a:rPr sz="2400" spc="175" dirty="0">
                <a:latin typeface="Comic Sans MS"/>
                <a:cs typeface="Comic Sans MS"/>
              </a:rPr>
              <a:t> </a:t>
            </a:r>
            <a:r>
              <a:rPr sz="2400" spc="-5" dirty="0">
                <a:latin typeface="Comic Sans MS"/>
                <a:cs typeface="Comic Sans MS"/>
              </a:rPr>
              <a:t>de</a:t>
            </a:r>
            <a:r>
              <a:rPr sz="2400" spc="180" dirty="0">
                <a:latin typeface="Comic Sans MS"/>
                <a:cs typeface="Comic Sans MS"/>
              </a:rPr>
              <a:t> </a:t>
            </a:r>
            <a:r>
              <a:rPr sz="2400" spc="-5" dirty="0">
                <a:latin typeface="Comic Sans MS"/>
                <a:cs typeface="Comic Sans MS"/>
              </a:rPr>
              <a:t>un</a:t>
            </a:r>
            <a:r>
              <a:rPr sz="2400" spc="170" dirty="0">
                <a:latin typeface="Comic Sans MS"/>
                <a:cs typeface="Comic Sans MS"/>
              </a:rPr>
              <a:t> </a:t>
            </a:r>
            <a:r>
              <a:rPr sz="2400" spc="-5" dirty="0" err="1">
                <a:latin typeface="Comic Sans MS"/>
                <a:cs typeface="Comic Sans MS"/>
              </a:rPr>
              <a:t>nivel</a:t>
            </a:r>
            <a:r>
              <a:rPr lang="es-AR" sz="2400" spc="-5" dirty="0">
                <a:latin typeface="Comic Sans MS"/>
                <a:cs typeface="Comic Sans MS"/>
              </a:rPr>
              <a:t> </a:t>
            </a:r>
            <a:r>
              <a:rPr sz="2400" spc="-5" dirty="0">
                <a:latin typeface="Comic Sans MS"/>
                <a:cs typeface="Comic Sans MS"/>
              </a:rPr>
              <a:t>alto</a:t>
            </a:r>
            <a:r>
              <a:rPr sz="2400" dirty="0">
                <a:latin typeface="Comic Sans MS"/>
                <a:cs typeface="Comic Sans MS"/>
              </a:rPr>
              <a:t> </a:t>
            </a:r>
            <a:r>
              <a:rPr sz="2400" spc="-5" dirty="0">
                <a:latin typeface="Comic Sans MS"/>
                <a:cs typeface="Comic Sans MS"/>
              </a:rPr>
              <a:t>sustancialmente</a:t>
            </a:r>
            <a:r>
              <a:rPr sz="2400" dirty="0">
                <a:latin typeface="Comic Sans MS"/>
                <a:cs typeface="Comic Sans MS"/>
              </a:rPr>
              <a:t> </a:t>
            </a:r>
            <a:r>
              <a:rPr sz="2400" spc="-5" dirty="0">
                <a:latin typeface="Comic Sans MS"/>
                <a:cs typeface="Comic Sans MS"/>
              </a:rPr>
              <a:t>(indicando</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polo</a:t>
            </a:r>
            <a:r>
              <a:rPr sz="2400" dirty="0">
                <a:latin typeface="Comic Sans MS"/>
                <a:cs typeface="Comic Sans MS"/>
              </a:rPr>
              <a:t> </a:t>
            </a:r>
            <a:r>
              <a:rPr sz="2400" spc="-5" dirty="0" err="1">
                <a:latin typeface="Comic Sans MS"/>
                <a:cs typeface="Comic Sans MS"/>
              </a:rPr>
              <a:t>cerrado</a:t>
            </a:r>
            <a:r>
              <a:rPr sz="2400" dirty="0">
                <a:latin typeface="Comic Sans MS"/>
                <a:cs typeface="Comic Sans MS"/>
              </a:rPr>
              <a:t> </a:t>
            </a:r>
            <a:r>
              <a:rPr sz="2400" spc="-5" dirty="0">
                <a:latin typeface="Comic Sans MS"/>
                <a:cs typeface="Comic Sans MS"/>
              </a:rPr>
              <a:t>o</a:t>
            </a:r>
            <a:r>
              <a:rPr lang="es-AR" sz="2400" spc="-5" dirty="0">
                <a:latin typeface="Comic Sans MS"/>
                <a:cs typeface="Comic Sans MS"/>
              </a:rPr>
              <a:t> </a:t>
            </a:r>
            <a:r>
              <a:rPr sz="2400" spc="-5" dirty="0" err="1">
                <a:latin typeface="Comic Sans MS"/>
                <a:cs typeface="Comic Sans MS"/>
              </a:rPr>
              <a:t>arqueando</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aplicaciones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bus</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err="1">
                <a:latin typeface="Comic Sans MS"/>
                <a:cs typeface="Comic Sans MS"/>
              </a:rPr>
              <a:t>anillo</a:t>
            </a:r>
            <a:r>
              <a:rPr sz="2400" dirty="0">
                <a:latin typeface="Comic Sans MS"/>
                <a:cs typeface="Comic Sans MS"/>
              </a:rPr>
              <a:t> </a:t>
            </a:r>
            <a:r>
              <a:rPr sz="2400" spc="-5" dirty="0">
                <a:latin typeface="Comic Sans MS"/>
                <a:cs typeface="Comic Sans MS"/>
              </a:rPr>
              <a:t>o</a:t>
            </a:r>
            <a:r>
              <a:rPr lang="es-AR" sz="2400" spc="-5" dirty="0">
                <a:latin typeface="Comic Sans MS"/>
                <a:cs typeface="Comic Sans MS"/>
              </a:rPr>
              <a:t> </a:t>
            </a:r>
            <a:r>
              <a:rPr sz="2400" spc="-5" dirty="0" err="1">
                <a:latin typeface="Comic Sans MS"/>
                <a:cs typeface="Comic Sans MS"/>
              </a:rPr>
              <a:t>interruptor</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medio,</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tensión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secuencia</a:t>
            </a:r>
            <a:r>
              <a:rPr sz="2400" dirty="0">
                <a:latin typeface="Comic Sans MS"/>
                <a:cs typeface="Comic Sans MS"/>
              </a:rPr>
              <a:t> </a:t>
            </a:r>
            <a:r>
              <a:rPr sz="2400" spc="-5" dirty="0">
                <a:latin typeface="Comic Sans MS"/>
                <a:cs typeface="Comic Sans MS"/>
              </a:rPr>
              <a:t>cero</a:t>
            </a:r>
            <a:r>
              <a:rPr sz="2400" spc="254" dirty="0">
                <a:latin typeface="Comic Sans MS"/>
                <a:cs typeface="Comic Sans MS"/>
              </a:rPr>
              <a:t> </a:t>
            </a:r>
            <a:r>
              <a:rPr sz="2400" spc="-5" dirty="0">
                <a:latin typeface="Comic Sans MS"/>
                <a:cs typeface="Comic Sans MS"/>
              </a:rPr>
              <a:t>a</a:t>
            </a:r>
            <a:r>
              <a:rPr lang="es-AR" sz="2400" spc="-5" dirty="0">
                <a:latin typeface="Comic Sans MS"/>
                <a:cs typeface="Comic Sans MS"/>
              </a:rPr>
              <a:t> </a:t>
            </a:r>
            <a:r>
              <a:rPr sz="2400" spc="-5" dirty="0" err="1">
                <a:latin typeface="Comic Sans MS"/>
                <a:cs typeface="Comic Sans MS"/>
              </a:rPr>
              <a:t>través</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interruptor</a:t>
            </a:r>
            <a:r>
              <a:rPr sz="2400" dirty="0">
                <a:latin typeface="Comic Sans MS"/>
                <a:cs typeface="Comic Sans MS"/>
              </a:rPr>
              <a:t> </a:t>
            </a:r>
            <a:r>
              <a:rPr sz="2400" spc="-5" dirty="0">
                <a:latin typeface="Comic Sans MS"/>
                <a:cs typeface="Comic Sans MS"/>
              </a:rPr>
              <a:t>es</a:t>
            </a:r>
            <a:r>
              <a:rPr sz="2400" dirty="0">
                <a:latin typeface="Comic Sans MS"/>
                <a:cs typeface="Comic Sans MS"/>
              </a:rPr>
              <a:t> </a:t>
            </a:r>
            <a:r>
              <a:rPr sz="2400" spc="-5" dirty="0">
                <a:latin typeface="Comic Sans MS"/>
                <a:cs typeface="Comic Sans MS"/>
              </a:rPr>
              <a:t>usada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err="1">
                <a:latin typeface="Comic Sans MS"/>
                <a:cs typeface="Comic Sans MS"/>
              </a:rPr>
              <a:t>supervisar</a:t>
            </a:r>
            <a:r>
              <a:rPr sz="2400" spc="254"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disparo</a:t>
            </a:r>
            <a:r>
              <a:rPr sz="2400" spc="225" dirty="0">
                <a:latin typeface="Comic Sans MS"/>
                <a:cs typeface="Comic Sans MS"/>
              </a:rPr>
              <a:t> </a:t>
            </a:r>
            <a:r>
              <a:rPr sz="2400" spc="-5" dirty="0">
                <a:latin typeface="Comic Sans MS"/>
                <a:cs typeface="Comic Sans MS"/>
              </a:rPr>
              <a:t>del</a:t>
            </a:r>
            <a:r>
              <a:rPr sz="2400" spc="229" dirty="0">
                <a:latin typeface="Comic Sans MS"/>
                <a:cs typeface="Comic Sans MS"/>
              </a:rPr>
              <a:t> </a:t>
            </a:r>
            <a:r>
              <a:rPr sz="2400" spc="-5" dirty="0">
                <a:latin typeface="Comic Sans MS"/>
                <a:cs typeface="Comic Sans MS"/>
              </a:rPr>
              <a:t>relé.</a:t>
            </a:r>
            <a:r>
              <a:rPr sz="2400" spc="730" dirty="0">
                <a:latin typeface="Comic Sans MS"/>
                <a:cs typeface="Comic Sans MS"/>
              </a:rPr>
              <a:t> </a:t>
            </a:r>
            <a:r>
              <a:rPr sz="2400" spc="-5" dirty="0">
                <a:latin typeface="Comic Sans MS"/>
                <a:cs typeface="Comic Sans MS"/>
              </a:rPr>
              <a:t>Esto</a:t>
            </a:r>
            <a:r>
              <a:rPr sz="2400" spc="229" dirty="0">
                <a:latin typeface="Comic Sans MS"/>
                <a:cs typeface="Comic Sans MS"/>
              </a:rPr>
              <a:t> </a:t>
            </a:r>
            <a:r>
              <a:rPr sz="2400" spc="-5" dirty="0">
                <a:latin typeface="Comic Sans MS"/>
                <a:cs typeface="Comic Sans MS"/>
              </a:rPr>
              <a:t>previene</a:t>
            </a:r>
            <a:r>
              <a:rPr sz="2400" spc="235" dirty="0">
                <a:latin typeface="Comic Sans MS"/>
                <a:cs typeface="Comic Sans MS"/>
              </a:rPr>
              <a:t> </a:t>
            </a:r>
            <a:r>
              <a:rPr sz="2400" spc="-5" dirty="0">
                <a:latin typeface="Comic Sans MS"/>
                <a:cs typeface="Comic Sans MS"/>
              </a:rPr>
              <a:t>la</a:t>
            </a:r>
            <a:r>
              <a:rPr sz="2400" spc="235" dirty="0">
                <a:latin typeface="Comic Sans MS"/>
                <a:cs typeface="Comic Sans MS"/>
              </a:rPr>
              <a:t> </a:t>
            </a:r>
            <a:r>
              <a:rPr sz="2400" spc="-5" dirty="0">
                <a:latin typeface="Comic Sans MS"/>
                <a:cs typeface="Comic Sans MS"/>
              </a:rPr>
              <a:t>operación</a:t>
            </a:r>
            <a:r>
              <a:rPr sz="2400" spc="225" dirty="0">
                <a:latin typeface="Comic Sans MS"/>
                <a:cs typeface="Comic Sans MS"/>
              </a:rPr>
              <a:t> </a:t>
            </a:r>
            <a:r>
              <a:rPr sz="2400" spc="-5" dirty="0">
                <a:latin typeface="Comic Sans MS"/>
                <a:cs typeface="Comic Sans MS"/>
              </a:rPr>
              <a:t>en</a:t>
            </a:r>
            <a:r>
              <a:rPr sz="2400" spc="225" dirty="0">
                <a:latin typeface="Comic Sans MS"/>
                <a:cs typeface="Comic Sans MS"/>
              </a:rPr>
              <a:t> </a:t>
            </a:r>
            <a:r>
              <a:rPr sz="2400" spc="-5" dirty="0" err="1">
                <a:latin typeface="Comic Sans MS"/>
                <a:cs typeface="Comic Sans MS"/>
              </a:rPr>
              <a:t>falso</a:t>
            </a:r>
            <a:r>
              <a:rPr lang="en-US" sz="2400" spc="-5"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corrientes</a:t>
            </a:r>
            <a:r>
              <a:rPr lang="es-MX" sz="2400" dirty="0">
                <a:latin typeface="Comic Sans MS"/>
                <a:cs typeface="Comic Sans MS"/>
              </a:rPr>
              <a:t> </a:t>
            </a:r>
            <a:r>
              <a:rPr lang="es-MX" sz="2400" spc="-5" dirty="0">
                <a:latin typeface="Comic Sans MS"/>
                <a:cs typeface="Comic Sans MS"/>
              </a:rPr>
              <a:t>desbalanceadas</a:t>
            </a:r>
            <a:r>
              <a:rPr lang="es-MX" sz="2400" dirty="0">
                <a:latin typeface="Comic Sans MS"/>
                <a:cs typeface="Comic Sans MS"/>
              </a:rPr>
              <a:t> </a:t>
            </a:r>
            <a:r>
              <a:rPr lang="es-MX" sz="2400" spc="-5" dirty="0">
                <a:latin typeface="Comic Sans MS"/>
                <a:cs typeface="Comic Sans MS"/>
              </a:rPr>
              <a:t>causadas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las impedancias de fase diferentes en los buses.</a:t>
            </a:r>
            <a:r>
              <a:rPr lang="es-MX" sz="2400" dirty="0">
                <a:latin typeface="Comic Sans MS"/>
                <a:cs typeface="Comic Sans MS"/>
              </a:rPr>
              <a:t> </a:t>
            </a:r>
            <a:r>
              <a:rPr lang="es-MX" sz="2400" spc="-5" dirty="0">
                <a:latin typeface="Comic Sans MS"/>
                <a:cs typeface="Comic Sans MS"/>
              </a:rPr>
              <a:t>Así, este relé de discordancia de polos monitoreado con corriente proporciona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método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arqueo</a:t>
            </a:r>
            <a:r>
              <a:rPr lang="es-MX" sz="2400" dirty="0">
                <a:latin typeface="Comic Sans MS"/>
                <a:cs typeface="Comic Sans MS"/>
              </a:rPr>
              <a:t> </a:t>
            </a:r>
            <a:r>
              <a:rPr lang="es-MX" sz="2400" spc="-5" dirty="0">
                <a:latin typeface="Comic Sans MS"/>
                <a:cs typeface="Comic Sans MS"/>
              </a:rPr>
              <a:t>del interruptor,</a:t>
            </a:r>
            <a:r>
              <a:rPr lang="es-MX" sz="2400" dirty="0">
                <a:latin typeface="Comic Sans MS"/>
                <a:cs typeface="Comic Sans MS"/>
              </a:rPr>
              <a:t> </a:t>
            </a:r>
            <a:r>
              <a:rPr lang="es-MX" sz="2400" spc="-5" dirty="0">
                <a:latin typeface="Comic Sans MS"/>
                <a:cs typeface="Comic Sans MS"/>
              </a:rPr>
              <a:t>pero</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es</a:t>
            </a:r>
            <a:r>
              <a:rPr lang="es-MX" sz="2400" spc="260" dirty="0">
                <a:latin typeface="Comic Sans MS"/>
                <a:cs typeface="Comic Sans MS"/>
              </a:rPr>
              <a:t> </a:t>
            </a:r>
            <a:r>
              <a:rPr lang="es-MX" sz="2400" spc="-5" dirty="0">
                <a:latin typeface="Comic Sans MS"/>
                <a:cs typeface="Comic Sans MS"/>
              </a:rPr>
              <a:t>generalmente</a:t>
            </a:r>
            <a:r>
              <a:rPr lang="es-MX" sz="2400" spc="260" dirty="0">
                <a:latin typeface="Comic Sans MS"/>
                <a:cs typeface="Comic Sans MS"/>
              </a:rPr>
              <a:t> </a:t>
            </a:r>
            <a:r>
              <a:rPr lang="es-MX" sz="2400" spc="-5" dirty="0">
                <a:latin typeface="Comic Sans MS"/>
                <a:cs typeface="Comic Sans MS"/>
              </a:rPr>
              <a:t>con retardo de 0.5 segundos.</a:t>
            </a:r>
            <a:r>
              <a:rPr lang="es-MX" sz="2400" spc="520" dirty="0">
                <a:latin typeface="Comic Sans MS"/>
                <a:cs typeface="Comic Sans MS"/>
              </a:rPr>
              <a:t> </a:t>
            </a:r>
            <a:r>
              <a:rPr lang="es-MX" sz="2400" spc="-5" dirty="0">
                <a:latin typeface="Comic Sans MS"/>
                <a:cs typeface="Comic Sans MS"/>
              </a:rPr>
              <a:t>La referencia 5 proporciona una</a:t>
            </a:r>
            <a:r>
              <a:rPr lang="es-MX" sz="2400" dirty="0">
                <a:latin typeface="Comic Sans MS"/>
                <a:cs typeface="Comic Sans MS"/>
              </a:rPr>
              <a:t> </a:t>
            </a:r>
            <a:r>
              <a:rPr lang="es-MX" sz="2400" spc="-5" dirty="0">
                <a:latin typeface="Comic Sans MS"/>
                <a:cs typeface="Comic Sans MS"/>
              </a:rPr>
              <a:t>descripción</a:t>
            </a:r>
            <a:r>
              <a:rPr lang="es-MX" sz="2400" dirty="0">
                <a:latin typeface="Comic Sans MS"/>
                <a:cs typeface="Comic Sans MS"/>
              </a:rPr>
              <a:t> </a:t>
            </a:r>
            <a:r>
              <a:rPr lang="es-MX" sz="2400" spc="-5" dirty="0">
                <a:latin typeface="Comic Sans MS"/>
                <a:cs typeface="Comic Sans MS"/>
              </a:rPr>
              <a:t>detallada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este</a:t>
            </a:r>
            <a:r>
              <a:rPr lang="es-MX" sz="2400" spc="5" dirty="0">
                <a:latin typeface="Comic Sans MS"/>
                <a:cs typeface="Comic Sans MS"/>
              </a:rPr>
              <a:t> </a:t>
            </a:r>
            <a:r>
              <a:rPr lang="es-MX" sz="2400" spc="-5" dirty="0">
                <a:latin typeface="Comic Sans MS"/>
                <a:cs typeface="Comic Sans MS"/>
              </a:rPr>
              <a:t>relé.</a:t>
            </a:r>
            <a:endParaRPr lang="es-MX" sz="2400" dirty="0">
              <a:latin typeface="Comic Sans MS"/>
              <a:cs typeface="Comic Sans MS"/>
            </a:endParaRPr>
          </a:p>
          <a:p>
            <a:pPr marL="12700" algn="just">
              <a:spcBef>
                <a:spcPts val="270"/>
              </a:spcBef>
            </a:pPr>
            <a:endParaRPr sz="2400" dirty="0">
              <a:latin typeface="Comic Sans MS"/>
              <a:cs typeface="Comic Sans MS"/>
            </a:endParaRPr>
          </a:p>
        </p:txBody>
      </p:sp>
    </p:spTree>
    <p:extLst>
      <p:ext uri="{BB962C8B-B14F-4D97-AF65-F5344CB8AC3E}">
        <p14:creationId xmlns="" xmlns:p14="http://schemas.microsoft.com/office/powerpoint/2010/main" val="391467563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30200" y="381000"/>
            <a:ext cx="17297400" cy="7219925"/>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CONCLUSIONES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 energización inadvertida de generadores</a:t>
            </a:r>
            <a:r>
              <a:rPr lang="es-MX" sz="2400" spc="254" dirty="0">
                <a:latin typeface="Comic Sans MS"/>
                <a:cs typeface="Comic Sans MS"/>
              </a:rPr>
              <a:t> </a:t>
            </a:r>
            <a:r>
              <a:rPr lang="es-MX" sz="2400" spc="-5" dirty="0">
                <a:latin typeface="Comic Sans MS"/>
                <a:cs typeface="Comic Sans MS"/>
              </a:rPr>
              <a:t>sincrónicos ha llegado a ser un problema significante en la industria en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últimos</a:t>
            </a:r>
            <a:r>
              <a:rPr lang="es-MX" sz="2400" dirty="0">
                <a:latin typeface="Comic Sans MS"/>
                <a:cs typeface="Comic Sans MS"/>
              </a:rPr>
              <a:t> </a:t>
            </a:r>
            <a:r>
              <a:rPr lang="es-MX" sz="2400" spc="-5" dirty="0">
                <a:latin typeface="Comic Sans MS"/>
                <a:cs typeface="Comic Sans MS"/>
              </a:rPr>
              <a:t>años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función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centrales generadoras se han vuelto más complejas.</a:t>
            </a:r>
            <a:r>
              <a:rPr lang="es-MX" sz="2400" dirty="0">
                <a:latin typeface="Comic Sans MS"/>
                <a:cs typeface="Comic Sans MS"/>
              </a:rPr>
              <a:t> </a:t>
            </a:r>
            <a:r>
              <a:rPr lang="es-MX" sz="2400" spc="-5" dirty="0">
                <a:latin typeface="Comic Sans MS"/>
                <a:cs typeface="Comic Sans MS"/>
              </a:rPr>
              <a:t>Los esquemas ampliamente</a:t>
            </a:r>
            <a:r>
              <a:rPr lang="es-MX" sz="2400" dirty="0">
                <a:latin typeface="Comic Sans MS"/>
                <a:cs typeface="Comic Sans MS"/>
              </a:rPr>
              <a:t> </a:t>
            </a:r>
            <a:r>
              <a:rPr lang="es-MX" sz="2400" spc="-5" dirty="0">
                <a:latin typeface="Comic Sans MS"/>
                <a:cs typeface="Comic Sans MS"/>
              </a:rPr>
              <a:t>usados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medio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bus</a:t>
            </a:r>
            <a:r>
              <a:rPr lang="es-MX" sz="2400" spc="254" dirty="0">
                <a:latin typeface="Comic Sans MS"/>
                <a:cs typeface="Comic Sans MS"/>
              </a:rPr>
              <a:t> </a:t>
            </a:r>
            <a:r>
              <a:rPr lang="es-MX" sz="2400" spc="-5" dirty="0">
                <a:latin typeface="Comic Sans MS"/>
                <a:cs typeface="Comic Sans MS"/>
              </a:rPr>
              <a:t>en anillo</a:t>
            </a:r>
            <a:r>
              <a:rPr lang="es-MX" sz="2400" dirty="0">
                <a:latin typeface="Comic Sans MS"/>
                <a:cs typeface="Comic Sans MS"/>
              </a:rPr>
              <a:t> </a:t>
            </a:r>
            <a:r>
              <a:rPr lang="es-MX" sz="2400" spc="-5" dirty="0">
                <a:latin typeface="Comic Sans MS"/>
                <a:cs typeface="Comic Sans MS"/>
              </a:rPr>
              <a:t>han</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ayuda</a:t>
            </a:r>
            <a:r>
              <a:rPr lang="es-MX" sz="2400" dirty="0">
                <a:latin typeface="Comic Sans MS"/>
                <a:cs typeface="Comic Sans MS"/>
              </a:rPr>
              <a:t> </a:t>
            </a:r>
            <a:r>
              <a:rPr lang="es-MX" sz="2400" spc="-5" dirty="0">
                <a:latin typeface="Comic Sans MS"/>
                <a:cs typeface="Comic Sans MS"/>
              </a:rPr>
              <a:t>significante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dar flexibilidad de operación a las centrales generadoras, de alta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Estas</a:t>
            </a:r>
            <a:r>
              <a:rPr lang="es-MX" sz="2400" dirty="0">
                <a:latin typeface="Comic Sans MS"/>
                <a:cs typeface="Comic Sans MS"/>
              </a:rPr>
              <a:t> </a:t>
            </a:r>
            <a:r>
              <a:rPr lang="es-MX" sz="2400" spc="-5" dirty="0">
                <a:latin typeface="Comic Sans MS"/>
                <a:cs typeface="Comic Sans MS"/>
              </a:rPr>
              <a:t>configuraciones</a:t>
            </a:r>
            <a:r>
              <a:rPr lang="es-MX" sz="2400" dirty="0">
                <a:latin typeface="Comic Sans MS"/>
                <a:cs typeface="Comic Sans MS"/>
              </a:rPr>
              <a:t> </a:t>
            </a:r>
            <a:r>
              <a:rPr lang="es-MX" sz="2400" spc="-5" dirty="0">
                <a:latin typeface="Comic Sans MS"/>
                <a:cs typeface="Comic Sans MS"/>
              </a:rPr>
              <a:t>también</a:t>
            </a:r>
            <a:r>
              <a:rPr lang="es-MX" sz="2400" dirty="0">
                <a:latin typeface="Comic Sans MS"/>
                <a:cs typeface="Comic Sans MS"/>
              </a:rPr>
              <a:t> </a:t>
            </a:r>
            <a:r>
              <a:rPr lang="es-MX" sz="2400" spc="-5" dirty="0">
                <a:latin typeface="Comic Sans MS"/>
                <a:cs typeface="Comic Sans MS"/>
              </a:rPr>
              <a:t>han incrementado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complejidad</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riesgo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 generador</a:t>
            </a:r>
            <a:r>
              <a:rPr lang="es-MX" sz="2400" dirty="0">
                <a:latin typeface="Comic Sans MS"/>
                <a:cs typeface="Comic Sans MS"/>
              </a:rPr>
              <a:t> </a:t>
            </a:r>
            <a:r>
              <a:rPr lang="es-MX" sz="2400" spc="-5" dirty="0">
                <a:latin typeface="Comic Sans MS"/>
                <a:cs typeface="Comic Sans MS"/>
              </a:rPr>
              <a:t>sea</a:t>
            </a:r>
            <a:r>
              <a:rPr lang="es-MX" sz="2400" dirty="0">
                <a:latin typeface="Comic Sans MS"/>
                <a:cs typeface="Comic Sans MS"/>
              </a:rPr>
              <a:t> </a:t>
            </a:r>
            <a:r>
              <a:rPr lang="es-MX" sz="2400" spc="-5" dirty="0">
                <a:latin typeface="Comic Sans MS"/>
                <a:cs typeface="Comic Sans MS"/>
              </a:rPr>
              <a:t>energizado</a:t>
            </a:r>
            <a:r>
              <a:rPr lang="es-MX" sz="2400" spc="254" dirty="0">
                <a:latin typeface="Comic Sans MS"/>
                <a:cs typeface="Comic Sans MS"/>
              </a:rPr>
              <a:t> </a:t>
            </a:r>
            <a:r>
              <a:rPr lang="es-MX" sz="2400" spc="-5" dirty="0">
                <a:latin typeface="Comic Sans MS"/>
                <a:cs typeface="Comic Sans MS"/>
              </a:rPr>
              <a:t>inadvertidamente</a:t>
            </a:r>
            <a:r>
              <a:rPr lang="es-MX" sz="2400" spc="260" dirty="0">
                <a:latin typeface="Comic Sans MS"/>
                <a:cs typeface="Comic Sans MS"/>
              </a:rPr>
              <a:t> </a:t>
            </a:r>
            <a:r>
              <a:rPr lang="es-MX" sz="2400" spc="-5" dirty="0">
                <a:latin typeface="Comic Sans MS"/>
                <a:cs typeface="Comic Sans MS"/>
              </a:rPr>
              <a:t>mientras que</a:t>
            </a:r>
            <a:r>
              <a:rPr lang="es-MX" sz="2400" dirty="0">
                <a:latin typeface="Comic Sans MS"/>
                <a:cs typeface="Comic Sans MS"/>
              </a:rPr>
              <a:t> </a:t>
            </a:r>
            <a:r>
              <a:rPr lang="es-MX" sz="2400" spc="-5" dirty="0">
                <a:latin typeface="Comic Sans MS"/>
                <a:cs typeface="Comic Sans MS"/>
              </a:rPr>
              <a:t>está</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Los</a:t>
            </a:r>
            <a:r>
              <a:rPr lang="es-MX" sz="2400" spc="254" dirty="0">
                <a:latin typeface="Comic Sans MS"/>
                <a:cs typeface="Comic Sans MS"/>
              </a:rPr>
              <a:t> </a:t>
            </a:r>
            <a:r>
              <a:rPr lang="es-MX" sz="2400" spc="-5" dirty="0">
                <a:latin typeface="Comic Sans MS"/>
                <a:cs typeface="Comic Sans MS"/>
              </a:rPr>
              <a:t>errores</a:t>
            </a:r>
            <a:r>
              <a:rPr lang="es-MX" sz="2400" spc="26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operación, arqueo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mal</a:t>
            </a:r>
            <a:r>
              <a:rPr lang="es-MX" sz="2400" dirty="0">
                <a:latin typeface="Comic Sans MS"/>
                <a:cs typeface="Comic Sans MS"/>
              </a:rPr>
              <a:t> </a:t>
            </a:r>
            <a:r>
              <a:rPr lang="es-MX" sz="2400" spc="-5" dirty="0">
                <a:latin typeface="Comic Sans MS"/>
                <a:cs typeface="Comic Sans MS"/>
              </a:rPr>
              <a:t>funcionamiento</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los circuitos de control o una combinación de estas causas, han</a:t>
            </a:r>
            <a:r>
              <a:rPr lang="es-MX" sz="2400" spc="70" dirty="0">
                <a:latin typeface="Comic Sans MS"/>
                <a:cs typeface="Comic Sans MS"/>
              </a:rPr>
              <a:t> </a:t>
            </a:r>
            <a:r>
              <a:rPr lang="es-MX" sz="2400" spc="-5" dirty="0">
                <a:latin typeface="Comic Sans MS"/>
                <a:cs typeface="Comic Sans MS"/>
              </a:rPr>
              <a:t>dado</a:t>
            </a:r>
            <a:r>
              <a:rPr lang="es-MX" sz="2400" spc="75" dirty="0">
                <a:latin typeface="Comic Sans MS"/>
                <a:cs typeface="Comic Sans MS"/>
              </a:rPr>
              <a:t> </a:t>
            </a:r>
            <a:r>
              <a:rPr lang="es-MX" sz="2400" spc="-5" dirty="0">
                <a:latin typeface="Comic Sans MS"/>
                <a:cs typeface="Comic Sans MS"/>
              </a:rPr>
              <a:t>como</a:t>
            </a:r>
            <a:r>
              <a:rPr lang="es-MX" sz="2400" spc="75" dirty="0">
                <a:latin typeface="Comic Sans MS"/>
                <a:cs typeface="Comic Sans MS"/>
              </a:rPr>
              <a:t> </a:t>
            </a:r>
            <a:r>
              <a:rPr lang="es-MX" sz="2400" spc="-5" dirty="0">
                <a:latin typeface="Comic Sans MS"/>
                <a:cs typeface="Comic Sans MS"/>
              </a:rPr>
              <a:t>resultado</a:t>
            </a:r>
            <a:r>
              <a:rPr lang="es-MX" sz="2400" spc="75" dirty="0">
                <a:latin typeface="Comic Sans MS"/>
                <a:cs typeface="Comic Sans MS"/>
              </a:rPr>
              <a:t> </a:t>
            </a:r>
            <a:r>
              <a:rPr lang="es-MX" sz="2400" spc="-5" dirty="0">
                <a:latin typeface="Comic Sans MS"/>
                <a:cs typeface="Comic Sans MS"/>
              </a:rPr>
              <a:t>en</a:t>
            </a:r>
            <a:r>
              <a:rPr lang="es-MX" sz="2400" spc="75" dirty="0">
                <a:latin typeface="Comic Sans MS"/>
                <a:cs typeface="Comic Sans MS"/>
              </a:rPr>
              <a:t> </a:t>
            </a:r>
            <a:r>
              <a:rPr lang="es-MX" sz="2400" spc="-5" dirty="0">
                <a:latin typeface="Comic Sans MS"/>
                <a:cs typeface="Comic Sans MS"/>
              </a:rPr>
              <a:t>que</a:t>
            </a:r>
            <a:r>
              <a:rPr lang="es-MX" sz="2400" spc="70" dirty="0">
                <a:latin typeface="Comic Sans MS"/>
                <a:cs typeface="Comic Sans MS"/>
              </a:rPr>
              <a:t> </a:t>
            </a:r>
            <a:r>
              <a:rPr lang="es-MX" sz="2400" spc="-5" dirty="0">
                <a:latin typeface="Comic Sans MS"/>
                <a:cs typeface="Comic Sans MS"/>
              </a:rPr>
              <a:t>los</a:t>
            </a:r>
            <a:r>
              <a:rPr lang="es-MX" sz="2400" spc="70" dirty="0">
                <a:latin typeface="Comic Sans MS"/>
                <a:cs typeface="Comic Sans MS"/>
              </a:rPr>
              <a:t> </a:t>
            </a:r>
            <a:r>
              <a:rPr lang="es-MX" sz="2400" spc="-5" dirty="0">
                <a:latin typeface="Comic Sans MS"/>
                <a:cs typeface="Comic Sans MS"/>
              </a:rPr>
              <a:t>generadores</a:t>
            </a:r>
            <a:r>
              <a:rPr lang="es-MX" sz="2400" spc="65" dirty="0">
                <a:latin typeface="Comic Sans MS"/>
                <a:cs typeface="Comic Sans MS"/>
              </a:rPr>
              <a:t> </a:t>
            </a:r>
            <a:r>
              <a:rPr lang="es-MX" sz="2400" spc="-5" dirty="0">
                <a:latin typeface="Comic Sans MS"/>
                <a:cs typeface="Comic Sans MS"/>
              </a:rPr>
              <a:t>lleguen a ser energizados accidentalmente.</a:t>
            </a:r>
            <a:r>
              <a:rPr lang="es-MX" sz="2400" spc="254" dirty="0">
                <a:latin typeface="Comic Sans MS"/>
                <a:cs typeface="Comic Sans MS"/>
              </a:rPr>
              <a:t> </a:t>
            </a:r>
            <a:r>
              <a:rPr lang="es-MX" sz="2400" spc="-5" dirty="0">
                <a:latin typeface="Comic Sans MS"/>
                <a:cs typeface="Comic Sans MS"/>
              </a:rPr>
              <a:t>Debido a que el daño a la máquina puede ocurrir en pocos segundos, esta debe ser detectada y aislada por la acción de relés.</a:t>
            </a:r>
            <a:r>
              <a:rPr lang="es-MX" sz="2400" dirty="0">
                <a:latin typeface="Comic Sans MS"/>
                <a:cs typeface="Comic Sans MS"/>
              </a:rPr>
              <a:t> </a:t>
            </a:r>
            <a:r>
              <a:rPr lang="es-MX" sz="2400" spc="-5" dirty="0">
                <a:latin typeface="Comic Sans MS"/>
                <a:cs typeface="Comic Sans MS"/>
              </a:rPr>
              <a:t>Aunque existen</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usados como parte de la protección normal del generador,</a:t>
            </a:r>
            <a:r>
              <a:rPr lang="es-MX" sz="2400" dirty="0">
                <a:latin typeface="Comic Sans MS"/>
                <a:cs typeface="Comic Sans MS"/>
              </a:rPr>
              <a:t> </a:t>
            </a:r>
            <a:r>
              <a:rPr lang="es-MX" sz="2400" spc="-5" dirty="0">
                <a:latin typeface="Comic Sans MS"/>
                <a:cs typeface="Comic Sans MS"/>
              </a:rPr>
              <a:t>su</a:t>
            </a:r>
            <a:r>
              <a:rPr lang="es-MX" sz="2400" dirty="0">
                <a:latin typeface="Comic Sans MS"/>
                <a:cs typeface="Comic Sans MS"/>
              </a:rPr>
              <a:t> </a:t>
            </a:r>
            <a:r>
              <a:rPr lang="es-MX" sz="2400" spc="-5" dirty="0">
                <a:latin typeface="Comic Sans MS"/>
                <a:cs typeface="Comic Sans MS"/>
              </a:rPr>
              <a:t>habilidad</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detectar</a:t>
            </a:r>
            <a:r>
              <a:rPr lang="es-MX" sz="2400" dirty="0">
                <a:latin typeface="Comic Sans MS"/>
                <a:cs typeface="Comic Sans MS"/>
              </a:rPr>
              <a:t> </a:t>
            </a:r>
            <a:r>
              <a:rPr lang="es-MX" sz="2400" spc="-5" dirty="0">
                <a:latin typeface="Comic Sans MS"/>
                <a:cs typeface="Comic Sans MS"/>
              </a:rPr>
              <a:t>la energización inadvertida del generador es generalmente marginal.</a:t>
            </a:r>
            <a:r>
              <a:rPr lang="es-MX" sz="2400" dirty="0">
                <a:latin typeface="Comic Sans MS"/>
                <a:cs typeface="Comic Sans MS"/>
              </a:rPr>
              <a:t> </a:t>
            </a:r>
            <a:r>
              <a:rPr lang="es-MX" sz="2400" spc="-5" dirty="0">
                <a:latin typeface="Comic Sans MS"/>
                <a:cs typeface="Comic Sans MS"/>
              </a:rPr>
              <a:t>Estos relés normalmente están deshabilitados 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momento</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energizada inadvertidamente,</a:t>
            </a:r>
            <a:r>
              <a:rPr lang="es-MX" sz="2400" dirty="0">
                <a:latin typeface="Comic Sans MS"/>
                <a:cs typeface="Comic Sans MS"/>
              </a:rPr>
              <a:t> </a:t>
            </a:r>
            <a:r>
              <a:rPr lang="es-MX" sz="2400" spc="-5" dirty="0">
                <a:latin typeface="Comic Sans MS"/>
                <a:cs typeface="Comic Sans MS"/>
              </a:rPr>
              <a:t>u</a:t>
            </a:r>
            <a:r>
              <a:rPr lang="es-MX" sz="2400" dirty="0">
                <a:latin typeface="Comic Sans MS"/>
                <a:cs typeface="Comic Sans MS"/>
              </a:rPr>
              <a:t> </a:t>
            </a:r>
            <a:r>
              <a:rPr lang="es-MX" sz="2400" spc="-5" dirty="0">
                <a:latin typeface="Comic Sans MS"/>
                <a:cs typeface="Comic Sans MS"/>
              </a:rPr>
              <a:t>operan</a:t>
            </a:r>
            <a:r>
              <a:rPr lang="es-MX" sz="2400" dirty="0">
                <a:latin typeface="Comic Sans MS"/>
                <a:cs typeface="Comic Sans MS"/>
              </a:rPr>
              <a:t> </a:t>
            </a:r>
            <a:r>
              <a:rPr lang="es-MX" sz="2400" spc="-5" dirty="0">
                <a:latin typeface="Comic Sans MS"/>
                <a:cs typeface="Comic Sans MS"/>
              </a:rPr>
              <a:t>muy</a:t>
            </a:r>
            <a:r>
              <a:rPr lang="es-MX" sz="2400" dirty="0">
                <a:latin typeface="Comic Sans MS"/>
                <a:cs typeface="Comic Sans MS"/>
              </a:rPr>
              <a:t> </a:t>
            </a:r>
            <a:r>
              <a:rPr lang="es-MX" sz="2400" spc="-5" dirty="0">
                <a:latin typeface="Comic Sans MS"/>
                <a:cs typeface="Comic Sans MS"/>
              </a:rPr>
              <a:t>lentos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evitar</a:t>
            </a:r>
            <a:r>
              <a:rPr lang="es-MX" sz="2400" spc="254" dirty="0">
                <a:latin typeface="Comic Sans MS"/>
                <a:cs typeface="Comic Sans MS"/>
              </a:rPr>
              <a:t> </a:t>
            </a:r>
            <a:r>
              <a:rPr lang="es-MX" sz="2400" spc="-5" dirty="0">
                <a:latin typeface="Comic Sans MS"/>
                <a:cs typeface="Comic Sans MS"/>
              </a:rPr>
              <a:t>el daño</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y/o</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razón,</a:t>
            </a:r>
            <a:r>
              <a:rPr lang="es-MX" sz="2400" dirty="0">
                <a:latin typeface="Comic Sans MS"/>
                <a:cs typeface="Comic Sans MS"/>
              </a:rPr>
              <a:t> </a:t>
            </a:r>
            <a:r>
              <a:rPr lang="es-MX" sz="2400" spc="-5" dirty="0">
                <a:latin typeface="Comic Sans MS"/>
                <a:cs typeface="Comic Sans MS"/>
              </a:rPr>
              <a:t>la mayoría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fabricantes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turbina-generador</a:t>
            </a:r>
            <a:r>
              <a:rPr lang="es-MX" sz="2400" spc="254" dirty="0">
                <a:latin typeface="Comic Sans MS"/>
                <a:cs typeface="Comic Sans MS"/>
              </a:rPr>
              <a:t> </a:t>
            </a:r>
            <a:r>
              <a:rPr lang="es-MX" sz="2400" spc="-5" dirty="0">
                <a:latin typeface="Comic Sans MS"/>
                <a:cs typeface="Comic Sans MS"/>
              </a:rPr>
              <a:t>en</a:t>
            </a:r>
            <a:r>
              <a:rPr lang="es-MX" sz="2400" spc="260" dirty="0">
                <a:latin typeface="Comic Sans MS"/>
                <a:cs typeface="Comic Sans MS"/>
              </a:rPr>
              <a:t> </a:t>
            </a:r>
            <a:r>
              <a:rPr lang="es-MX" sz="2400" spc="-5" dirty="0">
                <a:latin typeface="Comic Sans MS"/>
                <a:cs typeface="Comic Sans MS"/>
              </a:rPr>
              <a:t>USA han recomendado, y muchas empresas están instalando, esquemas de protección contra energización inadvertida dedicados.</a:t>
            </a:r>
            <a:r>
              <a:rPr lang="es-MX" sz="2400" spc="195" dirty="0">
                <a:latin typeface="Comic Sans MS"/>
                <a:cs typeface="Comic Sans MS"/>
              </a:rPr>
              <a:t> </a:t>
            </a:r>
            <a:r>
              <a:rPr lang="es-MX" sz="2400" spc="-5" dirty="0">
                <a:latin typeface="Comic Sans MS"/>
                <a:cs typeface="Comic Sans MS"/>
              </a:rPr>
              <a:t>La</a:t>
            </a:r>
            <a:r>
              <a:rPr lang="es-MX" sz="2400" spc="85" dirty="0">
                <a:latin typeface="Comic Sans MS"/>
                <a:cs typeface="Comic Sans MS"/>
              </a:rPr>
              <a:t> </a:t>
            </a:r>
            <a:r>
              <a:rPr lang="es-MX" sz="2400" spc="-5" dirty="0">
                <a:latin typeface="Comic Sans MS"/>
                <a:cs typeface="Comic Sans MS"/>
              </a:rPr>
              <a:t>mayoría</a:t>
            </a:r>
            <a:r>
              <a:rPr lang="es-MX" sz="2400" spc="90" dirty="0">
                <a:latin typeface="Comic Sans MS"/>
                <a:cs typeface="Comic Sans MS"/>
              </a:rPr>
              <a:t> </a:t>
            </a:r>
            <a:r>
              <a:rPr lang="es-MX" sz="2400" spc="-5" dirty="0">
                <a:latin typeface="Comic Sans MS"/>
                <a:cs typeface="Comic Sans MS"/>
              </a:rPr>
              <a:t>de</a:t>
            </a:r>
            <a:r>
              <a:rPr lang="es-MX" sz="2400" spc="80" dirty="0">
                <a:latin typeface="Comic Sans MS"/>
                <a:cs typeface="Comic Sans MS"/>
              </a:rPr>
              <a:t> </a:t>
            </a:r>
            <a:r>
              <a:rPr lang="es-MX" sz="2400" spc="-5" dirty="0">
                <a:latin typeface="Comic Sans MS"/>
                <a:cs typeface="Comic Sans MS"/>
              </a:rPr>
              <a:t>esquemas</a:t>
            </a:r>
            <a:r>
              <a:rPr lang="es-MX" sz="2400" spc="90" dirty="0">
                <a:latin typeface="Comic Sans MS"/>
                <a:cs typeface="Comic Sans MS"/>
              </a:rPr>
              <a:t> </a:t>
            </a:r>
            <a:r>
              <a:rPr lang="es-MX" sz="2400" spc="-5" dirty="0">
                <a:latin typeface="Comic Sans MS"/>
                <a:cs typeface="Comic Sans MS"/>
              </a:rPr>
              <a:t>en</a:t>
            </a:r>
            <a:r>
              <a:rPr lang="es-MX" sz="2400" spc="85" dirty="0">
                <a:latin typeface="Comic Sans MS"/>
                <a:cs typeface="Comic Sans MS"/>
              </a:rPr>
              <a:t> </a:t>
            </a:r>
            <a:r>
              <a:rPr lang="es-MX" sz="2400" spc="-5" dirty="0">
                <a:latin typeface="Comic Sans MS"/>
                <a:cs typeface="Comic Sans MS"/>
              </a:rPr>
              <a:t>servicio</a:t>
            </a:r>
            <a:r>
              <a:rPr lang="es-MX" sz="2400" spc="90" dirty="0">
                <a:latin typeface="Comic Sans MS"/>
                <a:cs typeface="Comic Sans MS"/>
              </a:rPr>
              <a:t> </a:t>
            </a:r>
            <a:r>
              <a:rPr lang="es-MX" sz="2400" spc="-5" dirty="0">
                <a:latin typeface="Comic Sans MS"/>
                <a:cs typeface="Comic Sans MS"/>
              </a:rPr>
              <a:t>en</a:t>
            </a:r>
            <a:r>
              <a:rPr lang="es-MX" sz="2400" spc="85" dirty="0">
                <a:latin typeface="Comic Sans MS"/>
                <a:cs typeface="Comic Sans MS"/>
              </a:rPr>
              <a:t> </a:t>
            </a:r>
            <a:r>
              <a:rPr lang="es-MX" sz="2400" spc="-5" dirty="0">
                <a:latin typeface="Comic Sans MS"/>
                <a:cs typeface="Comic Sans MS"/>
              </a:rPr>
              <a:t>USA han</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descritos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esta</a:t>
            </a:r>
            <a:r>
              <a:rPr lang="es-MX" sz="2400" dirty="0">
                <a:latin typeface="Comic Sans MS"/>
                <a:cs typeface="Comic Sans MS"/>
              </a:rPr>
              <a:t> </a:t>
            </a:r>
            <a:r>
              <a:rPr lang="es-MX" sz="2400" spc="-5" dirty="0">
                <a:latin typeface="Comic Sans MS"/>
                <a:cs typeface="Comic Sans MS"/>
              </a:rPr>
              <a:t>sección.</a:t>
            </a:r>
            <a:r>
              <a:rPr lang="es-MX" sz="2400" spc="260" dirty="0">
                <a:latin typeface="Comic Sans MS"/>
                <a:cs typeface="Comic Sans MS"/>
              </a:rPr>
              <a:t> </a:t>
            </a:r>
            <a:r>
              <a:rPr lang="es-MX" sz="2400" spc="-5" dirty="0">
                <a:latin typeface="Comic Sans MS"/>
                <a:cs typeface="Comic Sans MS"/>
              </a:rPr>
              <a:t>Estos</a:t>
            </a:r>
            <a:r>
              <a:rPr lang="es-MX" sz="2400" spc="254" dirty="0">
                <a:latin typeface="Comic Sans MS"/>
                <a:cs typeface="Comic Sans MS"/>
              </a:rPr>
              <a:t> </a:t>
            </a:r>
            <a:r>
              <a:rPr lang="es-MX" sz="2400" spc="-5" dirty="0">
                <a:latin typeface="Comic Sans MS"/>
                <a:cs typeface="Comic Sans MS"/>
              </a:rPr>
              <a:t>esquemas varían</a:t>
            </a:r>
            <a:r>
              <a:rPr lang="es-MX" sz="2400" dirty="0">
                <a:latin typeface="Comic Sans MS"/>
                <a:cs typeface="Comic Sans MS"/>
              </a:rPr>
              <a:t> </a:t>
            </a:r>
            <a:r>
              <a:rPr lang="es-MX" sz="2400" spc="-5" dirty="0">
                <a:latin typeface="Comic Sans MS"/>
                <a:cs typeface="Comic Sans MS"/>
              </a:rPr>
              <a:t>debido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prácticas</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operación</a:t>
            </a:r>
            <a:r>
              <a:rPr lang="es-MX" sz="2400" spc="260" dirty="0">
                <a:latin typeface="Comic Sans MS"/>
                <a:cs typeface="Comic Sans MS"/>
              </a:rPr>
              <a:t> </a:t>
            </a:r>
            <a:r>
              <a:rPr lang="es-MX" sz="2400" spc="-5" dirty="0">
                <a:latin typeface="Comic Sans MS"/>
                <a:cs typeface="Comic Sans MS"/>
              </a:rPr>
              <a:t>y filosofías de protección de las empresas que los usan son diferentes.</a:t>
            </a:r>
            <a:r>
              <a:rPr lang="es-MX" sz="2400" spc="254" dirty="0">
                <a:latin typeface="Comic Sans MS"/>
                <a:cs typeface="Comic Sans MS"/>
              </a:rPr>
              <a:t> </a:t>
            </a:r>
            <a:r>
              <a:rPr lang="es-MX" sz="2400" spc="-5" dirty="0">
                <a:latin typeface="Comic Sans MS"/>
                <a:cs typeface="Comic Sans MS"/>
              </a:rPr>
              <a:t>Los ingenieros de protección deben evaluar los riesgos y determinar el impacto de sus prácticas de protección sobre la operación de su compañía antes de decidir cual esquema es más adecuado a sus necesidades particulares.</a:t>
            </a:r>
            <a:r>
              <a:rPr lang="es-MX" sz="2400" spc="165" dirty="0">
                <a:latin typeface="Comic Sans MS"/>
                <a:cs typeface="Comic Sans MS"/>
              </a:rPr>
              <a:t> </a:t>
            </a:r>
            <a:r>
              <a:rPr lang="es-MX" sz="2400" spc="-5" dirty="0">
                <a:latin typeface="Comic Sans MS"/>
                <a:cs typeface="Comic Sans MS"/>
              </a:rPr>
              <a:t>Se</a:t>
            </a:r>
            <a:r>
              <a:rPr lang="es-MX" sz="2400" spc="210" dirty="0">
                <a:latin typeface="Comic Sans MS"/>
                <a:cs typeface="Comic Sans MS"/>
              </a:rPr>
              <a:t> </a:t>
            </a:r>
            <a:r>
              <a:rPr lang="es-MX" sz="2400" spc="-5" dirty="0">
                <a:latin typeface="Comic Sans MS"/>
                <a:cs typeface="Comic Sans MS"/>
              </a:rPr>
              <a:t>espera</a:t>
            </a:r>
            <a:r>
              <a:rPr lang="es-MX" sz="2400" spc="204" dirty="0">
                <a:latin typeface="Comic Sans MS"/>
                <a:cs typeface="Comic Sans MS"/>
              </a:rPr>
              <a:t> </a:t>
            </a:r>
            <a:r>
              <a:rPr lang="es-MX" sz="2400" spc="-5" dirty="0">
                <a:latin typeface="Comic Sans MS"/>
                <a:cs typeface="Comic Sans MS"/>
              </a:rPr>
              <a:t>que</a:t>
            </a:r>
            <a:r>
              <a:rPr lang="es-MX" sz="2400" spc="210" dirty="0">
                <a:latin typeface="Comic Sans MS"/>
                <a:cs typeface="Comic Sans MS"/>
              </a:rPr>
              <a:t> </a:t>
            </a:r>
            <a:r>
              <a:rPr lang="es-MX" sz="2400" spc="-5" dirty="0">
                <a:latin typeface="Comic Sans MS"/>
                <a:cs typeface="Comic Sans MS"/>
              </a:rPr>
              <a:t>esta</a:t>
            </a:r>
            <a:r>
              <a:rPr lang="es-MX" sz="2400" spc="204" dirty="0">
                <a:latin typeface="Comic Sans MS"/>
                <a:cs typeface="Comic Sans MS"/>
              </a:rPr>
              <a:t> </a:t>
            </a:r>
            <a:r>
              <a:rPr lang="es-MX" sz="2400" spc="-5" dirty="0">
                <a:latin typeface="Comic Sans MS"/>
                <a:cs typeface="Comic Sans MS"/>
              </a:rPr>
              <a:t>sección</a:t>
            </a:r>
            <a:r>
              <a:rPr lang="es-MX" sz="2400" spc="210" dirty="0">
                <a:latin typeface="Comic Sans MS"/>
                <a:cs typeface="Comic Sans MS"/>
              </a:rPr>
              <a:t> </a:t>
            </a:r>
            <a:r>
              <a:rPr lang="es-MX" sz="2400" spc="-5" dirty="0">
                <a:latin typeface="Comic Sans MS"/>
                <a:cs typeface="Comic Sans MS"/>
              </a:rPr>
              <a:t>le</a:t>
            </a:r>
            <a:r>
              <a:rPr lang="es-MX" sz="2400" spc="204" dirty="0">
                <a:latin typeface="Comic Sans MS"/>
                <a:cs typeface="Comic Sans MS"/>
              </a:rPr>
              <a:t> </a:t>
            </a:r>
            <a:r>
              <a:rPr lang="es-MX" sz="2400" spc="-5" dirty="0">
                <a:latin typeface="Comic Sans MS"/>
                <a:cs typeface="Comic Sans MS"/>
              </a:rPr>
              <a:t>ayude</a:t>
            </a:r>
            <a:r>
              <a:rPr lang="es-MX" sz="2400" spc="210" dirty="0">
                <a:latin typeface="Comic Sans MS"/>
                <a:cs typeface="Comic Sans MS"/>
              </a:rPr>
              <a:t> </a:t>
            </a:r>
            <a:r>
              <a:rPr lang="es-MX" sz="2400" spc="-5" dirty="0">
                <a:latin typeface="Comic Sans MS"/>
                <a:cs typeface="Comic Sans MS"/>
              </a:rPr>
              <a:t>en esta tarea.</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54000" y="457200"/>
            <a:ext cx="17373599" cy="8063746"/>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REFERENCIAS</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558166" marR="107314" indent="-457200" algn="just">
              <a:spcBef>
                <a:spcPts val="100"/>
              </a:spcBef>
              <a:buFont typeface="+mj-lt"/>
              <a:buAutoNum type="arabicPeriod"/>
              <a:tabLst>
                <a:tab pos="330200" algn="l"/>
              </a:tabLst>
            </a:pPr>
            <a:r>
              <a:rPr lang="es-AR" sz="2400" spc="-5" dirty="0">
                <a:latin typeface="Comic Sans MS"/>
                <a:cs typeface="Comic Sans MS"/>
              </a:rPr>
              <a:t>IEEE </a:t>
            </a:r>
            <a:r>
              <a:rPr lang="es-AR" sz="2400" spc="-5" dirty="0" err="1">
                <a:latin typeface="Comic Sans MS"/>
                <a:cs typeface="Comic Sans MS"/>
              </a:rPr>
              <a:t>Power</a:t>
            </a:r>
            <a:r>
              <a:rPr lang="es-AR" sz="2400" spc="-5" dirty="0">
                <a:latin typeface="Comic Sans MS"/>
                <a:cs typeface="Comic Sans MS"/>
              </a:rPr>
              <a:t> </a:t>
            </a:r>
            <a:r>
              <a:rPr lang="es-AR" sz="2400" spc="-5" dirty="0" err="1">
                <a:latin typeface="Comic Sans MS"/>
                <a:cs typeface="Comic Sans MS"/>
              </a:rPr>
              <a:t>System</a:t>
            </a:r>
            <a:r>
              <a:rPr lang="es-AR" sz="2400" spc="-5" dirty="0">
                <a:latin typeface="Comic Sans MS"/>
                <a:cs typeface="Comic Sans MS"/>
              </a:rPr>
              <a:t> </a:t>
            </a:r>
            <a:r>
              <a:rPr lang="es-AR" sz="2400" spc="-5" dirty="0" err="1">
                <a:latin typeface="Comic Sans MS"/>
                <a:cs typeface="Comic Sans MS"/>
              </a:rPr>
              <a:t>Relay</a:t>
            </a:r>
            <a:r>
              <a:rPr lang="es-AR" sz="2400" spc="-5" dirty="0">
                <a:latin typeface="Comic Sans MS"/>
                <a:cs typeface="Comic Sans MS"/>
              </a:rPr>
              <a:t> </a:t>
            </a:r>
            <a:r>
              <a:rPr lang="es-AR" sz="2400" spc="-5" dirty="0" err="1">
                <a:latin typeface="Comic Sans MS"/>
                <a:cs typeface="Comic Sans MS"/>
              </a:rPr>
              <a:t>Working</a:t>
            </a:r>
            <a:r>
              <a:rPr lang="es-AR" sz="2400" spc="-5" dirty="0">
                <a:latin typeface="Comic Sans MS"/>
                <a:cs typeface="Comic Sans MS"/>
              </a:rPr>
              <a:t> </a:t>
            </a:r>
            <a:r>
              <a:rPr lang="es-AR" sz="2400" spc="-5" dirty="0" err="1">
                <a:latin typeface="Comic Sans MS"/>
                <a:cs typeface="Comic Sans MS"/>
              </a:rPr>
              <a:t>Group</a:t>
            </a:r>
            <a:r>
              <a:rPr lang="es-AR" sz="2400" spc="-5" dirty="0">
                <a:latin typeface="Comic Sans MS"/>
                <a:cs typeface="Comic Sans MS"/>
              </a:rPr>
              <a:t> </a:t>
            </a:r>
            <a:r>
              <a:rPr lang="es-AR" sz="2400" spc="-5" dirty="0" err="1">
                <a:latin typeface="Comic Sans MS"/>
                <a:cs typeface="Comic Sans MS"/>
              </a:rPr>
              <a:t>Report</a:t>
            </a:r>
            <a:r>
              <a:rPr lang="es-AR" sz="2400" spc="-5" dirty="0">
                <a:latin typeface="Comic Sans MS"/>
                <a:cs typeface="Comic Sans MS"/>
              </a:rPr>
              <a:t> </a:t>
            </a:r>
            <a:r>
              <a:rPr lang="es-AR" sz="2400" spc="-5" dirty="0" err="1">
                <a:latin typeface="Comic Sans MS"/>
                <a:cs typeface="Comic Sans MS"/>
              </a:rPr>
              <a:t>Nº</a:t>
            </a:r>
            <a:r>
              <a:rPr lang="es-AR" sz="2400" spc="-5" dirty="0">
                <a:latin typeface="Comic Sans MS"/>
                <a:cs typeface="Comic Sans MS"/>
              </a:rPr>
              <a:t> 88SM527-4 “</a:t>
            </a:r>
            <a:r>
              <a:rPr lang="es-AR" sz="2400" spc="-5" dirty="0" err="1">
                <a:latin typeface="Comic Sans MS"/>
                <a:cs typeface="Comic Sans MS"/>
              </a:rPr>
              <a:t>Inadvertent</a:t>
            </a:r>
            <a:r>
              <a:rPr lang="es-AR" sz="2400" spc="-5" dirty="0">
                <a:latin typeface="Comic Sans MS"/>
                <a:cs typeface="Comic Sans MS"/>
              </a:rPr>
              <a:t> </a:t>
            </a:r>
            <a:r>
              <a:rPr lang="es-AR" sz="2400" spc="-5" dirty="0" err="1">
                <a:latin typeface="Comic Sans MS"/>
                <a:cs typeface="Comic Sans MS"/>
              </a:rPr>
              <a:t>Energizing</a:t>
            </a:r>
            <a:r>
              <a:rPr lang="es-AR" sz="2400" spc="-5" dirty="0">
                <a:latin typeface="Comic Sans MS"/>
                <a:cs typeface="Comic Sans MS"/>
              </a:rPr>
              <a:t> </a:t>
            </a:r>
            <a:r>
              <a:rPr lang="es-AR" sz="2400" spc="-5" dirty="0" err="1">
                <a:latin typeface="Comic Sans MS"/>
                <a:cs typeface="Comic Sans MS"/>
              </a:rPr>
              <a:t>Protection</a:t>
            </a:r>
            <a:r>
              <a:rPr lang="es-AR" sz="2400" spc="-5" dirty="0">
                <a:latin typeface="Comic Sans MS"/>
                <a:cs typeface="Comic Sans MS"/>
              </a:rPr>
              <a:t> </a:t>
            </a:r>
            <a:r>
              <a:rPr lang="es-AR" sz="2400" spc="-5" dirty="0" err="1">
                <a:latin typeface="Comic Sans MS"/>
                <a:cs typeface="Comic Sans MS"/>
              </a:rPr>
              <a:t>of</a:t>
            </a:r>
            <a:r>
              <a:rPr lang="es-AR" sz="2400" spc="-5" dirty="0">
                <a:latin typeface="Comic Sans MS"/>
                <a:cs typeface="Comic Sans MS"/>
              </a:rPr>
              <a:t> </a:t>
            </a:r>
            <a:r>
              <a:rPr lang="es-AR" sz="2400" spc="-5" dirty="0" err="1">
                <a:latin typeface="Comic Sans MS"/>
                <a:cs typeface="Comic Sans MS"/>
              </a:rPr>
              <a:t>Synchronous</a:t>
            </a:r>
            <a:r>
              <a:rPr lang="es-AR" sz="2400" dirty="0">
                <a:latin typeface="Comic Sans MS"/>
                <a:cs typeface="Comic Sans MS"/>
              </a:rPr>
              <a:t> </a:t>
            </a:r>
            <a:r>
              <a:rPr lang="es-AR" sz="2400" spc="-5" dirty="0" err="1">
                <a:latin typeface="Comic Sans MS"/>
                <a:cs typeface="Comic Sans MS"/>
              </a:rPr>
              <a:t>Generators</a:t>
            </a:r>
            <a:r>
              <a:rPr lang="es-AR" sz="2400" spc="-5" dirty="0">
                <a:latin typeface="Comic Sans MS"/>
                <a:cs typeface="Comic Sans MS"/>
              </a:rPr>
              <a:t>”</a:t>
            </a:r>
            <a:r>
              <a:rPr lang="es-AR" sz="2400" dirty="0">
                <a:latin typeface="Comic Sans MS"/>
                <a:cs typeface="Comic Sans MS"/>
              </a:rPr>
              <a:t> </a:t>
            </a:r>
            <a:r>
              <a:rPr lang="es-AR" sz="2400" spc="-5" dirty="0">
                <a:latin typeface="Comic Sans MS"/>
                <a:cs typeface="Comic Sans MS"/>
              </a:rPr>
              <a:t>IEEE</a:t>
            </a:r>
            <a:r>
              <a:rPr lang="es-AR" sz="2400" dirty="0">
                <a:latin typeface="Comic Sans MS"/>
                <a:cs typeface="Comic Sans MS"/>
              </a:rPr>
              <a:t> </a:t>
            </a:r>
            <a:r>
              <a:rPr lang="es-AR" sz="2400" spc="-5" dirty="0" err="1">
                <a:latin typeface="Comic Sans MS"/>
                <a:cs typeface="Comic Sans MS"/>
              </a:rPr>
              <a:t>Transactions</a:t>
            </a:r>
            <a:r>
              <a:rPr lang="es-AR" sz="2400" dirty="0">
                <a:latin typeface="Comic Sans MS"/>
                <a:cs typeface="Comic Sans MS"/>
              </a:rPr>
              <a:t> </a:t>
            </a:r>
            <a:r>
              <a:rPr lang="es-AR" sz="2400" spc="-5" dirty="0" err="1">
                <a:latin typeface="Comic Sans MS"/>
                <a:cs typeface="Comic Sans MS"/>
              </a:rPr>
              <a:t>on</a:t>
            </a:r>
            <a:r>
              <a:rPr lang="es-AR" sz="2400" spc="-5" dirty="0">
                <a:latin typeface="Comic Sans MS"/>
                <a:cs typeface="Comic Sans MS"/>
              </a:rPr>
              <a:t> </a:t>
            </a:r>
            <a:r>
              <a:rPr lang="es-AR" sz="2400" spc="-5" dirty="0" err="1">
                <a:latin typeface="Comic Sans MS"/>
                <a:cs typeface="Comic Sans MS"/>
              </a:rPr>
              <a:t>Power</a:t>
            </a:r>
            <a:r>
              <a:rPr lang="es-AR" sz="2400" dirty="0">
                <a:latin typeface="Comic Sans MS"/>
                <a:cs typeface="Comic Sans MS"/>
              </a:rPr>
              <a:t> </a:t>
            </a:r>
            <a:r>
              <a:rPr lang="es-AR" sz="2400" spc="-5" dirty="0" err="1">
                <a:latin typeface="Comic Sans MS"/>
                <a:cs typeface="Comic Sans MS"/>
              </a:rPr>
              <a:t>Delivery</a:t>
            </a:r>
            <a:r>
              <a:rPr lang="es-AR" sz="2400" spc="-5" dirty="0">
                <a:latin typeface="Comic Sans MS"/>
                <a:cs typeface="Comic Sans MS"/>
              </a:rPr>
              <a:t>,</a:t>
            </a:r>
            <a:r>
              <a:rPr lang="es-AR" sz="2400" dirty="0">
                <a:latin typeface="Comic Sans MS"/>
                <a:cs typeface="Comic Sans MS"/>
              </a:rPr>
              <a:t> </a:t>
            </a:r>
            <a:r>
              <a:rPr lang="es-AR" sz="2400" spc="-5" dirty="0">
                <a:latin typeface="Comic Sans MS"/>
                <a:cs typeface="Comic Sans MS"/>
              </a:rPr>
              <a:t>Vol. 4,</a:t>
            </a:r>
            <a:r>
              <a:rPr lang="es-AR" sz="2400" dirty="0">
                <a:latin typeface="Comic Sans MS"/>
                <a:cs typeface="Comic Sans MS"/>
              </a:rPr>
              <a:t> </a:t>
            </a:r>
            <a:r>
              <a:rPr lang="es-AR" sz="2400" spc="-5" dirty="0" err="1">
                <a:latin typeface="Comic Sans MS"/>
                <a:cs typeface="Comic Sans MS"/>
              </a:rPr>
              <a:t>Nº</a:t>
            </a:r>
            <a:r>
              <a:rPr lang="es-AR" sz="2400" dirty="0">
                <a:latin typeface="Comic Sans MS"/>
                <a:cs typeface="Comic Sans MS"/>
              </a:rPr>
              <a:t> </a:t>
            </a:r>
            <a:r>
              <a:rPr lang="es-AR" sz="2400" spc="-5" dirty="0">
                <a:latin typeface="Comic Sans MS"/>
                <a:cs typeface="Comic Sans MS"/>
              </a:rPr>
              <a:t>2</a:t>
            </a:r>
            <a:r>
              <a:rPr lang="es-AR" sz="2400" dirty="0">
                <a:latin typeface="Comic Sans MS"/>
                <a:cs typeface="Comic Sans MS"/>
              </a:rPr>
              <a:t> </a:t>
            </a:r>
            <a:r>
              <a:rPr lang="es-AR" sz="2400" spc="-5" dirty="0">
                <a:latin typeface="Comic Sans MS"/>
                <a:cs typeface="Comic Sans MS"/>
              </a:rPr>
              <a:t>April</a:t>
            </a:r>
            <a:r>
              <a:rPr lang="es-AR" sz="2400" dirty="0">
                <a:latin typeface="Comic Sans MS"/>
                <a:cs typeface="Comic Sans MS"/>
              </a:rPr>
              <a:t> </a:t>
            </a:r>
            <a:r>
              <a:rPr lang="es-AR" sz="2400" spc="-5" dirty="0">
                <a:latin typeface="Comic Sans MS"/>
                <a:cs typeface="Comic Sans MS"/>
              </a:rPr>
              <a:t>1989.</a:t>
            </a:r>
          </a:p>
          <a:p>
            <a:pPr marL="558166" marR="107314" indent="-457200" algn="just">
              <a:spcBef>
                <a:spcPts val="100"/>
              </a:spcBef>
              <a:buFont typeface="+mj-lt"/>
              <a:buAutoNum type="arabicPeriod"/>
              <a:tabLst>
                <a:tab pos="330200" algn="l"/>
              </a:tabLst>
            </a:pPr>
            <a:endParaRPr lang="es-AR" sz="2400" dirty="0">
              <a:latin typeface="Comic Sans MS"/>
              <a:cs typeface="Comic Sans MS"/>
            </a:endParaRPr>
          </a:p>
          <a:p>
            <a:pPr marL="558166" marR="108585" indent="-457200" algn="just">
              <a:spcBef>
                <a:spcPts val="400"/>
              </a:spcBef>
              <a:buFont typeface="+mj-lt"/>
              <a:buAutoNum type="arabicPeriod"/>
              <a:tabLst>
                <a:tab pos="330200" algn="l"/>
              </a:tabLst>
            </a:pPr>
            <a:r>
              <a:rPr lang="es-AR" sz="2400" spc="-5" dirty="0">
                <a:latin typeface="Comic Sans MS"/>
                <a:cs typeface="Comic Sans MS"/>
              </a:rPr>
              <a:t>E.R.</a:t>
            </a:r>
            <a:r>
              <a:rPr lang="es-AR" sz="2400" dirty="0">
                <a:latin typeface="Comic Sans MS"/>
                <a:cs typeface="Comic Sans MS"/>
              </a:rPr>
              <a:t> </a:t>
            </a:r>
            <a:r>
              <a:rPr lang="es-AR" sz="2400" spc="-5" dirty="0" err="1">
                <a:latin typeface="Comic Sans MS"/>
                <a:cs typeface="Comic Sans MS"/>
              </a:rPr>
              <a:t>Detjen</a:t>
            </a:r>
            <a:r>
              <a:rPr lang="es-AR" sz="2400" spc="-5" dirty="0">
                <a:latin typeface="Comic Sans MS"/>
                <a:cs typeface="Comic Sans MS"/>
              </a:rPr>
              <a:t>,</a:t>
            </a:r>
            <a:r>
              <a:rPr lang="es-AR" sz="2400" dirty="0">
                <a:latin typeface="Comic Sans MS"/>
                <a:cs typeface="Comic Sans MS"/>
              </a:rPr>
              <a:t> </a:t>
            </a:r>
            <a:r>
              <a:rPr lang="es-AR" sz="2400" spc="-5" dirty="0">
                <a:latin typeface="Comic Sans MS"/>
                <a:cs typeface="Comic Sans MS"/>
              </a:rPr>
              <a:t>“</a:t>
            </a:r>
            <a:r>
              <a:rPr lang="es-AR" sz="2400" spc="-5" dirty="0" err="1">
                <a:latin typeface="Comic Sans MS"/>
                <a:cs typeface="Comic Sans MS"/>
              </a:rPr>
              <a:t>Some</a:t>
            </a:r>
            <a:r>
              <a:rPr lang="es-AR" sz="2400" dirty="0">
                <a:latin typeface="Comic Sans MS"/>
                <a:cs typeface="Comic Sans MS"/>
              </a:rPr>
              <a:t> </a:t>
            </a:r>
            <a:r>
              <a:rPr lang="es-AR" sz="2400" spc="-5" dirty="0" err="1">
                <a:latin typeface="Comic Sans MS"/>
                <a:cs typeface="Comic Sans MS"/>
              </a:rPr>
              <a:t>Additional</a:t>
            </a:r>
            <a:r>
              <a:rPr lang="es-AR" sz="2400" dirty="0">
                <a:latin typeface="Comic Sans MS"/>
                <a:cs typeface="Comic Sans MS"/>
              </a:rPr>
              <a:t> </a:t>
            </a:r>
            <a:r>
              <a:rPr lang="es-AR" sz="2400" spc="-5" dirty="0" err="1">
                <a:latin typeface="Comic Sans MS"/>
                <a:cs typeface="Comic Sans MS"/>
              </a:rPr>
              <a:t>Thoughts</a:t>
            </a:r>
            <a:r>
              <a:rPr lang="es-AR" sz="2400" spc="260" dirty="0">
                <a:latin typeface="Comic Sans MS"/>
                <a:cs typeface="Comic Sans MS"/>
              </a:rPr>
              <a:t> </a:t>
            </a:r>
            <a:r>
              <a:rPr lang="es-AR" sz="2400" spc="-5" dirty="0" err="1">
                <a:latin typeface="Comic Sans MS"/>
                <a:cs typeface="Comic Sans MS"/>
              </a:rPr>
              <a:t>on</a:t>
            </a:r>
            <a:r>
              <a:rPr lang="es-AR" sz="2400" spc="-5" dirty="0">
                <a:latin typeface="Comic Sans MS"/>
                <a:cs typeface="Comic Sans MS"/>
              </a:rPr>
              <a:t> </a:t>
            </a:r>
            <a:r>
              <a:rPr lang="es-AR" sz="2400" spc="-5" dirty="0" err="1">
                <a:latin typeface="Comic Sans MS"/>
                <a:cs typeface="Comic Sans MS"/>
              </a:rPr>
              <a:t>Generator</a:t>
            </a:r>
            <a:r>
              <a:rPr lang="es-AR" sz="2400" dirty="0">
                <a:latin typeface="Comic Sans MS"/>
                <a:cs typeface="Comic Sans MS"/>
              </a:rPr>
              <a:t> </a:t>
            </a:r>
            <a:r>
              <a:rPr lang="es-AR" sz="2400" spc="-5" dirty="0" err="1">
                <a:latin typeface="Comic Sans MS"/>
                <a:cs typeface="Comic Sans MS"/>
              </a:rPr>
              <a:t>Protection</a:t>
            </a:r>
            <a:r>
              <a:rPr lang="es-AR" sz="2400" spc="-5" dirty="0">
                <a:latin typeface="Comic Sans MS"/>
                <a:cs typeface="Comic Sans MS"/>
              </a:rPr>
              <a:t>”,</a:t>
            </a:r>
            <a:r>
              <a:rPr lang="es-AR" sz="2400" dirty="0">
                <a:latin typeface="Comic Sans MS"/>
                <a:cs typeface="Comic Sans MS"/>
              </a:rPr>
              <a:t> </a:t>
            </a:r>
            <a:r>
              <a:rPr lang="es-AR" sz="2400" spc="-5" dirty="0" err="1">
                <a:latin typeface="Comic Sans MS"/>
                <a:cs typeface="Comic Sans MS"/>
              </a:rPr>
              <a:t>presented</a:t>
            </a:r>
            <a:r>
              <a:rPr lang="es-AR" sz="2400" dirty="0">
                <a:latin typeface="Comic Sans MS"/>
                <a:cs typeface="Comic Sans MS"/>
              </a:rPr>
              <a:t> </a:t>
            </a:r>
            <a:r>
              <a:rPr lang="es-AR" sz="2400" spc="-5" dirty="0">
                <a:latin typeface="Comic Sans MS"/>
                <a:cs typeface="Comic Sans MS"/>
              </a:rPr>
              <a:t>at</a:t>
            </a:r>
            <a:r>
              <a:rPr lang="es-AR" sz="2400" spc="260" dirty="0">
                <a:latin typeface="Comic Sans MS"/>
                <a:cs typeface="Comic Sans MS"/>
              </a:rPr>
              <a:t> </a:t>
            </a:r>
            <a:r>
              <a:rPr lang="es-AR" sz="2400" spc="-5" dirty="0" err="1">
                <a:latin typeface="Comic Sans MS"/>
                <a:cs typeface="Comic Sans MS"/>
              </a:rPr>
              <a:t>the</a:t>
            </a:r>
            <a:r>
              <a:rPr lang="es-AR" sz="2400" spc="-5" dirty="0">
                <a:latin typeface="Comic Sans MS"/>
                <a:cs typeface="Comic Sans MS"/>
              </a:rPr>
              <a:t> Pennsylvania Electric </a:t>
            </a:r>
            <a:r>
              <a:rPr lang="es-AR" sz="2400" spc="-5" dirty="0" err="1">
                <a:latin typeface="Comic Sans MS"/>
                <a:cs typeface="Comic Sans MS"/>
              </a:rPr>
              <a:t>Association</a:t>
            </a:r>
            <a:r>
              <a:rPr lang="es-AR" sz="2400" spc="-5" dirty="0">
                <a:latin typeface="Comic Sans MS"/>
                <a:cs typeface="Comic Sans MS"/>
              </a:rPr>
              <a:t> </a:t>
            </a:r>
            <a:r>
              <a:rPr lang="es-AR" sz="2400" spc="-5" dirty="0" err="1">
                <a:latin typeface="Comic Sans MS"/>
                <a:cs typeface="Comic Sans MS"/>
              </a:rPr>
              <a:t>Relay</a:t>
            </a:r>
            <a:r>
              <a:rPr lang="es-AR" sz="2400" spc="-5" dirty="0">
                <a:latin typeface="Comic Sans MS"/>
                <a:cs typeface="Comic Sans MS"/>
              </a:rPr>
              <a:t> </a:t>
            </a:r>
            <a:r>
              <a:rPr lang="es-AR" sz="2400" spc="-5" dirty="0" err="1">
                <a:latin typeface="Comic Sans MS"/>
                <a:cs typeface="Comic Sans MS"/>
              </a:rPr>
              <a:t>Committee</a:t>
            </a:r>
            <a:r>
              <a:rPr lang="es-AR" sz="2400" spc="-5" dirty="0">
                <a:latin typeface="Comic Sans MS"/>
                <a:cs typeface="Comic Sans MS"/>
              </a:rPr>
              <a:t>, May</a:t>
            </a:r>
            <a:r>
              <a:rPr lang="es-AR" sz="2400" dirty="0">
                <a:latin typeface="Comic Sans MS"/>
                <a:cs typeface="Comic Sans MS"/>
              </a:rPr>
              <a:t> </a:t>
            </a:r>
            <a:r>
              <a:rPr lang="es-AR" sz="2400" spc="-5" dirty="0">
                <a:latin typeface="Comic Sans MS"/>
                <a:cs typeface="Comic Sans MS"/>
              </a:rPr>
              <a:t>29,</a:t>
            </a:r>
            <a:r>
              <a:rPr lang="es-AR" sz="2400" dirty="0">
                <a:latin typeface="Comic Sans MS"/>
                <a:cs typeface="Comic Sans MS"/>
              </a:rPr>
              <a:t> </a:t>
            </a:r>
            <a:r>
              <a:rPr lang="es-AR" sz="2400" spc="-5" dirty="0">
                <a:latin typeface="Comic Sans MS"/>
                <a:cs typeface="Comic Sans MS"/>
              </a:rPr>
              <a:t>1981.</a:t>
            </a:r>
          </a:p>
          <a:p>
            <a:pPr marL="558166" marR="108585" indent="-457200" algn="just">
              <a:spcBef>
                <a:spcPts val="400"/>
              </a:spcBef>
              <a:buFont typeface="+mj-lt"/>
              <a:buAutoNum type="arabicPeriod"/>
              <a:tabLst>
                <a:tab pos="330200" algn="l"/>
              </a:tabLst>
            </a:pPr>
            <a:endParaRPr lang="es-AR" sz="2400" dirty="0">
              <a:latin typeface="Comic Sans MS"/>
              <a:cs typeface="Comic Sans MS"/>
            </a:endParaRPr>
          </a:p>
          <a:p>
            <a:pPr marL="558166" marR="106680" indent="-457200" algn="just">
              <a:spcBef>
                <a:spcPts val="400"/>
              </a:spcBef>
              <a:buFont typeface="+mj-lt"/>
              <a:buAutoNum type="arabicPeriod"/>
              <a:tabLst>
                <a:tab pos="330200" algn="l"/>
              </a:tabLst>
            </a:pPr>
            <a:r>
              <a:rPr lang="es-AR" sz="2400" spc="-5" dirty="0">
                <a:latin typeface="Comic Sans MS"/>
                <a:cs typeface="Comic Sans MS"/>
              </a:rPr>
              <a:t>IEEE</a:t>
            </a:r>
            <a:r>
              <a:rPr lang="es-AR" sz="2400" dirty="0">
                <a:latin typeface="Comic Sans MS"/>
                <a:cs typeface="Comic Sans MS"/>
              </a:rPr>
              <a:t> </a:t>
            </a:r>
            <a:r>
              <a:rPr lang="es-AR" sz="2400" spc="-5" dirty="0">
                <a:latin typeface="Comic Sans MS"/>
                <a:cs typeface="Comic Sans MS"/>
              </a:rPr>
              <a:t>“Guide</a:t>
            </a:r>
            <a:r>
              <a:rPr lang="es-AR" sz="2400" dirty="0">
                <a:latin typeface="Comic Sans MS"/>
                <a:cs typeface="Comic Sans MS"/>
              </a:rPr>
              <a:t> </a:t>
            </a:r>
            <a:r>
              <a:rPr lang="es-AR" sz="2400" spc="-5" dirty="0" err="1">
                <a:latin typeface="Comic Sans MS"/>
                <a:cs typeface="Comic Sans MS"/>
              </a:rPr>
              <a:t>for</a:t>
            </a:r>
            <a:r>
              <a:rPr lang="es-AR" sz="2400" dirty="0">
                <a:latin typeface="Comic Sans MS"/>
                <a:cs typeface="Comic Sans MS"/>
              </a:rPr>
              <a:t> </a:t>
            </a:r>
            <a:r>
              <a:rPr lang="es-AR" sz="2400" spc="-5" dirty="0">
                <a:latin typeface="Comic Sans MS"/>
                <a:cs typeface="Comic Sans MS"/>
              </a:rPr>
              <a:t>A.C.</a:t>
            </a:r>
            <a:r>
              <a:rPr lang="es-AR" sz="2400" dirty="0">
                <a:latin typeface="Comic Sans MS"/>
                <a:cs typeface="Comic Sans MS"/>
              </a:rPr>
              <a:t> </a:t>
            </a:r>
            <a:r>
              <a:rPr lang="es-AR" sz="2400" spc="-5" dirty="0" err="1">
                <a:latin typeface="Comic Sans MS"/>
                <a:cs typeface="Comic Sans MS"/>
              </a:rPr>
              <a:t>Generator</a:t>
            </a:r>
            <a:r>
              <a:rPr lang="es-AR" sz="2400" dirty="0">
                <a:latin typeface="Comic Sans MS"/>
                <a:cs typeface="Comic Sans MS"/>
              </a:rPr>
              <a:t> </a:t>
            </a:r>
            <a:r>
              <a:rPr lang="es-AR" sz="2400" spc="-5" dirty="0" err="1">
                <a:latin typeface="Comic Sans MS"/>
                <a:cs typeface="Comic Sans MS"/>
              </a:rPr>
              <a:t>Protection</a:t>
            </a:r>
            <a:r>
              <a:rPr lang="es-AR" sz="2400" spc="-5" dirty="0">
                <a:latin typeface="Comic Sans MS"/>
                <a:cs typeface="Comic Sans MS"/>
              </a:rPr>
              <a:t>,” ANSI/IEEE C37.102-1988.</a:t>
            </a:r>
          </a:p>
          <a:p>
            <a:pPr marL="558166" marR="106680" indent="-457200" algn="just">
              <a:spcBef>
                <a:spcPts val="400"/>
              </a:spcBef>
              <a:buFont typeface="+mj-lt"/>
              <a:buAutoNum type="arabicPeriod"/>
              <a:tabLst>
                <a:tab pos="330200" algn="l"/>
              </a:tabLst>
            </a:pPr>
            <a:endParaRPr lang="es-AR" sz="2400" dirty="0">
              <a:latin typeface="Comic Sans MS"/>
              <a:cs typeface="Comic Sans MS"/>
            </a:endParaRPr>
          </a:p>
          <a:p>
            <a:pPr marL="558166" marR="106680" indent="-457200" algn="just">
              <a:spcBef>
                <a:spcPts val="400"/>
              </a:spcBef>
              <a:buFont typeface="+mj-lt"/>
              <a:buAutoNum type="arabicPeriod"/>
              <a:tabLst>
                <a:tab pos="330200" algn="l"/>
              </a:tabLst>
            </a:pPr>
            <a:r>
              <a:rPr lang="es-AR" sz="2400" spc="-5" dirty="0">
                <a:latin typeface="Comic Sans MS"/>
                <a:cs typeface="Comic Sans MS"/>
              </a:rPr>
              <a:t>J.G. </a:t>
            </a:r>
            <a:r>
              <a:rPr lang="es-AR" sz="2400" spc="-5" dirty="0" err="1">
                <a:latin typeface="Comic Sans MS"/>
                <a:cs typeface="Comic Sans MS"/>
              </a:rPr>
              <a:t>Manzek</a:t>
            </a:r>
            <a:r>
              <a:rPr lang="es-AR" sz="2400" spc="-5" dirty="0">
                <a:latin typeface="Comic Sans MS"/>
                <a:cs typeface="Comic Sans MS"/>
              </a:rPr>
              <a:t> and J.T. </a:t>
            </a:r>
            <a:r>
              <a:rPr lang="es-AR" sz="2400" spc="-5" dirty="0" err="1">
                <a:latin typeface="Comic Sans MS"/>
                <a:cs typeface="Comic Sans MS"/>
              </a:rPr>
              <a:t>Ullo</a:t>
            </a:r>
            <a:r>
              <a:rPr lang="es-AR" sz="2400" spc="-5" dirty="0">
                <a:latin typeface="Comic Sans MS"/>
                <a:cs typeface="Comic Sans MS"/>
              </a:rPr>
              <a:t>, “</a:t>
            </a:r>
            <a:r>
              <a:rPr lang="es-AR" sz="2400" spc="-5" dirty="0" err="1">
                <a:latin typeface="Comic Sans MS"/>
                <a:cs typeface="Comic Sans MS"/>
              </a:rPr>
              <a:t>Implementation</a:t>
            </a:r>
            <a:r>
              <a:rPr lang="es-AR" sz="2400" spc="-5" dirty="0">
                <a:latin typeface="Comic Sans MS"/>
                <a:cs typeface="Comic Sans MS"/>
              </a:rPr>
              <a:t> </a:t>
            </a:r>
            <a:r>
              <a:rPr lang="es-AR" sz="2400" spc="-5" dirty="0" err="1">
                <a:latin typeface="Comic Sans MS"/>
                <a:cs typeface="Comic Sans MS"/>
              </a:rPr>
              <a:t>of</a:t>
            </a:r>
            <a:r>
              <a:rPr lang="es-AR" sz="2400" spc="-5" dirty="0">
                <a:latin typeface="Comic Sans MS"/>
                <a:cs typeface="Comic Sans MS"/>
              </a:rPr>
              <a:t> </a:t>
            </a:r>
            <a:r>
              <a:rPr lang="es-AR" sz="2400" spc="-5" dirty="0" err="1">
                <a:latin typeface="Comic Sans MS"/>
                <a:cs typeface="Comic Sans MS"/>
              </a:rPr>
              <a:t>an</a:t>
            </a:r>
            <a:r>
              <a:rPr lang="es-AR" sz="2400" spc="-5" dirty="0">
                <a:latin typeface="Comic Sans MS"/>
                <a:cs typeface="Comic Sans MS"/>
              </a:rPr>
              <a:t> Open</a:t>
            </a:r>
            <a:r>
              <a:rPr lang="es-AR" sz="2400" dirty="0">
                <a:latin typeface="Comic Sans MS"/>
                <a:cs typeface="Comic Sans MS"/>
              </a:rPr>
              <a:t> </a:t>
            </a:r>
            <a:r>
              <a:rPr lang="es-AR" sz="2400" spc="-5" dirty="0">
                <a:latin typeface="Comic Sans MS"/>
                <a:cs typeface="Comic Sans MS"/>
              </a:rPr>
              <a:t>Breaker</a:t>
            </a:r>
            <a:r>
              <a:rPr lang="es-AR" sz="2400" dirty="0">
                <a:latin typeface="Comic Sans MS"/>
                <a:cs typeface="Comic Sans MS"/>
              </a:rPr>
              <a:t> </a:t>
            </a:r>
            <a:r>
              <a:rPr lang="es-AR" sz="2400" spc="-5" dirty="0" err="1">
                <a:latin typeface="Comic Sans MS"/>
                <a:cs typeface="Comic Sans MS"/>
              </a:rPr>
              <a:t>Flashover</a:t>
            </a:r>
            <a:r>
              <a:rPr lang="es-AR" sz="2400" dirty="0">
                <a:latin typeface="Comic Sans MS"/>
                <a:cs typeface="Comic Sans MS"/>
              </a:rPr>
              <a:t> </a:t>
            </a:r>
            <a:r>
              <a:rPr lang="es-AR" sz="2400" spc="-5" dirty="0" err="1">
                <a:latin typeface="Comic Sans MS"/>
                <a:cs typeface="Comic Sans MS"/>
              </a:rPr>
              <a:t>Inadvertent</a:t>
            </a:r>
            <a:r>
              <a:rPr lang="es-AR" sz="2400" dirty="0">
                <a:latin typeface="Comic Sans MS"/>
                <a:cs typeface="Comic Sans MS"/>
              </a:rPr>
              <a:t> </a:t>
            </a:r>
            <a:r>
              <a:rPr lang="es-AR" sz="2400" spc="-5" dirty="0" err="1">
                <a:latin typeface="Comic Sans MS"/>
                <a:cs typeface="Comic Sans MS"/>
              </a:rPr>
              <a:t>Energization</a:t>
            </a:r>
            <a:r>
              <a:rPr lang="es-AR" sz="2400" spc="-5" dirty="0">
                <a:latin typeface="Comic Sans MS"/>
                <a:cs typeface="Comic Sans MS"/>
              </a:rPr>
              <a:t> </a:t>
            </a:r>
            <a:r>
              <a:rPr lang="es-AR" sz="2400" spc="-5" dirty="0" err="1">
                <a:latin typeface="Comic Sans MS"/>
                <a:cs typeface="Comic Sans MS"/>
              </a:rPr>
              <a:t>Protection</a:t>
            </a:r>
            <a:r>
              <a:rPr lang="es-AR" sz="2400" spc="-5" dirty="0">
                <a:latin typeface="Comic Sans MS"/>
                <a:cs typeface="Comic Sans MS"/>
              </a:rPr>
              <a:t> </a:t>
            </a:r>
            <a:r>
              <a:rPr lang="es-AR" sz="2400" spc="-5" dirty="0" err="1">
                <a:latin typeface="Comic Sans MS"/>
                <a:cs typeface="Comic Sans MS"/>
              </a:rPr>
              <a:t>Scheme</a:t>
            </a:r>
            <a:r>
              <a:rPr lang="es-AR" sz="2400" spc="-5" dirty="0">
                <a:latin typeface="Comic Sans MS"/>
                <a:cs typeface="Comic Sans MS"/>
              </a:rPr>
              <a:t> </a:t>
            </a:r>
            <a:r>
              <a:rPr lang="es-AR" sz="2400" spc="-5" dirty="0" err="1">
                <a:latin typeface="Comic Sans MS"/>
                <a:cs typeface="Comic Sans MS"/>
              </a:rPr>
              <a:t>on</a:t>
            </a:r>
            <a:r>
              <a:rPr lang="es-AR" sz="2400" spc="-5" dirty="0">
                <a:latin typeface="Comic Sans MS"/>
                <a:cs typeface="Comic Sans MS"/>
              </a:rPr>
              <a:t> </a:t>
            </a:r>
            <a:r>
              <a:rPr lang="es-AR" sz="2400" spc="-5" dirty="0" err="1">
                <a:latin typeface="Comic Sans MS"/>
                <a:cs typeface="Comic Sans MS"/>
              </a:rPr>
              <a:t>Generators</a:t>
            </a:r>
            <a:r>
              <a:rPr lang="es-AR" sz="2400" spc="-5" dirty="0">
                <a:latin typeface="Comic Sans MS"/>
                <a:cs typeface="Comic Sans MS"/>
              </a:rPr>
              <a:t> </a:t>
            </a:r>
            <a:r>
              <a:rPr lang="es-AR" sz="2400" spc="-5" dirty="0" err="1">
                <a:latin typeface="Comic Sans MS"/>
                <a:cs typeface="Comic Sans MS"/>
              </a:rPr>
              <a:t>Circuit</a:t>
            </a:r>
            <a:r>
              <a:rPr lang="es-AR" sz="2400" spc="-5" dirty="0">
                <a:latin typeface="Comic Sans MS"/>
                <a:cs typeface="Comic Sans MS"/>
              </a:rPr>
              <a:t> </a:t>
            </a:r>
            <a:r>
              <a:rPr lang="es-AR" sz="2400" spc="-5" dirty="0" err="1">
                <a:latin typeface="Comic Sans MS"/>
                <a:cs typeface="Comic Sans MS"/>
              </a:rPr>
              <a:t>Breakers</a:t>
            </a:r>
            <a:r>
              <a:rPr lang="es-AR" sz="2400" spc="-5" dirty="0">
                <a:latin typeface="Comic Sans MS"/>
                <a:cs typeface="Comic Sans MS"/>
              </a:rPr>
              <a:t>,” </a:t>
            </a:r>
            <a:r>
              <a:rPr lang="es-AR" sz="2400" spc="-5" dirty="0" err="1">
                <a:latin typeface="Comic Sans MS"/>
                <a:cs typeface="Comic Sans MS"/>
              </a:rPr>
              <a:t>presented</a:t>
            </a:r>
            <a:r>
              <a:rPr lang="es-AR" sz="2400" spc="-5" dirty="0">
                <a:latin typeface="Comic Sans MS"/>
                <a:cs typeface="Comic Sans MS"/>
              </a:rPr>
              <a:t> </a:t>
            </a:r>
            <a:r>
              <a:rPr lang="es-AR" sz="2400" spc="-5" dirty="0" err="1">
                <a:latin typeface="Comic Sans MS"/>
                <a:cs typeface="Comic Sans MS"/>
              </a:rPr>
              <a:t>to</a:t>
            </a:r>
            <a:r>
              <a:rPr lang="es-AR" sz="2400" spc="-5" dirty="0">
                <a:latin typeface="Comic Sans MS"/>
                <a:cs typeface="Comic Sans MS"/>
              </a:rPr>
              <a:t> </a:t>
            </a:r>
            <a:r>
              <a:rPr lang="es-AR" sz="2400" spc="-5" dirty="0" err="1">
                <a:latin typeface="Comic Sans MS"/>
                <a:cs typeface="Comic Sans MS"/>
              </a:rPr>
              <a:t>the</a:t>
            </a:r>
            <a:r>
              <a:rPr lang="es-AR" sz="2400" spc="-5" dirty="0">
                <a:latin typeface="Comic Sans MS"/>
                <a:cs typeface="Comic Sans MS"/>
              </a:rPr>
              <a:t> Pennsylvania Electric </a:t>
            </a:r>
            <a:r>
              <a:rPr lang="es-AR" sz="2400" spc="-5" dirty="0" err="1">
                <a:latin typeface="Comic Sans MS"/>
                <a:cs typeface="Comic Sans MS"/>
              </a:rPr>
              <a:t>Associtaion</a:t>
            </a:r>
            <a:r>
              <a:rPr lang="es-AR" sz="2400" spc="-5" dirty="0">
                <a:latin typeface="Comic Sans MS"/>
                <a:cs typeface="Comic Sans MS"/>
              </a:rPr>
              <a:t> </a:t>
            </a:r>
            <a:r>
              <a:rPr lang="es-AR" sz="2400" spc="-5" dirty="0" err="1">
                <a:latin typeface="Comic Sans MS"/>
                <a:cs typeface="Comic Sans MS"/>
              </a:rPr>
              <a:t>Relay</a:t>
            </a:r>
            <a:r>
              <a:rPr lang="es-AR" sz="2400" dirty="0">
                <a:latin typeface="Comic Sans MS"/>
                <a:cs typeface="Comic Sans MS"/>
              </a:rPr>
              <a:t> </a:t>
            </a:r>
            <a:r>
              <a:rPr lang="es-AR" sz="2400" spc="-5" dirty="0" err="1">
                <a:latin typeface="Comic Sans MS"/>
                <a:cs typeface="Comic Sans MS"/>
              </a:rPr>
              <a:t>Committee</a:t>
            </a:r>
            <a:r>
              <a:rPr lang="es-AR" sz="2400" spc="-5" dirty="0">
                <a:latin typeface="Comic Sans MS"/>
                <a:cs typeface="Comic Sans MS"/>
              </a:rPr>
              <a:t>,</a:t>
            </a:r>
            <a:r>
              <a:rPr lang="es-AR" sz="2400" dirty="0">
                <a:latin typeface="Comic Sans MS"/>
                <a:cs typeface="Comic Sans MS"/>
              </a:rPr>
              <a:t> </a:t>
            </a:r>
            <a:r>
              <a:rPr lang="es-AR" sz="2400" spc="-5" dirty="0" err="1">
                <a:latin typeface="Comic Sans MS"/>
                <a:cs typeface="Comic Sans MS"/>
              </a:rPr>
              <a:t>September</a:t>
            </a:r>
            <a:r>
              <a:rPr lang="es-AR" sz="2400" dirty="0">
                <a:latin typeface="Comic Sans MS"/>
                <a:cs typeface="Comic Sans MS"/>
              </a:rPr>
              <a:t> </a:t>
            </a:r>
            <a:r>
              <a:rPr lang="es-AR" sz="2400" spc="-5" dirty="0">
                <a:latin typeface="Comic Sans MS"/>
                <a:cs typeface="Comic Sans MS"/>
              </a:rPr>
              <a:t>14,</a:t>
            </a:r>
            <a:r>
              <a:rPr lang="es-AR" sz="2400" dirty="0">
                <a:latin typeface="Comic Sans MS"/>
                <a:cs typeface="Comic Sans MS"/>
              </a:rPr>
              <a:t> </a:t>
            </a:r>
            <a:r>
              <a:rPr lang="es-AR" sz="2400" spc="-5" dirty="0">
                <a:latin typeface="Comic Sans MS"/>
                <a:cs typeface="Comic Sans MS"/>
              </a:rPr>
              <a:t>1983.</a:t>
            </a:r>
          </a:p>
          <a:p>
            <a:pPr marL="558166" marR="106680" indent="-457200" algn="just">
              <a:spcBef>
                <a:spcPts val="400"/>
              </a:spcBef>
              <a:buFont typeface="+mj-lt"/>
              <a:buAutoNum type="arabicPeriod"/>
              <a:tabLst>
                <a:tab pos="330200" algn="l"/>
              </a:tabLst>
            </a:pPr>
            <a:endParaRPr lang="es-AR" sz="2400" dirty="0">
              <a:latin typeface="Comic Sans MS"/>
              <a:cs typeface="Comic Sans MS"/>
            </a:endParaRPr>
          </a:p>
          <a:p>
            <a:pPr marL="558166" marR="107950" indent="-457200" algn="just">
              <a:spcBef>
                <a:spcPts val="395"/>
              </a:spcBef>
              <a:buFont typeface="+mj-lt"/>
              <a:buAutoNum type="arabicPeriod"/>
              <a:tabLst>
                <a:tab pos="330200" algn="l"/>
              </a:tabLst>
            </a:pPr>
            <a:r>
              <a:rPr lang="es-AR" sz="2400" spc="-5" dirty="0">
                <a:latin typeface="Comic Sans MS"/>
                <a:cs typeface="Comic Sans MS"/>
              </a:rPr>
              <a:t>M. </a:t>
            </a:r>
            <a:r>
              <a:rPr lang="es-AR" sz="2400" spc="-5" dirty="0" err="1">
                <a:latin typeface="Comic Sans MS"/>
                <a:cs typeface="Comic Sans MS"/>
              </a:rPr>
              <a:t>Meisinger</a:t>
            </a:r>
            <a:r>
              <a:rPr lang="es-AR" sz="2400" spc="-5" dirty="0">
                <a:latin typeface="Comic Sans MS"/>
                <a:cs typeface="Comic Sans MS"/>
              </a:rPr>
              <a:t>, G. Rockefeller, L. </a:t>
            </a:r>
            <a:r>
              <a:rPr lang="es-AR" sz="2400" spc="-5" dirty="0" err="1">
                <a:latin typeface="Comic Sans MS"/>
                <a:cs typeface="Comic Sans MS"/>
              </a:rPr>
              <a:t>Schulze</a:t>
            </a:r>
            <a:r>
              <a:rPr lang="es-AR" sz="2400" spc="-5" dirty="0">
                <a:latin typeface="Comic Sans MS"/>
                <a:cs typeface="Comic Sans MS"/>
              </a:rPr>
              <a:t>, “RAGUA: </a:t>
            </a:r>
            <a:r>
              <a:rPr lang="es-AR" sz="2400" spc="-5" dirty="0" err="1">
                <a:latin typeface="Comic Sans MS"/>
                <a:cs typeface="Comic Sans MS"/>
              </a:rPr>
              <a:t>Protection</a:t>
            </a:r>
            <a:r>
              <a:rPr lang="es-AR" sz="2400" dirty="0">
                <a:latin typeface="Comic Sans MS"/>
                <a:cs typeface="Comic Sans MS"/>
              </a:rPr>
              <a:t> </a:t>
            </a:r>
            <a:r>
              <a:rPr lang="es-AR" sz="2400" spc="-5" dirty="0" err="1">
                <a:latin typeface="Comic Sans MS"/>
                <a:cs typeface="Comic Sans MS"/>
              </a:rPr>
              <a:t>Against</a:t>
            </a:r>
            <a:r>
              <a:rPr lang="es-AR" sz="2400" dirty="0">
                <a:latin typeface="Comic Sans MS"/>
                <a:cs typeface="Comic Sans MS"/>
              </a:rPr>
              <a:t> </a:t>
            </a:r>
            <a:r>
              <a:rPr lang="es-AR" sz="2400" spc="-5" dirty="0">
                <a:latin typeface="Comic Sans MS"/>
                <a:cs typeface="Comic Sans MS"/>
              </a:rPr>
              <a:t>Accidental</a:t>
            </a:r>
            <a:r>
              <a:rPr lang="es-AR" sz="2400" dirty="0">
                <a:latin typeface="Comic Sans MS"/>
                <a:cs typeface="Comic Sans MS"/>
              </a:rPr>
              <a:t> </a:t>
            </a:r>
            <a:r>
              <a:rPr lang="es-AR" sz="2400" spc="-5" dirty="0" err="1">
                <a:latin typeface="Comic Sans MS"/>
                <a:cs typeface="Comic Sans MS"/>
              </a:rPr>
              <a:t>Energization</a:t>
            </a:r>
            <a:r>
              <a:rPr lang="es-AR" sz="2400" dirty="0">
                <a:latin typeface="Comic Sans MS"/>
                <a:cs typeface="Comic Sans MS"/>
              </a:rPr>
              <a:t> </a:t>
            </a:r>
            <a:r>
              <a:rPr lang="es-AR" sz="2400" spc="-5" dirty="0" err="1">
                <a:latin typeface="Comic Sans MS"/>
                <a:cs typeface="Comic Sans MS"/>
              </a:rPr>
              <a:t>of</a:t>
            </a:r>
            <a:r>
              <a:rPr lang="es-AR" sz="2400" spc="-5" dirty="0">
                <a:latin typeface="Comic Sans MS"/>
                <a:cs typeface="Comic Sans MS"/>
              </a:rPr>
              <a:t> </a:t>
            </a:r>
            <a:r>
              <a:rPr lang="es-AR" sz="2400" spc="-5" dirty="0" err="1">
                <a:latin typeface="Comic Sans MS"/>
                <a:cs typeface="Comic Sans MS"/>
              </a:rPr>
              <a:t>Synchronous</a:t>
            </a:r>
            <a:r>
              <a:rPr lang="es-AR" sz="2400" dirty="0">
                <a:latin typeface="Comic Sans MS"/>
                <a:cs typeface="Comic Sans MS"/>
              </a:rPr>
              <a:t> </a:t>
            </a:r>
            <a:r>
              <a:rPr lang="es-AR" sz="2400" spc="-5" dirty="0">
                <a:latin typeface="Comic Sans MS"/>
                <a:cs typeface="Comic Sans MS"/>
              </a:rPr>
              <a:t>Machines”</a:t>
            </a:r>
            <a:r>
              <a:rPr lang="es-AR" sz="2400" dirty="0">
                <a:latin typeface="Comic Sans MS"/>
                <a:cs typeface="Comic Sans MS"/>
              </a:rPr>
              <a:t> </a:t>
            </a:r>
            <a:r>
              <a:rPr lang="es-AR" sz="2400" spc="-5" dirty="0" err="1">
                <a:latin typeface="Comic Sans MS"/>
                <a:cs typeface="Comic Sans MS"/>
              </a:rPr>
              <a:t>presented</a:t>
            </a:r>
            <a:r>
              <a:rPr lang="es-AR" sz="2400" dirty="0">
                <a:latin typeface="Comic Sans MS"/>
                <a:cs typeface="Comic Sans MS"/>
              </a:rPr>
              <a:t> </a:t>
            </a:r>
            <a:r>
              <a:rPr lang="es-AR" sz="2400" spc="-5" dirty="0" err="1">
                <a:latin typeface="Comic Sans MS"/>
                <a:cs typeface="Comic Sans MS"/>
              </a:rPr>
              <a:t>to</a:t>
            </a:r>
            <a:r>
              <a:rPr lang="es-AR" sz="2400" dirty="0">
                <a:latin typeface="Comic Sans MS"/>
                <a:cs typeface="Comic Sans MS"/>
              </a:rPr>
              <a:t> </a:t>
            </a:r>
            <a:r>
              <a:rPr lang="es-AR" sz="2400" spc="-5" dirty="0" err="1">
                <a:latin typeface="Comic Sans MS"/>
                <a:cs typeface="Comic Sans MS"/>
              </a:rPr>
              <a:t>the</a:t>
            </a:r>
            <a:r>
              <a:rPr lang="es-AR" sz="2400" spc="-5" dirty="0">
                <a:latin typeface="Comic Sans MS"/>
                <a:cs typeface="Comic Sans MS"/>
              </a:rPr>
              <a:t> Pennsylvania</a:t>
            </a:r>
            <a:r>
              <a:rPr lang="es-AR" sz="2400" dirty="0">
                <a:latin typeface="Comic Sans MS"/>
                <a:cs typeface="Comic Sans MS"/>
              </a:rPr>
              <a:t> </a:t>
            </a:r>
            <a:r>
              <a:rPr lang="es-AR" sz="2400" spc="-5" dirty="0">
                <a:latin typeface="Comic Sans MS"/>
                <a:cs typeface="Comic Sans MS"/>
              </a:rPr>
              <a:t>Electric</a:t>
            </a:r>
            <a:r>
              <a:rPr lang="es-AR" sz="2400" dirty="0">
                <a:latin typeface="Comic Sans MS"/>
                <a:cs typeface="Comic Sans MS"/>
              </a:rPr>
              <a:t> </a:t>
            </a:r>
            <a:r>
              <a:rPr lang="es-AR" sz="2400" spc="-5" dirty="0" err="1">
                <a:latin typeface="Comic Sans MS"/>
                <a:cs typeface="Comic Sans MS"/>
              </a:rPr>
              <a:t>Assocition</a:t>
            </a:r>
            <a:r>
              <a:rPr lang="es-AR" sz="2400" dirty="0">
                <a:latin typeface="Comic Sans MS"/>
                <a:cs typeface="Comic Sans MS"/>
              </a:rPr>
              <a:t> </a:t>
            </a:r>
            <a:r>
              <a:rPr lang="es-AR" sz="2400" spc="-5" dirty="0" err="1">
                <a:latin typeface="Comic Sans MS"/>
                <a:cs typeface="Comic Sans MS"/>
              </a:rPr>
              <a:t>Relay</a:t>
            </a:r>
            <a:r>
              <a:rPr lang="es-AR" sz="2400" dirty="0">
                <a:latin typeface="Comic Sans MS"/>
                <a:cs typeface="Comic Sans MS"/>
              </a:rPr>
              <a:t> </a:t>
            </a:r>
            <a:r>
              <a:rPr lang="es-AR" sz="2400" spc="-5" dirty="0" err="1">
                <a:latin typeface="Comic Sans MS"/>
                <a:cs typeface="Comic Sans MS"/>
              </a:rPr>
              <a:t>Committee</a:t>
            </a:r>
            <a:r>
              <a:rPr lang="es-AR" sz="2400" spc="-5" dirty="0">
                <a:latin typeface="Comic Sans MS"/>
                <a:cs typeface="Comic Sans MS"/>
              </a:rPr>
              <a:t>, </a:t>
            </a:r>
            <a:r>
              <a:rPr lang="es-AR" sz="2400" spc="-5" dirty="0" err="1">
                <a:latin typeface="Comic Sans MS"/>
                <a:cs typeface="Comic Sans MS"/>
              </a:rPr>
              <a:t>September</a:t>
            </a:r>
            <a:r>
              <a:rPr lang="es-AR" sz="2400" spc="-5" dirty="0">
                <a:latin typeface="Comic Sans MS"/>
                <a:cs typeface="Comic Sans MS"/>
              </a:rPr>
              <a:t> 14,</a:t>
            </a:r>
            <a:r>
              <a:rPr lang="es-AR" sz="2400" dirty="0">
                <a:latin typeface="Comic Sans MS"/>
                <a:cs typeface="Comic Sans MS"/>
              </a:rPr>
              <a:t> </a:t>
            </a:r>
            <a:r>
              <a:rPr lang="es-AR" sz="2400" spc="-5" dirty="0">
                <a:latin typeface="Comic Sans MS"/>
                <a:cs typeface="Comic Sans MS"/>
              </a:rPr>
              <a:t>1983.</a:t>
            </a:r>
          </a:p>
          <a:p>
            <a:pPr marL="558166" marR="107950" indent="-457200" algn="just">
              <a:spcBef>
                <a:spcPts val="395"/>
              </a:spcBef>
              <a:buFont typeface="+mj-lt"/>
              <a:buAutoNum type="arabicPeriod"/>
              <a:tabLst>
                <a:tab pos="330200" algn="l"/>
              </a:tabLst>
            </a:pPr>
            <a:endParaRPr lang="es-AR" sz="2400" dirty="0">
              <a:latin typeface="Comic Sans MS"/>
              <a:cs typeface="Comic Sans MS"/>
            </a:endParaRPr>
          </a:p>
          <a:p>
            <a:pPr marL="558166" marR="106680" indent="-457200" algn="just">
              <a:spcBef>
                <a:spcPts val="395"/>
              </a:spcBef>
              <a:buFont typeface="+mj-lt"/>
              <a:buAutoNum type="arabicPeriod"/>
              <a:tabLst>
                <a:tab pos="330200" algn="l"/>
              </a:tabLst>
            </a:pPr>
            <a:r>
              <a:rPr lang="es-AR" sz="2400" spc="-5" dirty="0">
                <a:latin typeface="Comic Sans MS"/>
                <a:cs typeface="Comic Sans MS"/>
              </a:rPr>
              <a:t>W.A.</a:t>
            </a:r>
            <a:r>
              <a:rPr lang="es-AR" sz="2400" dirty="0">
                <a:latin typeface="Comic Sans MS"/>
                <a:cs typeface="Comic Sans MS"/>
              </a:rPr>
              <a:t> </a:t>
            </a:r>
            <a:r>
              <a:rPr lang="es-AR" sz="2400" spc="-5" dirty="0" err="1">
                <a:latin typeface="Comic Sans MS"/>
                <a:cs typeface="Comic Sans MS"/>
              </a:rPr>
              <a:t>Elmire</a:t>
            </a:r>
            <a:r>
              <a:rPr lang="es-AR" sz="2400" spc="-5" dirty="0">
                <a:latin typeface="Comic Sans MS"/>
                <a:cs typeface="Comic Sans MS"/>
              </a:rPr>
              <a:t>,</a:t>
            </a:r>
            <a:r>
              <a:rPr lang="es-AR" sz="2400" dirty="0">
                <a:latin typeface="Comic Sans MS"/>
                <a:cs typeface="Comic Sans MS"/>
              </a:rPr>
              <a:t> </a:t>
            </a:r>
            <a:r>
              <a:rPr lang="es-AR" sz="2400" spc="-5" dirty="0">
                <a:latin typeface="Comic Sans MS"/>
                <a:cs typeface="Comic Sans MS"/>
              </a:rPr>
              <a:t>C.L.</a:t>
            </a:r>
            <a:r>
              <a:rPr lang="es-AR" sz="2400" dirty="0">
                <a:latin typeface="Comic Sans MS"/>
                <a:cs typeface="Comic Sans MS"/>
              </a:rPr>
              <a:t> </a:t>
            </a:r>
            <a:r>
              <a:rPr lang="es-AR" sz="2400" spc="-5" dirty="0">
                <a:latin typeface="Comic Sans MS"/>
                <a:cs typeface="Comic Sans MS"/>
              </a:rPr>
              <a:t>Wagner</a:t>
            </a:r>
            <a:r>
              <a:rPr lang="es-AR" sz="2400" dirty="0">
                <a:latin typeface="Comic Sans MS"/>
                <a:cs typeface="Comic Sans MS"/>
              </a:rPr>
              <a:t> </a:t>
            </a:r>
            <a:r>
              <a:rPr lang="es-AR" sz="2400" spc="-5" dirty="0">
                <a:latin typeface="Comic Sans MS"/>
                <a:cs typeface="Comic Sans MS"/>
              </a:rPr>
              <a:t>“Pole</a:t>
            </a:r>
            <a:r>
              <a:rPr lang="es-AR" sz="2400" dirty="0">
                <a:latin typeface="Comic Sans MS"/>
                <a:cs typeface="Comic Sans MS"/>
              </a:rPr>
              <a:t> </a:t>
            </a:r>
            <a:r>
              <a:rPr lang="es-AR" sz="2400" spc="-5" dirty="0" err="1">
                <a:latin typeface="Comic Sans MS"/>
                <a:cs typeface="Comic Sans MS"/>
              </a:rPr>
              <a:t>Disagreement</a:t>
            </a:r>
            <a:r>
              <a:rPr lang="es-AR" sz="2400" spc="-5" dirty="0">
                <a:latin typeface="Comic Sans MS"/>
                <a:cs typeface="Comic Sans MS"/>
              </a:rPr>
              <a:t> </a:t>
            </a:r>
            <a:r>
              <a:rPr lang="es-AR" sz="2400" spc="-5" dirty="0" err="1">
                <a:latin typeface="Comic Sans MS"/>
                <a:cs typeface="Comic Sans MS"/>
              </a:rPr>
              <a:t>Relaying</a:t>
            </a:r>
            <a:r>
              <a:rPr lang="es-AR" sz="2400" spc="-5" dirty="0">
                <a:latin typeface="Comic Sans MS"/>
                <a:cs typeface="Comic Sans MS"/>
              </a:rPr>
              <a:t>”, </a:t>
            </a:r>
            <a:r>
              <a:rPr lang="es-AR" sz="2400" spc="-5" dirty="0" err="1">
                <a:latin typeface="Comic Sans MS"/>
                <a:cs typeface="Comic Sans MS"/>
              </a:rPr>
              <a:t>presented</a:t>
            </a:r>
            <a:r>
              <a:rPr lang="es-AR" sz="2400" spc="-5" dirty="0">
                <a:latin typeface="Comic Sans MS"/>
                <a:cs typeface="Comic Sans MS"/>
              </a:rPr>
              <a:t> </a:t>
            </a:r>
            <a:r>
              <a:rPr lang="es-AR" sz="2400" spc="-5" dirty="0" err="1">
                <a:latin typeface="Comic Sans MS"/>
                <a:cs typeface="Comic Sans MS"/>
              </a:rPr>
              <a:t>to</a:t>
            </a:r>
            <a:r>
              <a:rPr lang="es-AR" sz="2400" spc="-5" dirty="0">
                <a:latin typeface="Comic Sans MS"/>
                <a:cs typeface="Comic Sans MS"/>
              </a:rPr>
              <a:t> 10</a:t>
            </a:r>
            <a:r>
              <a:rPr lang="es-AR" sz="2400" spc="-7" baseline="37037" dirty="0">
                <a:latin typeface="Comic Sans MS"/>
                <a:cs typeface="Comic Sans MS"/>
              </a:rPr>
              <a:t>th</a:t>
            </a:r>
            <a:r>
              <a:rPr lang="es-AR" sz="2400" baseline="37037" dirty="0">
                <a:latin typeface="Comic Sans MS"/>
                <a:cs typeface="Comic Sans MS"/>
              </a:rPr>
              <a:t> </a:t>
            </a:r>
            <a:r>
              <a:rPr lang="es-AR" sz="2400" spc="-5" dirty="0" err="1">
                <a:latin typeface="Comic Sans MS"/>
                <a:cs typeface="Comic Sans MS"/>
              </a:rPr>
              <a:t>Annual</a:t>
            </a:r>
            <a:r>
              <a:rPr lang="es-AR" sz="2400" spc="-5" dirty="0">
                <a:latin typeface="Comic Sans MS"/>
                <a:cs typeface="Comic Sans MS"/>
              </a:rPr>
              <a:t> Western </a:t>
            </a:r>
            <a:r>
              <a:rPr lang="es-AR" sz="2400" spc="-5" dirty="0" err="1">
                <a:latin typeface="Comic Sans MS"/>
                <a:cs typeface="Comic Sans MS"/>
              </a:rPr>
              <a:t>Relay</a:t>
            </a:r>
            <a:r>
              <a:rPr lang="es-AR" sz="2400" spc="-5" dirty="0">
                <a:latin typeface="Comic Sans MS"/>
                <a:cs typeface="Comic Sans MS"/>
              </a:rPr>
              <a:t> </a:t>
            </a:r>
            <a:r>
              <a:rPr lang="es-AR" sz="2400" spc="-5" dirty="0" err="1">
                <a:latin typeface="Comic Sans MS"/>
                <a:cs typeface="Comic Sans MS"/>
              </a:rPr>
              <a:t>Conference</a:t>
            </a:r>
            <a:r>
              <a:rPr lang="es-AR" sz="2400" spc="-5" dirty="0">
                <a:latin typeface="Comic Sans MS"/>
                <a:cs typeface="Comic Sans MS"/>
              </a:rPr>
              <a:t>, Spokane, Washington, </a:t>
            </a:r>
            <a:r>
              <a:rPr lang="es-AR" sz="2400" spc="-5" dirty="0" err="1">
                <a:latin typeface="Comic Sans MS"/>
                <a:cs typeface="Comic Sans MS"/>
              </a:rPr>
              <a:t>Ocotber</a:t>
            </a:r>
            <a:r>
              <a:rPr lang="es-AR" sz="2400" spc="-5" dirty="0">
                <a:latin typeface="Comic Sans MS"/>
                <a:cs typeface="Comic Sans MS"/>
              </a:rPr>
              <a:t> 24-27, 1983.</a:t>
            </a:r>
            <a:endParaRPr lang="es-AR" sz="2400" dirty="0">
              <a:latin typeface="Comic Sans MS"/>
              <a:cs typeface="Comic Sans MS"/>
            </a:endParaRPr>
          </a:p>
          <a:p>
            <a:pPr marL="12700" algn="just">
              <a:spcBef>
                <a:spcPts val="100"/>
              </a:spcBef>
            </a:pPr>
            <a:endParaRPr lang="es-AR" sz="2400" b="1" spc="-5"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307448445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5" name="Imagen 44">
            <a:extLst>
              <a:ext uri="{FF2B5EF4-FFF2-40B4-BE49-F238E27FC236}">
                <a16:creationId xmlns="" xmlns:a16="http://schemas.microsoft.com/office/drawing/2014/main" id="{87199648-697F-4ADE-9A1F-020671B5EBD5}"/>
              </a:ext>
            </a:extLst>
          </p:cNvPr>
          <p:cNvPicPr>
            <a:picLocks noChangeAspect="1"/>
          </p:cNvPicPr>
          <p:nvPr/>
        </p:nvPicPr>
        <p:blipFill>
          <a:blip r:embed="rId2"/>
          <a:stretch>
            <a:fillRect/>
          </a:stretch>
        </p:blipFill>
        <p:spPr>
          <a:xfrm>
            <a:off x="3911600" y="1519237"/>
            <a:ext cx="10058399" cy="7019925"/>
          </a:xfrm>
          <a:prstGeom prst="rect">
            <a:avLst/>
          </a:prstGeom>
        </p:spPr>
      </p:pic>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 name="Imagen 51">
            <a:extLst>
              <a:ext uri="{FF2B5EF4-FFF2-40B4-BE49-F238E27FC236}">
                <a16:creationId xmlns="" xmlns:a16="http://schemas.microsoft.com/office/drawing/2014/main" id="{AD20C672-A2DE-4D53-B2FE-C9522DB4931F}"/>
              </a:ext>
            </a:extLst>
          </p:cNvPr>
          <p:cNvPicPr>
            <a:picLocks noChangeAspect="1"/>
          </p:cNvPicPr>
          <p:nvPr/>
        </p:nvPicPr>
        <p:blipFill>
          <a:blip r:embed="rId2"/>
          <a:stretch>
            <a:fillRect/>
          </a:stretch>
        </p:blipFill>
        <p:spPr>
          <a:xfrm>
            <a:off x="4909011" y="301407"/>
            <a:ext cx="8063578" cy="9527403"/>
          </a:xfrm>
          <a:prstGeom prst="rect">
            <a:avLst/>
          </a:prstGeom>
        </p:spPr>
      </p:pic>
      <p:grpSp>
        <p:nvGrpSpPr>
          <p:cNvPr id="53" name="object 39">
            <a:extLst>
              <a:ext uri="{FF2B5EF4-FFF2-40B4-BE49-F238E27FC236}">
                <a16:creationId xmlns="" xmlns:a16="http://schemas.microsoft.com/office/drawing/2014/main" id="{3F5CB655-3995-4359-B73F-7C745CDD8B2C}"/>
              </a:ext>
            </a:extLst>
          </p:cNvPr>
          <p:cNvGrpSpPr/>
          <p:nvPr/>
        </p:nvGrpSpPr>
        <p:grpSpPr>
          <a:xfrm>
            <a:off x="9474200" y="6190320"/>
            <a:ext cx="2405380" cy="3622675"/>
            <a:chOff x="4696701" y="5706109"/>
            <a:chExt cx="2405380" cy="3622675"/>
          </a:xfrm>
        </p:grpSpPr>
        <p:sp>
          <p:nvSpPr>
            <p:cNvPr id="54" name="object 40">
              <a:extLst>
                <a:ext uri="{FF2B5EF4-FFF2-40B4-BE49-F238E27FC236}">
                  <a16:creationId xmlns="" xmlns:a16="http://schemas.microsoft.com/office/drawing/2014/main" id="{26FDC8FE-4100-4BB2-8477-B75863550432}"/>
                </a:ext>
              </a:extLst>
            </p:cNvPr>
            <p:cNvSpPr/>
            <p:nvPr/>
          </p:nvSpPr>
          <p:spPr>
            <a:xfrm>
              <a:off x="5048682" y="5706109"/>
              <a:ext cx="1913889" cy="10160"/>
            </a:xfrm>
            <a:custGeom>
              <a:avLst/>
              <a:gdLst/>
              <a:ahLst/>
              <a:cxnLst/>
              <a:rect l="l" t="t" r="r" b="b"/>
              <a:pathLst>
                <a:path w="1913890" h="10160">
                  <a:moveTo>
                    <a:pt x="1913826" y="0"/>
                  </a:moveTo>
                  <a:lnTo>
                    <a:pt x="0" y="0"/>
                  </a:lnTo>
                  <a:lnTo>
                    <a:pt x="0" y="5080"/>
                  </a:lnTo>
                  <a:lnTo>
                    <a:pt x="0" y="10160"/>
                  </a:lnTo>
                  <a:lnTo>
                    <a:pt x="1913826" y="10160"/>
                  </a:lnTo>
                  <a:lnTo>
                    <a:pt x="1913826" y="5080"/>
                  </a:lnTo>
                  <a:lnTo>
                    <a:pt x="1913826" y="0"/>
                  </a:lnTo>
                  <a:close/>
                </a:path>
              </a:pathLst>
            </a:custGeom>
            <a:solidFill>
              <a:srgbClr val="000000"/>
            </a:solidFill>
          </p:spPr>
          <p:txBody>
            <a:bodyPr wrap="square" lIns="0" tIns="0" rIns="0" bIns="0" rtlCol="0"/>
            <a:lstStyle/>
            <a:p>
              <a:endParaRPr/>
            </a:p>
          </p:txBody>
        </p:sp>
        <p:pic>
          <p:nvPicPr>
            <p:cNvPr id="55" name="object 41">
              <a:extLst>
                <a:ext uri="{FF2B5EF4-FFF2-40B4-BE49-F238E27FC236}">
                  <a16:creationId xmlns="" xmlns:a16="http://schemas.microsoft.com/office/drawing/2014/main" id="{0072ADCC-2D75-46F7-9EF2-A909BD3CE5D6}"/>
                </a:ext>
              </a:extLst>
            </p:cNvPr>
            <p:cNvPicPr/>
            <p:nvPr/>
          </p:nvPicPr>
          <p:blipFill>
            <a:blip r:embed="rId3" cstate="print"/>
            <a:stretch>
              <a:fillRect/>
            </a:stretch>
          </p:blipFill>
          <p:spPr>
            <a:xfrm>
              <a:off x="5085257" y="5708713"/>
              <a:ext cx="271221" cy="3619665"/>
            </a:xfrm>
            <a:prstGeom prst="rect">
              <a:avLst/>
            </a:prstGeom>
          </p:spPr>
        </p:pic>
        <p:pic>
          <p:nvPicPr>
            <p:cNvPr id="56" name="object 42">
              <a:extLst>
                <a:ext uri="{FF2B5EF4-FFF2-40B4-BE49-F238E27FC236}">
                  <a16:creationId xmlns="" xmlns:a16="http://schemas.microsoft.com/office/drawing/2014/main" id="{CAF10D3E-0D04-4ABD-8AA5-DE6599BBC762}"/>
                </a:ext>
              </a:extLst>
            </p:cNvPr>
            <p:cNvPicPr/>
            <p:nvPr/>
          </p:nvPicPr>
          <p:blipFill>
            <a:blip r:embed="rId4" cstate="print"/>
            <a:stretch>
              <a:fillRect/>
            </a:stretch>
          </p:blipFill>
          <p:spPr>
            <a:xfrm>
              <a:off x="6347675" y="5708713"/>
              <a:ext cx="273519" cy="433501"/>
            </a:xfrm>
            <a:prstGeom prst="rect">
              <a:avLst/>
            </a:prstGeom>
          </p:spPr>
        </p:pic>
        <p:sp>
          <p:nvSpPr>
            <p:cNvPr id="57" name="object 43">
              <a:extLst>
                <a:ext uri="{FF2B5EF4-FFF2-40B4-BE49-F238E27FC236}">
                  <a16:creationId xmlns="" xmlns:a16="http://schemas.microsoft.com/office/drawing/2014/main" id="{B71CD0BF-C63E-461D-9667-3E33919C669A}"/>
                </a:ext>
              </a:extLst>
            </p:cNvPr>
            <p:cNvSpPr/>
            <p:nvPr/>
          </p:nvSpPr>
          <p:spPr>
            <a:xfrm>
              <a:off x="5048682" y="5792520"/>
              <a:ext cx="1449705" cy="3536315"/>
            </a:xfrm>
            <a:custGeom>
              <a:avLst/>
              <a:gdLst/>
              <a:ahLst/>
              <a:cxnLst/>
              <a:rect l="l" t="t" r="r" b="b"/>
              <a:pathLst>
                <a:path w="1449704" h="3536315">
                  <a:moveTo>
                    <a:pt x="18288" y="0"/>
                  </a:moveTo>
                  <a:lnTo>
                    <a:pt x="0" y="0"/>
                  </a:lnTo>
                  <a:lnTo>
                    <a:pt x="0" y="5334"/>
                  </a:lnTo>
                  <a:lnTo>
                    <a:pt x="18288" y="5334"/>
                  </a:lnTo>
                  <a:lnTo>
                    <a:pt x="18288" y="0"/>
                  </a:lnTo>
                  <a:close/>
                </a:path>
                <a:path w="1449704" h="3536315">
                  <a:moveTo>
                    <a:pt x="34290" y="359600"/>
                  </a:moveTo>
                  <a:lnTo>
                    <a:pt x="21336" y="359600"/>
                  </a:lnTo>
                  <a:lnTo>
                    <a:pt x="21336" y="346646"/>
                  </a:lnTo>
                  <a:lnTo>
                    <a:pt x="16002" y="346646"/>
                  </a:lnTo>
                  <a:lnTo>
                    <a:pt x="16002" y="359600"/>
                  </a:lnTo>
                  <a:lnTo>
                    <a:pt x="3048" y="359600"/>
                  </a:lnTo>
                  <a:lnTo>
                    <a:pt x="3048" y="364934"/>
                  </a:lnTo>
                  <a:lnTo>
                    <a:pt x="16002" y="364934"/>
                  </a:lnTo>
                  <a:lnTo>
                    <a:pt x="16002" y="378650"/>
                  </a:lnTo>
                  <a:lnTo>
                    <a:pt x="21336" y="378650"/>
                  </a:lnTo>
                  <a:lnTo>
                    <a:pt x="21336" y="364934"/>
                  </a:lnTo>
                  <a:lnTo>
                    <a:pt x="34290" y="364934"/>
                  </a:lnTo>
                  <a:lnTo>
                    <a:pt x="34290" y="359600"/>
                  </a:lnTo>
                  <a:close/>
                </a:path>
                <a:path w="1449704" h="3536315">
                  <a:moveTo>
                    <a:pt x="1449082" y="344360"/>
                  </a:moveTo>
                  <a:lnTo>
                    <a:pt x="1438427" y="344360"/>
                  </a:lnTo>
                  <a:lnTo>
                    <a:pt x="1438427" y="3525469"/>
                  </a:lnTo>
                  <a:lnTo>
                    <a:pt x="168376" y="3525469"/>
                  </a:lnTo>
                  <a:lnTo>
                    <a:pt x="168376" y="3530549"/>
                  </a:lnTo>
                  <a:lnTo>
                    <a:pt x="168376" y="3535629"/>
                  </a:lnTo>
                  <a:lnTo>
                    <a:pt x="1438427" y="3535629"/>
                  </a:lnTo>
                  <a:lnTo>
                    <a:pt x="1438427" y="3535857"/>
                  </a:lnTo>
                  <a:lnTo>
                    <a:pt x="1443761" y="3535857"/>
                  </a:lnTo>
                  <a:lnTo>
                    <a:pt x="1449082" y="3535857"/>
                  </a:lnTo>
                  <a:lnTo>
                    <a:pt x="1449082" y="344360"/>
                  </a:lnTo>
                  <a:close/>
                </a:path>
              </a:pathLst>
            </a:custGeom>
            <a:solidFill>
              <a:srgbClr val="000000"/>
            </a:solidFill>
          </p:spPr>
          <p:txBody>
            <a:bodyPr wrap="square" lIns="0" tIns="0" rIns="0" bIns="0" rtlCol="0"/>
            <a:lstStyle/>
            <a:p>
              <a:endParaRPr/>
            </a:p>
          </p:txBody>
        </p:sp>
        <p:pic>
          <p:nvPicPr>
            <p:cNvPr id="58" name="object 44">
              <a:extLst>
                <a:ext uri="{FF2B5EF4-FFF2-40B4-BE49-F238E27FC236}">
                  <a16:creationId xmlns="" xmlns:a16="http://schemas.microsoft.com/office/drawing/2014/main" id="{3AC66A34-9685-4F55-9E84-E372EB8376BA}"/>
                </a:ext>
              </a:extLst>
            </p:cNvPr>
            <p:cNvPicPr/>
            <p:nvPr/>
          </p:nvPicPr>
          <p:blipFill>
            <a:blip r:embed="rId5" cstate="print"/>
            <a:stretch>
              <a:fillRect/>
            </a:stretch>
          </p:blipFill>
          <p:spPr>
            <a:xfrm>
              <a:off x="4696701" y="5937275"/>
              <a:ext cx="83807" cy="94475"/>
            </a:xfrm>
            <a:prstGeom prst="rect">
              <a:avLst/>
            </a:prstGeom>
          </p:spPr>
        </p:pic>
        <p:pic>
          <p:nvPicPr>
            <p:cNvPr id="59" name="object 45">
              <a:extLst>
                <a:ext uri="{FF2B5EF4-FFF2-40B4-BE49-F238E27FC236}">
                  <a16:creationId xmlns="" xmlns:a16="http://schemas.microsoft.com/office/drawing/2014/main" id="{6B3FAC64-2D0A-45D8-B611-7249F57ED4ED}"/>
                </a:ext>
              </a:extLst>
            </p:cNvPr>
            <p:cNvPicPr/>
            <p:nvPr/>
          </p:nvPicPr>
          <p:blipFill>
            <a:blip r:embed="rId6" cstate="print"/>
            <a:stretch>
              <a:fillRect/>
            </a:stretch>
          </p:blipFill>
          <p:spPr>
            <a:xfrm>
              <a:off x="4801844" y="5895377"/>
              <a:ext cx="226275" cy="115531"/>
            </a:xfrm>
            <a:prstGeom prst="rect">
              <a:avLst/>
            </a:prstGeom>
          </p:spPr>
        </p:pic>
        <p:pic>
          <p:nvPicPr>
            <p:cNvPr id="60" name="object 46">
              <a:extLst>
                <a:ext uri="{FF2B5EF4-FFF2-40B4-BE49-F238E27FC236}">
                  <a16:creationId xmlns="" xmlns:a16="http://schemas.microsoft.com/office/drawing/2014/main" id="{5E43AE56-4D59-4CFF-B76C-3722A062B062}"/>
                </a:ext>
              </a:extLst>
            </p:cNvPr>
            <p:cNvPicPr/>
            <p:nvPr/>
          </p:nvPicPr>
          <p:blipFill>
            <a:blip r:embed="rId7" cstate="print"/>
            <a:stretch>
              <a:fillRect/>
            </a:stretch>
          </p:blipFill>
          <p:spPr>
            <a:xfrm>
              <a:off x="6708051" y="5921273"/>
              <a:ext cx="239229" cy="99809"/>
            </a:xfrm>
            <a:prstGeom prst="rect">
              <a:avLst/>
            </a:prstGeom>
          </p:spPr>
        </p:pic>
        <p:sp>
          <p:nvSpPr>
            <p:cNvPr id="61" name="object 47">
              <a:extLst>
                <a:ext uri="{FF2B5EF4-FFF2-40B4-BE49-F238E27FC236}">
                  <a16:creationId xmlns="" xmlns:a16="http://schemas.microsoft.com/office/drawing/2014/main" id="{3BF55DAB-596D-4A27-A5BD-882C5382B3C8}"/>
                </a:ext>
              </a:extLst>
            </p:cNvPr>
            <p:cNvSpPr/>
            <p:nvPr/>
          </p:nvSpPr>
          <p:spPr>
            <a:xfrm>
              <a:off x="5387721" y="6338785"/>
              <a:ext cx="1714500" cy="2827020"/>
            </a:xfrm>
            <a:custGeom>
              <a:avLst/>
              <a:gdLst/>
              <a:ahLst/>
              <a:cxnLst/>
              <a:rect l="l" t="t" r="r" b="b"/>
              <a:pathLst>
                <a:path w="1714500" h="2827020">
                  <a:moveTo>
                    <a:pt x="57899" y="2802928"/>
                  </a:moveTo>
                  <a:lnTo>
                    <a:pt x="34290" y="2768638"/>
                  </a:lnTo>
                  <a:lnTo>
                    <a:pt x="55613" y="2739694"/>
                  </a:lnTo>
                  <a:lnTo>
                    <a:pt x="47231" y="2739694"/>
                  </a:lnTo>
                  <a:lnTo>
                    <a:pt x="34290" y="2755696"/>
                  </a:lnTo>
                  <a:lnTo>
                    <a:pt x="34290" y="2758744"/>
                  </a:lnTo>
                  <a:lnTo>
                    <a:pt x="32004" y="2758744"/>
                  </a:lnTo>
                  <a:lnTo>
                    <a:pt x="32004" y="2763304"/>
                  </a:lnTo>
                  <a:lnTo>
                    <a:pt x="28956" y="2763304"/>
                  </a:lnTo>
                  <a:lnTo>
                    <a:pt x="28956" y="2761030"/>
                  </a:lnTo>
                  <a:lnTo>
                    <a:pt x="26670" y="2761030"/>
                  </a:lnTo>
                  <a:lnTo>
                    <a:pt x="26670" y="2758744"/>
                  </a:lnTo>
                  <a:lnTo>
                    <a:pt x="23622" y="2755696"/>
                  </a:lnTo>
                  <a:lnTo>
                    <a:pt x="13716" y="2739694"/>
                  </a:lnTo>
                  <a:lnTo>
                    <a:pt x="3048" y="2739694"/>
                  </a:lnTo>
                  <a:lnTo>
                    <a:pt x="23622" y="2771686"/>
                  </a:lnTo>
                  <a:lnTo>
                    <a:pt x="0" y="2802928"/>
                  </a:lnTo>
                  <a:lnTo>
                    <a:pt x="10668" y="2802928"/>
                  </a:lnTo>
                  <a:lnTo>
                    <a:pt x="26670" y="2782354"/>
                  </a:lnTo>
                  <a:lnTo>
                    <a:pt x="26670" y="2779306"/>
                  </a:lnTo>
                  <a:lnTo>
                    <a:pt x="28956" y="2779306"/>
                  </a:lnTo>
                  <a:lnTo>
                    <a:pt x="28956" y="2777020"/>
                  </a:lnTo>
                  <a:lnTo>
                    <a:pt x="32004" y="2777020"/>
                  </a:lnTo>
                  <a:lnTo>
                    <a:pt x="32004" y="2779306"/>
                  </a:lnTo>
                  <a:lnTo>
                    <a:pt x="47231" y="2802928"/>
                  </a:lnTo>
                  <a:lnTo>
                    <a:pt x="57899" y="2802928"/>
                  </a:lnTo>
                  <a:close/>
                </a:path>
                <a:path w="1714500" h="2827020">
                  <a:moveTo>
                    <a:pt x="57899" y="2411323"/>
                  </a:moveTo>
                  <a:lnTo>
                    <a:pt x="34290" y="2377808"/>
                  </a:lnTo>
                  <a:lnTo>
                    <a:pt x="55613" y="2348852"/>
                  </a:lnTo>
                  <a:lnTo>
                    <a:pt x="47231" y="2348852"/>
                  </a:lnTo>
                  <a:lnTo>
                    <a:pt x="34290" y="2367140"/>
                  </a:lnTo>
                  <a:lnTo>
                    <a:pt x="32004" y="2367140"/>
                  </a:lnTo>
                  <a:lnTo>
                    <a:pt x="32004" y="2372474"/>
                  </a:lnTo>
                  <a:lnTo>
                    <a:pt x="28956" y="2372474"/>
                  </a:lnTo>
                  <a:lnTo>
                    <a:pt x="28956" y="2369426"/>
                  </a:lnTo>
                  <a:lnTo>
                    <a:pt x="26670" y="2369426"/>
                  </a:lnTo>
                  <a:lnTo>
                    <a:pt x="26670" y="2367140"/>
                  </a:lnTo>
                  <a:lnTo>
                    <a:pt x="23622" y="2364092"/>
                  </a:lnTo>
                  <a:lnTo>
                    <a:pt x="13716" y="2348852"/>
                  </a:lnTo>
                  <a:lnTo>
                    <a:pt x="3048" y="2348852"/>
                  </a:lnTo>
                  <a:lnTo>
                    <a:pt x="23622" y="2380094"/>
                  </a:lnTo>
                  <a:lnTo>
                    <a:pt x="0" y="2411323"/>
                  </a:lnTo>
                  <a:lnTo>
                    <a:pt x="10668" y="2411323"/>
                  </a:lnTo>
                  <a:lnTo>
                    <a:pt x="26670" y="2390749"/>
                  </a:lnTo>
                  <a:lnTo>
                    <a:pt x="26670" y="2387701"/>
                  </a:lnTo>
                  <a:lnTo>
                    <a:pt x="28956" y="2387701"/>
                  </a:lnTo>
                  <a:lnTo>
                    <a:pt x="28956" y="2385415"/>
                  </a:lnTo>
                  <a:lnTo>
                    <a:pt x="32004" y="2387701"/>
                  </a:lnTo>
                  <a:lnTo>
                    <a:pt x="32004" y="2390749"/>
                  </a:lnTo>
                  <a:lnTo>
                    <a:pt x="47231" y="2411323"/>
                  </a:lnTo>
                  <a:lnTo>
                    <a:pt x="57899" y="2411323"/>
                  </a:lnTo>
                  <a:close/>
                </a:path>
                <a:path w="1714500" h="2827020">
                  <a:moveTo>
                    <a:pt x="57899" y="1988489"/>
                  </a:moveTo>
                  <a:lnTo>
                    <a:pt x="34290" y="1954199"/>
                  </a:lnTo>
                  <a:lnTo>
                    <a:pt x="55613" y="1926005"/>
                  </a:lnTo>
                  <a:lnTo>
                    <a:pt x="47231" y="1926005"/>
                  </a:lnTo>
                  <a:lnTo>
                    <a:pt x="34290" y="1944293"/>
                  </a:lnTo>
                  <a:lnTo>
                    <a:pt x="32004" y="1944293"/>
                  </a:lnTo>
                  <a:lnTo>
                    <a:pt x="32004" y="1949627"/>
                  </a:lnTo>
                  <a:lnTo>
                    <a:pt x="28956" y="1949627"/>
                  </a:lnTo>
                  <a:lnTo>
                    <a:pt x="28956" y="1946579"/>
                  </a:lnTo>
                  <a:lnTo>
                    <a:pt x="26670" y="1946579"/>
                  </a:lnTo>
                  <a:lnTo>
                    <a:pt x="26670" y="1944293"/>
                  </a:lnTo>
                  <a:lnTo>
                    <a:pt x="23622" y="1941245"/>
                  </a:lnTo>
                  <a:lnTo>
                    <a:pt x="13716" y="1926005"/>
                  </a:lnTo>
                  <a:lnTo>
                    <a:pt x="3048" y="1926005"/>
                  </a:lnTo>
                  <a:lnTo>
                    <a:pt x="23622" y="1957247"/>
                  </a:lnTo>
                  <a:lnTo>
                    <a:pt x="0" y="1988489"/>
                  </a:lnTo>
                  <a:lnTo>
                    <a:pt x="10668" y="1988489"/>
                  </a:lnTo>
                  <a:lnTo>
                    <a:pt x="26670" y="1967915"/>
                  </a:lnTo>
                  <a:lnTo>
                    <a:pt x="26670" y="1964867"/>
                  </a:lnTo>
                  <a:lnTo>
                    <a:pt x="28956" y="1964867"/>
                  </a:lnTo>
                  <a:lnTo>
                    <a:pt x="28956" y="1962581"/>
                  </a:lnTo>
                  <a:lnTo>
                    <a:pt x="32004" y="1964867"/>
                  </a:lnTo>
                  <a:lnTo>
                    <a:pt x="32004" y="1967915"/>
                  </a:lnTo>
                  <a:lnTo>
                    <a:pt x="47231" y="1988489"/>
                  </a:lnTo>
                  <a:lnTo>
                    <a:pt x="57899" y="1988489"/>
                  </a:lnTo>
                  <a:close/>
                </a:path>
                <a:path w="1714500" h="2827020">
                  <a:moveTo>
                    <a:pt x="57899" y="1628876"/>
                  </a:moveTo>
                  <a:lnTo>
                    <a:pt x="34290" y="1594599"/>
                  </a:lnTo>
                  <a:lnTo>
                    <a:pt x="55613" y="1565643"/>
                  </a:lnTo>
                  <a:lnTo>
                    <a:pt x="47231" y="1565643"/>
                  </a:lnTo>
                  <a:lnTo>
                    <a:pt x="34290" y="1583931"/>
                  </a:lnTo>
                  <a:lnTo>
                    <a:pt x="32004" y="1586979"/>
                  </a:lnTo>
                  <a:lnTo>
                    <a:pt x="32004" y="1589265"/>
                  </a:lnTo>
                  <a:lnTo>
                    <a:pt x="28956" y="1589265"/>
                  </a:lnTo>
                  <a:lnTo>
                    <a:pt x="28956" y="1586979"/>
                  </a:lnTo>
                  <a:lnTo>
                    <a:pt x="26670" y="1586979"/>
                  </a:lnTo>
                  <a:lnTo>
                    <a:pt x="26670" y="1583931"/>
                  </a:lnTo>
                  <a:lnTo>
                    <a:pt x="23622" y="1581645"/>
                  </a:lnTo>
                  <a:lnTo>
                    <a:pt x="13716" y="1565643"/>
                  </a:lnTo>
                  <a:lnTo>
                    <a:pt x="3048" y="1565643"/>
                  </a:lnTo>
                  <a:lnTo>
                    <a:pt x="23622" y="1597647"/>
                  </a:lnTo>
                  <a:lnTo>
                    <a:pt x="0" y="1628876"/>
                  </a:lnTo>
                  <a:lnTo>
                    <a:pt x="10668" y="1628876"/>
                  </a:lnTo>
                  <a:lnTo>
                    <a:pt x="26670" y="1607553"/>
                  </a:lnTo>
                  <a:lnTo>
                    <a:pt x="26670" y="1605267"/>
                  </a:lnTo>
                  <a:lnTo>
                    <a:pt x="28956" y="1605267"/>
                  </a:lnTo>
                  <a:lnTo>
                    <a:pt x="28956" y="1602219"/>
                  </a:lnTo>
                  <a:lnTo>
                    <a:pt x="32004" y="1605267"/>
                  </a:lnTo>
                  <a:lnTo>
                    <a:pt x="32004" y="1607553"/>
                  </a:lnTo>
                  <a:lnTo>
                    <a:pt x="47231" y="1628876"/>
                  </a:lnTo>
                  <a:lnTo>
                    <a:pt x="57899" y="1628876"/>
                  </a:lnTo>
                  <a:close/>
                </a:path>
                <a:path w="1714500" h="2827020">
                  <a:moveTo>
                    <a:pt x="57899" y="1237284"/>
                  </a:moveTo>
                  <a:lnTo>
                    <a:pt x="40055" y="1211376"/>
                  </a:lnTo>
                  <a:lnTo>
                    <a:pt x="34290" y="1202994"/>
                  </a:lnTo>
                  <a:lnTo>
                    <a:pt x="38214" y="1197660"/>
                  </a:lnTo>
                  <a:lnTo>
                    <a:pt x="55613" y="1174038"/>
                  </a:lnTo>
                  <a:lnTo>
                    <a:pt x="47231" y="1174038"/>
                  </a:lnTo>
                  <a:lnTo>
                    <a:pt x="34290" y="1193088"/>
                  </a:lnTo>
                  <a:lnTo>
                    <a:pt x="32004" y="1195374"/>
                  </a:lnTo>
                  <a:lnTo>
                    <a:pt x="32004" y="1197660"/>
                  </a:lnTo>
                  <a:lnTo>
                    <a:pt x="28956" y="1197660"/>
                  </a:lnTo>
                  <a:lnTo>
                    <a:pt x="28956" y="1195374"/>
                  </a:lnTo>
                  <a:lnTo>
                    <a:pt x="26670" y="1195374"/>
                  </a:lnTo>
                  <a:lnTo>
                    <a:pt x="26670" y="1193088"/>
                  </a:lnTo>
                  <a:lnTo>
                    <a:pt x="23622" y="1190040"/>
                  </a:lnTo>
                  <a:lnTo>
                    <a:pt x="13716" y="1174038"/>
                  </a:lnTo>
                  <a:lnTo>
                    <a:pt x="3048" y="1174038"/>
                  </a:lnTo>
                  <a:lnTo>
                    <a:pt x="23622" y="1206042"/>
                  </a:lnTo>
                  <a:lnTo>
                    <a:pt x="0" y="1237284"/>
                  </a:lnTo>
                  <a:lnTo>
                    <a:pt x="10668" y="1237284"/>
                  </a:lnTo>
                  <a:lnTo>
                    <a:pt x="26670" y="1216710"/>
                  </a:lnTo>
                  <a:lnTo>
                    <a:pt x="26670" y="1213662"/>
                  </a:lnTo>
                  <a:lnTo>
                    <a:pt x="28956" y="1213662"/>
                  </a:lnTo>
                  <a:lnTo>
                    <a:pt x="32004" y="1213662"/>
                  </a:lnTo>
                  <a:lnTo>
                    <a:pt x="32004" y="1216710"/>
                  </a:lnTo>
                  <a:lnTo>
                    <a:pt x="47231" y="1237284"/>
                  </a:lnTo>
                  <a:lnTo>
                    <a:pt x="57899" y="1237284"/>
                  </a:lnTo>
                  <a:close/>
                </a:path>
                <a:path w="1714500" h="2827020">
                  <a:moveTo>
                    <a:pt x="57899" y="845680"/>
                  </a:moveTo>
                  <a:lnTo>
                    <a:pt x="38315" y="819772"/>
                  </a:lnTo>
                  <a:lnTo>
                    <a:pt x="34290" y="814438"/>
                  </a:lnTo>
                  <a:lnTo>
                    <a:pt x="39484" y="806818"/>
                  </a:lnTo>
                  <a:lnTo>
                    <a:pt x="55613" y="783196"/>
                  </a:lnTo>
                  <a:lnTo>
                    <a:pt x="47231" y="783196"/>
                  </a:lnTo>
                  <a:lnTo>
                    <a:pt x="34290" y="801484"/>
                  </a:lnTo>
                  <a:lnTo>
                    <a:pt x="32004" y="803770"/>
                  </a:lnTo>
                  <a:lnTo>
                    <a:pt x="32004" y="806818"/>
                  </a:lnTo>
                  <a:lnTo>
                    <a:pt x="28956" y="806818"/>
                  </a:lnTo>
                  <a:lnTo>
                    <a:pt x="28956" y="803770"/>
                  </a:lnTo>
                  <a:lnTo>
                    <a:pt x="26670" y="803770"/>
                  </a:lnTo>
                  <a:lnTo>
                    <a:pt x="26670" y="801484"/>
                  </a:lnTo>
                  <a:lnTo>
                    <a:pt x="23622" y="798436"/>
                  </a:lnTo>
                  <a:lnTo>
                    <a:pt x="13716" y="783196"/>
                  </a:lnTo>
                  <a:lnTo>
                    <a:pt x="3048" y="783196"/>
                  </a:lnTo>
                  <a:lnTo>
                    <a:pt x="23622" y="814438"/>
                  </a:lnTo>
                  <a:lnTo>
                    <a:pt x="0" y="845680"/>
                  </a:lnTo>
                  <a:lnTo>
                    <a:pt x="10668" y="845680"/>
                  </a:lnTo>
                  <a:lnTo>
                    <a:pt x="26670" y="825106"/>
                  </a:lnTo>
                  <a:lnTo>
                    <a:pt x="26670" y="822058"/>
                  </a:lnTo>
                  <a:lnTo>
                    <a:pt x="28956" y="822058"/>
                  </a:lnTo>
                  <a:lnTo>
                    <a:pt x="32004" y="822058"/>
                  </a:lnTo>
                  <a:lnTo>
                    <a:pt x="32004" y="825106"/>
                  </a:lnTo>
                  <a:lnTo>
                    <a:pt x="47231" y="845680"/>
                  </a:lnTo>
                  <a:lnTo>
                    <a:pt x="57899" y="845680"/>
                  </a:lnTo>
                  <a:close/>
                </a:path>
                <a:path w="1714500" h="2827020">
                  <a:moveTo>
                    <a:pt x="57899" y="454837"/>
                  </a:moveTo>
                  <a:lnTo>
                    <a:pt x="38214" y="428180"/>
                  </a:lnTo>
                  <a:lnTo>
                    <a:pt x="34290" y="422833"/>
                  </a:lnTo>
                  <a:lnTo>
                    <a:pt x="39484" y="415213"/>
                  </a:lnTo>
                  <a:lnTo>
                    <a:pt x="55613" y="391604"/>
                  </a:lnTo>
                  <a:lnTo>
                    <a:pt x="47231" y="391604"/>
                  </a:lnTo>
                  <a:lnTo>
                    <a:pt x="34290" y="409892"/>
                  </a:lnTo>
                  <a:lnTo>
                    <a:pt x="32004" y="412927"/>
                  </a:lnTo>
                  <a:lnTo>
                    <a:pt x="32004" y="415213"/>
                  </a:lnTo>
                  <a:lnTo>
                    <a:pt x="28956" y="415213"/>
                  </a:lnTo>
                  <a:lnTo>
                    <a:pt x="28956" y="412927"/>
                  </a:lnTo>
                  <a:lnTo>
                    <a:pt x="26670" y="412927"/>
                  </a:lnTo>
                  <a:lnTo>
                    <a:pt x="26670" y="409892"/>
                  </a:lnTo>
                  <a:lnTo>
                    <a:pt x="23622" y="409892"/>
                  </a:lnTo>
                  <a:lnTo>
                    <a:pt x="23622" y="407593"/>
                  </a:lnTo>
                  <a:lnTo>
                    <a:pt x="13716" y="391604"/>
                  </a:lnTo>
                  <a:lnTo>
                    <a:pt x="3048" y="391604"/>
                  </a:lnTo>
                  <a:lnTo>
                    <a:pt x="23622" y="422833"/>
                  </a:lnTo>
                  <a:lnTo>
                    <a:pt x="0" y="454837"/>
                  </a:lnTo>
                  <a:lnTo>
                    <a:pt x="10668" y="454837"/>
                  </a:lnTo>
                  <a:lnTo>
                    <a:pt x="26670" y="433501"/>
                  </a:lnTo>
                  <a:lnTo>
                    <a:pt x="26670" y="431228"/>
                  </a:lnTo>
                  <a:lnTo>
                    <a:pt x="28956" y="431228"/>
                  </a:lnTo>
                  <a:lnTo>
                    <a:pt x="32004" y="431228"/>
                  </a:lnTo>
                  <a:lnTo>
                    <a:pt x="32004" y="433501"/>
                  </a:lnTo>
                  <a:lnTo>
                    <a:pt x="47231" y="454837"/>
                  </a:lnTo>
                  <a:lnTo>
                    <a:pt x="57899" y="454837"/>
                  </a:lnTo>
                  <a:close/>
                </a:path>
                <a:path w="1714500" h="2827020">
                  <a:moveTo>
                    <a:pt x="57899" y="63233"/>
                  </a:moveTo>
                  <a:lnTo>
                    <a:pt x="38315" y="37325"/>
                  </a:lnTo>
                  <a:lnTo>
                    <a:pt x="34290" y="31991"/>
                  </a:lnTo>
                  <a:lnTo>
                    <a:pt x="39865" y="23609"/>
                  </a:lnTo>
                  <a:lnTo>
                    <a:pt x="55613" y="0"/>
                  </a:lnTo>
                  <a:lnTo>
                    <a:pt x="47231" y="0"/>
                  </a:lnTo>
                  <a:lnTo>
                    <a:pt x="34290" y="18288"/>
                  </a:lnTo>
                  <a:lnTo>
                    <a:pt x="34290" y="21336"/>
                  </a:lnTo>
                  <a:lnTo>
                    <a:pt x="32004" y="21336"/>
                  </a:lnTo>
                  <a:lnTo>
                    <a:pt x="32004" y="23609"/>
                  </a:lnTo>
                  <a:lnTo>
                    <a:pt x="28956" y="23609"/>
                  </a:lnTo>
                  <a:lnTo>
                    <a:pt x="28956" y="21336"/>
                  </a:lnTo>
                  <a:lnTo>
                    <a:pt x="26670" y="21336"/>
                  </a:lnTo>
                  <a:lnTo>
                    <a:pt x="26670" y="18288"/>
                  </a:lnTo>
                  <a:lnTo>
                    <a:pt x="23622" y="18288"/>
                  </a:lnTo>
                  <a:lnTo>
                    <a:pt x="23622" y="16002"/>
                  </a:lnTo>
                  <a:lnTo>
                    <a:pt x="13716" y="0"/>
                  </a:lnTo>
                  <a:lnTo>
                    <a:pt x="3048" y="0"/>
                  </a:lnTo>
                  <a:lnTo>
                    <a:pt x="23622" y="31991"/>
                  </a:lnTo>
                  <a:lnTo>
                    <a:pt x="0" y="63233"/>
                  </a:lnTo>
                  <a:lnTo>
                    <a:pt x="10668" y="63233"/>
                  </a:lnTo>
                  <a:lnTo>
                    <a:pt x="26670" y="41897"/>
                  </a:lnTo>
                  <a:lnTo>
                    <a:pt x="26670" y="39611"/>
                  </a:lnTo>
                  <a:lnTo>
                    <a:pt x="28956" y="39611"/>
                  </a:lnTo>
                  <a:lnTo>
                    <a:pt x="32004" y="39611"/>
                  </a:lnTo>
                  <a:lnTo>
                    <a:pt x="32004" y="41897"/>
                  </a:lnTo>
                  <a:lnTo>
                    <a:pt x="47231" y="63233"/>
                  </a:lnTo>
                  <a:lnTo>
                    <a:pt x="57899" y="63233"/>
                  </a:lnTo>
                  <a:close/>
                </a:path>
                <a:path w="1714500" h="2827020">
                  <a:moveTo>
                    <a:pt x="79235" y="2779306"/>
                  </a:moveTo>
                  <a:lnTo>
                    <a:pt x="76187" y="2779306"/>
                  </a:lnTo>
                  <a:lnTo>
                    <a:pt x="73901" y="2782354"/>
                  </a:lnTo>
                  <a:lnTo>
                    <a:pt x="73901" y="2784640"/>
                  </a:lnTo>
                  <a:lnTo>
                    <a:pt x="70853" y="2784640"/>
                  </a:lnTo>
                  <a:lnTo>
                    <a:pt x="70853" y="2786926"/>
                  </a:lnTo>
                  <a:lnTo>
                    <a:pt x="66281" y="2786926"/>
                  </a:lnTo>
                  <a:lnTo>
                    <a:pt x="66281" y="2789974"/>
                  </a:lnTo>
                  <a:lnTo>
                    <a:pt x="63233" y="2789974"/>
                  </a:lnTo>
                  <a:lnTo>
                    <a:pt x="63233" y="2795308"/>
                  </a:lnTo>
                  <a:lnTo>
                    <a:pt x="68567" y="2795308"/>
                  </a:lnTo>
                  <a:lnTo>
                    <a:pt x="68567" y="2792260"/>
                  </a:lnTo>
                  <a:lnTo>
                    <a:pt x="70853" y="2792260"/>
                  </a:lnTo>
                  <a:lnTo>
                    <a:pt x="70853" y="2789974"/>
                  </a:lnTo>
                  <a:lnTo>
                    <a:pt x="73901" y="2789974"/>
                  </a:lnTo>
                  <a:lnTo>
                    <a:pt x="73901" y="2826550"/>
                  </a:lnTo>
                  <a:lnTo>
                    <a:pt x="79235" y="2826550"/>
                  </a:lnTo>
                  <a:lnTo>
                    <a:pt x="79235" y="2779306"/>
                  </a:lnTo>
                  <a:close/>
                </a:path>
                <a:path w="1714500" h="2827020">
                  <a:moveTo>
                    <a:pt x="79235" y="37325"/>
                  </a:moveTo>
                  <a:lnTo>
                    <a:pt x="76187" y="37325"/>
                  </a:lnTo>
                  <a:lnTo>
                    <a:pt x="76187" y="39611"/>
                  </a:lnTo>
                  <a:lnTo>
                    <a:pt x="73901" y="39611"/>
                  </a:lnTo>
                  <a:lnTo>
                    <a:pt x="73901" y="41897"/>
                  </a:lnTo>
                  <a:lnTo>
                    <a:pt x="70853" y="41897"/>
                  </a:lnTo>
                  <a:lnTo>
                    <a:pt x="70853" y="44945"/>
                  </a:lnTo>
                  <a:lnTo>
                    <a:pt x="68567" y="44945"/>
                  </a:lnTo>
                  <a:lnTo>
                    <a:pt x="66281" y="47231"/>
                  </a:lnTo>
                  <a:lnTo>
                    <a:pt x="63233" y="47231"/>
                  </a:lnTo>
                  <a:lnTo>
                    <a:pt x="63233" y="52565"/>
                  </a:lnTo>
                  <a:lnTo>
                    <a:pt x="68567" y="52565"/>
                  </a:lnTo>
                  <a:lnTo>
                    <a:pt x="68567" y="50279"/>
                  </a:lnTo>
                  <a:lnTo>
                    <a:pt x="70853" y="50279"/>
                  </a:lnTo>
                  <a:lnTo>
                    <a:pt x="70853" y="47231"/>
                  </a:lnTo>
                  <a:lnTo>
                    <a:pt x="73901" y="47231"/>
                  </a:lnTo>
                  <a:lnTo>
                    <a:pt x="73901" y="84569"/>
                  </a:lnTo>
                  <a:lnTo>
                    <a:pt x="79235" y="84569"/>
                  </a:lnTo>
                  <a:lnTo>
                    <a:pt x="79235" y="37325"/>
                  </a:lnTo>
                  <a:close/>
                </a:path>
                <a:path w="1714500" h="2827020">
                  <a:moveTo>
                    <a:pt x="81521" y="428180"/>
                  </a:moveTo>
                  <a:lnTo>
                    <a:pt x="76187" y="428180"/>
                  </a:lnTo>
                  <a:lnTo>
                    <a:pt x="76187" y="431228"/>
                  </a:lnTo>
                  <a:lnTo>
                    <a:pt x="70853" y="436549"/>
                  </a:lnTo>
                  <a:lnTo>
                    <a:pt x="68567" y="436549"/>
                  </a:lnTo>
                  <a:lnTo>
                    <a:pt x="68567" y="438835"/>
                  </a:lnTo>
                  <a:lnTo>
                    <a:pt x="66281" y="438835"/>
                  </a:lnTo>
                  <a:lnTo>
                    <a:pt x="66281" y="444169"/>
                  </a:lnTo>
                  <a:lnTo>
                    <a:pt x="70853" y="444169"/>
                  </a:lnTo>
                  <a:lnTo>
                    <a:pt x="70853" y="441883"/>
                  </a:lnTo>
                  <a:lnTo>
                    <a:pt x="73901" y="441883"/>
                  </a:lnTo>
                  <a:lnTo>
                    <a:pt x="73901" y="438835"/>
                  </a:lnTo>
                  <a:lnTo>
                    <a:pt x="76187" y="438835"/>
                  </a:lnTo>
                  <a:lnTo>
                    <a:pt x="76187" y="475411"/>
                  </a:lnTo>
                  <a:lnTo>
                    <a:pt x="81521" y="475411"/>
                  </a:lnTo>
                  <a:lnTo>
                    <a:pt x="81521" y="428180"/>
                  </a:lnTo>
                  <a:close/>
                </a:path>
                <a:path w="1714500" h="2827020">
                  <a:moveTo>
                    <a:pt x="89903" y="1607553"/>
                  </a:moveTo>
                  <a:lnTo>
                    <a:pt x="86855" y="1607553"/>
                  </a:lnTo>
                  <a:lnTo>
                    <a:pt x="86855" y="1602219"/>
                  </a:lnTo>
                  <a:lnTo>
                    <a:pt x="84569" y="1602219"/>
                  </a:lnTo>
                  <a:lnTo>
                    <a:pt x="84569" y="1599933"/>
                  </a:lnTo>
                  <a:lnTo>
                    <a:pt x="81521" y="1599933"/>
                  </a:lnTo>
                  <a:lnTo>
                    <a:pt x="81521" y="1597647"/>
                  </a:lnTo>
                  <a:lnTo>
                    <a:pt x="66281" y="1597647"/>
                  </a:lnTo>
                  <a:lnTo>
                    <a:pt x="66281" y="1599933"/>
                  </a:lnTo>
                  <a:lnTo>
                    <a:pt x="63233" y="1599933"/>
                  </a:lnTo>
                  <a:lnTo>
                    <a:pt x="60947" y="1602219"/>
                  </a:lnTo>
                  <a:lnTo>
                    <a:pt x="60947" y="1605267"/>
                  </a:lnTo>
                  <a:lnTo>
                    <a:pt x="57899" y="1605267"/>
                  </a:lnTo>
                  <a:lnTo>
                    <a:pt x="57899" y="1610601"/>
                  </a:lnTo>
                  <a:lnTo>
                    <a:pt x="63233" y="1610601"/>
                  </a:lnTo>
                  <a:lnTo>
                    <a:pt x="63233" y="1607553"/>
                  </a:lnTo>
                  <a:lnTo>
                    <a:pt x="66281" y="1607553"/>
                  </a:lnTo>
                  <a:lnTo>
                    <a:pt x="66281" y="1602219"/>
                  </a:lnTo>
                  <a:lnTo>
                    <a:pt x="79235" y="1602219"/>
                  </a:lnTo>
                  <a:lnTo>
                    <a:pt x="79235" y="1605267"/>
                  </a:lnTo>
                  <a:lnTo>
                    <a:pt x="81521" y="1605267"/>
                  </a:lnTo>
                  <a:lnTo>
                    <a:pt x="81521" y="1615935"/>
                  </a:lnTo>
                  <a:lnTo>
                    <a:pt x="79235" y="1615935"/>
                  </a:lnTo>
                  <a:lnTo>
                    <a:pt x="79235" y="1618221"/>
                  </a:lnTo>
                  <a:lnTo>
                    <a:pt x="76187" y="1618221"/>
                  </a:lnTo>
                  <a:lnTo>
                    <a:pt x="76187" y="1621256"/>
                  </a:lnTo>
                  <a:lnTo>
                    <a:pt x="73901" y="1621256"/>
                  </a:lnTo>
                  <a:lnTo>
                    <a:pt x="73901" y="1623542"/>
                  </a:lnTo>
                  <a:lnTo>
                    <a:pt x="70853" y="1623542"/>
                  </a:lnTo>
                  <a:lnTo>
                    <a:pt x="70853" y="1625828"/>
                  </a:lnTo>
                  <a:lnTo>
                    <a:pt x="68567" y="1625828"/>
                  </a:lnTo>
                  <a:lnTo>
                    <a:pt x="68567" y="1628876"/>
                  </a:lnTo>
                  <a:lnTo>
                    <a:pt x="66281" y="1628876"/>
                  </a:lnTo>
                  <a:lnTo>
                    <a:pt x="66281" y="1631162"/>
                  </a:lnTo>
                  <a:lnTo>
                    <a:pt x="63233" y="1631162"/>
                  </a:lnTo>
                  <a:lnTo>
                    <a:pt x="63233" y="1634210"/>
                  </a:lnTo>
                  <a:lnTo>
                    <a:pt x="60947" y="1634210"/>
                  </a:lnTo>
                  <a:lnTo>
                    <a:pt x="60947" y="1636496"/>
                  </a:lnTo>
                  <a:lnTo>
                    <a:pt x="57899" y="1636496"/>
                  </a:lnTo>
                  <a:lnTo>
                    <a:pt x="57899" y="1644878"/>
                  </a:lnTo>
                  <a:lnTo>
                    <a:pt x="89903" y="1644878"/>
                  </a:lnTo>
                  <a:lnTo>
                    <a:pt x="89903" y="1639544"/>
                  </a:lnTo>
                  <a:lnTo>
                    <a:pt x="66281" y="1639544"/>
                  </a:lnTo>
                  <a:lnTo>
                    <a:pt x="66281" y="1636496"/>
                  </a:lnTo>
                  <a:lnTo>
                    <a:pt x="68567" y="1636496"/>
                  </a:lnTo>
                  <a:lnTo>
                    <a:pt x="68567" y="1634210"/>
                  </a:lnTo>
                  <a:lnTo>
                    <a:pt x="70853" y="1634210"/>
                  </a:lnTo>
                  <a:lnTo>
                    <a:pt x="70853" y="1631162"/>
                  </a:lnTo>
                  <a:lnTo>
                    <a:pt x="73901" y="1631162"/>
                  </a:lnTo>
                  <a:lnTo>
                    <a:pt x="73901" y="1628876"/>
                  </a:lnTo>
                  <a:lnTo>
                    <a:pt x="76187" y="1628876"/>
                  </a:lnTo>
                  <a:lnTo>
                    <a:pt x="76187" y="1625828"/>
                  </a:lnTo>
                  <a:lnTo>
                    <a:pt x="79235" y="1625828"/>
                  </a:lnTo>
                  <a:lnTo>
                    <a:pt x="79235" y="1623542"/>
                  </a:lnTo>
                  <a:lnTo>
                    <a:pt x="81521" y="1623542"/>
                  </a:lnTo>
                  <a:lnTo>
                    <a:pt x="81521" y="1621256"/>
                  </a:lnTo>
                  <a:lnTo>
                    <a:pt x="84569" y="1621256"/>
                  </a:lnTo>
                  <a:lnTo>
                    <a:pt x="84569" y="1618221"/>
                  </a:lnTo>
                  <a:lnTo>
                    <a:pt x="86855" y="1618221"/>
                  </a:lnTo>
                  <a:lnTo>
                    <a:pt x="86855" y="1610601"/>
                  </a:lnTo>
                  <a:lnTo>
                    <a:pt x="89903" y="1610601"/>
                  </a:lnTo>
                  <a:lnTo>
                    <a:pt x="89903" y="1607553"/>
                  </a:lnTo>
                  <a:close/>
                </a:path>
                <a:path w="1714500" h="2827020">
                  <a:moveTo>
                    <a:pt x="89903" y="1216710"/>
                  </a:moveTo>
                  <a:lnTo>
                    <a:pt x="86855" y="1216710"/>
                  </a:lnTo>
                  <a:lnTo>
                    <a:pt x="86855" y="1211376"/>
                  </a:lnTo>
                  <a:lnTo>
                    <a:pt x="84569" y="1211376"/>
                  </a:lnTo>
                  <a:lnTo>
                    <a:pt x="84569" y="1208328"/>
                  </a:lnTo>
                  <a:lnTo>
                    <a:pt x="81521" y="1208328"/>
                  </a:lnTo>
                  <a:lnTo>
                    <a:pt x="81521" y="1206042"/>
                  </a:lnTo>
                  <a:lnTo>
                    <a:pt x="66281" y="1206042"/>
                  </a:lnTo>
                  <a:lnTo>
                    <a:pt x="66281" y="1208328"/>
                  </a:lnTo>
                  <a:lnTo>
                    <a:pt x="63233" y="1208328"/>
                  </a:lnTo>
                  <a:lnTo>
                    <a:pt x="63233" y="1211376"/>
                  </a:lnTo>
                  <a:lnTo>
                    <a:pt x="60947" y="1211376"/>
                  </a:lnTo>
                  <a:lnTo>
                    <a:pt x="60947" y="1213662"/>
                  </a:lnTo>
                  <a:lnTo>
                    <a:pt x="57899" y="1213662"/>
                  </a:lnTo>
                  <a:lnTo>
                    <a:pt x="57899" y="1218996"/>
                  </a:lnTo>
                  <a:lnTo>
                    <a:pt x="63233" y="1218996"/>
                  </a:lnTo>
                  <a:lnTo>
                    <a:pt x="63233" y="1216710"/>
                  </a:lnTo>
                  <a:lnTo>
                    <a:pt x="66281" y="1216710"/>
                  </a:lnTo>
                  <a:lnTo>
                    <a:pt x="66281" y="1213662"/>
                  </a:lnTo>
                  <a:lnTo>
                    <a:pt x="68567" y="1211376"/>
                  </a:lnTo>
                  <a:lnTo>
                    <a:pt x="79235" y="1211376"/>
                  </a:lnTo>
                  <a:lnTo>
                    <a:pt x="79235" y="1213662"/>
                  </a:lnTo>
                  <a:lnTo>
                    <a:pt x="81521" y="1213662"/>
                  </a:lnTo>
                  <a:lnTo>
                    <a:pt x="81521" y="1224330"/>
                  </a:lnTo>
                  <a:lnTo>
                    <a:pt x="79235" y="1224330"/>
                  </a:lnTo>
                  <a:lnTo>
                    <a:pt x="79235" y="1226616"/>
                  </a:lnTo>
                  <a:lnTo>
                    <a:pt x="76187" y="1226616"/>
                  </a:lnTo>
                  <a:lnTo>
                    <a:pt x="76187" y="1229664"/>
                  </a:lnTo>
                  <a:lnTo>
                    <a:pt x="73901" y="1229664"/>
                  </a:lnTo>
                  <a:lnTo>
                    <a:pt x="73901" y="1231950"/>
                  </a:lnTo>
                  <a:lnTo>
                    <a:pt x="70853" y="1231950"/>
                  </a:lnTo>
                  <a:lnTo>
                    <a:pt x="70853" y="1234998"/>
                  </a:lnTo>
                  <a:lnTo>
                    <a:pt x="68567" y="1234998"/>
                  </a:lnTo>
                  <a:lnTo>
                    <a:pt x="68567" y="1237284"/>
                  </a:lnTo>
                  <a:lnTo>
                    <a:pt x="66281" y="1237284"/>
                  </a:lnTo>
                  <a:lnTo>
                    <a:pt x="66281" y="1240332"/>
                  </a:lnTo>
                  <a:lnTo>
                    <a:pt x="63233" y="1240332"/>
                  </a:lnTo>
                  <a:lnTo>
                    <a:pt x="63233" y="1242606"/>
                  </a:lnTo>
                  <a:lnTo>
                    <a:pt x="60947" y="1242606"/>
                  </a:lnTo>
                  <a:lnTo>
                    <a:pt x="60947" y="1245654"/>
                  </a:lnTo>
                  <a:lnTo>
                    <a:pt x="57899" y="1245654"/>
                  </a:lnTo>
                  <a:lnTo>
                    <a:pt x="57899" y="1253274"/>
                  </a:lnTo>
                  <a:lnTo>
                    <a:pt x="89903" y="1253274"/>
                  </a:lnTo>
                  <a:lnTo>
                    <a:pt x="89903" y="1247940"/>
                  </a:lnTo>
                  <a:lnTo>
                    <a:pt x="66281" y="1247940"/>
                  </a:lnTo>
                  <a:lnTo>
                    <a:pt x="66281" y="1245654"/>
                  </a:lnTo>
                  <a:lnTo>
                    <a:pt x="68567" y="1245654"/>
                  </a:lnTo>
                  <a:lnTo>
                    <a:pt x="68567" y="1242606"/>
                  </a:lnTo>
                  <a:lnTo>
                    <a:pt x="70853" y="1242606"/>
                  </a:lnTo>
                  <a:lnTo>
                    <a:pt x="70853" y="1240332"/>
                  </a:lnTo>
                  <a:lnTo>
                    <a:pt x="73901" y="1240332"/>
                  </a:lnTo>
                  <a:lnTo>
                    <a:pt x="73901" y="1237284"/>
                  </a:lnTo>
                  <a:lnTo>
                    <a:pt x="76187" y="1237284"/>
                  </a:lnTo>
                  <a:lnTo>
                    <a:pt x="76187" y="1234998"/>
                  </a:lnTo>
                  <a:lnTo>
                    <a:pt x="79235" y="1234998"/>
                  </a:lnTo>
                  <a:lnTo>
                    <a:pt x="79235" y="1231950"/>
                  </a:lnTo>
                  <a:lnTo>
                    <a:pt x="81521" y="1231950"/>
                  </a:lnTo>
                  <a:lnTo>
                    <a:pt x="81521" y="1229664"/>
                  </a:lnTo>
                  <a:lnTo>
                    <a:pt x="84569" y="1229664"/>
                  </a:lnTo>
                  <a:lnTo>
                    <a:pt x="84569" y="1226616"/>
                  </a:lnTo>
                  <a:lnTo>
                    <a:pt x="86855" y="1226616"/>
                  </a:lnTo>
                  <a:lnTo>
                    <a:pt x="86855" y="1218996"/>
                  </a:lnTo>
                  <a:lnTo>
                    <a:pt x="89903" y="1218996"/>
                  </a:lnTo>
                  <a:lnTo>
                    <a:pt x="89903" y="1216710"/>
                  </a:lnTo>
                  <a:close/>
                </a:path>
                <a:path w="1714500" h="2827020">
                  <a:moveTo>
                    <a:pt x="89903" y="830440"/>
                  </a:moveTo>
                  <a:lnTo>
                    <a:pt x="86855" y="830440"/>
                  </a:lnTo>
                  <a:lnTo>
                    <a:pt x="86855" y="825106"/>
                  </a:lnTo>
                  <a:lnTo>
                    <a:pt x="84569" y="825106"/>
                  </a:lnTo>
                  <a:lnTo>
                    <a:pt x="84569" y="822058"/>
                  </a:lnTo>
                  <a:lnTo>
                    <a:pt x="81521" y="822058"/>
                  </a:lnTo>
                  <a:lnTo>
                    <a:pt x="81521" y="819772"/>
                  </a:lnTo>
                  <a:lnTo>
                    <a:pt x="66281" y="819772"/>
                  </a:lnTo>
                  <a:lnTo>
                    <a:pt x="66281" y="822058"/>
                  </a:lnTo>
                  <a:lnTo>
                    <a:pt x="63233" y="822058"/>
                  </a:lnTo>
                  <a:lnTo>
                    <a:pt x="60947" y="825106"/>
                  </a:lnTo>
                  <a:lnTo>
                    <a:pt x="60947" y="827392"/>
                  </a:lnTo>
                  <a:lnTo>
                    <a:pt x="57899" y="827392"/>
                  </a:lnTo>
                  <a:lnTo>
                    <a:pt x="57899" y="832726"/>
                  </a:lnTo>
                  <a:lnTo>
                    <a:pt x="63233" y="832726"/>
                  </a:lnTo>
                  <a:lnTo>
                    <a:pt x="63233" y="830440"/>
                  </a:lnTo>
                  <a:lnTo>
                    <a:pt x="66281" y="830440"/>
                  </a:lnTo>
                  <a:lnTo>
                    <a:pt x="66281" y="825106"/>
                  </a:lnTo>
                  <a:lnTo>
                    <a:pt x="79235" y="825106"/>
                  </a:lnTo>
                  <a:lnTo>
                    <a:pt x="79235" y="827392"/>
                  </a:lnTo>
                  <a:lnTo>
                    <a:pt x="81521" y="827392"/>
                  </a:lnTo>
                  <a:lnTo>
                    <a:pt x="81521" y="838060"/>
                  </a:lnTo>
                  <a:lnTo>
                    <a:pt x="79235" y="838060"/>
                  </a:lnTo>
                  <a:lnTo>
                    <a:pt x="79235" y="841108"/>
                  </a:lnTo>
                  <a:lnTo>
                    <a:pt x="76187" y="841108"/>
                  </a:lnTo>
                  <a:lnTo>
                    <a:pt x="76187" y="843394"/>
                  </a:lnTo>
                  <a:lnTo>
                    <a:pt x="73901" y="843394"/>
                  </a:lnTo>
                  <a:lnTo>
                    <a:pt x="73901" y="845680"/>
                  </a:lnTo>
                  <a:lnTo>
                    <a:pt x="70853" y="845680"/>
                  </a:lnTo>
                  <a:lnTo>
                    <a:pt x="70853" y="848728"/>
                  </a:lnTo>
                  <a:lnTo>
                    <a:pt x="68567" y="848728"/>
                  </a:lnTo>
                  <a:lnTo>
                    <a:pt x="68567" y="851014"/>
                  </a:lnTo>
                  <a:lnTo>
                    <a:pt x="66281" y="851014"/>
                  </a:lnTo>
                  <a:lnTo>
                    <a:pt x="66281" y="854062"/>
                  </a:lnTo>
                  <a:lnTo>
                    <a:pt x="63233" y="854062"/>
                  </a:lnTo>
                  <a:lnTo>
                    <a:pt x="63233" y="856348"/>
                  </a:lnTo>
                  <a:lnTo>
                    <a:pt x="60947" y="856348"/>
                  </a:lnTo>
                  <a:lnTo>
                    <a:pt x="60947" y="859383"/>
                  </a:lnTo>
                  <a:lnTo>
                    <a:pt x="57899" y="859383"/>
                  </a:lnTo>
                  <a:lnTo>
                    <a:pt x="57899" y="867003"/>
                  </a:lnTo>
                  <a:lnTo>
                    <a:pt x="89903" y="867003"/>
                  </a:lnTo>
                  <a:lnTo>
                    <a:pt x="89903" y="861669"/>
                  </a:lnTo>
                  <a:lnTo>
                    <a:pt x="66281" y="861669"/>
                  </a:lnTo>
                  <a:lnTo>
                    <a:pt x="66281" y="859383"/>
                  </a:lnTo>
                  <a:lnTo>
                    <a:pt x="68567" y="859383"/>
                  </a:lnTo>
                  <a:lnTo>
                    <a:pt x="68567" y="856348"/>
                  </a:lnTo>
                  <a:lnTo>
                    <a:pt x="70853" y="856348"/>
                  </a:lnTo>
                  <a:lnTo>
                    <a:pt x="70853" y="854062"/>
                  </a:lnTo>
                  <a:lnTo>
                    <a:pt x="73901" y="854062"/>
                  </a:lnTo>
                  <a:lnTo>
                    <a:pt x="73901" y="851014"/>
                  </a:lnTo>
                  <a:lnTo>
                    <a:pt x="76187" y="851014"/>
                  </a:lnTo>
                  <a:lnTo>
                    <a:pt x="76187" y="848728"/>
                  </a:lnTo>
                  <a:lnTo>
                    <a:pt x="79235" y="848728"/>
                  </a:lnTo>
                  <a:lnTo>
                    <a:pt x="79235" y="845680"/>
                  </a:lnTo>
                  <a:lnTo>
                    <a:pt x="81521" y="845680"/>
                  </a:lnTo>
                  <a:lnTo>
                    <a:pt x="81521" y="843394"/>
                  </a:lnTo>
                  <a:lnTo>
                    <a:pt x="84569" y="843394"/>
                  </a:lnTo>
                  <a:lnTo>
                    <a:pt x="84569" y="841108"/>
                  </a:lnTo>
                  <a:lnTo>
                    <a:pt x="86855" y="841108"/>
                  </a:lnTo>
                  <a:lnTo>
                    <a:pt x="86855" y="832726"/>
                  </a:lnTo>
                  <a:lnTo>
                    <a:pt x="89903" y="832726"/>
                  </a:lnTo>
                  <a:lnTo>
                    <a:pt x="89903" y="830440"/>
                  </a:lnTo>
                  <a:close/>
                </a:path>
                <a:path w="1714500" h="2827020">
                  <a:moveTo>
                    <a:pt x="102857" y="2398369"/>
                  </a:moveTo>
                  <a:lnTo>
                    <a:pt x="99809" y="2398369"/>
                  </a:lnTo>
                  <a:lnTo>
                    <a:pt x="99809" y="2393035"/>
                  </a:lnTo>
                  <a:lnTo>
                    <a:pt x="97523" y="2393035"/>
                  </a:lnTo>
                  <a:lnTo>
                    <a:pt x="97523" y="2401417"/>
                  </a:lnTo>
                  <a:lnTo>
                    <a:pt x="97523" y="2416657"/>
                  </a:lnTo>
                  <a:lnTo>
                    <a:pt x="95237" y="2416657"/>
                  </a:lnTo>
                  <a:lnTo>
                    <a:pt x="95237" y="2421991"/>
                  </a:lnTo>
                  <a:lnTo>
                    <a:pt x="92189" y="2421991"/>
                  </a:lnTo>
                  <a:lnTo>
                    <a:pt x="92189" y="2425039"/>
                  </a:lnTo>
                  <a:lnTo>
                    <a:pt x="89903" y="2425039"/>
                  </a:lnTo>
                  <a:lnTo>
                    <a:pt x="89903" y="2427325"/>
                  </a:lnTo>
                  <a:lnTo>
                    <a:pt x="73901" y="2427325"/>
                  </a:lnTo>
                  <a:lnTo>
                    <a:pt x="70853" y="2425039"/>
                  </a:lnTo>
                  <a:lnTo>
                    <a:pt x="68567" y="2425039"/>
                  </a:lnTo>
                  <a:lnTo>
                    <a:pt x="68567" y="2419705"/>
                  </a:lnTo>
                  <a:lnTo>
                    <a:pt x="66281" y="2419705"/>
                  </a:lnTo>
                  <a:lnTo>
                    <a:pt x="66281" y="2398369"/>
                  </a:lnTo>
                  <a:lnTo>
                    <a:pt x="68567" y="2398369"/>
                  </a:lnTo>
                  <a:lnTo>
                    <a:pt x="68567" y="2396083"/>
                  </a:lnTo>
                  <a:lnTo>
                    <a:pt x="70853" y="2396083"/>
                  </a:lnTo>
                  <a:lnTo>
                    <a:pt x="70853" y="2393035"/>
                  </a:lnTo>
                  <a:lnTo>
                    <a:pt x="73901" y="2393035"/>
                  </a:lnTo>
                  <a:lnTo>
                    <a:pt x="73901" y="2390749"/>
                  </a:lnTo>
                  <a:lnTo>
                    <a:pt x="86855" y="2390749"/>
                  </a:lnTo>
                  <a:lnTo>
                    <a:pt x="86855" y="2393035"/>
                  </a:lnTo>
                  <a:lnTo>
                    <a:pt x="92189" y="2393035"/>
                  </a:lnTo>
                  <a:lnTo>
                    <a:pt x="92189" y="2396083"/>
                  </a:lnTo>
                  <a:lnTo>
                    <a:pt x="95237" y="2396083"/>
                  </a:lnTo>
                  <a:lnTo>
                    <a:pt x="95237" y="2401417"/>
                  </a:lnTo>
                  <a:lnTo>
                    <a:pt x="97523" y="2401417"/>
                  </a:lnTo>
                  <a:lnTo>
                    <a:pt x="97523" y="2393035"/>
                  </a:lnTo>
                  <a:lnTo>
                    <a:pt x="97523" y="2390749"/>
                  </a:lnTo>
                  <a:lnTo>
                    <a:pt x="95237" y="2390749"/>
                  </a:lnTo>
                  <a:lnTo>
                    <a:pt x="95237" y="2387701"/>
                  </a:lnTo>
                  <a:lnTo>
                    <a:pt x="89903" y="2387701"/>
                  </a:lnTo>
                  <a:lnTo>
                    <a:pt x="89903" y="2385415"/>
                  </a:lnTo>
                  <a:lnTo>
                    <a:pt x="73901" y="2385415"/>
                  </a:lnTo>
                  <a:lnTo>
                    <a:pt x="70853" y="2387701"/>
                  </a:lnTo>
                  <a:lnTo>
                    <a:pt x="68567" y="2387701"/>
                  </a:lnTo>
                  <a:lnTo>
                    <a:pt x="68567" y="2390749"/>
                  </a:lnTo>
                  <a:lnTo>
                    <a:pt x="66281" y="2390749"/>
                  </a:lnTo>
                  <a:lnTo>
                    <a:pt x="63233" y="2393035"/>
                  </a:lnTo>
                  <a:lnTo>
                    <a:pt x="63233" y="2396083"/>
                  </a:lnTo>
                  <a:lnTo>
                    <a:pt x="60947" y="2396083"/>
                  </a:lnTo>
                  <a:lnTo>
                    <a:pt x="60947" y="2401417"/>
                  </a:lnTo>
                  <a:lnTo>
                    <a:pt x="57899" y="2403703"/>
                  </a:lnTo>
                  <a:lnTo>
                    <a:pt x="57899" y="2411323"/>
                  </a:lnTo>
                  <a:lnTo>
                    <a:pt x="57899" y="2416657"/>
                  </a:lnTo>
                  <a:lnTo>
                    <a:pt x="60947" y="2416657"/>
                  </a:lnTo>
                  <a:lnTo>
                    <a:pt x="60947" y="2421991"/>
                  </a:lnTo>
                  <a:lnTo>
                    <a:pt x="63233" y="2425039"/>
                  </a:lnTo>
                  <a:lnTo>
                    <a:pt x="63233" y="2427325"/>
                  </a:lnTo>
                  <a:lnTo>
                    <a:pt x="66281" y="2427325"/>
                  </a:lnTo>
                  <a:lnTo>
                    <a:pt x="66281" y="2430373"/>
                  </a:lnTo>
                  <a:lnTo>
                    <a:pt x="70853" y="2430373"/>
                  </a:lnTo>
                  <a:lnTo>
                    <a:pt x="70853" y="2432659"/>
                  </a:lnTo>
                  <a:lnTo>
                    <a:pt x="92189" y="2432659"/>
                  </a:lnTo>
                  <a:lnTo>
                    <a:pt x="92189" y="2430373"/>
                  </a:lnTo>
                  <a:lnTo>
                    <a:pt x="95237" y="2430373"/>
                  </a:lnTo>
                  <a:lnTo>
                    <a:pt x="95237" y="2427325"/>
                  </a:lnTo>
                  <a:lnTo>
                    <a:pt x="97523" y="2427325"/>
                  </a:lnTo>
                  <a:lnTo>
                    <a:pt x="97523" y="2425039"/>
                  </a:lnTo>
                  <a:lnTo>
                    <a:pt x="99809" y="2425039"/>
                  </a:lnTo>
                  <a:lnTo>
                    <a:pt x="99809" y="2421991"/>
                  </a:lnTo>
                  <a:lnTo>
                    <a:pt x="102857" y="2419705"/>
                  </a:lnTo>
                  <a:lnTo>
                    <a:pt x="102857" y="2398369"/>
                  </a:lnTo>
                  <a:close/>
                </a:path>
                <a:path w="1714500" h="2827020">
                  <a:moveTo>
                    <a:pt x="105143" y="1970201"/>
                  </a:moveTo>
                  <a:lnTo>
                    <a:pt x="102857" y="1970201"/>
                  </a:lnTo>
                  <a:lnTo>
                    <a:pt x="102857" y="1967915"/>
                  </a:lnTo>
                  <a:lnTo>
                    <a:pt x="99809" y="1964867"/>
                  </a:lnTo>
                  <a:lnTo>
                    <a:pt x="99809" y="1975535"/>
                  </a:lnTo>
                  <a:lnTo>
                    <a:pt x="99809" y="1988489"/>
                  </a:lnTo>
                  <a:lnTo>
                    <a:pt x="97523" y="1988489"/>
                  </a:lnTo>
                  <a:lnTo>
                    <a:pt x="97523" y="1993823"/>
                  </a:lnTo>
                  <a:lnTo>
                    <a:pt x="95237" y="1993823"/>
                  </a:lnTo>
                  <a:lnTo>
                    <a:pt x="95237" y="1996871"/>
                  </a:lnTo>
                  <a:lnTo>
                    <a:pt x="92189" y="1996871"/>
                  </a:lnTo>
                  <a:lnTo>
                    <a:pt x="92189" y="1999157"/>
                  </a:lnTo>
                  <a:lnTo>
                    <a:pt x="86855" y="1999157"/>
                  </a:lnTo>
                  <a:lnTo>
                    <a:pt x="84569" y="2002205"/>
                  </a:lnTo>
                  <a:lnTo>
                    <a:pt x="81521" y="2002205"/>
                  </a:lnTo>
                  <a:lnTo>
                    <a:pt x="81521" y="1999157"/>
                  </a:lnTo>
                  <a:lnTo>
                    <a:pt x="73901" y="1999157"/>
                  </a:lnTo>
                  <a:lnTo>
                    <a:pt x="73901" y="1996871"/>
                  </a:lnTo>
                  <a:lnTo>
                    <a:pt x="70853" y="1996871"/>
                  </a:lnTo>
                  <a:lnTo>
                    <a:pt x="70853" y="1993823"/>
                  </a:lnTo>
                  <a:lnTo>
                    <a:pt x="68567" y="1993823"/>
                  </a:lnTo>
                  <a:lnTo>
                    <a:pt x="68567" y="1983155"/>
                  </a:lnTo>
                  <a:lnTo>
                    <a:pt x="66281" y="1983155"/>
                  </a:lnTo>
                  <a:lnTo>
                    <a:pt x="66281" y="1980869"/>
                  </a:lnTo>
                  <a:lnTo>
                    <a:pt x="68567" y="1980869"/>
                  </a:lnTo>
                  <a:lnTo>
                    <a:pt x="68567" y="1970201"/>
                  </a:lnTo>
                  <a:lnTo>
                    <a:pt x="70853" y="1970201"/>
                  </a:lnTo>
                  <a:lnTo>
                    <a:pt x="70853" y="1967915"/>
                  </a:lnTo>
                  <a:lnTo>
                    <a:pt x="73901" y="1967915"/>
                  </a:lnTo>
                  <a:lnTo>
                    <a:pt x="73901" y="1964867"/>
                  </a:lnTo>
                  <a:lnTo>
                    <a:pt x="76187" y="1964867"/>
                  </a:lnTo>
                  <a:lnTo>
                    <a:pt x="76187" y="1962581"/>
                  </a:lnTo>
                  <a:lnTo>
                    <a:pt x="89903" y="1962581"/>
                  </a:lnTo>
                  <a:lnTo>
                    <a:pt x="89903" y="1964867"/>
                  </a:lnTo>
                  <a:lnTo>
                    <a:pt x="92189" y="1964867"/>
                  </a:lnTo>
                  <a:lnTo>
                    <a:pt x="95237" y="1967915"/>
                  </a:lnTo>
                  <a:lnTo>
                    <a:pt x="95237" y="1970201"/>
                  </a:lnTo>
                  <a:lnTo>
                    <a:pt x="97523" y="1970201"/>
                  </a:lnTo>
                  <a:lnTo>
                    <a:pt x="97523" y="1975535"/>
                  </a:lnTo>
                  <a:lnTo>
                    <a:pt x="99809" y="1975535"/>
                  </a:lnTo>
                  <a:lnTo>
                    <a:pt x="99809" y="1964867"/>
                  </a:lnTo>
                  <a:lnTo>
                    <a:pt x="99809" y="1962581"/>
                  </a:lnTo>
                  <a:lnTo>
                    <a:pt x="97523" y="1962581"/>
                  </a:lnTo>
                  <a:lnTo>
                    <a:pt x="95237" y="1959533"/>
                  </a:lnTo>
                  <a:lnTo>
                    <a:pt x="92189" y="1959533"/>
                  </a:lnTo>
                  <a:lnTo>
                    <a:pt x="89903" y="1957247"/>
                  </a:lnTo>
                  <a:lnTo>
                    <a:pt x="76187" y="1957247"/>
                  </a:lnTo>
                  <a:lnTo>
                    <a:pt x="76187" y="1959533"/>
                  </a:lnTo>
                  <a:lnTo>
                    <a:pt x="70853" y="1959533"/>
                  </a:lnTo>
                  <a:lnTo>
                    <a:pt x="70853" y="1962581"/>
                  </a:lnTo>
                  <a:lnTo>
                    <a:pt x="68567" y="1962581"/>
                  </a:lnTo>
                  <a:lnTo>
                    <a:pt x="66281" y="1964867"/>
                  </a:lnTo>
                  <a:lnTo>
                    <a:pt x="66281" y="1967915"/>
                  </a:lnTo>
                  <a:lnTo>
                    <a:pt x="63233" y="1967915"/>
                  </a:lnTo>
                  <a:lnTo>
                    <a:pt x="63233" y="1973249"/>
                  </a:lnTo>
                  <a:lnTo>
                    <a:pt x="60947" y="1973249"/>
                  </a:lnTo>
                  <a:lnTo>
                    <a:pt x="60947" y="1991537"/>
                  </a:lnTo>
                  <a:lnTo>
                    <a:pt x="63233" y="1991537"/>
                  </a:lnTo>
                  <a:lnTo>
                    <a:pt x="63233" y="1996871"/>
                  </a:lnTo>
                  <a:lnTo>
                    <a:pt x="66281" y="1996871"/>
                  </a:lnTo>
                  <a:lnTo>
                    <a:pt x="66281" y="1999157"/>
                  </a:lnTo>
                  <a:lnTo>
                    <a:pt x="68567" y="1999157"/>
                  </a:lnTo>
                  <a:lnTo>
                    <a:pt x="68567" y="2002205"/>
                  </a:lnTo>
                  <a:lnTo>
                    <a:pt x="70853" y="2002205"/>
                  </a:lnTo>
                  <a:lnTo>
                    <a:pt x="70853" y="2004479"/>
                  </a:lnTo>
                  <a:lnTo>
                    <a:pt x="79235" y="2004479"/>
                  </a:lnTo>
                  <a:lnTo>
                    <a:pt x="79235" y="2006765"/>
                  </a:lnTo>
                  <a:lnTo>
                    <a:pt x="86855" y="2006765"/>
                  </a:lnTo>
                  <a:lnTo>
                    <a:pt x="86855" y="2004479"/>
                  </a:lnTo>
                  <a:lnTo>
                    <a:pt x="95237" y="2004479"/>
                  </a:lnTo>
                  <a:lnTo>
                    <a:pt x="95237" y="2002205"/>
                  </a:lnTo>
                  <a:lnTo>
                    <a:pt x="97523" y="2002205"/>
                  </a:lnTo>
                  <a:lnTo>
                    <a:pt x="97523" y="1999157"/>
                  </a:lnTo>
                  <a:lnTo>
                    <a:pt x="99809" y="1999157"/>
                  </a:lnTo>
                  <a:lnTo>
                    <a:pt x="99809" y="1996871"/>
                  </a:lnTo>
                  <a:lnTo>
                    <a:pt x="102857" y="1996871"/>
                  </a:lnTo>
                  <a:lnTo>
                    <a:pt x="102857" y="1991537"/>
                  </a:lnTo>
                  <a:lnTo>
                    <a:pt x="105143" y="1991537"/>
                  </a:lnTo>
                  <a:lnTo>
                    <a:pt x="105143" y="1970201"/>
                  </a:lnTo>
                  <a:close/>
                </a:path>
                <a:path w="1714500" h="2827020">
                  <a:moveTo>
                    <a:pt x="131800" y="2789974"/>
                  </a:moveTo>
                  <a:lnTo>
                    <a:pt x="128752" y="2789974"/>
                  </a:lnTo>
                  <a:lnTo>
                    <a:pt x="128752" y="2784640"/>
                  </a:lnTo>
                  <a:lnTo>
                    <a:pt x="126466" y="2784640"/>
                  </a:lnTo>
                  <a:lnTo>
                    <a:pt x="126466" y="2782354"/>
                  </a:lnTo>
                  <a:lnTo>
                    <a:pt x="123418" y="2782354"/>
                  </a:lnTo>
                  <a:lnTo>
                    <a:pt x="123418" y="2779306"/>
                  </a:lnTo>
                  <a:lnTo>
                    <a:pt x="102857" y="2779306"/>
                  </a:lnTo>
                  <a:lnTo>
                    <a:pt x="102857" y="2782354"/>
                  </a:lnTo>
                  <a:lnTo>
                    <a:pt x="99809" y="2782354"/>
                  </a:lnTo>
                  <a:lnTo>
                    <a:pt x="99809" y="2784640"/>
                  </a:lnTo>
                  <a:lnTo>
                    <a:pt x="97523" y="2784640"/>
                  </a:lnTo>
                  <a:lnTo>
                    <a:pt x="97523" y="2797594"/>
                  </a:lnTo>
                  <a:lnTo>
                    <a:pt x="99809" y="2797594"/>
                  </a:lnTo>
                  <a:lnTo>
                    <a:pt x="99809" y="2800642"/>
                  </a:lnTo>
                  <a:lnTo>
                    <a:pt x="102857" y="2800642"/>
                  </a:lnTo>
                  <a:lnTo>
                    <a:pt x="102857" y="2802928"/>
                  </a:lnTo>
                  <a:lnTo>
                    <a:pt x="110477" y="2802928"/>
                  </a:lnTo>
                  <a:lnTo>
                    <a:pt x="113525" y="2805976"/>
                  </a:lnTo>
                  <a:lnTo>
                    <a:pt x="121132" y="2805976"/>
                  </a:lnTo>
                  <a:lnTo>
                    <a:pt x="121132" y="2808262"/>
                  </a:lnTo>
                  <a:lnTo>
                    <a:pt x="123418" y="2808262"/>
                  </a:lnTo>
                  <a:lnTo>
                    <a:pt x="123418" y="2810548"/>
                  </a:lnTo>
                  <a:lnTo>
                    <a:pt x="126466" y="2810548"/>
                  </a:lnTo>
                  <a:lnTo>
                    <a:pt x="126466" y="2815882"/>
                  </a:lnTo>
                  <a:lnTo>
                    <a:pt x="123418" y="2815882"/>
                  </a:lnTo>
                  <a:lnTo>
                    <a:pt x="123418" y="2818930"/>
                  </a:lnTo>
                  <a:lnTo>
                    <a:pt x="121132" y="2818930"/>
                  </a:lnTo>
                  <a:lnTo>
                    <a:pt x="121132" y="2821216"/>
                  </a:lnTo>
                  <a:lnTo>
                    <a:pt x="108191" y="2821216"/>
                  </a:lnTo>
                  <a:lnTo>
                    <a:pt x="108191" y="2818930"/>
                  </a:lnTo>
                  <a:lnTo>
                    <a:pt x="102857" y="2818930"/>
                  </a:lnTo>
                  <a:lnTo>
                    <a:pt x="102857" y="2813596"/>
                  </a:lnTo>
                  <a:lnTo>
                    <a:pt x="99809" y="2813596"/>
                  </a:lnTo>
                  <a:lnTo>
                    <a:pt x="99809" y="2810548"/>
                  </a:lnTo>
                  <a:lnTo>
                    <a:pt x="95237" y="2810548"/>
                  </a:lnTo>
                  <a:lnTo>
                    <a:pt x="95237" y="2815882"/>
                  </a:lnTo>
                  <a:lnTo>
                    <a:pt x="97523" y="2815882"/>
                  </a:lnTo>
                  <a:lnTo>
                    <a:pt x="97523" y="2821216"/>
                  </a:lnTo>
                  <a:lnTo>
                    <a:pt x="99809" y="2821216"/>
                  </a:lnTo>
                  <a:lnTo>
                    <a:pt x="99809" y="2824264"/>
                  </a:lnTo>
                  <a:lnTo>
                    <a:pt x="105143" y="2824264"/>
                  </a:lnTo>
                  <a:lnTo>
                    <a:pt x="105143" y="2826550"/>
                  </a:lnTo>
                  <a:lnTo>
                    <a:pt x="123418" y="2826550"/>
                  </a:lnTo>
                  <a:lnTo>
                    <a:pt x="123418" y="2824264"/>
                  </a:lnTo>
                  <a:lnTo>
                    <a:pt x="128752" y="2824264"/>
                  </a:lnTo>
                  <a:lnTo>
                    <a:pt x="128752" y="2818930"/>
                  </a:lnTo>
                  <a:lnTo>
                    <a:pt x="131800" y="2818930"/>
                  </a:lnTo>
                  <a:lnTo>
                    <a:pt x="131800" y="2805976"/>
                  </a:lnTo>
                  <a:lnTo>
                    <a:pt x="128752" y="2805976"/>
                  </a:lnTo>
                  <a:lnTo>
                    <a:pt x="128752" y="2802928"/>
                  </a:lnTo>
                  <a:lnTo>
                    <a:pt x="123418" y="2802928"/>
                  </a:lnTo>
                  <a:lnTo>
                    <a:pt x="123418" y="2800642"/>
                  </a:lnTo>
                  <a:lnTo>
                    <a:pt x="115811" y="2800642"/>
                  </a:lnTo>
                  <a:lnTo>
                    <a:pt x="115811" y="2797594"/>
                  </a:lnTo>
                  <a:lnTo>
                    <a:pt x="108191" y="2797594"/>
                  </a:lnTo>
                  <a:lnTo>
                    <a:pt x="108191" y="2795308"/>
                  </a:lnTo>
                  <a:lnTo>
                    <a:pt x="102857" y="2795308"/>
                  </a:lnTo>
                  <a:lnTo>
                    <a:pt x="102857" y="2786926"/>
                  </a:lnTo>
                  <a:lnTo>
                    <a:pt x="105143" y="2786926"/>
                  </a:lnTo>
                  <a:lnTo>
                    <a:pt x="105143" y="2784640"/>
                  </a:lnTo>
                  <a:lnTo>
                    <a:pt x="121132" y="2784640"/>
                  </a:lnTo>
                  <a:lnTo>
                    <a:pt x="121132" y="2786926"/>
                  </a:lnTo>
                  <a:lnTo>
                    <a:pt x="123418" y="2786926"/>
                  </a:lnTo>
                  <a:lnTo>
                    <a:pt x="123418" y="2792260"/>
                  </a:lnTo>
                  <a:lnTo>
                    <a:pt x="131800" y="2792260"/>
                  </a:lnTo>
                  <a:lnTo>
                    <a:pt x="131800" y="2789974"/>
                  </a:lnTo>
                  <a:close/>
                </a:path>
                <a:path w="1714500" h="2827020">
                  <a:moveTo>
                    <a:pt x="131800" y="1597647"/>
                  </a:moveTo>
                  <a:lnTo>
                    <a:pt x="92189" y="1597647"/>
                  </a:lnTo>
                  <a:lnTo>
                    <a:pt x="92189" y="1602219"/>
                  </a:lnTo>
                  <a:lnTo>
                    <a:pt x="108191" y="1602219"/>
                  </a:lnTo>
                  <a:lnTo>
                    <a:pt x="108191" y="1644878"/>
                  </a:lnTo>
                  <a:lnTo>
                    <a:pt x="115811" y="1644878"/>
                  </a:lnTo>
                  <a:lnTo>
                    <a:pt x="115811" y="1602219"/>
                  </a:lnTo>
                  <a:lnTo>
                    <a:pt x="131800" y="1602219"/>
                  </a:lnTo>
                  <a:lnTo>
                    <a:pt x="131800" y="1597647"/>
                  </a:lnTo>
                  <a:close/>
                </a:path>
                <a:path w="1714500" h="2827020">
                  <a:moveTo>
                    <a:pt x="131800" y="830440"/>
                  </a:moveTo>
                  <a:lnTo>
                    <a:pt x="128752" y="827392"/>
                  </a:lnTo>
                  <a:lnTo>
                    <a:pt x="128752" y="825106"/>
                  </a:lnTo>
                  <a:lnTo>
                    <a:pt x="126466" y="825106"/>
                  </a:lnTo>
                  <a:lnTo>
                    <a:pt x="126466" y="822058"/>
                  </a:lnTo>
                  <a:lnTo>
                    <a:pt x="123418" y="822058"/>
                  </a:lnTo>
                  <a:lnTo>
                    <a:pt x="123418" y="819772"/>
                  </a:lnTo>
                  <a:lnTo>
                    <a:pt x="102857" y="819772"/>
                  </a:lnTo>
                  <a:lnTo>
                    <a:pt x="102857" y="822058"/>
                  </a:lnTo>
                  <a:lnTo>
                    <a:pt x="99809" y="822058"/>
                  </a:lnTo>
                  <a:lnTo>
                    <a:pt x="99809" y="825106"/>
                  </a:lnTo>
                  <a:lnTo>
                    <a:pt x="97523" y="825106"/>
                  </a:lnTo>
                  <a:lnTo>
                    <a:pt x="97523" y="838060"/>
                  </a:lnTo>
                  <a:lnTo>
                    <a:pt x="99809" y="838060"/>
                  </a:lnTo>
                  <a:lnTo>
                    <a:pt x="99809" y="841108"/>
                  </a:lnTo>
                  <a:lnTo>
                    <a:pt x="105143" y="841108"/>
                  </a:lnTo>
                  <a:lnTo>
                    <a:pt x="105143" y="843394"/>
                  </a:lnTo>
                  <a:lnTo>
                    <a:pt x="113525" y="843394"/>
                  </a:lnTo>
                  <a:lnTo>
                    <a:pt x="113525" y="845680"/>
                  </a:lnTo>
                  <a:lnTo>
                    <a:pt x="121132" y="845680"/>
                  </a:lnTo>
                  <a:lnTo>
                    <a:pt x="121132" y="848728"/>
                  </a:lnTo>
                  <a:lnTo>
                    <a:pt x="126466" y="848728"/>
                  </a:lnTo>
                  <a:lnTo>
                    <a:pt x="126466" y="856348"/>
                  </a:lnTo>
                  <a:lnTo>
                    <a:pt x="123418" y="856348"/>
                  </a:lnTo>
                  <a:lnTo>
                    <a:pt x="123418" y="859383"/>
                  </a:lnTo>
                  <a:lnTo>
                    <a:pt x="121132" y="859383"/>
                  </a:lnTo>
                  <a:lnTo>
                    <a:pt x="121132" y="861669"/>
                  </a:lnTo>
                  <a:lnTo>
                    <a:pt x="108191" y="861669"/>
                  </a:lnTo>
                  <a:lnTo>
                    <a:pt x="108191" y="859383"/>
                  </a:lnTo>
                  <a:lnTo>
                    <a:pt x="102857" y="859383"/>
                  </a:lnTo>
                  <a:lnTo>
                    <a:pt x="102857" y="854062"/>
                  </a:lnTo>
                  <a:lnTo>
                    <a:pt x="99809" y="854062"/>
                  </a:lnTo>
                  <a:lnTo>
                    <a:pt x="99809" y="851014"/>
                  </a:lnTo>
                  <a:lnTo>
                    <a:pt x="95237" y="851014"/>
                  </a:lnTo>
                  <a:lnTo>
                    <a:pt x="95237" y="856348"/>
                  </a:lnTo>
                  <a:lnTo>
                    <a:pt x="97523" y="856348"/>
                  </a:lnTo>
                  <a:lnTo>
                    <a:pt x="97523" y="861669"/>
                  </a:lnTo>
                  <a:lnTo>
                    <a:pt x="99809" y="861669"/>
                  </a:lnTo>
                  <a:lnTo>
                    <a:pt x="99809" y="864717"/>
                  </a:lnTo>
                  <a:lnTo>
                    <a:pt x="105143" y="864717"/>
                  </a:lnTo>
                  <a:lnTo>
                    <a:pt x="105143" y="867003"/>
                  </a:lnTo>
                  <a:lnTo>
                    <a:pt x="123418" y="867003"/>
                  </a:lnTo>
                  <a:lnTo>
                    <a:pt x="123418" y="864717"/>
                  </a:lnTo>
                  <a:lnTo>
                    <a:pt x="126466" y="864717"/>
                  </a:lnTo>
                  <a:lnTo>
                    <a:pt x="126466" y="861669"/>
                  </a:lnTo>
                  <a:lnTo>
                    <a:pt x="128752" y="861669"/>
                  </a:lnTo>
                  <a:lnTo>
                    <a:pt x="128752" y="859383"/>
                  </a:lnTo>
                  <a:lnTo>
                    <a:pt x="131800" y="859383"/>
                  </a:lnTo>
                  <a:lnTo>
                    <a:pt x="131800" y="845680"/>
                  </a:lnTo>
                  <a:lnTo>
                    <a:pt x="128752" y="845680"/>
                  </a:lnTo>
                  <a:lnTo>
                    <a:pt x="128752" y="843394"/>
                  </a:lnTo>
                  <a:lnTo>
                    <a:pt x="126466" y="843394"/>
                  </a:lnTo>
                  <a:lnTo>
                    <a:pt x="126466" y="841108"/>
                  </a:lnTo>
                  <a:lnTo>
                    <a:pt x="118846" y="841108"/>
                  </a:lnTo>
                  <a:lnTo>
                    <a:pt x="118846" y="838060"/>
                  </a:lnTo>
                  <a:lnTo>
                    <a:pt x="108191" y="838060"/>
                  </a:lnTo>
                  <a:lnTo>
                    <a:pt x="108191" y="835774"/>
                  </a:lnTo>
                  <a:lnTo>
                    <a:pt x="102857" y="835774"/>
                  </a:lnTo>
                  <a:lnTo>
                    <a:pt x="102857" y="827392"/>
                  </a:lnTo>
                  <a:lnTo>
                    <a:pt x="105143" y="827392"/>
                  </a:lnTo>
                  <a:lnTo>
                    <a:pt x="105143" y="825106"/>
                  </a:lnTo>
                  <a:lnTo>
                    <a:pt x="121132" y="825106"/>
                  </a:lnTo>
                  <a:lnTo>
                    <a:pt x="121132" y="827392"/>
                  </a:lnTo>
                  <a:lnTo>
                    <a:pt x="123418" y="827392"/>
                  </a:lnTo>
                  <a:lnTo>
                    <a:pt x="123418" y="832726"/>
                  </a:lnTo>
                  <a:lnTo>
                    <a:pt x="131800" y="832726"/>
                  </a:lnTo>
                  <a:lnTo>
                    <a:pt x="131800" y="830440"/>
                  </a:lnTo>
                  <a:close/>
                </a:path>
                <a:path w="1714500" h="2827020">
                  <a:moveTo>
                    <a:pt x="134086" y="428180"/>
                  </a:moveTo>
                  <a:lnTo>
                    <a:pt x="95237" y="428180"/>
                  </a:lnTo>
                  <a:lnTo>
                    <a:pt x="95237" y="433501"/>
                  </a:lnTo>
                  <a:lnTo>
                    <a:pt x="110477" y="433501"/>
                  </a:lnTo>
                  <a:lnTo>
                    <a:pt x="110477" y="475411"/>
                  </a:lnTo>
                  <a:lnTo>
                    <a:pt x="118846" y="475411"/>
                  </a:lnTo>
                  <a:lnTo>
                    <a:pt x="118846" y="433501"/>
                  </a:lnTo>
                  <a:lnTo>
                    <a:pt x="134086" y="433501"/>
                  </a:lnTo>
                  <a:lnTo>
                    <a:pt x="134086" y="428180"/>
                  </a:lnTo>
                  <a:close/>
                </a:path>
                <a:path w="1714500" h="2827020">
                  <a:moveTo>
                    <a:pt x="139420" y="1229664"/>
                  </a:moveTo>
                  <a:lnTo>
                    <a:pt x="118846" y="1229664"/>
                  </a:lnTo>
                  <a:lnTo>
                    <a:pt x="118846" y="1234998"/>
                  </a:lnTo>
                  <a:lnTo>
                    <a:pt x="131800" y="1234998"/>
                  </a:lnTo>
                  <a:lnTo>
                    <a:pt x="131800" y="1245654"/>
                  </a:lnTo>
                  <a:lnTo>
                    <a:pt x="126466" y="1245654"/>
                  </a:lnTo>
                  <a:lnTo>
                    <a:pt x="126466" y="1247940"/>
                  </a:lnTo>
                  <a:lnTo>
                    <a:pt x="113525" y="1247940"/>
                  </a:lnTo>
                  <a:lnTo>
                    <a:pt x="110477" y="1245654"/>
                  </a:lnTo>
                  <a:lnTo>
                    <a:pt x="108191" y="1245654"/>
                  </a:lnTo>
                  <a:lnTo>
                    <a:pt x="108191" y="1242606"/>
                  </a:lnTo>
                  <a:lnTo>
                    <a:pt x="105143" y="1242606"/>
                  </a:lnTo>
                  <a:lnTo>
                    <a:pt x="105143" y="1240332"/>
                  </a:lnTo>
                  <a:lnTo>
                    <a:pt x="102857" y="1240332"/>
                  </a:lnTo>
                  <a:lnTo>
                    <a:pt x="102857" y="1218996"/>
                  </a:lnTo>
                  <a:lnTo>
                    <a:pt x="105143" y="1218996"/>
                  </a:lnTo>
                  <a:lnTo>
                    <a:pt x="105143" y="1213662"/>
                  </a:lnTo>
                  <a:lnTo>
                    <a:pt x="110477" y="1213662"/>
                  </a:lnTo>
                  <a:lnTo>
                    <a:pt x="110477" y="1211376"/>
                  </a:lnTo>
                  <a:lnTo>
                    <a:pt x="126466" y="1211376"/>
                  </a:lnTo>
                  <a:lnTo>
                    <a:pt x="126466" y="1213662"/>
                  </a:lnTo>
                  <a:lnTo>
                    <a:pt x="128752" y="1213662"/>
                  </a:lnTo>
                  <a:lnTo>
                    <a:pt x="128752" y="1216710"/>
                  </a:lnTo>
                  <a:lnTo>
                    <a:pt x="131800" y="1216710"/>
                  </a:lnTo>
                  <a:lnTo>
                    <a:pt x="131800" y="1222044"/>
                  </a:lnTo>
                  <a:lnTo>
                    <a:pt x="137134" y="1218996"/>
                  </a:lnTo>
                  <a:lnTo>
                    <a:pt x="137134" y="1213662"/>
                  </a:lnTo>
                  <a:lnTo>
                    <a:pt x="134086" y="1211376"/>
                  </a:lnTo>
                  <a:lnTo>
                    <a:pt x="134086" y="1208328"/>
                  </a:lnTo>
                  <a:lnTo>
                    <a:pt x="128752" y="1208328"/>
                  </a:lnTo>
                  <a:lnTo>
                    <a:pt x="128752" y="1206042"/>
                  </a:lnTo>
                  <a:lnTo>
                    <a:pt x="108191" y="1206042"/>
                  </a:lnTo>
                  <a:lnTo>
                    <a:pt x="108191" y="1208328"/>
                  </a:lnTo>
                  <a:lnTo>
                    <a:pt x="102857" y="1208328"/>
                  </a:lnTo>
                  <a:lnTo>
                    <a:pt x="102857" y="1211376"/>
                  </a:lnTo>
                  <a:lnTo>
                    <a:pt x="99809" y="1211376"/>
                  </a:lnTo>
                  <a:lnTo>
                    <a:pt x="99809" y="1216710"/>
                  </a:lnTo>
                  <a:lnTo>
                    <a:pt x="97523" y="1216710"/>
                  </a:lnTo>
                  <a:lnTo>
                    <a:pt x="97523" y="1222044"/>
                  </a:lnTo>
                  <a:lnTo>
                    <a:pt x="95237" y="1222044"/>
                  </a:lnTo>
                  <a:lnTo>
                    <a:pt x="95237" y="1234998"/>
                  </a:lnTo>
                  <a:lnTo>
                    <a:pt x="97523" y="1237284"/>
                  </a:lnTo>
                  <a:lnTo>
                    <a:pt x="97523" y="1242606"/>
                  </a:lnTo>
                  <a:lnTo>
                    <a:pt x="99809" y="1242606"/>
                  </a:lnTo>
                  <a:lnTo>
                    <a:pt x="99809" y="1245654"/>
                  </a:lnTo>
                  <a:lnTo>
                    <a:pt x="102857" y="1247940"/>
                  </a:lnTo>
                  <a:lnTo>
                    <a:pt x="105143" y="1247940"/>
                  </a:lnTo>
                  <a:lnTo>
                    <a:pt x="105143" y="1250226"/>
                  </a:lnTo>
                  <a:lnTo>
                    <a:pt x="110477" y="1250226"/>
                  </a:lnTo>
                  <a:lnTo>
                    <a:pt x="110477" y="1253274"/>
                  </a:lnTo>
                  <a:lnTo>
                    <a:pt x="128752" y="1253274"/>
                  </a:lnTo>
                  <a:lnTo>
                    <a:pt x="128752" y="1250226"/>
                  </a:lnTo>
                  <a:lnTo>
                    <a:pt x="134086" y="1250226"/>
                  </a:lnTo>
                  <a:lnTo>
                    <a:pt x="134086" y="1247940"/>
                  </a:lnTo>
                  <a:lnTo>
                    <a:pt x="139420" y="1247940"/>
                  </a:lnTo>
                  <a:lnTo>
                    <a:pt x="139420" y="1229664"/>
                  </a:lnTo>
                  <a:close/>
                </a:path>
                <a:path w="1714500" h="2827020">
                  <a:moveTo>
                    <a:pt x="139420" y="60947"/>
                  </a:moveTo>
                  <a:lnTo>
                    <a:pt x="118846" y="60947"/>
                  </a:lnTo>
                  <a:lnTo>
                    <a:pt x="118846" y="65519"/>
                  </a:lnTo>
                  <a:lnTo>
                    <a:pt x="131800" y="65519"/>
                  </a:lnTo>
                  <a:lnTo>
                    <a:pt x="131800" y="76187"/>
                  </a:lnTo>
                  <a:lnTo>
                    <a:pt x="126466" y="76187"/>
                  </a:lnTo>
                  <a:lnTo>
                    <a:pt x="126466" y="79235"/>
                  </a:lnTo>
                  <a:lnTo>
                    <a:pt x="110477" y="79235"/>
                  </a:lnTo>
                  <a:lnTo>
                    <a:pt x="110477" y="76187"/>
                  </a:lnTo>
                  <a:lnTo>
                    <a:pt x="108191" y="76187"/>
                  </a:lnTo>
                  <a:lnTo>
                    <a:pt x="108191" y="73901"/>
                  </a:lnTo>
                  <a:lnTo>
                    <a:pt x="105143" y="73901"/>
                  </a:lnTo>
                  <a:lnTo>
                    <a:pt x="105143" y="70853"/>
                  </a:lnTo>
                  <a:lnTo>
                    <a:pt x="102857" y="70853"/>
                  </a:lnTo>
                  <a:lnTo>
                    <a:pt x="102857" y="50279"/>
                  </a:lnTo>
                  <a:lnTo>
                    <a:pt x="105143" y="50279"/>
                  </a:lnTo>
                  <a:lnTo>
                    <a:pt x="105143" y="47231"/>
                  </a:lnTo>
                  <a:lnTo>
                    <a:pt x="108191" y="47231"/>
                  </a:lnTo>
                  <a:lnTo>
                    <a:pt x="108191" y="44945"/>
                  </a:lnTo>
                  <a:lnTo>
                    <a:pt x="110477" y="44945"/>
                  </a:lnTo>
                  <a:lnTo>
                    <a:pt x="110477" y="41897"/>
                  </a:lnTo>
                  <a:lnTo>
                    <a:pt x="126466" y="41897"/>
                  </a:lnTo>
                  <a:lnTo>
                    <a:pt x="126466" y="44945"/>
                  </a:lnTo>
                  <a:lnTo>
                    <a:pt x="128752" y="44945"/>
                  </a:lnTo>
                  <a:lnTo>
                    <a:pt x="128752" y="47231"/>
                  </a:lnTo>
                  <a:lnTo>
                    <a:pt x="131800" y="47231"/>
                  </a:lnTo>
                  <a:lnTo>
                    <a:pt x="131800" y="52565"/>
                  </a:lnTo>
                  <a:lnTo>
                    <a:pt x="137134" y="50279"/>
                  </a:lnTo>
                  <a:lnTo>
                    <a:pt x="137134" y="44945"/>
                  </a:lnTo>
                  <a:lnTo>
                    <a:pt x="134086" y="44945"/>
                  </a:lnTo>
                  <a:lnTo>
                    <a:pt x="134086" y="39611"/>
                  </a:lnTo>
                  <a:lnTo>
                    <a:pt x="128752" y="39611"/>
                  </a:lnTo>
                  <a:lnTo>
                    <a:pt x="128752" y="37325"/>
                  </a:lnTo>
                  <a:lnTo>
                    <a:pt x="108191" y="37325"/>
                  </a:lnTo>
                  <a:lnTo>
                    <a:pt x="108191" y="39611"/>
                  </a:lnTo>
                  <a:lnTo>
                    <a:pt x="102857" y="39611"/>
                  </a:lnTo>
                  <a:lnTo>
                    <a:pt x="102857" y="41897"/>
                  </a:lnTo>
                  <a:lnTo>
                    <a:pt x="99809" y="41897"/>
                  </a:lnTo>
                  <a:lnTo>
                    <a:pt x="99809" y="47231"/>
                  </a:lnTo>
                  <a:lnTo>
                    <a:pt x="97523" y="47231"/>
                  </a:lnTo>
                  <a:lnTo>
                    <a:pt x="97523" y="52565"/>
                  </a:lnTo>
                  <a:lnTo>
                    <a:pt x="95237" y="55613"/>
                  </a:lnTo>
                  <a:lnTo>
                    <a:pt x="95237" y="68567"/>
                  </a:lnTo>
                  <a:lnTo>
                    <a:pt x="97523" y="68567"/>
                  </a:lnTo>
                  <a:lnTo>
                    <a:pt x="97523" y="73901"/>
                  </a:lnTo>
                  <a:lnTo>
                    <a:pt x="99809" y="73901"/>
                  </a:lnTo>
                  <a:lnTo>
                    <a:pt x="99809" y="79235"/>
                  </a:lnTo>
                  <a:lnTo>
                    <a:pt x="102857" y="79235"/>
                  </a:lnTo>
                  <a:lnTo>
                    <a:pt x="105143" y="81521"/>
                  </a:lnTo>
                  <a:lnTo>
                    <a:pt x="108191" y="81521"/>
                  </a:lnTo>
                  <a:lnTo>
                    <a:pt x="108191" y="84569"/>
                  </a:lnTo>
                  <a:lnTo>
                    <a:pt x="128752" y="84569"/>
                  </a:lnTo>
                  <a:lnTo>
                    <a:pt x="128752" y="81521"/>
                  </a:lnTo>
                  <a:lnTo>
                    <a:pt x="134086" y="81521"/>
                  </a:lnTo>
                  <a:lnTo>
                    <a:pt x="134086" y="79235"/>
                  </a:lnTo>
                  <a:lnTo>
                    <a:pt x="139420" y="79235"/>
                  </a:lnTo>
                  <a:lnTo>
                    <a:pt x="139420" y="60947"/>
                  </a:lnTo>
                  <a:close/>
                </a:path>
                <a:path w="1714500" h="2827020">
                  <a:moveTo>
                    <a:pt x="144754" y="2385415"/>
                  </a:moveTo>
                  <a:lnTo>
                    <a:pt x="108191" y="2385415"/>
                  </a:lnTo>
                  <a:lnTo>
                    <a:pt x="108191" y="2390749"/>
                  </a:lnTo>
                  <a:lnTo>
                    <a:pt x="123418" y="2390749"/>
                  </a:lnTo>
                  <a:lnTo>
                    <a:pt x="123418" y="2432659"/>
                  </a:lnTo>
                  <a:lnTo>
                    <a:pt x="128752" y="2432659"/>
                  </a:lnTo>
                  <a:lnTo>
                    <a:pt x="128752" y="2390749"/>
                  </a:lnTo>
                  <a:lnTo>
                    <a:pt x="144754" y="2390749"/>
                  </a:lnTo>
                  <a:lnTo>
                    <a:pt x="144754" y="2385415"/>
                  </a:lnTo>
                  <a:close/>
                </a:path>
                <a:path w="1714500" h="2827020">
                  <a:moveTo>
                    <a:pt x="150088" y="1988489"/>
                  </a:moveTo>
                  <a:lnTo>
                    <a:pt x="147802" y="1988489"/>
                  </a:lnTo>
                  <a:lnTo>
                    <a:pt x="147802" y="1983155"/>
                  </a:lnTo>
                  <a:lnTo>
                    <a:pt x="144754" y="1983155"/>
                  </a:lnTo>
                  <a:lnTo>
                    <a:pt x="144754" y="1980869"/>
                  </a:lnTo>
                  <a:lnTo>
                    <a:pt x="139420" y="1980869"/>
                  </a:lnTo>
                  <a:lnTo>
                    <a:pt x="139420" y="1978583"/>
                  </a:lnTo>
                  <a:lnTo>
                    <a:pt x="128752" y="1978583"/>
                  </a:lnTo>
                  <a:lnTo>
                    <a:pt x="128752" y="1975535"/>
                  </a:lnTo>
                  <a:lnTo>
                    <a:pt x="121132" y="1975535"/>
                  </a:lnTo>
                  <a:lnTo>
                    <a:pt x="121132" y="1973249"/>
                  </a:lnTo>
                  <a:lnTo>
                    <a:pt x="118846" y="1973249"/>
                  </a:lnTo>
                  <a:lnTo>
                    <a:pt x="118846" y="1967915"/>
                  </a:lnTo>
                  <a:lnTo>
                    <a:pt x="121132" y="1967915"/>
                  </a:lnTo>
                  <a:lnTo>
                    <a:pt x="121132" y="1964867"/>
                  </a:lnTo>
                  <a:lnTo>
                    <a:pt x="123418" y="1964867"/>
                  </a:lnTo>
                  <a:lnTo>
                    <a:pt x="123418" y="1962581"/>
                  </a:lnTo>
                  <a:lnTo>
                    <a:pt x="137134" y="1962581"/>
                  </a:lnTo>
                  <a:lnTo>
                    <a:pt x="137134" y="1964867"/>
                  </a:lnTo>
                  <a:lnTo>
                    <a:pt x="139420" y="1964867"/>
                  </a:lnTo>
                  <a:lnTo>
                    <a:pt x="139420" y="1967915"/>
                  </a:lnTo>
                  <a:lnTo>
                    <a:pt x="142468" y="1967915"/>
                  </a:lnTo>
                  <a:lnTo>
                    <a:pt x="142468" y="1973249"/>
                  </a:lnTo>
                  <a:lnTo>
                    <a:pt x="147802" y="1970201"/>
                  </a:lnTo>
                  <a:lnTo>
                    <a:pt x="147802" y="1964867"/>
                  </a:lnTo>
                  <a:lnTo>
                    <a:pt x="144754" y="1964867"/>
                  </a:lnTo>
                  <a:lnTo>
                    <a:pt x="144754" y="1962581"/>
                  </a:lnTo>
                  <a:lnTo>
                    <a:pt x="142468" y="1962581"/>
                  </a:lnTo>
                  <a:lnTo>
                    <a:pt x="142468" y="1959533"/>
                  </a:lnTo>
                  <a:lnTo>
                    <a:pt x="137134" y="1959533"/>
                  </a:lnTo>
                  <a:lnTo>
                    <a:pt x="137134" y="1957247"/>
                  </a:lnTo>
                  <a:lnTo>
                    <a:pt x="123418" y="1957247"/>
                  </a:lnTo>
                  <a:lnTo>
                    <a:pt x="123418" y="1959533"/>
                  </a:lnTo>
                  <a:lnTo>
                    <a:pt x="118846" y="1959533"/>
                  </a:lnTo>
                  <a:lnTo>
                    <a:pt x="118846" y="1962581"/>
                  </a:lnTo>
                  <a:lnTo>
                    <a:pt x="115811" y="1962581"/>
                  </a:lnTo>
                  <a:lnTo>
                    <a:pt x="115811" y="1964867"/>
                  </a:lnTo>
                  <a:lnTo>
                    <a:pt x="113525" y="1964867"/>
                  </a:lnTo>
                  <a:lnTo>
                    <a:pt x="113525" y="1975535"/>
                  </a:lnTo>
                  <a:lnTo>
                    <a:pt x="115811" y="1975535"/>
                  </a:lnTo>
                  <a:lnTo>
                    <a:pt x="115811" y="1978583"/>
                  </a:lnTo>
                  <a:lnTo>
                    <a:pt x="118846" y="1978583"/>
                  </a:lnTo>
                  <a:lnTo>
                    <a:pt x="118846" y="1980869"/>
                  </a:lnTo>
                  <a:lnTo>
                    <a:pt x="123418" y="1980869"/>
                  </a:lnTo>
                  <a:lnTo>
                    <a:pt x="123418" y="1983155"/>
                  </a:lnTo>
                  <a:lnTo>
                    <a:pt x="134086" y="1983155"/>
                  </a:lnTo>
                  <a:lnTo>
                    <a:pt x="134086" y="1986203"/>
                  </a:lnTo>
                  <a:lnTo>
                    <a:pt x="139420" y="1986203"/>
                  </a:lnTo>
                  <a:lnTo>
                    <a:pt x="139420" y="1988489"/>
                  </a:lnTo>
                  <a:lnTo>
                    <a:pt x="142468" y="1988489"/>
                  </a:lnTo>
                  <a:lnTo>
                    <a:pt x="142468" y="1996871"/>
                  </a:lnTo>
                  <a:lnTo>
                    <a:pt x="139420" y="1996871"/>
                  </a:lnTo>
                  <a:lnTo>
                    <a:pt x="139420" y="1999157"/>
                  </a:lnTo>
                  <a:lnTo>
                    <a:pt x="121132" y="1999157"/>
                  </a:lnTo>
                  <a:lnTo>
                    <a:pt x="121132" y="1996871"/>
                  </a:lnTo>
                  <a:lnTo>
                    <a:pt x="118846" y="1996871"/>
                  </a:lnTo>
                  <a:lnTo>
                    <a:pt x="118846" y="1988489"/>
                  </a:lnTo>
                  <a:lnTo>
                    <a:pt x="110477" y="1991537"/>
                  </a:lnTo>
                  <a:lnTo>
                    <a:pt x="113525" y="1993823"/>
                  </a:lnTo>
                  <a:lnTo>
                    <a:pt x="113525" y="1999157"/>
                  </a:lnTo>
                  <a:lnTo>
                    <a:pt x="115811" y="1999157"/>
                  </a:lnTo>
                  <a:lnTo>
                    <a:pt x="115811" y="2002205"/>
                  </a:lnTo>
                  <a:lnTo>
                    <a:pt x="118846" y="2002205"/>
                  </a:lnTo>
                  <a:lnTo>
                    <a:pt x="118846" y="2004479"/>
                  </a:lnTo>
                  <a:lnTo>
                    <a:pt x="126466" y="2004479"/>
                  </a:lnTo>
                  <a:lnTo>
                    <a:pt x="128752" y="2006765"/>
                  </a:lnTo>
                  <a:lnTo>
                    <a:pt x="134086" y="2006765"/>
                  </a:lnTo>
                  <a:lnTo>
                    <a:pt x="134086" y="2004479"/>
                  </a:lnTo>
                  <a:lnTo>
                    <a:pt x="142468" y="2004479"/>
                  </a:lnTo>
                  <a:lnTo>
                    <a:pt x="142468" y="2002205"/>
                  </a:lnTo>
                  <a:lnTo>
                    <a:pt x="144754" y="2002205"/>
                  </a:lnTo>
                  <a:lnTo>
                    <a:pt x="144754" y="1999157"/>
                  </a:lnTo>
                  <a:lnTo>
                    <a:pt x="147802" y="1999157"/>
                  </a:lnTo>
                  <a:lnTo>
                    <a:pt x="147802" y="1996871"/>
                  </a:lnTo>
                  <a:lnTo>
                    <a:pt x="150088" y="1993823"/>
                  </a:lnTo>
                  <a:lnTo>
                    <a:pt x="150088" y="1988489"/>
                  </a:lnTo>
                  <a:close/>
                </a:path>
                <a:path w="1714500" h="2827020">
                  <a:moveTo>
                    <a:pt x="1244130" y="1132141"/>
                  </a:moveTo>
                  <a:lnTo>
                    <a:pt x="1220508" y="1132141"/>
                  </a:lnTo>
                  <a:lnTo>
                    <a:pt x="1220508" y="425881"/>
                  </a:lnTo>
                  <a:lnTo>
                    <a:pt x="1206804" y="425881"/>
                  </a:lnTo>
                  <a:lnTo>
                    <a:pt x="1206804" y="1132141"/>
                  </a:lnTo>
                  <a:lnTo>
                    <a:pt x="1183182" y="1132141"/>
                  </a:lnTo>
                  <a:lnTo>
                    <a:pt x="1215186" y="1190040"/>
                  </a:lnTo>
                  <a:lnTo>
                    <a:pt x="1244130" y="1132141"/>
                  </a:lnTo>
                  <a:close/>
                </a:path>
                <a:path w="1714500" h="2827020">
                  <a:moveTo>
                    <a:pt x="1380515" y="738251"/>
                  </a:moveTo>
                  <a:lnTo>
                    <a:pt x="1372895" y="738251"/>
                  </a:lnTo>
                  <a:lnTo>
                    <a:pt x="1372895" y="801497"/>
                  </a:lnTo>
                  <a:lnTo>
                    <a:pt x="1380515" y="801497"/>
                  </a:lnTo>
                  <a:lnTo>
                    <a:pt x="1380515" y="738251"/>
                  </a:lnTo>
                  <a:close/>
                </a:path>
                <a:path w="1714500" h="2827020">
                  <a:moveTo>
                    <a:pt x="1414792" y="774827"/>
                  </a:moveTo>
                  <a:lnTo>
                    <a:pt x="1409471" y="774827"/>
                  </a:lnTo>
                  <a:lnTo>
                    <a:pt x="1409471" y="780161"/>
                  </a:lnTo>
                  <a:lnTo>
                    <a:pt x="1407185" y="780161"/>
                  </a:lnTo>
                  <a:lnTo>
                    <a:pt x="1407185" y="783196"/>
                  </a:lnTo>
                  <a:lnTo>
                    <a:pt x="1404137" y="783196"/>
                  </a:lnTo>
                  <a:lnTo>
                    <a:pt x="1401851" y="785482"/>
                  </a:lnTo>
                  <a:lnTo>
                    <a:pt x="1398803" y="785482"/>
                  </a:lnTo>
                  <a:lnTo>
                    <a:pt x="1398803" y="788530"/>
                  </a:lnTo>
                  <a:lnTo>
                    <a:pt x="1396517" y="788530"/>
                  </a:lnTo>
                  <a:lnTo>
                    <a:pt x="1396517" y="793864"/>
                  </a:lnTo>
                  <a:lnTo>
                    <a:pt x="1398803" y="793864"/>
                  </a:lnTo>
                  <a:lnTo>
                    <a:pt x="1398803" y="790816"/>
                  </a:lnTo>
                  <a:lnTo>
                    <a:pt x="1404137" y="790816"/>
                  </a:lnTo>
                  <a:lnTo>
                    <a:pt x="1404137" y="788530"/>
                  </a:lnTo>
                  <a:lnTo>
                    <a:pt x="1407185" y="788530"/>
                  </a:lnTo>
                  <a:lnTo>
                    <a:pt x="1407185" y="785482"/>
                  </a:lnTo>
                  <a:lnTo>
                    <a:pt x="1409471" y="785482"/>
                  </a:lnTo>
                  <a:lnTo>
                    <a:pt x="1409471" y="822058"/>
                  </a:lnTo>
                  <a:lnTo>
                    <a:pt x="1414792" y="822058"/>
                  </a:lnTo>
                  <a:lnTo>
                    <a:pt x="1414792" y="774827"/>
                  </a:lnTo>
                  <a:close/>
                </a:path>
                <a:path w="1714500" h="2827020">
                  <a:moveTo>
                    <a:pt x="1483372" y="774827"/>
                  </a:moveTo>
                  <a:lnTo>
                    <a:pt x="1443748" y="774827"/>
                  </a:lnTo>
                  <a:lnTo>
                    <a:pt x="1443748" y="783209"/>
                  </a:lnTo>
                  <a:lnTo>
                    <a:pt x="1483372" y="783209"/>
                  </a:lnTo>
                  <a:lnTo>
                    <a:pt x="1483372" y="774827"/>
                  </a:lnTo>
                  <a:close/>
                </a:path>
                <a:path w="1714500" h="2827020">
                  <a:moveTo>
                    <a:pt x="1483372" y="756539"/>
                  </a:moveTo>
                  <a:lnTo>
                    <a:pt x="1443748" y="756539"/>
                  </a:lnTo>
                  <a:lnTo>
                    <a:pt x="1443748" y="761873"/>
                  </a:lnTo>
                  <a:lnTo>
                    <a:pt x="1483372" y="761873"/>
                  </a:lnTo>
                  <a:lnTo>
                    <a:pt x="1483372" y="756539"/>
                  </a:lnTo>
                  <a:close/>
                </a:path>
                <a:path w="1714500" h="2827020">
                  <a:moveTo>
                    <a:pt x="1530604" y="738251"/>
                  </a:moveTo>
                  <a:lnTo>
                    <a:pt x="1522222" y="738251"/>
                  </a:lnTo>
                  <a:lnTo>
                    <a:pt x="1522222" y="801497"/>
                  </a:lnTo>
                  <a:lnTo>
                    <a:pt x="1530604" y="801497"/>
                  </a:lnTo>
                  <a:lnTo>
                    <a:pt x="1530604" y="738251"/>
                  </a:lnTo>
                  <a:close/>
                </a:path>
                <a:path w="1714500" h="2827020">
                  <a:moveTo>
                    <a:pt x="1569453" y="785482"/>
                  </a:moveTo>
                  <a:lnTo>
                    <a:pt x="1567167" y="785482"/>
                  </a:lnTo>
                  <a:lnTo>
                    <a:pt x="1567167" y="780161"/>
                  </a:lnTo>
                  <a:lnTo>
                    <a:pt x="1564894" y="780161"/>
                  </a:lnTo>
                  <a:lnTo>
                    <a:pt x="1564894" y="777875"/>
                  </a:lnTo>
                  <a:lnTo>
                    <a:pt x="1559560" y="777875"/>
                  </a:lnTo>
                  <a:lnTo>
                    <a:pt x="1559560" y="774827"/>
                  </a:lnTo>
                  <a:lnTo>
                    <a:pt x="1548892" y="774827"/>
                  </a:lnTo>
                  <a:lnTo>
                    <a:pt x="1548892" y="777875"/>
                  </a:lnTo>
                  <a:lnTo>
                    <a:pt x="1543558" y="777875"/>
                  </a:lnTo>
                  <a:lnTo>
                    <a:pt x="1543558" y="780161"/>
                  </a:lnTo>
                  <a:lnTo>
                    <a:pt x="1541272" y="780161"/>
                  </a:lnTo>
                  <a:lnTo>
                    <a:pt x="1541272" y="785482"/>
                  </a:lnTo>
                  <a:lnTo>
                    <a:pt x="1538224" y="788530"/>
                  </a:lnTo>
                  <a:lnTo>
                    <a:pt x="1545844" y="790816"/>
                  </a:lnTo>
                  <a:lnTo>
                    <a:pt x="1545844" y="783196"/>
                  </a:lnTo>
                  <a:lnTo>
                    <a:pt x="1548892" y="783196"/>
                  </a:lnTo>
                  <a:lnTo>
                    <a:pt x="1548892" y="780161"/>
                  </a:lnTo>
                  <a:lnTo>
                    <a:pt x="1559560" y="780161"/>
                  </a:lnTo>
                  <a:lnTo>
                    <a:pt x="1559560" y="783196"/>
                  </a:lnTo>
                  <a:lnTo>
                    <a:pt x="1561846" y="783196"/>
                  </a:lnTo>
                  <a:lnTo>
                    <a:pt x="1561846" y="796150"/>
                  </a:lnTo>
                  <a:lnTo>
                    <a:pt x="1559560" y="796150"/>
                  </a:lnTo>
                  <a:lnTo>
                    <a:pt x="1559560" y="798436"/>
                  </a:lnTo>
                  <a:lnTo>
                    <a:pt x="1556512" y="798436"/>
                  </a:lnTo>
                  <a:lnTo>
                    <a:pt x="1556512" y="801484"/>
                  </a:lnTo>
                  <a:lnTo>
                    <a:pt x="1554226" y="801484"/>
                  </a:lnTo>
                  <a:lnTo>
                    <a:pt x="1554226" y="803770"/>
                  </a:lnTo>
                  <a:lnTo>
                    <a:pt x="1551178" y="803770"/>
                  </a:lnTo>
                  <a:lnTo>
                    <a:pt x="1551178" y="806818"/>
                  </a:lnTo>
                  <a:lnTo>
                    <a:pt x="1548892" y="806818"/>
                  </a:lnTo>
                  <a:lnTo>
                    <a:pt x="1545844" y="809104"/>
                  </a:lnTo>
                  <a:lnTo>
                    <a:pt x="1543558" y="809104"/>
                  </a:lnTo>
                  <a:lnTo>
                    <a:pt x="1543558" y="812152"/>
                  </a:lnTo>
                  <a:lnTo>
                    <a:pt x="1541272" y="814438"/>
                  </a:lnTo>
                  <a:lnTo>
                    <a:pt x="1541272" y="817486"/>
                  </a:lnTo>
                  <a:lnTo>
                    <a:pt x="1538224" y="817486"/>
                  </a:lnTo>
                  <a:lnTo>
                    <a:pt x="1538224" y="822058"/>
                  </a:lnTo>
                  <a:lnTo>
                    <a:pt x="1569453" y="822058"/>
                  </a:lnTo>
                  <a:lnTo>
                    <a:pt x="1569453" y="817486"/>
                  </a:lnTo>
                  <a:lnTo>
                    <a:pt x="1545844" y="817486"/>
                  </a:lnTo>
                  <a:lnTo>
                    <a:pt x="1545844" y="814438"/>
                  </a:lnTo>
                  <a:lnTo>
                    <a:pt x="1548892" y="814438"/>
                  </a:lnTo>
                  <a:lnTo>
                    <a:pt x="1548892" y="812152"/>
                  </a:lnTo>
                  <a:lnTo>
                    <a:pt x="1551178" y="812152"/>
                  </a:lnTo>
                  <a:lnTo>
                    <a:pt x="1554226" y="809104"/>
                  </a:lnTo>
                  <a:lnTo>
                    <a:pt x="1556512" y="809104"/>
                  </a:lnTo>
                  <a:lnTo>
                    <a:pt x="1556512" y="806818"/>
                  </a:lnTo>
                  <a:lnTo>
                    <a:pt x="1559560" y="806818"/>
                  </a:lnTo>
                  <a:lnTo>
                    <a:pt x="1559560" y="803770"/>
                  </a:lnTo>
                  <a:lnTo>
                    <a:pt x="1561846" y="803770"/>
                  </a:lnTo>
                  <a:lnTo>
                    <a:pt x="1561846" y="801484"/>
                  </a:lnTo>
                  <a:lnTo>
                    <a:pt x="1564894" y="801484"/>
                  </a:lnTo>
                  <a:lnTo>
                    <a:pt x="1564894" y="798436"/>
                  </a:lnTo>
                  <a:lnTo>
                    <a:pt x="1567167" y="798436"/>
                  </a:lnTo>
                  <a:lnTo>
                    <a:pt x="1567167" y="793864"/>
                  </a:lnTo>
                  <a:lnTo>
                    <a:pt x="1569453" y="793864"/>
                  </a:lnTo>
                  <a:lnTo>
                    <a:pt x="1569453" y="785482"/>
                  </a:lnTo>
                  <a:close/>
                </a:path>
                <a:path w="1714500" h="2827020">
                  <a:moveTo>
                    <a:pt x="1632686" y="774827"/>
                  </a:moveTo>
                  <a:lnTo>
                    <a:pt x="1590789" y="774827"/>
                  </a:lnTo>
                  <a:lnTo>
                    <a:pt x="1590789" y="783209"/>
                  </a:lnTo>
                  <a:lnTo>
                    <a:pt x="1632686" y="783209"/>
                  </a:lnTo>
                  <a:lnTo>
                    <a:pt x="1632686" y="774827"/>
                  </a:lnTo>
                  <a:close/>
                </a:path>
                <a:path w="1714500" h="2827020">
                  <a:moveTo>
                    <a:pt x="1632686" y="756539"/>
                  </a:moveTo>
                  <a:lnTo>
                    <a:pt x="1590789" y="756539"/>
                  </a:lnTo>
                  <a:lnTo>
                    <a:pt x="1590789" y="761873"/>
                  </a:lnTo>
                  <a:lnTo>
                    <a:pt x="1632686" y="761873"/>
                  </a:lnTo>
                  <a:lnTo>
                    <a:pt x="1632686" y="756539"/>
                  </a:lnTo>
                  <a:close/>
                </a:path>
                <a:path w="1714500" h="2827020">
                  <a:moveTo>
                    <a:pt x="1677644" y="738251"/>
                  </a:moveTo>
                  <a:lnTo>
                    <a:pt x="1670024" y="738251"/>
                  </a:lnTo>
                  <a:lnTo>
                    <a:pt x="1670024" y="801497"/>
                  </a:lnTo>
                  <a:lnTo>
                    <a:pt x="1677644" y="801497"/>
                  </a:lnTo>
                  <a:lnTo>
                    <a:pt x="1677644" y="738251"/>
                  </a:lnTo>
                  <a:close/>
                </a:path>
                <a:path w="1714500" h="2827020">
                  <a:moveTo>
                    <a:pt x="1714220" y="783196"/>
                  </a:moveTo>
                  <a:lnTo>
                    <a:pt x="1711934" y="783196"/>
                  </a:lnTo>
                  <a:lnTo>
                    <a:pt x="1711934" y="780161"/>
                  </a:lnTo>
                  <a:lnTo>
                    <a:pt x="1708886" y="780161"/>
                  </a:lnTo>
                  <a:lnTo>
                    <a:pt x="1708886" y="785482"/>
                  </a:lnTo>
                  <a:lnTo>
                    <a:pt x="1708886" y="814438"/>
                  </a:lnTo>
                  <a:lnTo>
                    <a:pt x="1706600" y="814438"/>
                  </a:lnTo>
                  <a:lnTo>
                    <a:pt x="1706600" y="817486"/>
                  </a:lnTo>
                  <a:lnTo>
                    <a:pt x="1703552" y="817486"/>
                  </a:lnTo>
                  <a:lnTo>
                    <a:pt x="1703552" y="819772"/>
                  </a:lnTo>
                  <a:lnTo>
                    <a:pt x="1698980" y="819772"/>
                  </a:lnTo>
                  <a:lnTo>
                    <a:pt x="1698980" y="817486"/>
                  </a:lnTo>
                  <a:lnTo>
                    <a:pt x="1693646" y="817486"/>
                  </a:lnTo>
                  <a:lnTo>
                    <a:pt x="1693646" y="812152"/>
                  </a:lnTo>
                  <a:lnTo>
                    <a:pt x="1690598" y="812152"/>
                  </a:lnTo>
                  <a:lnTo>
                    <a:pt x="1690598" y="788530"/>
                  </a:lnTo>
                  <a:lnTo>
                    <a:pt x="1693646" y="788530"/>
                  </a:lnTo>
                  <a:lnTo>
                    <a:pt x="1693646" y="783196"/>
                  </a:lnTo>
                  <a:lnTo>
                    <a:pt x="1695932" y="783196"/>
                  </a:lnTo>
                  <a:lnTo>
                    <a:pt x="1695932" y="780161"/>
                  </a:lnTo>
                  <a:lnTo>
                    <a:pt x="1703552" y="780161"/>
                  </a:lnTo>
                  <a:lnTo>
                    <a:pt x="1703552" y="783196"/>
                  </a:lnTo>
                  <a:lnTo>
                    <a:pt x="1706600" y="783196"/>
                  </a:lnTo>
                  <a:lnTo>
                    <a:pt x="1706600" y="785482"/>
                  </a:lnTo>
                  <a:lnTo>
                    <a:pt x="1708886" y="785482"/>
                  </a:lnTo>
                  <a:lnTo>
                    <a:pt x="1708886" y="780161"/>
                  </a:lnTo>
                  <a:lnTo>
                    <a:pt x="1708886" y="777875"/>
                  </a:lnTo>
                  <a:lnTo>
                    <a:pt x="1703552" y="777875"/>
                  </a:lnTo>
                  <a:lnTo>
                    <a:pt x="1703552" y="774827"/>
                  </a:lnTo>
                  <a:lnTo>
                    <a:pt x="1695932" y="774827"/>
                  </a:lnTo>
                  <a:lnTo>
                    <a:pt x="1695932" y="777875"/>
                  </a:lnTo>
                  <a:lnTo>
                    <a:pt x="1690598" y="777875"/>
                  </a:lnTo>
                  <a:lnTo>
                    <a:pt x="1690598" y="780161"/>
                  </a:lnTo>
                  <a:lnTo>
                    <a:pt x="1688312" y="780161"/>
                  </a:lnTo>
                  <a:lnTo>
                    <a:pt x="1688312" y="785482"/>
                  </a:lnTo>
                  <a:lnTo>
                    <a:pt x="1685264" y="785482"/>
                  </a:lnTo>
                  <a:lnTo>
                    <a:pt x="1685264" y="812152"/>
                  </a:lnTo>
                  <a:lnTo>
                    <a:pt x="1688312" y="814438"/>
                  </a:lnTo>
                  <a:lnTo>
                    <a:pt x="1688312" y="819772"/>
                  </a:lnTo>
                  <a:lnTo>
                    <a:pt x="1690598" y="819772"/>
                  </a:lnTo>
                  <a:lnTo>
                    <a:pt x="1693646" y="822058"/>
                  </a:lnTo>
                  <a:lnTo>
                    <a:pt x="1698980" y="822058"/>
                  </a:lnTo>
                  <a:lnTo>
                    <a:pt x="1698980" y="825106"/>
                  </a:lnTo>
                  <a:lnTo>
                    <a:pt x="1701266" y="825106"/>
                  </a:lnTo>
                  <a:lnTo>
                    <a:pt x="1701266" y="822058"/>
                  </a:lnTo>
                  <a:lnTo>
                    <a:pt x="1708886" y="822058"/>
                  </a:lnTo>
                  <a:lnTo>
                    <a:pt x="1708886" y="819772"/>
                  </a:lnTo>
                  <a:lnTo>
                    <a:pt x="1711934" y="819772"/>
                  </a:lnTo>
                  <a:lnTo>
                    <a:pt x="1711934" y="814438"/>
                  </a:lnTo>
                  <a:lnTo>
                    <a:pt x="1714220" y="814438"/>
                  </a:lnTo>
                  <a:lnTo>
                    <a:pt x="1714220" y="783196"/>
                  </a:lnTo>
                  <a:close/>
                </a:path>
              </a:pathLst>
            </a:custGeom>
            <a:solidFill>
              <a:srgbClr val="000000"/>
            </a:solidFill>
          </p:spPr>
          <p:txBody>
            <a:bodyPr wrap="square" lIns="0" tIns="0" rIns="0" bIns="0" rtlCol="0"/>
            <a:lstStyle/>
            <a:p>
              <a:endParaRPr/>
            </a:p>
          </p:txBody>
        </p:sp>
      </p:gr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01660" y="392772"/>
            <a:ext cx="12992340" cy="997709"/>
          </a:xfrm>
          <a:prstGeom prst="rect">
            <a:avLst/>
          </a:prstGeom>
        </p:spPr>
        <p:txBody>
          <a:bodyPr vert="horz" wrap="square" lIns="0" tIns="12700" rIns="0" bIns="0" rtlCol="0">
            <a:spAutoFit/>
          </a:bodyPr>
          <a:lstStyle/>
          <a:p>
            <a:pPr algn="ctr">
              <a:spcBef>
                <a:spcPts val="100"/>
              </a:spcBef>
            </a:pPr>
            <a:r>
              <a:rPr sz="3200" b="1" spc="-5" dirty="0">
                <a:latin typeface="Comic Sans MS"/>
                <a:cs typeface="Comic Sans MS"/>
              </a:rPr>
              <a:t>SECCIÓN</a:t>
            </a:r>
            <a:r>
              <a:rPr sz="3200" b="1" spc="-40" dirty="0">
                <a:latin typeface="Comic Sans MS"/>
                <a:cs typeface="Comic Sans MS"/>
              </a:rPr>
              <a:t> </a:t>
            </a:r>
            <a:r>
              <a:rPr sz="3200" b="1" spc="-5" dirty="0">
                <a:latin typeface="Comic Sans MS"/>
                <a:cs typeface="Comic Sans MS"/>
              </a:rPr>
              <a:t>13</a:t>
            </a:r>
            <a:endParaRPr sz="3200" b="1" dirty="0">
              <a:latin typeface="Comic Sans MS"/>
              <a:cs typeface="Comic Sans MS"/>
            </a:endParaRPr>
          </a:p>
          <a:p>
            <a:pPr algn="ctr">
              <a:spcBef>
                <a:spcPts val="5"/>
              </a:spcBef>
            </a:pPr>
            <a:r>
              <a:rPr sz="3200" b="1" spc="-5" dirty="0">
                <a:latin typeface="Comic Sans MS"/>
                <a:cs typeface="Comic Sans MS"/>
              </a:rPr>
              <a:t>FALLA</a:t>
            </a:r>
            <a:r>
              <a:rPr sz="3200" b="1" spc="5" dirty="0">
                <a:latin typeface="Comic Sans MS"/>
                <a:cs typeface="Comic Sans MS"/>
              </a:rPr>
              <a:t> </a:t>
            </a:r>
            <a:r>
              <a:rPr sz="3200" b="1" spc="-5" dirty="0">
                <a:latin typeface="Comic Sans MS"/>
                <a:cs typeface="Comic Sans MS"/>
              </a:rPr>
              <a:t>DE</a:t>
            </a:r>
            <a:r>
              <a:rPr sz="3200" b="1" spc="10" dirty="0">
                <a:latin typeface="Comic Sans MS"/>
                <a:cs typeface="Comic Sans MS"/>
              </a:rPr>
              <a:t> </a:t>
            </a:r>
            <a:r>
              <a:rPr sz="3200" b="1" spc="-5" dirty="0">
                <a:latin typeface="Comic Sans MS"/>
                <a:cs typeface="Comic Sans MS"/>
              </a:rPr>
              <a:t>INTERRUPTOR</a:t>
            </a:r>
            <a:r>
              <a:rPr sz="3200" b="1" dirty="0">
                <a:latin typeface="Comic Sans MS"/>
                <a:cs typeface="Comic Sans MS"/>
              </a:rPr>
              <a:t> </a:t>
            </a:r>
            <a:r>
              <a:rPr sz="3200" b="1" spc="-5" dirty="0">
                <a:latin typeface="Comic Sans MS"/>
                <a:cs typeface="Comic Sans MS"/>
              </a:rPr>
              <a:t>DE</a:t>
            </a:r>
            <a:r>
              <a:rPr sz="3200" b="1" spc="10" dirty="0">
                <a:latin typeface="Comic Sans MS"/>
                <a:cs typeface="Comic Sans MS"/>
              </a:rPr>
              <a:t> </a:t>
            </a:r>
            <a:r>
              <a:rPr sz="3200" b="1" spc="-5" dirty="0">
                <a:latin typeface="Comic Sans MS"/>
                <a:cs typeface="Comic Sans MS"/>
              </a:rPr>
              <a:t>GENERADOR.</a:t>
            </a:r>
            <a:endParaRPr sz="3200" b="1" dirty="0">
              <a:latin typeface="Comic Sans MS"/>
              <a:cs typeface="Comic Sans MS"/>
            </a:endParaRPr>
          </a:p>
        </p:txBody>
      </p:sp>
      <p:sp>
        <p:nvSpPr>
          <p:cNvPr id="3" name="object 3"/>
          <p:cNvSpPr txBox="1"/>
          <p:nvPr/>
        </p:nvSpPr>
        <p:spPr>
          <a:xfrm>
            <a:off x="558800" y="1752600"/>
            <a:ext cx="17068800" cy="314445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Un esquema de falla de interruptor necesita ser iniciado cuando los relés de protección del sistema operan para disparar</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spc="260" dirty="0">
                <a:latin typeface="Comic Sans MS"/>
                <a:cs typeface="Comic Sans MS"/>
              </a:rPr>
              <a:t> </a:t>
            </a:r>
            <a:r>
              <a:rPr lang="es-MX" sz="2400" spc="-5" dirty="0">
                <a:latin typeface="Comic Sans MS"/>
                <a:cs typeface="Comic Sans MS"/>
              </a:rPr>
              <a:t>pero</a:t>
            </a:r>
            <a:r>
              <a:rPr lang="es-MX" sz="2400" spc="260" dirty="0">
                <a:latin typeface="Comic Sans MS"/>
                <a:cs typeface="Comic Sans MS"/>
              </a:rPr>
              <a:t> </a:t>
            </a:r>
            <a:r>
              <a:rPr lang="es-MX" sz="2400" spc="-5" dirty="0">
                <a:latin typeface="Comic Sans MS"/>
                <a:cs typeface="Comic Sans MS"/>
              </a:rPr>
              <a:t>el interruptor falla al operar. Debido a las sensibilidades requeridas para la protección del generador, respaldar la falla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spc="254" dirty="0">
                <a:latin typeface="Comic Sans MS"/>
                <a:cs typeface="Comic Sans MS"/>
              </a:rPr>
              <a:t> </a:t>
            </a:r>
            <a:r>
              <a:rPr lang="es-MX" sz="2400" spc="-5" dirty="0">
                <a:latin typeface="Comic Sans MS"/>
                <a:cs typeface="Comic Sans MS"/>
              </a:rPr>
              <a:t>la terminal</a:t>
            </a:r>
            <a:r>
              <a:rPr lang="es-MX" sz="2400" dirty="0">
                <a:latin typeface="Comic Sans MS"/>
                <a:cs typeface="Comic Sans MS"/>
              </a:rPr>
              <a:t> </a:t>
            </a:r>
            <a:r>
              <a:rPr lang="es-MX" sz="2400" spc="-5" dirty="0">
                <a:latin typeface="Comic Sans MS"/>
                <a:cs typeface="Comic Sans MS"/>
              </a:rPr>
              <a:t>remota</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posible.</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 interruptor local. La protección de falla de interruptor para interruptores de generadores es similar a la de los interruptores del sistema de transmisión, pero existen pequeñas</a:t>
            </a:r>
            <a:r>
              <a:rPr lang="es-MX" sz="2400" spc="10" dirty="0">
                <a:latin typeface="Comic Sans MS"/>
                <a:cs typeface="Comic Sans MS"/>
              </a:rPr>
              <a:t> </a:t>
            </a:r>
            <a:r>
              <a:rPr lang="es-MX" sz="2400" spc="-5" dirty="0">
                <a:latin typeface="Comic Sans MS"/>
                <a:cs typeface="Comic Sans MS"/>
              </a:rPr>
              <a:t>diferencias</a:t>
            </a:r>
            <a:r>
              <a:rPr lang="es-MX" sz="2400" spc="15" dirty="0">
                <a:latin typeface="Comic Sans MS"/>
                <a:cs typeface="Comic Sans MS"/>
              </a:rPr>
              <a:t> </a:t>
            </a:r>
            <a:r>
              <a:rPr lang="es-MX" sz="2400" spc="-5" dirty="0">
                <a:latin typeface="Comic Sans MS"/>
                <a:cs typeface="Comic Sans MS"/>
              </a:rPr>
              <a:t>que</a:t>
            </a:r>
            <a:r>
              <a:rPr lang="es-MX" sz="2400" spc="10" dirty="0">
                <a:latin typeface="Comic Sans MS"/>
                <a:cs typeface="Comic Sans MS"/>
              </a:rPr>
              <a:t> </a:t>
            </a:r>
            <a:r>
              <a:rPr lang="es-MX" sz="2400" spc="-5" dirty="0">
                <a:latin typeface="Comic Sans MS"/>
                <a:cs typeface="Comic Sans MS"/>
              </a:rPr>
              <a:t>serán</a:t>
            </a:r>
            <a:r>
              <a:rPr lang="es-MX" sz="2400" spc="15" dirty="0">
                <a:latin typeface="Comic Sans MS"/>
                <a:cs typeface="Comic Sans MS"/>
              </a:rPr>
              <a:t> </a:t>
            </a:r>
            <a:r>
              <a:rPr lang="es-MX" sz="2400" spc="-5" dirty="0">
                <a:latin typeface="Comic Sans MS"/>
                <a:cs typeface="Comic Sans MS"/>
              </a:rPr>
              <a:t>tratadas</a:t>
            </a:r>
            <a:r>
              <a:rPr lang="es-MX" sz="2400" spc="10" dirty="0">
                <a:latin typeface="Comic Sans MS"/>
                <a:cs typeface="Comic Sans MS"/>
              </a:rPr>
              <a:t> </a:t>
            </a:r>
            <a:r>
              <a:rPr lang="es-MX" sz="2400" spc="-5" dirty="0">
                <a:latin typeface="Comic Sans MS"/>
                <a:cs typeface="Comic Sans MS"/>
              </a:rPr>
              <a:t>en</a:t>
            </a:r>
            <a:r>
              <a:rPr lang="es-MX" sz="2400" spc="15" dirty="0">
                <a:latin typeface="Comic Sans MS"/>
                <a:cs typeface="Comic Sans MS"/>
              </a:rPr>
              <a:t> </a:t>
            </a:r>
            <a:r>
              <a:rPr lang="es-MX" sz="2400" spc="-5" dirty="0">
                <a:latin typeface="Comic Sans MS"/>
                <a:cs typeface="Comic Sans MS"/>
              </a:rPr>
              <a:t>esta</a:t>
            </a:r>
            <a:r>
              <a:rPr lang="es-MX" sz="2400" spc="15" dirty="0">
                <a:latin typeface="Comic Sans MS"/>
                <a:cs typeface="Comic Sans MS"/>
              </a:rPr>
              <a:t> </a:t>
            </a:r>
            <a:r>
              <a:rPr lang="es-MX" sz="2400" spc="-5" dirty="0">
                <a:latin typeface="Comic Sans MS"/>
                <a:cs typeface="Comic Sans MS"/>
              </a:rPr>
              <a:t>sección.</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34137" y="250418"/>
            <a:ext cx="17297400" cy="5029582"/>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 protección de falla de interruptor prevé el disparo de los</a:t>
            </a:r>
            <a:r>
              <a:rPr lang="es-MX" sz="2400" dirty="0">
                <a:latin typeface="Comic Sans MS"/>
                <a:cs typeface="Comic Sans MS"/>
              </a:rPr>
              <a:t> </a:t>
            </a:r>
            <a:r>
              <a:rPr lang="es-MX" sz="2400" spc="-5" dirty="0">
                <a:latin typeface="Comic Sans MS"/>
                <a:cs typeface="Comic Sans MS"/>
              </a:rPr>
              <a:t>interruptores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respaldo</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condición anormal es detectada por los relés de protección y el interruptor</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abre</a:t>
            </a:r>
            <a:r>
              <a:rPr lang="es-MX" sz="2400" dirty="0">
                <a:latin typeface="Comic Sans MS"/>
                <a:cs typeface="Comic Sans MS"/>
              </a:rPr>
              <a:t> </a:t>
            </a:r>
            <a:r>
              <a:rPr lang="es-MX" sz="2400" spc="-5" dirty="0">
                <a:latin typeface="Comic Sans MS"/>
                <a:cs typeface="Comic Sans MS"/>
              </a:rPr>
              <a:t>después</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la iniciación</a:t>
            </a:r>
            <a:r>
              <a:rPr lang="es-MX" sz="2400" spc="250" dirty="0">
                <a:latin typeface="Comic Sans MS"/>
                <a:cs typeface="Comic Sans MS"/>
              </a:rPr>
              <a:t> </a:t>
            </a:r>
            <a:r>
              <a:rPr lang="es-MX" sz="2400" spc="-5" dirty="0">
                <a:latin typeface="Comic Sans MS"/>
                <a:cs typeface="Comic Sans MS"/>
              </a:rPr>
              <a:t>del</a:t>
            </a:r>
            <a:r>
              <a:rPr lang="es-MX" sz="2400" spc="250" dirty="0">
                <a:latin typeface="Comic Sans MS"/>
                <a:cs typeface="Comic Sans MS"/>
              </a:rPr>
              <a:t> </a:t>
            </a:r>
            <a:r>
              <a:rPr lang="es-MX" sz="2400" spc="-5" dirty="0">
                <a:latin typeface="Comic Sans MS"/>
                <a:cs typeface="Comic Sans MS"/>
              </a:rPr>
              <a:t>disparo.</a:t>
            </a:r>
            <a:r>
              <a:rPr lang="es-MX" sz="2400" spc="254" dirty="0">
                <a:latin typeface="Comic Sans MS"/>
                <a:cs typeface="Comic Sans MS"/>
              </a:rPr>
              <a:t> </a:t>
            </a:r>
            <a:r>
              <a:rPr lang="es-MX" sz="2400" spc="-5" dirty="0">
                <a:latin typeface="Comic Sans MS"/>
                <a:cs typeface="Comic Sans MS"/>
              </a:rPr>
              <a:t>Por</a:t>
            </a:r>
            <a:r>
              <a:rPr lang="es-MX" sz="2400" spc="245" dirty="0">
                <a:latin typeface="Comic Sans MS"/>
                <a:cs typeface="Comic Sans MS"/>
              </a:rPr>
              <a:t> </a:t>
            </a:r>
            <a:r>
              <a:rPr lang="es-MX" sz="2400" spc="-5" dirty="0">
                <a:latin typeface="Comic Sans MS"/>
                <a:cs typeface="Comic Sans MS"/>
              </a:rPr>
              <a:t>ejemplo,</a:t>
            </a:r>
            <a:r>
              <a:rPr lang="es-MX" sz="2400" spc="245" dirty="0">
                <a:latin typeface="Comic Sans MS"/>
                <a:cs typeface="Comic Sans MS"/>
              </a:rPr>
              <a:t> </a:t>
            </a:r>
            <a:r>
              <a:rPr lang="es-MX" sz="2400" spc="-5" dirty="0">
                <a:latin typeface="Comic Sans MS"/>
                <a:cs typeface="Comic Sans MS"/>
              </a:rPr>
              <a:t>si</a:t>
            </a:r>
            <a:r>
              <a:rPr lang="es-MX" sz="2400" spc="245" dirty="0">
                <a:latin typeface="Comic Sans MS"/>
                <a:cs typeface="Comic Sans MS"/>
              </a:rPr>
              <a:t> </a:t>
            </a:r>
            <a:r>
              <a:rPr lang="es-MX" sz="2400" spc="-5" dirty="0">
                <a:latin typeface="Comic Sans MS"/>
                <a:cs typeface="Comic Sans MS"/>
              </a:rPr>
              <a:t>una</a:t>
            </a:r>
            <a:r>
              <a:rPr lang="es-MX" sz="2400" spc="245" dirty="0">
                <a:latin typeface="Comic Sans MS"/>
                <a:cs typeface="Comic Sans MS"/>
              </a:rPr>
              <a:t> </a:t>
            </a:r>
            <a:r>
              <a:rPr lang="es-MX" sz="2400" spc="-5" dirty="0">
                <a:latin typeface="Comic Sans MS"/>
                <a:cs typeface="Comic Sans MS"/>
              </a:rPr>
              <a:t>falla</a:t>
            </a:r>
            <a:r>
              <a:rPr lang="es-MX" sz="2400" spc="245" dirty="0">
                <a:latin typeface="Comic Sans MS"/>
                <a:cs typeface="Comic Sans MS"/>
              </a:rPr>
              <a:t> </a:t>
            </a:r>
            <a:r>
              <a:rPr lang="es-MX" sz="2400" spc="-5" dirty="0">
                <a:latin typeface="Comic Sans MS"/>
                <a:cs typeface="Comic Sans MS"/>
              </a:rPr>
              <a:t>o condición anormal en la zona de protección del generador 1</a:t>
            </a:r>
            <a:r>
              <a:rPr lang="es-MX" sz="2400" spc="75" dirty="0">
                <a:latin typeface="Comic Sans MS"/>
                <a:cs typeface="Comic Sans MS"/>
              </a:rPr>
              <a:t> </a:t>
            </a:r>
            <a:r>
              <a:rPr lang="es-MX" sz="2400" spc="-5" dirty="0">
                <a:latin typeface="Comic Sans MS"/>
                <a:cs typeface="Comic Sans MS"/>
              </a:rPr>
              <a:t>(</a:t>
            </a:r>
            <a:r>
              <a:rPr lang="es-MX" sz="2400" b="1" spc="-5" dirty="0">
                <a:latin typeface="Comic Sans MS"/>
                <a:cs typeface="Comic Sans MS"/>
              </a:rPr>
              <a:t>Figura</a:t>
            </a:r>
            <a:r>
              <a:rPr lang="es-MX" sz="2400" b="1" spc="75" dirty="0">
                <a:latin typeface="Comic Sans MS"/>
                <a:cs typeface="Comic Sans MS"/>
              </a:rPr>
              <a:t> </a:t>
            </a:r>
            <a:r>
              <a:rPr lang="es-MX" sz="2400" b="1" spc="-5" dirty="0">
                <a:latin typeface="Comic Sans MS"/>
                <a:cs typeface="Comic Sans MS"/>
              </a:rPr>
              <a:t>1</a:t>
            </a:r>
            <a:r>
              <a:rPr lang="es-MX" sz="2400" spc="-5" dirty="0">
                <a:latin typeface="Comic Sans MS"/>
                <a:cs typeface="Comic Sans MS"/>
              </a:rPr>
              <a:t>)</a:t>
            </a:r>
            <a:r>
              <a:rPr lang="es-MX" sz="2400" spc="80" dirty="0">
                <a:latin typeface="Comic Sans MS"/>
                <a:cs typeface="Comic Sans MS"/>
              </a:rPr>
              <a:t> </a:t>
            </a:r>
            <a:r>
              <a:rPr lang="es-MX" sz="2400" spc="-5" dirty="0">
                <a:latin typeface="Comic Sans MS"/>
                <a:cs typeface="Comic Sans MS"/>
              </a:rPr>
              <a:t>no</a:t>
            </a:r>
            <a:r>
              <a:rPr lang="es-MX" sz="2400" spc="75" dirty="0">
                <a:latin typeface="Comic Sans MS"/>
                <a:cs typeface="Comic Sans MS"/>
              </a:rPr>
              <a:t> </a:t>
            </a:r>
            <a:r>
              <a:rPr lang="es-MX" sz="2400" spc="-5" dirty="0">
                <a:latin typeface="Comic Sans MS"/>
                <a:cs typeface="Comic Sans MS"/>
              </a:rPr>
              <a:t>es</a:t>
            </a:r>
            <a:r>
              <a:rPr lang="es-MX" sz="2400" spc="80" dirty="0">
                <a:latin typeface="Comic Sans MS"/>
                <a:cs typeface="Comic Sans MS"/>
              </a:rPr>
              <a:t> </a:t>
            </a:r>
            <a:r>
              <a:rPr lang="es-MX" sz="2400" spc="-5" dirty="0">
                <a:latin typeface="Comic Sans MS"/>
                <a:cs typeface="Comic Sans MS"/>
              </a:rPr>
              <a:t>librada</a:t>
            </a:r>
            <a:r>
              <a:rPr lang="es-MX" sz="2400" spc="75" dirty="0">
                <a:latin typeface="Comic Sans MS"/>
                <a:cs typeface="Comic Sans MS"/>
              </a:rPr>
              <a:t> </a:t>
            </a:r>
            <a:r>
              <a:rPr lang="es-MX" sz="2400" spc="-5" dirty="0">
                <a:latin typeface="Comic Sans MS"/>
                <a:cs typeface="Comic Sans MS"/>
              </a:rPr>
              <a:t>por</a:t>
            </a:r>
            <a:r>
              <a:rPr lang="es-MX" sz="2400" spc="85" dirty="0">
                <a:latin typeface="Comic Sans MS"/>
                <a:cs typeface="Comic Sans MS"/>
              </a:rPr>
              <a:t> </a:t>
            </a:r>
            <a:r>
              <a:rPr lang="es-MX" sz="2400" spc="-5" dirty="0">
                <a:latin typeface="Comic Sans MS"/>
                <a:cs typeface="Comic Sans MS"/>
              </a:rPr>
              <a:t>el</a:t>
            </a:r>
            <a:r>
              <a:rPr lang="es-MX" sz="2400" spc="75" dirty="0">
                <a:latin typeface="Comic Sans MS"/>
                <a:cs typeface="Comic Sans MS"/>
              </a:rPr>
              <a:t> </a:t>
            </a:r>
            <a:r>
              <a:rPr lang="es-MX" sz="2400" spc="-5" dirty="0">
                <a:latin typeface="Comic Sans MS"/>
                <a:cs typeface="Comic Sans MS"/>
              </a:rPr>
              <a:t>interruptor</a:t>
            </a:r>
            <a:r>
              <a:rPr lang="es-MX" sz="2400" spc="80" dirty="0">
                <a:latin typeface="Comic Sans MS"/>
                <a:cs typeface="Comic Sans MS"/>
              </a:rPr>
              <a:t> </a:t>
            </a:r>
            <a:r>
              <a:rPr lang="es-MX" sz="2400" spc="-5" dirty="0">
                <a:latin typeface="Comic Sans MS"/>
                <a:cs typeface="Comic Sans MS"/>
              </a:rPr>
              <a:t>1</a:t>
            </a:r>
            <a:r>
              <a:rPr lang="es-MX" sz="2400" spc="75" dirty="0">
                <a:latin typeface="Comic Sans MS"/>
                <a:cs typeface="Comic Sans MS"/>
              </a:rPr>
              <a:t> </a:t>
            </a:r>
            <a:r>
              <a:rPr lang="es-MX" sz="2400" spc="-5" dirty="0">
                <a:latin typeface="Comic Sans MS"/>
                <a:cs typeface="Comic Sans MS"/>
              </a:rPr>
              <a:t>dentro</a:t>
            </a:r>
            <a:r>
              <a:rPr lang="es-MX" sz="2400" spc="80" dirty="0">
                <a:latin typeface="Comic Sans MS"/>
                <a:cs typeface="Comic Sans MS"/>
              </a:rPr>
              <a:t> </a:t>
            </a:r>
            <a:r>
              <a:rPr lang="es-MX" sz="2400" spc="-5" dirty="0">
                <a:latin typeface="Comic Sans MS"/>
                <a:cs typeface="Comic Sans MS"/>
              </a:rPr>
              <a:t>de un tiempo predeterminado, será necesario disparar los interruptores 2, 3, y 4 </a:t>
            </a:r>
            <a:r>
              <a:rPr lang="es-MX" sz="2400" dirty="0">
                <a:latin typeface="Comic Sans MS"/>
                <a:cs typeface="Comic Sans MS"/>
              </a:rPr>
              <a:t>localmente </a:t>
            </a:r>
            <a:r>
              <a:rPr lang="es-MX" sz="2400" spc="-5" dirty="0">
                <a:latin typeface="Comic Sans MS"/>
                <a:cs typeface="Comic Sans MS"/>
              </a:rPr>
              <a:t>para eliminar la falla o condición anormal.</a:t>
            </a:r>
            <a:endParaRPr lang="es-MX" sz="2400" dirty="0">
              <a:latin typeface="Comic Sans MS"/>
              <a:cs typeface="Comic Sans MS"/>
            </a:endParaRPr>
          </a:p>
          <a:p>
            <a:pPr marL="12700" algn="just">
              <a:spcBef>
                <a:spcPts val="100"/>
              </a:spcBef>
            </a:pPr>
            <a:r>
              <a:rPr lang="es-MX" sz="2400" spc="-5" dirty="0">
                <a:latin typeface="Comic Sans MS"/>
                <a:cs typeface="Comic Sans MS"/>
              </a:rPr>
              <a:t>Consideraciones</a:t>
            </a:r>
            <a:r>
              <a:rPr lang="es-MX" sz="2400" dirty="0">
                <a:latin typeface="Comic Sans MS"/>
                <a:cs typeface="Comic Sans MS"/>
              </a:rPr>
              <a:t> </a:t>
            </a:r>
            <a:r>
              <a:rPr lang="es-MX" sz="2400" spc="-5" dirty="0">
                <a:latin typeface="Comic Sans MS"/>
                <a:cs typeface="Comic Sans MS"/>
              </a:rPr>
              <a:t>similares</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darse</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arreglos </a:t>
            </a:r>
            <a:r>
              <a:rPr lang="es-MX" sz="2400" spc="-5" dirty="0" err="1">
                <a:latin typeface="Comic Sans MS"/>
                <a:cs typeface="Comic Sans MS"/>
              </a:rPr>
              <a:t>multi-interruptores</a:t>
            </a:r>
            <a:r>
              <a:rPr lang="es-MX" sz="2400" spc="-5" dirty="0">
                <a:latin typeface="Comic Sans MS"/>
                <a:cs typeface="Comic Sans MS"/>
              </a:rPr>
              <a:t> tales como configuraciones de buses en</a:t>
            </a:r>
            <a:r>
              <a:rPr lang="es-MX" sz="2400" dirty="0">
                <a:latin typeface="Comic Sans MS"/>
                <a:cs typeface="Comic Sans MS"/>
              </a:rPr>
              <a:t> </a:t>
            </a:r>
            <a:r>
              <a:rPr lang="es-MX" sz="2400" spc="-5" dirty="0">
                <a:latin typeface="Comic Sans MS"/>
                <a:cs typeface="Comic Sans MS"/>
              </a:rPr>
              <a:t>anillo</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medio.</a:t>
            </a:r>
            <a:endParaRPr lang="es-MX" sz="2400" dirty="0">
              <a:latin typeface="Comic Sans MS"/>
              <a:cs typeface="Comic Sans MS"/>
            </a:endParaRPr>
          </a:p>
          <a:p>
            <a:pPr marL="12700" algn="just">
              <a:spcBef>
                <a:spcPts val="100"/>
              </a:spcBef>
            </a:pPr>
            <a:r>
              <a:rPr lang="es-MX" sz="2400" spc="-5" dirty="0">
                <a:latin typeface="Comic Sans MS"/>
                <a:cs typeface="Comic Sans MS"/>
              </a:rPr>
              <a:t>La</a:t>
            </a:r>
            <a:r>
              <a:rPr lang="es-MX" sz="2400" spc="140" dirty="0">
                <a:latin typeface="Comic Sans MS"/>
                <a:cs typeface="Comic Sans MS"/>
              </a:rPr>
              <a:t> </a:t>
            </a:r>
            <a:r>
              <a:rPr lang="es-MX" sz="2400" b="1" spc="-5" dirty="0">
                <a:latin typeface="Comic Sans MS"/>
                <a:cs typeface="Comic Sans MS"/>
              </a:rPr>
              <a:t>figura</a:t>
            </a:r>
            <a:r>
              <a:rPr lang="es-MX" sz="2400" b="1" spc="130" dirty="0">
                <a:latin typeface="Comic Sans MS"/>
                <a:cs typeface="Comic Sans MS"/>
              </a:rPr>
              <a:t> </a:t>
            </a:r>
            <a:r>
              <a:rPr lang="es-MX" sz="2400" b="1" spc="-5" dirty="0">
                <a:latin typeface="Comic Sans MS"/>
                <a:cs typeface="Comic Sans MS"/>
              </a:rPr>
              <a:t>2</a:t>
            </a:r>
            <a:r>
              <a:rPr lang="es-MX" sz="2400" spc="135" dirty="0">
                <a:latin typeface="Comic Sans MS"/>
                <a:cs typeface="Comic Sans MS"/>
              </a:rPr>
              <a:t> </a:t>
            </a:r>
            <a:r>
              <a:rPr lang="es-MX" sz="2400" spc="-5" dirty="0">
                <a:latin typeface="Comic Sans MS"/>
                <a:cs typeface="Comic Sans MS"/>
              </a:rPr>
              <a:t>ilustra</a:t>
            </a:r>
            <a:r>
              <a:rPr lang="es-MX" sz="2400" spc="135" dirty="0">
                <a:latin typeface="Comic Sans MS"/>
                <a:cs typeface="Comic Sans MS"/>
              </a:rPr>
              <a:t> </a:t>
            </a:r>
            <a:r>
              <a:rPr lang="es-MX" sz="2400" spc="-5" dirty="0">
                <a:latin typeface="Comic Sans MS"/>
                <a:cs typeface="Comic Sans MS"/>
              </a:rPr>
              <a:t>la</a:t>
            </a:r>
            <a:r>
              <a:rPr lang="es-MX" sz="2400" spc="130" dirty="0">
                <a:latin typeface="Comic Sans MS"/>
                <a:cs typeface="Comic Sans MS"/>
              </a:rPr>
              <a:t> </a:t>
            </a:r>
            <a:r>
              <a:rPr lang="es-MX" sz="2400" spc="-5" dirty="0">
                <a:latin typeface="Comic Sans MS"/>
                <a:cs typeface="Comic Sans MS"/>
              </a:rPr>
              <a:t>operación</a:t>
            </a:r>
            <a:r>
              <a:rPr lang="es-MX" sz="2400" spc="135" dirty="0">
                <a:latin typeface="Comic Sans MS"/>
                <a:cs typeface="Comic Sans MS"/>
              </a:rPr>
              <a:t> </a:t>
            </a:r>
            <a:r>
              <a:rPr lang="es-MX" sz="2400" spc="-5" dirty="0">
                <a:latin typeface="Comic Sans MS"/>
                <a:cs typeface="Comic Sans MS"/>
              </a:rPr>
              <a:t>de</a:t>
            </a:r>
            <a:r>
              <a:rPr lang="es-MX" sz="2400" spc="130" dirty="0">
                <a:latin typeface="Comic Sans MS"/>
                <a:cs typeface="Comic Sans MS"/>
              </a:rPr>
              <a:t> </a:t>
            </a:r>
            <a:r>
              <a:rPr lang="es-MX" sz="2400" spc="-5" dirty="0">
                <a:latin typeface="Comic Sans MS"/>
                <a:cs typeface="Comic Sans MS"/>
              </a:rPr>
              <a:t>un</a:t>
            </a:r>
            <a:r>
              <a:rPr lang="es-MX" sz="2400" spc="135" dirty="0">
                <a:latin typeface="Comic Sans MS"/>
                <a:cs typeface="Comic Sans MS"/>
              </a:rPr>
              <a:t> </a:t>
            </a:r>
            <a:r>
              <a:rPr lang="es-MX" sz="2400" spc="-5" dirty="0">
                <a:latin typeface="Comic Sans MS"/>
                <a:cs typeface="Comic Sans MS"/>
              </a:rPr>
              <a:t>esquema</a:t>
            </a:r>
            <a:r>
              <a:rPr lang="es-MX" sz="2400" spc="130" dirty="0">
                <a:latin typeface="Comic Sans MS"/>
                <a:cs typeface="Comic Sans MS"/>
              </a:rPr>
              <a:t> </a:t>
            </a:r>
            <a:r>
              <a:rPr lang="es-MX" sz="2400" spc="-5" dirty="0">
                <a:latin typeface="Comic Sans MS"/>
                <a:cs typeface="Comic Sans MS"/>
              </a:rPr>
              <a:t>de</a:t>
            </a:r>
            <a:r>
              <a:rPr lang="es-MX" sz="2400" spc="135" dirty="0">
                <a:latin typeface="Comic Sans MS"/>
                <a:cs typeface="Comic Sans MS"/>
              </a:rPr>
              <a:t> </a:t>
            </a:r>
            <a:r>
              <a:rPr lang="es-MX" sz="2400" spc="-5" dirty="0">
                <a:latin typeface="Comic Sans MS"/>
                <a:cs typeface="Comic Sans MS"/>
              </a:rPr>
              <a:t>falla de</a:t>
            </a:r>
            <a:r>
              <a:rPr lang="es-MX" sz="2400" spc="135" dirty="0">
                <a:latin typeface="Comic Sans MS"/>
                <a:cs typeface="Comic Sans MS"/>
              </a:rPr>
              <a:t> </a:t>
            </a:r>
            <a:r>
              <a:rPr lang="es-MX" sz="2400" spc="-5" dirty="0">
                <a:latin typeface="Comic Sans MS"/>
                <a:cs typeface="Comic Sans MS"/>
              </a:rPr>
              <a:t>interruptor</a:t>
            </a:r>
            <a:r>
              <a:rPr lang="es-MX" sz="2400" spc="140" dirty="0">
                <a:latin typeface="Comic Sans MS"/>
                <a:cs typeface="Comic Sans MS"/>
              </a:rPr>
              <a:t> </a:t>
            </a:r>
            <a:r>
              <a:rPr lang="es-MX" sz="2400" spc="-5" dirty="0">
                <a:latin typeface="Comic Sans MS"/>
                <a:cs typeface="Comic Sans MS"/>
              </a:rPr>
              <a:t>local</a:t>
            </a:r>
            <a:r>
              <a:rPr lang="es-MX" sz="2400" spc="135" dirty="0">
                <a:latin typeface="Comic Sans MS"/>
                <a:cs typeface="Comic Sans MS"/>
              </a:rPr>
              <a:t> </a:t>
            </a:r>
            <a:r>
              <a:rPr lang="es-MX" sz="2400" spc="-5" dirty="0">
                <a:latin typeface="Comic Sans MS"/>
                <a:cs typeface="Comic Sans MS"/>
              </a:rPr>
              <a:t>aplicado</a:t>
            </a:r>
            <a:r>
              <a:rPr lang="es-MX" sz="2400" spc="130" dirty="0">
                <a:latin typeface="Comic Sans MS"/>
                <a:cs typeface="Comic Sans MS"/>
              </a:rPr>
              <a:t> </a:t>
            </a:r>
            <a:r>
              <a:rPr lang="es-MX" sz="2400" spc="-5" dirty="0">
                <a:latin typeface="Comic Sans MS"/>
                <a:cs typeface="Comic Sans MS"/>
              </a:rPr>
              <a:t>a</a:t>
            </a:r>
            <a:r>
              <a:rPr lang="es-MX" sz="2400" spc="130" dirty="0">
                <a:latin typeface="Comic Sans MS"/>
                <a:cs typeface="Comic Sans MS"/>
              </a:rPr>
              <a:t> </a:t>
            </a:r>
            <a:r>
              <a:rPr lang="es-MX" sz="2400" spc="-5" dirty="0">
                <a:latin typeface="Comic Sans MS"/>
                <a:cs typeface="Comic Sans MS"/>
              </a:rPr>
              <a:t>una</a:t>
            </a:r>
            <a:r>
              <a:rPr lang="es-MX" sz="2400" spc="130" dirty="0">
                <a:latin typeface="Comic Sans MS"/>
                <a:cs typeface="Comic Sans MS"/>
              </a:rPr>
              <a:t> </a:t>
            </a:r>
            <a:r>
              <a:rPr lang="es-MX" sz="2400" spc="-5" dirty="0">
                <a:latin typeface="Comic Sans MS"/>
                <a:cs typeface="Comic Sans MS"/>
              </a:rPr>
              <a:t>subestación</a:t>
            </a:r>
            <a:r>
              <a:rPr lang="es-MX" sz="2400" spc="130" dirty="0">
                <a:latin typeface="Comic Sans MS"/>
                <a:cs typeface="Comic Sans MS"/>
              </a:rPr>
              <a:t> </a:t>
            </a:r>
            <a:r>
              <a:rPr lang="es-MX" sz="2400" spc="-5" dirty="0">
                <a:latin typeface="Comic Sans MS"/>
                <a:cs typeface="Comic Sans MS"/>
              </a:rPr>
              <a:t>con</a:t>
            </a:r>
            <a:r>
              <a:rPr lang="es-MX" sz="2400" spc="135" dirty="0">
                <a:latin typeface="Comic Sans MS"/>
                <a:cs typeface="Comic Sans MS"/>
              </a:rPr>
              <a:t> </a:t>
            </a:r>
            <a:r>
              <a:rPr lang="es-MX" sz="2400" spc="-5" dirty="0">
                <a:latin typeface="Comic Sans MS"/>
                <a:cs typeface="Comic Sans MS"/>
              </a:rPr>
              <a:t>bus en anillo.</a:t>
            </a:r>
            <a:endParaRPr lang="es-MX" sz="2400" dirty="0">
              <a:latin typeface="Comic Sans MS"/>
              <a:cs typeface="Comic Sans MS"/>
            </a:endParaRPr>
          </a:p>
          <a:p>
            <a:pPr marL="12700" algn="just">
              <a:spcBef>
                <a:spcPts val="100"/>
              </a:spcBef>
            </a:pP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zona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1 requiere disparar dos interruptores en la Subestación A. Si cualquiera de los interruptores fallara para librar la falla,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iniciará</a:t>
            </a:r>
            <a:r>
              <a:rPr lang="es-MX" sz="2400" dirty="0">
                <a:latin typeface="Comic Sans MS"/>
                <a:cs typeface="Comic Sans MS"/>
              </a:rPr>
              <a:t> </a:t>
            </a:r>
            <a:r>
              <a:rPr lang="es-MX" sz="2400" spc="-5" dirty="0">
                <a:latin typeface="Comic Sans MS"/>
                <a:cs typeface="Comic Sans MS"/>
              </a:rPr>
              <a:t>el disparo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adicional</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disparo transferido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remoto.</a:t>
            </a:r>
            <a:endParaRPr lang="es-MX" sz="2400" dirty="0">
              <a:latin typeface="Comic Sans MS"/>
              <a:cs typeface="Comic Sans MS"/>
            </a:endParaRPr>
          </a:p>
          <a:p>
            <a:pPr marL="12700">
              <a:spcBef>
                <a:spcPts val="100"/>
              </a:spcBef>
            </a:pPr>
            <a:endParaRPr sz="900" dirty="0">
              <a:latin typeface="Comic Sans MS"/>
              <a:cs typeface="Comic Sans MS"/>
            </a:endParaRPr>
          </a:p>
        </p:txBody>
      </p:sp>
      <p:grpSp>
        <p:nvGrpSpPr>
          <p:cNvPr id="51" name="Grupo 50">
            <a:extLst>
              <a:ext uri="{FF2B5EF4-FFF2-40B4-BE49-F238E27FC236}">
                <a16:creationId xmlns="" xmlns:a16="http://schemas.microsoft.com/office/drawing/2014/main" id="{9F238C38-2965-4B6D-AD67-03E7775D4C9A}"/>
              </a:ext>
            </a:extLst>
          </p:cNvPr>
          <p:cNvGrpSpPr/>
          <p:nvPr/>
        </p:nvGrpSpPr>
        <p:grpSpPr>
          <a:xfrm>
            <a:off x="334136" y="5172077"/>
            <a:ext cx="6677837" cy="4429156"/>
            <a:chOff x="1016000" y="6019800"/>
            <a:chExt cx="3023870" cy="1847214"/>
          </a:xfrm>
        </p:grpSpPr>
        <p:grpSp>
          <p:nvGrpSpPr>
            <p:cNvPr id="10" name="object 10"/>
            <p:cNvGrpSpPr/>
            <p:nvPr/>
          </p:nvGrpSpPr>
          <p:grpSpPr>
            <a:xfrm>
              <a:off x="1016000" y="6019800"/>
              <a:ext cx="3023870" cy="1847214"/>
              <a:chOff x="904100" y="6868286"/>
              <a:chExt cx="3023870" cy="1847214"/>
            </a:xfrm>
          </p:grpSpPr>
          <p:sp>
            <p:nvSpPr>
              <p:cNvPr id="11" name="object 11"/>
              <p:cNvSpPr/>
              <p:nvPr/>
            </p:nvSpPr>
            <p:spPr>
              <a:xfrm>
                <a:off x="1043520" y="7379969"/>
                <a:ext cx="1501140" cy="969010"/>
              </a:xfrm>
              <a:custGeom>
                <a:avLst/>
                <a:gdLst/>
                <a:ahLst/>
                <a:cxnLst/>
                <a:rect l="l" t="t" r="r" b="b"/>
                <a:pathLst>
                  <a:path w="1501139" h="969009">
                    <a:moveTo>
                      <a:pt x="46469" y="929779"/>
                    </a:moveTo>
                    <a:lnTo>
                      <a:pt x="44945" y="928255"/>
                    </a:lnTo>
                    <a:lnTo>
                      <a:pt x="44945" y="923683"/>
                    </a:lnTo>
                    <a:lnTo>
                      <a:pt x="42672" y="923683"/>
                    </a:lnTo>
                    <a:lnTo>
                      <a:pt x="42672" y="921397"/>
                    </a:lnTo>
                    <a:lnTo>
                      <a:pt x="40386" y="921397"/>
                    </a:lnTo>
                    <a:lnTo>
                      <a:pt x="40386" y="919111"/>
                    </a:lnTo>
                    <a:lnTo>
                      <a:pt x="38100" y="919111"/>
                    </a:lnTo>
                    <a:lnTo>
                      <a:pt x="38100" y="917587"/>
                    </a:lnTo>
                    <a:lnTo>
                      <a:pt x="32004" y="917587"/>
                    </a:lnTo>
                    <a:lnTo>
                      <a:pt x="32004" y="915301"/>
                    </a:lnTo>
                    <a:lnTo>
                      <a:pt x="19050" y="915301"/>
                    </a:lnTo>
                    <a:lnTo>
                      <a:pt x="19050" y="917587"/>
                    </a:lnTo>
                    <a:lnTo>
                      <a:pt x="12192" y="917587"/>
                    </a:lnTo>
                    <a:lnTo>
                      <a:pt x="12192" y="919111"/>
                    </a:lnTo>
                    <a:lnTo>
                      <a:pt x="8382" y="919111"/>
                    </a:lnTo>
                    <a:lnTo>
                      <a:pt x="8382" y="921397"/>
                    </a:lnTo>
                    <a:lnTo>
                      <a:pt x="6096" y="921397"/>
                    </a:lnTo>
                    <a:lnTo>
                      <a:pt x="6096" y="923683"/>
                    </a:lnTo>
                    <a:lnTo>
                      <a:pt x="3810" y="925969"/>
                    </a:lnTo>
                    <a:lnTo>
                      <a:pt x="3810" y="928255"/>
                    </a:lnTo>
                    <a:lnTo>
                      <a:pt x="1524" y="928255"/>
                    </a:lnTo>
                    <a:lnTo>
                      <a:pt x="1524" y="934351"/>
                    </a:lnTo>
                    <a:lnTo>
                      <a:pt x="0" y="934351"/>
                    </a:lnTo>
                    <a:lnTo>
                      <a:pt x="0" y="949591"/>
                    </a:lnTo>
                    <a:lnTo>
                      <a:pt x="1524" y="951877"/>
                    </a:lnTo>
                    <a:lnTo>
                      <a:pt x="1524" y="955687"/>
                    </a:lnTo>
                    <a:lnTo>
                      <a:pt x="3810" y="955687"/>
                    </a:lnTo>
                    <a:lnTo>
                      <a:pt x="3810" y="957973"/>
                    </a:lnTo>
                    <a:lnTo>
                      <a:pt x="6096" y="960259"/>
                    </a:lnTo>
                    <a:lnTo>
                      <a:pt x="6096" y="962545"/>
                    </a:lnTo>
                    <a:lnTo>
                      <a:pt x="8382" y="962545"/>
                    </a:lnTo>
                    <a:lnTo>
                      <a:pt x="8382" y="964057"/>
                    </a:lnTo>
                    <a:lnTo>
                      <a:pt x="12192" y="964057"/>
                    </a:lnTo>
                    <a:lnTo>
                      <a:pt x="12192" y="966343"/>
                    </a:lnTo>
                    <a:lnTo>
                      <a:pt x="19050" y="966343"/>
                    </a:lnTo>
                    <a:lnTo>
                      <a:pt x="19050" y="968629"/>
                    </a:lnTo>
                    <a:lnTo>
                      <a:pt x="32004" y="968629"/>
                    </a:lnTo>
                    <a:lnTo>
                      <a:pt x="32004" y="966343"/>
                    </a:lnTo>
                    <a:lnTo>
                      <a:pt x="38100" y="966343"/>
                    </a:lnTo>
                    <a:lnTo>
                      <a:pt x="38100" y="964057"/>
                    </a:lnTo>
                    <a:lnTo>
                      <a:pt x="42672" y="964057"/>
                    </a:lnTo>
                    <a:lnTo>
                      <a:pt x="42672" y="962545"/>
                    </a:lnTo>
                    <a:lnTo>
                      <a:pt x="46469" y="962545"/>
                    </a:lnTo>
                    <a:lnTo>
                      <a:pt x="46469" y="940447"/>
                    </a:lnTo>
                    <a:lnTo>
                      <a:pt x="25146" y="940447"/>
                    </a:lnTo>
                    <a:lnTo>
                      <a:pt x="25146" y="947305"/>
                    </a:lnTo>
                    <a:lnTo>
                      <a:pt x="40386" y="947305"/>
                    </a:lnTo>
                    <a:lnTo>
                      <a:pt x="40386" y="957973"/>
                    </a:lnTo>
                    <a:lnTo>
                      <a:pt x="38100" y="957973"/>
                    </a:lnTo>
                    <a:lnTo>
                      <a:pt x="38100" y="960259"/>
                    </a:lnTo>
                    <a:lnTo>
                      <a:pt x="32004" y="960259"/>
                    </a:lnTo>
                    <a:lnTo>
                      <a:pt x="32004" y="962545"/>
                    </a:lnTo>
                    <a:lnTo>
                      <a:pt x="19050" y="962545"/>
                    </a:lnTo>
                    <a:lnTo>
                      <a:pt x="19050" y="960259"/>
                    </a:lnTo>
                    <a:lnTo>
                      <a:pt x="14478" y="960259"/>
                    </a:lnTo>
                    <a:lnTo>
                      <a:pt x="14478" y="957973"/>
                    </a:lnTo>
                    <a:lnTo>
                      <a:pt x="12192" y="957973"/>
                    </a:lnTo>
                    <a:lnTo>
                      <a:pt x="12192" y="955687"/>
                    </a:lnTo>
                    <a:lnTo>
                      <a:pt x="10668" y="955687"/>
                    </a:lnTo>
                    <a:lnTo>
                      <a:pt x="10668" y="953401"/>
                    </a:lnTo>
                    <a:lnTo>
                      <a:pt x="8382" y="953401"/>
                    </a:lnTo>
                    <a:lnTo>
                      <a:pt x="8382" y="947305"/>
                    </a:lnTo>
                    <a:lnTo>
                      <a:pt x="6096" y="947305"/>
                    </a:lnTo>
                    <a:lnTo>
                      <a:pt x="6096" y="936637"/>
                    </a:lnTo>
                    <a:lnTo>
                      <a:pt x="8382" y="936637"/>
                    </a:lnTo>
                    <a:lnTo>
                      <a:pt x="8382" y="929779"/>
                    </a:lnTo>
                    <a:lnTo>
                      <a:pt x="10668" y="929779"/>
                    </a:lnTo>
                    <a:lnTo>
                      <a:pt x="10668" y="928255"/>
                    </a:lnTo>
                    <a:lnTo>
                      <a:pt x="12192" y="925969"/>
                    </a:lnTo>
                    <a:lnTo>
                      <a:pt x="14478" y="925969"/>
                    </a:lnTo>
                    <a:lnTo>
                      <a:pt x="14478" y="923683"/>
                    </a:lnTo>
                    <a:lnTo>
                      <a:pt x="16764" y="923683"/>
                    </a:lnTo>
                    <a:lnTo>
                      <a:pt x="16764" y="921397"/>
                    </a:lnTo>
                    <a:lnTo>
                      <a:pt x="32004" y="921397"/>
                    </a:lnTo>
                    <a:lnTo>
                      <a:pt x="32004" y="923683"/>
                    </a:lnTo>
                    <a:lnTo>
                      <a:pt x="35814" y="923683"/>
                    </a:lnTo>
                    <a:lnTo>
                      <a:pt x="35814" y="925969"/>
                    </a:lnTo>
                    <a:lnTo>
                      <a:pt x="38100" y="925969"/>
                    </a:lnTo>
                    <a:lnTo>
                      <a:pt x="38100" y="929779"/>
                    </a:lnTo>
                    <a:lnTo>
                      <a:pt x="40386" y="929779"/>
                    </a:lnTo>
                    <a:lnTo>
                      <a:pt x="40386" y="932065"/>
                    </a:lnTo>
                    <a:lnTo>
                      <a:pt x="46469" y="929779"/>
                    </a:lnTo>
                    <a:close/>
                  </a:path>
                  <a:path w="1501139" h="969009">
                    <a:moveTo>
                      <a:pt x="87617" y="925969"/>
                    </a:moveTo>
                    <a:lnTo>
                      <a:pt x="85331" y="925969"/>
                    </a:lnTo>
                    <a:lnTo>
                      <a:pt x="85331" y="921397"/>
                    </a:lnTo>
                    <a:lnTo>
                      <a:pt x="83045" y="921397"/>
                    </a:lnTo>
                    <a:lnTo>
                      <a:pt x="83045" y="919111"/>
                    </a:lnTo>
                    <a:lnTo>
                      <a:pt x="80759" y="919111"/>
                    </a:lnTo>
                    <a:lnTo>
                      <a:pt x="80759" y="917587"/>
                    </a:lnTo>
                    <a:lnTo>
                      <a:pt x="72377" y="917587"/>
                    </a:lnTo>
                    <a:lnTo>
                      <a:pt x="72377" y="915301"/>
                    </a:lnTo>
                    <a:lnTo>
                      <a:pt x="70091" y="915301"/>
                    </a:lnTo>
                    <a:lnTo>
                      <a:pt x="70091" y="917587"/>
                    </a:lnTo>
                    <a:lnTo>
                      <a:pt x="61709" y="917587"/>
                    </a:lnTo>
                    <a:lnTo>
                      <a:pt x="61709" y="919111"/>
                    </a:lnTo>
                    <a:lnTo>
                      <a:pt x="59423" y="919111"/>
                    </a:lnTo>
                    <a:lnTo>
                      <a:pt x="59423" y="921397"/>
                    </a:lnTo>
                    <a:lnTo>
                      <a:pt x="57137" y="921397"/>
                    </a:lnTo>
                    <a:lnTo>
                      <a:pt x="57137" y="923683"/>
                    </a:lnTo>
                    <a:lnTo>
                      <a:pt x="55613" y="923683"/>
                    </a:lnTo>
                    <a:lnTo>
                      <a:pt x="55613" y="929779"/>
                    </a:lnTo>
                    <a:lnTo>
                      <a:pt x="61709" y="932065"/>
                    </a:lnTo>
                    <a:lnTo>
                      <a:pt x="61709" y="925969"/>
                    </a:lnTo>
                    <a:lnTo>
                      <a:pt x="63995" y="925969"/>
                    </a:lnTo>
                    <a:lnTo>
                      <a:pt x="63995" y="923683"/>
                    </a:lnTo>
                    <a:lnTo>
                      <a:pt x="66281" y="923683"/>
                    </a:lnTo>
                    <a:lnTo>
                      <a:pt x="66281" y="921397"/>
                    </a:lnTo>
                    <a:lnTo>
                      <a:pt x="76949" y="921397"/>
                    </a:lnTo>
                    <a:lnTo>
                      <a:pt x="76949" y="923683"/>
                    </a:lnTo>
                    <a:lnTo>
                      <a:pt x="78473" y="923683"/>
                    </a:lnTo>
                    <a:lnTo>
                      <a:pt x="78473" y="925969"/>
                    </a:lnTo>
                    <a:lnTo>
                      <a:pt x="80759" y="925969"/>
                    </a:lnTo>
                    <a:lnTo>
                      <a:pt x="80759" y="934351"/>
                    </a:lnTo>
                    <a:lnTo>
                      <a:pt x="78473" y="934351"/>
                    </a:lnTo>
                    <a:lnTo>
                      <a:pt x="78473" y="938923"/>
                    </a:lnTo>
                    <a:lnTo>
                      <a:pt x="76949" y="938923"/>
                    </a:lnTo>
                    <a:lnTo>
                      <a:pt x="76949" y="940447"/>
                    </a:lnTo>
                    <a:lnTo>
                      <a:pt x="74663" y="940447"/>
                    </a:lnTo>
                    <a:lnTo>
                      <a:pt x="74663" y="942733"/>
                    </a:lnTo>
                    <a:lnTo>
                      <a:pt x="72377" y="942733"/>
                    </a:lnTo>
                    <a:lnTo>
                      <a:pt x="72377" y="945019"/>
                    </a:lnTo>
                    <a:lnTo>
                      <a:pt x="70091" y="945019"/>
                    </a:lnTo>
                    <a:lnTo>
                      <a:pt x="67805" y="947305"/>
                    </a:lnTo>
                    <a:lnTo>
                      <a:pt x="66281" y="949591"/>
                    </a:lnTo>
                    <a:lnTo>
                      <a:pt x="63995" y="949591"/>
                    </a:lnTo>
                    <a:lnTo>
                      <a:pt x="63995" y="951877"/>
                    </a:lnTo>
                    <a:lnTo>
                      <a:pt x="61709" y="951877"/>
                    </a:lnTo>
                    <a:lnTo>
                      <a:pt x="61709" y="953401"/>
                    </a:lnTo>
                    <a:lnTo>
                      <a:pt x="59423" y="953401"/>
                    </a:lnTo>
                    <a:lnTo>
                      <a:pt x="59423" y="955687"/>
                    </a:lnTo>
                    <a:lnTo>
                      <a:pt x="57137" y="955687"/>
                    </a:lnTo>
                    <a:lnTo>
                      <a:pt x="57137" y="960259"/>
                    </a:lnTo>
                    <a:lnTo>
                      <a:pt x="55613" y="960259"/>
                    </a:lnTo>
                    <a:lnTo>
                      <a:pt x="55613" y="962545"/>
                    </a:lnTo>
                    <a:lnTo>
                      <a:pt x="53327" y="964057"/>
                    </a:lnTo>
                    <a:lnTo>
                      <a:pt x="53327" y="966343"/>
                    </a:lnTo>
                    <a:lnTo>
                      <a:pt x="87617" y="966343"/>
                    </a:lnTo>
                    <a:lnTo>
                      <a:pt x="87617" y="962545"/>
                    </a:lnTo>
                    <a:lnTo>
                      <a:pt x="61709" y="962545"/>
                    </a:lnTo>
                    <a:lnTo>
                      <a:pt x="61709" y="960259"/>
                    </a:lnTo>
                    <a:lnTo>
                      <a:pt x="63995" y="960259"/>
                    </a:lnTo>
                    <a:lnTo>
                      <a:pt x="63995" y="957973"/>
                    </a:lnTo>
                    <a:lnTo>
                      <a:pt x="66281" y="957973"/>
                    </a:lnTo>
                    <a:lnTo>
                      <a:pt x="66281" y="955687"/>
                    </a:lnTo>
                    <a:lnTo>
                      <a:pt x="67805" y="955687"/>
                    </a:lnTo>
                    <a:lnTo>
                      <a:pt x="67805" y="953401"/>
                    </a:lnTo>
                    <a:lnTo>
                      <a:pt x="70091" y="953401"/>
                    </a:lnTo>
                    <a:lnTo>
                      <a:pt x="70091" y="951877"/>
                    </a:lnTo>
                    <a:lnTo>
                      <a:pt x="72377" y="951877"/>
                    </a:lnTo>
                    <a:lnTo>
                      <a:pt x="74663" y="949591"/>
                    </a:lnTo>
                    <a:lnTo>
                      <a:pt x="76949" y="949591"/>
                    </a:lnTo>
                    <a:lnTo>
                      <a:pt x="76949" y="947305"/>
                    </a:lnTo>
                    <a:lnTo>
                      <a:pt x="78473" y="947305"/>
                    </a:lnTo>
                    <a:lnTo>
                      <a:pt x="78473" y="945019"/>
                    </a:lnTo>
                    <a:lnTo>
                      <a:pt x="80759" y="945019"/>
                    </a:lnTo>
                    <a:lnTo>
                      <a:pt x="80759" y="942733"/>
                    </a:lnTo>
                    <a:lnTo>
                      <a:pt x="83045" y="942733"/>
                    </a:lnTo>
                    <a:lnTo>
                      <a:pt x="83045" y="940447"/>
                    </a:lnTo>
                    <a:lnTo>
                      <a:pt x="85331" y="938923"/>
                    </a:lnTo>
                    <a:lnTo>
                      <a:pt x="85331" y="936637"/>
                    </a:lnTo>
                    <a:lnTo>
                      <a:pt x="87617" y="934351"/>
                    </a:lnTo>
                    <a:lnTo>
                      <a:pt x="87617" y="925969"/>
                    </a:lnTo>
                    <a:close/>
                  </a:path>
                  <a:path w="1501139" h="969009">
                    <a:moveTo>
                      <a:pt x="1500886" y="0"/>
                    </a:moveTo>
                    <a:lnTo>
                      <a:pt x="1075766" y="0"/>
                    </a:lnTo>
                    <a:lnTo>
                      <a:pt x="1075766" y="5080"/>
                    </a:lnTo>
                    <a:lnTo>
                      <a:pt x="1075766" y="8890"/>
                    </a:lnTo>
                    <a:lnTo>
                      <a:pt x="1500886" y="8890"/>
                    </a:lnTo>
                    <a:lnTo>
                      <a:pt x="1500886" y="5080"/>
                    </a:lnTo>
                    <a:lnTo>
                      <a:pt x="1500886" y="0"/>
                    </a:lnTo>
                    <a:close/>
                  </a:path>
                </a:pathLst>
              </a:custGeom>
              <a:solidFill>
                <a:srgbClr val="000000"/>
              </a:solidFill>
            </p:spPr>
            <p:txBody>
              <a:bodyPr wrap="square" lIns="0" tIns="0" rIns="0" bIns="0" rtlCol="0"/>
              <a:lstStyle/>
              <a:p>
                <a:endParaRPr/>
              </a:p>
            </p:txBody>
          </p:sp>
          <p:pic>
            <p:nvPicPr>
              <p:cNvPr id="12" name="object 12"/>
              <p:cNvPicPr/>
              <p:nvPr/>
            </p:nvPicPr>
            <p:blipFill>
              <a:blip r:embed="rId2" cstate="print"/>
              <a:stretch>
                <a:fillRect/>
              </a:stretch>
            </p:blipFill>
            <p:spPr>
              <a:xfrm>
                <a:off x="2538310" y="7289799"/>
                <a:ext cx="185902" cy="186689"/>
              </a:xfrm>
              <a:prstGeom prst="rect">
                <a:avLst/>
              </a:prstGeom>
            </p:spPr>
          </p:pic>
          <p:pic>
            <p:nvPicPr>
              <p:cNvPr id="13" name="object 13"/>
              <p:cNvPicPr/>
              <p:nvPr/>
            </p:nvPicPr>
            <p:blipFill>
              <a:blip r:embed="rId3" cstate="print"/>
              <a:stretch>
                <a:fillRect/>
              </a:stretch>
            </p:blipFill>
            <p:spPr>
              <a:xfrm>
                <a:off x="3402279" y="7289799"/>
                <a:ext cx="185902" cy="186689"/>
              </a:xfrm>
              <a:prstGeom prst="rect">
                <a:avLst/>
              </a:prstGeom>
            </p:spPr>
          </p:pic>
          <p:sp>
            <p:nvSpPr>
              <p:cNvPr id="14" name="object 14"/>
              <p:cNvSpPr/>
              <p:nvPr/>
            </p:nvSpPr>
            <p:spPr>
              <a:xfrm>
                <a:off x="2343277" y="7219505"/>
                <a:ext cx="1584960" cy="1348105"/>
              </a:xfrm>
              <a:custGeom>
                <a:avLst/>
                <a:gdLst/>
                <a:ahLst/>
                <a:cxnLst/>
                <a:rect l="l" t="t" r="r" b="b"/>
                <a:pathLst>
                  <a:path w="1584960" h="1348104">
                    <a:moveTo>
                      <a:pt x="10668" y="0"/>
                    </a:moveTo>
                    <a:lnTo>
                      <a:pt x="0" y="0"/>
                    </a:lnTo>
                    <a:lnTo>
                      <a:pt x="0" y="1347762"/>
                    </a:lnTo>
                    <a:lnTo>
                      <a:pt x="6858" y="1347762"/>
                    </a:lnTo>
                    <a:lnTo>
                      <a:pt x="10668" y="1347762"/>
                    </a:lnTo>
                    <a:lnTo>
                      <a:pt x="10668" y="0"/>
                    </a:lnTo>
                    <a:close/>
                  </a:path>
                  <a:path w="1584960" h="1348104">
                    <a:moveTo>
                      <a:pt x="1063574" y="1101534"/>
                    </a:moveTo>
                    <a:lnTo>
                      <a:pt x="376364" y="1101534"/>
                    </a:lnTo>
                    <a:lnTo>
                      <a:pt x="376364" y="1105344"/>
                    </a:lnTo>
                    <a:lnTo>
                      <a:pt x="376364" y="1112964"/>
                    </a:lnTo>
                    <a:lnTo>
                      <a:pt x="1063574" y="1112964"/>
                    </a:lnTo>
                    <a:lnTo>
                      <a:pt x="1063574" y="1105344"/>
                    </a:lnTo>
                    <a:lnTo>
                      <a:pt x="1063574" y="1101534"/>
                    </a:lnTo>
                    <a:close/>
                  </a:path>
                  <a:path w="1584960" h="1348104">
                    <a:moveTo>
                      <a:pt x="1063574" y="160464"/>
                    </a:moveTo>
                    <a:lnTo>
                      <a:pt x="376364" y="160464"/>
                    </a:lnTo>
                    <a:lnTo>
                      <a:pt x="376364" y="165544"/>
                    </a:lnTo>
                    <a:lnTo>
                      <a:pt x="376364" y="171894"/>
                    </a:lnTo>
                    <a:lnTo>
                      <a:pt x="1063574" y="171894"/>
                    </a:lnTo>
                    <a:lnTo>
                      <a:pt x="1063574" y="165544"/>
                    </a:lnTo>
                    <a:lnTo>
                      <a:pt x="1063574" y="160464"/>
                    </a:lnTo>
                    <a:close/>
                  </a:path>
                  <a:path w="1584960" h="1348104">
                    <a:moveTo>
                      <a:pt x="1584693" y="1101534"/>
                    </a:moveTo>
                    <a:lnTo>
                      <a:pt x="1416316" y="1101534"/>
                    </a:lnTo>
                    <a:lnTo>
                      <a:pt x="1416316" y="963777"/>
                    </a:lnTo>
                    <a:lnTo>
                      <a:pt x="1407185" y="963777"/>
                    </a:lnTo>
                    <a:lnTo>
                      <a:pt x="1407185" y="1101534"/>
                    </a:lnTo>
                    <a:lnTo>
                      <a:pt x="1241094" y="1101534"/>
                    </a:lnTo>
                    <a:lnTo>
                      <a:pt x="1241094" y="1105344"/>
                    </a:lnTo>
                    <a:lnTo>
                      <a:pt x="1241094" y="1110424"/>
                    </a:lnTo>
                    <a:lnTo>
                      <a:pt x="1407185" y="1110424"/>
                    </a:lnTo>
                    <a:lnTo>
                      <a:pt x="1407185" y="1249476"/>
                    </a:lnTo>
                    <a:lnTo>
                      <a:pt x="1411744" y="1249476"/>
                    </a:lnTo>
                    <a:lnTo>
                      <a:pt x="1416316" y="1249476"/>
                    </a:lnTo>
                    <a:lnTo>
                      <a:pt x="1416316" y="1110424"/>
                    </a:lnTo>
                    <a:lnTo>
                      <a:pt x="1584693" y="1110424"/>
                    </a:lnTo>
                    <a:lnTo>
                      <a:pt x="1584693" y="1105344"/>
                    </a:lnTo>
                    <a:lnTo>
                      <a:pt x="1584693" y="1101534"/>
                    </a:lnTo>
                    <a:close/>
                  </a:path>
                  <a:path w="1584960" h="1348104">
                    <a:moveTo>
                      <a:pt x="1584693" y="160464"/>
                    </a:moveTo>
                    <a:lnTo>
                      <a:pt x="1416316" y="160464"/>
                    </a:lnTo>
                    <a:lnTo>
                      <a:pt x="1416316" y="23622"/>
                    </a:lnTo>
                    <a:lnTo>
                      <a:pt x="1407185" y="23622"/>
                    </a:lnTo>
                    <a:lnTo>
                      <a:pt x="1407185" y="160464"/>
                    </a:lnTo>
                    <a:lnTo>
                      <a:pt x="1241094" y="160464"/>
                    </a:lnTo>
                    <a:lnTo>
                      <a:pt x="1241094" y="165544"/>
                    </a:lnTo>
                    <a:lnTo>
                      <a:pt x="1241094" y="169354"/>
                    </a:lnTo>
                    <a:lnTo>
                      <a:pt x="1407185" y="169354"/>
                    </a:lnTo>
                    <a:lnTo>
                      <a:pt x="1407185" y="308559"/>
                    </a:lnTo>
                    <a:lnTo>
                      <a:pt x="1411744" y="308559"/>
                    </a:lnTo>
                    <a:lnTo>
                      <a:pt x="1416316" y="308559"/>
                    </a:lnTo>
                    <a:lnTo>
                      <a:pt x="1416316" y="169354"/>
                    </a:lnTo>
                    <a:lnTo>
                      <a:pt x="1584693" y="169354"/>
                    </a:lnTo>
                    <a:lnTo>
                      <a:pt x="1584693" y="165544"/>
                    </a:lnTo>
                    <a:lnTo>
                      <a:pt x="1584693" y="160464"/>
                    </a:lnTo>
                    <a:close/>
                  </a:path>
                </a:pathLst>
              </a:custGeom>
              <a:solidFill>
                <a:srgbClr val="000000"/>
              </a:solidFill>
            </p:spPr>
            <p:txBody>
              <a:bodyPr wrap="square" lIns="0" tIns="0" rIns="0" bIns="0" rtlCol="0"/>
              <a:lstStyle/>
              <a:p>
                <a:endParaRPr/>
              </a:p>
            </p:txBody>
          </p:sp>
          <p:pic>
            <p:nvPicPr>
              <p:cNvPr id="15" name="object 15"/>
              <p:cNvPicPr/>
              <p:nvPr/>
            </p:nvPicPr>
            <p:blipFill>
              <a:blip r:embed="rId4" cstate="print"/>
              <a:stretch>
                <a:fillRect/>
              </a:stretch>
            </p:blipFill>
            <p:spPr>
              <a:xfrm>
                <a:off x="3402279" y="8230514"/>
                <a:ext cx="185902" cy="187045"/>
              </a:xfrm>
              <a:prstGeom prst="rect">
                <a:avLst/>
              </a:prstGeom>
            </p:spPr>
          </p:pic>
          <p:pic>
            <p:nvPicPr>
              <p:cNvPr id="16" name="object 16"/>
              <p:cNvPicPr/>
              <p:nvPr/>
            </p:nvPicPr>
            <p:blipFill>
              <a:blip r:embed="rId5" cstate="print"/>
              <a:stretch>
                <a:fillRect/>
              </a:stretch>
            </p:blipFill>
            <p:spPr>
              <a:xfrm>
                <a:off x="2538310" y="8230514"/>
                <a:ext cx="185902" cy="187045"/>
              </a:xfrm>
              <a:prstGeom prst="rect">
                <a:avLst/>
              </a:prstGeom>
            </p:spPr>
          </p:pic>
          <p:sp>
            <p:nvSpPr>
              <p:cNvPr id="17" name="object 17"/>
              <p:cNvSpPr/>
              <p:nvPr/>
            </p:nvSpPr>
            <p:spPr>
              <a:xfrm>
                <a:off x="1633194" y="8321039"/>
                <a:ext cx="911225" cy="394335"/>
              </a:xfrm>
              <a:custGeom>
                <a:avLst/>
                <a:gdLst/>
                <a:ahLst/>
                <a:cxnLst/>
                <a:rect l="l" t="t" r="r" b="b"/>
                <a:pathLst>
                  <a:path w="911225" h="394334">
                    <a:moveTo>
                      <a:pt x="96774" y="383362"/>
                    </a:moveTo>
                    <a:lnTo>
                      <a:pt x="34302" y="383362"/>
                    </a:lnTo>
                    <a:lnTo>
                      <a:pt x="34302" y="389458"/>
                    </a:lnTo>
                    <a:lnTo>
                      <a:pt x="34302" y="394030"/>
                    </a:lnTo>
                    <a:lnTo>
                      <a:pt x="96774" y="394030"/>
                    </a:lnTo>
                    <a:lnTo>
                      <a:pt x="96774" y="383362"/>
                    </a:lnTo>
                    <a:close/>
                  </a:path>
                  <a:path w="911225" h="394334">
                    <a:moveTo>
                      <a:pt x="113538" y="359410"/>
                    </a:moveTo>
                    <a:lnTo>
                      <a:pt x="17538" y="359410"/>
                    </a:lnTo>
                    <a:lnTo>
                      <a:pt x="17538" y="364490"/>
                    </a:lnTo>
                    <a:lnTo>
                      <a:pt x="17538" y="368300"/>
                    </a:lnTo>
                    <a:lnTo>
                      <a:pt x="113538" y="368300"/>
                    </a:lnTo>
                    <a:lnTo>
                      <a:pt x="113538" y="364490"/>
                    </a:lnTo>
                    <a:lnTo>
                      <a:pt x="113538" y="359410"/>
                    </a:lnTo>
                    <a:close/>
                  </a:path>
                  <a:path w="911225" h="394334">
                    <a:moveTo>
                      <a:pt x="131064" y="337820"/>
                    </a:moveTo>
                    <a:lnTo>
                      <a:pt x="68580" y="337820"/>
                    </a:lnTo>
                    <a:lnTo>
                      <a:pt x="68580" y="134988"/>
                    </a:lnTo>
                    <a:lnTo>
                      <a:pt x="57924" y="134988"/>
                    </a:lnTo>
                    <a:lnTo>
                      <a:pt x="57924" y="337820"/>
                    </a:lnTo>
                    <a:lnTo>
                      <a:pt x="0" y="337820"/>
                    </a:lnTo>
                    <a:lnTo>
                      <a:pt x="0" y="341630"/>
                    </a:lnTo>
                    <a:lnTo>
                      <a:pt x="0" y="346710"/>
                    </a:lnTo>
                    <a:lnTo>
                      <a:pt x="131064" y="346710"/>
                    </a:lnTo>
                    <a:lnTo>
                      <a:pt x="131064" y="341630"/>
                    </a:lnTo>
                    <a:lnTo>
                      <a:pt x="131064" y="337820"/>
                    </a:lnTo>
                    <a:close/>
                  </a:path>
                  <a:path w="911225" h="394334">
                    <a:moveTo>
                      <a:pt x="911212" y="0"/>
                    </a:moveTo>
                    <a:lnTo>
                      <a:pt x="486092" y="0"/>
                    </a:lnTo>
                    <a:lnTo>
                      <a:pt x="486092" y="3810"/>
                    </a:lnTo>
                    <a:lnTo>
                      <a:pt x="486092" y="8890"/>
                    </a:lnTo>
                    <a:lnTo>
                      <a:pt x="911212" y="8890"/>
                    </a:lnTo>
                    <a:lnTo>
                      <a:pt x="911212" y="3810"/>
                    </a:lnTo>
                    <a:lnTo>
                      <a:pt x="911212" y="0"/>
                    </a:lnTo>
                    <a:close/>
                  </a:path>
                </a:pathLst>
              </a:custGeom>
              <a:solidFill>
                <a:srgbClr val="000000"/>
              </a:solidFill>
            </p:spPr>
            <p:txBody>
              <a:bodyPr wrap="square" lIns="0" tIns="0" rIns="0" bIns="0" rtlCol="0"/>
              <a:lstStyle/>
              <a:p>
                <a:endParaRPr/>
              </a:p>
            </p:txBody>
          </p:sp>
          <p:pic>
            <p:nvPicPr>
              <p:cNvPr id="18" name="object 18"/>
              <p:cNvPicPr/>
              <p:nvPr/>
            </p:nvPicPr>
            <p:blipFill>
              <a:blip r:embed="rId6" cstate="print"/>
              <a:stretch>
                <a:fillRect/>
              </a:stretch>
            </p:blipFill>
            <p:spPr>
              <a:xfrm>
                <a:off x="1663687" y="8194700"/>
                <a:ext cx="459409" cy="267423"/>
              </a:xfrm>
              <a:prstGeom prst="rect">
                <a:avLst/>
              </a:prstGeom>
            </p:spPr>
          </p:pic>
          <p:sp>
            <p:nvSpPr>
              <p:cNvPr id="19" name="object 19"/>
              <p:cNvSpPr/>
              <p:nvPr/>
            </p:nvSpPr>
            <p:spPr>
              <a:xfrm>
                <a:off x="1171511" y="8190128"/>
                <a:ext cx="451484" cy="267970"/>
              </a:xfrm>
              <a:custGeom>
                <a:avLst/>
                <a:gdLst/>
                <a:ahLst/>
                <a:cxnLst/>
                <a:rect l="l" t="t" r="r" b="b"/>
                <a:pathLst>
                  <a:path w="451484" h="267970">
                    <a:moveTo>
                      <a:pt x="451027" y="27432"/>
                    </a:moveTo>
                    <a:lnTo>
                      <a:pt x="449503" y="25908"/>
                    </a:lnTo>
                    <a:lnTo>
                      <a:pt x="447230" y="21336"/>
                    </a:lnTo>
                    <a:lnTo>
                      <a:pt x="447230" y="19050"/>
                    </a:lnTo>
                    <a:lnTo>
                      <a:pt x="444944" y="15240"/>
                    </a:lnTo>
                    <a:lnTo>
                      <a:pt x="440372" y="10668"/>
                    </a:lnTo>
                    <a:lnTo>
                      <a:pt x="436562" y="8382"/>
                    </a:lnTo>
                    <a:lnTo>
                      <a:pt x="434276" y="6096"/>
                    </a:lnTo>
                    <a:lnTo>
                      <a:pt x="429704" y="4572"/>
                    </a:lnTo>
                    <a:lnTo>
                      <a:pt x="425894" y="2286"/>
                    </a:lnTo>
                    <a:lnTo>
                      <a:pt x="423608" y="2286"/>
                    </a:lnTo>
                    <a:lnTo>
                      <a:pt x="419036" y="0"/>
                    </a:lnTo>
                    <a:lnTo>
                      <a:pt x="416750" y="10668"/>
                    </a:lnTo>
                    <a:lnTo>
                      <a:pt x="419036" y="10668"/>
                    </a:lnTo>
                    <a:lnTo>
                      <a:pt x="423608" y="12954"/>
                    </a:lnTo>
                    <a:lnTo>
                      <a:pt x="425894" y="12954"/>
                    </a:lnTo>
                    <a:lnTo>
                      <a:pt x="429704" y="15240"/>
                    </a:lnTo>
                    <a:lnTo>
                      <a:pt x="431990" y="16764"/>
                    </a:lnTo>
                    <a:lnTo>
                      <a:pt x="434276" y="16764"/>
                    </a:lnTo>
                    <a:lnTo>
                      <a:pt x="434276" y="19050"/>
                    </a:lnTo>
                    <a:lnTo>
                      <a:pt x="438848" y="23622"/>
                    </a:lnTo>
                    <a:lnTo>
                      <a:pt x="438848" y="25908"/>
                    </a:lnTo>
                    <a:lnTo>
                      <a:pt x="440372" y="27432"/>
                    </a:lnTo>
                    <a:lnTo>
                      <a:pt x="440372" y="32004"/>
                    </a:lnTo>
                    <a:lnTo>
                      <a:pt x="442658" y="34290"/>
                    </a:lnTo>
                    <a:lnTo>
                      <a:pt x="442658" y="40386"/>
                    </a:lnTo>
                    <a:lnTo>
                      <a:pt x="440372" y="42672"/>
                    </a:lnTo>
                    <a:lnTo>
                      <a:pt x="440372" y="47244"/>
                    </a:lnTo>
                    <a:lnTo>
                      <a:pt x="438848" y="49530"/>
                    </a:lnTo>
                    <a:lnTo>
                      <a:pt x="438848" y="51054"/>
                    </a:lnTo>
                    <a:lnTo>
                      <a:pt x="429704" y="60198"/>
                    </a:lnTo>
                    <a:lnTo>
                      <a:pt x="427418" y="60198"/>
                    </a:lnTo>
                    <a:lnTo>
                      <a:pt x="425894" y="61722"/>
                    </a:lnTo>
                    <a:lnTo>
                      <a:pt x="423608" y="61722"/>
                    </a:lnTo>
                    <a:lnTo>
                      <a:pt x="421322" y="64008"/>
                    </a:lnTo>
                    <a:lnTo>
                      <a:pt x="419036" y="64008"/>
                    </a:lnTo>
                    <a:lnTo>
                      <a:pt x="410654" y="64008"/>
                    </a:lnTo>
                    <a:lnTo>
                      <a:pt x="410654" y="74663"/>
                    </a:lnTo>
                    <a:lnTo>
                      <a:pt x="416750" y="74663"/>
                    </a:lnTo>
                    <a:lnTo>
                      <a:pt x="419036" y="74663"/>
                    </a:lnTo>
                    <a:lnTo>
                      <a:pt x="423608" y="74663"/>
                    </a:lnTo>
                    <a:lnTo>
                      <a:pt x="425894" y="76949"/>
                    </a:lnTo>
                    <a:lnTo>
                      <a:pt x="429704" y="79235"/>
                    </a:lnTo>
                    <a:lnTo>
                      <a:pt x="431990" y="79235"/>
                    </a:lnTo>
                    <a:lnTo>
                      <a:pt x="436562" y="83807"/>
                    </a:lnTo>
                    <a:lnTo>
                      <a:pt x="436562" y="85331"/>
                    </a:lnTo>
                    <a:lnTo>
                      <a:pt x="438848" y="87617"/>
                    </a:lnTo>
                    <a:lnTo>
                      <a:pt x="440372" y="89903"/>
                    </a:lnTo>
                    <a:lnTo>
                      <a:pt x="440372" y="94475"/>
                    </a:lnTo>
                    <a:lnTo>
                      <a:pt x="442658" y="95999"/>
                    </a:lnTo>
                    <a:lnTo>
                      <a:pt x="442658" y="105143"/>
                    </a:lnTo>
                    <a:lnTo>
                      <a:pt x="440372" y="107429"/>
                    </a:lnTo>
                    <a:lnTo>
                      <a:pt x="440372" y="111239"/>
                    </a:lnTo>
                    <a:lnTo>
                      <a:pt x="438848" y="113525"/>
                    </a:lnTo>
                    <a:lnTo>
                      <a:pt x="438848" y="115811"/>
                    </a:lnTo>
                    <a:lnTo>
                      <a:pt x="436562" y="118097"/>
                    </a:lnTo>
                    <a:lnTo>
                      <a:pt x="434276" y="119621"/>
                    </a:lnTo>
                    <a:lnTo>
                      <a:pt x="434276" y="121907"/>
                    </a:lnTo>
                    <a:lnTo>
                      <a:pt x="431990" y="124193"/>
                    </a:lnTo>
                    <a:lnTo>
                      <a:pt x="429704" y="124193"/>
                    </a:lnTo>
                    <a:lnTo>
                      <a:pt x="425894" y="126479"/>
                    </a:lnTo>
                    <a:lnTo>
                      <a:pt x="423608" y="126479"/>
                    </a:lnTo>
                    <a:lnTo>
                      <a:pt x="421322" y="128765"/>
                    </a:lnTo>
                    <a:lnTo>
                      <a:pt x="419036" y="128765"/>
                    </a:lnTo>
                    <a:lnTo>
                      <a:pt x="412940" y="128765"/>
                    </a:lnTo>
                    <a:lnTo>
                      <a:pt x="412940" y="128371"/>
                    </a:lnTo>
                    <a:lnTo>
                      <a:pt x="0" y="128371"/>
                    </a:lnTo>
                    <a:lnTo>
                      <a:pt x="0" y="134721"/>
                    </a:lnTo>
                    <a:lnTo>
                      <a:pt x="0" y="139801"/>
                    </a:lnTo>
                    <a:lnTo>
                      <a:pt x="412940" y="139801"/>
                    </a:lnTo>
                    <a:lnTo>
                      <a:pt x="412940" y="139433"/>
                    </a:lnTo>
                    <a:lnTo>
                      <a:pt x="416750" y="139433"/>
                    </a:lnTo>
                    <a:lnTo>
                      <a:pt x="419036" y="139433"/>
                    </a:lnTo>
                    <a:lnTo>
                      <a:pt x="421322" y="139433"/>
                    </a:lnTo>
                    <a:lnTo>
                      <a:pt x="423608" y="141719"/>
                    </a:lnTo>
                    <a:lnTo>
                      <a:pt x="425894" y="141719"/>
                    </a:lnTo>
                    <a:lnTo>
                      <a:pt x="429704" y="143243"/>
                    </a:lnTo>
                    <a:lnTo>
                      <a:pt x="431990" y="143243"/>
                    </a:lnTo>
                    <a:lnTo>
                      <a:pt x="436562" y="147815"/>
                    </a:lnTo>
                    <a:lnTo>
                      <a:pt x="436562" y="150101"/>
                    </a:lnTo>
                    <a:lnTo>
                      <a:pt x="440372" y="153898"/>
                    </a:lnTo>
                    <a:lnTo>
                      <a:pt x="440372" y="158470"/>
                    </a:lnTo>
                    <a:lnTo>
                      <a:pt x="442658" y="160756"/>
                    </a:lnTo>
                    <a:lnTo>
                      <a:pt x="442658" y="169138"/>
                    </a:lnTo>
                    <a:lnTo>
                      <a:pt x="440372" y="171424"/>
                    </a:lnTo>
                    <a:lnTo>
                      <a:pt x="440372" y="175996"/>
                    </a:lnTo>
                    <a:lnTo>
                      <a:pt x="438848" y="177520"/>
                    </a:lnTo>
                    <a:lnTo>
                      <a:pt x="438848" y="179806"/>
                    </a:lnTo>
                    <a:lnTo>
                      <a:pt x="434276" y="184378"/>
                    </a:lnTo>
                    <a:lnTo>
                      <a:pt x="434276" y="186664"/>
                    </a:lnTo>
                    <a:lnTo>
                      <a:pt x="431990" y="188188"/>
                    </a:lnTo>
                    <a:lnTo>
                      <a:pt x="429704" y="188188"/>
                    </a:lnTo>
                    <a:lnTo>
                      <a:pt x="425894" y="190474"/>
                    </a:lnTo>
                    <a:lnTo>
                      <a:pt x="423608" y="190474"/>
                    </a:lnTo>
                    <a:lnTo>
                      <a:pt x="421322" y="192760"/>
                    </a:lnTo>
                    <a:lnTo>
                      <a:pt x="419036" y="192760"/>
                    </a:lnTo>
                    <a:lnTo>
                      <a:pt x="410654" y="192760"/>
                    </a:lnTo>
                    <a:lnTo>
                      <a:pt x="410654" y="203428"/>
                    </a:lnTo>
                    <a:lnTo>
                      <a:pt x="416750" y="203428"/>
                    </a:lnTo>
                    <a:lnTo>
                      <a:pt x="419036" y="203428"/>
                    </a:lnTo>
                    <a:lnTo>
                      <a:pt x="421322" y="203428"/>
                    </a:lnTo>
                    <a:lnTo>
                      <a:pt x="423608" y="205714"/>
                    </a:lnTo>
                    <a:lnTo>
                      <a:pt x="427418" y="205714"/>
                    </a:lnTo>
                    <a:lnTo>
                      <a:pt x="429704" y="208013"/>
                    </a:lnTo>
                    <a:lnTo>
                      <a:pt x="431990" y="208013"/>
                    </a:lnTo>
                    <a:lnTo>
                      <a:pt x="434276" y="210286"/>
                    </a:lnTo>
                    <a:lnTo>
                      <a:pt x="436562" y="211810"/>
                    </a:lnTo>
                    <a:lnTo>
                      <a:pt x="438848" y="214096"/>
                    </a:lnTo>
                    <a:lnTo>
                      <a:pt x="438848" y="216382"/>
                    </a:lnTo>
                    <a:lnTo>
                      <a:pt x="440372" y="218681"/>
                    </a:lnTo>
                    <a:lnTo>
                      <a:pt x="440372" y="220954"/>
                    </a:lnTo>
                    <a:lnTo>
                      <a:pt x="442658" y="222478"/>
                    </a:lnTo>
                    <a:lnTo>
                      <a:pt x="442658" y="235419"/>
                    </a:lnTo>
                    <a:lnTo>
                      <a:pt x="440372" y="237718"/>
                    </a:lnTo>
                    <a:lnTo>
                      <a:pt x="440372" y="242277"/>
                    </a:lnTo>
                    <a:lnTo>
                      <a:pt x="438848" y="244563"/>
                    </a:lnTo>
                    <a:lnTo>
                      <a:pt x="436562" y="246087"/>
                    </a:lnTo>
                    <a:lnTo>
                      <a:pt x="436562" y="248373"/>
                    </a:lnTo>
                    <a:lnTo>
                      <a:pt x="431990" y="252945"/>
                    </a:lnTo>
                    <a:lnTo>
                      <a:pt x="429704" y="252945"/>
                    </a:lnTo>
                    <a:lnTo>
                      <a:pt x="427418" y="255231"/>
                    </a:lnTo>
                    <a:lnTo>
                      <a:pt x="423608" y="255231"/>
                    </a:lnTo>
                    <a:lnTo>
                      <a:pt x="421322" y="256755"/>
                    </a:lnTo>
                    <a:lnTo>
                      <a:pt x="410654" y="256755"/>
                    </a:lnTo>
                    <a:lnTo>
                      <a:pt x="410654" y="267423"/>
                    </a:lnTo>
                    <a:lnTo>
                      <a:pt x="419036" y="267423"/>
                    </a:lnTo>
                    <a:lnTo>
                      <a:pt x="423608" y="265899"/>
                    </a:lnTo>
                    <a:lnTo>
                      <a:pt x="427418" y="265899"/>
                    </a:lnTo>
                    <a:lnTo>
                      <a:pt x="431990" y="263613"/>
                    </a:lnTo>
                    <a:lnTo>
                      <a:pt x="436562" y="259041"/>
                    </a:lnTo>
                    <a:lnTo>
                      <a:pt x="440372" y="256755"/>
                    </a:lnTo>
                    <a:lnTo>
                      <a:pt x="442658" y="255231"/>
                    </a:lnTo>
                    <a:lnTo>
                      <a:pt x="444944" y="252945"/>
                    </a:lnTo>
                    <a:lnTo>
                      <a:pt x="447230" y="248373"/>
                    </a:lnTo>
                    <a:lnTo>
                      <a:pt x="449503" y="246087"/>
                    </a:lnTo>
                    <a:lnTo>
                      <a:pt x="449503" y="244563"/>
                    </a:lnTo>
                    <a:lnTo>
                      <a:pt x="451027" y="239991"/>
                    </a:lnTo>
                    <a:lnTo>
                      <a:pt x="451027" y="220954"/>
                    </a:lnTo>
                    <a:lnTo>
                      <a:pt x="449503" y="218681"/>
                    </a:lnTo>
                    <a:lnTo>
                      <a:pt x="449503" y="214096"/>
                    </a:lnTo>
                    <a:lnTo>
                      <a:pt x="447230" y="211810"/>
                    </a:lnTo>
                    <a:lnTo>
                      <a:pt x="444944" y="208013"/>
                    </a:lnTo>
                    <a:lnTo>
                      <a:pt x="440372" y="203428"/>
                    </a:lnTo>
                    <a:lnTo>
                      <a:pt x="438848" y="201142"/>
                    </a:lnTo>
                    <a:lnTo>
                      <a:pt x="434276" y="198856"/>
                    </a:lnTo>
                    <a:lnTo>
                      <a:pt x="432752" y="197840"/>
                    </a:lnTo>
                    <a:lnTo>
                      <a:pt x="434276" y="197332"/>
                    </a:lnTo>
                    <a:lnTo>
                      <a:pt x="436562" y="195046"/>
                    </a:lnTo>
                    <a:lnTo>
                      <a:pt x="440372" y="192760"/>
                    </a:lnTo>
                    <a:lnTo>
                      <a:pt x="444944" y="188188"/>
                    </a:lnTo>
                    <a:lnTo>
                      <a:pt x="447230" y="184378"/>
                    </a:lnTo>
                    <a:lnTo>
                      <a:pt x="447230" y="182092"/>
                    </a:lnTo>
                    <a:lnTo>
                      <a:pt x="449503" y="179806"/>
                    </a:lnTo>
                    <a:lnTo>
                      <a:pt x="449503" y="175996"/>
                    </a:lnTo>
                    <a:lnTo>
                      <a:pt x="451027" y="173710"/>
                    </a:lnTo>
                    <a:lnTo>
                      <a:pt x="451027" y="156184"/>
                    </a:lnTo>
                    <a:lnTo>
                      <a:pt x="449503" y="153898"/>
                    </a:lnTo>
                    <a:lnTo>
                      <a:pt x="449503" y="150101"/>
                    </a:lnTo>
                    <a:lnTo>
                      <a:pt x="447230" y="147815"/>
                    </a:lnTo>
                    <a:lnTo>
                      <a:pt x="444944" y="143243"/>
                    </a:lnTo>
                    <a:lnTo>
                      <a:pt x="442658" y="141719"/>
                    </a:lnTo>
                    <a:lnTo>
                      <a:pt x="440372" y="139433"/>
                    </a:lnTo>
                    <a:lnTo>
                      <a:pt x="436562" y="137147"/>
                    </a:lnTo>
                    <a:lnTo>
                      <a:pt x="434276" y="134861"/>
                    </a:lnTo>
                    <a:lnTo>
                      <a:pt x="431990" y="133718"/>
                    </a:lnTo>
                    <a:lnTo>
                      <a:pt x="434276" y="132575"/>
                    </a:lnTo>
                    <a:lnTo>
                      <a:pt x="436562" y="130289"/>
                    </a:lnTo>
                    <a:lnTo>
                      <a:pt x="440372" y="128765"/>
                    </a:lnTo>
                    <a:lnTo>
                      <a:pt x="444944" y="124193"/>
                    </a:lnTo>
                    <a:lnTo>
                      <a:pt x="447230" y="119621"/>
                    </a:lnTo>
                    <a:lnTo>
                      <a:pt x="447230" y="118097"/>
                    </a:lnTo>
                    <a:lnTo>
                      <a:pt x="449503" y="115811"/>
                    </a:lnTo>
                    <a:lnTo>
                      <a:pt x="449503" y="111239"/>
                    </a:lnTo>
                    <a:lnTo>
                      <a:pt x="451027" y="108953"/>
                    </a:lnTo>
                    <a:lnTo>
                      <a:pt x="451027" y="92189"/>
                    </a:lnTo>
                    <a:lnTo>
                      <a:pt x="449503" y="87617"/>
                    </a:lnTo>
                    <a:lnTo>
                      <a:pt x="449503" y="85331"/>
                    </a:lnTo>
                    <a:lnTo>
                      <a:pt x="447230" y="83807"/>
                    </a:lnTo>
                    <a:lnTo>
                      <a:pt x="444944" y="79235"/>
                    </a:lnTo>
                    <a:lnTo>
                      <a:pt x="440372" y="74663"/>
                    </a:lnTo>
                    <a:lnTo>
                      <a:pt x="436562" y="73139"/>
                    </a:lnTo>
                    <a:lnTo>
                      <a:pt x="434276" y="70866"/>
                    </a:lnTo>
                    <a:lnTo>
                      <a:pt x="431990" y="69723"/>
                    </a:lnTo>
                    <a:lnTo>
                      <a:pt x="434276" y="68580"/>
                    </a:lnTo>
                    <a:lnTo>
                      <a:pt x="438848" y="64008"/>
                    </a:lnTo>
                    <a:lnTo>
                      <a:pt x="442658" y="61722"/>
                    </a:lnTo>
                    <a:lnTo>
                      <a:pt x="444944" y="60198"/>
                    </a:lnTo>
                    <a:lnTo>
                      <a:pt x="444944" y="55626"/>
                    </a:lnTo>
                    <a:lnTo>
                      <a:pt x="449503" y="51054"/>
                    </a:lnTo>
                    <a:lnTo>
                      <a:pt x="449503" y="47244"/>
                    </a:lnTo>
                    <a:lnTo>
                      <a:pt x="451027" y="44958"/>
                    </a:lnTo>
                    <a:lnTo>
                      <a:pt x="451027" y="27432"/>
                    </a:lnTo>
                    <a:close/>
                  </a:path>
                </a:pathLst>
              </a:custGeom>
              <a:solidFill>
                <a:srgbClr val="000000"/>
              </a:solidFill>
            </p:spPr>
            <p:txBody>
              <a:bodyPr wrap="square" lIns="0" tIns="0" rIns="0" bIns="0" rtlCol="0"/>
              <a:lstStyle/>
              <a:p>
                <a:endParaRPr/>
              </a:p>
            </p:txBody>
          </p:sp>
          <p:pic>
            <p:nvPicPr>
              <p:cNvPr id="20" name="object 20"/>
              <p:cNvPicPr/>
              <p:nvPr/>
            </p:nvPicPr>
            <p:blipFill>
              <a:blip r:embed="rId7" cstate="print"/>
              <a:stretch>
                <a:fillRect/>
              </a:stretch>
            </p:blipFill>
            <p:spPr>
              <a:xfrm>
                <a:off x="1002385" y="8235086"/>
                <a:ext cx="173697" cy="173710"/>
              </a:xfrm>
              <a:prstGeom prst="rect">
                <a:avLst/>
              </a:prstGeom>
            </p:spPr>
          </p:pic>
          <p:sp>
            <p:nvSpPr>
              <p:cNvPr id="21" name="object 21"/>
              <p:cNvSpPr/>
              <p:nvPr/>
            </p:nvSpPr>
            <p:spPr>
              <a:xfrm>
                <a:off x="904100" y="7159320"/>
                <a:ext cx="509270" cy="450850"/>
              </a:xfrm>
              <a:custGeom>
                <a:avLst/>
                <a:gdLst/>
                <a:ahLst/>
                <a:cxnLst/>
                <a:rect l="l" t="t" r="r" b="b"/>
                <a:pathLst>
                  <a:path w="509269" h="450850">
                    <a:moveTo>
                      <a:pt x="10668" y="390080"/>
                    </a:moveTo>
                    <a:lnTo>
                      <a:pt x="0" y="390080"/>
                    </a:lnTo>
                    <a:lnTo>
                      <a:pt x="0" y="439597"/>
                    </a:lnTo>
                    <a:lnTo>
                      <a:pt x="10668" y="439597"/>
                    </a:lnTo>
                    <a:lnTo>
                      <a:pt x="10668" y="390080"/>
                    </a:lnTo>
                    <a:close/>
                  </a:path>
                  <a:path w="509269" h="450850">
                    <a:moveTo>
                      <a:pt x="10668" y="294081"/>
                    </a:moveTo>
                    <a:lnTo>
                      <a:pt x="0" y="294081"/>
                    </a:lnTo>
                    <a:lnTo>
                      <a:pt x="0" y="342836"/>
                    </a:lnTo>
                    <a:lnTo>
                      <a:pt x="10668" y="342836"/>
                    </a:lnTo>
                    <a:lnTo>
                      <a:pt x="10668" y="294081"/>
                    </a:lnTo>
                    <a:close/>
                  </a:path>
                  <a:path w="509269" h="450850">
                    <a:moveTo>
                      <a:pt x="10668" y="197319"/>
                    </a:moveTo>
                    <a:lnTo>
                      <a:pt x="0" y="197319"/>
                    </a:lnTo>
                    <a:lnTo>
                      <a:pt x="0" y="246837"/>
                    </a:lnTo>
                    <a:lnTo>
                      <a:pt x="10668" y="246837"/>
                    </a:lnTo>
                    <a:lnTo>
                      <a:pt x="10668" y="197319"/>
                    </a:lnTo>
                    <a:close/>
                  </a:path>
                  <a:path w="509269" h="450850">
                    <a:moveTo>
                      <a:pt x="10668" y="100571"/>
                    </a:moveTo>
                    <a:lnTo>
                      <a:pt x="0" y="100571"/>
                    </a:lnTo>
                    <a:lnTo>
                      <a:pt x="0" y="150088"/>
                    </a:lnTo>
                    <a:lnTo>
                      <a:pt x="10668" y="150088"/>
                    </a:lnTo>
                    <a:lnTo>
                      <a:pt x="10668" y="100571"/>
                    </a:lnTo>
                    <a:close/>
                  </a:path>
                  <a:path w="509269" h="450850">
                    <a:moveTo>
                      <a:pt x="53327" y="0"/>
                    </a:moveTo>
                    <a:lnTo>
                      <a:pt x="6858" y="0"/>
                    </a:lnTo>
                    <a:lnTo>
                      <a:pt x="6858" y="4572"/>
                    </a:lnTo>
                    <a:lnTo>
                      <a:pt x="0" y="4572"/>
                    </a:lnTo>
                    <a:lnTo>
                      <a:pt x="0" y="54089"/>
                    </a:lnTo>
                    <a:lnTo>
                      <a:pt x="10668" y="54089"/>
                    </a:lnTo>
                    <a:lnTo>
                      <a:pt x="10668" y="10668"/>
                    </a:lnTo>
                    <a:lnTo>
                      <a:pt x="53327" y="10668"/>
                    </a:lnTo>
                    <a:lnTo>
                      <a:pt x="53327" y="0"/>
                    </a:lnTo>
                    <a:close/>
                  </a:path>
                  <a:path w="509269" h="450850">
                    <a:moveTo>
                      <a:pt x="95986" y="439597"/>
                    </a:moveTo>
                    <a:lnTo>
                      <a:pt x="47231" y="439597"/>
                    </a:lnTo>
                    <a:lnTo>
                      <a:pt x="47231" y="450265"/>
                    </a:lnTo>
                    <a:lnTo>
                      <a:pt x="95986" y="450265"/>
                    </a:lnTo>
                    <a:lnTo>
                      <a:pt x="95986" y="439597"/>
                    </a:lnTo>
                    <a:close/>
                  </a:path>
                  <a:path w="509269" h="450850">
                    <a:moveTo>
                      <a:pt x="192747" y="439597"/>
                    </a:moveTo>
                    <a:lnTo>
                      <a:pt x="143230" y="439597"/>
                    </a:lnTo>
                    <a:lnTo>
                      <a:pt x="143230" y="450265"/>
                    </a:lnTo>
                    <a:lnTo>
                      <a:pt x="192747" y="450265"/>
                    </a:lnTo>
                    <a:lnTo>
                      <a:pt x="192747" y="439597"/>
                    </a:lnTo>
                    <a:close/>
                  </a:path>
                  <a:path w="509269" h="450850">
                    <a:moveTo>
                      <a:pt x="288747" y="439597"/>
                    </a:moveTo>
                    <a:lnTo>
                      <a:pt x="239991" y="439597"/>
                    </a:lnTo>
                    <a:lnTo>
                      <a:pt x="239991" y="450265"/>
                    </a:lnTo>
                    <a:lnTo>
                      <a:pt x="288747" y="450265"/>
                    </a:lnTo>
                    <a:lnTo>
                      <a:pt x="288747" y="439597"/>
                    </a:lnTo>
                    <a:close/>
                  </a:path>
                  <a:path w="509269" h="450850">
                    <a:moveTo>
                      <a:pt x="384733" y="439597"/>
                    </a:moveTo>
                    <a:lnTo>
                      <a:pt x="335978" y="439597"/>
                    </a:lnTo>
                    <a:lnTo>
                      <a:pt x="335978" y="450265"/>
                    </a:lnTo>
                    <a:lnTo>
                      <a:pt x="384733" y="450265"/>
                    </a:lnTo>
                    <a:lnTo>
                      <a:pt x="384733" y="439597"/>
                    </a:lnTo>
                    <a:close/>
                  </a:path>
                  <a:path w="509269" h="450850">
                    <a:moveTo>
                      <a:pt x="481495" y="439597"/>
                    </a:moveTo>
                    <a:lnTo>
                      <a:pt x="431977" y="439597"/>
                    </a:lnTo>
                    <a:lnTo>
                      <a:pt x="431977" y="450265"/>
                    </a:lnTo>
                    <a:lnTo>
                      <a:pt x="481495" y="450265"/>
                    </a:lnTo>
                    <a:lnTo>
                      <a:pt x="481495" y="439597"/>
                    </a:lnTo>
                    <a:close/>
                  </a:path>
                  <a:path w="509269" h="450850">
                    <a:moveTo>
                      <a:pt x="508927" y="373316"/>
                    </a:moveTo>
                    <a:lnTo>
                      <a:pt x="500545" y="373316"/>
                    </a:lnTo>
                    <a:lnTo>
                      <a:pt x="500545" y="419785"/>
                    </a:lnTo>
                    <a:lnTo>
                      <a:pt x="508927" y="419785"/>
                    </a:lnTo>
                    <a:lnTo>
                      <a:pt x="508927" y="373316"/>
                    </a:lnTo>
                    <a:close/>
                  </a:path>
                  <a:path w="509269" h="450850">
                    <a:moveTo>
                      <a:pt x="508927" y="276555"/>
                    </a:moveTo>
                    <a:lnTo>
                      <a:pt x="500545" y="276555"/>
                    </a:lnTo>
                    <a:lnTo>
                      <a:pt x="500545" y="323786"/>
                    </a:lnTo>
                    <a:lnTo>
                      <a:pt x="508927" y="323786"/>
                    </a:lnTo>
                    <a:lnTo>
                      <a:pt x="508927" y="276555"/>
                    </a:lnTo>
                    <a:close/>
                  </a:path>
                  <a:path w="509269" h="450850">
                    <a:moveTo>
                      <a:pt x="508927" y="179806"/>
                    </a:moveTo>
                    <a:lnTo>
                      <a:pt x="500545" y="179806"/>
                    </a:lnTo>
                    <a:lnTo>
                      <a:pt x="500545" y="227037"/>
                    </a:lnTo>
                    <a:lnTo>
                      <a:pt x="508927" y="227037"/>
                    </a:lnTo>
                    <a:lnTo>
                      <a:pt x="508927" y="179806"/>
                    </a:lnTo>
                    <a:close/>
                  </a:path>
                  <a:path w="509269" h="450850">
                    <a:moveTo>
                      <a:pt x="508927" y="83807"/>
                    </a:moveTo>
                    <a:lnTo>
                      <a:pt x="500545" y="83807"/>
                    </a:lnTo>
                    <a:lnTo>
                      <a:pt x="500545" y="131038"/>
                    </a:lnTo>
                    <a:lnTo>
                      <a:pt x="508927" y="131038"/>
                    </a:lnTo>
                    <a:lnTo>
                      <a:pt x="508927" y="83807"/>
                    </a:lnTo>
                    <a:close/>
                  </a:path>
                  <a:path w="509269" h="450850">
                    <a:moveTo>
                      <a:pt x="508927" y="0"/>
                    </a:moveTo>
                    <a:lnTo>
                      <a:pt x="505117" y="0"/>
                    </a:lnTo>
                    <a:lnTo>
                      <a:pt x="487591" y="0"/>
                    </a:lnTo>
                    <a:lnTo>
                      <a:pt x="487591" y="10668"/>
                    </a:lnTo>
                    <a:lnTo>
                      <a:pt x="500545" y="10668"/>
                    </a:lnTo>
                    <a:lnTo>
                      <a:pt x="500545" y="34302"/>
                    </a:lnTo>
                    <a:lnTo>
                      <a:pt x="508927" y="34302"/>
                    </a:lnTo>
                    <a:lnTo>
                      <a:pt x="508927" y="4572"/>
                    </a:lnTo>
                    <a:lnTo>
                      <a:pt x="508927" y="0"/>
                    </a:lnTo>
                    <a:close/>
                  </a:path>
                </a:pathLst>
              </a:custGeom>
              <a:solidFill>
                <a:srgbClr val="000000"/>
              </a:solidFill>
            </p:spPr>
            <p:txBody>
              <a:bodyPr wrap="square" lIns="0" tIns="0" rIns="0" bIns="0" rtlCol="0"/>
              <a:lstStyle/>
              <a:p>
                <a:endParaRPr/>
              </a:p>
            </p:txBody>
          </p:sp>
          <p:pic>
            <p:nvPicPr>
              <p:cNvPr id="22" name="object 22"/>
              <p:cNvPicPr/>
              <p:nvPr/>
            </p:nvPicPr>
            <p:blipFill>
              <a:blip r:embed="rId8" cstate="print"/>
              <a:stretch>
                <a:fillRect/>
              </a:stretch>
            </p:blipFill>
            <p:spPr>
              <a:xfrm>
                <a:off x="1002385" y="7294168"/>
                <a:ext cx="173697" cy="173710"/>
              </a:xfrm>
              <a:prstGeom prst="rect">
                <a:avLst/>
              </a:prstGeom>
            </p:spPr>
          </p:pic>
          <p:sp>
            <p:nvSpPr>
              <p:cNvPr id="23" name="object 23"/>
              <p:cNvSpPr/>
              <p:nvPr/>
            </p:nvSpPr>
            <p:spPr>
              <a:xfrm>
                <a:off x="1171511" y="7249223"/>
                <a:ext cx="951865" cy="521334"/>
              </a:xfrm>
              <a:custGeom>
                <a:avLst/>
                <a:gdLst/>
                <a:ahLst/>
                <a:cxnLst/>
                <a:rect l="l" t="t" r="r" b="b"/>
                <a:pathLst>
                  <a:path w="951864" h="521334">
                    <a:moveTo>
                      <a:pt x="451027" y="28181"/>
                    </a:moveTo>
                    <a:lnTo>
                      <a:pt x="449503" y="25895"/>
                    </a:lnTo>
                    <a:lnTo>
                      <a:pt x="447230" y="21336"/>
                    </a:lnTo>
                    <a:lnTo>
                      <a:pt x="447230" y="19812"/>
                    </a:lnTo>
                    <a:lnTo>
                      <a:pt x="444944" y="15240"/>
                    </a:lnTo>
                    <a:lnTo>
                      <a:pt x="440372" y="10668"/>
                    </a:lnTo>
                    <a:lnTo>
                      <a:pt x="436562" y="9144"/>
                    </a:lnTo>
                    <a:lnTo>
                      <a:pt x="434276" y="6858"/>
                    </a:lnTo>
                    <a:lnTo>
                      <a:pt x="429704" y="4572"/>
                    </a:lnTo>
                    <a:lnTo>
                      <a:pt x="425894" y="2286"/>
                    </a:lnTo>
                    <a:lnTo>
                      <a:pt x="423608" y="2286"/>
                    </a:lnTo>
                    <a:lnTo>
                      <a:pt x="419036" y="0"/>
                    </a:lnTo>
                    <a:lnTo>
                      <a:pt x="416750" y="10668"/>
                    </a:lnTo>
                    <a:lnTo>
                      <a:pt x="419036" y="10668"/>
                    </a:lnTo>
                    <a:lnTo>
                      <a:pt x="423608" y="12954"/>
                    </a:lnTo>
                    <a:lnTo>
                      <a:pt x="425894" y="12954"/>
                    </a:lnTo>
                    <a:lnTo>
                      <a:pt x="429704" y="15240"/>
                    </a:lnTo>
                    <a:lnTo>
                      <a:pt x="431990" y="15240"/>
                    </a:lnTo>
                    <a:lnTo>
                      <a:pt x="434276" y="17526"/>
                    </a:lnTo>
                    <a:lnTo>
                      <a:pt x="434276" y="19812"/>
                    </a:lnTo>
                    <a:lnTo>
                      <a:pt x="436562" y="21336"/>
                    </a:lnTo>
                    <a:lnTo>
                      <a:pt x="438848" y="23622"/>
                    </a:lnTo>
                    <a:lnTo>
                      <a:pt x="438848" y="25895"/>
                    </a:lnTo>
                    <a:lnTo>
                      <a:pt x="440372" y="28181"/>
                    </a:lnTo>
                    <a:lnTo>
                      <a:pt x="440372" y="32753"/>
                    </a:lnTo>
                    <a:lnTo>
                      <a:pt x="442658" y="34277"/>
                    </a:lnTo>
                    <a:lnTo>
                      <a:pt x="442658" y="41135"/>
                    </a:lnTo>
                    <a:lnTo>
                      <a:pt x="440372" y="43421"/>
                    </a:lnTo>
                    <a:lnTo>
                      <a:pt x="440372" y="47231"/>
                    </a:lnTo>
                    <a:lnTo>
                      <a:pt x="438848" y="49517"/>
                    </a:lnTo>
                    <a:lnTo>
                      <a:pt x="438848" y="51803"/>
                    </a:lnTo>
                    <a:lnTo>
                      <a:pt x="436562" y="54089"/>
                    </a:lnTo>
                    <a:lnTo>
                      <a:pt x="434276" y="55613"/>
                    </a:lnTo>
                    <a:lnTo>
                      <a:pt x="429704" y="60185"/>
                    </a:lnTo>
                    <a:lnTo>
                      <a:pt x="427418" y="60185"/>
                    </a:lnTo>
                    <a:lnTo>
                      <a:pt x="425894" y="62471"/>
                    </a:lnTo>
                    <a:lnTo>
                      <a:pt x="423608" y="62471"/>
                    </a:lnTo>
                    <a:lnTo>
                      <a:pt x="421322" y="64757"/>
                    </a:lnTo>
                    <a:lnTo>
                      <a:pt x="419036" y="64757"/>
                    </a:lnTo>
                    <a:lnTo>
                      <a:pt x="410654" y="64757"/>
                    </a:lnTo>
                    <a:lnTo>
                      <a:pt x="410654" y="75425"/>
                    </a:lnTo>
                    <a:lnTo>
                      <a:pt x="416750" y="75425"/>
                    </a:lnTo>
                    <a:lnTo>
                      <a:pt x="419036" y="75425"/>
                    </a:lnTo>
                    <a:lnTo>
                      <a:pt x="423608" y="75425"/>
                    </a:lnTo>
                    <a:lnTo>
                      <a:pt x="425894" y="77711"/>
                    </a:lnTo>
                    <a:lnTo>
                      <a:pt x="429704" y="79235"/>
                    </a:lnTo>
                    <a:lnTo>
                      <a:pt x="431990" y="79235"/>
                    </a:lnTo>
                    <a:lnTo>
                      <a:pt x="436562" y="83807"/>
                    </a:lnTo>
                    <a:lnTo>
                      <a:pt x="436562" y="86093"/>
                    </a:lnTo>
                    <a:lnTo>
                      <a:pt x="440372" y="89903"/>
                    </a:lnTo>
                    <a:lnTo>
                      <a:pt x="440372" y="94475"/>
                    </a:lnTo>
                    <a:lnTo>
                      <a:pt x="442658" y="96761"/>
                    </a:lnTo>
                    <a:lnTo>
                      <a:pt x="442658" y="105130"/>
                    </a:lnTo>
                    <a:lnTo>
                      <a:pt x="440372" y="107416"/>
                    </a:lnTo>
                    <a:lnTo>
                      <a:pt x="440372" y="111988"/>
                    </a:lnTo>
                    <a:lnTo>
                      <a:pt x="438848" y="113512"/>
                    </a:lnTo>
                    <a:lnTo>
                      <a:pt x="438848" y="115798"/>
                    </a:lnTo>
                    <a:lnTo>
                      <a:pt x="434276" y="120370"/>
                    </a:lnTo>
                    <a:lnTo>
                      <a:pt x="434276" y="122656"/>
                    </a:lnTo>
                    <a:lnTo>
                      <a:pt x="431990" y="122656"/>
                    </a:lnTo>
                    <a:lnTo>
                      <a:pt x="429704" y="124180"/>
                    </a:lnTo>
                    <a:lnTo>
                      <a:pt x="425894" y="126466"/>
                    </a:lnTo>
                    <a:lnTo>
                      <a:pt x="423608" y="126466"/>
                    </a:lnTo>
                    <a:lnTo>
                      <a:pt x="421322" y="128752"/>
                    </a:lnTo>
                    <a:lnTo>
                      <a:pt x="419036" y="128752"/>
                    </a:lnTo>
                    <a:lnTo>
                      <a:pt x="412940" y="128752"/>
                    </a:lnTo>
                    <a:lnTo>
                      <a:pt x="412940" y="128206"/>
                    </a:lnTo>
                    <a:lnTo>
                      <a:pt x="0" y="128206"/>
                    </a:lnTo>
                    <a:lnTo>
                      <a:pt x="0" y="135826"/>
                    </a:lnTo>
                    <a:lnTo>
                      <a:pt x="0" y="139636"/>
                    </a:lnTo>
                    <a:lnTo>
                      <a:pt x="412940" y="139636"/>
                    </a:lnTo>
                    <a:lnTo>
                      <a:pt x="412940" y="139420"/>
                    </a:lnTo>
                    <a:lnTo>
                      <a:pt x="415226" y="139420"/>
                    </a:lnTo>
                    <a:lnTo>
                      <a:pt x="416966" y="138379"/>
                    </a:lnTo>
                    <a:lnTo>
                      <a:pt x="416750" y="139420"/>
                    </a:lnTo>
                    <a:lnTo>
                      <a:pt x="423608" y="139420"/>
                    </a:lnTo>
                    <a:lnTo>
                      <a:pt x="425894" y="141706"/>
                    </a:lnTo>
                    <a:lnTo>
                      <a:pt x="429704" y="143992"/>
                    </a:lnTo>
                    <a:lnTo>
                      <a:pt x="431990" y="143992"/>
                    </a:lnTo>
                    <a:lnTo>
                      <a:pt x="434276" y="146278"/>
                    </a:lnTo>
                    <a:lnTo>
                      <a:pt x="436562" y="147802"/>
                    </a:lnTo>
                    <a:lnTo>
                      <a:pt x="436562" y="150088"/>
                    </a:lnTo>
                    <a:lnTo>
                      <a:pt x="438848" y="152374"/>
                    </a:lnTo>
                    <a:lnTo>
                      <a:pt x="440372" y="154660"/>
                    </a:lnTo>
                    <a:lnTo>
                      <a:pt x="440372" y="158470"/>
                    </a:lnTo>
                    <a:lnTo>
                      <a:pt x="442658" y="160756"/>
                    </a:lnTo>
                    <a:lnTo>
                      <a:pt x="442658" y="169900"/>
                    </a:lnTo>
                    <a:lnTo>
                      <a:pt x="440372" y="171424"/>
                    </a:lnTo>
                    <a:lnTo>
                      <a:pt x="440372" y="175996"/>
                    </a:lnTo>
                    <a:lnTo>
                      <a:pt x="438848" y="178282"/>
                    </a:lnTo>
                    <a:lnTo>
                      <a:pt x="438848" y="180555"/>
                    </a:lnTo>
                    <a:lnTo>
                      <a:pt x="436562" y="182079"/>
                    </a:lnTo>
                    <a:lnTo>
                      <a:pt x="434276" y="184365"/>
                    </a:lnTo>
                    <a:lnTo>
                      <a:pt x="434276" y="186651"/>
                    </a:lnTo>
                    <a:lnTo>
                      <a:pt x="431990" y="188937"/>
                    </a:lnTo>
                    <a:lnTo>
                      <a:pt x="429704" y="188937"/>
                    </a:lnTo>
                    <a:lnTo>
                      <a:pt x="425894" y="191223"/>
                    </a:lnTo>
                    <a:lnTo>
                      <a:pt x="423608" y="191223"/>
                    </a:lnTo>
                    <a:lnTo>
                      <a:pt x="421322" y="192747"/>
                    </a:lnTo>
                    <a:lnTo>
                      <a:pt x="419036" y="192747"/>
                    </a:lnTo>
                    <a:lnTo>
                      <a:pt x="410654" y="192747"/>
                    </a:lnTo>
                    <a:lnTo>
                      <a:pt x="410654" y="204177"/>
                    </a:lnTo>
                    <a:lnTo>
                      <a:pt x="416750" y="204177"/>
                    </a:lnTo>
                    <a:lnTo>
                      <a:pt x="419036" y="204177"/>
                    </a:lnTo>
                    <a:lnTo>
                      <a:pt x="423608" y="204177"/>
                    </a:lnTo>
                    <a:lnTo>
                      <a:pt x="427418" y="205701"/>
                    </a:lnTo>
                    <a:lnTo>
                      <a:pt x="429704" y="207987"/>
                    </a:lnTo>
                    <a:lnTo>
                      <a:pt x="431990" y="207987"/>
                    </a:lnTo>
                    <a:lnTo>
                      <a:pt x="438848" y="214845"/>
                    </a:lnTo>
                    <a:lnTo>
                      <a:pt x="438848" y="216369"/>
                    </a:lnTo>
                    <a:lnTo>
                      <a:pt x="440372" y="218655"/>
                    </a:lnTo>
                    <a:lnTo>
                      <a:pt x="440372" y="220941"/>
                    </a:lnTo>
                    <a:lnTo>
                      <a:pt x="442658" y="223227"/>
                    </a:lnTo>
                    <a:lnTo>
                      <a:pt x="442658" y="236181"/>
                    </a:lnTo>
                    <a:lnTo>
                      <a:pt x="440372" y="238467"/>
                    </a:lnTo>
                    <a:lnTo>
                      <a:pt x="440372" y="242277"/>
                    </a:lnTo>
                    <a:lnTo>
                      <a:pt x="438848" y="244563"/>
                    </a:lnTo>
                    <a:lnTo>
                      <a:pt x="436562" y="246849"/>
                    </a:lnTo>
                    <a:lnTo>
                      <a:pt x="436562" y="249135"/>
                    </a:lnTo>
                    <a:lnTo>
                      <a:pt x="434276" y="250659"/>
                    </a:lnTo>
                    <a:lnTo>
                      <a:pt x="431990" y="252945"/>
                    </a:lnTo>
                    <a:lnTo>
                      <a:pt x="429704" y="252945"/>
                    </a:lnTo>
                    <a:lnTo>
                      <a:pt x="427418" y="255219"/>
                    </a:lnTo>
                    <a:lnTo>
                      <a:pt x="423608" y="255219"/>
                    </a:lnTo>
                    <a:lnTo>
                      <a:pt x="421322" y="257505"/>
                    </a:lnTo>
                    <a:lnTo>
                      <a:pt x="410654" y="257505"/>
                    </a:lnTo>
                    <a:lnTo>
                      <a:pt x="410654" y="268173"/>
                    </a:lnTo>
                    <a:lnTo>
                      <a:pt x="419036" y="268173"/>
                    </a:lnTo>
                    <a:lnTo>
                      <a:pt x="423608" y="265887"/>
                    </a:lnTo>
                    <a:lnTo>
                      <a:pt x="427418" y="265887"/>
                    </a:lnTo>
                    <a:lnTo>
                      <a:pt x="431990" y="263601"/>
                    </a:lnTo>
                    <a:lnTo>
                      <a:pt x="434276" y="261315"/>
                    </a:lnTo>
                    <a:lnTo>
                      <a:pt x="436562" y="259791"/>
                    </a:lnTo>
                    <a:lnTo>
                      <a:pt x="440372" y="257505"/>
                    </a:lnTo>
                    <a:lnTo>
                      <a:pt x="444944" y="252945"/>
                    </a:lnTo>
                    <a:lnTo>
                      <a:pt x="447230" y="249135"/>
                    </a:lnTo>
                    <a:lnTo>
                      <a:pt x="449503" y="246849"/>
                    </a:lnTo>
                    <a:lnTo>
                      <a:pt x="449503" y="244563"/>
                    </a:lnTo>
                    <a:lnTo>
                      <a:pt x="451027" y="239991"/>
                    </a:lnTo>
                    <a:lnTo>
                      <a:pt x="451027" y="220941"/>
                    </a:lnTo>
                    <a:lnTo>
                      <a:pt x="449503" y="216369"/>
                    </a:lnTo>
                    <a:lnTo>
                      <a:pt x="449503" y="214845"/>
                    </a:lnTo>
                    <a:lnTo>
                      <a:pt x="447230" y="212559"/>
                    </a:lnTo>
                    <a:lnTo>
                      <a:pt x="444944" y="207987"/>
                    </a:lnTo>
                    <a:lnTo>
                      <a:pt x="442658" y="205701"/>
                    </a:lnTo>
                    <a:lnTo>
                      <a:pt x="440372" y="204177"/>
                    </a:lnTo>
                    <a:lnTo>
                      <a:pt x="438848" y="201891"/>
                    </a:lnTo>
                    <a:lnTo>
                      <a:pt x="434276" y="199605"/>
                    </a:lnTo>
                    <a:lnTo>
                      <a:pt x="432752" y="198081"/>
                    </a:lnTo>
                    <a:lnTo>
                      <a:pt x="434276" y="197319"/>
                    </a:lnTo>
                    <a:lnTo>
                      <a:pt x="436562" y="195033"/>
                    </a:lnTo>
                    <a:lnTo>
                      <a:pt x="440372" y="192747"/>
                    </a:lnTo>
                    <a:lnTo>
                      <a:pt x="442658" y="191223"/>
                    </a:lnTo>
                    <a:lnTo>
                      <a:pt x="444944" y="188937"/>
                    </a:lnTo>
                    <a:lnTo>
                      <a:pt x="447230" y="184365"/>
                    </a:lnTo>
                    <a:lnTo>
                      <a:pt x="447230" y="182079"/>
                    </a:lnTo>
                    <a:lnTo>
                      <a:pt x="449503" y="180555"/>
                    </a:lnTo>
                    <a:lnTo>
                      <a:pt x="449503" y="175996"/>
                    </a:lnTo>
                    <a:lnTo>
                      <a:pt x="451027" y="173710"/>
                    </a:lnTo>
                    <a:lnTo>
                      <a:pt x="451027" y="156946"/>
                    </a:lnTo>
                    <a:lnTo>
                      <a:pt x="449503" y="152374"/>
                    </a:lnTo>
                    <a:lnTo>
                      <a:pt x="449503" y="150088"/>
                    </a:lnTo>
                    <a:lnTo>
                      <a:pt x="447230" y="147802"/>
                    </a:lnTo>
                    <a:lnTo>
                      <a:pt x="444944" y="143992"/>
                    </a:lnTo>
                    <a:lnTo>
                      <a:pt x="440372" y="139420"/>
                    </a:lnTo>
                    <a:lnTo>
                      <a:pt x="436562" y="137134"/>
                    </a:lnTo>
                    <a:lnTo>
                      <a:pt x="434276" y="135610"/>
                    </a:lnTo>
                    <a:lnTo>
                      <a:pt x="431990" y="134467"/>
                    </a:lnTo>
                    <a:lnTo>
                      <a:pt x="434276" y="133324"/>
                    </a:lnTo>
                    <a:lnTo>
                      <a:pt x="436562" y="131038"/>
                    </a:lnTo>
                    <a:lnTo>
                      <a:pt x="440372" y="128752"/>
                    </a:lnTo>
                    <a:lnTo>
                      <a:pt x="444944" y="124180"/>
                    </a:lnTo>
                    <a:lnTo>
                      <a:pt x="447230" y="120370"/>
                    </a:lnTo>
                    <a:lnTo>
                      <a:pt x="447230" y="118084"/>
                    </a:lnTo>
                    <a:lnTo>
                      <a:pt x="449503" y="113512"/>
                    </a:lnTo>
                    <a:lnTo>
                      <a:pt x="449503" y="111988"/>
                    </a:lnTo>
                    <a:lnTo>
                      <a:pt x="451027" y="109702"/>
                    </a:lnTo>
                    <a:lnTo>
                      <a:pt x="451027" y="92189"/>
                    </a:lnTo>
                    <a:lnTo>
                      <a:pt x="449503" y="88379"/>
                    </a:lnTo>
                    <a:lnTo>
                      <a:pt x="449503" y="86093"/>
                    </a:lnTo>
                    <a:lnTo>
                      <a:pt x="447230" y="83807"/>
                    </a:lnTo>
                    <a:lnTo>
                      <a:pt x="444944" y="79235"/>
                    </a:lnTo>
                    <a:lnTo>
                      <a:pt x="442658" y="77711"/>
                    </a:lnTo>
                    <a:lnTo>
                      <a:pt x="440372" y="75425"/>
                    </a:lnTo>
                    <a:lnTo>
                      <a:pt x="436562" y="73139"/>
                    </a:lnTo>
                    <a:lnTo>
                      <a:pt x="434276" y="70853"/>
                    </a:lnTo>
                    <a:lnTo>
                      <a:pt x="431990" y="69710"/>
                    </a:lnTo>
                    <a:lnTo>
                      <a:pt x="434276" y="68567"/>
                    </a:lnTo>
                    <a:lnTo>
                      <a:pt x="436562" y="67043"/>
                    </a:lnTo>
                    <a:lnTo>
                      <a:pt x="438848" y="64757"/>
                    </a:lnTo>
                    <a:lnTo>
                      <a:pt x="442658" y="62471"/>
                    </a:lnTo>
                    <a:lnTo>
                      <a:pt x="444944" y="60185"/>
                    </a:lnTo>
                    <a:lnTo>
                      <a:pt x="444944" y="55613"/>
                    </a:lnTo>
                    <a:lnTo>
                      <a:pt x="447230" y="54089"/>
                    </a:lnTo>
                    <a:lnTo>
                      <a:pt x="449503" y="51803"/>
                    </a:lnTo>
                    <a:lnTo>
                      <a:pt x="449503" y="47231"/>
                    </a:lnTo>
                    <a:lnTo>
                      <a:pt x="451027" y="44945"/>
                    </a:lnTo>
                    <a:lnTo>
                      <a:pt x="451027" y="28181"/>
                    </a:lnTo>
                    <a:close/>
                  </a:path>
                  <a:path w="951864" h="521334">
                    <a:moveTo>
                      <a:pt x="553885" y="510451"/>
                    </a:moveTo>
                    <a:lnTo>
                      <a:pt x="500557" y="510451"/>
                    </a:lnTo>
                    <a:lnTo>
                      <a:pt x="500557" y="514261"/>
                    </a:lnTo>
                    <a:lnTo>
                      <a:pt x="500557" y="521119"/>
                    </a:lnTo>
                    <a:lnTo>
                      <a:pt x="553885" y="521119"/>
                    </a:lnTo>
                    <a:lnTo>
                      <a:pt x="553885" y="510451"/>
                    </a:lnTo>
                    <a:close/>
                  </a:path>
                  <a:path w="951864" h="521334">
                    <a:moveTo>
                      <a:pt x="588175" y="488886"/>
                    </a:moveTo>
                    <a:lnTo>
                      <a:pt x="466267" y="488886"/>
                    </a:lnTo>
                    <a:lnTo>
                      <a:pt x="466267" y="492696"/>
                    </a:lnTo>
                    <a:lnTo>
                      <a:pt x="466267" y="497776"/>
                    </a:lnTo>
                    <a:lnTo>
                      <a:pt x="588175" y="497776"/>
                    </a:lnTo>
                    <a:lnTo>
                      <a:pt x="588175" y="492696"/>
                    </a:lnTo>
                    <a:lnTo>
                      <a:pt x="588175" y="488886"/>
                    </a:lnTo>
                    <a:close/>
                  </a:path>
                  <a:path w="951864" h="521334">
                    <a:moveTo>
                      <a:pt x="951585" y="43421"/>
                    </a:moveTo>
                    <a:lnTo>
                      <a:pt x="951547" y="49466"/>
                    </a:lnTo>
                    <a:lnTo>
                      <a:pt x="949566" y="49466"/>
                    </a:lnTo>
                    <a:lnTo>
                      <a:pt x="949566" y="46291"/>
                    </a:lnTo>
                    <a:lnTo>
                      <a:pt x="951547" y="49466"/>
                    </a:lnTo>
                    <a:lnTo>
                      <a:pt x="951547" y="43421"/>
                    </a:lnTo>
                    <a:lnTo>
                      <a:pt x="949566" y="43421"/>
                    </a:lnTo>
                    <a:lnTo>
                      <a:pt x="949566" y="43116"/>
                    </a:lnTo>
                    <a:lnTo>
                      <a:pt x="943203" y="43116"/>
                    </a:lnTo>
                    <a:lnTo>
                      <a:pt x="943203" y="54546"/>
                    </a:lnTo>
                    <a:lnTo>
                      <a:pt x="943203" y="220916"/>
                    </a:lnTo>
                    <a:lnTo>
                      <a:pt x="774065" y="220916"/>
                    </a:lnTo>
                    <a:lnTo>
                      <a:pt x="774065" y="54546"/>
                    </a:lnTo>
                    <a:lnTo>
                      <a:pt x="943203" y="54546"/>
                    </a:lnTo>
                    <a:lnTo>
                      <a:pt x="943203" y="43116"/>
                    </a:lnTo>
                    <a:lnTo>
                      <a:pt x="770255" y="43116"/>
                    </a:lnTo>
                    <a:lnTo>
                      <a:pt x="770255" y="43421"/>
                    </a:lnTo>
                    <a:lnTo>
                      <a:pt x="765683" y="43421"/>
                    </a:lnTo>
                    <a:lnTo>
                      <a:pt x="765683" y="49517"/>
                    </a:lnTo>
                    <a:lnTo>
                      <a:pt x="765683" y="133286"/>
                    </a:lnTo>
                    <a:lnTo>
                      <a:pt x="530263" y="133286"/>
                    </a:lnTo>
                    <a:lnTo>
                      <a:pt x="526453" y="133324"/>
                    </a:lnTo>
                    <a:lnTo>
                      <a:pt x="524179" y="133324"/>
                    </a:lnTo>
                    <a:lnTo>
                      <a:pt x="519607" y="131038"/>
                    </a:lnTo>
                    <a:lnTo>
                      <a:pt x="517321" y="131038"/>
                    </a:lnTo>
                    <a:lnTo>
                      <a:pt x="513511" y="128752"/>
                    </a:lnTo>
                    <a:lnTo>
                      <a:pt x="511225" y="126466"/>
                    </a:lnTo>
                    <a:lnTo>
                      <a:pt x="508939" y="126466"/>
                    </a:lnTo>
                    <a:lnTo>
                      <a:pt x="508939" y="124180"/>
                    </a:lnTo>
                    <a:lnTo>
                      <a:pt x="506653" y="122656"/>
                    </a:lnTo>
                    <a:lnTo>
                      <a:pt x="505129" y="120370"/>
                    </a:lnTo>
                    <a:lnTo>
                      <a:pt x="505129" y="118084"/>
                    </a:lnTo>
                    <a:lnTo>
                      <a:pt x="502843" y="115798"/>
                    </a:lnTo>
                    <a:lnTo>
                      <a:pt x="502843" y="111988"/>
                    </a:lnTo>
                    <a:lnTo>
                      <a:pt x="500557" y="109702"/>
                    </a:lnTo>
                    <a:lnTo>
                      <a:pt x="500557" y="102857"/>
                    </a:lnTo>
                    <a:lnTo>
                      <a:pt x="502843" y="101333"/>
                    </a:lnTo>
                    <a:lnTo>
                      <a:pt x="502843" y="96761"/>
                    </a:lnTo>
                    <a:lnTo>
                      <a:pt x="505129" y="94475"/>
                    </a:lnTo>
                    <a:lnTo>
                      <a:pt x="505129" y="92189"/>
                    </a:lnTo>
                    <a:lnTo>
                      <a:pt x="506653" y="89903"/>
                    </a:lnTo>
                    <a:lnTo>
                      <a:pt x="508939" y="88379"/>
                    </a:lnTo>
                    <a:lnTo>
                      <a:pt x="513511" y="83807"/>
                    </a:lnTo>
                    <a:lnTo>
                      <a:pt x="515797" y="83807"/>
                    </a:lnTo>
                    <a:lnTo>
                      <a:pt x="517321" y="81521"/>
                    </a:lnTo>
                    <a:lnTo>
                      <a:pt x="519607" y="79235"/>
                    </a:lnTo>
                    <a:lnTo>
                      <a:pt x="524179" y="79235"/>
                    </a:lnTo>
                    <a:lnTo>
                      <a:pt x="527977" y="79235"/>
                    </a:lnTo>
                    <a:lnTo>
                      <a:pt x="532549" y="77711"/>
                    </a:lnTo>
                    <a:lnTo>
                      <a:pt x="532549" y="68567"/>
                    </a:lnTo>
                    <a:lnTo>
                      <a:pt x="526453" y="68567"/>
                    </a:lnTo>
                    <a:lnTo>
                      <a:pt x="524179" y="68567"/>
                    </a:lnTo>
                    <a:lnTo>
                      <a:pt x="521893" y="68567"/>
                    </a:lnTo>
                    <a:lnTo>
                      <a:pt x="519607" y="67043"/>
                    </a:lnTo>
                    <a:lnTo>
                      <a:pt x="515797" y="67043"/>
                    </a:lnTo>
                    <a:lnTo>
                      <a:pt x="511225" y="62471"/>
                    </a:lnTo>
                    <a:lnTo>
                      <a:pt x="508939" y="62471"/>
                    </a:lnTo>
                    <a:lnTo>
                      <a:pt x="506653" y="60185"/>
                    </a:lnTo>
                    <a:lnTo>
                      <a:pt x="506653" y="57899"/>
                    </a:lnTo>
                    <a:lnTo>
                      <a:pt x="505129" y="55613"/>
                    </a:lnTo>
                    <a:lnTo>
                      <a:pt x="502843" y="54089"/>
                    </a:lnTo>
                    <a:lnTo>
                      <a:pt x="502843" y="49517"/>
                    </a:lnTo>
                    <a:lnTo>
                      <a:pt x="500557" y="47231"/>
                    </a:lnTo>
                    <a:lnTo>
                      <a:pt x="500557" y="36563"/>
                    </a:lnTo>
                    <a:lnTo>
                      <a:pt x="502843" y="34277"/>
                    </a:lnTo>
                    <a:lnTo>
                      <a:pt x="502843" y="32753"/>
                    </a:lnTo>
                    <a:lnTo>
                      <a:pt x="505129" y="30467"/>
                    </a:lnTo>
                    <a:lnTo>
                      <a:pt x="505129" y="28181"/>
                    </a:lnTo>
                    <a:lnTo>
                      <a:pt x="506653" y="25895"/>
                    </a:lnTo>
                    <a:lnTo>
                      <a:pt x="508939" y="23622"/>
                    </a:lnTo>
                    <a:lnTo>
                      <a:pt x="508939" y="21336"/>
                    </a:lnTo>
                    <a:lnTo>
                      <a:pt x="511225" y="19812"/>
                    </a:lnTo>
                    <a:lnTo>
                      <a:pt x="513511" y="19812"/>
                    </a:lnTo>
                    <a:lnTo>
                      <a:pt x="515797" y="17526"/>
                    </a:lnTo>
                    <a:lnTo>
                      <a:pt x="519607" y="15240"/>
                    </a:lnTo>
                    <a:lnTo>
                      <a:pt x="527977" y="15240"/>
                    </a:lnTo>
                    <a:lnTo>
                      <a:pt x="532549" y="12954"/>
                    </a:lnTo>
                    <a:lnTo>
                      <a:pt x="532549" y="4572"/>
                    </a:lnTo>
                    <a:lnTo>
                      <a:pt x="524179" y="4572"/>
                    </a:lnTo>
                    <a:lnTo>
                      <a:pt x="519607" y="6858"/>
                    </a:lnTo>
                    <a:lnTo>
                      <a:pt x="515797" y="6858"/>
                    </a:lnTo>
                    <a:lnTo>
                      <a:pt x="513511" y="9144"/>
                    </a:lnTo>
                    <a:lnTo>
                      <a:pt x="508939" y="10668"/>
                    </a:lnTo>
                    <a:lnTo>
                      <a:pt x="506653" y="12954"/>
                    </a:lnTo>
                    <a:lnTo>
                      <a:pt x="502843" y="15240"/>
                    </a:lnTo>
                    <a:lnTo>
                      <a:pt x="498271" y="19812"/>
                    </a:lnTo>
                    <a:lnTo>
                      <a:pt x="495985" y="21336"/>
                    </a:lnTo>
                    <a:lnTo>
                      <a:pt x="495985" y="25895"/>
                    </a:lnTo>
                    <a:lnTo>
                      <a:pt x="494461" y="28181"/>
                    </a:lnTo>
                    <a:lnTo>
                      <a:pt x="492175" y="32753"/>
                    </a:lnTo>
                    <a:lnTo>
                      <a:pt x="492175" y="51803"/>
                    </a:lnTo>
                    <a:lnTo>
                      <a:pt x="494461" y="54089"/>
                    </a:lnTo>
                    <a:lnTo>
                      <a:pt x="494461" y="57899"/>
                    </a:lnTo>
                    <a:lnTo>
                      <a:pt x="495985" y="60185"/>
                    </a:lnTo>
                    <a:lnTo>
                      <a:pt x="498271" y="64757"/>
                    </a:lnTo>
                    <a:lnTo>
                      <a:pt x="500557" y="67043"/>
                    </a:lnTo>
                    <a:lnTo>
                      <a:pt x="502843" y="68567"/>
                    </a:lnTo>
                    <a:lnTo>
                      <a:pt x="506653" y="70853"/>
                    </a:lnTo>
                    <a:lnTo>
                      <a:pt x="508939" y="73139"/>
                    </a:lnTo>
                    <a:lnTo>
                      <a:pt x="511225" y="74282"/>
                    </a:lnTo>
                    <a:lnTo>
                      <a:pt x="508939" y="75425"/>
                    </a:lnTo>
                    <a:lnTo>
                      <a:pt x="505129" y="79235"/>
                    </a:lnTo>
                    <a:lnTo>
                      <a:pt x="500557" y="81521"/>
                    </a:lnTo>
                    <a:lnTo>
                      <a:pt x="498271" y="83807"/>
                    </a:lnTo>
                    <a:lnTo>
                      <a:pt x="498271" y="86093"/>
                    </a:lnTo>
                    <a:lnTo>
                      <a:pt x="495985" y="89903"/>
                    </a:lnTo>
                    <a:lnTo>
                      <a:pt x="494461" y="92189"/>
                    </a:lnTo>
                    <a:lnTo>
                      <a:pt x="494461" y="96761"/>
                    </a:lnTo>
                    <a:lnTo>
                      <a:pt x="492175" y="99047"/>
                    </a:lnTo>
                    <a:lnTo>
                      <a:pt x="492175" y="115798"/>
                    </a:lnTo>
                    <a:lnTo>
                      <a:pt x="494461" y="118084"/>
                    </a:lnTo>
                    <a:lnTo>
                      <a:pt x="495985" y="122656"/>
                    </a:lnTo>
                    <a:lnTo>
                      <a:pt x="495985" y="124180"/>
                    </a:lnTo>
                    <a:lnTo>
                      <a:pt x="498271" y="128752"/>
                    </a:lnTo>
                    <a:lnTo>
                      <a:pt x="502843" y="133324"/>
                    </a:lnTo>
                    <a:lnTo>
                      <a:pt x="506653" y="135610"/>
                    </a:lnTo>
                    <a:lnTo>
                      <a:pt x="508939" y="137134"/>
                    </a:lnTo>
                    <a:lnTo>
                      <a:pt x="511225" y="138277"/>
                    </a:lnTo>
                    <a:lnTo>
                      <a:pt x="508939" y="139420"/>
                    </a:lnTo>
                    <a:lnTo>
                      <a:pt x="506653" y="141706"/>
                    </a:lnTo>
                    <a:lnTo>
                      <a:pt x="505129" y="143992"/>
                    </a:lnTo>
                    <a:lnTo>
                      <a:pt x="500557" y="146278"/>
                    </a:lnTo>
                    <a:lnTo>
                      <a:pt x="498271" y="147802"/>
                    </a:lnTo>
                    <a:lnTo>
                      <a:pt x="498271" y="152374"/>
                    </a:lnTo>
                    <a:lnTo>
                      <a:pt x="495985" y="154660"/>
                    </a:lnTo>
                    <a:lnTo>
                      <a:pt x="494461" y="156946"/>
                    </a:lnTo>
                    <a:lnTo>
                      <a:pt x="494461" y="160756"/>
                    </a:lnTo>
                    <a:lnTo>
                      <a:pt x="492175" y="163042"/>
                    </a:lnTo>
                    <a:lnTo>
                      <a:pt x="492175" y="180555"/>
                    </a:lnTo>
                    <a:lnTo>
                      <a:pt x="494461" y="182079"/>
                    </a:lnTo>
                    <a:lnTo>
                      <a:pt x="495985" y="186651"/>
                    </a:lnTo>
                    <a:lnTo>
                      <a:pt x="495985" y="188937"/>
                    </a:lnTo>
                    <a:lnTo>
                      <a:pt x="498271" y="192747"/>
                    </a:lnTo>
                    <a:lnTo>
                      <a:pt x="502843" y="197319"/>
                    </a:lnTo>
                    <a:lnTo>
                      <a:pt x="506653" y="199605"/>
                    </a:lnTo>
                    <a:lnTo>
                      <a:pt x="508939" y="201891"/>
                    </a:lnTo>
                    <a:lnTo>
                      <a:pt x="511225" y="203034"/>
                    </a:lnTo>
                    <a:lnTo>
                      <a:pt x="508939" y="204177"/>
                    </a:lnTo>
                    <a:lnTo>
                      <a:pt x="506653" y="205701"/>
                    </a:lnTo>
                    <a:lnTo>
                      <a:pt x="505129" y="207987"/>
                    </a:lnTo>
                    <a:lnTo>
                      <a:pt x="498271" y="214845"/>
                    </a:lnTo>
                    <a:lnTo>
                      <a:pt x="495985" y="218655"/>
                    </a:lnTo>
                    <a:lnTo>
                      <a:pt x="494461" y="220941"/>
                    </a:lnTo>
                    <a:lnTo>
                      <a:pt x="494461" y="225513"/>
                    </a:lnTo>
                    <a:lnTo>
                      <a:pt x="492175" y="227037"/>
                    </a:lnTo>
                    <a:lnTo>
                      <a:pt x="492175" y="239991"/>
                    </a:lnTo>
                    <a:lnTo>
                      <a:pt x="494461" y="244563"/>
                    </a:lnTo>
                    <a:lnTo>
                      <a:pt x="494461" y="246849"/>
                    </a:lnTo>
                    <a:lnTo>
                      <a:pt x="495985" y="250659"/>
                    </a:lnTo>
                    <a:lnTo>
                      <a:pt x="495985" y="252945"/>
                    </a:lnTo>
                    <a:lnTo>
                      <a:pt x="498271" y="257505"/>
                    </a:lnTo>
                    <a:lnTo>
                      <a:pt x="500557" y="259791"/>
                    </a:lnTo>
                    <a:lnTo>
                      <a:pt x="505129" y="261315"/>
                    </a:lnTo>
                    <a:lnTo>
                      <a:pt x="506653" y="263601"/>
                    </a:lnTo>
                    <a:lnTo>
                      <a:pt x="508939" y="265887"/>
                    </a:lnTo>
                    <a:lnTo>
                      <a:pt x="513511" y="268173"/>
                    </a:lnTo>
                    <a:lnTo>
                      <a:pt x="517321" y="270459"/>
                    </a:lnTo>
                    <a:lnTo>
                      <a:pt x="519607" y="270459"/>
                    </a:lnTo>
                    <a:lnTo>
                      <a:pt x="519607" y="469836"/>
                    </a:lnTo>
                    <a:lnTo>
                      <a:pt x="451027" y="469836"/>
                    </a:lnTo>
                    <a:lnTo>
                      <a:pt x="451027" y="473646"/>
                    </a:lnTo>
                    <a:lnTo>
                      <a:pt x="451027" y="477456"/>
                    </a:lnTo>
                    <a:lnTo>
                      <a:pt x="603402" y="477456"/>
                    </a:lnTo>
                    <a:lnTo>
                      <a:pt x="603402" y="473646"/>
                    </a:lnTo>
                    <a:lnTo>
                      <a:pt x="603402" y="469836"/>
                    </a:lnTo>
                    <a:lnTo>
                      <a:pt x="530263" y="469836"/>
                    </a:lnTo>
                    <a:lnTo>
                      <a:pt x="530263" y="263601"/>
                    </a:lnTo>
                    <a:lnTo>
                      <a:pt x="526453" y="263601"/>
                    </a:lnTo>
                    <a:lnTo>
                      <a:pt x="526453" y="261315"/>
                    </a:lnTo>
                    <a:lnTo>
                      <a:pt x="524179" y="261315"/>
                    </a:lnTo>
                    <a:lnTo>
                      <a:pt x="519607" y="259791"/>
                    </a:lnTo>
                    <a:lnTo>
                      <a:pt x="517321" y="259791"/>
                    </a:lnTo>
                    <a:lnTo>
                      <a:pt x="515797" y="257505"/>
                    </a:lnTo>
                    <a:lnTo>
                      <a:pt x="511225" y="255219"/>
                    </a:lnTo>
                    <a:lnTo>
                      <a:pt x="505129" y="249135"/>
                    </a:lnTo>
                    <a:lnTo>
                      <a:pt x="505129" y="246849"/>
                    </a:lnTo>
                    <a:lnTo>
                      <a:pt x="502843" y="244563"/>
                    </a:lnTo>
                    <a:lnTo>
                      <a:pt x="502843" y="225513"/>
                    </a:lnTo>
                    <a:lnTo>
                      <a:pt x="505129" y="223227"/>
                    </a:lnTo>
                    <a:lnTo>
                      <a:pt x="505129" y="220941"/>
                    </a:lnTo>
                    <a:lnTo>
                      <a:pt x="506653" y="218655"/>
                    </a:lnTo>
                    <a:lnTo>
                      <a:pt x="508939" y="216369"/>
                    </a:lnTo>
                    <a:lnTo>
                      <a:pt x="511225" y="214845"/>
                    </a:lnTo>
                    <a:lnTo>
                      <a:pt x="513511" y="212559"/>
                    </a:lnTo>
                    <a:lnTo>
                      <a:pt x="515797" y="212559"/>
                    </a:lnTo>
                    <a:lnTo>
                      <a:pt x="517321" y="210273"/>
                    </a:lnTo>
                    <a:lnTo>
                      <a:pt x="519607" y="207987"/>
                    </a:lnTo>
                    <a:lnTo>
                      <a:pt x="524179" y="207987"/>
                    </a:lnTo>
                    <a:lnTo>
                      <a:pt x="526453" y="207987"/>
                    </a:lnTo>
                    <a:lnTo>
                      <a:pt x="527977" y="205701"/>
                    </a:lnTo>
                    <a:lnTo>
                      <a:pt x="532549" y="205701"/>
                    </a:lnTo>
                    <a:lnTo>
                      <a:pt x="532549" y="197319"/>
                    </a:lnTo>
                    <a:lnTo>
                      <a:pt x="526453" y="197319"/>
                    </a:lnTo>
                    <a:lnTo>
                      <a:pt x="524179" y="197319"/>
                    </a:lnTo>
                    <a:lnTo>
                      <a:pt x="519607" y="195033"/>
                    </a:lnTo>
                    <a:lnTo>
                      <a:pt x="517321" y="195033"/>
                    </a:lnTo>
                    <a:lnTo>
                      <a:pt x="513511" y="192747"/>
                    </a:lnTo>
                    <a:lnTo>
                      <a:pt x="511225" y="192747"/>
                    </a:lnTo>
                    <a:lnTo>
                      <a:pt x="508939" y="191223"/>
                    </a:lnTo>
                    <a:lnTo>
                      <a:pt x="508939" y="188937"/>
                    </a:lnTo>
                    <a:lnTo>
                      <a:pt x="506653" y="186651"/>
                    </a:lnTo>
                    <a:lnTo>
                      <a:pt x="505129" y="184365"/>
                    </a:lnTo>
                    <a:lnTo>
                      <a:pt x="505129" y="182079"/>
                    </a:lnTo>
                    <a:lnTo>
                      <a:pt x="502843" y="180555"/>
                    </a:lnTo>
                    <a:lnTo>
                      <a:pt x="502843" y="175996"/>
                    </a:lnTo>
                    <a:lnTo>
                      <a:pt x="500557" y="173710"/>
                    </a:lnTo>
                    <a:lnTo>
                      <a:pt x="500557" y="167614"/>
                    </a:lnTo>
                    <a:lnTo>
                      <a:pt x="502843" y="165328"/>
                    </a:lnTo>
                    <a:lnTo>
                      <a:pt x="502843" y="160756"/>
                    </a:lnTo>
                    <a:lnTo>
                      <a:pt x="505129" y="158470"/>
                    </a:lnTo>
                    <a:lnTo>
                      <a:pt x="505129" y="156946"/>
                    </a:lnTo>
                    <a:lnTo>
                      <a:pt x="506653" y="154660"/>
                    </a:lnTo>
                    <a:lnTo>
                      <a:pt x="513511" y="147802"/>
                    </a:lnTo>
                    <a:lnTo>
                      <a:pt x="515797" y="147802"/>
                    </a:lnTo>
                    <a:lnTo>
                      <a:pt x="517321" y="146278"/>
                    </a:lnTo>
                    <a:lnTo>
                      <a:pt x="519607" y="146278"/>
                    </a:lnTo>
                    <a:lnTo>
                      <a:pt x="521893" y="143992"/>
                    </a:lnTo>
                    <a:lnTo>
                      <a:pt x="524179" y="143992"/>
                    </a:lnTo>
                    <a:lnTo>
                      <a:pt x="532549" y="143992"/>
                    </a:lnTo>
                    <a:lnTo>
                      <a:pt x="532549" y="142176"/>
                    </a:lnTo>
                    <a:lnTo>
                      <a:pt x="765683" y="142176"/>
                    </a:lnTo>
                    <a:lnTo>
                      <a:pt x="765683" y="225513"/>
                    </a:lnTo>
                    <a:lnTo>
                      <a:pt x="772337" y="225513"/>
                    </a:lnTo>
                    <a:lnTo>
                      <a:pt x="772337" y="225996"/>
                    </a:lnTo>
                    <a:lnTo>
                      <a:pt x="768540" y="225996"/>
                    </a:lnTo>
                    <a:lnTo>
                      <a:pt x="768540" y="227901"/>
                    </a:lnTo>
                    <a:lnTo>
                      <a:pt x="765683" y="225513"/>
                    </a:lnTo>
                    <a:lnTo>
                      <a:pt x="765683" y="229323"/>
                    </a:lnTo>
                    <a:lnTo>
                      <a:pt x="768540" y="229323"/>
                    </a:lnTo>
                    <a:lnTo>
                      <a:pt x="768540" y="229806"/>
                    </a:lnTo>
                    <a:lnTo>
                      <a:pt x="947775" y="229806"/>
                    </a:lnTo>
                    <a:lnTo>
                      <a:pt x="947775" y="229323"/>
                    </a:lnTo>
                    <a:lnTo>
                      <a:pt x="951585" y="229323"/>
                    </a:lnTo>
                    <a:lnTo>
                      <a:pt x="951585" y="225513"/>
                    </a:lnTo>
                    <a:lnTo>
                      <a:pt x="951585" y="220941"/>
                    </a:lnTo>
                    <a:lnTo>
                      <a:pt x="947775" y="220941"/>
                    </a:lnTo>
                    <a:lnTo>
                      <a:pt x="951585" y="220916"/>
                    </a:lnTo>
                    <a:lnTo>
                      <a:pt x="951585" y="49517"/>
                    </a:lnTo>
                    <a:lnTo>
                      <a:pt x="951585" y="43421"/>
                    </a:lnTo>
                    <a:close/>
                  </a:path>
                </a:pathLst>
              </a:custGeom>
              <a:solidFill>
                <a:srgbClr val="000000"/>
              </a:solidFill>
            </p:spPr>
            <p:txBody>
              <a:bodyPr wrap="square" lIns="0" tIns="0" rIns="0" bIns="0" rtlCol="0"/>
              <a:lstStyle/>
              <a:p>
                <a:endParaRPr/>
              </a:p>
            </p:txBody>
          </p:sp>
          <p:pic>
            <p:nvPicPr>
              <p:cNvPr id="24" name="object 24"/>
              <p:cNvPicPr/>
              <p:nvPr/>
            </p:nvPicPr>
            <p:blipFill>
              <a:blip r:embed="rId9" cstate="print"/>
              <a:stretch>
                <a:fillRect/>
              </a:stretch>
            </p:blipFill>
            <p:spPr>
              <a:xfrm>
                <a:off x="1190561" y="6868286"/>
                <a:ext cx="799973" cy="145516"/>
              </a:xfrm>
              <a:prstGeom prst="rect">
                <a:avLst/>
              </a:prstGeom>
            </p:spPr>
          </p:pic>
          <p:sp>
            <p:nvSpPr>
              <p:cNvPr id="25" name="object 25"/>
              <p:cNvSpPr/>
              <p:nvPr/>
            </p:nvSpPr>
            <p:spPr>
              <a:xfrm>
                <a:off x="1006957" y="7159320"/>
                <a:ext cx="239395" cy="10795"/>
              </a:xfrm>
              <a:custGeom>
                <a:avLst/>
                <a:gdLst/>
                <a:ahLst/>
                <a:cxnLst/>
                <a:rect l="l" t="t" r="r" b="b"/>
                <a:pathLst>
                  <a:path w="239394" h="10795">
                    <a:moveTo>
                      <a:pt x="47218" y="0"/>
                    </a:moveTo>
                    <a:lnTo>
                      <a:pt x="0" y="0"/>
                    </a:lnTo>
                    <a:lnTo>
                      <a:pt x="0" y="10668"/>
                    </a:lnTo>
                    <a:lnTo>
                      <a:pt x="47218" y="10668"/>
                    </a:lnTo>
                    <a:lnTo>
                      <a:pt x="47218" y="0"/>
                    </a:lnTo>
                    <a:close/>
                  </a:path>
                  <a:path w="239394" h="10795">
                    <a:moveTo>
                      <a:pt x="143217" y="0"/>
                    </a:moveTo>
                    <a:lnTo>
                      <a:pt x="95986" y="0"/>
                    </a:lnTo>
                    <a:lnTo>
                      <a:pt x="95986" y="10668"/>
                    </a:lnTo>
                    <a:lnTo>
                      <a:pt x="143217" y="10668"/>
                    </a:lnTo>
                    <a:lnTo>
                      <a:pt x="143217" y="0"/>
                    </a:lnTo>
                    <a:close/>
                  </a:path>
                  <a:path w="239394" h="10795">
                    <a:moveTo>
                      <a:pt x="239217" y="0"/>
                    </a:moveTo>
                    <a:lnTo>
                      <a:pt x="192747" y="0"/>
                    </a:lnTo>
                    <a:lnTo>
                      <a:pt x="192747" y="10668"/>
                    </a:lnTo>
                    <a:lnTo>
                      <a:pt x="239217" y="10668"/>
                    </a:lnTo>
                    <a:lnTo>
                      <a:pt x="239217" y="0"/>
                    </a:lnTo>
                    <a:close/>
                  </a:path>
                </a:pathLst>
              </a:custGeom>
              <a:solidFill>
                <a:srgbClr val="000000"/>
              </a:solidFill>
            </p:spPr>
            <p:txBody>
              <a:bodyPr wrap="square" lIns="0" tIns="0" rIns="0" bIns="0" rtlCol="0"/>
              <a:lstStyle/>
              <a:p>
                <a:endParaRPr/>
              </a:p>
            </p:txBody>
          </p:sp>
          <p:pic>
            <p:nvPicPr>
              <p:cNvPr id="26" name="object 26"/>
              <p:cNvPicPr/>
              <p:nvPr/>
            </p:nvPicPr>
            <p:blipFill>
              <a:blip r:embed="rId10" cstate="print"/>
              <a:stretch>
                <a:fillRect/>
              </a:stretch>
            </p:blipFill>
            <p:spPr>
              <a:xfrm>
                <a:off x="910958" y="6927849"/>
                <a:ext cx="258267" cy="205562"/>
              </a:xfrm>
              <a:prstGeom prst="rect">
                <a:avLst/>
              </a:prstGeom>
            </p:spPr>
          </p:pic>
          <p:sp>
            <p:nvSpPr>
              <p:cNvPr id="27" name="object 27"/>
              <p:cNvSpPr/>
              <p:nvPr/>
            </p:nvSpPr>
            <p:spPr>
              <a:xfrm>
                <a:off x="1051902" y="7144842"/>
                <a:ext cx="2729230" cy="1210310"/>
              </a:xfrm>
              <a:custGeom>
                <a:avLst/>
                <a:gdLst/>
                <a:ahLst/>
                <a:cxnLst/>
                <a:rect l="l" t="t" r="r" b="b"/>
                <a:pathLst>
                  <a:path w="2729229" h="1210309">
                    <a:moveTo>
                      <a:pt x="47231" y="228561"/>
                    </a:moveTo>
                    <a:lnTo>
                      <a:pt x="44945" y="228561"/>
                    </a:lnTo>
                    <a:lnTo>
                      <a:pt x="44945" y="222465"/>
                    </a:lnTo>
                    <a:lnTo>
                      <a:pt x="42659" y="222465"/>
                    </a:lnTo>
                    <a:lnTo>
                      <a:pt x="42659" y="220179"/>
                    </a:lnTo>
                    <a:lnTo>
                      <a:pt x="40373" y="220179"/>
                    </a:lnTo>
                    <a:lnTo>
                      <a:pt x="40373" y="217893"/>
                    </a:lnTo>
                    <a:lnTo>
                      <a:pt x="38087" y="217893"/>
                    </a:lnTo>
                    <a:lnTo>
                      <a:pt x="36563" y="216369"/>
                    </a:lnTo>
                    <a:lnTo>
                      <a:pt x="32004" y="216369"/>
                    </a:lnTo>
                    <a:lnTo>
                      <a:pt x="32004" y="214083"/>
                    </a:lnTo>
                    <a:lnTo>
                      <a:pt x="19050" y="214083"/>
                    </a:lnTo>
                    <a:lnTo>
                      <a:pt x="16764" y="216369"/>
                    </a:lnTo>
                    <a:lnTo>
                      <a:pt x="12954" y="216369"/>
                    </a:lnTo>
                    <a:lnTo>
                      <a:pt x="12954" y="217893"/>
                    </a:lnTo>
                    <a:lnTo>
                      <a:pt x="8382" y="217893"/>
                    </a:lnTo>
                    <a:lnTo>
                      <a:pt x="8382" y="220179"/>
                    </a:lnTo>
                    <a:lnTo>
                      <a:pt x="6096" y="220179"/>
                    </a:lnTo>
                    <a:lnTo>
                      <a:pt x="6096" y="222465"/>
                    </a:lnTo>
                    <a:lnTo>
                      <a:pt x="3810" y="222465"/>
                    </a:lnTo>
                    <a:lnTo>
                      <a:pt x="3810" y="227037"/>
                    </a:lnTo>
                    <a:lnTo>
                      <a:pt x="2286" y="227037"/>
                    </a:lnTo>
                    <a:lnTo>
                      <a:pt x="2286" y="230847"/>
                    </a:lnTo>
                    <a:lnTo>
                      <a:pt x="0" y="230847"/>
                    </a:lnTo>
                    <a:lnTo>
                      <a:pt x="0" y="250659"/>
                    </a:lnTo>
                    <a:lnTo>
                      <a:pt x="2286" y="250659"/>
                    </a:lnTo>
                    <a:lnTo>
                      <a:pt x="2286" y="254469"/>
                    </a:lnTo>
                    <a:lnTo>
                      <a:pt x="3810" y="254469"/>
                    </a:lnTo>
                    <a:lnTo>
                      <a:pt x="3810" y="259041"/>
                    </a:lnTo>
                    <a:lnTo>
                      <a:pt x="6096" y="259041"/>
                    </a:lnTo>
                    <a:lnTo>
                      <a:pt x="6096" y="261327"/>
                    </a:lnTo>
                    <a:lnTo>
                      <a:pt x="8382" y="261327"/>
                    </a:lnTo>
                    <a:lnTo>
                      <a:pt x="8382" y="262851"/>
                    </a:lnTo>
                    <a:lnTo>
                      <a:pt x="12954" y="262851"/>
                    </a:lnTo>
                    <a:lnTo>
                      <a:pt x="12954" y="265137"/>
                    </a:lnTo>
                    <a:lnTo>
                      <a:pt x="19050" y="265137"/>
                    </a:lnTo>
                    <a:lnTo>
                      <a:pt x="19050" y="267423"/>
                    </a:lnTo>
                    <a:lnTo>
                      <a:pt x="32004" y="267423"/>
                    </a:lnTo>
                    <a:lnTo>
                      <a:pt x="32004" y="265137"/>
                    </a:lnTo>
                    <a:lnTo>
                      <a:pt x="38087" y="265137"/>
                    </a:lnTo>
                    <a:lnTo>
                      <a:pt x="38087" y="262851"/>
                    </a:lnTo>
                    <a:lnTo>
                      <a:pt x="42659" y="262851"/>
                    </a:lnTo>
                    <a:lnTo>
                      <a:pt x="42659" y="261327"/>
                    </a:lnTo>
                    <a:lnTo>
                      <a:pt x="44945" y="261327"/>
                    </a:lnTo>
                    <a:lnTo>
                      <a:pt x="47231" y="259041"/>
                    </a:lnTo>
                    <a:lnTo>
                      <a:pt x="47231" y="239991"/>
                    </a:lnTo>
                    <a:lnTo>
                      <a:pt x="25908" y="239991"/>
                    </a:lnTo>
                    <a:lnTo>
                      <a:pt x="25908" y="246087"/>
                    </a:lnTo>
                    <a:lnTo>
                      <a:pt x="40373" y="246087"/>
                    </a:lnTo>
                    <a:lnTo>
                      <a:pt x="40373" y="256755"/>
                    </a:lnTo>
                    <a:lnTo>
                      <a:pt x="36563" y="256755"/>
                    </a:lnTo>
                    <a:lnTo>
                      <a:pt x="36563" y="259041"/>
                    </a:lnTo>
                    <a:lnTo>
                      <a:pt x="32004" y="259041"/>
                    </a:lnTo>
                    <a:lnTo>
                      <a:pt x="32004" y="261327"/>
                    </a:lnTo>
                    <a:lnTo>
                      <a:pt x="19050" y="261327"/>
                    </a:lnTo>
                    <a:lnTo>
                      <a:pt x="19050" y="259041"/>
                    </a:lnTo>
                    <a:lnTo>
                      <a:pt x="14478" y="259041"/>
                    </a:lnTo>
                    <a:lnTo>
                      <a:pt x="14478" y="256755"/>
                    </a:lnTo>
                    <a:lnTo>
                      <a:pt x="10668" y="256755"/>
                    </a:lnTo>
                    <a:lnTo>
                      <a:pt x="10668" y="252183"/>
                    </a:lnTo>
                    <a:lnTo>
                      <a:pt x="8382" y="252183"/>
                    </a:lnTo>
                    <a:lnTo>
                      <a:pt x="8382" y="248373"/>
                    </a:lnTo>
                    <a:lnTo>
                      <a:pt x="6096" y="248373"/>
                    </a:lnTo>
                    <a:lnTo>
                      <a:pt x="6096" y="233133"/>
                    </a:lnTo>
                    <a:lnTo>
                      <a:pt x="8382" y="233133"/>
                    </a:lnTo>
                    <a:lnTo>
                      <a:pt x="8382" y="228561"/>
                    </a:lnTo>
                    <a:lnTo>
                      <a:pt x="10668" y="228561"/>
                    </a:lnTo>
                    <a:lnTo>
                      <a:pt x="10668" y="224751"/>
                    </a:lnTo>
                    <a:lnTo>
                      <a:pt x="12954" y="224751"/>
                    </a:lnTo>
                    <a:lnTo>
                      <a:pt x="12954" y="222465"/>
                    </a:lnTo>
                    <a:lnTo>
                      <a:pt x="16764" y="222465"/>
                    </a:lnTo>
                    <a:lnTo>
                      <a:pt x="16764" y="220179"/>
                    </a:lnTo>
                    <a:lnTo>
                      <a:pt x="32004" y="220179"/>
                    </a:lnTo>
                    <a:lnTo>
                      <a:pt x="32004" y="222465"/>
                    </a:lnTo>
                    <a:lnTo>
                      <a:pt x="36563" y="222465"/>
                    </a:lnTo>
                    <a:lnTo>
                      <a:pt x="36563" y="224751"/>
                    </a:lnTo>
                    <a:lnTo>
                      <a:pt x="38087" y="224751"/>
                    </a:lnTo>
                    <a:lnTo>
                      <a:pt x="38087" y="228561"/>
                    </a:lnTo>
                    <a:lnTo>
                      <a:pt x="40373" y="228561"/>
                    </a:lnTo>
                    <a:lnTo>
                      <a:pt x="40373" y="230847"/>
                    </a:lnTo>
                    <a:lnTo>
                      <a:pt x="47231" y="228561"/>
                    </a:lnTo>
                    <a:close/>
                  </a:path>
                  <a:path w="2729229" h="1210309">
                    <a:moveTo>
                      <a:pt x="76949" y="214083"/>
                    </a:moveTo>
                    <a:lnTo>
                      <a:pt x="74663" y="214083"/>
                    </a:lnTo>
                    <a:lnTo>
                      <a:pt x="74663" y="216369"/>
                    </a:lnTo>
                    <a:lnTo>
                      <a:pt x="72377" y="216369"/>
                    </a:lnTo>
                    <a:lnTo>
                      <a:pt x="72377" y="217893"/>
                    </a:lnTo>
                    <a:lnTo>
                      <a:pt x="70091" y="217893"/>
                    </a:lnTo>
                    <a:lnTo>
                      <a:pt x="70091" y="220179"/>
                    </a:lnTo>
                    <a:lnTo>
                      <a:pt x="68567" y="220179"/>
                    </a:lnTo>
                    <a:lnTo>
                      <a:pt x="68567" y="222465"/>
                    </a:lnTo>
                    <a:lnTo>
                      <a:pt x="66281" y="222465"/>
                    </a:lnTo>
                    <a:lnTo>
                      <a:pt x="66281" y="224751"/>
                    </a:lnTo>
                    <a:lnTo>
                      <a:pt x="63995" y="224751"/>
                    </a:lnTo>
                    <a:lnTo>
                      <a:pt x="61709" y="227037"/>
                    </a:lnTo>
                    <a:lnTo>
                      <a:pt x="59423" y="227037"/>
                    </a:lnTo>
                    <a:lnTo>
                      <a:pt x="59423" y="233133"/>
                    </a:lnTo>
                    <a:lnTo>
                      <a:pt x="61709" y="233133"/>
                    </a:lnTo>
                    <a:lnTo>
                      <a:pt x="61709" y="230847"/>
                    </a:lnTo>
                    <a:lnTo>
                      <a:pt x="66281" y="230847"/>
                    </a:lnTo>
                    <a:lnTo>
                      <a:pt x="66281" y="228561"/>
                    </a:lnTo>
                    <a:lnTo>
                      <a:pt x="70091" y="228561"/>
                    </a:lnTo>
                    <a:lnTo>
                      <a:pt x="70091" y="227037"/>
                    </a:lnTo>
                    <a:lnTo>
                      <a:pt x="72377" y="227037"/>
                    </a:lnTo>
                    <a:lnTo>
                      <a:pt x="72377" y="265137"/>
                    </a:lnTo>
                    <a:lnTo>
                      <a:pt x="76949" y="265137"/>
                    </a:lnTo>
                    <a:lnTo>
                      <a:pt x="76949" y="214083"/>
                    </a:lnTo>
                    <a:close/>
                  </a:path>
                  <a:path w="2729229" h="1210309">
                    <a:moveTo>
                      <a:pt x="985862" y="216369"/>
                    </a:moveTo>
                    <a:lnTo>
                      <a:pt x="979766" y="216369"/>
                    </a:lnTo>
                    <a:lnTo>
                      <a:pt x="979766" y="220179"/>
                    </a:lnTo>
                    <a:lnTo>
                      <a:pt x="977480" y="220179"/>
                    </a:lnTo>
                    <a:lnTo>
                      <a:pt x="977480" y="222465"/>
                    </a:lnTo>
                    <a:lnTo>
                      <a:pt x="975194" y="222465"/>
                    </a:lnTo>
                    <a:lnTo>
                      <a:pt x="975194" y="224751"/>
                    </a:lnTo>
                    <a:lnTo>
                      <a:pt x="970622" y="224751"/>
                    </a:lnTo>
                    <a:lnTo>
                      <a:pt x="970622" y="227037"/>
                    </a:lnTo>
                    <a:lnTo>
                      <a:pt x="966812" y="227037"/>
                    </a:lnTo>
                    <a:lnTo>
                      <a:pt x="966812" y="233133"/>
                    </a:lnTo>
                    <a:lnTo>
                      <a:pt x="970622" y="233133"/>
                    </a:lnTo>
                    <a:lnTo>
                      <a:pt x="970622" y="230847"/>
                    </a:lnTo>
                    <a:lnTo>
                      <a:pt x="975194" y="230847"/>
                    </a:lnTo>
                    <a:lnTo>
                      <a:pt x="975194" y="228561"/>
                    </a:lnTo>
                    <a:lnTo>
                      <a:pt x="977480" y="228561"/>
                    </a:lnTo>
                    <a:lnTo>
                      <a:pt x="977480" y="227037"/>
                    </a:lnTo>
                    <a:lnTo>
                      <a:pt x="979766" y="227037"/>
                    </a:lnTo>
                    <a:lnTo>
                      <a:pt x="979766" y="267423"/>
                    </a:lnTo>
                    <a:lnTo>
                      <a:pt x="985862" y="267423"/>
                    </a:lnTo>
                    <a:lnTo>
                      <a:pt x="985862" y="216369"/>
                    </a:lnTo>
                    <a:close/>
                  </a:path>
                  <a:path w="2729229" h="1210309">
                    <a:moveTo>
                      <a:pt x="990434" y="1158811"/>
                    </a:moveTo>
                    <a:lnTo>
                      <a:pt x="988148" y="1158811"/>
                    </a:lnTo>
                    <a:lnTo>
                      <a:pt x="988148" y="1156525"/>
                    </a:lnTo>
                    <a:lnTo>
                      <a:pt x="985862" y="1156525"/>
                    </a:lnTo>
                    <a:lnTo>
                      <a:pt x="985862" y="1154239"/>
                    </a:lnTo>
                    <a:lnTo>
                      <a:pt x="981290" y="1154239"/>
                    </a:lnTo>
                    <a:lnTo>
                      <a:pt x="981290" y="1152715"/>
                    </a:lnTo>
                    <a:lnTo>
                      <a:pt x="968336" y="1152715"/>
                    </a:lnTo>
                    <a:lnTo>
                      <a:pt x="966812" y="1154239"/>
                    </a:lnTo>
                    <a:lnTo>
                      <a:pt x="964526" y="1154239"/>
                    </a:lnTo>
                    <a:lnTo>
                      <a:pt x="964526" y="1156525"/>
                    </a:lnTo>
                    <a:lnTo>
                      <a:pt x="962240" y="1156525"/>
                    </a:lnTo>
                    <a:lnTo>
                      <a:pt x="962240" y="1158811"/>
                    </a:lnTo>
                    <a:lnTo>
                      <a:pt x="959954" y="1158811"/>
                    </a:lnTo>
                    <a:lnTo>
                      <a:pt x="959954" y="1163383"/>
                    </a:lnTo>
                    <a:lnTo>
                      <a:pt x="957668" y="1163383"/>
                    </a:lnTo>
                    <a:lnTo>
                      <a:pt x="957668" y="1167193"/>
                    </a:lnTo>
                    <a:lnTo>
                      <a:pt x="964526" y="1167193"/>
                    </a:lnTo>
                    <a:lnTo>
                      <a:pt x="964526" y="1163383"/>
                    </a:lnTo>
                    <a:lnTo>
                      <a:pt x="966812" y="1163383"/>
                    </a:lnTo>
                    <a:lnTo>
                      <a:pt x="966812" y="1161097"/>
                    </a:lnTo>
                    <a:lnTo>
                      <a:pt x="968336" y="1161097"/>
                    </a:lnTo>
                    <a:lnTo>
                      <a:pt x="968336" y="1158811"/>
                    </a:lnTo>
                    <a:lnTo>
                      <a:pt x="970622" y="1158811"/>
                    </a:lnTo>
                    <a:lnTo>
                      <a:pt x="972908" y="1156525"/>
                    </a:lnTo>
                    <a:lnTo>
                      <a:pt x="977480" y="1156525"/>
                    </a:lnTo>
                    <a:lnTo>
                      <a:pt x="977480" y="1158811"/>
                    </a:lnTo>
                    <a:lnTo>
                      <a:pt x="981290" y="1158811"/>
                    </a:lnTo>
                    <a:lnTo>
                      <a:pt x="981290" y="1161097"/>
                    </a:lnTo>
                    <a:lnTo>
                      <a:pt x="983576" y="1161097"/>
                    </a:lnTo>
                    <a:lnTo>
                      <a:pt x="983576" y="1171765"/>
                    </a:lnTo>
                    <a:lnTo>
                      <a:pt x="981290" y="1171765"/>
                    </a:lnTo>
                    <a:lnTo>
                      <a:pt x="981290" y="1175575"/>
                    </a:lnTo>
                    <a:lnTo>
                      <a:pt x="979766" y="1175575"/>
                    </a:lnTo>
                    <a:lnTo>
                      <a:pt x="979766" y="1177861"/>
                    </a:lnTo>
                    <a:lnTo>
                      <a:pt x="977480" y="1177861"/>
                    </a:lnTo>
                    <a:lnTo>
                      <a:pt x="977480" y="1180147"/>
                    </a:lnTo>
                    <a:lnTo>
                      <a:pt x="975194" y="1180147"/>
                    </a:lnTo>
                    <a:lnTo>
                      <a:pt x="975194" y="1182433"/>
                    </a:lnTo>
                    <a:lnTo>
                      <a:pt x="970622" y="1182433"/>
                    </a:lnTo>
                    <a:lnTo>
                      <a:pt x="970622" y="1184719"/>
                    </a:lnTo>
                    <a:lnTo>
                      <a:pt x="968336" y="1184719"/>
                    </a:lnTo>
                    <a:lnTo>
                      <a:pt x="968336" y="1187005"/>
                    </a:lnTo>
                    <a:lnTo>
                      <a:pt x="966812" y="1187005"/>
                    </a:lnTo>
                    <a:lnTo>
                      <a:pt x="966812" y="1188529"/>
                    </a:lnTo>
                    <a:lnTo>
                      <a:pt x="964526" y="1188529"/>
                    </a:lnTo>
                    <a:lnTo>
                      <a:pt x="964526" y="1190815"/>
                    </a:lnTo>
                    <a:lnTo>
                      <a:pt x="962240" y="1190815"/>
                    </a:lnTo>
                    <a:lnTo>
                      <a:pt x="962240" y="1193101"/>
                    </a:lnTo>
                    <a:lnTo>
                      <a:pt x="959954" y="1193101"/>
                    </a:lnTo>
                    <a:lnTo>
                      <a:pt x="959954" y="1197673"/>
                    </a:lnTo>
                    <a:lnTo>
                      <a:pt x="957668" y="1197673"/>
                    </a:lnTo>
                    <a:lnTo>
                      <a:pt x="957668" y="1203756"/>
                    </a:lnTo>
                    <a:lnTo>
                      <a:pt x="990434" y="1203756"/>
                    </a:lnTo>
                    <a:lnTo>
                      <a:pt x="990434" y="1197673"/>
                    </a:lnTo>
                    <a:lnTo>
                      <a:pt x="966812" y="1197673"/>
                    </a:lnTo>
                    <a:lnTo>
                      <a:pt x="966812" y="1195387"/>
                    </a:lnTo>
                    <a:lnTo>
                      <a:pt x="968336" y="1195387"/>
                    </a:lnTo>
                    <a:lnTo>
                      <a:pt x="968336" y="1193101"/>
                    </a:lnTo>
                    <a:lnTo>
                      <a:pt x="970622" y="1193101"/>
                    </a:lnTo>
                    <a:lnTo>
                      <a:pt x="970622" y="1190815"/>
                    </a:lnTo>
                    <a:lnTo>
                      <a:pt x="972908" y="1190815"/>
                    </a:lnTo>
                    <a:lnTo>
                      <a:pt x="972908" y="1188529"/>
                    </a:lnTo>
                    <a:lnTo>
                      <a:pt x="975194" y="1188529"/>
                    </a:lnTo>
                    <a:lnTo>
                      <a:pt x="975194" y="1187005"/>
                    </a:lnTo>
                    <a:lnTo>
                      <a:pt x="977480" y="1187005"/>
                    </a:lnTo>
                    <a:lnTo>
                      <a:pt x="979766" y="1184719"/>
                    </a:lnTo>
                    <a:lnTo>
                      <a:pt x="981290" y="1182433"/>
                    </a:lnTo>
                    <a:lnTo>
                      <a:pt x="983576" y="1182433"/>
                    </a:lnTo>
                    <a:lnTo>
                      <a:pt x="983576" y="1180147"/>
                    </a:lnTo>
                    <a:lnTo>
                      <a:pt x="985862" y="1180147"/>
                    </a:lnTo>
                    <a:lnTo>
                      <a:pt x="985862" y="1177861"/>
                    </a:lnTo>
                    <a:lnTo>
                      <a:pt x="988148" y="1177861"/>
                    </a:lnTo>
                    <a:lnTo>
                      <a:pt x="988148" y="1174051"/>
                    </a:lnTo>
                    <a:lnTo>
                      <a:pt x="990434" y="1174051"/>
                    </a:lnTo>
                    <a:lnTo>
                      <a:pt x="990434" y="1158811"/>
                    </a:lnTo>
                    <a:close/>
                  </a:path>
                  <a:path w="2729229" h="1210309">
                    <a:moveTo>
                      <a:pt x="1321854" y="48768"/>
                    </a:moveTo>
                    <a:lnTo>
                      <a:pt x="1315516" y="34290"/>
                    </a:lnTo>
                    <a:lnTo>
                      <a:pt x="1313510" y="29718"/>
                    </a:lnTo>
                    <a:lnTo>
                      <a:pt x="1304328" y="8724"/>
                    </a:lnTo>
                    <a:lnTo>
                      <a:pt x="1304328" y="29718"/>
                    </a:lnTo>
                    <a:lnTo>
                      <a:pt x="1287564" y="29718"/>
                    </a:lnTo>
                    <a:lnTo>
                      <a:pt x="1293660" y="14478"/>
                    </a:lnTo>
                    <a:lnTo>
                      <a:pt x="1293660" y="10668"/>
                    </a:lnTo>
                    <a:lnTo>
                      <a:pt x="1295946" y="10668"/>
                    </a:lnTo>
                    <a:lnTo>
                      <a:pt x="1295946" y="6096"/>
                    </a:lnTo>
                    <a:lnTo>
                      <a:pt x="1298232" y="6096"/>
                    </a:lnTo>
                    <a:lnTo>
                      <a:pt x="1298232" y="12192"/>
                    </a:lnTo>
                    <a:lnTo>
                      <a:pt x="1300518" y="12192"/>
                    </a:lnTo>
                    <a:lnTo>
                      <a:pt x="1300518" y="14478"/>
                    </a:lnTo>
                    <a:lnTo>
                      <a:pt x="1304328" y="29718"/>
                    </a:lnTo>
                    <a:lnTo>
                      <a:pt x="1304328" y="8724"/>
                    </a:lnTo>
                    <a:lnTo>
                      <a:pt x="1302181" y="3810"/>
                    </a:lnTo>
                    <a:lnTo>
                      <a:pt x="1300518" y="0"/>
                    </a:lnTo>
                    <a:lnTo>
                      <a:pt x="1291374" y="0"/>
                    </a:lnTo>
                    <a:lnTo>
                      <a:pt x="1272324" y="48768"/>
                    </a:lnTo>
                    <a:lnTo>
                      <a:pt x="1280706" y="48768"/>
                    </a:lnTo>
                    <a:lnTo>
                      <a:pt x="1285278" y="34290"/>
                    </a:lnTo>
                    <a:lnTo>
                      <a:pt x="1306614" y="34290"/>
                    </a:lnTo>
                    <a:lnTo>
                      <a:pt x="1312710" y="48768"/>
                    </a:lnTo>
                    <a:lnTo>
                      <a:pt x="1321854" y="48768"/>
                    </a:lnTo>
                    <a:close/>
                  </a:path>
                  <a:path w="2729229" h="1210309">
                    <a:moveTo>
                      <a:pt x="1593075" y="1193101"/>
                    </a:moveTo>
                    <a:lnTo>
                      <a:pt x="1586979" y="1193101"/>
                    </a:lnTo>
                    <a:lnTo>
                      <a:pt x="1586979" y="1169479"/>
                    </a:lnTo>
                    <a:lnTo>
                      <a:pt x="1586979" y="1158811"/>
                    </a:lnTo>
                    <a:lnTo>
                      <a:pt x="1582407" y="1158811"/>
                    </a:lnTo>
                    <a:lnTo>
                      <a:pt x="1580121" y="1162138"/>
                    </a:lnTo>
                    <a:lnTo>
                      <a:pt x="1580121" y="1169479"/>
                    </a:lnTo>
                    <a:lnTo>
                      <a:pt x="1580121" y="1193101"/>
                    </a:lnTo>
                    <a:lnTo>
                      <a:pt x="1565643" y="1193101"/>
                    </a:lnTo>
                    <a:lnTo>
                      <a:pt x="1580121" y="1169479"/>
                    </a:lnTo>
                    <a:lnTo>
                      <a:pt x="1580121" y="1162138"/>
                    </a:lnTo>
                    <a:lnTo>
                      <a:pt x="1558785" y="1193101"/>
                    </a:lnTo>
                    <a:lnTo>
                      <a:pt x="1558785" y="1197673"/>
                    </a:lnTo>
                    <a:lnTo>
                      <a:pt x="1580121" y="1197673"/>
                    </a:lnTo>
                    <a:lnTo>
                      <a:pt x="1580121" y="1209852"/>
                    </a:lnTo>
                    <a:lnTo>
                      <a:pt x="1586979" y="1209852"/>
                    </a:lnTo>
                    <a:lnTo>
                      <a:pt x="1586979" y="1197673"/>
                    </a:lnTo>
                    <a:lnTo>
                      <a:pt x="1593075" y="1197673"/>
                    </a:lnTo>
                    <a:lnTo>
                      <a:pt x="1593075" y="1193101"/>
                    </a:lnTo>
                    <a:close/>
                  </a:path>
                  <a:path w="2729229" h="1210309">
                    <a:moveTo>
                      <a:pt x="1595361" y="250659"/>
                    </a:moveTo>
                    <a:lnTo>
                      <a:pt x="1593075" y="250659"/>
                    </a:lnTo>
                    <a:lnTo>
                      <a:pt x="1593075" y="246087"/>
                    </a:lnTo>
                    <a:lnTo>
                      <a:pt x="1590789" y="246087"/>
                    </a:lnTo>
                    <a:lnTo>
                      <a:pt x="1590789" y="243801"/>
                    </a:lnTo>
                    <a:lnTo>
                      <a:pt x="1586979" y="243801"/>
                    </a:lnTo>
                    <a:lnTo>
                      <a:pt x="1586979" y="241515"/>
                    </a:lnTo>
                    <a:lnTo>
                      <a:pt x="1589265" y="241515"/>
                    </a:lnTo>
                    <a:lnTo>
                      <a:pt x="1589265" y="239991"/>
                    </a:lnTo>
                    <a:lnTo>
                      <a:pt x="1590789" y="239991"/>
                    </a:lnTo>
                    <a:lnTo>
                      <a:pt x="1590789" y="235419"/>
                    </a:lnTo>
                    <a:lnTo>
                      <a:pt x="1593075" y="235419"/>
                    </a:lnTo>
                    <a:lnTo>
                      <a:pt x="1593075" y="230847"/>
                    </a:lnTo>
                    <a:lnTo>
                      <a:pt x="1590789" y="228561"/>
                    </a:lnTo>
                    <a:lnTo>
                      <a:pt x="1590789" y="224751"/>
                    </a:lnTo>
                    <a:lnTo>
                      <a:pt x="1589265" y="224751"/>
                    </a:lnTo>
                    <a:lnTo>
                      <a:pt x="1589265" y="222465"/>
                    </a:lnTo>
                    <a:lnTo>
                      <a:pt x="1586979" y="222465"/>
                    </a:lnTo>
                    <a:lnTo>
                      <a:pt x="1586979" y="220179"/>
                    </a:lnTo>
                    <a:lnTo>
                      <a:pt x="1580121" y="220179"/>
                    </a:lnTo>
                    <a:lnTo>
                      <a:pt x="1580121" y="217893"/>
                    </a:lnTo>
                    <a:lnTo>
                      <a:pt x="1574025" y="217893"/>
                    </a:lnTo>
                    <a:lnTo>
                      <a:pt x="1574025" y="220179"/>
                    </a:lnTo>
                    <a:lnTo>
                      <a:pt x="1569453" y="220179"/>
                    </a:lnTo>
                    <a:lnTo>
                      <a:pt x="1569453" y="222465"/>
                    </a:lnTo>
                    <a:lnTo>
                      <a:pt x="1565643" y="222465"/>
                    </a:lnTo>
                    <a:lnTo>
                      <a:pt x="1565643" y="227037"/>
                    </a:lnTo>
                    <a:lnTo>
                      <a:pt x="1563357" y="227037"/>
                    </a:lnTo>
                    <a:lnTo>
                      <a:pt x="1563357" y="230847"/>
                    </a:lnTo>
                    <a:lnTo>
                      <a:pt x="1561071" y="230847"/>
                    </a:lnTo>
                    <a:lnTo>
                      <a:pt x="1561071" y="233133"/>
                    </a:lnTo>
                    <a:lnTo>
                      <a:pt x="1567929" y="233133"/>
                    </a:lnTo>
                    <a:lnTo>
                      <a:pt x="1569453" y="230847"/>
                    </a:lnTo>
                    <a:lnTo>
                      <a:pt x="1569453" y="227037"/>
                    </a:lnTo>
                    <a:lnTo>
                      <a:pt x="1571739" y="227037"/>
                    </a:lnTo>
                    <a:lnTo>
                      <a:pt x="1571739" y="224751"/>
                    </a:lnTo>
                    <a:lnTo>
                      <a:pt x="1582407" y="224751"/>
                    </a:lnTo>
                    <a:lnTo>
                      <a:pt x="1582407" y="227037"/>
                    </a:lnTo>
                    <a:lnTo>
                      <a:pt x="1584693" y="227037"/>
                    </a:lnTo>
                    <a:lnTo>
                      <a:pt x="1584693" y="228561"/>
                    </a:lnTo>
                    <a:lnTo>
                      <a:pt x="1586979" y="230847"/>
                    </a:lnTo>
                    <a:lnTo>
                      <a:pt x="1586979" y="233133"/>
                    </a:lnTo>
                    <a:lnTo>
                      <a:pt x="1584693" y="235419"/>
                    </a:lnTo>
                    <a:lnTo>
                      <a:pt x="1584693" y="237705"/>
                    </a:lnTo>
                    <a:lnTo>
                      <a:pt x="1582407" y="237705"/>
                    </a:lnTo>
                    <a:lnTo>
                      <a:pt x="1582407" y="239991"/>
                    </a:lnTo>
                    <a:lnTo>
                      <a:pt x="1576311" y="239991"/>
                    </a:lnTo>
                    <a:lnTo>
                      <a:pt x="1576311" y="241515"/>
                    </a:lnTo>
                    <a:lnTo>
                      <a:pt x="1574025" y="241515"/>
                    </a:lnTo>
                    <a:lnTo>
                      <a:pt x="1574025" y="246087"/>
                    </a:lnTo>
                    <a:lnTo>
                      <a:pt x="1584693" y="246087"/>
                    </a:lnTo>
                    <a:lnTo>
                      <a:pt x="1584693" y="248373"/>
                    </a:lnTo>
                    <a:lnTo>
                      <a:pt x="1586979" y="248373"/>
                    </a:lnTo>
                    <a:lnTo>
                      <a:pt x="1586979" y="252183"/>
                    </a:lnTo>
                    <a:lnTo>
                      <a:pt x="1589265" y="252183"/>
                    </a:lnTo>
                    <a:lnTo>
                      <a:pt x="1589265" y="259041"/>
                    </a:lnTo>
                    <a:lnTo>
                      <a:pt x="1586979" y="259041"/>
                    </a:lnTo>
                    <a:lnTo>
                      <a:pt x="1586979" y="262851"/>
                    </a:lnTo>
                    <a:lnTo>
                      <a:pt x="1584693" y="262851"/>
                    </a:lnTo>
                    <a:lnTo>
                      <a:pt x="1584693" y="265137"/>
                    </a:lnTo>
                    <a:lnTo>
                      <a:pt x="1571739" y="265137"/>
                    </a:lnTo>
                    <a:lnTo>
                      <a:pt x="1571739" y="262851"/>
                    </a:lnTo>
                    <a:lnTo>
                      <a:pt x="1569453" y="262851"/>
                    </a:lnTo>
                    <a:lnTo>
                      <a:pt x="1569453" y="259041"/>
                    </a:lnTo>
                    <a:lnTo>
                      <a:pt x="1567929" y="259041"/>
                    </a:lnTo>
                    <a:lnTo>
                      <a:pt x="1567929" y="256755"/>
                    </a:lnTo>
                    <a:lnTo>
                      <a:pt x="1561071" y="256755"/>
                    </a:lnTo>
                    <a:lnTo>
                      <a:pt x="1561071" y="261327"/>
                    </a:lnTo>
                    <a:lnTo>
                      <a:pt x="1563357" y="261327"/>
                    </a:lnTo>
                    <a:lnTo>
                      <a:pt x="1563357" y="265137"/>
                    </a:lnTo>
                    <a:lnTo>
                      <a:pt x="1565643" y="265137"/>
                    </a:lnTo>
                    <a:lnTo>
                      <a:pt x="1565643" y="267423"/>
                    </a:lnTo>
                    <a:lnTo>
                      <a:pt x="1567929" y="267423"/>
                    </a:lnTo>
                    <a:lnTo>
                      <a:pt x="1567929" y="269709"/>
                    </a:lnTo>
                    <a:lnTo>
                      <a:pt x="1571739" y="269709"/>
                    </a:lnTo>
                    <a:lnTo>
                      <a:pt x="1574025" y="271995"/>
                    </a:lnTo>
                    <a:lnTo>
                      <a:pt x="1582407" y="271995"/>
                    </a:lnTo>
                    <a:lnTo>
                      <a:pt x="1582407" y="269709"/>
                    </a:lnTo>
                    <a:lnTo>
                      <a:pt x="1586979" y="269709"/>
                    </a:lnTo>
                    <a:lnTo>
                      <a:pt x="1586979" y="267423"/>
                    </a:lnTo>
                    <a:lnTo>
                      <a:pt x="1590789" y="267423"/>
                    </a:lnTo>
                    <a:lnTo>
                      <a:pt x="1590789" y="265137"/>
                    </a:lnTo>
                    <a:lnTo>
                      <a:pt x="1593075" y="262851"/>
                    </a:lnTo>
                    <a:lnTo>
                      <a:pt x="1593075" y="261327"/>
                    </a:lnTo>
                    <a:lnTo>
                      <a:pt x="1595361" y="259041"/>
                    </a:lnTo>
                    <a:lnTo>
                      <a:pt x="1595361" y="250659"/>
                    </a:lnTo>
                    <a:close/>
                  </a:path>
                  <a:path w="2729229" h="1210309">
                    <a:moveTo>
                      <a:pt x="2454757" y="1161097"/>
                    </a:moveTo>
                    <a:lnTo>
                      <a:pt x="2453233" y="1161097"/>
                    </a:lnTo>
                    <a:lnTo>
                      <a:pt x="2453233" y="1158811"/>
                    </a:lnTo>
                    <a:lnTo>
                      <a:pt x="2450947" y="1156525"/>
                    </a:lnTo>
                    <a:lnTo>
                      <a:pt x="2448661" y="1156525"/>
                    </a:lnTo>
                    <a:lnTo>
                      <a:pt x="2448661" y="1154239"/>
                    </a:lnTo>
                    <a:lnTo>
                      <a:pt x="2444089" y="1154239"/>
                    </a:lnTo>
                    <a:lnTo>
                      <a:pt x="2444089" y="1152715"/>
                    </a:lnTo>
                    <a:lnTo>
                      <a:pt x="2437993" y="1152715"/>
                    </a:lnTo>
                    <a:lnTo>
                      <a:pt x="2437993" y="1154239"/>
                    </a:lnTo>
                    <a:lnTo>
                      <a:pt x="2431897" y="1154239"/>
                    </a:lnTo>
                    <a:lnTo>
                      <a:pt x="2431897" y="1156525"/>
                    </a:lnTo>
                    <a:lnTo>
                      <a:pt x="2429611" y="1156525"/>
                    </a:lnTo>
                    <a:lnTo>
                      <a:pt x="2429611" y="1158811"/>
                    </a:lnTo>
                    <a:lnTo>
                      <a:pt x="2427325" y="1158811"/>
                    </a:lnTo>
                    <a:lnTo>
                      <a:pt x="2427325" y="1161097"/>
                    </a:lnTo>
                    <a:lnTo>
                      <a:pt x="2425039" y="1161097"/>
                    </a:lnTo>
                    <a:lnTo>
                      <a:pt x="2425039" y="1167193"/>
                    </a:lnTo>
                    <a:lnTo>
                      <a:pt x="2422753" y="1167193"/>
                    </a:lnTo>
                    <a:lnTo>
                      <a:pt x="2422753" y="1193101"/>
                    </a:lnTo>
                    <a:lnTo>
                      <a:pt x="2425039" y="1193101"/>
                    </a:lnTo>
                    <a:lnTo>
                      <a:pt x="2425039" y="1197673"/>
                    </a:lnTo>
                    <a:lnTo>
                      <a:pt x="2427325" y="1197673"/>
                    </a:lnTo>
                    <a:lnTo>
                      <a:pt x="2427325" y="1201470"/>
                    </a:lnTo>
                    <a:lnTo>
                      <a:pt x="2431897" y="1201470"/>
                    </a:lnTo>
                    <a:lnTo>
                      <a:pt x="2431897" y="1203756"/>
                    </a:lnTo>
                    <a:lnTo>
                      <a:pt x="2435707" y="1203756"/>
                    </a:lnTo>
                    <a:lnTo>
                      <a:pt x="2435707" y="1206042"/>
                    </a:lnTo>
                    <a:lnTo>
                      <a:pt x="2444089" y="1206042"/>
                    </a:lnTo>
                    <a:lnTo>
                      <a:pt x="2444089" y="1203756"/>
                    </a:lnTo>
                    <a:lnTo>
                      <a:pt x="2448661" y="1203756"/>
                    </a:lnTo>
                    <a:lnTo>
                      <a:pt x="2448661" y="1201470"/>
                    </a:lnTo>
                    <a:lnTo>
                      <a:pt x="2450947" y="1201470"/>
                    </a:lnTo>
                    <a:lnTo>
                      <a:pt x="2450947" y="1199184"/>
                    </a:lnTo>
                    <a:lnTo>
                      <a:pt x="2453233" y="1199184"/>
                    </a:lnTo>
                    <a:lnTo>
                      <a:pt x="2453233" y="1197673"/>
                    </a:lnTo>
                    <a:lnTo>
                      <a:pt x="2454757" y="1197673"/>
                    </a:lnTo>
                    <a:lnTo>
                      <a:pt x="2454757" y="1177861"/>
                    </a:lnTo>
                    <a:lnTo>
                      <a:pt x="2453233" y="1177861"/>
                    </a:lnTo>
                    <a:lnTo>
                      <a:pt x="2453233" y="1175575"/>
                    </a:lnTo>
                    <a:lnTo>
                      <a:pt x="2450947" y="1175575"/>
                    </a:lnTo>
                    <a:lnTo>
                      <a:pt x="2450947" y="1174051"/>
                    </a:lnTo>
                    <a:lnTo>
                      <a:pt x="2448661" y="1174051"/>
                    </a:lnTo>
                    <a:lnTo>
                      <a:pt x="2448661" y="1180147"/>
                    </a:lnTo>
                    <a:lnTo>
                      <a:pt x="2448661" y="1195387"/>
                    </a:lnTo>
                    <a:lnTo>
                      <a:pt x="2446375" y="1195387"/>
                    </a:lnTo>
                    <a:lnTo>
                      <a:pt x="2446375" y="1197673"/>
                    </a:lnTo>
                    <a:lnTo>
                      <a:pt x="2444089" y="1197673"/>
                    </a:lnTo>
                    <a:lnTo>
                      <a:pt x="2444089" y="1199184"/>
                    </a:lnTo>
                    <a:lnTo>
                      <a:pt x="2433421" y="1199184"/>
                    </a:lnTo>
                    <a:lnTo>
                      <a:pt x="2433421" y="1197673"/>
                    </a:lnTo>
                    <a:lnTo>
                      <a:pt x="2431897" y="1197673"/>
                    </a:lnTo>
                    <a:lnTo>
                      <a:pt x="2431897" y="1193101"/>
                    </a:lnTo>
                    <a:lnTo>
                      <a:pt x="2429611" y="1193101"/>
                    </a:lnTo>
                    <a:lnTo>
                      <a:pt x="2429611" y="1182433"/>
                    </a:lnTo>
                    <a:lnTo>
                      <a:pt x="2431897" y="1182433"/>
                    </a:lnTo>
                    <a:lnTo>
                      <a:pt x="2431897" y="1180147"/>
                    </a:lnTo>
                    <a:lnTo>
                      <a:pt x="2433421" y="1180147"/>
                    </a:lnTo>
                    <a:lnTo>
                      <a:pt x="2433421" y="1177861"/>
                    </a:lnTo>
                    <a:lnTo>
                      <a:pt x="2437993" y="1177861"/>
                    </a:lnTo>
                    <a:lnTo>
                      <a:pt x="2437993" y="1175575"/>
                    </a:lnTo>
                    <a:lnTo>
                      <a:pt x="2442565" y="1175575"/>
                    </a:lnTo>
                    <a:lnTo>
                      <a:pt x="2442565" y="1177861"/>
                    </a:lnTo>
                    <a:lnTo>
                      <a:pt x="2446375" y="1177861"/>
                    </a:lnTo>
                    <a:lnTo>
                      <a:pt x="2446375" y="1180147"/>
                    </a:lnTo>
                    <a:lnTo>
                      <a:pt x="2448661" y="1180147"/>
                    </a:lnTo>
                    <a:lnTo>
                      <a:pt x="2448661" y="1174051"/>
                    </a:lnTo>
                    <a:lnTo>
                      <a:pt x="2446375" y="1174051"/>
                    </a:lnTo>
                    <a:lnTo>
                      <a:pt x="2446375" y="1171765"/>
                    </a:lnTo>
                    <a:lnTo>
                      <a:pt x="2435707" y="1171765"/>
                    </a:lnTo>
                    <a:lnTo>
                      <a:pt x="2433421" y="1174051"/>
                    </a:lnTo>
                    <a:lnTo>
                      <a:pt x="2431897" y="1174051"/>
                    </a:lnTo>
                    <a:lnTo>
                      <a:pt x="2431897" y="1175575"/>
                    </a:lnTo>
                    <a:lnTo>
                      <a:pt x="2429611" y="1175575"/>
                    </a:lnTo>
                    <a:lnTo>
                      <a:pt x="2429611" y="1167193"/>
                    </a:lnTo>
                    <a:lnTo>
                      <a:pt x="2431897" y="1164907"/>
                    </a:lnTo>
                    <a:lnTo>
                      <a:pt x="2431897" y="1163383"/>
                    </a:lnTo>
                    <a:lnTo>
                      <a:pt x="2433421" y="1163383"/>
                    </a:lnTo>
                    <a:lnTo>
                      <a:pt x="2433421" y="1161097"/>
                    </a:lnTo>
                    <a:lnTo>
                      <a:pt x="2435707" y="1161097"/>
                    </a:lnTo>
                    <a:lnTo>
                      <a:pt x="2435707" y="1158811"/>
                    </a:lnTo>
                    <a:lnTo>
                      <a:pt x="2444089" y="1158811"/>
                    </a:lnTo>
                    <a:lnTo>
                      <a:pt x="2446375" y="1161097"/>
                    </a:lnTo>
                    <a:lnTo>
                      <a:pt x="2446375" y="1163383"/>
                    </a:lnTo>
                    <a:lnTo>
                      <a:pt x="2448661" y="1163383"/>
                    </a:lnTo>
                    <a:lnTo>
                      <a:pt x="2448661" y="1167193"/>
                    </a:lnTo>
                    <a:lnTo>
                      <a:pt x="2454757" y="1164907"/>
                    </a:lnTo>
                    <a:lnTo>
                      <a:pt x="2454757" y="1161097"/>
                    </a:lnTo>
                    <a:close/>
                  </a:path>
                  <a:path w="2729229" h="1210309">
                    <a:moveTo>
                      <a:pt x="2461615" y="243801"/>
                    </a:moveTo>
                    <a:lnTo>
                      <a:pt x="2459329" y="243801"/>
                    </a:lnTo>
                    <a:lnTo>
                      <a:pt x="2459329" y="239991"/>
                    </a:lnTo>
                    <a:lnTo>
                      <a:pt x="2457043" y="239991"/>
                    </a:lnTo>
                    <a:lnTo>
                      <a:pt x="2457043" y="237705"/>
                    </a:lnTo>
                    <a:lnTo>
                      <a:pt x="2454757" y="237705"/>
                    </a:lnTo>
                    <a:lnTo>
                      <a:pt x="2454757" y="235419"/>
                    </a:lnTo>
                    <a:lnTo>
                      <a:pt x="2453233" y="235419"/>
                    </a:lnTo>
                    <a:lnTo>
                      <a:pt x="2453233" y="233133"/>
                    </a:lnTo>
                    <a:lnTo>
                      <a:pt x="2437993" y="233133"/>
                    </a:lnTo>
                    <a:lnTo>
                      <a:pt x="2437993" y="235419"/>
                    </a:lnTo>
                    <a:lnTo>
                      <a:pt x="2435707" y="235419"/>
                    </a:lnTo>
                    <a:lnTo>
                      <a:pt x="2437993" y="222465"/>
                    </a:lnTo>
                    <a:lnTo>
                      <a:pt x="2459329" y="222465"/>
                    </a:lnTo>
                    <a:lnTo>
                      <a:pt x="2459329" y="216369"/>
                    </a:lnTo>
                    <a:lnTo>
                      <a:pt x="2433421" y="216369"/>
                    </a:lnTo>
                    <a:lnTo>
                      <a:pt x="2429611" y="241515"/>
                    </a:lnTo>
                    <a:lnTo>
                      <a:pt x="2433421" y="243801"/>
                    </a:lnTo>
                    <a:lnTo>
                      <a:pt x="2433421" y="241515"/>
                    </a:lnTo>
                    <a:lnTo>
                      <a:pt x="2435707" y="241515"/>
                    </a:lnTo>
                    <a:lnTo>
                      <a:pt x="2435707" y="239991"/>
                    </a:lnTo>
                    <a:lnTo>
                      <a:pt x="2440279" y="239991"/>
                    </a:lnTo>
                    <a:lnTo>
                      <a:pt x="2442565" y="237705"/>
                    </a:lnTo>
                    <a:lnTo>
                      <a:pt x="2446375" y="237705"/>
                    </a:lnTo>
                    <a:lnTo>
                      <a:pt x="2446375" y="239991"/>
                    </a:lnTo>
                    <a:lnTo>
                      <a:pt x="2450947" y="239991"/>
                    </a:lnTo>
                    <a:lnTo>
                      <a:pt x="2450947" y="241515"/>
                    </a:lnTo>
                    <a:lnTo>
                      <a:pt x="2453233" y="241515"/>
                    </a:lnTo>
                    <a:lnTo>
                      <a:pt x="2453233" y="246087"/>
                    </a:lnTo>
                    <a:lnTo>
                      <a:pt x="2454757" y="246087"/>
                    </a:lnTo>
                    <a:lnTo>
                      <a:pt x="2454757" y="254469"/>
                    </a:lnTo>
                    <a:lnTo>
                      <a:pt x="2453233" y="254469"/>
                    </a:lnTo>
                    <a:lnTo>
                      <a:pt x="2453233" y="259041"/>
                    </a:lnTo>
                    <a:lnTo>
                      <a:pt x="2450947" y="259041"/>
                    </a:lnTo>
                    <a:lnTo>
                      <a:pt x="2450947" y="261327"/>
                    </a:lnTo>
                    <a:lnTo>
                      <a:pt x="2446375" y="261327"/>
                    </a:lnTo>
                    <a:lnTo>
                      <a:pt x="2446375" y="262851"/>
                    </a:lnTo>
                    <a:lnTo>
                      <a:pt x="2442565" y="262851"/>
                    </a:lnTo>
                    <a:lnTo>
                      <a:pt x="2442565" y="261327"/>
                    </a:lnTo>
                    <a:lnTo>
                      <a:pt x="2437993" y="261327"/>
                    </a:lnTo>
                    <a:lnTo>
                      <a:pt x="2437993" y="259041"/>
                    </a:lnTo>
                    <a:lnTo>
                      <a:pt x="2435707" y="259041"/>
                    </a:lnTo>
                    <a:lnTo>
                      <a:pt x="2435707" y="256755"/>
                    </a:lnTo>
                    <a:lnTo>
                      <a:pt x="2433421" y="256755"/>
                    </a:lnTo>
                    <a:lnTo>
                      <a:pt x="2433421" y="252183"/>
                    </a:lnTo>
                    <a:lnTo>
                      <a:pt x="2427325" y="252183"/>
                    </a:lnTo>
                    <a:lnTo>
                      <a:pt x="2427325" y="256755"/>
                    </a:lnTo>
                    <a:lnTo>
                      <a:pt x="2429611" y="259041"/>
                    </a:lnTo>
                    <a:lnTo>
                      <a:pt x="2429611" y="261327"/>
                    </a:lnTo>
                    <a:lnTo>
                      <a:pt x="2431897" y="261327"/>
                    </a:lnTo>
                    <a:lnTo>
                      <a:pt x="2431897" y="262851"/>
                    </a:lnTo>
                    <a:lnTo>
                      <a:pt x="2433421" y="262851"/>
                    </a:lnTo>
                    <a:lnTo>
                      <a:pt x="2433421" y="265137"/>
                    </a:lnTo>
                    <a:lnTo>
                      <a:pt x="2435707" y="265137"/>
                    </a:lnTo>
                    <a:lnTo>
                      <a:pt x="2437993" y="267423"/>
                    </a:lnTo>
                    <a:lnTo>
                      <a:pt x="2450947" y="267423"/>
                    </a:lnTo>
                    <a:lnTo>
                      <a:pt x="2450947" y="265137"/>
                    </a:lnTo>
                    <a:lnTo>
                      <a:pt x="2454757" y="265137"/>
                    </a:lnTo>
                    <a:lnTo>
                      <a:pt x="2454757" y="262851"/>
                    </a:lnTo>
                    <a:lnTo>
                      <a:pt x="2457043" y="262851"/>
                    </a:lnTo>
                    <a:lnTo>
                      <a:pt x="2457043" y="259041"/>
                    </a:lnTo>
                    <a:lnTo>
                      <a:pt x="2459329" y="259041"/>
                    </a:lnTo>
                    <a:lnTo>
                      <a:pt x="2459329" y="254469"/>
                    </a:lnTo>
                    <a:lnTo>
                      <a:pt x="2461615" y="254469"/>
                    </a:lnTo>
                    <a:lnTo>
                      <a:pt x="2461615" y="243801"/>
                    </a:lnTo>
                    <a:close/>
                  </a:path>
                  <a:path w="2729229" h="1210309">
                    <a:moveTo>
                      <a:pt x="2720644" y="40386"/>
                    </a:moveTo>
                    <a:lnTo>
                      <a:pt x="2718358" y="40386"/>
                    </a:lnTo>
                    <a:lnTo>
                      <a:pt x="2718358" y="38100"/>
                    </a:lnTo>
                    <a:lnTo>
                      <a:pt x="2716072" y="38100"/>
                    </a:lnTo>
                    <a:lnTo>
                      <a:pt x="2716072" y="35814"/>
                    </a:lnTo>
                    <a:lnTo>
                      <a:pt x="2713786" y="35814"/>
                    </a:lnTo>
                    <a:lnTo>
                      <a:pt x="2713786" y="42672"/>
                    </a:lnTo>
                    <a:lnTo>
                      <a:pt x="2713786" y="48768"/>
                    </a:lnTo>
                    <a:lnTo>
                      <a:pt x="2711500" y="48768"/>
                    </a:lnTo>
                    <a:lnTo>
                      <a:pt x="2711500" y="53327"/>
                    </a:lnTo>
                    <a:lnTo>
                      <a:pt x="2707690" y="53327"/>
                    </a:lnTo>
                    <a:lnTo>
                      <a:pt x="2707690" y="55613"/>
                    </a:lnTo>
                    <a:lnTo>
                      <a:pt x="2687891" y="55613"/>
                    </a:lnTo>
                    <a:lnTo>
                      <a:pt x="2687891" y="35814"/>
                    </a:lnTo>
                    <a:lnTo>
                      <a:pt x="2700845" y="35814"/>
                    </a:lnTo>
                    <a:lnTo>
                      <a:pt x="2700845" y="38100"/>
                    </a:lnTo>
                    <a:lnTo>
                      <a:pt x="2709976" y="38100"/>
                    </a:lnTo>
                    <a:lnTo>
                      <a:pt x="2709976" y="40386"/>
                    </a:lnTo>
                    <a:lnTo>
                      <a:pt x="2711500" y="40386"/>
                    </a:lnTo>
                    <a:lnTo>
                      <a:pt x="2711500" y="42672"/>
                    </a:lnTo>
                    <a:lnTo>
                      <a:pt x="2713786" y="42672"/>
                    </a:lnTo>
                    <a:lnTo>
                      <a:pt x="2713786" y="35814"/>
                    </a:lnTo>
                    <a:lnTo>
                      <a:pt x="2713786" y="34290"/>
                    </a:lnTo>
                    <a:lnTo>
                      <a:pt x="2711500" y="34290"/>
                    </a:lnTo>
                    <a:lnTo>
                      <a:pt x="2711500" y="32004"/>
                    </a:lnTo>
                    <a:lnTo>
                      <a:pt x="2713786" y="32004"/>
                    </a:lnTo>
                    <a:lnTo>
                      <a:pt x="2713786" y="29718"/>
                    </a:lnTo>
                    <a:lnTo>
                      <a:pt x="2716072" y="29718"/>
                    </a:lnTo>
                    <a:lnTo>
                      <a:pt x="2716072" y="27432"/>
                    </a:lnTo>
                    <a:lnTo>
                      <a:pt x="2718358" y="27432"/>
                    </a:lnTo>
                    <a:lnTo>
                      <a:pt x="2718358" y="19050"/>
                    </a:lnTo>
                    <a:lnTo>
                      <a:pt x="2716072" y="19050"/>
                    </a:lnTo>
                    <a:lnTo>
                      <a:pt x="2716072" y="14478"/>
                    </a:lnTo>
                    <a:lnTo>
                      <a:pt x="2713786" y="14478"/>
                    </a:lnTo>
                    <a:lnTo>
                      <a:pt x="2713786" y="12192"/>
                    </a:lnTo>
                    <a:lnTo>
                      <a:pt x="2711500" y="12192"/>
                    </a:lnTo>
                    <a:lnTo>
                      <a:pt x="2711500" y="21336"/>
                    </a:lnTo>
                    <a:lnTo>
                      <a:pt x="2711500" y="25146"/>
                    </a:lnTo>
                    <a:lnTo>
                      <a:pt x="2709976" y="25146"/>
                    </a:lnTo>
                    <a:lnTo>
                      <a:pt x="2709976" y="29718"/>
                    </a:lnTo>
                    <a:lnTo>
                      <a:pt x="2705404" y="29718"/>
                    </a:lnTo>
                    <a:lnTo>
                      <a:pt x="2705404" y="32004"/>
                    </a:lnTo>
                    <a:lnTo>
                      <a:pt x="2687891" y="32004"/>
                    </a:lnTo>
                    <a:lnTo>
                      <a:pt x="2687891" y="14478"/>
                    </a:lnTo>
                    <a:lnTo>
                      <a:pt x="2700845" y="14478"/>
                    </a:lnTo>
                    <a:lnTo>
                      <a:pt x="2700845" y="16764"/>
                    </a:lnTo>
                    <a:lnTo>
                      <a:pt x="2709976" y="16764"/>
                    </a:lnTo>
                    <a:lnTo>
                      <a:pt x="2709976" y="21336"/>
                    </a:lnTo>
                    <a:lnTo>
                      <a:pt x="2711500" y="21336"/>
                    </a:lnTo>
                    <a:lnTo>
                      <a:pt x="2711500" y="12192"/>
                    </a:lnTo>
                    <a:lnTo>
                      <a:pt x="2711500" y="10668"/>
                    </a:lnTo>
                    <a:lnTo>
                      <a:pt x="2681795" y="10668"/>
                    </a:lnTo>
                    <a:lnTo>
                      <a:pt x="2681795" y="61709"/>
                    </a:lnTo>
                    <a:lnTo>
                      <a:pt x="2700845" y="61709"/>
                    </a:lnTo>
                    <a:lnTo>
                      <a:pt x="2703118" y="59423"/>
                    </a:lnTo>
                    <a:lnTo>
                      <a:pt x="2713786" y="59423"/>
                    </a:lnTo>
                    <a:lnTo>
                      <a:pt x="2713786" y="57137"/>
                    </a:lnTo>
                    <a:lnTo>
                      <a:pt x="2716072" y="57137"/>
                    </a:lnTo>
                    <a:lnTo>
                      <a:pt x="2716072" y="55613"/>
                    </a:lnTo>
                    <a:lnTo>
                      <a:pt x="2718358" y="55613"/>
                    </a:lnTo>
                    <a:lnTo>
                      <a:pt x="2718358" y="51054"/>
                    </a:lnTo>
                    <a:lnTo>
                      <a:pt x="2720644" y="51054"/>
                    </a:lnTo>
                    <a:lnTo>
                      <a:pt x="2720644" y="40386"/>
                    </a:lnTo>
                    <a:close/>
                  </a:path>
                  <a:path w="2729229" h="1210309">
                    <a:moveTo>
                      <a:pt x="2729026" y="963777"/>
                    </a:moveTo>
                    <a:lnTo>
                      <a:pt x="2726740" y="963777"/>
                    </a:lnTo>
                    <a:lnTo>
                      <a:pt x="2726740" y="959205"/>
                    </a:lnTo>
                    <a:lnTo>
                      <a:pt x="2724454" y="959205"/>
                    </a:lnTo>
                    <a:lnTo>
                      <a:pt x="2724454" y="955395"/>
                    </a:lnTo>
                    <a:lnTo>
                      <a:pt x="2722168" y="955395"/>
                    </a:lnTo>
                    <a:lnTo>
                      <a:pt x="2722168" y="953109"/>
                    </a:lnTo>
                    <a:lnTo>
                      <a:pt x="2720644" y="953109"/>
                    </a:lnTo>
                    <a:lnTo>
                      <a:pt x="2718358" y="950823"/>
                    </a:lnTo>
                    <a:lnTo>
                      <a:pt x="2713786" y="950823"/>
                    </a:lnTo>
                    <a:lnTo>
                      <a:pt x="2713786" y="948537"/>
                    </a:lnTo>
                    <a:lnTo>
                      <a:pt x="2703118" y="948537"/>
                    </a:lnTo>
                    <a:lnTo>
                      <a:pt x="2700845" y="950823"/>
                    </a:lnTo>
                    <a:lnTo>
                      <a:pt x="2697035" y="950823"/>
                    </a:lnTo>
                    <a:lnTo>
                      <a:pt x="2697035" y="953109"/>
                    </a:lnTo>
                    <a:lnTo>
                      <a:pt x="2692463" y="953109"/>
                    </a:lnTo>
                    <a:lnTo>
                      <a:pt x="2692463" y="955395"/>
                    </a:lnTo>
                    <a:lnTo>
                      <a:pt x="2690177" y="955395"/>
                    </a:lnTo>
                    <a:lnTo>
                      <a:pt x="2690177" y="957681"/>
                    </a:lnTo>
                    <a:lnTo>
                      <a:pt x="2687891" y="957681"/>
                    </a:lnTo>
                    <a:lnTo>
                      <a:pt x="2687891" y="961491"/>
                    </a:lnTo>
                    <a:lnTo>
                      <a:pt x="2686367" y="961491"/>
                    </a:lnTo>
                    <a:lnTo>
                      <a:pt x="2686367" y="966063"/>
                    </a:lnTo>
                    <a:lnTo>
                      <a:pt x="2684081" y="966063"/>
                    </a:lnTo>
                    <a:lnTo>
                      <a:pt x="2684081" y="985100"/>
                    </a:lnTo>
                    <a:lnTo>
                      <a:pt x="2686367" y="985100"/>
                    </a:lnTo>
                    <a:lnTo>
                      <a:pt x="2686367" y="989672"/>
                    </a:lnTo>
                    <a:lnTo>
                      <a:pt x="2687891" y="989672"/>
                    </a:lnTo>
                    <a:lnTo>
                      <a:pt x="2687891" y="993482"/>
                    </a:lnTo>
                    <a:lnTo>
                      <a:pt x="2690177" y="993482"/>
                    </a:lnTo>
                    <a:lnTo>
                      <a:pt x="2690177" y="995768"/>
                    </a:lnTo>
                    <a:lnTo>
                      <a:pt x="2692463" y="995768"/>
                    </a:lnTo>
                    <a:lnTo>
                      <a:pt x="2692463" y="998054"/>
                    </a:lnTo>
                    <a:lnTo>
                      <a:pt x="2694749" y="998054"/>
                    </a:lnTo>
                    <a:lnTo>
                      <a:pt x="2694749" y="1000340"/>
                    </a:lnTo>
                    <a:lnTo>
                      <a:pt x="2700845" y="1000340"/>
                    </a:lnTo>
                    <a:lnTo>
                      <a:pt x="2700845" y="1002626"/>
                    </a:lnTo>
                    <a:lnTo>
                      <a:pt x="2713786" y="1002626"/>
                    </a:lnTo>
                    <a:lnTo>
                      <a:pt x="2713786" y="1000340"/>
                    </a:lnTo>
                    <a:lnTo>
                      <a:pt x="2718358" y="1000340"/>
                    </a:lnTo>
                    <a:lnTo>
                      <a:pt x="2720644" y="998054"/>
                    </a:lnTo>
                    <a:lnTo>
                      <a:pt x="2722168" y="998054"/>
                    </a:lnTo>
                    <a:lnTo>
                      <a:pt x="2722168" y="995768"/>
                    </a:lnTo>
                    <a:lnTo>
                      <a:pt x="2724454" y="995768"/>
                    </a:lnTo>
                    <a:lnTo>
                      <a:pt x="2724454" y="993482"/>
                    </a:lnTo>
                    <a:lnTo>
                      <a:pt x="2726740" y="991958"/>
                    </a:lnTo>
                    <a:lnTo>
                      <a:pt x="2726740" y="989672"/>
                    </a:lnTo>
                    <a:lnTo>
                      <a:pt x="2729026" y="989672"/>
                    </a:lnTo>
                    <a:lnTo>
                      <a:pt x="2729026" y="985100"/>
                    </a:lnTo>
                    <a:lnTo>
                      <a:pt x="2722168" y="982814"/>
                    </a:lnTo>
                    <a:lnTo>
                      <a:pt x="2722168" y="985100"/>
                    </a:lnTo>
                    <a:lnTo>
                      <a:pt x="2720644" y="987386"/>
                    </a:lnTo>
                    <a:lnTo>
                      <a:pt x="2720644" y="989672"/>
                    </a:lnTo>
                    <a:lnTo>
                      <a:pt x="2718358" y="989672"/>
                    </a:lnTo>
                    <a:lnTo>
                      <a:pt x="2718358" y="991958"/>
                    </a:lnTo>
                    <a:lnTo>
                      <a:pt x="2716072" y="993482"/>
                    </a:lnTo>
                    <a:lnTo>
                      <a:pt x="2713786" y="993482"/>
                    </a:lnTo>
                    <a:lnTo>
                      <a:pt x="2713786" y="995768"/>
                    </a:lnTo>
                    <a:lnTo>
                      <a:pt x="2700845" y="995768"/>
                    </a:lnTo>
                    <a:lnTo>
                      <a:pt x="2700845" y="993482"/>
                    </a:lnTo>
                    <a:lnTo>
                      <a:pt x="2697035" y="993482"/>
                    </a:lnTo>
                    <a:lnTo>
                      <a:pt x="2697035" y="991958"/>
                    </a:lnTo>
                    <a:lnTo>
                      <a:pt x="2694749" y="991958"/>
                    </a:lnTo>
                    <a:lnTo>
                      <a:pt x="2694749" y="989672"/>
                    </a:lnTo>
                    <a:lnTo>
                      <a:pt x="2692463" y="989672"/>
                    </a:lnTo>
                    <a:lnTo>
                      <a:pt x="2692463" y="982814"/>
                    </a:lnTo>
                    <a:lnTo>
                      <a:pt x="2690177" y="982814"/>
                    </a:lnTo>
                    <a:lnTo>
                      <a:pt x="2690177" y="968336"/>
                    </a:lnTo>
                    <a:lnTo>
                      <a:pt x="2692463" y="968336"/>
                    </a:lnTo>
                    <a:lnTo>
                      <a:pt x="2692463" y="961491"/>
                    </a:lnTo>
                    <a:lnTo>
                      <a:pt x="2694749" y="961491"/>
                    </a:lnTo>
                    <a:lnTo>
                      <a:pt x="2694749" y="959205"/>
                    </a:lnTo>
                    <a:lnTo>
                      <a:pt x="2697035" y="959205"/>
                    </a:lnTo>
                    <a:lnTo>
                      <a:pt x="2697035" y="957681"/>
                    </a:lnTo>
                    <a:lnTo>
                      <a:pt x="2700845" y="957681"/>
                    </a:lnTo>
                    <a:lnTo>
                      <a:pt x="2700845" y="955395"/>
                    </a:lnTo>
                    <a:lnTo>
                      <a:pt x="2713786" y="955395"/>
                    </a:lnTo>
                    <a:lnTo>
                      <a:pt x="2713786" y="957681"/>
                    </a:lnTo>
                    <a:lnTo>
                      <a:pt x="2718358" y="957681"/>
                    </a:lnTo>
                    <a:lnTo>
                      <a:pt x="2718358" y="961491"/>
                    </a:lnTo>
                    <a:lnTo>
                      <a:pt x="2720644" y="961491"/>
                    </a:lnTo>
                    <a:lnTo>
                      <a:pt x="2720644" y="966063"/>
                    </a:lnTo>
                    <a:lnTo>
                      <a:pt x="2729026" y="963777"/>
                    </a:lnTo>
                    <a:close/>
                  </a:path>
                </a:pathLst>
              </a:custGeom>
              <a:solidFill>
                <a:srgbClr val="000000"/>
              </a:solidFill>
            </p:spPr>
            <p:txBody>
              <a:bodyPr wrap="square" lIns="0" tIns="0" rIns="0" bIns="0" rtlCol="0"/>
              <a:lstStyle/>
              <a:p>
                <a:endParaRPr/>
              </a:p>
            </p:txBody>
          </p:sp>
        </p:grpSp>
        <p:sp>
          <p:nvSpPr>
            <p:cNvPr id="28" name="object 28"/>
            <p:cNvSpPr/>
            <p:nvPr/>
          </p:nvSpPr>
          <p:spPr>
            <a:xfrm>
              <a:off x="1407605" y="6310835"/>
              <a:ext cx="47625" cy="10795"/>
            </a:xfrm>
            <a:custGeom>
              <a:avLst/>
              <a:gdLst/>
              <a:ahLst/>
              <a:cxnLst/>
              <a:rect l="l" t="t" r="r" b="b"/>
              <a:pathLst>
                <a:path w="47625" h="10795">
                  <a:moveTo>
                    <a:pt x="47231" y="0"/>
                  </a:moveTo>
                  <a:lnTo>
                    <a:pt x="0" y="0"/>
                  </a:lnTo>
                  <a:lnTo>
                    <a:pt x="0" y="10668"/>
                  </a:lnTo>
                  <a:lnTo>
                    <a:pt x="47231" y="10668"/>
                  </a:lnTo>
                  <a:lnTo>
                    <a:pt x="47231" y="0"/>
                  </a:lnTo>
                  <a:close/>
                </a:path>
              </a:pathLst>
            </a:custGeom>
            <a:solidFill>
              <a:srgbClr val="000000"/>
            </a:solidFill>
          </p:spPr>
          <p:txBody>
            <a:bodyPr wrap="square" lIns="0" tIns="0" rIns="0" bIns="0" rtlCol="0"/>
            <a:lstStyle/>
            <a:p>
              <a:endParaRPr/>
            </a:p>
          </p:txBody>
        </p:sp>
      </p:grpSp>
      <p:sp>
        <p:nvSpPr>
          <p:cNvPr id="29" name="object 29"/>
          <p:cNvSpPr txBox="1"/>
          <p:nvPr/>
        </p:nvSpPr>
        <p:spPr>
          <a:xfrm>
            <a:off x="3940140" y="7386654"/>
            <a:ext cx="2059651"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spc="-65" dirty="0">
                <a:latin typeface="Comic Sans MS"/>
                <a:cs typeface="Comic Sans MS"/>
              </a:rPr>
              <a:t> </a:t>
            </a:r>
            <a:r>
              <a:rPr sz="2000" b="1" spc="-5" dirty="0">
                <a:latin typeface="Comic Sans MS"/>
                <a:cs typeface="Comic Sans MS"/>
              </a:rPr>
              <a:t>1</a:t>
            </a:r>
            <a:endParaRPr sz="2000" dirty="0">
              <a:latin typeface="Comic Sans MS"/>
              <a:cs typeface="Comic Sans MS"/>
            </a:endParaRPr>
          </a:p>
        </p:txBody>
      </p:sp>
      <p:grpSp>
        <p:nvGrpSpPr>
          <p:cNvPr id="45" name="44 Grupo"/>
          <p:cNvGrpSpPr/>
          <p:nvPr/>
        </p:nvGrpSpPr>
        <p:grpSpPr>
          <a:xfrm>
            <a:off x="9226552" y="4957762"/>
            <a:ext cx="7929618" cy="4286280"/>
            <a:chOff x="5074229" y="5662155"/>
            <a:chExt cx="6235080" cy="3156634"/>
          </a:xfrm>
        </p:grpSpPr>
        <p:sp>
          <p:nvSpPr>
            <p:cNvPr id="5" name="object 5"/>
            <p:cNvSpPr txBox="1"/>
            <p:nvPr/>
          </p:nvSpPr>
          <p:spPr>
            <a:xfrm>
              <a:off x="7330582" y="6628314"/>
              <a:ext cx="658495" cy="196441"/>
            </a:xfrm>
            <a:prstGeom prst="rect">
              <a:avLst/>
            </a:prstGeom>
          </p:spPr>
          <p:txBody>
            <a:bodyPr vert="horz" wrap="square" lIns="0" tIns="127000" rIns="0" bIns="0" rtlCol="0">
              <a:spAutoFit/>
            </a:bodyPr>
            <a:lstStyle/>
            <a:p>
              <a:pPr marL="12700">
                <a:spcBef>
                  <a:spcPts val="1000"/>
                </a:spcBef>
                <a:tabLst>
                  <a:tab pos="307975" algn="l"/>
                  <a:tab pos="645160" algn="l"/>
                </a:tabLst>
              </a:pPr>
              <a:r>
                <a:rPr sz="900" u="sng" spc="-5" dirty="0">
                  <a:uFill>
                    <a:solidFill>
                      <a:srgbClr val="000000"/>
                    </a:solidFill>
                  </a:uFill>
                  <a:latin typeface="Comic Sans MS"/>
                  <a:cs typeface="Comic Sans MS"/>
                </a:rPr>
                <a:t> </a:t>
              </a:r>
              <a:r>
                <a:rPr sz="900" u="sng" spc="-5">
                  <a:uFill>
                    <a:solidFill>
                      <a:srgbClr val="000000"/>
                    </a:solidFill>
                  </a:uFill>
                  <a:latin typeface="Comic Sans MS"/>
                  <a:cs typeface="Comic Sans MS"/>
                </a:rPr>
                <a:t>	</a:t>
              </a:r>
              <a:r>
                <a:rPr lang="es-AR" sz="900" spc="-5" dirty="0" smtClean="0">
                  <a:latin typeface="Comic Sans MS"/>
                  <a:cs typeface="Comic Sans MS"/>
                </a:rPr>
                <a:t> </a:t>
              </a:r>
              <a:r>
                <a:rPr sz="900" u="sng" dirty="0">
                  <a:uFill>
                    <a:solidFill>
                      <a:srgbClr val="000000"/>
                    </a:solidFill>
                  </a:uFill>
                  <a:latin typeface="Comic Sans MS"/>
                  <a:cs typeface="Comic Sans MS"/>
                </a:rPr>
                <a:t>	</a:t>
              </a:r>
              <a:endParaRPr sz="900" dirty="0">
                <a:latin typeface="Comic Sans MS"/>
                <a:cs typeface="Comic Sans MS"/>
              </a:endParaRPr>
            </a:p>
          </p:txBody>
        </p:sp>
        <p:sp>
          <p:nvSpPr>
            <p:cNvPr id="6" name="object 6"/>
            <p:cNvSpPr txBox="1"/>
            <p:nvPr/>
          </p:nvSpPr>
          <p:spPr>
            <a:xfrm>
              <a:off x="7173635" y="6787542"/>
              <a:ext cx="335915" cy="151323"/>
            </a:xfrm>
            <a:prstGeom prst="rect">
              <a:avLst/>
            </a:prstGeom>
          </p:spPr>
          <p:txBody>
            <a:bodyPr vert="horz" wrap="square" lIns="0" tIns="12700" rIns="0" bIns="0" rtlCol="0">
              <a:spAutoFit/>
            </a:bodyPr>
            <a:lstStyle/>
            <a:p>
              <a:pPr marL="12700">
                <a:spcBef>
                  <a:spcPts val="100"/>
                </a:spcBef>
                <a:tabLst>
                  <a:tab pos="322580" algn="l"/>
                </a:tabLst>
              </a:pPr>
              <a:r>
                <a:rPr sz="900" u="sng" spc="-5" dirty="0">
                  <a:uFill>
                    <a:solidFill>
                      <a:srgbClr val="000000"/>
                    </a:solidFill>
                  </a:uFill>
                  <a:latin typeface="Comic Sans MS"/>
                  <a:cs typeface="Comic Sans MS"/>
                </a:rPr>
                <a:t> 	</a:t>
              </a:r>
              <a:endParaRPr sz="900">
                <a:latin typeface="Comic Sans MS"/>
                <a:cs typeface="Comic Sans MS"/>
              </a:endParaRPr>
            </a:p>
          </p:txBody>
        </p:sp>
        <p:pic>
          <p:nvPicPr>
            <p:cNvPr id="31" name="object 31"/>
            <p:cNvPicPr/>
            <p:nvPr/>
          </p:nvPicPr>
          <p:blipFill>
            <a:blip r:embed="rId11" cstate="print"/>
            <a:stretch>
              <a:fillRect/>
            </a:stretch>
          </p:blipFill>
          <p:spPr>
            <a:xfrm>
              <a:off x="7637374" y="6689788"/>
              <a:ext cx="134086" cy="377126"/>
            </a:xfrm>
            <a:prstGeom prst="rect">
              <a:avLst/>
            </a:prstGeom>
          </p:spPr>
        </p:pic>
        <p:grpSp>
          <p:nvGrpSpPr>
            <p:cNvPr id="32" name="object 32"/>
            <p:cNvGrpSpPr/>
            <p:nvPr/>
          </p:nvGrpSpPr>
          <p:grpSpPr>
            <a:xfrm>
              <a:off x="5074229" y="5662155"/>
              <a:ext cx="6235080" cy="3156634"/>
              <a:chOff x="4409478" y="2424277"/>
              <a:chExt cx="2969260" cy="1229360"/>
            </a:xfrm>
          </p:grpSpPr>
          <p:sp>
            <p:nvSpPr>
              <p:cNvPr id="33" name="object 33"/>
              <p:cNvSpPr/>
              <p:nvPr/>
            </p:nvSpPr>
            <p:spPr>
              <a:xfrm>
                <a:off x="4625086" y="2672651"/>
                <a:ext cx="674370" cy="104139"/>
              </a:xfrm>
              <a:custGeom>
                <a:avLst/>
                <a:gdLst/>
                <a:ahLst/>
                <a:cxnLst/>
                <a:rect l="l" t="t" r="r" b="b"/>
                <a:pathLst>
                  <a:path w="674370" h="104139">
                    <a:moveTo>
                      <a:pt x="28956" y="41135"/>
                    </a:moveTo>
                    <a:lnTo>
                      <a:pt x="4572" y="41135"/>
                    </a:lnTo>
                    <a:lnTo>
                      <a:pt x="7620" y="38087"/>
                    </a:lnTo>
                    <a:lnTo>
                      <a:pt x="27432" y="13716"/>
                    </a:lnTo>
                    <a:lnTo>
                      <a:pt x="27432" y="9144"/>
                    </a:lnTo>
                    <a:lnTo>
                      <a:pt x="1524" y="9144"/>
                    </a:lnTo>
                    <a:lnTo>
                      <a:pt x="1524" y="13716"/>
                    </a:lnTo>
                    <a:lnTo>
                      <a:pt x="21336" y="13716"/>
                    </a:lnTo>
                    <a:lnTo>
                      <a:pt x="21336" y="15240"/>
                    </a:lnTo>
                    <a:lnTo>
                      <a:pt x="19812" y="15240"/>
                    </a:lnTo>
                    <a:lnTo>
                      <a:pt x="19812" y="16764"/>
                    </a:lnTo>
                    <a:lnTo>
                      <a:pt x="18288" y="16764"/>
                    </a:lnTo>
                    <a:lnTo>
                      <a:pt x="18288" y="18288"/>
                    </a:lnTo>
                    <a:lnTo>
                      <a:pt x="0" y="41135"/>
                    </a:lnTo>
                    <a:lnTo>
                      <a:pt x="0" y="45707"/>
                    </a:lnTo>
                    <a:lnTo>
                      <a:pt x="28956" y="45707"/>
                    </a:lnTo>
                    <a:lnTo>
                      <a:pt x="28956" y="41135"/>
                    </a:lnTo>
                    <a:close/>
                  </a:path>
                  <a:path w="674370" h="104139">
                    <a:moveTo>
                      <a:pt x="32004" y="76187"/>
                    </a:moveTo>
                    <a:lnTo>
                      <a:pt x="30480" y="74663"/>
                    </a:lnTo>
                    <a:lnTo>
                      <a:pt x="30480" y="73139"/>
                    </a:lnTo>
                    <a:lnTo>
                      <a:pt x="28956" y="71615"/>
                    </a:lnTo>
                    <a:lnTo>
                      <a:pt x="28956" y="70091"/>
                    </a:lnTo>
                    <a:lnTo>
                      <a:pt x="27432" y="70091"/>
                    </a:lnTo>
                    <a:lnTo>
                      <a:pt x="27432" y="77711"/>
                    </a:lnTo>
                    <a:lnTo>
                      <a:pt x="27432" y="91427"/>
                    </a:lnTo>
                    <a:lnTo>
                      <a:pt x="25908" y="91427"/>
                    </a:lnTo>
                    <a:lnTo>
                      <a:pt x="25908" y="94475"/>
                    </a:lnTo>
                    <a:lnTo>
                      <a:pt x="24384" y="94475"/>
                    </a:lnTo>
                    <a:lnTo>
                      <a:pt x="24384" y="95999"/>
                    </a:lnTo>
                    <a:lnTo>
                      <a:pt x="22860" y="95999"/>
                    </a:lnTo>
                    <a:lnTo>
                      <a:pt x="22860" y="97523"/>
                    </a:lnTo>
                    <a:lnTo>
                      <a:pt x="7620" y="97523"/>
                    </a:lnTo>
                    <a:lnTo>
                      <a:pt x="7620" y="70091"/>
                    </a:lnTo>
                    <a:lnTo>
                      <a:pt x="21336" y="70091"/>
                    </a:lnTo>
                    <a:lnTo>
                      <a:pt x="21336" y="71615"/>
                    </a:lnTo>
                    <a:lnTo>
                      <a:pt x="22860" y="71615"/>
                    </a:lnTo>
                    <a:lnTo>
                      <a:pt x="22860" y="73139"/>
                    </a:lnTo>
                    <a:lnTo>
                      <a:pt x="24384" y="73139"/>
                    </a:lnTo>
                    <a:lnTo>
                      <a:pt x="24384" y="74663"/>
                    </a:lnTo>
                    <a:lnTo>
                      <a:pt x="25908" y="74663"/>
                    </a:lnTo>
                    <a:lnTo>
                      <a:pt x="25908" y="76187"/>
                    </a:lnTo>
                    <a:lnTo>
                      <a:pt x="27432" y="77711"/>
                    </a:lnTo>
                    <a:lnTo>
                      <a:pt x="27432" y="70091"/>
                    </a:lnTo>
                    <a:lnTo>
                      <a:pt x="27432" y="68567"/>
                    </a:lnTo>
                    <a:lnTo>
                      <a:pt x="25908" y="68567"/>
                    </a:lnTo>
                    <a:lnTo>
                      <a:pt x="24384" y="67043"/>
                    </a:lnTo>
                    <a:lnTo>
                      <a:pt x="19812" y="67043"/>
                    </a:lnTo>
                    <a:lnTo>
                      <a:pt x="19812" y="65519"/>
                    </a:lnTo>
                    <a:lnTo>
                      <a:pt x="3048" y="65519"/>
                    </a:lnTo>
                    <a:lnTo>
                      <a:pt x="3048" y="102095"/>
                    </a:lnTo>
                    <a:lnTo>
                      <a:pt x="22860" y="102095"/>
                    </a:lnTo>
                    <a:lnTo>
                      <a:pt x="22860" y="100571"/>
                    </a:lnTo>
                    <a:lnTo>
                      <a:pt x="25908" y="100571"/>
                    </a:lnTo>
                    <a:lnTo>
                      <a:pt x="25908" y="99047"/>
                    </a:lnTo>
                    <a:lnTo>
                      <a:pt x="27432" y="99047"/>
                    </a:lnTo>
                    <a:lnTo>
                      <a:pt x="27432" y="97523"/>
                    </a:lnTo>
                    <a:lnTo>
                      <a:pt x="28956" y="97523"/>
                    </a:lnTo>
                    <a:lnTo>
                      <a:pt x="28956" y="95999"/>
                    </a:lnTo>
                    <a:lnTo>
                      <a:pt x="30480" y="95999"/>
                    </a:lnTo>
                    <a:lnTo>
                      <a:pt x="30480" y="92951"/>
                    </a:lnTo>
                    <a:lnTo>
                      <a:pt x="32004" y="92951"/>
                    </a:lnTo>
                    <a:lnTo>
                      <a:pt x="32004" y="76187"/>
                    </a:lnTo>
                    <a:close/>
                  </a:path>
                  <a:path w="674370" h="104139">
                    <a:moveTo>
                      <a:pt x="67043" y="97523"/>
                    </a:moveTo>
                    <a:lnTo>
                      <a:pt x="44183" y="97523"/>
                    </a:lnTo>
                    <a:lnTo>
                      <a:pt x="44183" y="85331"/>
                    </a:lnTo>
                    <a:lnTo>
                      <a:pt x="63995" y="85331"/>
                    </a:lnTo>
                    <a:lnTo>
                      <a:pt x="63995" y="80759"/>
                    </a:lnTo>
                    <a:lnTo>
                      <a:pt x="44183" y="80759"/>
                    </a:lnTo>
                    <a:lnTo>
                      <a:pt x="44183" y="70091"/>
                    </a:lnTo>
                    <a:lnTo>
                      <a:pt x="65519" y="70091"/>
                    </a:lnTo>
                    <a:lnTo>
                      <a:pt x="65519" y="65519"/>
                    </a:lnTo>
                    <a:lnTo>
                      <a:pt x="39624" y="65519"/>
                    </a:lnTo>
                    <a:lnTo>
                      <a:pt x="39624" y="102095"/>
                    </a:lnTo>
                    <a:lnTo>
                      <a:pt x="67043" y="102095"/>
                    </a:lnTo>
                    <a:lnTo>
                      <a:pt x="67043" y="97523"/>
                    </a:lnTo>
                    <a:close/>
                  </a:path>
                  <a:path w="674370" h="104139">
                    <a:moveTo>
                      <a:pt x="67043" y="21336"/>
                    </a:moveTo>
                    <a:lnTo>
                      <a:pt x="65519" y="21336"/>
                    </a:lnTo>
                    <a:lnTo>
                      <a:pt x="65519" y="18288"/>
                    </a:lnTo>
                    <a:lnTo>
                      <a:pt x="63995" y="16764"/>
                    </a:lnTo>
                    <a:lnTo>
                      <a:pt x="63995" y="15240"/>
                    </a:lnTo>
                    <a:lnTo>
                      <a:pt x="62471" y="15240"/>
                    </a:lnTo>
                    <a:lnTo>
                      <a:pt x="62471" y="24384"/>
                    </a:lnTo>
                    <a:lnTo>
                      <a:pt x="62471" y="30467"/>
                    </a:lnTo>
                    <a:lnTo>
                      <a:pt x="60947" y="30467"/>
                    </a:lnTo>
                    <a:lnTo>
                      <a:pt x="60947" y="35039"/>
                    </a:lnTo>
                    <a:lnTo>
                      <a:pt x="59423" y="36563"/>
                    </a:lnTo>
                    <a:lnTo>
                      <a:pt x="59423" y="38087"/>
                    </a:lnTo>
                    <a:lnTo>
                      <a:pt x="57899" y="38087"/>
                    </a:lnTo>
                    <a:lnTo>
                      <a:pt x="57899" y="39611"/>
                    </a:lnTo>
                    <a:lnTo>
                      <a:pt x="56375" y="39611"/>
                    </a:lnTo>
                    <a:lnTo>
                      <a:pt x="56375" y="41135"/>
                    </a:lnTo>
                    <a:lnTo>
                      <a:pt x="51803" y="41135"/>
                    </a:lnTo>
                    <a:lnTo>
                      <a:pt x="51803" y="42659"/>
                    </a:lnTo>
                    <a:lnTo>
                      <a:pt x="47231" y="42659"/>
                    </a:lnTo>
                    <a:lnTo>
                      <a:pt x="47231" y="41135"/>
                    </a:lnTo>
                    <a:lnTo>
                      <a:pt x="42659" y="41135"/>
                    </a:lnTo>
                    <a:lnTo>
                      <a:pt x="42659" y="39611"/>
                    </a:lnTo>
                    <a:lnTo>
                      <a:pt x="41148" y="39611"/>
                    </a:lnTo>
                    <a:lnTo>
                      <a:pt x="41148" y="38087"/>
                    </a:lnTo>
                    <a:lnTo>
                      <a:pt x="39624" y="38087"/>
                    </a:lnTo>
                    <a:lnTo>
                      <a:pt x="39624" y="36563"/>
                    </a:lnTo>
                    <a:lnTo>
                      <a:pt x="38100" y="35039"/>
                    </a:lnTo>
                    <a:lnTo>
                      <a:pt x="38100" y="30467"/>
                    </a:lnTo>
                    <a:lnTo>
                      <a:pt x="36576" y="30467"/>
                    </a:lnTo>
                    <a:lnTo>
                      <a:pt x="36576" y="24384"/>
                    </a:lnTo>
                    <a:lnTo>
                      <a:pt x="38100" y="24384"/>
                    </a:lnTo>
                    <a:lnTo>
                      <a:pt x="38100" y="19812"/>
                    </a:lnTo>
                    <a:lnTo>
                      <a:pt x="39624" y="18288"/>
                    </a:lnTo>
                    <a:lnTo>
                      <a:pt x="39624" y="16764"/>
                    </a:lnTo>
                    <a:lnTo>
                      <a:pt x="41148" y="16764"/>
                    </a:lnTo>
                    <a:lnTo>
                      <a:pt x="41148" y="15240"/>
                    </a:lnTo>
                    <a:lnTo>
                      <a:pt x="42659" y="15240"/>
                    </a:lnTo>
                    <a:lnTo>
                      <a:pt x="42659" y="13716"/>
                    </a:lnTo>
                    <a:lnTo>
                      <a:pt x="47231" y="13716"/>
                    </a:lnTo>
                    <a:lnTo>
                      <a:pt x="47231" y="12192"/>
                    </a:lnTo>
                    <a:lnTo>
                      <a:pt x="51803" y="12192"/>
                    </a:lnTo>
                    <a:lnTo>
                      <a:pt x="51803" y="13716"/>
                    </a:lnTo>
                    <a:lnTo>
                      <a:pt x="56375" y="13716"/>
                    </a:lnTo>
                    <a:lnTo>
                      <a:pt x="56375" y="15240"/>
                    </a:lnTo>
                    <a:lnTo>
                      <a:pt x="57899" y="15240"/>
                    </a:lnTo>
                    <a:lnTo>
                      <a:pt x="57899" y="16764"/>
                    </a:lnTo>
                    <a:lnTo>
                      <a:pt x="59423" y="16764"/>
                    </a:lnTo>
                    <a:lnTo>
                      <a:pt x="59423" y="18288"/>
                    </a:lnTo>
                    <a:lnTo>
                      <a:pt x="60947" y="19812"/>
                    </a:lnTo>
                    <a:lnTo>
                      <a:pt x="60947" y="24384"/>
                    </a:lnTo>
                    <a:lnTo>
                      <a:pt x="62471" y="24384"/>
                    </a:lnTo>
                    <a:lnTo>
                      <a:pt x="62471" y="15240"/>
                    </a:lnTo>
                    <a:lnTo>
                      <a:pt x="62471" y="13716"/>
                    </a:lnTo>
                    <a:lnTo>
                      <a:pt x="60947" y="13716"/>
                    </a:lnTo>
                    <a:lnTo>
                      <a:pt x="60947" y="12192"/>
                    </a:lnTo>
                    <a:lnTo>
                      <a:pt x="59423" y="12192"/>
                    </a:lnTo>
                    <a:lnTo>
                      <a:pt x="59423" y="10668"/>
                    </a:lnTo>
                    <a:lnTo>
                      <a:pt x="56375" y="10668"/>
                    </a:lnTo>
                    <a:lnTo>
                      <a:pt x="56375" y="9144"/>
                    </a:lnTo>
                    <a:lnTo>
                      <a:pt x="42659" y="9144"/>
                    </a:lnTo>
                    <a:lnTo>
                      <a:pt x="42659" y="10668"/>
                    </a:lnTo>
                    <a:lnTo>
                      <a:pt x="39624" y="10668"/>
                    </a:lnTo>
                    <a:lnTo>
                      <a:pt x="39624" y="12192"/>
                    </a:lnTo>
                    <a:lnTo>
                      <a:pt x="38100" y="12192"/>
                    </a:lnTo>
                    <a:lnTo>
                      <a:pt x="38100" y="13716"/>
                    </a:lnTo>
                    <a:lnTo>
                      <a:pt x="36576" y="13716"/>
                    </a:lnTo>
                    <a:lnTo>
                      <a:pt x="36576" y="15240"/>
                    </a:lnTo>
                    <a:lnTo>
                      <a:pt x="35052" y="15240"/>
                    </a:lnTo>
                    <a:lnTo>
                      <a:pt x="35052" y="16764"/>
                    </a:lnTo>
                    <a:lnTo>
                      <a:pt x="33528" y="18288"/>
                    </a:lnTo>
                    <a:lnTo>
                      <a:pt x="33528" y="21336"/>
                    </a:lnTo>
                    <a:lnTo>
                      <a:pt x="32004" y="22860"/>
                    </a:lnTo>
                    <a:lnTo>
                      <a:pt x="32004" y="33515"/>
                    </a:lnTo>
                    <a:lnTo>
                      <a:pt x="33528" y="33515"/>
                    </a:lnTo>
                    <a:lnTo>
                      <a:pt x="33528" y="36563"/>
                    </a:lnTo>
                    <a:lnTo>
                      <a:pt x="35052" y="36563"/>
                    </a:lnTo>
                    <a:lnTo>
                      <a:pt x="35052" y="39611"/>
                    </a:lnTo>
                    <a:lnTo>
                      <a:pt x="36576" y="39611"/>
                    </a:lnTo>
                    <a:lnTo>
                      <a:pt x="36576" y="41135"/>
                    </a:lnTo>
                    <a:lnTo>
                      <a:pt x="38100" y="41135"/>
                    </a:lnTo>
                    <a:lnTo>
                      <a:pt x="38100" y="42659"/>
                    </a:lnTo>
                    <a:lnTo>
                      <a:pt x="39624" y="42659"/>
                    </a:lnTo>
                    <a:lnTo>
                      <a:pt x="39624" y="44183"/>
                    </a:lnTo>
                    <a:lnTo>
                      <a:pt x="42659" y="44183"/>
                    </a:lnTo>
                    <a:lnTo>
                      <a:pt x="42659" y="45707"/>
                    </a:lnTo>
                    <a:lnTo>
                      <a:pt x="56375" y="45707"/>
                    </a:lnTo>
                    <a:lnTo>
                      <a:pt x="56375" y="44183"/>
                    </a:lnTo>
                    <a:lnTo>
                      <a:pt x="59423" y="44183"/>
                    </a:lnTo>
                    <a:lnTo>
                      <a:pt x="59423" y="42659"/>
                    </a:lnTo>
                    <a:lnTo>
                      <a:pt x="60947" y="42659"/>
                    </a:lnTo>
                    <a:lnTo>
                      <a:pt x="60947" y="41135"/>
                    </a:lnTo>
                    <a:lnTo>
                      <a:pt x="62471" y="41135"/>
                    </a:lnTo>
                    <a:lnTo>
                      <a:pt x="62471" y="39611"/>
                    </a:lnTo>
                    <a:lnTo>
                      <a:pt x="63995" y="39611"/>
                    </a:lnTo>
                    <a:lnTo>
                      <a:pt x="63995" y="38087"/>
                    </a:lnTo>
                    <a:lnTo>
                      <a:pt x="65519" y="36563"/>
                    </a:lnTo>
                    <a:lnTo>
                      <a:pt x="65519" y="33515"/>
                    </a:lnTo>
                    <a:lnTo>
                      <a:pt x="67043" y="33515"/>
                    </a:lnTo>
                    <a:lnTo>
                      <a:pt x="67043" y="21336"/>
                    </a:lnTo>
                    <a:close/>
                  </a:path>
                  <a:path w="674370" h="104139">
                    <a:moveTo>
                      <a:pt x="95999" y="97523"/>
                    </a:moveTo>
                    <a:lnTo>
                      <a:pt x="77711" y="97523"/>
                    </a:lnTo>
                    <a:lnTo>
                      <a:pt x="77711" y="65519"/>
                    </a:lnTo>
                    <a:lnTo>
                      <a:pt x="73139" y="65519"/>
                    </a:lnTo>
                    <a:lnTo>
                      <a:pt x="73139" y="102095"/>
                    </a:lnTo>
                    <a:lnTo>
                      <a:pt x="95999" y="102095"/>
                    </a:lnTo>
                    <a:lnTo>
                      <a:pt x="95999" y="97523"/>
                    </a:lnTo>
                    <a:close/>
                  </a:path>
                  <a:path w="674370" h="104139">
                    <a:moveTo>
                      <a:pt x="102095" y="9144"/>
                    </a:moveTo>
                    <a:lnTo>
                      <a:pt x="97523" y="9144"/>
                    </a:lnTo>
                    <a:lnTo>
                      <a:pt x="97523" y="38087"/>
                    </a:lnTo>
                    <a:lnTo>
                      <a:pt x="77711" y="9144"/>
                    </a:lnTo>
                    <a:lnTo>
                      <a:pt x="73139" y="9144"/>
                    </a:lnTo>
                    <a:lnTo>
                      <a:pt x="73139" y="45707"/>
                    </a:lnTo>
                    <a:lnTo>
                      <a:pt x="77711" y="45707"/>
                    </a:lnTo>
                    <a:lnTo>
                      <a:pt x="77711" y="16764"/>
                    </a:lnTo>
                    <a:lnTo>
                      <a:pt x="97523" y="45707"/>
                    </a:lnTo>
                    <a:lnTo>
                      <a:pt x="102095" y="45707"/>
                    </a:lnTo>
                    <a:lnTo>
                      <a:pt x="102095" y="9144"/>
                    </a:lnTo>
                    <a:close/>
                  </a:path>
                  <a:path w="674370" h="104139">
                    <a:moveTo>
                      <a:pt x="140182" y="45707"/>
                    </a:moveTo>
                    <a:lnTo>
                      <a:pt x="135724" y="35039"/>
                    </a:lnTo>
                    <a:lnTo>
                      <a:pt x="133819" y="30467"/>
                    </a:lnTo>
                    <a:lnTo>
                      <a:pt x="127990" y="16471"/>
                    </a:lnTo>
                    <a:lnTo>
                      <a:pt x="127990" y="30467"/>
                    </a:lnTo>
                    <a:lnTo>
                      <a:pt x="115811" y="30467"/>
                    </a:lnTo>
                    <a:lnTo>
                      <a:pt x="120370" y="19812"/>
                    </a:lnTo>
                    <a:lnTo>
                      <a:pt x="120370" y="18288"/>
                    </a:lnTo>
                    <a:lnTo>
                      <a:pt x="121894" y="16764"/>
                    </a:lnTo>
                    <a:lnTo>
                      <a:pt x="121894" y="13716"/>
                    </a:lnTo>
                    <a:lnTo>
                      <a:pt x="123418" y="13716"/>
                    </a:lnTo>
                    <a:lnTo>
                      <a:pt x="123418" y="18288"/>
                    </a:lnTo>
                    <a:lnTo>
                      <a:pt x="124942" y="18288"/>
                    </a:lnTo>
                    <a:lnTo>
                      <a:pt x="124942" y="21336"/>
                    </a:lnTo>
                    <a:lnTo>
                      <a:pt x="127990" y="30467"/>
                    </a:lnTo>
                    <a:lnTo>
                      <a:pt x="127990" y="16471"/>
                    </a:lnTo>
                    <a:lnTo>
                      <a:pt x="126847" y="13716"/>
                    </a:lnTo>
                    <a:lnTo>
                      <a:pt x="124942" y="9144"/>
                    </a:lnTo>
                    <a:lnTo>
                      <a:pt x="120370" y="9144"/>
                    </a:lnTo>
                    <a:lnTo>
                      <a:pt x="105143" y="45707"/>
                    </a:lnTo>
                    <a:lnTo>
                      <a:pt x="111239" y="45707"/>
                    </a:lnTo>
                    <a:lnTo>
                      <a:pt x="114287" y="35039"/>
                    </a:lnTo>
                    <a:lnTo>
                      <a:pt x="129514" y="35039"/>
                    </a:lnTo>
                    <a:lnTo>
                      <a:pt x="134086" y="45707"/>
                    </a:lnTo>
                    <a:lnTo>
                      <a:pt x="140182" y="45707"/>
                    </a:lnTo>
                    <a:close/>
                  </a:path>
                  <a:path w="674370" h="104139">
                    <a:moveTo>
                      <a:pt x="146278" y="76187"/>
                    </a:moveTo>
                    <a:lnTo>
                      <a:pt x="144754" y="76187"/>
                    </a:lnTo>
                    <a:lnTo>
                      <a:pt x="144754" y="71615"/>
                    </a:lnTo>
                    <a:lnTo>
                      <a:pt x="143230" y="71615"/>
                    </a:lnTo>
                    <a:lnTo>
                      <a:pt x="143230" y="70091"/>
                    </a:lnTo>
                    <a:lnTo>
                      <a:pt x="141706" y="70091"/>
                    </a:lnTo>
                    <a:lnTo>
                      <a:pt x="141706" y="68567"/>
                    </a:lnTo>
                    <a:lnTo>
                      <a:pt x="140182" y="68567"/>
                    </a:lnTo>
                    <a:lnTo>
                      <a:pt x="140182" y="67043"/>
                    </a:lnTo>
                    <a:lnTo>
                      <a:pt x="137134" y="67043"/>
                    </a:lnTo>
                    <a:lnTo>
                      <a:pt x="137134" y="65519"/>
                    </a:lnTo>
                    <a:lnTo>
                      <a:pt x="124942" y="65519"/>
                    </a:lnTo>
                    <a:lnTo>
                      <a:pt x="123418" y="67043"/>
                    </a:lnTo>
                    <a:lnTo>
                      <a:pt x="120370" y="67043"/>
                    </a:lnTo>
                    <a:lnTo>
                      <a:pt x="120370" y="68567"/>
                    </a:lnTo>
                    <a:lnTo>
                      <a:pt x="118859" y="68567"/>
                    </a:lnTo>
                    <a:lnTo>
                      <a:pt x="118859" y="70091"/>
                    </a:lnTo>
                    <a:lnTo>
                      <a:pt x="117322" y="70091"/>
                    </a:lnTo>
                    <a:lnTo>
                      <a:pt x="117322" y="71615"/>
                    </a:lnTo>
                    <a:lnTo>
                      <a:pt x="115811" y="71615"/>
                    </a:lnTo>
                    <a:lnTo>
                      <a:pt x="115811" y="73139"/>
                    </a:lnTo>
                    <a:lnTo>
                      <a:pt x="114287" y="73139"/>
                    </a:lnTo>
                    <a:lnTo>
                      <a:pt x="114287" y="77711"/>
                    </a:lnTo>
                    <a:lnTo>
                      <a:pt x="112763" y="77711"/>
                    </a:lnTo>
                    <a:lnTo>
                      <a:pt x="112763" y="91427"/>
                    </a:lnTo>
                    <a:lnTo>
                      <a:pt x="114287" y="91427"/>
                    </a:lnTo>
                    <a:lnTo>
                      <a:pt x="114287" y="94475"/>
                    </a:lnTo>
                    <a:lnTo>
                      <a:pt x="115811" y="94475"/>
                    </a:lnTo>
                    <a:lnTo>
                      <a:pt x="115811" y="97523"/>
                    </a:lnTo>
                    <a:lnTo>
                      <a:pt x="117322" y="97523"/>
                    </a:lnTo>
                    <a:lnTo>
                      <a:pt x="117322" y="99047"/>
                    </a:lnTo>
                    <a:lnTo>
                      <a:pt x="120370" y="99047"/>
                    </a:lnTo>
                    <a:lnTo>
                      <a:pt x="120370" y="100571"/>
                    </a:lnTo>
                    <a:lnTo>
                      <a:pt x="121894" y="100571"/>
                    </a:lnTo>
                    <a:lnTo>
                      <a:pt x="123418" y="102095"/>
                    </a:lnTo>
                    <a:lnTo>
                      <a:pt x="127990" y="102095"/>
                    </a:lnTo>
                    <a:lnTo>
                      <a:pt x="127990" y="103619"/>
                    </a:lnTo>
                    <a:lnTo>
                      <a:pt x="134086" y="103619"/>
                    </a:lnTo>
                    <a:lnTo>
                      <a:pt x="134086" y="102095"/>
                    </a:lnTo>
                    <a:lnTo>
                      <a:pt x="138658" y="102095"/>
                    </a:lnTo>
                    <a:lnTo>
                      <a:pt x="140182" y="100571"/>
                    </a:lnTo>
                    <a:lnTo>
                      <a:pt x="141706" y="100571"/>
                    </a:lnTo>
                    <a:lnTo>
                      <a:pt x="143230" y="99047"/>
                    </a:lnTo>
                    <a:lnTo>
                      <a:pt x="144754" y="99047"/>
                    </a:lnTo>
                    <a:lnTo>
                      <a:pt x="144754" y="97523"/>
                    </a:lnTo>
                    <a:lnTo>
                      <a:pt x="146278" y="97523"/>
                    </a:lnTo>
                    <a:lnTo>
                      <a:pt x="146278" y="83807"/>
                    </a:lnTo>
                    <a:lnTo>
                      <a:pt x="131038" y="83807"/>
                    </a:lnTo>
                    <a:lnTo>
                      <a:pt x="131038" y="88379"/>
                    </a:lnTo>
                    <a:lnTo>
                      <a:pt x="141706" y="88379"/>
                    </a:lnTo>
                    <a:lnTo>
                      <a:pt x="141706" y="94475"/>
                    </a:lnTo>
                    <a:lnTo>
                      <a:pt x="140182" y="95999"/>
                    </a:lnTo>
                    <a:lnTo>
                      <a:pt x="138658" y="95999"/>
                    </a:lnTo>
                    <a:lnTo>
                      <a:pt x="138658" y="97523"/>
                    </a:lnTo>
                    <a:lnTo>
                      <a:pt x="134086" y="97523"/>
                    </a:lnTo>
                    <a:lnTo>
                      <a:pt x="134086" y="99047"/>
                    </a:lnTo>
                    <a:lnTo>
                      <a:pt x="127990" y="99047"/>
                    </a:lnTo>
                    <a:lnTo>
                      <a:pt x="127990" y="97523"/>
                    </a:lnTo>
                    <a:lnTo>
                      <a:pt x="123418" y="97523"/>
                    </a:lnTo>
                    <a:lnTo>
                      <a:pt x="123418" y="95999"/>
                    </a:lnTo>
                    <a:lnTo>
                      <a:pt x="121894" y="95999"/>
                    </a:lnTo>
                    <a:lnTo>
                      <a:pt x="121894" y="94475"/>
                    </a:lnTo>
                    <a:lnTo>
                      <a:pt x="120370" y="94475"/>
                    </a:lnTo>
                    <a:lnTo>
                      <a:pt x="120370" y="92951"/>
                    </a:lnTo>
                    <a:lnTo>
                      <a:pt x="118859" y="92951"/>
                    </a:lnTo>
                    <a:lnTo>
                      <a:pt x="118859" y="89903"/>
                    </a:lnTo>
                    <a:lnTo>
                      <a:pt x="117322" y="89903"/>
                    </a:lnTo>
                    <a:lnTo>
                      <a:pt x="117322" y="79235"/>
                    </a:lnTo>
                    <a:lnTo>
                      <a:pt x="118859" y="79235"/>
                    </a:lnTo>
                    <a:lnTo>
                      <a:pt x="118859" y="74663"/>
                    </a:lnTo>
                    <a:lnTo>
                      <a:pt x="120370" y="74663"/>
                    </a:lnTo>
                    <a:lnTo>
                      <a:pt x="120370" y="73139"/>
                    </a:lnTo>
                    <a:lnTo>
                      <a:pt x="121894" y="73139"/>
                    </a:lnTo>
                    <a:lnTo>
                      <a:pt x="121894" y="71615"/>
                    </a:lnTo>
                    <a:lnTo>
                      <a:pt x="123418" y="71615"/>
                    </a:lnTo>
                    <a:lnTo>
                      <a:pt x="124942" y="70091"/>
                    </a:lnTo>
                    <a:lnTo>
                      <a:pt x="137134" y="70091"/>
                    </a:lnTo>
                    <a:lnTo>
                      <a:pt x="137134" y="71615"/>
                    </a:lnTo>
                    <a:lnTo>
                      <a:pt x="138658" y="71615"/>
                    </a:lnTo>
                    <a:lnTo>
                      <a:pt x="138658" y="73139"/>
                    </a:lnTo>
                    <a:lnTo>
                      <a:pt x="140182" y="73139"/>
                    </a:lnTo>
                    <a:lnTo>
                      <a:pt x="140182" y="76187"/>
                    </a:lnTo>
                    <a:lnTo>
                      <a:pt x="141706" y="76187"/>
                    </a:lnTo>
                    <a:lnTo>
                      <a:pt x="141706" y="77711"/>
                    </a:lnTo>
                    <a:lnTo>
                      <a:pt x="146278" y="76187"/>
                    </a:lnTo>
                    <a:close/>
                  </a:path>
                  <a:path w="674370" h="104139">
                    <a:moveTo>
                      <a:pt x="179806" y="65519"/>
                    </a:moveTo>
                    <a:lnTo>
                      <a:pt x="153898" y="65519"/>
                    </a:lnTo>
                    <a:lnTo>
                      <a:pt x="153898" y="102095"/>
                    </a:lnTo>
                    <a:lnTo>
                      <a:pt x="179806" y="102095"/>
                    </a:lnTo>
                    <a:lnTo>
                      <a:pt x="179806" y="97523"/>
                    </a:lnTo>
                    <a:lnTo>
                      <a:pt x="158470" y="97523"/>
                    </a:lnTo>
                    <a:lnTo>
                      <a:pt x="158470" y="85331"/>
                    </a:lnTo>
                    <a:lnTo>
                      <a:pt x="178282" y="85331"/>
                    </a:lnTo>
                    <a:lnTo>
                      <a:pt x="178282" y="80759"/>
                    </a:lnTo>
                    <a:lnTo>
                      <a:pt x="158470" y="80759"/>
                    </a:lnTo>
                    <a:lnTo>
                      <a:pt x="158470" y="70091"/>
                    </a:lnTo>
                    <a:lnTo>
                      <a:pt x="179806" y="70091"/>
                    </a:lnTo>
                    <a:lnTo>
                      <a:pt x="179806" y="65519"/>
                    </a:lnTo>
                    <a:close/>
                  </a:path>
                  <a:path w="674370" h="104139">
                    <a:moveTo>
                      <a:pt x="184378" y="18288"/>
                    </a:moveTo>
                    <a:lnTo>
                      <a:pt x="182854" y="18288"/>
                    </a:lnTo>
                    <a:lnTo>
                      <a:pt x="182854" y="15240"/>
                    </a:lnTo>
                    <a:lnTo>
                      <a:pt x="181330" y="15240"/>
                    </a:lnTo>
                    <a:lnTo>
                      <a:pt x="181330" y="13716"/>
                    </a:lnTo>
                    <a:lnTo>
                      <a:pt x="179806" y="13716"/>
                    </a:lnTo>
                    <a:lnTo>
                      <a:pt x="179806" y="19812"/>
                    </a:lnTo>
                    <a:lnTo>
                      <a:pt x="179806" y="35039"/>
                    </a:lnTo>
                    <a:lnTo>
                      <a:pt x="178282" y="35039"/>
                    </a:lnTo>
                    <a:lnTo>
                      <a:pt x="178282" y="38087"/>
                    </a:lnTo>
                    <a:lnTo>
                      <a:pt x="176758" y="38087"/>
                    </a:lnTo>
                    <a:lnTo>
                      <a:pt x="176758" y="39611"/>
                    </a:lnTo>
                    <a:lnTo>
                      <a:pt x="173710" y="39611"/>
                    </a:lnTo>
                    <a:lnTo>
                      <a:pt x="173710" y="41135"/>
                    </a:lnTo>
                    <a:lnTo>
                      <a:pt x="159994" y="41135"/>
                    </a:lnTo>
                    <a:lnTo>
                      <a:pt x="159994" y="13716"/>
                    </a:lnTo>
                    <a:lnTo>
                      <a:pt x="173710" y="13716"/>
                    </a:lnTo>
                    <a:lnTo>
                      <a:pt x="173710" y="15240"/>
                    </a:lnTo>
                    <a:lnTo>
                      <a:pt x="176758" y="15240"/>
                    </a:lnTo>
                    <a:lnTo>
                      <a:pt x="176758" y="16764"/>
                    </a:lnTo>
                    <a:lnTo>
                      <a:pt x="178282" y="16764"/>
                    </a:lnTo>
                    <a:lnTo>
                      <a:pt x="178282" y="19812"/>
                    </a:lnTo>
                    <a:lnTo>
                      <a:pt x="179806" y="19812"/>
                    </a:lnTo>
                    <a:lnTo>
                      <a:pt x="179806" y="13716"/>
                    </a:lnTo>
                    <a:lnTo>
                      <a:pt x="179806" y="12192"/>
                    </a:lnTo>
                    <a:lnTo>
                      <a:pt x="178282" y="12192"/>
                    </a:lnTo>
                    <a:lnTo>
                      <a:pt x="178282" y="10668"/>
                    </a:lnTo>
                    <a:lnTo>
                      <a:pt x="175234" y="10668"/>
                    </a:lnTo>
                    <a:lnTo>
                      <a:pt x="173710" y="9144"/>
                    </a:lnTo>
                    <a:lnTo>
                      <a:pt x="155422" y="9144"/>
                    </a:lnTo>
                    <a:lnTo>
                      <a:pt x="155422" y="45707"/>
                    </a:lnTo>
                    <a:lnTo>
                      <a:pt x="173710" y="45707"/>
                    </a:lnTo>
                    <a:lnTo>
                      <a:pt x="173710" y="44183"/>
                    </a:lnTo>
                    <a:lnTo>
                      <a:pt x="178282" y="44183"/>
                    </a:lnTo>
                    <a:lnTo>
                      <a:pt x="178282" y="42659"/>
                    </a:lnTo>
                    <a:lnTo>
                      <a:pt x="179806" y="42659"/>
                    </a:lnTo>
                    <a:lnTo>
                      <a:pt x="179806" y="41135"/>
                    </a:lnTo>
                    <a:lnTo>
                      <a:pt x="181330" y="41135"/>
                    </a:lnTo>
                    <a:lnTo>
                      <a:pt x="181330" y="39611"/>
                    </a:lnTo>
                    <a:lnTo>
                      <a:pt x="182854" y="39611"/>
                    </a:lnTo>
                    <a:lnTo>
                      <a:pt x="182854" y="36563"/>
                    </a:lnTo>
                    <a:lnTo>
                      <a:pt x="184378" y="36563"/>
                    </a:lnTo>
                    <a:lnTo>
                      <a:pt x="184378" y="18288"/>
                    </a:lnTo>
                    <a:close/>
                  </a:path>
                  <a:path w="674370" h="104139">
                    <a:moveTo>
                      <a:pt x="217131" y="65519"/>
                    </a:moveTo>
                    <a:lnTo>
                      <a:pt x="212559" y="65519"/>
                    </a:lnTo>
                    <a:lnTo>
                      <a:pt x="212559" y="94475"/>
                    </a:lnTo>
                    <a:lnTo>
                      <a:pt x="191998" y="65519"/>
                    </a:lnTo>
                    <a:lnTo>
                      <a:pt x="187426" y="65519"/>
                    </a:lnTo>
                    <a:lnTo>
                      <a:pt x="187426" y="102095"/>
                    </a:lnTo>
                    <a:lnTo>
                      <a:pt x="191998" y="102095"/>
                    </a:lnTo>
                    <a:lnTo>
                      <a:pt x="191998" y="73139"/>
                    </a:lnTo>
                    <a:lnTo>
                      <a:pt x="211035" y="102095"/>
                    </a:lnTo>
                    <a:lnTo>
                      <a:pt x="217131" y="102095"/>
                    </a:lnTo>
                    <a:lnTo>
                      <a:pt x="217131" y="65519"/>
                    </a:lnTo>
                    <a:close/>
                  </a:path>
                  <a:path w="674370" h="104139">
                    <a:moveTo>
                      <a:pt x="220179" y="41135"/>
                    </a:moveTo>
                    <a:lnTo>
                      <a:pt x="196557" y="41135"/>
                    </a:lnTo>
                    <a:lnTo>
                      <a:pt x="196557" y="28956"/>
                    </a:lnTo>
                    <a:lnTo>
                      <a:pt x="217131" y="28956"/>
                    </a:lnTo>
                    <a:lnTo>
                      <a:pt x="217131" y="24384"/>
                    </a:lnTo>
                    <a:lnTo>
                      <a:pt x="196557" y="24384"/>
                    </a:lnTo>
                    <a:lnTo>
                      <a:pt x="196557" y="13716"/>
                    </a:lnTo>
                    <a:lnTo>
                      <a:pt x="218655" y="13716"/>
                    </a:lnTo>
                    <a:lnTo>
                      <a:pt x="218655" y="9144"/>
                    </a:lnTo>
                    <a:lnTo>
                      <a:pt x="191998" y="9144"/>
                    </a:lnTo>
                    <a:lnTo>
                      <a:pt x="191998" y="45707"/>
                    </a:lnTo>
                    <a:lnTo>
                      <a:pt x="220179" y="45707"/>
                    </a:lnTo>
                    <a:lnTo>
                      <a:pt x="220179" y="41135"/>
                    </a:lnTo>
                    <a:close/>
                  </a:path>
                  <a:path w="674370" h="104139">
                    <a:moveTo>
                      <a:pt x="252183" y="97523"/>
                    </a:moveTo>
                    <a:lnTo>
                      <a:pt x="229323" y="97523"/>
                    </a:lnTo>
                    <a:lnTo>
                      <a:pt x="229323" y="85331"/>
                    </a:lnTo>
                    <a:lnTo>
                      <a:pt x="249135" y="85331"/>
                    </a:lnTo>
                    <a:lnTo>
                      <a:pt x="249135" y="80759"/>
                    </a:lnTo>
                    <a:lnTo>
                      <a:pt x="229323" y="80759"/>
                    </a:lnTo>
                    <a:lnTo>
                      <a:pt x="229323" y="70091"/>
                    </a:lnTo>
                    <a:lnTo>
                      <a:pt x="250659" y="70091"/>
                    </a:lnTo>
                    <a:lnTo>
                      <a:pt x="250659" y="65519"/>
                    </a:lnTo>
                    <a:lnTo>
                      <a:pt x="224751" y="65519"/>
                    </a:lnTo>
                    <a:lnTo>
                      <a:pt x="224751" y="102095"/>
                    </a:lnTo>
                    <a:lnTo>
                      <a:pt x="252183" y="102095"/>
                    </a:lnTo>
                    <a:lnTo>
                      <a:pt x="252183" y="97523"/>
                    </a:lnTo>
                    <a:close/>
                  </a:path>
                  <a:path w="674370" h="104139">
                    <a:moveTo>
                      <a:pt x="268947" y="18288"/>
                    </a:moveTo>
                    <a:lnTo>
                      <a:pt x="267423" y="18288"/>
                    </a:lnTo>
                    <a:lnTo>
                      <a:pt x="267423" y="13716"/>
                    </a:lnTo>
                    <a:lnTo>
                      <a:pt x="265899" y="13716"/>
                    </a:lnTo>
                    <a:lnTo>
                      <a:pt x="265899" y="12192"/>
                    </a:lnTo>
                    <a:lnTo>
                      <a:pt x="264375" y="12192"/>
                    </a:lnTo>
                    <a:lnTo>
                      <a:pt x="264375" y="10668"/>
                    </a:lnTo>
                    <a:lnTo>
                      <a:pt x="262851" y="10668"/>
                    </a:lnTo>
                    <a:lnTo>
                      <a:pt x="262851" y="16764"/>
                    </a:lnTo>
                    <a:lnTo>
                      <a:pt x="262851" y="24384"/>
                    </a:lnTo>
                    <a:lnTo>
                      <a:pt x="261327" y="24384"/>
                    </a:lnTo>
                    <a:lnTo>
                      <a:pt x="261327" y="25908"/>
                    </a:lnTo>
                    <a:lnTo>
                      <a:pt x="246087" y="25908"/>
                    </a:lnTo>
                    <a:lnTo>
                      <a:pt x="244563" y="13716"/>
                    </a:lnTo>
                    <a:lnTo>
                      <a:pt x="259803" y="13716"/>
                    </a:lnTo>
                    <a:lnTo>
                      <a:pt x="262851" y="16764"/>
                    </a:lnTo>
                    <a:lnTo>
                      <a:pt x="262851" y="10668"/>
                    </a:lnTo>
                    <a:lnTo>
                      <a:pt x="261327" y="10668"/>
                    </a:lnTo>
                    <a:lnTo>
                      <a:pt x="261327" y="9144"/>
                    </a:lnTo>
                    <a:lnTo>
                      <a:pt x="239991" y="9144"/>
                    </a:lnTo>
                    <a:lnTo>
                      <a:pt x="239991" y="45707"/>
                    </a:lnTo>
                    <a:lnTo>
                      <a:pt x="244563" y="45707"/>
                    </a:lnTo>
                    <a:lnTo>
                      <a:pt x="244563" y="30467"/>
                    </a:lnTo>
                    <a:lnTo>
                      <a:pt x="261327" y="30467"/>
                    </a:lnTo>
                    <a:lnTo>
                      <a:pt x="262851" y="28956"/>
                    </a:lnTo>
                    <a:lnTo>
                      <a:pt x="264375" y="28956"/>
                    </a:lnTo>
                    <a:lnTo>
                      <a:pt x="264375" y="27432"/>
                    </a:lnTo>
                    <a:lnTo>
                      <a:pt x="265899" y="27432"/>
                    </a:lnTo>
                    <a:lnTo>
                      <a:pt x="265899" y="25908"/>
                    </a:lnTo>
                    <a:lnTo>
                      <a:pt x="267423" y="25908"/>
                    </a:lnTo>
                    <a:lnTo>
                      <a:pt x="267423" y="21336"/>
                    </a:lnTo>
                    <a:lnTo>
                      <a:pt x="268947" y="21336"/>
                    </a:lnTo>
                    <a:lnTo>
                      <a:pt x="268947" y="18288"/>
                    </a:lnTo>
                    <a:close/>
                  </a:path>
                  <a:path w="674370" h="104139">
                    <a:moveTo>
                      <a:pt x="290271" y="102095"/>
                    </a:moveTo>
                    <a:lnTo>
                      <a:pt x="284175" y="92951"/>
                    </a:lnTo>
                    <a:lnTo>
                      <a:pt x="284175" y="91427"/>
                    </a:lnTo>
                    <a:lnTo>
                      <a:pt x="282651" y="91427"/>
                    </a:lnTo>
                    <a:lnTo>
                      <a:pt x="282651" y="89903"/>
                    </a:lnTo>
                    <a:lnTo>
                      <a:pt x="281127" y="89903"/>
                    </a:lnTo>
                    <a:lnTo>
                      <a:pt x="281127" y="88379"/>
                    </a:lnTo>
                    <a:lnTo>
                      <a:pt x="279603" y="88379"/>
                    </a:lnTo>
                    <a:lnTo>
                      <a:pt x="279603" y="86855"/>
                    </a:lnTo>
                    <a:lnTo>
                      <a:pt x="278079" y="86855"/>
                    </a:lnTo>
                    <a:lnTo>
                      <a:pt x="278079" y="85331"/>
                    </a:lnTo>
                    <a:lnTo>
                      <a:pt x="281127" y="85331"/>
                    </a:lnTo>
                    <a:lnTo>
                      <a:pt x="282651" y="83807"/>
                    </a:lnTo>
                    <a:lnTo>
                      <a:pt x="284175" y="83807"/>
                    </a:lnTo>
                    <a:lnTo>
                      <a:pt x="284175" y="82283"/>
                    </a:lnTo>
                    <a:lnTo>
                      <a:pt x="285699" y="82283"/>
                    </a:lnTo>
                    <a:lnTo>
                      <a:pt x="285699" y="80759"/>
                    </a:lnTo>
                    <a:lnTo>
                      <a:pt x="287223" y="80759"/>
                    </a:lnTo>
                    <a:lnTo>
                      <a:pt x="287223" y="71615"/>
                    </a:lnTo>
                    <a:lnTo>
                      <a:pt x="285699" y="71615"/>
                    </a:lnTo>
                    <a:lnTo>
                      <a:pt x="285699" y="70091"/>
                    </a:lnTo>
                    <a:lnTo>
                      <a:pt x="285699" y="68567"/>
                    </a:lnTo>
                    <a:lnTo>
                      <a:pt x="284175" y="68567"/>
                    </a:lnTo>
                    <a:lnTo>
                      <a:pt x="284175" y="67043"/>
                    </a:lnTo>
                    <a:lnTo>
                      <a:pt x="282651" y="67043"/>
                    </a:lnTo>
                    <a:lnTo>
                      <a:pt x="282651" y="73139"/>
                    </a:lnTo>
                    <a:lnTo>
                      <a:pt x="282651" y="79235"/>
                    </a:lnTo>
                    <a:lnTo>
                      <a:pt x="281127" y="79235"/>
                    </a:lnTo>
                    <a:lnTo>
                      <a:pt x="281127" y="80759"/>
                    </a:lnTo>
                    <a:lnTo>
                      <a:pt x="278079" y="80759"/>
                    </a:lnTo>
                    <a:lnTo>
                      <a:pt x="278079" y="82283"/>
                    </a:lnTo>
                    <a:lnTo>
                      <a:pt x="262851" y="82283"/>
                    </a:lnTo>
                    <a:lnTo>
                      <a:pt x="262851" y="70091"/>
                    </a:lnTo>
                    <a:lnTo>
                      <a:pt x="279603" y="70091"/>
                    </a:lnTo>
                    <a:lnTo>
                      <a:pt x="279603" y="71615"/>
                    </a:lnTo>
                    <a:lnTo>
                      <a:pt x="281127" y="71615"/>
                    </a:lnTo>
                    <a:lnTo>
                      <a:pt x="281127" y="73139"/>
                    </a:lnTo>
                    <a:lnTo>
                      <a:pt x="282651" y="73139"/>
                    </a:lnTo>
                    <a:lnTo>
                      <a:pt x="282651" y="67043"/>
                    </a:lnTo>
                    <a:lnTo>
                      <a:pt x="279603" y="67043"/>
                    </a:lnTo>
                    <a:lnTo>
                      <a:pt x="279603" y="65519"/>
                    </a:lnTo>
                    <a:lnTo>
                      <a:pt x="258279" y="65519"/>
                    </a:lnTo>
                    <a:lnTo>
                      <a:pt x="258279" y="102095"/>
                    </a:lnTo>
                    <a:lnTo>
                      <a:pt x="262851" y="102095"/>
                    </a:lnTo>
                    <a:lnTo>
                      <a:pt x="262851" y="86855"/>
                    </a:lnTo>
                    <a:lnTo>
                      <a:pt x="273507" y="86855"/>
                    </a:lnTo>
                    <a:lnTo>
                      <a:pt x="273507" y="88379"/>
                    </a:lnTo>
                    <a:lnTo>
                      <a:pt x="275031" y="88379"/>
                    </a:lnTo>
                    <a:lnTo>
                      <a:pt x="275031" y="89903"/>
                    </a:lnTo>
                    <a:lnTo>
                      <a:pt x="276555" y="89903"/>
                    </a:lnTo>
                    <a:lnTo>
                      <a:pt x="276555" y="91427"/>
                    </a:lnTo>
                    <a:lnTo>
                      <a:pt x="278079" y="91427"/>
                    </a:lnTo>
                    <a:lnTo>
                      <a:pt x="278079" y="92951"/>
                    </a:lnTo>
                    <a:lnTo>
                      <a:pt x="279603" y="92951"/>
                    </a:lnTo>
                    <a:lnTo>
                      <a:pt x="279603" y="94475"/>
                    </a:lnTo>
                    <a:lnTo>
                      <a:pt x="284175" y="102095"/>
                    </a:lnTo>
                    <a:lnTo>
                      <a:pt x="290271" y="102095"/>
                    </a:lnTo>
                    <a:close/>
                  </a:path>
                  <a:path w="674370" h="104139">
                    <a:moveTo>
                      <a:pt x="307035" y="45707"/>
                    </a:moveTo>
                    <a:lnTo>
                      <a:pt x="300939" y="35039"/>
                    </a:lnTo>
                    <a:lnTo>
                      <a:pt x="299415" y="35039"/>
                    </a:lnTo>
                    <a:lnTo>
                      <a:pt x="299415" y="33515"/>
                    </a:lnTo>
                    <a:lnTo>
                      <a:pt x="297891" y="33515"/>
                    </a:lnTo>
                    <a:lnTo>
                      <a:pt x="297891" y="31991"/>
                    </a:lnTo>
                    <a:lnTo>
                      <a:pt x="296367" y="31991"/>
                    </a:lnTo>
                    <a:lnTo>
                      <a:pt x="296367" y="30467"/>
                    </a:lnTo>
                    <a:lnTo>
                      <a:pt x="294843" y="30467"/>
                    </a:lnTo>
                    <a:lnTo>
                      <a:pt x="294843" y="28956"/>
                    </a:lnTo>
                    <a:lnTo>
                      <a:pt x="296367" y="28956"/>
                    </a:lnTo>
                    <a:lnTo>
                      <a:pt x="296367" y="27432"/>
                    </a:lnTo>
                    <a:lnTo>
                      <a:pt x="299415" y="27432"/>
                    </a:lnTo>
                    <a:lnTo>
                      <a:pt x="299415" y="25908"/>
                    </a:lnTo>
                    <a:lnTo>
                      <a:pt x="300939" y="25908"/>
                    </a:lnTo>
                    <a:lnTo>
                      <a:pt x="300939" y="24384"/>
                    </a:lnTo>
                    <a:lnTo>
                      <a:pt x="302463" y="24384"/>
                    </a:lnTo>
                    <a:lnTo>
                      <a:pt x="302463" y="21336"/>
                    </a:lnTo>
                    <a:lnTo>
                      <a:pt x="303987" y="21336"/>
                    </a:lnTo>
                    <a:lnTo>
                      <a:pt x="303987" y="16764"/>
                    </a:lnTo>
                    <a:lnTo>
                      <a:pt x="302463" y="16764"/>
                    </a:lnTo>
                    <a:lnTo>
                      <a:pt x="302463" y="13716"/>
                    </a:lnTo>
                    <a:lnTo>
                      <a:pt x="300939" y="13716"/>
                    </a:lnTo>
                    <a:lnTo>
                      <a:pt x="300939" y="12192"/>
                    </a:lnTo>
                    <a:lnTo>
                      <a:pt x="299415" y="12192"/>
                    </a:lnTo>
                    <a:lnTo>
                      <a:pt x="299415" y="10668"/>
                    </a:lnTo>
                    <a:lnTo>
                      <a:pt x="297891" y="10668"/>
                    </a:lnTo>
                    <a:lnTo>
                      <a:pt x="297891" y="15240"/>
                    </a:lnTo>
                    <a:lnTo>
                      <a:pt x="297891" y="22860"/>
                    </a:lnTo>
                    <a:lnTo>
                      <a:pt x="296367" y="22860"/>
                    </a:lnTo>
                    <a:lnTo>
                      <a:pt x="296367" y="24384"/>
                    </a:lnTo>
                    <a:lnTo>
                      <a:pt x="293319" y="24384"/>
                    </a:lnTo>
                    <a:lnTo>
                      <a:pt x="291795" y="25908"/>
                    </a:lnTo>
                    <a:lnTo>
                      <a:pt x="279603" y="25908"/>
                    </a:lnTo>
                    <a:lnTo>
                      <a:pt x="279603" y="13716"/>
                    </a:lnTo>
                    <a:lnTo>
                      <a:pt x="296367" y="13716"/>
                    </a:lnTo>
                    <a:lnTo>
                      <a:pt x="296367" y="15240"/>
                    </a:lnTo>
                    <a:lnTo>
                      <a:pt x="297891" y="15240"/>
                    </a:lnTo>
                    <a:lnTo>
                      <a:pt x="297891" y="10668"/>
                    </a:lnTo>
                    <a:lnTo>
                      <a:pt x="296367" y="10668"/>
                    </a:lnTo>
                    <a:lnTo>
                      <a:pt x="296367" y="9144"/>
                    </a:lnTo>
                    <a:lnTo>
                      <a:pt x="275031" y="9144"/>
                    </a:lnTo>
                    <a:lnTo>
                      <a:pt x="275031" y="45707"/>
                    </a:lnTo>
                    <a:lnTo>
                      <a:pt x="279603" y="45707"/>
                    </a:lnTo>
                    <a:lnTo>
                      <a:pt x="279603" y="28956"/>
                    </a:lnTo>
                    <a:lnTo>
                      <a:pt x="287223" y="28956"/>
                    </a:lnTo>
                    <a:lnTo>
                      <a:pt x="287223" y="30467"/>
                    </a:lnTo>
                    <a:lnTo>
                      <a:pt x="290271" y="30467"/>
                    </a:lnTo>
                    <a:lnTo>
                      <a:pt x="290271" y="31991"/>
                    </a:lnTo>
                    <a:lnTo>
                      <a:pt x="291795" y="31991"/>
                    </a:lnTo>
                    <a:lnTo>
                      <a:pt x="291795" y="33515"/>
                    </a:lnTo>
                    <a:lnTo>
                      <a:pt x="293319" y="33515"/>
                    </a:lnTo>
                    <a:lnTo>
                      <a:pt x="293319" y="35039"/>
                    </a:lnTo>
                    <a:lnTo>
                      <a:pt x="294843" y="36563"/>
                    </a:lnTo>
                    <a:lnTo>
                      <a:pt x="294843" y="38087"/>
                    </a:lnTo>
                    <a:lnTo>
                      <a:pt x="296367" y="38087"/>
                    </a:lnTo>
                    <a:lnTo>
                      <a:pt x="300939" y="45707"/>
                    </a:lnTo>
                    <a:lnTo>
                      <a:pt x="307035" y="45707"/>
                    </a:lnTo>
                    <a:close/>
                  </a:path>
                  <a:path w="674370" h="104139">
                    <a:moveTo>
                      <a:pt x="325323" y="102095"/>
                    </a:moveTo>
                    <a:lnTo>
                      <a:pt x="320865" y="91427"/>
                    </a:lnTo>
                    <a:lnTo>
                      <a:pt x="318973" y="86855"/>
                    </a:lnTo>
                    <a:lnTo>
                      <a:pt x="314655" y="76492"/>
                    </a:lnTo>
                    <a:lnTo>
                      <a:pt x="314655" y="86855"/>
                    </a:lnTo>
                    <a:lnTo>
                      <a:pt x="300939" y="86855"/>
                    </a:lnTo>
                    <a:lnTo>
                      <a:pt x="305511" y="76187"/>
                    </a:lnTo>
                    <a:lnTo>
                      <a:pt x="305511" y="74663"/>
                    </a:lnTo>
                    <a:lnTo>
                      <a:pt x="307035" y="74663"/>
                    </a:lnTo>
                    <a:lnTo>
                      <a:pt x="307035" y="70091"/>
                    </a:lnTo>
                    <a:lnTo>
                      <a:pt x="308559" y="70091"/>
                    </a:lnTo>
                    <a:lnTo>
                      <a:pt x="308559" y="74663"/>
                    </a:lnTo>
                    <a:lnTo>
                      <a:pt x="310083" y="74663"/>
                    </a:lnTo>
                    <a:lnTo>
                      <a:pt x="310083" y="77711"/>
                    </a:lnTo>
                    <a:lnTo>
                      <a:pt x="314655" y="86855"/>
                    </a:lnTo>
                    <a:lnTo>
                      <a:pt x="314655" y="76492"/>
                    </a:lnTo>
                    <a:lnTo>
                      <a:pt x="311988" y="70091"/>
                    </a:lnTo>
                    <a:lnTo>
                      <a:pt x="310083" y="65519"/>
                    </a:lnTo>
                    <a:lnTo>
                      <a:pt x="305511" y="65519"/>
                    </a:lnTo>
                    <a:lnTo>
                      <a:pt x="291795" y="102095"/>
                    </a:lnTo>
                    <a:lnTo>
                      <a:pt x="296367" y="102095"/>
                    </a:lnTo>
                    <a:lnTo>
                      <a:pt x="300939" y="91427"/>
                    </a:lnTo>
                    <a:lnTo>
                      <a:pt x="316179" y="91427"/>
                    </a:lnTo>
                    <a:lnTo>
                      <a:pt x="319227" y="102095"/>
                    </a:lnTo>
                    <a:lnTo>
                      <a:pt x="325323" y="102095"/>
                    </a:lnTo>
                    <a:close/>
                  </a:path>
                  <a:path w="674370" h="104139">
                    <a:moveTo>
                      <a:pt x="345135" y="25908"/>
                    </a:moveTo>
                    <a:lnTo>
                      <a:pt x="343611" y="25908"/>
                    </a:lnTo>
                    <a:lnTo>
                      <a:pt x="343611" y="19812"/>
                    </a:lnTo>
                    <a:lnTo>
                      <a:pt x="342087" y="18288"/>
                    </a:lnTo>
                    <a:lnTo>
                      <a:pt x="342087" y="16764"/>
                    </a:lnTo>
                    <a:lnTo>
                      <a:pt x="340563" y="15240"/>
                    </a:lnTo>
                    <a:lnTo>
                      <a:pt x="340563" y="13716"/>
                    </a:lnTo>
                    <a:lnTo>
                      <a:pt x="339039" y="13716"/>
                    </a:lnTo>
                    <a:lnTo>
                      <a:pt x="339039" y="19812"/>
                    </a:lnTo>
                    <a:lnTo>
                      <a:pt x="339039" y="35039"/>
                    </a:lnTo>
                    <a:lnTo>
                      <a:pt x="337515" y="35039"/>
                    </a:lnTo>
                    <a:lnTo>
                      <a:pt x="337515" y="36563"/>
                    </a:lnTo>
                    <a:lnTo>
                      <a:pt x="335991" y="38087"/>
                    </a:lnTo>
                    <a:lnTo>
                      <a:pt x="335991" y="39611"/>
                    </a:lnTo>
                    <a:lnTo>
                      <a:pt x="332943" y="39611"/>
                    </a:lnTo>
                    <a:lnTo>
                      <a:pt x="332943" y="41135"/>
                    </a:lnTo>
                    <a:lnTo>
                      <a:pt x="329895" y="41135"/>
                    </a:lnTo>
                    <a:lnTo>
                      <a:pt x="329895" y="42659"/>
                    </a:lnTo>
                    <a:lnTo>
                      <a:pt x="325323" y="42659"/>
                    </a:lnTo>
                    <a:lnTo>
                      <a:pt x="323799" y="41135"/>
                    </a:lnTo>
                    <a:lnTo>
                      <a:pt x="320751" y="41135"/>
                    </a:lnTo>
                    <a:lnTo>
                      <a:pt x="320751" y="39611"/>
                    </a:lnTo>
                    <a:lnTo>
                      <a:pt x="319227" y="39611"/>
                    </a:lnTo>
                    <a:lnTo>
                      <a:pt x="319227" y="38087"/>
                    </a:lnTo>
                    <a:lnTo>
                      <a:pt x="317703" y="38087"/>
                    </a:lnTo>
                    <a:lnTo>
                      <a:pt x="317703" y="36563"/>
                    </a:lnTo>
                    <a:lnTo>
                      <a:pt x="316179" y="36563"/>
                    </a:lnTo>
                    <a:lnTo>
                      <a:pt x="316179" y="33515"/>
                    </a:lnTo>
                    <a:lnTo>
                      <a:pt x="314655" y="33515"/>
                    </a:lnTo>
                    <a:lnTo>
                      <a:pt x="314655" y="21336"/>
                    </a:lnTo>
                    <a:lnTo>
                      <a:pt x="316179" y="21336"/>
                    </a:lnTo>
                    <a:lnTo>
                      <a:pt x="316179" y="18288"/>
                    </a:lnTo>
                    <a:lnTo>
                      <a:pt x="317703" y="18288"/>
                    </a:lnTo>
                    <a:lnTo>
                      <a:pt x="317703" y="16764"/>
                    </a:lnTo>
                    <a:lnTo>
                      <a:pt x="319227" y="16764"/>
                    </a:lnTo>
                    <a:lnTo>
                      <a:pt x="319227" y="15240"/>
                    </a:lnTo>
                    <a:lnTo>
                      <a:pt x="320751" y="15240"/>
                    </a:lnTo>
                    <a:lnTo>
                      <a:pt x="320751" y="13716"/>
                    </a:lnTo>
                    <a:lnTo>
                      <a:pt x="325323" y="13716"/>
                    </a:lnTo>
                    <a:lnTo>
                      <a:pt x="325323" y="12192"/>
                    </a:lnTo>
                    <a:lnTo>
                      <a:pt x="329895" y="12192"/>
                    </a:lnTo>
                    <a:lnTo>
                      <a:pt x="329895" y="13716"/>
                    </a:lnTo>
                    <a:lnTo>
                      <a:pt x="332943" y="13716"/>
                    </a:lnTo>
                    <a:lnTo>
                      <a:pt x="332943" y="15240"/>
                    </a:lnTo>
                    <a:lnTo>
                      <a:pt x="335991" y="15240"/>
                    </a:lnTo>
                    <a:lnTo>
                      <a:pt x="335991" y="16764"/>
                    </a:lnTo>
                    <a:lnTo>
                      <a:pt x="337515" y="18288"/>
                    </a:lnTo>
                    <a:lnTo>
                      <a:pt x="337515" y="19812"/>
                    </a:lnTo>
                    <a:lnTo>
                      <a:pt x="339039" y="19812"/>
                    </a:lnTo>
                    <a:lnTo>
                      <a:pt x="339039" y="13716"/>
                    </a:lnTo>
                    <a:lnTo>
                      <a:pt x="339039" y="12192"/>
                    </a:lnTo>
                    <a:lnTo>
                      <a:pt x="337515" y="12192"/>
                    </a:lnTo>
                    <a:lnTo>
                      <a:pt x="335991" y="10668"/>
                    </a:lnTo>
                    <a:lnTo>
                      <a:pt x="334467" y="10668"/>
                    </a:lnTo>
                    <a:lnTo>
                      <a:pt x="334467" y="9144"/>
                    </a:lnTo>
                    <a:lnTo>
                      <a:pt x="320751" y="9144"/>
                    </a:lnTo>
                    <a:lnTo>
                      <a:pt x="319227" y="10668"/>
                    </a:lnTo>
                    <a:lnTo>
                      <a:pt x="317703" y="10668"/>
                    </a:lnTo>
                    <a:lnTo>
                      <a:pt x="317703" y="12192"/>
                    </a:lnTo>
                    <a:lnTo>
                      <a:pt x="316179" y="12192"/>
                    </a:lnTo>
                    <a:lnTo>
                      <a:pt x="313131" y="15240"/>
                    </a:lnTo>
                    <a:lnTo>
                      <a:pt x="313131" y="16764"/>
                    </a:lnTo>
                    <a:lnTo>
                      <a:pt x="311607" y="16764"/>
                    </a:lnTo>
                    <a:lnTo>
                      <a:pt x="311607" y="19812"/>
                    </a:lnTo>
                    <a:lnTo>
                      <a:pt x="310083" y="19812"/>
                    </a:lnTo>
                    <a:lnTo>
                      <a:pt x="310083" y="35039"/>
                    </a:lnTo>
                    <a:lnTo>
                      <a:pt x="311607" y="35039"/>
                    </a:lnTo>
                    <a:lnTo>
                      <a:pt x="311607" y="38087"/>
                    </a:lnTo>
                    <a:lnTo>
                      <a:pt x="313131" y="38087"/>
                    </a:lnTo>
                    <a:lnTo>
                      <a:pt x="313131" y="39611"/>
                    </a:lnTo>
                    <a:lnTo>
                      <a:pt x="316179" y="42659"/>
                    </a:lnTo>
                    <a:lnTo>
                      <a:pt x="317703" y="42659"/>
                    </a:lnTo>
                    <a:lnTo>
                      <a:pt x="317703" y="44183"/>
                    </a:lnTo>
                    <a:lnTo>
                      <a:pt x="319227" y="44183"/>
                    </a:lnTo>
                    <a:lnTo>
                      <a:pt x="320751" y="45707"/>
                    </a:lnTo>
                    <a:lnTo>
                      <a:pt x="334467" y="45707"/>
                    </a:lnTo>
                    <a:lnTo>
                      <a:pt x="334467" y="44183"/>
                    </a:lnTo>
                    <a:lnTo>
                      <a:pt x="335991" y="44183"/>
                    </a:lnTo>
                    <a:lnTo>
                      <a:pt x="337515" y="42659"/>
                    </a:lnTo>
                    <a:lnTo>
                      <a:pt x="339039" y="42659"/>
                    </a:lnTo>
                    <a:lnTo>
                      <a:pt x="339039" y="41135"/>
                    </a:lnTo>
                    <a:lnTo>
                      <a:pt x="340563" y="41135"/>
                    </a:lnTo>
                    <a:lnTo>
                      <a:pt x="340563" y="39611"/>
                    </a:lnTo>
                    <a:lnTo>
                      <a:pt x="342087" y="38087"/>
                    </a:lnTo>
                    <a:lnTo>
                      <a:pt x="342087" y="36563"/>
                    </a:lnTo>
                    <a:lnTo>
                      <a:pt x="343611" y="35039"/>
                    </a:lnTo>
                    <a:lnTo>
                      <a:pt x="343611" y="28956"/>
                    </a:lnTo>
                    <a:lnTo>
                      <a:pt x="345135" y="28956"/>
                    </a:lnTo>
                    <a:lnTo>
                      <a:pt x="345135" y="25908"/>
                    </a:lnTo>
                    <a:close/>
                  </a:path>
                  <a:path w="674370" h="104139">
                    <a:moveTo>
                      <a:pt x="358838" y="76187"/>
                    </a:moveTo>
                    <a:lnTo>
                      <a:pt x="357314" y="76187"/>
                    </a:lnTo>
                    <a:lnTo>
                      <a:pt x="357314" y="73139"/>
                    </a:lnTo>
                    <a:lnTo>
                      <a:pt x="355790" y="73139"/>
                    </a:lnTo>
                    <a:lnTo>
                      <a:pt x="355790" y="71615"/>
                    </a:lnTo>
                    <a:lnTo>
                      <a:pt x="354266" y="70091"/>
                    </a:lnTo>
                    <a:lnTo>
                      <a:pt x="354266" y="77711"/>
                    </a:lnTo>
                    <a:lnTo>
                      <a:pt x="354266" y="89903"/>
                    </a:lnTo>
                    <a:lnTo>
                      <a:pt x="352742" y="89903"/>
                    </a:lnTo>
                    <a:lnTo>
                      <a:pt x="352742" y="92951"/>
                    </a:lnTo>
                    <a:lnTo>
                      <a:pt x="351218" y="92951"/>
                    </a:lnTo>
                    <a:lnTo>
                      <a:pt x="351218" y="95999"/>
                    </a:lnTo>
                    <a:lnTo>
                      <a:pt x="348170" y="95999"/>
                    </a:lnTo>
                    <a:lnTo>
                      <a:pt x="348170" y="97523"/>
                    </a:lnTo>
                    <a:lnTo>
                      <a:pt x="334467" y="97523"/>
                    </a:lnTo>
                    <a:lnTo>
                      <a:pt x="334467" y="70091"/>
                    </a:lnTo>
                    <a:lnTo>
                      <a:pt x="346659" y="70091"/>
                    </a:lnTo>
                    <a:lnTo>
                      <a:pt x="346659" y="71615"/>
                    </a:lnTo>
                    <a:lnTo>
                      <a:pt x="349694" y="71615"/>
                    </a:lnTo>
                    <a:lnTo>
                      <a:pt x="349694" y="73139"/>
                    </a:lnTo>
                    <a:lnTo>
                      <a:pt x="351218" y="73139"/>
                    </a:lnTo>
                    <a:lnTo>
                      <a:pt x="351218" y="74663"/>
                    </a:lnTo>
                    <a:lnTo>
                      <a:pt x="352742" y="74663"/>
                    </a:lnTo>
                    <a:lnTo>
                      <a:pt x="352742" y="77711"/>
                    </a:lnTo>
                    <a:lnTo>
                      <a:pt x="354266" y="77711"/>
                    </a:lnTo>
                    <a:lnTo>
                      <a:pt x="354266" y="70091"/>
                    </a:lnTo>
                    <a:lnTo>
                      <a:pt x="354266" y="68567"/>
                    </a:lnTo>
                    <a:lnTo>
                      <a:pt x="351218" y="68567"/>
                    </a:lnTo>
                    <a:lnTo>
                      <a:pt x="351218" y="67043"/>
                    </a:lnTo>
                    <a:lnTo>
                      <a:pt x="346659" y="67043"/>
                    </a:lnTo>
                    <a:lnTo>
                      <a:pt x="346659" y="65519"/>
                    </a:lnTo>
                    <a:lnTo>
                      <a:pt x="328371" y="65519"/>
                    </a:lnTo>
                    <a:lnTo>
                      <a:pt x="328371" y="102095"/>
                    </a:lnTo>
                    <a:lnTo>
                      <a:pt x="349694" y="102095"/>
                    </a:lnTo>
                    <a:lnTo>
                      <a:pt x="349694" y="100571"/>
                    </a:lnTo>
                    <a:lnTo>
                      <a:pt x="352742" y="100571"/>
                    </a:lnTo>
                    <a:lnTo>
                      <a:pt x="352742" y="99047"/>
                    </a:lnTo>
                    <a:lnTo>
                      <a:pt x="354266" y="99047"/>
                    </a:lnTo>
                    <a:lnTo>
                      <a:pt x="354266" y="97523"/>
                    </a:lnTo>
                    <a:lnTo>
                      <a:pt x="355790" y="97523"/>
                    </a:lnTo>
                    <a:lnTo>
                      <a:pt x="355790" y="94475"/>
                    </a:lnTo>
                    <a:lnTo>
                      <a:pt x="357314" y="94475"/>
                    </a:lnTo>
                    <a:lnTo>
                      <a:pt x="357314" y="91427"/>
                    </a:lnTo>
                    <a:lnTo>
                      <a:pt x="358838" y="91427"/>
                    </a:lnTo>
                    <a:lnTo>
                      <a:pt x="358838" y="76187"/>
                    </a:lnTo>
                    <a:close/>
                  </a:path>
                  <a:path w="674370" h="104139">
                    <a:moveTo>
                      <a:pt x="377126" y="9144"/>
                    </a:moveTo>
                    <a:lnTo>
                      <a:pt x="348170" y="9144"/>
                    </a:lnTo>
                    <a:lnTo>
                      <a:pt x="348170" y="13716"/>
                    </a:lnTo>
                    <a:lnTo>
                      <a:pt x="360362" y="13716"/>
                    </a:lnTo>
                    <a:lnTo>
                      <a:pt x="360362" y="45707"/>
                    </a:lnTo>
                    <a:lnTo>
                      <a:pt x="364934" y="45707"/>
                    </a:lnTo>
                    <a:lnTo>
                      <a:pt x="364934" y="13716"/>
                    </a:lnTo>
                    <a:lnTo>
                      <a:pt x="377126" y="13716"/>
                    </a:lnTo>
                    <a:lnTo>
                      <a:pt x="377126" y="9144"/>
                    </a:lnTo>
                    <a:close/>
                  </a:path>
                  <a:path w="674370" h="104139">
                    <a:moveTo>
                      <a:pt x="398462" y="76187"/>
                    </a:moveTo>
                    <a:lnTo>
                      <a:pt x="396938" y="76187"/>
                    </a:lnTo>
                    <a:lnTo>
                      <a:pt x="396938" y="73139"/>
                    </a:lnTo>
                    <a:lnTo>
                      <a:pt x="395414" y="73139"/>
                    </a:lnTo>
                    <a:lnTo>
                      <a:pt x="395414" y="71615"/>
                    </a:lnTo>
                    <a:lnTo>
                      <a:pt x="393890" y="71615"/>
                    </a:lnTo>
                    <a:lnTo>
                      <a:pt x="393890" y="77711"/>
                    </a:lnTo>
                    <a:lnTo>
                      <a:pt x="393890" y="89903"/>
                    </a:lnTo>
                    <a:lnTo>
                      <a:pt x="392366" y="91427"/>
                    </a:lnTo>
                    <a:lnTo>
                      <a:pt x="392366" y="92951"/>
                    </a:lnTo>
                    <a:lnTo>
                      <a:pt x="390842" y="94475"/>
                    </a:lnTo>
                    <a:lnTo>
                      <a:pt x="390842" y="95999"/>
                    </a:lnTo>
                    <a:lnTo>
                      <a:pt x="389318" y="95999"/>
                    </a:lnTo>
                    <a:lnTo>
                      <a:pt x="387794" y="97523"/>
                    </a:lnTo>
                    <a:lnTo>
                      <a:pt x="386270" y="97523"/>
                    </a:lnTo>
                    <a:lnTo>
                      <a:pt x="384746" y="99047"/>
                    </a:lnTo>
                    <a:lnTo>
                      <a:pt x="377126" y="99047"/>
                    </a:lnTo>
                    <a:lnTo>
                      <a:pt x="377126" y="97523"/>
                    </a:lnTo>
                    <a:lnTo>
                      <a:pt x="375602" y="97523"/>
                    </a:lnTo>
                    <a:lnTo>
                      <a:pt x="374078" y="95999"/>
                    </a:lnTo>
                    <a:lnTo>
                      <a:pt x="372554" y="95999"/>
                    </a:lnTo>
                    <a:lnTo>
                      <a:pt x="372554" y="94475"/>
                    </a:lnTo>
                    <a:lnTo>
                      <a:pt x="371030" y="94475"/>
                    </a:lnTo>
                    <a:lnTo>
                      <a:pt x="371030" y="91427"/>
                    </a:lnTo>
                    <a:lnTo>
                      <a:pt x="369506" y="91427"/>
                    </a:lnTo>
                    <a:lnTo>
                      <a:pt x="369506" y="77711"/>
                    </a:lnTo>
                    <a:lnTo>
                      <a:pt x="371030" y="77711"/>
                    </a:lnTo>
                    <a:lnTo>
                      <a:pt x="371030" y="74663"/>
                    </a:lnTo>
                    <a:lnTo>
                      <a:pt x="372554" y="74663"/>
                    </a:lnTo>
                    <a:lnTo>
                      <a:pt x="372554" y="73139"/>
                    </a:lnTo>
                    <a:lnTo>
                      <a:pt x="374078" y="73139"/>
                    </a:lnTo>
                    <a:lnTo>
                      <a:pt x="374078" y="71615"/>
                    </a:lnTo>
                    <a:lnTo>
                      <a:pt x="375602" y="71615"/>
                    </a:lnTo>
                    <a:lnTo>
                      <a:pt x="375602" y="70091"/>
                    </a:lnTo>
                    <a:lnTo>
                      <a:pt x="387794" y="70091"/>
                    </a:lnTo>
                    <a:lnTo>
                      <a:pt x="387794" y="71615"/>
                    </a:lnTo>
                    <a:lnTo>
                      <a:pt x="389318" y="71615"/>
                    </a:lnTo>
                    <a:lnTo>
                      <a:pt x="389318" y="73139"/>
                    </a:lnTo>
                    <a:lnTo>
                      <a:pt x="390842" y="73139"/>
                    </a:lnTo>
                    <a:lnTo>
                      <a:pt x="390842" y="74663"/>
                    </a:lnTo>
                    <a:lnTo>
                      <a:pt x="392366" y="74663"/>
                    </a:lnTo>
                    <a:lnTo>
                      <a:pt x="392366" y="77711"/>
                    </a:lnTo>
                    <a:lnTo>
                      <a:pt x="393890" y="77711"/>
                    </a:lnTo>
                    <a:lnTo>
                      <a:pt x="393890" y="71615"/>
                    </a:lnTo>
                    <a:lnTo>
                      <a:pt x="393890" y="70091"/>
                    </a:lnTo>
                    <a:lnTo>
                      <a:pt x="392366" y="70091"/>
                    </a:lnTo>
                    <a:lnTo>
                      <a:pt x="392366" y="68567"/>
                    </a:lnTo>
                    <a:lnTo>
                      <a:pt x="390842" y="68567"/>
                    </a:lnTo>
                    <a:lnTo>
                      <a:pt x="390842" y="67043"/>
                    </a:lnTo>
                    <a:lnTo>
                      <a:pt x="387794" y="67043"/>
                    </a:lnTo>
                    <a:lnTo>
                      <a:pt x="387794" y="65519"/>
                    </a:lnTo>
                    <a:lnTo>
                      <a:pt x="375602" y="65519"/>
                    </a:lnTo>
                    <a:lnTo>
                      <a:pt x="375602" y="67043"/>
                    </a:lnTo>
                    <a:lnTo>
                      <a:pt x="372554" y="67043"/>
                    </a:lnTo>
                    <a:lnTo>
                      <a:pt x="372554" y="68567"/>
                    </a:lnTo>
                    <a:lnTo>
                      <a:pt x="371030" y="68567"/>
                    </a:lnTo>
                    <a:lnTo>
                      <a:pt x="367982" y="71615"/>
                    </a:lnTo>
                    <a:lnTo>
                      <a:pt x="367982" y="73139"/>
                    </a:lnTo>
                    <a:lnTo>
                      <a:pt x="366458" y="73139"/>
                    </a:lnTo>
                    <a:lnTo>
                      <a:pt x="366458" y="76187"/>
                    </a:lnTo>
                    <a:lnTo>
                      <a:pt x="364934" y="76187"/>
                    </a:lnTo>
                    <a:lnTo>
                      <a:pt x="364934" y="91427"/>
                    </a:lnTo>
                    <a:lnTo>
                      <a:pt x="366458" y="92951"/>
                    </a:lnTo>
                    <a:lnTo>
                      <a:pt x="366458" y="95999"/>
                    </a:lnTo>
                    <a:lnTo>
                      <a:pt x="367982" y="95999"/>
                    </a:lnTo>
                    <a:lnTo>
                      <a:pt x="367982" y="97523"/>
                    </a:lnTo>
                    <a:lnTo>
                      <a:pt x="369506" y="97523"/>
                    </a:lnTo>
                    <a:lnTo>
                      <a:pt x="369506" y="99047"/>
                    </a:lnTo>
                    <a:lnTo>
                      <a:pt x="371030" y="99047"/>
                    </a:lnTo>
                    <a:lnTo>
                      <a:pt x="371030" y="100571"/>
                    </a:lnTo>
                    <a:lnTo>
                      <a:pt x="374078" y="100571"/>
                    </a:lnTo>
                    <a:lnTo>
                      <a:pt x="374078" y="102095"/>
                    </a:lnTo>
                    <a:lnTo>
                      <a:pt x="378650" y="102095"/>
                    </a:lnTo>
                    <a:lnTo>
                      <a:pt x="378650" y="103619"/>
                    </a:lnTo>
                    <a:lnTo>
                      <a:pt x="383222" y="103619"/>
                    </a:lnTo>
                    <a:lnTo>
                      <a:pt x="384746" y="102095"/>
                    </a:lnTo>
                    <a:lnTo>
                      <a:pt x="389318" y="102095"/>
                    </a:lnTo>
                    <a:lnTo>
                      <a:pt x="389318" y="100571"/>
                    </a:lnTo>
                    <a:lnTo>
                      <a:pt x="392366" y="100571"/>
                    </a:lnTo>
                    <a:lnTo>
                      <a:pt x="392366" y="99047"/>
                    </a:lnTo>
                    <a:lnTo>
                      <a:pt x="393890" y="99047"/>
                    </a:lnTo>
                    <a:lnTo>
                      <a:pt x="393890" y="97523"/>
                    </a:lnTo>
                    <a:lnTo>
                      <a:pt x="395414" y="97523"/>
                    </a:lnTo>
                    <a:lnTo>
                      <a:pt x="395414" y="95999"/>
                    </a:lnTo>
                    <a:lnTo>
                      <a:pt x="396938" y="94475"/>
                    </a:lnTo>
                    <a:lnTo>
                      <a:pt x="396938" y="91427"/>
                    </a:lnTo>
                    <a:lnTo>
                      <a:pt x="398462" y="91427"/>
                    </a:lnTo>
                    <a:lnTo>
                      <a:pt x="398462" y="76187"/>
                    </a:lnTo>
                    <a:close/>
                  </a:path>
                  <a:path w="674370" h="104139">
                    <a:moveTo>
                      <a:pt x="409130" y="41135"/>
                    </a:moveTo>
                    <a:lnTo>
                      <a:pt x="386270" y="41135"/>
                    </a:lnTo>
                    <a:lnTo>
                      <a:pt x="386270" y="28956"/>
                    </a:lnTo>
                    <a:lnTo>
                      <a:pt x="406082" y="28956"/>
                    </a:lnTo>
                    <a:lnTo>
                      <a:pt x="406082" y="24384"/>
                    </a:lnTo>
                    <a:lnTo>
                      <a:pt x="386270" y="24384"/>
                    </a:lnTo>
                    <a:lnTo>
                      <a:pt x="386270" y="13716"/>
                    </a:lnTo>
                    <a:lnTo>
                      <a:pt x="407606" y="13716"/>
                    </a:lnTo>
                    <a:lnTo>
                      <a:pt x="407606" y="9144"/>
                    </a:lnTo>
                    <a:lnTo>
                      <a:pt x="381698" y="9144"/>
                    </a:lnTo>
                    <a:lnTo>
                      <a:pt x="381698" y="45707"/>
                    </a:lnTo>
                    <a:lnTo>
                      <a:pt x="409130" y="45707"/>
                    </a:lnTo>
                    <a:lnTo>
                      <a:pt x="409130" y="41135"/>
                    </a:lnTo>
                    <a:close/>
                  </a:path>
                  <a:path w="674370" h="104139">
                    <a:moveTo>
                      <a:pt x="438835" y="102095"/>
                    </a:moveTo>
                    <a:lnTo>
                      <a:pt x="431215" y="92951"/>
                    </a:lnTo>
                    <a:lnTo>
                      <a:pt x="431215" y="89903"/>
                    </a:lnTo>
                    <a:lnTo>
                      <a:pt x="429691" y="89903"/>
                    </a:lnTo>
                    <a:lnTo>
                      <a:pt x="429691" y="88379"/>
                    </a:lnTo>
                    <a:lnTo>
                      <a:pt x="428167" y="88379"/>
                    </a:lnTo>
                    <a:lnTo>
                      <a:pt x="428167" y="86855"/>
                    </a:lnTo>
                    <a:lnTo>
                      <a:pt x="425119" y="86855"/>
                    </a:lnTo>
                    <a:lnTo>
                      <a:pt x="425119" y="85331"/>
                    </a:lnTo>
                    <a:lnTo>
                      <a:pt x="429691" y="85331"/>
                    </a:lnTo>
                    <a:lnTo>
                      <a:pt x="429691" y="83807"/>
                    </a:lnTo>
                    <a:lnTo>
                      <a:pt x="431215" y="83807"/>
                    </a:lnTo>
                    <a:lnTo>
                      <a:pt x="432739" y="82283"/>
                    </a:lnTo>
                    <a:lnTo>
                      <a:pt x="432739" y="80759"/>
                    </a:lnTo>
                    <a:lnTo>
                      <a:pt x="434263" y="80759"/>
                    </a:lnTo>
                    <a:lnTo>
                      <a:pt x="434263" y="77711"/>
                    </a:lnTo>
                    <a:lnTo>
                      <a:pt x="435787" y="77711"/>
                    </a:lnTo>
                    <a:lnTo>
                      <a:pt x="435787" y="74663"/>
                    </a:lnTo>
                    <a:lnTo>
                      <a:pt x="434263" y="74663"/>
                    </a:lnTo>
                    <a:lnTo>
                      <a:pt x="434263" y="70091"/>
                    </a:lnTo>
                    <a:lnTo>
                      <a:pt x="432739" y="70091"/>
                    </a:lnTo>
                    <a:lnTo>
                      <a:pt x="432739" y="68567"/>
                    </a:lnTo>
                    <a:lnTo>
                      <a:pt x="431215" y="68567"/>
                    </a:lnTo>
                    <a:lnTo>
                      <a:pt x="431215" y="67043"/>
                    </a:lnTo>
                    <a:lnTo>
                      <a:pt x="429691" y="67043"/>
                    </a:lnTo>
                    <a:lnTo>
                      <a:pt x="429691" y="71615"/>
                    </a:lnTo>
                    <a:lnTo>
                      <a:pt x="429691" y="79235"/>
                    </a:lnTo>
                    <a:lnTo>
                      <a:pt x="428167" y="79235"/>
                    </a:lnTo>
                    <a:lnTo>
                      <a:pt x="428167" y="80759"/>
                    </a:lnTo>
                    <a:lnTo>
                      <a:pt x="426643" y="80759"/>
                    </a:lnTo>
                    <a:lnTo>
                      <a:pt x="426643" y="82283"/>
                    </a:lnTo>
                    <a:lnTo>
                      <a:pt x="410654" y="82283"/>
                    </a:lnTo>
                    <a:lnTo>
                      <a:pt x="410654" y="70091"/>
                    </a:lnTo>
                    <a:lnTo>
                      <a:pt x="426643" y="70091"/>
                    </a:lnTo>
                    <a:lnTo>
                      <a:pt x="426643" y="71615"/>
                    </a:lnTo>
                    <a:lnTo>
                      <a:pt x="429691" y="71615"/>
                    </a:lnTo>
                    <a:lnTo>
                      <a:pt x="429691" y="67043"/>
                    </a:lnTo>
                    <a:lnTo>
                      <a:pt x="426643" y="67043"/>
                    </a:lnTo>
                    <a:lnTo>
                      <a:pt x="426643" y="65519"/>
                    </a:lnTo>
                    <a:lnTo>
                      <a:pt x="404558" y="65519"/>
                    </a:lnTo>
                    <a:lnTo>
                      <a:pt x="404558" y="102095"/>
                    </a:lnTo>
                    <a:lnTo>
                      <a:pt x="410654" y="102095"/>
                    </a:lnTo>
                    <a:lnTo>
                      <a:pt x="410654" y="86855"/>
                    </a:lnTo>
                    <a:lnTo>
                      <a:pt x="422084" y="86855"/>
                    </a:lnTo>
                    <a:lnTo>
                      <a:pt x="422084" y="88379"/>
                    </a:lnTo>
                    <a:lnTo>
                      <a:pt x="423595" y="88379"/>
                    </a:lnTo>
                    <a:lnTo>
                      <a:pt x="423595" y="89903"/>
                    </a:lnTo>
                    <a:lnTo>
                      <a:pt x="425119" y="89903"/>
                    </a:lnTo>
                    <a:lnTo>
                      <a:pt x="425119" y="92951"/>
                    </a:lnTo>
                    <a:lnTo>
                      <a:pt x="426643" y="92951"/>
                    </a:lnTo>
                    <a:lnTo>
                      <a:pt x="426643" y="94475"/>
                    </a:lnTo>
                    <a:lnTo>
                      <a:pt x="432739" y="102095"/>
                    </a:lnTo>
                    <a:lnTo>
                      <a:pt x="438835" y="102095"/>
                    </a:lnTo>
                    <a:close/>
                  </a:path>
                  <a:path w="674370" h="104139">
                    <a:moveTo>
                      <a:pt x="446455" y="16764"/>
                    </a:moveTo>
                    <a:lnTo>
                      <a:pt x="444931" y="16764"/>
                    </a:lnTo>
                    <a:lnTo>
                      <a:pt x="444931" y="15240"/>
                    </a:lnTo>
                    <a:lnTo>
                      <a:pt x="443407" y="13716"/>
                    </a:lnTo>
                    <a:lnTo>
                      <a:pt x="443407" y="12192"/>
                    </a:lnTo>
                    <a:lnTo>
                      <a:pt x="441883" y="12192"/>
                    </a:lnTo>
                    <a:lnTo>
                      <a:pt x="441883" y="10668"/>
                    </a:lnTo>
                    <a:lnTo>
                      <a:pt x="438835" y="10668"/>
                    </a:lnTo>
                    <a:lnTo>
                      <a:pt x="438835" y="9144"/>
                    </a:lnTo>
                    <a:lnTo>
                      <a:pt x="425119" y="9144"/>
                    </a:lnTo>
                    <a:lnTo>
                      <a:pt x="425119" y="10668"/>
                    </a:lnTo>
                    <a:lnTo>
                      <a:pt x="422084" y="10668"/>
                    </a:lnTo>
                    <a:lnTo>
                      <a:pt x="422084" y="12192"/>
                    </a:lnTo>
                    <a:lnTo>
                      <a:pt x="420560" y="12192"/>
                    </a:lnTo>
                    <a:lnTo>
                      <a:pt x="420560" y="13716"/>
                    </a:lnTo>
                    <a:lnTo>
                      <a:pt x="419036" y="13716"/>
                    </a:lnTo>
                    <a:lnTo>
                      <a:pt x="419036" y="15240"/>
                    </a:lnTo>
                    <a:lnTo>
                      <a:pt x="417512" y="15240"/>
                    </a:lnTo>
                    <a:lnTo>
                      <a:pt x="417512" y="18288"/>
                    </a:lnTo>
                    <a:lnTo>
                      <a:pt x="415988" y="18288"/>
                    </a:lnTo>
                    <a:lnTo>
                      <a:pt x="415988" y="22860"/>
                    </a:lnTo>
                    <a:lnTo>
                      <a:pt x="414464" y="22860"/>
                    </a:lnTo>
                    <a:lnTo>
                      <a:pt x="414464" y="30467"/>
                    </a:lnTo>
                    <a:lnTo>
                      <a:pt x="415988" y="31991"/>
                    </a:lnTo>
                    <a:lnTo>
                      <a:pt x="415988" y="36563"/>
                    </a:lnTo>
                    <a:lnTo>
                      <a:pt x="417512" y="36563"/>
                    </a:lnTo>
                    <a:lnTo>
                      <a:pt x="417512" y="39611"/>
                    </a:lnTo>
                    <a:lnTo>
                      <a:pt x="419036" y="39611"/>
                    </a:lnTo>
                    <a:lnTo>
                      <a:pt x="419036" y="41135"/>
                    </a:lnTo>
                    <a:lnTo>
                      <a:pt x="420560" y="41135"/>
                    </a:lnTo>
                    <a:lnTo>
                      <a:pt x="420560" y="42659"/>
                    </a:lnTo>
                    <a:lnTo>
                      <a:pt x="422084" y="42659"/>
                    </a:lnTo>
                    <a:lnTo>
                      <a:pt x="422084" y="44183"/>
                    </a:lnTo>
                    <a:lnTo>
                      <a:pt x="425119" y="44183"/>
                    </a:lnTo>
                    <a:lnTo>
                      <a:pt x="425119" y="45707"/>
                    </a:lnTo>
                    <a:lnTo>
                      <a:pt x="438835" y="45707"/>
                    </a:lnTo>
                    <a:lnTo>
                      <a:pt x="438835" y="44183"/>
                    </a:lnTo>
                    <a:lnTo>
                      <a:pt x="441883" y="44183"/>
                    </a:lnTo>
                    <a:lnTo>
                      <a:pt x="441883" y="42659"/>
                    </a:lnTo>
                    <a:lnTo>
                      <a:pt x="443407" y="42659"/>
                    </a:lnTo>
                    <a:lnTo>
                      <a:pt x="443407" y="41135"/>
                    </a:lnTo>
                    <a:lnTo>
                      <a:pt x="444931" y="41135"/>
                    </a:lnTo>
                    <a:lnTo>
                      <a:pt x="444931" y="38087"/>
                    </a:lnTo>
                    <a:lnTo>
                      <a:pt x="446455" y="38087"/>
                    </a:lnTo>
                    <a:lnTo>
                      <a:pt x="446455" y="33515"/>
                    </a:lnTo>
                    <a:lnTo>
                      <a:pt x="441883" y="33515"/>
                    </a:lnTo>
                    <a:lnTo>
                      <a:pt x="441883" y="36563"/>
                    </a:lnTo>
                    <a:lnTo>
                      <a:pt x="440359" y="36563"/>
                    </a:lnTo>
                    <a:lnTo>
                      <a:pt x="440359" y="38087"/>
                    </a:lnTo>
                    <a:lnTo>
                      <a:pt x="438835" y="38087"/>
                    </a:lnTo>
                    <a:lnTo>
                      <a:pt x="438835" y="39611"/>
                    </a:lnTo>
                    <a:lnTo>
                      <a:pt x="437311" y="39611"/>
                    </a:lnTo>
                    <a:lnTo>
                      <a:pt x="437311" y="41135"/>
                    </a:lnTo>
                    <a:lnTo>
                      <a:pt x="434263" y="41135"/>
                    </a:lnTo>
                    <a:lnTo>
                      <a:pt x="434263" y="42659"/>
                    </a:lnTo>
                    <a:lnTo>
                      <a:pt x="429691" y="42659"/>
                    </a:lnTo>
                    <a:lnTo>
                      <a:pt x="429691" y="41135"/>
                    </a:lnTo>
                    <a:lnTo>
                      <a:pt x="425119" y="41135"/>
                    </a:lnTo>
                    <a:lnTo>
                      <a:pt x="425119" y="39611"/>
                    </a:lnTo>
                    <a:lnTo>
                      <a:pt x="423595" y="39611"/>
                    </a:lnTo>
                    <a:lnTo>
                      <a:pt x="423595" y="38087"/>
                    </a:lnTo>
                    <a:lnTo>
                      <a:pt x="422084" y="38087"/>
                    </a:lnTo>
                    <a:lnTo>
                      <a:pt x="422084" y="35039"/>
                    </a:lnTo>
                    <a:lnTo>
                      <a:pt x="420560" y="35039"/>
                    </a:lnTo>
                    <a:lnTo>
                      <a:pt x="420560" y="19812"/>
                    </a:lnTo>
                    <a:lnTo>
                      <a:pt x="422084" y="19812"/>
                    </a:lnTo>
                    <a:lnTo>
                      <a:pt x="422084" y="16764"/>
                    </a:lnTo>
                    <a:lnTo>
                      <a:pt x="423595" y="16764"/>
                    </a:lnTo>
                    <a:lnTo>
                      <a:pt x="423595" y="15240"/>
                    </a:lnTo>
                    <a:lnTo>
                      <a:pt x="425119" y="15240"/>
                    </a:lnTo>
                    <a:lnTo>
                      <a:pt x="425119" y="13716"/>
                    </a:lnTo>
                    <a:lnTo>
                      <a:pt x="429691" y="13716"/>
                    </a:lnTo>
                    <a:lnTo>
                      <a:pt x="429691" y="12192"/>
                    </a:lnTo>
                    <a:lnTo>
                      <a:pt x="434263" y="12192"/>
                    </a:lnTo>
                    <a:lnTo>
                      <a:pt x="434263" y="13716"/>
                    </a:lnTo>
                    <a:lnTo>
                      <a:pt x="437311" y="13716"/>
                    </a:lnTo>
                    <a:lnTo>
                      <a:pt x="437311" y="15240"/>
                    </a:lnTo>
                    <a:lnTo>
                      <a:pt x="438835" y="15240"/>
                    </a:lnTo>
                    <a:lnTo>
                      <a:pt x="438835" y="16764"/>
                    </a:lnTo>
                    <a:lnTo>
                      <a:pt x="440359" y="16764"/>
                    </a:lnTo>
                    <a:lnTo>
                      <a:pt x="440359" y="18288"/>
                    </a:lnTo>
                    <a:lnTo>
                      <a:pt x="441883" y="18288"/>
                    </a:lnTo>
                    <a:lnTo>
                      <a:pt x="441883" y="19812"/>
                    </a:lnTo>
                    <a:lnTo>
                      <a:pt x="446455" y="19812"/>
                    </a:lnTo>
                    <a:lnTo>
                      <a:pt x="446455" y="16764"/>
                    </a:lnTo>
                    <a:close/>
                  </a:path>
                  <a:path w="674370" h="104139">
                    <a:moveTo>
                      <a:pt x="483031" y="16764"/>
                    </a:moveTo>
                    <a:lnTo>
                      <a:pt x="481507" y="16764"/>
                    </a:lnTo>
                    <a:lnTo>
                      <a:pt x="481507" y="13716"/>
                    </a:lnTo>
                    <a:lnTo>
                      <a:pt x="479983" y="13716"/>
                    </a:lnTo>
                    <a:lnTo>
                      <a:pt x="479983" y="12192"/>
                    </a:lnTo>
                    <a:lnTo>
                      <a:pt x="478459" y="12192"/>
                    </a:lnTo>
                    <a:lnTo>
                      <a:pt x="478459" y="10668"/>
                    </a:lnTo>
                    <a:lnTo>
                      <a:pt x="475411" y="10668"/>
                    </a:lnTo>
                    <a:lnTo>
                      <a:pt x="475411" y="9144"/>
                    </a:lnTo>
                    <a:lnTo>
                      <a:pt x="461695" y="9144"/>
                    </a:lnTo>
                    <a:lnTo>
                      <a:pt x="461695" y="10668"/>
                    </a:lnTo>
                    <a:lnTo>
                      <a:pt x="458647" y="10668"/>
                    </a:lnTo>
                    <a:lnTo>
                      <a:pt x="458647" y="12192"/>
                    </a:lnTo>
                    <a:lnTo>
                      <a:pt x="457123" y="12192"/>
                    </a:lnTo>
                    <a:lnTo>
                      <a:pt x="457123" y="13716"/>
                    </a:lnTo>
                    <a:lnTo>
                      <a:pt x="455599" y="13716"/>
                    </a:lnTo>
                    <a:lnTo>
                      <a:pt x="455599" y="15240"/>
                    </a:lnTo>
                    <a:lnTo>
                      <a:pt x="454075" y="15240"/>
                    </a:lnTo>
                    <a:lnTo>
                      <a:pt x="454075" y="18288"/>
                    </a:lnTo>
                    <a:lnTo>
                      <a:pt x="452551" y="18288"/>
                    </a:lnTo>
                    <a:lnTo>
                      <a:pt x="452551" y="24384"/>
                    </a:lnTo>
                    <a:lnTo>
                      <a:pt x="451027" y="24384"/>
                    </a:lnTo>
                    <a:lnTo>
                      <a:pt x="451027" y="30467"/>
                    </a:lnTo>
                    <a:lnTo>
                      <a:pt x="452551" y="30467"/>
                    </a:lnTo>
                    <a:lnTo>
                      <a:pt x="452551" y="36563"/>
                    </a:lnTo>
                    <a:lnTo>
                      <a:pt x="454075" y="36563"/>
                    </a:lnTo>
                    <a:lnTo>
                      <a:pt x="454075" y="39611"/>
                    </a:lnTo>
                    <a:lnTo>
                      <a:pt x="455599" y="39611"/>
                    </a:lnTo>
                    <a:lnTo>
                      <a:pt x="455599" y="41135"/>
                    </a:lnTo>
                    <a:lnTo>
                      <a:pt x="457123" y="41135"/>
                    </a:lnTo>
                    <a:lnTo>
                      <a:pt x="457123" y="42659"/>
                    </a:lnTo>
                    <a:lnTo>
                      <a:pt x="458647" y="42659"/>
                    </a:lnTo>
                    <a:lnTo>
                      <a:pt x="458647" y="44183"/>
                    </a:lnTo>
                    <a:lnTo>
                      <a:pt x="461695" y="44183"/>
                    </a:lnTo>
                    <a:lnTo>
                      <a:pt x="461695" y="45707"/>
                    </a:lnTo>
                    <a:lnTo>
                      <a:pt x="475411" y="45707"/>
                    </a:lnTo>
                    <a:lnTo>
                      <a:pt x="475411" y="44183"/>
                    </a:lnTo>
                    <a:lnTo>
                      <a:pt x="478459" y="44183"/>
                    </a:lnTo>
                    <a:lnTo>
                      <a:pt x="478459" y="42659"/>
                    </a:lnTo>
                    <a:lnTo>
                      <a:pt x="479983" y="42659"/>
                    </a:lnTo>
                    <a:lnTo>
                      <a:pt x="479983" y="41135"/>
                    </a:lnTo>
                    <a:lnTo>
                      <a:pt x="481507" y="41135"/>
                    </a:lnTo>
                    <a:lnTo>
                      <a:pt x="481507" y="38087"/>
                    </a:lnTo>
                    <a:lnTo>
                      <a:pt x="483031" y="38087"/>
                    </a:lnTo>
                    <a:lnTo>
                      <a:pt x="483031" y="33515"/>
                    </a:lnTo>
                    <a:lnTo>
                      <a:pt x="478459" y="33515"/>
                    </a:lnTo>
                    <a:lnTo>
                      <a:pt x="478459" y="36563"/>
                    </a:lnTo>
                    <a:lnTo>
                      <a:pt x="476935" y="36563"/>
                    </a:lnTo>
                    <a:lnTo>
                      <a:pt x="476935" y="38087"/>
                    </a:lnTo>
                    <a:lnTo>
                      <a:pt x="475411" y="38087"/>
                    </a:lnTo>
                    <a:lnTo>
                      <a:pt x="475411" y="39611"/>
                    </a:lnTo>
                    <a:lnTo>
                      <a:pt x="473887" y="39611"/>
                    </a:lnTo>
                    <a:lnTo>
                      <a:pt x="473887" y="41135"/>
                    </a:lnTo>
                    <a:lnTo>
                      <a:pt x="470839" y="41135"/>
                    </a:lnTo>
                    <a:lnTo>
                      <a:pt x="470839" y="42659"/>
                    </a:lnTo>
                    <a:lnTo>
                      <a:pt x="466267" y="42659"/>
                    </a:lnTo>
                    <a:lnTo>
                      <a:pt x="466267" y="41135"/>
                    </a:lnTo>
                    <a:lnTo>
                      <a:pt x="461695" y="41135"/>
                    </a:lnTo>
                    <a:lnTo>
                      <a:pt x="461695" y="39611"/>
                    </a:lnTo>
                    <a:lnTo>
                      <a:pt x="460171" y="39611"/>
                    </a:lnTo>
                    <a:lnTo>
                      <a:pt x="460171" y="38087"/>
                    </a:lnTo>
                    <a:lnTo>
                      <a:pt x="458647" y="38087"/>
                    </a:lnTo>
                    <a:lnTo>
                      <a:pt x="458647" y="35039"/>
                    </a:lnTo>
                    <a:lnTo>
                      <a:pt x="457123" y="35039"/>
                    </a:lnTo>
                    <a:lnTo>
                      <a:pt x="457123" y="19812"/>
                    </a:lnTo>
                    <a:lnTo>
                      <a:pt x="458647" y="19812"/>
                    </a:lnTo>
                    <a:lnTo>
                      <a:pt x="458647" y="16764"/>
                    </a:lnTo>
                    <a:lnTo>
                      <a:pt x="460171" y="16764"/>
                    </a:lnTo>
                    <a:lnTo>
                      <a:pt x="460171" y="15240"/>
                    </a:lnTo>
                    <a:lnTo>
                      <a:pt x="461695" y="15240"/>
                    </a:lnTo>
                    <a:lnTo>
                      <a:pt x="461695" y="13716"/>
                    </a:lnTo>
                    <a:lnTo>
                      <a:pt x="466267" y="13716"/>
                    </a:lnTo>
                    <a:lnTo>
                      <a:pt x="466267" y="12192"/>
                    </a:lnTo>
                    <a:lnTo>
                      <a:pt x="470839" y="12192"/>
                    </a:lnTo>
                    <a:lnTo>
                      <a:pt x="470839" y="13716"/>
                    </a:lnTo>
                    <a:lnTo>
                      <a:pt x="473887" y="13716"/>
                    </a:lnTo>
                    <a:lnTo>
                      <a:pt x="476935" y="16764"/>
                    </a:lnTo>
                    <a:lnTo>
                      <a:pt x="476935" y="18288"/>
                    </a:lnTo>
                    <a:lnTo>
                      <a:pt x="478459" y="18288"/>
                    </a:lnTo>
                    <a:lnTo>
                      <a:pt x="478459" y="19812"/>
                    </a:lnTo>
                    <a:lnTo>
                      <a:pt x="483031" y="19812"/>
                    </a:lnTo>
                    <a:lnTo>
                      <a:pt x="483031" y="16764"/>
                    </a:lnTo>
                    <a:close/>
                  </a:path>
                  <a:path w="674370" h="104139">
                    <a:moveTo>
                      <a:pt x="495223" y="9144"/>
                    </a:moveTo>
                    <a:lnTo>
                      <a:pt x="490651" y="9144"/>
                    </a:lnTo>
                    <a:lnTo>
                      <a:pt x="490651" y="45720"/>
                    </a:lnTo>
                    <a:lnTo>
                      <a:pt x="495223" y="45720"/>
                    </a:lnTo>
                    <a:lnTo>
                      <a:pt x="495223" y="9144"/>
                    </a:lnTo>
                    <a:close/>
                  </a:path>
                  <a:path w="674370" h="104139">
                    <a:moveTo>
                      <a:pt x="525691" y="0"/>
                    </a:moveTo>
                    <a:lnTo>
                      <a:pt x="519595" y="0"/>
                    </a:lnTo>
                    <a:lnTo>
                      <a:pt x="516547" y="7620"/>
                    </a:lnTo>
                    <a:lnTo>
                      <a:pt x="521119" y="7620"/>
                    </a:lnTo>
                    <a:lnTo>
                      <a:pt x="525691" y="0"/>
                    </a:lnTo>
                    <a:close/>
                  </a:path>
                  <a:path w="674370" h="104139">
                    <a:moveTo>
                      <a:pt x="537883" y="27432"/>
                    </a:moveTo>
                    <a:lnTo>
                      <a:pt x="536359" y="25908"/>
                    </a:lnTo>
                    <a:lnTo>
                      <a:pt x="536359" y="19812"/>
                    </a:lnTo>
                    <a:lnTo>
                      <a:pt x="534835" y="18288"/>
                    </a:lnTo>
                    <a:lnTo>
                      <a:pt x="534835" y="16764"/>
                    </a:lnTo>
                    <a:lnTo>
                      <a:pt x="533311" y="15240"/>
                    </a:lnTo>
                    <a:lnTo>
                      <a:pt x="533311" y="13716"/>
                    </a:lnTo>
                    <a:lnTo>
                      <a:pt x="531787" y="13716"/>
                    </a:lnTo>
                    <a:lnTo>
                      <a:pt x="531787" y="19812"/>
                    </a:lnTo>
                    <a:lnTo>
                      <a:pt x="531787" y="35039"/>
                    </a:lnTo>
                    <a:lnTo>
                      <a:pt x="530263" y="35039"/>
                    </a:lnTo>
                    <a:lnTo>
                      <a:pt x="530263" y="36563"/>
                    </a:lnTo>
                    <a:lnTo>
                      <a:pt x="528739" y="36563"/>
                    </a:lnTo>
                    <a:lnTo>
                      <a:pt x="528739" y="39611"/>
                    </a:lnTo>
                    <a:lnTo>
                      <a:pt x="525691" y="39611"/>
                    </a:lnTo>
                    <a:lnTo>
                      <a:pt x="525691" y="41135"/>
                    </a:lnTo>
                    <a:lnTo>
                      <a:pt x="522643" y="41135"/>
                    </a:lnTo>
                    <a:lnTo>
                      <a:pt x="522643" y="42659"/>
                    </a:lnTo>
                    <a:lnTo>
                      <a:pt x="518071" y="42659"/>
                    </a:lnTo>
                    <a:lnTo>
                      <a:pt x="516547" y="41135"/>
                    </a:lnTo>
                    <a:lnTo>
                      <a:pt x="513499" y="41135"/>
                    </a:lnTo>
                    <a:lnTo>
                      <a:pt x="513499" y="39611"/>
                    </a:lnTo>
                    <a:lnTo>
                      <a:pt x="511975" y="39611"/>
                    </a:lnTo>
                    <a:lnTo>
                      <a:pt x="511975" y="38087"/>
                    </a:lnTo>
                    <a:lnTo>
                      <a:pt x="510451" y="38087"/>
                    </a:lnTo>
                    <a:lnTo>
                      <a:pt x="510451" y="36563"/>
                    </a:lnTo>
                    <a:lnTo>
                      <a:pt x="508927" y="36563"/>
                    </a:lnTo>
                    <a:lnTo>
                      <a:pt x="508927" y="33515"/>
                    </a:lnTo>
                    <a:lnTo>
                      <a:pt x="507403" y="33515"/>
                    </a:lnTo>
                    <a:lnTo>
                      <a:pt x="507403" y="21336"/>
                    </a:lnTo>
                    <a:lnTo>
                      <a:pt x="508927" y="21336"/>
                    </a:lnTo>
                    <a:lnTo>
                      <a:pt x="508927" y="18288"/>
                    </a:lnTo>
                    <a:lnTo>
                      <a:pt x="510451" y="18288"/>
                    </a:lnTo>
                    <a:lnTo>
                      <a:pt x="510451" y="16764"/>
                    </a:lnTo>
                    <a:lnTo>
                      <a:pt x="511975" y="16764"/>
                    </a:lnTo>
                    <a:lnTo>
                      <a:pt x="511975" y="15240"/>
                    </a:lnTo>
                    <a:lnTo>
                      <a:pt x="513499" y="15240"/>
                    </a:lnTo>
                    <a:lnTo>
                      <a:pt x="513499" y="13716"/>
                    </a:lnTo>
                    <a:lnTo>
                      <a:pt x="518071" y="13716"/>
                    </a:lnTo>
                    <a:lnTo>
                      <a:pt x="518071" y="12192"/>
                    </a:lnTo>
                    <a:lnTo>
                      <a:pt x="522643" y="12192"/>
                    </a:lnTo>
                    <a:lnTo>
                      <a:pt x="522643" y="13716"/>
                    </a:lnTo>
                    <a:lnTo>
                      <a:pt x="525691" y="13716"/>
                    </a:lnTo>
                    <a:lnTo>
                      <a:pt x="525691" y="15240"/>
                    </a:lnTo>
                    <a:lnTo>
                      <a:pt x="527215" y="15240"/>
                    </a:lnTo>
                    <a:lnTo>
                      <a:pt x="528739" y="16764"/>
                    </a:lnTo>
                    <a:lnTo>
                      <a:pt x="528739" y="18288"/>
                    </a:lnTo>
                    <a:lnTo>
                      <a:pt x="530263" y="18288"/>
                    </a:lnTo>
                    <a:lnTo>
                      <a:pt x="530263" y="19812"/>
                    </a:lnTo>
                    <a:lnTo>
                      <a:pt x="531787" y="19812"/>
                    </a:lnTo>
                    <a:lnTo>
                      <a:pt x="531787" y="13716"/>
                    </a:lnTo>
                    <a:lnTo>
                      <a:pt x="531787" y="12192"/>
                    </a:lnTo>
                    <a:lnTo>
                      <a:pt x="530263" y="12192"/>
                    </a:lnTo>
                    <a:lnTo>
                      <a:pt x="528739" y="10668"/>
                    </a:lnTo>
                    <a:lnTo>
                      <a:pt x="527215" y="10668"/>
                    </a:lnTo>
                    <a:lnTo>
                      <a:pt x="527215" y="9144"/>
                    </a:lnTo>
                    <a:lnTo>
                      <a:pt x="513499" y="9144"/>
                    </a:lnTo>
                    <a:lnTo>
                      <a:pt x="511975" y="10668"/>
                    </a:lnTo>
                    <a:lnTo>
                      <a:pt x="510451" y="10668"/>
                    </a:lnTo>
                    <a:lnTo>
                      <a:pt x="510451" y="12192"/>
                    </a:lnTo>
                    <a:lnTo>
                      <a:pt x="507403" y="12192"/>
                    </a:lnTo>
                    <a:lnTo>
                      <a:pt x="507403" y="13716"/>
                    </a:lnTo>
                    <a:lnTo>
                      <a:pt x="505879" y="13716"/>
                    </a:lnTo>
                    <a:lnTo>
                      <a:pt x="505879" y="16764"/>
                    </a:lnTo>
                    <a:lnTo>
                      <a:pt x="504355" y="16764"/>
                    </a:lnTo>
                    <a:lnTo>
                      <a:pt x="504355" y="19812"/>
                    </a:lnTo>
                    <a:lnTo>
                      <a:pt x="502831" y="19812"/>
                    </a:lnTo>
                    <a:lnTo>
                      <a:pt x="502831" y="35039"/>
                    </a:lnTo>
                    <a:lnTo>
                      <a:pt x="504355" y="35039"/>
                    </a:lnTo>
                    <a:lnTo>
                      <a:pt x="504355" y="38087"/>
                    </a:lnTo>
                    <a:lnTo>
                      <a:pt x="505879" y="38087"/>
                    </a:lnTo>
                    <a:lnTo>
                      <a:pt x="505879" y="41135"/>
                    </a:lnTo>
                    <a:lnTo>
                      <a:pt x="507403" y="41135"/>
                    </a:lnTo>
                    <a:lnTo>
                      <a:pt x="508927" y="42659"/>
                    </a:lnTo>
                    <a:lnTo>
                      <a:pt x="510451" y="42659"/>
                    </a:lnTo>
                    <a:lnTo>
                      <a:pt x="510451" y="44183"/>
                    </a:lnTo>
                    <a:lnTo>
                      <a:pt x="511975" y="44183"/>
                    </a:lnTo>
                    <a:lnTo>
                      <a:pt x="513499" y="45707"/>
                    </a:lnTo>
                    <a:lnTo>
                      <a:pt x="527215" y="45707"/>
                    </a:lnTo>
                    <a:lnTo>
                      <a:pt x="527215" y="44183"/>
                    </a:lnTo>
                    <a:lnTo>
                      <a:pt x="528739" y="44183"/>
                    </a:lnTo>
                    <a:lnTo>
                      <a:pt x="530263" y="42659"/>
                    </a:lnTo>
                    <a:lnTo>
                      <a:pt x="531787" y="42659"/>
                    </a:lnTo>
                    <a:lnTo>
                      <a:pt x="531787" y="41135"/>
                    </a:lnTo>
                    <a:lnTo>
                      <a:pt x="533311" y="41135"/>
                    </a:lnTo>
                    <a:lnTo>
                      <a:pt x="533311" y="39611"/>
                    </a:lnTo>
                    <a:lnTo>
                      <a:pt x="534835" y="38087"/>
                    </a:lnTo>
                    <a:lnTo>
                      <a:pt x="534835" y="36563"/>
                    </a:lnTo>
                    <a:lnTo>
                      <a:pt x="536359" y="35039"/>
                    </a:lnTo>
                    <a:lnTo>
                      <a:pt x="536359" y="28956"/>
                    </a:lnTo>
                    <a:lnTo>
                      <a:pt x="537883" y="27432"/>
                    </a:lnTo>
                    <a:close/>
                  </a:path>
                  <a:path w="674370" h="104139">
                    <a:moveTo>
                      <a:pt x="571411" y="9144"/>
                    </a:moveTo>
                    <a:lnTo>
                      <a:pt x="566839" y="9144"/>
                    </a:lnTo>
                    <a:lnTo>
                      <a:pt x="566839" y="38087"/>
                    </a:lnTo>
                    <a:lnTo>
                      <a:pt x="548551" y="9144"/>
                    </a:lnTo>
                    <a:lnTo>
                      <a:pt x="543979" y="9144"/>
                    </a:lnTo>
                    <a:lnTo>
                      <a:pt x="543979" y="45707"/>
                    </a:lnTo>
                    <a:lnTo>
                      <a:pt x="548551" y="45707"/>
                    </a:lnTo>
                    <a:lnTo>
                      <a:pt x="548551" y="16764"/>
                    </a:lnTo>
                    <a:lnTo>
                      <a:pt x="566839" y="45707"/>
                    </a:lnTo>
                    <a:lnTo>
                      <a:pt x="571411" y="45707"/>
                    </a:lnTo>
                    <a:lnTo>
                      <a:pt x="571411" y="9144"/>
                    </a:lnTo>
                    <a:close/>
                  </a:path>
                  <a:path w="674370" h="104139">
                    <a:moveTo>
                      <a:pt x="674255" y="68567"/>
                    </a:moveTo>
                    <a:lnTo>
                      <a:pt x="672553" y="68567"/>
                    </a:lnTo>
                    <a:lnTo>
                      <a:pt x="672553" y="68008"/>
                    </a:lnTo>
                    <a:lnTo>
                      <a:pt x="543979" y="68008"/>
                    </a:lnTo>
                    <a:lnTo>
                      <a:pt x="543979" y="71818"/>
                    </a:lnTo>
                    <a:lnTo>
                      <a:pt x="543979" y="74358"/>
                    </a:lnTo>
                    <a:lnTo>
                      <a:pt x="669632" y="74358"/>
                    </a:lnTo>
                    <a:lnTo>
                      <a:pt x="669632" y="71818"/>
                    </a:lnTo>
                    <a:lnTo>
                      <a:pt x="672553" y="71818"/>
                    </a:lnTo>
                    <a:lnTo>
                      <a:pt x="672553" y="69913"/>
                    </a:lnTo>
                    <a:lnTo>
                      <a:pt x="674255" y="71615"/>
                    </a:lnTo>
                    <a:lnTo>
                      <a:pt x="674255" y="68567"/>
                    </a:lnTo>
                    <a:close/>
                  </a:path>
                </a:pathLst>
              </a:custGeom>
              <a:solidFill>
                <a:srgbClr val="000000"/>
              </a:solidFill>
            </p:spPr>
            <p:txBody>
              <a:bodyPr wrap="square" lIns="0" tIns="0" rIns="0" bIns="0" rtlCol="0"/>
              <a:lstStyle/>
              <a:p>
                <a:endParaRPr/>
              </a:p>
            </p:txBody>
          </p:sp>
          <p:pic>
            <p:nvPicPr>
              <p:cNvPr id="34" name="object 34"/>
              <p:cNvPicPr/>
              <p:nvPr/>
            </p:nvPicPr>
            <p:blipFill>
              <a:blip r:embed="rId12" cstate="print"/>
              <a:stretch>
                <a:fillRect/>
              </a:stretch>
            </p:blipFill>
            <p:spPr>
              <a:xfrm>
                <a:off x="5166017" y="3211296"/>
                <a:ext cx="133324" cy="133883"/>
              </a:xfrm>
              <a:prstGeom prst="rect">
                <a:avLst/>
              </a:prstGeom>
            </p:spPr>
          </p:pic>
          <p:sp>
            <p:nvSpPr>
              <p:cNvPr id="35" name="object 35"/>
              <p:cNvSpPr/>
              <p:nvPr/>
            </p:nvSpPr>
            <p:spPr>
              <a:xfrm>
                <a:off x="4409478" y="2741218"/>
                <a:ext cx="890269" cy="473709"/>
              </a:xfrm>
              <a:custGeom>
                <a:avLst/>
                <a:gdLst/>
                <a:ahLst/>
                <a:cxnLst/>
                <a:rect l="l" t="t" r="r" b="b"/>
                <a:pathLst>
                  <a:path w="890270" h="473710">
                    <a:moveTo>
                      <a:pt x="7620" y="427405"/>
                    </a:moveTo>
                    <a:lnTo>
                      <a:pt x="0" y="427405"/>
                    </a:lnTo>
                    <a:lnTo>
                      <a:pt x="0" y="462457"/>
                    </a:lnTo>
                    <a:lnTo>
                      <a:pt x="7620" y="462457"/>
                    </a:lnTo>
                    <a:lnTo>
                      <a:pt x="7620" y="427405"/>
                    </a:lnTo>
                    <a:close/>
                  </a:path>
                  <a:path w="890270" h="473710">
                    <a:moveTo>
                      <a:pt x="7620" y="358838"/>
                    </a:moveTo>
                    <a:lnTo>
                      <a:pt x="0" y="358838"/>
                    </a:lnTo>
                    <a:lnTo>
                      <a:pt x="0" y="393890"/>
                    </a:lnTo>
                    <a:lnTo>
                      <a:pt x="7620" y="393890"/>
                    </a:lnTo>
                    <a:lnTo>
                      <a:pt x="7620" y="358838"/>
                    </a:lnTo>
                    <a:close/>
                  </a:path>
                  <a:path w="890270" h="473710">
                    <a:moveTo>
                      <a:pt x="7620" y="290271"/>
                    </a:moveTo>
                    <a:lnTo>
                      <a:pt x="0" y="290271"/>
                    </a:lnTo>
                    <a:lnTo>
                      <a:pt x="0" y="325323"/>
                    </a:lnTo>
                    <a:lnTo>
                      <a:pt x="7620" y="325323"/>
                    </a:lnTo>
                    <a:lnTo>
                      <a:pt x="7620" y="290271"/>
                    </a:lnTo>
                    <a:close/>
                  </a:path>
                  <a:path w="890270" h="473710">
                    <a:moveTo>
                      <a:pt x="7620" y="221703"/>
                    </a:moveTo>
                    <a:lnTo>
                      <a:pt x="0" y="221703"/>
                    </a:lnTo>
                    <a:lnTo>
                      <a:pt x="0" y="256755"/>
                    </a:lnTo>
                    <a:lnTo>
                      <a:pt x="7620" y="256755"/>
                    </a:lnTo>
                    <a:lnTo>
                      <a:pt x="7620" y="221703"/>
                    </a:lnTo>
                    <a:close/>
                  </a:path>
                  <a:path w="890270" h="473710">
                    <a:moveTo>
                      <a:pt x="38100" y="150088"/>
                    </a:moveTo>
                    <a:lnTo>
                      <a:pt x="4572" y="150088"/>
                    </a:lnTo>
                    <a:lnTo>
                      <a:pt x="4572" y="153136"/>
                    </a:lnTo>
                    <a:lnTo>
                      <a:pt x="0" y="153136"/>
                    </a:lnTo>
                    <a:lnTo>
                      <a:pt x="0" y="188188"/>
                    </a:lnTo>
                    <a:lnTo>
                      <a:pt x="7620" y="188188"/>
                    </a:lnTo>
                    <a:lnTo>
                      <a:pt x="7620" y="156184"/>
                    </a:lnTo>
                    <a:lnTo>
                      <a:pt x="38100" y="156184"/>
                    </a:lnTo>
                    <a:lnTo>
                      <a:pt x="38100" y="150088"/>
                    </a:lnTo>
                    <a:close/>
                  </a:path>
                  <a:path w="890270" h="473710">
                    <a:moveTo>
                      <a:pt x="106667" y="150088"/>
                    </a:moveTo>
                    <a:lnTo>
                      <a:pt x="73139" y="150088"/>
                    </a:lnTo>
                    <a:lnTo>
                      <a:pt x="73139" y="156184"/>
                    </a:lnTo>
                    <a:lnTo>
                      <a:pt x="106667" y="156184"/>
                    </a:lnTo>
                    <a:lnTo>
                      <a:pt x="106667" y="150088"/>
                    </a:lnTo>
                    <a:close/>
                  </a:path>
                  <a:path w="890270" h="473710">
                    <a:moveTo>
                      <a:pt x="175234" y="150088"/>
                    </a:moveTo>
                    <a:lnTo>
                      <a:pt x="141706" y="150088"/>
                    </a:lnTo>
                    <a:lnTo>
                      <a:pt x="141706" y="156184"/>
                    </a:lnTo>
                    <a:lnTo>
                      <a:pt x="175234" y="156184"/>
                    </a:lnTo>
                    <a:lnTo>
                      <a:pt x="175234" y="150088"/>
                    </a:lnTo>
                    <a:close/>
                  </a:path>
                  <a:path w="890270" h="473710">
                    <a:moveTo>
                      <a:pt x="244563" y="150088"/>
                    </a:moveTo>
                    <a:lnTo>
                      <a:pt x="211035" y="150088"/>
                    </a:lnTo>
                    <a:lnTo>
                      <a:pt x="211035" y="156184"/>
                    </a:lnTo>
                    <a:lnTo>
                      <a:pt x="244563" y="156184"/>
                    </a:lnTo>
                    <a:lnTo>
                      <a:pt x="244563" y="150088"/>
                    </a:lnTo>
                    <a:close/>
                  </a:path>
                  <a:path w="890270" h="473710">
                    <a:moveTo>
                      <a:pt x="313131" y="150088"/>
                    </a:moveTo>
                    <a:lnTo>
                      <a:pt x="279603" y="150088"/>
                    </a:lnTo>
                    <a:lnTo>
                      <a:pt x="279603" y="156184"/>
                    </a:lnTo>
                    <a:lnTo>
                      <a:pt x="313131" y="156184"/>
                    </a:lnTo>
                    <a:lnTo>
                      <a:pt x="313131" y="150088"/>
                    </a:lnTo>
                    <a:close/>
                  </a:path>
                  <a:path w="890270" h="473710">
                    <a:moveTo>
                      <a:pt x="363410" y="415226"/>
                    </a:moveTo>
                    <a:lnTo>
                      <a:pt x="357314" y="415226"/>
                    </a:lnTo>
                    <a:lnTo>
                      <a:pt x="357314" y="448754"/>
                    </a:lnTo>
                    <a:lnTo>
                      <a:pt x="363410" y="448754"/>
                    </a:lnTo>
                    <a:lnTo>
                      <a:pt x="363410" y="415226"/>
                    </a:lnTo>
                    <a:close/>
                  </a:path>
                  <a:path w="890270" h="473710">
                    <a:moveTo>
                      <a:pt x="363410" y="346646"/>
                    </a:moveTo>
                    <a:lnTo>
                      <a:pt x="357314" y="346646"/>
                    </a:lnTo>
                    <a:lnTo>
                      <a:pt x="357314" y="380174"/>
                    </a:lnTo>
                    <a:lnTo>
                      <a:pt x="363410" y="380174"/>
                    </a:lnTo>
                    <a:lnTo>
                      <a:pt x="363410" y="346646"/>
                    </a:lnTo>
                    <a:close/>
                  </a:path>
                  <a:path w="890270" h="473710">
                    <a:moveTo>
                      <a:pt x="363410" y="278079"/>
                    </a:moveTo>
                    <a:lnTo>
                      <a:pt x="357314" y="278079"/>
                    </a:lnTo>
                    <a:lnTo>
                      <a:pt x="357314" y="311607"/>
                    </a:lnTo>
                    <a:lnTo>
                      <a:pt x="363410" y="311607"/>
                    </a:lnTo>
                    <a:lnTo>
                      <a:pt x="363410" y="278079"/>
                    </a:lnTo>
                    <a:close/>
                  </a:path>
                  <a:path w="890270" h="473710">
                    <a:moveTo>
                      <a:pt x="363410" y="209511"/>
                    </a:moveTo>
                    <a:lnTo>
                      <a:pt x="357314" y="209511"/>
                    </a:lnTo>
                    <a:lnTo>
                      <a:pt x="357314" y="243039"/>
                    </a:lnTo>
                    <a:lnTo>
                      <a:pt x="363410" y="243039"/>
                    </a:lnTo>
                    <a:lnTo>
                      <a:pt x="363410" y="209511"/>
                    </a:lnTo>
                    <a:close/>
                  </a:path>
                  <a:path w="890270" h="473710">
                    <a:moveTo>
                      <a:pt x="363410" y="150088"/>
                    </a:moveTo>
                    <a:lnTo>
                      <a:pt x="360362" y="150088"/>
                    </a:lnTo>
                    <a:lnTo>
                      <a:pt x="348170" y="150088"/>
                    </a:lnTo>
                    <a:lnTo>
                      <a:pt x="348170" y="156184"/>
                    </a:lnTo>
                    <a:lnTo>
                      <a:pt x="357314" y="156184"/>
                    </a:lnTo>
                    <a:lnTo>
                      <a:pt x="357314" y="174472"/>
                    </a:lnTo>
                    <a:lnTo>
                      <a:pt x="363410" y="174472"/>
                    </a:lnTo>
                    <a:lnTo>
                      <a:pt x="363410" y="153136"/>
                    </a:lnTo>
                    <a:lnTo>
                      <a:pt x="363410" y="150088"/>
                    </a:lnTo>
                    <a:close/>
                  </a:path>
                  <a:path w="890270" h="473710">
                    <a:moveTo>
                      <a:pt x="825106" y="134848"/>
                    </a:moveTo>
                    <a:lnTo>
                      <a:pt x="817486" y="134848"/>
                    </a:lnTo>
                    <a:lnTo>
                      <a:pt x="817486" y="473125"/>
                    </a:lnTo>
                    <a:lnTo>
                      <a:pt x="820534" y="473125"/>
                    </a:lnTo>
                    <a:lnTo>
                      <a:pt x="825106" y="473125"/>
                    </a:lnTo>
                    <a:lnTo>
                      <a:pt x="825106" y="134848"/>
                    </a:lnTo>
                    <a:close/>
                  </a:path>
                  <a:path w="890270" h="473710">
                    <a:moveTo>
                      <a:pt x="889863" y="3251"/>
                    </a:moveTo>
                    <a:lnTo>
                      <a:pt x="883767" y="3251"/>
                    </a:lnTo>
                    <a:lnTo>
                      <a:pt x="883767" y="125171"/>
                    </a:lnTo>
                    <a:lnTo>
                      <a:pt x="764159" y="125171"/>
                    </a:lnTo>
                    <a:lnTo>
                      <a:pt x="764159" y="6096"/>
                    </a:lnTo>
                    <a:lnTo>
                      <a:pt x="764159" y="3048"/>
                    </a:lnTo>
                    <a:lnTo>
                      <a:pt x="759587" y="6096"/>
                    </a:lnTo>
                    <a:lnTo>
                      <a:pt x="759587" y="0"/>
                    </a:lnTo>
                    <a:lnTo>
                      <a:pt x="756539" y="0"/>
                    </a:lnTo>
                    <a:lnTo>
                      <a:pt x="756539" y="3048"/>
                    </a:lnTo>
                    <a:lnTo>
                      <a:pt x="756539" y="130276"/>
                    </a:lnTo>
                    <a:lnTo>
                      <a:pt x="757783" y="130276"/>
                    </a:lnTo>
                    <a:lnTo>
                      <a:pt x="757783" y="131521"/>
                    </a:lnTo>
                    <a:lnTo>
                      <a:pt x="756539" y="130276"/>
                    </a:lnTo>
                    <a:lnTo>
                      <a:pt x="756539" y="133324"/>
                    </a:lnTo>
                    <a:lnTo>
                      <a:pt x="759587" y="133324"/>
                    </a:lnTo>
                    <a:lnTo>
                      <a:pt x="759053" y="132791"/>
                    </a:lnTo>
                    <a:lnTo>
                      <a:pt x="886815" y="132791"/>
                    </a:lnTo>
                    <a:lnTo>
                      <a:pt x="886815" y="133324"/>
                    </a:lnTo>
                    <a:lnTo>
                      <a:pt x="889863" y="133324"/>
                    </a:lnTo>
                    <a:lnTo>
                      <a:pt x="889863" y="130276"/>
                    </a:lnTo>
                    <a:lnTo>
                      <a:pt x="889863" y="125704"/>
                    </a:lnTo>
                    <a:lnTo>
                      <a:pt x="886815" y="125704"/>
                    </a:lnTo>
                    <a:lnTo>
                      <a:pt x="886815" y="125171"/>
                    </a:lnTo>
                    <a:lnTo>
                      <a:pt x="889863" y="125171"/>
                    </a:lnTo>
                    <a:lnTo>
                      <a:pt x="889863" y="3251"/>
                    </a:lnTo>
                    <a:close/>
                  </a:path>
                </a:pathLst>
              </a:custGeom>
              <a:solidFill>
                <a:srgbClr val="000000"/>
              </a:solidFill>
            </p:spPr>
            <p:txBody>
              <a:bodyPr wrap="square" lIns="0" tIns="0" rIns="0" bIns="0" rtlCol="0"/>
              <a:lstStyle/>
              <a:p>
                <a:endParaRPr/>
              </a:p>
            </p:txBody>
          </p:sp>
          <p:pic>
            <p:nvPicPr>
              <p:cNvPr id="36" name="object 36"/>
              <p:cNvPicPr/>
              <p:nvPr/>
            </p:nvPicPr>
            <p:blipFill>
              <a:blip r:embed="rId13" cstate="print"/>
              <a:stretch>
                <a:fillRect/>
              </a:stretch>
            </p:blipFill>
            <p:spPr>
              <a:xfrm>
                <a:off x="4479569" y="2987306"/>
                <a:ext cx="123418" cy="123418"/>
              </a:xfrm>
              <a:prstGeom prst="rect">
                <a:avLst/>
              </a:prstGeom>
            </p:spPr>
          </p:pic>
          <p:pic>
            <p:nvPicPr>
              <p:cNvPr id="37" name="object 37"/>
              <p:cNvPicPr/>
              <p:nvPr/>
            </p:nvPicPr>
            <p:blipFill>
              <a:blip r:embed="rId14" cstate="print"/>
              <a:stretch>
                <a:fillRect/>
              </a:stretch>
            </p:blipFill>
            <p:spPr>
              <a:xfrm>
                <a:off x="4414050" y="2725420"/>
                <a:ext cx="184365" cy="147599"/>
              </a:xfrm>
              <a:prstGeom prst="rect">
                <a:avLst/>
              </a:prstGeom>
            </p:spPr>
          </p:pic>
          <p:sp>
            <p:nvSpPr>
              <p:cNvPr id="38" name="object 38"/>
              <p:cNvSpPr/>
              <p:nvPr/>
            </p:nvSpPr>
            <p:spPr>
              <a:xfrm>
                <a:off x="5226964" y="2692399"/>
                <a:ext cx="381000" cy="723900"/>
              </a:xfrm>
              <a:custGeom>
                <a:avLst/>
                <a:gdLst/>
                <a:ahLst/>
                <a:cxnLst/>
                <a:rect l="l" t="t" r="r" b="b"/>
                <a:pathLst>
                  <a:path w="381000" h="723900">
                    <a:moveTo>
                      <a:pt x="379412" y="716280"/>
                    </a:moveTo>
                    <a:lnTo>
                      <a:pt x="7620" y="716280"/>
                    </a:lnTo>
                    <a:lnTo>
                      <a:pt x="7620" y="647649"/>
                    </a:lnTo>
                    <a:lnTo>
                      <a:pt x="3136" y="647649"/>
                    </a:lnTo>
                    <a:lnTo>
                      <a:pt x="3136" y="716280"/>
                    </a:lnTo>
                    <a:lnTo>
                      <a:pt x="3136" y="647649"/>
                    </a:lnTo>
                    <a:lnTo>
                      <a:pt x="0" y="647649"/>
                    </a:lnTo>
                    <a:lnTo>
                      <a:pt x="0" y="719264"/>
                    </a:lnTo>
                    <a:lnTo>
                      <a:pt x="0" y="723836"/>
                    </a:lnTo>
                    <a:lnTo>
                      <a:pt x="3048" y="723836"/>
                    </a:lnTo>
                    <a:lnTo>
                      <a:pt x="379412" y="723900"/>
                    </a:lnTo>
                    <a:lnTo>
                      <a:pt x="379412" y="718820"/>
                    </a:lnTo>
                    <a:lnTo>
                      <a:pt x="379412" y="716280"/>
                    </a:lnTo>
                    <a:close/>
                  </a:path>
                  <a:path w="381000" h="723900">
                    <a:moveTo>
                      <a:pt x="380936" y="0"/>
                    </a:moveTo>
                    <a:lnTo>
                      <a:pt x="3048" y="0"/>
                    </a:lnTo>
                    <a:lnTo>
                      <a:pt x="0" y="63"/>
                    </a:lnTo>
                    <a:lnTo>
                      <a:pt x="0" y="3111"/>
                    </a:lnTo>
                    <a:lnTo>
                      <a:pt x="0" y="51866"/>
                    </a:lnTo>
                    <a:lnTo>
                      <a:pt x="7620" y="51866"/>
                    </a:lnTo>
                    <a:lnTo>
                      <a:pt x="7620" y="6350"/>
                    </a:lnTo>
                    <a:lnTo>
                      <a:pt x="380936" y="6350"/>
                    </a:lnTo>
                    <a:lnTo>
                      <a:pt x="380936" y="2540"/>
                    </a:lnTo>
                    <a:lnTo>
                      <a:pt x="380936" y="0"/>
                    </a:lnTo>
                    <a:close/>
                  </a:path>
                </a:pathLst>
              </a:custGeom>
              <a:solidFill>
                <a:srgbClr val="000000"/>
              </a:solidFill>
            </p:spPr>
            <p:txBody>
              <a:bodyPr wrap="square" lIns="0" tIns="0" rIns="0" bIns="0" rtlCol="0"/>
              <a:lstStyle/>
              <a:p>
                <a:endParaRPr/>
              </a:p>
            </p:txBody>
          </p:sp>
          <p:pic>
            <p:nvPicPr>
              <p:cNvPr id="39" name="object 39"/>
              <p:cNvPicPr/>
              <p:nvPr/>
            </p:nvPicPr>
            <p:blipFill>
              <a:blip r:embed="rId15" cstate="print"/>
              <a:stretch>
                <a:fillRect/>
              </a:stretch>
            </p:blipFill>
            <p:spPr>
              <a:xfrm>
                <a:off x="5543905" y="3208020"/>
                <a:ext cx="134848" cy="133553"/>
              </a:xfrm>
              <a:prstGeom prst="rect">
                <a:avLst/>
              </a:prstGeom>
            </p:spPr>
          </p:pic>
          <p:sp>
            <p:nvSpPr>
              <p:cNvPr id="40" name="object 40"/>
              <p:cNvSpPr/>
              <p:nvPr/>
            </p:nvSpPr>
            <p:spPr>
              <a:xfrm>
                <a:off x="5217820" y="2605607"/>
                <a:ext cx="1734185" cy="897890"/>
              </a:xfrm>
              <a:custGeom>
                <a:avLst/>
                <a:gdLst/>
                <a:ahLst/>
                <a:cxnLst/>
                <a:rect l="l" t="t" r="r" b="b"/>
                <a:pathLst>
                  <a:path w="1734184" h="897889">
                    <a:moveTo>
                      <a:pt x="19812" y="185889"/>
                    </a:moveTo>
                    <a:lnTo>
                      <a:pt x="16764" y="185889"/>
                    </a:lnTo>
                    <a:lnTo>
                      <a:pt x="16764" y="187413"/>
                    </a:lnTo>
                    <a:lnTo>
                      <a:pt x="15240" y="187413"/>
                    </a:lnTo>
                    <a:lnTo>
                      <a:pt x="15240" y="188937"/>
                    </a:lnTo>
                    <a:lnTo>
                      <a:pt x="13716" y="188937"/>
                    </a:lnTo>
                    <a:lnTo>
                      <a:pt x="13716" y="190461"/>
                    </a:lnTo>
                    <a:lnTo>
                      <a:pt x="12192" y="190461"/>
                    </a:lnTo>
                    <a:lnTo>
                      <a:pt x="12192" y="191985"/>
                    </a:lnTo>
                    <a:lnTo>
                      <a:pt x="10668" y="191985"/>
                    </a:lnTo>
                    <a:lnTo>
                      <a:pt x="10668" y="193509"/>
                    </a:lnTo>
                    <a:lnTo>
                      <a:pt x="7620" y="193509"/>
                    </a:lnTo>
                    <a:lnTo>
                      <a:pt x="7620" y="195033"/>
                    </a:lnTo>
                    <a:lnTo>
                      <a:pt x="6096" y="195033"/>
                    </a:lnTo>
                    <a:lnTo>
                      <a:pt x="6096" y="199605"/>
                    </a:lnTo>
                    <a:lnTo>
                      <a:pt x="7620" y="199605"/>
                    </a:lnTo>
                    <a:lnTo>
                      <a:pt x="7620" y="198081"/>
                    </a:lnTo>
                    <a:lnTo>
                      <a:pt x="10668" y="198081"/>
                    </a:lnTo>
                    <a:lnTo>
                      <a:pt x="10668" y="196557"/>
                    </a:lnTo>
                    <a:lnTo>
                      <a:pt x="12192" y="196557"/>
                    </a:lnTo>
                    <a:lnTo>
                      <a:pt x="13716" y="195033"/>
                    </a:lnTo>
                    <a:lnTo>
                      <a:pt x="15240" y="195033"/>
                    </a:lnTo>
                    <a:lnTo>
                      <a:pt x="15240" y="223227"/>
                    </a:lnTo>
                    <a:lnTo>
                      <a:pt x="19812" y="223227"/>
                    </a:lnTo>
                    <a:lnTo>
                      <a:pt x="19812" y="185889"/>
                    </a:lnTo>
                    <a:close/>
                  </a:path>
                  <a:path w="1734184" h="897889">
                    <a:moveTo>
                      <a:pt x="22860" y="659777"/>
                    </a:moveTo>
                    <a:lnTo>
                      <a:pt x="21336" y="659777"/>
                    </a:lnTo>
                    <a:lnTo>
                      <a:pt x="21336" y="658253"/>
                    </a:lnTo>
                    <a:lnTo>
                      <a:pt x="19812" y="658253"/>
                    </a:lnTo>
                    <a:lnTo>
                      <a:pt x="19812" y="656729"/>
                    </a:lnTo>
                    <a:lnTo>
                      <a:pt x="18288" y="656729"/>
                    </a:lnTo>
                    <a:lnTo>
                      <a:pt x="18288" y="655205"/>
                    </a:lnTo>
                    <a:lnTo>
                      <a:pt x="6096" y="655205"/>
                    </a:lnTo>
                    <a:lnTo>
                      <a:pt x="6096" y="656729"/>
                    </a:lnTo>
                    <a:lnTo>
                      <a:pt x="4572" y="656729"/>
                    </a:lnTo>
                    <a:lnTo>
                      <a:pt x="3048" y="658253"/>
                    </a:lnTo>
                    <a:lnTo>
                      <a:pt x="3048" y="659777"/>
                    </a:lnTo>
                    <a:lnTo>
                      <a:pt x="1524" y="659777"/>
                    </a:lnTo>
                    <a:lnTo>
                      <a:pt x="1524" y="662825"/>
                    </a:lnTo>
                    <a:lnTo>
                      <a:pt x="0" y="662825"/>
                    </a:lnTo>
                    <a:lnTo>
                      <a:pt x="0" y="665873"/>
                    </a:lnTo>
                    <a:lnTo>
                      <a:pt x="4572" y="665873"/>
                    </a:lnTo>
                    <a:lnTo>
                      <a:pt x="4572" y="662825"/>
                    </a:lnTo>
                    <a:lnTo>
                      <a:pt x="6096" y="662825"/>
                    </a:lnTo>
                    <a:lnTo>
                      <a:pt x="6096" y="659777"/>
                    </a:lnTo>
                    <a:lnTo>
                      <a:pt x="9144" y="659777"/>
                    </a:lnTo>
                    <a:lnTo>
                      <a:pt x="9144" y="658253"/>
                    </a:lnTo>
                    <a:lnTo>
                      <a:pt x="15240" y="658253"/>
                    </a:lnTo>
                    <a:lnTo>
                      <a:pt x="15240" y="659777"/>
                    </a:lnTo>
                    <a:lnTo>
                      <a:pt x="16764" y="659777"/>
                    </a:lnTo>
                    <a:lnTo>
                      <a:pt x="16764" y="661301"/>
                    </a:lnTo>
                    <a:lnTo>
                      <a:pt x="18288" y="661301"/>
                    </a:lnTo>
                    <a:lnTo>
                      <a:pt x="18288" y="668921"/>
                    </a:lnTo>
                    <a:lnTo>
                      <a:pt x="16764" y="668921"/>
                    </a:lnTo>
                    <a:lnTo>
                      <a:pt x="16764" y="670445"/>
                    </a:lnTo>
                    <a:lnTo>
                      <a:pt x="15240" y="671969"/>
                    </a:lnTo>
                    <a:lnTo>
                      <a:pt x="13716" y="671969"/>
                    </a:lnTo>
                    <a:lnTo>
                      <a:pt x="13716" y="673493"/>
                    </a:lnTo>
                    <a:lnTo>
                      <a:pt x="12192" y="673493"/>
                    </a:lnTo>
                    <a:lnTo>
                      <a:pt x="12192" y="675017"/>
                    </a:lnTo>
                    <a:lnTo>
                      <a:pt x="10668" y="675017"/>
                    </a:lnTo>
                    <a:lnTo>
                      <a:pt x="10668" y="676541"/>
                    </a:lnTo>
                    <a:lnTo>
                      <a:pt x="9144" y="676541"/>
                    </a:lnTo>
                    <a:lnTo>
                      <a:pt x="9144" y="678065"/>
                    </a:lnTo>
                    <a:lnTo>
                      <a:pt x="7620" y="678065"/>
                    </a:lnTo>
                    <a:lnTo>
                      <a:pt x="7620" y="679589"/>
                    </a:lnTo>
                    <a:lnTo>
                      <a:pt x="6096" y="679589"/>
                    </a:lnTo>
                    <a:lnTo>
                      <a:pt x="6096" y="681113"/>
                    </a:lnTo>
                    <a:lnTo>
                      <a:pt x="4572" y="681113"/>
                    </a:lnTo>
                    <a:lnTo>
                      <a:pt x="4572" y="682637"/>
                    </a:lnTo>
                    <a:lnTo>
                      <a:pt x="3048" y="682637"/>
                    </a:lnTo>
                    <a:lnTo>
                      <a:pt x="3048" y="684161"/>
                    </a:lnTo>
                    <a:lnTo>
                      <a:pt x="1524" y="684161"/>
                    </a:lnTo>
                    <a:lnTo>
                      <a:pt x="1524" y="685685"/>
                    </a:lnTo>
                    <a:lnTo>
                      <a:pt x="0" y="687209"/>
                    </a:lnTo>
                    <a:lnTo>
                      <a:pt x="0" y="691781"/>
                    </a:lnTo>
                    <a:lnTo>
                      <a:pt x="22860" y="691781"/>
                    </a:lnTo>
                    <a:lnTo>
                      <a:pt x="22860" y="687209"/>
                    </a:lnTo>
                    <a:lnTo>
                      <a:pt x="6096" y="687209"/>
                    </a:lnTo>
                    <a:lnTo>
                      <a:pt x="6096" y="685685"/>
                    </a:lnTo>
                    <a:lnTo>
                      <a:pt x="7620" y="685685"/>
                    </a:lnTo>
                    <a:lnTo>
                      <a:pt x="7620" y="684161"/>
                    </a:lnTo>
                    <a:lnTo>
                      <a:pt x="9144" y="684161"/>
                    </a:lnTo>
                    <a:lnTo>
                      <a:pt x="9144" y="682637"/>
                    </a:lnTo>
                    <a:lnTo>
                      <a:pt x="10668" y="682637"/>
                    </a:lnTo>
                    <a:lnTo>
                      <a:pt x="10668" y="681113"/>
                    </a:lnTo>
                    <a:lnTo>
                      <a:pt x="12192" y="681113"/>
                    </a:lnTo>
                    <a:lnTo>
                      <a:pt x="12192" y="679589"/>
                    </a:lnTo>
                    <a:lnTo>
                      <a:pt x="13716" y="679589"/>
                    </a:lnTo>
                    <a:lnTo>
                      <a:pt x="13716" y="678065"/>
                    </a:lnTo>
                    <a:lnTo>
                      <a:pt x="15240" y="678065"/>
                    </a:lnTo>
                    <a:lnTo>
                      <a:pt x="15240" y="676541"/>
                    </a:lnTo>
                    <a:lnTo>
                      <a:pt x="16764" y="676541"/>
                    </a:lnTo>
                    <a:lnTo>
                      <a:pt x="16764" y="675017"/>
                    </a:lnTo>
                    <a:lnTo>
                      <a:pt x="18288" y="675017"/>
                    </a:lnTo>
                    <a:lnTo>
                      <a:pt x="18288" y="673493"/>
                    </a:lnTo>
                    <a:lnTo>
                      <a:pt x="19812" y="673493"/>
                    </a:lnTo>
                    <a:lnTo>
                      <a:pt x="19812" y="671969"/>
                    </a:lnTo>
                    <a:lnTo>
                      <a:pt x="21336" y="671969"/>
                    </a:lnTo>
                    <a:lnTo>
                      <a:pt x="21336" y="670445"/>
                    </a:lnTo>
                    <a:lnTo>
                      <a:pt x="22860" y="670445"/>
                    </a:lnTo>
                    <a:lnTo>
                      <a:pt x="22860" y="659777"/>
                    </a:lnTo>
                    <a:close/>
                  </a:path>
                  <a:path w="1734184" h="897889">
                    <a:moveTo>
                      <a:pt x="214083" y="456361"/>
                    </a:moveTo>
                    <a:lnTo>
                      <a:pt x="209511" y="444169"/>
                    </a:lnTo>
                    <a:lnTo>
                      <a:pt x="208368" y="441121"/>
                    </a:lnTo>
                    <a:lnTo>
                      <a:pt x="203428" y="427951"/>
                    </a:lnTo>
                    <a:lnTo>
                      <a:pt x="203428" y="441121"/>
                    </a:lnTo>
                    <a:lnTo>
                      <a:pt x="191236" y="441121"/>
                    </a:lnTo>
                    <a:lnTo>
                      <a:pt x="195808" y="430453"/>
                    </a:lnTo>
                    <a:lnTo>
                      <a:pt x="195808" y="425881"/>
                    </a:lnTo>
                    <a:lnTo>
                      <a:pt x="197332" y="424357"/>
                    </a:lnTo>
                    <a:lnTo>
                      <a:pt x="197332" y="425881"/>
                    </a:lnTo>
                    <a:lnTo>
                      <a:pt x="198856" y="425881"/>
                    </a:lnTo>
                    <a:lnTo>
                      <a:pt x="198856" y="430453"/>
                    </a:lnTo>
                    <a:lnTo>
                      <a:pt x="203428" y="441121"/>
                    </a:lnTo>
                    <a:lnTo>
                      <a:pt x="203428" y="427951"/>
                    </a:lnTo>
                    <a:lnTo>
                      <a:pt x="201510" y="422833"/>
                    </a:lnTo>
                    <a:lnTo>
                      <a:pt x="200380" y="419785"/>
                    </a:lnTo>
                    <a:lnTo>
                      <a:pt x="194284" y="419785"/>
                    </a:lnTo>
                    <a:lnTo>
                      <a:pt x="180568" y="456361"/>
                    </a:lnTo>
                    <a:lnTo>
                      <a:pt x="185140" y="456361"/>
                    </a:lnTo>
                    <a:lnTo>
                      <a:pt x="189712" y="444169"/>
                    </a:lnTo>
                    <a:lnTo>
                      <a:pt x="204952" y="444169"/>
                    </a:lnTo>
                    <a:lnTo>
                      <a:pt x="209524" y="456361"/>
                    </a:lnTo>
                    <a:lnTo>
                      <a:pt x="214083" y="456361"/>
                    </a:lnTo>
                    <a:close/>
                  </a:path>
                  <a:path w="1734184" h="897889">
                    <a:moveTo>
                      <a:pt x="391604" y="732917"/>
                    </a:moveTo>
                    <a:lnTo>
                      <a:pt x="385508" y="732917"/>
                    </a:lnTo>
                    <a:lnTo>
                      <a:pt x="385508" y="806056"/>
                    </a:lnTo>
                    <a:lnTo>
                      <a:pt x="388556" y="806056"/>
                    </a:lnTo>
                    <a:lnTo>
                      <a:pt x="391604" y="806056"/>
                    </a:lnTo>
                    <a:lnTo>
                      <a:pt x="391604" y="732917"/>
                    </a:lnTo>
                    <a:close/>
                  </a:path>
                  <a:path w="1734184" h="897889">
                    <a:moveTo>
                      <a:pt x="403796" y="205701"/>
                    </a:moveTo>
                    <a:lnTo>
                      <a:pt x="402272" y="205701"/>
                    </a:lnTo>
                    <a:lnTo>
                      <a:pt x="402272" y="202653"/>
                    </a:lnTo>
                    <a:lnTo>
                      <a:pt x="400748" y="202653"/>
                    </a:lnTo>
                    <a:lnTo>
                      <a:pt x="400748" y="201129"/>
                    </a:lnTo>
                    <a:lnTo>
                      <a:pt x="397700" y="201129"/>
                    </a:lnTo>
                    <a:lnTo>
                      <a:pt x="397700" y="199605"/>
                    </a:lnTo>
                    <a:lnTo>
                      <a:pt x="399224" y="199605"/>
                    </a:lnTo>
                    <a:lnTo>
                      <a:pt x="399224" y="198081"/>
                    </a:lnTo>
                    <a:lnTo>
                      <a:pt x="400748" y="198081"/>
                    </a:lnTo>
                    <a:lnTo>
                      <a:pt x="400748" y="195033"/>
                    </a:lnTo>
                    <a:lnTo>
                      <a:pt x="402272" y="195033"/>
                    </a:lnTo>
                    <a:lnTo>
                      <a:pt x="402272" y="190461"/>
                    </a:lnTo>
                    <a:lnTo>
                      <a:pt x="400748" y="190461"/>
                    </a:lnTo>
                    <a:lnTo>
                      <a:pt x="400748" y="187413"/>
                    </a:lnTo>
                    <a:lnTo>
                      <a:pt x="399224" y="187413"/>
                    </a:lnTo>
                    <a:lnTo>
                      <a:pt x="399224" y="185889"/>
                    </a:lnTo>
                    <a:lnTo>
                      <a:pt x="397700" y="185889"/>
                    </a:lnTo>
                    <a:lnTo>
                      <a:pt x="397700" y="184365"/>
                    </a:lnTo>
                    <a:lnTo>
                      <a:pt x="393128" y="184365"/>
                    </a:lnTo>
                    <a:lnTo>
                      <a:pt x="393128" y="182841"/>
                    </a:lnTo>
                    <a:lnTo>
                      <a:pt x="388556" y="182841"/>
                    </a:lnTo>
                    <a:lnTo>
                      <a:pt x="388556" y="184365"/>
                    </a:lnTo>
                    <a:lnTo>
                      <a:pt x="385508" y="184365"/>
                    </a:lnTo>
                    <a:lnTo>
                      <a:pt x="385508" y="185889"/>
                    </a:lnTo>
                    <a:lnTo>
                      <a:pt x="383984" y="185889"/>
                    </a:lnTo>
                    <a:lnTo>
                      <a:pt x="382460" y="187413"/>
                    </a:lnTo>
                    <a:lnTo>
                      <a:pt x="382460" y="188937"/>
                    </a:lnTo>
                    <a:lnTo>
                      <a:pt x="380936" y="188937"/>
                    </a:lnTo>
                    <a:lnTo>
                      <a:pt x="380936" y="193509"/>
                    </a:lnTo>
                    <a:lnTo>
                      <a:pt x="385508" y="193509"/>
                    </a:lnTo>
                    <a:lnTo>
                      <a:pt x="385508" y="188937"/>
                    </a:lnTo>
                    <a:lnTo>
                      <a:pt x="387032" y="188937"/>
                    </a:lnTo>
                    <a:lnTo>
                      <a:pt x="387032" y="187413"/>
                    </a:lnTo>
                    <a:lnTo>
                      <a:pt x="394652" y="187413"/>
                    </a:lnTo>
                    <a:lnTo>
                      <a:pt x="394652" y="188937"/>
                    </a:lnTo>
                    <a:lnTo>
                      <a:pt x="396176" y="188937"/>
                    </a:lnTo>
                    <a:lnTo>
                      <a:pt x="396176" y="190461"/>
                    </a:lnTo>
                    <a:lnTo>
                      <a:pt x="397700" y="190461"/>
                    </a:lnTo>
                    <a:lnTo>
                      <a:pt x="397700" y="195033"/>
                    </a:lnTo>
                    <a:lnTo>
                      <a:pt x="396176" y="195033"/>
                    </a:lnTo>
                    <a:lnTo>
                      <a:pt x="396176" y="196557"/>
                    </a:lnTo>
                    <a:lnTo>
                      <a:pt x="394652" y="196557"/>
                    </a:lnTo>
                    <a:lnTo>
                      <a:pt x="394652" y="198081"/>
                    </a:lnTo>
                    <a:lnTo>
                      <a:pt x="388556" y="198081"/>
                    </a:lnTo>
                    <a:lnTo>
                      <a:pt x="388556" y="202653"/>
                    </a:lnTo>
                    <a:lnTo>
                      <a:pt x="396176" y="202653"/>
                    </a:lnTo>
                    <a:lnTo>
                      <a:pt x="396176" y="204177"/>
                    </a:lnTo>
                    <a:lnTo>
                      <a:pt x="397700" y="204177"/>
                    </a:lnTo>
                    <a:lnTo>
                      <a:pt x="397700" y="205701"/>
                    </a:lnTo>
                    <a:lnTo>
                      <a:pt x="399224" y="205701"/>
                    </a:lnTo>
                    <a:lnTo>
                      <a:pt x="399224" y="211797"/>
                    </a:lnTo>
                    <a:lnTo>
                      <a:pt x="397700" y="211797"/>
                    </a:lnTo>
                    <a:lnTo>
                      <a:pt x="397700" y="215607"/>
                    </a:lnTo>
                    <a:lnTo>
                      <a:pt x="396176" y="215607"/>
                    </a:lnTo>
                    <a:lnTo>
                      <a:pt x="396176" y="217131"/>
                    </a:lnTo>
                    <a:lnTo>
                      <a:pt x="387032" y="217131"/>
                    </a:lnTo>
                    <a:lnTo>
                      <a:pt x="387032" y="215607"/>
                    </a:lnTo>
                    <a:lnTo>
                      <a:pt x="385508" y="215607"/>
                    </a:lnTo>
                    <a:lnTo>
                      <a:pt x="385508" y="211797"/>
                    </a:lnTo>
                    <a:lnTo>
                      <a:pt x="383984" y="211797"/>
                    </a:lnTo>
                    <a:lnTo>
                      <a:pt x="383984" y="210273"/>
                    </a:lnTo>
                    <a:lnTo>
                      <a:pt x="379412" y="210273"/>
                    </a:lnTo>
                    <a:lnTo>
                      <a:pt x="379412" y="211797"/>
                    </a:lnTo>
                    <a:lnTo>
                      <a:pt x="380936" y="211797"/>
                    </a:lnTo>
                    <a:lnTo>
                      <a:pt x="380936" y="215607"/>
                    </a:lnTo>
                    <a:lnTo>
                      <a:pt x="382460" y="217131"/>
                    </a:lnTo>
                    <a:lnTo>
                      <a:pt x="382460" y="218655"/>
                    </a:lnTo>
                    <a:lnTo>
                      <a:pt x="383984" y="218655"/>
                    </a:lnTo>
                    <a:lnTo>
                      <a:pt x="385508" y="220179"/>
                    </a:lnTo>
                    <a:lnTo>
                      <a:pt x="388556" y="220179"/>
                    </a:lnTo>
                    <a:lnTo>
                      <a:pt x="388556" y="221703"/>
                    </a:lnTo>
                    <a:lnTo>
                      <a:pt x="394652" y="221703"/>
                    </a:lnTo>
                    <a:lnTo>
                      <a:pt x="394652" y="220179"/>
                    </a:lnTo>
                    <a:lnTo>
                      <a:pt x="397700" y="220179"/>
                    </a:lnTo>
                    <a:lnTo>
                      <a:pt x="399224" y="218655"/>
                    </a:lnTo>
                    <a:lnTo>
                      <a:pt x="400748" y="218655"/>
                    </a:lnTo>
                    <a:lnTo>
                      <a:pt x="400748" y="217131"/>
                    </a:lnTo>
                    <a:lnTo>
                      <a:pt x="402272" y="217131"/>
                    </a:lnTo>
                    <a:lnTo>
                      <a:pt x="402272" y="214083"/>
                    </a:lnTo>
                    <a:lnTo>
                      <a:pt x="403796" y="214083"/>
                    </a:lnTo>
                    <a:lnTo>
                      <a:pt x="403796" y="205701"/>
                    </a:lnTo>
                    <a:close/>
                  </a:path>
                  <a:path w="1734184" h="897889">
                    <a:moveTo>
                      <a:pt x="406844" y="675017"/>
                    </a:moveTo>
                    <a:lnTo>
                      <a:pt x="400748" y="675017"/>
                    </a:lnTo>
                    <a:lnTo>
                      <a:pt x="400748" y="658253"/>
                    </a:lnTo>
                    <a:lnTo>
                      <a:pt x="400748" y="650633"/>
                    </a:lnTo>
                    <a:lnTo>
                      <a:pt x="397700" y="650633"/>
                    </a:lnTo>
                    <a:lnTo>
                      <a:pt x="397700" y="658253"/>
                    </a:lnTo>
                    <a:lnTo>
                      <a:pt x="397700" y="675017"/>
                    </a:lnTo>
                    <a:lnTo>
                      <a:pt x="385508" y="675017"/>
                    </a:lnTo>
                    <a:lnTo>
                      <a:pt x="397700" y="658253"/>
                    </a:lnTo>
                    <a:lnTo>
                      <a:pt x="397700" y="650633"/>
                    </a:lnTo>
                    <a:lnTo>
                      <a:pt x="380936" y="675017"/>
                    </a:lnTo>
                    <a:lnTo>
                      <a:pt x="380936" y="678065"/>
                    </a:lnTo>
                    <a:lnTo>
                      <a:pt x="397700" y="678065"/>
                    </a:lnTo>
                    <a:lnTo>
                      <a:pt x="397700" y="687209"/>
                    </a:lnTo>
                    <a:lnTo>
                      <a:pt x="400748" y="687209"/>
                    </a:lnTo>
                    <a:lnTo>
                      <a:pt x="400748" y="678065"/>
                    </a:lnTo>
                    <a:lnTo>
                      <a:pt x="406844" y="678065"/>
                    </a:lnTo>
                    <a:lnTo>
                      <a:pt x="406844" y="675017"/>
                    </a:lnTo>
                    <a:close/>
                  </a:path>
                  <a:path w="1734184" h="897889">
                    <a:moveTo>
                      <a:pt x="460933" y="132562"/>
                    </a:moveTo>
                    <a:lnTo>
                      <a:pt x="459955" y="132562"/>
                    </a:lnTo>
                    <a:lnTo>
                      <a:pt x="459955" y="135051"/>
                    </a:lnTo>
                    <a:lnTo>
                      <a:pt x="457733" y="135051"/>
                    </a:lnTo>
                    <a:lnTo>
                      <a:pt x="457733" y="133781"/>
                    </a:lnTo>
                    <a:lnTo>
                      <a:pt x="459955" y="135051"/>
                    </a:lnTo>
                    <a:lnTo>
                      <a:pt x="459955" y="132562"/>
                    </a:lnTo>
                    <a:lnTo>
                      <a:pt x="457733" y="132562"/>
                    </a:lnTo>
                    <a:lnTo>
                      <a:pt x="452551" y="132511"/>
                    </a:lnTo>
                    <a:lnTo>
                      <a:pt x="452551" y="138861"/>
                    </a:lnTo>
                    <a:lnTo>
                      <a:pt x="452551" y="259511"/>
                    </a:lnTo>
                    <a:lnTo>
                      <a:pt x="333705" y="259511"/>
                    </a:lnTo>
                    <a:lnTo>
                      <a:pt x="333705" y="138861"/>
                    </a:lnTo>
                    <a:lnTo>
                      <a:pt x="452551" y="138861"/>
                    </a:lnTo>
                    <a:lnTo>
                      <a:pt x="452551" y="132511"/>
                    </a:lnTo>
                    <a:lnTo>
                      <a:pt x="391604" y="132511"/>
                    </a:lnTo>
                    <a:lnTo>
                      <a:pt x="391604" y="89903"/>
                    </a:lnTo>
                    <a:lnTo>
                      <a:pt x="385508" y="89903"/>
                    </a:lnTo>
                    <a:lnTo>
                      <a:pt x="385508" y="132511"/>
                    </a:lnTo>
                    <a:lnTo>
                      <a:pt x="330657" y="132511"/>
                    </a:lnTo>
                    <a:lnTo>
                      <a:pt x="326085" y="132562"/>
                    </a:lnTo>
                    <a:lnTo>
                      <a:pt x="326085" y="135610"/>
                    </a:lnTo>
                    <a:lnTo>
                      <a:pt x="326085" y="262839"/>
                    </a:lnTo>
                    <a:lnTo>
                      <a:pt x="332282" y="262839"/>
                    </a:lnTo>
                    <a:lnTo>
                      <a:pt x="332282" y="263321"/>
                    </a:lnTo>
                    <a:lnTo>
                      <a:pt x="328714" y="263321"/>
                    </a:lnTo>
                    <a:lnTo>
                      <a:pt x="328714" y="264591"/>
                    </a:lnTo>
                    <a:lnTo>
                      <a:pt x="326085" y="262839"/>
                    </a:lnTo>
                    <a:lnTo>
                      <a:pt x="326085" y="265887"/>
                    </a:lnTo>
                    <a:lnTo>
                      <a:pt x="330657" y="265887"/>
                    </a:lnTo>
                    <a:lnTo>
                      <a:pt x="455599" y="265861"/>
                    </a:lnTo>
                    <a:lnTo>
                      <a:pt x="460933" y="265887"/>
                    </a:lnTo>
                    <a:lnTo>
                      <a:pt x="460933" y="262839"/>
                    </a:lnTo>
                    <a:lnTo>
                      <a:pt x="460933" y="259791"/>
                    </a:lnTo>
                    <a:lnTo>
                      <a:pt x="455599" y="259791"/>
                    </a:lnTo>
                    <a:lnTo>
                      <a:pt x="455599" y="259511"/>
                    </a:lnTo>
                    <a:lnTo>
                      <a:pt x="460933" y="259511"/>
                    </a:lnTo>
                    <a:lnTo>
                      <a:pt x="460933" y="135610"/>
                    </a:lnTo>
                    <a:lnTo>
                      <a:pt x="460933" y="135051"/>
                    </a:lnTo>
                    <a:lnTo>
                      <a:pt x="460933" y="132562"/>
                    </a:lnTo>
                    <a:close/>
                  </a:path>
                  <a:path w="1734184" h="897889">
                    <a:moveTo>
                      <a:pt x="605688" y="723773"/>
                    </a:moveTo>
                    <a:lnTo>
                      <a:pt x="567601" y="723773"/>
                    </a:lnTo>
                    <a:lnTo>
                      <a:pt x="567601" y="726821"/>
                    </a:lnTo>
                    <a:lnTo>
                      <a:pt x="567601" y="731393"/>
                    </a:lnTo>
                    <a:lnTo>
                      <a:pt x="605688" y="731393"/>
                    </a:lnTo>
                    <a:lnTo>
                      <a:pt x="605688" y="723773"/>
                    </a:lnTo>
                    <a:close/>
                  </a:path>
                  <a:path w="1734184" h="897889">
                    <a:moveTo>
                      <a:pt x="622452" y="705497"/>
                    </a:moveTo>
                    <a:lnTo>
                      <a:pt x="553885" y="705497"/>
                    </a:lnTo>
                    <a:lnTo>
                      <a:pt x="553885" y="708533"/>
                    </a:lnTo>
                    <a:lnTo>
                      <a:pt x="553885" y="711581"/>
                    </a:lnTo>
                    <a:lnTo>
                      <a:pt x="622452" y="711581"/>
                    </a:lnTo>
                    <a:lnTo>
                      <a:pt x="622452" y="705497"/>
                    </a:lnTo>
                    <a:close/>
                  </a:path>
                  <a:path w="1734184" h="897889">
                    <a:moveTo>
                      <a:pt x="636168" y="687501"/>
                    </a:moveTo>
                    <a:lnTo>
                      <a:pt x="584365" y="687501"/>
                    </a:lnTo>
                    <a:lnTo>
                      <a:pt x="584365" y="544741"/>
                    </a:lnTo>
                    <a:lnTo>
                      <a:pt x="585889" y="544741"/>
                    </a:lnTo>
                    <a:lnTo>
                      <a:pt x="588937" y="543217"/>
                    </a:lnTo>
                    <a:lnTo>
                      <a:pt x="591972" y="543217"/>
                    </a:lnTo>
                    <a:lnTo>
                      <a:pt x="593496" y="541693"/>
                    </a:lnTo>
                    <a:lnTo>
                      <a:pt x="596544" y="540169"/>
                    </a:lnTo>
                    <a:lnTo>
                      <a:pt x="604164" y="532549"/>
                    </a:lnTo>
                    <a:lnTo>
                      <a:pt x="605688" y="529501"/>
                    </a:lnTo>
                    <a:lnTo>
                      <a:pt x="607212" y="527977"/>
                    </a:lnTo>
                    <a:lnTo>
                      <a:pt x="607212" y="524929"/>
                    </a:lnTo>
                    <a:lnTo>
                      <a:pt x="608736" y="523405"/>
                    </a:lnTo>
                    <a:lnTo>
                      <a:pt x="608736" y="514261"/>
                    </a:lnTo>
                    <a:lnTo>
                      <a:pt x="607212" y="511213"/>
                    </a:lnTo>
                    <a:lnTo>
                      <a:pt x="607212" y="509689"/>
                    </a:lnTo>
                    <a:lnTo>
                      <a:pt x="605688" y="506641"/>
                    </a:lnTo>
                    <a:lnTo>
                      <a:pt x="605688" y="505117"/>
                    </a:lnTo>
                    <a:lnTo>
                      <a:pt x="604164" y="502069"/>
                    </a:lnTo>
                    <a:lnTo>
                      <a:pt x="602640" y="500545"/>
                    </a:lnTo>
                    <a:lnTo>
                      <a:pt x="599592" y="499021"/>
                    </a:lnTo>
                    <a:lnTo>
                      <a:pt x="596544" y="495973"/>
                    </a:lnTo>
                    <a:lnTo>
                      <a:pt x="594512" y="494957"/>
                    </a:lnTo>
                    <a:lnTo>
                      <a:pt x="595020" y="494449"/>
                    </a:lnTo>
                    <a:lnTo>
                      <a:pt x="598068" y="492925"/>
                    </a:lnTo>
                    <a:lnTo>
                      <a:pt x="604164" y="486829"/>
                    </a:lnTo>
                    <a:lnTo>
                      <a:pt x="605688" y="483781"/>
                    </a:lnTo>
                    <a:lnTo>
                      <a:pt x="607212" y="482257"/>
                    </a:lnTo>
                    <a:lnTo>
                      <a:pt x="607212" y="477697"/>
                    </a:lnTo>
                    <a:lnTo>
                      <a:pt x="608736" y="474649"/>
                    </a:lnTo>
                    <a:lnTo>
                      <a:pt x="608736" y="468553"/>
                    </a:lnTo>
                    <a:lnTo>
                      <a:pt x="607212" y="465505"/>
                    </a:lnTo>
                    <a:lnTo>
                      <a:pt x="607212" y="463981"/>
                    </a:lnTo>
                    <a:lnTo>
                      <a:pt x="605688" y="460933"/>
                    </a:lnTo>
                    <a:lnTo>
                      <a:pt x="604164" y="459409"/>
                    </a:lnTo>
                    <a:lnTo>
                      <a:pt x="602640" y="456361"/>
                    </a:lnTo>
                    <a:lnTo>
                      <a:pt x="598068" y="451789"/>
                    </a:lnTo>
                    <a:lnTo>
                      <a:pt x="595020" y="450265"/>
                    </a:lnTo>
                    <a:lnTo>
                      <a:pt x="594258" y="449503"/>
                    </a:lnTo>
                    <a:lnTo>
                      <a:pt x="595020" y="448741"/>
                    </a:lnTo>
                    <a:lnTo>
                      <a:pt x="598068" y="447217"/>
                    </a:lnTo>
                    <a:lnTo>
                      <a:pt x="602640" y="442645"/>
                    </a:lnTo>
                    <a:lnTo>
                      <a:pt x="604164" y="439597"/>
                    </a:lnTo>
                    <a:lnTo>
                      <a:pt x="607212" y="436549"/>
                    </a:lnTo>
                    <a:lnTo>
                      <a:pt x="607212" y="431977"/>
                    </a:lnTo>
                    <a:lnTo>
                      <a:pt x="608736" y="428929"/>
                    </a:lnTo>
                    <a:lnTo>
                      <a:pt x="608736" y="422833"/>
                    </a:lnTo>
                    <a:lnTo>
                      <a:pt x="607212" y="419785"/>
                    </a:lnTo>
                    <a:lnTo>
                      <a:pt x="607212" y="418261"/>
                    </a:lnTo>
                    <a:lnTo>
                      <a:pt x="605688" y="415213"/>
                    </a:lnTo>
                    <a:lnTo>
                      <a:pt x="604164" y="413689"/>
                    </a:lnTo>
                    <a:lnTo>
                      <a:pt x="602640" y="410641"/>
                    </a:lnTo>
                    <a:lnTo>
                      <a:pt x="598068" y="406069"/>
                    </a:lnTo>
                    <a:lnTo>
                      <a:pt x="595020" y="404558"/>
                    </a:lnTo>
                    <a:lnTo>
                      <a:pt x="594258" y="403796"/>
                    </a:lnTo>
                    <a:lnTo>
                      <a:pt x="595020" y="403034"/>
                    </a:lnTo>
                    <a:lnTo>
                      <a:pt x="598068" y="401510"/>
                    </a:lnTo>
                    <a:lnTo>
                      <a:pt x="604164" y="395414"/>
                    </a:lnTo>
                    <a:lnTo>
                      <a:pt x="605688" y="392366"/>
                    </a:lnTo>
                    <a:lnTo>
                      <a:pt x="605688" y="390842"/>
                    </a:lnTo>
                    <a:lnTo>
                      <a:pt x="607212" y="387794"/>
                    </a:lnTo>
                    <a:lnTo>
                      <a:pt x="607212" y="386270"/>
                    </a:lnTo>
                    <a:lnTo>
                      <a:pt x="608736" y="383222"/>
                    </a:lnTo>
                    <a:lnTo>
                      <a:pt x="608736" y="378650"/>
                    </a:lnTo>
                    <a:lnTo>
                      <a:pt x="607212" y="377126"/>
                    </a:lnTo>
                    <a:lnTo>
                      <a:pt x="607212" y="372554"/>
                    </a:lnTo>
                    <a:lnTo>
                      <a:pt x="605688" y="369506"/>
                    </a:lnTo>
                    <a:lnTo>
                      <a:pt x="604164" y="367982"/>
                    </a:lnTo>
                    <a:lnTo>
                      <a:pt x="602640" y="364934"/>
                    </a:lnTo>
                    <a:lnTo>
                      <a:pt x="598068" y="360362"/>
                    </a:lnTo>
                    <a:lnTo>
                      <a:pt x="595020" y="358838"/>
                    </a:lnTo>
                    <a:lnTo>
                      <a:pt x="593496" y="357314"/>
                    </a:lnTo>
                    <a:lnTo>
                      <a:pt x="590461" y="355790"/>
                    </a:lnTo>
                    <a:lnTo>
                      <a:pt x="587413" y="355790"/>
                    </a:lnTo>
                    <a:lnTo>
                      <a:pt x="584365" y="354266"/>
                    </a:lnTo>
                    <a:lnTo>
                      <a:pt x="582841" y="361886"/>
                    </a:lnTo>
                    <a:lnTo>
                      <a:pt x="585889" y="361886"/>
                    </a:lnTo>
                    <a:lnTo>
                      <a:pt x="588937" y="363410"/>
                    </a:lnTo>
                    <a:lnTo>
                      <a:pt x="590461" y="363410"/>
                    </a:lnTo>
                    <a:lnTo>
                      <a:pt x="593496" y="366458"/>
                    </a:lnTo>
                    <a:lnTo>
                      <a:pt x="595020" y="366458"/>
                    </a:lnTo>
                    <a:lnTo>
                      <a:pt x="598068" y="369506"/>
                    </a:lnTo>
                    <a:lnTo>
                      <a:pt x="598068" y="371030"/>
                    </a:lnTo>
                    <a:lnTo>
                      <a:pt x="599592" y="372554"/>
                    </a:lnTo>
                    <a:lnTo>
                      <a:pt x="599592" y="374078"/>
                    </a:lnTo>
                    <a:lnTo>
                      <a:pt x="601116" y="375602"/>
                    </a:lnTo>
                    <a:lnTo>
                      <a:pt x="601116" y="386270"/>
                    </a:lnTo>
                    <a:lnTo>
                      <a:pt x="599592" y="387794"/>
                    </a:lnTo>
                    <a:lnTo>
                      <a:pt x="599592" y="389318"/>
                    </a:lnTo>
                    <a:lnTo>
                      <a:pt x="598068" y="390842"/>
                    </a:lnTo>
                    <a:lnTo>
                      <a:pt x="598068" y="392366"/>
                    </a:lnTo>
                    <a:lnTo>
                      <a:pt x="593496" y="396938"/>
                    </a:lnTo>
                    <a:lnTo>
                      <a:pt x="591972" y="396938"/>
                    </a:lnTo>
                    <a:lnTo>
                      <a:pt x="588937" y="399986"/>
                    </a:lnTo>
                    <a:lnTo>
                      <a:pt x="584365" y="399986"/>
                    </a:lnTo>
                    <a:lnTo>
                      <a:pt x="581317" y="401510"/>
                    </a:lnTo>
                    <a:lnTo>
                      <a:pt x="579793" y="401510"/>
                    </a:lnTo>
                    <a:lnTo>
                      <a:pt x="579793" y="407593"/>
                    </a:lnTo>
                    <a:lnTo>
                      <a:pt x="584365" y="407593"/>
                    </a:lnTo>
                    <a:lnTo>
                      <a:pt x="585889" y="407593"/>
                    </a:lnTo>
                    <a:lnTo>
                      <a:pt x="588937" y="409117"/>
                    </a:lnTo>
                    <a:lnTo>
                      <a:pt x="590461" y="409117"/>
                    </a:lnTo>
                    <a:lnTo>
                      <a:pt x="591972" y="410641"/>
                    </a:lnTo>
                    <a:lnTo>
                      <a:pt x="593496" y="410641"/>
                    </a:lnTo>
                    <a:lnTo>
                      <a:pt x="599592" y="416737"/>
                    </a:lnTo>
                    <a:lnTo>
                      <a:pt x="599592" y="418261"/>
                    </a:lnTo>
                    <a:lnTo>
                      <a:pt x="601116" y="419785"/>
                    </a:lnTo>
                    <a:lnTo>
                      <a:pt x="601116" y="431977"/>
                    </a:lnTo>
                    <a:lnTo>
                      <a:pt x="599592" y="433501"/>
                    </a:lnTo>
                    <a:lnTo>
                      <a:pt x="599592" y="435025"/>
                    </a:lnTo>
                    <a:lnTo>
                      <a:pt x="598068" y="436549"/>
                    </a:lnTo>
                    <a:lnTo>
                      <a:pt x="598068" y="438073"/>
                    </a:lnTo>
                    <a:lnTo>
                      <a:pt x="593496" y="442645"/>
                    </a:lnTo>
                    <a:lnTo>
                      <a:pt x="591972" y="442645"/>
                    </a:lnTo>
                    <a:lnTo>
                      <a:pt x="590461" y="444169"/>
                    </a:lnTo>
                    <a:lnTo>
                      <a:pt x="588937" y="444169"/>
                    </a:lnTo>
                    <a:lnTo>
                      <a:pt x="585889" y="445693"/>
                    </a:lnTo>
                    <a:lnTo>
                      <a:pt x="584365" y="445693"/>
                    </a:lnTo>
                    <a:lnTo>
                      <a:pt x="579793" y="445693"/>
                    </a:lnTo>
                    <a:lnTo>
                      <a:pt x="579793" y="447471"/>
                    </a:lnTo>
                    <a:lnTo>
                      <a:pt x="394652" y="447471"/>
                    </a:lnTo>
                    <a:lnTo>
                      <a:pt x="394652" y="267411"/>
                    </a:lnTo>
                    <a:lnTo>
                      <a:pt x="388556" y="267411"/>
                    </a:lnTo>
                    <a:lnTo>
                      <a:pt x="388556" y="607212"/>
                    </a:lnTo>
                    <a:lnTo>
                      <a:pt x="391604" y="607212"/>
                    </a:lnTo>
                    <a:lnTo>
                      <a:pt x="394652" y="607212"/>
                    </a:lnTo>
                    <a:lnTo>
                      <a:pt x="394652" y="453821"/>
                    </a:lnTo>
                    <a:lnTo>
                      <a:pt x="582841" y="453821"/>
                    </a:lnTo>
                    <a:lnTo>
                      <a:pt x="582841" y="453313"/>
                    </a:lnTo>
                    <a:lnTo>
                      <a:pt x="584365" y="453313"/>
                    </a:lnTo>
                    <a:lnTo>
                      <a:pt x="585889" y="453313"/>
                    </a:lnTo>
                    <a:lnTo>
                      <a:pt x="588937" y="454837"/>
                    </a:lnTo>
                    <a:lnTo>
                      <a:pt x="590461" y="454837"/>
                    </a:lnTo>
                    <a:lnTo>
                      <a:pt x="593496" y="457885"/>
                    </a:lnTo>
                    <a:lnTo>
                      <a:pt x="595020" y="457885"/>
                    </a:lnTo>
                    <a:lnTo>
                      <a:pt x="599592" y="462457"/>
                    </a:lnTo>
                    <a:lnTo>
                      <a:pt x="599592" y="463981"/>
                    </a:lnTo>
                    <a:lnTo>
                      <a:pt x="601116" y="465505"/>
                    </a:lnTo>
                    <a:lnTo>
                      <a:pt x="601116" y="477697"/>
                    </a:lnTo>
                    <a:lnTo>
                      <a:pt x="599592" y="479209"/>
                    </a:lnTo>
                    <a:lnTo>
                      <a:pt x="599592" y="480733"/>
                    </a:lnTo>
                    <a:lnTo>
                      <a:pt x="598068" y="482257"/>
                    </a:lnTo>
                    <a:lnTo>
                      <a:pt x="598068" y="483781"/>
                    </a:lnTo>
                    <a:lnTo>
                      <a:pt x="593496" y="488353"/>
                    </a:lnTo>
                    <a:lnTo>
                      <a:pt x="591972" y="488353"/>
                    </a:lnTo>
                    <a:lnTo>
                      <a:pt x="588937" y="491401"/>
                    </a:lnTo>
                    <a:lnTo>
                      <a:pt x="584365" y="491401"/>
                    </a:lnTo>
                    <a:lnTo>
                      <a:pt x="581317" y="492925"/>
                    </a:lnTo>
                    <a:lnTo>
                      <a:pt x="579793" y="492925"/>
                    </a:lnTo>
                    <a:lnTo>
                      <a:pt x="579793" y="499021"/>
                    </a:lnTo>
                    <a:lnTo>
                      <a:pt x="584365" y="499021"/>
                    </a:lnTo>
                    <a:lnTo>
                      <a:pt x="585889" y="499021"/>
                    </a:lnTo>
                    <a:lnTo>
                      <a:pt x="588937" y="500545"/>
                    </a:lnTo>
                    <a:lnTo>
                      <a:pt x="590461" y="500545"/>
                    </a:lnTo>
                    <a:lnTo>
                      <a:pt x="591972" y="502069"/>
                    </a:lnTo>
                    <a:lnTo>
                      <a:pt x="595020" y="503593"/>
                    </a:lnTo>
                    <a:lnTo>
                      <a:pt x="599592" y="508165"/>
                    </a:lnTo>
                    <a:lnTo>
                      <a:pt x="599592" y="509689"/>
                    </a:lnTo>
                    <a:lnTo>
                      <a:pt x="601116" y="511213"/>
                    </a:lnTo>
                    <a:lnTo>
                      <a:pt x="601116" y="524929"/>
                    </a:lnTo>
                    <a:lnTo>
                      <a:pt x="599592" y="526453"/>
                    </a:lnTo>
                    <a:lnTo>
                      <a:pt x="599592" y="527977"/>
                    </a:lnTo>
                    <a:lnTo>
                      <a:pt x="593496" y="534073"/>
                    </a:lnTo>
                    <a:lnTo>
                      <a:pt x="591972" y="534073"/>
                    </a:lnTo>
                    <a:lnTo>
                      <a:pt x="588937" y="537121"/>
                    </a:lnTo>
                    <a:lnTo>
                      <a:pt x="584365" y="537121"/>
                    </a:lnTo>
                    <a:lnTo>
                      <a:pt x="582841" y="538645"/>
                    </a:lnTo>
                    <a:lnTo>
                      <a:pt x="579793" y="538645"/>
                    </a:lnTo>
                    <a:lnTo>
                      <a:pt x="579793" y="540169"/>
                    </a:lnTo>
                    <a:lnTo>
                      <a:pt x="578269" y="540169"/>
                    </a:lnTo>
                    <a:lnTo>
                      <a:pt x="578269" y="687501"/>
                    </a:lnTo>
                    <a:lnTo>
                      <a:pt x="535597" y="687501"/>
                    </a:lnTo>
                    <a:lnTo>
                      <a:pt x="535597" y="690041"/>
                    </a:lnTo>
                    <a:lnTo>
                      <a:pt x="535597" y="693851"/>
                    </a:lnTo>
                    <a:lnTo>
                      <a:pt x="636168" y="693851"/>
                    </a:lnTo>
                    <a:lnTo>
                      <a:pt x="636168" y="690041"/>
                    </a:lnTo>
                    <a:lnTo>
                      <a:pt x="636168" y="687501"/>
                    </a:lnTo>
                    <a:close/>
                  </a:path>
                  <a:path w="1734184" h="897889">
                    <a:moveTo>
                      <a:pt x="945489" y="453313"/>
                    </a:moveTo>
                    <a:lnTo>
                      <a:pt x="928725" y="453313"/>
                    </a:lnTo>
                    <a:lnTo>
                      <a:pt x="928725" y="457885"/>
                    </a:lnTo>
                    <a:lnTo>
                      <a:pt x="939393" y="457885"/>
                    </a:lnTo>
                    <a:lnTo>
                      <a:pt x="939393" y="465505"/>
                    </a:lnTo>
                    <a:lnTo>
                      <a:pt x="937869" y="465505"/>
                    </a:lnTo>
                    <a:lnTo>
                      <a:pt x="937869" y="467029"/>
                    </a:lnTo>
                    <a:lnTo>
                      <a:pt x="934821" y="467029"/>
                    </a:lnTo>
                    <a:lnTo>
                      <a:pt x="934821" y="468553"/>
                    </a:lnTo>
                    <a:lnTo>
                      <a:pt x="924153" y="468553"/>
                    </a:lnTo>
                    <a:lnTo>
                      <a:pt x="924153" y="467029"/>
                    </a:lnTo>
                    <a:lnTo>
                      <a:pt x="921105" y="467029"/>
                    </a:lnTo>
                    <a:lnTo>
                      <a:pt x="921105" y="465505"/>
                    </a:lnTo>
                    <a:lnTo>
                      <a:pt x="919581" y="465505"/>
                    </a:lnTo>
                    <a:lnTo>
                      <a:pt x="919581" y="463981"/>
                    </a:lnTo>
                    <a:lnTo>
                      <a:pt x="918057" y="463981"/>
                    </a:lnTo>
                    <a:lnTo>
                      <a:pt x="918057" y="460933"/>
                    </a:lnTo>
                    <a:lnTo>
                      <a:pt x="916533" y="460933"/>
                    </a:lnTo>
                    <a:lnTo>
                      <a:pt x="916533" y="447217"/>
                    </a:lnTo>
                    <a:lnTo>
                      <a:pt x="918057" y="447217"/>
                    </a:lnTo>
                    <a:lnTo>
                      <a:pt x="918057" y="444169"/>
                    </a:lnTo>
                    <a:lnTo>
                      <a:pt x="919581" y="444169"/>
                    </a:lnTo>
                    <a:lnTo>
                      <a:pt x="919581" y="442645"/>
                    </a:lnTo>
                    <a:lnTo>
                      <a:pt x="921105" y="442645"/>
                    </a:lnTo>
                    <a:lnTo>
                      <a:pt x="921105" y="441121"/>
                    </a:lnTo>
                    <a:lnTo>
                      <a:pt x="924153" y="441121"/>
                    </a:lnTo>
                    <a:lnTo>
                      <a:pt x="924153" y="439597"/>
                    </a:lnTo>
                    <a:lnTo>
                      <a:pt x="933297" y="439597"/>
                    </a:lnTo>
                    <a:lnTo>
                      <a:pt x="933297" y="441121"/>
                    </a:lnTo>
                    <a:lnTo>
                      <a:pt x="936345" y="441121"/>
                    </a:lnTo>
                    <a:lnTo>
                      <a:pt x="936345" y="442645"/>
                    </a:lnTo>
                    <a:lnTo>
                      <a:pt x="937869" y="442645"/>
                    </a:lnTo>
                    <a:lnTo>
                      <a:pt x="937869" y="444169"/>
                    </a:lnTo>
                    <a:lnTo>
                      <a:pt x="939393" y="444169"/>
                    </a:lnTo>
                    <a:lnTo>
                      <a:pt x="939393" y="447217"/>
                    </a:lnTo>
                    <a:lnTo>
                      <a:pt x="943965" y="445693"/>
                    </a:lnTo>
                    <a:lnTo>
                      <a:pt x="943965" y="442645"/>
                    </a:lnTo>
                    <a:lnTo>
                      <a:pt x="942441" y="442645"/>
                    </a:lnTo>
                    <a:lnTo>
                      <a:pt x="942441" y="441121"/>
                    </a:lnTo>
                    <a:lnTo>
                      <a:pt x="940917" y="441121"/>
                    </a:lnTo>
                    <a:lnTo>
                      <a:pt x="940917" y="439597"/>
                    </a:lnTo>
                    <a:lnTo>
                      <a:pt x="939393" y="439597"/>
                    </a:lnTo>
                    <a:lnTo>
                      <a:pt x="939393" y="438073"/>
                    </a:lnTo>
                    <a:lnTo>
                      <a:pt x="937869" y="438073"/>
                    </a:lnTo>
                    <a:lnTo>
                      <a:pt x="937869" y="436549"/>
                    </a:lnTo>
                    <a:lnTo>
                      <a:pt x="933297" y="436549"/>
                    </a:lnTo>
                    <a:lnTo>
                      <a:pt x="933297" y="435025"/>
                    </a:lnTo>
                    <a:lnTo>
                      <a:pt x="925677" y="435025"/>
                    </a:lnTo>
                    <a:lnTo>
                      <a:pt x="925677" y="436549"/>
                    </a:lnTo>
                    <a:lnTo>
                      <a:pt x="921105" y="436549"/>
                    </a:lnTo>
                    <a:lnTo>
                      <a:pt x="921105" y="438073"/>
                    </a:lnTo>
                    <a:lnTo>
                      <a:pt x="918057" y="438073"/>
                    </a:lnTo>
                    <a:lnTo>
                      <a:pt x="918057" y="439597"/>
                    </a:lnTo>
                    <a:lnTo>
                      <a:pt x="916533" y="439597"/>
                    </a:lnTo>
                    <a:lnTo>
                      <a:pt x="916533" y="441121"/>
                    </a:lnTo>
                    <a:lnTo>
                      <a:pt x="915009" y="441121"/>
                    </a:lnTo>
                    <a:lnTo>
                      <a:pt x="915009" y="442645"/>
                    </a:lnTo>
                    <a:lnTo>
                      <a:pt x="913485" y="442645"/>
                    </a:lnTo>
                    <a:lnTo>
                      <a:pt x="913485" y="445693"/>
                    </a:lnTo>
                    <a:lnTo>
                      <a:pt x="911961" y="445693"/>
                    </a:lnTo>
                    <a:lnTo>
                      <a:pt x="911961" y="453313"/>
                    </a:lnTo>
                    <a:lnTo>
                      <a:pt x="910437" y="453313"/>
                    </a:lnTo>
                    <a:lnTo>
                      <a:pt x="910437" y="456361"/>
                    </a:lnTo>
                    <a:lnTo>
                      <a:pt x="911961" y="456361"/>
                    </a:lnTo>
                    <a:lnTo>
                      <a:pt x="911961" y="462457"/>
                    </a:lnTo>
                    <a:lnTo>
                      <a:pt x="913485" y="462457"/>
                    </a:lnTo>
                    <a:lnTo>
                      <a:pt x="913485" y="465505"/>
                    </a:lnTo>
                    <a:lnTo>
                      <a:pt x="915009" y="465505"/>
                    </a:lnTo>
                    <a:lnTo>
                      <a:pt x="915009" y="467029"/>
                    </a:lnTo>
                    <a:lnTo>
                      <a:pt x="916533" y="468553"/>
                    </a:lnTo>
                    <a:lnTo>
                      <a:pt x="918057" y="468553"/>
                    </a:lnTo>
                    <a:lnTo>
                      <a:pt x="918057" y="470077"/>
                    </a:lnTo>
                    <a:lnTo>
                      <a:pt x="919581" y="470077"/>
                    </a:lnTo>
                    <a:lnTo>
                      <a:pt x="919581" y="471601"/>
                    </a:lnTo>
                    <a:lnTo>
                      <a:pt x="924153" y="471601"/>
                    </a:lnTo>
                    <a:lnTo>
                      <a:pt x="924153" y="473125"/>
                    </a:lnTo>
                    <a:lnTo>
                      <a:pt x="934821" y="473125"/>
                    </a:lnTo>
                    <a:lnTo>
                      <a:pt x="936345" y="471601"/>
                    </a:lnTo>
                    <a:lnTo>
                      <a:pt x="939393" y="471601"/>
                    </a:lnTo>
                    <a:lnTo>
                      <a:pt x="939393" y="470077"/>
                    </a:lnTo>
                    <a:lnTo>
                      <a:pt x="942441" y="470077"/>
                    </a:lnTo>
                    <a:lnTo>
                      <a:pt x="942441" y="468553"/>
                    </a:lnTo>
                    <a:lnTo>
                      <a:pt x="943965" y="468553"/>
                    </a:lnTo>
                    <a:lnTo>
                      <a:pt x="943965" y="467029"/>
                    </a:lnTo>
                    <a:lnTo>
                      <a:pt x="945489" y="467029"/>
                    </a:lnTo>
                    <a:lnTo>
                      <a:pt x="945489" y="453313"/>
                    </a:lnTo>
                    <a:close/>
                  </a:path>
                  <a:path w="1734184" h="897889">
                    <a:moveTo>
                      <a:pt x="972908" y="441121"/>
                    </a:moveTo>
                    <a:lnTo>
                      <a:pt x="971397" y="441121"/>
                    </a:lnTo>
                    <a:lnTo>
                      <a:pt x="971397" y="439597"/>
                    </a:lnTo>
                    <a:lnTo>
                      <a:pt x="969873" y="439597"/>
                    </a:lnTo>
                    <a:lnTo>
                      <a:pt x="969873" y="438073"/>
                    </a:lnTo>
                    <a:lnTo>
                      <a:pt x="968349" y="438073"/>
                    </a:lnTo>
                    <a:lnTo>
                      <a:pt x="968349" y="436549"/>
                    </a:lnTo>
                    <a:lnTo>
                      <a:pt x="956157" y="436549"/>
                    </a:lnTo>
                    <a:lnTo>
                      <a:pt x="956157" y="438073"/>
                    </a:lnTo>
                    <a:lnTo>
                      <a:pt x="954633" y="438073"/>
                    </a:lnTo>
                    <a:lnTo>
                      <a:pt x="953109" y="439597"/>
                    </a:lnTo>
                    <a:lnTo>
                      <a:pt x="953109" y="441121"/>
                    </a:lnTo>
                    <a:lnTo>
                      <a:pt x="951585" y="441121"/>
                    </a:lnTo>
                    <a:lnTo>
                      <a:pt x="951585" y="444169"/>
                    </a:lnTo>
                    <a:lnTo>
                      <a:pt x="950061" y="444169"/>
                    </a:lnTo>
                    <a:lnTo>
                      <a:pt x="950061" y="447217"/>
                    </a:lnTo>
                    <a:lnTo>
                      <a:pt x="954633" y="447217"/>
                    </a:lnTo>
                    <a:lnTo>
                      <a:pt x="954633" y="444169"/>
                    </a:lnTo>
                    <a:lnTo>
                      <a:pt x="956157" y="444169"/>
                    </a:lnTo>
                    <a:lnTo>
                      <a:pt x="956157" y="441121"/>
                    </a:lnTo>
                    <a:lnTo>
                      <a:pt x="959205" y="441121"/>
                    </a:lnTo>
                    <a:lnTo>
                      <a:pt x="959205" y="439597"/>
                    </a:lnTo>
                    <a:lnTo>
                      <a:pt x="965301" y="439597"/>
                    </a:lnTo>
                    <a:lnTo>
                      <a:pt x="965301" y="441121"/>
                    </a:lnTo>
                    <a:lnTo>
                      <a:pt x="966825" y="441121"/>
                    </a:lnTo>
                    <a:lnTo>
                      <a:pt x="966825" y="442645"/>
                    </a:lnTo>
                    <a:lnTo>
                      <a:pt x="968349" y="442645"/>
                    </a:lnTo>
                    <a:lnTo>
                      <a:pt x="968349" y="450265"/>
                    </a:lnTo>
                    <a:lnTo>
                      <a:pt x="966825" y="450265"/>
                    </a:lnTo>
                    <a:lnTo>
                      <a:pt x="966825" y="451789"/>
                    </a:lnTo>
                    <a:lnTo>
                      <a:pt x="965301" y="451789"/>
                    </a:lnTo>
                    <a:lnTo>
                      <a:pt x="965301" y="453313"/>
                    </a:lnTo>
                    <a:lnTo>
                      <a:pt x="963777" y="453313"/>
                    </a:lnTo>
                    <a:lnTo>
                      <a:pt x="963777" y="454837"/>
                    </a:lnTo>
                    <a:lnTo>
                      <a:pt x="962253" y="454837"/>
                    </a:lnTo>
                    <a:lnTo>
                      <a:pt x="962253" y="456361"/>
                    </a:lnTo>
                    <a:lnTo>
                      <a:pt x="960729" y="456361"/>
                    </a:lnTo>
                    <a:lnTo>
                      <a:pt x="960729" y="457885"/>
                    </a:lnTo>
                    <a:lnTo>
                      <a:pt x="959205" y="457885"/>
                    </a:lnTo>
                    <a:lnTo>
                      <a:pt x="959205" y="459409"/>
                    </a:lnTo>
                    <a:lnTo>
                      <a:pt x="957681" y="459409"/>
                    </a:lnTo>
                    <a:lnTo>
                      <a:pt x="957681" y="460933"/>
                    </a:lnTo>
                    <a:lnTo>
                      <a:pt x="956157" y="460933"/>
                    </a:lnTo>
                    <a:lnTo>
                      <a:pt x="956157" y="462457"/>
                    </a:lnTo>
                    <a:lnTo>
                      <a:pt x="954633" y="462457"/>
                    </a:lnTo>
                    <a:lnTo>
                      <a:pt x="954633" y="463981"/>
                    </a:lnTo>
                    <a:lnTo>
                      <a:pt x="953109" y="463981"/>
                    </a:lnTo>
                    <a:lnTo>
                      <a:pt x="953109" y="465505"/>
                    </a:lnTo>
                    <a:lnTo>
                      <a:pt x="951585" y="465505"/>
                    </a:lnTo>
                    <a:lnTo>
                      <a:pt x="951585" y="467029"/>
                    </a:lnTo>
                    <a:lnTo>
                      <a:pt x="950061" y="467029"/>
                    </a:lnTo>
                    <a:lnTo>
                      <a:pt x="950061" y="473125"/>
                    </a:lnTo>
                    <a:lnTo>
                      <a:pt x="972908" y="473125"/>
                    </a:lnTo>
                    <a:lnTo>
                      <a:pt x="972908" y="468553"/>
                    </a:lnTo>
                    <a:lnTo>
                      <a:pt x="956157" y="468553"/>
                    </a:lnTo>
                    <a:lnTo>
                      <a:pt x="956157" y="467029"/>
                    </a:lnTo>
                    <a:lnTo>
                      <a:pt x="957681" y="467029"/>
                    </a:lnTo>
                    <a:lnTo>
                      <a:pt x="957681" y="465505"/>
                    </a:lnTo>
                    <a:lnTo>
                      <a:pt x="959205" y="465505"/>
                    </a:lnTo>
                    <a:lnTo>
                      <a:pt x="959205" y="463981"/>
                    </a:lnTo>
                    <a:lnTo>
                      <a:pt x="960729" y="463981"/>
                    </a:lnTo>
                    <a:lnTo>
                      <a:pt x="960729" y="462457"/>
                    </a:lnTo>
                    <a:lnTo>
                      <a:pt x="962253" y="462457"/>
                    </a:lnTo>
                    <a:lnTo>
                      <a:pt x="962253" y="460933"/>
                    </a:lnTo>
                    <a:lnTo>
                      <a:pt x="963777" y="460933"/>
                    </a:lnTo>
                    <a:lnTo>
                      <a:pt x="963777" y="459409"/>
                    </a:lnTo>
                    <a:lnTo>
                      <a:pt x="965301" y="459409"/>
                    </a:lnTo>
                    <a:lnTo>
                      <a:pt x="965301" y="457885"/>
                    </a:lnTo>
                    <a:lnTo>
                      <a:pt x="966825" y="457885"/>
                    </a:lnTo>
                    <a:lnTo>
                      <a:pt x="966825" y="456361"/>
                    </a:lnTo>
                    <a:lnTo>
                      <a:pt x="968349" y="456361"/>
                    </a:lnTo>
                    <a:lnTo>
                      <a:pt x="968349" y="454837"/>
                    </a:lnTo>
                    <a:lnTo>
                      <a:pt x="969873" y="454837"/>
                    </a:lnTo>
                    <a:lnTo>
                      <a:pt x="969873" y="453313"/>
                    </a:lnTo>
                    <a:lnTo>
                      <a:pt x="971397" y="453313"/>
                    </a:lnTo>
                    <a:lnTo>
                      <a:pt x="971397" y="451789"/>
                    </a:lnTo>
                    <a:lnTo>
                      <a:pt x="972908" y="451789"/>
                    </a:lnTo>
                    <a:lnTo>
                      <a:pt x="972908" y="441121"/>
                    </a:lnTo>
                    <a:close/>
                  </a:path>
                  <a:path w="1734184" h="897889">
                    <a:moveTo>
                      <a:pt x="1003388" y="447217"/>
                    </a:moveTo>
                    <a:lnTo>
                      <a:pt x="1001864" y="444169"/>
                    </a:lnTo>
                    <a:lnTo>
                      <a:pt x="1001864" y="441121"/>
                    </a:lnTo>
                    <a:lnTo>
                      <a:pt x="1000340" y="438073"/>
                    </a:lnTo>
                    <a:lnTo>
                      <a:pt x="1000340" y="435025"/>
                    </a:lnTo>
                    <a:lnTo>
                      <a:pt x="997292" y="428929"/>
                    </a:lnTo>
                    <a:lnTo>
                      <a:pt x="997292" y="456361"/>
                    </a:lnTo>
                    <a:lnTo>
                      <a:pt x="995768" y="459409"/>
                    </a:lnTo>
                    <a:lnTo>
                      <a:pt x="995768" y="467029"/>
                    </a:lnTo>
                    <a:lnTo>
                      <a:pt x="994244" y="470077"/>
                    </a:lnTo>
                    <a:lnTo>
                      <a:pt x="994244" y="471601"/>
                    </a:lnTo>
                    <a:lnTo>
                      <a:pt x="992720" y="474649"/>
                    </a:lnTo>
                    <a:lnTo>
                      <a:pt x="992720" y="477697"/>
                    </a:lnTo>
                    <a:lnTo>
                      <a:pt x="991196" y="479209"/>
                    </a:lnTo>
                    <a:lnTo>
                      <a:pt x="989672" y="482257"/>
                    </a:lnTo>
                    <a:lnTo>
                      <a:pt x="988148" y="483781"/>
                    </a:lnTo>
                    <a:lnTo>
                      <a:pt x="986624" y="486829"/>
                    </a:lnTo>
                    <a:lnTo>
                      <a:pt x="985100" y="488353"/>
                    </a:lnTo>
                    <a:lnTo>
                      <a:pt x="983576" y="491401"/>
                    </a:lnTo>
                    <a:lnTo>
                      <a:pt x="972908" y="502069"/>
                    </a:lnTo>
                    <a:lnTo>
                      <a:pt x="969873" y="503593"/>
                    </a:lnTo>
                    <a:lnTo>
                      <a:pt x="968349" y="503593"/>
                    </a:lnTo>
                    <a:lnTo>
                      <a:pt x="962253" y="506641"/>
                    </a:lnTo>
                    <a:lnTo>
                      <a:pt x="960729" y="508165"/>
                    </a:lnTo>
                    <a:lnTo>
                      <a:pt x="957681" y="508165"/>
                    </a:lnTo>
                    <a:lnTo>
                      <a:pt x="954633" y="509689"/>
                    </a:lnTo>
                    <a:lnTo>
                      <a:pt x="950061" y="509689"/>
                    </a:lnTo>
                    <a:lnTo>
                      <a:pt x="947013" y="511213"/>
                    </a:lnTo>
                    <a:lnTo>
                      <a:pt x="940917" y="511213"/>
                    </a:lnTo>
                    <a:lnTo>
                      <a:pt x="936345" y="511213"/>
                    </a:lnTo>
                    <a:lnTo>
                      <a:pt x="933297" y="509689"/>
                    </a:lnTo>
                    <a:lnTo>
                      <a:pt x="927201" y="509689"/>
                    </a:lnTo>
                    <a:lnTo>
                      <a:pt x="925677" y="508165"/>
                    </a:lnTo>
                    <a:lnTo>
                      <a:pt x="922629" y="508165"/>
                    </a:lnTo>
                    <a:lnTo>
                      <a:pt x="919581" y="506641"/>
                    </a:lnTo>
                    <a:lnTo>
                      <a:pt x="918057" y="505117"/>
                    </a:lnTo>
                    <a:lnTo>
                      <a:pt x="915009" y="503593"/>
                    </a:lnTo>
                    <a:lnTo>
                      <a:pt x="913485" y="503593"/>
                    </a:lnTo>
                    <a:lnTo>
                      <a:pt x="910437" y="502069"/>
                    </a:lnTo>
                    <a:lnTo>
                      <a:pt x="899769" y="491401"/>
                    </a:lnTo>
                    <a:lnTo>
                      <a:pt x="898258" y="488353"/>
                    </a:lnTo>
                    <a:lnTo>
                      <a:pt x="896721" y="486829"/>
                    </a:lnTo>
                    <a:lnTo>
                      <a:pt x="895210" y="483781"/>
                    </a:lnTo>
                    <a:lnTo>
                      <a:pt x="893686" y="482257"/>
                    </a:lnTo>
                    <a:lnTo>
                      <a:pt x="892162" y="479209"/>
                    </a:lnTo>
                    <a:lnTo>
                      <a:pt x="890638" y="477697"/>
                    </a:lnTo>
                    <a:lnTo>
                      <a:pt x="890638" y="474649"/>
                    </a:lnTo>
                    <a:lnTo>
                      <a:pt x="889114" y="471601"/>
                    </a:lnTo>
                    <a:lnTo>
                      <a:pt x="889114" y="470077"/>
                    </a:lnTo>
                    <a:lnTo>
                      <a:pt x="887590" y="467029"/>
                    </a:lnTo>
                    <a:lnTo>
                      <a:pt x="887590" y="460933"/>
                    </a:lnTo>
                    <a:lnTo>
                      <a:pt x="886066" y="459409"/>
                    </a:lnTo>
                    <a:lnTo>
                      <a:pt x="886066" y="456361"/>
                    </a:lnTo>
                    <a:lnTo>
                      <a:pt x="886066" y="453313"/>
                    </a:lnTo>
                    <a:lnTo>
                      <a:pt x="887590" y="450265"/>
                    </a:lnTo>
                    <a:lnTo>
                      <a:pt x="887590" y="444169"/>
                    </a:lnTo>
                    <a:lnTo>
                      <a:pt x="889114" y="442645"/>
                    </a:lnTo>
                    <a:lnTo>
                      <a:pt x="889114" y="439597"/>
                    </a:lnTo>
                    <a:lnTo>
                      <a:pt x="890638" y="436549"/>
                    </a:lnTo>
                    <a:lnTo>
                      <a:pt x="890638" y="435025"/>
                    </a:lnTo>
                    <a:lnTo>
                      <a:pt x="892162" y="431977"/>
                    </a:lnTo>
                    <a:lnTo>
                      <a:pt x="893686" y="430453"/>
                    </a:lnTo>
                    <a:lnTo>
                      <a:pt x="895210" y="427405"/>
                    </a:lnTo>
                    <a:lnTo>
                      <a:pt x="896721" y="425881"/>
                    </a:lnTo>
                    <a:lnTo>
                      <a:pt x="898258" y="422833"/>
                    </a:lnTo>
                    <a:lnTo>
                      <a:pt x="899769" y="421309"/>
                    </a:lnTo>
                    <a:lnTo>
                      <a:pt x="901293" y="418261"/>
                    </a:lnTo>
                    <a:lnTo>
                      <a:pt x="904341" y="415213"/>
                    </a:lnTo>
                    <a:lnTo>
                      <a:pt x="907389" y="413689"/>
                    </a:lnTo>
                    <a:lnTo>
                      <a:pt x="910437" y="410641"/>
                    </a:lnTo>
                    <a:lnTo>
                      <a:pt x="913485" y="409117"/>
                    </a:lnTo>
                    <a:lnTo>
                      <a:pt x="915009" y="407593"/>
                    </a:lnTo>
                    <a:lnTo>
                      <a:pt x="918057" y="406069"/>
                    </a:lnTo>
                    <a:lnTo>
                      <a:pt x="919581" y="404558"/>
                    </a:lnTo>
                    <a:lnTo>
                      <a:pt x="922629" y="404558"/>
                    </a:lnTo>
                    <a:lnTo>
                      <a:pt x="925677" y="403034"/>
                    </a:lnTo>
                    <a:lnTo>
                      <a:pt x="927201" y="403034"/>
                    </a:lnTo>
                    <a:lnTo>
                      <a:pt x="930249" y="401510"/>
                    </a:lnTo>
                    <a:lnTo>
                      <a:pt x="940917" y="401510"/>
                    </a:lnTo>
                    <a:lnTo>
                      <a:pt x="953109" y="401510"/>
                    </a:lnTo>
                    <a:lnTo>
                      <a:pt x="954633" y="403034"/>
                    </a:lnTo>
                    <a:lnTo>
                      <a:pt x="957681" y="403034"/>
                    </a:lnTo>
                    <a:lnTo>
                      <a:pt x="960729" y="404558"/>
                    </a:lnTo>
                    <a:lnTo>
                      <a:pt x="962253" y="404558"/>
                    </a:lnTo>
                    <a:lnTo>
                      <a:pt x="968349" y="407593"/>
                    </a:lnTo>
                    <a:lnTo>
                      <a:pt x="969873" y="409117"/>
                    </a:lnTo>
                    <a:lnTo>
                      <a:pt x="972908" y="410641"/>
                    </a:lnTo>
                    <a:lnTo>
                      <a:pt x="975956" y="413689"/>
                    </a:lnTo>
                    <a:lnTo>
                      <a:pt x="979004" y="415213"/>
                    </a:lnTo>
                    <a:lnTo>
                      <a:pt x="982052" y="418261"/>
                    </a:lnTo>
                    <a:lnTo>
                      <a:pt x="983576" y="421309"/>
                    </a:lnTo>
                    <a:lnTo>
                      <a:pt x="985100" y="422833"/>
                    </a:lnTo>
                    <a:lnTo>
                      <a:pt x="986624" y="425881"/>
                    </a:lnTo>
                    <a:lnTo>
                      <a:pt x="988148" y="427405"/>
                    </a:lnTo>
                    <a:lnTo>
                      <a:pt x="989672" y="430453"/>
                    </a:lnTo>
                    <a:lnTo>
                      <a:pt x="991196" y="431977"/>
                    </a:lnTo>
                    <a:lnTo>
                      <a:pt x="992720" y="435025"/>
                    </a:lnTo>
                    <a:lnTo>
                      <a:pt x="992720" y="436549"/>
                    </a:lnTo>
                    <a:lnTo>
                      <a:pt x="994244" y="439597"/>
                    </a:lnTo>
                    <a:lnTo>
                      <a:pt x="994244" y="442645"/>
                    </a:lnTo>
                    <a:lnTo>
                      <a:pt x="995768" y="444169"/>
                    </a:lnTo>
                    <a:lnTo>
                      <a:pt x="995768" y="453313"/>
                    </a:lnTo>
                    <a:lnTo>
                      <a:pt x="997292" y="456361"/>
                    </a:lnTo>
                    <a:lnTo>
                      <a:pt x="997292" y="428929"/>
                    </a:lnTo>
                    <a:lnTo>
                      <a:pt x="995768" y="425881"/>
                    </a:lnTo>
                    <a:lnTo>
                      <a:pt x="994244" y="424357"/>
                    </a:lnTo>
                    <a:lnTo>
                      <a:pt x="991196" y="418261"/>
                    </a:lnTo>
                    <a:lnTo>
                      <a:pt x="979004" y="406069"/>
                    </a:lnTo>
                    <a:lnTo>
                      <a:pt x="972908" y="403034"/>
                    </a:lnTo>
                    <a:lnTo>
                      <a:pt x="971397" y="401510"/>
                    </a:lnTo>
                    <a:lnTo>
                      <a:pt x="965301" y="398462"/>
                    </a:lnTo>
                    <a:lnTo>
                      <a:pt x="962253" y="398462"/>
                    </a:lnTo>
                    <a:lnTo>
                      <a:pt x="959205" y="396938"/>
                    </a:lnTo>
                    <a:lnTo>
                      <a:pt x="957681" y="395414"/>
                    </a:lnTo>
                    <a:lnTo>
                      <a:pt x="951585" y="395414"/>
                    </a:lnTo>
                    <a:lnTo>
                      <a:pt x="948537" y="393890"/>
                    </a:lnTo>
                    <a:lnTo>
                      <a:pt x="940917" y="393890"/>
                    </a:lnTo>
                    <a:lnTo>
                      <a:pt x="934821" y="393890"/>
                    </a:lnTo>
                    <a:lnTo>
                      <a:pt x="931773" y="395414"/>
                    </a:lnTo>
                    <a:lnTo>
                      <a:pt x="925677" y="395414"/>
                    </a:lnTo>
                    <a:lnTo>
                      <a:pt x="922629" y="396938"/>
                    </a:lnTo>
                    <a:lnTo>
                      <a:pt x="921105" y="398462"/>
                    </a:lnTo>
                    <a:lnTo>
                      <a:pt x="918057" y="398462"/>
                    </a:lnTo>
                    <a:lnTo>
                      <a:pt x="908913" y="403034"/>
                    </a:lnTo>
                    <a:lnTo>
                      <a:pt x="907389" y="404558"/>
                    </a:lnTo>
                    <a:lnTo>
                      <a:pt x="904341" y="406069"/>
                    </a:lnTo>
                    <a:lnTo>
                      <a:pt x="898258" y="412165"/>
                    </a:lnTo>
                    <a:lnTo>
                      <a:pt x="895210" y="413689"/>
                    </a:lnTo>
                    <a:lnTo>
                      <a:pt x="893686" y="416737"/>
                    </a:lnTo>
                    <a:lnTo>
                      <a:pt x="892162" y="418261"/>
                    </a:lnTo>
                    <a:lnTo>
                      <a:pt x="889114" y="424357"/>
                    </a:lnTo>
                    <a:lnTo>
                      <a:pt x="887590" y="425881"/>
                    </a:lnTo>
                    <a:lnTo>
                      <a:pt x="886066" y="428929"/>
                    </a:lnTo>
                    <a:lnTo>
                      <a:pt x="883780" y="431977"/>
                    </a:lnTo>
                    <a:lnTo>
                      <a:pt x="882256" y="435025"/>
                    </a:lnTo>
                    <a:lnTo>
                      <a:pt x="882256" y="438073"/>
                    </a:lnTo>
                    <a:lnTo>
                      <a:pt x="880732" y="441121"/>
                    </a:lnTo>
                    <a:lnTo>
                      <a:pt x="880732" y="444169"/>
                    </a:lnTo>
                    <a:lnTo>
                      <a:pt x="879208" y="447217"/>
                    </a:lnTo>
                    <a:lnTo>
                      <a:pt x="879208" y="448741"/>
                    </a:lnTo>
                    <a:lnTo>
                      <a:pt x="665124" y="448741"/>
                    </a:lnTo>
                    <a:lnTo>
                      <a:pt x="662076" y="448741"/>
                    </a:lnTo>
                    <a:lnTo>
                      <a:pt x="660552" y="448741"/>
                    </a:lnTo>
                    <a:lnTo>
                      <a:pt x="657504" y="448741"/>
                    </a:lnTo>
                    <a:lnTo>
                      <a:pt x="654456" y="447217"/>
                    </a:lnTo>
                    <a:lnTo>
                      <a:pt x="652932" y="445693"/>
                    </a:lnTo>
                    <a:lnTo>
                      <a:pt x="651408" y="445693"/>
                    </a:lnTo>
                    <a:lnTo>
                      <a:pt x="646836" y="441121"/>
                    </a:lnTo>
                    <a:lnTo>
                      <a:pt x="646836" y="439597"/>
                    </a:lnTo>
                    <a:lnTo>
                      <a:pt x="645312" y="438073"/>
                    </a:lnTo>
                    <a:lnTo>
                      <a:pt x="645312" y="436549"/>
                    </a:lnTo>
                    <a:lnTo>
                      <a:pt x="643788" y="435025"/>
                    </a:lnTo>
                    <a:lnTo>
                      <a:pt x="643788" y="424357"/>
                    </a:lnTo>
                    <a:lnTo>
                      <a:pt x="645312" y="422833"/>
                    </a:lnTo>
                    <a:lnTo>
                      <a:pt x="645312" y="421309"/>
                    </a:lnTo>
                    <a:lnTo>
                      <a:pt x="648360" y="418261"/>
                    </a:lnTo>
                    <a:lnTo>
                      <a:pt x="648360" y="416737"/>
                    </a:lnTo>
                    <a:lnTo>
                      <a:pt x="651408" y="413689"/>
                    </a:lnTo>
                    <a:lnTo>
                      <a:pt x="652932" y="413689"/>
                    </a:lnTo>
                    <a:lnTo>
                      <a:pt x="654456" y="412165"/>
                    </a:lnTo>
                    <a:lnTo>
                      <a:pt x="657504" y="412165"/>
                    </a:lnTo>
                    <a:lnTo>
                      <a:pt x="659028" y="410641"/>
                    </a:lnTo>
                    <a:lnTo>
                      <a:pt x="660552" y="410641"/>
                    </a:lnTo>
                    <a:lnTo>
                      <a:pt x="665124" y="410641"/>
                    </a:lnTo>
                    <a:lnTo>
                      <a:pt x="665124" y="403034"/>
                    </a:lnTo>
                    <a:lnTo>
                      <a:pt x="660552" y="403034"/>
                    </a:lnTo>
                    <a:lnTo>
                      <a:pt x="655980" y="403034"/>
                    </a:lnTo>
                    <a:lnTo>
                      <a:pt x="652932" y="399986"/>
                    </a:lnTo>
                    <a:lnTo>
                      <a:pt x="651408" y="399986"/>
                    </a:lnTo>
                    <a:lnTo>
                      <a:pt x="645312" y="393890"/>
                    </a:lnTo>
                    <a:lnTo>
                      <a:pt x="645312" y="392366"/>
                    </a:lnTo>
                    <a:lnTo>
                      <a:pt x="643788" y="390842"/>
                    </a:lnTo>
                    <a:lnTo>
                      <a:pt x="643788" y="378650"/>
                    </a:lnTo>
                    <a:lnTo>
                      <a:pt x="645312" y="377126"/>
                    </a:lnTo>
                    <a:lnTo>
                      <a:pt x="645312" y="375602"/>
                    </a:lnTo>
                    <a:lnTo>
                      <a:pt x="646836" y="374078"/>
                    </a:lnTo>
                    <a:lnTo>
                      <a:pt x="646836" y="372554"/>
                    </a:lnTo>
                    <a:lnTo>
                      <a:pt x="651408" y="367982"/>
                    </a:lnTo>
                    <a:lnTo>
                      <a:pt x="652932" y="367982"/>
                    </a:lnTo>
                    <a:lnTo>
                      <a:pt x="654456" y="366458"/>
                    </a:lnTo>
                    <a:lnTo>
                      <a:pt x="655980" y="366458"/>
                    </a:lnTo>
                    <a:lnTo>
                      <a:pt x="659028" y="364934"/>
                    </a:lnTo>
                    <a:lnTo>
                      <a:pt x="665124" y="364934"/>
                    </a:lnTo>
                    <a:lnTo>
                      <a:pt x="665124" y="357314"/>
                    </a:lnTo>
                    <a:lnTo>
                      <a:pt x="659028" y="357314"/>
                    </a:lnTo>
                    <a:lnTo>
                      <a:pt x="655980" y="358838"/>
                    </a:lnTo>
                    <a:lnTo>
                      <a:pt x="654456" y="358838"/>
                    </a:lnTo>
                    <a:lnTo>
                      <a:pt x="651408" y="360362"/>
                    </a:lnTo>
                    <a:lnTo>
                      <a:pt x="649884" y="361886"/>
                    </a:lnTo>
                    <a:lnTo>
                      <a:pt x="646836" y="363410"/>
                    </a:lnTo>
                    <a:lnTo>
                      <a:pt x="642264" y="367982"/>
                    </a:lnTo>
                    <a:lnTo>
                      <a:pt x="640740" y="371030"/>
                    </a:lnTo>
                    <a:lnTo>
                      <a:pt x="637692" y="374078"/>
                    </a:lnTo>
                    <a:lnTo>
                      <a:pt x="637692" y="378650"/>
                    </a:lnTo>
                    <a:lnTo>
                      <a:pt x="636168" y="381698"/>
                    </a:lnTo>
                    <a:lnTo>
                      <a:pt x="636168" y="389318"/>
                    </a:lnTo>
                    <a:lnTo>
                      <a:pt x="637692" y="390842"/>
                    </a:lnTo>
                    <a:lnTo>
                      <a:pt x="637692" y="393890"/>
                    </a:lnTo>
                    <a:lnTo>
                      <a:pt x="640740" y="396938"/>
                    </a:lnTo>
                    <a:lnTo>
                      <a:pt x="642264" y="399986"/>
                    </a:lnTo>
                    <a:lnTo>
                      <a:pt x="646836" y="404558"/>
                    </a:lnTo>
                    <a:lnTo>
                      <a:pt x="649884" y="406069"/>
                    </a:lnTo>
                    <a:lnTo>
                      <a:pt x="650646" y="406831"/>
                    </a:lnTo>
                    <a:lnTo>
                      <a:pt x="649884" y="407593"/>
                    </a:lnTo>
                    <a:lnTo>
                      <a:pt x="646836" y="409117"/>
                    </a:lnTo>
                    <a:lnTo>
                      <a:pt x="642264" y="413689"/>
                    </a:lnTo>
                    <a:lnTo>
                      <a:pt x="640740" y="416737"/>
                    </a:lnTo>
                    <a:lnTo>
                      <a:pt x="639216" y="418261"/>
                    </a:lnTo>
                    <a:lnTo>
                      <a:pt x="639216" y="419785"/>
                    </a:lnTo>
                    <a:lnTo>
                      <a:pt x="637692" y="422833"/>
                    </a:lnTo>
                    <a:lnTo>
                      <a:pt x="637692" y="427405"/>
                    </a:lnTo>
                    <a:lnTo>
                      <a:pt x="636168" y="428929"/>
                    </a:lnTo>
                    <a:lnTo>
                      <a:pt x="637692" y="431977"/>
                    </a:lnTo>
                    <a:lnTo>
                      <a:pt x="637692" y="439597"/>
                    </a:lnTo>
                    <a:lnTo>
                      <a:pt x="640740" y="442645"/>
                    </a:lnTo>
                    <a:lnTo>
                      <a:pt x="642264" y="445693"/>
                    </a:lnTo>
                    <a:lnTo>
                      <a:pt x="646836" y="450265"/>
                    </a:lnTo>
                    <a:lnTo>
                      <a:pt x="649884" y="451789"/>
                    </a:lnTo>
                    <a:lnTo>
                      <a:pt x="650646" y="452551"/>
                    </a:lnTo>
                    <a:lnTo>
                      <a:pt x="649884" y="453313"/>
                    </a:lnTo>
                    <a:lnTo>
                      <a:pt x="646836" y="454837"/>
                    </a:lnTo>
                    <a:lnTo>
                      <a:pt x="642264" y="459409"/>
                    </a:lnTo>
                    <a:lnTo>
                      <a:pt x="640740" y="462457"/>
                    </a:lnTo>
                    <a:lnTo>
                      <a:pt x="639216" y="463981"/>
                    </a:lnTo>
                    <a:lnTo>
                      <a:pt x="639216" y="467029"/>
                    </a:lnTo>
                    <a:lnTo>
                      <a:pt x="637692" y="468553"/>
                    </a:lnTo>
                    <a:lnTo>
                      <a:pt x="637692" y="473125"/>
                    </a:lnTo>
                    <a:lnTo>
                      <a:pt x="636168" y="476173"/>
                    </a:lnTo>
                    <a:lnTo>
                      <a:pt x="637692" y="477697"/>
                    </a:lnTo>
                    <a:lnTo>
                      <a:pt x="637692" y="485305"/>
                    </a:lnTo>
                    <a:lnTo>
                      <a:pt x="639216" y="486829"/>
                    </a:lnTo>
                    <a:lnTo>
                      <a:pt x="640740" y="489877"/>
                    </a:lnTo>
                    <a:lnTo>
                      <a:pt x="646836" y="495973"/>
                    </a:lnTo>
                    <a:lnTo>
                      <a:pt x="649884" y="497497"/>
                    </a:lnTo>
                    <a:lnTo>
                      <a:pt x="650646" y="498259"/>
                    </a:lnTo>
                    <a:lnTo>
                      <a:pt x="648360" y="500545"/>
                    </a:lnTo>
                    <a:lnTo>
                      <a:pt x="645312" y="502069"/>
                    </a:lnTo>
                    <a:lnTo>
                      <a:pt x="642264" y="505117"/>
                    </a:lnTo>
                    <a:lnTo>
                      <a:pt x="640740" y="508165"/>
                    </a:lnTo>
                    <a:lnTo>
                      <a:pt x="639216" y="509689"/>
                    </a:lnTo>
                    <a:lnTo>
                      <a:pt x="639216" y="511213"/>
                    </a:lnTo>
                    <a:lnTo>
                      <a:pt x="637692" y="514261"/>
                    </a:lnTo>
                    <a:lnTo>
                      <a:pt x="637692" y="527977"/>
                    </a:lnTo>
                    <a:lnTo>
                      <a:pt x="639216" y="531025"/>
                    </a:lnTo>
                    <a:lnTo>
                      <a:pt x="639216" y="532549"/>
                    </a:lnTo>
                    <a:lnTo>
                      <a:pt x="640740" y="534073"/>
                    </a:lnTo>
                    <a:lnTo>
                      <a:pt x="642264" y="537121"/>
                    </a:lnTo>
                    <a:lnTo>
                      <a:pt x="646836" y="541693"/>
                    </a:lnTo>
                    <a:lnTo>
                      <a:pt x="649884" y="543217"/>
                    </a:lnTo>
                    <a:lnTo>
                      <a:pt x="651408" y="544741"/>
                    </a:lnTo>
                    <a:lnTo>
                      <a:pt x="654456" y="546265"/>
                    </a:lnTo>
                    <a:lnTo>
                      <a:pt x="657504" y="546265"/>
                    </a:lnTo>
                    <a:lnTo>
                      <a:pt x="660552" y="547789"/>
                    </a:lnTo>
                    <a:lnTo>
                      <a:pt x="662076" y="540169"/>
                    </a:lnTo>
                    <a:lnTo>
                      <a:pt x="657504" y="540169"/>
                    </a:lnTo>
                    <a:lnTo>
                      <a:pt x="654456" y="538645"/>
                    </a:lnTo>
                    <a:lnTo>
                      <a:pt x="652932" y="537121"/>
                    </a:lnTo>
                    <a:lnTo>
                      <a:pt x="651408" y="537121"/>
                    </a:lnTo>
                    <a:lnTo>
                      <a:pt x="646836" y="532549"/>
                    </a:lnTo>
                    <a:lnTo>
                      <a:pt x="646836" y="531025"/>
                    </a:lnTo>
                    <a:lnTo>
                      <a:pt x="645312" y="529501"/>
                    </a:lnTo>
                    <a:lnTo>
                      <a:pt x="645312" y="527977"/>
                    </a:lnTo>
                    <a:lnTo>
                      <a:pt x="643788" y="526453"/>
                    </a:lnTo>
                    <a:lnTo>
                      <a:pt x="643788" y="517309"/>
                    </a:lnTo>
                    <a:lnTo>
                      <a:pt x="645312" y="515785"/>
                    </a:lnTo>
                    <a:lnTo>
                      <a:pt x="645312" y="512737"/>
                    </a:lnTo>
                    <a:lnTo>
                      <a:pt x="648360" y="509689"/>
                    </a:lnTo>
                    <a:lnTo>
                      <a:pt x="648360" y="508165"/>
                    </a:lnTo>
                    <a:lnTo>
                      <a:pt x="651408" y="505117"/>
                    </a:lnTo>
                    <a:lnTo>
                      <a:pt x="652932" y="505117"/>
                    </a:lnTo>
                    <a:lnTo>
                      <a:pt x="654456" y="503593"/>
                    </a:lnTo>
                    <a:lnTo>
                      <a:pt x="657504" y="503593"/>
                    </a:lnTo>
                    <a:lnTo>
                      <a:pt x="659028" y="502069"/>
                    </a:lnTo>
                    <a:lnTo>
                      <a:pt x="660552" y="502069"/>
                    </a:lnTo>
                    <a:lnTo>
                      <a:pt x="666648" y="502069"/>
                    </a:lnTo>
                    <a:lnTo>
                      <a:pt x="666648" y="494449"/>
                    </a:lnTo>
                    <a:lnTo>
                      <a:pt x="662076" y="494449"/>
                    </a:lnTo>
                    <a:lnTo>
                      <a:pt x="660552" y="494449"/>
                    </a:lnTo>
                    <a:lnTo>
                      <a:pt x="657504" y="494449"/>
                    </a:lnTo>
                    <a:lnTo>
                      <a:pt x="654456" y="492925"/>
                    </a:lnTo>
                    <a:lnTo>
                      <a:pt x="652932" y="491401"/>
                    </a:lnTo>
                    <a:lnTo>
                      <a:pt x="651408" y="491401"/>
                    </a:lnTo>
                    <a:lnTo>
                      <a:pt x="646836" y="486829"/>
                    </a:lnTo>
                    <a:lnTo>
                      <a:pt x="646836" y="485305"/>
                    </a:lnTo>
                    <a:lnTo>
                      <a:pt x="645312" y="483781"/>
                    </a:lnTo>
                    <a:lnTo>
                      <a:pt x="645312" y="482257"/>
                    </a:lnTo>
                    <a:lnTo>
                      <a:pt x="643788" y="480733"/>
                    </a:lnTo>
                    <a:lnTo>
                      <a:pt x="643788" y="470077"/>
                    </a:lnTo>
                    <a:lnTo>
                      <a:pt x="645312" y="468553"/>
                    </a:lnTo>
                    <a:lnTo>
                      <a:pt x="645312" y="467029"/>
                    </a:lnTo>
                    <a:lnTo>
                      <a:pt x="648360" y="463981"/>
                    </a:lnTo>
                    <a:lnTo>
                      <a:pt x="648360" y="462457"/>
                    </a:lnTo>
                    <a:lnTo>
                      <a:pt x="649884" y="460933"/>
                    </a:lnTo>
                    <a:lnTo>
                      <a:pt x="651408" y="460933"/>
                    </a:lnTo>
                    <a:lnTo>
                      <a:pt x="654456" y="457885"/>
                    </a:lnTo>
                    <a:lnTo>
                      <a:pt x="657504" y="457885"/>
                    </a:lnTo>
                    <a:lnTo>
                      <a:pt x="659028" y="456361"/>
                    </a:lnTo>
                    <a:lnTo>
                      <a:pt x="660552" y="456361"/>
                    </a:lnTo>
                    <a:lnTo>
                      <a:pt x="665124" y="456361"/>
                    </a:lnTo>
                    <a:lnTo>
                      <a:pt x="879208" y="456361"/>
                    </a:lnTo>
                    <a:lnTo>
                      <a:pt x="879208" y="465505"/>
                    </a:lnTo>
                    <a:lnTo>
                      <a:pt x="880732" y="468553"/>
                    </a:lnTo>
                    <a:lnTo>
                      <a:pt x="880732" y="471601"/>
                    </a:lnTo>
                    <a:lnTo>
                      <a:pt x="882256" y="474649"/>
                    </a:lnTo>
                    <a:lnTo>
                      <a:pt x="882256" y="477697"/>
                    </a:lnTo>
                    <a:lnTo>
                      <a:pt x="883780" y="479209"/>
                    </a:lnTo>
                    <a:lnTo>
                      <a:pt x="886066" y="482257"/>
                    </a:lnTo>
                    <a:lnTo>
                      <a:pt x="889114" y="488353"/>
                    </a:lnTo>
                    <a:lnTo>
                      <a:pt x="890638" y="489877"/>
                    </a:lnTo>
                    <a:lnTo>
                      <a:pt x="892162" y="492925"/>
                    </a:lnTo>
                    <a:lnTo>
                      <a:pt x="893686" y="494449"/>
                    </a:lnTo>
                    <a:lnTo>
                      <a:pt x="895210" y="497497"/>
                    </a:lnTo>
                    <a:lnTo>
                      <a:pt x="898258" y="499021"/>
                    </a:lnTo>
                    <a:lnTo>
                      <a:pt x="899769" y="502069"/>
                    </a:lnTo>
                    <a:lnTo>
                      <a:pt x="902817" y="503593"/>
                    </a:lnTo>
                    <a:lnTo>
                      <a:pt x="904341" y="505117"/>
                    </a:lnTo>
                    <a:lnTo>
                      <a:pt x="907389" y="506641"/>
                    </a:lnTo>
                    <a:lnTo>
                      <a:pt x="908913" y="508165"/>
                    </a:lnTo>
                    <a:lnTo>
                      <a:pt x="921105" y="514261"/>
                    </a:lnTo>
                    <a:lnTo>
                      <a:pt x="922629" y="514261"/>
                    </a:lnTo>
                    <a:lnTo>
                      <a:pt x="925677" y="515785"/>
                    </a:lnTo>
                    <a:lnTo>
                      <a:pt x="928725" y="515785"/>
                    </a:lnTo>
                    <a:lnTo>
                      <a:pt x="931773" y="517309"/>
                    </a:lnTo>
                    <a:lnTo>
                      <a:pt x="940917" y="517309"/>
                    </a:lnTo>
                    <a:lnTo>
                      <a:pt x="951585" y="517309"/>
                    </a:lnTo>
                    <a:lnTo>
                      <a:pt x="954633" y="515785"/>
                    </a:lnTo>
                    <a:lnTo>
                      <a:pt x="957681" y="515785"/>
                    </a:lnTo>
                    <a:lnTo>
                      <a:pt x="959205" y="514261"/>
                    </a:lnTo>
                    <a:lnTo>
                      <a:pt x="962253" y="514261"/>
                    </a:lnTo>
                    <a:lnTo>
                      <a:pt x="971397" y="509689"/>
                    </a:lnTo>
                    <a:lnTo>
                      <a:pt x="972908" y="508165"/>
                    </a:lnTo>
                    <a:lnTo>
                      <a:pt x="979004" y="505117"/>
                    </a:lnTo>
                    <a:lnTo>
                      <a:pt x="980528" y="503593"/>
                    </a:lnTo>
                    <a:lnTo>
                      <a:pt x="983576" y="502069"/>
                    </a:lnTo>
                    <a:lnTo>
                      <a:pt x="985100" y="499021"/>
                    </a:lnTo>
                    <a:lnTo>
                      <a:pt x="991196" y="492925"/>
                    </a:lnTo>
                    <a:lnTo>
                      <a:pt x="992720" y="489877"/>
                    </a:lnTo>
                    <a:lnTo>
                      <a:pt x="994244" y="488353"/>
                    </a:lnTo>
                    <a:lnTo>
                      <a:pt x="998816" y="479209"/>
                    </a:lnTo>
                    <a:lnTo>
                      <a:pt x="1000340" y="477697"/>
                    </a:lnTo>
                    <a:lnTo>
                      <a:pt x="1000340" y="474649"/>
                    </a:lnTo>
                    <a:lnTo>
                      <a:pt x="1001864" y="471601"/>
                    </a:lnTo>
                    <a:lnTo>
                      <a:pt x="1001864" y="468553"/>
                    </a:lnTo>
                    <a:lnTo>
                      <a:pt x="1003388" y="465505"/>
                    </a:lnTo>
                    <a:lnTo>
                      <a:pt x="1003388" y="456361"/>
                    </a:lnTo>
                    <a:lnTo>
                      <a:pt x="1003388" y="447217"/>
                    </a:lnTo>
                    <a:close/>
                  </a:path>
                  <a:path w="1734184" h="897889">
                    <a:moveTo>
                      <a:pt x="1199197" y="431"/>
                    </a:moveTo>
                    <a:lnTo>
                      <a:pt x="201904" y="431"/>
                    </a:lnTo>
                    <a:lnTo>
                      <a:pt x="201904" y="0"/>
                    </a:lnTo>
                    <a:lnTo>
                      <a:pt x="198856" y="0"/>
                    </a:lnTo>
                    <a:lnTo>
                      <a:pt x="194284" y="0"/>
                    </a:lnTo>
                    <a:lnTo>
                      <a:pt x="194284" y="89903"/>
                    </a:lnTo>
                    <a:lnTo>
                      <a:pt x="201904" y="89903"/>
                    </a:lnTo>
                    <a:lnTo>
                      <a:pt x="201904" y="8051"/>
                    </a:lnTo>
                    <a:lnTo>
                      <a:pt x="1199197" y="8051"/>
                    </a:lnTo>
                    <a:lnTo>
                      <a:pt x="1199197" y="2971"/>
                    </a:lnTo>
                    <a:lnTo>
                      <a:pt x="1199197" y="431"/>
                    </a:lnTo>
                    <a:close/>
                  </a:path>
                  <a:path w="1734184" h="897889">
                    <a:moveTo>
                      <a:pt x="1734032" y="888161"/>
                    </a:moveTo>
                    <a:lnTo>
                      <a:pt x="201904" y="888161"/>
                    </a:lnTo>
                    <a:lnTo>
                      <a:pt x="201904" y="806056"/>
                    </a:lnTo>
                    <a:lnTo>
                      <a:pt x="194284" y="806056"/>
                    </a:lnTo>
                    <a:lnTo>
                      <a:pt x="194284" y="897483"/>
                    </a:lnTo>
                    <a:lnTo>
                      <a:pt x="198856" y="897483"/>
                    </a:lnTo>
                    <a:lnTo>
                      <a:pt x="201904" y="897483"/>
                    </a:lnTo>
                    <a:lnTo>
                      <a:pt x="201904" y="894511"/>
                    </a:lnTo>
                    <a:lnTo>
                      <a:pt x="1734032" y="894511"/>
                    </a:lnTo>
                    <a:lnTo>
                      <a:pt x="1734032" y="891971"/>
                    </a:lnTo>
                    <a:lnTo>
                      <a:pt x="1734032" y="888161"/>
                    </a:lnTo>
                    <a:close/>
                  </a:path>
                </a:pathLst>
              </a:custGeom>
              <a:solidFill>
                <a:srgbClr val="000000"/>
              </a:solidFill>
            </p:spPr>
            <p:txBody>
              <a:bodyPr wrap="square" lIns="0" tIns="0" rIns="0" bIns="0" rtlCol="0"/>
              <a:lstStyle/>
              <a:p>
                <a:endParaRPr/>
              </a:p>
            </p:txBody>
          </p:sp>
          <p:pic>
            <p:nvPicPr>
              <p:cNvPr id="41" name="object 41"/>
              <p:cNvPicPr/>
              <p:nvPr/>
            </p:nvPicPr>
            <p:blipFill>
              <a:blip r:embed="rId16" cstate="print"/>
              <a:stretch>
                <a:fillRect/>
              </a:stretch>
            </p:blipFill>
            <p:spPr>
              <a:xfrm>
                <a:off x="6413969" y="2544660"/>
                <a:ext cx="133324" cy="134086"/>
              </a:xfrm>
              <a:prstGeom prst="rect">
                <a:avLst/>
              </a:prstGeom>
            </p:spPr>
          </p:pic>
          <p:pic>
            <p:nvPicPr>
              <p:cNvPr id="42" name="object 42"/>
              <p:cNvPicPr/>
              <p:nvPr/>
            </p:nvPicPr>
            <p:blipFill>
              <a:blip r:embed="rId17" cstate="print"/>
              <a:stretch>
                <a:fillRect/>
              </a:stretch>
            </p:blipFill>
            <p:spPr>
              <a:xfrm>
                <a:off x="6948805" y="3434080"/>
                <a:ext cx="133324" cy="134620"/>
              </a:xfrm>
              <a:prstGeom prst="rect">
                <a:avLst/>
              </a:prstGeom>
            </p:spPr>
          </p:pic>
          <p:sp>
            <p:nvSpPr>
              <p:cNvPr id="43" name="object 43"/>
              <p:cNvSpPr/>
              <p:nvPr/>
            </p:nvSpPr>
            <p:spPr>
              <a:xfrm>
                <a:off x="6465773" y="2424277"/>
                <a:ext cx="913130" cy="1229360"/>
              </a:xfrm>
              <a:custGeom>
                <a:avLst/>
                <a:gdLst/>
                <a:ahLst/>
                <a:cxnLst/>
                <a:rect l="l" t="t" r="r" b="b"/>
                <a:pathLst>
                  <a:path w="913129" h="1229360">
                    <a:moveTo>
                      <a:pt x="22860" y="184378"/>
                    </a:moveTo>
                    <a:lnTo>
                      <a:pt x="21336" y="184378"/>
                    </a:lnTo>
                    <a:lnTo>
                      <a:pt x="21336" y="182854"/>
                    </a:lnTo>
                    <a:lnTo>
                      <a:pt x="19812" y="182854"/>
                    </a:lnTo>
                    <a:lnTo>
                      <a:pt x="19812" y="181330"/>
                    </a:lnTo>
                    <a:lnTo>
                      <a:pt x="18288" y="181330"/>
                    </a:lnTo>
                    <a:lnTo>
                      <a:pt x="18288" y="179806"/>
                    </a:lnTo>
                    <a:lnTo>
                      <a:pt x="15240" y="179806"/>
                    </a:lnTo>
                    <a:lnTo>
                      <a:pt x="15240" y="178282"/>
                    </a:lnTo>
                    <a:lnTo>
                      <a:pt x="9144" y="178282"/>
                    </a:lnTo>
                    <a:lnTo>
                      <a:pt x="9144" y="179806"/>
                    </a:lnTo>
                    <a:lnTo>
                      <a:pt x="6311" y="179806"/>
                    </a:lnTo>
                    <a:lnTo>
                      <a:pt x="6096" y="181330"/>
                    </a:lnTo>
                    <a:lnTo>
                      <a:pt x="6096" y="179806"/>
                    </a:lnTo>
                    <a:lnTo>
                      <a:pt x="6311" y="179806"/>
                    </a:lnTo>
                    <a:lnTo>
                      <a:pt x="7620" y="170662"/>
                    </a:lnTo>
                    <a:lnTo>
                      <a:pt x="21336" y="170662"/>
                    </a:lnTo>
                    <a:lnTo>
                      <a:pt x="21336" y="167614"/>
                    </a:lnTo>
                    <a:lnTo>
                      <a:pt x="3048" y="167614"/>
                    </a:lnTo>
                    <a:lnTo>
                      <a:pt x="0" y="185902"/>
                    </a:lnTo>
                    <a:lnTo>
                      <a:pt x="4572" y="185902"/>
                    </a:lnTo>
                    <a:lnTo>
                      <a:pt x="4572" y="184378"/>
                    </a:lnTo>
                    <a:lnTo>
                      <a:pt x="7620" y="184378"/>
                    </a:lnTo>
                    <a:lnTo>
                      <a:pt x="7620" y="182854"/>
                    </a:lnTo>
                    <a:lnTo>
                      <a:pt x="15240" y="182854"/>
                    </a:lnTo>
                    <a:lnTo>
                      <a:pt x="15240" y="184378"/>
                    </a:lnTo>
                    <a:lnTo>
                      <a:pt x="16764" y="184378"/>
                    </a:lnTo>
                    <a:lnTo>
                      <a:pt x="16764" y="185902"/>
                    </a:lnTo>
                    <a:lnTo>
                      <a:pt x="18288" y="185902"/>
                    </a:lnTo>
                    <a:lnTo>
                      <a:pt x="18288" y="196570"/>
                    </a:lnTo>
                    <a:lnTo>
                      <a:pt x="16764" y="196570"/>
                    </a:lnTo>
                    <a:lnTo>
                      <a:pt x="16764" y="198094"/>
                    </a:lnTo>
                    <a:lnTo>
                      <a:pt x="15240" y="198094"/>
                    </a:lnTo>
                    <a:lnTo>
                      <a:pt x="15240" y="199618"/>
                    </a:lnTo>
                    <a:lnTo>
                      <a:pt x="7620" y="199618"/>
                    </a:lnTo>
                    <a:lnTo>
                      <a:pt x="7620" y="198094"/>
                    </a:lnTo>
                    <a:lnTo>
                      <a:pt x="6096" y="198094"/>
                    </a:lnTo>
                    <a:lnTo>
                      <a:pt x="6096" y="196570"/>
                    </a:lnTo>
                    <a:lnTo>
                      <a:pt x="4572" y="196570"/>
                    </a:lnTo>
                    <a:lnTo>
                      <a:pt x="4572" y="193522"/>
                    </a:lnTo>
                    <a:lnTo>
                      <a:pt x="0" y="193522"/>
                    </a:lnTo>
                    <a:lnTo>
                      <a:pt x="0" y="198094"/>
                    </a:lnTo>
                    <a:lnTo>
                      <a:pt x="1524" y="198094"/>
                    </a:lnTo>
                    <a:lnTo>
                      <a:pt x="1524" y="199618"/>
                    </a:lnTo>
                    <a:lnTo>
                      <a:pt x="3048" y="199618"/>
                    </a:lnTo>
                    <a:lnTo>
                      <a:pt x="3048" y="201142"/>
                    </a:lnTo>
                    <a:lnTo>
                      <a:pt x="4572" y="201142"/>
                    </a:lnTo>
                    <a:lnTo>
                      <a:pt x="4572" y="202653"/>
                    </a:lnTo>
                    <a:lnTo>
                      <a:pt x="10668" y="202653"/>
                    </a:lnTo>
                    <a:lnTo>
                      <a:pt x="10668" y="204177"/>
                    </a:lnTo>
                    <a:lnTo>
                      <a:pt x="12192" y="202653"/>
                    </a:lnTo>
                    <a:lnTo>
                      <a:pt x="16764" y="202653"/>
                    </a:lnTo>
                    <a:lnTo>
                      <a:pt x="16764" y="201142"/>
                    </a:lnTo>
                    <a:lnTo>
                      <a:pt x="19812" y="201142"/>
                    </a:lnTo>
                    <a:lnTo>
                      <a:pt x="19812" y="199618"/>
                    </a:lnTo>
                    <a:lnTo>
                      <a:pt x="21336" y="199618"/>
                    </a:lnTo>
                    <a:lnTo>
                      <a:pt x="21336" y="196570"/>
                    </a:lnTo>
                    <a:lnTo>
                      <a:pt x="22860" y="196570"/>
                    </a:lnTo>
                    <a:lnTo>
                      <a:pt x="22860" y="184378"/>
                    </a:lnTo>
                    <a:close/>
                  </a:path>
                  <a:path w="913129" h="1229360">
                    <a:moveTo>
                      <a:pt x="361124" y="51803"/>
                    </a:moveTo>
                    <a:lnTo>
                      <a:pt x="355028" y="51803"/>
                    </a:lnTo>
                    <a:lnTo>
                      <a:pt x="355028" y="181762"/>
                    </a:lnTo>
                    <a:lnTo>
                      <a:pt x="78460" y="181762"/>
                    </a:lnTo>
                    <a:lnTo>
                      <a:pt x="78460" y="185572"/>
                    </a:lnTo>
                    <a:lnTo>
                      <a:pt x="78460" y="189382"/>
                    </a:lnTo>
                    <a:lnTo>
                      <a:pt x="355028" y="189382"/>
                    </a:lnTo>
                    <a:lnTo>
                      <a:pt x="355028" y="341325"/>
                    </a:lnTo>
                    <a:lnTo>
                      <a:pt x="358076" y="341325"/>
                    </a:lnTo>
                    <a:lnTo>
                      <a:pt x="361124" y="341325"/>
                    </a:lnTo>
                    <a:lnTo>
                      <a:pt x="361124" y="51803"/>
                    </a:lnTo>
                    <a:close/>
                  </a:path>
                  <a:path w="913129" h="1229360">
                    <a:moveTo>
                      <a:pt x="371792" y="19812"/>
                    </a:moveTo>
                    <a:lnTo>
                      <a:pt x="370268" y="19812"/>
                    </a:lnTo>
                    <a:lnTo>
                      <a:pt x="370268" y="18288"/>
                    </a:lnTo>
                    <a:lnTo>
                      <a:pt x="368744" y="18288"/>
                    </a:lnTo>
                    <a:lnTo>
                      <a:pt x="368744" y="16764"/>
                    </a:lnTo>
                    <a:lnTo>
                      <a:pt x="367220" y="16764"/>
                    </a:lnTo>
                    <a:lnTo>
                      <a:pt x="367220" y="21336"/>
                    </a:lnTo>
                    <a:lnTo>
                      <a:pt x="367220" y="28956"/>
                    </a:lnTo>
                    <a:lnTo>
                      <a:pt x="365696" y="28956"/>
                    </a:lnTo>
                    <a:lnTo>
                      <a:pt x="365696" y="30480"/>
                    </a:lnTo>
                    <a:lnTo>
                      <a:pt x="361124" y="30480"/>
                    </a:lnTo>
                    <a:lnTo>
                      <a:pt x="361124" y="32004"/>
                    </a:lnTo>
                    <a:lnTo>
                      <a:pt x="350456" y="32004"/>
                    </a:lnTo>
                    <a:lnTo>
                      <a:pt x="350456" y="18288"/>
                    </a:lnTo>
                    <a:lnTo>
                      <a:pt x="361124" y="18288"/>
                    </a:lnTo>
                    <a:lnTo>
                      <a:pt x="362648" y="19812"/>
                    </a:lnTo>
                    <a:lnTo>
                      <a:pt x="365696" y="19812"/>
                    </a:lnTo>
                    <a:lnTo>
                      <a:pt x="365696" y="21336"/>
                    </a:lnTo>
                    <a:lnTo>
                      <a:pt x="367220" y="21336"/>
                    </a:lnTo>
                    <a:lnTo>
                      <a:pt x="367220" y="16764"/>
                    </a:lnTo>
                    <a:lnTo>
                      <a:pt x="365696" y="16764"/>
                    </a:lnTo>
                    <a:lnTo>
                      <a:pt x="365696" y="15240"/>
                    </a:lnTo>
                    <a:lnTo>
                      <a:pt x="368744" y="15240"/>
                    </a:lnTo>
                    <a:lnTo>
                      <a:pt x="368744" y="12192"/>
                    </a:lnTo>
                    <a:lnTo>
                      <a:pt x="370268" y="12192"/>
                    </a:lnTo>
                    <a:lnTo>
                      <a:pt x="370268" y="4572"/>
                    </a:lnTo>
                    <a:lnTo>
                      <a:pt x="368744" y="4572"/>
                    </a:lnTo>
                    <a:lnTo>
                      <a:pt x="368744" y="3048"/>
                    </a:lnTo>
                    <a:lnTo>
                      <a:pt x="368744" y="1524"/>
                    </a:lnTo>
                    <a:lnTo>
                      <a:pt x="365696" y="1524"/>
                    </a:lnTo>
                    <a:lnTo>
                      <a:pt x="365696" y="6096"/>
                    </a:lnTo>
                    <a:lnTo>
                      <a:pt x="365696" y="12192"/>
                    </a:lnTo>
                    <a:lnTo>
                      <a:pt x="364172" y="12192"/>
                    </a:lnTo>
                    <a:lnTo>
                      <a:pt x="364172" y="13716"/>
                    </a:lnTo>
                    <a:lnTo>
                      <a:pt x="359600" y="13716"/>
                    </a:lnTo>
                    <a:lnTo>
                      <a:pt x="359600" y="15240"/>
                    </a:lnTo>
                    <a:lnTo>
                      <a:pt x="350456" y="15240"/>
                    </a:lnTo>
                    <a:lnTo>
                      <a:pt x="350456" y="3048"/>
                    </a:lnTo>
                    <a:lnTo>
                      <a:pt x="361124" y="3048"/>
                    </a:lnTo>
                    <a:lnTo>
                      <a:pt x="361124" y="4572"/>
                    </a:lnTo>
                    <a:lnTo>
                      <a:pt x="364172" y="4572"/>
                    </a:lnTo>
                    <a:lnTo>
                      <a:pt x="364172" y="6096"/>
                    </a:lnTo>
                    <a:lnTo>
                      <a:pt x="365696" y="6096"/>
                    </a:lnTo>
                    <a:lnTo>
                      <a:pt x="365696" y="1524"/>
                    </a:lnTo>
                    <a:lnTo>
                      <a:pt x="365696" y="0"/>
                    </a:lnTo>
                    <a:lnTo>
                      <a:pt x="344360" y="0"/>
                    </a:lnTo>
                    <a:lnTo>
                      <a:pt x="344360" y="35052"/>
                    </a:lnTo>
                    <a:lnTo>
                      <a:pt x="367220" y="35052"/>
                    </a:lnTo>
                    <a:lnTo>
                      <a:pt x="367220" y="33528"/>
                    </a:lnTo>
                    <a:lnTo>
                      <a:pt x="368744" y="33528"/>
                    </a:lnTo>
                    <a:lnTo>
                      <a:pt x="368744" y="32004"/>
                    </a:lnTo>
                    <a:lnTo>
                      <a:pt x="370268" y="32004"/>
                    </a:lnTo>
                    <a:lnTo>
                      <a:pt x="370268" y="30480"/>
                    </a:lnTo>
                    <a:lnTo>
                      <a:pt x="371792" y="30480"/>
                    </a:lnTo>
                    <a:lnTo>
                      <a:pt x="371792" y="19812"/>
                    </a:lnTo>
                    <a:close/>
                  </a:path>
                  <a:path w="913129" h="1229360">
                    <a:moveTo>
                      <a:pt x="558457" y="1068146"/>
                    </a:moveTo>
                    <a:lnTo>
                      <a:pt x="556933" y="1068146"/>
                    </a:lnTo>
                    <a:lnTo>
                      <a:pt x="556933" y="1063574"/>
                    </a:lnTo>
                    <a:lnTo>
                      <a:pt x="555409" y="1063574"/>
                    </a:lnTo>
                    <a:lnTo>
                      <a:pt x="555409" y="1062050"/>
                    </a:lnTo>
                    <a:lnTo>
                      <a:pt x="552361" y="1062050"/>
                    </a:lnTo>
                    <a:lnTo>
                      <a:pt x="552361" y="1060526"/>
                    </a:lnTo>
                    <a:lnTo>
                      <a:pt x="543217" y="1060526"/>
                    </a:lnTo>
                    <a:lnTo>
                      <a:pt x="541693" y="1062050"/>
                    </a:lnTo>
                    <a:lnTo>
                      <a:pt x="540169" y="1062050"/>
                    </a:lnTo>
                    <a:lnTo>
                      <a:pt x="540169" y="1063574"/>
                    </a:lnTo>
                    <a:lnTo>
                      <a:pt x="538645" y="1063574"/>
                    </a:lnTo>
                    <a:lnTo>
                      <a:pt x="538645" y="1065098"/>
                    </a:lnTo>
                    <a:lnTo>
                      <a:pt x="537121" y="1065098"/>
                    </a:lnTo>
                    <a:lnTo>
                      <a:pt x="537121" y="1068146"/>
                    </a:lnTo>
                    <a:lnTo>
                      <a:pt x="535597" y="1068146"/>
                    </a:lnTo>
                    <a:lnTo>
                      <a:pt x="535597" y="1074254"/>
                    </a:lnTo>
                    <a:lnTo>
                      <a:pt x="534073" y="1075778"/>
                    </a:lnTo>
                    <a:lnTo>
                      <a:pt x="534073" y="1083386"/>
                    </a:lnTo>
                    <a:lnTo>
                      <a:pt x="535597" y="1084910"/>
                    </a:lnTo>
                    <a:lnTo>
                      <a:pt x="535597" y="1089482"/>
                    </a:lnTo>
                    <a:lnTo>
                      <a:pt x="537121" y="1091006"/>
                    </a:lnTo>
                    <a:lnTo>
                      <a:pt x="537121" y="1092530"/>
                    </a:lnTo>
                    <a:lnTo>
                      <a:pt x="538645" y="1092530"/>
                    </a:lnTo>
                    <a:lnTo>
                      <a:pt x="538645" y="1094054"/>
                    </a:lnTo>
                    <a:lnTo>
                      <a:pt x="540169" y="1094054"/>
                    </a:lnTo>
                    <a:lnTo>
                      <a:pt x="540169" y="1095578"/>
                    </a:lnTo>
                    <a:lnTo>
                      <a:pt x="541693" y="1095578"/>
                    </a:lnTo>
                    <a:lnTo>
                      <a:pt x="541693" y="1097102"/>
                    </a:lnTo>
                    <a:lnTo>
                      <a:pt x="552361" y="1097102"/>
                    </a:lnTo>
                    <a:lnTo>
                      <a:pt x="552361" y="1095578"/>
                    </a:lnTo>
                    <a:lnTo>
                      <a:pt x="553885" y="1095578"/>
                    </a:lnTo>
                    <a:lnTo>
                      <a:pt x="553885" y="1094054"/>
                    </a:lnTo>
                    <a:lnTo>
                      <a:pt x="555409" y="1094054"/>
                    </a:lnTo>
                    <a:lnTo>
                      <a:pt x="555409" y="1092530"/>
                    </a:lnTo>
                    <a:lnTo>
                      <a:pt x="556933" y="1092530"/>
                    </a:lnTo>
                    <a:lnTo>
                      <a:pt x="556933" y="1089482"/>
                    </a:lnTo>
                    <a:lnTo>
                      <a:pt x="558457" y="1089482"/>
                    </a:lnTo>
                    <a:lnTo>
                      <a:pt x="558457" y="1080338"/>
                    </a:lnTo>
                    <a:lnTo>
                      <a:pt x="556933" y="1080338"/>
                    </a:lnTo>
                    <a:lnTo>
                      <a:pt x="556933" y="1077302"/>
                    </a:lnTo>
                    <a:lnTo>
                      <a:pt x="555409" y="1077302"/>
                    </a:lnTo>
                    <a:lnTo>
                      <a:pt x="555409" y="1075778"/>
                    </a:lnTo>
                    <a:lnTo>
                      <a:pt x="553885" y="1075778"/>
                    </a:lnTo>
                    <a:lnTo>
                      <a:pt x="553885" y="1080338"/>
                    </a:lnTo>
                    <a:lnTo>
                      <a:pt x="553885" y="1089482"/>
                    </a:lnTo>
                    <a:lnTo>
                      <a:pt x="552361" y="1089482"/>
                    </a:lnTo>
                    <a:lnTo>
                      <a:pt x="552361" y="1091006"/>
                    </a:lnTo>
                    <a:lnTo>
                      <a:pt x="550837" y="1092530"/>
                    </a:lnTo>
                    <a:lnTo>
                      <a:pt x="549313" y="1092530"/>
                    </a:lnTo>
                    <a:lnTo>
                      <a:pt x="549313" y="1094054"/>
                    </a:lnTo>
                    <a:lnTo>
                      <a:pt x="544741" y="1094054"/>
                    </a:lnTo>
                    <a:lnTo>
                      <a:pt x="544741" y="1092530"/>
                    </a:lnTo>
                    <a:lnTo>
                      <a:pt x="543217" y="1092530"/>
                    </a:lnTo>
                    <a:lnTo>
                      <a:pt x="541693" y="1091006"/>
                    </a:lnTo>
                    <a:lnTo>
                      <a:pt x="541693" y="1089482"/>
                    </a:lnTo>
                    <a:lnTo>
                      <a:pt x="540169" y="1089482"/>
                    </a:lnTo>
                    <a:lnTo>
                      <a:pt x="540169" y="1080338"/>
                    </a:lnTo>
                    <a:lnTo>
                      <a:pt x="541693" y="1080338"/>
                    </a:lnTo>
                    <a:lnTo>
                      <a:pt x="541693" y="1078814"/>
                    </a:lnTo>
                    <a:lnTo>
                      <a:pt x="543217" y="1078814"/>
                    </a:lnTo>
                    <a:lnTo>
                      <a:pt x="543217" y="1077302"/>
                    </a:lnTo>
                    <a:lnTo>
                      <a:pt x="550837" y="1077302"/>
                    </a:lnTo>
                    <a:lnTo>
                      <a:pt x="550837" y="1078814"/>
                    </a:lnTo>
                    <a:lnTo>
                      <a:pt x="552361" y="1078814"/>
                    </a:lnTo>
                    <a:lnTo>
                      <a:pt x="552361" y="1080338"/>
                    </a:lnTo>
                    <a:lnTo>
                      <a:pt x="553885" y="1080338"/>
                    </a:lnTo>
                    <a:lnTo>
                      <a:pt x="553885" y="1075778"/>
                    </a:lnTo>
                    <a:lnTo>
                      <a:pt x="553885" y="1074254"/>
                    </a:lnTo>
                    <a:lnTo>
                      <a:pt x="550837" y="1074254"/>
                    </a:lnTo>
                    <a:lnTo>
                      <a:pt x="550837" y="1072730"/>
                    </a:lnTo>
                    <a:lnTo>
                      <a:pt x="544741" y="1072730"/>
                    </a:lnTo>
                    <a:lnTo>
                      <a:pt x="544741" y="1074254"/>
                    </a:lnTo>
                    <a:lnTo>
                      <a:pt x="541693" y="1074254"/>
                    </a:lnTo>
                    <a:lnTo>
                      <a:pt x="541693" y="1075778"/>
                    </a:lnTo>
                    <a:lnTo>
                      <a:pt x="540169" y="1075778"/>
                    </a:lnTo>
                    <a:lnTo>
                      <a:pt x="540169" y="1077302"/>
                    </a:lnTo>
                    <a:lnTo>
                      <a:pt x="538645" y="1077302"/>
                    </a:lnTo>
                    <a:lnTo>
                      <a:pt x="538645" y="1072730"/>
                    </a:lnTo>
                    <a:lnTo>
                      <a:pt x="540169" y="1072730"/>
                    </a:lnTo>
                    <a:lnTo>
                      <a:pt x="540169" y="1068146"/>
                    </a:lnTo>
                    <a:lnTo>
                      <a:pt x="541693" y="1068146"/>
                    </a:lnTo>
                    <a:lnTo>
                      <a:pt x="541693" y="1066622"/>
                    </a:lnTo>
                    <a:lnTo>
                      <a:pt x="543217" y="1066622"/>
                    </a:lnTo>
                    <a:lnTo>
                      <a:pt x="543217" y="1065098"/>
                    </a:lnTo>
                    <a:lnTo>
                      <a:pt x="544741" y="1065098"/>
                    </a:lnTo>
                    <a:lnTo>
                      <a:pt x="544741" y="1063574"/>
                    </a:lnTo>
                    <a:lnTo>
                      <a:pt x="549313" y="1063574"/>
                    </a:lnTo>
                    <a:lnTo>
                      <a:pt x="549313" y="1065098"/>
                    </a:lnTo>
                    <a:lnTo>
                      <a:pt x="552361" y="1065098"/>
                    </a:lnTo>
                    <a:lnTo>
                      <a:pt x="552361" y="1068146"/>
                    </a:lnTo>
                    <a:lnTo>
                      <a:pt x="553885" y="1068146"/>
                    </a:lnTo>
                    <a:lnTo>
                      <a:pt x="553885" y="1069682"/>
                    </a:lnTo>
                    <a:lnTo>
                      <a:pt x="558457" y="1069682"/>
                    </a:lnTo>
                    <a:lnTo>
                      <a:pt x="558457" y="1068146"/>
                    </a:lnTo>
                    <a:close/>
                  </a:path>
                  <a:path w="913129" h="1229360">
                    <a:moveTo>
                      <a:pt x="897483" y="938631"/>
                    </a:moveTo>
                    <a:lnTo>
                      <a:pt x="889863" y="938631"/>
                    </a:lnTo>
                    <a:lnTo>
                      <a:pt x="889863" y="1069492"/>
                    </a:lnTo>
                    <a:lnTo>
                      <a:pt x="613308" y="1069492"/>
                    </a:lnTo>
                    <a:lnTo>
                      <a:pt x="613308" y="1073302"/>
                    </a:lnTo>
                    <a:lnTo>
                      <a:pt x="613308" y="1075842"/>
                    </a:lnTo>
                    <a:lnTo>
                      <a:pt x="889863" y="1075842"/>
                    </a:lnTo>
                    <a:lnTo>
                      <a:pt x="889863" y="1228902"/>
                    </a:lnTo>
                    <a:lnTo>
                      <a:pt x="894435" y="1228902"/>
                    </a:lnTo>
                    <a:lnTo>
                      <a:pt x="897483" y="1228902"/>
                    </a:lnTo>
                    <a:lnTo>
                      <a:pt x="897483" y="938631"/>
                    </a:lnTo>
                    <a:close/>
                  </a:path>
                  <a:path w="913129" h="1229360">
                    <a:moveTo>
                      <a:pt x="912723" y="888339"/>
                    </a:moveTo>
                    <a:lnTo>
                      <a:pt x="911199" y="888339"/>
                    </a:lnTo>
                    <a:lnTo>
                      <a:pt x="911199" y="885304"/>
                    </a:lnTo>
                    <a:lnTo>
                      <a:pt x="909675" y="885304"/>
                    </a:lnTo>
                    <a:lnTo>
                      <a:pt x="909675" y="883780"/>
                    </a:lnTo>
                    <a:lnTo>
                      <a:pt x="908151" y="883780"/>
                    </a:lnTo>
                    <a:lnTo>
                      <a:pt x="908151" y="882256"/>
                    </a:lnTo>
                    <a:lnTo>
                      <a:pt x="905103" y="882256"/>
                    </a:lnTo>
                    <a:lnTo>
                      <a:pt x="905103" y="880732"/>
                    </a:lnTo>
                    <a:lnTo>
                      <a:pt x="891387" y="880732"/>
                    </a:lnTo>
                    <a:lnTo>
                      <a:pt x="891387" y="882256"/>
                    </a:lnTo>
                    <a:lnTo>
                      <a:pt x="888339" y="882256"/>
                    </a:lnTo>
                    <a:lnTo>
                      <a:pt x="888339" y="883780"/>
                    </a:lnTo>
                    <a:lnTo>
                      <a:pt x="886815" y="883780"/>
                    </a:lnTo>
                    <a:lnTo>
                      <a:pt x="886815" y="885304"/>
                    </a:lnTo>
                    <a:lnTo>
                      <a:pt x="885291" y="885304"/>
                    </a:lnTo>
                    <a:lnTo>
                      <a:pt x="885291" y="886828"/>
                    </a:lnTo>
                    <a:lnTo>
                      <a:pt x="883767" y="886828"/>
                    </a:lnTo>
                    <a:lnTo>
                      <a:pt x="883767" y="889863"/>
                    </a:lnTo>
                    <a:lnTo>
                      <a:pt x="882243" y="889863"/>
                    </a:lnTo>
                    <a:lnTo>
                      <a:pt x="882243" y="895959"/>
                    </a:lnTo>
                    <a:lnTo>
                      <a:pt x="880719" y="895959"/>
                    </a:lnTo>
                    <a:lnTo>
                      <a:pt x="880719" y="902055"/>
                    </a:lnTo>
                    <a:lnTo>
                      <a:pt x="882243" y="902055"/>
                    </a:lnTo>
                    <a:lnTo>
                      <a:pt x="882243" y="908151"/>
                    </a:lnTo>
                    <a:lnTo>
                      <a:pt x="883767" y="908151"/>
                    </a:lnTo>
                    <a:lnTo>
                      <a:pt x="883767" y="911199"/>
                    </a:lnTo>
                    <a:lnTo>
                      <a:pt x="885291" y="911199"/>
                    </a:lnTo>
                    <a:lnTo>
                      <a:pt x="885291" y="912723"/>
                    </a:lnTo>
                    <a:lnTo>
                      <a:pt x="886815" y="912723"/>
                    </a:lnTo>
                    <a:lnTo>
                      <a:pt x="886815" y="914247"/>
                    </a:lnTo>
                    <a:lnTo>
                      <a:pt x="888339" y="914247"/>
                    </a:lnTo>
                    <a:lnTo>
                      <a:pt x="888339" y="915771"/>
                    </a:lnTo>
                    <a:lnTo>
                      <a:pt x="889863" y="915771"/>
                    </a:lnTo>
                    <a:lnTo>
                      <a:pt x="891387" y="917295"/>
                    </a:lnTo>
                    <a:lnTo>
                      <a:pt x="905103" y="917295"/>
                    </a:lnTo>
                    <a:lnTo>
                      <a:pt x="905103" y="915771"/>
                    </a:lnTo>
                    <a:lnTo>
                      <a:pt x="908151" y="915771"/>
                    </a:lnTo>
                    <a:lnTo>
                      <a:pt x="908151" y="914247"/>
                    </a:lnTo>
                    <a:lnTo>
                      <a:pt x="909675" y="914247"/>
                    </a:lnTo>
                    <a:lnTo>
                      <a:pt x="909675" y="912723"/>
                    </a:lnTo>
                    <a:lnTo>
                      <a:pt x="911199" y="912723"/>
                    </a:lnTo>
                    <a:lnTo>
                      <a:pt x="911199" y="909675"/>
                    </a:lnTo>
                    <a:lnTo>
                      <a:pt x="912723" y="909675"/>
                    </a:lnTo>
                    <a:lnTo>
                      <a:pt x="912723" y="905103"/>
                    </a:lnTo>
                    <a:lnTo>
                      <a:pt x="908151" y="905103"/>
                    </a:lnTo>
                    <a:lnTo>
                      <a:pt x="908151" y="908151"/>
                    </a:lnTo>
                    <a:lnTo>
                      <a:pt x="906627" y="908151"/>
                    </a:lnTo>
                    <a:lnTo>
                      <a:pt x="906627" y="909675"/>
                    </a:lnTo>
                    <a:lnTo>
                      <a:pt x="905103" y="911199"/>
                    </a:lnTo>
                    <a:lnTo>
                      <a:pt x="903579" y="911199"/>
                    </a:lnTo>
                    <a:lnTo>
                      <a:pt x="903579" y="912723"/>
                    </a:lnTo>
                    <a:lnTo>
                      <a:pt x="900531" y="912723"/>
                    </a:lnTo>
                    <a:lnTo>
                      <a:pt x="900531" y="914247"/>
                    </a:lnTo>
                    <a:lnTo>
                      <a:pt x="895959" y="914247"/>
                    </a:lnTo>
                    <a:lnTo>
                      <a:pt x="894435" y="912723"/>
                    </a:lnTo>
                    <a:lnTo>
                      <a:pt x="891387" y="912723"/>
                    </a:lnTo>
                    <a:lnTo>
                      <a:pt x="891387" y="911199"/>
                    </a:lnTo>
                    <a:lnTo>
                      <a:pt x="889863" y="911199"/>
                    </a:lnTo>
                    <a:lnTo>
                      <a:pt x="889863" y="909675"/>
                    </a:lnTo>
                    <a:lnTo>
                      <a:pt x="888339" y="909675"/>
                    </a:lnTo>
                    <a:lnTo>
                      <a:pt x="888339" y="906627"/>
                    </a:lnTo>
                    <a:lnTo>
                      <a:pt x="886815" y="906627"/>
                    </a:lnTo>
                    <a:lnTo>
                      <a:pt x="886815" y="891387"/>
                    </a:lnTo>
                    <a:lnTo>
                      <a:pt x="888339" y="891387"/>
                    </a:lnTo>
                    <a:lnTo>
                      <a:pt x="888339" y="888339"/>
                    </a:lnTo>
                    <a:lnTo>
                      <a:pt x="889863" y="888339"/>
                    </a:lnTo>
                    <a:lnTo>
                      <a:pt x="889863" y="886828"/>
                    </a:lnTo>
                    <a:lnTo>
                      <a:pt x="891387" y="886828"/>
                    </a:lnTo>
                    <a:lnTo>
                      <a:pt x="891387" y="885304"/>
                    </a:lnTo>
                    <a:lnTo>
                      <a:pt x="895959" y="885304"/>
                    </a:lnTo>
                    <a:lnTo>
                      <a:pt x="897483" y="883780"/>
                    </a:lnTo>
                    <a:lnTo>
                      <a:pt x="899007" y="883780"/>
                    </a:lnTo>
                    <a:lnTo>
                      <a:pt x="900531" y="885304"/>
                    </a:lnTo>
                    <a:lnTo>
                      <a:pt x="903579" y="885304"/>
                    </a:lnTo>
                    <a:lnTo>
                      <a:pt x="903579" y="886828"/>
                    </a:lnTo>
                    <a:lnTo>
                      <a:pt x="905103" y="886828"/>
                    </a:lnTo>
                    <a:lnTo>
                      <a:pt x="905103" y="888339"/>
                    </a:lnTo>
                    <a:lnTo>
                      <a:pt x="906627" y="888339"/>
                    </a:lnTo>
                    <a:lnTo>
                      <a:pt x="906627" y="889863"/>
                    </a:lnTo>
                    <a:lnTo>
                      <a:pt x="908151" y="889863"/>
                    </a:lnTo>
                    <a:lnTo>
                      <a:pt x="908151" y="891387"/>
                    </a:lnTo>
                    <a:lnTo>
                      <a:pt x="912723" y="891387"/>
                    </a:lnTo>
                    <a:lnTo>
                      <a:pt x="912723" y="888339"/>
                    </a:lnTo>
                    <a:close/>
                  </a:path>
                </a:pathLst>
              </a:custGeom>
              <a:solidFill>
                <a:srgbClr val="000000"/>
              </a:solidFill>
            </p:spPr>
            <p:txBody>
              <a:bodyPr wrap="square" lIns="0" tIns="0" rIns="0" bIns="0" rtlCol="0"/>
              <a:lstStyle/>
              <a:p>
                <a:endParaRPr/>
              </a:p>
            </p:txBody>
          </p:sp>
        </p:grpSp>
      </p:grpSp>
      <p:sp>
        <p:nvSpPr>
          <p:cNvPr id="44" name="object 44"/>
          <p:cNvSpPr txBox="1"/>
          <p:nvPr/>
        </p:nvSpPr>
        <p:spPr>
          <a:xfrm>
            <a:off x="14655840" y="6886588"/>
            <a:ext cx="2117127"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spc="-65" dirty="0">
                <a:latin typeface="Comic Sans MS"/>
                <a:cs typeface="Comic Sans MS"/>
              </a:rPr>
              <a:t> </a:t>
            </a:r>
            <a:r>
              <a:rPr sz="2000" b="1" spc="-5" dirty="0">
                <a:latin typeface="Comic Sans MS"/>
                <a:cs typeface="Comic Sans MS"/>
              </a:rPr>
              <a:t>2</a:t>
            </a:r>
            <a:endParaRPr sz="2000" dirty="0">
              <a:latin typeface="Comic Sans MS"/>
              <a:cs typeface="Comic Sans MS"/>
            </a:endParaRPr>
          </a:p>
        </p:txBody>
      </p:sp>
    </p:spTree>
    <p:extLst>
      <p:ext uri="{BB962C8B-B14F-4D97-AF65-F5344CB8AC3E}">
        <p14:creationId xmlns="" xmlns:p14="http://schemas.microsoft.com/office/powerpoint/2010/main" val="141012233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334137" y="250418"/>
            <a:ext cx="17297400" cy="533479"/>
          </a:xfrm>
          <a:prstGeom prst="rect">
            <a:avLst/>
          </a:prstGeom>
        </p:spPr>
        <p:txBody>
          <a:bodyPr vert="horz" wrap="square" lIns="0" tIns="12700" rIns="0" bIns="0" rtlCol="0">
            <a:spAutoFit/>
          </a:bodyPr>
          <a:lstStyle/>
          <a:p>
            <a:pPr marL="12700" algn="just">
              <a:spcBef>
                <a:spcPts val="100"/>
              </a:spcBef>
            </a:pPr>
            <a:r>
              <a:rPr lang="es-MX" sz="2400" spc="-5" dirty="0" smtClean="0">
                <a:latin typeface="Comic Sans MS"/>
                <a:cs typeface="Comic Sans MS"/>
              </a:rPr>
              <a:t>La</a:t>
            </a:r>
            <a:r>
              <a:rPr lang="es-MX" sz="2400" spc="5" dirty="0" smtClean="0">
                <a:latin typeface="Comic Sans MS"/>
                <a:cs typeface="Comic Sans MS"/>
              </a:rPr>
              <a:t> </a:t>
            </a:r>
            <a:r>
              <a:rPr lang="es-MX" sz="2400" b="1" spc="-5" dirty="0">
                <a:latin typeface="Comic Sans MS"/>
                <a:cs typeface="Comic Sans MS"/>
              </a:rPr>
              <a:t>figura</a:t>
            </a:r>
            <a:r>
              <a:rPr lang="es-MX" sz="2400" b="1" spc="5" dirty="0">
                <a:latin typeface="Comic Sans MS"/>
                <a:cs typeface="Comic Sans MS"/>
              </a:rPr>
              <a:t> </a:t>
            </a:r>
            <a:r>
              <a:rPr lang="es-MX" sz="2400" b="1" spc="-5" dirty="0">
                <a:latin typeface="Comic Sans MS"/>
                <a:cs typeface="Comic Sans MS"/>
              </a:rPr>
              <a:t>3</a:t>
            </a:r>
            <a:r>
              <a:rPr lang="es-MX" sz="2400" spc="5" dirty="0">
                <a:latin typeface="Comic Sans MS"/>
                <a:cs typeface="Comic Sans MS"/>
              </a:rPr>
              <a:t> </a:t>
            </a:r>
            <a:r>
              <a:rPr lang="es-MX" sz="2400" spc="-5" dirty="0">
                <a:latin typeface="Comic Sans MS"/>
                <a:cs typeface="Comic Sans MS"/>
              </a:rPr>
              <a:t>es</a:t>
            </a:r>
            <a:r>
              <a:rPr lang="es-MX" sz="2400" spc="5" dirty="0">
                <a:latin typeface="Comic Sans MS"/>
                <a:cs typeface="Comic Sans MS"/>
              </a:rPr>
              <a:t> </a:t>
            </a:r>
            <a:r>
              <a:rPr lang="es-MX" sz="2400" spc="-5" dirty="0">
                <a:latin typeface="Comic Sans MS"/>
                <a:cs typeface="Comic Sans MS"/>
              </a:rPr>
              <a:t>un</a:t>
            </a:r>
            <a:r>
              <a:rPr lang="es-MX" sz="2400" spc="5" dirty="0">
                <a:latin typeface="Comic Sans MS"/>
                <a:cs typeface="Comic Sans MS"/>
              </a:rPr>
              <a:t> </a:t>
            </a:r>
            <a:r>
              <a:rPr lang="es-MX" sz="2400" spc="-5" dirty="0">
                <a:latin typeface="Comic Sans MS"/>
                <a:cs typeface="Comic Sans MS"/>
              </a:rPr>
              <a:t>diagrama</a:t>
            </a:r>
            <a:r>
              <a:rPr lang="es-MX" sz="2400" spc="5" dirty="0">
                <a:latin typeface="Comic Sans MS"/>
                <a:cs typeface="Comic Sans MS"/>
              </a:rPr>
              <a:t> </a:t>
            </a:r>
            <a:r>
              <a:rPr lang="es-MX" sz="2400" spc="-5" dirty="0">
                <a:latin typeface="Comic Sans MS"/>
                <a:cs typeface="Comic Sans MS"/>
              </a:rPr>
              <a:t>lógico</a:t>
            </a:r>
            <a:r>
              <a:rPr lang="es-MX" sz="2400" spc="5" dirty="0">
                <a:latin typeface="Comic Sans MS"/>
                <a:cs typeface="Comic Sans MS"/>
              </a:rPr>
              <a:t> </a:t>
            </a:r>
            <a:r>
              <a:rPr lang="es-MX" sz="2400" spc="-5" dirty="0">
                <a:latin typeface="Comic Sans MS"/>
                <a:cs typeface="Comic Sans MS"/>
              </a:rPr>
              <a:t>que</a:t>
            </a:r>
            <a:r>
              <a:rPr lang="es-MX" sz="2400" spc="5" dirty="0">
                <a:latin typeface="Comic Sans MS"/>
                <a:cs typeface="Comic Sans MS"/>
              </a:rPr>
              <a:t> </a:t>
            </a:r>
            <a:r>
              <a:rPr lang="es-MX" sz="2400" spc="-5" dirty="0">
                <a:latin typeface="Comic Sans MS"/>
                <a:cs typeface="Comic Sans MS"/>
              </a:rPr>
              <a:t>representa</a:t>
            </a:r>
            <a:r>
              <a:rPr lang="es-MX" sz="2400" spc="15" dirty="0">
                <a:latin typeface="Comic Sans MS"/>
                <a:cs typeface="Comic Sans MS"/>
              </a:rPr>
              <a:t> </a:t>
            </a:r>
            <a:r>
              <a:rPr lang="es-MX" sz="2400" spc="-5" dirty="0">
                <a:latin typeface="Comic Sans MS"/>
                <a:cs typeface="Comic Sans MS"/>
              </a:rPr>
              <a:t>un esquema</a:t>
            </a:r>
            <a:r>
              <a:rPr lang="es-MX" sz="2400" spc="5" dirty="0">
                <a:latin typeface="Comic Sans MS"/>
                <a:cs typeface="Comic Sans MS"/>
              </a:rPr>
              <a:t> </a:t>
            </a:r>
            <a:r>
              <a:rPr lang="es-MX" sz="2400" spc="-5" dirty="0">
                <a:latin typeface="Comic Sans MS"/>
                <a:cs typeface="Comic Sans MS"/>
              </a:rPr>
              <a:t>básico</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protección</a:t>
            </a:r>
            <a:r>
              <a:rPr lang="es-MX" sz="2400" spc="1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falla</a:t>
            </a:r>
            <a:r>
              <a:rPr lang="es-MX" sz="2400" spc="5"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interruptor.</a:t>
            </a:r>
            <a:endParaRPr lang="es-MX" sz="2400" dirty="0">
              <a:latin typeface="Comic Sans MS"/>
              <a:cs typeface="Comic Sans MS"/>
            </a:endParaRPr>
          </a:p>
          <a:p>
            <a:pPr marL="12700">
              <a:spcBef>
                <a:spcPts val="100"/>
              </a:spcBef>
            </a:pPr>
            <a:endParaRPr sz="900" dirty="0">
              <a:latin typeface="Comic Sans MS"/>
              <a:cs typeface="Comic Sans MS"/>
            </a:endParaRPr>
          </a:p>
        </p:txBody>
      </p:sp>
      <p:pic>
        <p:nvPicPr>
          <p:cNvPr id="47" name="object 47"/>
          <p:cNvPicPr/>
          <p:nvPr/>
        </p:nvPicPr>
        <p:blipFill>
          <a:blip r:embed="rId2" cstate="print"/>
          <a:stretch>
            <a:fillRect/>
          </a:stretch>
        </p:blipFill>
        <p:spPr>
          <a:xfrm>
            <a:off x="4225892" y="1314424"/>
            <a:ext cx="9429816" cy="5214974"/>
          </a:xfrm>
          <a:prstGeom prst="rect">
            <a:avLst/>
          </a:prstGeom>
        </p:spPr>
      </p:pic>
      <p:sp>
        <p:nvSpPr>
          <p:cNvPr id="48" name="object 48"/>
          <p:cNvSpPr txBox="1"/>
          <p:nvPr/>
        </p:nvSpPr>
        <p:spPr>
          <a:xfrm>
            <a:off x="7797792" y="7172340"/>
            <a:ext cx="1917459"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spc="-65" dirty="0">
                <a:latin typeface="Comic Sans MS"/>
                <a:cs typeface="Comic Sans MS"/>
              </a:rPr>
              <a:t> </a:t>
            </a:r>
            <a:r>
              <a:rPr sz="2000" b="1" spc="-5" dirty="0">
                <a:latin typeface="Comic Sans MS"/>
                <a:cs typeface="Comic Sans MS"/>
              </a:rPr>
              <a:t>3</a:t>
            </a:r>
            <a:endParaRPr sz="2000" dirty="0">
              <a:latin typeface="Comic Sans MS"/>
              <a:cs typeface="Comic Sans MS"/>
            </a:endParaRPr>
          </a:p>
        </p:txBody>
      </p:sp>
    </p:spTree>
    <p:extLst>
      <p:ext uri="{BB962C8B-B14F-4D97-AF65-F5344CB8AC3E}">
        <p14:creationId xmlns="" xmlns:p14="http://schemas.microsoft.com/office/powerpoint/2010/main" val="1410122338"/>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 name="object 49"/>
          <p:cNvSpPr txBox="1"/>
          <p:nvPr/>
        </p:nvSpPr>
        <p:spPr>
          <a:xfrm>
            <a:off x="330200" y="381000"/>
            <a:ext cx="10439400" cy="9653925"/>
          </a:xfrm>
          <a:prstGeom prst="rect">
            <a:avLst/>
          </a:prstGeom>
        </p:spPr>
        <p:txBody>
          <a:bodyPr vert="horz" wrap="square" lIns="0" tIns="12700" rIns="0" bIns="0" rtlCol="0">
            <a:spAutoFit/>
          </a:bodyPr>
          <a:lstStyle/>
          <a:p>
            <a:pPr marL="12700" marR="5080" algn="just">
              <a:spcBef>
                <a:spcPts val="100"/>
              </a:spcBef>
              <a:tabLst>
                <a:tab pos="631190" algn="l"/>
                <a:tab pos="955675" algn="l"/>
                <a:tab pos="1487805" algn="l"/>
                <a:tab pos="1811020" algn="l"/>
                <a:tab pos="2821940" algn="l"/>
              </a:tabLst>
            </a:pPr>
            <a:r>
              <a:rPr sz="2400" b="1" spc="-5" dirty="0">
                <a:latin typeface="Comic Sans MS"/>
                <a:cs typeface="Comic Sans MS"/>
              </a:rPr>
              <a:t>LÓGICA</a:t>
            </a:r>
            <a:r>
              <a:rPr lang="en-US" sz="2400" b="1" spc="-5" dirty="0">
                <a:latin typeface="Comic Sans MS"/>
                <a:cs typeface="Comic Sans MS"/>
              </a:rPr>
              <a:t> </a:t>
            </a:r>
            <a:r>
              <a:rPr sz="2400" b="1" spc="-5" dirty="0">
                <a:latin typeface="Comic Sans MS"/>
                <a:cs typeface="Comic Sans MS"/>
              </a:rPr>
              <a:t>DE</a:t>
            </a:r>
            <a:r>
              <a:rPr lang="en-US" sz="2400" b="1" spc="-5" dirty="0">
                <a:latin typeface="Comic Sans MS"/>
                <a:cs typeface="Comic Sans MS"/>
              </a:rPr>
              <a:t> </a:t>
            </a:r>
            <a:r>
              <a:rPr sz="2400" b="1" spc="-5" dirty="0">
                <a:latin typeface="Comic Sans MS"/>
                <a:cs typeface="Comic Sans MS"/>
              </a:rPr>
              <a:t>FALLA</a:t>
            </a:r>
            <a:r>
              <a:rPr lang="en-US" sz="2400" b="1" spc="-5" dirty="0">
                <a:latin typeface="Comic Sans MS"/>
                <a:cs typeface="Comic Sans MS"/>
              </a:rPr>
              <a:t> </a:t>
            </a:r>
            <a:r>
              <a:rPr sz="2400" b="1" spc="-5" dirty="0">
                <a:latin typeface="Comic Sans MS"/>
                <a:cs typeface="Comic Sans MS"/>
              </a:rPr>
              <a:t>DE</a:t>
            </a:r>
            <a:r>
              <a:rPr lang="en-US" sz="2400" b="1" spc="-5" dirty="0">
                <a:latin typeface="Comic Sans MS"/>
                <a:cs typeface="Comic Sans MS"/>
              </a:rPr>
              <a:t> </a:t>
            </a:r>
            <a:r>
              <a:rPr sz="2400" b="1" spc="-5" dirty="0">
                <a:latin typeface="Comic Sans MS"/>
                <a:cs typeface="Comic Sans MS"/>
              </a:rPr>
              <a:t>INTERRUPTOR</a:t>
            </a:r>
            <a:r>
              <a:rPr lang="en-US" sz="2400" b="1" spc="-5" dirty="0">
                <a:latin typeface="Comic Sans MS"/>
                <a:cs typeface="Comic Sans MS"/>
              </a:rPr>
              <a:t> </a:t>
            </a:r>
            <a:r>
              <a:rPr sz="2400" b="1" spc="-5" dirty="0">
                <a:latin typeface="Comic Sans MS"/>
                <a:cs typeface="Comic Sans MS"/>
              </a:rPr>
              <a:t>DEL</a:t>
            </a:r>
            <a:r>
              <a:rPr lang="es-AR" sz="2400" b="1" spc="-5" dirty="0">
                <a:latin typeface="Comic Sans MS"/>
                <a:cs typeface="Comic Sans MS"/>
              </a:rPr>
              <a:t> </a:t>
            </a:r>
            <a:r>
              <a:rPr sz="2400" b="1" spc="-5" dirty="0">
                <a:latin typeface="Comic Sans MS"/>
                <a:cs typeface="Comic Sans MS"/>
              </a:rPr>
              <a:t>GENERADOR</a:t>
            </a:r>
            <a:endParaRPr lang="en-US" sz="2400" b="1" spc="-5" dirty="0">
              <a:latin typeface="Comic Sans MS"/>
              <a:cs typeface="Comic Sans MS"/>
            </a:endParaRPr>
          </a:p>
          <a:p>
            <a:pPr marL="12700" marR="5080" algn="just">
              <a:spcBef>
                <a:spcPts val="100"/>
              </a:spcBef>
              <a:tabLst>
                <a:tab pos="631190" algn="l"/>
                <a:tab pos="955675" algn="l"/>
                <a:tab pos="1487805" algn="l"/>
                <a:tab pos="1811020" algn="l"/>
                <a:tab pos="2821940" algn="l"/>
              </a:tabLst>
            </a:pPr>
            <a:endParaRPr lang="en-US" sz="2400" b="1" spc="-5" dirty="0">
              <a:latin typeface="Comic Sans MS"/>
              <a:cs typeface="Comic Sans MS"/>
            </a:endParaRPr>
          </a:p>
          <a:p>
            <a:pPr marL="12700" marR="5080" algn="just">
              <a:spcBef>
                <a:spcPts val="100"/>
              </a:spcBef>
              <a:tabLst>
                <a:tab pos="631190" algn="l"/>
                <a:tab pos="955675" algn="l"/>
                <a:tab pos="1487805" algn="l"/>
                <a:tab pos="1811020" algn="l"/>
                <a:tab pos="2821940" algn="l"/>
              </a:tabLst>
            </a:pPr>
            <a:r>
              <a:rPr lang="es-MX" sz="2400" spc="-5" dirty="0">
                <a:latin typeface="Comic Sans MS"/>
                <a:cs typeface="Comic Sans MS"/>
              </a:rPr>
              <a:t>Un diagrama funcional de un esquema típico de falla de interruptor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b="1" spc="-5" dirty="0">
                <a:latin typeface="Comic Sans MS"/>
                <a:cs typeface="Comic Sans MS"/>
              </a:rPr>
              <a:t>figura</a:t>
            </a:r>
            <a:r>
              <a:rPr lang="es-MX" sz="2400" b="1" spc="260" dirty="0">
                <a:latin typeface="Comic Sans MS"/>
                <a:cs typeface="Comic Sans MS"/>
              </a:rPr>
              <a:t> </a:t>
            </a:r>
            <a:r>
              <a:rPr lang="es-MX" sz="2400" b="1" spc="-5" dirty="0">
                <a:latin typeface="Comic Sans MS"/>
                <a:cs typeface="Comic Sans MS"/>
              </a:rPr>
              <a:t>4</a:t>
            </a:r>
            <a:r>
              <a:rPr lang="es-MX" sz="2400" spc="-5" dirty="0">
                <a:latin typeface="Comic Sans MS"/>
                <a:cs typeface="Comic Sans MS"/>
              </a:rPr>
              <a:t>. Igual que en todos estos esquemas, cuando los relés de protección detectan una falla interna o una condición de operación anormal, intentarán disparar al interruptor del generador</a:t>
            </a:r>
            <a:r>
              <a:rPr lang="es-MX" sz="2400" spc="85" dirty="0">
                <a:latin typeface="Comic Sans MS"/>
                <a:cs typeface="Comic Sans MS"/>
              </a:rPr>
              <a:t> </a:t>
            </a:r>
            <a:r>
              <a:rPr lang="es-MX" sz="2400" spc="-5" dirty="0">
                <a:latin typeface="Comic Sans MS"/>
                <a:cs typeface="Comic Sans MS"/>
              </a:rPr>
              <a:t>y</a:t>
            </a:r>
            <a:r>
              <a:rPr lang="es-MX" sz="2400" spc="90" dirty="0">
                <a:latin typeface="Comic Sans MS"/>
                <a:cs typeface="Comic Sans MS"/>
              </a:rPr>
              <a:t> </a:t>
            </a:r>
            <a:r>
              <a:rPr lang="es-MX" sz="2400" spc="-5" dirty="0">
                <a:latin typeface="Comic Sans MS"/>
                <a:cs typeface="Comic Sans MS"/>
              </a:rPr>
              <a:t>al</a:t>
            </a:r>
            <a:r>
              <a:rPr lang="es-MX" sz="2400" spc="85" dirty="0">
                <a:latin typeface="Comic Sans MS"/>
                <a:cs typeface="Comic Sans MS"/>
              </a:rPr>
              <a:t> </a:t>
            </a:r>
            <a:r>
              <a:rPr lang="es-MX" sz="2400" spc="-5" dirty="0">
                <a:latin typeface="Comic Sans MS"/>
                <a:cs typeface="Comic Sans MS"/>
              </a:rPr>
              <a:t>mismo</a:t>
            </a:r>
            <a:r>
              <a:rPr lang="es-MX" sz="2400" spc="90" dirty="0">
                <a:latin typeface="Comic Sans MS"/>
                <a:cs typeface="Comic Sans MS"/>
              </a:rPr>
              <a:t> </a:t>
            </a:r>
            <a:r>
              <a:rPr lang="es-MX" sz="2400" spc="-5" dirty="0">
                <a:latin typeface="Comic Sans MS"/>
                <a:cs typeface="Comic Sans MS"/>
              </a:rPr>
              <a:t>tiempo</a:t>
            </a:r>
            <a:r>
              <a:rPr lang="es-MX" sz="2400" spc="90" dirty="0">
                <a:latin typeface="Comic Sans MS"/>
                <a:cs typeface="Comic Sans MS"/>
              </a:rPr>
              <a:t> </a:t>
            </a:r>
            <a:r>
              <a:rPr lang="es-MX" sz="2400" spc="-5" dirty="0">
                <a:latin typeface="Comic Sans MS"/>
                <a:cs typeface="Comic Sans MS"/>
              </a:rPr>
              <a:t>iniciar</a:t>
            </a:r>
            <a:r>
              <a:rPr lang="es-MX" sz="2400" spc="80" dirty="0">
                <a:latin typeface="Comic Sans MS"/>
                <a:cs typeface="Comic Sans MS"/>
              </a:rPr>
              <a:t> </a:t>
            </a:r>
            <a:r>
              <a:rPr lang="es-MX" sz="2400" spc="-5" dirty="0">
                <a:latin typeface="Comic Sans MS"/>
                <a:cs typeface="Comic Sans MS"/>
              </a:rPr>
              <a:t>el</a:t>
            </a:r>
            <a:r>
              <a:rPr lang="es-MX" sz="2400" spc="90" dirty="0">
                <a:latin typeface="Comic Sans MS"/>
                <a:cs typeface="Comic Sans MS"/>
              </a:rPr>
              <a:t> </a:t>
            </a:r>
            <a:r>
              <a:rPr lang="es-MX" sz="2400" spc="-5" dirty="0" err="1">
                <a:latin typeface="Comic Sans MS"/>
                <a:cs typeface="Comic Sans MS"/>
              </a:rPr>
              <a:t>timer</a:t>
            </a:r>
            <a:r>
              <a:rPr lang="es-MX" sz="2400" spc="80" dirty="0">
                <a:latin typeface="Comic Sans MS"/>
                <a:cs typeface="Comic Sans MS"/>
              </a:rPr>
              <a:t> </a:t>
            </a:r>
            <a:r>
              <a:rPr lang="es-MX" sz="2400" spc="-5" dirty="0">
                <a:latin typeface="Comic Sans MS"/>
                <a:cs typeface="Comic Sans MS"/>
              </a:rPr>
              <a:t>de</a:t>
            </a:r>
            <a:r>
              <a:rPr lang="es-MX" sz="2400" spc="75" dirty="0">
                <a:latin typeface="Comic Sans MS"/>
                <a:cs typeface="Comic Sans MS"/>
              </a:rPr>
              <a:t> </a:t>
            </a:r>
            <a:r>
              <a:rPr lang="es-MX" sz="2400" spc="-5" dirty="0">
                <a:latin typeface="Comic Sans MS"/>
                <a:cs typeface="Comic Sans MS"/>
              </a:rPr>
              <a:t>falla</a:t>
            </a:r>
            <a:r>
              <a:rPr lang="es-MX" sz="2400" spc="85" dirty="0">
                <a:latin typeface="Comic Sans MS"/>
                <a:cs typeface="Comic Sans MS"/>
              </a:rPr>
              <a:t> </a:t>
            </a:r>
            <a:r>
              <a:rPr lang="es-MX" sz="2400" spc="-5" dirty="0">
                <a:latin typeface="Comic Sans MS"/>
                <a:cs typeface="Comic Sans MS"/>
              </a:rPr>
              <a:t>de interruptor.</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libera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falla</a:t>
            </a:r>
            <a:r>
              <a:rPr lang="es-MX" sz="2400" spc="254" dirty="0">
                <a:latin typeface="Comic Sans MS"/>
                <a:cs typeface="Comic Sans MS"/>
              </a:rPr>
              <a:t> </a:t>
            </a:r>
            <a:r>
              <a:rPr lang="es-MX" sz="2400" spc="-5" dirty="0">
                <a:latin typeface="Comic Sans MS"/>
                <a:cs typeface="Comic Sans MS"/>
              </a:rPr>
              <a:t>o condición anormal en un tiempo especificado, el </a:t>
            </a:r>
            <a:r>
              <a:rPr lang="es-MX" sz="2400" spc="-5" dirty="0" err="1">
                <a:latin typeface="Comic Sans MS"/>
                <a:cs typeface="Comic Sans MS"/>
              </a:rPr>
              <a:t>timer</a:t>
            </a:r>
            <a:r>
              <a:rPr lang="es-MX" sz="2400" spc="-5" dirty="0">
                <a:latin typeface="Comic Sans MS"/>
                <a:cs typeface="Comic Sans MS"/>
              </a:rPr>
              <a:t> disparará a los interruptores necesarios para remover al generador del sistema. Como se muestra en la figura 4, para iniciar el </a:t>
            </a:r>
            <a:r>
              <a:rPr lang="es-MX" sz="2400" spc="-5" dirty="0" err="1">
                <a:latin typeface="Comic Sans MS"/>
                <a:cs typeface="Comic Sans MS"/>
              </a:rPr>
              <a:t>timer</a:t>
            </a:r>
            <a:r>
              <a:rPr lang="es-MX" sz="2400" spc="-5" dirty="0">
                <a:latin typeface="Comic Sans MS"/>
                <a:cs typeface="Comic Sans MS"/>
              </a:rPr>
              <a:t> de falla de interruptor, debe operar un relé de protección y un detector de corriente o un contacto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indicar</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 interruptor ha fallado al abrir. Excepto por el uso del contacto “a” del interruptor, el arreglo mostrado en la figura</a:t>
            </a:r>
            <a:r>
              <a:rPr lang="es-MX" sz="2400" dirty="0">
                <a:latin typeface="Comic Sans MS"/>
                <a:cs typeface="Comic Sans MS"/>
              </a:rPr>
              <a:t> </a:t>
            </a:r>
            <a:r>
              <a:rPr lang="es-MX" sz="2400" spc="-5" dirty="0">
                <a:latin typeface="Comic Sans MS"/>
                <a:cs typeface="Comic Sans MS"/>
              </a:rPr>
              <a:t>4</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típico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muchos</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 interruptor.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contacto</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ser usado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caso</a:t>
            </a:r>
            <a:r>
              <a:rPr lang="es-MX" sz="2400" dirty="0">
                <a:latin typeface="Comic Sans MS"/>
                <a:cs typeface="Comic Sans MS"/>
              </a:rPr>
              <a:t> </a:t>
            </a:r>
            <a:r>
              <a:rPr lang="es-MX" sz="2400" spc="-5" dirty="0">
                <a:latin typeface="Comic Sans MS"/>
                <a:cs typeface="Comic Sans MS"/>
              </a:rPr>
              <a:t>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existen</a:t>
            </a:r>
            <a:r>
              <a:rPr lang="es-MX" sz="2400" dirty="0">
                <a:latin typeface="Comic Sans MS"/>
                <a:cs typeface="Comic Sans MS"/>
              </a:rPr>
              <a:t> </a:t>
            </a:r>
            <a:r>
              <a:rPr lang="es-MX" sz="2400" spc="-5" dirty="0">
                <a:latin typeface="Comic Sans MS"/>
                <a:cs typeface="Comic Sans MS"/>
              </a:rPr>
              <a:t>fallas</a:t>
            </a:r>
            <a:r>
              <a:rPr lang="es-MX" sz="2400" dirty="0">
                <a:latin typeface="Comic Sans MS"/>
                <a:cs typeface="Comic Sans MS"/>
              </a:rPr>
              <a:t> </a:t>
            </a:r>
            <a:r>
              <a:rPr lang="es-MX" sz="2400" spc="-5" dirty="0">
                <a:latin typeface="Comic Sans MS"/>
                <a:cs typeface="Comic Sans MS"/>
              </a:rPr>
              <a:t>y/o condiciones anormales de operación tales como fallas del estator o bus a tierra, sobreexcitación V/Hz, secuencia negativa,</a:t>
            </a:r>
            <a:r>
              <a:rPr lang="es-MX" sz="2400" dirty="0">
                <a:latin typeface="Comic Sans MS"/>
                <a:cs typeface="Comic Sans MS"/>
              </a:rPr>
              <a:t> </a:t>
            </a:r>
            <a:r>
              <a:rPr lang="es-MX" sz="2400" spc="-5" dirty="0">
                <a:latin typeface="Comic Sans MS"/>
                <a:cs typeface="Comic Sans MS"/>
              </a:rPr>
              <a:t>baja</a:t>
            </a:r>
            <a:r>
              <a:rPr lang="es-MX" sz="2400" dirty="0">
                <a:latin typeface="Comic Sans MS"/>
                <a:cs typeface="Comic Sans MS"/>
              </a:rPr>
              <a:t> </a:t>
            </a:r>
            <a:r>
              <a:rPr lang="es-MX" sz="2400" spc="-5" dirty="0">
                <a:latin typeface="Comic Sans MS"/>
                <a:cs typeface="Comic Sans MS"/>
              </a:rPr>
              <a:t>frecuencia</a:t>
            </a:r>
            <a:r>
              <a:rPr lang="es-MX" sz="2400" dirty="0">
                <a:latin typeface="Comic Sans MS"/>
                <a:cs typeface="Comic Sans MS"/>
              </a:rPr>
              <a:t> </a:t>
            </a:r>
            <a:r>
              <a:rPr lang="es-MX" sz="2400" spc="-5" dirty="0">
                <a:latin typeface="Comic Sans MS"/>
                <a:cs typeface="Comic Sans MS"/>
              </a:rPr>
              <a:t>excesiva,</a:t>
            </a:r>
            <a:r>
              <a:rPr lang="es-MX" sz="2400" dirty="0">
                <a:latin typeface="Comic Sans MS"/>
                <a:cs typeface="Comic Sans MS"/>
              </a:rPr>
              <a:t> </a:t>
            </a:r>
            <a:r>
              <a:rPr lang="es-MX" sz="2400" spc="-5" dirty="0">
                <a:latin typeface="Comic Sans MS"/>
                <a:cs typeface="Comic Sans MS"/>
              </a:rPr>
              <a:t>flujo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 inversa, etc., las cuales no producen suficiente corriente para operar los detectores de corriente, Si cada polo del interruptor opera independientemente, contactos “a” del interruptor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cada</a:t>
            </a:r>
            <a:r>
              <a:rPr lang="es-MX" sz="2400" dirty="0">
                <a:latin typeface="Comic Sans MS"/>
                <a:cs typeface="Comic Sans MS"/>
              </a:rPr>
              <a:t> </a:t>
            </a:r>
            <a:r>
              <a:rPr lang="es-MX" sz="2400" spc="-5" dirty="0">
                <a:latin typeface="Comic Sans MS"/>
                <a:cs typeface="Comic Sans MS"/>
              </a:rPr>
              <a:t>uno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tres</a:t>
            </a:r>
            <a:r>
              <a:rPr lang="es-MX" sz="2400" dirty="0">
                <a:latin typeface="Comic Sans MS"/>
                <a:cs typeface="Comic Sans MS"/>
              </a:rPr>
              <a:t> </a:t>
            </a:r>
            <a:r>
              <a:rPr lang="es-MX" sz="2400" spc="-5" dirty="0">
                <a:latin typeface="Comic Sans MS"/>
                <a:cs typeface="Comic Sans MS"/>
              </a:rPr>
              <a:t>polos</a:t>
            </a:r>
            <a:r>
              <a:rPr lang="es-MX" sz="2400" dirty="0">
                <a:latin typeface="Comic Sans MS"/>
                <a:cs typeface="Comic Sans MS"/>
              </a:rPr>
              <a:t> </a:t>
            </a:r>
            <a:r>
              <a:rPr lang="es-MX" sz="2400" spc="-5" dirty="0">
                <a:latin typeface="Comic Sans MS"/>
                <a:cs typeface="Comic Sans MS"/>
              </a:rPr>
              <a:t>deben</a:t>
            </a:r>
            <a:r>
              <a:rPr lang="es-MX" sz="2400" dirty="0">
                <a:latin typeface="Comic Sans MS"/>
                <a:cs typeface="Comic Sans MS"/>
              </a:rPr>
              <a:t> </a:t>
            </a:r>
            <a:r>
              <a:rPr lang="es-MX" sz="2400" spc="-5" dirty="0">
                <a:latin typeface="Comic Sans MS"/>
                <a:cs typeface="Comic Sans MS"/>
              </a:rPr>
              <a:t>ser </a:t>
            </a:r>
            <a:r>
              <a:rPr lang="es-MX" sz="2400" spc="-5" dirty="0" err="1">
                <a:latin typeface="Comic Sans MS"/>
                <a:cs typeface="Comic Sans MS"/>
              </a:rPr>
              <a:t>paraleleados</a:t>
            </a:r>
            <a:r>
              <a:rPr lang="es-MX" sz="2400"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conectados</a:t>
            </a:r>
            <a:r>
              <a:rPr lang="es-MX" sz="2400" dirty="0">
                <a:latin typeface="Comic Sans MS"/>
                <a:cs typeface="Comic Sans MS"/>
              </a:rPr>
              <a:t> </a:t>
            </a:r>
            <a:r>
              <a:rPr lang="es-MX" sz="2400" spc="-5" dirty="0">
                <a:latin typeface="Comic Sans MS"/>
                <a:cs typeface="Comic Sans MS"/>
              </a:rPr>
              <a:t>en</a:t>
            </a:r>
            <a:r>
              <a:rPr lang="es-MX" sz="2400" spc="5" dirty="0">
                <a:latin typeface="Comic Sans MS"/>
                <a:cs typeface="Comic Sans MS"/>
              </a:rPr>
              <a:t> </a:t>
            </a:r>
            <a:r>
              <a:rPr lang="es-MX" sz="2400" spc="-5" dirty="0">
                <a:latin typeface="Comic Sans MS"/>
                <a:cs typeface="Comic Sans MS"/>
              </a:rPr>
              <a:t>el</a:t>
            </a:r>
            <a:r>
              <a:rPr lang="es-MX" sz="2400" spc="5"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lógico.</a:t>
            </a:r>
          </a:p>
          <a:p>
            <a:pPr marL="12700" marR="5080" algn="just">
              <a:spcBef>
                <a:spcPts val="100"/>
              </a:spcBef>
              <a:tabLst>
                <a:tab pos="631190" algn="l"/>
                <a:tab pos="955675" algn="l"/>
                <a:tab pos="1487805" algn="l"/>
                <a:tab pos="1811020" algn="l"/>
                <a:tab pos="2821940" algn="l"/>
              </a:tabLst>
            </a:pP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mostrados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4</a:t>
            </a:r>
            <a:r>
              <a:rPr lang="es-MX" sz="2400" spc="-5" dirty="0">
                <a:latin typeface="Comic Sans MS"/>
                <a:cs typeface="Comic Sans MS"/>
              </a:rPr>
              <a:t>, representan a todos los relés del generador y el bus que disparan al interruptor del generador. Típicamente, los relés del generador están divididos en grupos primario y de respaldo proporcionando redundancia en las funciones de protección.</a:t>
            </a:r>
          </a:p>
        </p:txBody>
      </p:sp>
      <p:pic>
        <p:nvPicPr>
          <p:cNvPr id="3" name="Imagen 2">
            <a:extLst>
              <a:ext uri="{FF2B5EF4-FFF2-40B4-BE49-F238E27FC236}">
                <a16:creationId xmlns="" xmlns:a16="http://schemas.microsoft.com/office/drawing/2014/main" id="{381DBE07-F58C-4230-91C7-829424163171}"/>
              </a:ext>
            </a:extLst>
          </p:cNvPr>
          <p:cNvPicPr>
            <a:picLocks noChangeAspect="1"/>
          </p:cNvPicPr>
          <p:nvPr/>
        </p:nvPicPr>
        <p:blipFill>
          <a:blip r:embed="rId2"/>
          <a:stretch>
            <a:fillRect/>
          </a:stretch>
        </p:blipFill>
        <p:spPr>
          <a:xfrm>
            <a:off x="10922000" y="3200400"/>
            <a:ext cx="6629400" cy="4038599"/>
          </a:xfrm>
          <a:prstGeom prst="rect">
            <a:avLst/>
          </a:prstGeom>
        </p:spPr>
      </p:pic>
      <p:sp>
        <p:nvSpPr>
          <p:cNvPr id="51" name="CuadroTexto 50">
            <a:extLst>
              <a:ext uri="{FF2B5EF4-FFF2-40B4-BE49-F238E27FC236}">
                <a16:creationId xmlns="" xmlns:a16="http://schemas.microsoft.com/office/drawing/2014/main" id="{3A6E7B43-28DB-4DFB-9263-CCEE3565A209}"/>
              </a:ext>
            </a:extLst>
          </p:cNvPr>
          <p:cNvSpPr txBox="1"/>
          <p:nvPr/>
        </p:nvSpPr>
        <p:spPr>
          <a:xfrm>
            <a:off x="11912600" y="7772400"/>
            <a:ext cx="5638800" cy="781496"/>
          </a:xfrm>
          <a:prstGeom prst="rect">
            <a:avLst/>
          </a:prstGeom>
          <a:noFill/>
        </p:spPr>
        <p:txBody>
          <a:bodyPr wrap="square">
            <a:spAutoFit/>
          </a:bodyPr>
          <a:lstStyle/>
          <a:p>
            <a:pPr marL="551815" marR="5080" indent="-539750" algn="ctr">
              <a:lnSpc>
                <a:spcPct val="116199"/>
              </a:lnSpc>
              <a:spcBef>
                <a:spcPts val="100"/>
              </a:spcBef>
            </a:pPr>
            <a:r>
              <a:rPr lang="es-AR" sz="2000" b="1" spc="-5" dirty="0">
                <a:latin typeface="Comic Sans MS" panose="030F0702030302020204" pitchFamily="66" charset="0"/>
                <a:cs typeface="Comic Sans MS"/>
              </a:rPr>
              <a:t>Figura</a:t>
            </a:r>
            <a:r>
              <a:rPr lang="es-AR" sz="2000" b="1" dirty="0">
                <a:latin typeface="Comic Sans MS" panose="030F0702030302020204" pitchFamily="66" charset="0"/>
                <a:cs typeface="Comic Sans MS"/>
              </a:rPr>
              <a:t> </a:t>
            </a:r>
            <a:r>
              <a:rPr lang="es-AR" sz="2000" b="1" spc="-5" dirty="0">
                <a:latin typeface="Comic Sans MS" panose="030F0702030302020204" pitchFamily="66" charset="0"/>
                <a:cs typeface="Comic Sans MS"/>
              </a:rPr>
              <a:t>4.</a:t>
            </a:r>
            <a:r>
              <a:rPr lang="es-AR" sz="2000" b="1" spc="5" dirty="0">
                <a:latin typeface="Comic Sans MS" panose="030F0702030302020204" pitchFamily="66" charset="0"/>
                <a:cs typeface="Comic Sans MS"/>
              </a:rPr>
              <a:t> </a:t>
            </a:r>
            <a:r>
              <a:rPr lang="es-AR" sz="2000" b="1" spc="-5" dirty="0">
                <a:latin typeface="Comic Sans MS" panose="030F0702030302020204" pitchFamily="66" charset="0"/>
                <a:cs typeface="Comic Sans MS"/>
              </a:rPr>
              <a:t>Diagrama</a:t>
            </a:r>
            <a:r>
              <a:rPr lang="es-AR" sz="2000" b="1" spc="5" dirty="0">
                <a:latin typeface="Comic Sans MS" panose="030F0702030302020204" pitchFamily="66" charset="0"/>
                <a:cs typeface="Comic Sans MS"/>
              </a:rPr>
              <a:t> </a:t>
            </a:r>
            <a:r>
              <a:rPr lang="es-AR" sz="2000" b="1" spc="-5" dirty="0">
                <a:latin typeface="Comic Sans MS" panose="030F0702030302020204" pitchFamily="66" charset="0"/>
                <a:cs typeface="Comic Sans MS"/>
              </a:rPr>
              <a:t>funcional</a:t>
            </a:r>
            <a:r>
              <a:rPr lang="es-AR" sz="2000" b="1" dirty="0">
                <a:latin typeface="Comic Sans MS" panose="030F0702030302020204" pitchFamily="66" charset="0"/>
                <a:cs typeface="Comic Sans MS"/>
              </a:rPr>
              <a:t> </a:t>
            </a:r>
            <a:r>
              <a:rPr lang="es-AR" sz="2000" b="1" spc="-5" dirty="0">
                <a:latin typeface="Comic Sans MS" panose="030F0702030302020204" pitchFamily="66" charset="0"/>
                <a:cs typeface="Comic Sans MS"/>
              </a:rPr>
              <a:t>de</a:t>
            </a:r>
            <a:r>
              <a:rPr lang="es-AR" sz="2000" b="1" spc="5" dirty="0">
                <a:latin typeface="Comic Sans MS" panose="030F0702030302020204" pitchFamily="66" charset="0"/>
                <a:cs typeface="Comic Sans MS"/>
              </a:rPr>
              <a:t> </a:t>
            </a:r>
            <a:r>
              <a:rPr lang="es-AR" sz="2000" b="1" spc="-5" dirty="0">
                <a:latin typeface="Comic Sans MS" panose="030F0702030302020204" pitchFamily="66" charset="0"/>
                <a:cs typeface="Comic Sans MS"/>
              </a:rPr>
              <a:t>un</a:t>
            </a:r>
            <a:r>
              <a:rPr lang="es-AR" sz="2000" b="1" spc="5" dirty="0">
                <a:latin typeface="Comic Sans MS" panose="030F0702030302020204" pitchFamily="66" charset="0"/>
                <a:cs typeface="Comic Sans MS"/>
              </a:rPr>
              <a:t> </a:t>
            </a:r>
            <a:r>
              <a:rPr lang="es-AR" sz="2000" b="1" spc="-5" dirty="0">
                <a:latin typeface="Comic Sans MS" panose="030F0702030302020204" pitchFamily="66" charset="0"/>
                <a:cs typeface="Comic Sans MS"/>
              </a:rPr>
              <a:t>esquema</a:t>
            </a:r>
            <a:r>
              <a:rPr lang="es-AR" sz="2000" b="1" dirty="0">
                <a:latin typeface="Comic Sans MS" panose="030F0702030302020204" pitchFamily="66" charset="0"/>
                <a:cs typeface="Comic Sans MS"/>
              </a:rPr>
              <a:t> </a:t>
            </a:r>
            <a:r>
              <a:rPr lang="es-AR" sz="2000" b="1" spc="-5" dirty="0">
                <a:latin typeface="Comic Sans MS" panose="030F0702030302020204" pitchFamily="66" charset="0"/>
                <a:cs typeface="Comic Sans MS"/>
              </a:rPr>
              <a:t>de</a:t>
            </a:r>
            <a:r>
              <a:rPr lang="es-AR" sz="2000" b="1" spc="5" dirty="0">
                <a:latin typeface="Comic Sans MS" panose="030F0702030302020204" pitchFamily="66" charset="0"/>
                <a:cs typeface="Comic Sans MS"/>
              </a:rPr>
              <a:t> </a:t>
            </a:r>
            <a:r>
              <a:rPr lang="es-AR" sz="2000" b="1" spc="-5" dirty="0">
                <a:latin typeface="Comic Sans MS" panose="030F0702030302020204" pitchFamily="66" charset="0"/>
                <a:cs typeface="Comic Sans MS"/>
              </a:rPr>
              <a:t>falla</a:t>
            </a:r>
            <a:r>
              <a:rPr lang="es-AR" sz="2000" b="1" spc="5" dirty="0">
                <a:latin typeface="Comic Sans MS" panose="030F0702030302020204" pitchFamily="66" charset="0"/>
                <a:cs typeface="Comic Sans MS"/>
              </a:rPr>
              <a:t> </a:t>
            </a:r>
            <a:r>
              <a:rPr lang="es-AR" sz="2000" b="1" spc="-5" dirty="0">
                <a:latin typeface="Comic Sans MS" panose="030F0702030302020204" pitchFamily="66" charset="0"/>
                <a:cs typeface="Comic Sans MS"/>
              </a:rPr>
              <a:t>de interruptor</a:t>
            </a:r>
            <a:r>
              <a:rPr lang="es-AR" sz="2000" b="1" spc="-105" dirty="0">
                <a:latin typeface="Comic Sans MS" panose="030F0702030302020204" pitchFamily="66" charset="0"/>
                <a:cs typeface="Comic Sans MS"/>
              </a:rPr>
              <a:t> </a:t>
            </a:r>
            <a:r>
              <a:rPr lang="es-AR" sz="2000" b="1" spc="-5" dirty="0">
                <a:latin typeface="Comic Sans MS" panose="030F0702030302020204" pitchFamily="66" charset="0"/>
                <a:cs typeface="Comic Sans MS"/>
              </a:rPr>
              <a:t>de</a:t>
            </a:r>
            <a:r>
              <a:rPr lang="es-AR" sz="2000" b="1" dirty="0">
                <a:latin typeface="Comic Sans MS" panose="030F0702030302020204" pitchFamily="66" charset="0"/>
                <a:cs typeface="Comic Sans MS"/>
              </a:rPr>
              <a:t> </a:t>
            </a:r>
            <a:r>
              <a:rPr lang="es-AR" sz="2000" b="1" spc="-5" dirty="0">
                <a:latin typeface="Comic Sans MS" panose="030F0702030302020204" pitchFamily="66" charset="0"/>
                <a:cs typeface="Comic Sans MS"/>
              </a:rPr>
              <a:t>generador</a:t>
            </a:r>
            <a:endParaRPr lang="es-AR" sz="2000" dirty="0">
              <a:latin typeface="Comic Sans MS" panose="030F0702030302020204" pitchFamily="66" charset="0"/>
              <a:cs typeface="Comic Sans MS"/>
            </a:endParaRPr>
          </a:p>
        </p:txBody>
      </p:sp>
    </p:spTree>
    <p:extLst>
      <p:ext uri="{BB962C8B-B14F-4D97-AF65-F5344CB8AC3E}">
        <p14:creationId xmlns="" xmlns:p14="http://schemas.microsoft.com/office/powerpoint/2010/main" val="378018188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 name="object 49"/>
          <p:cNvSpPr txBox="1"/>
          <p:nvPr/>
        </p:nvSpPr>
        <p:spPr>
          <a:xfrm>
            <a:off x="330200" y="381000"/>
            <a:ext cx="10287000" cy="4444807"/>
          </a:xfrm>
          <a:prstGeom prst="rect">
            <a:avLst/>
          </a:prstGeom>
        </p:spPr>
        <p:txBody>
          <a:bodyPr vert="horz" wrap="square" lIns="0" tIns="12700" rIns="0" bIns="0" rtlCol="0">
            <a:spAutoFit/>
          </a:bodyPr>
          <a:lstStyle/>
          <a:p>
            <a:pPr marL="12700" marR="5080" algn="just">
              <a:spcBef>
                <a:spcPts val="100"/>
              </a:spcBef>
              <a:tabLst>
                <a:tab pos="631190" algn="l"/>
                <a:tab pos="955675" algn="l"/>
                <a:tab pos="1487805" algn="l"/>
                <a:tab pos="1811020" algn="l"/>
                <a:tab pos="2821940" algn="l"/>
              </a:tabLst>
            </a:pPr>
            <a:r>
              <a:rPr lang="es-MX" sz="2400" spc="-5" dirty="0">
                <a:latin typeface="Comic Sans MS"/>
                <a:cs typeface="Comic Sans MS"/>
              </a:rPr>
              <a:t>Otro</a:t>
            </a:r>
            <a:r>
              <a:rPr lang="es-MX" sz="2400" dirty="0">
                <a:latin typeface="Comic Sans MS"/>
                <a:cs typeface="Comic Sans MS"/>
              </a:rPr>
              <a:t> </a:t>
            </a:r>
            <a:r>
              <a:rPr lang="es-MX" sz="2400" spc="-5" dirty="0">
                <a:latin typeface="Comic Sans MS"/>
                <a:cs typeface="Comic Sans MS"/>
              </a:rPr>
              <a:t>factor</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considerar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procedimiento</a:t>
            </a:r>
            <a:r>
              <a:rPr lang="es-MX" sz="2400" dirty="0">
                <a:latin typeface="Comic Sans MS"/>
                <a:cs typeface="Comic Sans MS"/>
              </a:rPr>
              <a:t> </a:t>
            </a:r>
            <a:r>
              <a:rPr lang="es-MX" sz="2400" spc="-5" dirty="0">
                <a:latin typeface="Comic Sans MS"/>
                <a:cs typeface="Comic Sans MS"/>
              </a:rPr>
              <a:t>de operación</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sacada</a:t>
            </a:r>
            <a:r>
              <a:rPr lang="es-MX" sz="2400" dirty="0">
                <a:latin typeface="Comic Sans MS"/>
                <a:cs typeface="Comic Sans MS"/>
              </a:rPr>
              <a:t> </a:t>
            </a:r>
            <a:r>
              <a:rPr lang="es-MX" sz="2400" spc="-5" dirty="0">
                <a:latin typeface="Comic Sans MS"/>
                <a:cs typeface="Comic Sans MS"/>
              </a:rPr>
              <a:t>para mantenimiento. Cuando se usa un arreglo de bus en anillo, o interruptor y medio, o doble bus - doble interruptor en el lado de alta tensión, es práctica común aislar la unidad generadora vía una cuchilla </a:t>
            </a:r>
            <a:r>
              <a:rPr lang="es-MX" sz="2400" spc="-5" dirty="0" err="1">
                <a:latin typeface="Comic Sans MS"/>
                <a:cs typeface="Comic Sans MS"/>
              </a:rPr>
              <a:t>desconectadora</a:t>
            </a:r>
            <a:r>
              <a:rPr lang="es-MX" sz="2400" spc="-5" dirty="0">
                <a:latin typeface="Comic Sans MS"/>
                <a:cs typeface="Comic Sans MS"/>
              </a:rPr>
              <a:t> y cerrar los interruptores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alta</a:t>
            </a:r>
            <a:r>
              <a:rPr lang="es-MX" sz="2400" dirty="0">
                <a:latin typeface="Comic Sans MS"/>
                <a:cs typeface="Comic Sans MS"/>
              </a:rPr>
              <a:t> </a:t>
            </a:r>
            <a:r>
              <a:rPr lang="es-MX" sz="2400" spc="-5" dirty="0">
                <a:latin typeface="Comic Sans MS"/>
                <a:cs typeface="Comic Sans MS"/>
              </a:rPr>
              <a:t>tensión</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cerrar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anillo</a:t>
            </a:r>
            <a:r>
              <a:rPr lang="es-MX" sz="2400" dirty="0">
                <a:latin typeface="Comic Sans MS"/>
                <a:cs typeface="Comic Sans MS"/>
              </a:rPr>
              <a:t> </a:t>
            </a:r>
            <a:r>
              <a:rPr lang="es-MX" sz="2400" spc="-5" dirty="0">
                <a:latin typeface="Comic Sans MS"/>
                <a:cs typeface="Comic Sans MS"/>
              </a:rPr>
              <a:t>o enlazar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buses.</a:t>
            </a:r>
            <a:r>
              <a:rPr lang="es-MX" sz="2400" dirty="0">
                <a:latin typeface="Comic Sans MS"/>
                <a:cs typeface="Comic Sans MS"/>
              </a:rPr>
              <a:t> </a:t>
            </a:r>
            <a:r>
              <a:rPr lang="es-MX" sz="2400" spc="-5" dirty="0">
                <a:latin typeface="Comic Sans MS"/>
                <a:cs typeface="Comic Sans MS"/>
              </a:rPr>
              <a:t>Bajo</a:t>
            </a:r>
            <a:r>
              <a:rPr lang="es-MX" sz="2400" dirty="0">
                <a:latin typeface="Comic Sans MS"/>
                <a:cs typeface="Comic Sans MS"/>
              </a:rPr>
              <a:t> </a:t>
            </a:r>
            <a:r>
              <a:rPr lang="es-MX" sz="2400" spc="-5" dirty="0">
                <a:latin typeface="Comic Sans MS"/>
                <a:cs typeface="Comic Sans MS"/>
              </a:rPr>
              <a:t>estas</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será necesario</a:t>
            </a:r>
            <a:r>
              <a:rPr lang="es-MX" sz="2400" dirty="0">
                <a:latin typeface="Comic Sans MS"/>
                <a:cs typeface="Comic Sans MS"/>
              </a:rPr>
              <a:t> </a:t>
            </a:r>
            <a:r>
              <a:rPr lang="es-MX" sz="2400" spc="-5" dirty="0">
                <a:latin typeface="Comic Sans MS"/>
                <a:cs typeface="Comic Sans MS"/>
              </a:rPr>
              <a:t>aislar</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contactos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y bloqueo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prevenir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innecesaria</a:t>
            </a:r>
            <a:r>
              <a:rPr lang="es-MX" sz="2400" dirty="0">
                <a:latin typeface="Comic Sans MS"/>
                <a:cs typeface="Comic Sans MS"/>
              </a:rPr>
              <a:t> </a:t>
            </a:r>
            <a:r>
              <a:rPr lang="es-MX" sz="2400" spc="-5" dirty="0">
                <a:latin typeface="Comic Sans MS"/>
                <a:cs typeface="Comic Sans MS"/>
              </a:rPr>
              <a:t>del respaldo</a:t>
            </a:r>
            <a:r>
              <a:rPr lang="es-MX" sz="2400" spc="114" dirty="0">
                <a:latin typeface="Comic Sans MS"/>
                <a:cs typeface="Comic Sans MS"/>
              </a:rPr>
              <a:t> </a:t>
            </a:r>
            <a:r>
              <a:rPr lang="es-MX" sz="2400" spc="-5" dirty="0">
                <a:latin typeface="Comic Sans MS"/>
                <a:cs typeface="Comic Sans MS"/>
              </a:rPr>
              <a:t>por</a:t>
            </a:r>
            <a:r>
              <a:rPr lang="es-MX" sz="2400" spc="120" dirty="0">
                <a:latin typeface="Comic Sans MS"/>
                <a:cs typeface="Comic Sans MS"/>
              </a:rPr>
              <a:t> </a:t>
            </a:r>
            <a:r>
              <a:rPr lang="es-MX" sz="2400" spc="-5" dirty="0">
                <a:latin typeface="Comic Sans MS"/>
                <a:cs typeface="Comic Sans MS"/>
              </a:rPr>
              <a:t>falla</a:t>
            </a:r>
            <a:r>
              <a:rPr lang="es-MX" sz="2400" spc="114" dirty="0">
                <a:latin typeface="Comic Sans MS"/>
                <a:cs typeface="Comic Sans MS"/>
              </a:rPr>
              <a:t> </a:t>
            </a:r>
            <a:r>
              <a:rPr lang="es-MX" sz="2400" spc="-5" dirty="0">
                <a:latin typeface="Comic Sans MS"/>
                <a:cs typeface="Comic Sans MS"/>
              </a:rPr>
              <a:t>de</a:t>
            </a:r>
            <a:r>
              <a:rPr lang="es-MX" sz="2400" spc="114" dirty="0">
                <a:latin typeface="Comic Sans MS"/>
                <a:cs typeface="Comic Sans MS"/>
              </a:rPr>
              <a:t> </a:t>
            </a:r>
            <a:r>
              <a:rPr lang="es-MX" sz="2400" spc="-5" dirty="0">
                <a:latin typeface="Comic Sans MS"/>
                <a:cs typeface="Comic Sans MS"/>
              </a:rPr>
              <a:t>interruptor</a:t>
            </a:r>
            <a:r>
              <a:rPr lang="es-MX" sz="2400" spc="114" dirty="0">
                <a:latin typeface="Comic Sans MS"/>
                <a:cs typeface="Comic Sans MS"/>
              </a:rPr>
              <a:t> </a:t>
            </a:r>
            <a:r>
              <a:rPr lang="es-MX" sz="2400" spc="-5" dirty="0">
                <a:latin typeface="Comic Sans MS"/>
                <a:cs typeface="Comic Sans MS"/>
              </a:rPr>
              <a:t>durante</a:t>
            </a:r>
            <a:r>
              <a:rPr lang="es-MX" sz="2400" spc="114" dirty="0">
                <a:latin typeface="Comic Sans MS"/>
                <a:cs typeface="Comic Sans MS"/>
              </a:rPr>
              <a:t> </a:t>
            </a:r>
            <a:r>
              <a:rPr lang="es-MX" sz="2400" spc="-5" dirty="0">
                <a:latin typeface="Comic Sans MS"/>
                <a:cs typeface="Comic Sans MS"/>
              </a:rPr>
              <a:t>las</a:t>
            </a:r>
            <a:r>
              <a:rPr lang="es-MX" sz="2400" spc="120" dirty="0">
                <a:latin typeface="Comic Sans MS"/>
                <a:cs typeface="Comic Sans MS"/>
              </a:rPr>
              <a:t> </a:t>
            </a:r>
            <a:r>
              <a:rPr lang="es-MX" sz="2400" spc="-5" dirty="0">
                <a:latin typeface="Comic Sans MS"/>
                <a:cs typeface="Comic Sans MS"/>
              </a:rPr>
              <a:t>pruebas</a:t>
            </a:r>
            <a:r>
              <a:rPr lang="es-MX" sz="2400" spc="120" dirty="0">
                <a:latin typeface="Comic Sans MS"/>
                <a:cs typeface="Comic Sans MS"/>
              </a:rPr>
              <a:t> </a:t>
            </a:r>
            <a:r>
              <a:rPr lang="es-MX" sz="2400" spc="-5" dirty="0">
                <a:latin typeface="Comic Sans MS"/>
                <a:cs typeface="Comic Sans MS"/>
              </a:rPr>
              <a:t>a los</a:t>
            </a:r>
            <a:r>
              <a:rPr lang="es-MX" sz="2400" spc="105" dirty="0">
                <a:latin typeface="Comic Sans MS"/>
                <a:cs typeface="Comic Sans MS"/>
              </a:rPr>
              <a:t> </a:t>
            </a:r>
            <a:r>
              <a:rPr lang="es-MX" sz="2400" spc="-5" dirty="0">
                <a:latin typeface="Comic Sans MS"/>
                <a:cs typeface="Comic Sans MS"/>
              </a:rPr>
              <a:t>relés</a:t>
            </a:r>
            <a:r>
              <a:rPr lang="es-MX" sz="2400" spc="105" dirty="0">
                <a:latin typeface="Comic Sans MS"/>
                <a:cs typeface="Comic Sans MS"/>
              </a:rPr>
              <a:t> </a:t>
            </a:r>
            <a:r>
              <a:rPr lang="es-MX" sz="2400" spc="-5" dirty="0">
                <a:latin typeface="Comic Sans MS"/>
                <a:cs typeface="Comic Sans MS"/>
              </a:rPr>
              <a:t>del</a:t>
            </a:r>
            <a:r>
              <a:rPr lang="es-MX" sz="2400" spc="105" dirty="0">
                <a:latin typeface="Comic Sans MS"/>
                <a:cs typeface="Comic Sans MS"/>
              </a:rPr>
              <a:t> </a:t>
            </a:r>
            <a:r>
              <a:rPr lang="es-MX" sz="2400" spc="-5" dirty="0">
                <a:latin typeface="Comic Sans MS"/>
                <a:cs typeface="Comic Sans MS"/>
              </a:rPr>
              <a:t>generador.</a:t>
            </a:r>
            <a:r>
              <a:rPr lang="es-MX" sz="2400" spc="105" dirty="0">
                <a:latin typeface="Comic Sans MS"/>
                <a:cs typeface="Comic Sans MS"/>
              </a:rPr>
              <a:t> </a:t>
            </a:r>
            <a:r>
              <a:rPr lang="es-MX" sz="2400" spc="-5" dirty="0">
                <a:latin typeface="Comic Sans MS"/>
                <a:cs typeface="Comic Sans MS"/>
              </a:rPr>
              <a:t>Switches</a:t>
            </a:r>
            <a:r>
              <a:rPr lang="es-MX" sz="2400" spc="105"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prueba</a:t>
            </a:r>
            <a:r>
              <a:rPr lang="es-MX" sz="2400" spc="90" dirty="0">
                <a:latin typeface="Comic Sans MS"/>
                <a:cs typeface="Comic Sans MS"/>
              </a:rPr>
              <a:t> </a:t>
            </a:r>
            <a:r>
              <a:rPr lang="es-MX" sz="2400" spc="-5" dirty="0">
                <a:latin typeface="Comic Sans MS"/>
                <a:cs typeface="Comic Sans MS"/>
              </a:rPr>
              <a:t>son</a:t>
            </a:r>
            <a:r>
              <a:rPr lang="es-MX" sz="2400" spc="100" dirty="0">
                <a:latin typeface="Comic Sans MS"/>
                <a:cs typeface="Comic Sans MS"/>
              </a:rPr>
              <a:t> </a:t>
            </a:r>
            <a:r>
              <a:rPr lang="es-MX" sz="2400" spc="-5" dirty="0">
                <a:latin typeface="Comic Sans MS"/>
                <a:cs typeface="Comic Sans MS"/>
              </a:rPr>
              <a:t>usados algunas veces para esta función. Si el generador está conectado al sistema a través de dos interruptores, cada interruptor</a:t>
            </a:r>
            <a:r>
              <a:rPr lang="es-MX" sz="2400" spc="160" dirty="0">
                <a:latin typeface="Comic Sans MS"/>
                <a:cs typeface="Comic Sans MS"/>
              </a:rPr>
              <a:t> </a:t>
            </a:r>
            <a:r>
              <a:rPr lang="es-MX" sz="2400" spc="-5" dirty="0">
                <a:latin typeface="Comic Sans MS"/>
                <a:cs typeface="Comic Sans MS"/>
              </a:rPr>
              <a:t>deberá</a:t>
            </a:r>
            <a:r>
              <a:rPr lang="es-MX" sz="2400" spc="165" dirty="0">
                <a:latin typeface="Comic Sans MS"/>
                <a:cs typeface="Comic Sans MS"/>
              </a:rPr>
              <a:t> </a:t>
            </a:r>
            <a:r>
              <a:rPr lang="es-MX" sz="2400" spc="-5" dirty="0">
                <a:latin typeface="Comic Sans MS"/>
                <a:cs typeface="Comic Sans MS"/>
              </a:rPr>
              <a:t>estar</a:t>
            </a:r>
            <a:r>
              <a:rPr lang="es-MX" sz="2400" spc="160" dirty="0">
                <a:latin typeface="Comic Sans MS"/>
                <a:cs typeface="Comic Sans MS"/>
              </a:rPr>
              <a:t> </a:t>
            </a:r>
            <a:r>
              <a:rPr lang="es-MX" sz="2400" spc="-5" dirty="0">
                <a:latin typeface="Comic Sans MS"/>
                <a:cs typeface="Comic Sans MS"/>
              </a:rPr>
              <a:t>equipado</a:t>
            </a:r>
            <a:r>
              <a:rPr lang="es-MX" sz="2400" spc="155" dirty="0">
                <a:latin typeface="Comic Sans MS"/>
                <a:cs typeface="Comic Sans MS"/>
              </a:rPr>
              <a:t> </a:t>
            </a:r>
            <a:r>
              <a:rPr lang="es-MX" sz="2400" spc="-5" dirty="0">
                <a:latin typeface="Comic Sans MS"/>
                <a:cs typeface="Comic Sans MS"/>
              </a:rPr>
              <a:t>con</a:t>
            </a:r>
            <a:r>
              <a:rPr lang="es-MX" sz="2400" spc="155" dirty="0">
                <a:latin typeface="Comic Sans MS"/>
                <a:cs typeface="Comic Sans MS"/>
              </a:rPr>
              <a:t> </a:t>
            </a:r>
            <a:r>
              <a:rPr lang="es-MX" sz="2400" spc="-5" dirty="0">
                <a:latin typeface="Comic Sans MS"/>
                <a:cs typeface="Comic Sans MS"/>
              </a:rPr>
              <a:t>un</a:t>
            </a:r>
            <a:r>
              <a:rPr lang="es-MX" sz="2400" spc="150" dirty="0">
                <a:latin typeface="Comic Sans MS"/>
                <a:cs typeface="Comic Sans MS"/>
              </a:rPr>
              <a:t> </a:t>
            </a:r>
            <a:r>
              <a:rPr lang="es-MX" sz="2400" spc="-5" dirty="0">
                <a:latin typeface="Comic Sans MS"/>
                <a:cs typeface="Comic Sans MS"/>
              </a:rPr>
              <a:t>relé</a:t>
            </a:r>
            <a:r>
              <a:rPr lang="es-MX" sz="2400" spc="155" dirty="0">
                <a:latin typeface="Comic Sans MS"/>
                <a:cs typeface="Comic Sans MS"/>
              </a:rPr>
              <a:t> </a:t>
            </a:r>
            <a:r>
              <a:rPr lang="es-MX" sz="2400" spc="-5" dirty="0">
                <a:latin typeface="Comic Sans MS"/>
                <a:cs typeface="Comic Sans MS"/>
              </a:rPr>
              <a:t>de</a:t>
            </a:r>
            <a:r>
              <a:rPr lang="es-MX" sz="2400" spc="155" dirty="0">
                <a:latin typeface="Comic Sans MS"/>
                <a:cs typeface="Comic Sans MS"/>
              </a:rPr>
              <a:t> </a:t>
            </a:r>
            <a:r>
              <a:rPr lang="es-MX" sz="2400" spc="-5" dirty="0">
                <a:latin typeface="Comic Sans MS"/>
                <a:cs typeface="Comic Sans MS"/>
              </a:rPr>
              <a:t>falla de interruptor.</a:t>
            </a:r>
            <a:endParaRPr sz="2400" dirty="0">
              <a:latin typeface="Comic Sans MS"/>
              <a:cs typeface="Comic Sans MS"/>
            </a:endParaRPr>
          </a:p>
        </p:txBody>
      </p:sp>
      <p:sp>
        <p:nvSpPr>
          <p:cNvPr id="51" name="CuadroTexto 50">
            <a:extLst>
              <a:ext uri="{FF2B5EF4-FFF2-40B4-BE49-F238E27FC236}">
                <a16:creationId xmlns="" xmlns:a16="http://schemas.microsoft.com/office/drawing/2014/main" id="{3A6E7B43-28DB-4DFB-9263-CCEE3565A209}"/>
              </a:ext>
            </a:extLst>
          </p:cNvPr>
          <p:cNvSpPr txBox="1"/>
          <p:nvPr/>
        </p:nvSpPr>
        <p:spPr>
          <a:xfrm>
            <a:off x="11912600" y="7772400"/>
            <a:ext cx="5638800" cy="781496"/>
          </a:xfrm>
          <a:prstGeom prst="rect">
            <a:avLst/>
          </a:prstGeom>
          <a:noFill/>
        </p:spPr>
        <p:txBody>
          <a:bodyPr wrap="square">
            <a:spAutoFit/>
          </a:bodyPr>
          <a:lstStyle/>
          <a:p>
            <a:pPr marL="551815" marR="5080" indent="-539750" algn="ctr">
              <a:lnSpc>
                <a:spcPct val="116199"/>
              </a:lnSpc>
              <a:spcBef>
                <a:spcPts val="100"/>
              </a:spcBef>
            </a:pPr>
            <a:r>
              <a:rPr lang="es-AR" sz="2000" b="1" spc="-5" dirty="0">
                <a:latin typeface="Comic Sans MS" panose="030F0702030302020204" pitchFamily="66" charset="0"/>
                <a:cs typeface="Comic Sans MS"/>
              </a:rPr>
              <a:t>Figura</a:t>
            </a:r>
            <a:r>
              <a:rPr lang="es-AR" sz="2000" b="1" dirty="0">
                <a:latin typeface="Comic Sans MS" panose="030F0702030302020204" pitchFamily="66" charset="0"/>
                <a:cs typeface="Comic Sans MS"/>
              </a:rPr>
              <a:t> </a:t>
            </a:r>
            <a:r>
              <a:rPr lang="es-AR" sz="2000" b="1" spc="-5" dirty="0">
                <a:latin typeface="Comic Sans MS" panose="030F0702030302020204" pitchFamily="66" charset="0"/>
                <a:cs typeface="Comic Sans MS"/>
              </a:rPr>
              <a:t>4.</a:t>
            </a:r>
            <a:r>
              <a:rPr lang="es-AR" sz="2000" b="1" spc="5" dirty="0">
                <a:latin typeface="Comic Sans MS" panose="030F0702030302020204" pitchFamily="66" charset="0"/>
                <a:cs typeface="Comic Sans MS"/>
              </a:rPr>
              <a:t> </a:t>
            </a:r>
            <a:r>
              <a:rPr lang="es-AR" sz="2000" b="1" spc="-5" dirty="0">
                <a:latin typeface="Comic Sans MS" panose="030F0702030302020204" pitchFamily="66" charset="0"/>
                <a:cs typeface="Comic Sans MS"/>
              </a:rPr>
              <a:t>Diagrama</a:t>
            </a:r>
            <a:r>
              <a:rPr lang="es-AR" sz="2000" b="1" spc="5" dirty="0">
                <a:latin typeface="Comic Sans MS" panose="030F0702030302020204" pitchFamily="66" charset="0"/>
                <a:cs typeface="Comic Sans MS"/>
              </a:rPr>
              <a:t> </a:t>
            </a:r>
            <a:r>
              <a:rPr lang="es-AR" sz="2000" b="1" spc="-5" dirty="0">
                <a:latin typeface="Comic Sans MS" panose="030F0702030302020204" pitchFamily="66" charset="0"/>
                <a:cs typeface="Comic Sans MS"/>
              </a:rPr>
              <a:t>funcional</a:t>
            </a:r>
            <a:r>
              <a:rPr lang="es-AR" sz="2000" b="1" dirty="0">
                <a:latin typeface="Comic Sans MS" panose="030F0702030302020204" pitchFamily="66" charset="0"/>
                <a:cs typeface="Comic Sans MS"/>
              </a:rPr>
              <a:t> </a:t>
            </a:r>
            <a:r>
              <a:rPr lang="es-AR" sz="2000" b="1" spc="-5" dirty="0">
                <a:latin typeface="Comic Sans MS" panose="030F0702030302020204" pitchFamily="66" charset="0"/>
                <a:cs typeface="Comic Sans MS"/>
              </a:rPr>
              <a:t>de</a:t>
            </a:r>
            <a:r>
              <a:rPr lang="es-AR" sz="2000" b="1" spc="5" dirty="0">
                <a:latin typeface="Comic Sans MS" panose="030F0702030302020204" pitchFamily="66" charset="0"/>
                <a:cs typeface="Comic Sans MS"/>
              </a:rPr>
              <a:t> </a:t>
            </a:r>
            <a:r>
              <a:rPr lang="es-AR" sz="2000" b="1" spc="-5" dirty="0">
                <a:latin typeface="Comic Sans MS" panose="030F0702030302020204" pitchFamily="66" charset="0"/>
                <a:cs typeface="Comic Sans MS"/>
              </a:rPr>
              <a:t>un</a:t>
            </a:r>
            <a:r>
              <a:rPr lang="es-AR" sz="2000" b="1" spc="5" dirty="0">
                <a:latin typeface="Comic Sans MS" panose="030F0702030302020204" pitchFamily="66" charset="0"/>
                <a:cs typeface="Comic Sans MS"/>
              </a:rPr>
              <a:t> </a:t>
            </a:r>
            <a:r>
              <a:rPr lang="es-AR" sz="2000" b="1" spc="-5" dirty="0">
                <a:latin typeface="Comic Sans MS" panose="030F0702030302020204" pitchFamily="66" charset="0"/>
                <a:cs typeface="Comic Sans MS"/>
              </a:rPr>
              <a:t>esquema</a:t>
            </a:r>
            <a:r>
              <a:rPr lang="es-AR" sz="2000" b="1" dirty="0">
                <a:latin typeface="Comic Sans MS" panose="030F0702030302020204" pitchFamily="66" charset="0"/>
                <a:cs typeface="Comic Sans MS"/>
              </a:rPr>
              <a:t> </a:t>
            </a:r>
            <a:r>
              <a:rPr lang="es-AR" sz="2000" b="1" spc="-5" dirty="0">
                <a:latin typeface="Comic Sans MS" panose="030F0702030302020204" pitchFamily="66" charset="0"/>
                <a:cs typeface="Comic Sans MS"/>
              </a:rPr>
              <a:t>de</a:t>
            </a:r>
            <a:r>
              <a:rPr lang="es-AR" sz="2000" b="1" spc="5" dirty="0">
                <a:latin typeface="Comic Sans MS" panose="030F0702030302020204" pitchFamily="66" charset="0"/>
                <a:cs typeface="Comic Sans MS"/>
              </a:rPr>
              <a:t> </a:t>
            </a:r>
            <a:r>
              <a:rPr lang="es-AR" sz="2000" b="1" spc="-5" dirty="0">
                <a:latin typeface="Comic Sans MS" panose="030F0702030302020204" pitchFamily="66" charset="0"/>
                <a:cs typeface="Comic Sans MS"/>
              </a:rPr>
              <a:t>falla</a:t>
            </a:r>
            <a:r>
              <a:rPr lang="es-AR" sz="2000" b="1" spc="5" dirty="0">
                <a:latin typeface="Comic Sans MS" panose="030F0702030302020204" pitchFamily="66" charset="0"/>
                <a:cs typeface="Comic Sans MS"/>
              </a:rPr>
              <a:t> </a:t>
            </a:r>
            <a:r>
              <a:rPr lang="es-AR" sz="2000" b="1" spc="-5" dirty="0">
                <a:latin typeface="Comic Sans MS" panose="030F0702030302020204" pitchFamily="66" charset="0"/>
                <a:cs typeface="Comic Sans MS"/>
              </a:rPr>
              <a:t>de interruptor</a:t>
            </a:r>
            <a:r>
              <a:rPr lang="es-AR" sz="2000" b="1" spc="-105" dirty="0">
                <a:latin typeface="Comic Sans MS" panose="030F0702030302020204" pitchFamily="66" charset="0"/>
                <a:cs typeface="Comic Sans MS"/>
              </a:rPr>
              <a:t> </a:t>
            </a:r>
            <a:r>
              <a:rPr lang="es-AR" sz="2000" b="1" spc="-5" dirty="0">
                <a:latin typeface="Comic Sans MS" panose="030F0702030302020204" pitchFamily="66" charset="0"/>
                <a:cs typeface="Comic Sans MS"/>
              </a:rPr>
              <a:t>de</a:t>
            </a:r>
            <a:r>
              <a:rPr lang="es-AR" sz="2000" b="1" dirty="0">
                <a:latin typeface="Comic Sans MS" panose="030F0702030302020204" pitchFamily="66" charset="0"/>
                <a:cs typeface="Comic Sans MS"/>
              </a:rPr>
              <a:t> </a:t>
            </a:r>
            <a:r>
              <a:rPr lang="es-AR" sz="2000" b="1" spc="-5" dirty="0">
                <a:latin typeface="Comic Sans MS" panose="030F0702030302020204" pitchFamily="66" charset="0"/>
                <a:cs typeface="Comic Sans MS"/>
              </a:rPr>
              <a:t>generador</a:t>
            </a:r>
            <a:endParaRPr lang="es-AR" sz="2000" dirty="0">
              <a:latin typeface="Comic Sans MS" panose="030F0702030302020204" pitchFamily="66" charset="0"/>
              <a:cs typeface="Comic Sans MS"/>
            </a:endParaRPr>
          </a:p>
        </p:txBody>
      </p:sp>
      <p:pic>
        <p:nvPicPr>
          <p:cNvPr id="5" name="Imagen 4">
            <a:extLst>
              <a:ext uri="{FF2B5EF4-FFF2-40B4-BE49-F238E27FC236}">
                <a16:creationId xmlns="" xmlns:a16="http://schemas.microsoft.com/office/drawing/2014/main" id="{6523D379-9BD7-428D-94C8-31CACA8EBBFB}"/>
              </a:ext>
            </a:extLst>
          </p:cNvPr>
          <p:cNvPicPr>
            <a:picLocks noChangeAspect="1"/>
          </p:cNvPicPr>
          <p:nvPr/>
        </p:nvPicPr>
        <p:blipFill>
          <a:blip r:embed="rId2"/>
          <a:stretch>
            <a:fillRect/>
          </a:stretch>
        </p:blipFill>
        <p:spPr>
          <a:xfrm>
            <a:off x="10922000" y="3200400"/>
            <a:ext cx="6629400" cy="4038599"/>
          </a:xfrm>
          <a:prstGeom prst="rect">
            <a:avLst/>
          </a:prstGeom>
        </p:spPr>
      </p:pic>
    </p:spTree>
    <p:extLst>
      <p:ext uri="{BB962C8B-B14F-4D97-AF65-F5344CB8AC3E}">
        <p14:creationId xmlns="" xmlns:p14="http://schemas.microsoft.com/office/powerpoint/2010/main" val="165531998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p:nvPr/>
        </p:nvSpPr>
        <p:spPr>
          <a:xfrm>
            <a:off x="330200" y="533400"/>
            <a:ext cx="17297400" cy="4335161"/>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Tiempo de falla de interruptor</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La</a:t>
            </a:r>
            <a:r>
              <a:rPr sz="2400" spc="254" dirty="0">
                <a:latin typeface="Comic Sans MS"/>
                <a:cs typeface="Comic Sans MS"/>
              </a:rPr>
              <a:t> </a:t>
            </a:r>
            <a:r>
              <a:rPr sz="2400" spc="-5" dirty="0">
                <a:latin typeface="Comic Sans MS"/>
                <a:cs typeface="Comic Sans MS"/>
              </a:rPr>
              <a:t>protección de </a:t>
            </a:r>
            <a:r>
              <a:rPr sz="2400" spc="-5" dirty="0" err="1">
                <a:latin typeface="Comic Sans MS"/>
                <a:cs typeface="Comic Sans MS"/>
              </a:rPr>
              <a:t>falla</a:t>
            </a:r>
            <a:r>
              <a:rPr lang="es-AR" sz="2400" spc="-5" dirty="0">
                <a:latin typeface="Comic Sans MS"/>
                <a:cs typeface="Comic Sans MS"/>
              </a:rPr>
              <a:t> </a:t>
            </a:r>
            <a:r>
              <a:rPr sz="2400" spc="-5" dirty="0">
                <a:latin typeface="Comic Sans MS"/>
                <a:cs typeface="Comic Sans MS"/>
              </a:rPr>
              <a:t>de interruptor debe ser lo suficientemente </a:t>
            </a:r>
            <a:r>
              <a:rPr sz="2400" spc="-5" dirty="0" err="1">
                <a:latin typeface="Comic Sans MS"/>
                <a:cs typeface="Comic Sans MS"/>
              </a:rPr>
              <a:t>rápida</a:t>
            </a:r>
            <a:r>
              <a:rPr sz="2400" spc="-5" dirty="0">
                <a:latin typeface="Comic Sans MS"/>
                <a:cs typeface="Comic Sans MS"/>
              </a:rPr>
              <a:t> para</a:t>
            </a:r>
            <a:r>
              <a:rPr lang="es-AR" sz="2400" spc="-5" dirty="0">
                <a:latin typeface="Comic Sans MS"/>
                <a:cs typeface="Comic Sans MS"/>
              </a:rPr>
              <a:t> </a:t>
            </a:r>
            <a:r>
              <a:rPr sz="2400" spc="-5" dirty="0" err="1">
                <a:latin typeface="Comic Sans MS"/>
                <a:cs typeface="Comic Sans MS"/>
              </a:rPr>
              <a:t>mantener</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estabilidad,</a:t>
            </a:r>
            <a:r>
              <a:rPr sz="2400" dirty="0">
                <a:latin typeface="Comic Sans MS"/>
                <a:cs typeface="Comic Sans MS"/>
              </a:rPr>
              <a:t> </a:t>
            </a:r>
            <a:r>
              <a:rPr sz="2400" spc="-5" dirty="0">
                <a:latin typeface="Comic Sans MS"/>
                <a:cs typeface="Comic Sans MS"/>
              </a:rPr>
              <a:t>pero</a:t>
            </a:r>
            <a:r>
              <a:rPr sz="2400" dirty="0">
                <a:latin typeface="Comic Sans MS"/>
                <a:cs typeface="Comic Sans MS"/>
              </a:rPr>
              <a:t> </a:t>
            </a:r>
            <a:r>
              <a:rPr sz="2400" spc="-5" dirty="0">
                <a:latin typeface="Comic Sans MS"/>
                <a:cs typeface="Comic Sans MS"/>
              </a:rPr>
              <a:t>no</a:t>
            </a:r>
            <a:r>
              <a:rPr sz="2400" dirty="0">
                <a:latin typeface="Comic Sans MS"/>
                <a:cs typeface="Comic Sans MS"/>
              </a:rPr>
              <a:t> </a:t>
            </a:r>
            <a:r>
              <a:rPr sz="2400" spc="-5" dirty="0">
                <a:latin typeface="Comic Sans MS"/>
                <a:cs typeface="Comic Sans MS"/>
              </a:rPr>
              <a:t>tan</a:t>
            </a:r>
            <a:r>
              <a:rPr sz="2400" dirty="0">
                <a:latin typeface="Comic Sans MS"/>
                <a:cs typeface="Comic Sans MS"/>
              </a:rPr>
              <a:t> </a:t>
            </a:r>
            <a:r>
              <a:rPr sz="2400" spc="-5" dirty="0" err="1">
                <a:latin typeface="Comic Sans MS"/>
                <a:cs typeface="Comic Sans MS"/>
              </a:rPr>
              <a:t>rápida</a:t>
            </a:r>
            <a:r>
              <a:rPr sz="2400" dirty="0">
                <a:latin typeface="Comic Sans MS"/>
                <a:cs typeface="Comic Sans MS"/>
              </a:rPr>
              <a:t> </a:t>
            </a:r>
            <a:r>
              <a:rPr sz="2400" spc="-5" dirty="0">
                <a:latin typeface="Comic Sans MS"/>
                <a:cs typeface="Comic Sans MS"/>
              </a:rPr>
              <a:t>que</a:t>
            </a:r>
            <a:r>
              <a:rPr lang="es-AR" sz="2400" spc="-5" dirty="0">
                <a:latin typeface="Comic Sans MS"/>
                <a:cs typeface="Comic Sans MS"/>
              </a:rPr>
              <a:t> </a:t>
            </a:r>
            <a:r>
              <a:rPr sz="2400" spc="-5" dirty="0" err="1">
                <a:latin typeface="Comic Sans MS"/>
                <a:cs typeface="Comic Sans MS"/>
              </a:rPr>
              <a:t>comprometa</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seguridad</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disparo.</a:t>
            </a:r>
            <a:r>
              <a:rPr sz="2400" dirty="0">
                <a:latin typeface="Comic Sans MS"/>
                <a:cs typeface="Comic Sans MS"/>
              </a:rPr>
              <a:t> </a:t>
            </a:r>
            <a:r>
              <a:rPr sz="2400" spc="-5" dirty="0" err="1">
                <a:latin typeface="Comic Sans MS"/>
                <a:cs typeface="Comic Sans MS"/>
              </a:rPr>
              <a:t>Esto</a:t>
            </a:r>
            <a:r>
              <a:rPr sz="2400" dirty="0">
                <a:latin typeface="Comic Sans MS"/>
                <a:cs typeface="Comic Sans MS"/>
              </a:rPr>
              <a:t> </a:t>
            </a:r>
            <a:r>
              <a:rPr sz="2400" spc="-5" dirty="0">
                <a:latin typeface="Comic Sans MS"/>
                <a:cs typeface="Comic Sans MS"/>
              </a:rPr>
              <a:t>es</a:t>
            </a:r>
            <a:r>
              <a:rPr lang="es-AR" sz="2400" spc="-5" dirty="0">
                <a:latin typeface="Comic Sans MS"/>
                <a:cs typeface="Comic Sans MS"/>
              </a:rPr>
              <a:t> </a:t>
            </a:r>
            <a:r>
              <a:rPr sz="2400" spc="-5" dirty="0" err="1">
                <a:latin typeface="Comic Sans MS"/>
                <a:cs typeface="Comic Sans MS"/>
              </a:rPr>
              <a:t>particularmente</a:t>
            </a:r>
            <a:r>
              <a:rPr sz="2400" spc="-5" dirty="0">
                <a:latin typeface="Comic Sans MS"/>
                <a:cs typeface="Comic Sans MS"/>
              </a:rPr>
              <a:t> importante sobre líneas de </a:t>
            </a:r>
            <a:r>
              <a:rPr sz="2400" spc="-5" dirty="0" err="1">
                <a:latin typeface="Comic Sans MS"/>
                <a:cs typeface="Comic Sans MS"/>
              </a:rPr>
              <a:t>transmisión</a:t>
            </a:r>
            <a:r>
              <a:rPr lang="es-AR" sz="2400" spc="-5" dirty="0">
                <a:latin typeface="Comic Sans MS"/>
                <a:cs typeface="Comic Sans MS"/>
              </a:rPr>
              <a:t> </a:t>
            </a:r>
            <a:r>
              <a:rPr sz="2400" spc="-5" dirty="0" err="1">
                <a:latin typeface="Comic Sans MS"/>
                <a:cs typeface="Comic Sans MS"/>
              </a:rPr>
              <a:t>grandes</a:t>
            </a:r>
            <a:r>
              <a:rPr sz="2400" dirty="0">
                <a:latin typeface="Comic Sans MS"/>
                <a:cs typeface="Comic Sans MS"/>
              </a:rPr>
              <a:t> </a:t>
            </a:r>
            <a:r>
              <a:rPr sz="2400" spc="-5" dirty="0">
                <a:latin typeface="Comic Sans MS"/>
                <a:cs typeface="Comic Sans MS"/>
              </a:rPr>
              <a:t>donde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estabilidad</a:t>
            </a:r>
            <a:r>
              <a:rPr sz="2400" dirty="0">
                <a:latin typeface="Comic Sans MS"/>
                <a:cs typeface="Comic Sans MS"/>
              </a:rPr>
              <a:t> </a:t>
            </a:r>
            <a:r>
              <a:rPr sz="2400" spc="-5" dirty="0">
                <a:latin typeface="Comic Sans MS"/>
                <a:cs typeface="Comic Sans MS"/>
              </a:rPr>
              <a:t>es</a:t>
            </a:r>
            <a:r>
              <a:rPr sz="2400" dirty="0">
                <a:latin typeface="Comic Sans MS"/>
                <a:cs typeface="Comic Sans MS"/>
              </a:rPr>
              <a:t> </a:t>
            </a:r>
            <a:r>
              <a:rPr sz="2400" spc="-5" dirty="0">
                <a:latin typeface="Comic Sans MS"/>
                <a:cs typeface="Comic Sans MS"/>
              </a:rPr>
              <a:t>crítica.</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b="1" spc="-5" dirty="0" err="1">
                <a:latin typeface="Comic Sans MS"/>
                <a:cs typeface="Comic Sans MS"/>
              </a:rPr>
              <a:t>figura</a:t>
            </a:r>
            <a:r>
              <a:rPr sz="2400" b="1" dirty="0">
                <a:latin typeface="Comic Sans MS"/>
                <a:cs typeface="Comic Sans MS"/>
              </a:rPr>
              <a:t> </a:t>
            </a:r>
            <a:r>
              <a:rPr sz="2400" b="1" spc="-5" dirty="0">
                <a:latin typeface="Comic Sans MS"/>
                <a:cs typeface="Comic Sans MS"/>
              </a:rPr>
              <a:t>5</a:t>
            </a:r>
            <a:r>
              <a:rPr lang="es-AR" sz="2400" spc="-5" dirty="0">
                <a:latin typeface="Comic Sans MS"/>
                <a:cs typeface="Comic Sans MS"/>
              </a:rPr>
              <a:t> </a:t>
            </a:r>
            <a:r>
              <a:rPr sz="2400" spc="-5" dirty="0" err="1">
                <a:latin typeface="Comic Sans MS"/>
                <a:cs typeface="Comic Sans MS"/>
              </a:rPr>
              <a:t>muestra</a:t>
            </a:r>
            <a:r>
              <a:rPr sz="2400" spc="-5" dirty="0">
                <a:latin typeface="Comic Sans MS"/>
                <a:cs typeface="Comic Sans MS"/>
              </a:rPr>
              <a:t> la carta de tiempo para un esquema </a:t>
            </a:r>
            <a:r>
              <a:rPr sz="2400" spc="-5" dirty="0" err="1">
                <a:latin typeface="Comic Sans MS"/>
                <a:cs typeface="Comic Sans MS"/>
              </a:rPr>
              <a:t>típico</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falla</a:t>
            </a:r>
            <a:r>
              <a:rPr sz="2400" spc="-5" dirty="0">
                <a:latin typeface="Comic Sans MS"/>
                <a:cs typeface="Comic Sans MS"/>
              </a:rPr>
              <a:t> de</a:t>
            </a:r>
            <a:r>
              <a:rPr sz="2400" dirty="0">
                <a:latin typeface="Comic Sans MS"/>
                <a:cs typeface="Comic Sans MS"/>
              </a:rPr>
              <a:t> </a:t>
            </a:r>
            <a:r>
              <a:rPr sz="2400" spc="-5" dirty="0" err="1">
                <a:latin typeface="Comic Sans MS"/>
                <a:cs typeface="Comic Sans MS"/>
              </a:rPr>
              <a:t>interruptor</a:t>
            </a:r>
            <a:r>
              <a:rPr sz="2400" spc="-5" dirty="0">
                <a:latin typeface="Comic Sans MS"/>
                <a:cs typeface="Comic Sans MS"/>
              </a:rPr>
              <a:t>.</a:t>
            </a:r>
            <a:endParaRPr lang="en-US" sz="2400" spc="-5" dirty="0">
              <a:latin typeface="Comic Sans MS"/>
              <a:cs typeface="Comic Sans MS"/>
            </a:endParaRPr>
          </a:p>
          <a:p>
            <a:pPr marL="12700" marR="5080">
              <a:lnSpc>
                <a:spcPct val="116100"/>
              </a:lnSpc>
              <a:spcBef>
                <a:spcPts val="100"/>
              </a:spcBef>
            </a:pPr>
            <a:r>
              <a:rPr lang="es-MX" sz="2400" spc="-5" dirty="0">
                <a:latin typeface="Comic Sans MS"/>
                <a:cs typeface="Comic Sans MS"/>
              </a:rPr>
              <a:t>El</a:t>
            </a:r>
            <a:r>
              <a:rPr lang="es-MX" sz="2400" spc="50" dirty="0">
                <a:latin typeface="Comic Sans MS"/>
                <a:cs typeface="Comic Sans MS"/>
              </a:rPr>
              <a:t> </a:t>
            </a:r>
            <a:r>
              <a:rPr lang="es-MX" sz="2400" spc="-5" dirty="0">
                <a:latin typeface="Comic Sans MS"/>
                <a:cs typeface="Comic Sans MS"/>
              </a:rPr>
              <a:t>margen</a:t>
            </a:r>
            <a:r>
              <a:rPr lang="es-MX" sz="2400" spc="50" dirty="0">
                <a:latin typeface="Comic Sans MS"/>
                <a:cs typeface="Comic Sans MS"/>
              </a:rPr>
              <a:t> </a:t>
            </a:r>
            <a:r>
              <a:rPr lang="es-MX" sz="2400" spc="-5" dirty="0">
                <a:latin typeface="Comic Sans MS"/>
                <a:cs typeface="Comic Sans MS"/>
              </a:rPr>
              <a:t>de</a:t>
            </a:r>
            <a:r>
              <a:rPr lang="es-MX" sz="2400" spc="55" dirty="0">
                <a:latin typeface="Comic Sans MS"/>
                <a:cs typeface="Comic Sans MS"/>
              </a:rPr>
              <a:t> </a:t>
            </a:r>
            <a:r>
              <a:rPr lang="es-MX" sz="2400" spc="-5" dirty="0">
                <a:latin typeface="Comic Sans MS"/>
                <a:cs typeface="Comic Sans MS"/>
              </a:rPr>
              <a:t>tiempo</a:t>
            </a:r>
            <a:r>
              <a:rPr lang="es-MX" sz="2400" spc="45" dirty="0">
                <a:latin typeface="Comic Sans MS"/>
                <a:cs typeface="Comic Sans MS"/>
              </a:rPr>
              <a:t> </a:t>
            </a:r>
            <a:r>
              <a:rPr lang="es-MX" sz="2400" spc="-5" dirty="0">
                <a:latin typeface="Comic Sans MS"/>
                <a:cs typeface="Comic Sans MS"/>
              </a:rPr>
              <a:t>sombreado</a:t>
            </a:r>
            <a:r>
              <a:rPr lang="es-MX" sz="2400" spc="50" dirty="0">
                <a:latin typeface="Comic Sans MS"/>
                <a:cs typeface="Comic Sans MS"/>
              </a:rPr>
              <a:t> </a:t>
            </a:r>
            <a:r>
              <a:rPr lang="es-MX" sz="2400" spc="-5" dirty="0">
                <a:latin typeface="Comic Sans MS"/>
                <a:cs typeface="Comic Sans MS"/>
              </a:rPr>
              <a:t>proporciona</a:t>
            </a:r>
            <a:r>
              <a:rPr lang="es-MX" sz="2400" spc="45" dirty="0">
                <a:latin typeface="Comic Sans MS"/>
                <a:cs typeface="Comic Sans MS"/>
              </a:rPr>
              <a:t> </a:t>
            </a:r>
            <a:r>
              <a:rPr lang="es-MX" sz="2400" spc="-5" dirty="0">
                <a:latin typeface="Comic Sans MS"/>
                <a:cs typeface="Comic Sans MS"/>
              </a:rPr>
              <a:t>seguridad</a:t>
            </a:r>
            <a:r>
              <a:rPr lang="es-MX" sz="2400" spc="45" dirty="0">
                <a:latin typeface="Comic Sans MS"/>
                <a:cs typeface="Comic Sans MS"/>
              </a:rPr>
              <a:t> </a:t>
            </a:r>
            <a:r>
              <a:rPr lang="es-MX" sz="2400" spc="-5" dirty="0">
                <a:latin typeface="Comic Sans MS"/>
                <a:cs typeface="Comic Sans MS"/>
              </a:rPr>
              <a:t>y debe acomodar</a:t>
            </a:r>
            <a:r>
              <a:rPr lang="es-MX" sz="2400" dirty="0">
                <a:latin typeface="Comic Sans MS"/>
                <a:cs typeface="Comic Sans MS"/>
              </a:rPr>
              <a:t> </a:t>
            </a:r>
            <a:r>
              <a:rPr lang="es-MX" sz="2400" spc="-5" dirty="0">
                <a:latin typeface="Comic Sans MS"/>
                <a:cs typeface="Comic Sans MS"/>
              </a:rPr>
              <a:t>lo</a:t>
            </a:r>
            <a:r>
              <a:rPr lang="es-MX" sz="2400" dirty="0">
                <a:latin typeface="Comic Sans MS"/>
                <a:cs typeface="Comic Sans MS"/>
              </a:rPr>
              <a:t> </a:t>
            </a:r>
            <a:r>
              <a:rPr lang="es-MX" sz="2400" spc="-5" dirty="0">
                <a:latin typeface="Comic Sans MS"/>
                <a:cs typeface="Comic Sans MS"/>
              </a:rPr>
              <a:t>siguiente:</a:t>
            </a:r>
            <a:endParaRPr lang="es-MX" sz="2400" dirty="0">
              <a:latin typeface="Comic Sans MS"/>
              <a:cs typeface="Comic Sans MS"/>
            </a:endParaRPr>
          </a:p>
          <a:p>
            <a:pPr marL="695960" marR="6350" indent="-457200">
              <a:lnSpc>
                <a:spcPct val="116100"/>
              </a:lnSpc>
              <a:spcBef>
                <a:spcPts val="600"/>
              </a:spcBef>
              <a:buAutoNum type="alphaUcPeriod"/>
              <a:tabLst>
                <a:tab pos="1050290" algn="l"/>
                <a:tab pos="1377950" algn="l"/>
                <a:tab pos="2225040" algn="l"/>
                <a:tab pos="2878455" algn="l"/>
              </a:tabLst>
            </a:pPr>
            <a:r>
              <a:rPr lang="es-MX" sz="2400" spc="-5" dirty="0">
                <a:latin typeface="Comic Sans MS"/>
                <a:cs typeface="Comic Sans MS"/>
              </a:rPr>
              <a:t>Tiempo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interrupción</a:t>
            </a:r>
            <a:r>
              <a:rPr lang="es-MX" sz="2400" dirty="0">
                <a:latin typeface="Comic Sans MS"/>
                <a:cs typeface="Comic Sans MS"/>
              </a:rPr>
              <a:t>	</a:t>
            </a:r>
            <a:r>
              <a:rPr lang="es-MX" sz="2400" spc="-5" dirty="0">
                <a:latin typeface="Comic Sans MS"/>
                <a:cs typeface="Comic Sans MS"/>
              </a:rPr>
              <a:t>excesivo</a:t>
            </a:r>
            <a:r>
              <a:rPr lang="es-MX" sz="2400" dirty="0">
                <a:latin typeface="Comic Sans MS"/>
                <a:cs typeface="Comic Sans MS"/>
              </a:rPr>
              <a:t>	</a:t>
            </a:r>
            <a:r>
              <a:rPr lang="es-MX" sz="2400" spc="-5" dirty="0">
                <a:latin typeface="Comic Sans MS"/>
                <a:cs typeface="Comic Sans MS"/>
              </a:rPr>
              <a:t>del interruptor.</a:t>
            </a:r>
          </a:p>
          <a:p>
            <a:pPr marL="695960" marR="6350" indent="-457200">
              <a:lnSpc>
                <a:spcPct val="116100"/>
              </a:lnSpc>
              <a:spcBef>
                <a:spcPts val="600"/>
              </a:spcBef>
              <a:buAutoNum type="alphaUcPeriod"/>
              <a:tabLst>
                <a:tab pos="1050290" algn="l"/>
                <a:tab pos="1377950" algn="l"/>
                <a:tab pos="2225040" algn="l"/>
                <a:tab pos="2878455" algn="l"/>
              </a:tabLst>
            </a:pPr>
            <a:r>
              <a:rPr lang="es-MX" sz="2400" spc="-5" dirty="0">
                <a:latin typeface="Comic Sans MS"/>
                <a:cs typeface="Comic Sans MS"/>
              </a:rPr>
              <a:t>Tiempo de la</a:t>
            </a:r>
            <a:r>
              <a:rPr lang="es-MX" sz="2400" dirty="0">
                <a:latin typeface="Comic Sans MS"/>
                <a:cs typeface="Comic Sans MS"/>
              </a:rPr>
              <a:t> </a:t>
            </a:r>
            <a:r>
              <a:rPr lang="es-MX" sz="2400" spc="-5" dirty="0" err="1">
                <a:latin typeface="Comic Sans MS"/>
                <a:cs typeface="Comic Sans MS"/>
              </a:rPr>
              <a:t>sobrecarrera</a:t>
            </a:r>
            <a:r>
              <a:rPr lang="es-MX" sz="2400" spc="-5" dirty="0">
                <a:latin typeface="Comic Sans MS"/>
                <a:cs typeface="Comic Sans MS"/>
              </a:rPr>
              <a:t>.</a:t>
            </a:r>
          </a:p>
          <a:p>
            <a:pPr marL="695960" marR="6350" indent="-457200">
              <a:lnSpc>
                <a:spcPct val="116100"/>
              </a:lnSpc>
              <a:spcBef>
                <a:spcPts val="600"/>
              </a:spcBef>
              <a:buAutoNum type="alphaUcPeriod"/>
              <a:tabLst>
                <a:tab pos="1050290" algn="l"/>
                <a:tab pos="1377950" algn="l"/>
                <a:tab pos="2225040" algn="l"/>
                <a:tab pos="2878455" algn="l"/>
              </a:tabLst>
            </a:pPr>
            <a:r>
              <a:rPr lang="es-MX" sz="2400" spc="-5" dirty="0">
                <a:latin typeface="Comic Sans MS"/>
                <a:cs typeface="Comic Sans MS"/>
              </a:rPr>
              <a:t>Errores</a:t>
            </a:r>
            <a:r>
              <a:rPr lang="es-MX" sz="2400" spc="-10" dirty="0">
                <a:latin typeface="Comic Sans MS"/>
                <a:cs typeface="Comic Sans MS"/>
              </a:rPr>
              <a:t> </a:t>
            </a:r>
            <a:r>
              <a:rPr lang="es-MX" sz="2400" spc="-5" dirty="0">
                <a:latin typeface="Comic Sans MS"/>
                <a:cs typeface="Comic Sans MS"/>
              </a:rPr>
              <a:t>de </a:t>
            </a:r>
            <a:r>
              <a:rPr lang="es-MX" sz="2400" spc="-5" dirty="0" err="1">
                <a:latin typeface="Comic Sans MS"/>
                <a:cs typeface="Comic Sans MS"/>
              </a:rPr>
              <a:t>TCs</a:t>
            </a:r>
            <a:r>
              <a:rPr lang="es-MX" sz="2400" spc="-5" dirty="0">
                <a:latin typeface="Comic Sans MS"/>
                <a:cs typeface="Comic Sans MS"/>
              </a:rPr>
              <a:t> y</a:t>
            </a:r>
            <a:r>
              <a:rPr lang="es-MX" sz="2400" spc="-10" dirty="0">
                <a:latin typeface="Comic Sans MS"/>
                <a:cs typeface="Comic Sans MS"/>
              </a:rPr>
              <a:t> </a:t>
            </a:r>
            <a:r>
              <a:rPr lang="es-MX" sz="2400" spc="-5" dirty="0" err="1">
                <a:latin typeface="Comic Sans MS"/>
                <a:cs typeface="Comic Sans MS"/>
              </a:rPr>
              <a:t>TPs</a:t>
            </a:r>
            <a:r>
              <a:rPr lang="es-MX" sz="2400" spc="-5" dirty="0">
                <a:latin typeface="Comic Sans MS"/>
                <a:cs typeface="Comic Sans MS"/>
              </a:rPr>
              <a:t>.</a:t>
            </a:r>
          </a:p>
          <a:p>
            <a:pPr marL="695960" marR="6350" indent="-457200">
              <a:lnSpc>
                <a:spcPct val="116100"/>
              </a:lnSpc>
              <a:spcBef>
                <a:spcPts val="600"/>
              </a:spcBef>
              <a:buAutoNum type="alphaUcPeriod"/>
              <a:tabLst>
                <a:tab pos="1050290" algn="l"/>
                <a:tab pos="1377950" algn="l"/>
                <a:tab pos="2225040" algn="l"/>
                <a:tab pos="2878455" algn="l"/>
              </a:tabLst>
            </a:pPr>
            <a:r>
              <a:rPr lang="es-MX" sz="2400" spc="-5" dirty="0">
                <a:latin typeface="Comic Sans MS"/>
                <a:cs typeface="Comic Sans MS"/>
              </a:rPr>
              <a:t>Factor</a:t>
            </a:r>
            <a:r>
              <a:rPr lang="es-MX" sz="2400" spc="-10" dirty="0">
                <a:latin typeface="Comic Sans MS"/>
                <a:cs typeface="Comic Sans MS"/>
              </a:rPr>
              <a:t> </a:t>
            </a:r>
            <a:r>
              <a:rPr lang="es-MX" sz="2400" spc="-5" dirty="0">
                <a:latin typeface="Comic Sans MS"/>
                <a:cs typeface="Comic Sans MS"/>
              </a:rPr>
              <a:t>de</a:t>
            </a:r>
            <a:r>
              <a:rPr lang="es-MX" sz="2400" spc="-10" dirty="0">
                <a:latin typeface="Comic Sans MS"/>
                <a:cs typeface="Comic Sans MS"/>
              </a:rPr>
              <a:t> </a:t>
            </a:r>
            <a:r>
              <a:rPr lang="es-MX" sz="2400" spc="-5" dirty="0">
                <a:latin typeface="Comic Sans MS"/>
                <a:cs typeface="Comic Sans MS"/>
              </a:rPr>
              <a:t>seguridad.</a:t>
            </a:r>
            <a:endParaRPr lang="es-MX" sz="2400" dirty="0">
              <a:latin typeface="Comic Sans MS"/>
              <a:cs typeface="Comic Sans MS"/>
            </a:endParaRPr>
          </a:p>
          <a:p>
            <a:pPr marL="12700" marR="5080" algn="just">
              <a:spcBef>
                <a:spcPts val="100"/>
              </a:spcBef>
            </a:pPr>
            <a:endParaRPr sz="2400" dirty="0">
              <a:latin typeface="Comic Sans MS"/>
              <a:cs typeface="Comic Sans MS"/>
            </a:endParaRPr>
          </a:p>
        </p:txBody>
      </p:sp>
      <p:grpSp>
        <p:nvGrpSpPr>
          <p:cNvPr id="10" name="object 10"/>
          <p:cNvGrpSpPr/>
          <p:nvPr/>
        </p:nvGrpSpPr>
        <p:grpSpPr>
          <a:xfrm>
            <a:off x="5207000" y="3124200"/>
            <a:ext cx="12192000" cy="6096000"/>
            <a:chOff x="4415574" y="3123679"/>
            <a:chExt cx="2963545" cy="1896110"/>
          </a:xfrm>
        </p:grpSpPr>
        <p:sp>
          <p:nvSpPr>
            <p:cNvPr id="11" name="object 11"/>
            <p:cNvSpPr/>
            <p:nvPr/>
          </p:nvSpPr>
          <p:spPr>
            <a:xfrm>
              <a:off x="4632706" y="3288245"/>
              <a:ext cx="2693035" cy="1731010"/>
            </a:xfrm>
            <a:custGeom>
              <a:avLst/>
              <a:gdLst/>
              <a:ahLst/>
              <a:cxnLst/>
              <a:rect l="l" t="t" r="r" b="b"/>
              <a:pathLst>
                <a:path w="2693034" h="1731010">
                  <a:moveTo>
                    <a:pt x="2692463" y="0"/>
                  </a:moveTo>
                  <a:lnTo>
                    <a:pt x="2684843" y="0"/>
                  </a:lnTo>
                  <a:lnTo>
                    <a:pt x="2684843" y="752894"/>
                  </a:lnTo>
                  <a:lnTo>
                    <a:pt x="8382" y="752894"/>
                  </a:lnTo>
                  <a:lnTo>
                    <a:pt x="8382" y="705904"/>
                  </a:lnTo>
                  <a:lnTo>
                    <a:pt x="108191" y="705904"/>
                  </a:lnTo>
                  <a:lnTo>
                    <a:pt x="108191" y="707783"/>
                  </a:lnTo>
                  <a:lnTo>
                    <a:pt x="106667" y="709307"/>
                  </a:lnTo>
                  <a:lnTo>
                    <a:pt x="106667" y="713867"/>
                  </a:lnTo>
                  <a:lnTo>
                    <a:pt x="105143" y="715391"/>
                  </a:lnTo>
                  <a:lnTo>
                    <a:pt x="105143" y="719963"/>
                  </a:lnTo>
                  <a:lnTo>
                    <a:pt x="103619" y="722249"/>
                  </a:lnTo>
                  <a:lnTo>
                    <a:pt x="102095" y="723773"/>
                  </a:lnTo>
                  <a:lnTo>
                    <a:pt x="152374" y="703211"/>
                  </a:lnTo>
                  <a:lnTo>
                    <a:pt x="102095" y="681113"/>
                  </a:lnTo>
                  <a:lnTo>
                    <a:pt x="103619" y="682637"/>
                  </a:lnTo>
                  <a:lnTo>
                    <a:pt x="103619" y="684161"/>
                  </a:lnTo>
                  <a:lnTo>
                    <a:pt x="105143" y="685685"/>
                  </a:lnTo>
                  <a:lnTo>
                    <a:pt x="105143" y="688733"/>
                  </a:lnTo>
                  <a:lnTo>
                    <a:pt x="106667" y="690257"/>
                  </a:lnTo>
                  <a:lnTo>
                    <a:pt x="106667" y="697115"/>
                  </a:lnTo>
                  <a:lnTo>
                    <a:pt x="108191" y="697115"/>
                  </a:lnTo>
                  <a:lnTo>
                    <a:pt x="108191" y="699554"/>
                  </a:lnTo>
                  <a:lnTo>
                    <a:pt x="8382" y="699554"/>
                  </a:lnTo>
                  <a:lnTo>
                    <a:pt x="8382" y="0"/>
                  </a:lnTo>
                  <a:lnTo>
                    <a:pt x="0" y="0"/>
                  </a:lnTo>
                  <a:lnTo>
                    <a:pt x="0" y="1730971"/>
                  </a:lnTo>
                  <a:lnTo>
                    <a:pt x="3810" y="1730971"/>
                  </a:lnTo>
                  <a:lnTo>
                    <a:pt x="8382" y="1730971"/>
                  </a:lnTo>
                  <a:lnTo>
                    <a:pt x="8382" y="759244"/>
                  </a:lnTo>
                  <a:lnTo>
                    <a:pt x="2684843" y="759244"/>
                  </a:lnTo>
                  <a:lnTo>
                    <a:pt x="2684843" y="1730971"/>
                  </a:lnTo>
                  <a:lnTo>
                    <a:pt x="2687891" y="1730971"/>
                  </a:lnTo>
                  <a:lnTo>
                    <a:pt x="2692463" y="1730971"/>
                  </a:lnTo>
                  <a:lnTo>
                    <a:pt x="2692463" y="0"/>
                  </a:lnTo>
                  <a:close/>
                </a:path>
              </a:pathLst>
            </a:custGeom>
            <a:solidFill>
              <a:srgbClr val="000000"/>
            </a:solidFill>
          </p:spPr>
          <p:txBody>
            <a:bodyPr wrap="square" lIns="0" tIns="0" rIns="0" bIns="0" rtlCol="0"/>
            <a:lstStyle/>
            <a:p>
              <a:endParaRPr/>
            </a:p>
          </p:txBody>
        </p:sp>
        <p:pic>
          <p:nvPicPr>
            <p:cNvPr id="12" name="object 12"/>
            <p:cNvPicPr/>
            <p:nvPr/>
          </p:nvPicPr>
          <p:blipFill>
            <a:blip r:embed="rId2" cstate="print"/>
            <a:stretch>
              <a:fillRect/>
            </a:stretch>
          </p:blipFill>
          <p:spPr>
            <a:xfrm>
              <a:off x="4415574" y="3187674"/>
              <a:ext cx="470839" cy="39624"/>
            </a:xfrm>
            <a:prstGeom prst="rect">
              <a:avLst/>
            </a:prstGeom>
          </p:spPr>
        </p:pic>
        <p:pic>
          <p:nvPicPr>
            <p:cNvPr id="13" name="object 13"/>
            <p:cNvPicPr/>
            <p:nvPr/>
          </p:nvPicPr>
          <p:blipFill>
            <a:blip r:embed="rId3" cstate="print"/>
            <a:stretch>
              <a:fillRect/>
            </a:stretch>
          </p:blipFill>
          <p:spPr>
            <a:xfrm>
              <a:off x="4636516" y="3123679"/>
              <a:ext cx="2741980" cy="1895538"/>
            </a:xfrm>
            <a:prstGeom prst="rect">
              <a:avLst/>
            </a:prstGeom>
          </p:spPr>
        </p:pic>
      </p:grpSp>
      <p:sp>
        <p:nvSpPr>
          <p:cNvPr id="14" name="object 14"/>
          <p:cNvSpPr txBox="1"/>
          <p:nvPr/>
        </p:nvSpPr>
        <p:spPr>
          <a:xfrm>
            <a:off x="7029741" y="9414306"/>
            <a:ext cx="9220200"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5.</a:t>
            </a:r>
            <a:r>
              <a:rPr sz="2000" b="1" spc="5" dirty="0">
                <a:latin typeface="Comic Sans MS"/>
                <a:cs typeface="Comic Sans MS"/>
              </a:rPr>
              <a:t> </a:t>
            </a:r>
            <a:r>
              <a:rPr sz="2000" b="1" spc="-5" dirty="0">
                <a:latin typeface="Comic Sans MS"/>
                <a:cs typeface="Comic Sans MS"/>
              </a:rPr>
              <a:t>Coordinación</a:t>
            </a:r>
            <a:r>
              <a:rPr sz="2000" b="1" spc="10" dirty="0">
                <a:latin typeface="Comic Sans MS"/>
                <a:cs typeface="Comic Sans MS"/>
              </a:rPr>
              <a:t> </a:t>
            </a:r>
            <a:r>
              <a:rPr sz="2000" b="1" spc="-5" dirty="0">
                <a:latin typeface="Comic Sans MS"/>
                <a:cs typeface="Comic Sans MS"/>
              </a:rPr>
              <a:t>del</a:t>
            </a:r>
            <a:r>
              <a:rPr sz="2000" b="1" spc="5" dirty="0">
                <a:latin typeface="Comic Sans MS"/>
                <a:cs typeface="Comic Sans MS"/>
              </a:rPr>
              <a:t> </a:t>
            </a:r>
            <a:r>
              <a:rPr sz="2000" b="1" spc="-5" dirty="0">
                <a:latin typeface="Comic Sans MS"/>
                <a:cs typeface="Comic Sans MS"/>
              </a:rPr>
              <a:t>tiempo</a:t>
            </a:r>
            <a:r>
              <a:rPr sz="2000" b="1" spc="5"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falla</a:t>
            </a:r>
            <a:r>
              <a:rPr sz="2000" b="1" spc="10"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interruptor</a:t>
            </a:r>
            <a:endParaRPr sz="2000" b="1" dirty="0">
              <a:latin typeface="Comic Sans MS"/>
              <a:cs typeface="Comic Sans MS"/>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17"/>
          <p:cNvSpPr txBox="1"/>
          <p:nvPr/>
        </p:nvSpPr>
        <p:spPr>
          <a:xfrm>
            <a:off x="330200" y="381000"/>
            <a:ext cx="17297400" cy="2623795"/>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Detectores de falla</a:t>
            </a:r>
            <a:r>
              <a:rPr sz="2400" spc="-5" dirty="0">
                <a:latin typeface="Comic Sans MS"/>
                <a:cs typeface="Comic Sans MS"/>
              </a:rPr>
              <a:t>.</a:t>
            </a:r>
            <a:r>
              <a:rPr sz="2400" dirty="0">
                <a:latin typeface="Comic Sans MS"/>
                <a:cs typeface="Comic Sans MS"/>
              </a:rPr>
              <a:t> </a:t>
            </a:r>
            <a:endParaRPr lang="en-US" sz="2400" dirty="0">
              <a:latin typeface="Comic Sans MS"/>
              <a:cs typeface="Comic Sans MS"/>
            </a:endParaRPr>
          </a:p>
          <a:p>
            <a:pPr marL="12700" marR="5080" algn="just">
              <a:spcBef>
                <a:spcPts val="100"/>
              </a:spcBef>
            </a:pPr>
            <a:endParaRPr lang="es-AR" sz="2400" spc="-5" dirty="0">
              <a:latin typeface="Comic Sans MS"/>
              <a:cs typeface="Comic Sans MS"/>
            </a:endParaRPr>
          </a:p>
          <a:p>
            <a:pPr marL="12700" marR="5080" algn="just">
              <a:spcBef>
                <a:spcPts val="100"/>
              </a:spcBef>
            </a:pP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detectores</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err="1">
                <a:latin typeface="Comic Sans MS"/>
                <a:cs typeface="Comic Sans MS"/>
              </a:rPr>
              <a:t>tienen</a:t>
            </a:r>
            <a:r>
              <a:rPr sz="2400" dirty="0">
                <a:latin typeface="Comic Sans MS"/>
                <a:cs typeface="Comic Sans MS"/>
              </a:rPr>
              <a:t> </a:t>
            </a:r>
            <a:r>
              <a:rPr sz="2400" spc="-5" dirty="0" err="1">
                <a:latin typeface="Comic Sans MS"/>
                <a:cs typeface="Comic Sans MS"/>
              </a:rPr>
              <a:t>alta</a:t>
            </a:r>
            <a:r>
              <a:rPr lang="es-AR" sz="2400" spc="-5" dirty="0">
                <a:latin typeface="Comic Sans MS"/>
                <a:cs typeface="Comic Sans MS"/>
              </a:rPr>
              <a:t> </a:t>
            </a:r>
            <a:r>
              <a:rPr sz="2400" spc="-5" dirty="0" err="1">
                <a:latin typeface="Comic Sans MS"/>
                <a:cs typeface="Comic Sans MS"/>
              </a:rPr>
              <a:t>relación</a:t>
            </a:r>
            <a:r>
              <a:rPr sz="2400" dirty="0">
                <a:latin typeface="Comic Sans MS"/>
                <a:cs typeface="Comic Sans MS"/>
              </a:rPr>
              <a:t> </a:t>
            </a:r>
            <a:r>
              <a:rPr sz="2400" spc="-5" dirty="0">
                <a:latin typeface="Comic Sans MS"/>
                <a:cs typeface="Comic Sans MS"/>
              </a:rPr>
              <a:t>dropout/pickup</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cuyo</a:t>
            </a:r>
            <a:r>
              <a:rPr sz="2400" dirty="0">
                <a:latin typeface="Comic Sans MS"/>
                <a:cs typeface="Comic Sans MS"/>
              </a:rPr>
              <a:t> </a:t>
            </a:r>
            <a:r>
              <a:rPr sz="2400" spc="-5" dirty="0">
                <a:latin typeface="Comic Sans MS"/>
                <a:cs typeface="Comic Sans MS"/>
              </a:rPr>
              <a:t>tiempo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dropout</a:t>
            </a:r>
            <a:r>
              <a:rPr sz="2400" dirty="0">
                <a:latin typeface="Comic Sans MS"/>
                <a:cs typeface="Comic Sans MS"/>
              </a:rPr>
              <a:t> </a:t>
            </a:r>
            <a:r>
              <a:rPr sz="2400" spc="-5" dirty="0">
                <a:latin typeface="Comic Sans MS"/>
                <a:cs typeface="Comic Sans MS"/>
              </a:rPr>
              <a:t>es</a:t>
            </a:r>
            <a:r>
              <a:rPr lang="es-AR" sz="2400" spc="-5" dirty="0">
                <a:latin typeface="Comic Sans MS"/>
                <a:cs typeface="Comic Sans MS"/>
              </a:rPr>
              <a:t> </a:t>
            </a:r>
            <a:r>
              <a:rPr sz="2400" spc="-5" dirty="0" err="1">
                <a:latin typeface="Comic Sans MS"/>
                <a:cs typeface="Comic Sans MS"/>
              </a:rPr>
              <a:t>afectado</a:t>
            </a:r>
            <a:r>
              <a:rPr sz="2400" dirty="0">
                <a:latin typeface="Comic Sans MS"/>
                <a:cs typeface="Comic Sans MS"/>
              </a:rPr>
              <a:t> </a:t>
            </a:r>
            <a:r>
              <a:rPr sz="2400" spc="-5" dirty="0">
                <a:latin typeface="Comic Sans MS"/>
                <a:cs typeface="Comic Sans MS"/>
              </a:rPr>
              <a:t>mínimamente</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saturación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TCs</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a:latin typeface="Comic Sans MS"/>
                <a:cs typeface="Comic Sans MS"/>
              </a:rPr>
              <a:t>offset</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C.D.</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circuito</a:t>
            </a:r>
            <a:r>
              <a:rPr sz="2400" dirty="0">
                <a:latin typeface="Comic Sans MS"/>
                <a:cs typeface="Comic Sans MS"/>
              </a:rPr>
              <a:t> </a:t>
            </a:r>
            <a:r>
              <a:rPr sz="2400" spc="-5" dirty="0">
                <a:latin typeface="Comic Sans MS"/>
                <a:cs typeface="Comic Sans MS"/>
              </a:rPr>
              <a:t>secundario,</a:t>
            </a:r>
            <a:r>
              <a:rPr sz="2400" dirty="0">
                <a:latin typeface="Comic Sans MS"/>
                <a:cs typeface="Comic Sans MS"/>
              </a:rPr>
              <a:t> </a:t>
            </a:r>
            <a:r>
              <a:rPr sz="2400" spc="-5" dirty="0" err="1">
                <a:latin typeface="Comic Sans MS"/>
                <a:cs typeface="Comic Sans MS"/>
              </a:rPr>
              <a:t>deben</a:t>
            </a:r>
            <a:r>
              <a:rPr sz="2400" dirty="0">
                <a:latin typeface="Comic Sans MS"/>
                <a:cs typeface="Comic Sans MS"/>
              </a:rPr>
              <a:t> </a:t>
            </a:r>
            <a:r>
              <a:rPr sz="2400" spc="-5" dirty="0">
                <a:latin typeface="Comic Sans MS"/>
                <a:cs typeface="Comic Sans MS"/>
              </a:rPr>
              <a:t>ser</a:t>
            </a:r>
            <a:r>
              <a:rPr lang="es-AR" sz="2400" spc="-5" dirty="0">
                <a:latin typeface="Comic Sans MS"/>
                <a:cs typeface="Comic Sans MS"/>
              </a:rPr>
              <a:t> </a:t>
            </a:r>
            <a:r>
              <a:rPr sz="2400" spc="-5" dirty="0" err="1">
                <a:latin typeface="Comic Sans MS"/>
                <a:cs typeface="Comic Sans MS"/>
              </a:rPr>
              <a:t>usados</a:t>
            </a:r>
            <a:r>
              <a:rPr sz="2400" spc="-5" dirty="0">
                <a:latin typeface="Comic Sans MS"/>
                <a:cs typeface="Comic Sans MS"/>
              </a:rPr>
              <a:t>. Los generadores pueden ser </a:t>
            </a:r>
            <a:r>
              <a:rPr sz="2400" spc="-5" dirty="0" err="1">
                <a:latin typeface="Comic Sans MS"/>
                <a:cs typeface="Comic Sans MS"/>
              </a:rPr>
              <a:t>alimentados</a:t>
            </a:r>
            <a:r>
              <a:rPr sz="2400" spc="-5" dirty="0">
                <a:latin typeface="Comic Sans MS"/>
                <a:cs typeface="Comic Sans MS"/>
              </a:rPr>
              <a:t> </a:t>
            </a:r>
            <a:r>
              <a:rPr sz="2400" spc="-5" dirty="0" err="1">
                <a:latin typeface="Comic Sans MS"/>
                <a:cs typeface="Comic Sans MS"/>
              </a:rPr>
              <a:t>desde</a:t>
            </a:r>
            <a:r>
              <a:rPr lang="es-AR" sz="2400" spc="-5" dirty="0">
                <a:latin typeface="Comic Sans MS"/>
                <a:cs typeface="Comic Sans MS"/>
              </a:rPr>
              <a:t> </a:t>
            </a:r>
            <a:r>
              <a:rPr sz="2400" spc="-5" dirty="0">
                <a:latin typeface="Comic Sans MS"/>
                <a:cs typeface="Comic Sans MS"/>
              </a:rPr>
              <a:t>dos</a:t>
            </a:r>
            <a:r>
              <a:rPr sz="2400" dirty="0">
                <a:latin typeface="Comic Sans MS"/>
                <a:cs typeface="Comic Sans MS"/>
              </a:rPr>
              <a:t> </a:t>
            </a:r>
            <a:r>
              <a:rPr sz="2400" spc="-5" dirty="0">
                <a:latin typeface="Comic Sans MS"/>
                <a:cs typeface="Comic Sans MS"/>
              </a:rPr>
              <a:t>interruptores.</a:t>
            </a:r>
            <a:r>
              <a:rPr sz="2400" dirty="0">
                <a:latin typeface="Comic Sans MS"/>
                <a:cs typeface="Comic Sans MS"/>
              </a:rPr>
              <a:t> </a:t>
            </a:r>
            <a:r>
              <a:rPr sz="2400" spc="-5" dirty="0">
                <a:latin typeface="Comic Sans MS"/>
                <a:cs typeface="Comic Sans MS"/>
              </a:rPr>
              <a:t>Es</a:t>
            </a:r>
            <a:r>
              <a:rPr sz="2400" dirty="0">
                <a:latin typeface="Comic Sans MS"/>
                <a:cs typeface="Comic Sans MS"/>
              </a:rPr>
              <a:t> </a:t>
            </a:r>
            <a:r>
              <a:rPr sz="2400" spc="-5" dirty="0">
                <a:latin typeface="Comic Sans MS"/>
                <a:cs typeface="Comic Sans MS"/>
              </a:rPr>
              <a:t>importante</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a:latin typeface="Comic Sans MS"/>
                <a:cs typeface="Comic Sans MS"/>
              </a:rPr>
              <a:t>rtc,</a:t>
            </a:r>
            <a:r>
              <a:rPr sz="2400" dirty="0">
                <a:latin typeface="Comic Sans MS"/>
                <a:cs typeface="Comic Sans MS"/>
              </a:rPr>
              <a:t> </a:t>
            </a:r>
            <a:r>
              <a:rPr sz="2400" spc="-5" dirty="0">
                <a:latin typeface="Comic Sans MS"/>
                <a:cs typeface="Comic Sans MS"/>
              </a:rPr>
              <a:t>las</a:t>
            </a:r>
            <a:r>
              <a:rPr lang="es-AR" sz="2400" spc="-5" dirty="0">
                <a:latin typeface="Comic Sans MS"/>
                <a:cs typeface="Comic Sans MS"/>
              </a:rPr>
              <a:t> </a:t>
            </a:r>
            <a:r>
              <a:rPr sz="2400" spc="-5" dirty="0" err="1">
                <a:latin typeface="Comic Sans MS"/>
                <a:cs typeface="Comic Sans MS"/>
              </a:rPr>
              <a:t>características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excitación</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ajustes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los</a:t>
            </a:r>
            <a:r>
              <a:rPr lang="es-AR" sz="2400" spc="-5" dirty="0">
                <a:latin typeface="Comic Sans MS"/>
                <a:cs typeface="Comic Sans MS"/>
              </a:rPr>
              <a:t> </a:t>
            </a:r>
            <a:r>
              <a:rPr sz="2400" spc="-5" dirty="0" err="1">
                <a:latin typeface="Comic Sans MS"/>
                <a:cs typeface="Comic Sans MS"/>
              </a:rPr>
              <a:t>detectores</a:t>
            </a:r>
            <a:r>
              <a:rPr sz="2400" spc="-5" dirty="0">
                <a:latin typeface="Comic Sans MS"/>
                <a:cs typeface="Comic Sans MS"/>
              </a:rPr>
              <a:t> de falla sean adecuados a las </a:t>
            </a:r>
            <a:r>
              <a:rPr sz="2400" spc="-5" dirty="0" err="1">
                <a:latin typeface="Comic Sans MS"/>
                <a:cs typeface="Comic Sans MS"/>
              </a:rPr>
              <a:t>corrientes</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falla</a:t>
            </a:r>
            <a:r>
              <a:rPr sz="2400" spc="-5" dirty="0">
                <a:latin typeface="Comic Sans MS"/>
                <a:cs typeface="Comic Sans MS"/>
              </a:rPr>
              <a:t> máxima a través de cada interruptor. Ambos TCs</a:t>
            </a:r>
            <a:r>
              <a:rPr lang="es-AR" sz="2400" spc="-5" dirty="0">
                <a:latin typeface="Comic Sans MS"/>
                <a:cs typeface="Comic Sans MS"/>
              </a:rPr>
              <a:t> </a:t>
            </a:r>
            <a:r>
              <a:rPr sz="2400" spc="-5" dirty="0" err="1">
                <a:latin typeface="Comic Sans MS"/>
                <a:cs typeface="Comic Sans MS"/>
              </a:rPr>
              <a:t>deben</a:t>
            </a:r>
            <a:r>
              <a:rPr sz="2400" spc="250" dirty="0">
                <a:latin typeface="Comic Sans MS"/>
                <a:cs typeface="Comic Sans MS"/>
              </a:rPr>
              <a:t> </a:t>
            </a:r>
            <a:r>
              <a:rPr sz="2400" spc="-5" dirty="0">
                <a:latin typeface="Comic Sans MS"/>
                <a:cs typeface="Comic Sans MS"/>
              </a:rPr>
              <a:t>tener</a:t>
            </a:r>
            <a:r>
              <a:rPr sz="2400" spc="250" dirty="0">
                <a:latin typeface="Comic Sans MS"/>
                <a:cs typeface="Comic Sans MS"/>
              </a:rPr>
              <a:t> </a:t>
            </a:r>
            <a:r>
              <a:rPr sz="2400" spc="-5" dirty="0">
                <a:latin typeface="Comic Sans MS"/>
                <a:cs typeface="Comic Sans MS"/>
              </a:rPr>
              <a:t>la</a:t>
            </a:r>
            <a:r>
              <a:rPr sz="2400" spc="245" dirty="0">
                <a:latin typeface="Comic Sans MS"/>
                <a:cs typeface="Comic Sans MS"/>
              </a:rPr>
              <a:t> </a:t>
            </a:r>
            <a:r>
              <a:rPr sz="2400" spc="-5" dirty="0">
                <a:latin typeface="Comic Sans MS"/>
                <a:cs typeface="Comic Sans MS"/>
              </a:rPr>
              <a:t>misma</a:t>
            </a:r>
            <a:r>
              <a:rPr sz="2400" spc="245" dirty="0">
                <a:latin typeface="Comic Sans MS"/>
                <a:cs typeface="Comic Sans MS"/>
              </a:rPr>
              <a:t> </a:t>
            </a:r>
            <a:r>
              <a:rPr sz="2400" spc="-5" dirty="0">
                <a:latin typeface="Comic Sans MS"/>
                <a:cs typeface="Comic Sans MS"/>
              </a:rPr>
              <a:t>capacidad</a:t>
            </a:r>
            <a:r>
              <a:rPr sz="2400" spc="240" dirty="0">
                <a:latin typeface="Comic Sans MS"/>
                <a:cs typeface="Comic Sans MS"/>
              </a:rPr>
              <a:t> </a:t>
            </a:r>
            <a:r>
              <a:rPr sz="2400" spc="-5" dirty="0">
                <a:latin typeface="Comic Sans MS"/>
                <a:cs typeface="Comic Sans MS"/>
              </a:rPr>
              <a:t>y</a:t>
            </a:r>
            <a:r>
              <a:rPr sz="2400" spc="240" dirty="0">
                <a:latin typeface="Comic Sans MS"/>
                <a:cs typeface="Comic Sans MS"/>
              </a:rPr>
              <a:t> </a:t>
            </a:r>
            <a:r>
              <a:rPr sz="2400" spc="-5" dirty="0">
                <a:latin typeface="Comic Sans MS"/>
                <a:cs typeface="Comic Sans MS"/>
              </a:rPr>
              <a:t>tener</a:t>
            </a:r>
            <a:r>
              <a:rPr sz="2400" spc="245" dirty="0">
                <a:latin typeface="Comic Sans MS"/>
                <a:cs typeface="Comic Sans MS"/>
              </a:rPr>
              <a:t> </a:t>
            </a:r>
            <a:r>
              <a:rPr sz="2400" spc="-5" dirty="0">
                <a:latin typeface="Comic Sans MS"/>
                <a:cs typeface="Comic Sans MS"/>
              </a:rPr>
              <a:t>la</a:t>
            </a:r>
            <a:r>
              <a:rPr sz="2400" spc="240" dirty="0">
                <a:latin typeface="Comic Sans MS"/>
                <a:cs typeface="Comic Sans MS"/>
              </a:rPr>
              <a:t> </a:t>
            </a:r>
            <a:r>
              <a:rPr sz="2400" spc="-5" dirty="0" err="1">
                <a:latin typeface="Comic Sans MS"/>
                <a:cs typeface="Comic Sans MS"/>
              </a:rPr>
              <a:t>capacidad</a:t>
            </a:r>
            <a:r>
              <a:rPr lang="es-AR" sz="2400" spc="-5" dirty="0">
                <a:latin typeface="Comic Sans MS"/>
                <a:cs typeface="Comic Sans MS"/>
              </a:rPr>
              <a:t> </a:t>
            </a:r>
            <a:r>
              <a:rPr sz="2400" spc="-5" dirty="0" err="1">
                <a:latin typeface="Comic Sans MS"/>
                <a:cs typeface="Comic Sans MS"/>
              </a:rPr>
              <a:t>adecuada</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manejar</a:t>
            </a:r>
            <a:r>
              <a:rPr sz="2400" spc="5"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burden</a:t>
            </a:r>
            <a:r>
              <a:rPr sz="2400" spc="5"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circuito.</a:t>
            </a:r>
            <a:endParaRPr sz="2400" dirty="0">
              <a:latin typeface="Comic Sans MS"/>
              <a:cs typeface="Comic Sans MS"/>
            </a:endParaRPr>
          </a:p>
        </p:txBody>
      </p:sp>
    </p:spTree>
    <p:extLst>
      <p:ext uri="{BB962C8B-B14F-4D97-AF65-F5344CB8AC3E}">
        <p14:creationId xmlns="" xmlns:p14="http://schemas.microsoft.com/office/powerpoint/2010/main" val="366831175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18"/>
          <p:cNvSpPr txBox="1"/>
          <p:nvPr/>
        </p:nvSpPr>
        <p:spPr>
          <a:xfrm>
            <a:off x="330200" y="304800"/>
            <a:ext cx="17068800" cy="6569234"/>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PROTECCIÓN</a:t>
            </a:r>
            <a:r>
              <a:rPr sz="2400" b="1" dirty="0">
                <a:latin typeface="Comic Sans MS"/>
                <a:cs typeface="Comic Sans MS"/>
              </a:rPr>
              <a:t> </a:t>
            </a:r>
            <a:r>
              <a:rPr sz="2400" b="1" spc="-5" dirty="0">
                <a:latin typeface="Comic Sans MS"/>
                <a:cs typeface="Comic Sans MS"/>
              </a:rPr>
              <a:t>CONTRA</a:t>
            </a:r>
            <a:r>
              <a:rPr sz="2400" b="1" dirty="0">
                <a:latin typeface="Comic Sans MS"/>
                <a:cs typeface="Comic Sans MS"/>
              </a:rPr>
              <a:t> </a:t>
            </a:r>
            <a:r>
              <a:rPr sz="2400" b="1" spc="-5" dirty="0">
                <a:latin typeface="Comic Sans MS"/>
                <a:cs typeface="Comic Sans MS"/>
              </a:rPr>
              <a:t>FLASHOVER</a:t>
            </a:r>
            <a:r>
              <a:rPr sz="2400" b="1" dirty="0">
                <a:latin typeface="Comic Sans MS"/>
                <a:cs typeface="Comic Sans MS"/>
              </a:rPr>
              <a:t> </a:t>
            </a:r>
            <a:r>
              <a:rPr sz="2400" b="1" spc="-5" dirty="0">
                <a:latin typeface="Comic Sans MS"/>
                <a:cs typeface="Comic Sans MS"/>
              </a:rPr>
              <a:t>DEL</a:t>
            </a:r>
            <a:r>
              <a:rPr lang="es-AR" sz="2400" b="1" spc="-5" dirty="0">
                <a:latin typeface="Comic Sans MS"/>
                <a:cs typeface="Comic Sans MS"/>
              </a:rPr>
              <a:t> </a:t>
            </a:r>
            <a:r>
              <a:rPr sz="2400" b="1" spc="-5" dirty="0">
                <a:latin typeface="Comic Sans MS"/>
                <a:cs typeface="Comic Sans MS"/>
              </a:rPr>
              <a:t>INTERRUPTOR</a:t>
            </a:r>
            <a:r>
              <a:rPr sz="2400" b="1" dirty="0">
                <a:latin typeface="Comic Sans MS"/>
                <a:cs typeface="Comic Sans MS"/>
              </a:rPr>
              <a:t> </a:t>
            </a:r>
            <a:r>
              <a:rPr sz="2400" b="1" spc="-5" dirty="0">
                <a:latin typeface="Comic Sans MS"/>
                <a:cs typeface="Comic Sans MS"/>
              </a:rPr>
              <a:t>DEL</a:t>
            </a:r>
            <a:r>
              <a:rPr sz="2400" b="1" spc="5" dirty="0">
                <a:latin typeface="Comic Sans MS"/>
                <a:cs typeface="Comic Sans MS"/>
              </a:rPr>
              <a:t> </a:t>
            </a:r>
            <a:r>
              <a:rPr sz="2400" b="1" spc="-5" dirty="0">
                <a:latin typeface="Comic Sans MS"/>
                <a:cs typeface="Comic Sans MS"/>
              </a:rPr>
              <a:t>GENERADOR</a:t>
            </a:r>
            <a:r>
              <a:rPr sz="2400" b="1" dirty="0">
                <a:latin typeface="Comic Sans MS"/>
                <a:cs typeface="Comic Sans MS"/>
              </a:rPr>
              <a:t> </a:t>
            </a:r>
            <a:r>
              <a:rPr sz="2400" b="1" spc="-5" dirty="0">
                <a:latin typeface="Comic Sans MS"/>
                <a:cs typeface="Comic Sans MS"/>
              </a:rPr>
              <a:t>ABIERTO</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Otras de las fallas de interruptor que pueden ocurrir y dañar</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arqueo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un</a:t>
            </a:r>
            <a:r>
              <a:rPr lang="es-MX" sz="2400" spc="254" dirty="0">
                <a:latin typeface="Comic Sans MS"/>
                <a:cs typeface="Comic Sans MS"/>
              </a:rPr>
              <a:t> </a:t>
            </a:r>
            <a:r>
              <a:rPr lang="es-MX" sz="2400" spc="-5" dirty="0">
                <a:latin typeface="Comic Sans MS"/>
                <a:cs typeface="Comic Sans MS"/>
              </a:rPr>
              <a:t>interruptor abierto a través de los contactos de uno o más polos del interruptor para energizar al generador. La protección para</a:t>
            </a:r>
            <a:r>
              <a:rPr lang="es-MX" sz="2400" dirty="0">
                <a:latin typeface="Comic Sans MS"/>
                <a:cs typeface="Comic Sans MS"/>
              </a:rPr>
              <a:t> </a:t>
            </a:r>
            <a:r>
              <a:rPr lang="es-MX" sz="2400" spc="-5" dirty="0">
                <a:latin typeface="Comic Sans MS"/>
                <a:cs typeface="Comic Sans MS"/>
              </a:rPr>
              <a:t>este</a:t>
            </a:r>
            <a:r>
              <a:rPr lang="es-MX" sz="2400" dirty="0">
                <a:latin typeface="Comic Sans MS"/>
                <a:cs typeface="Comic Sans MS"/>
              </a:rPr>
              <a:t> </a:t>
            </a:r>
            <a:r>
              <a:rPr lang="es-MX" sz="2400" spc="-5" dirty="0">
                <a:latin typeface="Comic Sans MS"/>
                <a:cs typeface="Comic Sans MS"/>
              </a:rPr>
              <a:t>tipo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describe</a:t>
            </a:r>
            <a:r>
              <a:rPr lang="es-MX" sz="2400" dirty="0">
                <a:latin typeface="Comic Sans MS"/>
                <a:cs typeface="Comic Sans MS"/>
              </a:rPr>
              <a:t> </a:t>
            </a:r>
            <a:r>
              <a:rPr lang="es-MX" sz="2400" spc="-5" dirty="0">
                <a:latin typeface="Comic Sans MS"/>
                <a:cs typeface="Comic Sans MS"/>
              </a:rPr>
              <a:t>a detalle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sección</a:t>
            </a:r>
            <a:r>
              <a:rPr lang="es-MX" sz="2400" dirty="0">
                <a:latin typeface="Comic Sans MS"/>
                <a:cs typeface="Comic Sans MS"/>
              </a:rPr>
              <a:t> </a:t>
            </a:r>
            <a:r>
              <a:rPr lang="es-MX" sz="2400" i="1" spc="-30" dirty="0" err="1">
                <a:latin typeface="Comic Sans MS"/>
                <a:cs typeface="Comic Sans MS"/>
              </a:rPr>
              <a:t>Inadvertent</a:t>
            </a:r>
            <a:r>
              <a:rPr lang="es-MX" sz="2400" i="1" spc="-25" dirty="0">
                <a:latin typeface="Comic Sans MS"/>
                <a:cs typeface="Comic Sans MS"/>
              </a:rPr>
              <a:t> </a:t>
            </a:r>
            <a:r>
              <a:rPr lang="es-MX" sz="2400" i="1" spc="-30" dirty="0" err="1">
                <a:latin typeface="Comic Sans MS"/>
                <a:cs typeface="Comic Sans MS"/>
              </a:rPr>
              <a:t>Energizing</a:t>
            </a:r>
            <a:r>
              <a:rPr lang="es-MX" sz="2400" i="1" spc="-25"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este tutorial</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resumida</a:t>
            </a:r>
            <a:r>
              <a:rPr lang="es-MX" sz="2400" dirty="0">
                <a:latin typeface="Comic Sans MS"/>
                <a:cs typeface="Comic Sans MS"/>
              </a:rPr>
              <a:t> </a:t>
            </a:r>
            <a:r>
              <a:rPr lang="es-MX" sz="2400" spc="-5" dirty="0">
                <a:latin typeface="Comic Sans MS"/>
                <a:cs typeface="Comic Sans MS"/>
              </a:rPr>
              <a:t>brevemente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esta</a:t>
            </a:r>
            <a:r>
              <a:rPr lang="es-MX" sz="2400" spc="254" dirty="0">
                <a:latin typeface="Comic Sans MS"/>
                <a:cs typeface="Comic Sans MS"/>
              </a:rPr>
              <a:t> </a:t>
            </a:r>
            <a:r>
              <a:rPr lang="es-MX" sz="2400" spc="-5" dirty="0">
                <a:latin typeface="Comic Sans MS"/>
                <a:cs typeface="Comic Sans MS"/>
              </a:rPr>
              <a:t>sección, puesto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forma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a:t>
            </a:r>
            <a:r>
              <a:rPr lang="es-MX" sz="2400" spc="254" dirty="0">
                <a:latin typeface="Comic Sans MS"/>
                <a:cs typeface="Comic Sans MS"/>
              </a:rPr>
              <a:t> </a:t>
            </a:r>
            <a:r>
              <a:rPr lang="es-MX" sz="2400" spc="-5" dirty="0">
                <a:latin typeface="Comic Sans MS"/>
                <a:cs typeface="Comic Sans MS"/>
              </a:rPr>
              <a:t>El arqueo del interruptor es más probable que ocurra justo antes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sincronización</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justo</a:t>
            </a:r>
            <a:r>
              <a:rPr lang="es-MX" sz="2400" dirty="0">
                <a:latin typeface="Comic Sans MS"/>
                <a:cs typeface="Comic Sans MS"/>
              </a:rPr>
              <a:t> </a:t>
            </a:r>
            <a:r>
              <a:rPr lang="es-MX" sz="2400" spc="-5" dirty="0">
                <a:latin typeface="Comic Sans MS"/>
                <a:cs typeface="Comic Sans MS"/>
              </a:rPr>
              <a:t>después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el generador es removido de servicio cuando la tensión a través de los contactos del interruptor del generador llega</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hasta</a:t>
            </a:r>
            <a:r>
              <a:rPr lang="es-MX" sz="2400" dirty="0">
                <a:latin typeface="Comic Sans MS"/>
                <a:cs typeface="Comic Sans MS"/>
              </a:rPr>
              <a:t> </a:t>
            </a:r>
            <a:r>
              <a:rPr lang="es-MX" sz="2400" spc="-5" dirty="0">
                <a:latin typeface="Comic Sans MS"/>
                <a:cs typeface="Comic Sans MS"/>
              </a:rPr>
              <a:t>dos</a:t>
            </a:r>
            <a:r>
              <a:rPr lang="es-MX" sz="2400" dirty="0">
                <a:latin typeface="Comic Sans MS"/>
                <a:cs typeface="Comic Sans MS"/>
              </a:rPr>
              <a:t> </a:t>
            </a:r>
            <a:r>
              <a:rPr lang="es-MX" sz="2400" spc="-5" dirty="0">
                <a:latin typeface="Comic Sans MS"/>
                <a:cs typeface="Comic Sans MS"/>
              </a:rPr>
              <a:t>veces</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normal,</a:t>
            </a:r>
            <a:r>
              <a:rPr lang="es-MX" sz="2400" dirty="0">
                <a:latin typeface="Comic Sans MS"/>
                <a:cs typeface="Comic Sans MS"/>
              </a:rPr>
              <a:t> </a:t>
            </a:r>
            <a:r>
              <a:rPr lang="es-MX" sz="2400" spc="-5" dirty="0">
                <a:latin typeface="Comic Sans MS"/>
                <a:cs typeface="Comic Sans MS"/>
              </a:rPr>
              <a:t>según</a:t>
            </a:r>
            <a:r>
              <a:rPr lang="es-MX" sz="2400" dirty="0">
                <a:latin typeface="Comic Sans MS"/>
                <a:cs typeface="Comic Sans MS"/>
              </a:rPr>
              <a:t> </a:t>
            </a:r>
            <a:r>
              <a:rPr lang="es-MX" sz="2400" spc="-5" dirty="0">
                <a:latin typeface="Comic Sans MS"/>
                <a:cs typeface="Comic Sans MS"/>
              </a:rPr>
              <a:t>el deslizamiento</a:t>
            </a:r>
            <a:r>
              <a:rPr lang="es-MX" sz="2400" spc="254" dirty="0">
                <a:latin typeface="Comic Sans MS"/>
                <a:cs typeface="Comic Sans MS"/>
              </a:rPr>
              <a:t> </a:t>
            </a:r>
            <a:r>
              <a:rPr lang="es-MX" sz="2400" spc="-5" dirty="0">
                <a:latin typeface="Comic Sans MS"/>
                <a:cs typeface="Comic Sans MS"/>
              </a:rPr>
              <a:t>del generador en frecuencia con respecto al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Aunque</a:t>
            </a:r>
            <a:r>
              <a:rPr lang="es-MX" sz="2400"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a:latin typeface="Comic Sans MS"/>
                <a:cs typeface="Comic Sans MS"/>
              </a:rPr>
              <a:t>interruptores</a:t>
            </a:r>
            <a:r>
              <a:rPr lang="es-MX" sz="2400" spc="260" dirty="0">
                <a:latin typeface="Comic Sans MS"/>
                <a:cs typeface="Comic Sans MS"/>
              </a:rPr>
              <a:t> </a:t>
            </a:r>
            <a:r>
              <a:rPr lang="es-MX" sz="2400" spc="-5" dirty="0">
                <a:latin typeface="Comic Sans MS"/>
                <a:cs typeface="Comic Sans MS"/>
              </a:rPr>
              <a:t>están dimensionados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soportar</a:t>
            </a:r>
            <a:r>
              <a:rPr lang="es-MX" sz="2400" dirty="0">
                <a:latin typeface="Comic Sans MS"/>
                <a:cs typeface="Comic Sans MS"/>
              </a:rPr>
              <a:t> </a:t>
            </a:r>
            <a:r>
              <a:rPr lang="es-MX" sz="2400" spc="-5" dirty="0">
                <a:latin typeface="Comic Sans MS"/>
                <a:cs typeface="Comic Sans MS"/>
              </a:rPr>
              <a:t>esta</a:t>
            </a:r>
            <a:r>
              <a:rPr lang="es-MX" sz="2400" spc="260" dirty="0">
                <a:latin typeface="Comic Sans MS"/>
                <a:cs typeface="Comic Sans MS"/>
              </a:rPr>
              <a:t> </a:t>
            </a:r>
            <a:r>
              <a:rPr lang="es-MX" sz="2400" spc="-5" dirty="0">
                <a:latin typeface="Comic Sans MS"/>
                <a:cs typeface="Comic Sans MS"/>
              </a:rPr>
              <a:t>tensión,</a:t>
            </a:r>
            <a:r>
              <a:rPr lang="es-MX" sz="2400" spc="260" dirty="0">
                <a:latin typeface="Comic Sans MS"/>
                <a:cs typeface="Comic Sans MS"/>
              </a:rPr>
              <a:t> </a:t>
            </a:r>
            <a:r>
              <a:rPr lang="es-MX" sz="2400" spc="-5" dirty="0">
                <a:latin typeface="Comic Sans MS"/>
                <a:cs typeface="Comic Sans MS"/>
              </a:rPr>
              <a:t>la probabilidad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arqueo</a:t>
            </a:r>
            <a:r>
              <a:rPr lang="es-MX" sz="2400" dirty="0">
                <a:latin typeface="Comic Sans MS"/>
                <a:cs typeface="Comic Sans MS"/>
              </a:rPr>
              <a:t> </a:t>
            </a:r>
            <a:r>
              <a:rPr lang="es-MX" sz="2400" spc="-5" dirty="0">
                <a:latin typeface="Comic Sans MS"/>
                <a:cs typeface="Comic Sans MS"/>
              </a:rPr>
              <a:t>ocurra</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este periodo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elevada.</a:t>
            </a:r>
            <a:r>
              <a:rPr lang="es-MX" sz="2400" dirty="0">
                <a:latin typeface="Comic Sans MS"/>
                <a:cs typeface="Comic Sans MS"/>
              </a:rPr>
              <a:t> </a:t>
            </a:r>
            <a:r>
              <a:rPr lang="es-MX" sz="2400" spc="-5" dirty="0">
                <a:latin typeface="Comic Sans MS"/>
                <a:cs typeface="Comic Sans MS"/>
              </a:rPr>
              <a:t>Raramente</a:t>
            </a:r>
            <a:r>
              <a:rPr lang="es-MX" sz="2400" dirty="0">
                <a:latin typeface="Comic Sans MS"/>
                <a:cs typeface="Comic Sans MS"/>
              </a:rPr>
              <a:t> </a:t>
            </a:r>
            <a:r>
              <a:rPr lang="es-MX" sz="2400" spc="-5" dirty="0">
                <a:latin typeface="Comic Sans MS"/>
                <a:cs typeface="Comic Sans MS"/>
              </a:rPr>
              <a:t>tales</a:t>
            </a:r>
            <a:r>
              <a:rPr lang="es-MX" sz="2400" dirty="0">
                <a:latin typeface="Comic Sans MS"/>
                <a:cs typeface="Comic Sans MS"/>
              </a:rPr>
              <a:t> </a:t>
            </a:r>
            <a:r>
              <a:rPr lang="es-MX" sz="2400" spc="-5" dirty="0">
                <a:latin typeface="Comic Sans MS"/>
                <a:cs typeface="Comic Sans MS"/>
              </a:rPr>
              <a:t>arqueos</a:t>
            </a:r>
            <a:r>
              <a:rPr lang="es-MX" sz="2400" dirty="0">
                <a:latin typeface="Comic Sans MS"/>
                <a:cs typeface="Comic Sans MS"/>
              </a:rPr>
              <a:t> </a:t>
            </a:r>
            <a:r>
              <a:rPr lang="es-MX" sz="2400" spc="-5" dirty="0">
                <a:latin typeface="Comic Sans MS"/>
                <a:cs typeface="Comic Sans MS"/>
              </a:rPr>
              <a:t>ocurren simultáneamente</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tres</a:t>
            </a:r>
            <a:r>
              <a:rPr lang="es-MX" sz="2400" dirty="0">
                <a:latin typeface="Comic Sans MS"/>
                <a:cs typeface="Comic Sans MS"/>
              </a:rPr>
              <a:t> </a:t>
            </a:r>
            <a:r>
              <a:rPr lang="es-MX" sz="2400" spc="-5" dirty="0">
                <a:latin typeface="Comic Sans MS"/>
                <a:cs typeface="Comic Sans MS"/>
              </a:rPr>
              <a:t>fases.</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muchos esquemas</a:t>
            </a:r>
            <a:r>
              <a:rPr lang="es-MX" sz="2400" spc="160" dirty="0">
                <a:latin typeface="Comic Sans MS"/>
                <a:cs typeface="Comic Sans MS"/>
              </a:rPr>
              <a:t> </a:t>
            </a:r>
            <a:r>
              <a:rPr lang="es-MX" sz="2400" spc="-5" dirty="0">
                <a:latin typeface="Comic Sans MS"/>
                <a:cs typeface="Comic Sans MS"/>
              </a:rPr>
              <a:t>de</a:t>
            </a:r>
            <a:r>
              <a:rPr lang="es-MX" sz="2400" spc="160" dirty="0">
                <a:latin typeface="Comic Sans MS"/>
                <a:cs typeface="Comic Sans MS"/>
              </a:rPr>
              <a:t> </a:t>
            </a:r>
            <a:r>
              <a:rPr lang="es-MX" sz="2400" spc="-5" dirty="0">
                <a:latin typeface="Comic Sans MS"/>
                <a:cs typeface="Comic Sans MS"/>
              </a:rPr>
              <a:t>protección</a:t>
            </a:r>
            <a:r>
              <a:rPr lang="es-MX" sz="2400" spc="160" dirty="0">
                <a:latin typeface="Comic Sans MS"/>
                <a:cs typeface="Comic Sans MS"/>
              </a:rPr>
              <a:t> </a:t>
            </a:r>
            <a:r>
              <a:rPr lang="es-MX" sz="2400" spc="-5" dirty="0">
                <a:latin typeface="Comic Sans MS"/>
                <a:cs typeface="Comic Sans MS"/>
              </a:rPr>
              <a:t>están</a:t>
            </a:r>
            <a:r>
              <a:rPr lang="es-MX" sz="2400" spc="155" dirty="0">
                <a:latin typeface="Comic Sans MS"/>
                <a:cs typeface="Comic Sans MS"/>
              </a:rPr>
              <a:t> </a:t>
            </a:r>
            <a:r>
              <a:rPr lang="es-MX" sz="2400" spc="-5" dirty="0">
                <a:latin typeface="Comic Sans MS"/>
                <a:cs typeface="Comic Sans MS"/>
              </a:rPr>
              <a:t>diseñados</a:t>
            </a:r>
            <a:r>
              <a:rPr lang="es-MX" sz="2400" spc="160" dirty="0">
                <a:latin typeface="Comic Sans MS"/>
                <a:cs typeface="Comic Sans MS"/>
              </a:rPr>
              <a:t> </a:t>
            </a:r>
            <a:r>
              <a:rPr lang="es-MX" sz="2400" spc="-5" dirty="0">
                <a:latin typeface="Comic Sans MS"/>
                <a:cs typeface="Comic Sans MS"/>
              </a:rPr>
              <a:t>para</a:t>
            </a:r>
            <a:r>
              <a:rPr lang="es-MX" sz="2400" spc="155" dirty="0">
                <a:latin typeface="Comic Sans MS"/>
                <a:cs typeface="Comic Sans MS"/>
              </a:rPr>
              <a:t> </a:t>
            </a:r>
            <a:r>
              <a:rPr lang="es-MX" sz="2400" spc="-5" dirty="0">
                <a:latin typeface="Comic Sans MS"/>
                <a:cs typeface="Comic Sans MS"/>
              </a:rPr>
              <a:t>detectar el</a:t>
            </a:r>
            <a:r>
              <a:rPr lang="es-MX" sz="2400" dirty="0">
                <a:latin typeface="Comic Sans MS"/>
                <a:cs typeface="Comic Sans MS"/>
              </a:rPr>
              <a:t> </a:t>
            </a:r>
            <a:r>
              <a:rPr lang="es-MX" sz="2400" spc="-5" dirty="0">
                <a:latin typeface="Comic Sans MS"/>
                <a:cs typeface="Comic Sans MS"/>
              </a:rPr>
              <a:t>arqueo</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uno</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dos</a:t>
            </a:r>
            <a:r>
              <a:rPr lang="es-MX" sz="2400" spc="5" dirty="0">
                <a:latin typeface="Comic Sans MS"/>
                <a:cs typeface="Comic Sans MS"/>
              </a:rPr>
              <a:t> </a:t>
            </a:r>
            <a:r>
              <a:rPr lang="es-MX" sz="2400" spc="-5" dirty="0">
                <a:latin typeface="Comic Sans MS"/>
                <a:cs typeface="Comic Sans MS"/>
              </a:rPr>
              <a:t>polos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p>
          <a:p>
            <a:pPr marL="12700" marR="5080" algn="just">
              <a:spcBef>
                <a:spcPts val="100"/>
              </a:spcBef>
            </a:pPr>
            <a:endParaRPr lang="es-MX" sz="2400" dirty="0">
              <a:latin typeface="Comic Sans MS"/>
              <a:cs typeface="Comic Sans MS"/>
            </a:endParaRPr>
          </a:p>
          <a:p>
            <a:pPr marL="12700" marR="5715" algn="just">
              <a:spcBef>
                <a:spcPts val="600"/>
              </a:spcBef>
            </a:pPr>
            <a:r>
              <a:rPr lang="es-MX" sz="2400" spc="-5" dirty="0">
                <a:latin typeface="Comic Sans MS"/>
                <a:cs typeface="Comic Sans MS"/>
              </a:rPr>
              <a:t>Si uno o dos polos del interruptor arquean, el desbalance de corriente resultante generalmente causará que opere 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secuencia</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o posiblemente el relé de respaldo por </a:t>
            </a:r>
            <a:r>
              <a:rPr lang="es-MX" sz="2400" spc="-5" dirty="0" err="1">
                <a:latin typeface="Comic Sans MS"/>
                <a:cs typeface="Comic Sans MS"/>
              </a:rPr>
              <a:t>sobrecorriente</a:t>
            </a:r>
            <a:r>
              <a:rPr lang="es-MX" sz="2400" spc="-5" dirty="0">
                <a:latin typeface="Comic Sans MS"/>
                <a:cs typeface="Comic Sans MS"/>
              </a:rPr>
              <a:t> de tierra, los cuales iniciarán un disparo del interruptor con arqueo. La falla de interruptor como se muestra en la </a:t>
            </a:r>
            <a:r>
              <a:rPr lang="es-MX" sz="2400" b="1" spc="-5" dirty="0">
                <a:latin typeface="Comic Sans MS"/>
                <a:cs typeface="Comic Sans MS"/>
              </a:rPr>
              <a:t>figura 4, </a:t>
            </a:r>
            <a:r>
              <a:rPr lang="es-MX" sz="2400" spc="-5" dirty="0">
                <a:latin typeface="Comic Sans MS"/>
                <a:cs typeface="Comic Sans MS"/>
              </a:rPr>
              <a:t>iniciará si los detectores de corriente (CD) son ajustados con suficiente sensibilidad para detectar esta situación.</a:t>
            </a:r>
          </a:p>
          <a:p>
            <a:pPr marL="12700" marR="5080">
              <a:lnSpc>
                <a:spcPct val="116100"/>
              </a:lnSpc>
              <a:spcBef>
                <a:spcPts val="100"/>
              </a:spcBef>
            </a:pPr>
            <a:endParaRPr lang="es-MX" sz="900" dirty="0">
              <a:latin typeface="Comic Sans MS"/>
              <a:cs typeface="Comic Sans MS"/>
            </a:endParaRPr>
          </a:p>
        </p:txBody>
      </p:sp>
    </p:spTree>
    <p:extLst>
      <p:ext uri="{BB962C8B-B14F-4D97-AF65-F5344CB8AC3E}">
        <p14:creationId xmlns="" xmlns:p14="http://schemas.microsoft.com/office/powerpoint/2010/main" val="324200363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18"/>
          <p:cNvSpPr txBox="1"/>
          <p:nvPr/>
        </p:nvSpPr>
        <p:spPr>
          <a:xfrm>
            <a:off x="330200" y="304800"/>
            <a:ext cx="9584013" cy="10390793"/>
          </a:xfrm>
          <a:prstGeom prst="rect">
            <a:avLst/>
          </a:prstGeom>
        </p:spPr>
        <p:txBody>
          <a:bodyPr vert="horz" wrap="square" lIns="0" tIns="12700" rIns="0" bIns="0" rtlCol="0">
            <a:spAutoFit/>
          </a:bodyPr>
          <a:lstStyle/>
          <a:p>
            <a:pPr marL="12700" marR="5715" algn="just">
              <a:spcBef>
                <a:spcPts val="600"/>
              </a:spcBef>
            </a:pPr>
            <a:r>
              <a:rPr lang="es-MX" sz="2400" spc="-5" dirty="0">
                <a:latin typeface="Comic Sans MS"/>
                <a:cs typeface="Comic Sans MS"/>
              </a:rPr>
              <a:t>Un</a:t>
            </a:r>
            <a:r>
              <a:rPr lang="es-MX" sz="2400" spc="125" dirty="0">
                <a:latin typeface="Comic Sans MS"/>
                <a:cs typeface="Comic Sans MS"/>
              </a:rPr>
              <a:t> </a:t>
            </a:r>
            <a:r>
              <a:rPr lang="es-MX" sz="2400" spc="-5" dirty="0">
                <a:latin typeface="Comic Sans MS"/>
                <a:cs typeface="Comic Sans MS"/>
              </a:rPr>
              <a:t>método</a:t>
            </a:r>
            <a:r>
              <a:rPr lang="es-MX" sz="2400" spc="125" dirty="0">
                <a:latin typeface="Comic Sans MS"/>
                <a:cs typeface="Comic Sans MS"/>
              </a:rPr>
              <a:t> </a:t>
            </a:r>
            <a:r>
              <a:rPr lang="es-MX" sz="2400" spc="-5" dirty="0">
                <a:latin typeface="Comic Sans MS"/>
                <a:cs typeface="Comic Sans MS"/>
              </a:rPr>
              <a:t>usado</a:t>
            </a:r>
            <a:r>
              <a:rPr lang="es-MX" sz="2400" spc="130" dirty="0">
                <a:latin typeface="Comic Sans MS"/>
                <a:cs typeface="Comic Sans MS"/>
              </a:rPr>
              <a:t> </a:t>
            </a:r>
            <a:r>
              <a:rPr lang="es-MX" sz="2400" spc="-5" dirty="0">
                <a:latin typeface="Comic Sans MS"/>
                <a:cs typeface="Comic Sans MS"/>
              </a:rPr>
              <a:t>para</a:t>
            </a:r>
            <a:r>
              <a:rPr lang="es-MX" sz="2400" spc="125" dirty="0">
                <a:latin typeface="Comic Sans MS"/>
                <a:cs typeface="Comic Sans MS"/>
              </a:rPr>
              <a:t> </a:t>
            </a:r>
            <a:r>
              <a:rPr lang="es-MX" sz="2400" spc="-5" dirty="0">
                <a:latin typeface="Comic Sans MS"/>
                <a:cs typeface="Comic Sans MS"/>
              </a:rPr>
              <a:t>hacer</a:t>
            </a:r>
            <a:r>
              <a:rPr lang="es-MX" sz="2400" spc="130" dirty="0">
                <a:latin typeface="Comic Sans MS"/>
                <a:cs typeface="Comic Sans MS"/>
              </a:rPr>
              <a:t> </a:t>
            </a:r>
            <a:r>
              <a:rPr lang="es-MX" sz="2400" spc="-5" dirty="0">
                <a:latin typeface="Comic Sans MS"/>
                <a:cs typeface="Comic Sans MS"/>
              </a:rPr>
              <a:t>la</a:t>
            </a:r>
            <a:r>
              <a:rPr lang="es-MX" sz="2400" spc="125" dirty="0">
                <a:latin typeface="Comic Sans MS"/>
                <a:cs typeface="Comic Sans MS"/>
              </a:rPr>
              <a:t> </a:t>
            </a:r>
            <a:r>
              <a:rPr lang="es-MX" sz="2400" spc="-5" dirty="0">
                <a:latin typeface="Comic Sans MS"/>
                <a:cs typeface="Comic Sans MS"/>
              </a:rPr>
              <a:t>detección</a:t>
            </a:r>
            <a:r>
              <a:rPr lang="es-MX" sz="2400" spc="130" dirty="0">
                <a:latin typeface="Comic Sans MS"/>
                <a:cs typeface="Comic Sans MS"/>
              </a:rPr>
              <a:t> </a:t>
            </a:r>
            <a:r>
              <a:rPr lang="es-MX" sz="2400" spc="-5" dirty="0">
                <a:latin typeface="Comic Sans MS"/>
                <a:cs typeface="Comic Sans MS"/>
              </a:rPr>
              <a:t>de</a:t>
            </a:r>
            <a:r>
              <a:rPr lang="es-MX" sz="2400" spc="120" dirty="0">
                <a:latin typeface="Comic Sans MS"/>
                <a:cs typeface="Comic Sans MS"/>
              </a:rPr>
              <a:t> </a:t>
            </a:r>
            <a:r>
              <a:rPr lang="es-MX" sz="2400" spc="-5" dirty="0">
                <a:latin typeface="Comic Sans MS"/>
                <a:cs typeface="Comic Sans MS"/>
              </a:rPr>
              <a:t>un</a:t>
            </a:r>
            <a:r>
              <a:rPr lang="es-MX" sz="2400" spc="125" dirty="0">
                <a:latin typeface="Comic Sans MS"/>
                <a:cs typeface="Comic Sans MS"/>
              </a:rPr>
              <a:t> </a:t>
            </a:r>
            <a:r>
              <a:rPr lang="es-MX" sz="2400" spc="-5" dirty="0">
                <a:latin typeface="Comic Sans MS"/>
                <a:cs typeface="Comic Sans MS"/>
              </a:rPr>
              <a:t>arqueo de</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modificar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esquema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 interruptor como se muestra en la </a:t>
            </a:r>
            <a:r>
              <a:rPr lang="es-MX" sz="2400" b="1" spc="-5" dirty="0">
                <a:latin typeface="Comic Sans MS"/>
                <a:cs typeface="Comic Sans MS"/>
              </a:rPr>
              <a:t>figura 6.</a:t>
            </a:r>
            <a:r>
              <a:rPr lang="es-MX" sz="2400" spc="-5" dirty="0">
                <a:latin typeface="Comic Sans MS"/>
                <a:cs typeface="Comic Sans MS"/>
              </a:rPr>
              <a:t> Un relé de </a:t>
            </a:r>
            <a:r>
              <a:rPr lang="es-MX" sz="2400" spc="-5" dirty="0" err="1">
                <a:latin typeface="Comic Sans MS"/>
                <a:cs typeface="Comic Sans MS"/>
              </a:rPr>
              <a:t>sobrecorriente</a:t>
            </a:r>
            <a:r>
              <a:rPr lang="es-MX" sz="2400" dirty="0">
                <a:latin typeface="Comic Sans MS"/>
                <a:cs typeface="Comic Sans MS"/>
              </a:rPr>
              <a:t> </a:t>
            </a:r>
            <a:r>
              <a:rPr lang="es-MX" sz="2400" spc="-5" dirty="0">
                <a:latin typeface="Comic Sans MS"/>
                <a:cs typeface="Comic Sans MS"/>
              </a:rPr>
              <a:t>instantáneo</a:t>
            </a:r>
            <a:r>
              <a:rPr lang="es-MX" sz="2400" dirty="0">
                <a:latin typeface="Comic Sans MS"/>
                <a:cs typeface="Comic Sans MS"/>
              </a:rPr>
              <a:t> </a:t>
            </a:r>
            <a:r>
              <a:rPr lang="es-MX" sz="2400" spc="-5" dirty="0">
                <a:latin typeface="Comic Sans MS"/>
                <a:cs typeface="Comic Sans MS"/>
              </a:rPr>
              <a:t>(50N)</a:t>
            </a:r>
            <a:r>
              <a:rPr lang="es-MX" sz="2400" dirty="0">
                <a:latin typeface="Comic Sans MS"/>
                <a:cs typeface="Comic Sans MS"/>
              </a:rPr>
              <a:t> </a:t>
            </a:r>
            <a:r>
              <a:rPr lang="es-MX" sz="2400" spc="-5" dirty="0">
                <a:latin typeface="Comic Sans MS"/>
                <a:cs typeface="Comic Sans MS"/>
              </a:rPr>
              <a:t>es</a:t>
            </a:r>
            <a:r>
              <a:rPr lang="es-MX" sz="2400" spc="260" dirty="0">
                <a:latin typeface="Comic Sans MS"/>
                <a:cs typeface="Comic Sans MS"/>
              </a:rPr>
              <a:t> </a:t>
            </a:r>
            <a:r>
              <a:rPr lang="es-MX" sz="2400" spc="-5" dirty="0">
                <a:latin typeface="Comic Sans MS"/>
                <a:cs typeface="Comic Sans MS"/>
              </a:rPr>
              <a:t>conectado</a:t>
            </a:r>
            <a:r>
              <a:rPr lang="es-MX" sz="2400" spc="260" dirty="0">
                <a:latin typeface="Comic Sans MS"/>
                <a:cs typeface="Comic Sans MS"/>
              </a:rPr>
              <a:t> </a:t>
            </a:r>
            <a:r>
              <a:rPr lang="es-MX" sz="2400" spc="-5" dirty="0">
                <a:latin typeface="Comic Sans MS"/>
                <a:cs typeface="Comic Sans MS"/>
              </a:rPr>
              <a:t>al neutro del transformador elevador. </a:t>
            </a:r>
          </a:p>
          <a:p>
            <a:pPr marL="12700" marR="5715" algn="just">
              <a:spcBef>
                <a:spcPts val="600"/>
              </a:spcBef>
            </a:pPr>
            <a:r>
              <a:rPr lang="es-MX" sz="2400" spc="-5" dirty="0">
                <a:latin typeface="Comic Sans MS"/>
                <a:cs typeface="Comic Sans MS"/>
              </a:rPr>
              <a:t>La salida del relé es supervisada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contacto</a:t>
            </a:r>
            <a:r>
              <a:rPr lang="es-MX" sz="2400" dirty="0">
                <a:latin typeface="Comic Sans MS"/>
                <a:cs typeface="Comic Sans MS"/>
              </a:rPr>
              <a:t> </a:t>
            </a:r>
            <a:r>
              <a:rPr lang="es-MX" sz="2400" spc="-5" dirty="0">
                <a:latin typeface="Comic Sans MS"/>
                <a:cs typeface="Comic Sans MS"/>
              </a:rPr>
              <a:t>“b”</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de generador y provoca un arranque adicional al esquema de falla de interruptor. Cuando el interruptor de generador es abierto y uno o dos polos del interruptor arquean, la corriente resultante en el neutro del transformador es detectada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50N</a:t>
            </a:r>
            <a:r>
              <a:rPr lang="es-MX" sz="2400" dirty="0">
                <a:latin typeface="Comic Sans MS"/>
                <a:cs typeface="Comic Sans MS"/>
              </a:rPr>
              <a:t> </a:t>
            </a:r>
            <a:r>
              <a:rPr lang="es-MX" sz="2400" spc="-5" dirty="0">
                <a:latin typeface="Comic Sans MS"/>
                <a:cs typeface="Comic Sans MS"/>
              </a:rPr>
              <a:t>sin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retardo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tiempo asociado</a:t>
            </a:r>
            <a:r>
              <a:rPr lang="es-MX" sz="2400" dirty="0">
                <a:latin typeface="Comic Sans MS"/>
                <a:cs typeface="Comic Sans MS"/>
              </a:rPr>
              <a:t> </a:t>
            </a:r>
            <a:r>
              <a:rPr lang="es-MX" sz="2400" spc="-5" dirty="0">
                <a:latin typeface="Comic Sans MS"/>
                <a:cs typeface="Comic Sans MS"/>
              </a:rPr>
              <a:t>con</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respaldo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neutro</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de secuencia</a:t>
            </a:r>
            <a:r>
              <a:rPr lang="es-MX" sz="2400" dirty="0">
                <a:latin typeface="Comic Sans MS"/>
                <a:cs typeface="Comic Sans MS"/>
              </a:rPr>
              <a:t> </a:t>
            </a:r>
            <a:r>
              <a:rPr lang="es-MX" sz="2400" spc="-5" dirty="0">
                <a:latin typeface="Comic Sans MS"/>
                <a:cs typeface="Comic Sans MS"/>
              </a:rPr>
              <a:t>negativa.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vez</a:t>
            </a:r>
            <a:r>
              <a:rPr lang="es-MX" sz="2400" dirty="0">
                <a:latin typeface="Comic Sans MS"/>
                <a:cs typeface="Comic Sans MS"/>
              </a:rPr>
              <a:t> </a:t>
            </a:r>
            <a:r>
              <a:rPr lang="es-MX" sz="2400" spc="-5" dirty="0">
                <a:latin typeface="Comic Sans MS"/>
                <a:cs typeface="Comic Sans MS"/>
              </a:rPr>
              <a:t>más,</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detectores</a:t>
            </a:r>
            <a:r>
              <a:rPr lang="es-MX" sz="2400" dirty="0">
                <a:latin typeface="Comic Sans MS"/>
                <a:cs typeface="Comic Sans MS"/>
              </a:rPr>
              <a:t> </a:t>
            </a:r>
            <a:r>
              <a:rPr lang="es-MX" sz="2400" spc="-5" dirty="0">
                <a:latin typeface="Comic Sans MS"/>
                <a:cs typeface="Comic Sans MS"/>
              </a:rPr>
              <a:t>de corriente asociados con la falla de interruptor deben ser ajustados con suficiente sensibilidad para detectar esta condición de</a:t>
            </a:r>
            <a:r>
              <a:rPr lang="es-MX" sz="2400" dirty="0">
                <a:latin typeface="Comic Sans MS"/>
                <a:cs typeface="Comic Sans MS"/>
              </a:rPr>
              <a:t> </a:t>
            </a:r>
            <a:r>
              <a:rPr lang="es-MX" sz="2400" spc="-5" dirty="0">
                <a:latin typeface="Comic Sans MS"/>
                <a:cs typeface="Comic Sans MS"/>
              </a:rPr>
              <a:t>arqueo.</a:t>
            </a:r>
            <a:endParaRPr lang="es-MX" sz="2400" dirty="0">
              <a:latin typeface="Comic Sans MS"/>
              <a:cs typeface="Comic Sans MS"/>
            </a:endParaRPr>
          </a:p>
          <a:p>
            <a:pPr marL="12700" marR="5715" algn="just">
              <a:spcBef>
                <a:spcPts val="600"/>
              </a:spcBef>
            </a:pPr>
            <a:r>
              <a:rPr lang="es-MX" sz="2400" spc="-5" dirty="0">
                <a:latin typeface="Comic Sans MS"/>
                <a:cs typeface="Comic Sans MS"/>
              </a:rPr>
              <a:t>El</a:t>
            </a:r>
            <a:r>
              <a:rPr lang="es-MX" sz="2400" spc="180" dirty="0">
                <a:latin typeface="Comic Sans MS"/>
                <a:cs typeface="Comic Sans MS"/>
              </a:rPr>
              <a:t> </a:t>
            </a:r>
            <a:r>
              <a:rPr lang="es-MX" sz="2400" spc="-5" dirty="0">
                <a:latin typeface="Comic Sans MS"/>
                <a:cs typeface="Comic Sans MS"/>
              </a:rPr>
              <a:t>arqueo</a:t>
            </a:r>
            <a:r>
              <a:rPr lang="es-MX" sz="2400" spc="185" dirty="0">
                <a:latin typeface="Comic Sans MS"/>
                <a:cs typeface="Comic Sans MS"/>
              </a:rPr>
              <a:t> </a:t>
            </a:r>
            <a:r>
              <a:rPr lang="es-MX" sz="2400" spc="-5" dirty="0">
                <a:latin typeface="Comic Sans MS"/>
                <a:cs typeface="Comic Sans MS"/>
              </a:rPr>
              <a:t>del</a:t>
            </a:r>
            <a:r>
              <a:rPr lang="es-MX" sz="2400" spc="185" dirty="0">
                <a:latin typeface="Comic Sans MS"/>
                <a:cs typeface="Comic Sans MS"/>
              </a:rPr>
              <a:t> </a:t>
            </a:r>
            <a:r>
              <a:rPr lang="es-MX" sz="2400" spc="-5" dirty="0">
                <a:latin typeface="Comic Sans MS"/>
                <a:cs typeface="Comic Sans MS"/>
              </a:rPr>
              <a:t>interruptor</a:t>
            </a:r>
            <a:r>
              <a:rPr lang="es-MX" sz="2400" spc="185" dirty="0">
                <a:latin typeface="Comic Sans MS"/>
                <a:cs typeface="Comic Sans MS"/>
              </a:rPr>
              <a:t> </a:t>
            </a:r>
            <a:r>
              <a:rPr lang="es-MX" sz="2400" spc="-5" dirty="0">
                <a:latin typeface="Comic Sans MS"/>
                <a:cs typeface="Comic Sans MS"/>
              </a:rPr>
              <a:t>de</a:t>
            </a:r>
            <a:r>
              <a:rPr lang="es-MX" sz="2400" spc="180" dirty="0">
                <a:latin typeface="Comic Sans MS"/>
                <a:cs typeface="Comic Sans MS"/>
              </a:rPr>
              <a:t> </a:t>
            </a:r>
            <a:r>
              <a:rPr lang="es-MX" sz="2400" spc="-5" dirty="0">
                <a:latin typeface="Comic Sans MS"/>
                <a:cs typeface="Comic Sans MS"/>
              </a:rPr>
              <a:t>generador</a:t>
            </a:r>
            <a:r>
              <a:rPr lang="es-MX" sz="2400" spc="175" dirty="0">
                <a:latin typeface="Comic Sans MS"/>
                <a:cs typeface="Comic Sans MS"/>
              </a:rPr>
              <a:t> </a:t>
            </a:r>
            <a:r>
              <a:rPr lang="es-MX" sz="2400" spc="-5" dirty="0">
                <a:latin typeface="Comic Sans MS"/>
                <a:cs typeface="Comic Sans MS"/>
              </a:rPr>
              <a:t>puede</a:t>
            </a:r>
            <a:r>
              <a:rPr lang="es-MX" sz="2400" spc="175" dirty="0">
                <a:latin typeface="Comic Sans MS"/>
                <a:cs typeface="Comic Sans MS"/>
              </a:rPr>
              <a:t> </a:t>
            </a:r>
            <a:r>
              <a:rPr lang="es-MX" sz="2400" spc="-5" dirty="0">
                <a:latin typeface="Comic Sans MS"/>
                <a:cs typeface="Comic Sans MS"/>
              </a:rPr>
              <a:t>también ser detectado por el relé de discrepancia de polos del interruptor.</a:t>
            </a:r>
            <a:r>
              <a:rPr lang="es-MX" sz="2400" spc="130" dirty="0">
                <a:latin typeface="Comic Sans MS"/>
                <a:cs typeface="Comic Sans MS"/>
              </a:rPr>
              <a:t> </a:t>
            </a:r>
            <a:r>
              <a:rPr lang="es-MX" sz="2400" spc="-5" dirty="0">
                <a:latin typeface="Comic Sans MS"/>
                <a:cs typeface="Comic Sans MS"/>
              </a:rPr>
              <a:t>Este</a:t>
            </a:r>
            <a:r>
              <a:rPr lang="es-MX" sz="2400" spc="135" dirty="0">
                <a:latin typeface="Comic Sans MS"/>
                <a:cs typeface="Comic Sans MS"/>
              </a:rPr>
              <a:t> </a:t>
            </a:r>
            <a:r>
              <a:rPr lang="es-MX" sz="2400" spc="-5" dirty="0">
                <a:latin typeface="Comic Sans MS"/>
                <a:cs typeface="Comic Sans MS"/>
              </a:rPr>
              <a:t>relé</a:t>
            </a:r>
            <a:r>
              <a:rPr lang="es-MX" sz="2400" spc="130" dirty="0">
                <a:latin typeface="Comic Sans MS"/>
                <a:cs typeface="Comic Sans MS"/>
              </a:rPr>
              <a:t> </a:t>
            </a:r>
            <a:r>
              <a:rPr lang="es-MX" sz="2400" spc="-5" dirty="0">
                <a:latin typeface="Comic Sans MS"/>
                <a:cs typeface="Comic Sans MS"/>
              </a:rPr>
              <a:t>monitorea</a:t>
            </a:r>
            <a:r>
              <a:rPr lang="es-MX" sz="2400" spc="135" dirty="0">
                <a:latin typeface="Comic Sans MS"/>
                <a:cs typeface="Comic Sans MS"/>
              </a:rPr>
              <a:t> </a:t>
            </a:r>
            <a:r>
              <a:rPr lang="es-MX" sz="2400" spc="-5" dirty="0">
                <a:latin typeface="Comic Sans MS"/>
                <a:cs typeface="Comic Sans MS"/>
              </a:rPr>
              <a:t>las</a:t>
            </a:r>
            <a:r>
              <a:rPr lang="es-MX" sz="2400" spc="130" dirty="0">
                <a:latin typeface="Comic Sans MS"/>
                <a:cs typeface="Comic Sans MS"/>
              </a:rPr>
              <a:t> </a:t>
            </a:r>
            <a:r>
              <a:rPr lang="es-MX" sz="2400" spc="-5" dirty="0">
                <a:latin typeface="Comic Sans MS"/>
                <a:cs typeface="Comic Sans MS"/>
              </a:rPr>
              <a:t>tres</a:t>
            </a:r>
            <a:r>
              <a:rPr lang="es-MX" sz="2400" spc="135" dirty="0">
                <a:latin typeface="Comic Sans MS"/>
                <a:cs typeface="Comic Sans MS"/>
              </a:rPr>
              <a:t> </a:t>
            </a:r>
            <a:r>
              <a:rPr lang="es-MX" sz="2400" spc="-5" dirty="0">
                <a:latin typeface="Comic Sans MS"/>
                <a:cs typeface="Comic Sans MS"/>
              </a:rPr>
              <a:t>corrientes</a:t>
            </a:r>
            <a:r>
              <a:rPr lang="es-MX" sz="2400" spc="130" dirty="0">
                <a:latin typeface="Comic Sans MS"/>
                <a:cs typeface="Comic Sans MS"/>
              </a:rPr>
              <a:t> </a:t>
            </a:r>
            <a:r>
              <a:rPr lang="es-MX" sz="2400" spc="-5" dirty="0">
                <a:latin typeface="Comic Sans MS"/>
                <a:cs typeface="Comic Sans MS"/>
              </a:rPr>
              <a:t>de las</a:t>
            </a:r>
            <a:r>
              <a:rPr lang="es-MX" sz="2400" dirty="0">
                <a:latin typeface="Comic Sans MS"/>
                <a:cs typeface="Comic Sans MS"/>
              </a:rPr>
              <a:t> </a:t>
            </a:r>
            <a:r>
              <a:rPr lang="es-MX" sz="2400" spc="-5" dirty="0">
                <a:latin typeface="Comic Sans MS"/>
                <a:cs typeface="Comic Sans MS"/>
              </a:rPr>
              <a:t>tres</a:t>
            </a:r>
            <a:r>
              <a:rPr lang="es-MX" sz="2400" dirty="0">
                <a:latin typeface="Comic Sans MS"/>
                <a:cs typeface="Comic Sans MS"/>
              </a:rPr>
              <a:t> </a:t>
            </a:r>
            <a:r>
              <a:rPr lang="es-MX" sz="2400" spc="-5" dirty="0">
                <a:latin typeface="Comic Sans MS"/>
                <a:cs typeface="Comic Sans MS"/>
              </a:rPr>
              <a:t>fases</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fluyen</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través</a:t>
            </a:r>
            <a:r>
              <a:rPr lang="es-MX" sz="2400" dirty="0">
                <a:latin typeface="Comic Sans MS"/>
                <a:cs typeface="Comic Sans MS"/>
              </a:rPr>
              <a:t> </a:t>
            </a:r>
            <a:r>
              <a:rPr lang="es-MX" sz="2400" spc="-5" dirty="0">
                <a:latin typeface="Comic Sans MS"/>
                <a:cs typeface="Comic Sans MS"/>
              </a:rPr>
              <a:t>del</a:t>
            </a:r>
            <a:r>
              <a:rPr lang="es-MX" sz="2400" spc="254" dirty="0">
                <a:latin typeface="Comic Sans MS"/>
                <a:cs typeface="Comic Sans MS"/>
              </a:rPr>
              <a:t> </a:t>
            </a:r>
            <a:r>
              <a:rPr lang="es-MX" sz="2400" spc="-5" dirty="0">
                <a:latin typeface="Comic Sans MS"/>
                <a:cs typeface="Comic Sans MS"/>
              </a:rPr>
              <a:t>interruptor</a:t>
            </a:r>
            <a:r>
              <a:rPr lang="es-MX" sz="2400" spc="260" dirty="0">
                <a:latin typeface="Comic Sans MS"/>
                <a:cs typeface="Comic Sans MS"/>
              </a:rPr>
              <a:t> </a:t>
            </a:r>
            <a:r>
              <a:rPr lang="es-MX" sz="2400" spc="-5" dirty="0">
                <a:latin typeface="Comic Sans MS"/>
                <a:cs typeface="Comic Sans MS"/>
              </a:rPr>
              <a:t>y </a:t>
            </a:r>
            <a:r>
              <a:rPr lang="es-MX" sz="2400" spc="-5" dirty="0" err="1">
                <a:latin typeface="Comic Sans MS"/>
                <a:cs typeface="Comic Sans MS"/>
              </a:rPr>
              <a:t>sensa</a:t>
            </a:r>
            <a:r>
              <a:rPr lang="es-MX" sz="2400" spc="-5" dirty="0">
                <a:latin typeface="Comic Sans MS"/>
                <a:cs typeface="Comic Sans MS"/>
              </a:rPr>
              <a:t> sí alguna fase está debajo de un cierto límite bajo (indicando</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polo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abierto)</a:t>
            </a:r>
            <a:r>
              <a:rPr lang="es-MX" sz="2400" dirty="0">
                <a:latin typeface="Comic Sans MS"/>
                <a:cs typeface="Comic Sans MS"/>
              </a:rPr>
              <a:t> </a:t>
            </a:r>
            <a:r>
              <a:rPr lang="es-MX" sz="2400" spc="-5" dirty="0">
                <a:latin typeface="Comic Sans MS"/>
                <a:cs typeface="Comic Sans MS"/>
              </a:rPr>
              <a:t>al</a:t>
            </a:r>
            <a:r>
              <a:rPr lang="es-MX" sz="2400" spc="254" dirty="0">
                <a:latin typeface="Comic Sans MS"/>
                <a:cs typeface="Comic Sans MS"/>
              </a:rPr>
              <a:t> </a:t>
            </a:r>
            <a:r>
              <a:rPr lang="es-MX" sz="2400" spc="-5" dirty="0">
                <a:latin typeface="Comic Sans MS"/>
                <a:cs typeface="Comic Sans MS"/>
              </a:rPr>
              <a:t>mismo tiempo</a:t>
            </a:r>
            <a:r>
              <a:rPr lang="es-MX" sz="2400" spc="100" dirty="0">
                <a:latin typeface="Comic Sans MS"/>
                <a:cs typeface="Comic Sans MS"/>
              </a:rPr>
              <a:t> </a:t>
            </a:r>
            <a:r>
              <a:rPr lang="es-MX" sz="2400" spc="-5" dirty="0">
                <a:latin typeface="Comic Sans MS"/>
                <a:cs typeface="Comic Sans MS"/>
              </a:rPr>
              <a:t>que</a:t>
            </a:r>
            <a:r>
              <a:rPr lang="es-MX" sz="2400" spc="105" dirty="0">
                <a:latin typeface="Comic Sans MS"/>
                <a:cs typeface="Comic Sans MS"/>
              </a:rPr>
              <a:t> </a:t>
            </a:r>
            <a:r>
              <a:rPr lang="es-MX" sz="2400" spc="-5" dirty="0">
                <a:latin typeface="Comic Sans MS"/>
                <a:cs typeface="Comic Sans MS"/>
              </a:rPr>
              <a:t>cualquiera</a:t>
            </a:r>
            <a:r>
              <a:rPr lang="es-MX" sz="2400" spc="105" dirty="0">
                <a:latin typeface="Comic Sans MS"/>
                <a:cs typeface="Comic Sans MS"/>
              </a:rPr>
              <a:t> </a:t>
            </a:r>
            <a:r>
              <a:rPr lang="es-MX" sz="2400" spc="-5" dirty="0">
                <a:latin typeface="Comic Sans MS"/>
                <a:cs typeface="Comic Sans MS"/>
              </a:rPr>
              <a:t>de</a:t>
            </a:r>
            <a:r>
              <a:rPr lang="es-MX" sz="2400" spc="105" dirty="0">
                <a:latin typeface="Comic Sans MS"/>
                <a:cs typeface="Comic Sans MS"/>
              </a:rPr>
              <a:t> </a:t>
            </a:r>
            <a:r>
              <a:rPr lang="es-MX" sz="2400" spc="-5" dirty="0">
                <a:latin typeface="Comic Sans MS"/>
                <a:cs typeface="Comic Sans MS"/>
              </a:rPr>
              <a:t>las</a:t>
            </a:r>
            <a:r>
              <a:rPr lang="es-MX" sz="2400" spc="105" dirty="0">
                <a:latin typeface="Comic Sans MS"/>
                <a:cs typeface="Comic Sans MS"/>
              </a:rPr>
              <a:t> </a:t>
            </a:r>
            <a:r>
              <a:rPr lang="es-MX" sz="2400" spc="-5" dirty="0">
                <a:latin typeface="Comic Sans MS"/>
                <a:cs typeface="Comic Sans MS"/>
              </a:rPr>
              <a:t>otras</a:t>
            </a:r>
            <a:r>
              <a:rPr lang="es-MX" sz="2400" spc="100" dirty="0">
                <a:latin typeface="Comic Sans MS"/>
                <a:cs typeface="Comic Sans MS"/>
              </a:rPr>
              <a:t> </a:t>
            </a:r>
            <a:r>
              <a:rPr lang="es-MX" sz="2400" spc="-5" dirty="0">
                <a:latin typeface="Comic Sans MS"/>
                <a:cs typeface="Comic Sans MS"/>
              </a:rPr>
              <a:t>fases</a:t>
            </a:r>
            <a:r>
              <a:rPr lang="es-MX" sz="2400" spc="100" dirty="0">
                <a:latin typeface="Comic Sans MS"/>
                <a:cs typeface="Comic Sans MS"/>
              </a:rPr>
              <a:t> </a:t>
            </a:r>
            <a:r>
              <a:rPr lang="es-MX" sz="2400" spc="-5" dirty="0">
                <a:latin typeface="Comic Sans MS"/>
                <a:cs typeface="Comic Sans MS"/>
              </a:rPr>
              <a:t>está</a:t>
            </a:r>
            <a:r>
              <a:rPr lang="es-MX" sz="2400" spc="100" dirty="0">
                <a:latin typeface="Comic Sans MS"/>
                <a:cs typeface="Comic Sans MS"/>
              </a:rPr>
              <a:t> </a:t>
            </a:r>
            <a:r>
              <a:rPr lang="es-MX" sz="2400" spc="-5" dirty="0">
                <a:latin typeface="Comic Sans MS"/>
                <a:cs typeface="Comic Sans MS"/>
              </a:rPr>
              <a:t>arriba</a:t>
            </a:r>
            <a:r>
              <a:rPr lang="es-MX" sz="2400" spc="95" dirty="0">
                <a:latin typeface="Comic Sans MS"/>
                <a:cs typeface="Comic Sans MS"/>
              </a:rPr>
              <a:t> </a:t>
            </a:r>
            <a:r>
              <a:rPr lang="es-MX" sz="2400" spc="-5" dirty="0">
                <a:latin typeface="Comic Sans MS"/>
                <a:cs typeface="Comic Sans MS"/>
              </a:rPr>
              <a:t>de un límite alto (indicando un polo cerrado o arqueando). Para</a:t>
            </a:r>
            <a:r>
              <a:rPr lang="es-MX" sz="2400" spc="80" dirty="0">
                <a:latin typeface="Comic Sans MS"/>
                <a:cs typeface="Comic Sans MS"/>
              </a:rPr>
              <a:t> </a:t>
            </a:r>
            <a:r>
              <a:rPr lang="es-MX" sz="2400" spc="-5" dirty="0">
                <a:latin typeface="Comic Sans MS"/>
                <a:cs typeface="Comic Sans MS"/>
              </a:rPr>
              <a:t>aplicaciones</a:t>
            </a:r>
            <a:r>
              <a:rPr lang="es-MX" sz="2400" spc="80" dirty="0">
                <a:latin typeface="Comic Sans MS"/>
                <a:cs typeface="Comic Sans MS"/>
              </a:rPr>
              <a:t> </a:t>
            </a:r>
            <a:r>
              <a:rPr lang="es-MX" sz="2400" spc="-5" dirty="0">
                <a:latin typeface="Comic Sans MS"/>
                <a:cs typeface="Comic Sans MS"/>
              </a:rPr>
              <a:t>de</a:t>
            </a:r>
            <a:r>
              <a:rPr lang="es-MX" sz="2400" spc="85" dirty="0">
                <a:latin typeface="Comic Sans MS"/>
                <a:cs typeface="Comic Sans MS"/>
              </a:rPr>
              <a:t> </a:t>
            </a:r>
            <a:r>
              <a:rPr lang="es-MX" sz="2400" spc="-5" dirty="0">
                <a:latin typeface="Comic Sans MS"/>
                <a:cs typeface="Comic Sans MS"/>
              </a:rPr>
              <a:t>interruptor</a:t>
            </a:r>
            <a:r>
              <a:rPr lang="es-MX" sz="2400" spc="85" dirty="0">
                <a:latin typeface="Comic Sans MS"/>
                <a:cs typeface="Comic Sans MS"/>
              </a:rPr>
              <a:t> </a:t>
            </a:r>
            <a:r>
              <a:rPr lang="es-MX" sz="2400" spc="-5" dirty="0">
                <a:latin typeface="Comic Sans MS"/>
                <a:cs typeface="Comic Sans MS"/>
              </a:rPr>
              <a:t>y</a:t>
            </a:r>
            <a:r>
              <a:rPr lang="es-MX" sz="2400" spc="75" dirty="0">
                <a:latin typeface="Comic Sans MS"/>
                <a:cs typeface="Comic Sans MS"/>
              </a:rPr>
              <a:t> </a:t>
            </a:r>
            <a:r>
              <a:rPr lang="es-MX" sz="2400" spc="-5" dirty="0">
                <a:latin typeface="Comic Sans MS"/>
                <a:cs typeface="Comic Sans MS"/>
              </a:rPr>
              <a:t>medio</a:t>
            </a:r>
            <a:r>
              <a:rPr lang="es-MX" sz="2400" spc="75" dirty="0">
                <a:latin typeface="Comic Sans MS"/>
                <a:cs typeface="Comic Sans MS"/>
              </a:rPr>
              <a:t> </a:t>
            </a:r>
            <a:r>
              <a:rPr lang="es-MX" sz="2400" spc="-5" dirty="0">
                <a:latin typeface="Comic Sans MS"/>
                <a:cs typeface="Comic Sans MS"/>
              </a:rPr>
              <a:t>o</a:t>
            </a:r>
            <a:r>
              <a:rPr lang="es-MX" sz="2400" spc="70" dirty="0">
                <a:latin typeface="Comic Sans MS"/>
                <a:cs typeface="Comic Sans MS"/>
              </a:rPr>
              <a:t> </a:t>
            </a:r>
            <a:r>
              <a:rPr lang="es-MX" sz="2400" spc="-5" dirty="0">
                <a:latin typeface="Comic Sans MS"/>
                <a:cs typeface="Comic Sans MS"/>
              </a:rPr>
              <a:t>bus</a:t>
            </a:r>
            <a:r>
              <a:rPr lang="es-MX" sz="2400" spc="75" dirty="0">
                <a:latin typeface="Comic Sans MS"/>
                <a:cs typeface="Comic Sans MS"/>
              </a:rPr>
              <a:t> </a:t>
            </a:r>
            <a:r>
              <a:rPr lang="es-MX" sz="2400" spc="-5" dirty="0">
                <a:latin typeface="Comic Sans MS"/>
                <a:cs typeface="Comic Sans MS"/>
              </a:rPr>
              <a:t>en</a:t>
            </a:r>
            <a:r>
              <a:rPr lang="es-MX" sz="2400" spc="75" dirty="0">
                <a:latin typeface="Comic Sans MS"/>
                <a:cs typeface="Comic Sans MS"/>
              </a:rPr>
              <a:t> </a:t>
            </a:r>
            <a:r>
              <a:rPr lang="es-MX" sz="2400" spc="-5" dirty="0">
                <a:latin typeface="Comic Sans MS"/>
                <a:cs typeface="Comic Sans MS"/>
              </a:rPr>
              <a:t>anillo, la tensión 3Vo a través del interruptor es usada para supervisar el disparo del relé para prevenir la operación en</a:t>
            </a:r>
            <a:r>
              <a:rPr lang="es-MX" sz="2400" spc="235" dirty="0">
                <a:latin typeface="Comic Sans MS"/>
                <a:cs typeface="Comic Sans MS"/>
              </a:rPr>
              <a:t> </a:t>
            </a:r>
            <a:r>
              <a:rPr lang="es-MX" sz="2400" spc="-5" dirty="0">
                <a:latin typeface="Comic Sans MS"/>
                <a:cs typeface="Comic Sans MS"/>
              </a:rPr>
              <a:t>falso</a:t>
            </a:r>
            <a:r>
              <a:rPr lang="es-MX" sz="2400" spc="229" dirty="0">
                <a:latin typeface="Comic Sans MS"/>
                <a:cs typeface="Comic Sans MS"/>
              </a:rPr>
              <a:t> </a:t>
            </a:r>
            <a:r>
              <a:rPr lang="es-MX" sz="2400" spc="-5" dirty="0">
                <a:latin typeface="Comic Sans MS"/>
                <a:cs typeface="Comic Sans MS"/>
              </a:rPr>
              <a:t>debido</a:t>
            </a:r>
            <a:r>
              <a:rPr lang="es-MX" sz="2400" spc="235" dirty="0">
                <a:latin typeface="Comic Sans MS"/>
                <a:cs typeface="Comic Sans MS"/>
              </a:rPr>
              <a:t> </a:t>
            </a:r>
            <a:r>
              <a:rPr lang="es-MX" sz="2400" spc="-5" dirty="0">
                <a:latin typeface="Comic Sans MS"/>
                <a:cs typeface="Comic Sans MS"/>
              </a:rPr>
              <a:t>a</a:t>
            </a:r>
            <a:r>
              <a:rPr lang="es-MX" sz="2400" spc="235" dirty="0">
                <a:latin typeface="Comic Sans MS"/>
                <a:cs typeface="Comic Sans MS"/>
              </a:rPr>
              <a:t> </a:t>
            </a:r>
            <a:r>
              <a:rPr lang="es-MX" sz="2400" spc="-5" dirty="0">
                <a:latin typeface="Comic Sans MS"/>
                <a:cs typeface="Comic Sans MS"/>
              </a:rPr>
              <a:t>corrientes</a:t>
            </a:r>
            <a:r>
              <a:rPr lang="es-MX" sz="2400" spc="240" dirty="0">
                <a:latin typeface="Comic Sans MS"/>
                <a:cs typeface="Comic Sans MS"/>
              </a:rPr>
              <a:t> </a:t>
            </a:r>
            <a:r>
              <a:rPr lang="es-MX" sz="2400" spc="-5" dirty="0">
                <a:latin typeface="Comic Sans MS"/>
                <a:cs typeface="Comic Sans MS"/>
              </a:rPr>
              <a:t>desbalanceadas</a:t>
            </a:r>
            <a:r>
              <a:rPr lang="es-MX" sz="2400" spc="229" dirty="0">
                <a:latin typeface="Comic Sans MS"/>
                <a:cs typeface="Comic Sans MS"/>
              </a:rPr>
              <a:t> </a:t>
            </a:r>
            <a:r>
              <a:rPr lang="es-MX" sz="2400" spc="-5" dirty="0">
                <a:latin typeface="Comic Sans MS"/>
                <a:cs typeface="Comic Sans MS"/>
              </a:rPr>
              <a:t>causadas por</a:t>
            </a:r>
            <a:r>
              <a:rPr lang="es-MX" sz="2400" dirty="0">
                <a:latin typeface="Comic Sans MS"/>
                <a:cs typeface="Comic Sans MS"/>
              </a:rPr>
              <a:t> </a:t>
            </a:r>
            <a:r>
              <a:rPr lang="es-MX" sz="2400" spc="-5" dirty="0">
                <a:latin typeface="Comic Sans MS"/>
                <a:cs typeface="Comic Sans MS"/>
              </a:rPr>
              <a:t>diferencias</a:t>
            </a:r>
            <a:r>
              <a:rPr lang="es-MX" sz="2400" spc="5" dirty="0">
                <a:latin typeface="Comic Sans MS"/>
                <a:cs typeface="Comic Sans MS"/>
              </a:rPr>
              <a:t> </a:t>
            </a:r>
            <a:r>
              <a:rPr lang="es-MX" sz="2400" spc="-5" dirty="0">
                <a:latin typeface="Comic Sans MS"/>
                <a:cs typeface="Comic Sans MS"/>
              </a:rPr>
              <a:t>en</a:t>
            </a:r>
            <a:r>
              <a:rPr lang="es-MX" sz="2400" spc="5" dirty="0">
                <a:latin typeface="Comic Sans MS"/>
                <a:cs typeface="Comic Sans MS"/>
              </a:rPr>
              <a:t> </a:t>
            </a:r>
            <a:r>
              <a:rPr lang="es-MX" sz="2400" spc="-5" dirty="0">
                <a:latin typeface="Comic Sans MS"/>
                <a:cs typeface="Comic Sans MS"/>
              </a:rPr>
              <a:t>las</a:t>
            </a:r>
            <a:r>
              <a:rPr lang="es-MX" sz="2400" spc="5" dirty="0">
                <a:latin typeface="Comic Sans MS"/>
                <a:cs typeface="Comic Sans MS"/>
              </a:rPr>
              <a:t> </a:t>
            </a:r>
            <a:r>
              <a:rPr lang="es-MX" sz="2400" spc="-5" dirty="0">
                <a:latin typeface="Comic Sans MS"/>
                <a:cs typeface="Comic Sans MS"/>
              </a:rPr>
              <a:t>impedancias</a:t>
            </a:r>
            <a:r>
              <a:rPr lang="es-MX" sz="2400"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fase</a:t>
            </a:r>
            <a:r>
              <a:rPr lang="es-MX" sz="2400" spc="5" dirty="0">
                <a:latin typeface="Comic Sans MS"/>
                <a:cs typeface="Comic Sans MS"/>
              </a:rPr>
              <a:t> </a:t>
            </a:r>
            <a:r>
              <a:rPr lang="es-MX" sz="2400" spc="-5" dirty="0">
                <a:latin typeface="Comic Sans MS"/>
                <a:cs typeface="Comic Sans MS"/>
              </a:rPr>
              <a:t>del</a:t>
            </a:r>
            <a:r>
              <a:rPr lang="es-MX" sz="2400" spc="5" dirty="0">
                <a:latin typeface="Comic Sans MS"/>
                <a:cs typeface="Comic Sans MS"/>
              </a:rPr>
              <a:t> </a:t>
            </a:r>
            <a:r>
              <a:rPr lang="es-MX" sz="2400" spc="-5" dirty="0">
                <a:latin typeface="Comic Sans MS"/>
                <a:cs typeface="Comic Sans MS"/>
              </a:rPr>
              <a:t>bus.</a:t>
            </a:r>
            <a:endParaRPr lang="es-MX" sz="2400" dirty="0">
              <a:latin typeface="Comic Sans MS"/>
              <a:cs typeface="Comic Sans MS"/>
            </a:endParaRPr>
          </a:p>
          <a:p>
            <a:pPr marL="12700" marR="5715" algn="just">
              <a:spcBef>
                <a:spcPts val="600"/>
              </a:spcBef>
            </a:pPr>
            <a:endParaRPr lang="es-MX" sz="2400" dirty="0">
              <a:latin typeface="Comic Sans MS"/>
              <a:cs typeface="Comic Sans MS"/>
            </a:endParaRPr>
          </a:p>
          <a:p>
            <a:pPr marL="12700" marR="5080" algn="just">
              <a:spcBef>
                <a:spcPts val="100"/>
              </a:spcBef>
            </a:pPr>
            <a:endParaRPr lang="es-MX" sz="2400" b="1" spc="-5" dirty="0">
              <a:latin typeface="Comic Sans MS"/>
              <a:cs typeface="Comic Sans MS"/>
            </a:endParaRPr>
          </a:p>
          <a:p>
            <a:pPr marL="12700" marR="5080">
              <a:lnSpc>
                <a:spcPct val="116100"/>
              </a:lnSpc>
              <a:spcBef>
                <a:spcPts val="100"/>
              </a:spcBef>
            </a:pPr>
            <a:endParaRPr lang="es-MX" sz="900" dirty="0">
              <a:latin typeface="Comic Sans MS"/>
              <a:cs typeface="Comic Sans MS"/>
            </a:endParaRPr>
          </a:p>
        </p:txBody>
      </p:sp>
      <p:grpSp>
        <p:nvGrpSpPr>
          <p:cNvPr id="4" name="Grupo 3">
            <a:extLst>
              <a:ext uri="{FF2B5EF4-FFF2-40B4-BE49-F238E27FC236}">
                <a16:creationId xmlns="" xmlns:a16="http://schemas.microsoft.com/office/drawing/2014/main" id="{BB636684-8C88-44F3-9A92-C13F6339369B}"/>
              </a:ext>
            </a:extLst>
          </p:cNvPr>
          <p:cNvGrpSpPr/>
          <p:nvPr/>
        </p:nvGrpSpPr>
        <p:grpSpPr>
          <a:xfrm>
            <a:off x="10160000" y="304800"/>
            <a:ext cx="7391400" cy="7813445"/>
            <a:chOff x="6187262" y="5838229"/>
            <a:chExt cx="2561831" cy="2739452"/>
          </a:xfrm>
        </p:grpSpPr>
        <p:pic>
          <p:nvPicPr>
            <p:cNvPr id="5" name="object 3">
              <a:extLst>
                <a:ext uri="{FF2B5EF4-FFF2-40B4-BE49-F238E27FC236}">
                  <a16:creationId xmlns="" xmlns:a16="http://schemas.microsoft.com/office/drawing/2014/main" id="{9B0B4683-0C05-4ACB-8306-5EA77B8CC8BE}"/>
                </a:ext>
              </a:extLst>
            </p:cNvPr>
            <p:cNvPicPr/>
            <p:nvPr/>
          </p:nvPicPr>
          <p:blipFill>
            <a:blip r:embed="rId2" cstate="print"/>
            <a:stretch>
              <a:fillRect/>
            </a:stretch>
          </p:blipFill>
          <p:spPr>
            <a:xfrm>
              <a:off x="6431826" y="6069839"/>
              <a:ext cx="795388" cy="450265"/>
            </a:xfrm>
            <a:prstGeom prst="rect">
              <a:avLst/>
            </a:prstGeom>
          </p:spPr>
        </p:pic>
        <p:grpSp>
          <p:nvGrpSpPr>
            <p:cNvPr id="6" name="object 4">
              <a:extLst>
                <a:ext uri="{FF2B5EF4-FFF2-40B4-BE49-F238E27FC236}">
                  <a16:creationId xmlns="" xmlns:a16="http://schemas.microsoft.com/office/drawing/2014/main" id="{73599EBB-1AF9-4184-AD28-9A1E36B3FFCA}"/>
                </a:ext>
              </a:extLst>
            </p:cNvPr>
            <p:cNvGrpSpPr/>
            <p:nvPr/>
          </p:nvGrpSpPr>
          <p:grpSpPr>
            <a:xfrm>
              <a:off x="7295020" y="5838229"/>
              <a:ext cx="1208405" cy="1283335"/>
              <a:chOff x="2240419" y="5838228"/>
              <a:chExt cx="1208405" cy="1283335"/>
            </a:xfrm>
          </p:grpSpPr>
          <p:pic>
            <p:nvPicPr>
              <p:cNvPr id="34" name="object 5">
                <a:extLst>
                  <a:ext uri="{FF2B5EF4-FFF2-40B4-BE49-F238E27FC236}">
                    <a16:creationId xmlns="" xmlns:a16="http://schemas.microsoft.com/office/drawing/2014/main" id="{CE7C48A4-77BD-43A2-9CB2-C78AFF8B9DF5}"/>
                  </a:ext>
                </a:extLst>
              </p:cNvPr>
              <p:cNvPicPr/>
              <p:nvPr/>
            </p:nvPicPr>
            <p:blipFill>
              <a:blip r:embed="rId3" cstate="print"/>
              <a:stretch>
                <a:fillRect/>
              </a:stretch>
            </p:blipFill>
            <p:spPr>
              <a:xfrm>
                <a:off x="2240419" y="6067552"/>
                <a:ext cx="70091" cy="450265"/>
              </a:xfrm>
              <a:prstGeom prst="rect">
                <a:avLst/>
              </a:prstGeom>
            </p:spPr>
          </p:pic>
          <p:sp>
            <p:nvSpPr>
              <p:cNvPr id="35" name="object 6">
                <a:extLst>
                  <a:ext uri="{FF2B5EF4-FFF2-40B4-BE49-F238E27FC236}">
                    <a16:creationId xmlns="" xmlns:a16="http://schemas.microsoft.com/office/drawing/2014/main" id="{5DC5690B-2ADC-4343-96D3-BA792E8D0D0C}"/>
                  </a:ext>
                </a:extLst>
              </p:cNvPr>
              <p:cNvSpPr/>
              <p:nvPr/>
            </p:nvSpPr>
            <p:spPr>
              <a:xfrm>
                <a:off x="2304427" y="6285229"/>
                <a:ext cx="837565" cy="7620"/>
              </a:xfrm>
              <a:custGeom>
                <a:avLst/>
                <a:gdLst/>
                <a:ahLst/>
                <a:cxnLst/>
                <a:rect l="l" t="t" r="r" b="b"/>
                <a:pathLst>
                  <a:path w="837564" h="7620">
                    <a:moveTo>
                      <a:pt x="837209" y="5080"/>
                    </a:moveTo>
                    <a:lnTo>
                      <a:pt x="833589" y="5080"/>
                    </a:lnTo>
                    <a:lnTo>
                      <a:pt x="833589" y="1270"/>
                    </a:lnTo>
                    <a:lnTo>
                      <a:pt x="832281" y="1270"/>
                    </a:lnTo>
                    <a:lnTo>
                      <a:pt x="832281" y="0"/>
                    </a:lnTo>
                    <a:lnTo>
                      <a:pt x="0" y="0"/>
                    </a:lnTo>
                    <a:lnTo>
                      <a:pt x="0" y="1270"/>
                    </a:lnTo>
                    <a:lnTo>
                      <a:pt x="0" y="5080"/>
                    </a:lnTo>
                    <a:lnTo>
                      <a:pt x="0" y="7620"/>
                    </a:lnTo>
                    <a:lnTo>
                      <a:pt x="837209" y="7620"/>
                    </a:lnTo>
                    <a:lnTo>
                      <a:pt x="837209" y="5080"/>
                    </a:lnTo>
                    <a:close/>
                  </a:path>
                </a:pathLst>
              </a:custGeom>
              <a:solidFill>
                <a:srgbClr val="000000"/>
              </a:solidFill>
            </p:spPr>
            <p:txBody>
              <a:bodyPr wrap="square" lIns="0" tIns="0" rIns="0" bIns="0" rtlCol="0"/>
              <a:lstStyle/>
              <a:p>
                <a:endParaRPr/>
              </a:p>
            </p:txBody>
          </p:sp>
          <p:pic>
            <p:nvPicPr>
              <p:cNvPr id="36" name="object 7">
                <a:extLst>
                  <a:ext uri="{FF2B5EF4-FFF2-40B4-BE49-F238E27FC236}">
                    <a16:creationId xmlns="" xmlns:a16="http://schemas.microsoft.com/office/drawing/2014/main" id="{D9AED0D0-4653-4D97-B34B-DBE62F34FDC4}"/>
                  </a:ext>
                </a:extLst>
              </p:cNvPr>
              <p:cNvPicPr/>
              <p:nvPr/>
            </p:nvPicPr>
            <p:blipFill>
              <a:blip r:embed="rId4" cstate="print"/>
              <a:stretch>
                <a:fillRect/>
              </a:stretch>
            </p:blipFill>
            <p:spPr>
              <a:xfrm>
                <a:off x="3116579" y="6185649"/>
                <a:ext cx="251421" cy="116090"/>
              </a:xfrm>
              <a:prstGeom prst="rect">
                <a:avLst/>
              </a:prstGeom>
            </p:spPr>
          </p:pic>
          <p:sp>
            <p:nvSpPr>
              <p:cNvPr id="37" name="object 8">
                <a:extLst>
                  <a:ext uri="{FF2B5EF4-FFF2-40B4-BE49-F238E27FC236}">
                    <a16:creationId xmlns="" xmlns:a16="http://schemas.microsoft.com/office/drawing/2014/main" id="{98F25AF3-8725-4011-A7DB-F3672DC01E81}"/>
                  </a:ext>
                </a:extLst>
              </p:cNvPr>
              <p:cNvSpPr/>
              <p:nvPr/>
            </p:nvSpPr>
            <p:spPr>
              <a:xfrm>
                <a:off x="2252611" y="5838227"/>
                <a:ext cx="1196340" cy="1089025"/>
              </a:xfrm>
              <a:custGeom>
                <a:avLst/>
                <a:gdLst/>
                <a:ahLst/>
                <a:cxnLst/>
                <a:rect l="l" t="t" r="r" b="b"/>
                <a:pathLst>
                  <a:path w="1196339" h="1089025">
                    <a:moveTo>
                      <a:pt x="115811" y="1080338"/>
                    </a:moveTo>
                    <a:lnTo>
                      <a:pt x="37338" y="1080338"/>
                    </a:lnTo>
                    <a:lnTo>
                      <a:pt x="37338" y="1088720"/>
                    </a:lnTo>
                    <a:lnTo>
                      <a:pt x="115811" y="1088720"/>
                    </a:lnTo>
                    <a:lnTo>
                      <a:pt x="115811" y="1084910"/>
                    </a:lnTo>
                    <a:lnTo>
                      <a:pt x="115811" y="1080338"/>
                    </a:lnTo>
                    <a:close/>
                  </a:path>
                  <a:path w="1196339" h="1089025">
                    <a:moveTo>
                      <a:pt x="132562" y="1059141"/>
                    </a:moveTo>
                    <a:lnTo>
                      <a:pt x="19050" y="1059141"/>
                    </a:lnTo>
                    <a:lnTo>
                      <a:pt x="19050" y="1065491"/>
                    </a:lnTo>
                    <a:lnTo>
                      <a:pt x="19050" y="1070571"/>
                    </a:lnTo>
                    <a:lnTo>
                      <a:pt x="132562" y="1070571"/>
                    </a:lnTo>
                    <a:lnTo>
                      <a:pt x="132562" y="1065491"/>
                    </a:lnTo>
                    <a:lnTo>
                      <a:pt x="132562" y="1059141"/>
                    </a:lnTo>
                    <a:close/>
                  </a:path>
                  <a:path w="1196339" h="1089025">
                    <a:moveTo>
                      <a:pt x="611784" y="991831"/>
                    </a:moveTo>
                    <a:lnTo>
                      <a:pt x="103619" y="991831"/>
                    </a:lnTo>
                    <a:lnTo>
                      <a:pt x="103619" y="991958"/>
                    </a:lnTo>
                    <a:lnTo>
                      <a:pt x="83045" y="991958"/>
                    </a:lnTo>
                    <a:lnTo>
                      <a:pt x="83045" y="892924"/>
                    </a:lnTo>
                    <a:lnTo>
                      <a:pt x="105905" y="892924"/>
                    </a:lnTo>
                    <a:lnTo>
                      <a:pt x="105905" y="886828"/>
                    </a:lnTo>
                    <a:lnTo>
                      <a:pt x="105905" y="882256"/>
                    </a:lnTo>
                    <a:lnTo>
                      <a:pt x="83045" y="882256"/>
                    </a:lnTo>
                    <a:lnTo>
                      <a:pt x="83045" y="783209"/>
                    </a:lnTo>
                    <a:lnTo>
                      <a:pt x="103619" y="783209"/>
                    </a:lnTo>
                    <a:lnTo>
                      <a:pt x="103619" y="777113"/>
                    </a:lnTo>
                    <a:lnTo>
                      <a:pt x="103619" y="772541"/>
                    </a:lnTo>
                    <a:lnTo>
                      <a:pt x="83045" y="772541"/>
                    </a:lnTo>
                    <a:lnTo>
                      <a:pt x="83045" y="673506"/>
                    </a:lnTo>
                    <a:lnTo>
                      <a:pt x="78473" y="673506"/>
                    </a:lnTo>
                    <a:lnTo>
                      <a:pt x="78473" y="669696"/>
                    </a:lnTo>
                    <a:lnTo>
                      <a:pt x="54089" y="669696"/>
                    </a:lnTo>
                    <a:lnTo>
                      <a:pt x="54089" y="678065"/>
                    </a:lnTo>
                    <a:lnTo>
                      <a:pt x="72377" y="678065"/>
                    </a:lnTo>
                    <a:lnTo>
                      <a:pt x="72377" y="773125"/>
                    </a:lnTo>
                    <a:lnTo>
                      <a:pt x="72377" y="783209"/>
                    </a:lnTo>
                    <a:lnTo>
                      <a:pt x="72377" y="882256"/>
                    </a:lnTo>
                    <a:lnTo>
                      <a:pt x="72377" y="892924"/>
                    </a:lnTo>
                    <a:lnTo>
                      <a:pt x="72377" y="993686"/>
                    </a:lnTo>
                    <a:lnTo>
                      <a:pt x="70853" y="994244"/>
                    </a:lnTo>
                    <a:lnTo>
                      <a:pt x="62471" y="994244"/>
                    </a:lnTo>
                    <a:lnTo>
                      <a:pt x="56375" y="991958"/>
                    </a:lnTo>
                    <a:lnTo>
                      <a:pt x="51816" y="991958"/>
                    </a:lnTo>
                    <a:lnTo>
                      <a:pt x="45720" y="989672"/>
                    </a:lnTo>
                    <a:lnTo>
                      <a:pt x="41910" y="987386"/>
                    </a:lnTo>
                    <a:lnTo>
                      <a:pt x="37338" y="983576"/>
                    </a:lnTo>
                    <a:lnTo>
                      <a:pt x="33528" y="981290"/>
                    </a:lnTo>
                    <a:lnTo>
                      <a:pt x="31242" y="977493"/>
                    </a:lnTo>
                    <a:lnTo>
                      <a:pt x="27432" y="972921"/>
                    </a:lnTo>
                    <a:lnTo>
                      <a:pt x="22860" y="965301"/>
                    </a:lnTo>
                    <a:lnTo>
                      <a:pt x="21336" y="958443"/>
                    </a:lnTo>
                    <a:lnTo>
                      <a:pt x="21336" y="948550"/>
                    </a:lnTo>
                    <a:lnTo>
                      <a:pt x="19050" y="943965"/>
                    </a:lnTo>
                    <a:lnTo>
                      <a:pt x="21336" y="937869"/>
                    </a:lnTo>
                    <a:lnTo>
                      <a:pt x="21336" y="927976"/>
                    </a:lnTo>
                    <a:lnTo>
                      <a:pt x="25146" y="917295"/>
                    </a:lnTo>
                    <a:lnTo>
                      <a:pt x="27432" y="913485"/>
                    </a:lnTo>
                    <a:lnTo>
                      <a:pt x="31242" y="908926"/>
                    </a:lnTo>
                    <a:lnTo>
                      <a:pt x="33528" y="905103"/>
                    </a:lnTo>
                    <a:lnTo>
                      <a:pt x="37338" y="902830"/>
                    </a:lnTo>
                    <a:lnTo>
                      <a:pt x="41910" y="899033"/>
                    </a:lnTo>
                    <a:lnTo>
                      <a:pt x="45720" y="896734"/>
                    </a:lnTo>
                    <a:lnTo>
                      <a:pt x="56375" y="892924"/>
                    </a:lnTo>
                    <a:lnTo>
                      <a:pt x="70853" y="892924"/>
                    </a:lnTo>
                    <a:lnTo>
                      <a:pt x="72377" y="892924"/>
                    </a:lnTo>
                    <a:lnTo>
                      <a:pt x="72377" y="882256"/>
                    </a:lnTo>
                    <a:lnTo>
                      <a:pt x="51816" y="882256"/>
                    </a:lnTo>
                    <a:lnTo>
                      <a:pt x="41910" y="878446"/>
                    </a:lnTo>
                    <a:lnTo>
                      <a:pt x="37338" y="873874"/>
                    </a:lnTo>
                    <a:lnTo>
                      <a:pt x="33528" y="872350"/>
                    </a:lnTo>
                    <a:lnTo>
                      <a:pt x="31242" y="867778"/>
                    </a:lnTo>
                    <a:lnTo>
                      <a:pt x="27432" y="863968"/>
                    </a:lnTo>
                    <a:lnTo>
                      <a:pt x="25146" y="859396"/>
                    </a:lnTo>
                    <a:lnTo>
                      <a:pt x="22860" y="853300"/>
                    </a:lnTo>
                    <a:lnTo>
                      <a:pt x="22860" y="849490"/>
                    </a:lnTo>
                    <a:lnTo>
                      <a:pt x="21336" y="844918"/>
                    </a:lnTo>
                    <a:lnTo>
                      <a:pt x="21336" y="822071"/>
                    </a:lnTo>
                    <a:lnTo>
                      <a:pt x="22860" y="818261"/>
                    </a:lnTo>
                    <a:lnTo>
                      <a:pt x="22860" y="812165"/>
                    </a:lnTo>
                    <a:lnTo>
                      <a:pt x="25146" y="808355"/>
                    </a:lnTo>
                    <a:lnTo>
                      <a:pt x="27432" y="803783"/>
                    </a:lnTo>
                    <a:lnTo>
                      <a:pt x="31242" y="799973"/>
                    </a:lnTo>
                    <a:lnTo>
                      <a:pt x="33528" y="795401"/>
                    </a:lnTo>
                    <a:lnTo>
                      <a:pt x="37338" y="791591"/>
                    </a:lnTo>
                    <a:lnTo>
                      <a:pt x="41910" y="789305"/>
                    </a:lnTo>
                    <a:lnTo>
                      <a:pt x="45720" y="787019"/>
                    </a:lnTo>
                    <a:lnTo>
                      <a:pt x="51816" y="785495"/>
                    </a:lnTo>
                    <a:lnTo>
                      <a:pt x="56375" y="783209"/>
                    </a:lnTo>
                    <a:lnTo>
                      <a:pt x="72377" y="783209"/>
                    </a:lnTo>
                    <a:lnTo>
                      <a:pt x="72377" y="773125"/>
                    </a:lnTo>
                    <a:lnTo>
                      <a:pt x="70853" y="772541"/>
                    </a:lnTo>
                    <a:lnTo>
                      <a:pt x="62471" y="772541"/>
                    </a:lnTo>
                    <a:lnTo>
                      <a:pt x="56375" y="774827"/>
                    </a:lnTo>
                    <a:lnTo>
                      <a:pt x="48006" y="777113"/>
                    </a:lnTo>
                    <a:lnTo>
                      <a:pt x="43434" y="779399"/>
                    </a:lnTo>
                    <a:lnTo>
                      <a:pt x="37338" y="780923"/>
                    </a:lnTo>
                    <a:lnTo>
                      <a:pt x="31242" y="785495"/>
                    </a:lnTo>
                    <a:lnTo>
                      <a:pt x="22860" y="793877"/>
                    </a:lnTo>
                    <a:lnTo>
                      <a:pt x="21336" y="799973"/>
                    </a:lnTo>
                    <a:lnTo>
                      <a:pt x="16764" y="803783"/>
                    </a:lnTo>
                    <a:lnTo>
                      <a:pt x="14478" y="809879"/>
                    </a:lnTo>
                    <a:lnTo>
                      <a:pt x="12954" y="815975"/>
                    </a:lnTo>
                    <a:lnTo>
                      <a:pt x="12954" y="822071"/>
                    </a:lnTo>
                    <a:lnTo>
                      <a:pt x="10668" y="828916"/>
                    </a:lnTo>
                    <a:lnTo>
                      <a:pt x="10668" y="838822"/>
                    </a:lnTo>
                    <a:lnTo>
                      <a:pt x="12954" y="844918"/>
                    </a:lnTo>
                    <a:lnTo>
                      <a:pt x="12954" y="851014"/>
                    </a:lnTo>
                    <a:lnTo>
                      <a:pt x="14478" y="857872"/>
                    </a:lnTo>
                    <a:lnTo>
                      <a:pt x="16764" y="863968"/>
                    </a:lnTo>
                    <a:lnTo>
                      <a:pt x="21336" y="867778"/>
                    </a:lnTo>
                    <a:lnTo>
                      <a:pt x="22860" y="873874"/>
                    </a:lnTo>
                    <a:lnTo>
                      <a:pt x="31242" y="882256"/>
                    </a:lnTo>
                    <a:lnTo>
                      <a:pt x="37338" y="884542"/>
                    </a:lnTo>
                    <a:lnTo>
                      <a:pt x="42989" y="888085"/>
                    </a:lnTo>
                    <a:lnTo>
                      <a:pt x="41910" y="888352"/>
                    </a:lnTo>
                    <a:lnTo>
                      <a:pt x="37338" y="890638"/>
                    </a:lnTo>
                    <a:lnTo>
                      <a:pt x="31242" y="894448"/>
                    </a:lnTo>
                    <a:lnTo>
                      <a:pt x="27432" y="899033"/>
                    </a:lnTo>
                    <a:lnTo>
                      <a:pt x="22860" y="902830"/>
                    </a:lnTo>
                    <a:lnTo>
                      <a:pt x="19050" y="908926"/>
                    </a:lnTo>
                    <a:lnTo>
                      <a:pt x="16764" y="913485"/>
                    </a:lnTo>
                    <a:lnTo>
                      <a:pt x="14478" y="919581"/>
                    </a:lnTo>
                    <a:lnTo>
                      <a:pt x="12954" y="925677"/>
                    </a:lnTo>
                    <a:lnTo>
                      <a:pt x="10668" y="931786"/>
                    </a:lnTo>
                    <a:lnTo>
                      <a:pt x="10668" y="956919"/>
                    </a:lnTo>
                    <a:lnTo>
                      <a:pt x="12954" y="960729"/>
                    </a:lnTo>
                    <a:lnTo>
                      <a:pt x="14478" y="966838"/>
                    </a:lnTo>
                    <a:lnTo>
                      <a:pt x="16764" y="972921"/>
                    </a:lnTo>
                    <a:lnTo>
                      <a:pt x="19050" y="977493"/>
                    </a:lnTo>
                    <a:lnTo>
                      <a:pt x="22860" y="983576"/>
                    </a:lnTo>
                    <a:lnTo>
                      <a:pt x="27432" y="987386"/>
                    </a:lnTo>
                    <a:lnTo>
                      <a:pt x="31242" y="991958"/>
                    </a:lnTo>
                    <a:lnTo>
                      <a:pt x="37338" y="995768"/>
                    </a:lnTo>
                    <a:lnTo>
                      <a:pt x="49530" y="1000340"/>
                    </a:lnTo>
                    <a:lnTo>
                      <a:pt x="56375" y="1001864"/>
                    </a:lnTo>
                    <a:lnTo>
                      <a:pt x="72377" y="1001864"/>
                    </a:lnTo>
                    <a:lnTo>
                      <a:pt x="72377" y="1041361"/>
                    </a:lnTo>
                    <a:lnTo>
                      <a:pt x="0" y="1041361"/>
                    </a:lnTo>
                    <a:lnTo>
                      <a:pt x="0" y="1045171"/>
                    </a:lnTo>
                    <a:lnTo>
                      <a:pt x="0" y="1050251"/>
                    </a:lnTo>
                    <a:lnTo>
                      <a:pt x="155422" y="1050251"/>
                    </a:lnTo>
                    <a:lnTo>
                      <a:pt x="155422" y="1045171"/>
                    </a:lnTo>
                    <a:lnTo>
                      <a:pt x="155422" y="1041361"/>
                    </a:lnTo>
                    <a:lnTo>
                      <a:pt x="83045" y="1041361"/>
                    </a:lnTo>
                    <a:lnTo>
                      <a:pt x="83045" y="1001864"/>
                    </a:lnTo>
                    <a:lnTo>
                      <a:pt x="103619" y="1001864"/>
                    </a:lnTo>
                    <a:lnTo>
                      <a:pt x="103619" y="1001991"/>
                    </a:lnTo>
                    <a:lnTo>
                      <a:pt x="611784" y="1001991"/>
                    </a:lnTo>
                    <a:lnTo>
                      <a:pt x="611784" y="998181"/>
                    </a:lnTo>
                    <a:lnTo>
                      <a:pt x="611784" y="991831"/>
                    </a:lnTo>
                    <a:close/>
                  </a:path>
                  <a:path w="1196339" h="1089025">
                    <a:moveTo>
                      <a:pt x="1196136" y="115811"/>
                    </a:moveTo>
                    <a:lnTo>
                      <a:pt x="1193050" y="115811"/>
                    </a:lnTo>
                    <a:lnTo>
                      <a:pt x="1193050" y="115531"/>
                    </a:lnTo>
                    <a:lnTo>
                      <a:pt x="1186243" y="115531"/>
                    </a:lnTo>
                    <a:lnTo>
                      <a:pt x="1186243" y="126961"/>
                    </a:lnTo>
                    <a:lnTo>
                      <a:pt x="1186243" y="280631"/>
                    </a:lnTo>
                    <a:lnTo>
                      <a:pt x="1030820" y="280631"/>
                    </a:lnTo>
                    <a:lnTo>
                      <a:pt x="1030820" y="126961"/>
                    </a:lnTo>
                    <a:lnTo>
                      <a:pt x="1186243" y="126961"/>
                    </a:lnTo>
                    <a:lnTo>
                      <a:pt x="1186243" y="115531"/>
                    </a:lnTo>
                    <a:lnTo>
                      <a:pt x="1113866" y="115531"/>
                    </a:lnTo>
                    <a:lnTo>
                      <a:pt x="1113866" y="0"/>
                    </a:lnTo>
                    <a:lnTo>
                      <a:pt x="1109294" y="0"/>
                    </a:lnTo>
                    <a:lnTo>
                      <a:pt x="1105484" y="0"/>
                    </a:lnTo>
                    <a:lnTo>
                      <a:pt x="1105484" y="115531"/>
                    </a:lnTo>
                    <a:lnTo>
                      <a:pt x="1024724" y="115531"/>
                    </a:lnTo>
                    <a:lnTo>
                      <a:pt x="1024724" y="115811"/>
                    </a:lnTo>
                    <a:lnTo>
                      <a:pt x="1020902" y="115811"/>
                    </a:lnTo>
                    <a:lnTo>
                      <a:pt x="1020902" y="120383"/>
                    </a:lnTo>
                    <a:lnTo>
                      <a:pt x="1020902" y="287235"/>
                    </a:lnTo>
                    <a:lnTo>
                      <a:pt x="1022819" y="287235"/>
                    </a:lnTo>
                    <a:lnTo>
                      <a:pt x="1022819" y="289534"/>
                    </a:lnTo>
                    <a:lnTo>
                      <a:pt x="1020902" y="287235"/>
                    </a:lnTo>
                    <a:lnTo>
                      <a:pt x="1020902" y="291807"/>
                    </a:lnTo>
                    <a:lnTo>
                      <a:pt x="1022819" y="291807"/>
                    </a:lnTo>
                    <a:lnTo>
                      <a:pt x="1022819" y="292061"/>
                    </a:lnTo>
                    <a:lnTo>
                      <a:pt x="1109294" y="292061"/>
                    </a:lnTo>
                    <a:lnTo>
                      <a:pt x="1109294" y="615911"/>
                    </a:lnTo>
                    <a:lnTo>
                      <a:pt x="1024978" y="615911"/>
                    </a:lnTo>
                    <a:lnTo>
                      <a:pt x="1024978" y="626071"/>
                    </a:lnTo>
                    <a:lnTo>
                      <a:pt x="1024724" y="626262"/>
                    </a:lnTo>
                    <a:lnTo>
                      <a:pt x="1024724" y="626071"/>
                    </a:lnTo>
                    <a:lnTo>
                      <a:pt x="1024978" y="626071"/>
                    </a:lnTo>
                    <a:lnTo>
                      <a:pt x="1024978" y="615911"/>
                    </a:lnTo>
                    <a:lnTo>
                      <a:pt x="1024724" y="615911"/>
                    </a:lnTo>
                    <a:lnTo>
                      <a:pt x="1024724" y="615594"/>
                    </a:lnTo>
                    <a:lnTo>
                      <a:pt x="1020902" y="615594"/>
                    </a:lnTo>
                    <a:lnTo>
                      <a:pt x="1020902" y="621690"/>
                    </a:lnTo>
                    <a:lnTo>
                      <a:pt x="1020902" y="787019"/>
                    </a:lnTo>
                    <a:lnTo>
                      <a:pt x="1027988" y="787019"/>
                    </a:lnTo>
                    <a:lnTo>
                      <a:pt x="1027988" y="787361"/>
                    </a:lnTo>
                    <a:lnTo>
                      <a:pt x="1022781" y="787361"/>
                    </a:lnTo>
                    <a:lnTo>
                      <a:pt x="1022781" y="789279"/>
                    </a:lnTo>
                    <a:lnTo>
                      <a:pt x="1020902" y="787019"/>
                    </a:lnTo>
                    <a:lnTo>
                      <a:pt x="1020902" y="791591"/>
                    </a:lnTo>
                    <a:lnTo>
                      <a:pt x="1024724" y="791591"/>
                    </a:lnTo>
                    <a:lnTo>
                      <a:pt x="1024369" y="791171"/>
                    </a:lnTo>
                    <a:lnTo>
                      <a:pt x="1105484" y="791171"/>
                    </a:lnTo>
                    <a:lnTo>
                      <a:pt x="1105484" y="905103"/>
                    </a:lnTo>
                    <a:lnTo>
                      <a:pt x="1109294" y="905103"/>
                    </a:lnTo>
                    <a:lnTo>
                      <a:pt x="1113866" y="905103"/>
                    </a:lnTo>
                    <a:lnTo>
                      <a:pt x="1113866" y="791171"/>
                    </a:lnTo>
                    <a:lnTo>
                      <a:pt x="1190053" y="791171"/>
                    </a:lnTo>
                    <a:lnTo>
                      <a:pt x="1190053" y="791591"/>
                    </a:lnTo>
                    <a:lnTo>
                      <a:pt x="1196136" y="791591"/>
                    </a:lnTo>
                    <a:lnTo>
                      <a:pt x="1196136" y="787019"/>
                    </a:lnTo>
                    <a:lnTo>
                      <a:pt x="1196136" y="781011"/>
                    </a:lnTo>
                    <a:lnTo>
                      <a:pt x="1196136" y="622261"/>
                    </a:lnTo>
                    <a:lnTo>
                      <a:pt x="1193533" y="622261"/>
                    </a:lnTo>
                    <a:lnTo>
                      <a:pt x="1193533" y="619086"/>
                    </a:lnTo>
                    <a:lnTo>
                      <a:pt x="1196136" y="621690"/>
                    </a:lnTo>
                    <a:lnTo>
                      <a:pt x="1196136" y="615594"/>
                    </a:lnTo>
                    <a:lnTo>
                      <a:pt x="1190053" y="615594"/>
                    </a:lnTo>
                    <a:lnTo>
                      <a:pt x="1190358" y="615911"/>
                    </a:lnTo>
                    <a:lnTo>
                      <a:pt x="1186243" y="615911"/>
                    </a:lnTo>
                    <a:lnTo>
                      <a:pt x="1186243" y="626071"/>
                    </a:lnTo>
                    <a:lnTo>
                      <a:pt x="1186243" y="781011"/>
                    </a:lnTo>
                    <a:lnTo>
                      <a:pt x="1030820" y="781011"/>
                    </a:lnTo>
                    <a:lnTo>
                      <a:pt x="1030820" y="626262"/>
                    </a:lnTo>
                    <a:lnTo>
                      <a:pt x="1030820" y="626071"/>
                    </a:lnTo>
                    <a:lnTo>
                      <a:pt x="1186243" y="626071"/>
                    </a:lnTo>
                    <a:lnTo>
                      <a:pt x="1186243" y="615911"/>
                    </a:lnTo>
                    <a:lnTo>
                      <a:pt x="1117676" y="615911"/>
                    </a:lnTo>
                    <a:lnTo>
                      <a:pt x="1117676" y="292061"/>
                    </a:lnTo>
                    <a:lnTo>
                      <a:pt x="1190053" y="292061"/>
                    </a:lnTo>
                    <a:lnTo>
                      <a:pt x="1190053" y="291807"/>
                    </a:lnTo>
                    <a:lnTo>
                      <a:pt x="1196136" y="291807"/>
                    </a:lnTo>
                    <a:lnTo>
                      <a:pt x="1196136" y="287235"/>
                    </a:lnTo>
                    <a:lnTo>
                      <a:pt x="1196136" y="281139"/>
                    </a:lnTo>
                    <a:lnTo>
                      <a:pt x="1190053" y="281139"/>
                    </a:lnTo>
                    <a:lnTo>
                      <a:pt x="1190053" y="280631"/>
                    </a:lnTo>
                    <a:lnTo>
                      <a:pt x="1196136" y="280631"/>
                    </a:lnTo>
                    <a:lnTo>
                      <a:pt x="1196136" y="120611"/>
                    </a:lnTo>
                    <a:lnTo>
                      <a:pt x="1193050" y="120611"/>
                    </a:lnTo>
                    <a:lnTo>
                      <a:pt x="1193050" y="118071"/>
                    </a:lnTo>
                    <a:lnTo>
                      <a:pt x="1196136" y="120383"/>
                    </a:lnTo>
                    <a:lnTo>
                      <a:pt x="1196136" y="115811"/>
                    </a:lnTo>
                    <a:close/>
                  </a:path>
                </a:pathLst>
              </a:custGeom>
              <a:solidFill>
                <a:srgbClr val="000000"/>
              </a:solidFill>
            </p:spPr>
            <p:txBody>
              <a:bodyPr wrap="square" lIns="0" tIns="0" rIns="0" bIns="0" rtlCol="0"/>
              <a:lstStyle/>
              <a:p>
                <a:endParaRPr/>
              </a:p>
            </p:txBody>
          </p:sp>
          <p:pic>
            <p:nvPicPr>
              <p:cNvPr id="38" name="object 9">
                <a:extLst>
                  <a:ext uri="{FF2B5EF4-FFF2-40B4-BE49-F238E27FC236}">
                    <a16:creationId xmlns="" xmlns:a16="http://schemas.microsoft.com/office/drawing/2014/main" id="{6F88FA09-78DE-44D0-88E6-91FC185434CC}"/>
                  </a:ext>
                </a:extLst>
              </p:cNvPr>
              <p:cNvPicPr/>
              <p:nvPr/>
            </p:nvPicPr>
            <p:blipFill>
              <a:blip r:embed="rId5" cstate="print"/>
              <a:stretch>
                <a:fillRect/>
              </a:stretch>
            </p:blipFill>
            <p:spPr>
              <a:xfrm>
                <a:off x="2781350" y="6836283"/>
                <a:ext cx="161518" cy="284937"/>
              </a:xfrm>
              <a:prstGeom prst="rect">
                <a:avLst/>
              </a:prstGeom>
            </p:spPr>
          </p:pic>
          <p:sp>
            <p:nvSpPr>
              <p:cNvPr id="39" name="object 10">
                <a:extLst>
                  <a:ext uri="{FF2B5EF4-FFF2-40B4-BE49-F238E27FC236}">
                    <a16:creationId xmlns="" xmlns:a16="http://schemas.microsoft.com/office/drawing/2014/main" id="{C332E03C-E1F9-4F35-8659-B86D0A40B057}"/>
                  </a:ext>
                </a:extLst>
              </p:cNvPr>
              <p:cNvSpPr/>
              <p:nvPr/>
            </p:nvSpPr>
            <p:spPr>
              <a:xfrm>
                <a:off x="3076956" y="6016510"/>
                <a:ext cx="307975" cy="555625"/>
              </a:xfrm>
              <a:custGeom>
                <a:avLst/>
                <a:gdLst/>
                <a:ahLst/>
                <a:cxnLst/>
                <a:rect l="l" t="t" r="r" b="b"/>
                <a:pathLst>
                  <a:path w="307975" h="555625">
                    <a:moveTo>
                      <a:pt x="39624" y="70091"/>
                    </a:moveTo>
                    <a:lnTo>
                      <a:pt x="37338" y="70091"/>
                    </a:lnTo>
                    <a:lnTo>
                      <a:pt x="37338" y="65519"/>
                    </a:lnTo>
                    <a:lnTo>
                      <a:pt x="35052" y="65519"/>
                    </a:lnTo>
                    <a:lnTo>
                      <a:pt x="33528" y="63995"/>
                    </a:lnTo>
                    <a:lnTo>
                      <a:pt x="31242" y="63995"/>
                    </a:lnTo>
                    <a:lnTo>
                      <a:pt x="31242" y="61709"/>
                    </a:lnTo>
                    <a:lnTo>
                      <a:pt x="22860" y="61709"/>
                    </a:lnTo>
                    <a:lnTo>
                      <a:pt x="22860" y="59423"/>
                    </a:lnTo>
                    <a:lnTo>
                      <a:pt x="14478" y="59423"/>
                    </a:lnTo>
                    <a:lnTo>
                      <a:pt x="14478" y="57137"/>
                    </a:lnTo>
                    <a:lnTo>
                      <a:pt x="10668" y="57137"/>
                    </a:lnTo>
                    <a:lnTo>
                      <a:pt x="10668" y="55613"/>
                    </a:lnTo>
                    <a:lnTo>
                      <a:pt x="8382" y="55613"/>
                    </a:lnTo>
                    <a:lnTo>
                      <a:pt x="8382" y="49517"/>
                    </a:lnTo>
                    <a:lnTo>
                      <a:pt x="10668" y="49517"/>
                    </a:lnTo>
                    <a:lnTo>
                      <a:pt x="10668" y="47231"/>
                    </a:lnTo>
                    <a:lnTo>
                      <a:pt x="12192" y="47231"/>
                    </a:lnTo>
                    <a:lnTo>
                      <a:pt x="12192" y="44945"/>
                    </a:lnTo>
                    <a:lnTo>
                      <a:pt x="26670" y="44945"/>
                    </a:lnTo>
                    <a:lnTo>
                      <a:pt x="26670" y="47231"/>
                    </a:lnTo>
                    <a:lnTo>
                      <a:pt x="28956" y="47231"/>
                    </a:lnTo>
                    <a:lnTo>
                      <a:pt x="28956" y="49517"/>
                    </a:lnTo>
                    <a:lnTo>
                      <a:pt x="31242" y="49517"/>
                    </a:lnTo>
                    <a:lnTo>
                      <a:pt x="31242" y="53327"/>
                    </a:lnTo>
                    <a:lnTo>
                      <a:pt x="37338" y="53327"/>
                    </a:lnTo>
                    <a:lnTo>
                      <a:pt x="37338" y="47231"/>
                    </a:lnTo>
                    <a:lnTo>
                      <a:pt x="35052" y="47231"/>
                    </a:lnTo>
                    <a:lnTo>
                      <a:pt x="35052" y="42659"/>
                    </a:lnTo>
                    <a:lnTo>
                      <a:pt x="31242" y="42659"/>
                    </a:lnTo>
                    <a:lnTo>
                      <a:pt x="31242" y="41135"/>
                    </a:lnTo>
                    <a:lnTo>
                      <a:pt x="26670" y="41135"/>
                    </a:lnTo>
                    <a:lnTo>
                      <a:pt x="26670" y="38849"/>
                    </a:lnTo>
                    <a:lnTo>
                      <a:pt x="12192" y="38849"/>
                    </a:lnTo>
                    <a:lnTo>
                      <a:pt x="12192" y="41135"/>
                    </a:lnTo>
                    <a:lnTo>
                      <a:pt x="8382" y="41135"/>
                    </a:lnTo>
                    <a:lnTo>
                      <a:pt x="8382" y="42659"/>
                    </a:lnTo>
                    <a:lnTo>
                      <a:pt x="6096" y="42659"/>
                    </a:lnTo>
                    <a:lnTo>
                      <a:pt x="6096" y="44945"/>
                    </a:lnTo>
                    <a:lnTo>
                      <a:pt x="4572" y="44945"/>
                    </a:lnTo>
                    <a:lnTo>
                      <a:pt x="4572" y="47231"/>
                    </a:lnTo>
                    <a:lnTo>
                      <a:pt x="2286" y="47231"/>
                    </a:lnTo>
                    <a:lnTo>
                      <a:pt x="2286" y="57137"/>
                    </a:lnTo>
                    <a:lnTo>
                      <a:pt x="4572" y="57137"/>
                    </a:lnTo>
                    <a:lnTo>
                      <a:pt x="4572" y="59423"/>
                    </a:lnTo>
                    <a:lnTo>
                      <a:pt x="6096" y="59423"/>
                    </a:lnTo>
                    <a:lnTo>
                      <a:pt x="6096" y="61709"/>
                    </a:lnTo>
                    <a:lnTo>
                      <a:pt x="8382" y="61709"/>
                    </a:lnTo>
                    <a:lnTo>
                      <a:pt x="8382" y="63995"/>
                    </a:lnTo>
                    <a:lnTo>
                      <a:pt x="12192" y="63995"/>
                    </a:lnTo>
                    <a:lnTo>
                      <a:pt x="12192" y="65519"/>
                    </a:lnTo>
                    <a:lnTo>
                      <a:pt x="20574" y="65519"/>
                    </a:lnTo>
                    <a:lnTo>
                      <a:pt x="20574" y="67805"/>
                    </a:lnTo>
                    <a:lnTo>
                      <a:pt x="26670" y="67805"/>
                    </a:lnTo>
                    <a:lnTo>
                      <a:pt x="28956" y="70091"/>
                    </a:lnTo>
                    <a:lnTo>
                      <a:pt x="31242" y="70091"/>
                    </a:lnTo>
                    <a:lnTo>
                      <a:pt x="31242" y="71615"/>
                    </a:lnTo>
                    <a:lnTo>
                      <a:pt x="33528" y="71615"/>
                    </a:lnTo>
                    <a:lnTo>
                      <a:pt x="33528" y="79997"/>
                    </a:lnTo>
                    <a:lnTo>
                      <a:pt x="31242" y="79997"/>
                    </a:lnTo>
                    <a:lnTo>
                      <a:pt x="31242" y="82283"/>
                    </a:lnTo>
                    <a:lnTo>
                      <a:pt x="26670" y="82283"/>
                    </a:lnTo>
                    <a:lnTo>
                      <a:pt x="26670" y="84569"/>
                    </a:lnTo>
                    <a:lnTo>
                      <a:pt x="16764" y="84569"/>
                    </a:lnTo>
                    <a:lnTo>
                      <a:pt x="14478" y="82283"/>
                    </a:lnTo>
                    <a:lnTo>
                      <a:pt x="10668" y="82283"/>
                    </a:lnTo>
                    <a:lnTo>
                      <a:pt x="10668" y="79997"/>
                    </a:lnTo>
                    <a:lnTo>
                      <a:pt x="8382" y="79997"/>
                    </a:lnTo>
                    <a:lnTo>
                      <a:pt x="8382" y="76187"/>
                    </a:lnTo>
                    <a:lnTo>
                      <a:pt x="6096" y="76187"/>
                    </a:lnTo>
                    <a:lnTo>
                      <a:pt x="6096" y="71615"/>
                    </a:lnTo>
                    <a:lnTo>
                      <a:pt x="0" y="73901"/>
                    </a:lnTo>
                    <a:lnTo>
                      <a:pt x="0" y="78473"/>
                    </a:lnTo>
                    <a:lnTo>
                      <a:pt x="2286" y="78473"/>
                    </a:lnTo>
                    <a:lnTo>
                      <a:pt x="2286" y="82283"/>
                    </a:lnTo>
                    <a:lnTo>
                      <a:pt x="4572" y="82283"/>
                    </a:lnTo>
                    <a:lnTo>
                      <a:pt x="4572" y="84569"/>
                    </a:lnTo>
                    <a:lnTo>
                      <a:pt x="6096" y="84569"/>
                    </a:lnTo>
                    <a:lnTo>
                      <a:pt x="6096" y="86093"/>
                    </a:lnTo>
                    <a:lnTo>
                      <a:pt x="8382" y="86093"/>
                    </a:lnTo>
                    <a:lnTo>
                      <a:pt x="8382" y="88379"/>
                    </a:lnTo>
                    <a:lnTo>
                      <a:pt x="16764" y="88379"/>
                    </a:lnTo>
                    <a:lnTo>
                      <a:pt x="16764" y="90665"/>
                    </a:lnTo>
                    <a:lnTo>
                      <a:pt x="25146" y="90665"/>
                    </a:lnTo>
                    <a:lnTo>
                      <a:pt x="25146" y="88379"/>
                    </a:lnTo>
                    <a:lnTo>
                      <a:pt x="31242" y="88379"/>
                    </a:lnTo>
                    <a:lnTo>
                      <a:pt x="31242" y="86093"/>
                    </a:lnTo>
                    <a:lnTo>
                      <a:pt x="35052" y="86093"/>
                    </a:lnTo>
                    <a:lnTo>
                      <a:pt x="35052" y="84569"/>
                    </a:lnTo>
                    <a:lnTo>
                      <a:pt x="37338" y="84569"/>
                    </a:lnTo>
                    <a:lnTo>
                      <a:pt x="37338" y="79997"/>
                    </a:lnTo>
                    <a:lnTo>
                      <a:pt x="39624" y="79997"/>
                    </a:lnTo>
                    <a:lnTo>
                      <a:pt x="39624" y="70091"/>
                    </a:lnTo>
                    <a:close/>
                  </a:path>
                  <a:path w="307975" h="555625">
                    <a:moveTo>
                      <a:pt x="55626" y="38849"/>
                    </a:moveTo>
                    <a:lnTo>
                      <a:pt x="49530" y="38849"/>
                    </a:lnTo>
                    <a:lnTo>
                      <a:pt x="49530" y="88366"/>
                    </a:lnTo>
                    <a:lnTo>
                      <a:pt x="55626" y="88366"/>
                    </a:lnTo>
                    <a:lnTo>
                      <a:pt x="55626" y="38849"/>
                    </a:lnTo>
                    <a:close/>
                  </a:path>
                  <a:path w="307975" h="555625">
                    <a:moveTo>
                      <a:pt x="303987" y="536359"/>
                    </a:moveTo>
                    <a:lnTo>
                      <a:pt x="301701" y="536359"/>
                    </a:lnTo>
                    <a:lnTo>
                      <a:pt x="301701" y="532549"/>
                    </a:lnTo>
                    <a:lnTo>
                      <a:pt x="299415" y="532549"/>
                    </a:lnTo>
                    <a:lnTo>
                      <a:pt x="299415" y="530263"/>
                    </a:lnTo>
                    <a:lnTo>
                      <a:pt x="297891" y="530263"/>
                    </a:lnTo>
                    <a:lnTo>
                      <a:pt x="297891" y="538645"/>
                    </a:lnTo>
                    <a:lnTo>
                      <a:pt x="297891" y="543217"/>
                    </a:lnTo>
                    <a:lnTo>
                      <a:pt x="295605" y="543217"/>
                    </a:lnTo>
                    <a:lnTo>
                      <a:pt x="295605" y="547027"/>
                    </a:lnTo>
                    <a:lnTo>
                      <a:pt x="293331" y="547027"/>
                    </a:lnTo>
                    <a:lnTo>
                      <a:pt x="293331" y="549313"/>
                    </a:lnTo>
                    <a:lnTo>
                      <a:pt x="272757" y="549313"/>
                    </a:lnTo>
                    <a:lnTo>
                      <a:pt x="272757" y="532549"/>
                    </a:lnTo>
                    <a:lnTo>
                      <a:pt x="291045" y="532549"/>
                    </a:lnTo>
                    <a:lnTo>
                      <a:pt x="291045" y="534835"/>
                    </a:lnTo>
                    <a:lnTo>
                      <a:pt x="295605" y="534835"/>
                    </a:lnTo>
                    <a:lnTo>
                      <a:pt x="295605" y="538645"/>
                    </a:lnTo>
                    <a:lnTo>
                      <a:pt x="297891" y="538645"/>
                    </a:lnTo>
                    <a:lnTo>
                      <a:pt x="297891" y="530263"/>
                    </a:lnTo>
                    <a:lnTo>
                      <a:pt x="295605" y="530263"/>
                    </a:lnTo>
                    <a:lnTo>
                      <a:pt x="295605" y="528739"/>
                    </a:lnTo>
                    <a:lnTo>
                      <a:pt x="297891" y="528739"/>
                    </a:lnTo>
                    <a:lnTo>
                      <a:pt x="297891" y="526453"/>
                    </a:lnTo>
                    <a:lnTo>
                      <a:pt x="299415" y="526453"/>
                    </a:lnTo>
                    <a:lnTo>
                      <a:pt x="299415" y="522643"/>
                    </a:lnTo>
                    <a:lnTo>
                      <a:pt x="301701" y="522643"/>
                    </a:lnTo>
                    <a:lnTo>
                      <a:pt x="301701" y="515785"/>
                    </a:lnTo>
                    <a:lnTo>
                      <a:pt x="299415" y="514261"/>
                    </a:lnTo>
                    <a:lnTo>
                      <a:pt x="299415" y="511975"/>
                    </a:lnTo>
                    <a:lnTo>
                      <a:pt x="297891" y="511975"/>
                    </a:lnTo>
                    <a:lnTo>
                      <a:pt x="297891" y="509689"/>
                    </a:lnTo>
                    <a:lnTo>
                      <a:pt x="295605" y="509689"/>
                    </a:lnTo>
                    <a:lnTo>
                      <a:pt x="295605" y="515785"/>
                    </a:lnTo>
                    <a:lnTo>
                      <a:pt x="295605" y="522643"/>
                    </a:lnTo>
                    <a:lnTo>
                      <a:pt x="293331" y="522643"/>
                    </a:lnTo>
                    <a:lnTo>
                      <a:pt x="293331" y="524167"/>
                    </a:lnTo>
                    <a:lnTo>
                      <a:pt x="291045" y="524167"/>
                    </a:lnTo>
                    <a:lnTo>
                      <a:pt x="291045" y="526453"/>
                    </a:lnTo>
                    <a:lnTo>
                      <a:pt x="272757" y="526453"/>
                    </a:lnTo>
                    <a:lnTo>
                      <a:pt x="272757" y="511975"/>
                    </a:lnTo>
                    <a:lnTo>
                      <a:pt x="291045" y="511975"/>
                    </a:lnTo>
                    <a:lnTo>
                      <a:pt x="291045" y="514261"/>
                    </a:lnTo>
                    <a:lnTo>
                      <a:pt x="293331" y="514261"/>
                    </a:lnTo>
                    <a:lnTo>
                      <a:pt x="293331" y="515785"/>
                    </a:lnTo>
                    <a:lnTo>
                      <a:pt x="295605" y="515785"/>
                    </a:lnTo>
                    <a:lnTo>
                      <a:pt x="295605" y="509689"/>
                    </a:lnTo>
                    <a:lnTo>
                      <a:pt x="295605" y="508165"/>
                    </a:lnTo>
                    <a:lnTo>
                      <a:pt x="291045" y="508165"/>
                    </a:lnTo>
                    <a:lnTo>
                      <a:pt x="291045" y="505879"/>
                    </a:lnTo>
                    <a:lnTo>
                      <a:pt x="266661" y="505879"/>
                    </a:lnTo>
                    <a:lnTo>
                      <a:pt x="266661" y="555409"/>
                    </a:lnTo>
                    <a:lnTo>
                      <a:pt x="293331" y="555409"/>
                    </a:lnTo>
                    <a:lnTo>
                      <a:pt x="293331" y="553123"/>
                    </a:lnTo>
                    <a:lnTo>
                      <a:pt x="297891" y="553123"/>
                    </a:lnTo>
                    <a:lnTo>
                      <a:pt x="297891" y="550837"/>
                    </a:lnTo>
                    <a:lnTo>
                      <a:pt x="299415" y="550837"/>
                    </a:lnTo>
                    <a:lnTo>
                      <a:pt x="299415" y="549313"/>
                    </a:lnTo>
                    <a:lnTo>
                      <a:pt x="301701" y="549313"/>
                    </a:lnTo>
                    <a:lnTo>
                      <a:pt x="301701" y="547027"/>
                    </a:lnTo>
                    <a:lnTo>
                      <a:pt x="303987" y="547027"/>
                    </a:lnTo>
                    <a:lnTo>
                      <a:pt x="303987" y="536359"/>
                    </a:lnTo>
                    <a:close/>
                  </a:path>
                  <a:path w="307975" h="555625">
                    <a:moveTo>
                      <a:pt x="307797" y="49517"/>
                    </a:moveTo>
                    <a:lnTo>
                      <a:pt x="301790" y="35052"/>
                    </a:lnTo>
                    <a:lnTo>
                      <a:pt x="299250" y="28956"/>
                    </a:lnTo>
                    <a:lnTo>
                      <a:pt x="293331" y="14706"/>
                    </a:lnTo>
                    <a:lnTo>
                      <a:pt x="293331" y="28956"/>
                    </a:lnTo>
                    <a:lnTo>
                      <a:pt x="276567" y="28956"/>
                    </a:lnTo>
                    <a:lnTo>
                      <a:pt x="281139" y="14478"/>
                    </a:lnTo>
                    <a:lnTo>
                      <a:pt x="283425" y="14478"/>
                    </a:lnTo>
                    <a:lnTo>
                      <a:pt x="283425" y="6096"/>
                    </a:lnTo>
                    <a:lnTo>
                      <a:pt x="284949" y="6096"/>
                    </a:lnTo>
                    <a:lnTo>
                      <a:pt x="284949" y="9906"/>
                    </a:lnTo>
                    <a:lnTo>
                      <a:pt x="287235" y="9906"/>
                    </a:lnTo>
                    <a:lnTo>
                      <a:pt x="287235" y="16002"/>
                    </a:lnTo>
                    <a:lnTo>
                      <a:pt x="293331" y="28956"/>
                    </a:lnTo>
                    <a:lnTo>
                      <a:pt x="293331" y="14706"/>
                    </a:lnTo>
                    <a:lnTo>
                      <a:pt x="289763" y="6096"/>
                    </a:lnTo>
                    <a:lnTo>
                      <a:pt x="287235" y="0"/>
                    </a:lnTo>
                    <a:lnTo>
                      <a:pt x="281139" y="0"/>
                    </a:lnTo>
                    <a:lnTo>
                      <a:pt x="262089" y="49517"/>
                    </a:lnTo>
                    <a:lnTo>
                      <a:pt x="268947" y="49517"/>
                    </a:lnTo>
                    <a:lnTo>
                      <a:pt x="275043" y="35052"/>
                    </a:lnTo>
                    <a:lnTo>
                      <a:pt x="295605" y="35052"/>
                    </a:lnTo>
                    <a:lnTo>
                      <a:pt x="301701" y="49517"/>
                    </a:lnTo>
                    <a:lnTo>
                      <a:pt x="307797" y="49517"/>
                    </a:lnTo>
                    <a:close/>
                  </a:path>
                </a:pathLst>
              </a:custGeom>
              <a:solidFill>
                <a:srgbClr val="000000"/>
              </a:solidFill>
            </p:spPr>
            <p:txBody>
              <a:bodyPr wrap="square" lIns="0" tIns="0" rIns="0" bIns="0" rtlCol="0"/>
              <a:lstStyle/>
              <a:p>
                <a:endParaRPr/>
              </a:p>
            </p:txBody>
          </p:sp>
        </p:grpSp>
        <p:grpSp>
          <p:nvGrpSpPr>
            <p:cNvPr id="7" name="object 11">
              <a:extLst>
                <a:ext uri="{FF2B5EF4-FFF2-40B4-BE49-F238E27FC236}">
                  <a16:creationId xmlns="" xmlns:a16="http://schemas.microsoft.com/office/drawing/2014/main" id="{250CF5D3-261C-4397-AC1C-4CF5E57D61D1}"/>
                </a:ext>
              </a:extLst>
            </p:cNvPr>
            <p:cNvGrpSpPr/>
            <p:nvPr/>
          </p:nvGrpSpPr>
          <p:grpSpPr>
            <a:xfrm>
              <a:off x="6245923" y="7280909"/>
              <a:ext cx="2503170" cy="1170940"/>
              <a:chOff x="1191323" y="7280909"/>
              <a:chExt cx="2503170" cy="1170940"/>
            </a:xfrm>
          </p:grpSpPr>
          <p:sp>
            <p:nvSpPr>
              <p:cNvPr id="28" name="object 12">
                <a:extLst>
                  <a:ext uri="{FF2B5EF4-FFF2-40B4-BE49-F238E27FC236}">
                    <a16:creationId xmlns="" xmlns:a16="http://schemas.microsoft.com/office/drawing/2014/main" id="{A239A73A-F2A9-40B4-9534-F8445AEE0A58}"/>
                  </a:ext>
                </a:extLst>
              </p:cNvPr>
              <p:cNvSpPr/>
              <p:nvPr/>
            </p:nvSpPr>
            <p:spPr>
              <a:xfrm>
                <a:off x="1777961" y="7280909"/>
                <a:ext cx="1916430" cy="655955"/>
              </a:xfrm>
              <a:custGeom>
                <a:avLst/>
                <a:gdLst/>
                <a:ahLst/>
                <a:cxnLst/>
                <a:rect l="l" t="t" r="r" b="b"/>
                <a:pathLst>
                  <a:path w="1916429" h="655954">
                    <a:moveTo>
                      <a:pt x="186664" y="326390"/>
                    </a:moveTo>
                    <a:lnTo>
                      <a:pt x="0" y="326390"/>
                    </a:lnTo>
                    <a:lnTo>
                      <a:pt x="0" y="331470"/>
                    </a:lnTo>
                    <a:lnTo>
                      <a:pt x="0" y="335280"/>
                    </a:lnTo>
                    <a:lnTo>
                      <a:pt x="186664" y="335280"/>
                    </a:lnTo>
                    <a:lnTo>
                      <a:pt x="186664" y="331470"/>
                    </a:lnTo>
                    <a:lnTo>
                      <a:pt x="186664" y="326390"/>
                    </a:lnTo>
                    <a:close/>
                  </a:path>
                  <a:path w="1916429" h="655954">
                    <a:moveTo>
                      <a:pt x="1916112" y="304"/>
                    </a:moveTo>
                    <a:lnTo>
                      <a:pt x="1915553" y="304"/>
                    </a:lnTo>
                    <a:lnTo>
                      <a:pt x="1915553" y="5080"/>
                    </a:lnTo>
                    <a:lnTo>
                      <a:pt x="1913013" y="5080"/>
                    </a:lnTo>
                    <a:lnTo>
                      <a:pt x="1913013" y="2540"/>
                    </a:lnTo>
                    <a:lnTo>
                      <a:pt x="1915553" y="5080"/>
                    </a:lnTo>
                    <a:lnTo>
                      <a:pt x="1915553" y="304"/>
                    </a:lnTo>
                    <a:lnTo>
                      <a:pt x="1913013" y="304"/>
                    </a:lnTo>
                    <a:lnTo>
                      <a:pt x="1913013" y="0"/>
                    </a:lnTo>
                    <a:lnTo>
                      <a:pt x="1906206" y="0"/>
                    </a:lnTo>
                    <a:lnTo>
                      <a:pt x="1906206" y="10160"/>
                    </a:lnTo>
                    <a:lnTo>
                      <a:pt x="1906206" y="647700"/>
                    </a:lnTo>
                    <a:lnTo>
                      <a:pt x="1320330" y="647700"/>
                    </a:lnTo>
                    <a:lnTo>
                      <a:pt x="1320330" y="10210"/>
                    </a:lnTo>
                    <a:lnTo>
                      <a:pt x="1906206" y="10160"/>
                    </a:lnTo>
                    <a:lnTo>
                      <a:pt x="1906206" y="0"/>
                    </a:lnTo>
                    <a:lnTo>
                      <a:pt x="1316558" y="0"/>
                    </a:lnTo>
                    <a:lnTo>
                      <a:pt x="1316558" y="10160"/>
                    </a:lnTo>
                    <a:lnTo>
                      <a:pt x="1316558" y="0"/>
                    </a:lnTo>
                    <a:lnTo>
                      <a:pt x="1316520" y="304"/>
                    </a:lnTo>
                    <a:lnTo>
                      <a:pt x="1310424" y="304"/>
                    </a:lnTo>
                    <a:lnTo>
                      <a:pt x="1310424" y="5638"/>
                    </a:lnTo>
                    <a:lnTo>
                      <a:pt x="1310424" y="304800"/>
                    </a:lnTo>
                    <a:lnTo>
                      <a:pt x="1131392" y="304800"/>
                    </a:lnTo>
                    <a:lnTo>
                      <a:pt x="1131392" y="240296"/>
                    </a:lnTo>
                    <a:lnTo>
                      <a:pt x="1131392" y="240030"/>
                    </a:lnTo>
                    <a:lnTo>
                      <a:pt x="1131392" y="236486"/>
                    </a:lnTo>
                    <a:lnTo>
                      <a:pt x="1131125" y="236486"/>
                    </a:lnTo>
                    <a:lnTo>
                      <a:pt x="1131125" y="240030"/>
                    </a:lnTo>
                    <a:lnTo>
                      <a:pt x="1129207" y="240030"/>
                    </a:lnTo>
                    <a:lnTo>
                      <a:pt x="1129207" y="238112"/>
                    </a:lnTo>
                    <a:lnTo>
                      <a:pt x="1131125" y="240030"/>
                    </a:lnTo>
                    <a:lnTo>
                      <a:pt x="1131125" y="236486"/>
                    </a:lnTo>
                    <a:lnTo>
                      <a:pt x="1129207" y="236486"/>
                    </a:lnTo>
                    <a:lnTo>
                      <a:pt x="1129207" y="236220"/>
                    </a:lnTo>
                    <a:lnTo>
                      <a:pt x="1125181" y="236220"/>
                    </a:lnTo>
                    <a:lnTo>
                      <a:pt x="1123772" y="234200"/>
                    </a:lnTo>
                    <a:lnTo>
                      <a:pt x="1123772" y="245554"/>
                    </a:lnTo>
                    <a:lnTo>
                      <a:pt x="1123772" y="372110"/>
                    </a:lnTo>
                    <a:lnTo>
                      <a:pt x="942860" y="372110"/>
                    </a:lnTo>
                    <a:lnTo>
                      <a:pt x="1123772" y="245554"/>
                    </a:lnTo>
                    <a:lnTo>
                      <a:pt x="1123772" y="234200"/>
                    </a:lnTo>
                    <a:lnTo>
                      <a:pt x="1120889" y="236220"/>
                    </a:lnTo>
                    <a:lnTo>
                      <a:pt x="1110018" y="236220"/>
                    </a:lnTo>
                    <a:lnTo>
                      <a:pt x="1110018" y="243840"/>
                    </a:lnTo>
                    <a:lnTo>
                      <a:pt x="930249" y="369900"/>
                    </a:lnTo>
                    <a:lnTo>
                      <a:pt x="930249" y="244106"/>
                    </a:lnTo>
                    <a:lnTo>
                      <a:pt x="930249" y="243840"/>
                    </a:lnTo>
                    <a:lnTo>
                      <a:pt x="1110018" y="243840"/>
                    </a:lnTo>
                    <a:lnTo>
                      <a:pt x="1110018" y="236220"/>
                    </a:lnTo>
                    <a:lnTo>
                      <a:pt x="925283" y="236220"/>
                    </a:lnTo>
                    <a:lnTo>
                      <a:pt x="925283" y="243840"/>
                    </a:lnTo>
                    <a:lnTo>
                      <a:pt x="924915" y="244106"/>
                    </a:lnTo>
                    <a:lnTo>
                      <a:pt x="924915" y="243840"/>
                    </a:lnTo>
                    <a:lnTo>
                      <a:pt x="925283" y="243840"/>
                    </a:lnTo>
                    <a:lnTo>
                      <a:pt x="925283" y="236220"/>
                    </a:lnTo>
                    <a:lnTo>
                      <a:pt x="924915" y="236220"/>
                    </a:lnTo>
                    <a:lnTo>
                      <a:pt x="924915" y="236486"/>
                    </a:lnTo>
                    <a:lnTo>
                      <a:pt x="921105" y="236486"/>
                    </a:lnTo>
                    <a:lnTo>
                      <a:pt x="921105" y="240296"/>
                    </a:lnTo>
                    <a:lnTo>
                      <a:pt x="921105" y="304800"/>
                    </a:lnTo>
                    <a:lnTo>
                      <a:pt x="741311" y="304800"/>
                    </a:lnTo>
                    <a:lnTo>
                      <a:pt x="741311" y="241820"/>
                    </a:lnTo>
                    <a:lnTo>
                      <a:pt x="741311" y="241300"/>
                    </a:lnTo>
                    <a:lnTo>
                      <a:pt x="741311" y="236486"/>
                    </a:lnTo>
                    <a:lnTo>
                      <a:pt x="740791" y="236486"/>
                    </a:lnTo>
                    <a:lnTo>
                      <a:pt x="740791" y="241300"/>
                    </a:lnTo>
                    <a:lnTo>
                      <a:pt x="738238" y="241300"/>
                    </a:lnTo>
                    <a:lnTo>
                      <a:pt x="738238" y="238747"/>
                    </a:lnTo>
                    <a:lnTo>
                      <a:pt x="740791" y="241300"/>
                    </a:lnTo>
                    <a:lnTo>
                      <a:pt x="740791" y="236486"/>
                    </a:lnTo>
                    <a:lnTo>
                      <a:pt x="738238" y="236486"/>
                    </a:lnTo>
                    <a:lnTo>
                      <a:pt x="738238" y="236220"/>
                    </a:lnTo>
                    <a:lnTo>
                      <a:pt x="732167" y="236220"/>
                    </a:lnTo>
                    <a:lnTo>
                      <a:pt x="732167" y="245110"/>
                    </a:lnTo>
                    <a:lnTo>
                      <a:pt x="732167" y="373380"/>
                    </a:lnTo>
                    <a:lnTo>
                      <a:pt x="538645" y="373380"/>
                    </a:lnTo>
                    <a:lnTo>
                      <a:pt x="538645" y="245630"/>
                    </a:lnTo>
                    <a:lnTo>
                      <a:pt x="538645" y="245110"/>
                    </a:lnTo>
                    <a:lnTo>
                      <a:pt x="732167" y="245110"/>
                    </a:lnTo>
                    <a:lnTo>
                      <a:pt x="732167" y="236220"/>
                    </a:lnTo>
                    <a:lnTo>
                      <a:pt x="535355" y="236220"/>
                    </a:lnTo>
                    <a:lnTo>
                      <a:pt x="535355" y="245110"/>
                    </a:lnTo>
                    <a:lnTo>
                      <a:pt x="534835" y="245630"/>
                    </a:lnTo>
                    <a:lnTo>
                      <a:pt x="534835" y="245110"/>
                    </a:lnTo>
                    <a:lnTo>
                      <a:pt x="535355" y="245110"/>
                    </a:lnTo>
                    <a:lnTo>
                      <a:pt x="535355" y="236220"/>
                    </a:lnTo>
                    <a:lnTo>
                      <a:pt x="534835" y="236220"/>
                    </a:lnTo>
                    <a:lnTo>
                      <a:pt x="534835" y="236486"/>
                    </a:lnTo>
                    <a:lnTo>
                      <a:pt x="531025" y="236486"/>
                    </a:lnTo>
                    <a:lnTo>
                      <a:pt x="531025" y="241820"/>
                    </a:lnTo>
                    <a:lnTo>
                      <a:pt x="531025" y="304800"/>
                    </a:lnTo>
                    <a:lnTo>
                      <a:pt x="345897" y="304800"/>
                    </a:lnTo>
                    <a:lnTo>
                      <a:pt x="345897" y="308610"/>
                    </a:lnTo>
                    <a:lnTo>
                      <a:pt x="345897" y="312420"/>
                    </a:lnTo>
                    <a:lnTo>
                      <a:pt x="531025" y="312420"/>
                    </a:lnTo>
                    <a:lnTo>
                      <a:pt x="531025" y="344170"/>
                    </a:lnTo>
                    <a:lnTo>
                      <a:pt x="442658" y="344170"/>
                    </a:lnTo>
                    <a:lnTo>
                      <a:pt x="442658" y="344678"/>
                    </a:lnTo>
                    <a:lnTo>
                      <a:pt x="440372" y="344678"/>
                    </a:lnTo>
                    <a:lnTo>
                      <a:pt x="440372" y="350012"/>
                    </a:lnTo>
                    <a:lnTo>
                      <a:pt x="442658" y="347345"/>
                    </a:lnTo>
                    <a:lnTo>
                      <a:pt x="442658" y="350520"/>
                    </a:lnTo>
                    <a:lnTo>
                      <a:pt x="440372" y="350520"/>
                    </a:lnTo>
                    <a:lnTo>
                      <a:pt x="440372" y="633730"/>
                    </a:lnTo>
                    <a:lnTo>
                      <a:pt x="345897" y="633730"/>
                    </a:lnTo>
                    <a:lnTo>
                      <a:pt x="345897" y="637540"/>
                    </a:lnTo>
                    <a:lnTo>
                      <a:pt x="345897" y="641350"/>
                    </a:lnTo>
                    <a:lnTo>
                      <a:pt x="444944" y="641350"/>
                    </a:lnTo>
                    <a:lnTo>
                      <a:pt x="444944" y="641045"/>
                    </a:lnTo>
                    <a:lnTo>
                      <a:pt x="448754" y="641045"/>
                    </a:lnTo>
                    <a:lnTo>
                      <a:pt x="448754" y="637235"/>
                    </a:lnTo>
                    <a:lnTo>
                      <a:pt x="448754" y="633730"/>
                    </a:lnTo>
                    <a:lnTo>
                      <a:pt x="448754" y="633425"/>
                    </a:lnTo>
                    <a:lnTo>
                      <a:pt x="448754" y="354330"/>
                    </a:lnTo>
                    <a:lnTo>
                      <a:pt x="531025" y="354330"/>
                    </a:lnTo>
                    <a:lnTo>
                      <a:pt x="531025" y="377431"/>
                    </a:lnTo>
                    <a:lnTo>
                      <a:pt x="532930" y="377431"/>
                    </a:lnTo>
                    <a:lnTo>
                      <a:pt x="532930" y="379717"/>
                    </a:lnTo>
                    <a:lnTo>
                      <a:pt x="531025" y="377431"/>
                    </a:lnTo>
                    <a:lnTo>
                      <a:pt x="531025" y="382003"/>
                    </a:lnTo>
                    <a:lnTo>
                      <a:pt x="532930" y="382003"/>
                    </a:lnTo>
                    <a:lnTo>
                      <a:pt x="532930" y="382270"/>
                    </a:lnTo>
                    <a:lnTo>
                      <a:pt x="735977" y="382270"/>
                    </a:lnTo>
                    <a:lnTo>
                      <a:pt x="735977" y="382003"/>
                    </a:lnTo>
                    <a:lnTo>
                      <a:pt x="741311" y="382003"/>
                    </a:lnTo>
                    <a:lnTo>
                      <a:pt x="741311" y="377431"/>
                    </a:lnTo>
                    <a:lnTo>
                      <a:pt x="741311" y="373634"/>
                    </a:lnTo>
                    <a:lnTo>
                      <a:pt x="735977" y="373634"/>
                    </a:lnTo>
                    <a:lnTo>
                      <a:pt x="735977" y="373380"/>
                    </a:lnTo>
                    <a:lnTo>
                      <a:pt x="741311" y="373380"/>
                    </a:lnTo>
                    <a:lnTo>
                      <a:pt x="741311" y="312420"/>
                    </a:lnTo>
                    <a:lnTo>
                      <a:pt x="921105" y="312420"/>
                    </a:lnTo>
                    <a:lnTo>
                      <a:pt x="921105" y="377431"/>
                    </a:lnTo>
                    <a:lnTo>
                      <a:pt x="923010" y="377431"/>
                    </a:lnTo>
                    <a:lnTo>
                      <a:pt x="923010" y="379717"/>
                    </a:lnTo>
                    <a:lnTo>
                      <a:pt x="921105" y="377431"/>
                    </a:lnTo>
                    <a:lnTo>
                      <a:pt x="921105" y="382003"/>
                    </a:lnTo>
                    <a:lnTo>
                      <a:pt x="923010" y="382003"/>
                    </a:lnTo>
                    <a:lnTo>
                      <a:pt x="923010" y="382270"/>
                    </a:lnTo>
                    <a:lnTo>
                      <a:pt x="1127582" y="382270"/>
                    </a:lnTo>
                    <a:lnTo>
                      <a:pt x="1127582" y="382003"/>
                    </a:lnTo>
                    <a:lnTo>
                      <a:pt x="1131392" y="382003"/>
                    </a:lnTo>
                    <a:lnTo>
                      <a:pt x="1131392" y="377431"/>
                    </a:lnTo>
                    <a:lnTo>
                      <a:pt x="1131392" y="372110"/>
                    </a:lnTo>
                    <a:lnTo>
                      <a:pt x="1131392" y="312420"/>
                    </a:lnTo>
                    <a:lnTo>
                      <a:pt x="1310424" y="312420"/>
                    </a:lnTo>
                    <a:lnTo>
                      <a:pt x="1310424" y="650951"/>
                    </a:lnTo>
                    <a:lnTo>
                      <a:pt x="1318971" y="650951"/>
                    </a:lnTo>
                    <a:lnTo>
                      <a:pt x="1318971" y="651510"/>
                    </a:lnTo>
                    <a:lnTo>
                      <a:pt x="1313700" y="651510"/>
                    </a:lnTo>
                    <a:lnTo>
                      <a:pt x="1313700" y="653415"/>
                    </a:lnTo>
                    <a:lnTo>
                      <a:pt x="1310424" y="650951"/>
                    </a:lnTo>
                    <a:lnTo>
                      <a:pt x="1310424" y="655523"/>
                    </a:lnTo>
                    <a:lnTo>
                      <a:pt x="1316520" y="655523"/>
                    </a:lnTo>
                    <a:lnTo>
                      <a:pt x="1316240" y="655320"/>
                    </a:lnTo>
                    <a:lnTo>
                      <a:pt x="1910778" y="655320"/>
                    </a:lnTo>
                    <a:lnTo>
                      <a:pt x="1910778" y="655523"/>
                    </a:lnTo>
                    <a:lnTo>
                      <a:pt x="1916112" y="655523"/>
                    </a:lnTo>
                    <a:lnTo>
                      <a:pt x="1916112" y="650951"/>
                    </a:lnTo>
                    <a:lnTo>
                      <a:pt x="1916112" y="647700"/>
                    </a:lnTo>
                    <a:lnTo>
                      <a:pt x="1916112" y="647141"/>
                    </a:lnTo>
                    <a:lnTo>
                      <a:pt x="1916112" y="5638"/>
                    </a:lnTo>
                    <a:lnTo>
                      <a:pt x="1916112" y="5080"/>
                    </a:lnTo>
                    <a:lnTo>
                      <a:pt x="1916112" y="304"/>
                    </a:lnTo>
                    <a:close/>
                  </a:path>
                </a:pathLst>
              </a:custGeom>
              <a:solidFill>
                <a:srgbClr val="000000"/>
              </a:solidFill>
            </p:spPr>
            <p:txBody>
              <a:bodyPr wrap="square" lIns="0" tIns="0" rIns="0" bIns="0" rtlCol="0"/>
              <a:lstStyle/>
              <a:p>
                <a:endParaRPr/>
              </a:p>
            </p:txBody>
          </p:sp>
          <p:pic>
            <p:nvPicPr>
              <p:cNvPr id="29" name="object 13">
                <a:extLst>
                  <a:ext uri="{FF2B5EF4-FFF2-40B4-BE49-F238E27FC236}">
                    <a16:creationId xmlns="" xmlns:a16="http://schemas.microsoft.com/office/drawing/2014/main" id="{85727E90-5526-44D0-90FA-D966FC918F6D}"/>
                  </a:ext>
                </a:extLst>
              </p:cNvPr>
              <p:cNvPicPr/>
              <p:nvPr/>
            </p:nvPicPr>
            <p:blipFill>
              <a:blip r:embed="rId6" cstate="print"/>
              <a:stretch>
                <a:fillRect/>
              </a:stretch>
            </p:blipFill>
            <p:spPr>
              <a:xfrm>
                <a:off x="1693405" y="7373403"/>
                <a:ext cx="135610" cy="188950"/>
              </a:xfrm>
              <a:prstGeom prst="rect">
                <a:avLst/>
              </a:prstGeom>
            </p:spPr>
          </p:pic>
          <p:pic>
            <p:nvPicPr>
              <p:cNvPr id="30" name="object 14">
                <a:extLst>
                  <a:ext uri="{FF2B5EF4-FFF2-40B4-BE49-F238E27FC236}">
                    <a16:creationId xmlns="" xmlns:a16="http://schemas.microsoft.com/office/drawing/2014/main" id="{1C57E594-A5A5-4133-8AD0-7C85F0267BFA}"/>
                  </a:ext>
                </a:extLst>
              </p:cNvPr>
              <p:cNvPicPr/>
              <p:nvPr/>
            </p:nvPicPr>
            <p:blipFill>
              <a:blip r:embed="rId7" cstate="print"/>
              <a:stretch>
                <a:fillRect/>
              </a:stretch>
            </p:blipFill>
            <p:spPr>
              <a:xfrm>
                <a:off x="1612645" y="7560068"/>
                <a:ext cx="169125" cy="118351"/>
              </a:xfrm>
              <a:prstGeom prst="rect">
                <a:avLst/>
              </a:prstGeom>
            </p:spPr>
          </p:pic>
          <p:pic>
            <p:nvPicPr>
              <p:cNvPr id="31" name="object 15">
                <a:extLst>
                  <a:ext uri="{FF2B5EF4-FFF2-40B4-BE49-F238E27FC236}">
                    <a16:creationId xmlns="" xmlns:a16="http://schemas.microsoft.com/office/drawing/2014/main" id="{F812C3FA-C601-44F8-81B8-77A6FCF21992}"/>
                  </a:ext>
                </a:extLst>
              </p:cNvPr>
              <p:cNvPicPr/>
              <p:nvPr/>
            </p:nvPicPr>
            <p:blipFill>
              <a:blip r:embed="rId8" cstate="print"/>
              <a:stretch>
                <a:fillRect/>
              </a:stretch>
            </p:blipFill>
            <p:spPr>
              <a:xfrm>
                <a:off x="1960816" y="7536179"/>
                <a:ext cx="165328" cy="116840"/>
              </a:xfrm>
              <a:prstGeom prst="rect">
                <a:avLst/>
              </a:prstGeom>
            </p:spPr>
          </p:pic>
          <p:sp>
            <p:nvSpPr>
              <p:cNvPr id="32" name="object 16">
                <a:extLst>
                  <a:ext uri="{FF2B5EF4-FFF2-40B4-BE49-F238E27FC236}">
                    <a16:creationId xmlns="" xmlns:a16="http://schemas.microsoft.com/office/drawing/2014/main" id="{CD258311-495A-4038-9F74-5EB64963B68A}"/>
                  </a:ext>
                </a:extLst>
              </p:cNvPr>
              <p:cNvSpPr/>
              <p:nvPr/>
            </p:nvSpPr>
            <p:spPr>
              <a:xfrm>
                <a:off x="1232471" y="7294930"/>
                <a:ext cx="1677035" cy="710565"/>
              </a:xfrm>
              <a:custGeom>
                <a:avLst/>
                <a:gdLst/>
                <a:ahLst/>
                <a:cxnLst/>
                <a:rect l="l" t="t" r="r" b="b"/>
                <a:pathLst>
                  <a:path w="1677035" h="710565">
                    <a:moveTo>
                      <a:pt x="63233" y="656742"/>
                    </a:moveTo>
                    <a:lnTo>
                      <a:pt x="60947" y="656742"/>
                    </a:lnTo>
                    <a:lnTo>
                      <a:pt x="60947" y="652932"/>
                    </a:lnTo>
                    <a:lnTo>
                      <a:pt x="59423" y="650646"/>
                    </a:lnTo>
                    <a:lnTo>
                      <a:pt x="59423" y="649122"/>
                    </a:lnTo>
                    <a:lnTo>
                      <a:pt x="57137" y="649122"/>
                    </a:lnTo>
                    <a:lnTo>
                      <a:pt x="57137" y="659028"/>
                    </a:lnTo>
                    <a:lnTo>
                      <a:pt x="57137" y="672731"/>
                    </a:lnTo>
                    <a:lnTo>
                      <a:pt x="55613" y="672731"/>
                    </a:lnTo>
                    <a:lnTo>
                      <a:pt x="55613" y="678827"/>
                    </a:lnTo>
                    <a:lnTo>
                      <a:pt x="53327" y="678827"/>
                    </a:lnTo>
                    <a:lnTo>
                      <a:pt x="53327" y="680351"/>
                    </a:lnTo>
                    <a:lnTo>
                      <a:pt x="51803" y="680351"/>
                    </a:lnTo>
                    <a:lnTo>
                      <a:pt x="51803" y="682637"/>
                    </a:lnTo>
                    <a:lnTo>
                      <a:pt x="49517" y="682637"/>
                    </a:lnTo>
                    <a:lnTo>
                      <a:pt x="49517" y="684161"/>
                    </a:lnTo>
                    <a:lnTo>
                      <a:pt x="31991" y="684161"/>
                    </a:lnTo>
                    <a:lnTo>
                      <a:pt x="31991" y="649122"/>
                    </a:lnTo>
                    <a:lnTo>
                      <a:pt x="49517" y="649122"/>
                    </a:lnTo>
                    <a:lnTo>
                      <a:pt x="49517" y="650646"/>
                    </a:lnTo>
                    <a:lnTo>
                      <a:pt x="51803" y="650646"/>
                    </a:lnTo>
                    <a:lnTo>
                      <a:pt x="53327" y="652932"/>
                    </a:lnTo>
                    <a:lnTo>
                      <a:pt x="53327" y="655218"/>
                    </a:lnTo>
                    <a:lnTo>
                      <a:pt x="55613" y="655218"/>
                    </a:lnTo>
                    <a:lnTo>
                      <a:pt x="55613" y="659028"/>
                    </a:lnTo>
                    <a:lnTo>
                      <a:pt x="57137" y="659028"/>
                    </a:lnTo>
                    <a:lnTo>
                      <a:pt x="57137" y="649122"/>
                    </a:lnTo>
                    <a:lnTo>
                      <a:pt x="57137" y="646836"/>
                    </a:lnTo>
                    <a:lnTo>
                      <a:pt x="55613" y="646836"/>
                    </a:lnTo>
                    <a:lnTo>
                      <a:pt x="55613" y="645312"/>
                    </a:lnTo>
                    <a:lnTo>
                      <a:pt x="51803" y="645312"/>
                    </a:lnTo>
                    <a:lnTo>
                      <a:pt x="51803" y="643026"/>
                    </a:lnTo>
                    <a:lnTo>
                      <a:pt x="23609" y="643026"/>
                    </a:lnTo>
                    <a:lnTo>
                      <a:pt x="23609" y="690257"/>
                    </a:lnTo>
                    <a:lnTo>
                      <a:pt x="47231" y="690257"/>
                    </a:lnTo>
                    <a:lnTo>
                      <a:pt x="49517" y="688733"/>
                    </a:lnTo>
                    <a:lnTo>
                      <a:pt x="53327" y="688733"/>
                    </a:lnTo>
                    <a:lnTo>
                      <a:pt x="53327" y="686447"/>
                    </a:lnTo>
                    <a:lnTo>
                      <a:pt x="57137" y="686447"/>
                    </a:lnTo>
                    <a:lnTo>
                      <a:pt x="57137" y="684161"/>
                    </a:lnTo>
                    <a:lnTo>
                      <a:pt x="59423" y="682637"/>
                    </a:lnTo>
                    <a:lnTo>
                      <a:pt x="59423" y="680351"/>
                    </a:lnTo>
                    <a:lnTo>
                      <a:pt x="60947" y="680351"/>
                    </a:lnTo>
                    <a:lnTo>
                      <a:pt x="60947" y="676541"/>
                    </a:lnTo>
                    <a:lnTo>
                      <a:pt x="63233" y="674255"/>
                    </a:lnTo>
                    <a:lnTo>
                      <a:pt x="63233" y="656742"/>
                    </a:lnTo>
                    <a:close/>
                  </a:path>
                  <a:path w="1677035" h="710565">
                    <a:moveTo>
                      <a:pt x="106654" y="643026"/>
                    </a:moveTo>
                    <a:lnTo>
                      <a:pt x="73139" y="643026"/>
                    </a:lnTo>
                    <a:lnTo>
                      <a:pt x="73139" y="690257"/>
                    </a:lnTo>
                    <a:lnTo>
                      <a:pt x="106654" y="690257"/>
                    </a:lnTo>
                    <a:lnTo>
                      <a:pt x="106654" y="684161"/>
                    </a:lnTo>
                    <a:lnTo>
                      <a:pt x="79235" y="684161"/>
                    </a:lnTo>
                    <a:lnTo>
                      <a:pt x="79235" y="668921"/>
                    </a:lnTo>
                    <a:lnTo>
                      <a:pt x="104368" y="668921"/>
                    </a:lnTo>
                    <a:lnTo>
                      <a:pt x="104368" y="662838"/>
                    </a:lnTo>
                    <a:lnTo>
                      <a:pt x="79235" y="662838"/>
                    </a:lnTo>
                    <a:lnTo>
                      <a:pt x="79235" y="649122"/>
                    </a:lnTo>
                    <a:lnTo>
                      <a:pt x="106654" y="649122"/>
                    </a:lnTo>
                    <a:lnTo>
                      <a:pt x="106654" y="643026"/>
                    </a:lnTo>
                    <a:close/>
                  </a:path>
                  <a:path w="1677035" h="710565">
                    <a:moveTo>
                      <a:pt x="140182" y="617880"/>
                    </a:moveTo>
                    <a:lnTo>
                      <a:pt x="131800" y="604164"/>
                    </a:lnTo>
                    <a:lnTo>
                      <a:pt x="130276" y="604164"/>
                    </a:lnTo>
                    <a:lnTo>
                      <a:pt x="130276" y="601878"/>
                    </a:lnTo>
                    <a:lnTo>
                      <a:pt x="127990" y="599592"/>
                    </a:lnTo>
                    <a:lnTo>
                      <a:pt x="127990" y="598068"/>
                    </a:lnTo>
                    <a:lnTo>
                      <a:pt x="126466" y="598068"/>
                    </a:lnTo>
                    <a:lnTo>
                      <a:pt x="126466" y="595782"/>
                    </a:lnTo>
                    <a:lnTo>
                      <a:pt x="124180" y="595782"/>
                    </a:lnTo>
                    <a:lnTo>
                      <a:pt x="124180" y="594258"/>
                    </a:lnTo>
                    <a:lnTo>
                      <a:pt x="130276" y="594258"/>
                    </a:lnTo>
                    <a:lnTo>
                      <a:pt x="130276" y="591972"/>
                    </a:lnTo>
                    <a:lnTo>
                      <a:pt x="131800" y="591972"/>
                    </a:lnTo>
                    <a:lnTo>
                      <a:pt x="131800" y="589686"/>
                    </a:lnTo>
                    <a:lnTo>
                      <a:pt x="134086" y="589686"/>
                    </a:lnTo>
                    <a:lnTo>
                      <a:pt x="134086" y="588175"/>
                    </a:lnTo>
                    <a:lnTo>
                      <a:pt x="136372" y="585889"/>
                    </a:lnTo>
                    <a:lnTo>
                      <a:pt x="136372" y="578269"/>
                    </a:lnTo>
                    <a:lnTo>
                      <a:pt x="134086" y="578269"/>
                    </a:lnTo>
                    <a:lnTo>
                      <a:pt x="134086" y="574459"/>
                    </a:lnTo>
                    <a:lnTo>
                      <a:pt x="131800" y="574459"/>
                    </a:lnTo>
                    <a:lnTo>
                      <a:pt x="131800" y="572173"/>
                    </a:lnTo>
                    <a:lnTo>
                      <a:pt x="130276" y="572173"/>
                    </a:lnTo>
                    <a:lnTo>
                      <a:pt x="130276" y="580555"/>
                    </a:lnTo>
                    <a:lnTo>
                      <a:pt x="130276" y="584365"/>
                    </a:lnTo>
                    <a:lnTo>
                      <a:pt x="127990" y="584365"/>
                    </a:lnTo>
                    <a:lnTo>
                      <a:pt x="127990" y="588175"/>
                    </a:lnTo>
                    <a:lnTo>
                      <a:pt x="126466" y="588175"/>
                    </a:lnTo>
                    <a:lnTo>
                      <a:pt x="126466" y="589686"/>
                    </a:lnTo>
                    <a:lnTo>
                      <a:pt x="104368" y="589686"/>
                    </a:lnTo>
                    <a:lnTo>
                      <a:pt x="104368" y="574459"/>
                    </a:lnTo>
                    <a:lnTo>
                      <a:pt x="122656" y="574459"/>
                    </a:lnTo>
                    <a:lnTo>
                      <a:pt x="124180" y="575983"/>
                    </a:lnTo>
                    <a:lnTo>
                      <a:pt x="126466" y="575983"/>
                    </a:lnTo>
                    <a:lnTo>
                      <a:pt x="127990" y="578269"/>
                    </a:lnTo>
                    <a:lnTo>
                      <a:pt x="127990" y="580555"/>
                    </a:lnTo>
                    <a:lnTo>
                      <a:pt x="130276" y="580555"/>
                    </a:lnTo>
                    <a:lnTo>
                      <a:pt x="130276" y="572173"/>
                    </a:lnTo>
                    <a:lnTo>
                      <a:pt x="130276" y="570649"/>
                    </a:lnTo>
                    <a:lnTo>
                      <a:pt x="99034" y="570649"/>
                    </a:lnTo>
                    <a:lnTo>
                      <a:pt x="99034" y="617880"/>
                    </a:lnTo>
                    <a:lnTo>
                      <a:pt x="104368" y="617880"/>
                    </a:lnTo>
                    <a:lnTo>
                      <a:pt x="104368" y="595782"/>
                    </a:lnTo>
                    <a:lnTo>
                      <a:pt x="116560" y="595782"/>
                    </a:lnTo>
                    <a:lnTo>
                      <a:pt x="116560" y="598068"/>
                    </a:lnTo>
                    <a:lnTo>
                      <a:pt x="120370" y="598068"/>
                    </a:lnTo>
                    <a:lnTo>
                      <a:pt x="120370" y="599592"/>
                    </a:lnTo>
                    <a:lnTo>
                      <a:pt x="122656" y="599592"/>
                    </a:lnTo>
                    <a:lnTo>
                      <a:pt x="122656" y="604164"/>
                    </a:lnTo>
                    <a:lnTo>
                      <a:pt x="124180" y="604164"/>
                    </a:lnTo>
                    <a:lnTo>
                      <a:pt x="124180" y="605688"/>
                    </a:lnTo>
                    <a:lnTo>
                      <a:pt x="126466" y="605688"/>
                    </a:lnTo>
                    <a:lnTo>
                      <a:pt x="126466" y="607974"/>
                    </a:lnTo>
                    <a:lnTo>
                      <a:pt x="131800" y="617880"/>
                    </a:lnTo>
                    <a:lnTo>
                      <a:pt x="140182" y="617880"/>
                    </a:lnTo>
                    <a:close/>
                  </a:path>
                  <a:path w="1677035" h="710565">
                    <a:moveTo>
                      <a:pt x="169887" y="650646"/>
                    </a:moveTo>
                    <a:lnTo>
                      <a:pt x="167601" y="650646"/>
                    </a:lnTo>
                    <a:lnTo>
                      <a:pt x="167601" y="649122"/>
                    </a:lnTo>
                    <a:lnTo>
                      <a:pt x="167601" y="646836"/>
                    </a:lnTo>
                    <a:lnTo>
                      <a:pt x="165315" y="646836"/>
                    </a:lnTo>
                    <a:lnTo>
                      <a:pt x="165315" y="645312"/>
                    </a:lnTo>
                    <a:lnTo>
                      <a:pt x="163791" y="645312"/>
                    </a:lnTo>
                    <a:lnTo>
                      <a:pt x="163791" y="652932"/>
                    </a:lnTo>
                    <a:lnTo>
                      <a:pt x="163791" y="660552"/>
                    </a:lnTo>
                    <a:lnTo>
                      <a:pt x="161505" y="660552"/>
                    </a:lnTo>
                    <a:lnTo>
                      <a:pt x="161505" y="662838"/>
                    </a:lnTo>
                    <a:lnTo>
                      <a:pt x="159981" y="662838"/>
                    </a:lnTo>
                    <a:lnTo>
                      <a:pt x="159981" y="665111"/>
                    </a:lnTo>
                    <a:lnTo>
                      <a:pt x="140182" y="665111"/>
                    </a:lnTo>
                    <a:lnTo>
                      <a:pt x="140182" y="649122"/>
                    </a:lnTo>
                    <a:lnTo>
                      <a:pt x="159981" y="649122"/>
                    </a:lnTo>
                    <a:lnTo>
                      <a:pt x="159981" y="650646"/>
                    </a:lnTo>
                    <a:lnTo>
                      <a:pt x="161505" y="650646"/>
                    </a:lnTo>
                    <a:lnTo>
                      <a:pt x="161505" y="652932"/>
                    </a:lnTo>
                    <a:lnTo>
                      <a:pt x="163791" y="652932"/>
                    </a:lnTo>
                    <a:lnTo>
                      <a:pt x="163791" y="645312"/>
                    </a:lnTo>
                    <a:lnTo>
                      <a:pt x="161505" y="645312"/>
                    </a:lnTo>
                    <a:lnTo>
                      <a:pt x="161505" y="643026"/>
                    </a:lnTo>
                    <a:lnTo>
                      <a:pt x="134086" y="643026"/>
                    </a:lnTo>
                    <a:lnTo>
                      <a:pt x="134086" y="690257"/>
                    </a:lnTo>
                    <a:lnTo>
                      <a:pt x="140182" y="690257"/>
                    </a:lnTo>
                    <a:lnTo>
                      <a:pt x="140182" y="670445"/>
                    </a:lnTo>
                    <a:lnTo>
                      <a:pt x="161505" y="670445"/>
                    </a:lnTo>
                    <a:lnTo>
                      <a:pt x="161505" y="668921"/>
                    </a:lnTo>
                    <a:lnTo>
                      <a:pt x="165315" y="668921"/>
                    </a:lnTo>
                    <a:lnTo>
                      <a:pt x="165315" y="666635"/>
                    </a:lnTo>
                    <a:lnTo>
                      <a:pt x="167601" y="666635"/>
                    </a:lnTo>
                    <a:lnTo>
                      <a:pt x="167601" y="665111"/>
                    </a:lnTo>
                    <a:lnTo>
                      <a:pt x="167601" y="662838"/>
                    </a:lnTo>
                    <a:lnTo>
                      <a:pt x="169887" y="662838"/>
                    </a:lnTo>
                    <a:lnTo>
                      <a:pt x="169887" y="650646"/>
                    </a:lnTo>
                    <a:close/>
                  </a:path>
                  <a:path w="1677035" h="710565">
                    <a:moveTo>
                      <a:pt x="181317" y="611784"/>
                    </a:moveTo>
                    <a:lnTo>
                      <a:pt x="151612" y="611784"/>
                    </a:lnTo>
                    <a:lnTo>
                      <a:pt x="151612" y="595782"/>
                    </a:lnTo>
                    <a:lnTo>
                      <a:pt x="177507" y="595782"/>
                    </a:lnTo>
                    <a:lnTo>
                      <a:pt x="177507" y="589686"/>
                    </a:lnTo>
                    <a:lnTo>
                      <a:pt x="151612" y="589686"/>
                    </a:lnTo>
                    <a:lnTo>
                      <a:pt x="151612" y="574459"/>
                    </a:lnTo>
                    <a:lnTo>
                      <a:pt x="179031" y="574459"/>
                    </a:lnTo>
                    <a:lnTo>
                      <a:pt x="179031" y="570649"/>
                    </a:lnTo>
                    <a:lnTo>
                      <a:pt x="146278" y="570649"/>
                    </a:lnTo>
                    <a:lnTo>
                      <a:pt x="146278" y="617880"/>
                    </a:lnTo>
                    <a:lnTo>
                      <a:pt x="181317" y="617880"/>
                    </a:lnTo>
                    <a:lnTo>
                      <a:pt x="181317" y="611784"/>
                    </a:lnTo>
                    <a:close/>
                  </a:path>
                  <a:path w="1677035" h="710565">
                    <a:moveTo>
                      <a:pt x="218655" y="690257"/>
                    </a:moveTo>
                    <a:lnTo>
                      <a:pt x="211035" y="676541"/>
                    </a:lnTo>
                    <a:lnTo>
                      <a:pt x="211035" y="674255"/>
                    </a:lnTo>
                    <a:lnTo>
                      <a:pt x="208749" y="674255"/>
                    </a:lnTo>
                    <a:lnTo>
                      <a:pt x="208749" y="672731"/>
                    </a:lnTo>
                    <a:lnTo>
                      <a:pt x="207225" y="672731"/>
                    </a:lnTo>
                    <a:lnTo>
                      <a:pt x="207225" y="670445"/>
                    </a:lnTo>
                    <a:lnTo>
                      <a:pt x="204939" y="670445"/>
                    </a:lnTo>
                    <a:lnTo>
                      <a:pt x="204939" y="668921"/>
                    </a:lnTo>
                    <a:lnTo>
                      <a:pt x="207225" y="668921"/>
                    </a:lnTo>
                    <a:lnTo>
                      <a:pt x="207225" y="666635"/>
                    </a:lnTo>
                    <a:lnTo>
                      <a:pt x="211035" y="666635"/>
                    </a:lnTo>
                    <a:lnTo>
                      <a:pt x="211035" y="665111"/>
                    </a:lnTo>
                    <a:lnTo>
                      <a:pt x="212559" y="665111"/>
                    </a:lnTo>
                    <a:lnTo>
                      <a:pt x="212559" y="662838"/>
                    </a:lnTo>
                    <a:lnTo>
                      <a:pt x="214845" y="662838"/>
                    </a:lnTo>
                    <a:lnTo>
                      <a:pt x="214845" y="649122"/>
                    </a:lnTo>
                    <a:lnTo>
                      <a:pt x="212559" y="649122"/>
                    </a:lnTo>
                    <a:lnTo>
                      <a:pt x="212559" y="646836"/>
                    </a:lnTo>
                    <a:lnTo>
                      <a:pt x="211035" y="646836"/>
                    </a:lnTo>
                    <a:lnTo>
                      <a:pt x="211035" y="645312"/>
                    </a:lnTo>
                    <a:lnTo>
                      <a:pt x="208749" y="645312"/>
                    </a:lnTo>
                    <a:lnTo>
                      <a:pt x="208749" y="650646"/>
                    </a:lnTo>
                    <a:lnTo>
                      <a:pt x="208749" y="660552"/>
                    </a:lnTo>
                    <a:lnTo>
                      <a:pt x="207225" y="660552"/>
                    </a:lnTo>
                    <a:lnTo>
                      <a:pt x="207225" y="662838"/>
                    </a:lnTo>
                    <a:lnTo>
                      <a:pt x="183603" y="662838"/>
                    </a:lnTo>
                    <a:lnTo>
                      <a:pt x="183603" y="649122"/>
                    </a:lnTo>
                    <a:lnTo>
                      <a:pt x="207225" y="649122"/>
                    </a:lnTo>
                    <a:lnTo>
                      <a:pt x="207225" y="650646"/>
                    </a:lnTo>
                    <a:lnTo>
                      <a:pt x="208749" y="650646"/>
                    </a:lnTo>
                    <a:lnTo>
                      <a:pt x="208749" y="645312"/>
                    </a:lnTo>
                    <a:lnTo>
                      <a:pt x="207225" y="645312"/>
                    </a:lnTo>
                    <a:lnTo>
                      <a:pt x="207225" y="643026"/>
                    </a:lnTo>
                    <a:lnTo>
                      <a:pt x="177507" y="643026"/>
                    </a:lnTo>
                    <a:lnTo>
                      <a:pt x="177507" y="690257"/>
                    </a:lnTo>
                    <a:lnTo>
                      <a:pt x="183603" y="690257"/>
                    </a:lnTo>
                    <a:lnTo>
                      <a:pt x="183603" y="668921"/>
                    </a:lnTo>
                    <a:lnTo>
                      <a:pt x="195033" y="668921"/>
                    </a:lnTo>
                    <a:lnTo>
                      <a:pt x="195033" y="670445"/>
                    </a:lnTo>
                    <a:lnTo>
                      <a:pt x="198843" y="670445"/>
                    </a:lnTo>
                    <a:lnTo>
                      <a:pt x="198843" y="672731"/>
                    </a:lnTo>
                    <a:lnTo>
                      <a:pt x="201129" y="672731"/>
                    </a:lnTo>
                    <a:lnTo>
                      <a:pt x="201129" y="674255"/>
                    </a:lnTo>
                    <a:lnTo>
                      <a:pt x="202653" y="674255"/>
                    </a:lnTo>
                    <a:lnTo>
                      <a:pt x="202653" y="678827"/>
                    </a:lnTo>
                    <a:lnTo>
                      <a:pt x="204939" y="678827"/>
                    </a:lnTo>
                    <a:lnTo>
                      <a:pt x="204939" y="680351"/>
                    </a:lnTo>
                    <a:lnTo>
                      <a:pt x="211035" y="690257"/>
                    </a:lnTo>
                    <a:lnTo>
                      <a:pt x="218655" y="690257"/>
                    </a:lnTo>
                    <a:close/>
                  </a:path>
                  <a:path w="1677035" h="710565">
                    <a:moveTo>
                      <a:pt x="218655" y="611784"/>
                    </a:moveTo>
                    <a:lnTo>
                      <a:pt x="195033" y="611784"/>
                    </a:lnTo>
                    <a:lnTo>
                      <a:pt x="195033" y="570649"/>
                    </a:lnTo>
                    <a:lnTo>
                      <a:pt x="188937" y="570649"/>
                    </a:lnTo>
                    <a:lnTo>
                      <a:pt x="188937" y="617880"/>
                    </a:lnTo>
                    <a:lnTo>
                      <a:pt x="218655" y="617880"/>
                    </a:lnTo>
                    <a:lnTo>
                      <a:pt x="218655" y="611784"/>
                    </a:lnTo>
                    <a:close/>
                  </a:path>
                  <a:path w="1677035" h="710565">
                    <a:moveTo>
                      <a:pt x="259791" y="570649"/>
                    </a:moveTo>
                    <a:lnTo>
                      <a:pt x="226275" y="570649"/>
                    </a:lnTo>
                    <a:lnTo>
                      <a:pt x="226275" y="617880"/>
                    </a:lnTo>
                    <a:lnTo>
                      <a:pt x="259791" y="617880"/>
                    </a:lnTo>
                    <a:lnTo>
                      <a:pt x="259791" y="611784"/>
                    </a:lnTo>
                    <a:lnTo>
                      <a:pt x="232371" y="611784"/>
                    </a:lnTo>
                    <a:lnTo>
                      <a:pt x="232371" y="595782"/>
                    </a:lnTo>
                    <a:lnTo>
                      <a:pt x="258267" y="595782"/>
                    </a:lnTo>
                    <a:lnTo>
                      <a:pt x="258267" y="589686"/>
                    </a:lnTo>
                    <a:lnTo>
                      <a:pt x="232371" y="589686"/>
                    </a:lnTo>
                    <a:lnTo>
                      <a:pt x="232371" y="574459"/>
                    </a:lnTo>
                    <a:lnTo>
                      <a:pt x="259791" y="574459"/>
                    </a:lnTo>
                    <a:lnTo>
                      <a:pt x="259791" y="570649"/>
                    </a:lnTo>
                    <a:close/>
                  </a:path>
                  <a:path w="1677035" h="710565">
                    <a:moveTo>
                      <a:pt x="268173" y="656742"/>
                    </a:moveTo>
                    <a:lnTo>
                      <a:pt x="265887" y="656742"/>
                    </a:lnTo>
                    <a:lnTo>
                      <a:pt x="265887" y="652932"/>
                    </a:lnTo>
                    <a:lnTo>
                      <a:pt x="263601" y="652932"/>
                    </a:lnTo>
                    <a:lnTo>
                      <a:pt x="263601" y="650646"/>
                    </a:lnTo>
                    <a:lnTo>
                      <a:pt x="262077" y="649122"/>
                    </a:lnTo>
                    <a:lnTo>
                      <a:pt x="262077" y="659028"/>
                    </a:lnTo>
                    <a:lnTo>
                      <a:pt x="262077" y="672731"/>
                    </a:lnTo>
                    <a:lnTo>
                      <a:pt x="259791" y="674255"/>
                    </a:lnTo>
                    <a:lnTo>
                      <a:pt x="259791" y="678827"/>
                    </a:lnTo>
                    <a:lnTo>
                      <a:pt x="258267" y="678827"/>
                    </a:lnTo>
                    <a:lnTo>
                      <a:pt x="258267" y="680351"/>
                    </a:lnTo>
                    <a:lnTo>
                      <a:pt x="255981" y="680351"/>
                    </a:lnTo>
                    <a:lnTo>
                      <a:pt x="255981" y="682637"/>
                    </a:lnTo>
                    <a:lnTo>
                      <a:pt x="254457" y="682637"/>
                    </a:lnTo>
                    <a:lnTo>
                      <a:pt x="254457" y="684161"/>
                    </a:lnTo>
                    <a:lnTo>
                      <a:pt x="248361" y="684161"/>
                    </a:lnTo>
                    <a:lnTo>
                      <a:pt x="246075" y="686447"/>
                    </a:lnTo>
                    <a:lnTo>
                      <a:pt x="244551" y="686447"/>
                    </a:lnTo>
                    <a:lnTo>
                      <a:pt x="244551" y="684161"/>
                    </a:lnTo>
                    <a:lnTo>
                      <a:pt x="238455" y="684161"/>
                    </a:lnTo>
                    <a:lnTo>
                      <a:pt x="238455" y="682637"/>
                    </a:lnTo>
                    <a:lnTo>
                      <a:pt x="236169" y="682637"/>
                    </a:lnTo>
                    <a:lnTo>
                      <a:pt x="234645" y="680351"/>
                    </a:lnTo>
                    <a:lnTo>
                      <a:pt x="232371" y="678827"/>
                    </a:lnTo>
                    <a:lnTo>
                      <a:pt x="232371" y="676541"/>
                    </a:lnTo>
                    <a:lnTo>
                      <a:pt x="230847" y="676541"/>
                    </a:lnTo>
                    <a:lnTo>
                      <a:pt x="230847" y="656742"/>
                    </a:lnTo>
                    <a:lnTo>
                      <a:pt x="232371" y="656742"/>
                    </a:lnTo>
                    <a:lnTo>
                      <a:pt x="232371" y="652932"/>
                    </a:lnTo>
                    <a:lnTo>
                      <a:pt x="234645" y="652932"/>
                    </a:lnTo>
                    <a:lnTo>
                      <a:pt x="234645" y="650646"/>
                    </a:lnTo>
                    <a:lnTo>
                      <a:pt x="236169" y="650646"/>
                    </a:lnTo>
                    <a:lnTo>
                      <a:pt x="236169" y="649122"/>
                    </a:lnTo>
                    <a:lnTo>
                      <a:pt x="242265" y="649122"/>
                    </a:lnTo>
                    <a:lnTo>
                      <a:pt x="242265" y="646836"/>
                    </a:lnTo>
                    <a:lnTo>
                      <a:pt x="249885" y="646836"/>
                    </a:lnTo>
                    <a:lnTo>
                      <a:pt x="249885" y="649122"/>
                    </a:lnTo>
                    <a:lnTo>
                      <a:pt x="254457" y="649122"/>
                    </a:lnTo>
                    <a:lnTo>
                      <a:pt x="254457" y="650646"/>
                    </a:lnTo>
                    <a:lnTo>
                      <a:pt x="255981" y="650646"/>
                    </a:lnTo>
                    <a:lnTo>
                      <a:pt x="255981" y="652932"/>
                    </a:lnTo>
                    <a:lnTo>
                      <a:pt x="258267" y="652932"/>
                    </a:lnTo>
                    <a:lnTo>
                      <a:pt x="258267" y="655218"/>
                    </a:lnTo>
                    <a:lnTo>
                      <a:pt x="259791" y="655218"/>
                    </a:lnTo>
                    <a:lnTo>
                      <a:pt x="259791" y="659028"/>
                    </a:lnTo>
                    <a:lnTo>
                      <a:pt x="262077" y="659028"/>
                    </a:lnTo>
                    <a:lnTo>
                      <a:pt x="262077" y="649122"/>
                    </a:lnTo>
                    <a:lnTo>
                      <a:pt x="262077" y="646836"/>
                    </a:lnTo>
                    <a:lnTo>
                      <a:pt x="258267" y="646836"/>
                    </a:lnTo>
                    <a:lnTo>
                      <a:pt x="258267" y="645312"/>
                    </a:lnTo>
                    <a:lnTo>
                      <a:pt x="255981" y="645312"/>
                    </a:lnTo>
                    <a:lnTo>
                      <a:pt x="255981" y="643026"/>
                    </a:lnTo>
                    <a:lnTo>
                      <a:pt x="236169" y="643026"/>
                    </a:lnTo>
                    <a:lnTo>
                      <a:pt x="236169" y="645312"/>
                    </a:lnTo>
                    <a:lnTo>
                      <a:pt x="232371" y="645312"/>
                    </a:lnTo>
                    <a:lnTo>
                      <a:pt x="232371" y="646836"/>
                    </a:lnTo>
                    <a:lnTo>
                      <a:pt x="230847" y="646836"/>
                    </a:lnTo>
                    <a:lnTo>
                      <a:pt x="230847" y="649122"/>
                    </a:lnTo>
                    <a:lnTo>
                      <a:pt x="228561" y="649122"/>
                    </a:lnTo>
                    <a:lnTo>
                      <a:pt x="228561" y="650646"/>
                    </a:lnTo>
                    <a:lnTo>
                      <a:pt x="226275" y="650646"/>
                    </a:lnTo>
                    <a:lnTo>
                      <a:pt x="226275" y="655218"/>
                    </a:lnTo>
                    <a:lnTo>
                      <a:pt x="224751" y="655218"/>
                    </a:lnTo>
                    <a:lnTo>
                      <a:pt x="224751" y="662838"/>
                    </a:lnTo>
                    <a:lnTo>
                      <a:pt x="222465" y="662838"/>
                    </a:lnTo>
                    <a:lnTo>
                      <a:pt x="222465" y="670445"/>
                    </a:lnTo>
                    <a:lnTo>
                      <a:pt x="224751" y="670445"/>
                    </a:lnTo>
                    <a:lnTo>
                      <a:pt x="224751" y="678827"/>
                    </a:lnTo>
                    <a:lnTo>
                      <a:pt x="226275" y="678827"/>
                    </a:lnTo>
                    <a:lnTo>
                      <a:pt x="226275" y="680351"/>
                    </a:lnTo>
                    <a:lnTo>
                      <a:pt x="228561" y="682637"/>
                    </a:lnTo>
                    <a:lnTo>
                      <a:pt x="228561" y="684161"/>
                    </a:lnTo>
                    <a:lnTo>
                      <a:pt x="230847" y="684161"/>
                    </a:lnTo>
                    <a:lnTo>
                      <a:pt x="230847" y="686447"/>
                    </a:lnTo>
                    <a:lnTo>
                      <a:pt x="234645" y="686447"/>
                    </a:lnTo>
                    <a:lnTo>
                      <a:pt x="234645" y="688733"/>
                    </a:lnTo>
                    <a:lnTo>
                      <a:pt x="236169" y="688733"/>
                    </a:lnTo>
                    <a:lnTo>
                      <a:pt x="238455" y="690257"/>
                    </a:lnTo>
                    <a:lnTo>
                      <a:pt x="254457" y="690257"/>
                    </a:lnTo>
                    <a:lnTo>
                      <a:pt x="254457" y="688733"/>
                    </a:lnTo>
                    <a:lnTo>
                      <a:pt x="258267" y="688733"/>
                    </a:lnTo>
                    <a:lnTo>
                      <a:pt x="258267" y="686447"/>
                    </a:lnTo>
                    <a:lnTo>
                      <a:pt x="259791" y="686447"/>
                    </a:lnTo>
                    <a:lnTo>
                      <a:pt x="259791" y="684161"/>
                    </a:lnTo>
                    <a:lnTo>
                      <a:pt x="262077" y="684161"/>
                    </a:lnTo>
                    <a:lnTo>
                      <a:pt x="262077" y="682637"/>
                    </a:lnTo>
                    <a:lnTo>
                      <a:pt x="263601" y="682637"/>
                    </a:lnTo>
                    <a:lnTo>
                      <a:pt x="263601" y="680351"/>
                    </a:lnTo>
                    <a:lnTo>
                      <a:pt x="265887" y="680351"/>
                    </a:lnTo>
                    <a:lnTo>
                      <a:pt x="265887" y="676541"/>
                    </a:lnTo>
                    <a:lnTo>
                      <a:pt x="268173" y="674255"/>
                    </a:lnTo>
                    <a:lnTo>
                      <a:pt x="268173" y="656742"/>
                    </a:lnTo>
                    <a:close/>
                  </a:path>
                  <a:path w="1677035" h="710565">
                    <a:moveTo>
                      <a:pt x="307035" y="570649"/>
                    </a:moveTo>
                    <a:lnTo>
                      <a:pt x="301701" y="570649"/>
                    </a:lnTo>
                    <a:lnTo>
                      <a:pt x="289509" y="604164"/>
                    </a:lnTo>
                    <a:lnTo>
                      <a:pt x="287223" y="604164"/>
                    </a:lnTo>
                    <a:lnTo>
                      <a:pt x="287223" y="609498"/>
                    </a:lnTo>
                    <a:lnTo>
                      <a:pt x="285699" y="609498"/>
                    </a:lnTo>
                    <a:lnTo>
                      <a:pt x="285699" y="605688"/>
                    </a:lnTo>
                    <a:lnTo>
                      <a:pt x="283413" y="605688"/>
                    </a:lnTo>
                    <a:lnTo>
                      <a:pt x="283413" y="604164"/>
                    </a:lnTo>
                    <a:lnTo>
                      <a:pt x="271983" y="570649"/>
                    </a:lnTo>
                    <a:lnTo>
                      <a:pt x="263601" y="570649"/>
                    </a:lnTo>
                    <a:lnTo>
                      <a:pt x="283413" y="617880"/>
                    </a:lnTo>
                    <a:lnTo>
                      <a:pt x="289509" y="617880"/>
                    </a:lnTo>
                    <a:lnTo>
                      <a:pt x="291769" y="611784"/>
                    </a:lnTo>
                    <a:lnTo>
                      <a:pt x="307035" y="570649"/>
                    </a:lnTo>
                    <a:close/>
                  </a:path>
                  <a:path w="1677035" h="710565">
                    <a:moveTo>
                      <a:pt x="309321" y="643026"/>
                    </a:moveTo>
                    <a:lnTo>
                      <a:pt x="271983" y="643026"/>
                    </a:lnTo>
                    <a:lnTo>
                      <a:pt x="271983" y="649122"/>
                    </a:lnTo>
                    <a:lnTo>
                      <a:pt x="287223" y="649122"/>
                    </a:lnTo>
                    <a:lnTo>
                      <a:pt x="287223" y="690257"/>
                    </a:lnTo>
                    <a:lnTo>
                      <a:pt x="293319" y="690257"/>
                    </a:lnTo>
                    <a:lnTo>
                      <a:pt x="293319" y="649122"/>
                    </a:lnTo>
                    <a:lnTo>
                      <a:pt x="309321" y="649122"/>
                    </a:lnTo>
                    <a:lnTo>
                      <a:pt x="309321" y="643026"/>
                    </a:lnTo>
                    <a:close/>
                  </a:path>
                  <a:path w="1677035" h="710565">
                    <a:moveTo>
                      <a:pt x="346646" y="617880"/>
                    </a:moveTo>
                    <a:lnTo>
                      <a:pt x="340702" y="601878"/>
                    </a:lnTo>
                    <a:lnTo>
                      <a:pt x="339293" y="598068"/>
                    </a:lnTo>
                    <a:lnTo>
                      <a:pt x="332930" y="580936"/>
                    </a:lnTo>
                    <a:lnTo>
                      <a:pt x="332930" y="598068"/>
                    </a:lnTo>
                    <a:lnTo>
                      <a:pt x="316928" y="598068"/>
                    </a:lnTo>
                    <a:lnTo>
                      <a:pt x="323024" y="584365"/>
                    </a:lnTo>
                    <a:lnTo>
                      <a:pt x="323024" y="578269"/>
                    </a:lnTo>
                    <a:lnTo>
                      <a:pt x="325310" y="575983"/>
                    </a:lnTo>
                    <a:lnTo>
                      <a:pt x="325310" y="578269"/>
                    </a:lnTo>
                    <a:lnTo>
                      <a:pt x="326834" y="578269"/>
                    </a:lnTo>
                    <a:lnTo>
                      <a:pt x="326834" y="584365"/>
                    </a:lnTo>
                    <a:lnTo>
                      <a:pt x="332930" y="598068"/>
                    </a:lnTo>
                    <a:lnTo>
                      <a:pt x="332930" y="580936"/>
                    </a:lnTo>
                    <a:lnTo>
                      <a:pt x="330530" y="574459"/>
                    </a:lnTo>
                    <a:lnTo>
                      <a:pt x="329120" y="570649"/>
                    </a:lnTo>
                    <a:lnTo>
                      <a:pt x="320738" y="570649"/>
                    </a:lnTo>
                    <a:lnTo>
                      <a:pt x="303225" y="617880"/>
                    </a:lnTo>
                    <a:lnTo>
                      <a:pt x="309321" y="617880"/>
                    </a:lnTo>
                    <a:lnTo>
                      <a:pt x="315404" y="601878"/>
                    </a:lnTo>
                    <a:lnTo>
                      <a:pt x="334454" y="601878"/>
                    </a:lnTo>
                    <a:lnTo>
                      <a:pt x="340550" y="617880"/>
                    </a:lnTo>
                    <a:lnTo>
                      <a:pt x="346646" y="617880"/>
                    </a:lnTo>
                    <a:close/>
                  </a:path>
                  <a:path w="1677035" h="710565">
                    <a:moveTo>
                      <a:pt x="352742" y="684161"/>
                    </a:moveTo>
                    <a:lnTo>
                      <a:pt x="323024" y="684161"/>
                    </a:lnTo>
                    <a:lnTo>
                      <a:pt x="323024" y="668921"/>
                    </a:lnTo>
                    <a:lnTo>
                      <a:pt x="348932" y="668921"/>
                    </a:lnTo>
                    <a:lnTo>
                      <a:pt x="348932" y="662838"/>
                    </a:lnTo>
                    <a:lnTo>
                      <a:pt x="323024" y="662838"/>
                    </a:lnTo>
                    <a:lnTo>
                      <a:pt x="323024" y="649122"/>
                    </a:lnTo>
                    <a:lnTo>
                      <a:pt x="350456" y="649122"/>
                    </a:lnTo>
                    <a:lnTo>
                      <a:pt x="350456" y="643026"/>
                    </a:lnTo>
                    <a:lnTo>
                      <a:pt x="316928" y="643026"/>
                    </a:lnTo>
                    <a:lnTo>
                      <a:pt x="316928" y="690257"/>
                    </a:lnTo>
                    <a:lnTo>
                      <a:pt x="352742" y="690257"/>
                    </a:lnTo>
                    <a:lnTo>
                      <a:pt x="352742" y="684161"/>
                    </a:lnTo>
                    <a:close/>
                  </a:path>
                  <a:path w="1677035" h="710565">
                    <a:moveTo>
                      <a:pt x="391591" y="588175"/>
                    </a:moveTo>
                    <a:lnTo>
                      <a:pt x="390067" y="588175"/>
                    </a:lnTo>
                    <a:lnTo>
                      <a:pt x="390067" y="580555"/>
                    </a:lnTo>
                    <a:lnTo>
                      <a:pt x="387781" y="580555"/>
                    </a:lnTo>
                    <a:lnTo>
                      <a:pt x="387781" y="578269"/>
                    </a:lnTo>
                    <a:lnTo>
                      <a:pt x="386270" y="578269"/>
                    </a:lnTo>
                    <a:lnTo>
                      <a:pt x="386270" y="574459"/>
                    </a:lnTo>
                    <a:lnTo>
                      <a:pt x="383984" y="574459"/>
                    </a:lnTo>
                    <a:lnTo>
                      <a:pt x="383984" y="582079"/>
                    </a:lnTo>
                    <a:lnTo>
                      <a:pt x="383984" y="604164"/>
                    </a:lnTo>
                    <a:lnTo>
                      <a:pt x="381698" y="604164"/>
                    </a:lnTo>
                    <a:lnTo>
                      <a:pt x="381698" y="605688"/>
                    </a:lnTo>
                    <a:lnTo>
                      <a:pt x="380174" y="607974"/>
                    </a:lnTo>
                    <a:lnTo>
                      <a:pt x="377888" y="607974"/>
                    </a:lnTo>
                    <a:lnTo>
                      <a:pt x="377888" y="609498"/>
                    </a:lnTo>
                    <a:lnTo>
                      <a:pt x="374078" y="609498"/>
                    </a:lnTo>
                    <a:lnTo>
                      <a:pt x="374078" y="611784"/>
                    </a:lnTo>
                    <a:lnTo>
                      <a:pt x="358076" y="611784"/>
                    </a:lnTo>
                    <a:lnTo>
                      <a:pt x="358076" y="574459"/>
                    </a:lnTo>
                    <a:lnTo>
                      <a:pt x="367982" y="574459"/>
                    </a:lnTo>
                    <a:lnTo>
                      <a:pt x="370268" y="575983"/>
                    </a:lnTo>
                    <a:lnTo>
                      <a:pt x="377888" y="575983"/>
                    </a:lnTo>
                    <a:lnTo>
                      <a:pt x="377888" y="578269"/>
                    </a:lnTo>
                    <a:lnTo>
                      <a:pt x="380174" y="578269"/>
                    </a:lnTo>
                    <a:lnTo>
                      <a:pt x="380174" y="580555"/>
                    </a:lnTo>
                    <a:lnTo>
                      <a:pt x="381698" y="580555"/>
                    </a:lnTo>
                    <a:lnTo>
                      <a:pt x="381698" y="582079"/>
                    </a:lnTo>
                    <a:lnTo>
                      <a:pt x="383984" y="582079"/>
                    </a:lnTo>
                    <a:lnTo>
                      <a:pt x="383984" y="574459"/>
                    </a:lnTo>
                    <a:lnTo>
                      <a:pt x="381698" y="572173"/>
                    </a:lnTo>
                    <a:lnTo>
                      <a:pt x="380174" y="572173"/>
                    </a:lnTo>
                    <a:lnTo>
                      <a:pt x="380174" y="570649"/>
                    </a:lnTo>
                    <a:lnTo>
                      <a:pt x="352742" y="570649"/>
                    </a:lnTo>
                    <a:lnTo>
                      <a:pt x="352742" y="617880"/>
                    </a:lnTo>
                    <a:lnTo>
                      <a:pt x="372554" y="617880"/>
                    </a:lnTo>
                    <a:lnTo>
                      <a:pt x="372554" y="615594"/>
                    </a:lnTo>
                    <a:lnTo>
                      <a:pt x="380174" y="615594"/>
                    </a:lnTo>
                    <a:lnTo>
                      <a:pt x="380174" y="613308"/>
                    </a:lnTo>
                    <a:lnTo>
                      <a:pt x="383984" y="613308"/>
                    </a:lnTo>
                    <a:lnTo>
                      <a:pt x="383984" y="611784"/>
                    </a:lnTo>
                    <a:lnTo>
                      <a:pt x="386270" y="611784"/>
                    </a:lnTo>
                    <a:lnTo>
                      <a:pt x="386270" y="609498"/>
                    </a:lnTo>
                    <a:lnTo>
                      <a:pt x="387781" y="609498"/>
                    </a:lnTo>
                    <a:lnTo>
                      <a:pt x="387781" y="605688"/>
                    </a:lnTo>
                    <a:lnTo>
                      <a:pt x="390067" y="605688"/>
                    </a:lnTo>
                    <a:lnTo>
                      <a:pt x="390067" y="598068"/>
                    </a:lnTo>
                    <a:lnTo>
                      <a:pt x="391591" y="598068"/>
                    </a:lnTo>
                    <a:lnTo>
                      <a:pt x="391591" y="588175"/>
                    </a:lnTo>
                    <a:close/>
                  </a:path>
                  <a:path w="1677035" h="710565">
                    <a:moveTo>
                      <a:pt x="399961" y="655218"/>
                    </a:moveTo>
                    <a:lnTo>
                      <a:pt x="397687" y="655218"/>
                    </a:lnTo>
                    <a:lnTo>
                      <a:pt x="397687" y="650646"/>
                    </a:lnTo>
                    <a:lnTo>
                      <a:pt x="396163" y="650646"/>
                    </a:lnTo>
                    <a:lnTo>
                      <a:pt x="396163" y="649122"/>
                    </a:lnTo>
                    <a:lnTo>
                      <a:pt x="393877" y="646836"/>
                    </a:lnTo>
                    <a:lnTo>
                      <a:pt x="391591" y="645312"/>
                    </a:lnTo>
                    <a:lnTo>
                      <a:pt x="390067" y="645312"/>
                    </a:lnTo>
                    <a:lnTo>
                      <a:pt x="390067" y="643026"/>
                    </a:lnTo>
                    <a:lnTo>
                      <a:pt x="370268" y="643026"/>
                    </a:lnTo>
                    <a:lnTo>
                      <a:pt x="370268" y="645312"/>
                    </a:lnTo>
                    <a:lnTo>
                      <a:pt x="367982" y="645312"/>
                    </a:lnTo>
                    <a:lnTo>
                      <a:pt x="366458" y="646836"/>
                    </a:lnTo>
                    <a:lnTo>
                      <a:pt x="364172" y="646836"/>
                    </a:lnTo>
                    <a:lnTo>
                      <a:pt x="364172" y="649122"/>
                    </a:lnTo>
                    <a:lnTo>
                      <a:pt x="362648" y="650646"/>
                    </a:lnTo>
                    <a:lnTo>
                      <a:pt x="362648" y="652932"/>
                    </a:lnTo>
                    <a:lnTo>
                      <a:pt x="360362" y="652932"/>
                    </a:lnTo>
                    <a:lnTo>
                      <a:pt x="360362" y="656742"/>
                    </a:lnTo>
                    <a:lnTo>
                      <a:pt x="358076" y="659028"/>
                    </a:lnTo>
                    <a:lnTo>
                      <a:pt x="358076" y="674255"/>
                    </a:lnTo>
                    <a:lnTo>
                      <a:pt x="360362" y="674255"/>
                    </a:lnTo>
                    <a:lnTo>
                      <a:pt x="360362" y="680351"/>
                    </a:lnTo>
                    <a:lnTo>
                      <a:pt x="362648" y="680351"/>
                    </a:lnTo>
                    <a:lnTo>
                      <a:pt x="362648" y="682637"/>
                    </a:lnTo>
                    <a:lnTo>
                      <a:pt x="364172" y="682637"/>
                    </a:lnTo>
                    <a:lnTo>
                      <a:pt x="364172" y="684161"/>
                    </a:lnTo>
                    <a:lnTo>
                      <a:pt x="366458" y="686447"/>
                    </a:lnTo>
                    <a:lnTo>
                      <a:pt x="367982" y="686447"/>
                    </a:lnTo>
                    <a:lnTo>
                      <a:pt x="367982" y="688733"/>
                    </a:lnTo>
                    <a:lnTo>
                      <a:pt x="372554" y="688733"/>
                    </a:lnTo>
                    <a:lnTo>
                      <a:pt x="372554" y="690257"/>
                    </a:lnTo>
                    <a:lnTo>
                      <a:pt x="387781" y="690257"/>
                    </a:lnTo>
                    <a:lnTo>
                      <a:pt x="387781" y="688733"/>
                    </a:lnTo>
                    <a:lnTo>
                      <a:pt x="391591" y="688733"/>
                    </a:lnTo>
                    <a:lnTo>
                      <a:pt x="391591" y="686447"/>
                    </a:lnTo>
                    <a:lnTo>
                      <a:pt x="393877" y="686447"/>
                    </a:lnTo>
                    <a:lnTo>
                      <a:pt x="393877" y="684161"/>
                    </a:lnTo>
                    <a:lnTo>
                      <a:pt x="396163" y="684161"/>
                    </a:lnTo>
                    <a:lnTo>
                      <a:pt x="396163" y="682637"/>
                    </a:lnTo>
                    <a:lnTo>
                      <a:pt x="397687" y="682637"/>
                    </a:lnTo>
                    <a:lnTo>
                      <a:pt x="397687" y="678827"/>
                    </a:lnTo>
                    <a:lnTo>
                      <a:pt x="399961" y="678827"/>
                    </a:lnTo>
                    <a:lnTo>
                      <a:pt x="399961" y="674255"/>
                    </a:lnTo>
                    <a:lnTo>
                      <a:pt x="393877" y="672731"/>
                    </a:lnTo>
                    <a:lnTo>
                      <a:pt x="393877" y="676541"/>
                    </a:lnTo>
                    <a:lnTo>
                      <a:pt x="391591" y="676541"/>
                    </a:lnTo>
                    <a:lnTo>
                      <a:pt x="391591" y="680351"/>
                    </a:lnTo>
                    <a:lnTo>
                      <a:pt x="390067" y="680351"/>
                    </a:lnTo>
                    <a:lnTo>
                      <a:pt x="390067" y="682637"/>
                    </a:lnTo>
                    <a:lnTo>
                      <a:pt x="387781" y="682637"/>
                    </a:lnTo>
                    <a:lnTo>
                      <a:pt x="387781" y="684161"/>
                    </a:lnTo>
                    <a:lnTo>
                      <a:pt x="381698" y="684161"/>
                    </a:lnTo>
                    <a:lnTo>
                      <a:pt x="381698" y="686447"/>
                    </a:lnTo>
                    <a:lnTo>
                      <a:pt x="377888" y="686447"/>
                    </a:lnTo>
                    <a:lnTo>
                      <a:pt x="377888" y="684161"/>
                    </a:lnTo>
                    <a:lnTo>
                      <a:pt x="372554" y="684161"/>
                    </a:lnTo>
                    <a:lnTo>
                      <a:pt x="372554" y="682637"/>
                    </a:lnTo>
                    <a:lnTo>
                      <a:pt x="370268" y="682637"/>
                    </a:lnTo>
                    <a:lnTo>
                      <a:pt x="370268" y="680351"/>
                    </a:lnTo>
                    <a:lnTo>
                      <a:pt x="367982" y="680351"/>
                    </a:lnTo>
                    <a:lnTo>
                      <a:pt x="367982" y="678827"/>
                    </a:lnTo>
                    <a:lnTo>
                      <a:pt x="366458" y="678827"/>
                    </a:lnTo>
                    <a:lnTo>
                      <a:pt x="366458" y="672731"/>
                    </a:lnTo>
                    <a:lnTo>
                      <a:pt x="364172" y="672731"/>
                    </a:lnTo>
                    <a:lnTo>
                      <a:pt x="364172" y="660552"/>
                    </a:lnTo>
                    <a:lnTo>
                      <a:pt x="366458" y="660552"/>
                    </a:lnTo>
                    <a:lnTo>
                      <a:pt x="366458" y="655218"/>
                    </a:lnTo>
                    <a:lnTo>
                      <a:pt x="367982" y="655218"/>
                    </a:lnTo>
                    <a:lnTo>
                      <a:pt x="367982" y="652932"/>
                    </a:lnTo>
                    <a:lnTo>
                      <a:pt x="370268" y="650646"/>
                    </a:lnTo>
                    <a:lnTo>
                      <a:pt x="372554" y="650646"/>
                    </a:lnTo>
                    <a:lnTo>
                      <a:pt x="372554" y="649122"/>
                    </a:lnTo>
                    <a:lnTo>
                      <a:pt x="376364" y="649122"/>
                    </a:lnTo>
                    <a:lnTo>
                      <a:pt x="376364" y="646836"/>
                    </a:lnTo>
                    <a:lnTo>
                      <a:pt x="383984" y="646836"/>
                    </a:lnTo>
                    <a:lnTo>
                      <a:pt x="383984" y="649122"/>
                    </a:lnTo>
                    <a:lnTo>
                      <a:pt x="387781" y="649122"/>
                    </a:lnTo>
                    <a:lnTo>
                      <a:pt x="387781" y="650646"/>
                    </a:lnTo>
                    <a:lnTo>
                      <a:pt x="390067" y="650646"/>
                    </a:lnTo>
                    <a:lnTo>
                      <a:pt x="390067" y="652932"/>
                    </a:lnTo>
                    <a:lnTo>
                      <a:pt x="391591" y="652932"/>
                    </a:lnTo>
                    <a:lnTo>
                      <a:pt x="391591" y="656742"/>
                    </a:lnTo>
                    <a:lnTo>
                      <a:pt x="393877" y="656742"/>
                    </a:lnTo>
                    <a:lnTo>
                      <a:pt x="399961" y="655218"/>
                    </a:lnTo>
                    <a:close/>
                  </a:path>
                  <a:path w="1677035" h="710565">
                    <a:moveTo>
                      <a:pt x="411403" y="78473"/>
                    </a:moveTo>
                    <a:lnTo>
                      <a:pt x="403783" y="78473"/>
                    </a:lnTo>
                    <a:lnTo>
                      <a:pt x="403783" y="132029"/>
                    </a:lnTo>
                    <a:lnTo>
                      <a:pt x="278079" y="132029"/>
                    </a:lnTo>
                    <a:lnTo>
                      <a:pt x="278079" y="138379"/>
                    </a:lnTo>
                    <a:lnTo>
                      <a:pt x="278079" y="142189"/>
                    </a:lnTo>
                    <a:lnTo>
                      <a:pt x="403783" y="142189"/>
                    </a:lnTo>
                    <a:lnTo>
                      <a:pt x="403783" y="192760"/>
                    </a:lnTo>
                    <a:lnTo>
                      <a:pt x="407593" y="192760"/>
                    </a:lnTo>
                    <a:lnTo>
                      <a:pt x="411403" y="192760"/>
                    </a:lnTo>
                    <a:lnTo>
                      <a:pt x="411403" y="78473"/>
                    </a:lnTo>
                    <a:close/>
                  </a:path>
                  <a:path w="1677035" h="710565">
                    <a:moveTo>
                      <a:pt x="423595" y="23622"/>
                    </a:moveTo>
                    <a:lnTo>
                      <a:pt x="421309" y="23622"/>
                    </a:lnTo>
                    <a:lnTo>
                      <a:pt x="421309" y="21336"/>
                    </a:lnTo>
                    <a:lnTo>
                      <a:pt x="419773" y="21336"/>
                    </a:lnTo>
                    <a:lnTo>
                      <a:pt x="419773" y="19812"/>
                    </a:lnTo>
                    <a:lnTo>
                      <a:pt x="417499" y="19812"/>
                    </a:lnTo>
                    <a:lnTo>
                      <a:pt x="417499" y="17526"/>
                    </a:lnTo>
                    <a:lnTo>
                      <a:pt x="401916" y="17526"/>
                    </a:lnTo>
                    <a:lnTo>
                      <a:pt x="401485" y="19812"/>
                    </a:lnTo>
                    <a:lnTo>
                      <a:pt x="401485" y="17526"/>
                    </a:lnTo>
                    <a:lnTo>
                      <a:pt x="401916" y="17526"/>
                    </a:lnTo>
                    <a:lnTo>
                      <a:pt x="403783" y="7620"/>
                    </a:lnTo>
                    <a:lnTo>
                      <a:pt x="421309" y="7620"/>
                    </a:lnTo>
                    <a:lnTo>
                      <a:pt x="421309" y="1524"/>
                    </a:lnTo>
                    <a:lnTo>
                      <a:pt x="397687" y="1524"/>
                    </a:lnTo>
                    <a:lnTo>
                      <a:pt x="393877" y="25146"/>
                    </a:lnTo>
                    <a:lnTo>
                      <a:pt x="401485" y="25146"/>
                    </a:lnTo>
                    <a:lnTo>
                      <a:pt x="401485" y="23622"/>
                    </a:lnTo>
                    <a:lnTo>
                      <a:pt x="403783" y="23622"/>
                    </a:lnTo>
                    <a:lnTo>
                      <a:pt x="403783" y="21336"/>
                    </a:lnTo>
                    <a:lnTo>
                      <a:pt x="411403" y="21336"/>
                    </a:lnTo>
                    <a:lnTo>
                      <a:pt x="411403" y="23622"/>
                    </a:lnTo>
                    <a:lnTo>
                      <a:pt x="415213" y="23622"/>
                    </a:lnTo>
                    <a:lnTo>
                      <a:pt x="415213" y="25146"/>
                    </a:lnTo>
                    <a:lnTo>
                      <a:pt x="417499" y="25146"/>
                    </a:lnTo>
                    <a:lnTo>
                      <a:pt x="417499" y="38862"/>
                    </a:lnTo>
                    <a:lnTo>
                      <a:pt x="415213" y="38862"/>
                    </a:lnTo>
                    <a:lnTo>
                      <a:pt x="415213" y="41148"/>
                    </a:lnTo>
                    <a:lnTo>
                      <a:pt x="413689" y="41148"/>
                    </a:lnTo>
                    <a:lnTo>
                      <a:pt x="413689" y="43434"/>
                    </a:lnTo>
                    <a:lnTo>
                      <a:pt x="403783" y="43434"/>
                    </a:lnTo>
                    <a:lnTo>
                      <a:pt x="403783" y="41148"/>
                    </a:lnTo>
                    <a:lnTo>
                      <a:pt x="401485" y="41148"/>
                    </a:lnTo>
                    <a:lnTo>
                      <a:pt x="401485" y="38862"/>
                    </a:lnTo>
                    <a:lnTo>
                      <a:pt x="399961" y="38862"/>
                    </a:lnTo>
                    <a:lnTo>
                      <a:pt x="399961" y="35052"/>
                    </a:lnTo>
                    <a:lnTo>
                      <a:pt x="393877" y="35052"/>
                    </a:lnTo>
                    <a:lnTo>
                      <a:pt x="393877" y="41148"/>
                    </a:lnTo>
                    <a:lnTo>
                      <a:pt x="396163" y="41148"/>
                    </a:lnTo>
                    <a:lnTo>
                      <a:pt x="396163" y="43434"/>
                    </a:lnTo>
                    <a:lnTo>
                      <a:pt x="397687" y="44958"/>
                    </a:lnTo>
                    <a:lnTo>
                      <a:pt x="399961" y="44958"/>
                    </a:lnTo>
                    <a:lnTo>
                      <a:pt x="399961" y="47244"/>
                    </a:lnTo>
                    <a:lnTo>
                      <a:pt x="403783" y="47244"/>
                    </a:lnTo>
                    <a:lnTo>
                      <a:pt x="403783" y="48768"/>
                    </a:lnTo>
                    <a:lnTo>
                      <a:pt x="413689" y="48768"/>
                    </a:lnTo>
                    <a:lnTo>
                      <a:pt x="413689" y="47244"/>
                    </a:lnTo>
                    <a:lnTo>
                      <a:pt x="417499" y="47244"/>
                    </a:lnTo>
                    <a:lnTo>
                      <a:pt x="417499" y="44958"/>
                    </a:lnTo>
                    <a:lnTo>
                      <a:pt x="419773" y="44958"/>
                    </a:lnTo>
                    <a:lnTo>
                      <a:pt x="419773" y="43434"/>
                    </a:lnTo>
                    <a:lnTo>
                      <a:pt x="421309" y="43434"/>
                    </a:lnTo>
                    <a:lnTo>
                      <a:pt x="421309" y="41148"/>
                    </a:lnTo>
                    <a:lnTo>
                      <a:pt x="423595" y="41148"/>
                    </a:lnTo>
                    <a:lnTo>
                      <a:pt x="423595" y="23622"/>
                    </a:lnTo>
                    <a:close/>
                  </a:path>
                  <a:path w="1677035" h="710565">
                    <a:moveTo>
                      <a:pt x="443407" y="585889"/>
                    </a:moveTo>
                    <a:lnTo>
                      <a:pt x="441121" y="585889"/>
                    </a:lnTo>
                    <a:lnTo>
                      <a:pt x="441121" y="580555"/>
                    </a:lnTo>
                    <a:lnTo>
                      <a:pt x="438835" y="580555"/>
                    </a:lnTo>
                    <a:lnTo>
                      <a:pt x="438835" y="578269"/>
                    </a:lnTo>
                    <a:lnTo>
                      <a:pt x="437311" y="578269"/>
                    </a:lnTo>
                    <a:lnTo>
                      <a:pt x="437311" y="589686"/>
                    </a:lnTo>
                    <a:lnTo>
                      <a:pt x="437311" y="595782"/>
                    </a:lnTo>
                    <a:lnTo>
                      <a:pt x="435025" y="595782"/>
                    </a:lnTo>
                    <a:lnTo>
                      <a:pt x="435025" y="604164"/>
                    </a:lnTo>
                    <a:lnTo>
                      <a:pt x="433501" y="604164"/>
                    </a:lnTo>
                    <a:lnTo>
                      <a:pt x="433501" y="605688"/>
                    </a:lnTo>
                    <a:lnTo>
                      <a:pt x="431215" y="607974"/>
                    </a:lnTo>
                    <a:lnTo>
                      <a:pt x="428917" y="609498"/>
                    </a:lnTo>
                    <a:lnTo>
                      <a:pt x="427405" y="609498"/>
                    </a:lnTo>
                    <a:lnTo>
                      <a:pt x="427405" y="611784"/>
                    </a:lnTo>
                    <a:lnTo>
                      <a:pt x="413689" y="611784"/>
                    </a:lnTo>
                    <a:lnTo>
                      <a:pt x="413689" y="609498"/>
                    </a:lnTo>
                    <a:lnTo>
                      <a:pt x="409867" y="609498"/>
                    </a:lnTo>
                    <a:lnTo>
                      <a:pt x="409867" y="607974"/>
                    </a:lnTo>
                    <a:lnTo>
                      <a:pt x="407593" y="607974"/>
                    </a:lnTo>
                    <a:lnTo>
                      <a:pt x="407593" y="604164"/>
                    </a:lnTo>
                    <a:lnTo>
                      <a:pt x="405307" y="604164"/>
                    </a:lnTo>
                    <a:lnTo>
                      <a:pt x="405307" y="599592"/>
                    </a:lnTo>
                    <a:lnTo>
                      <a:pt x="403783" y="598068"/>
                    </a:lnTo>
                    <a:lnTo>
                      <a:pt x="403783" y="588175"/>
                    </a:lnTo>
                    <a:lnTo>
                      <a:pt x="405307" y="588175"/>
                    </a:lnTo>
                    <a:lnTo>
                      <a:pt x="405307" y="582079"/>
                    </a:lnTo>
                    <a:lnTo>
                      <a:pt x="407593" y="582079"/>
                    </a:lnTo>
                    <a:lnTo>
                      <a:pt x="407593" y="580555"/>
                    </a:lnTo>
                    <a:lnTo>
                      <a:pt x="409867" y="578269"/>
                    </a:lnTo>
                    <a:lnTo>
                      <a:pt x="411403" y="575983"/>
                    </a:lnTo>
                    <a:lnTo>
                      <a:pt x="413689" y="575983"/>
                    </a:lnTo>
                    <a:lnTo>
                      <a:pt x="415213" y="574459"/>
                    </a:lnTo>
                    <a:lnTo>
                      <a:pt x="425119" y="574459"/>
                    </a:lnTo>
                    <a:lnTo>
                      <a:pt x="425119" y="575983"/>
                    </a:lnTo>
                    <a:lnTo>
                      <a:pt x="428917" y="575983"/>
                    </a:lnTo>
                    <a:lnTo>
                      <a:pt x="428917" y="578269"/>
                    </a:lnTo>
                    <a:lnTo>
                      <a:pt x="431215" y="578269"/>
                    </a:lnTo>
                    <a:lnTo>
                      <a:pt x="431215" y="580555"/>
                    </a:lnTo>
                    <a:lnTo>
                      <a:pt x="433501" y="580555"/>
                    </a:lnTo>
                    <a:lnTo>
                      <a:pt x="433501" y="582079"/>
                    </a:lnTo>
                    <a:lnTo>
                      <a:pt x="435025" y="582079"/>
                    </a:lnTo>
                    <a:lnTo>
                      <a:pt x="435025" y="589686"/>
                    </a:lnTo>
                    <a:lnTo>
                      <a:pt x="437311" y="589686"/>
                    </a:lnTo>
                    <a:lnTo>
                      <a:pt x="437311" y="578269"/>
                    </a:lnTo>
                    <a:lnTo>
                      <a:pt x="437311" y="575983"/>
                    </a:lnTo>
                    <a:lnTo>
                      <a:pt x="435025" y="574459"/>
                    </a:lnTo>
                    <a:lnTo>
                      <a:pt x="433501" y="574459"/>
                    </a:lnTo>
                    <a:lnTo>
                      <a:pt x="433501" y="572173"/>
                    </a:lnTo>
                    <a:lnTo>
                      <a:pt x="431215" y="572173"/>
                    </a:lnTo>
                    <a:lnTo>
                      <a:pt x="431215" y="570649"/>
                    </a:lnTo>
                    <a:lnTo>
                      <a:pt x="425119" y="570649"/>
                    </a:lnTo>
                    <a:lnTo>
                      <a:pt x="425119" y="568363"/>
                    </a:lnTo>
                    <a:lnTo>
                      <a:pt x="415213" y="568363"/>
                    </a:lnTo>
                    <a:lnTo>
                      <a:pt x="415213" y="570649"/>
                    </a:lnTo>
                    <a:lnTo>
                      <a:pt x="409867" y="570649"/>
                    </a:lnTo>
                    <a:lnTo>
                      <a:pt x="409867" y="572173"/>
                    </a:lnTo>
                    <a:lnTo>
                      <a:pt x="405307" y="572173"/>
                    </a:lnTo>
                    <a:lnTo>
                      <a:pt x="405307" y="574459"/>
                    </a:lnTo>
                    <a:lnTo>
                      <a:pt x="403783" y="574459"/>
                    </a:lnTo>
                    <a:lnTo>
                      <a:pt x="403783" y="575983"/>
                    </a:lnTo>
                    <a:lnTo>
                      <a:pt x="401485" y="578269"/>
                    </a:lnTo>
                    <a:lnTo>
                      <a:pt x="401485" y="580555"/>
                    </a:lnTo>
                    <a:lnTo>
                      <a:pt x="399961" y="580555"/>
                    </a:lnTo>
                    <a:lnTo>
                      <a:pt x="399961" y="585889"/>
                    </a:lnTo>
                    <a:lnTo>
                      <a:pt x="397687" y="585889"/>
                    </a:lnTo>
                    <a:lnTo>
                      <a:pt x="397687" y="601878"/>
                    </a:lnTo>
                    <a:lnTo>
                      <a:pt x="399961" y="601878"/>
                    </a:lnTo>
                    <a:lnTo>
                      <a:pt x="399961" y="605688"/>
                    </a:lnTo>
                    <a:lnTo>
                      <a:pt x="401485" y="605688"/>
                    </a:lnTo>
                    <a:lnTo>
                      <a:pt x="401485" y="609498"/>
                    </a:lnTo>
                    <a:lnTo>
                      <a:pt x="403783" y="609498"/>
                    </a:lnTo>
                    <a:lnTo>
                      <a:pt x="403783" y="611784"/>
                    </a:lnTo>
                    <a:lnTo>
                      <a:pt x="405307" y="611784"/>
                    </a:lnTo>
                    <a:lnTo>
                      <a:pt x="405307" y="613308"/>
                    </a:lnTo>
                    <a:lnTo>
                      <a:pt x="409867" y="613308"/>
                    </a:lnTo>
                    <a:lnTo>
                      <a:pt x="409867" y="615594"/>
                    </a:lnTo>
                    <a:lnTo>
                      <a:pt x="413689" y="615594"/>
                    </a:lnTo>
                    <a:lnTo>
                      <a:pt x="413689" y="617880"/>
                    </a:lnTo>
                    <a:lnTo>
                      <a:pt x="427405" y="617880"/>
                    </a:lnTo>
                    <a:lnTo>
                      <a:pt x="427405" y="615594"/>
                    </a:lnTo>
                    <a:lnTo>
                      <a:pt x="431215" y="615594"/>
                    </a:lnTo>
                    <a:lnTo>
                      <a:pt x="431215" y="613308"/>
                    </a:lnTo>
                    <a:lnTo>
                      <a:pt x="435025" y="613308"/>
                    </a:lnTo>
                    <a:lnTo>
                      <a:pt x="435025" y="611784"/>
                    </a:lnTo>
                    <a:lnTo>
                      <a:pt x="437311" y="611784"/>
                    </a:lnTo>
                    <a:lnTo>
                      <a:pt x="437311" y="609498"/>
                    </a:lnTo>
                    <a:lnTo>
                      <a:pt x="438835" y="607974"/>
                    </a:lnTo>
                    <a:lnTo>
                      <a:pt x="438835" y="605688"/>
                    </a:lnTo>
                    <a:lnTo>
                      <a:pt x="441121" y="605688"/>
                    </a:lnTo>
                    <a:lnTo>
                      <a:pt x="441121" y="599592"/>
                    </a:lnTo>
                    <a:lnTo>
                      <a:pt x="443407" y="599592"/>
                    </a:lnTo>
                    <a:lnTo>
                      <a:pt x="443407" y="585889"/>
                    </a:lnTo>
                    <a:close/>
                  </a:path>
                  <a:path w="1677035" h="710565">
                    <a:moveTo>
                      <a:pt x="447217" y="655218"/>
                    </a:moveTo>
                    <a:lnTo>
                      <a:pt x="444931" y="655218"/>
                    </a:lnTo>
                    <a:lnTo>
                      <a:pt x="444931" y="650646"/>
                    </a:lnTo>
                    <a:lnTo>
                      <a:pt x="443407" y="650646"/>
                    </a:lnTo>
                    <a:lnTo>
                      <a:pt x="443407" y="649122"/>
                    </a:lnTo>
                    <a:lnTo>
                      <a:pt x="441121" y="646836"/>
                    </a:lnTo>
                    <a:lnTo>
                      <a:pt x="438835" y="645312"/>
                    </a:lnTo>
                    <a:lnTo>
                      <a:pt x="437311" y="645312"/>
                    </a:lnTo>
                    <a:lnTo>
                      <a:pt x="437311" y="643026"/>
                    </a:lnTo>
                    <a:lnTo>
                      <a:pt x="419773" y="643026"/>
                    </a:lnTo>
                    <a:lnTo>
                      <a:pt x="417499" y="645312"/>
                    </a:lnTo>
                    <a:lnTo>
                      <a:pt x="415213" y="645312"/>
                    </a:lnTo>
                    <a:lnTo>
                      <a:pt x="415213" y="646836"/>
                    </a:lnTo>
                    <a:lnTo>
                      <a:pt x="411403" y="646836"/>
                    </a:lnTo>
                    <a:lnTo>
                      <a:pt x="411403" y="649122"/>
                    </a:lnTo>
                    <a:lnTo>
                      <a:pt x="409867" y="650646"/>
                    </a:lnTo>
                    <a:lnTo>
                      <a:pt x="409867" y="652932"/>
                    </a:lnTo>
                    <a:lnTo>
                      <a:pt x="407593" y="652932"/>
                    </a:lnTo>
                    <a:lnTo>
                      <a:pt x="407593" y="659028"/>
                    </a:lnTo>
                    <a:lnTo>
                      <a:pt x="405307" y="659028"/>
                    </a:lnTo>
                    <a:lnTo>
                      <a:pt x="405307" y="674255"/>
                    </a:lnTo>
                    <a:lnTo>
                      <a:pt x="407593" y="674255"/>
                    </a:lnTo>
                    <a:lnTo>
                      <a:pt x="407593" y="678827"/>
                    </a:lnTo>
                    <a:lnTo>
                      <a:pt x="409867" y="680351"/>
                    </a:lnTo>
                    <a:lnTo>
                      <a:pt x="409867" y="682637"/>
                    </a:lnTo>
                    <a:lnTo>
                      <a:pt x="411403" y="682637"/>
                    </a:lnTo>
                    <a:lnTo>
                      <a:pt x="411403" y="684161"/>
                    </a:lnTo>
                    <a:lnTo>
                      <a:pt x="413689" y="686447"/>
                    </a:lnTo>
                    <a:lnTo>
                      <a:pt x="415213" y="686447"/>
                    </a:lnTo>
                    <a:lnTo>
                      <a:pt x="415213" y="688733"/>
                    </a:lnTo>
                    <a:lnTo>
                      <a:pt x="419773" y="688733"/>
                    </a:lnTo>
                    <a:lnTo>
                      <a:pt x="419773" y="690257"/>
                    </a:lnTo>
                    <a:lnTo>
                      <a:pt x="435025" y="690257"/>
                    </a:lnTo>
                    <a:lnTo>
                      <a:pt x="435025" y="688733"/>
                    </a:lnTo>
                    <a:lnTo>
                      <a:pt x="438835" y="688733"/>
                    </a:lnTo>
                    <a:lnTo>
                      <a:pt x="438835" y="686447"/>
                    </a:lnTo>
                    <a:lnTo>
                      <a:pt x="441121" y="686447"/>
                    </a:lnTo>
                    <a:lnTo>
                      <a:pt x="441121" y="684161"/>
                    </a:lnTo>
                    <a:lnTo>
                      <a:pt x="443407" y="684161"/>
                    </a:lnTo>
                    <a:lnTo>
                      <a:pt x="443407" y="682637"/>
                    </a:lnTo>
                    <a:lnTo>
                      <a:pt x="444931" y="682637"/>
                    </a:lnTo>
                    <a:lnTo>
                      <a:pt x="444931" y="678827"/>
                    </a:lnTo>
                    <a:lnTo>
                      <a:pt x="447217" y="678827"/>
                    </a:lnTo>
                    <a:lnTo>
                      <a:pt x="447217" y="674255"/>
                    </a:lnTo>
                    <a:lnTo>
                      <a:pt x="441121" y="672731"/>
                    </a:lnTo>
                    <a:lnTo>
                      <a:pt x="441121" y="676541"/>
                    </a:lnTo>
                    <a:lnTo>
                      <a:pt x="438835" y="676541"/>
                    </a:lnTo>
                    <a:lnTo>
                      <a:pt x="438835" y="680351"/>
                    </a:lnTo>
                    <a:lnTo>
                      <a:pt x="437311" y="680351"/>
                    </a:lnTo>
                    <a:lnTo>
                      <a:pt x="437311" y="682637"/>
                    </a:lnTo>
                    <a:lnTo>
                      <a:pt x="435025" y="682637"/>
                    </a:lnTo>
                    <a:lnTo>
                      <a:pt x="435025" y="684161"/>
                    </a:lnTo>
                    <a:lnTo>
                      <a:pt x="428917" y="684161"/>
                    </a:lnTo>
                    <a:lnTo>
                      <a:pt x="428917" y="686447"/>
                    </a:lnTo>
                    <a:lnTo>
                      <a:pt x="425119" y="686447"/>
                    </a:lnTo>
                    <a:lnTo>
                      <a:pt x="425119" y="684161"/>
                    </a:lnTo>
                    <a:lnTo>
                      <a:pt x="419773" y="684161"/>
                    </a:lnTo>
                    <a:lnTo>
                      <a:pt x="419773" y="682637"/>
                    </a:lnTo>
                    <a:lnTo>
                      <a:pt x="417499" y="682637"/>
                    </a:lnTo>
                    <a:lnTo>
                      <a:pt x="417499" y="680351"/>
                    </a:lnTo>
                    <a:lnTo>
                      <a:pt x="415213" y="680351"/>
                    </a:lnTo>
                    <a:lnTo>
                      <a:pt x="415213" y="678827"/>
                    </a:lnTo>
                    <a:lnTo>
                      <a:pt x="413689" y="678827"/>
                    </a:lnTo>
                    <a:lnTo>
                      <a:pt x="413689" y="670445"/>
                    </a:lnTo>
                    <a:lnTo>
                      <a:pt x="411403" y="670445"/>
                    </a:lnTo>
                    <a:lnTo>
                      <a:pt x="411403" y="660552"/>
                    </a:lnTo>
                    <a:lnTo>
                      <a:pt x="413689" y="660552"/>
                    </a:lnTo>
                    <a:lnTo>
                      <a:pt x="413689" y="655218"/>
                    </a:lnTo>
                    <a:lnTo>
                      <a:pt x="415213" y="655218"/>
                    </a:lnTo>
                    <a:lnTo>
                      <a:pt x="415213" y="652932"/>
                    </a:lnTo>
                    <a:lnTo>
                      <a:pt x="417499" y="652932"/>
                    </a:lnTo>
                    <a:lnTo>
                      <a:pt x="417499" y="650646"/>
                    </a:lnTo>
                    <a:lnTo>
                      <a:pt x="419773" y="650646"/>
                    </a:lnTo>
                    <a:lnTo>
                      <a:pt x="419773" y="649122"/>
                    </a:lnTo>
                    <a:lnTo>
                      <a:pt x="423595" y="649122"/>
                    </a:lnTo>
                    <a:lnTo>
                      <a:pt x="423595" y="646836"/>
                    </a:lnTo>
                    <a:lnTo>
                      <a:pt x="431215" y="646836"/>
                    </a:lnTo>
                    <a:lnTo>
                      <a:pt x="431215" y="649122"/>
                    </a:lnTo>
                    <a:lnTo>
                      <a:pt x="435025" y="649122"/>
                    </a:lnTo>
                    <a:lnTo>
                      <a:pt x="435025" y="650646"/>
                    </a:lnTo>
                    <a:lnTo>
                      <a:pt x="437311" y="650646"/>
                    </a:lnTo>
                    <a:lnTo>
                      <a:pt x="437311" y="652932"/>
                    </a:lnTo>
                    <a:lnTo>
                      <a:pt x="438835" y="652932"/>
                    </a:lnTo>
                    <a:lnTo>
                      <a:pt x="438835" y="656742"/>
                    </a:lnTo>
                    <a:lnTo>
                      <a:pt x="441121" y="656742"/>
                    </a:lnTo>
                    <a:lnTo>
                      <a:pt x="447217" y="655218"/>
                    </a:lnTo>
                    <a:close/>
                  </a:path>
                  <a:path w="1677035" h="710565">
                    <a:moveTo>
                      <a:pt x="460933" y="11430"/>
                    </a:moveTo>
                    <a:lnTo>
                      <a:pt x="458647" y="11430"/>
                    </a:lnTo>
                    <a:lnTo>
                      <a:pt x="458647" y="6096"/>
                    </a:lnTo>
                    <a:lnTo>
                      <a:pt x="457123" y="6096"/>
                    </a:lnTo>
                    <a:lnTo>
                      <a:pt x="457123" y="3810"/>
                    </a:lnTo>
                    <a:lnTo>
                      <a:pt x="452551" y="3810"/>
                    </a:lnTo>
                    <a:lnTo>
                      <a:pt x="452551" y="1524"/>
                    </a:lnTo>
                    <a:lnTo>
                      <a:pt x="448741" y="1524"/>
                    </a:lnTo>
                    <a:lnTo>
                      <a:pt x="447217" y="0"/>
                    </a:lnTo>
                    <a:lnTo>
                      <a:pt x="443407" y="0"/>
                    </a:lnTo>
                    <a:lnTo>
                      <a:pt x="443407" y="1524"/>
                    </a:lnTo>
                    <a:lnTo>
                      <a:pt x="437311" y="1524"/>
                    </a:lnTo>
                    <a:lnTo>
                      <a:pt x="437311" y="3810"/>
                    </a:lnTo>
                    <a:lnTo>
                      <a:pt x="433501" y="3810"/>
                    </a:lnTo>
                    <a:lnTo>
                      <a:pt x="433501" y="7620"/>
                    </a:lnTo>
                    <a:lnTo>
                      <a:pt x="431215" y="7620"/>
                    </a:lnTo>
                    <a:lnTo>
                      <a:pt x="431215" y="11430"/>
                    </a:lnTo>
                    <a:lnTo>
                      <a:pt x="428917" y="13716"/>
                    </a:lnTo>
                    <a:lnTo>
                      <a:pt x="435025" y="15240"/>
                    </a:lnTo>
                    <a:lnTo>
                      <a:pt x="435025" y="13716"/>
                    </a:lnTo>
                    <a:lnTo>
                      <a:pt x="437311" y="11430"/>
                    </a:lnTo>
                    <a:lnTo>
                      <a:pt x="437311" y="7620"/>
                    </a:lnTo>
                    <a:lnTo>
                      <a:pt x="438835" y="7620"/>
                    </a:lnTo>
                    <a:lnTo>
                      <a:pt x="441121" y="6096"/>
                    </a:lnTo>
                    <a:lnTo>
                      <a:pt x="451027" y="6096"/>
                    </a:lnTo>
                    <a:lnTo>
                      <a:pt x="451027" y="7620"/>
                    </a:lnTo>
                    <a:lnTo>
                      <a:pt x="452551" y="7620"/>
                    </a:lnTo>
                    <a:lnTo>
                      <a:pt x="452551" y="11430"/>
                    </a:lnTo>
                    <a:lnTo>
                      <a:pt x="454837" y="11430"/>
                    </a:lnTo>
                    <a:lnTo>
                      <a:pt x="454837" y="15240"/>
                    </a:lnTo>
                    <a:lnTo>
                      <a:pt x="452551" y="15240"/>
                    </a:lnTo>
                    <a:lnTo>
                      <a:pt x="452551" y="19812"/>
                    </a:lnTo>
                    <a:lnTo>
                      <a:pt x="451027" y="19812"/>
                    </a:lnTo>
                    <a:lnTo>
                      <a:pt x="451027" y="21336"/>
                    </a:lnTo>
                    <a:lnTo>
                      <a:pt x="448741" y="21336"/>
                    </a:lnTo>
                    <a:lnTo>
                      <a:pt x="448741" y="23622"/>
                    </a:lnTo>
                    <a:lnTo>
                      <a:pt x="447217" y="25146"/>
                    </a:lnTo>
                    <a:lnTo>
                      <a:pt x="444931" y="25146"/>
                    </a:lnTo>
                    <a:lnTo>
                      <a:pt x="444931" y="27432"/>
                    </a:lnTo>
                    <a:lnTo>
                      <a:pt x="443407" y="27432"/>
                    </a:lnTo>
                    <a:lnTo>
                      <a:pt x="443407" y="29718"/>
                    </a:lnTo>
                    <a:lnTo>
                      <a:pt x="441121" y="29718"/>
                    </a:lnTo>
                    <a:lnTo>
                      <a:pt x="441121" y="31242"/>
                    </a:lnTo>
                    <a:lnTo>
                      <a:pt x="438835" y="31242"/>
                    </a:lnTo>
                    <a:lnTo>
                      <a:pt x="438835" y="33528"/>
                    </a:lnTo>
                    <a:lnTo>
                      <a:pt x="437311" y="33528"/>
                    </a:lnTo>
                    <a:lnTo>
                      <a:pt x="437311" y="35052"/>
                    </a:lnTo>
                    <a:lnTo>
                      <a:pt x="435025" y="35052"/>
                    </a:lnTo>
                    <a:lnTo>
                      <a:pt x="435025" y="37338"/>
                    </a:lnTo>
                    <a:lnTo>
                      <a:pt x="433501" y="37338"/>
                    </a:lnTo>
                    <a:lnTo>
                      <a:pt x="433501" y="38862"/>
                    </a:lnTo>
                    <a:lnTo>
                      <a:pt x="431215" y="38862"/>
                    </a:lnTo>
                    <a:lnTo>
                      <a:pt x="431215" y="43434"/>
                    </a:lnTo>
                    <a:lnTo>
                      <a:pt x="428917" y="43434"/>
                    </a:lnTo>
                    <a:lnTo>
                      <a:pt x="428917" y="47244"/>
                    </a:lnTo>
                    <a:lnTo>
                      <a:pt x="460933" y="47244"/>
                    </a:lnTo>
                    <a:lnTo>
                      <a:pt x="460933" y="43434"/>
                    </a:lnTo>
                    <a:lnTo>
                      <a:pt x="437311" y="43434"/>
                    </a:lnTo>
                    <a:lnTo>
                      <a:pt x="437311" y="41148"/>
                    </a:lnTo>
                    <a:lnTo>
                      <a:pt x="438835" y="41148"/>
                    </a:lnTo>
                    <a:lnTo>
                      <a:pt x="438835" y="38862"/>
                    </a:lnTo>
                    <a:lnTo>
                      <a:pt x="441121" y="38862"/>
                    </a:lnTo>
                    <a:lnTo>
                      <a:pt x="441121" y="37338"/>
                    </a:lnTo>
                    <a:lnTo>
                      <a:pt x="443407" y="37338"/>
                    </a:lnTo>
                    <a:lnTo>
                      <a:pt x="443407" y="35052"/>
                    </a:lnTo>
                    <a:lnTo>
                      <a:pt x="444931" y="35052"/>
                    </a:lnTo>
                    <a:lnTo>
                      <a:pt x="444931" y="33528"/>
                    </a:lnTo>
                    <a:lnTo>
                      <a:pt x="447217" y="33528"/>
                    </a:lnTo>
                    <a:lnTo>
                      <a:pt x="447217" y="31242"/>
                    </a:lnTo>
                    <a:lnTo>
                      <a:pt x="448741" y="31242"/>
                    </a:lnTo>
                    <a:lnTo>
                      <a:pt x="448741" y="29718"/>
                    </a:lnTo>
                    <a:lnTo>
                      <a:pt x="451027" y="29718"/>
                    </a:lnTo>
                    <a:lnTo>
                      <a:pt x="451027" y="27432"/>
                    </a:lnTo>
                    <a:lnTo>
                      <a:pt x="452551" y="27432"/>
                    </a:lnTo>
                    <a:lnTo>
                      <a:pt x="452551" y="25146"/>
                    </a:lnTo>
                    <a:lnTo>
                      <a:pt x="454837" y="25146"/>
                    </a:lnTo>
                    <a:lnTo>
                      <a:pt x="454837" y="23622"/>
                    </a:lnTo>
                    <a:lnTo>
                      <a:pt x="457123" y="23622"/>
                    </a:lnTo>
                    <a:lnTo>
                      <a:pt x="457123" y="21336"/>
                    </a:lnTo>
                    <a:lnTo>
                      <a:pt x="458647" y="21336"/>
                    </a:lnTo>
                    <a:lnTo>
                      <a:pt x="458647" y="15240"/>
                    </a:lnTo>
                    <a:lnTo>
                      <a:pt x="460933" y="15240"/>
                    </a:lnTo>
                    <a:lnTo>
                      <a:pt x="460933" y="11430"/>
                    </a:lnTo>
                    <a:close/>
                  </a:path>
                  <a:path w="1677035" h="710565">
                    <a:moveTo>
                      <a:pt x="462445" y="643026"/>
                    </a:moveTo>
                    <a:lnTo>
                      <a:pt x="457123" y="643026"/>
                    </a:lnTo>
                    <a:lnTo>
                      <a:pt x="457123" y="690257"/>
                    </a:lnTo>
                    <a:lnTo>
                      <a:pt x="462445" y="690257"/>
                    </a:lnTo>
                    <a:lnTo>
                      <a:pt x="462445" y="643026"/>
                    </a:lnTo>
                    <a:close/>
                  </a:path>
                  <a:path w="1677035" h="710565">
                    <a:moveTo>
                      <a:pt x="492163" y="617880"/>
                    </a:moveTo>
                    <a:lnTo>
                      <a:pt x="484543" y="604164"/>
                    </a:lnTo>
                    <a:lnTo>
                      <a:pt x="482257" y="601878"/>
                    </a:lnTo>
                    <a:lnTo>
                      <a:pt x="482257" y="599592"/>
                    </a:lnTo>
                    <a:lnTo>
                      <a:pt x="480733" y="599592"/>
                    </a:lnTo>
                    <a:lnTo>
                      <a:pt x="480733" y="598068"/>
                    </a:lnTo>
                    <a:lnTo>
                      <a:pt x="478447" y="598068"/>
                    </a:lnTo>
                    <a:lnTo>
                      <a:pt x="478447" y="595782"/>
                    </a:lnTo>
                    <a:lnTo>
                      <a:pt x="476161" y="595782"/>
                    </a:lnTo>
                    <a:lnTo>
                      <a:pt x="478447" y="594258"/>
                    </a:lnTo>
                    <a:lnTo>
                      <a:pt x="482257" y="594258"/>
                    </a:lnTo>
                    <a:lnTo>
                      <a:pt x="482257" y="591972"/>
                    </a:lnTo>
                    <a:lnTo>
                      <a:pt x="484543" y="591972"/>
                    </a:lnTo>
                    <a:lnTo>
                      <a:pt x="484543" y="589686"/>
                    </a:lnTo>
                    <a:lnTo>
                      <a:pt x="486067" y="589686"/>
                    </a:lnTo>
                    <a:lnTo>
                      <a:pt x="486067" y="588175"/>
                    </a:lnTo>
                    <a:lnTo>
                      <a:pt x="488353" y="588175"/>
                    </a:lnTo>
                    <a:lnTo>
                      <a:pt x="488353" y="578269"/>
                    </a:lnTo>
                    <a:lnTo>
                      <a:pt x="486067" y="575983"/>
                    </a:lnTo>
                    <a:lnTo>
                      <a:pt x="486067" y="574459"/>
                    </a:lnTo>
                    <a:lnTo>
                      <a:pt x="484543" y="574459"/>
                    </a:lnTo>
                    <a:lnTo>
                      <a:pt x="484543" y="572173"/>
                    </a:lnTo>
                    <a:lnTo>
                      <a:pt x="482257" y="572173"/>
                    </a:lnTo>
                    <a:lnTo>
                      <a:pt x="482257" y="580555"/>
                    </a:lnTo>
                    <a:lnTo>
                      <a:pt x="482257" y="585889"/>
                    </a:lnTo>
                    <a:lnTo>
                      <a:pt x="480733" y="585889"/>
                    </a:lnTo>
                    <a:lnTo>
                      <a:pt x="480733" y="588175"/>
                    </a:lnTo>
                    <a:lnTo>
                      <a:pt x="478447" y="588175"/>
                    </a:lnTo>
                    <a:lnTo>
                      <a:pt x="478447" y="589686"/>
                    </a:lnTo>
                    <a:lnTo>
                      <a:pt x="457123" y="589686"/>
                    </a:lnTo>
                    <a:lnTo>
                      <a:pt x="457123" y="574459"/>
                    </a:lnTo>
                    <a:lnTo>
                      <a:pt x="476161" y="574459"/>
                    </a:lnTo>
                    <a:lnTo>
                      <a:pt x="476161" y="575983"/>
                    </a:lnTo>
                    <a:lnTo>
                      <a:pt x="480733" y="575983"/>
                    </a:lnTo>
                    <a:lnTo>
                      <a:pt x="480733" y="580555"/>
                    </a:lnTo>
                    <a:lnTo>
                      <a:pt x="482257" y="580555"/>
                    </a:lnTo>
                    <a:lnTo>
                      <a:pt x="482257" y="572173"/>
                    </a:lnTo>
                    <a:lnTo>
                      <a:pt x="482257" y="570649"/>
                    </a:lnTo>
                    <a:lnTo>
                      <a:pt x="451027" y="570649"/>
                    </a:lnTo>
                    <a:lnTo>
                      <a:pt x="451027" y="617880"/>
                    </a:lnTo>
                    <a:lnTo>
                      <a:pt x="457123" y="617880"/>
                    </a:lnTo>
                    <a:lnTo>
                      <a:pt x="457123" y="595782"/>
                    </a:lnTo>
                    <a:lnTo>
                      <a:pt x="470827" y="595782"/>
                    </a:lnTo>
                    <a:lnTo>
                      <a:pt x="470827" y="598068"/>
                    </a:lnTo>
                    <a:lnTo>
                      <a:pt x="472351" y="598068"/>
                    </a:lnTo>
                    <a:lnTo>
                      <a:pt x="472351" y="599592"/>
                    </a:lnTo>
                    <a:lnTo>
                      <a:pt x="474637" y="599592"/>
                    </a:lnTo>
                    <a:lnTo>
                      <a:pt x="474637" y="601878"/>
                    </a:lnTo>
                    <a:lnTo>
                      <a:pt x="476161" y="604164"/>
                    </a:lnTo>
                    <a:lnTo>
                      <a:pt x="476161" y="605688"/>
                    </a:lnTo>
                    <a:lnTo>
                      <a:pt x="478447" y="605688"/>
                    </a:lnTo>
                    <a:lnTo>
                      <a:pt x="478447" y="607974"/>
                    </a:lnTo>
                    <a:lnTo>
                      <a:pt x="484543" y="617880"/>
                    </a:lnTo>
                    <a:lnTo>
                      <a:pt x="492163" y="617880"/>
                    </a:lnTo>
                    <a:close/>
                  </a:path>
                  <a:path w="1677035" h="710565">
                    <a:moveTo>
                      <a:pt x="495973" y="21336"/>
                    </a:moveTo>
                    <a:lnTo>
                      <a:pt x="494449" y="21336"/>
                    </a:lnTo>
                    <a:lnTo>
                      <a:pt x="494449" y="17526"/>
                    </a:lnTo>
                    <a:lnTo>
                      <a:pt x="492163" y="15240"/>
                    </a:lnTo>
                    <a:lnTo>
                      <a:pt x="490639" y="15240"/>
                    </a:lnTo>
                    <a:lnTo>
                      <a:pt x="490639" y="13716"/>
                    </a:lnTo>
                    <a:lnTo>
                      <a:pt x="474637" y="13716"/>
                    </a:lnTo>
                    <a:lnTo>
                      <a:pt x="472351" y="15240"/>
                    </a:lnTo>
                    <a:lnTo>
                      <a:pt x="470827" y="15240"/>
                    </a:lnTo>
                    <a:lnTo>
                      <a:pt x="470827" y="17526"/>
                    </a:lnTo>
                    <a:lnTo>
                      <a:pt x="468541" y="17526"/>
                    </a:lnTo>
                    <a:lnTo>
                      <a:pt x="468541" y="21336"/>
                    </a:lnTo>
                    <a:lnTo>
                      <a:pt x="467017" y="21336"/>
                    </a:lnTo>
                    <a:lnTo>
                      <a:pt x="467017" y="23622"/>
                    </a:lnTo>
                    <a:lnTo>
                      <a:pt x="472351" y="23622"/>
                    </a:lnTo>
                    <a:lnTo>
                      <a:pt x="472351" y="21336"/>
                    </a:lnTo>
                    <a:lnTo>
                      <a:pt x="474637" y="21336"/>
                    </a:lnTo>
                    <a:lnTo>
                      <a:pt x="474637" y="19812"/>
                    </a:lnTo>
                    <a:lnTo>
                      <a:pt x="476161" y="19812"/>
                    </a:lnTo>
                    <a:lnTo>
                      <a:pt x="476161" y="17526"/>
                    </a:lnTo>
                    <a:lnTo>
                      <a:pt x="486067" y="17526"/>
                    </a:lnTo>
                    <a:lnTo>
                      <a:pt x="486067" y="19812"/>
                    </a:lnTo>
                    <a:lnTo>
                      <a:pt x="488353" y="19812"/>
                    </a:lnTo>
                    <a:lnTo>
                      <a:pt x="488353" y="21336"/>
                    </a:lnTo>
                    <a:lnTo>
                      <a:pt x="490639" y="21336"/>
                    </a:lnTo>
                    <a:lnTo>
                      <a:pt x="490639" y="25146"/>
                    </a:lnTo>
                    <a:lnTo>
                      <a:pt x="490639" y="31242"/>
                    </a:lnTo>
                    <a:lnTo>
                      <a:pt x="490639" y="35052"/>
                    </a:lnTo>
                    <a:lnTo>
                      <a:pt x="488353" y="37338"/>
                    </a:lnTo>
                    <a:lnTo>
                      <a:pt x="488353" y="41148"/>
                    </a:lnTo>
                    <a:lnTo>
                      <a:pt x="486067" y="41148"/>
                    </a:lnTo>
                    <a:lnTo>
                      <a:pt x="486067" y="43434"/>
                    </a:lnTo>
                    <a:lnTo>
                      <a:pt x="472351" y="43434"/>
                    </a:lnTo>
                    <a:lnTo>
                      <a:pt x="472351" y="35052"/>
                    </a:lnTo>
                    <a:lnTo>
                      <a:pt x="474637" y="35052"/>
                    </a:lnTo>
                    <a:lnTo>
                      <a:pt x="474637" y="33528"/>
                    </a:lnTo>
                    <a:lnTo>
                      <a:pt x="484543" y="33528"/>
                    </a:lnTo>
                    <a:lnTo>
                      <a:pt x="484543" y="31242"/>
                    </a:lnTo>
                    <a:lnTo>
                      <a:pt x="490639" y="31242"/>
                    </a:lnTo>
                    <a:lnTo>
                      <a:pt x="490639" y="25146"/>
                    </a:lnTo>
                    <a:lnTo>
                      <a:pt x="488353" y="25146"/>
                    </a:lnTo>
                    <a:lnTo>
                      <a:pt x="488353" y="27432"/>
                    </a:lnTo>
                    <a:lnTo>
                      <a:pt x="478447" y="27432"/>
                    </a:lnTo>
                    <a:lnTo>
                      <a:pt x="478447" y="29718"/>
                    </a:lnTo>
                    <a:lnTo>
                      <a:pt x="470827" y="29718"/>
                    </a:lnTo>
                    <a:lnTo>
                      <a:pt x="470827" y="31242"/>
                    </a:lnTo>
                    <a:lnTo>
                      <a:pt x="468541" y="31242"/>
                    </a:lnTo>
                    <a:lnTo>
                      <a:pt x="468541" y="33528"/>
                    </a:lnTo>
                    <a:lnTo>
                      <a:pt x="467017" y="33528"/>
                    </a:lnTo>
                    <a:lnTo>
                      <a:pt x="467017" y="44958"/>
                    </a:lnTo>
                    <a:lnTo>
                      <a:pt x="468541" y="44958"/>
                    </a:lnTo>
                    <a:lnTo>
                      <a:pt x="468541" y="47244"/>
                    </a:lnTo>
                    <a:lnTo>
                      <a:pt x="472351" y="47244"/>
                    </a:lnTo>
                    <a:lnTo>
                      <a:pt x="472351" y="48768"/>
                    </a:lnTo>
                    <a:lnTo>
                      <a:pt x="482257" y="48768"/>
                    </a:lnTo>
                    <a:lnTo>
                      <a:pt x="482257" y="47244"/>
                    </a:lnTo>
                    <a:lnTo>
                      <a:pt x="486067" y="47244"/>
                    </a:lnTo>
                    <a:lnTo>
                      <a:pt x="486067" y="44958"/>
                    </a:lnTo>
                    <a:lnTo>
                      <a:pt x="490639" y="44958"/>
                    </a:lnTo>
                    <a:lnTo>
                      <a:pt x="490639" y="47244"/>
                    </a:lnTo>
                    <a:lnTo>
                      <a:pt x="495973" y="47244"/>
                    </a:lnTo>
                    <a:lnTo>
                      <a:pt x="495973" y="21336"/>
                    </a:lnTo>
                    <a:close/>
                  </a:path>
                  <a:path w="1677035" h="710565">
                    <a:moveTo>
                      <a:pt x="502069" y="631596"/>
                    </a:moveTo>
                    <a:lnTo>
                      <a:pt x="494449" y="631596"/>
                    </a:lnTo>
                    <a:lnTo>
                      <a:pt x="490639" y="639216"/>
                    </a:lnTo>
                    <a:lnTo>
                      <a:pt x="494449" y="639216"/>
                    </a:lnTo>
                    <a:lnTo>
                      <a:pt x="502069" y="631596"/>
                    </a:lnTo>
                    <a:close/>
                  </a:path>
                  <a:path w="1677035" h="710565">
                    <a:moveTo>
                      <a:pt x="515785" y="656742"/>
                    </a:moveTo>
                    <a:lnTo>
                      <a:pt x="513499" y="656742"/>
                    </a:lnTo>
                    <a:lnTo>
                      <a:pt x="513499" y="652932"/>
                    </a:lnTo>
                    <a:lnTo>
                      <a:pt x="511975" y="652932"/>
                    </a:lnTo>
                    <a:lnTo>
                      <a:pt x="511975" y="650646"/>
                    </a:lnTo>
                    <a:lnTo>
                      <a:pt x="509689" y="649122"/>
                    </a:lnTo>
                    <a:lnTo>
                      <a:pt x="509689" y="659028"/>
                    </a:lnTo>
                    <a:lnTo>
                      <a:pt x="509689" y="672731"/>
                    </a:lnTo>
                    <a:lnTo>
                      <a:pt x="508165" y="674255"/>
                    </a:lnTo>
                    <a:lnTo>
                      <a:pt x="508165" y="678827"/>
                    </a:lnTo>
                    <a:lnTo>
                      <a:pt x="505879" y="678827"/>
                    </a:lnTo>
                    <a:lnTo>
                      <a:pt x="505879" y="680351"/>
                    </a:lnTo>
                    <a:lnTo>
                      <a:pt x="504355" y="680351"/>
                    </a:lnTo>
                    <a:lnTo>
                      <a:pt x="504355" y="682637"/>
                    </a:lnTo>
                    <a:lnTo>
                      <a:pt x="502069" y="682637"/>
                    </a:lnTo>
                    <a:lnTo>
                      <a:pt x="502069" y="684161"/>
                    </a:lnTo>
                    <a:lnTo>
                      <a:pt x="495973" y="684161"/>
                    </a:lnTo>
                    <a:lnTo>
                      <a:pt x="494449" y="686447"/>
                    </a:lnTo>
                    <a:lnTo>
                      <a:pt x="492163" y="686447"/>
                    </a:lnTo>
                    <a:lnTo>
                      <a:pt x="492163" y="684161"/>
                    </a:lnTo>
                    <a:lnTo>
                      <a:pt x="486067" y="684161"/>
                    </a:lnTo>
                    <a:lnTo>
                      <a:pt x="486067" y="682637"/>
                    </a:lnTo>
                    <a:lnTo>
                      <a:pt x="484543" y="682637"/>
                    </a:lnTo>
                    <a:lnTo>
                      <a:pt x="480733" y="678827"/>
                    </a:lnTo>
                    <a:lnTo>
                      <a:pt x="480733" y="676541"/>
                    </a:lnTo>
                    <a:lnTo>
                      <a:pt x="478447" y="676541"/>
                    </a:lnTo>
                    <a:lnTo>
                      <a:pt x="478447" y="656742"/>
                    </a:lnTo>
                    <a:lnTo>
                      <a:pt x="480733" y="656742"/>
                    </a:lnTo>
                    <a:lnTo>
                      <a:pt x="480733" y="652932"/>
                    </a:lnTo>
                    <a:lnTo>
                      <a:pt x="482257" y="652932"/>
                    </a:lnTo>
                    <a:lnTo>
                      <a:pt x="482257" y="650646"/>
                    </a:lnTo>
                    <a:lnTo>
                      <a:pt x="484543" y="650646"/>
                    </a:lnTo>
                    <a:lnTo>
                      <a:pt x="484543" y="649122"/>
                    </a:lnTo>
                    <a:lnTo>
                      <a:pt x="490639" y="649122"/>
                    </a:lnTo>
                    <a:lnTo>
                      <a:pt x="490639" y="646836"/>
                    </a:lnTo>
                    <a:lnTo>
                      <a:pt x="498259" y="646836"/>
                    </a:lnTo>
                    <a:lnTo>
                      <a:pt x="498259" y="649122"/>
                    </a:lnTo>
                    <a:lnTo>
                      <a:pt x="502069" y="649122"/>
                    </a:lnTo>
                    <a:lnTo>
                      <a:pt x="502069" y="650646"/>
                    </a:lnTo>
                    <a:lnTo>
                      <a:pt x="504355" y="650646"/>
                    </a:lnTo>
                    <a:lnTo>
                      <a:pt x="504355" y="652932"/>
                    </a:lnTo>
                    <a:lnTo>
                      <a:pt x="505879" y="652932"/>
                    </a:lnTo>
                    <a:lnTo>
                      <a:pt x="505879" y="655218"/>
                    </a:lnTo>
                    <a:lnTo>
                      <a:pt x="508165" y="655218"/>
                    </a:lnTo>
                    <a:lnTo>
                      <a:pt x="508165" y="659028"/>
                    </a:lnTo>
                    <a:lnTo>
                      <a:pt x="509689" y="659028"/>
                    </a:lnTo>
                    <a:lnTo>
                      <a:pt x="509689" y="649122"/>
                    </a:lnTo>
                    <a:lnTo>
                      <a:pt x="509689" y="646836"/>
                    </a:lnTo>
                    <a:lnTo>
                      <a:pt x="505879" y="646836"/>
                    </a:lnTo>
                    <a:lnTo>
                      <a:pt x="505879" y="645312"/>
                    </a:lnTo>
                    <a:lnTo>
                      <a:pt x="504355" y="645312"/>
                    </a:lnTo>
                    <a:lnTo>
                      <a:pt x="504355" y="643026"/>
                    </a:lnTo>
                    <a:lnTo>
                      <a:pt x="484543" y="643026"/>
                    </a:lnTo>
                    <a:lnTo>
                      <a:pt x="484543" y="645312"/>
                    </a:lnTo>
                    <a:lnTo>
                      <a:pt x="480733" y="645312"/>
                    </a:lnTo>
                    <a:lnTo>
                      <a:pt x="480733" y="646836"/>
                    </a:lnTo>
                    <a:lnTo>
                      <a:pt x="478447" y="646836"/>
                    </a:lnTo>
                    <a:lnTo>
                      <a:pt x="478447" y="649122"/>
                    </a:lnTo>
                    <a:lnTo>
                      <a:pt x="476161" y="649122"/>
                    </a:lnTo>
                    <a:lnTo>
                      <a:pt x="476161" y="650646"/>
                    </a:lnTo>
                    <a:lnTo>
                      <a:pt x="474637" y="650646"/>
                    </a:lnTo>
                    <a:lnTo>
                      <a:pt x="474637" y="655218"/>
                    </a:lnTo>
                    <a:lnTo>
                      <a:pt x="472351" y="655218"/>
                    </a:lnTo>
                    <a:lnTo>
                      <a:pt x="472351" y="662838"/>
                    </a:lnTo>
                    <a:lnTo>
                      <a:pt x="470827" y="662838"/>
                    </a:lnTo>
                    <a:lnTo>
                      <a:pt x="470827" y="670445"/>
                    </a:lnTo>
                    <a:lnTo>
                      <a:pt x="472351" y="670445"/>
                    </a:lnTo>
                    <a:lnTo>
                      <a:pt x="472351" y="678827"/>
                    </a:lnTo>
                    <a:lnTo>
                      <a:pt x="474637" y="678827"/>
                    </a:lnTo>
                    <a:lnTo>
                      <a:pt x="474637" y="680351"/>
                    </a:lnTo>
                    <a:lnTo>
                      <a:pt x="476161" y="682637"/>
                    </a:lnTo>
                    <a:lnTo>
                      <a:pt x="476161" y="684161"/>
                    </a:lnTo>
                    <a:lnTo>
                      <a:pt x="478447" y="684161"/>
                    </a:lnTo>
                    <a:lnTo>
                      <a:pt x="478447" y="686447"/>
                    </a:lnTo>
                    <a:lnTo>
                      <a:pt x="482257" y="686447"/>
                    </a:lnTo>
                    <a:lnTo>
                      <a:pt x="482257" y="688733"/>
                    </a:lnTo>
                    <a:lnTo>
                      <a:pt x="484543" y="688733"/>
                    </a:lnTo>
                    <a:lnTo>
                      <a:pt x="486067" y="690257"/>
                    </a:lnTo>
                    <a:lnTo>
                      <a:pt x="502069" y="690257"/>
                    </a:lnTo>
                    <a:lnTo>
                      <a:pt x="502069" y="688733"/>
                    </a:lnTo>
                    <a:lnTo>
                      <a:pt x="505879" y="688733"/>
                    </a:lnTo>
                    <a:lnTo>
                      <a:pt x="505879" y="686447"/>
                    </a:lnTo>
                    <a:lnTo>
                      <a:pt x="508165" y="686447"/>
                    </a:lnTo>
                    <a:lnTo>
                      <a:pt x="508165" y="684161"/>
                    </a:lnTo>
                    <a:lnTo>
                      <a:pt x="509689" y="684161"/>
                    </a:lnTo>
                    <a:lnTo>
                      <a:pt x="509689" y="682637"/>
                    </a:lnTo>
                    <a:lnTo>
                      <a:pt x="511975" y="682637"/>
                    </a:lnTo>
                    <a:lnTo>
                      <a:pt x="511975" y="680351"/>
                    </a:lnTo>
                    <a:lnTo>
                      <a:pt x="513499" y="680351"/>
                    </a:lnTo>
                    <a:lnTo>
                      <a:pt x="513499" y="676541"/>
                    </a:lnTo>
                    <a:lnTo>
                      <a:pt x="515785" y="674255"/>
                    </a:lnTo>
                    <a:lnTo>
                      <a:pt x="515785" y="656742"/>
                    </a:lnTo>
                    <a:close/>
                  </a:path>
                  <a:path w="1677035" h="710565">
                    <a:moveTo>
                      <a:pt x="560730" y="643026"/>
                    </a:moveTo>
                    <a:lnTo>
                      <a:pt x="555396" y="643026"/>
                    </a:lnTo>
                    <a:lnTo>
                      <a:pt x="555396" y="680351"/>
                    </a:lnTo>
                    <a:lnTo>
                      <a:pt x="529501" y="643026"/>
                    </a:lnTo>
                    <a:lnTo>
                      <a:pt x="523405" y="643026"/>
                    </a:lnTo>
                    <a:lnTo>
                      <a:pt x="523405" y="690257"/>
                    </a:lnTo>
                    <a:lnTo>
                      <a:pt x="529501" y="690257"/>
                    </a:lnTo>
                    <a:lnTo>
                      <a:pt x="529501" y="652932"/>
                    </a:lnTo>
                    <a:lnTo>
                      <a:pt x="555396" y="690257"/>
                    </a:lnTo>
                    <a:lnTo>
                      <a:pt x="560730" y="690257"/>
                    </a:lnTo>
                    <a:lnTo>
                      <a:pt x="560730" y="643026"/>
                    </a:lnTo>
                    <a:close/>
                  </a:path>
                  <a:path w="1677035" h="710565">
                    <a:moveTo>
                      <a:pt x="732155" y="257759"/>
                    </a:moveTo>
                    <a:lnTo>
                      <a:pt x="592734" y="257759"/>
                    </a:lnTo>
                    <a:lnTo>
                      <a:pt x="592734" y="261569"/>
                    </a:lnTo>
                    <a:lnTo>
                      <a:pt x="592734" y="267919"/>
                    </a:lnTo>
                    <a:lnTo>
                      <a:pt x="732155" y="267919"/>
                    </a:lnTo>
                    <a:lnTo>
                      <a:pt x="732155" y="261569"/>
                    </a:lnTo>
                    <a:lnTo>
                      <a:pt x="732155" y="257759"/>
                    </a:lnTo>
                    <a:close/>
                  </a:path>
                  <a:path w="1677035" h="710565">
                    <a:moveTo>
                      <a:pt x="810628" y="623214"/>
                    </a:moveTo>
                    <a:lnTo>
                      <a:pt x="809104" y="623214"/>
                    </a:lnTo>
                    <a:lnTo>
                      <a:pt x="809104" y="615594"/>
                    </a:lnTo>
                    <a:lnTo>
                      <a:pt x="806818" y="615594"/>
                    </a:lnTo>
                    <a:lnTo>
                      <a:pt x="806818" y="611784"/>
                    </a:lnTo>
                    <a:lnTo>
                      <a:pt x="805294" y="611784"/>
                    </a:lnTo>
                    <a:lnTo>
                      <a:pt x="805294" y="609498"/>
                    </a:lnTo>
                    <a:lnTo>
                      <a:pt x="803008" y="609498"/>
                    </a:lnTo>
                    <a:lnTo>
                      <a:pt x="803008" y="617880"/>
                    </a:lnTo>
                    <a:lnTo>
                      <a:pt x="803008" y="635406"/>
                    </a:lnTo>
                    <a:lnTo>
                      <a:pt x="801484" y="636930"/>
                    </a:lnTo>
                    <a:lnTo>
                      <a:pt x="801484" y="639216"/>
                    </a:lnTo>
                    <a:lnTo>
                      <a:pt x="799198" y="639216"/>
                    </a:lnTo>
                    <a:lnTo>
                      <a:pt x="799198" y="641502"/>
                    </a:lnTo>
                    <a:lnTo>
                      <a:pt x="796912" y="641502"/>
                    </a:lnTo>
                    <a:lnTo>
                      <a:pt x="796912" y="643026"/>
                    </a:lnTo>
                    <a:lnTo>
                      <a:pt x="795388" y="643026"/>
                    </a:lnTo>
                    <a:lnTo>
                      <a:pt x="795388" y="645312"/>
                    </a:lnTo>
                    <a:lnTo>
                      <a:pt x="779386" y="645312"/>
                    </a:lnTo>
                    <a:lnTo>
                      <a:pt x="779386" y="643026"/>
                    </a:lnTo>
                    <a:lnTo>
                      <a:pt x="777862" y="643026"/>
                    </a:lnTo>
                    <a:lnTo>
                      <a:pt x="777862" y="641502"/>
                    </a:lnTo>
                    <a:lnTo>
                      <a:pt x="775576" y="641502"/>
                    </a:lnTo>
                    <a:lnTo>
                      <a:pt x="775576" y="639216"/>
                    </a:lnTo>
                    <a:lnTo>
                      <a:pt x="773290" y="639216"/>
                    </a:lnTo>
                    <a:lnTo>
                      <a:pt x="773290" y="635406"/>
                    </a:lnTo>
                    <a:lnTo>
                      <a:pt x="771766" y="633120"/>
                    </a:lnTo>
                    <a:lnTo>
                      <a:pt x="771766" y="619404"/>
                    </a:lnTo>
                    <a:lnTo>
                      <a:pt x="773290" y="619404"/>
                    </a:lnTo>
                    <a:lnTo>
                      <a:pt x="773290" y="615594"/>
                    </a:lnTo>
                    <a:lnTo>
                      <a:pt x="775576" y="615594"/>
                    </a:lnTo>
                    <a:lnTo>
                      <a:pt x="775576" y="611784"/>
                    </a:lnTo>
                    <a:lnTo>
                      <a:pt x="779386" y="611784"/>
                    </a:lnTo>
                    <a:lnTo>
                      <a:pt x="779386" y="609498"/>
                    </a:lnTo>
                    <a:lnTo>
                      <a:pt x="781672" y="609498"/>
                    </a:lnTo>
                    <a:lnTo>
                      <a:pt x="783196" y="607974"/>
                    </a:lnTo>
                    <a:lnTo>
                      <a:pt x="793102" y="607974"/>
                    </a:lnTo>
                    <a:lnTo>
                      <a:pt x="793102" y="609498"/>
                    </a:lnTo>
                    <a:lnTo>
                      <a:pt x="796912" y="609498"/>
                    </a:lnTo>
                    <a:lnTo>
                      <a:pt x="796912" y="611784"/>
                    </a:lnTo>
                    <a:lnTo>
                      <a:pt x="799198" y="611784"/>
                    </a:lnTo>
                    <a:lnTo>
                      <a:pt x="799198" y="613308"/>
                    </a:lnTo>
                    <a:lnTo>
                      <a:pt x="801484" y="613308"/>
                    </a:lnTo>
                    <a:lnTo>
                      <a:pt x="801484" y="617880"/>
                    </a:lnTo>
                    <a:lnTo>
                      <a:pt x="803008" y="617880"/>
                    </a:lnTo>
                    <a:lnTo>
                      <a:pt x="803008" y="609498"/>
                    </a:lnTo>
                    <a:lnTo>
                      <a:pt x="803008" y="607974"/>
                    </a:lnTo>
                    <a:lnTo>
                      <a:pt x="801484" y="607974"/>
                    </a:lnTo>
                    <a:lnTo>
                      <a:pt x="801484" y="605688"/>
                    </a:lnTo>
                    <a:lnTo>
                      <a:pt x="796912" y="605688"/>
                    </a:lnTo>
                    <a:lnTo>
                      <a:pt x="796912" y="604164"/>
                    </a:lnTo>
                    <a:lnTo>
                      <a:pt x="791578" y="604164"/>
                    </a:lnTo>
                    <a:lnTo>
                      <a:pt x="791578" y="601878"/>
                    </a:lnTo>
                    <a:lnTo>
                      <a:pt x="785482" y="601878"/>
                    </a:lnTo>
                    <a:lnTo>
                      <a:pt x="783196" y="604164"/>
                    </a:lnTo>
                    <a:lnTo>
                      <a:pt x="777862" y="604164"/>
                    </a:lnTo>
                    <a:lnTo>
                      <a:pt x="777862" y="605688"/>
                    </a:lnTo>
                    <a:lnTo>
                      <a:pt x="773290" y="605688"/>
                    </a:lnTo>
                    <a:lnTo>
                      <a:pt x="773290" y="607974"/>
                    </a:lnTo>
                    <a:lnTo>
                      <a:pt x="771766" y="607974"/>
                    </a:lnTo>
                    <a:lnTo>
                      <a:pt x="771766" y="609498"/>
                    </a:lnTo>
                    <a:lnTo>
                      <a:pt x="769480" y="609498"/>
                    </a:lnTo>
                    <a:lnTo>
                      <a:pt x="769480" y="613308"/>
                    </a:lnTo>
                    <a:lnTo>
                      <a:pt x="767956" y="613308"/>
                    </a:lnTo>
                    <a:lnTo>
                      <a:pt x="767956" y="617880"/>
                    </a:lnTo>
                    <a:lnTo>
                      <a:pt x="765683" y="617880"/>
                    </a:lnTo>
                    <a:lnTo>
                      <a:pt x="765683" y="635406"/>
                    </a:lnTo>
                    <a:lnTo>
                      <a:pt x="767956" y="635406"/>
                    </a:lnTo>
                    <a:lnTo>
                      <a:pt x="767956" y="641502"/>
                    </a:lnTo>
                    <a:lnTo>
                      <a:pt x="769480" y="641502"/>
                    </a:lnTo>
                    <a:lnTo>
                      <a:pt x="769480" y="643026"/>
                    </a:lnTo>
                    <a:lnTo>
                      <a:pt x="771766" y="643026"/>
                    </a:lnTo>
                    <a:lnTo>
                      <a:pt x="771766" y="645312"/>
                    </a:lnTo>
                    <a:lnTo>
                      <a:pt x="773290" y="645312"/>
                    </a:lnTo>
                    <a:lnTo>
                      <a:pt x="773290" y="646836"/>
                    </a:lnTo>
                    <a:lnTo>
                      <a:pt x="775576" y="646836"/>
                    </a:lnTo>
                    <a:lnTo>
                      <a:pt x="775576" y="649122"/>
                    </a:lnTo>
                    <a:lnTo>
                      <a:pt x="779386" y="649122"/>
                    </a:lnTo>
                    <a:lnTo>
                      <a:pt x="779386" y="650646"/>
                    </a:lnTo>
                    <a:lnTo>
                      <a:pt x="795388" y="650646"/>
                    </a:lnTo>
                    <a:lnTo>
                      <a:pt x="795388" y="649122"/>
                    </a:lnTo>
                    <a:lnTo>
                      <a:pt x="799198" y="649122"/>
                    </a:lnTo>
                    <a:lnTo>
                      <a:pt x="799198" y="646836"/>
                    </a:lnTo>
                    <a:lnTo>
                      <a:pt x="803008" y="646836"/>
                    </a:lnTo>
                    <a:lnTo>
                      <a:pt x="803008" y="645312"/>
                    </a:lnTo>
                    <a:lnTo>
                      <a:pt x="805294" y="645312"/>
                    </a:lnTo>
                    <a:lnTo>
                      <a:pt x="805294" y="641502"/>
                    </a:lnTo>
                    <a:lnTo>
                      <a:pt x="806818" y="641502"/>
                    </a:lnTo>
                    <a:lnTo>
                      <a:pt x="806818" y="639216"/>
                    </a:lnTo>
                    <a:lnTo>
                      <a:pt x="809104" y="639216"/>
                    </a:lnTo>
                    <a:lnTo>
                      <a:pt x="809104" y="631596"/>
                    </a:lnTo>
                    <a:lnTo>
                      <a:pt x="810628" y="631596"/>
                    </a:lnTo>
                    <a:lnTo>
                      <a:pt x="810628" y="623214"/>
                    </a:lnTo>
                    <a:close/>
                  </a:path>
                  <a:path w="1677035" h="710565">
                    <a:moveTo>
                      <a:pt x="860145" y="650646"/>
                    </a:moveTo>
                    <a:lnTo>
                      <a:pt x="852525" y="636930"/>
                    </a:lnTo>
                    <a:lnTo>
                      <a:pt x="850239" y="636930"/>
                    </a:lnTo>
                    <a:lnTo>
                      <a:pt x="850239" y="635406"/>
                    </a:lnTo>
                    <a:lnTo>
                      <a:pt x="848715" y="635406"/>
                    </a:lnTo>
                    <a:lnTo>
                      <a:pt x="848715" y="633120"/>
                    </a:lnTo>
                    <a:lnTo>
                      <a:pt x="846429" y="631596"/>
                    </a:lnTo>
                    <a:lnTo>
                      <a:pt x="844156" y="631596"/>
                    </a:lnTo>
                    <a:lnTo>
                      <a:pt x="844156" y="629310"/>
                    </a:lnTo>
                    <a:lnTo>
                      <a:pt x="846429" y="629310"/>
                    </a:lnTo>
                    <a:lnTo>
                      <a:pt x="846429" y="627024"/>
                    </a:lnTo>
                    <a:lnTo>
                      <a:pt x="850239" y="627024"/>
                    </a:lnTo>
                    <a:lnTo>
                      <a:pt x="850239" y="625500"/>
                    </a:lnTo>
                    <a:lnTo>
                      <a:pt x="852525" y="625500"/>
                    </a:lnTo>
                    <a:lnTo>
                      <a:pt x="852525" y="623214"/>
                    </a:lnTo>
                    <a:lnTo>
                      <a:pt x="854049" y="623214"/>
                    </a:lnTo>
                    <a:lnTo>
                      <a:pt x="854049" y="621690"/>
                    </a:lnTo>
                    <a:lnTo>
                      <a:pt x="856335" y="619404"/>
                    </a:lnTo>
                    <a:lnTo>
                      <a:pt x="856335" y="611784"/>
                    </a:lnTo>
                    <a:lnTo>
                      <a:pt x="854049" y="611784"/>
                    </a:lnTo>
                    <a:lnTo>
                      <a:pt x="854049" y="607974"/>
                    </a:lnTo>
                    <a:lnTo>
                      <a:pt x="852525" y="607974"/>
                    </a:lnTo>
                    <a:lnTo>
                      <a:pt x="852525" y="605688"/>
                    </a:lnTo>
                    <a:lnTo>
                      <a:pt x="850239" y="605688"/>
                    </a:lnTo>
                    <a:lnTo>
                      <a:pt x="850239" y="615594"/>
                    </a:lnTo>
                    <a:lnTo>
                      <a:pt x="850239" y="617880"/>
                    </a:lnTo>
                    <a:lnTo>
                      <a:pt x="848715" y="617880"/>
                    </a:lnTo>
                    <a:lnTo>
                      <a:pt x="848715" y="621690"/>
                    </a:lnTo>
                    <a:lnTo>
                      <a:pt x="846429" y="621690"/>
                    </a:lnTo>
                    <a:lnTo>
                      <a:pt x="846429" y="623214"/>
                    </a:lnTo>
                    <a:lnTo>
                      <a:pt x="825106" y="623214"/>
                    </a:lnTo>
                    <a:lnTo>
                      <a:pt x="825106" y="607974"/>
                    </a:lnTo>
                    <a:lnTo>
                      <a:pt x="842632" y="607974"/>
                    </a:lnTo>
                    <a:lnTo>
                      <a:pt x="842632" y="609498"/>
                    </a:lnTo>
                    <a:lnTo>
                      <a:pt x="846429" y="609498"/>
                    </a:lnTo>
                    <a:lnTo>
                      <a:pt x="846429" y="611784"/>
                    </a:lnTo>
                    <a:lnTo>
                      <a:pt x="848715" y="611784"/>
                    </a:lnTo>
                    <a:lnTo>
                      <a:pt x="848715" y="613308"/>
                    </a:lnTo>
                    <a:lnTo>
                      <a:pt x="850239" y="615594"/>
                    </a:lnTo>
                    <a:lnTo>
                      <a:pt x="850239" y="605688"/>
                    </a:lnTo>
                    <a:lnTo>
                      <a:pt x="848715" y="605688"/>
                    </a:lnTo>
                    <a:lnTo>
                      <a:pt x="848715" y="604164"/>
                    </a:lnTo>
                    <a:lnTo>
                      <a:pt x="819010" y="604164"/>
                    </a:lnTo>
                    <a:lnTo>
                      <a:pt x="819010" y="650646"/>
                    </a:lnTo>
                    <a:lnTo>
                      <a:pt x="825106" y="650646"/>
                    </a:lnTo>
                    <a:lnTo>
                      <a:pt x="825106" y="629310"/>
                    </a:lnTo>
                    <a:lnTo>
                      <a:pt x="836536" y="629310"/>
                    </a:lnTo>
                    <a:lnTo>
                      <a:pt x="836536" y="631596"/>
                    </a:lnTo>
                    <a:lnTo>
                      <a:pt x="840346" y="631596"/>
                    </a:lnTo>
                    <a:lnTo>
                      <a:pt x="840346" y="635406"/>
                    </a:lnTo>
                    <a:lnTo>
                      <a:pt x="842632" y="635406"/>
                    </a:lnTo>
                    <a:lnTo>
                      <a:pt x="842632" y="636930"/>
                    </a:lnTo>
                    <a:lnTo>
                      <a:pt x="844156" y="636930"/>
                    </a:lnTo>
                    <a:lnTo>
                      <a:pt x="844156" y="639216"/>
                    </a:lnTo>
                    <a:lnTo>
                      <a:pt x="846429" y="641502"/>
                    </a:lnTo>
                    <a:lnTo>
                      <a:pt x="852525" y="650646"/>
                    </a:lnTo>
                    <a:lnTo>
                      <a:pt x="860145" y="650646"/>
                    </a:lnTo>
                    <a:close/>
                  </a:path>
                  <a:path w="1677035" h="710565">
                    <a:moveTo>
                      <a:pt x="893673" y="568363"/>
                    </a:moveTo>
                    <a:lnTo>
                      <a:pt x="889863" y="568363"/>
                    </a:lnTo>
                    <a:lnTo>
                      <a:pt x="890409" y="568909"/>
                    </a:lnTo>
                    <a:lnTo>
                      <a:pt x="886053" y="568909"/>
                    </a:lnTo>
                    <a:lnTo>
                      <a:pt x="886053" y="576529"/>
                    </a:lnTo>
                    <a:lnTo>
                      <a:pt x="886053" y="674319"/>
                    </a:lnTo>
                    <a:lnTo>
                      <a:pt x="735965" y="674319"/>
                    </a:lnTo>
                    <a:lnTo>
                      <a:pt x="735965" y="576529"/>
                    </a:lnTo>
                    <a:lnTo>
                      <a:pt x="886053" y="576529"/>
                    </a:lnTo>
                    <a:lnTo>
                      <a:pt x="886053" y="568909"/>
                    </a:lnTo>
                    <a:lnTo>
                      <a:pt x="732155" y="568909"/>
                    </a:lnTo>
                    <a:lnTo>
                      <a:pt x="732155" y="568363"/>
                    </a:lnTo>
                    <a:lnTo>
                      <a:pt x="728345" y="568363"/>
                    </a:lnTo>
                    <a:lnTo>
                      <a:pt x="728345" y="572173"/>
                    </a:lnTo>
                    <a:lnTo>
                      <a:pt x="728345" y="619709"/>
                    </a:lnTo>
                    <a:lnTo>
                      <a:pt x="588924" y="619709"/>
                    </a:lnTo>
                    <a:lnTo>
                      <a:pt x="588924" y="548589"/>
                    </a:lnTo>
                    <a:lnTo>
                      <a:pt x="586562" y="548589"/>
                    </a:lnTo>
                    <a:lnTo>
                      <a:pt x="586562" y="545401"/>
                    </a:lnTo>
                    <a:lnTo>
                      <a:pt x="588924" y="548551"/>
                    </a:lnTo>
                    <a:lnTo>
                      <a:pt x="588924" y="542455"/>
                    </a:lnTo>
                    <a:lnTo>
                      <a:pt x="586562" y="542455"/>
                    </a:lnTo>
                    <a:lnTo>
                      <a:pt x="586562" y="542239"/>
                    </a:lnTo>
                    <a:lnTo>
                      <a:pt x="580542" y="542239"/>
                    </a:lnTo>
                    <a:lnTo>
                      <a:pt x="580542" y="552399"/>
                    </a:lnTo>
                    <a:lnTo>
                      <a:pt x="580542" y="702259"/>
                    </a:lnTo>
                    <a:lnTo>
                      <a:pt x="9893" y="702259"/>
                    </a:lnTo>
                    <a:lnTo>
                      <a:pt x="9893" y="552399"/>
                    </a:lnTo>
                    <a:lnTo>
                      <a:pt x="580542" y="552399"/>
                    </a:lnTo>
                    <a:lnTo>
                      <a:pt x="580542" y="542239"/>
                    </a:lnTo>
                    <a:lnTo>
                      <a:pt x="4572" y="542239"/>
                    </a:lnTo>
                    <a:lnTo>
                      <a:pt x="4572" y="542455"/>
                    </a:lnTo>
                    <a:lnTo>
                      <a:pt x="0" y="542455"/>
                    </a:lnTo>
                    <a:lnTo>
                      <a:pt x="0" y="548551"/>
                    </a:lnTo>
                    <a:lnTo>
                      <a:pt x="0" y="706259"/>
                    </a:lnTo>
                    <a:lnTo>
                      <a:pt x="2044" y="706259"/>
                    </a:lnTo>
                    <a:lnTo>
                      <a:pt x="2044" y="707974"/>
                    </a:lnTo>
                    <a:lnTo>
                      <a:pt x="0" y="706259"/>
                    </a:lnTo>
                    <a:lnTo>
                      <a:pt x="0" y="710069"/>
                    </a:lnTo>
                    <a:lnTo>
                      <a:pt x="4572" y="710069"/>
                    </a:lnTo>
                    <a:lnTo>
                      <a:pt x="4343" y="709879"/>
                    </a:lnTo>
                    <a:lnTo>
                      <a:pt x="584352" y="709879"/>
                    </a:lnTo>
                    <a:lnTo>
                      <a:pt x="584352" y="710069"/>
                    </a:lnTo>
                    <a:lnTo>
                      <a:pt x="588924" y="710069"/>
                    </a:lnTo>
                    <a:lnTo>
                      <a:pt x="588924" y="706259"/>
                    </a:lnTo>
                    <a:lnTo>
                      <a:pt x="588924" y="702449"/>
                    </a:lnTo>
                    <a:lnTo>
                      <a:pt x="584352" y="702449"/>
                    </a:lnTo>
                    <a:lnTo>
                      <a:pt x="584352" y="702259"/>
                    </a:lnTo>
                    <a:lnTo>
                      <a:pt x="588924" y="702259"/>
                    </a:lnTo>
                    <a:lnTo>
                      <a:pt x="588924" y="627329"/>
                    </a:lnTo>
                    <a:lnTo>
                      <a:pt x="728345" y="627329"/>
                    </a:lnTo>
                    <a:lnTo>
                      <a:pt x="728345" y="656539"/>
                    </a:lnTo>
                    <a:lnTo>
                      <a:pt x="621233" y="656539"/>
                    </a:lnTo>
                    <a:lnTo>
                      <a:pt x="621233" y="656742"/>
                    </a:lnTo>
                    <a:lnTo>
                      <a:pt x="617867" y="656742"/>
                    </a:lnTo>
                    <a:lnTo>
                      <a:pt x="617867" y="660552"/>
                    </a:lnTo>
                    <a:lnTo>
                      <a:pt x="621233" y="658456"/>
                    </a:lnTo>
                    <a:lnTo>
                      <a:pt x="621233" y="660349"/>
                    </a:lnTo>
                    <a:lnTo>
                      <a:pt x="625817" y="660349"/>
                    </a:lnTo>
                    <a:lnTo>
                      <a:pt x="625817" y="665429"/>
                    </a:lnTo>
                    <a:lnTo>
                      <a:pt x="728345" y="665429"/>
                    </a:lnTo>
                    <a:lnTo>
                      <a:pt x="728345" y="678827"/>
                    </a:lnTo>
                    <a:lnTo>
                      <a:pt x="734314" y="678827"/>
                    </a:lnTo>
                    <a:lnTo>
                      <a:pt x="734314" y="679399"/>
                    </a:lnTo>
                    <a:lnTo>
                      <a:pt x="730554" y="679399"/>
                    </a:lnTo>
                    <a:lnTo>
                      <a:pt x="730554" y="681926"/>
                    </a:lnTo>
                    <a:lnTo>
                      <a:pt x="728345" y="678827"/>
                    </a:lnTo>
                    <a:lnTo>
                      <a:pt x="728345" y="684161"/>
                    </a:lnTo>
                    <a:lnTo>
                      <a:pt x="730554" y="684161"/>
                    </a:lnTo>
                    <a:lnTo>
                      <a:pt x="730554" y="684479"/>
                    </a:lnTo>
                    <a:lnTo>
                      <a:pt x="889863" y="684479"/>
                    </a:lnTo>
                    <a:lnTo>
                      <a:pt x="889863" y="684161"/>
                    </a:lnTo>
                    <a:lnTo>
                      <a:pt x="893673" y="684161"/>
                    </a:lnTo>
                    <a:lnTo>
                      <a:pt x="893673" y="678827"/>
                    </a:lnTo>
                    <a:lnTo>
                      <a:pt x="893673" y="674319"/>
                    </a:lnTo>
                    <a:lnTo>
                      <a:pt x="893673" y="572719"/>
                    </a:lnTo>
                    <a:lnTo>
                      <a:pt x="892314" y="572719"/>
                    </a:lnTo>
                    <a:lnTo>
                      <a:pt x="892314" y="570814"/>
                    </a:lnTo>
                    <a:lnTo>
                      <a:pt x="893673" y="572173"/>
                    </a:lnTo>
                    <a:lnTo>
                      <a:pt x="893673" y="568363"/>
                    </a:lnTo>
                    <a:close/>
                  </a:path>
                  <a:path w="1677035" h="710565">
                    <a:moveTo>
                      <a:pt x="1159560" y="320751"/>
                    </a:moveTo>
                    <a:lnTo>
                      <a:pt x="1153807" y="307035"/>
                    </a:lnTo>
                    <a:lnTo>
                      <a:pt x="1151255" y="300939"/>
                    </a:lnTo>
                    <a:lnTo>
                      <a:pt x="1145857" y="288074"/>
                    </a:lnTo>
                    <a:lnTo>
                      <a:pt x="1145857" y="300939"/>
                    </a:lnTo>
                    <a:lnTo>
                      <a:pt x="1129855" y="300939"/>
                    </a:lnTo>
                    <a:lnTo>
                      <a:pt x="1133665" y="287223"/>
                    </a:lnTo>
                    <a:lnTo>
                      <a:pt x="1133665" y="284949"/>
                    </a:lnTo>
                    <a:lnTo>
                      <a:pt x="1135951" y="284949"/>
                    </a:lnTo>
                    <a:lnTo>
                      <a:pt x="1135951" y="278853"/>
                    </a:lnTo>
                    <a:lnTo>
                      <a:pt x="1137475" y="278853"/>
                    </a:lnTo>
                    <a:lnTo>
                      <a:pt x="1137475" y="284949"/>
                    </a:lnTo>
                    <a:lnTo>
                      <a:pt x="1139761" y="284949"/>
                    </a:lnTo>
                    <a:lnTo>
                      <a:pt x="1139761" y="287223"/>
                    </a:lnTo>
                    <a:lnTo>
                      <a:pt x="1145857" y="300939"/>
                    </a:lnTo>
                    <a:lnTo>
                      <a:pt x="1145857" y="288074"/>
                    </a:lnTo>
                    <a:lnTo>
                      <a:pt x="1141996" y="278853"/>
                    </a:lnTo>
                    <a:lnTo>
                      <a:pt x="1139761" y="273519"/>
                    </a:lnTo>
                    <a:lnTo>
                      <a:pt x="1133665" y="273519"/>
                    </a:lnTo>
                    <a:lnTo>
                      <a:pt x="1116139" y="320751"/>
                    </a:lnTo>
                    <a:lnTo>
                      <a:pt x="1122235" y="320751"/>
                    </a:lnTo>
                    <a:lnTo>
                      <a:pt x="1127569" y="307035"/>
                    </a:lnTo>
                    <a:lnTo>
                      <a:pt x="1147381" y="307035"/>
                    </a:lnTo>
                    <a:lnTo>
                      <a:pt x="1151178" y="320751"/>
                    </a:lnTo>
                    <a:lnTo>
                      <a:pt x="1159560" y="320751"/>
                    </a:lnTo>
                    <a:close/>
                  </a:path>
                  <a:path w="1677035" h="710565">
                    <a:moveTo>
                      <a:pt x="1200708" y="273519"/>
                    </a:moveTo>
                    <a:lnTo>
                      <a:pt x="1194612" y="273519"/>
                    </a:lnTo>
                    <a:lnTo>
                      <a:pt x="1194612" y="310845"/>
                    </a:lnTo>
                    <a:lnTo>
                      <a:pt x="1170990" y="273519"/>
                    </a:lnTo>
                    <a:lnTo>
                      <a:pt x="1163370" y="273519"/>
                    </a:lnTo>
                    <a:lnTo>
                      <a:pt x="1163370" y="320751"/>
                    </a:lnTo>
                    <a:lnTo>
                      <a:pt x="1169466" y="320751"/>
                    </a:lnTo>
                    <a:lnTo>
                      <a:pt x="1169466" y="283425"/>
                    </a:lnTo>
                    <a:lnTo>
                      <a:pt x="1194612" y="320751"/>
                    </a:lnTo>
                    <a:lnTo>
                      <a:pt x="1200708" y="320751"/>
                    </a:lnTo>
                    <a:lnTo>
                      <a:pt x="1200708" y="273519"/>
                    </a:lnTo>
                    <a:close/>
                  </a:path>
                  <a:path w="1677035" h="710565">
                    <a:moveTo>
                      <a:pt x="1249464" y="287223"/>
                    </a:moveTo>
                    <a:lnTo>
                      <a:pt x="1247940" y="284949"/>
                    </a:lnTo>
                    <a:lnTo>
                      <a:pt x="1247940" y="281139"/>
                    </a:lnTo>
                    <a:lnTo>
                      <a:pt x="1245654" y="281139"/>
                    </a:lnTo>
                    <a:lnTo>
                      <a:pt x="1245654" y="278853"/>
                    </a:lnTo>
                    <a:lnTo>
                      <a:pt x="1244130" y="278853"/>
                    </a:lnTo>
                    <a:lnTo>
                      <a:pt x="1244130" y="288747"/>
                    </a:lnTo>
                    <a:lnTo>
                      <a:pt x="1244130" y="304749"/>
                    </a:lnTo>
                    <a:lnTo>
                      <a:pt x="1241844" y="304749"/>
                    </a:lnTo>
                    <a:lnTo>
                      <a:pt x="1241844" y="308559"/>
                    </a:lnTo>
                    <a:lnTo>
                      <a:pt x="1240320" y="308559"/>
                    </a:lnTo>
                    <a:lnTo>
                      <a:pt x="1240320" y="312369"/>
                    </a:lnTo>
                    <a:lnTo>
                      <a:pt x="1235748" y="312369"/>
                    </a:lnTo>
                    <a:lnTo>
                      <a:pt x="1235748" y="314655"/>
                    </a:lnTo>
                    <a:lnTo>
                      <a:pt x="1218234" y="314655"/>
                    </a:lnTo>
                    <a:lnTo>
                      <a:pt x="1218234" y="278853"/>
                    </a:lnTo>
                    <a:lnTo>
                      <a:pt x="1235748" y="278853"/>
                    </a:lnTo>
                    <a:lnTo>
                      <a:pt x="1235748" y="281139"/>
                    </a:lnTo>
                    <a:lnTo>
                      <a:pt x="1240320" y="281139"/>
                    </a:lnTo>
                    <a:lnTo>
                      <a:pt x="1240320" y="283425"/>
                    </a:lnTo>
                    <a:lnTo>
                      <a:pt x="1241844" y="284949"/>
                    </a:lnTo>
                    <a:lnTo>
                      <a:pt x="1241844" y="287223"/>
                    </a:lnTo>
                    <a:lnTo>
                      <a:pt x="1244130" y="288747"/>
                    </a:lnTo>
                    <a:lnTo>
                      <a:pt x="1244130" y="278853"/>
                    </a:lnTo>
                    <a:lnTo>
                      <a:pt x="1244130" y="277329"/>
                    </a:lnTo>
                    <a:lnTo>
                      <a:pt x="1241844" y="277329"/>
                    </a:lnTo>
                    <a:lnTo>
                      <a:pt x="1241844" y="275043"/>
                    </a:lnTo>
                    <a:lnTo>
                      <a:pt x="1238034" y="275043"/>
                    </a:lnTo>
                    <a:lnTo>
                      <a:pt x="1238034" y="273519"/>
                    </a:lnTo>
                    <a:lnTo>
                      <a:pt x="1212138" y="273519"/>
                    </a:lnTo>
                    <a:lnTo>
                      <a:pt x="1212138" y="320751"/>
                    </a:lnTo>
                    <a:lnTo>
                      <a:pt x="1235748" y="320751"/>
                    </a:lnTo>
                    <a:lnTo>
                      <a:pt x="1235748" y="318465"/>
                    </a:lnTo>
                    <a:lnTo>
                      <a:pt x="1240320" y="318465"/>
                    </a:lnTo>
                    <a:lnTo>
                      <a:pt x="1241844" y="316941"/>
                    </a:lnTo>
                    <a:lnTo>
                      <a:pt x="1244130" y="316941"/>
                    </a:lnTo>
                    <a:lnTo>
                      <a:pt x="1244130" y="314655"/>
                    </a:lnTo>
                    <a:lnTo>
                      <a:pt x="1245654" y="314655"/>
                    </a:lnTo>
                    <a:lnTo>
                      <a:pt x="1245654" y="310845"/>
                    </a:lnTo>
                    <a:lnTo>
                      <a:pt x="1247940" y="310845"/>
                    </a:lnTo>
                    <a:lnTo>
                      <a:pt x="1247940" y="307035"/>
                    </a:lnTo>
                    <a:lnTo>
                      <a:pt x="1249464" y="307035"/>
                    </a:lnTo>
                    <a:lnTo>
                      <a:pt x="1249464" y="287223"/>
                    </a:lnTo>
                    <a:close/>
                  </a:path>
                  <a:path w="1677035" h="710565">
                    <a:moveTo>
                      <a:pt x="1513840" y="145516"/>
                    </a:moveTo>
                    <a:lnTo>
                      <a:pt x="1475740" y="145516"/>
                    </a:lnTo>
                    <a:lnTo>
                      <a:pt x="1475740" y="151612"/>
                    </a:lnTo>
                    <a:lnTo>
                      <a:pt x="1491742" y="151612"/>
                    </a:lnTo>
                    <a:lnTo>
                      <a:pt x="1491742" y="192760"/>
                    </a:lnTo>
                    <a:lnTo>
                      <a:pt x="1497838" y="192760"/>
                    </a:lnTo>
                    <a:lnTo>
                      <a:pt x="1497838" y="151612"/>
                    </a:lnTo>
                    <a:lnTo>
                      <a:pt x="1513840" y="151612"/>
                    </a:lnTo>
                    <a:lnTo>
                      <a:pt x="1513840" y="145516"/>
                    </a:lnTo>
                    <a:close/>
                  </a:path>
                  <a:path w="1677035" h="710565">
                    <a:moveTo>
                      <a:pt x="1527556" y="145516"/>
                    </a:moveTo>
                    <a:lnTo>
                      <a:pt x="1521460" y="145516"/>
                    </a:lnTo>
                    <a:lnTo>
                      <a:pt x="1521460" y="192747"/>
                    </a:lnTo>
                    <a:lnTo>
                      <a:pt x="1527556" y="192747"/>
                    </a:lnTo>
                    <a:lnTo>
                      <a:pt x="1527556" y="145516"/>
                    </a:lnTo>
                    <a:close/>
                  </a:path>
                  <a:path w="1677035" h="710565">
                    <a:moveTo>
                      <a:pt x="1532877" y="288747"/>
                    </a:moveTo>
                    <a:lnTo>
                      <a:pt x="1527352" y="275043"/>
                    </a:lnTo>
                    <a:lnTo>
                      <a:pt x="1525193" y="269709"/>
                    </a:lnTo>
                    <a:lnTo>
                      <a:pt x="1517650" y="250990"/>
                    </a:lnTo>
                    <a:lnTo>
                      <a:pt x="1517650" y="269709"/>
                    </a:lnTo>
                    <a:lnTo>
                      <a:pt x="1501648" y="269709"/>
                    </a:lnTo>
                    <a:lnTo>
                      <a:pt x="1507744" y="255231"/>
                    </a:lnTo>
                    <a:lnTo>
                      <a:pt x="1507744" y="253707"/>
                    </a:lnTo>
                    <a:lnTo>
                      <a:pt x="1509268" y="253707"/>
                    </a:lnTo>
                    <a:lnTo>
                      <a:pt x="1509268" y="249897"/>
                    </a:lnTo>
                    <a:lnTo>
                      <a:pt x="1511554" y="249897"/>
                    </a:lnTo>
                    <a:lnTo>
                      <a:pt x="1511554" y="255231"/>
                    </a:lnTo>
                    <a:lnTo>
                      <a:pt x="1513840" y="255231"/>
                    </a:lnTo>
                    <a:lnTo>
                      <a:pt x="1513840" y="257517"/>
                    </a:lnTo>
                    <a:lnTo>
                      <a:pt x="1517650" y="269709"/>
                    </a:lnTo>
                    <a:lnTo>
                      <a:pt x="1517650" y="250990"/>
                    </a:lnTo>
                    <a:lnTo>
                      <a:pt x="1516291" y="247611"/>
                    </a:lnTo>
                    <a:lnTo>
                      <a:pt x="1513840" y="241515"/>
                    </a:lnTo>
                    <a:lnTo>
                      <a:pt x="1507744" y="241515"/>
                    </a:lnTo>
                    <a:lnTo>
                      <a:pt x="1487932" y="288747"/>
                    </a:lnTo>
                    <a:lnTo>
                      <a:pt x="1495552" y="288747"/>
                    </a:lnTo>
                    <a:lnTo>
                      <a:pt x="1499362" y="275043"/>
                    </a:lnTo>
                    <a:lnTo>
                      <a:pt x="1519174" y="275043"/>
                    </a:lnTo>
                    <a:lnTo>
                      <a:pt x="1525270" y="288747"/>
                    </a:lnTo>
                    <a:lnTo>
                      <a:pt x="1532877" y="288747"/>
                    </a:lnTo>
                    <a:close/>
                  </a:path>
                  <a:path w="1677035" h="710565">
                    <a:moveTo>
                      <a:pt x="1574787" y="102095"/>
                    </a:moveTo>
                    <a:lnTo>
                      <a:pt x="1572501" y="99809"/>
                    </a:lnTo>
                    <a:lnTo>
                      <a:pt x="1572501" y="95999"/>
                    </a:lnTo>
                    <a:lnTo>
                      <a:pt x="1570215" y="95999"/>
                    </a:lnTo>
                    <a:lnTo>
                      <a:pt x="1570215" y="94475"/>
                    </a:lnTo>
                    <a:lnTo>
                      <a:pt x="1570215" y="92189"/>
                    </a:lnTo>
                    <a:lnTo>
                      <a:pt x="1568691" y="92189"/>
                    </a:lnTo>
                    <a:lnTo>
                      <a:pt x="1566405" y="90665"/>
                    </a:lnTo>
                    <a:lnTo>
                      <a:pt x="1564881" y="90665"/>
                    </a:lnTo>
                    <a:lnTo>
                      <a:pt x="1562595" y="88379"/>
                    </a:lnTo>
                    <a:lnTo>
                      <a:pt x="1554975" y="88379"/>
                    </a:lnTo>
                    <a:lnTo>
                      <a:pt x="1554975" y="90665"/>
                    </a:lnTo>
                    <a:lnTo>
                      <a:pt x="1551330" y="90665"/>
                    </a:lnTo>
                    <a:lnTo>
                      <a:pt x="1551165" y="92189"/>
                    </a:lnTo>
                    <a:lnTo>
                      <a:pt x="1551165" y="90665"/>
                    </a:lnTo>
                    <a:lnTo>
                      <a:pt x="1551330" y="90665"/>
                    </a:lnTo>
                    <a:lnTo>
                      <a:pt x="1552689" y="78473"/>
                    </a:lnTo>
                    <a:lnTo>
                      <a:pt x="1570215" y="78473"/>
                    </a:lnTo>
                    <a:lnTo>
                      <a:pt x="1570215" y="72377"/>
                    </a:lnTo>
                    <a:lnTo>
                      <a:pt x="1548879" y="72377"/>
                    </a:lnTo>
                    <a:lnTo>
                      <a:pt x="1542783" y="98285"/>
                    </a:lnTo>
                    <a:lnTo>
                      <a:pt x="1548879" y="98285"/>
                    </a:lnTo>
                    <a:lnTo>
                      <a:pt x="1551165" y="95999"/>
                    </a:lnTo>
                    <a:lnTo>
                      <a:pt x="1552689" y="95999"/>
                    </a:lnTo>
                    <a:lnTo>
                      <a:pt x="1552689" y="94475"/>
                    </a:lnTo>
                    <a:lnTo>
                      <a:pt x="1562595" y="94475"/>
                    </a:lnTo>
                    <a:lnTo>
                      <a:pt x="1562595" y="95999"/>
                    </a:lnTo>
                    <a:lnTo>
                      <a:pt x="1564881" y="95999"/>
                    </a:lnTo>
                    <a:lnTo>
                      <a:pt x="1564881" y="98285"/>
                    </a:lnTo>
                    <a:lnTo>
                      <a:pt x="1566405" y="98285"/>
                    </a:lnTo>
                    <a:lnTo>
                      <a:pt x="1566405" y="112001"/>
                    </a:lnTo>
                    <a:lnTo>
                      <a:pt x="1564881" y="112001"/>
                    </a:lnTo>
                    <a:lnTo>
                      <a:pt x="1564881" y="114287"/>
                    </a:lnTo>
                    <a:lnTo>
                      <a:pt x="1562595" y="114287"/>
                    </a:lnTo>
                    <a:lnTo>
                      <a:pt x="1562595" y="115811"/>
                    </a:lnTo>
                    <a:lnTo>
                      <a:pt x="1552689" y="115811"/>
                    </a:lnTo>
                    <a:lnTo>
                      <a:pt x="1552689" y="114287"/>
                    </a:lnTo>
                    <a:lnTo>
                      <a:pt x="1551165" y="114287"/>
                    </a:lnTo>
                    <a:lnTo>
                      <a:pt x="1551165" y="112001"/>
                    </a:lnTo>
                    <a:lnTo>
                      <a:pt x="1548879" y="112001"/>
                    </a:lnTo>
                    <a:lnTo>
                      <a:pt x="1548879" y="105905"/>
                    </a:lnTo>
                    <a:lnTo>
                      <a:pt x="1542783" y="108191"/>
                    </a:lnTo>
                    <a:lnTo>
                      <a:pt x="1542783" y="112001"/>
                    </a:lnTo>
                    <a:lnTo>
                      <a:pt x="1545069" y="112001"/>
                    </a:lnTo>
                    <a:lnTo>
                      <a:pt x="1545069" y="115811"/>
                    </a:lnTo>
                    <a:lnTo>
                      <a:pt x="1546593" y="115811"/>
                    </a:lnTo>
                    <a:lnTo>
                      <a:pt x="1546593" y="118097"/>
                    </a:lnTo>
                    <a:lnTo>
                      <a:pt x="1548879" y="118097"/>
                    </a:lnTo>
                    <a:lnTo>
                      <a:pt x="1551165" y="119621"/>
                    </a:lnTo>
                    <a:lnTo>
                      <a:pt x="1564881" y="119621"/>
                    </a:lnTo>
                    <a:lnTo>
                      <a:pt x="1564881" y="118097"/>
                    </a:lnTo>
                    <a:lnTo>
                      <a:pt x="1568691" y="118097"/>
                    </a:lnTo>
                    <a:lnTo>
                      <a:pt x="1568691" y="115811"/>
                    </a:lnTo>
                    <a:lnTo>
                      <a:pt x="1570215" y="115811"/>
                    </a:lnTo>
                    <a:lnTo>
                      <a:pt x="1570215" y="112001"/>
                    </a:lnTo>
                    <a:lnTo>
                      <a:pt x="1572501" y="112001"/>
                    </a:lnTo>
                    <a:lnTo>
                      <a:pt x="1572501" y="105905"/>
                    </a:lnTo>
                    <a:lnTo>
                      <a:pt x="1574787" y="105905"/>
                    </a:lnTo>
                    <a:lnTo>
                      <a:pt x="1574787" y="102095"/>
                    </a:lnTo>
                    <a:close/>
                  </a:path>
                  <a:path w="1677035" h="710565">
                    <a:moveTo>
                      <a:pt x="1582407" y="145516"/>
                    </a:moveTo>
                    <a:lnTo>
                      <a:pt x="1574787" y="145516"/>
                    </a:lnTo>
                    <a:lnTo>
                      <a:pt x="1562595" y="179044"/>
                    </a:lnTo>
                    <a:lnTo>
                      <a:pt x="1562595" y="180568"/>
                    </a:lnTo>
                    <a:lnTo>
                      <a:pt x="1560309" y="180568"/>
                    </a:lnTo>
                    <a:lnTo>
                      <a:pt x="1560309" y="184378"/>
                    </a:lnTo>
                    <a:lnTo>
                      <a:pt x="1558785" y="184378"/>
                    </a:lnTo>
                    <a:lnTo>
                      <a:pt x="1558785" y="179044"/>
                    </a:lnTo>
                    <a:lnTo>
                      <a:pt x="1549361" y="153136"/>
                    </a:lnTo>
                    <a:lnTo>
                      <a:pt x="1546593" y="145516"/>
                    </a:lnTo>
                    <a:lnTo>
                      <a:pt x="1536687" y="145516"/>
                    </a:lnTo>
                    <a:lnTo>
                      <a:pt x="1536687" y="192760"/>
                    </a:lnTo>
                    <a:lnTo>
                      <a:pt x="1542783" y="192760"/>
                    </a:lnTo>
                    <a:lnTo>
                      <a:pt x="1542783" y="153136"/>
                    </a:lnTo>
                    <a:lnTo>
                      <a:pt x="1556499" y="192760"/>
                    </a:lnTo>
                    <a:lnTo>
                      <a:pt x="1562595" y="192760"/>
                    </a:lnTo>
                    <a:lnTo>
                      <a:pt x="1564703" y="186664"/>
                    </a:lnTo>
                    <a:lnTo>
                      <a:pt x="1576311" y="153136"/>
                    </a:lnTo>
                    <a:lnTo>
                      <a:pt x="1576311" y="192760"/>
                    </a:lnTo>
                    <a:lnTo>
                      <a:pt x="1582407" y="192760"/>
                    </a:lnTo>
                    <a:lnTo>
                      <a:pt x="1582407" y="153136"/>
                    </a:lnTo>
                    <a:lnTo>
                      <a:pt x="1582407" y="145516"/>
                    </a:lnTo>
                    <a:close/>
                  </a:path>
                  <a:path w="1677035" h="710565">
                    <a:moveTo>
                      <a:pt x="1609826" y="82283"/>
                    </a:moveTo>
                    <a:lnTo>
                      <a:pt x="1607540" y="82283"/>
                    </a:lnTo>
                    <a:lnTo>
                      <a:pt x="1607540" y="78473"/>
                    </a:lnTo>
                    <a:lnTo>
                      <a:pt x="1606016" y="78473"/>
                    </a:lnTo>
                    <a:lnTo>
                      <a:pt x="1606016" y="76187"/>
                    </a:lnTo>
                    <a:lnTo>
                      <a:pt x="1603743" y="76187"/>
                    </a:lnTo>
                    <a:lnTo>
                      <a:pt x="1603743" y="74663"/>
                    </a:lnTo>
                    <a:lnTo>
                      <a:pt x="1599933" y="74663"/>
                    </a:lnTo>
                    <a:lnTo>
                      <a:pt x="1599933" y="72377"/>
                    </a:lnTo>
                    <a:lnTo>
                      <a:pt x="1588503" y="72377"/>
                    </a:lnTo>
                    <a:lnTo>
                      <a:pt x="1588503" y="74663"/>
                    </a:lnTo>
                    <a:lnTo>
                      <a:pt x="1583931" y="74663"/>
                    </a:lnTo>
                    <a:lnTo>
                      <a:pt x="1583931" y="76187"/>
                    </a:lnTo>
                    <a:lnTo>
                      <a:pt x="1582407" y="76187"/>
                    </a:lnTo>
                    <a:lnTo>
                      <a:pt x="1582407" y="78473"/>
                    </a:lnTo>
                    <a:lnTo>
                      <a:pt x="1580121" y="78473"/>
                    </a:lnTo>
                    <a:lnTo>
                      <a:pt x="1580121" y="86093"/>
                    </a:lnTo>
                    <a:lnTo>
                      <a:pt x="1586217" y="86093"/>
                    </a:lnTo>
                    <a:lnTo>
                      <a:pt x="1586217" y="80759"/>
                    </a:lnTo>
                    <a:lnTo>
                      <a:pt x="1588503" y="80759"/>
                    </a:lnTo>
                    <a:lnTo>
                      <a:pt x="1588503" y="78473"/>
                    </a:lnTo>
                    <a:lnTo>
                      <a:pt x="1592313" y="78473"/>
                    </a:lnTo>
                    <a:lnTo>
                      <a:pt x="1592313" y="76187"/>
                    </a:lnTo>
                    <a:lnTo>
                      <a:pt x="1596123" y="76187"/>
                    </a:lnTo>
                    <a:lnTo>
                      <a:pt x="1596123" y="78473"/>
                    </a:lnTo>
                    <a:lnTo>
                      <a:pt x="1599933" y="78473"/>
                    </a:lnTo>
                    <a:lnTo>
                      <a:pt x="1599933" y="80759"/>
                    </a:lnTo>
                    <a:lnTo>
                      <a:pt x="1602219" y="80759"/>
                    </a:lnTo>
                    <a:lnTo>
                      <a:pt x="1602219" y="82283"/>
                    </a:lnTo>
                    <a:lnTo>
                      <a:pt x="1603743" y="82283"/>
                    </a:lnTo>
                    <a:lnTo>
                      <a:pt x="1603743" y="88379"/>
                    </a:lnTo>
                    <a:lnTo>
                      <a:pt x="1602219" y="88379"/>
                    </a:lnTo>
                    <a:lnTo>
                      <a:pt x="1602219" y="92189"/>
                    </a:lnTo>
                    <a:lnTo>
                      <a:pt x="1599933" y="92189"/>
                    </a:lnTo>
                    <a:lnTo>
                      <a:pt x="1599933" y="94475"/>
                    </a:lnTo>
                    <a:lnTo>
                      <a:pt x="1598409" y="94475"/>
                    </a:lnTo>
                    <a:lnTo>
                      <a:pt x="1598409" y="95999"/>
                    </a:lnTo>
                    <a:lnTo>
                      <a:pt x="1596123" y="95999"/>
                    </a:lnTo>
                    <a:lnTo>
                      <a:pt x="1596123" y="98285"/>
                    </a:lnTo>
                    <a:lnTo>
                      <a:pt x="1593837" y="98285"/>
                    </a:lnTo>
                    <a:lnTo>
                      <a:pt x="1593837" y="99809"/>
                    </a:lnTo>
                    <a:lnTo>
                      <a:pt x="1592313" y="99809"/>
                    </a:lnTo>
                    <a:lnTo>
                      <a:pt x="1592313" y="102095"/>
                    </a:lnTo>
                    <a:lnTo>
                      <a:pt x="1590027" y="102095"/>
                    </a:lnTo>
                    <a:lnTo>
                      <a:pt x="1590027" y="104381"/>
                    </a:lnTo>
                    <a:lnTo>
                      <a:pt x="1588503" y="104381"/>
                    </a:lnTo>
                    <a:lnTo>
                      <a:pt x="1586217" y="105905"/>
                    </a:lnTo>
                    <a:lnTo>
                      <a:pt x="1583931" y="105905"/>
                    </a:lnTo>
                    <a:lnTo>
                      <a:pt x="1583931" y="108191"/>
                    </a:lnTo>
                    <a:lnTo>
                      <a:pt x="1582407" y="108191"/>
                    </a:lnTo>
                    <a:lnTo>
                      <a:pt x="1582407" y="112001"/>
                    </a:lnTo>
                    <a:lnTo>
                      <a:pt x="1580121" y="112001"/>
                    </a:lnTo>
                    <a:lnTo>
                      <a:pt x="1580121" y="114287"/>
                    </a:lnTo>
                    <a:lnTo>
                      <a:pt x="1578597" y="114287"/>
                    </a:lnTo>
                    <a:lnTo>
                      <a:pt x="1578597" y="119621"/>
                    </a:lnTo>
                    <a:lnTo>
                      <a:pt x="1609826" y="119621"/>
                    </a:lnTo>
                    <a:lnTo>
                      <a:pt x="1609826" y="114287"/>
                    </a:lnTo>
                    <a:lnTo>
                      <a:pt x="1586217" y="114287"/>
                    </a:lnTo>
                    <a:lnTo>
                      <a:pt x="1586217" y="112001"/>
                    </a:lnTo>
                    <a:lnTo>
                      <a:pt x="1588503" y="112001"/>
                    </a:lnTo>
                    <a:lnTo>
                      <a:pt x="1588503" y="109715"/>
                    </a:lnTo>
                    <a:lnTo>
                      <a:pt x="1590027" y="109715"/>
                    </a:lnTo>
                    <a:lnTo>
                      <a:pt x="1590027" y="108191"/>
                    </a:lnTo>
                    <a:lnTo>
                      <a:pt x="1592313" y="108191"/>
                    </a:lnTo>
                    <a:lnTo>
                      <a:pt x="1593837" y="105905"/>
                    </a:lnTo>
                    <a:lnTo>
                      <a:pt x="1596123" y="105905"/>
                    </a:lnTo>
                    <a:lnTo>
                      <a:pt x="1596123" y="104381"/>
                    </a:lnTo>
                    <a:lnTo>
                      <a:pt x="1598409" y="104381"/>
                    </a:lnTo>
                    <a:lnTo>
                      <a:pt x="1598409" y="102095"/>
                    </a:lnTo>
                    <a:lnTo>
                      <a:pt x="1599933" y="102095"/>
                    </a:lnTo>
                    <a:lnTo>
                      <a:pt x="1599933" y="99809"/>
                    </a:lnTo>
                    <a:lnTo>
                      <a:pt x="1602219" y="99809"/>
                    </a:lnTo>
                    <a:lnTo>
                      <a:pt x="1602219" y="98285"/>
                    </a:lnTo>
                    <a:lnTo>
                      <a:pt x="1603743" y="98285"/>
                    </a:lnTo>
                    <a:lnTo>
                      <a:pt x="1603743" y="95999"/>
                    </a:lnTo>
                    <a:lnTo>
                      <a:pt x="1606016" y="95999"/>
                    </a:lnTo>
                    <a:lnTo>
                      <a:pt x="1606016" y="94475"/>
                    </a:lnTo>
                    <a:lnTo>
                      <a:pt x="1607540" y="94475"/>
                    </a:lnTo>
                    <a:lnTo>
                      <a:pt x="1607540" y="88379"/>
                    </a:lnTo>
                    <a:lnTo>
                      <a:pt x="1609826" y="88379"/>
                    </a:lnTo>
                    <a:lnTo>
                      <a:pt x="1609826" y="82283"/>
                    </a:lnTo>
                    <a:close/>
                  </a:path>
                  <a:path w="1677035" h="710565">
                    <a:moveTo>
                      <a:pt x="1627352" y="186664"/>
                    </a:moveTo>
                    <a:lnTo>
                      <a:pt x="1598409" y="186664"/>
                    </a:lnTo>
                    <a:lnTo>
                      <a:pt x="1598409" y="170662"/>
                    </a:lnTo>
                    <a:lnTo>
                      <a:pt x="1623542" y="170662"/>
                    </a:lnTo>
                    <a:lnTo>
                      <a:pt x="1623542" y="166852"/>
                    </a:lnTo>
                    <a:lnTo>
                      <a:pt x="1598409" y="166852"/>
                    </a:lnTo>
                    <a:lnTo>
                      <a:pt x="1598409" y="151612"/>
                    </a:lnTo>
                    <a:lnTo>
                      <a:pt x="1625828" y="151612"/>
                    </a:lnTo>
                    <a:lnTo>
                      <a:pt x="1625828" y="145516"/>
                    </a:lnTo>
                    <a:lnTo>
                      <a:pt x="1592313" y="145516"/>
                    </a:lnTo>
                    <a:lnTo>
                      <a:pt x="1592313" y="192760"/>
                    </a:lnTo>
                    <a:lnTo>
                      <a:pt x="1627352" y="192760"/>
                    </a:lnTo>
                    <a:lnTo>
                      <a:pt x="1627352" y="186664"/>
                    </a:lnTo>
                    <a:close/>
                  </a:path>
                  <a:path w="1677035" h="710565">
                    <a:moveTo>
                      <a:pt x="1659356" y="316941"/>
                    </a:moveTo>
                    <a:lnTo>
                      <a:pt x="1657070" y="316941"/>
                    </a:lnTo>
                    <a:lnTo>
                      <a:pt x="1657070" y="310845"/>
                    </a:lnTo>
                    <a:lnTo>
                      <a:pt x="1654784" y="310845"/>
                    </a:lnTo>
                    <a:lnTo>
                      <a:pt x="1654784" y="307035"/>
                    </a:lnTo>
                    <a:lnTo>
                      <a:pt x="1653260" y="307035"/>
                    </a:lnTo>
                    <a:lnTo>
                      <a:pt x="1653260" y="320751"/>
                    </a:lnTo>
                    <a:lnTo>
                      <a:pt x="1653260" y="324561"/>
                    </a:lnTo>
                    <a:lnTo>
                      <a:pt x="1650974" y="324561"/>
                    </a:lnTo>
                    <a:lnTo>
                      <a:pt x="1650974" y="332181"/>
                    </a:lnTo>
                    <a:lnTo>
                      <a:pt x="1649450" y="332181"/>
                    </a:lnTo>
                    <a:lnTo>
                      <a:pt x="1649450" y="335991"/>
                    </a:lnTo>
                    <a:lnTo>
                      <a:pt x="1647164" y="335991"/>
                    </a:lnTo>
                    <a:lnTo>
                      <a:pt x="1647164" y="338277"/>
                    </a:lnTo>
                    <a:lnTo>
                      <a:pt x="1645640" y="338277"/>
                    </a:lnTo>
                    <a:lnTo>
                      <a:pt x="1645640" y="339801"/>
                    </a:lnTo>
                    <a:lnTo>
                      <a:pt x="1639544" y="339801"/>
                    </a:lnTo>
                    <a:lnTo>
                      <a:pt x="1639544" y="342087"/>
                    </a:lnTo>
                    <a:lnTo>
                      <a:pt x="1633448" y="342087"/>
                    </a:lnTo>
                    <a:lnTo>
                      <a:pt x="1632546" y="341198"/>
                    </a:lnTo>
                    <a:lnTo>
                      <a:pt x="1643367" y="304774"/>
                    </a:lnTo>
                    <a:lnTo>
                      <a:pt x="1645640" y="307035"/>
                    </a:lnTo>
                    <a:lnTo>
                      <a:pt x="1647164" y="307035"/>
                    </a:lnTo>
                    <a:lnTo>
                      <a:pt x="1647164" y="308559"/>
                    </a:lnTo>
                    <a:lnTo>
                      <a:pt x="1649450" y="308559"/>
                    </a:lnTo>
                    <a:lnTo>
                      <a:pt x="1649450" y="312369"/>
                    </a:lnTo>
                    <a:lnTo>
                      <a:pt x="1650974" y="312369"/>
                    </a:lnTo>
                    <a:lnTo>
                      <a:pt x="1650974" y="320751"/>
                    </a:lnTo>
                    <a:lnTo>
                      <a:pt x="1653260" y="320751"/>
                    </a:lnTo>
                    <a:lnTo>
                      <a:pt x="1653260" y="307035"/>
                    </a:lnTo>
                    <a:lnTo>
                      <a:pt x="1653260" y="304749"/>
                    </a:lnTo>
                    <a:lnTo>
                      <a:pt x="1650974" y="304749"/>
                    </a:lnTo>
                    <a:lnTo>
                      <a:pt x="1650974" y="302463"/>
                    </a:lnTo>
                    <a:lnTo>
                      <a:pt x="1649450" y="302463"/>
                    </a:lnTo>
                    <a:lnTo>
                      <a:pt x="1649450" y="300939"/>
                    </a:lnTo>
                    <a:lnTo>
                      <a:pt x="1645640" y="300939"/>
                    </a:lnTo>
                    <a:lnTo>
                      <a:pt x="1645640" y="298653"/>
                    </a:lnTo>
                    <a:lnTo>
                      <a:pt x="1645183" y="298653"/>
                    </a:lnTo>
                    <a:lnTo>
                      <a:pt x="1645640" y="297129"/>
                    </a:lnTo>
                    <a:lnTo>
                      <a:pt x="1641068" y="297129"/>
                    </a:lnTo>
                    <a:lnTo>
                      <a:pt x="1640636" y="298653"/>
                    </a:lnTo>
                    <a:lnTo>
                      <a:pt x="1639544" y="298653"/>
                    </a:lnTo>
                    <a:lnTo>
                      <a:pt x="1639544" y="302463"/>
                    </a:lnTo>
                    <a:lnTo>
                      <a:pt x="1629067" y="339801"/>
                    </a:lnTo>
                    <a:lnTo>
                      <a:pt x="1627352" y="339801"/>
                    </a:lnTo>
                    <a:lnTo>
                      <a:pt x="1627352" y="338277"/>
                    </a:lnTo>
                    <a:lnTo>
                      <a:pt x="1625828" y="338277"/>
                    </a:lnTo>
                    <a:lnTo>
                      <a:pt x="1625828" y="335991"/>
                    </a:lnTo>
                    <a:lnTo>
                      <a:pt x="1623542" y="335991"/>
                    </a:lnTo>
                    <a:lnTo>
                      <a:pt x="1623542" y="334467"/>
                    </a:lnTo>
                    <a:lnTo>
                      <a:pt x="1622018" y="334467"/>
                    </a:lnTo>
                    <a:lnTo>
                      <a:pt x="1622018" y="328371"/>
                    </a:lnTo>
                    <a:lnTo>
                      <a:pt x="1619732" y="328371"/>
                    </a:lnTo>
                    <a:lnTo>
                      <a:pt x="1619732" y="316941"/>
                    </a:lnTo>
                    <a:lnTo>
                      <a:pt x="1622018" y="316941"/>
                    </a:lnTo>
                    <a:lnTo>
                      <a:pt x="1622018" y="310845"/>
                    </a:lnTo>
                    <a:lnTo>
                      <a:pt x="1623542" y="310845"/>
                    </a:lnTo>
                    <a:lnTo>
                      <a:pt x="1623542" y="308559"/>
                    </a:lnTo>
                    <a:lnTo>
                      <a:pt x="1625828" y="308559"/>
                    </a:lnTo>
                    <a:lnTo>
                      <a:pt x="1625828" y="307035"/>
                    </a:lnTo>
                    <a:lnTo>
                      <a:pt x="1627352" y="307035"/>
                    </a:lnTo>
                    <a:lnTo>
                      <a:pt x="1627352" y="304749"/>
                    </a:lnTo>
                    <a:lnTo>
                      <a:pt x="1633448" y="304749"/>
                    </a:lnTo>
                    <a:lnTo>
                      <a:pt x="1633448" y="302463"/>
                    </a:lnTo>
                    <a:lnTo>
                      <a:pt x="1639544" y="302463"/>
                    </a:lnTo>
                    <a:lnTo>
                      <a:pt x="1639544" y="298653"/>
                    </a:lnTo>
                    <a:lnTo>
                      <a:pt x="1627352" y="298653"/>
                    </a:lnTo>
                    <a:lnTo>
                      <a:pt x="1627352" y="300939"/>
                    </a:lnTo>
                    <a:lnTo>
                      <a:pt x="1623542" y="300939"/>
                    </a:lnTo>
                    <a:lnTo>
                      <a:pt x="1623542" y="302463"/>
                    </a:lnTo>
                    <a:lnTo>
                      <a:pt x="1622018" y="302463"/>
                    </a:lnTo>
                    <a:lnTo>
                      <a:pt x="1622018" y="304749"/>
                    </a:lnTo>
                    <a:lnTo>
                      <a:pt x="1619732" y="304749"/>
                    </a:lnTo>
                    <a:lnTo>
                      <a:pt x="1619732" y="307035"/>
                    </a:lnTo>
                    <a:lnTo>
                      <a:pt x="1617446" y="307035"/>
                    </a:lnTo>
                    <a:lnTo>
                      <a:pt x="1617446" y="308559"/>
                    </a:lnTo>
                    <a:lnTo>
                      <a:pt x="1615922" y="308559"/>
                    </a:lnTo>
                    <a:lnTo>
                      <a:pt x="1615922" y="314655"/>
                    </a:lnTo>
                    <a:lnTo>
                      <a:pt x="1613636" y="314655"/>
                    </a:lnTo>
                    <a:lnTo>
                      <a:pt x="1613636" y="330657"/>
                    </a:lnTo>
                    <a:lnTo>
                      <a:pt x="1615922" y="330657"/>
                    </a:lnTo>
                    <a:lnTo>
                      <a:pt x="1615922" y="334467"/>
                    </a:lnTo>
                    <a:lnTo>
                      <a:pt x="1617446" y="335991"/>
                    </a:lnTo>
                    <a:lnTo>
                      <a:pt x="1617446" y="338277"/>
                    </a:lnTo>
                    <a:lnTo>
                      <a:pt x="1619732" y="338277"/>
                    </a:lnTo>
                    <a:lnTo>
                      <a:pt x="1619732" y="339801"/>
                    </a:lnTo>
                    <a:lnTo>
                      <a:pt x="1622018" y="339801"/>
                    </a:lnTo>
                    <a:lnTo>
                      <a:pt x="1622018" y="342087"/>
                    </a:lnTo>
                    <a:lnTo>
                      <a:pt x="1623542" y="342087"/>
                    </a:lnTo>
                    <a:lnTo>
                      <a:pt x="1623542" y="344373"/>
                    </a:lnTo>
                    <a:lnTo>
                      <a:pt x="1627352" y="344373"/>
                    </a:lnTo>
                    <a:lnTo>
                      <a:pt x="1627352" y="345897"/>
                    </a:lnTo>
                    <a:lnTo>
                      <a:pt x="1631162" y="345897"/>
                    </a:lnTo>
                    <a:lnTo>
                      <a:pt x="1645640" y="345897"/>
                    </a:lnTo>
                    <a:lnTo>
                      <a:pt x="1645640" y="344373"/>
                    </a:lnTo>
                    <a:lnTo>
                      <a:pt x="1649450" y="344373"/>
                    </a:lnTo>
                    <a:lnTo>
                      <a:pt x="1649450" y="342087"/>
                    </a:lnTo>
                    <a:lnTo>
                      <a:pt x="1650974" y="342087"/>
                    </a:lnTo>
                    <a:lnTo>
                      <a:pt x="1650974" y="339801"/>
                    </a:lnTo>
                    <a:lnTo>
                      <a:pt x="1653260" y="339801"/>
                    </a:lnTo>
                    <a:lnTo>
                      <a:pt x="1653260" y="338277"/>
                    </a:lnTo>
                    <a:lnTo>
                      <a:pt x="1654784" y="338277"/>
                    </a:lnTo>
                    <a:lnTo>
                      <a:pt x="1654784" y="334467"/>
                    </a:lnTo>
                    <a:lnTo>
                      <a:pt x="1657070" y="334467"/>
                    </a:lnTo>
                    <a:lnTo>
                      <a:pt x="1657070" y="328371"/>
                    </a:lnTo>
                    <a:lnTo>
                      <a:pt x="1659356" y="328371"/>
                    </a:lnTo>
                    <a:lnTo>
                      <a:pt x="1659356" y="316941"/>
                    </a:lnTo>
                    <a:close/>
                  </a:path>
                  <a:path w="1677035" h="710565">
                    <a:moveTo>
                      <a:pt x="1676882" y="192760"/>
                    </a:moveTo>
                    <a:lnTo>
                      <a:pt x="1669262" y="180568"/>
                    </a:lnTo>
                    <a:lnTo>
                      <a:pt x="1669262" y="179044"/>
                    </a:lnTo>
                    <a:lnTo>
                      <a:pt x="1666976" y="179044"/>
                    </a:lnTo>
                    <a:lnTo>
                      <a:pt x="1666976" y="176758"/>
                    </a:lnTo>
                    <a:lnTo>
                      <a:pt x="1664690" y="175234"/>
                    </a:lnTo>
                    <a:lnTo>
                      <a:pt x="1663166" y="172948"/>
                    </a:lnTo>
                    <a:lnTo>
                      <a:pt x="1660880" y="172948"/>
                    </a:lnTo>
                    <a:lnTo>
                      <a:pt x="1660880" y="170662"/>
                    </a:lnTo>
                    <a:lnTo>
                      <a:pt x="1666976" y="170662"/>
                    </a:lnTo>
                    <a:lnTo>
                      <a:pt x="1666976" y="169138"/>
                    </a:lnTo>
                    <a:lnTo>
                      <a:pt x="1669262" y="169138"/>
                    </a:lnTo>
                    <a:lnTo>
                      <a:pt x="1669262" y="166852"/>
                    </a:lnTo>
                    <a:lnTo>
                      <a:pt x="1670786" y="166852"/>
                    </a:lnTo>
                    <a:lnTo>
                      <a:pt x="1670786" y="165328"/>
                    </a:lnTo>
                    <a:lnTo>
                      <a:pt x="1673072" y="165328"/>
                    </a:lnTo>
                    <a:lnTo>
                      <a:pt x="1673072" y="151612"/>
                    </a:lnTo>
                    <a:lnTo>
                      <a:pt x="1670786" y="151612"/>
                    </a:lnTo>
                    <a:lnTo>
                      <a:pt x="1670786" y="149326"/>
                    </a:lnTo>
                    <a:lnTo>
                      <a:pt x="1669262" y="149326"/>
                    </a:lnTo>
                    <a:lnTo>
                      <a:pt x="1669262" y="147040"/>
                    </a:lnTo>
                    <a:lnTo>
                      <a:pt x="1666976" y="147040"/>
                    </a:lnTo>
                    <a:lnTo>
                      <a:pt x="1666976" y="155422"/>
                    </a:lnTo>
                    <a:lnTo>
                      <a:pt x="1666976" y="163042"/>
                    </a:lnTo>
                    <a:lnTo>
                      <a:pt x="1664690" y="163042"/>
                    </a:lnTo>
                    <a:lnTo>
                      <a:pt x="1664690" y="165328"/>
                    </a:lnTo>
                    <a:lnTo>
                      <a:pt x="1663166" y="165328"/>
                    </a:lnTo>
                    <a:lnTo>
                      <a:pt x="1663166" y="166852"/>
                    </a:lnTo>
                    <a:lnTo>
                      <a:pt x="1643354" y="166852"/>
                    </a:lnTo>
                    <a:lnTo>
                      <a:pt x="1643354" y="151612"/>
                    </a:lnTo>
                    <a:lnTo>
                      <a:pt x="1663166" y="151612"/>
                    </a:lnTo>
                    <a:lnTo>
                      <a:pt x="1663166" y="153136"/>
                    </a:lnTo>
                    <a:lnTo>
                      <a:pt x="1664690" y="153136"/>
                    </a:lnTo>
                    <a:lnTo>
                      <a:pt x="1664690" y="155422"/>
                    </a:lnTo>
                    <a:lnTo>
                      <a:pt x="1666976" y="155422"/>
                    </a:lnTo>
                    <a:lnTo>
                      <a:pt x="1666976" y="147040"/>
                    </a:lnTo>
                    <a:lnTo>
                      <a:pt x="1660880" y="147040"/>
                    </a:lnTo>
                    <a:lnTo>
                      <a:pt x="1660880" y="145516"/>
                    </a:lnTo>
                    <a:lnTo>
                      <a:pt x="1635734" y="145516"/>
                    </a:lnTo>
                    <a:lnTo>
                      <a:pt x="1635734" y="192760"/>
                    </a:lnTo>
                    <a:lnTo>
                      <a:pt x="1643354" y="192760"/>
                    </a:lnTo>
                    <a:lnTo>
                      <a:pt x="1643354" y="172948"/>
                    </a:lnTo>
                    <a:lnTo>
                      <a:pt x="1657070" y="172948"/>
                    </a:lnTo>
                    <a:lnTo>
                      <a:pt x="1657070" y="175234"/>
                    </a:lnTo>
                    <a:lnTo>
                      <a:pt x="1659356" y="175234"/>
                    </a:lnTo>
                    <a:lnTo>
                      <a:pt x="1659356" y="179044"/>
                    </a:lnTo>
                    <a:lnTo>
                      <a:pt x="1660880" y="179044"/>
                    </a:lnTo>
                    <a:lnTo>
                      <a:pt x="1660880" y="180568"/>
                    </a:lnTo>
                    <a:lnTo>
                      <a:pt x="1663166" y="180568"/>
                    </a:lnTo>
                    <a:lnTo>
                      <a:pt x="1663166" y="182854"/>
                    </a:lnTo>
                    <a:lnTo>
                      <a:pt x="1669262" y="192760"/>
                    </a:lnTo>
                    <a:lnTo>
                      <a:pt x="1676882" y="192760"/>
                    </a:lnTo>
                    <a:close/>
                  </a:path>
                </a:pathLst>
              </a:custGeom>
              <a:solidFill>
                <a:srgbClr val="000000"/>
              </a:solidFill>
            </p:spPr>
            <p:txBody>
              <a:bodyPr wrap="square" lIns="0" tIns="0" rIns="0" bIns="0" rtlCol="0"/>
              <a:lstStyle/>
              <a:p>
                <a:endParaRPr/>
              </a:p>
            </p:txBody>
          </p:sp>
          <p:sp>
            <p:nvSpPr>
              <p:cNvPr id="33" name="object 17">
                <a:extLst>
                  <a:ext uri="{FF2B5EF4-FFF2-40B4-BE49-F238E27FC236}">
                    <a16:creationId xmlns="" xmlns:a16="http://schemas.microsoft.com/office/drawing/2014/main" id="{AB3B8046-4BF1-4177-85FB-64AC1C364391}"/>
                  </a:ext>
                </a:extLst>
              </p:cNvPr>
              <p:cNvSpPr/>
              <p:nvPr/>
            </p:nvSpPr>
            <p:spPr>
              <a:xfrm>
                <a:off x="1191323" y="7489215"/>
                <a:ext cx="2481580" cy="962660"/>
              </a:xfrm>
              <a:custGeom>
                <a:avLst/>
                <a:gdLst/>
                <a:ahLst/>
                <a:cxnLst/>
                <a:rect l="l" t="t" r="r" b="b"/>
                <a:pathLst>
                  <a:path w="2481579" h="962659">
                    <a:moveTo>
                      <a:pt x="96761" y="759587"/>
                    </a:moveTo>
                    <a:lnTo>
                      <a:pt x="88379" y="759587"/>
                    </a:lnTo>
                    <a:lnTo>
                      <a:pt x="88379" y="819124"/>
                    </a:lnTo>
                    <a:lnTo>
                      <a:pt x="0" y="819124"/>
                    </a:lnTo>
                    <a:lnTo>
                      <a:pt x="0" y="822934"/>
                    </a:lnTo>
                    <a:lnTo>
                      <a:pt x="0" y="826744"/>
                    </a:lnTo>
                    <a:lnTo>
                      <a:pt x="88379" y="826744"/>
                    </a:lnTo>
                    <a:lnTo>
                      <a:pt x="88379" y="895197"/>
                    </a:lnTo>
                    <a:lnTo>
                      <a:pt x="92951" y="895197"/>
                    </a:lnTo>
                    <a:lnTo>
                      <a:pt x="96761" y="895197"/>
                    </a:lnTo>
                    <a:lnTo>
                      <a:pt x="96761" y="759587"/>
                    </a:lnTo>
                    <a:close/>
                  </a:path>
                  <a:path w="2481579" h="962659">
                    <a:moveTo>
                      <a:pt x="100571" y="938631"/>
                    </a:moveTo>
                    <a:lnTo>
                      <a:pt x="98285" y="938631"/>
                    </a:lnTo>
                    <a:lnTo>
                      <a:pt x="98285" y="934808"/>
                    </a:lnTo>
                    <a:lnTo>
                      <a:pt x="96761" y="934808"/>
                    </a:lnTo>
                    <a:lnTo>
                      <a:pt x="96761" y="932522"/>
                    </a:lnTo>
                    <a:lnTo>
                      <a:pt x="92951" y="932522"/>
                    </a:lnTo>
                    <a:lnTo>
                      <a:pt x="92951" y="930998"/>
                    </a:lnTo>
                    <a:lnTo>
                      <a:pt x="80759" y="930998"/>
                    </a:lnTo>
                    <a:lnTo>
                      <a:pt x="80759" y="932522"/>
                    </a:lnTo>
                    <a:lnTo>
                      <a:pt x="76949" y="932522"/>
                    </a:lnTo>
                    <a:lnTo>
                      <a:pt x="80759" y="921105"/>
                    </a:lnTo>
                    <a:lnTo>
                      <a:pt x="98285" y="921105"/>
                    </a:lnTo>
                    <a:lnTo>
                      <a:pt x="98285" y="915009"/>
                    </a:lnTo>
                    <a:lnTo>
                      <a:pt x="74663" y="915009"/>
                    </a:lnTo>
                    <a:lnTo>
                      <a:pt x="70853" y="938631"/>
                    </a:lnTo>
                    <a:lnTo>
                      <a:pt x="76949" y="940904"/>
                    </a:lnTo>
                    <a:lnTo>
                      <a:pt x="76949" y="938631"/>
                    </a:lnTo>
                    <a:lnTo>
                      <a:pt x="78473" y="938631"/>
                    </a:lnTo>
                    <a:lnTo>
                      <a:pt x="78473" y="937094"/>
                    </a:lnTo>
                    <a:lnTo>
                      <a:pt x="90665" y="937094"/>
                    </a:lnTo>
                    <a:lnTo>
                      <a:pt x="90665" y="938631"/>
                    </a:lnTo>
                    <a:lnTo>
                      <a:pt x="92951" y="938631"/>
                    </a:lnTo>
                    <a:lnTo>
                      <a:pt x="92951" y="940904"/>
                    </a:lnTo>
                    <a:lnTo>
                      <a:pt x="94475" y="940904"/>
                    </a:lnTo>
                    <a:lnTo>
                      <a:pt x="94475" y="952334"/>
                    </a:lnTo>
                    <a:lnTo>
                      <a:pt x="92951" y="952334"/>
                    </a:lnTo>
                    <a:lnTo>
                      <a:pt x="92951" y="954620"/>
                    </a:lnTo>
                    <a:lnTo>
                      <a:pt x="90665" y="956144"/>
                    </a:lnTo>
                    <a:lnTo>
                      <a:pt x="88379" y="956144"/>
                    </a:lnTo>
                    <a:lnTo>
                      <a:pt x="88379" y="958430"/>
                    </a:lnTo>
                    <a:lnTo>
                      <a:pt x="83045" y="958430"/>
                    </a:lnTo>
                    <a:lnTo>
                      <a:pt x="83045" y="956144"/>
                    </a:lnTo>
                    <a:lnTo>
                      <a:pt x="78473" y="956144"/>
                    </a:lnTo>
                    <a:lnTo>
                      <a:pt x="78473" y="954620"/>
                    </a:lnTo>
                    <a:lnTo>
                      <a:pt x="76949" y="954620"/>
                    </a:lnTo>
                    <a:lnTo>
                      <a:pt x="76949" y="948524"/>
                    </a:lnTo>
                    <a:lnTo>
                      <a:pt x="70853" y="948524"/>
                    </a:lnTo>
                    <a:lnTo>
                      <a:pt x="70853" y="956144"/>
                    </a:lnTo>
                    <a:lnTo>
                      <a:pt x="73139" y="956144"/>
                    </a:lnTo>
                    <a:lnTo>
                      <a:pt x="73139" y="958430"/>
                    </a:lnTo>
                    <a:lnTo>
                      <a:pt x="74663" y="958430"/>
                    </a:lnTo>
                    <a:lnTo>
                      <a:pt x="74663" y="960716"/>
                    </a:lnTo>
                    <a:lnTo>
                      <a:pt x="78473" y="960716"/>
                    </a:lnTo>
                    <a:lnTo>
                      <a:pt x="78473" y="962240"/>
                    </a:lnTo>
                    <a:lnTo>
                      <a:pt x="92951" y="962240"/>
                    </a:lnTo>
                    <a:lnTo>
                      <a:pt x="92951" y="960716"/>
                    </a:lnTo>
                    <a:lnTo>
                      <a:pt x="94475" y="960716"/>
                    </a:lnTo>
                    <a:lnTo>
                      <a:pt x="94475" y="958430"/>
                    </a:lnTo>
                    <a:lnTo>
                      <a:pt x="96761" y="958430"/>
                    </a:lnTo>
                    <a:lnTo>
                      <a:pt x="96761" y="956144"/>
                    </a:lnTo>
                    <a:lnTo>
                      <a:pt x="98285" y="956144"/>
                    </a:lnTo>
                    <a:lnTo>
                      <a:pt x="98285" y="954620"/>
                    </a:lnTo>
                    <a:lnTo>
                      <a:pt x="100571" y="954620"/>
                    </a:lnTo>
                    <a:lnTo>
                      <a:pt x="100571" y="938631"/>
                    </a:lnTo>
                    <a:close/>
                  </a:path>
                  <a:path w="2481579" h="962659">
                    <a:moveTo>
                      <a:pt x="137896" y="930998"/>
                    </a:moveTo>
                    <a:lnTo>
                      <a:pt x="135610" y="930998"/>
                    </a:lnTo>
                    <a:lnTo>
                      <a:pt x="135610" y="922629"/>
                    </a:lnTo>
                    <a:lnTo>
                      <a:pt x="134086" y="922629"/>
                    </a:lnTo>
                    <a:lnTo>
                      <a:pt x="134086" y="921105"/>
                    </a:lnTo>
                    <a:lnTo>
                      <a:pt x="131800" y="921105"/>
                    </a:lnTo>
                    <a:lnTo>
                      <a:pt x="131800" y="930998"/>
                    </a:lnTo>
                    <a:lnTo>
                      <a:pt x="131800" y="946238"/>
                    </a:lnTo>
                    <a:lnTo>
                      <a:pt x="130276" y="946238"/>
                    </a:lnTo>
                    <a:lnTo>
                      <a:pt x="130276" y="952334"/>
                    </a:lnTo>
                    <a:lnTo>
                      <a:pt x="127990" y="954620"/>
                    </a:lnTo>
                    <a:lnTo>
                      <a:pt x="127990" y="956144"/>
                    </a:lnTo>
                    <a:lnTo>
                      <a:pt x="124180" y="956144"/>
                    </a:lnTo>
                    <a:lnTo>
                      <a:pt x="124180" y="958430"/>
                    </a:lnTo>
                    <a:lnTo>
                      <a:pt x="120383" y="958430"/>
                    </a:lnTo>
                    <a:lnTo>
                      <a:pt x="118097" y="956144"/>
                    </a:lnTo>
                    <a:lnTo>
                      <a:pt x="116573" y="956144"/>
                    </a:lnTo>
                    <a:lnTo>
                      <a:pt x="116573" y="954620"/>
                    </a:lnTo>
                    <a:lnTo>
                      <a:pt x="114287" y="954620"/>
                    </a:lnTo>
                    <a:lnTo>
                      <a:pt x="114287" y="948524"/>
                    </a:lnTo>
                    <a:lnTo>
                      <a:pt x="112001" y="948524"/>
                    </a:lnTo>
                    <a:lnTo>
                      <a:pt x="112001" y="928725"/>
                    </a:lnTo>
                    <a:lnTo>
                      <a:pt x="114287" y="928725"/>
                    </a:lnTo>
                    <a:lnTo>
                      <a:pt x="114287" y="922629"/>
                    </a:lnTo>
                    <a:lnTo>
                      <a:pt x="116573" y="922629"/>
                    </a:lnTo>
                    <a:lnTo>
                      <a:pt x="116573" y="921105"/>
                    </a:lnTo>
                    <a:lnTo>
                      <a:pt x="118097" y="921105"/>
                    </a:lnTo>
                    <a:lnTo>
                      <a:pt x="118097" y="918832"/>
                    </a:lnTo>
                    <a:lnTo>
                      <a:pt x="124180" y="918832"/>
                    </a:lnTo>
                    <a:lnTo>
                      <a:pt x="124180" y="921105"/>
                    </a:lnTo>
                    <a:lnTo>
                      <a:pt x="127990" y="921105"/>
                    </a:lnTo>
                    <a:lnTo>
                      <a:pt x="127990" y="922629"/>
                    </a:lnTo>
                    <a:lnTo>
                      <a:pt x="130276" y="924915"/>
                    </a:lnTo>
                    <a:lnTo>
                      <a:pt x="130276" y="930998"/>
                    </a:lnTo>
                    <a:lnTo>
                      <a:pt x="131800" y="930998"/>
                    </a:lnTo>
                    <a:lnTo>
                      <a:pt x="131800" y="921105"/>
                    </a:lnTo>
                    <a:lnTo>
                      <a:pt x="131800" y="917295"/>
                    </a:lnTo>
                    <a:lnTo>
                      <a:pt x="127990" y="917295"/>
                    </a:lnTo>
                    <a:lnTo>
                      <a:pt x="127990" y="915009"/>
                    </a:lnTo>
                    <a:lnTo>
                      <a:pt x="116573" y="915009"/>
                    </a:lnTo>
                    <a:lnTo>
                      <a:pt x="116573" y="917295"/>
                    </a:lnTo>
                    <a:lnTo>
                      <a:pt x="112001" y="917295"/>
                    </a:lnTo>
                    <a:lnTo>
                      <a:pt x="112001" y="918832"/>
                    </a:lnTo>
                    <a:lnTo>
                      <a:pt x="110477" y="918832"/>
                    </a:lnTo>
                    <a:lnTo>
                      <a:pt x="110477" y="922629"/>
                    </a:lnTo>
                    <a:lnTo>
                      <a:pt x="108191" y="922629"/>
                    </a:lnTo>
                    <a:lnTo>
                      <a:pt x="108191" y="928725"/>
                    </a:lnTo>
                    <a:lnTo>
                      <a:pt x="106667" y="928725"/>
                    </a:lnTo>
                    <a:lnTo>
                      <a:pt x="106667" y="946238"/>
                    </a:lnTo>
                    <a:lnTo>
                      <a:pt x="108191" y="948524"/>
                    </a:lnTo>
                    <a:lnTo>
                      <a:pt x="108191" y="954620"/>
                    </a:lnTo>
                    <a:lnTo>
                      <a:pt x="110477" y="954620"/>
                    </a:lnTo>
                    <a:lnTo>
                      <a:pt x="110477" y="958430"/>
                    </a:lnTo>
                    <a:lnTo>
                      <a:pt x="112001" y="958430"/>
                    </a:lnTo>
                    <a:lnTo>
                      <a:pt x="112001" y="960716"/>
                    </a:lnTo>
                    <a:lnTo>
                      <a:pt x="116573" y="960716"/>
                    </a:lnTo>
                    <a:lnTo>
                      <a:pt x="116573" y="962240"/>
                    </a:lnTo>
                    <a:lnTo>
                      <a:pt x="127990" y="962240"/>
                    </a:lnTo>
                    <a:lnTo>
                      <a:pt x="127990" y="960716"/>
                    </a:lnTo>
                    <a:lnTo>
                      <a:pt x="130276" y="960716"/>
                    </a:lnTo>
                    <a:lnTo>
                      <a:pt x="131800" y="958430"/>
                    </a:lnTo>
                    <a:lnTo>
                      <a:pt x="134086" y="956144"/>
                    </a:lnTo>
                    <a:lnTo>
                      <a:pt x="134086" y="954620"/>
                    </a:lnTo>
                    <a:lnTo>
                      <a:pt x="135610" y="954620"/>
                    </a:lnTo>
                    <a:lnTo>
                      <a:pt x="135610" y="946238"/>
                    </a:lnTo>
                    <a:lnTo>
                      <a:pt x="137896" y="946238"/>
                    </a:lnTo>
                    <a:lnTo>
                      <a:pt x="137896" y="930998"/>
                    </a:lnTo>
                    <a:close/>
                  </a:path>
                  <a:path w="2481579" h="962659">
                    <a:moveTo>
                      <a:pt x="182854" y="915009"/>
                    </a:moveTo>
                    <a:lnTo>
                      <a:pt x="177520" y="915009"/>
                    </a:lnTo>
                    <a:lnTo>
                      <a:pt x="177520" y="952334"/>
                    </a:lnTo>
                    <a:lnTo>
                      <a:pt x="151612" y="915009"/>
                    </a:lnTo>
                    <a:lnTo>
                      <a:pt x="145516" y="915009"/>
                    </a:lnTo>
                    <a:lnTo>
                      <a:pt x="145516" y="962240"/>
                    </a:lnTo>
                    <a:lnTo>
                      <a:pt x="151612" y="962240"/>
                    </a:lnTo>
                    <a:lnTo>
                      <a:pt x="151612" y="924915"/>
                    </a:lnTo>
                    <a:lnTo>
                      <a:pt x="175234" y="962240"/>
                    </a:lnTo>
                    <a:lnTo>
                      <a:pt x="182854" y="962240"/>
                    </a:lnTo>
                    <a:lnTo>
                      <a:pt x="182854" y="915009"/>
                    </a:lnTo>
                    <a:close/>
                  </a:path>
                  <a:path w="2481579" h="962659">
                    <a:moveTo>
                      <a:pt x="515785" y="938631"/>
                    </a:moveTo>
                    <a:lnTo>
                      <a:pt x="513499" y="938631"/>
                    </a:lnTo>
                    <a:lnTo>
                      <a:pt x="513499" y="937094"/>
                    </a:lnTo>
                    <a:lnTo>
                      <a:pt x="511975" y="934808"/>
                    </a:lnTo>
                    <a:lnTo>
                      <a:pt x="509689" y="932522"/>
                    </a:lnTo>
                    <a:lnTo>
                      <a:pt x="508165" y="932522"/>
                    </a:lnTo>
                    <a:lnTo>
                      <a:pt x="508165" y="930998"/>
                    </a:lnTo>
                    <a:lnTo>
                      <a:pt x="495985" y="930998"/>
                    </a:lnTo>
                    <a:lnTo>
                      <a:pt x="495985" y="932522"/>
                    </a:lnTo>
                    <a:lnTo>
                      <a:pt x="492175" y="932522"/>
                    </a:lnTo>
                    <a:lnTo>
                      <a:pt x="495985" y="921105"/>
                    </a:lnTo>
                    <a:lnTo>
                      <a:pt x="513499" y="921105"/>
                    </a:lnTo>
                    <a:lnTo>
                      <a:pt x="513499" y="915009"/>
                    </a:lnTo>
                    <a:lnTo>
                      <a:pt x="489889" y="915009"/>
                    </a:lnTo>
                    <a:lnTo>
                      <a:pt x="486079" y="938631"/>
                    </a:lnTo>
                    <a:lnTo>
                      <a:pt x="492175" y="940904"/>
                    </a:lnTo>
                    <a:lnTo>
                      <a:pt x="492175" y="938631"/>
                    </a:lnTo>
                    <a:lnTo>
                      <a:pt x="493699" y="938631"/>
                    </a:lnTo>
                    <a:lnTo>
                      <a:pt x="493699" y="937094"/>
                    </a:lnTo>
                    <a:lnTo>
                      <a:pt x="505879" y="937094"/>
                    </a:lnTo>
                    <a:lnTo>
                      <a:pt x="505879" y="938631"/>
                    </a:lnTo>
                    <a:lnTo>
                      <a:pt x="508165" y="938631"/>
                    </a:lnTo>
                    <a:lnTo>
                      <a:pt x="508165" y="940904"/>
                    </a:lnTo>
                    <a:lnTo>
                      <a:pt x="509689" y="940904"/>
                    </a:lnTo>
                    <a:lnTo>
                      <a:pt x="509689" y="952334"/>
                    </a:lnTo>
                    <a:lnTo>
                      <a:pt x="508165" y="952334"/>
                    </a:lnTo>
                    <a:lnTo>
                      <a:pt x="508165" y="954620"/>
                    </a:lnTo>
                    <a:lnTo>
                      <a:pt x="505879" y="954620"/>
                    </a:lnTo>
                    <a:lnTo>
                      <a:pt x="505879" y="956144"/>
                    </a:lnTo>
                    <a:lnTo>
                      <a:pt x="503605" y="956144"/>
                    </a:lnTo>
                    <a:lnTo>
                      <a:pt x="503605" y="958430"/>
                    </a:lnTo>
                    <a:lnTo>
                      <a:pt x="498271" y="958430"/>
                    </a:lnTo>
                    <a:lnTo>
                      <a:pt x="495985" y="956144"/>
                    </a:lnTo>
                    <a:lnTo>
                      <a:pt x="493699" y="956144"/>
                    </a:lnTo>
                    <a:lnTo>
                      <a:pt x="493699" y="954620"/>
                    </a:lnTo>
                    <a:lnTo>
                      <a:pt x="492175" y="954620"/>
                    </a:lnTo>
                    <a:lnTo>
                      <a:pt x="492175" y="948524"/>
                    </a:lnTo>
                    <a:lnTo>
                      <a:pt x="484555" y="948524"/>
                    </a:lnTo>
                    <a:lnTo>
                      <a:pt x="484555" y="950810"/>
                    </a:lnTo>
                    <a:lnTo>
                      <a:pt x="486079" y="950810"/>
                    </a:lnTo>
                    <a:lnTo>
                      <a:pt x="486079" y="956144"/>
                    </a:lnTo>
                    <a:lnTo>
                      <a:pt x="488365" y="956144"/>
                    </a:lnTo>
                    <a:lnTo>
                      <a:pt x="488365" y="958430"/>
                    </a:lnTo>
                    <a:lnTo>
                      <a:pt x="489889" y="958430"/>
                    </a:lnTo>
                    <a:lnTo>
                      <a:pt x="489889" y="960716"/>
                    </a:lnTo>
                    <a:lnTo>
                      <a:pt x="493699" y="960716"/>
                    </a:lnTo>
                    <a:lnTo>
                      <a:pt x="493699" y="962240"/>
                    </a:lnTo>
                    <a:lnTo>
                      <a:pt x="505879" y="962240"/>
                    </a:lnTo>
                    <a:lnTo>
                      <a:pt x="508165" y="960716"/>
                    </a:lnTo>
                    <a:lnTo>
                      <a:pt x="509689" y="960716"/>
                    </a:lnTo>
                    <a:lnTo>
                      <a:pt x="509689" y="958430"/>
                    </a:lnTo>
                    <a:lnTo>
                      <a:pt x="511975" y="958430"/>
                    </a:lnTo>
                    <a:lnTo>
                      <a:pt x="511975" y="956144"/>
                    </a:lnTo>
                    <a:lnTo>
                      <a:pt x="513499" y="956144"/>
                    </a:lnTo>
                    <a:lnTo>
                      <a:pt x="513499" y="954620"/>
                    </a:lnTo>
                    <a:lnTo>
                      <a:pt x="515785" y="952334"/>
                    </a:lnTo>
                    <a:lnTo>
                      <a:pt x="515785" y="938631"/>
                    </a:lnTo>
                    <a:close/>
                  </a:path>
                  <a:path w="2481579" h="962659">
                    <a:moveTo>
                      <a:pt x="550837" y="921105"/>
                    </a:moveTo>
                    <a:lnTo>
                      <a:pt x="549313" y="921105"/>
                    </a:lnTo>
                    <a:lnTo>
                      <a:pt x="549313" y="918832"/>
                    </a:lnTo>
                    <a:lnTo>
                      <a:pt x="547027" y="918832"/>
                    </a:lnTo>
                    <a:lnTo>
                      <a:pt x="547027" y="917295"/>
                    </a:lnTo>
                    <a:lnTo>
                      <a:pt x="545503" y="917295"/>
                    </a:lnTo>
                    <a:lnTo>
                      <a:pt x="543217" y="915009"/>
                    </a:lnTo>
                    <a:lnTo>
                      <a:pt x="529501" y="915009"/>
                    </a:lnTo>
                    <a:lnTo>
                      <a:pt x="529501" y="917295"/>
                    </a:lnTo>
                    <a:lnTo>
                      <a:pt x="527215" y="917295"/>
                    </a:lnTo>
                    <a:lnTo>
                      <a:pt x="527215" y="918832"/>
                    </a:lnTo>
                    <a:lnTo>
                      <a:pt x="525691" y="918832"/>
                    </a:lnTo>
                    <a:lnTo>
                      <a:pt x="525691" y="921105"/>
                    </a:lnTo>
                    <a:lnTo>
                      <a:pt x="523405" y="921105"/>
                    </a:lnTo>
                    <a:lnTo>
                      <a:pt x="523405" y="924915"/>
                    </a:lnTo>
                    <a:lnTo>
                      <a:pt x="521881" y="924915"/>
                    </a:lnTo>
                    <a:lnTo>
                      <a:pt x="521881" y="928725"/>
                    </a:lnTo>
                    <a:lnTo>
                      <a:pt x="527215" y="928725"/>
                    </a:lnTo>
                    <a:lnTo>
                      <a:pt x="527215" y="924915"/>
                    </a:lnTo>
                    <a:lnTo>
                      <a:pt x="529501" y="924915"/>
                    </a:lnTo>
                    <a:lnTo>
                      <a:pt x="529501" y="921105"/>
                    </a:lnTo>
                    <a:lnTo>
                      <a:pt x="533311" y="921105"/>
                    </a:lnTo>
                    <a:lnTo>
                      <a:pt x="533311" y="918832"/>
                    </a:lnTo>
                    <a:lnTo>
                      <a:pt x="540931" y="918832"/>
                    </a:lnTo>
                    <a:lnTo>
                      <a:pt x="540931" y="921105"/>
                    </a:lnTo>
                    <a:lnTo>
                      <a:pt x="543217" y="921105"/>
                    </a:lnTo>
                    <a:lnTo>
                      <a:pt x="543217" y="922629"/>
                    </a:lnTo>
                    <a:lnTo>
                      <a:pt x="545503" y="922629"/>
                    </a:lnTo>
                    <a:lnTo>
                      <a:pt x="545503" y="932522"/>
                    </a:lnTo>
                    <a:lnTo>
                      <a:pt x="543217" y="932522"/>
                    </a:lnTo>
                    <a:lnTo>
                      <a:pt x="543217" y="934808"/>
                    </a:lnTo>
                    <a:lnTo>
                      <a:pt x="540931" y="934808"/>
                    </a:lnTo>
                    <a:lnTo>
                      <a:pt x="540931" y="937094"/>
                    </a:lnTo>
                    <a:lnTo>
                      <a:pt x="535597" y="942428"/>
                    </a:lnTo>
                    <a:lnTo>
                      <a:pt x="533311" y="942428"/>
                    </a:lnTo>
                    <a:lnTo>
                      <a:pt x="533311" y="944714"/>
                    </a:lnTo>
                    <a:lnTo>
                      <a:pt x="531787" y="944714"/>
                    </a:lnTo>
                    <a:lnTo>
                      <a:pt x="531787" y="946238"/>
                    </a:lnTo>
                    <a:lnTo>
                      <a:pt x="529501" y="946238"/>
                    </a:lnTo>
                    <a:lnTo>
                      <a:pt x="529501" y="948524"/>
                    </a:lnTo>
                    <a:lnTo>
                      <a:pt x="527215" y="948524"/>
                    </a:lnTo>
                    <a:lnTo>
                      <a:pt x="527215" y="950810"/>
                    </a:lnTo>
                    <a:lnTo>
                      <a:pt x="525691" y="950810"/>
                    </a:lnTo>
                    <a:lnTo>
                      <a:pt x="525691" y="952334"/>
                    </a:lnTo>
                    <a:lnTo>
                      <a:pt x="523405" y="952334"/>
                    </a:lnTo>
                    <a:lnTo>
                      <a:pt x="523405" y="956144"/>
                    </a:lnTo>
                    <a:lnTo>
                      <a:pt x="521881" y="956144"/>
                    </a:lnTo>
                    <a:lnTo>
                      <a:pt x="521881" y="962240"/>
                    </a:lnTo>
                    <a:lnTo>
                      <a:pt x="550837" y="962240"/>
                    </a:lnTo>
                    <a:lnTo>
                      <a:pt x="550837" y="956144"/>
                    </a:lnTo>
                    <a:lnTo>
                      <a:pt x="529501" y="956144"/>
                    </a:lnTo>
                    <a:lnTo>
                      <a:pt x="529501" y="954620"/>
                    </a:lnTo>
                    <a:lnTo>
                      <a:pt x="531787" y="954620"/>
                    </a:lnTo>
                    <a:lnTo>
                      <a:pt x="531787" y="952334"/>
                    </a:lnTo>
                    <a:lnTo>
                      <a:pt x="533311" y="952334"/>
                    </a:lnTo>
                    <a:lnTo>
                      <a:pt x="533311" y="950810"/>
                    </a:lnTo>
                    <a:lnTo>
                      <a:pt x="535597" y="950810"/>
                    </a:lnTo>
                    <a:lnTo>
                      <a:pt x="535597" y="948524"/>
                    </a:lnTo>
                    <a:lnTo>
                      <a:pt x="537121" y="948524"/>
                    </a:lnTo>
                    <a:lnTo>
                      <a:pt x="537121" y="946238"/>
                    </a:lnTo>
                    <a:lnTo>
                      <a:pt x="539407" y="946238"/>
                    </a:lnTo>
                    <a:lnTo>
                      <a:pt x="539407" y="944714"/>
                    </a:lnTo>
                    <a:lnTo>
                      <a:pt x="540931" y="944714"/>
                    </a:lnTo>
                    <a:lnTo>
                      <a:pt x="543217" y="942428"/>
                    </a:lnTo>
                    <a:lnTo>
                      <a:pt x="545503" y="940904"/>
                    </a:lnTo>
                    <a:lnTo>
                      <a:pt x="547027" y="938631"/>
                    </a:lnTo>
                    <a:lnTo>
                      <a:pt x="547027" y="937094"/>
                    </a:lnTo>
                    <a:lnTo>
                      <a:pt x="549313" y="937094"/>
                    </a:lnTo>
                    <a:lnTo>
                      <a:pt x="549313" y="934808"/>
                    </a:lnTo>
                    <a:lnTo>
                      <a:pt x="550837" y="934808"/>
                    </a:lnTo>
                    <a:lnTo>
                      <a:pt x="550837" y="921105"/>
                    </a:lnTo>
                    <a:close/>
                  </a:path>
                  <a:path w="2481579" h="962659">
                    <a:moveTo>
                      <a:pt x="588162" y="937094"/>
                    </a:moveTo>
                    <a:lnTo>
                      <a:pt x="586638" y="934808"/>
                    </a:lnTo>
                    <a:lnTo>
                      <a:pt x="586638" y="932522"/>
                    </a:lnTo>
                    <a:lnTo>
                      <a:pt x="584352" y="932522"/>
                    </a:lnTo>
                    <a:lnTo>
                      <a:pt x="584352" y="930998"/>
                    </a:lnTo>
                    <a:lnTo>
                      <a:pt x="582828" y="930998"/>
                    </a:lnTo>
                    <a:lnTo>
                      <a:pt x="582828" y="937094"/>
                    </a:lnTo>
                    <a:lnTo>
                      <a:pt x="582828" y="952334"/>
                    </a:lnTo>
                    <a:lnTo>
                      <a:pt x="580555" y="952334"/>
                    </a:lnTo>
                    <a:lnTo>
                      <a:pt x="580555" y="954620"/>
                    </a:lnTo>
                    <a:lnTo>
                      <a:pt x="578269" y="956144"/>
                    </a:lnTo>
                    <a:lnTo>
                      <a:pt x="576745" y="956144"/>
                    </a:lnTo>
                    <a:lnTo>
                      <a:pt x="576745" y="958430"/>
                    </a:lnTo>
                    <a:lnTo>
                      <a:pt x="570649" y="958430"/>
                    </a:lnTo>
                    <a:lnTo>
                      <a:pt x="570649" y="956144"/>
                    </a:lnTo>
                    <a:lnTo>
                      <a:pt x="569125" y="956144"/>
                    </a:lnTo>
                    <a:lnTo>
                      <a:pt x="569125" y="954620"/>
                    </a:lnTo>
                    <a:lnTo>
                      <a:pt x="566839" y="954620"/>
                    </a:lnTo>
                    <a:lnTo>
                      <a:pt x="566839" y="952334"/>
                    </a:lnTo>
                    <a:lnTo>
                      <a:pt x="564553" y="952334"/>
                    </a:lnTo>
                    <a:lnTo>
                      <a:pt x="564553" y="938631"/>
                    </a:lnTo>
                    <a:lnTo>
                      <a:pt x="566839" y="938631"/>
                    </a:lnTo>
                    <a:lnTo>
                      <a:pt x="566839" y="934808"/>
                    </a:lnTo>
                    <a:lnTo>
                      <a:pt x="569125" y="934808"/>
                    </a:lnTo>
                    <a:lnTo>
                      <a:pt x="569125" y="932522"/>
                    </a:lnTo>
                    <a:lnTo>
                      <a:pt x="572935" y="932522"/>
                    </a:lnTo>
                    <a:lnTo>
                      <a:pt x="572935" y="930998"/>
                    </a:lnTo>
                    <a:lnTo>
                      <a:pt x="574459" y="930998"/>
                    </a:lnTo>
                    <a:lnTo>
                      <a:pt x="574459" y="932522"/>
                    </a:lnTo>
                    <a:lnTo>
                      <a:pt x="578269" y="932522"/>
                    </a:lnTo>
                    <a:lnTo>
                      <a:pt x="578269" y="934808"/>
                    </a:lnTo>
                    <a:lnTo>
                      <a:pt x="580555" y="934808"/>
                    </a:lnTo>
                    <a:lnTo>
                      <a:pt x="580555" y="937094"/>
                    </a:lnTo>
                    <a:lnTo>
                      <a:pt x="582828" y="937094"/>
                    </a:lnTo>
                    <a:lnTo>
                      <a:pt x="582828" y="930998"/>
                    </a:lnTo>
                    <a:lnTo>
                      <a:pt x="582828" y="928725"/>
                    </a:lnTo>
                    <a:lnTo>
                      <a:pt x="580555" y="928725"/>
                    </a:lnTo>
                    <a:lnTo>
                      <a:pt x="578269" y="927214"/>
                    </a:lnTo>
                    <a:lnTo>
                      <a:pt x="570649" y="927214"/>
                    </a:lnTo>
                    <a:lnTo>
                      <a:pt x="570649" y="928725"/>
                    </a:lnTo>
                    <a:lnTo>
                      <a:pt x="566839" y="928725"/>
                    </a:lnTo>
                    <a:lnTo>
                      <a:pt x="566839" y="930998"/>
                    </a:lnTo>
                    <a:lnTo>
                      <a:pt x="564553" y="930998"/>
                    </a:lnTo>
                    <a:lnTo>
                      <a:pt x="564553" y="915009"/>
                    </a:lnTo>
                    <a:lnTo>
                      <a:pt x="559219" y="915009"/>
                    </a:lnTo>
                    <a:lnTo>
                      <a:pt x="559219" y="962240"/>
                    </a:lnTo>
                    <a:lnTo>
                      <a:pt x="564553" y="962240"/>
                    </a:lnTo>
                    <a:lnTo>
                      <a:pt x="564553" y="958430"/>
                    </a:lnTo>
                    <a:lnTo>
                      <a:pt x="566839" y="958430"/>
                    </a:lnTo>
                    <a:lnTo>
                      <a:pt x="566839" y="960716"/>
                    </a:lnTo>
                    <a:lnTo>
                      <a:pt x="569125" y="960716"/>
                    </a:lnTo>
                    <a:lnTo>
                      <a:pt x="569125" y="962240"/>
                    </a:lnTo>
                    <a:lnTo>
                      <a:pt x="580555" y="962240"/>
                    </a:lnTo>
                    <a:lnTo>
                      <a:pt x="580555" y="960716"/>
                    </a:lnTo>
                    <a:lnTo>
                      <a:pt x="582828" y="960716"/>
                    </a:lnTo>
                    <a:lnTo>
                      <a:pt x="582828" y="958430"/>
                    </a:lnTo>
                    <a:lnTo>
                      <a:pt x="584352" y="958430"/>
                    </a:lnTo>
                    <a:lnTo>
                      <a:pt x="584352" y="956144"/>
                    </a:lnTo>
                    <a:lnTo>
                      <a:pt x="586638" y="956144"/>
                    </a:lnTo>
                    <a:lnTo>
                      <a:pt x="586638" y="954620"/>
                    </a:lnTo>
                    <a:lnTo>
                      <a:pt x="588162" y="952334"/>
                    </a:lnTo>
                    <a:lnTo>
                      <a:pt x="588162" y="937094"/>
                    </a:lnTo>
                    <a:close/>
                  </a:path>
                  <a:path w="2481579" h="962659">
                    <a:moveTo>
                      <a:pt x="698639" y="663587"/>
                    </a:moveTo>
                    <a:lnTo>
                      <a:pt x="668921" y="663587"/>
                    </a:lnTo>
                    <a:lnTo>
                      <a:pt x="668921" y="466064"/>
                    </a:lnTo>
                    <a:lnTo>
                      <a:pt x="659333" y="466064"/>
                    </a:lnTo>
                    <a:lnTo>
                      <a:pt x="665111" y="462457"/>
                    </a:lnTo>
                    <a:lnTo>
                      <a:pt x="659015" y="462457"/>
                    </a:lnTo>
                    <a:lnTo>
                      <a:pt x="659015" y="466064"/>
                    </a:lnTo>
                    <a:lnTo>
                      <a:pt x="659015" y="466267"/>
                    </a:lnTo>
                    <a:lnTo>
                      <a:pt x="659015" y="663587"/>
                    </a:lnTo>
                    <a:lnTo>
                      <a:pt x="655218" y="663587"/>
                    </a:lnTo>
                    <a:lnTo>
                      <a:pt x="655218" y="673493"/>
                    </a:lnTo>
                    <a:lnTo>
                      <a:pt x="659015" y="673493"/>
                    </a:lnTo>
                    <a:lnTo>
                      <a:pt x="659015" y="819124"/>
                    </a:lnTo>
                    <a:lnTo>
                      <a:pt x="572935" y="819124"/>
                    </a:lnTo>
                    <a:lnTo>
                      <a:pt x="572935" y="793000"/>
                    </a:lnTo>
                    <a:lnTo>
                      <a:pt x="590448" y="773303"/>
                    </a:lnTo>
                    <a:lnTo>
                      <a:pt x="584352" y="767207"/>
                    </a:lnTo>
                    <a:lnTo>
                      <a:pt x="572935" y="779856"/>
                    </a:lnTo>
                    <a:lnTo>
                      <a:pt x="572935" y="759587"/>
                    </a:lnTo>
                    <a:lnTo>
                      <a:pt x="564553" y="759587"/>
                    </a:lnTo>
                    <a:lnTo>
                      <a:pt x="564553" y="789127"/>
                    </a:lnTo>
                    <a:lnTo>
                      <a:pt x="511975" y="847331"/>
                    </a:lnTo>
                    <a:lnTo>
                      <a:pt x="511975" y="759587"/>
                    </a:lnTo>
                    <a:lnTo>
                      <a:pt x="502081" y="759587"/>
                    </a:lnTo>
                    <a:lnTo>
                      <a:pt x="502081" y="819124"/>
                    </a:lnTo>
                    <a:lnTo>
                      <a:pt x="159232" y="819124"/>
                    </a:lnTo>
                    <a:lnTo>
                      <a:pt x="159232" y="759587"/>
                    </a:lnTo>
                    <a:lnTo>
                      <a:pt x="149326" y="759587"/>
                    </a:lnTo>
                    <a:lnTo>
                      <a:pt x="149326" y="895197"/>
                    </a:lnTo>
                    <a:lnTo>
                      <a:pt x="153898" y="895197"/>
                    </a:lnTo>
                    <a:lnTo>
                      <a:pt x="159232" y="895197"/>
                    </a:lnTo>
                    <a:lnTo>
                      <a:pt x="159232" y="826744"/>
                    </a:lnTo>
                    <a:lnTo>
                      <a:pt x="502081" y="826744"/>
                    </a:lnTo>
                    <a:lnTo>
                      <a:pt x="502081" y="858278"/>
                    </a:lnTo>
                    <a:lnTo>
                      <a:pt x="484555" y="877671"/>
                    </a:lnTo>
                    <a:lnTo>
                      <a:pt x="488365" y="881481"/>
                    </a:lnTo>
                    <a:lnTo>
                      <a:pt x="492175" y="883767"/>
                    </a:lnTo>
                    <a:lnTo>
                      <a:pt x="502081" y="872642"/>
                    </a:lnTo>
                    <a:lnTo>
                      <a:pt x="502081" y="895197"/>
                    </a:lnTo>
                    <a:lnTo>
                      <a:pt x="508165" y="895197"/>
                    </a:lnTo>
                    <a:lnTo>
                      <a:pt x="511975" y="895197"/>
                    </a:lnTo>
                    <a:lnTo>
                      <a:pt x="511975" y="861517"/>
                    </a:lnTo>
                    <a:lnTo>
                      <a:pt x="564553" y="802411"/>
                    </a:lnTo>
                    <a:lnTo>
                      <a:pt x="564553" y="895197"/>
                    </a:lnTo>
                    <a:lnTo>
                      <a:pt x="569125" y="895197"/>
                    </a:lnTo>
                    <a:lnTo>
                      <a:pt x="572935" y="895197"/>
                    </a:lnTo>
                    <a:lnTo>
                      <a:pt x="572935" y="829284"/>
                    </a:lnTo>
                    <a:lnTo>
                      <a:pt x="665111" y="829284"/>
                    </a:lnTo>
                    <a:lnTo>
                      <a:pt x="665111" y="828916"/>
                    </a:lnTo>
                    <a:lnTo>
                      <a:pt x="668921" y="828916"/>
                    </a:lnTo>
                    <a:lnTo>
                      <a:pt x="668921" y="822820"/>
                    </a:lnTo>
                    <a:lnTo>
                      <a:pt x="668921" y="819124"/>
                    </a:lnTo>
                    <a:lnTo>
                      <a:pt x="668921" y="673493"/>
                    </a:lnTo>
                    <a:lnTo>
                      <a:pt x="698639" y="673493"/>
                    </a:lnTo>
                    <a:lnTo>
                      <a:pt x="698639" y="663587"/>
                    </a:lnTo>
                    <a:close/>
                  </a:path>
                  <a:path w="2481579" h="962659">
                    <a:moveTo>
                      <a:pt x="718451" y="787006"/>
                    </a:moveTo>
                    <a:lnTo>
                      <a:pt x="708545" y="787006"/>
                    </a:lnTo>
                    <a:lnTo>
                      <a:pt x="708545" y="830427"/>
                    </a:lnTo>
                    <a:lnTo>
                      <a:pt x="718451" y="830427"/>
                    </a:lnTo>
                    <a:lnTo>
                      <a:pt x="718451" y="787006"/>
                    </a:lnTo>
                    <a:close/>
                  </a:path>
                  <a:path w="2481579" h="962659">
                    <a:moveTo>
                      <a:pt x="718451" y="698627"/>
                    </a:moveTo>
                    <a:lnTo>
                      <a:pt x="708545" y="698627"/>
                    </a:lnTo>
                    <a:lnTo>
                      <a:pt x="708545" y="742048"/>
                    </a:lnTo>
                    <a:lnTo>
                      <a:pt x="718451" y="742048"/>
                    </a:lnTo>
                    <a:lnTo>
                      <a:pt x="718451" y="698627"/>
                    </a:lnTo>
                    <a:close/>
                  </a:path>
                  <a:path w="2481579" h="962659">
                    <a:moveTo>
                      <a:pt x="1936673" y="75425"/>
                    </a:moveTo>
                    <a:lnTo>
                      <a:pt x="1930590" y="75425"/>
                    </a:lnTo>
                    <a:lnTo>
                      <a:pt x="1930590" y="122656"/>
                    </a:lnTo>
                    <a:lnTo>
                      <a:pt x="1936673" y="122656"/>
                    </a:lnTo>
                    <a:lnTo>
                      <a:pt x="1936673" y="75425"/>
                    </a:lnTo>
                    <a:close/>
                  </a:path>
                  <a:path w="2481579" h="962659">
                    <a:moveTo>
                      <a:pt x="1983917" y="75425"/>
                    </a:moveTo>
                    <a:lnTo>
                      <a:pt x="1977821" y="75425"/>
                    </a:lnTo>
                    <a:lnTo>
                      <a:pt x="1977821" y="112750"/>
                    </a:lnTo>
                    <a:lnTo>
                      <a:pt x="1954199" y="75425"/>
                    </a:lnTo>
                    <a:lnTo>
                      <a:pt x="1948116" y="75425"/>
                    </a:lnTo>
                    <a:lnTo>
                      <a:pt x="1948116" y="122656"/>
                    </a:lnTo>
                    <a:lnTo>
                      <a:pt x="1954199" y="122656"/>
                    </a:lnTo>
                    <a:lnTo>
                      <a:pt x="1954199" y="84569"/>
                    </a:lnTo>
                    <a:lnTo>
                      <a:pt x="1977821" y="122656"/>
                    </a:lnTo>
                    <a:lnTo>
                      <a:pt x="1983917" y="122656"/>
                    </a:lnTo>
                    <a:lnTo>
                      <a:pt x="1983917" y="75425"/>
                    </a:lnTo>
                    <a:close/>
                  </a:path>
                  <a:path w="2481579" h="962659">
                    <a:moveTo>
                      <a:pt x="2016683" y="163804"/>
                    </a:moveTo>
                    <a:lnTo>
                      <a:pt x="2015159" y="163804"/>
                    </a:lnTo>
                    <a:lnTo>
                      <a:pt x="2015159" y="157708"/>
                    </a:lnTo>
                    <a:lnTo>
                      <a:pt x="2012873" y="157708"/>
                    </a:lnTo>
                    <a:lnTo>
                      <a:pt x="2012873" y="155422"/>
                    </a:lnTo>
                    <a:lnTo>
                      <a:pt x="2011349" y="155422"/>
                    </a:lnTo>
                    <a:lnTo>
                      <a:pt x="2011349" y="165328"/>
                    </a:lnTo>
                    <a:lnTo>
                      <a:pt x="2011349" y="179031"/>
                    </a:lnTo>
                    <a:lnTo>
                      <a:pt x="2009063" y="179031"/>
                    </a:lnTo>
                    <a:lnTo>
                      <a:pt x="2009063" y="183603"/>
                    </a:lnTo>
                    <a:lnTo>
                      <a:pt x="2007539" y="183603"/>
                    </a:lnTo>
                    <a:lnTo>
                      <a:pt x="2007539" y="187413"/>
                    </a:lnTo>
                    <a:lnTo>
                      <a:pt x="2005253" y="187413"/>
                    </a:lnTo>
                    <a:lnTo>
                      <a:pt x="2005253" y="188937"/>
                    </a:lnTo>
                    <a:lnTo>
                      <a:pt x="1995347" y="188937"/>
                    </a:lnTo>
                    <a:lnTo>
                      <a:pt x="1995347" y="191223"/>
                    </a:lnTo>
                    <a:lnTo>
                      <a:pt x="1983917" y="191223"/>
                    </a:lnTo>
                    <a:lnTo>
                      <a:pt x="1983917" y="153898"/>
                    </a:lnTo>
                    <a:lnTo>
                      <a:pt x="2001443" y="153898"/>
                    </a:lnTo>
                    <a:lnTo>
                      <a:pt x="2001443" y="155422"/>
                    </a:lnTo>
                    <a:lnTo>
                      <a:pt x="2005253" y="155422"/>
                    </a:lnTo>
                    <a:lnTo>
                      <a:pt x="2005253" y="157708"/>
                    </a:lnTo>
                    <a:lnTo>
                      <a:pt x="2007539" y="157708"/>
                    </a:lnTo>
                    <a:lnTo>
                      <a:pt x="2007539" y="159994"/>
                    </a:lnTo>
                    <a:lnTo>
                      <a:pt x="2009063" y="159994"/>
                    </a:lnTo>
                    <a:lnTo>
                      <a:pt x="2009063" y="165328"/>
                    </a:lnTo>
                    <a:lnTo>
                      <a:pt x="2011349" y="165328"/>
                    </a:lnTo>
                    <a:lnTo>
                      <a:pt x="2011349" y="155422"/>
                    </a:lnTo>
                    <a:lnTo>
                      <a:pt x="2011349" y="153898"/>
                    </a:lnTo>
                    <a:lnTo>
                      <a:pt x="2009063" y="153898"/>
                    </a:lnTo>
                    <a:lnTo>
                      <a:pt x="2009063" y="151612"/>
                    </a:lnTo>
                    <a:lnTo>
                      <a:pt x="2007539" y="151612"/>
                    </a:lnTo>
                    <a:lnTo>
                      <a:pt x="2007539" y="150088"/>
                    </a:lnTo>
                    <a:lnTo>
                      <a:pt x="1997633" y="150088"/>
                    </a:lnTo>
                    <a:lnTo>
                      <a:pt x="1997633" y="147802"/>
                    </a:lnTo>
                    <a:lnTo>
                      <a:pt x="1977821" y="147802"/>
                    </a:lnTo>
                    <a:lnTo>
                      <a:pt x="1977821" y="195033"/>
                    </a:lnTo>
                    <a:lnTo>
                      <a:pt x="2005253" y="195033"/>
                    </a:lnTo>
                    <a:lnTo>
                      <a:pt x="2005253" y="192747"/>
                    </a:lnTo>
                    <a:lnTo>
                      <a:pt x="2009063" y="192747"/>
                    </a:lnTo>
                    <a:lnTo>
                      <a:pt x="2009063" y="191223"/>
                    </a:lnTo>
                    <a:lnTo>
                      <a:pt x="2011349" y="191223"/>
                    </a:lnTo>
                    <a:lnTo>
                      <a:pt x="2011349" y="188937"/>
                    </a:lnTo>
                    <a:lnTo>
                      <a:pt x="2012873" y="188937"/>
                    </a:lnTo>
                    <a:lnTo>
                      <a:pt x="2012873" y="185127"/>
                    </a:lnTo>
                    <a:lnTo>
                      <a:pt x="2015159" y="185127"/>
                    </a:lnTo>
                    <a:lnTo>
                      <a:pt x="2015159" y="181317"/>
                    </a:lnTo>
                    <a:lnTo>
                      <a:pt x="2016683" y="181317"/>
                    </a:lnTo>
                    <a:lnTo>
                      <a:pt x="2016683" y="163804"/>
                    </a:lnTo>
                    <a:close/>
                  </a:path>
                  <a:path w="2481579" h="962659">
                    <a:moveTo>
                      <a:pt x="2028875" y="75425"/>
                    </a:moveTo>
                    <a:lnTo>
                      <a:pt x="1991537" y="75425"/>
                    </a:lnTo>
                    <a:lnTo>
                      <a:pt x="1991537" y="80759"/>
                    </a:lnTo>
                    <a:lnTo>
                      <a:pt x="2007539" y="80759"/>
                    </a:lnTo>
                    <a:lnTo>
                      <a:pt x="2007539" y="122656"/>
                    </a:lnTo>
                    <a:lnTo>
                      <a:pt x="2012873" y="122656"/>
                    </a:lnTo>
                    <a:lnTo>
                      <a:pt x="2012873" y="80759"/>
                    </a:lnTo>
                    <a:lnTo>
                      <a:pt x="2028875" y="80759"/>
                    </a:lnTo>
                    <a:lnTo>
                      <a:pt x="2028875" y="75425"/>
                    </a:lnTo>
                    <a:close/>
                  </a:path>
                  <a:path w="2481579" h="962659">
                    <a:moveTo>
                      <a:pt x="2044865" y="222465"/>
                    </a:moveTo>
                    <a:lnTo>
                      <a:pt x="2036483" y="222465"/>
                    </a:lnTo>
                    <a:lnTo>
                      <a:pt x="2026589" y="236181"/>
                    </a:lnTo>
                    <a:lnTo>
                      <a:pt x="2026589" y="238467"/>
                    </a:lnTo>
                    <a:lnTo>
                      <a:pt x="2025065" y="238467"/>
                    </a:lnTo>
                    <a:lnTo>
                      <a:pt x="2025065" y="242277"/>
                    </a:lnTo>
                    <a:lnTo>
                      <a:pt x="2022779" y="242277"/>
                    </a:lnTo>
                    <a:lnTo>
                      <a:pt x="2022779" y="244551"/>
                    </a:lnTo>
                    <a:lnTo>
                      <a:pt x="2021255" y="242277"/>
                    </a:lnTo>
                    <a:lnTo>
                      <a:pt x="2021255" y="239991"/>
                    </a:lnTo>
                    <a:lnTo>
                      <a:pt x="2018969" y="239991"/>
                    </a:lnTo>
                    <a:lnTo>
                      <a:pt x="2018969" y="236181"/>
                    </a:lnTo>
                    <a:lnTo>
                      <a:pt x="2016683" y="236181"/>
                    </a:lnTo>
                    <a:lnTo>
                      <a:pt x="2009063" y="222465"/>
                    </a:lnTo>
                    <a:lnTo>
                      <a:pt x="2001443" y="222465"/>
                    </a:lnTo>
                    <a:lnTo>
                      <a:pt x="2018969" y="248361"/>
                    </a:lnTo>
                    <a:lnTo>
                      <a:pt x="2018969" y="269697"/>
                    </a:lnTo>
                    <a:lnTo>
                      <a:pt x="2025065" y="269697"/>
                    </a:lnTo>
                    <a:lnTo>
                      <a:pt x="2025065" y="248361"/>
                    </a:lnTo>
                    <a:lnTo>
                      <a:pt x="2044865" y="222465"/>
                    </a:lnTo>
                    <a:close/>
                  </a:path>
                  <a:path w="2481579" h="962659">
                    <a:moveTo>
                      <a:pt x="2048675" y="18275"/>
                    </a:moveTo>
                    <a:lnTo>
                      <a:pt x="2046389" y="18275"/>
                    </a:lnTo>
                    <a:lnTo>
                      <a:pt x="2046389" y="12192"/>
                    </a:lnTo>
                    <a:lnTo>
                      <a:pt x="2044865" y="12192"/>
                    </a:lnTo>
                    <a:lnTo>
                      <a:pt x="2044865" y="9906"/>
                    </a:lnTo>
                    <a:lnTo>
                      <a:pt x="2042579" y="8382"/>
                    </a:lnTo>
                    <a:lnTo>
                      <a:pt x="2042579" y="22085"/>
                    </a:lnTo>
                    <a:lnTo>
                      <a:pt x="2042579" y="28181"/>
                    </a:lnTo>
                    <a:lnTo>
                      <a:pt x="2040293" y="28181"/>
                    </a:lnTo>
                    <a:lnTo>
                      <a:pt x="2040293" y="35801"/>
                    </a:lnTo>
                    <a:lnTo>
                      <a:pt x="2038769" y="35801"/>
                    </a:lnTo>
                    <a:lnTo>
                      <a:pt x="2038769" y="39611"/>
                    </a:lnTo>
                    <a:lnTo>
                      <a:pt x="2036483" y="39611"/>
                    </a:lnTo>
                    <a:lnTo>
                      <a:pt x="2036483" y="41897"/>
                    </a:lnTo>
                    <a:lnTo>
                      <a:pt x="2032673" y="41897"/>
                    </a:lnTo>
                    <a:lnTo>
                      <a:pt x="2032673" y="43421"/>
                    </a:lnTo>
                    <a:lnTo>
                      <a:pt x="2015159" y="43421"/>
                    </a:lnTo>
                    <a:lnTo>
                      <a:pt x="2015159" y="8382"/>
                    </a:lnTo>
                    <a:lnTo>
                      <a:pt x="2034959" y="8382"/>
                    </a:lnTo>
                    <a:lnTo>
                      <a:pt x="2034959" y="9906"/>
                    </a:lnTo>
                    <a:lnTo>
                      <a:pt x="2036483" y="9906"/>
                    </a:lnTo>
                    <a:lnTo>
                      <a:pt x="2036483" y="12192"/>
                    </a:lnTo>
                    <a:lnTo>
                      <a:pt x="2038769" y="12192"/>
                    </a:lnTo>
                    <a:lnTo>
                      <a:pt x="2038769" y="13716"/>
                    </a:lnTo>
                    <a:lnTo>
                      <a:pt x="2040293" y="13716"/>
                    </a:lnTo>
                    <a:lnTo>
                      <a:pt x="2040293" y="22085"/>
                    </a:lnTo>
                    <a:lnTo>
                      <a:pt x="2042579" y="22085"/>
                    </a:lnTo>
                    <a:lnTo>
                      <a:pt x="2042579" y="8382"/>
                    </a:lnTo>
                    <a:lnTo>
                      <a:pt x="2042579" y="6096"/>
                    </a:lnTo>
                    <a:lnTo>
                      <a:pt x="2040293" y="6096"/>
                    </a:lnTo>
                    <a:lnTo>
                      <a:pt x="2038769" y="4572"/>
                    </a:lnTo>
                    <a:lnTo>
                      <a:pt x="2034959" y="4572"/>
                    </a:lnTo>
                    <a:lnTo>
                      <a:pt x="2034959" y="2286"/>
                    </a:lnTo>
                    <a:lnTo>
                      <a:pt x="2009063" y="2286"/>
                    </a:lnTo>
                    <a:lnTo>
                      <a:pt x="2009063" y="49517"/>
                    </a:lnTo>
                    <a:lnTo>
                      <a:pt x="2032673" y="49517"/>
                    </a:lnTo>
                    <a:lnTo>
                      <a:pt x="2032673" y="47231"/>
                    </a:lnTo>
                    <a:lnTo>
                      <a:pt x="2038769" y="47231"/>
                    </a:lnTo>
                    <a:lnTo>
                      <a:pt x="2038769" y="45707"/>
                    </a:lnTo>
                    <a:lnTo>
                      <a:pt x="2040293" y="45707"/>
                    </a:lnTo>
                    <a:lnTo>
                      <a:pt x="2040293" y="43421"/>
                    </a:lnTo>
                    <a:lnTo>
                      <a:pt x="2042579" y="43421"/>
                    </a:lnTo>
                    <a:lnTo>
                      <a:pt x="2042579" y="41897"/>
                    </a:lnTo>
                    <a:lnTo>
                      <a:pt x="2044865" y="41897"/>
                    </a:lnTo>
                    <a:lnTo>
                      <a:pt x="2044865" y="37325"/>
                    </a:lnTo>
                    <a:lnTo>
                      <a:pt x="2046389" y="37325"/>
                    </a:lnTo>
                    <a:lnTo>
                      <a:pt x="2046389" y="31991"/>
                    </a:lnTo>
                    <a:lnTo>
                      <a:pt x="2048675" y="31991"/>
                    </a:lnTo>
                    <a:lnTo>
                      <a:pt x="2048675" y="18275"/>
                    </a:lnTo>
                    <a:close/>
                  </a:path>
                  <a:path w="2481579" h="962659">
                    <a:moveTo>
                      <a:pt x="2060092" y="147802"/>
                    </a:moveTo>
                    <a:lnTo>
                      <a:pt x="2025065" y="147802"/>
                    </a:lnTo>
                    <a:lnTo>
                      <a:pt x="2025065" y="195033"/>
                    </a:lnTo>
                    <a:lnTo>
                      <a:pt x="2060092" y="195033"/>
                    </a:lnTo>
                    <a:lnTo>
                      <a:pt x="2060092" y="191223"/>
                    </a:lnTo>
                    <a:lnTo>
                      <a:pt x="2032673" y="191223"/>
                    </a:lnTo>
                    <a:lnTo>
                      <a:pt x="2032673" y="173697"/>
                    </a:lnTo>
                    <a:lnTo>
                      <a:pt x="2058581" y="173697"/>
                    </a:lnTo>
                    <a:lnTo>
                      <a:pt x="2058581" y="169125"/>
                    </a:lnTo>
                    <a:lnTo>
                      <a:pt x="2032673" y="169125"/>
                    </a:lnTo>
                    <a:lnTo>
                      <a:pt x="2032673" y="153898"/>
                    </a:lnTo>
                    <a:lnTo>
                      <a:pt x="2060092" y="153898"/>
                    </a:lnTo>
                    <a:lnTo>
                      <a:pt x="2060092" y="147802"/>
                    </a:lnTo>
                    <a:close/>
                  </a:path>
                  <a:path w="2481579" h="962659">
                    <a:moveTo>
                      <a:pt x="2063902" y="2286"/>
                    </a:moveTo>
                    <a:lnTo>
                      <a:pt x="2058581" y="2286"/>
                    </a:lnTo>
                    <a:lnTo>
                      <a:pt x="2058581" y="49517"/>
                    </a:lnTo>
                    <a:lnTo>
                      <a:pt x="2063902" y="49517"/>
                    </a:lnTo>
                    <a:lnTo>
                      <a:pt x="2063902" y="2286"/>
                    </a:lnTo>
                    <a:close/>
                  </a:path>
                  <a:path w="2481579" h="962659">
                    <a:moveTo>
                      <a:pt x="2070011" y="116560"/>
                    </a:moveTo>
                    <a:lnTo>
                      <a:pt x="2040293" y="116560"/>
                    </a:lnTo>
                    <a:lnTo>
                      <a:pt x="2040293" y="100558"/>
                    </a:lnTo>
                    <a:lnTo>
                      <a:pt x="2066201" y="100558"/>
                    </a:lnTo>
                    <a:lnTo>
                      <a:pt x="2066201" y="94462"/>
                    </a:lnTo>
                    <a:lnTo>
                      <a:pt x="2040293" y="94462"/>
                    </a:lnTo>
                    <a:lnTo>
                      <a:pt x="2040293" y="80759"/>
                    </a:lnTo>
                    <a:lnTo>
                      <a:pt x="2068487" y="80759"/>
                    </a:lnTo>
                    <a:lnTo>
                      <a:pt x="2068487" y="75425"/>
                    </a:lnTo>
                    <a:lnTo>
                      <a:pt x="2034959" y="75425"/>
                    </a:lnTo>
                    <a:lnTo>
                      <a:pt x="2034959" y="122656"/>
                    </a:lnTo>
                    <a:lnTo>
                      <a:pt x="2070011" y="122656"/>
                    </a:lnTo>
                    <a:lnTo>
                      <a:pt x="2070011" y="116560"/>
                    </a:lnTo>
                    <a:close/>
                  </a:path>
                  <a:path w="2481579" h="962659">
                    <a:moveTo>
                      <a:pt x="2095919" y="263601"/>
                    </a:moveTo>
                    <a:lnTo>
                      <a:pt x="2072297" y="263601"/>
                    </a:lnTo>
                    <a:lnTo>
                      <a:pt x="2072297" y="222465"/>
                    </a:lnTo>
                    <a:lnTo>
                      <a:pt x="2066201" y="222465"/>
                    </a:lnTo>
                    <a:lnTo>
                      <a:pt x="2066201" y="269697"/>
                    </a:lnTo>
                    <a:lnTo>
                      <a:pt x="2095919" y="269697"/>
                    </a:lnTo>
                    <a:lnTo>
                      <a:pt x="2095919" y="263601"/>
                    </a:lnTo>
                    <a:close/>
                  </a:path>
                  <a:path w="2481579" h="962659">
                    <a:moveTo>
                      <a:pt x="2109609" y="12192"/>
                    </a:moveTo>
                    <a:lnTo>
                      <a:pt x="2107336" y="12192"/>
                    </a:lnTo>
                    <a:lnTo>
                      <a:pt x="2107336" y="8382"/>
                    </a:lnTo>
                    <a:lnTo>
                      <a:pt x="2105812" y="8382"/>
                    </a:lnTo>
                    <a:lnTo>
                      <a:pt x="2105812" y="6096"/>
                    </a:lnTo>
                    <a:lnTo>
                      <a:pt x="2103539" y="6096"/>
                    </a:lnTo>
                    <a:lnTo>
                      <a:pt x="2103539" y="4572"/>
                    </a:lnTo>
                    <a:lnTo>
                      <a:pt x="2101240" y="4572"/>
                    </a:lnTo>
                    <a:lnTo>
                      <a:pt x="2101240" y="2286"/>
                    </a:lnTo>
                    <a:lnTo>
                      <a:pt x="2082190" y="2286"/>
                    </a:lnTo>
                    <a:lnTo>
                      <a:pt x="2082190" y="4572"/>
                    </a:lnTo>
                    <a:lnTo>
                      <a:pt x="2078393" y="4572"/>
                    </a:lnTo>
                    <a:lnTo>
                      <a:pt x="2078393" y="6096"/>
                    </a:lnTo>
                    <a:lnTo>
                      <a:pt x="2076107" y="8382"/>
                    </a:lnTo>
                    <a:lnTo>
                      <a:pt x="2076107" y="9906"/>
                    </a:lnTo>
                    <a:lnTo>
                      <a:pt x="2073821" y="12192"/>
                    </a:lnTo>
                    <a:lnTo>
                      <a:pt x="2073821" y="18275"/>
                    </a:lnTo>
                    <a:lnTo>
                      <a:pt x="2076107" y="18275"/>
                    </a:lnTo>
                    <a:lnTo>
                      <a:pt x="2076107" y="22085"/>
                    </a:lnTo>
                    <a:lnTo>
                      <a:pt x="2078393" y="22085"/>
                    </a:lnTo>
                    <a:lnTo>
                      <a:pt x="2079904" y="23609"/>
                    </a:lnTo>
                    <a:lnTo>
                      <a:pt x="2082190" y="23609"/>
                    </a:lnTo>
                    <a:lnTo>
                      <a:pt x="2082190" y="25895"/>
                    </a:lnTo>
                    <a:lnTo>
                      <a:pt x="2087537" y="25895"/>
                    </a:lnTo>
                    <a:lnTo>
                      <a:pt x="2087537" y="28181"/>
                    </a:lnTo>
                    <a:lnTo>
                      <a:pt x="2095919" y="28181"/>
                    </a:lnTo>
                    <a:lnTo>
                      <a:pt x="2095919" y="29705"/>
                    </a:lnTo>
                    <a:lnTo>
                      <a:pt x="2101240" y="29705"/>
                    </a:lnTo>
                    <a:lnTo>
                      <a:pt x="2101240" y="31991"/>
                    </a:lnTo>
                    <a:lnTo>
                      <a:pt x="2103539" y="31991"/>
                    </a:lnTo>
                    <a:lnTo>
                      <a:pt x="2103539" y="41897"/>
                    </a:lnTo>
                    <a:lnTo>
                      <a:pt x="2099716" y="41897"/>
                    </a:lnTo>
                    <a:lnTo>
                      <a:pt x="2099716" y="43421"/>
                    </a:lnTo>
                    <a:lnTo>
                      <a:pt x="2083727" y="43421"/>
                    </a:lnTo>
                    <a:lnTo>
                      <a:pt x="2083727" y="41897"/>
                    </a:lnTo>
                    <a:lnTo>
                      <a:pt x="2082190" y="41897"/>
                    </a:lnTo>
                    <a:lnTo>
                      <a:pt x="2082190" y="39611"/>
                    </a:lnTo>
                    <a:lnTo>
                      <a:pt x="2079904" y="39611"/>
                    </a:lnTo>
                    <a:lnTo>
                      <a:pt x="2079904" y="35801"/>
                    </a:lnTo>
                    <a:lnTo>
                      <a:pt x="2078393" y="35801"/>
                    </a:lnTo>
                    <a:lnTo>
                      <a:pt x="2078393" y="33515"/>
                    </a:lnTo>
                    <a:lnTo>
                      <a:pt x="2072297" y="33515"/>
                    </a:lnTo>
                    <a:lnTo>
                      <a:pt x="2072297" y="35801"/>
                    </a:lnTo>
                    <a:lnTo>
                      <a:pt x="2073821" y="37325"/>
                    </a:lnTo>
                    <a:lnTo>
                      <a:pt x="2073821" y="41897"/>
                    </a:lnTo>
                    <a:lnTo>
                      <a:pt x="2076107" y="41897"/>
                    </a:lnTo>
                    <a:lnTo>
                      <a:pt x="2076107" y="43421"/>
                    </a:lnTo>
                    <a:lnTo>
                      <a:pt x="2078393" y="45707"/>
                    </a:lnTo>
                    <a:lnTo>
                      <a:pt x="2079904" y="45707"/>
                    </a:lnTo>
                    <a:lnTo>
                      <a:pt x="2079904" y="47231"/>
                    </a:lnTo>
                    <a:lnTo>
                      <a:pt x="2083727" y="47231"/>
                    </a:lnTo>
                    <a:lnTo>
                      <a:pt x="2083727" y="49517"/>
                    </a:lnTo>
                    <a:lnTo>
                      <a:pt x="2099716" y="49517"/>
                    </a:lnTo>
                    <a:lnTo>
                      <a:pt x="2101240" y="47231"/>
                    </a:lnTo>
                    <a:lnTo>
                      <a:pt x="2103539" y="47231"/>
                    </a:lnTo>
                    <a:lnTo>
                      <a:pt x="2105812" y="45707"/>
                    </a:lnTo>
                    <a:lnTo>
                      <a:pt x="2107336" y="45707"/>
                    </a:lnTo>
                    <a:lnTo>
                      <a:pt x="2107336" y="41897"/>
                    </a:lnTo>
                    <a:lnTo>
                      <a:pt x="2109609" y="41897"/>
                    </a:lnTo>
                    <a:lnTo>
                      <a:pt x="2109609" y="29705"/>
                    </a:lnTo>
                    <a:lnTo>
                      <a:pt x="2107336" y="29705"/>
                    </a:lnTo>
                    <a:lnTo>
                      <a:pt x="2107336" y="28181"/>
                    </a:lnTo>
                    <a:lnTo>
                      <a:pt x="2105812" y="28181"/>
                    </a:lnTo>
                    <a:lnTo>
                      <a:pt x="2105812" y="25895"/>
                    </a:lnTo>
                    <a:lnTo>
                      <a:pt x="2103539" y="25895"/>
                    </a:lnTo>
                    <a:lnTo>
                      <a:pt x="2103539" y="23609"/>
                    </a:lnTo>
                    <a:lnTo>
                      <a:pt x="2097443" y="23609"/>
                    </a:lnTo>
                    <a:lnTo>
                      <a:pt x="2097443" y="22085"/>
                    </a:lnTo>
                    <a:lnTo>
                      <a:pt x="2089823" y="22085"/>
                    </a:lnTo>
                    <a:lnTo>
                      <a:pt x="2089823" y="19799"/>
                    </a:lnTo>
                    <a:lnTo>
                      <a:pt x="2083727" y="19799"/>
                    </a:lnTo>
                    <a:lnTo>
                      <a:pt x="2083727" y="18275"/>
                    </a:lnTo>
                    <a:lnTo>
                      <a:pt x="2082190" y="18275"/>
                    </a:lnTo>
                    <a:lnTo>
                      <a:pt x="2082190" y="15989"/>
                    </a:lnTo>
                    <a:lnTo>
                      <a:pt x="2079904" y="15989"/>
                    </a:lnTo>
                    <a:lnTo>
                      <a:pt x="2079904" y="12192"/>
                    </a:lnTo>
                    <a:lnTo>
                      <a:pt x="2082190" y="12192"/>
                    </a:lnTo>
                    <a:lnTo>
                      <a:pt x="2082190" y="8382"/>
                    </a:lnTo>
                    <a:lnTo>
                      <a:pt x="2086013" y="8382"/>
                    </a:lnTo>
                    <a:lnTo>
                      <a:pt x="2087537" y="6096"/>
                    </a:lnTo>
                    <a:lnTo>
                      <a:pt x="2095919" y="6096"/>
                    </a:lnTo>
                    <a:lnTo>
                      <a:pt x="2095919" y="8382"/>
                    </a:lnTo>
                    <a:lnTo>
                      <a:pt x="2099716" y="8382"/>
                    </a:lnTo>
                    <a:lnTo>
                      <a:pt x="2099716" y="9906"/>
                    </a:lnTo>
                    <a:lnTo>
                      <a:pt x="2101240" y="9906"/>
                    </a:lnTo>
                    <a:lnTo>
                      <a:pt x="2101240" y="13716"/>
                    </a:lnTo>
                    <a:lnTo>
                      <a:pt x="2103539" y="13716"/>
                    </a:lnTo>
                    <a:lnTo>
                      <a:pt x="2103539" y="15989"/>
                    </a:lnTo>
                    <a:lnTo>
                      <a:pt x="2109609" y="15989"/>
                    </a:lnTo>
                    <a:lnTo>
                      <a:pt x="2109609" y="12192"/>
                    </a:lnTo>
                    <a:close/>
                  </a:path>
                  <a:path w="2481579" h="962659">
                    <a:moveTo>
                      <a:pt x="2119528" y="122656"/>
                    </a:moveTo>
                    <a:lnTo>
                      <a:pt x="2111133" y="110464"/>
                    </a:lnTo>
                    <a:lnTo>
                      <a:pt x="2111133" y="108178"/>
                    </a:lnTo>
                    <a:lnTo>
                      <a:pt x="2109609" y="106654"/>
                    </a:lnTo>
                    <a:lnTo>
                      <a:pt x="2109609" y="104368"/>
                    </a:lnTo>
                    <a:lnTo>
                      <a:pt x="2107336" y="104368"/>
                    </a:lnTo>
                    <a:lnTo>
                      <a:pt x="2107336" y="102844"/>
                    </a:lnTo>
                    <a:lnTo>
                      <a:pt x="2103539" y="102844"/>
                    </a:lnTo>
                    <a:lnTo>
                      <a:pt x="2103539" y="100558"/>
                    </a:lnTo>
                    <a:lnTo>
                      <a:pt x="2107336" y="100558"/>
                    </a:lnTo>
                    <a:lnTo>
                      <a:pt x="2109609" y="99034"/>
                    </a:lnTo>
                    <a:lnTo>
                      <a:pt x="2111133" y="99034"/>
                    </a:lnTo>
                    <a:lnTo>
                      <a:pt x="2111133" y="96748"/>
                    </a:lnTo>
                    <a:lnTo>
                      <a:pt x="2113419" y="96748"/>
                    </a:lnTo>
                    <a:lnTo>
                      <a:pt x="2113419" y="94462"/>
                    </a:lnTo>
                    <a:lnTo>
                      <a:pt x="2115718" y="94462"/>
                    </a:lnTo>
                    <a:lnTo>
                      <a:pt x="2115718" y="80759"/>
                    </a:lnTo>
                    <a:lnTo>
                      <a:pt x="2113419" y="80759"/>
                    </a:lnTo>
                    <a:lnTo>
                      <a:pt x="2113419" y="79235"/>
                    </a:lnTo>
                    <a:lnTo>
                      <a:pt x="2111133" y="79235"/>
                    </a:lnTo>
                    <a:lnTo>
                      <a:pt x="2111133" y="76949"/>
                    </a:lnTo>
                    <a:lnTo>
                      <a:pt x="2109609" y="76949"/>
                    </a:lnTo>
                    <a:lnTo>
                      <a:pt x="2109609" y="84569"/>
                    </a:lnTo>
                    <a:lnTo>
                      <a:pt x="2109609" y="92938"/>
                    </a:lnTo>
                    <a:lnTo>
                      <a:pt x="2107336" y="92938"/>
                    </a:lnTo>
                    <a:lnTo>
                      <a:pt x="2107336" y="94462"/>
                    </a:lnTo>
                    <a:lnTo>
                      <a:pt x="2103539" y="94462"/>
                    </a:lnTo>
                    <a:lnTo>
                      <a:pt x="2103539" y="96748"/>
                    </a:lnTo>
                    <a:lnTo>
                      <a:pt x="2086013" y="96748"/>
                    </a:lnTo>
                    <a:lnTo>
                      <a:pt x="2086013" y="80759"/>
                    </a:lnTo>
                    <a:lnTo>
                      <a:pt x="2105812" y="80759"/>
                    </a:lnTo>
                    <a:lnTo>
                      <a:pt x="2105812" y="83045"/>
                    </a:lnTo>
                    <a:lnTo>
                      <a:pt x="2107336" y="83045"/>
                    </a:lnTo>
                    <a:lnTo>
                      <a:pt x="2109609" y="84569"/>
                    </a:lnTo>
                    <a:lnTo>
                      <a:pt x="2109609" y="76949"/>
                    </a:lnTo>
                    <a:lnTo>
                      <a:pt x="2107336" y="76949"/>
                    </a:lnTo>
                    <a:lnTo>
                      <a:pt x="2107336" y="75425"/>
                    </a:lnTo>
                    <a:lnTo>
                      <a:pt x="2078393" y="75425"/>
                    </a:lnTo>
                    <a:lnTo>
                      <a:pt x="2078393" y="122656"/>
                    </a:lnTo>
                    <a:lnTo>
                      <a:pt x="2086013" y="122656"/>
                    </a:lnTo>
                    <a:lnTo>
                      <a:pt x="2086013" y="100558"/>
                    </a:lnTo>
                    <a:lnTo>
                      <a:pt x="2093633" y="100558"/>
                    </a:lnTo>
                    <a:lnTo>
                      <a:pt x="2093633" y="102844"/>
                    </a:lnTo>
                    <a:lnTo>
                      <a:pt x="2099716" y="102844"/>
                    </a:lnTo>
                    <a:lnTo>
                      <a:pt x="2099716" y="104368"/>
                    </a:lnTo>
                    <a:lnTo>
                      <a:pt x="2101240" y="104368"/>
                    </a:lnTo>
                    <a:lnTo>
                      <a:pt x="2101240" y="106654"/>
                    </a:lnTo>
                    <a:lnTo>
                      <a:pt x="2103539" y="108178"/>
                    </a:lnTo>
                    <a:lnTo>
                      <a:pt x="2103539" y="110464"/>
                    </a:lnTo>
                    <a:lnTo>
                      <a:pt x="2105812" y="110464"/>
                    </a:lnTo>
                    <a:lnTo>
                      <a:pt x="2105812" y="112750"/>
                    </a:lnTo>
                    <a:lnTo>
                      <a:pt x="2111133" y="122656"/>
                    </a:lnTo>
                    <a:lnTo>
                      <a:pt x="2119528" y="122656"/>
                    </a:lnTo>
                    <a:close/>
                  </a:path>
                  <a:path w="2481579" h="962659">
                    <a:moveTo>
                      <a:pt x="2129421" y="195033"/>
                    </a:moveTo>
                    <a:lnTo>
                      <a:pt x="2121052" y="183603"/>
                    </a:lnTo>
                    <a:lnTo>
                      <a:pt x="2121052" y="181317"/>
                    </a:lnTo>
                    <a:lnTo>
                      <a:pt x="2119528" y="181317"/>
                    </a:lnTo>
                    <a:lnTo>
                      <a:pt x="2119528" y="179031"/>
                    </a:lnTo>
                    <a:lnTo>
                      <a:pt x="2117242" y="179031"/>
                    </a:lnTo>
                    <a:lnTo>
                      <a:pt x="2117242" y="177507"/>
                    </a:lnTo>
                    <a:lnTo>
                      <a:pt x="2115718" y="177507"/>
                    </a:lnTo>
                    <a:lnTo>
                      <a:pt x="2115718" y="175221"/>
                    </a:lnTo>
                    <a:lnTo>
                      <a:pt x="2111133" y="175221"/>
                    </a:lnTo>
                    <a:lnTo>
                      <a:pt x="2111133" y="173697"/>
                    </a:lnTo>
                    <a:lnTo>
                      <a:pt x="2119528" y="173697"/>
                    </a:lnTo>
                    <a:lnTo>
                      <a:pt x="2119528" y="171411"/>
                    </a:lnTo>
                    <a:lnTo>
                      <a:pt x="2121052" y="171411"/>
                    </a:lnTo>
                    <a:lnTo>
                      <a:pt x="2121052" y="169125"/>
                    </a:lnTo>
                    <a:lnTo>
                      <a:pt x="2123338" y="169125"/>
                    </a:lnTo>
                    <a:lnTo>
                      <a:pt x="2123338" y="167601"/>
                    </a:lnTo>
                    <a:lnTo>
                      <a:pt x="2124862" y="167601"/>
                    </a:lnTo>
                    <a:lnTo>
                      <a:pt x="2124862" y="155422"/>
                    </a:lnTo>
                    <a:lnTo>
                      <a:pt x="2123338" y="155422"/>
                    </a:lnTo>
                    <a:lnTo>
                      <a:pt x="2123338" y="153898"/>
                    </a:lnTo>
                    <a:lnTo>
                      <a:pt x="2121052" y="153898"/>
                    </a:lnTo>
                    <a:lnTo>
                      <a:pt x="2121052" y="151612"/>
                    </a:lnTo>
                    <a:lnTo>
                      <a:pt x="2119528" y="151612"/>
                    </a:lnTo>
                    <a:lnTo>
                      <a:pt x="2119528" y="159994"/>
                    </a:lnTo>
                    <a:lnTo>
                      <a:pt x="2119528" y="163804"/>
                    </a:lnTo>
                    <a:lnTo>
                      <a:pt x="2117242" y="163804"/>
                    </a:lnTo>
                    <a:lnTo>
                      <a:pt x="2117242" y="167601"/>
                    </a:lnTo>
                    <a:lnTo>
                      <a:pt x="2113419" y="167601"/>
                    </a:lnTo>
                    <a:lnTo>
                      <a:pt x="2113419" y="169125"/>
                    </a:lnTo>
                    <a:lnTo>
                      <a:pt x="2093633" y="169125"/>
                    </a:lnTo>
                    <a:lnTo>
                      <a:pt x="2093633" y="153898"/>
                    </a:lnTo>
                    <a:lnTo>
                      <a:pt x="2113419" y="153898"/>
                    </a:lnTo>
                    <a:lnTo>
                      <a:pt x="2113419" y="155422"/>
                    </a:lnTo>
                    <a:lnTo>
                      <a:pt x="2117242" y="155422"/>
                    </a:lnTo>
                    <a:lnTo>
                      <a:pt x="2117242" y="157708"/>
                    </a:lnTo>
                    <a:lnTo>
                      <a:pt x="2119528" y="159994"/>
                    </a:lnTo>
                    <a:lnTo>
                      <a:pt x="2119528" y="151612"/>
                    </a:lnTo>
                    <a:lnTo>
                      <a:pt x="2119528" y="150088"/>
                    </a:lnTo>
                    <a:lnTo>
                      <a:pt x="2111133" y="150088"/>
                    </a:lnTo>
                    <a:lnTo>
                      <a:pt x="2111133" y="147802"/>
                    </a:lnTo>
                    <a:lnTo>
                      <a:pt x="2087537" y="147802"/>
                    </a:lnTo>
                    <a:lnTo>
                      <a:pt x="2087537" y="195033"/>
                    </a:lnTo>
                    <a:lnTo>
                      <a:pt x="2093633" y="195033"/>
                    </a:lnTo>
                    <a:lnTo>
                      <a:pt x="2093633" y="175221"/>
                    </a:lnTo>
                    <a:lnTo>
                      <a:pt x="2107336" y="175221"/>
                    </a:lnTo>
                    <a:lnTo>
                      <a:pt x="2107336" y="177507"/>
                    </a:lnTo>
                    <a:lnTo>
                      <a:pt x="2109609" y="177507"/>
                    </a:lnTo>
                    <a:lnTo>
                      <a:pt x="2109609" y="179031"/>
                    </a:lnTo>
                    <a:lnTo>
                      <a:pt x="2111133" y="179031"/>
                    </a:lnTo>
                    <a:lnTo>
                      <a:pt x="2111133" y="181317"/>
                    </a:lnTo>
                    <a:lnTo>
                      <a:pt x="2113419" y="181317"/>
                    </a:lnTo>
                    <a:lnTo>
                      <a:pt x="2113419" y="185127"/>
                    </a:lnTo>
                    <a:lnTo>
                      <a:pt x="2115718" y="185127"/>
                    </a:lnTo>
                    <a:lnTo>
                      <a:pt x="2121052" y="195033"/>
                    </a:lnTo>
                    <a:lnTo>
                      <a:pt x="2129421" y="195033"/>
                    </a:lnTo>
                    <a:close/>
                  </a:path>
                  <a:path w="2481579" h="962659">
                    <a:moveTo>
                      <a:pt x="2140864" y="269697"/>
                    </a:moveTo>
                    <a:lnTo>
                      <a:pt x="2135200" y="254457"/>
                    </a:lnTo>
                    <a:lnTo>
                      <a:pt x="2133511" y="249885"/>
                    </a:lnTo>
                    <a:lnTo>
                      <a:pt x="2127148" y="232752"/>
                    </a:lnTo>
                    <a:lnTo>
                      <a:pt x="2127148" y="249885"/>
                    </a:lnTo>
                    <a:lnTo>
                      <a:pt x="2111133" y="249885"/>
                    </a:lnTo>
                    <a:lnTo>
                      <a:pt x="2117242" y="236181"/>
                    </a:lnTo>
                    <a:lnTo>
                      <a:pt x="2117242" y="230847"/>
                    </a:lnTo>
                    <a:lnTo>
                      <a:pt x="2119528" y="230847"/>
                    </a:lnTo>
                    <a:lnTo>
                      <a:pt x="2121052" y="230847"/>
                    </a:lnTo>
                    <a:lnTo>
                      <a:pt x="2121052" y="236181"/>
                    </a:lnTo>
                    <a:lnTo>
                      <a:pt x="2123338" y="236181"/>
                    </a:lnTo>
                    <a:lnTo>
                      <a:pt x="2127148" y="249885"/>
                    </a:lnTo>
                    <a:lnTo>
                      <a:pt x="2127148" y="232752"/>
                    </a:lnTo>
                    <a:lnTo>
                      <a:pt x="2124748" y="226275"/>
                    </a:lnTo>
                    <a:lnTo>
                      <a:pt x="2123338" y="222465"/>
                    </a:lnTo>
                    <a:lnTo>
                      <a:pt x="2115718" y="222465"/>
                    </a:lnTo>
                    <a:lnTo>
                      <a:pt x="2097443" y="269697"/>
                    </a:lnTo>
                    <a:lnTo>
                      <a:pt x="2103539" y="269697"/>
                    </a:lnTo>
                    <a:lnTo>
                      <a:pt x="2109609" y="254457"/>
                    </a:lnTo>
                    <a:lnTo>
                      <a:pt x="2129421" y="254457"/>
                    </a:lnTo>
                    <a:lnTo>
                      <a:pt x="2134768" y="269697"/>
                    </a:lnTo>
                    <a:lnTo>
                      <a:pt x="2140864" y="269697"/>
                    </a:lnTo>
                    <a:close/>
                  </a:path>
                  <a:path w="2481579" h="962659">
                    <a:moveTo>
                      <a:pt x="2154580" y="9906"/>
                    </a:moveTo>
                    <a:lnTo>
                      <a:pt x="2153056" y="9906"/>
                    </a:lnTo>
                    <a:lnTo>
                      <a:pt x="2153056" y="8382"/>
                    </a:lnTo>
                    <a:lnTo>
                      <a:pt x="2153056" y="6096"/>
                    </a:lnTo>
                    <a:lnTo>
                      <a:pt x="2150770" y="6096"/>
                    </a:lnTo>
                    <a:lnTo>
                      <a:pt x="2150770" y="4572"/>
                    </a:lnTo>
                    <a:lnTo>
                      <a:pt x="2148484" y="4572"/>
                    </a:lnTo>
                    <a:lnTo>
                      <a:pt x="2148484" y="13716"/>
                    </a:lnTo>
                    <a:lnTo>
                      <a:pt x="2148484" y="18275"/>
                    </a:lnTo>
                    <a:lnTo>
                      <a:pt x="2146960" y="18275"/>
                    </a:lnTo>
                    <a:lnTo>
                      <a:pt x="2146960" y="22085"/>
                    </a:lnTo>
                    <a:lnTo>
                      <a:pt x="2144674" y="22085"/>
                    </a:lnTo>
                    <a:lnTo>
                      <a:pt x="2144674" y="23609"/>
                    </a:lnTo>
                    <a:lnTo>
                      <a:pt x="2124862" y="23609"/>
                    </a:lnTo>
                    <a:lnTo>
                      <a:pt x="2124862" y="8382"/>
                    </a:lnTo>
                    <a:lnTo>
                      <a:pt x="2144674" y="8382"/>
                    </a:lnTo>
                    <a:lnTo>
                      <a:pt x="2144674" y="9906"/>
                    </a:lnTo>
                    <a:lnTo>
                      <a:pt x="2146960" y="9906"/>
                    </a:lnTo>
                    <a:lnTo>
                      <a:pt x="2146960" y="13716"/>
                    </a:lnTo>
                    <a:lnTo>
                      <a:pt x="2148484" y="13716"/>
                    </a:lnTo>
                    <a:lnTo>
                      <a:pt x="2148484" y="4572"/>
                    </a:lnTo>
                    <a:lnTo>
                      <a:pt x="2146960" y="4572"/>
                    </a:lnTo>
                    <a:lnTo>
                      <a:pt x="2146960" y="2286"/>
                    </a:lnTo>
                    <a:lnTo>
                      <a:pt x="2119528" y="2286"/>
                    </a:lnTo>
                    <a:lnTo>
                      <a:pt x="2119528" y="49517"/>
                    </a:lnTo>
                    <a:lnTo>
                      <a:pt x="2124862" y="49517"/>
                    </a:lnTo>
                    <a:lnTo>
                      <a:pt x="2124862" y="29705"/>
                    </a:lnTo>
                    <a:lnTo>
                      <a:pt x="2144674" y="29705"/>
                    </a:lnTo>
                    <a:lnTo>
                      <a:pt x="2144674" y="28181"/>
                    </a:lnTo>
                    <a:lnTo>
                      <a:pt x="2148484" y="28181"/>
                    </a:lnTo>
                    <a:lnTo>
                      <a:pt x="2148484" y="25895"/>
                    </a:lnTo>
                    <a:lnTo>
                      <a:pt x="2150770" y="25895"/>
                    </a:lnTo>
                    <a:lnTo>
                      <a:pt x="2150770" y="23609"/>
                    </a:lnTo>
                    <a:lnTo>
                      <a:pt x="2153056" y="23609"/>
                    </a:lnTo>
                    <a:lnTo>
                      <a:pt x="2153056" y="19799"/>
                    </a:lnTo>
                    <a:lnTo>
                      <a:pt x="2154580" y="19799"/>
                    </a:lnTo>
                    <a:lnTo>
                      <a:pt x="2154580" y="9906"/>
                    </a:lnTo>
                    <a:close/>
                  </a:path>
                  <a:path w="2481579" h="962659">
                    <a:moveTo>
                      <a:pt x="2166772" y="122656"/>
                    </a:moveTo>
                    <a:lnTo>
                      <a:pt x="2158390" y="110464"/>
                    </a:lnTo>
                    <a:lnTo>
                      <a:pt x="2158390" y="106654"/>
                    </a:lnTo>
                    <a:lnTo>
                      <a:pt x="2156866" y="106654"/>
                    </a:lnTo>
                    <a:lnTo>
                      <a:pt x="2156866" y="104368"/>
                    </a:lnTo>
                    <a:lnTo>
                      <a:pt x="2154580" y="104368"/>
                    </a:lnTo>
                    <a:lnTo>
                      <a:pt x="2154580" y="102844"/>
                    </a:lnTo>
                    <a:lnTo>
                      <a:pt x="2150770" y="102844"/>
                    </a:lnTo>
                    <a:lnTo>
                      <a:pt x="2150770" y="100558"/>
                    </a:lnTo>
                    <a:lnTo>
                      <a:pt x="2154580" y="100558"/>
                    </a:lnTo>
                    <a:lnTo>
                      <a:pt x="2156866" y="99034"/>
                    </a:lnTo>
                    <a:lnTo>
                      <a:pt x="2158390" y="99034"/>
                    </a:lnTo>
                    <a:lnTo>
                      <a:pt x="2158390" y="96748"/>
                    </a:lnTo>
                    <a:lnTo>
                      <a:pt x="2160676" y="96748"/>
                    </a:lnTo>
                    <a:lnTo>
                      <a:pt x="2160676" y="94462"/>
                    </a:lnTo>
                    <a:lnTo>
                      <a:pt x="2162962" y="94462"/>
                    </a:lnTo>
                    <a:lnTo>
                      <a:pt x="2162962" y="89141"/>
                    </a:lnTo>
                    <a:lnTo>
                      <a:pt x="2164486" y="89141"/>
                    </a:lnTo>
                    <a:lnTo>
                      <a:pt x="2164486" y="86855"/>
                    </a:lnTo>
                    <a:lnTo>
                      <a:pt x="2162962" y="86855"/>
                    </a:lnTo>
                    <a:lnTo>
                      <a:pt x="2162962" y="80759"/>
                    </a:lnTo>
                    <a:lnTo>
                      <a:pt x="2160676" y="80759"/>
                    </a:lnTo>
                    <a:lnTo>
                      <a:pt x="2160676" y="79235"/>
                    </a:lnTo>
                    <a:lnTo>
                      <a:pt x="2158390" y="79235"/>
                    </a:lnTo>
                    <a:lnTo>
                      <a:pt x="2158390" y="76949"/>
                    </a:lnTo>
                    <a:lnTo>
                      <a:pt x="2156866" y="76949"/>
                    </a:lnTo>
                    <a:lnTo>
                      <a:pt x="2156866" y="83045"/>
                    </a:lnTo>
                    <a:lnTo>
                      <a:pt x="2156866" y="92938"/>
                    </a:lnTo>
                    <a:lnTo>
                      <a:pt x="2154580" y="92938"/>
                    </a:lnTo>
                    <a:lnTo>
                      <a:pt x="2154580" y="94462"/>
                    </a:lnTo>
                    <a:lnTo>
                      <a:pt x="2150770" y="94462"/>
                    </a:lnTo>
                    <a:lnTo>
                      <a:pt x="2150770" y="96748"/>
                    </a:lnTo>
                    <a:lnTo>
                      <a:pt x="2133244" y="96748"/>
                    </a:lnTo>
                    <a:lnTo>
                      <a:pt x="2133244" y="80759"/>
                    </a:lnTo>
                    <a:lnTo>
                      <a:pt x="2153056" y="80759"/>
                    </a:lnTo>
                    <a:lnTo>
                      <a:pt x="2154580" y="83045"/>
                    </a:lnTo>
                    <a:lnTo>
                      <a:pt x="2156866" y="83045"/>
                    </a:lnTo>
                    <a:lnTo>
                      <a:pt x="2156866" y="76949"/>
                    </a:lnTo>
                    <a:lnTo>
                      <a:pt x="2154580" y="76949"/>
                    </a:lnTo>
                    <a:lnTo>
                      <a:pt x="2154580" y="75425"/>
                    </a:lnTo>
                    <a:lnTo>
                      <a:pt x="2124862" y="75425"/>
                    </a:lnTo>
                    <a:lnTo>
                      <a:pt x="2124862" y="122656"/>
                    </a:lnTo>
                    <a:lnTo>
                      <a:pt x="2133244" y="122656"/>
                    </a:lnTo>
                    <a:lnTo>
                      <a:pt x="2133244" y="100558"/>
                    </a:lnTo>
                    <a:lnTo>
                      <a:pt x="2140864" y="100558"/>
                    </a:lnTo>
                    <a:lnTo>
                      <a:pt x="2140864" y="102844"/>
                    </a:lnTo>
                    <a:lnTo>
                      <a:pt x="2146960" y="102844"/>
                    </a:lnTo>
                    <a:lnTo>
                      <a:pt x="2146960" y="104368"/>
                    </a:lnTo>
                    <a:lnTo>
                      <a:pt x="2148484" y="104368"/>
                    </a:lnTo>
                    <a:lnTo>
                      <a:pt x="2148484" y="106654"/>
                    </a:lnTo>
                    <a:lnTo>
                      <a:pt x="2150770" y="106654"/>
                    </a:lnTo>
                    <a:lnTo>
                      <a:pt x="2150770" y="110464"/>
                    </a:lnTo>
                    <a:lnTo>
                      <a:pt x="2153056" y="110464"/>
                    </a:lnTo>
                    <a:lnTo>
                      <a:pt x="2153056" y="112750"/>
                    </a:lnTo>
                    <a:lnTo>
                      <a:pt x="2158390" y="122656"/>
                    </a:lnTo>
                    <a:lnTo>
                      <a:pt x="2166772" y="122656"/>
                    </a:lnTo>
                    <a:close/>
                  </a:path>
                  <a:path w="2481579" h="962659">
                    <a:moveTo>
                      <a:pt x="2170582" y="191223"/>
                    </a:moveTo>
                    <a:lnTo>
                      <a:pt x="2140864" y="191223"/>
                    </a:lnTo>
                    <a:lnTo>
                      <a:pt x="2140864" y="173697"/>
                    </a:lnTo>
                    <a:lnTo>
                      <a:pt x="2166772" y="173697"/>
                    </a:lnTo>
                    <a:lnTo>
                      <a:pt x="2166772" y="169125"/>
                    </a:lnTo>
                    <a:lnTo>
                      <a:pt x="2140864" y="169125"/>
                    </a:lnTo>
                    <a:lnTo>
                      <a:pt x="2140864" y="153898"/>
                    </a:lnTo>
                    <a:lnTo>
                      <a:pt x="2168296" y="153898"/>
                    </a:lnTo>
                    <a:lnTo>
                      <a:pt x="2168296" y="147802"/>
                    </a:lnTo>
                    <a:lnTo>
                      <a:pt x="2134768" y="147802"/>
                    </a:lnTo>
                    <a:lnTo>
                      <a:pt x="2134768" y="195033"/>
                    </a:lnTo>
                    <a:lnTo>
                      <a:pt x="2170582" y="195033"/>
                    </a:lnTo>
                    <a:lnTo>
                      <a:pt x="2170582" y="191223"/>
                    </a:lnTo>
                    <a:close/>
                  </a:path>
                  <a:path w="2481579" h="962659">
                    <a:moveTo>
                      <a:pt x="2195715" y="49517"/>
                    </a:moveTo>
                    <a:lnTo>
                      <a:pt x="2190178" y="35801"/>
                    </a:lnTo>
                    <a:lnTo>
                      <a:pt x="2187727" y="29705"/>
                    </a:lnTo>
                    <a:lnTo>
                      <a:pt x="2181999" y="15519"/>
                    </a:lnTo>
                    <a:lnTo>
                      <a:pt x="2181999" y="29705"/>
                    </a:lnTo>
                    <a:lnTo>
                      <a:pt x="2166772" y="29705"/>
                    </a:lnTo>
                    <a:lnTo>
                      <a:pt x="2170582" y="15989"/>
                    </a:lnTo>
                    <a:lnTo>
                      <a:pt x="2172106" y="13716"/>
                    </a:lnTo>
                    <a:lnTo>
                      <a:pt x="2172106" y="8382"/>
                    </a:lnTo>
                    <a:lnTo>
                      <a:pt x="2174392" y="8382"/>
                    </a:lnTo>
                    <a:lnTo>
                      <a:pt x="2174392" y="12192"/>
                    </a:lnTo>
                    <a:lnTo>
                      <a:pt x="2176678" y="12192"/>
                    </a:lnTo>
                    <a:lnTo>
                      <a:pt x="2176678" y="15989"/>
                    </a:lnTo>
                    <a:lnTo>
                      <a:pt x="2181999" y="29705"/>
                    </a:lnTo>
                    <a:lnTo>
                      <a:pt x="2181999" y="15519"/>
                    </a:lnTo>
                    <a:lnTo>
                      <a:pt x="2178202" y="6096"/>
                    </a:lnTo>
                    <a:lnTo>
                      <a:pt x="2176678" y="2286"/>
                    </a:lnTo>
                    <a:lnTo>
                      <a:pt x="2170582" y="2286"/>
                    </a:lnTo>
                    <a:lnTo>
                      <a:pt x="2153056" y="49517"/>
                    </a:lnTo>
                    <a:lnTo>
                      <a:pt x="2158390" y="49517"/>
                    </a:lnTo>
                    <a:lnTo>
                      <a:pt x="2164486" y="35801"/>
                    </a:lnTo>
                    <a:lnTo>
                      <a:pt x="2184285" y="35801"/>
                    </a:lnTo>
                    <a:lnTo>
                      <a:pt x="2190381" y="49517"/>
                    </a:lnTo>
                    <a:lnTo>
                      <a:pt x="2195715" y="49517"/>
                    </a:lnTo>
                    <a:close/>
                  </a:path>
                  <a:path w="2481579" h="962659">
                    <a:moveTo>
                      <a:pt x="2198001" y="222465"/>
                    </a:moveTo>
                    <a:lnTo>
                      <a:pt x="2191905" y="222465"/>
                    </a:lnTo>
                    <a:lnTo>
                      <a:pt x="2191905" y="258267"/>
                    </a:lnTo>
                    <a:lnTo>
                      <a:pt x="2190381" y="258267"/>
                    </a:lnTo>
                    <a:lnTo>
                      <a:pt x="2190381" y="262077"/>
                    </a:lnTo>
                    <a:lnTo>
                      <a:pt x="2186571" y="262077"/>
                    </a:lnTo>
                    <a:lnTo>
                      <a:pt x="2186571" y="263601"/>
                    </a:lnTo>
                    <a:lnTo>
                      <a:pt x="2172106" y="263601"/>
                    </a:lnTo>
                    <a:lnTo>
                      <a:pt x="2172106" y="262077"/>
                    </a:lnTo>
                    <a:lnTo>
                      <a:pt x="2170582" y="262077"/>
                    </a:lnTo>
                    <a:lnTo>
                      <a:pt x="2170582" y="259791"/>
                    </a:lnTo>
                    <a:lnTo>
                      <a:pt x="2168296" y="259791"/>
                    </a:lnTo>
                    <a:lnTo>
                      <a:pt x="2168296" y="222465"/>
                    </a:lnTo>
                    <a:lnTo>
                      <a:pt x="2160676" y="222465"/>
                    </a:lnTo>
                    <a:lnTo>
                      <a:pt x="2160676" y="254457"/>
                    </a:lnTo>
                    <a:lnTo>
                      <a:pt x="2162962" y="254457"/>
                    </a:lnTo>
                    <a:lnTo>
                      <a:pt x="2162962" y="262077"/>
                    </a:lnTo>
                    <a:lnTo>
                      <a:pt x="2164486" y="262077"/>
                    </a:lnTo>
                    <a:lnTo>
                      <a:pt x="2164486" y="263601"/>
                    </a:lnTo>
                    <a:lnTo>
                      <a:pt x="2166772" y="263601"/>
                    </a:lnTo>
                    <a:lnTo>
                      <a:pt x="2166772" y="265887"/>
                    </a:lnTo>
                    <a:lnTo>
                      <a:pt x="2168296" y="265887"/>
                    </a:lnTo>
                    <a:lnTo>
                      <a:pt x="2168296" y="268173"/>
                    </a:lnTo>
                    <a:lnTo>
                      <a:pt x="2172106" y="268173"/>
                    </a:lnTo>
                    <a:lnTo>
                      <a:pt x="2172106" y="269697"/>
                    </a:lnTo>
                    <a:lnTo>
                      <a:pt x="2186571" y="269697"/>
                    </a:lnTo>
                    <a:lnTo>
                      <a:pt x="2188095" y="268173"/>
                    </a:lnTo>
                    <a:lnTo>
                      <a:pt x="2191905" y="268173"/>
                    </a:lnTo>
                    <a:lnTo>
                      <a:pt x="2191905" y="265887"/>
                    </a:lnTo>
                    <a:lnTo>
                      <a:pt x="2194191" y="265887"/>
                    </a:lnTo>
                    <a:lnTo>
                      <a:pt x="2194191" y="263601"/>
                    </a:lnTo>
                    <a:lnTo>
                      <a:pt x="2195715" y="263601"/>
                    </a:lnTo>
                    <a:lnTo>
                      <a:pt x="2195715" y="259791"/>
                    </a:lnTo>
                    <a:lnTo>
                      <a:pt x="2198001" y="259791"/>
                    </a:lnTo>
                    <a:lnTo>
                      <a:pt x="2198001" y="222465"/>
                    </a:lnTo>
                    <a:close/>
                  </a:path>
                  <a:path w="2481579" h="962659">
                    <a:moveTo>
                      <a:pt x="2210193" y="75425"/>
                    </a:moveTo>
                    <a:lnTo>
                      <a:pt x="2204097" y="75425"/>
                    </a:lnTo>
                    <a:lnTo>
                      <a:pt x="2204097" y="110464"/>
                    </a:lnTo>
                    <a:lnTo>
                      <a:pt x="2201811" y="112750"/>
                    </a:lnTo>
                    <a:lnTo>
                      <a:pt x="2201811" y="114274"/>
                    </a:lnTo>
                    <a:lnTo>
                      <a:pt x="2200287" y="114274"/>
                    </a:lnTo>
                    <a:lnTo>
                      <a:pt x="2200287" y="116560"/>
                    </a:lnTo>
                    <a:lnTo>
                      <a:pt x="2194191" y="116560"/>
                    </a:lnTo>
                    <a:lnTo>
                      <a:pt x="2194191" y="118084"/>
                    </a:lnTo>
                    <a:lnTo>
                      <a:pt x="2188095" y="118084"/>
                    </a:lnTo>
                    <a:lnTo>
                      <a:pt x="2188095" y="116560"/>
                    </a:lnTo>
                    <a:lnTo>
                      <a:pt x="2184285" y="116560"/>
                    </a:lnTo>
                    <a:lnTo>
                      <a:pt x="2184285" y="114274"/>
                    </a:lnTo>
                    <a:lnTo>
                      <a:pt x="2181999" y="114274"/>
                    </a:lnTo>
                    <a:lnTo>
                      <a:pt x="2181999" y="112750"/>
                    </a:lnTo>
                    <a:lnTo>
                      <a:pt x="2180488" y="112750"/>
                    </a:lnTo>
                    <a:lnTo>
                      <a:pt x="2180488" y="75425"/>
                    </a:lnTo>
                    <a:lnTo>
                      <a:pt x="2174392" y="75425"/>
                    </a:lnTo>
                    <a:lnTo>
                      <a:pt x="2174392" y="114274"/>
                    </a:lnTo>
                    <a:lnTo>
                      <a:pt x="2176678" y="114274"/>
                    </a:lnTo>
                    <a:lnTo>
                      <a:pt x="2176678" y="118084"/>
                    </a:lnTo>
                    <a:lnTo>
                      <a:pt x="2178202" y="118084"/>
                    </a:lnTo>
                    <a:lnTo>
                      <a:pt x="2178202" y="120370"/>
                    </a:lnTo>
                    <a:lnTo>
                      <a:pt x="2181999" y="120370"/>
                    </a:lnTo>
                    <a:lnTo>
                      <a:pt x="2181999" y="122656"/>
                    </a:lnTo>
                    <a:lnTo>
                      <a:pt x="2201811" y="122656"/>
                    </a:lnTo>
                    <a:lnTo>
                      <a:pt x="2201811" y="120370"/>
                    </a:lnTo>
                    <a:lnTo>
                      <a:pt x="2204097" y="120370"/>
                    </a:lnTo>
                    <a:lnTo>
                      <a:pt x="2205621" y="118084"/>
                    </a:lnTo>
                    <a:lnTo>
                      <a:pt x="2207907" y="116560"/>
                    </a:lnTo>
                    <a:lnTo>
                      <a:pt x="2207907" y="114274"/>
                    </a:lnTo>
                    <a:lnTo>
                      <a:pt x="2210193" y="114274"/>
                    </a:lnTo>
                    <a:lnTo>
                      <a:pt x="2210193" y="75425"/>
                    </a:lnTo>
                    <a:close/>
                  </a:path>
                  <a:path w="2481579" h="962659">
                    <a:moveTo>
                      <a:pt x="2214003" y="177507"/>
                    </a:moveTo>
                    <a:lnTo>
                      <a:pt x="2211717" y="177507"/>
                    </a:lnTo>
                    <a:lnTo>
                      <a:pt x="2211717" y="173697"/>
                    </a:lnTo>
                    <a:lnTo>
                      <a:pt x="2210193" y="173697"/>
                    </a:lnTo>
                    <a:lnTo>
                      <a:pt x="2207907" y="171411"/>
                    </a:lnTo>
                    <a:lnTo>
                      <a:pt x="2204097" y="171411"/>
                    </a:lnTo>
                    <a:lnTo>
                      <a:pt x="2204097" y="169125"/>
                    </a:lnTo>
                    <a:lnTo>
                      <a:pt x="2198001" y="169125"/>
                    </a:lnTo>
                    <a:lnTo>
                      <a:pt x="2198001" y="167601"/>
                    </a:lnTo>
                    <a:lnTo>
                      <a:pt x="2190381" y="167601"/>
                    </a:lnTo>
                    <a:lnTo>
                      <a:pt x="2190381" y="165328"/>
                    </a:lnTo>
                    <a:lnTo>
                      <a:pt x="2186571" y="165328"/>
                    </a:lnTo>
                    <a:lnTo>
                      <a:pt x="2186571" y="163804"/>
                    </a:lnTo>
                    <a:lnTo>
                      <a:pt x="2184285" y="163804"/>
                    </a:lnTo>
                    <a:lnTo>
                      <a:pt x="2184285" y="157708"/>
                    </a:lnTo>
                    <a:lnTo>
                      <a:pt x="2186571" y="157708"/>
                    </a:lnTo>
                    <a:lnTo>
                      <a:pt x="2186571" y="155422"/>
                    </a:lnTo>
                    <a:lnTo>
                      <a:pt x="2188095" y="155422"/>
                    </a:lnTo>
                    <a:lnTo>
                      <a:pt x="2188095" y="153898"/>
                    </a:lnTo>
                    <a:lnTo>
                      <a:pt x="2201811" y="153898"/>
                    </a:lnTo>
                    <a:lnTo>
                      <a:pt x="2201811" y="155422"/>
                    </a:lnTo>
                    <a:lnTo>
                      <a:pt x="2204097" y="155422"/>
                    </a:lnTo>
                    <a:lnTo>
                      <a:pt x="2204097" y="157708"/>
                    </a:lnTo>
                    <a:lnTo>
                      <a:pt x="2205621" y="157708"/>
                    </a:lnTo>
                    <a:lnTo>
                      <a:pt x="2205621" y="161518"/>
                    </a:lnTo>
                    <a:lnTo>
                      <a:pt x="2211717" y="161518"/>
                    </a:lnTo>
                    <a:lnTo>
                      <a:pt x="2211717" y="155422"/>
                    </a:lnTo>
                    <a:lnTo>
                      <a:pt x="2210193" y="155422"/>
                    </a:lnTo>
                    <a:lnTo>
                      <a:pt x="2210193" y="151612"/>
                    </a:lnTo>
                    <a:lnTo>
                      <a:pt x="2205621" y="151612"/>
                    </a:lnTo>
                    <a:lnTo>
                      <a:pt x="2205621" y="150088"/>
                    </a:lnTo>
                    <a:lnTo>
                      <a:pt x="2201811" y="150088"/>
                    </a:lnTo>
                    <a:lnTo>
                      <a:pt x="2201811" y="147802"/>
                    </a:lnTo>
                    <a:lnTo>
                      <a:pt x="2188095" y="147802"/>
                    </a:lnTo>
                    <a:lnTo>
                      <a:pt x="2188095" y="150088"/>
                    </a:lnTo>
                    <a:lnTo>
                      <a:pt x="2184285" y="150088"/>
                    </a:lnTo>
                    <a:lnTo>
                      <a:pt x="2184285" y="151612"/>
                    </a:lnTo>
                    <a:lnTo>
                      <a:pt x="2181999" y="151612"/>
                    </a:lnTo>
                    <a:lnTo>
                      <a:pt x="2181999" y="153898"/>
                    </a:lnTo>
                    <a:lnTo>
                      <a:pt x="2180488" y="153898"/>
                    </a:lnTo>
                    <a:lnTo>
                      <a:pt x="2180488" y="155422"/>
                    </a:lnTo>
                    <a:lnTo>
                      <a:pt x="2178202" y="155422"/>
                    </a:lnTo>
                    <a:lnTo>
                      <a:pt x="2178202" y="165328"/>
                    </a:lnTo>
                    <a:lnTo>
                      <a:pt x="2180488" y="165328"/>
                    </a:lnTo>
                    <a:lnTo>
                      <a:pt x="2180488" y="167601"/>
                    </a:lnTo>
                    <a:lnTo>
                      <a:pt x="2181999" y="167601"/>
                    </a:lnTo>
                    <a:lnTo>
                      <a:pt x="2181999" y="169125"/>
                    </a:lnTo>
                    <a:lnTo>
                      <a:pt x="2184285" y="169125"/>
                    </a:lnTo>
                    <a:lnTo>
                      <a:pt x="2184285" y="171411"/>
                    </a:lnTo>
                    <a:lnTo>
                      <a:pt x="2188095" y="171411"/>
                    </a:lnTo>
                    <a:lnTo>
                      <a:pt x="2188095" y="173697"/>
                    </a:lnTo>
                    <a:lnTo>
                      <a:pt x="2195715" y="173697"/>
                    </a:lnTo>
                    <a:lnTo>
                      <a:pt x="2195715" y="175221"/>
                    </a:lnTo>
                    <a:lnTo>
                      <a:pt x="2201811" y="175221"/>
                    </a:lnTo>
                    <a:lnTo>
                      <a:pt x="2201811" y="177507"/>
                    </a:lnTo>
                    <a:lnTo>
                      <a:pt x="2205621" y="177507"/>
                    </a:lnTo>
                    <a:lnTo>
                      <a:pt x="2205621" y="179031"/>
                    </a:lnTo>
                    <a:lnTo>
                      <a:pt x="2207907" y="179031"/>
                    </a:lnTo>
                    <a:lnTo>
                      <a:pt x="2207907" y="187413"/>
                    </a:lnTo>
                    <a:lnTo>
                      <a:pt x="2205621" y="187413"/>
                    </a:lnTo>
                    <a:lnTo>
                      <a:pt x="2205621" y="188937"/>
                    </a:lnTo>
                    <a:lnTo>
                      <a:pt x="2201811" y="188937"/>
                    </a:lnTo>
                    <a:lnTo>
                      <a:pt x="2201811" y="191223"/>
                    </a:lnTo>
                    <a:lnTo>
                      <a:pt x="2190381" y="191223"/>
                    </a:lnTo>
                    <a:lnTo>
                      <a:pt x="2190381" y="188937"/>
                    </a:lnTo>
                    <a:lnTo>
                      <a:pt x="2186571" y="188937"/>
                    </a:lnTo>
                    <a:lnTo>
                      <a:pt x="2186571" y="187413"/>
                    </a:lnTo>
                    <a:lnTo>
                      <a:pt x="2184285" y="187413"/>
                    </a:lnTo>
                    <a:lnTo>
                      <a:pt x="2184285" y="183603"/>
                    </a:lnTo>
                    <a:lnTo>
                      <a:pt x="2181999" y="183603"/>
                    </a:lnTo>
                    <a:lnTo>
                      <a:pt x="2181999" y="179031"/>
                    </a:lnTo>
                    <a:lnTo>
                      <a:pt x="2176678" y="181317"/>
                    </a:lnTo>
                    <a:lnTo>
                      <a:pt x="2176678" y="185127"/>
                    </a:lnTo>
                    <a:lnTo>
                      <a:pt x="2178202" y="185127"/>
                    </a:lnTo>
                    <a:lnTo>
                      <a:pt x="2178202" y="188937"/>
                    </a:lnTo>
                    <a:lnTo>
                      <a:pt x="2180488" y="188937"/>
                    </a:lnTo>
                    <a:lnTo>
                      <a:pt x="2180488" y="191223"/>
                    </a:lnTo>
                    <a:lnTo>
                      <a:pt x="2181999" y="191223"/>
                    </a:lnTo>
                    <a:lnTo>
                      <a:pt x="2181999" y="192747"/>
                    </a:lnTo>
                    <a:lnTo>
                      <a:pt x="2184285" y="192747"/>
                    </a:lnTo>
                    <a:lnTo>
                      <a:pt x="2184285" y="195033"/>
                    </a:lnTo>
                    <a:lnTo>
                      <a:pt x="2190381" y="195033"/>
                    </a:lnTo>
                    <a:lnTo>
                      <a:pt x="2190381" y="197319"/>
                    </a:lnTo>
                    <a:lnTo>
                      <a:pt x="2201811" y="197319"/>
                    </a:lnTo>
                    <a:lnTo>
                      <a:pt x="2201811" y="195033"/>
                    </a:lnTo>
                    <a:lnTo>
                      <a:pt x="2205621" y="195033"/>
                    </a:lnTo>
                    <a:lnTo>
                      <a:pt x="2207907" y="192747"/>
                    </a:lnTo>
                    <a:lnTo>
                      <a:pt x="2210193" y="192747"/>
                    </a:lnTo>
                    <a:lnTo>
                      <a:pt x="2210193" y="191223"/>
                    </a:lnTo>
                    <a:lnTo>
                      <a:pt x="2211717" y="191223"/>
                    </a:lnTo>
                    <a:lnTo>
                      <a:pt x="2211717" y="188937"/>
                    </a:lnTo>
                    <a:lnTo>
                      <a:pt x="2214003" y="187413"/>
                    </a:lnTo>
                    <a:lnTo>
                      <a:pt x="2214003" y="177507"/>
                    </a:lnTo>
                    <a:close/>
                  </a:path>
                  <a:path w="2481579" h="962659">
                    <a:moveTo>
                      <a:pt x="2242959" y="49517"/>
                    </a:moveTo>
                    <a:lnTo>
                      <a:pt x="2235339" y="35801"/>
                    </a:lnTo>
                    <a:lnTo>
                      <a:pt x="2233815" y="35801"/>
                    </a:lnTo>
                    <a:lnTo>
                      <a:pt x="2233815" y="33515"/>
                    </a:lnTo>
                    <a:lnTo>
                      <a:pt x="2231529" y="33515"/>
                    </a:lnTo>
                    <a:lnTo>
                      <a:pt x="2231529" y="31991"/>
                    </a:lnTo>
                    <a:lnTo>
                      <a:pt x="2229243" y="31991"/>
                    </a:lnTo>
                    <a:lnTo>
                      <a:pt x="2229243" y="29705"/>
                    </a:lnTo>
                    <a:lnTo>
                      <a:pt x="2227719" y="29705"/>
                    </a:lnTo>
                    <a:lnTo>
                      <a:pt x="2227719" y="28181"/>
                    </a:lnTo>
                    <a:lnTo>
                      <a:pt x="2229243" y="28181"/>
                    </a:lnTo>
                    <a:lnTo>
                      <a:pt x="2229243" y="25895"/>
                    </a:lnTo>
                    <a:lnTo>
                      <a:pt x="2233815" y="25895"/>
                    </a:lnTo>
                    <a:lnTo>
                      <a:pt x="2233815" y="23609"/>
                    </a:lnTo>
                    <a:lnTo>
                      <a:pt x="2235339" y="23609"/>
                    </a:lnTo>
                    <a:lnTo>
                      <a:pt x="2235339" y="22085"/>
                    </a:lnTo>
                    <a:lnTo>
                      <a:pt x="2237625" y="22085"/>
                    </a:lnTo>
                    <a:lnTo>
                      <a:pt x="2237625" y="19799"/>
                    </a:lnTo>
                    <a:lnTo>
                      <a:pt x="2239149" y="19799"/>
                    </a:lnTo>
                    <a:lnTo>
                      <a:pt x="2239149" y="9906"/>
                    </a:lnTo>
                    <a:lnTo>
                      <a:pt x="2237625" y="9906"/>
                    </a:lnTo>
                    <a:lnTo>
                      <a:pt x="2237625" y="8382"/>
                    </a:lnTo>
                    <a:lnTo>
                      <a:pt x="2237625" y="6096"/>
                    </a:lnTo>
                    <a:lnTo>
                      <a:pt x="2235339" y="6096"/>
                    </a:lnTo>
                    <a:lnTo>
                      <a:pt x="2235339" y="4572"/>
                    </a:lnTo>
                    <a:lnTo>
                      <a:pt x="2233815" y="4572"/>
                    </a:lnTo>
                    <a:lnTo>
                      <a:pt x="2233815" y="13716"/>
                    </a:lnTo>
                    <a:lnTo>
                      <a:pt x="2233815" y="15989"/>
                    </a:lnTo>
                    <a:lnTo>
                      <a:pt x="2231529" y="15989"/>
                    </a:lnTo>
                    <a:lnTo>
                      <a:pt x="2231529" y="19799"/>
                    </a:lnTo>
                    <a:lnTo>
                      <a:pt x="2229243" y="19799"/>
                    </a:lnTo>
                    <a:lnTo>
                      <a:pt x="2229243" y="22085"/>
                    </a:lnTo>
                    <a:lnTo>
                      <a:pt x="2207907" y="22085"/>
                    </a:lnTo>
                    <a:lnTo>
                      <a:pt x="2207907" y="8382"/>
                    </a:lnTo>
                    <a:lnTo>
                      <a:pt x="2229243" y="8382"/>
                    </a:lnTo>
                    <a:lnTo>
                      <a:pt x="2229243" y="9906"/>
                    </a:lnTo>
                    <a:lnTo>
                      <a:pt x="2231529" y="9906"/>
                    </a:lnTo>
                    <a:lnTo>
                      <a:pt x="2231529" y="13716"/>
                    </a:lnTo>
                    <a:lnTo>
                      <a:pt x="2233815" y="13716"/>
                    </a:lnTo>
                    <a:lnTo>
                      <a:pt x="2233815" y="4572"/>
                    </a:lnTo>
                    <a:lnTo>
                      <a:pt x="2231529" y="4572"/>
                    </a:lnTo>
                    <a:lnTo>
                      <a:pt x="2231529" y="2286"/>
                    </a:lnTo>
                    <a:lnTo>
                      <a:pt x="2201811" y="2286"/>
                    </a:lnTo>
                    <a:lnTo>
                      <a:pt x="2201811" y="49517"/>
                    </a:lnTo>
                    <a:lnTo>
                      <a:pt x="2207907" y="49517"/>
                    </a:lnTo>
                    <a:lnTo>
                      <a:pt x="2207907" y="28181"/>
                    </a:lnTo>
                    <a:lnTo>
                      <a:pt x="2219337" y="28181"/>
                    </a:lnTo>
                    <a:lnTo>
                      <a:pt x="2219337" y="29705"/>
                    </a:lnTo>
                    <a:lnTo>
                      <a:pt x="2221623" y="29705"/>
                    </a:lnTo>
                    <a:lnTo>
                      <a:pt x="2221623" y="31991"/>
                    </a:lnTo>
                    <a:lnTo>
                      <a:pt x="2223909" y="31991"/>
                    </a:lnTo>
                    <a:lnTo>
                      <a:pt x="2223909" y="33515"/>
                    </a:lnTo>
                    <a:lnTo>
                      <a:pt x="2225433" y="33515"/>
                    </a:lnTo>
                    <a:lnTo>
                      <a:pt x="2225433" y="35801"/>
                    </a:lnTo>
                    <a:lnTo>
                      <a:pt x="2227719" y="35801"/>
                    </a:lnTo>
                    <a:lnTo>
                      <a:pt x="2227719" y="39611"/>
                    </a:lnTo>
                    <a:lnTo>
                      <a:pt x="2229243" y="39611"/>
                    </a:lnTo>
                    <a:lnTo>
                      <a:pt x="2235339" y="49517"/>
                    </a:lnTo>
                    <a:lnTo>
                      <a:pt x="2242959" y="49517"/>
                    </a:lnTo>
                    <a:close/>
                  </a:path>
                  <a:path w="2481579" h="962659">
                    <a:moveTo>
                      <a:pt x="2245245" y="222465"/>
                    </a:moveTo>
                    <a:lnTo>
                      <a:pt x="2239149" y="222465"/>
                    </a:lnTo>
                    <a:lnTo>
                      <a:pt x="2239149" y="258267"/>
                    </a:lnTo>
                    <a:lnTo>
                      <a:pt x="2215527" y="222465"/>
                    </a:lnTo>
                    <a:lnTo>
                      <a:pt x="2207907" y="222465"/>
                    </a:lnTo>
                    <a:lnTo>
                      <a:pt x="2207907" y="269697"/>
                    </a:lnTo>
                    <a:lnTo>
                      <a:pt x="2214003" y="269697"/>
                    </a:lnTo>
                    <a:lnTo>
                      <a:pt x="2214003" y="232371"/>
                    </a:lnTo>
                    <a:lnTo>
                      <a:pt x="2239149" y="269697"/>
                    </a:lnTo>
                    <a:lnTo>
                      <a:pt x="2245245" y="269697"/>
                    </a:lnTo>
                    <a:lnTo>
                      <a:pt x="2245245" y="222465"/>
                    </a:lnTo>
                    <a:close/>
                  </a:path>
                  <a:path w="2481579" h="962659">
                    <a:moveTo>
                      <a:pt x="2257425" y="84569"/>
                    </a:moveTo>
                    <a:lnTo>
                      <a:pt x="2255151" y="84569"/>
                    </a:lnTo>
                    <a:lnTo>
                      <a:pt x="2255151" y="80759"/>
                    </a:lnTo>
                    <a:lnTo>
                      <a:pt x="2252865" y="80759"/>
                    </a:lnTo>
                    <a:lnTo>
                      <a:pt x="2252865" y="79235"/>
                    </a:lnTo>
                    <a:lnTo>
                      <a:pt x="2251341" y="79235"/>
                    </a:lnTo>
                    <a:lnTo>
                      <a:pt x="2251341" y="89141"/>
                    </a:lnTo>
                    <a:lnTo>
                      <a:pt x="2251341" y="90665"/>
                    </a:lnTo>
                    <a:lnTo>
                      <a:pt x="2249055" y="90665"/>
                    </a:lnTo>
                    <a:lnTo>
                      <a:pt x="2249055" y="94462"/>
                    </a:lnTo>
                    <a:lnTo>
                      <a:pt x="2247531" y="94462"/>
                    </a:lnTo>
                    <a:lnTo>
                      <a:pt x="2247531" y="96748"/>
                    </a:lnTo>
                    <a:lnTo>
                      <a:pt x="2241435" y="96748"/>
                    </a:lnTo>
                    <a:lnTo>
                      <a:pt x="2241435" y="99034"/>
                    </a:lnTo>
                    <a:lnTo>
                      <a:pt x="2227719" y="99034"/>
                    </a:lnTo>
                    <a:lnTo>
                      <a:pt x="2227719" y="80759"/>
                    </a:lnTo>
                    <a:lnTo>
                      <a:pt x="2245245" y="80759"/>
                    </a:lnTo>
                    <a:lnTo>
                      <a:pt x="2247531" y="83045"/>
                    </a:lnTo>
                    <a:lnTo>
                      <a:pt x="2249055" y="83045"/>
                    </a:lnTo>
                    <a:lnTo>
                      <a:pt x="2249055" y="89141"/>
                    </a:lnTo>
                    <a:lnTo>
                      <a:pt x="2251341" y="89141"/>
                    </a:lnTo>
                    <a:lnTo>
                      <a:pt x="2251341" y="79235"/>
                    </a:lnTo>
                    <a:lnTo>
                      <a:pt x="2251341" y="76949"/>
                    </a:lnTo>
                    <a:lnTo>
                      <a:pt x="2247531" y="76949"/>
                    </a:lnTo>
                    <a:lnTo>
                      <a:pt x="2247531" y="75425"/>
                    </a:lnTo>
                    <a:lnTo>
                      <a:pt x="2221623" y="75425"/>
                    </a:lnTo>
                    <a:lnTo>
                      <a:pt x="2221623" y="122656"/>
                    </a:lnTo>
                    <a:lnTo>
                      <a:pt x="2227719" y="122656"/>
                    </a:lnTo>
                    <a:lnTo>
                      <a:pt x="2227719" y="102844"/>
                    </a:lnTo>
                    <a:lnTo>
                      <a:pt x="2249055" y="102844"/>
                    </a:lnTo>
                    <a:lnTo>
                      <a:pt x="2249055" y="100558"/>
                    </a:lnTo>
                    <a:lnTo>
                      <a:pt x="2252865" y="100558"/>
                    </a:lnTo>
                    <a:lnTo>
                      <a:pt x="2252865" y="99034"/>
                    </a:lnTo>
                    <a:lnTo>
                      <a:pt x="2252865" y="96748"/>
                    </a:lnTo>
                    <a:lnTo>
                      <a:pt x="2255151" y="96748"/>
                    </a:lnTo>
                    <a:lnTo>
                      <a:pt x="2255151" y="92938"/>
                    </a:lnTo>
                    <a:lnTo>
                      <a:pt x="2257425" y="92938"/>
                    </a:lnTo>
                    <a:lnTo>
                      <a:pt x="2257425" y="84569"/>
                    </a:lnTo>
                    <a:close/>
                  </a:path>
                  <a:path w="2481579" h="962659">
                    <a:moveTo>
                      <a:pt x="2258949" y="159994"/>
                    </a:moveTo>
                    <a:lnTo>
                      <a:pt x="2257425" y="157708"/>
                    </a:lnTo>
                    <a:lnTo>
                      <a:pt x="2257425" y="153898"/>
                    </a:lnTo>
                    <a:lnTo>
                      <a:pt x="2255151" y="153898"/>
                    </a:lnTo>
                    <a:lnTo>
                      <a:pt x="2255151" y="151612"/>
                    </a:lnTo>
                    <a:lnTo>
                      <a:pt x="2252865" y="151612"/>
                    </a:lnTo>
                    <a:lnTo>
                      <a:pt x="2252865" y="150088"/>
                    </a:lnTo>
                    <a:lnTo>
                      <a:pt x="2251341" y="150088"/>
                    </a:lnTo>
                    <a:lnTo>
                      <a:pt x="2251341" y="157708"/>
                    </a:lnTo>
                    <a:lnTo>
                      <a:pt x="2251341" y="167601"/>
                    </a:lnTo>
                    <a:lnTo>
                      <a:pt x="2249055" y="167601"/>
                    </a:lnTo>
                    <a:lnTo>
                      <a:pt x="2249055" y="169125"/>
                    </a:lnTo>
                    <a:lnTo>
                      <a:pt x="2247531" y="169125"/>
                    </a:lnTo>
                    <a:lnTo>
                      <a:pt x="2245245" y="171411"/>
                    </a:lnTo>
                    <a:lnTo>
                      <a:pt x="2229243" y="171411"/>
                    </a:lnTo>
                    <a:lnTo>
                      <a:pt x="2229243" y="153898"/>
                    </a:lnTo>
                    <a:lnTo>
                      <a:pt x="2247531" y="153898"/>
                    </a:lnTo>
                    <a:lnTo>
                      <a:pt x="2247531" y="155422"/>
                    </a:lnTo>
                    <a:lnTo>
                      <a:pt x="2249055" y="155422"/>
                    </a:lnTo>
                    <a:lnTo>
                      <a:pt x="2249055" y="157708"/>
                    </a:lnTo>
                    <a:lnTo>
                      <a:pt x="2251341" y="157708"/>
                    </a:lnTo>
                    <a:lnTo>
                      <a:pt x="2251341" y="150088"/>
                    </a:lnTo>
                    <a:lnTo>
                      <a:pt x="2242959" y="150088"/>
                    </a:lnTo>
                    <a:lnTo>
                      <a:pt x="2242959" y="147802"/>
                    </a:lnTo>
                    <a:lnTo>
                      <a:pt x="2223909" y="147802"/>
                    </a:lnTo>
                    <a:lnTo>
                      <a:pt x="2223909" y="195033"/>
                    </a:lnTo>
                    <a:lnTo>
                      <a:pt x="2229243" y="195033"/>
                    </a:lnTo>
                    <a:lnTo>
                      <a:pt x="2229243" y="177507"/>
                    </a:lnTo>
                    <a:lnTo>
                      <a:pt x="2245245" y="177507"/>
                    </a:lnTo>
                    <a:lnTo>
                      <a:pt x="2245245" y="175221"/>
                    </a:lnTo>
                    <a:lnTo>
                      <a:pt x="2251341" y="175221"/>
                    </a:lnTo>
                    <a:lnTo>
                      <a:pt x="2252865" y="173697"/>
                    </a:lnTo>
                    <a:lnTo>
                      <a:pt x="2255151" y="173697"/>
                    </a:lnTo>
                    <a:lnTo>
                      <a:pt x="2255151" y="171411"/>
                    </a:lnTo>
                    <a:lnTo>
                      <a:pt x="2257425" y="171411"/>
                    </a:lnTo>
                    <a:lnTo>
                      <a:pt x="2257425" y="165328"/>
                    </a:lnTo>
                    <a:lnTo>
                      <a:pt x="2258949" y="165328"/>
                    </a:lnTo>
                    <a:lnTo>
                      <a:pt x="2258949" y="159994"/>
                    </a:lnTo>
                    <a:close/>
                  </a:path>
                  <a:path w="2481579" h="962659">
                    <a:moveTo>
                      <a:pt x="2262759" y="222465"/>
                    </a:moveTo>
                    <a:lnTo>
                      <a:pt x="2257425" y="222465"/>
                    </a:lnTo>
                    <a:lnTo>
                      <a:pt x="2257425" y="269697"/>
                    </a:lnTo>
                    <a:lnTo>
                      <a:pt x="2262759" y="269697"/>
                    </a:lnTo>
                    <a:lnTo>
                      <a:pt x="2262759" y="222465"/>
                    </a:lnTo>
                    <a:close/>
                  </a:path>
                  <a:path w="2481579" h="962659">
                    <a:moveTo>
                      <a:pt x="2292477" y="22085"/>
                    </a:moveTo>
                    <a:lnTo>
                      <a:pt x="2290191" y="22085"/>
                    </a:lnTo>
                    <a:lnTo>
                      <a:pt x="2290191" y="13716"/>
                    </a:lnTo>
                    <a:lnTo>
                      <a:pt x="2288667" y="13716"/>
                    </a:lnTo>
                    <a:lnTo>
                      <a:pt x="2288667" y="9906"/>
                    </a:lnTo>
                    <a:lnTo>
                      <a:pt x="2286381" y="9906"/>
                    </a:lnTo>
                    <a:lnTo>
                      <a:pt x="2286381" y="8382"/>
                    </a:lnTo>
                    <a:lnTo>
                      <a:pt x="2284857" y="8382"/>
                    </a:lnTo>
                    <a:lnTo>
                      <a:pt x="2284857" y="15989"/>
                    </a:lnTo>
                    <a:lnTo>
                      <a:pt x="2284857" y="35801"/>
                    </a:lnTo>
                    <a:lnTo>
                      <a:pt x="2282571" y="35801"/>
                    </a:lnTo>
                    <a:lnTo>
                      <a:pt x="2282571" y="39611"/>
                    </a:lnTo>
                    <a:lnTo>
                      <a:pt x="2281047" y="39611"/>
                    </a:lnTo>
                    <a:lnTo>
                      <a:pt x="2278761" y="41897"/>
                    </a:lnTo>
                    <a:lnTo>
                      <a:pt x="2276475" y="41897"/>
                    </a:lnTo>
                    <a:lnTo>
                      <a:pt x="2276475" y="43421"/>
                    </a:lnTo>
                    <a:lnTo>
                      <a:pt x="2268855" y="43421"/>
                    </a:lnTo>
                    <a:lnTo>
                      <a:pt x="2261235" y="43421"/>
                    </a:lnTo>
                    <a:lnTo>
                      <a:pt x="2261235" y="41897"/>
                    </a:lnTo>
                    <a:lnTo>
                      <a:pt x="2258949" y="41897"/>
                    </a:lnTo>
                    <a:lnTo>
                      <a:pt x="2258949" y="39611"/>
                    </a:lnTo>
                    <a:lnTo>
                      <a:pt x="2257425" y="39611"/>
                    </a:lnTo>
                    <a:lnTo>
                      <a:pt x="2257425" y="37325"/>
                    </a:lnTo>
                    <a:lnTo>
                      <a:pt x="2255151" y="37325"/>
                    </a:lnTo>
                    <a:lnTo>
                      <a:pt x="2255151" y="33515"/>
                    </a:lnTo>
                    <a:lnTo>
                      <a:pt x="2252865" y="31991"/>
                    </a:lnTo>
                    <a:lnTo>
                      <a:pt x="2252865" y="18275"/>
                    </a:lnTo>
                    <a:lnTo>
                      <a:pt x="2255151" y="18275"/>
                    </a:lnTo>
                    <a:lnTo>
                      <a:pt x="2255151" y="13716"/>
                    </a:lnTo>
                    <a:lnTo>
                      <a:pt x="2257425" y="13716"/>
                    </a:lnTo>
                    <a:lnTo>
                      <a:pt x="2257425" y="12192"/>
                    </a:lnTo>
                    <a:lnTo>
                      <a:pt x="2258949" y="12192"/>
                    </a:lnTo>
                    <a:lnTo>
                      <a:pt x="2258949" y="9906"/>
                    </a:lnTo>
                    <a:lnTo>
                      <a:pt x="2261235" y="9906"/>
                    </a:lnTo>
                    <a:lnTo>
                      <a:pt x="2261235" y="8382"/>
                    </a:lnTo>
                    <a:lnTo>
                      <a:pt x="2265045" y="8382"/>
                    </a:lnTo>
                    <a:lnTo>
                      <a:pt x="2265045" y="6096"/>
                    </a:lnTo>
                    <a:lnTo>
                      <a:pt x="2272665" y="6096"/>
                    </a:lnTo>
                    <a:lnTo>
                      <a:pt x="2274951" y="8382"/>
                    </a:lnTo>
                    <a:lnTo>
                      <a:pt x="2278761" y="8382"/>
                    </a:lnTo>
                    <a:lnTo>
                      <a:pt x="2278761" y="9906"/>
                    </a:lnTo>
                    <a:lnTo>
                      <a:pt x="2281047" y="9906"/>
                    </a:lnTo>
                    <a:lnTo>
                      <a:pt x="2281047" y="12192"/>
                    </a:lnTo>
                    <a:lnTo>
                      <a:pt x="2282571" y="12192"/>
                    </a:lnTo>
                    <a:lnTo>
                      <a:pt x="2282571" y="15989"/>
                    </a:lnTo>
                    <a:lnTo>
                      <a:pt x="2284857" y="15989"/>
                    </a:lnTo>
                    <a:lnTo>
                      <a:pt x="2284857" y="8382"/>
                    </a:lnTo>
                    <a:lnTo>
                      <a:pt x="2284857" y="6096"/>
                    </a:lnTo>
                    <a:lnTo>
                      <a:pt x="2282571" y="6096"/>
                    </a:lnTo>
                    <a:lnTo>
                      <a:pt x="2282571" y="4572"/>
                    </a:lnTo>
                    <a:lnTo>
                      <a:pt x="2278761" y="4572"/>
                    </a:lnTo>
                    <a:lnTo>
                      <a:pt x="2278761" y="2286"/>
                    </a:lnTo>
                    <a:lnTo>
                      <a:pt x="2271141" y="2286"/>
                    </a:lnTo>
                    <a:lnTo>
                      <a:pt x="2268855" y="0"/>
                    </a:lnTo>
                    <a:lnTo>
                      <a:pt x="2268855" y="2286"/>
                    </a:lnTo>
                    <a:lnTo>
                      <a:pt x="2258949" y="2286"/>
                    </a:lnTo>
                    <a:lnTo>
                      <a:pt x="2258949" y="4572"/>
                    </a:lnTo>
                    <a:lnTo>
                      <a:pt x="2257425" y="4572"/>
                    </a:lnTo>
                    <a:lnTo>
                      <a:pt x="2257425" y="6096"/>
                    </a:lnTo>
                    <a:lnTo>
                      <a:pt x="2252865" y="6096"/>
                    </a:lnTo>
                    <a:lnTo>
                      <a:pt x="2252865" y="8382"/>
                    </a:lnTo>
                    <a:lnTo>
                      <a:pt x="2251341" y="9906"/>
                    </a:lnTo>
                    <a:lnTo>
                      <a:pt x="2251341" y="12192"/>
                    </a:lnTo>
                    <a:lnTo>
                      <a:pt x="2249055" y="12192"/>
                    </a:lnTo>
                    <a:lnTo>
                      <a:pt x="2249055" y="15989"/>
                    </a:lnTo>
                    <a:lnTo>
                      <a:pt x="2247531" y="15989"/>
                    </a:lnTo>
                    <a:lnTo>
                      <a:pt x="2247531" y="33515"/>
                    </a:lnTo>
                    <a:lnTo>
                      <a:pt x="2249055" y="35801"/>
                    </a:lnTo>
                    <a:lnTo>
                      <a:pt x="2249055" y="39611"/>
                    </a:lnTo>
                    <a:lnTo>
                      <a:pt x="2251341" y="39611"/>
                    </a:lnTo>
                    <a:lnTo>
                      <a:pt x="2251341" y="41897"/>
                    </a:lnTo>
                    <a:lnTo>
                      <a:pt x="2252865" y="41897"/>
                    </a:lnTo>
                    <a:lnTo>
                      <a:pt x="2252865" y="43421"/>
                    </a:lnTo>
                    <a:lnTo>
                      <a:pt x="2255151" y="43421"/>
                    </a:lnTo>
                    <a:lnTo>
                      <a:pt x="2255151" y="45707"/>
                    </a:lnTo>
                    <a:lnTo>
                      <a:pt x="2257425" y="45707"/>
                    </a:lnTo>
                    <a:lnTo>
                      <a:pt x="2257425" y="47231"/>
                    </a:lnTo>
                    <a:lnTo>
                      <a:pt x="2261235" y="47231"/>
                    </a:lnTo>
                    <a:lnTo>
                      <a:pt x="2261235" y="49517"/>
                    </a:lnTo>
                    <a:lnTo>
                      <a:pt x="2276475" y="49517"/>
                    </a:lnTo>
                    <a:lnTo>
                      <a:pt x="2276475" y="47231"/>
                    </a:lnTo>
                    <a:lnTo>
                      <a:pt x="2281047" y="47231"/>
                    </a:lnTo>
                    <a:lnTo>
                      <a:pt x="2282571" y="45707"/>
                    </a:lnTo>
                    <a:lnTo>
                      <a:pt x="2284857" y="45707"/>
                    </a:lnTo>
                    <a:lnTo>
                      <a:pt x="2284857" y="43421"/>
                    </a:lnTo>
                    <a:lnTo>
                      <a:pt x="2286381" y="43421"/>
                    </a:lnTo>
                    <a:lnTo>
                      <a:pt x="2286381" y="41897"/>
                    </a:lnTo>
                    <a:lnTo>
                      <a:pt x="2288667" y="39611"/>
                    </a:lnTo>
                    <a:lnTo>
                      <a:pt x="2288667" y="37325"/>
                    </a:lnTo>
                    <a:lnTo>
                      <a:pt x="2290191" y="37325"/>
                    </a:lnTo>
                    <a:lnTo>
                      <a:pt x="2290191" y="29705"/>
                    </a:lnTo>
                    <a:lnTo>
                      <a:pt x="2292477" y="29705"/>
                    </a:lnTo>
                    <a:lnTo>
                      <a:pt x="2292477" y="22085"/>
                    </a:lnTo>
                    <a:close/>
                  </a:path>
                  <a:path w="2481579" h="962659">
                    <a:moveTo>
                      <a:pt x="2298573" y="75425"/>
                    </a:moveTo>
                    <a:lnTo>
                      <a:pt x="2261235" y="75425"/>
                    </a:lnTo>
                    <a:lnTo>
                      <a:pt x="2261235" y="80759"/>
                    </a:lnTo>
                    <a:lnTo>
                      <a:pt x="2276475" y="80759"/>
                    </a:lnTo>
                    <a:lnTo>
                      <a:pt x="2276475" y="122656"/>
                    </a:lnTo>
                    <a:lnTo>
                      <a:pt x="2282571" y="122656"/>
                    </a:lnTo>
                    <a:lnTo>
                      <a:pt x="2282571" y="80759"/>
                    </a:lnTo>
                    <a:lnTo>
                      <a:pt x="2298573" y="80759"/>
                    </a:lnTo>
                    <a:lnTo>
                      <a:pt x="2298573" y="75425"/>
                    </a:lnTo>
                    <a:close/>
                  </a:path>
                  <a:path w="2481579" h="962659">
                    <a:moveTo>
                      <a:pt x="2300097" y="195033"/>
                    </a:moveTo>
                    <a:lnTo>
                      <a:pt x="2294559" y="181317"/>
                    </a:lnTo>
                    <a:lnTo>
                      <a:pt x="2293023" y="177507"/>
                    </a:lnTo>
                    <a:lnTo>
                      <a:pt x="2286381" y="161048"/>
                    </a:lnTo>
                    <a:lnTo>
                      <a:pt x="2286381" y="177507"/>
                    </a:lnTo>
                    <a:lnTo>
                      <a:pt x="2271141" y="177507"/>
                    </a:lnTo>
                    <a:lnTo>
                      <a:pt x="2274951" y="163804"/>
                    </a:lnTo>
                    <a:lnTo>
                      <a:pt x="2274951" y="161518"/>
                    </a:lnTo>
                    <a:lnTo>
                      <a:pt x="2276475" y="159994"/>
                    </a:lnTo>
                    <a:lnTo>
                      <a:pt x="2276475" y="153898"/>
                    </a:lnTo>
                    <a:lnTo>
                      <a:pt x="2278761" y="153898"/>
                    </a:lnTo>
                    <a:lnTo>
                      <a:pt x="2278761" y="159994"/>
                    </a:lnTo>
                    <a:lnTo>
                      <a:pt x="2281047" y="159994"/>
                    </a:lnTo>
                    <a:lnTo>
                      <a:pt x="2281047" y="163804"/>
                    </a:lnTo>
                    <a:lnTo>
                      <a:pt x="2286381" y="177507"/>
                    </a:lnTo>
                    <a:lnTo>
                      <a:pt x="2286381" y="161048"/>
                    </a:lnTo>
                    <a:lnTo>
                      <a:pt x="2283498" y="153898"/>
                    </a:lnTo>
                    <a:lnTo>
                      <a:pt x="2281047" y="147802"/>
                    </a:lnTo>
                    <a:lnTo>
                      <a:pt x="2274951" y="147802"/>
                    </a:lnTo>
                    <a:lnTo>
                      <a:pt x="2257425" y="195033"/>
                    </a:lnTo>
                    <a:lnTo>
                      <a:pt x="2262759" y="195033"/>
                    </a:lnTo>
                    <a:lnTo>
                      <a:pt x="2268855" y="181317"/>
                    </a:lnTo>
                    <a:lnTo>
                      <a:pt x="2288667" y="181317"/>
                    </a:lnTo>
                    <a:lnTo>
                      <a:pt x="2292477" y="195033"/>
                    </a:lnTo>
                    <a:lnTo>
                      <a:pt x="2300097" y="195033"/>
                    </a:lnTo>
                    <a:close/>
                  </a:path>
                  <a:path w="2481579" h="962659">
                    <a:moveTo>
                      <a:pt x="2313813" y="244551"/>
                    </a:moveTo>
                    <a:lnTo>
                      <a:pt x="2312289" y="244551"/>
                    </a:lnTo>
                    <a:lnTo>
                      <a:pt x="2312289" y="234657"/>
                    </a:lnTo>
                    <a:lnTo>
                      <a:pt x="2310003" y="234657"/>
                    </a:lnTo>
                    <a:lnTo>
                      <a:pt x="2310003" y="230847"/>
                    </a:lnTo>
                    <a:lnTo>
                      <a:pt x="2308479" y="230847"/>
                    </a:lnTo>
                    <a:lnTo>
                      <a:pt x="2308479" y="228561"/>
                    </a:lnTo>
                    <a:lnTo>
                      <a:pt x="2306193" y="226275"/>
                    </a:lnTo>
                    <a:lnTo>
                      <a:pt x="2306193" y="236181"/>
                    </a:lnTo>
                    <a:lnTo>
                      <a:pt x="2306193" y="254457"/>
                    </a:lnTo>
                    <a:lnTo>
                      <a:pt x="2304669" y="255981"/>
                    </a:lnTo>
                    <a:lnTo>
                      <a:pt x="2304669" y="258267"/>
                    </a:lnTo>
                    <a:lnTo>
                      <a:pt x="2302383" y="258267"/>
                    </a:lnTo>
                    <a:lnTo>
                      <a:pt x="2302383" y="259791"/>
                    </a:lnTo>
                    <a:lnTo>
                      <a:pt x="2300097" y="259791"/>
                    </a:lnTo>
                    <a:lnTo>
                      <a:pt x="2300097" y="262077"/>
                    </a:lnTo>
                    <a:lnTo>
                      <a:pt x="2296287" y="262077"/>
                    </a:lnTo>
                    <a:lnTo>
                      <a:pt x="2296287" y="263601"/>
                    </a:lnTo>
                    <a:lnTo>
                      <a:pt x="2281047" y="263601"/>
                    </a:lnTo>
                    <a:lnTo>
                      <a:pt x="2281047" y="228561"/>
                    </a:lnTo>
                    <a:lnTo>
                      <a:pt x="2300097" y="228561"/>
                    </a:lnTo>
                    <a:lnTo>
                      <a:pt x="2300097" y="230847"/>
                    </a:lnTo>
                    <a:lnTo>
                      <a:pt x="2302383" y="230847"/>
                    </a:lnTo>
                    <a:lnTo>
                      <a:pt x="2302383" y="232371"/>
                    </a:lnTo>
                    <a:lnTo>
                      <a:pt x="2304669" y="232371"/>
                    </a:lnTo>
                    <a:lnTo>
                      <a:pt x="2304669" y="236181"/>
                    </a:lnTo>
                    <a:lnTo>
                      <a:pt x="2306193" y="236181"/>
                    </a:lnTo>
                    <a:lnTo>
                      <a:pt x="2306193" y="226275"/>
                    </a:lnTo>
                    <a:lnTo>
                      <a:pt x="2304669" y="226275"/>
                    </a:lnTo>
                    <a:lnTo>
                      <a:pt x="2304669" y="224751"/>
                    </a:lnTo>
                    <a:lnTo>
                      <a:pt x="2302383" y="224751"/>
                    </a:lnTo>
                    <a:lnTo>
                      <a:pt x="2302383" y="222465"/>
                    </a:lnTo>
                    <a:lnTo>
                      <a:pt x="2274951" y="222465"/>
                    </a:lnTo>
                    <a:lnTo>
                      <a:pt x="2274951" y="269697"/>
                    </a:lnTo>
                    <a:lnTo>
                      <a:pt x="2294763" y="269697"/>
                    </a:lnTo>
                    <a:lnTo>
                      <a:pt x="2294763" y="268173"/>
                    </a:lnTo>
                    <a:lnTo>
                      <a:pt x="2302383" y="268173"/>
                    </a:lnTo>
                    <a:lnTo>
                      <a:pt x="2302383" y="265887"/>
                    </a:lnTo>
                    <a:lnTo>
                      <a:pt x="2306193" y="265887"/>
                    </a:lnTo>
                    <a:lnTo>
                      <a:pt x="2306193" y="263601"/>
                    </a:lnTo>
                    <a:lnTo>
                      <a:pt x="2308479" y="263601"/>
                    </a:lnTo>
                    <a:lnTo>
                      <a:pt x="2308479" y="259791"/>
                    </a:lnTo>
                    <a:lnTo>
                      <a:pt x="2310003" y="259791"/>
                    </a:lnTo>
                    <a:lnTo>
                      <a:pt x="2310003" y="255981"/>
                    </a:lnTo>
                    <a:lnTo>
                      <a:pt x="2312289" y="255981"/>
                    </a:lnTo>
                    <a:lnTo>
                      <a:pt x="2312289" y="248361"/>
                    </a:lnTo>
                    <a:lnTo>
                      <a:pt x="2313813" y="246075"/>
                    </a:lnTo>
                    <a:lnTo>
                      <a:pt x="2313813" y="244551"/>
                    </a:lnTo>
                    <a:close/>
                  </a:path>
                  <a:path w="2481579" h="962659">
                    <a:moveTo>
                      <a:pt x="2333625" y="191223"/>
                    </a:moveTo>
                    <a:lnTo>
                      <a:pt x="2312289" y="191223"/>
                    </a:lnTo>
                    <a:lnTo>
                      <a:pt x="2312289" y="147802"/>
                    </a:lnTo>
                    <a:lnTo>
                      <a:pt x="2304669" y="147802"/>
                    </a:lnTo>
                    <a:lnTo>
                      <a:pt x="2304669" y="195033"/>
                    </a:lnTo>
                    <a:lnTo>
                      <a:pt x="2333625" y="195033"/>
                    </a:lnTo>
                    <a:lnTo>
                      <a:pt x="2333625" y="191223"/>
                    </a:lnTo>
                    <a:close/>
                  </a:path>
                  <a:path w="2481579" h="962659">
                    <a:moveTo>
                      <a:pt x="2345804" y="89141"/>
                    </a:moveTo>
                    <a:lnTo>
                      <a:pt x="2343518" y="89141"/>
                    </a:lnTo>
                    <a:lnTo>
                      <a:pt x="2343518" y="84569"/>
                    </a:lnTo>
                    <a:lnTo>
                      <a:pt x="2341994" y="84569"/>
                    </a:lnTo>
                    <a:lnTo>
                      <a:pt x="2341994" y="83045"/>
                    </a:lnTo>
                    <a:lnTo>
                      <a:pt x="2339708" y="80759"/>
                    </a:lnTo>
                    <a:lnTo>
                      <a:pt x="2339708" y="90665"/>
                    </a:lnTo>
                    <a:lnTo>
                      <a:pt x="2339708" y="106654"/>
                    </a:lnTo>
                    <a:lnTo>
                      <a:pt x="2337422" y="108178"/>
                    </a:lnTo>
                    <a:lnTo>
                      <a:pt x="2337422" y="110464"/>
                    </a:lnTo>
                    <a:lnTo>
                      <a:pt x="2335898" y="112750"/>
                    </a:lnTo>
                    <a:lnTo>
                      <a:pt x="2335898" y="114274"/>
                    </a:lnTo>
                    <a:lnTo>
                      <a:pt x="2332101" y="114274"/>
                    </a:lnTo>
                    <a:lnTo>
                      <a:pt x="2332101" y="116560"/>
                    </a:lnTo>
                    <a:lnTo>
                      <a:pt x="2328291" y="116560"/>
                    </a:lnTo>
                    <a:lnTo>
                      <a:pt x="2328291" y="118084"/>
                    </a:lnTo>
                    <a:lnTo>
                      <a:pt x="2319909" y="118084"/>
                    </a:lnTo>
                    <a:lnTo>
                      <a:pt x="2319909" y="116560"/>
                    </a:lnTo>
                    <a:lnTo>
                      <a:pt x="2316099" y="116560"/>
                    </a:lnTo>
                    <a:lnTo>
                      <a:pt x="2316099" y="114274"/>
                    </a:lnTo>
                    <a:lnTo>
                      <a:pt x="2312289" y="114274"/>
                    </a:lnTo>
                    <a:lnTo>
                      <a:pt x="2312289" y="110464"/>
                    </a:lnTo>
                    <a:lnTo>
                      <a:pt x="2310003" y="110464"/>
                    </a:lnTo>
                    <a:lnTo>
                      <a:pt x="2310003" y="108178"/>
                    </a:lnTo>
                    <a:lnTo>
                      <a:pt x="2308479" y="106654"/>
                    </a:lnTo>
                    <a:lnTo>
                      <a:pt x="2308479" y="90665"/>
                    </a:lnTo>
                    <a:lnTo>
                      <a:pt x="2310003" y="90665"/>
                    </a:lnTo>
                    <a:lnTo>
                      <a:pt x="2310003" y="86855"/>
                    </a:lnTo>
                    <a:lnTo>
                      <a:pt x="2312289" y="86855"/>
                    </a:lnTo>
                    <a:lnTo>
                      <a:pt x="2312289" y="84569"/>
                    </a:lnTo>
                    <a:lnTo>
                      <a:pt x="2313813" y="84569"/>
                    </a:lnTo>
                    <a:lnTo>
                      <a:pt x="2313813" y="83045"/>
                    </a:lnTo>
                    <a:lnTo>
                      <a:pt x="2316099" y="83045"/>
                    </a:lnTo>
                    <a:lnTo>
                      <a:pt x="2316099" y="80759"/>
                    </a:lnTo>
                    <a:lnTo>
                      <a:pt x="2322195" y="80759"/>
                    </a:lnTo>
                    <a:lnTo>
                      <a:pt x="2323719" y="79235"/>
                    </a:lnTo>
                    <a:lnTo>
                      <a:pt x="2326005" y="79235"/>
                    </a:lnTo>
                    <a:lnTo>
                      <a:pt x="2326005" y="80759"/>
                    </a:lnTo>
                    <a:lnTo>
                      <a:pt x="2332101" y="80759"/>
                    </a:lnTo>
                    <a:lnTo>
                      <a:pt x="2332101" y="83045"/>
                    </a:lnTo>
                    <a:lnTo>
                      <a:pt x="2333625" y="83045"/>
                    </a:lnTo>
                    <a:lnTo>
                      <a:pt x="2333625" y="84569"/>
                    </a:lnTo>
                    <a:lnTo>
                      <a:pt x="2335898" y="84569"/>
                    </a:lnTo>
                    <a:lnTo>
                      <a:pt x="2335898" y="86855"/>
                    </a:lnTo>
                    <a:lnTo>
                      <a:pt x="2337422" y="86855"/>
                    </a:lnTo>
                    <a:lnTo>
                      <a:pt x="2337422" y="90665"/>
                    </a:lnTo>
                    <a:lnTo>
                      <a:pt x="2339708" y="90665"/>
                    </a:lnTo>
                    <a:lnTo>
                      <a:pt x="2339708" y="80759"/>
                    </a:lnTo>
                    <a:lnTo>
                      <a:pt x="2339708" y="79235"/>
                    </a:lnTo>
                    <a:lnTo>
                      <a:pt x="2335898" y="79235"/>
                    </a:lnTo>
                    <a:lnTo>
                      <a:pt x="2335898" y="76949"/>
                    </a:lnTo>
                    <a:lnTo>
                      <a:pt x="2332101" y="76949"/>
                    </a:lnTo>
                    <a:lnTo>
                      <a:pt x="2332101" y="75425"/>
                    </a:lnTo>
                    <a:lnTo>
                      <a:pt x="2316099" y="75425"/>
                    </a:lnTo>
                    <a:lnTo>
                      <a:pt x="2316099" y="76949"/>
                    </a:lnTo>
                    <a:lnTo>
                      <a:pt x="2312289" y="76949"/>
                    </a:lnTo>
                    <a:lnTo>
                      <a:pt x="2312289" y="79235"/>
                    </a:lnTo>
                    <a:lnTo>
                      <a:pt x="2310003" y="79235"/>
                    </a:lnTo>
                    <a:lnTo>
                      <a:pt x="2306193" y="83045"/>
                    </a:lnTo>
                    <a:lnTo>
                      <a:pt x="2306193" y="84569"/>
                    </a:lnTo>
                    <a:lnTo>
                      <a:pt x="2304669" y="84569"/>
                    </a:lnTo>
                    <a:lnTo>
                      <a:pt x="2304669" y="89141"/>
                    </a:lnTo>
                    <a:lnTo>
                      <a:pt x="2302383" y="89141"/>
                    </a:lnTo>
                    <a:lnTo>
                      <a:pt x="2302383" y="108178"/>
                    </a:lnTo>
                    <a:lnTo>
                      <a:pt x="2304669" y="108178"/>
                    </a:lnTo>
                    <a:lnTo>
                      <a:pt x="2304669" y="112750"/>
                    </a:lnTo>
                    <a:lnTo>
                      <a:pt x="2306193" y="112750"/>
                    </a:lnTo>
                    <a:lnTo>
                      <a:pt x="2306193" y="116560"/>
                    </a:lnTo>
                    <a:lnTo>
                      <a:pt x="2308479" y="116560"/>
                    </a:lnTo>
                    <a:lnTo>
                      <a:pt x="2308479" y="118084"/>
                    </a:lnTo>
                    <a:lnTo>
                      <a:pt x="2310003" y="118084"/>
                    </a:lnTo>
                    <a:lnTo>
                      <a:pt x="2312289" y="120370"/>
                    </a:lnTo>
                    <a:lnTo>
                      <a:pt x="2313813" y="120370"/>
                    </a:lnTo>
                    <a:lnTo>
                      <a:pt x="2313813" y="122656"/>
                    </a:lnTo>
                    <a:lnTo>
                      <a:pt x="2333625" y="122656"/>
                    </a:lnTo>
                    <a:lnTo>
                      <a:pt x="2333625" y="120370"/>
                    </a:lnTo>
                    <a:lnTo>
                      <a:pt x="2337422" y="120370"/>
                    </a:lnTo>
                    <a:lnTo>
                      <a:pt x="2337422" y="118084"/>
                    </a:lnTo>
                    <a:lnTo>
                      <a:pt x="2339708" y="118084"/>
                    </a:lnTo>
                    <a:lnTo>
                      <a:pt x="2339708" y="116560"/>
                    </a:lnTo>
                    <a:lnTo>
                      <a:pt x="2341994" y="116560"/>
                    </a:lnTo>
                    <a:lnTo>
                      <a:pt x="2341994" y="114274"/>
                    </a:lnTo>
                    <a:lnTo>
                      <a:pt x="2343518" y="112750"/>
                    </a:lnTo>
                    <a:lnTo>
                      <a:pt x="2343518" y="110464"/>
                    </a:lnTo>
                    <a:lnTo>
                      <a:pt x="2345804" y="108178"/>
                    </a:lnTo>
                    <a:lnTo>
                      <a:pt x="2345804" y="89141"/>
                    </a:lnTo>
                    <a:close/>
                  </a:path>
                  <a:path w="2481579" h="962659">
                    <a:moveTo>
                      <a:pt x="2357234" y="19799"/>
                    </a:moveTo>
                    <a:lnTo>
                      <a:pt x="2355710" y="19799"/>
                    </a:lnTo>
                    <a:lnTo>
                      <a:pt x="2355710" y="12192"/>
                    </a:lnTo>
                    <a:lnTo>
                      <a:pt x="2353424" y="12192"/>
                    </a:lnTo>
                    <a:lnTo>
                      <a:pt x="2353424" y="9906"/>
                    </a:lnTo>
                    <a:lnTo>
                      <a:pt x="2351138" y="9906"/>
                    </a:lnTo>
                    <a:lnTo>
                      <a:pt x="2351138" y="8382"/>
                    </a:lnTo>
                    <a:lnTo>
                      <a:pt x="2351138" y="6096"/>
                    </a:lnTo>
                    <a:lnTo>
                      <a:pt x="2349614" y="6096"/>
                    </a:lnTo>
                    <a:lnTo>
                      <a:pt x="2349614" y="13716"/>
                    </a:lnTo>
                    <a:lnTo>
                      <a:pt x="2349614" y="35801"/>
                    </a:lnTo>
                    <a:lnTo>
                      <a:pt x="2347328" y="35801"/>
                    </a:lnTo>
                    <a:lnTo>
                      <a:pt x="2347328" y="39611"/>
                    </a:lnTo>
                    <a:lnTo>
                      <a:pt x="2345804" y="39611"/>
                    </a:lnTo>
                    <a:lnTo>
                      <a:pt x="2345804" y="41897"/>
                    </a:lnTo>
                    <a:lnTo>
                      <a:pt x="2341994" y="41897"/>
                    </a:lnTo>
                    <a:lnTo>
                      <a:pt x="2341994" y="43421"/>
                    </a:lnTo>
                    <a:lnTo>
                      <a:pt x="2323719" y="43421"/>
                    </a:lnTo>
                    <a:lnTo>
                      <a:pt x="2323719" y="8382"/>
                    </a:lnTo>
                    <a:lnTo>
                      <a:pt x="2343518" y="8382"/>
                    </a:lnTo>
                    <a:lnTo>
                      <a:pt x="2343518" y="9906"/>
                    </a:lnTo>
                    <a:lnTo>
                      <a:pt x="2345804" y="9906"/>
                    </a:lnTo>
                    <a:lnTo>
                      <a:pt x="2345804" y="12192"/>
                    </a:lnTo>
                    <a:lnTo>
                      <a:pt x="2347328" y="12192"/>
                    </a:lnTo>
                    <a:lnTo>
                      <a:pt x="2347328" y="13716"/>
                    </a:lnTo>
                    <a:lnTo>
                      <a:pt x="2349614" y="13716"/>
                    </a:lnTo>
                    <a:lnTo>
                      <a:pt x="2349614" y="6096"/>
                    </a:lnTo>
                    <a:lnTo>
                      <a:pt x="2347328" y="6096"/>
                    </a:lnTo>
                    <a:lnTo>
                      <a:pt x="2347328" y="4572"/>
                    </a:lnTo>
                    <a:lnTo>
                      <a:pt x="2343518" y="4572"/>
                    </a:lnTo>
                    <a:lnTo>
                      <a:pt x="2343518" y="2286"/>
                    </a:lnTo>
                    <a:lnTo>
                      <a:pt x="2318385" y="2286"/>
                    </a:lnTo>
                    <a:lnTo>
                      <a:pt x="2318385" y="49517"/>
                    </a:lnTo>
                    <a:lnTo>
                      <a:pt x="2341994" y="49517"/>
                    </a:lnTo>
                    <a:lnTo>
                      <a:pt x="2341994" y="47231"/>
                    </a:lnTo>
                    <a:lnTo>
                      <a:pt x="2347328" y="47231"/>
                    </a:lnTo>
                    <a:lnTo>
                      <a:pt x="2347328" y="45707"/>
                    </a:lnTo>
                    <a:lnTo>
                      <a:pt x="2349614" y="45707"/>
                    </a:lnTo>
                    <a:lnTo>
                      <a:pt x="2349614" y="43421"/>
                    </a:lnTo>
                    <a:lnTo>
                      <a:pt x="2351138" y="43421"/>
                    </a:lnTo>
                    <a:lnTo>
                      <a:pt x="2351138" y="41897"/>
                    </a:lnTo>
                    <a:lnTo>
                      <a:pt x="2353424" y="41897"/>
                    </a:lnTo>
                    <a:lnTo>
                      <a:pt x="2353424" y="37325"/>
                    </a:lnTo>
                    <a:lnTo>
                      <a:pt x="2355710" y="37325"/>
                    </a:lnTo>
                    <a:lnTo>
                      <a:pt x="2355710" y="31991"/>
                    </a:lnTo>
                    <a:lnTo>
                      <a:pt x="2357234" y="31991"/>
                    </a:lnTo>
                    <a:lnTo>
                      <a:pt x="2357234" y="19799"/>
                    </a:lnTo>
                    <a:close/>
                  </a:path>
                  <a:path w="2481579" h="962659">
                    <a:moveTo>
                      <a:pt x="2361044" y="269697"/>
                    </a:moveTo>
                    <a:lnTo>
                      <a:pt x="2354884" y="254457"/>
                    </a:lnTo>
                    <a:lnTo>
                      <a:pt x="2353043" y="249885"/>
                    </a:lnTo>
                    <a:lnTo>
                      <a:pt x="2345804" y="231927"/>
                    </a:lnTo>
                    <a:lnTo>
                      <a:pt x="2345804" y="249885"/>
                    </a:lnTo>
                    <a:lnTo>
                      <a:pt x="2329815" y="249885"/>
                    </a:lnTo>
                    <a:lnTo>
                      <a:pt x="2335898" y="236181"/>
                    </a:lnTo>
                    <a:lnTo>
                      <a:pt x="2335898" y="232371"/>
                    </a:lnTo>
                    <a:lnTo>
                      <a:pt x="2337422" y="230847"/>
                    </a:lnTo>
                    <a:lnTo>
                      <a:pt x="2339708" y="230847"/>
                    </a:lnTo>
                    <a:lnTo>
                      <a:pt x="2339708" y="234657"/>
                    </a:lnTo>
                    <a:lnTo>
                      <a:pt x="2341994" y="236181"/>
                    </a:lnTo>
                    <a:lnTo>
                      <a:pt x="2345804" y="249885"/>
                    </a:lnTo>
                    <a:lnTo>
                      <a:pt x="2345804" y="231927"/>
                    </a:lnTo>
                    <a:lnTo>
                      <a:pt x="2343531" y="226275"/>
                    </a:lnTo>
                    <a:lnTo>
                      <a:pt x="2341994" y="222465"/>
                    </a:lnTo>
                    <a:lnTo>
                      <a:pt x="2333625" y="222465"/>
                    </a:lnTo>
                    <a:lnTo>
                      <a:pt x="2316099" y="269697"/>
                    </a:lnTo>
                    <a:lnTo>
                      <a:pt x="2323719" y="269697"/>
                    </a:lnTo>
                    <a:lnTo>
                      <a:pt x="2328291" y="254457"/>
                    </a:lnTo>
                    <a:lnTo>
                      <a:pt x="2347328" y="254457"/>
                    </a:lnTo>
                    <a:lnTo>
                      <a:pt x="2353424" y="269697"/>
                    </a:lnTo>
                    <a:lnTo>
                      <a:pt x="2361044" y="269697"/>
                    </a:lnTo>
                    <a:close/>
                  </a:path>
                  <a:path w="2481579" h="962659">
                    <a:moveTo>
                      <a:pt x="2380856" y="165328"/>
                    </a:moveTo>
                    <a:lnTo>
                      <a:pt x="2379332" y="165328"/>
                    </a:lnTo>
                    <a:lnTo>
                      <a:pt x="2379332" y="159994"/>
                    </a:lnTo>
                    <a:lnTo>
                      <a:pt x="2377046" y="159994"/>
                    </a:lnTo>
                    <a:lnTo>
                      <a:pt x="2377046" y="155422"/>
                    </a:lnTo>
                    <a:lnTo>
                      <a:pt x="2374760" y="155422"/>
                    </a:lnTo>
                    <a:lnTo>
                      <a:pt x="2374760" y="169125"/>
                    </a:lnTo>
                    <a:lnTo>
                      <a:pt x="2374760" y="175221"/>
                    </a:lnTo>
                    <a:lnTo>
                      <a:pt x="2373236" y="175221"/>
                    </a:lnTo>
                    <a:lnTo>
                      <a:pt x="2373236" y="183603"/>
                    </a:lnTo>
                    <a:lnTo>
                      <a:pt x="2370950" y="183603"/>
                    </a:lnTo>
                    <a:lnTo>
                      <a:pt x="2370950" y="185127"/>
                    </a:lnTo>
                    <a:lnTo>
                      <a:pt x="2369426" y="187413"/>
                    </a:lnTo>
                    <a:lnTo>
                      <a:pt x="2367140" y="187413"/>
                    </a:lnTo>
                    <a:lnTo>
                      <a:pt x="2367140" y="188937"/>
                    </a:lnTo>
                    <a:lnTo>
                      <a:pt x="2359520" y="188937"/>
                    </a:lnTo>
                    <a:lnTo>
                      <a:pt x="2359520" y="191223"/>
                    </a:lnTo>
                    <a:lnTo>
                      <a:pt x="2347328" y="191223"/>
                    </a:lnTo>
                    <a:lnTo>
                      <a:pt x="2347328" y="153898"/>
                    </a:lnTo>
                    <a:lnTo>
                      <a:pt x="2363330" y="153898"/>
                    </a:lnTo>
                    <a:lnTo>
                      <a:pt x="2363330" y="155422"/>
                    </a:lnTo>
                    <a:lnTo>
                      <a:pt x="2369426" y="155422"/>
                    </a:lnTo>
                    <a:lnTo>
                      <a:pt x="2369426" y="157708"/>
                    </a:lnTo>
                    <a:lnTo>
                      <a:pt x="2370950" y="157708"/>
                    </a:lnTo>
                    <a:lnTo>
                      <a:pt x="2370950" y="161518"/>
                    </a:lnTo>
                    <a:lnTo>
                      <a:pt x="2373236" y="161518"/>
                    </a:lnTo>
                    <a:lnTo>
                      <a:pt x="2373236" y="169125"/>
                    </a:lnTo>
                    <a:lnTo>
                      <a:pt x="2374760" y="169125"/>
                    </a:lnTo>
                    <a:lnTo>
                      <a:pt x="2374760" y="155422"/>
                    </a:lnTo>
                    <a:lnTo>
                      <a:pt x="2374760" y="153898"/>
                    </a:lnTo>
                    <a:lnTo>
                      <a:pt x="2373236" y="153898"/>
                    </a:lnTo>
                    <a:lnTo>
                      <a:pt x="2373236" y="151612"/>
                    </a:lnTo>
                    <a:lnTo>
                      <a:pt x="2370950" y="151612"/>
                    </a:lnTo>
                    <a:lnTo>
                      <a:pt x="2369426" y="150088"/>
                    </a:lnTo>
                    <a:lnTo>
                      <a:pt x="2361044" y="150088"/>
                    </a:lnTo>
                    <a:lnTo>
                      <a:pt x="2361044" y="147802"/>
                    </a:lnTo>
                    <a:lnTo>
                      <a:pt x="2341994" y="147802"/>
                    </a:lnTo>
                    <a:lnTo>
                      <a:pt x="2341994" y="195033"/>
                    </a:lnTo>
                    <a:lnTo>
                      <a:pt x="2369426" y="195033"/>
                    </a:lnTo>
                    <a:lnTo>
                      <a:pt x="2369426" y="192747"/>
                    </a:lnTo>
                    <a:lnTo>
                      <a:pt x="2373236" y="192747"/>
                    </a:lnTo>
                    <a:lnTo>
                      <a:pt x="2373236" y="191223"/>
                    </a:lnTo>
                    <a:lnTo>
                      <a:pt x="2374760" y="191223"/>
                    </a:lnTo>
                    <a:lnTo>
                      <a:pt x="2374760" y="188937"/>
                    </a:lnTo>
                    <a:lnTo>
                      <a:pt x="2377046" y="188937"/>
                    </a:lnTo>
                    <a:lnTo>
                      <a:pt x="2377046" y="185127"/>
                    </a:lnTo>
                    <a:lnTo>
                      <a:pt x="2379332" y="185127"/>
                    </a:lnTo>
                    <a:lnTo>
                      <a:pt x="2379332" y="179031"/>
                    </a:lnTo>
                    <a:lnTo>
                      <a:pt x="2380856" y="179031"/>
                    </a:lnTo>
                    <a:lnTo>
                      <a:pt x="2380856" y="165328"/>
                    </a:lnTo>
                    <a:close/>
                  </a:path>
                  <a:path w="2481579" h="962659">
                    <a:moveTo>
                      <a:pt x="2396858" y="122656"/>
                    </a:moveTo>
                    <a:lnTo>
                      <a:pt x="2386952" y="110464"/>
                    </a:lnTo>
                    <a:lnTo>
                      <a:pt x="2386952" y="106654"/>
                    </a:lnTo>
                    <a:lnTo>
                      <a:pt x="2384666" y="106654"/>
                    </a:lnTo>
                    <a:lnTo>
                      <a:pt x="2384666" y="104368"/>
                    </a:lnTo>
                    <a:lnTo>
                      <a:pt x="2383142" y="104368"/>
                    </a:lnTo>
                    <a:lnTo>
                      <a:pt x="2383142" y="102844"/>
                    </a:lnTo>
                    <a:lnTo>
                      <a:pt x="2380856" y="102844"/>
                    </a:lnTo>
                    <a:lnTo>
                      <a:pt x="2380856" y="100558"/>
                    </a:lnTo>
                    <a:lnTo>
                      <a:pt x="2384666" y="100558"/>
                    </a:lnTo>
                    <a:lnTo>
                      <a:pt x="2384666" y="99034"/>
                    </a:lnTo>
                    <a:lnTo>
                      <a:pt x="2386952" y="99034"/>
                    </a:lnTo>
                    <a:lnTo>
                      <a:pt x="2386952" y="96748"/>
                    </a:lnTo>
                    <a:lnTo>
                      <a:pt x="2389238" y="96748"/>
                    </a:lnTo>
                    <a:lnTo>
                      <a:pt x="2389238" y="94462"/>
                    </a:lnTo>
                    <a:lnTo>
                      <a:pt x="2390762" y="94462"/>
                    </a:lnTo>
                    <a:lnTo>
                      <a:pt x="2390762" y="90665"/>
                    </a:lnTo>
                    <a:lnTo>
                      <a:pt x="2393048" y="90665"/>
                    </a:lnTo>
                    <a:lnTo>
                      <a:pt x="2393048" y="84569"/>
                    </a:lnTo>
                    <a:lnTo>
                      <a:pt x="2390762" y="84569"/>
                    </a:lnTo>
                    <a:lnTo>
                      <a:pt x="2390762" y="80759"/>
                    </a:lnTo>
                    <a:lnTo>
                      <a:pt x="2389238" y="80759"/>
                    </a:lnTo>
                    <a:lnTo>
                      <a:pt x="2389238" y="79235"/>
                    </a:lnTo>
                    <a:lnTo>
                      <a:pt x="2386952" y="79235"/>
                    </a:lnTo>
                    <a:lnTo>
                      <a:pt x="2386952" y="76949"/>
                    </a:lnTo>
                    <a:lnTo>
                      <a:pt x="2384666" y="76949"/>
                    </a:lnTo>
                    <a:lnTo>
                      <a:pt x="2384666" y="83045"/>
                    </a:lnTo>
                    <a:lnTo>
                      <a:pt x="2384666" y="92938"/>
                    </a:lnTo>
                    <a:lnTo>
                      <a:pt x="2383142" y="92938"/>
                    </a:lnTo>
                    <a:lnTo>
                      <a:pt x="2383142" y="94462"/>
                    </a:lnTo>
                    <a:lnTo>
                      <a:pt x="2379332" y="94462"/>
                    </a:lnTo>
                    <a:lnTo>
                      <a:pt x="2379332" y="96748"/>
                    </a:lnTo>
                    <a:lnTo>
                      <a:pt x="2361044" y="96748"/>
                    </a:lnTo>
                    <a:lnTo>
                      <a:pt x="2361044" y="80759"/>
                    </a:lnTo>
                    <a:lnTo>
                      <a:pt x="2383142" y="80759"/>
                    </a:lnTo>
                    <a:lnTo>
                      <a:pt x="2383142" y="83045"/>
                    </a:lnTo>
                    <a:lnTo>
                      <a:pt x="2384666" y="83045"/>
                    </a:lnTo>
                    <a:lnTo>
                      <a:pt x="2384666" y="76949"/>
                    </a:lnTo>
                    <a:lnTo>
                      <a:pt x="2383142" y="76949"/>
                    </a:lnTo>
                    <a:lnTo>
                      <a:pt x="2383142" y="75425"/>
                    </a:lnTo>
                    <a:lnTo>
                      <a:pt x="2355710" y="75425"/>
                    </a:lnTo>
                    <a:lnTo>
                      <a:pt x="2355710" y="122656"/>
                    </a:lnTo>
                    <a:lnTo>
                      <a:pt x="2361044" y="122656"/>
                    </a:lnTo>
                    <a:lnTo>
                      <a:pt x="2361044" y="100558"/>
                    </a:lnTo>
                    <a:lnTo>
                      <a:pt x="2370950" y="100558"/>
                    </a:lnTo>
                    <a:lnTo>
                      <a:pt x="2370950" y="102844"/>
                    </a:lnTo>
                    <a:lnTo>
                      <a:pt x="2374760" y="102844"/>
                    </a:lnTo>
                    <a:lnTo>
                      <a:pt x="2374760" y="104368"/>
                    </a:lnTo>
                    <a:lnTo>
                      <a:pt x="2377046" y="104368"/>
                    </a:lnTo>
                    <a:lnTo>
                      <a:pt x="2377046" y="106654"/>
                    </a:lnTo>
                    <a:lnTo>
                      <a:pt x="2379332" y="106654"/>
                    </a:lnTo>
                    <a:lnTo>
                      <a:pt x="2379332" y="110464"/>
                    </a:lnTo>
                    <a:lnTo>
                      <a:pt x="2380856" y="110464"/>
                    </a:lnTo>
                    <a:lnTo>
                      <a:pt x="2380856" y="112750"/>
                    </a:lnTo>
                    <a:lnTo>
                      <a:pt x="2389238" y="122656"/>
                    </a:lnTo>
                    <a:lnTo>
                      <a:pt x="2396858" y="122656"/>
                    </a:lnTo>
                    <a:close/>
                  </a:path>
                  <a:path w="2481579" h="962659">
                    <a:moveTo>
                      <a:pt x="2400668" y="43421"/>
                    </a:moveTo>
                    <a:lnTo>
                      <a:pt x="2370950" y="43421"/>
                    </a:lnTo>
                    <a:lnTo>
                      <a:pt x="2370950" y="28181"/>
                    </a:lnTo>
                    <a:lnTo>
                      <a:pt x="2398382" y="28181"/>
                    </a:lnTo>
                    <a:lnTo>
                      <a:pt x="2398382" y="22085"/>
                    </a:lnTo>
                    <a:lnTo>
                      <a:pt x="2370950" y="22085"/>
                    </a:lnTo>
                    <a:lnTo>
                      <a:pt x="2370950" y="8382"/>
                    </a:lnTo>
                    <a:lnTo>
                      <a:pt x="2398382" y="8382"/>
                    </a:lnTo>
                    <a:lnTo>
                      <a:pt x="2398382" y="2286"/>
                    </a:lnTo>
                    <a:lnTo>
                      <a:pt x="2365616" y="2286"/>
                    </a:lnTo>
                    <a:lnTo>
                      <a:pt x="2365616" y="49517"/>
                    </a:lnTo>
                    <a:lnTo>
                      <a:pt x="2400668" y="49517"/>
                    </a:lnTo>
                    <a:lnTo>
                      <a:pt x="2400668" y="43421"/>
                    </a:lnTo>
                    <a:close/>
                  </a:path>
                  <a:path w="2481579" h="962659">
                    <a:moveTo>
                      <a:pt x="2404478" y="238467"/>
                    </a:moveTo>
                    <a:lnTo>
                      <a:pt x="2402954" y="238467"/>
                    </a:lnTo>
                    <a:lnTo>
                      <a:pt x="2402954" y="232371"/>
                    </a:lnTo>
                    <a:lnTo>
                      <a:pt x="2400668" y="232371"/>
                    </a:lnTo>
                    <a:lnTo>
                      <a:pt x="2400668" y="228561"/>
                    </a:lnTo>
                    <a:lnTo>
                      <a:pt x="2398382" y="228561"/>
                    </a:lnTo>
                    <a:lnTo>
                      <a:pt x="2398382" y="242277"/>
                    </a:lnTo>
                    <a:lnTo>
                      <a:pt x="2398382" y="248361"/>
                    </a:lnTo>
                    <a:lnTo>
                      <a:pt x="2396858" y="249885"/>
                    </a:lnTo>
                    <a:lnTo>
                      <a:pt x="2396858" y="255981"/>
                    </a:lnTo>
                    <a:lnTo>
                      <a:pt x="2394572" y="255981"/>
                    </a:lnTo>
                    <a:lnTo>
                      <a:pt x="2394572" y="259791"/>
                    </a:lnTo>
                    <a:lnTo>
                      <a:pt x="2393048" y="259791"/>
                    </a:lnTo>
                    <a:lnTo>
                      <a:pt x="2393048" y="262077"/>
                    </a:lnTo>
                    <a:lnTo>
                      <a:pt x="2389238" y="262077"/>
                    </a:lnTo>
                    <a:lnTo>
                      <a:pt x="2386952" y="263601"/>
                    </a:lnTo>
                    <a:lnTo>
                      <a:pt x="2370950" y="263601"/>
                    </a:lnTo>
                    <a:lnTo>
                      <a:pt x="2370950" y="228561"/>
                    </a:lnTo>
                    <a:lnTo>
                      <a:pt x="2390762" y="228561"/>
                    </a:lnTo>
                    <a:lnTo>
                      <a:pt x="2390762" y="230847"/>
                    </a:lnTo>
                    <a:lnTo>
                      <a:pt x="2393048" y="230847"/>
                    </a:lnTo>
                    <a:lnTo>
                      <a:pt x="2394572" y="232371"/>
                    </a:lnTo>
                    <a:lnTo>
                      <a:pt x="2394572" y="234657"/>
                    </a:lnTo>
                    <a:lnTo>
                      <a:pt x="2396858" y="234657"/>
                    </a:lnTo>
                    <a:lnTo>
                      <a:pt x="2396858" y="242277"/>
                    </a:lnTo>
                    <a:lnTo>
                      <a:pt x="2398382" y="242277"/>
                    </a:lnTo>
                    <a:lnTo>
                      <a:pt x="2398382" y="228561"/>
                    </a:lnTo>
                    <a:lnTo>
                      <a:pt x="2398382" y="226275"/>
                    </a:lnTo>
                    <a:lnTo>
                      <a:pt x="2396858" y="226275"/>
                    </a:lnTo>
                    <a:lnTo>
                      <a:pt x="2396858" y="224751"/>
                    </a:lnTo>
                    <a:lnTo>
                      <a:pt x="2393048" y="224751"/>
                    </a:lnTo>
                    <a:lnTo>
                      <a:pt x="2393048" y="222465"/>
                    </a:lnTo>
                    <a:lnTo>
                      <a:pt x="2365616" y="222465"/>
                    </a:lnTo>
                    <a:lnTo>
                      <a:pt x="2365616" y="269697"/>
                    </a:lnTo>
                    <a:lnTo>
                      <a:pt x="2386952" y="269697"/>
                    </a:lnTo>
                    <a:lnTo>
                      <a:pt x="2386952" y="268173"/>
                    </a:lnTo>
                    <a:lnTo>
                      <a:pt x="2393048" y="268173"/>
                    </a:lnTo>
                    <a:lnTo>
                      <a:pt x="2394572" y="265887"/>
                    </a:lnTo>
                    <a:lnTo>
                      <a:pt x="2396858" y="265887"/>
                    </a:lnTo>
                    <a:lnTo>
                      <a:pt x="2396858" y="263601"/>
                    </a:lnTo>
                    <a:lnTo>
                      <a:pt x="2398382" y="263601"/>
                    </a:lnTo>
                    <a:lnTo>
                      <a:pt x="2398382" y="262077"/>
                    </a:lnTo>
                    <a:lnTo>
                      <a:pt x="2400668" y="262077"/>
                    </a:lnTo>
                    <a:lnTo>
                      <a:pt x="2400668" y="258267"/>
                    </a:lnTo>
                    <a:lnTo>
                      <a:pt x="2402954" y="258267"/>
                    </a:lnTo>
                    <a:lnTo>
                      <a:pt x="2402954" y="252171"/>
                    </a:lnTo>
                    <a:lnTo>
                      <a:pt x="2404478" y="252171"/>
                    </a:lnTo>
                    <a:lnTo>
                      <a:pt x="2404478" y="238467"/>
                    </a:lnTo>
                    <a:close/>
                  </a:path>
                  <a:path w="2481579" h="962659">
                    <a:moveTo>
                      <a:pt x="2431897" y="163804"/>
                    </a:moveTo>
                    <a:lnTo>
                      <a:pt x="2430373" y="163804"/>
                    </a:lnTo>
                    <a:lnTo>
                      <a:pt x="2430373" y="159994"/>
                    </a:lnTo>
                    <a:lnTo>
                      <a:pt x="2428087" y="159994"/>
                    </a:lnTo>
                    <a:lnTo>
                      <a:pt x="2428087" y="155422"/>
                    </a:lnTo>
                    <a:lnTo>
                      <a:pt x="2426563" y="155422"/>
                    </a:lnTo>
                    <a:lnTo>
                      <a:pt x="2426563" y="167601"/>
                    </a:lnTo>
                    <a:lnTo>
                      <a:pt x="2426563" y="177507"/>
                    </a:lnTo>
                    <a:lnTo>
                      <a:pt x="2424277" y="177507"/>
                    </a:lnTo>
                    <a:lnTo>
                      <a:pt x="2424277" y="183603"/>
                    </a:lnTo>
                    <a:lnTo>
                      <a:pt x="2421991" y="183603"/>
                    </a:lnTo>
                    <a:lnTo>
                      <a:pt x="2421991" y="185127"/>
                    </a:lnTo>
                    <a:lnTo>
                      <a:pt x="2420467" y="187413"/>
                    </a:lnTo>
                    <a:lnTo>
                      <a:pt x="2418181" y="188937"/>
                    </a:lnTo>
                    <a:lnTo>
                      <a:pt x="2416657" y="188937"/>
                    </a:lnTo>
                    <a:lnTo>
                      <a:pt x="2414371" y="191223"/>
                    </a:lnTo>
                    <a:lnTo>
                      <a:pt x="2404478" y="191223"/>
                    </a:lnTo>
                    <a:lnTo>
                      <a:pt x="2404478" y="188937"/>
                    </a:lnTo>
                    <a:lnTo>
                      <a:pt x="2400668" y="188937"/>
                    </a:lnTo>
                    <a:lnTo>
                      <a:pt x="2400668" y="187413"/>
                    </a:lnTo>
                    <a:lnTo>
                      <a:pt x="2398382" y="187413"/>
                    </a:lnTo>
                    <a:lnTo>
                      <a:pt x="2398382" y="185127"/>
                    </a:lnTo>
                    <a:lnTo>
                      <a:pt x="2396858" y="185127"/>
                    </a:lnTo>
                    <a:lnTo>
                      <a:pt x="2396858" y="183603"/>
                    </a:lnTo>
                    <a:lnTo>
                      <a:pt x="2394572" y="183603"/>
                    </a:lnTo>
                    <a:lnTo>
                      <a:pt x="2394572" y="175221"/>
                    </a:lnTo>
                    <a:lnTo>
                      <a:pt x="2393048" y="175221"/>
                    </a:lnTo>
                    <a:lnTo>
                      <a:pt x="2393048" y="169125"/>
                    </a:lnTo>
                    <a:lnTo>
                      <a:pt x="2394572" y="169125"/>
                    </a:lnTo>
                    <a:lnTo>
                      <a:pt x="2394572" y="161518"/>
                    </a:lnTo>
                    <a:lnTo>
                      <a:pt x="2396858" y="161518"/>
                    </a:lnTo>
                    <a:lnTo>
                      <a:pt x="2396858" y="159994"/>
                    </a:lnTo>
                    <a:lnTo>
                      <a:pt x="2398382" y="157708"/>
                    </a:lnTo>
                    <a:lnTo>
                      <a:pt x="2400668" y="155422"/>
                    </a:lnTo>
                    <a:lnTo>
                      <a:pt x="2402954" y="155422"/>
                    </a:lnTo>
                    <a:lnTo>
                      <a:pt x="2402954" y="153898"/>
                    </a:lnTo>
                    <a:lnTo>
                      <a:pt x="2416657" y="153898"/>
                    </a:lnTo>
                    <a:lnTo>
                      <a:pt x="2416657" y="155422"/>
                    </a:lnTo>
                    <a:lnTo>
                      <a:pt x="2420467" y="155422"/>
                    </a:lnTo>
                    <a:lnTo>
                      <a:pt x="2420467" y="157708"/>
                    </a:lnTo>
                    <a:lnTo>
                      <a:pt x="2421991" y="157708"/>
                    </a:lnTo>
                    <a:lnTo>
                      <a:pt x="2421991" y="161518"/>
                    </a:lnTo>
                    <a:lnTo>
                      <a:pt x="2424277" y="161518"/>
                    </a:lnTo>
                    <a:lnTo>
                      <a:pt x="2424277" y="167601"/>
                    </a:lnTo>
                    <a:lnTo>
                      <a:pt x="2426563" y="167601"/>
                    </a:lnTo>
                    <a:lnTo>
                      <a:pt x="2426563" y="155422"/>
                    </a:lnTo>
                    <a:lnTo>
                      <a:pt x="2426563" y="153898"/>
                    </a:lnTo>
                    <a:lnTo>
                      <a:pt x="2424277" y="153898"/>
                    </a:lnTo>
                    <a:lnTo>
                      <a:pt x="2424277" y="151612"/>
                    </a:lnTo>
                    <a:lnTo>
                      <a:pt x="2420467" y="151612"/>
                    </a:lnTo>
                    <a:lnTo>
                      <a:pt x="2420467" y="150088"/>
                    </a:lnTo>
                    <a:lnTo>
                      <a:pt x="2416657" y="150088"/>
                    </a:lnTo>
                    <a:lnTo>
                      <a:pt x="2416657" y="147802"/>
                    </a:lnTo>
                    <a:lnTo>
                      <a:pt x="2402954" y="147802"/>
                    </a:lnTo>
                    <a:lnTo>
                      <a:pt x="2402954" y="150088"/>
                    </a:lnTo>
                    <a:lnTo>
                      <a:pt x="2398382" y="150088"/>
                    </a:lnTo>
                    <a:lnTo>
                      <a:pt x="2398382" y="151612"/>
                    </a:lnTo>
                    <a:lnTo>
                      <a:pt x="2394572" y="151612"/>
                    </a:lnTo>
                    <a:lnTo>
                      <a:pt x="2394572" y="153898"/>
                    </a:lnTo>
                    <a:lnTo>
                      <a:pt x="2393048" y="153898"/>
                    </a:lnTo>
                    <a:lnTo>
                      <a:pt x="2393048" y="155422"/>
                    </a:lnTo>
                    <a:lnTo>
                      <a:pt x="2390762" y="157708"/>
                    </a:lnTo>
                    <a:lnTo>
                      <a:pt x="2390762" y="159994"/>
                    </a:lnTo>
                    <a:lnTo>
                      <a:pt x="2389238" y="159994"/>
                    </a:lnTo>
                    <a:lnTo>
                      <a:pt x="2389238" y="165328"/>
                    </a:lnTo>
                    <a:lnTo>
                      <a:pt x="2386952" y="165328"/>
                    </a:lnTo>
                    <a:lnTo>
                      <a:pt x="2386952" y="179031"/>
                    </a:lnTo>
                    <a:lnTo>
                      <a:pt x="2389238" y="179031"/>
                    </a:lnTo>
                    <a:lnTo>
                      <a:pt x="2389238" y="183603"/>
                    </a:lnTo>
                    <a:lnTo>
                      <a:pt x="2390762" y="185127"/>
                    </a:lnTo>
                    <a:lnTo>
                      <a:pt x="2390762" y="187413"/>
                    </a:lnTo>
                    <a:lnTo>
                      <a:pt x="2393048" y="187413"/>
                    </a:lnTo>
                    <a:lnTo>
                      <a:pt x="2393048" y="188937"/>
                    </a:lnTo>
                    <a:lnTo>
                      <a:pt x="2394572" y="188937"/>
                    </a:lnTo>
                    <a:lnTo>
                      <a:pt x="2394572" y="191223"/>
                    </a:lnTo>
                    <a:lnTo>
                      <a:pt x="2396858" y="191223"/>
                    </a:lnTo>
                    <a:lnTo>
                      <a:pt x="2396858" y="192747"/>
                    </a:lnTo>
                    <a:lnTo>
                      <a:pt x="2398382" y="192747"/>
                    </a:lnTo>
                    <a:lnTo>
                      <a:pt x="2398382" y="195033"/>
                    </a:lnTo>
                    <a:lnTo>
                      <a:pt x="2404478" y="195033"/>
                    </a:lnTo>
                    <a:lnTo>
                      <a:pt x="2404478" y="197319"/>
                    </a:lnTo>
                    <a:lnTo>
                      <a:pt x="2414371" y="197319"/>
                    </a:lnTo>
                    <a:lnTo>
                      <a:pt x="2414371" y="195033"/>
                    </a:lnTo>
                    <a:lnTo>
                      <a:pt x="2420467" y="195033"/>
                    </a:lnTo>
                    <a:lnTo>
                      <a:pt x="2420467" y="192747"/>
                    </a:lnTo>
                    <a:lnTo>
                      <a:pt x="2424277" y="192747"/>
                    </a:lnTo>
                    <a:lnTo>
                      <a:pt x="2424277" y="191223"/>
                    </a:lnTo>
                    <a:lnTo>
                      <a:pt x="2426563" y="191223"/>
                    </a:lnTo>
                    <a:lnTo>
                      <a:pt x="2426563" y="188937"/>
                    </a:lnTo>
                    <a:lnTo>
                      <a:pt x="2428087" y="188937"/>
                    </a:lnTo>
                    <a:lnTo>
                      <a:pt x="2428087" y="185127"/>
                    </a:lnTo>
                    <a:lnTo>
                      <a:pt x="2430373" y="185127"/>
                    </a:lnTo>
                    <a:lnTo>
                      <a:pt x="2430373" y="179031"/>
                    </a:lnTo>
                    <a:lnTo>
                      <a:pt x="2431897" y="179031"/>
                    </a:lnTo>
                    <a:lnTo>
                      <a:pt x="2431897" y="163804"/>
                    </a:lnTo>
                    <a:close/>
                  </a:path>
                  <a:path w="2481579" h="962659">
                    <a:moveTo>
                      <a:pt x="2436469" y="75425"/>
                    </a:moveTo>
                    <a:lnTo>
                      <a:pt x="2402954" y="75425"/>
                    </a:lnTo>
                    <a:lnTo>
                      <a:pt x="2402954" y="122656"/>
                    </a:lnTo>
                    <a:lnTo>
                      <a:pt x="2436469" y="122656"/>
                    </a:lnTo>
                    <a:lnTo>
                      <a:pt x="2436469" y="116560"/>
                    </a:lnTo>
                    <a:lnTo>
                      <a:pt x="2408288" y="116560"/>
                    </a:lnTo>
                    <a:lnTo>
                      <a:pt x="2408288" y="100558"/>
                    </a:lnTo>
                    <a:lnTo>
                      <a:pt x="2434183" y="100558"/>
                    </a:lnTo>
                    <a:lnTo>
                      <a:pt x="2434183" y="94462"/>
                    </a:lnTo>
                    <a:lnTo>
                      <a:pt x="2408288" y="94462"/>
                    </a:lnTo>
                    <a:lnTo>
                      <a:pt x="2408288" y="80759"/>
                    </a:lnTo>
                    <a:lnTo>
                      <a:pt x="2436469" y="80759"/>
                    </a:lnTo>
                    <a:lnTo>
                      <a:pt x="2436469" y="75425"/>
                    </a:lnTo>
                    <a:close/>
                  </a:path>
                  <a:path w="2481579" h="962659">
                    <a:moveTo>
                      <a:pt x="2481427" y="106654"/>
                    </a:moveTo>
                    <a:lnTo>
                      <a:pt x="2479141" y="104368"/>
                    </a:lnTo>
                    <a:lnTo>
                      <a:pt x="2479141" y="102844"/>
                    </a:lnTo>
                    <a:lnTo>
                      <a:pt x="2477617" y="100558"/>
                    </a:lnTo>
                    <a:lnTo>
                      <a:pt x="2475331" y="100558"/>
                    </a:lnTo>
                    <a:lnTo>
                      <a:pt x="2475331" y="99034"/>
                    </a:lnTo>
                    <a:lnTo>
                      <a:pt x="2473807" y="99034"/>
                    </a:lnTo>
                    <a:lnTo>
                      <a:pt x="2473807" y="96748"/>
                    </a:lnTo>
                    <a:lnTo>
                      <a:pt x="2467711" y="96748"/>
                    </a:lnTo>
                    <a:lnTo>
                      <a:pt x="2467711" y="94462"/>
                    </a:lnTo>
                    <a:lnTo>
                      <a:pt x="2460091" y="94462"/>
                    </a:lnTo>
                    <a:lnTo>
                      <a:pt x="2457805" y="92938"/>
                    </a:lnTo>
                    <a:lnTo>
                      <a:pt x="2453995" y="92938"/>
                    </a:lnTo>
                    <a:lnTo>
                      <a:pt x="2453995" y="90665"/>
                    </a:lnTo>
                    <a:lnTo>
                      <a:pt x="2451709" y="90665"/>
                    </a:lnTo>
                    <a:lnTo>
                      <a:pt x="2451709" y="83045"/>
                    </a:lnTo>
                    <a:lnTo>
                      <a:pt x="2453995" y="83045"/>
                    </a:lnTo>
                    <a:lnTo>
                      <a:pt x="2453995" y="80759"/>
                    </a:lnTo>
                    <a:lnTo>
                      <a:pt x="2469235" y="80759"/>
                    </a:lnTo>
                    <a:lnTo>
                      <a:pt x="2469235" y="83045"/>
                    </a:lnTo>
                    <a:lnTo>
                      <a:pt x="2471521" y="83045"/>
                    </a:lnTo>
                    <a:lnTo>
                      <a:pt x="2471521" y="84569"/>
                    </a:lnTo>
                    <a:lnTo>
                      <a:pt x="2473807" y="84569"/>
                    </a:lnTo>
                    <a:lnTo>
                      <a:pt x="2473807" y="89141"/>
                    </a:lnTo>
                    <a:lnTo>
                      <a:pt x="2479141" y="89141"/>
                    </a:lnTo>
                    <a:lnTo>
                      <a:pt x="2479141" y="83045"/>
                    </a:lnTo>
                    <a:lnTo>
                      <a:pt x="2477617" y="83045"/>
                    </a:lnTo>
                    <a:lnTo>
                      <a:pt x="2477617" y="80759"/>
                    </a:lnTo>
                    <a:lnTo>
                      <a:pt x="2475331" y="80759"/>
                    </a:lnTo>
                    <a:lnTo>
                      <a:pt x="2475331" y="79235"/>
                    </a:lnTo>
                    <a:lnTo>
                      <a:pt x="2473807" y="79235"/>
                    </a:lnTo>
                    <a:lnTo>
                      <a:pt x="2473807" y="76949"/>
                    </a:lnTo>
                    <a:lnTo>
                      <a:pt x="2471521" y="76949"/>
                    </a:lnTo>
                    <a:lnTo>
                      <a:pt x="2469235" y="75425"/>
                    </a:lnTo>
                    <a:lnTo>
                      <a:pt x="2453995" y="75425"/>
                    </a:lnTo>
                    <a:lnTo>
                      <a:pt x="2453995" y="76949"/>
                    </a:lnTo>
                    <a:lnTo>
                      <a:pt x="2450185" y="76949"/>
                    </a:lnTo>
                    <a:lnTo>
                      <a:pt x="2450185" y="79235"/>
                    </a:lnTo>
                    <a:lnTo>
                      <a:pt x="2447899" y="79235"/>
                    </a:lnTo>
                    <a:lnTo>
                      <a:pt x="2447899" y="80759"/>
                    </a:lnTo>
                    <a:lnTo>
                      <a:pt x="2445613" y="80759"/>
                    </a:lnTo>
                    <a:lnTo>
                      <a:pt x="2445613" y="92938"/>
                    </a:lnTo>
                    <a:lnTo>
                      <a:pt x="2447899" y="92938"/>
                    </a:lnTo>
                    <a:lnTo>
                      <a:pt x="2447899" y="94462"/>
                    </a:lnTo>
                    <a:lnTo>
                      <a:pt x="2450185" y="96748"/>
                    </a:lnTo>
                    <a:lnTo>
                      <a:pt x="2451709" y="96748"/>
                    </a:lnTo>
                    <a:lnTo>
                      <a:pt x="2451709" y="99034"/>
                    </a:lnTo>
                    <a:lnTo>
                      <a:pt x="2455519" y="99034"/>
                    </a:lnTo>
                    <a:lnTo>
                      <a:pt x="2457805" y="100558"/>
                    </a:lnTo>
                    <a:lnTo>
                      <a:pt x="2465425" y="100558"/>
                    </a:lnTo>
                    <a:lnTo>
                      <a:pt x="2465425" y="102844"/>
                    </a:lnTo>
                    <a:lnTo>
                      <a:pt x="2471521" y="102844"/>
                    </a:lnTo>
                    <a:lnTo>
                      <a:pt x="2471521" y="104368"/>
                    </a:lnTo>
                    <a:lnTo>
                      <a:pt x="2473807" y="104368"/>
                    </a:lnTo>
                    <a:lnTo>
                      <a:pt x="2473807" y="106654"/>
                    </a:lnTo>
                    <a:lnTo>
                      <a:pt x="2475331" y="106654"/>
                    </a:lnTo>
                    <a:lnTo>
                      <a:pt x="2475331" y="112750"/>
                    </a:lnTo>
                    <a:lnTo>
                      <a:pt x="2473807" y="112750"/>
                    </a:lnTo>
                    <a:lnTo>
                      <a:pt x="2473807" y="114274"/>
                    </a:lnTo>
                    <a:lnTo>
                      <a:pt x="2471521" y="114274"/>
                    </a:lnTo>
                    <a:lnTo>
                      <a:pt x="2471521" y="116560"/>
                    </a:lnTo>
                    <a:lnTo>
                      <a:pt x="2467711" y="116560"/>
                    </a:lnTo>
                    <a:lnTo>
                      <a:pt x="2467711" y="118084"/>
                    </a:lnTo>
                    <a:lnTo>
                      <a:pt x="2460091" y="118084"/>
                    </a:lnTo>
                    <a:lnTo>
                      <a:pt x="2460091" y="116560"/>
                    </a:lnTo>
                    <a:lnTo>
                      <a:pt x="2453995" y="116560"/>
                    </a:lnTo>
                    <a:lnTo>
                      <a:pt x="2453995" y="114274"/>
                    </a:lnTo>
                    <a:lnTo>
                      <a:pt x="2451709" y="114274"/>
                    </a:lnTo>
                    <a:lnTo>
                      <a:pt x="2451709" y="112750"/>
                    </a:lnTo>
                    <a:lnTo>
                      <a:pt x="2450185" y="112750"/>
                    </a:lnTo>
                    <a:lnTo>
                      <a:pt x="2450185" y="106654"/>
                    </a:lnTo>
                    <a:lnTo>
                      <a:pt x="2444089" y="106654"/>
                    </a:lnTo>
                    <a:lnTo>
                      <a:pt x="2444089" y="114274"/>
                    </a:lnTo>
                    <a:lnTo>
                      <a:pt x="2445613" y="114274"/>
                    </a:lnTo>
                    <a:lnTo>
                      <a:pt x="2445613" y="116560"/>
                    </a:lnTo>
                    <a:lnTo>
                      <a:pt x="2447899" y="116560"/>
                    </a:lnTo>
                    <a:lnTo>
                      <a:pt x="2447899" y="118084"/>
                    </a:lnTo>
                    <a:lnTo>
                      <a:pt x="2450185" y="118084"/>
                    </a:lnTo>
                    <a:lnTo>
                      <a:pt x="2450185" y="120370"/>
                    </a:lnTo>
                    <a:lnTo>
                      <a:pt x="2451709" y="120370"/>
                    </a:lnTo>
                    <a:lnTo>
                      <a:pt x="2453995" y="122656"/>
                    </a:lnTo>
                    <a:lnTo>
                      <a:pt x="2473807" y="122656"/>
                    </a:lnTo>
                    <a:lnTo>
                      <a:pt x="2473807" y="120370"/>
                    </a:lnTo>
                    <a:lnTo>
                      <a:pt x="2475331" y="120370"/>
                    </a:lnTo>
                    <a:lnTo>
                      <a:pt x="2475331" y="118084"/>
                    </a:lnTo>
                    <a:lnTo>
                      <a:pt x="2477617" y="118084"/>
                    </a:lnTo>
                    <a:lnTo>
                      <a:pt x="2477617" y="116560"/>
                    </a:lnTo>
                    <a:lnTo>
                      <a:pt x="2479141" y="116560"/>
                    </a:lnTo>
                    <a:lnTo>
                      <a:pt x="2479141" y="112750"/>
                    </a:lnTo>
                    <a:lnTo>
                      <a:pt x="2481427" y="112750"/>
                    </a:lnTo>
                    <a:lnTo>
                      <a:pt x="2481427" y="106654"/>
                    </a:lnTo>
                    <a:close/>
                  </a:path>
                </a:pathLst>
              </a:custGeom>
              <a:solidFill>
                <a:srgbClr val="000000"/>
              </a:solidFill>
            </p:spPr>
            <p:txBody>
              <a:bodyPr wrap="square" lIns="0" tIns="0" rIns="0" bIns="0" rtlCol="0"/>
              <a:lstStyle/>
              <a:p>
                <a:endParaRPr/>
              </a:p>
            </p:txBody>
          </p:sp>
        </p:grpSp>
        <p:sp>
          <p:nvSpPr>
            <p:cNvPr id="8" name="object 18">
              <a:extLst>
                <a:ext uri="{FF2B5EF4-FFF2-40B4-BE49-F238E27FC236}">
                  <a16:creationId xmlns="" xmlns:a16="http://schemas.microsoft.com/office/drawing/2014/main" id="{37AF1CEC-3AF6-4440-9732-89E0BA5B1C8B}"/>
                </a:ext>
              </a:extLst>
            </p:cNvPr>
            <p:cNvSpPr/>
            <p:nvPr/>
          </p:nvSpPr>
          <p:spPr>
            <a:xfrm>
              <a:off x="6187263" y="8152804"/>
              <a:ext cx="48895" cy="66675"/>
            </a:xfrm>
            <a:custGeom>
              <a:avLst/>
              <a:gdLst/>
              <a:ahLst/>
              <a:cxnLst/>
              <a:rect l="l" t="t" r="r" b="b"/>
              <a:pathLst>
                <a:path w="48894" h="66675">
                  <a:moveTo>
                    <a:pt x="9906" y="23622"/>
                  </a:moveTo>
                  <a:lnTo>
                    <a:pt x="0" y="23622"/>
                  </a:lnTo>
                  <a:lnTo>
                    <a:pt x="0" y="66281"/>
                  </a:lnTo>
                  <a:lnTo>
                    <a:pt x="9906" y="66281"/>
                  </a:lnTo>
                  <a:lnTo>
                    <a:pt x="9906" y="23622"/>
                  </a:lnTo>
                  <a:close/>
                </a:path>
                <a:path w="48894" h="66675">
                  <a:moveTo>
                    <a:pt x="48742" y="0"/>
                  </a:moveTo>
                  <a:lnTo>
                    <a:pt x="5334" y="0"/>
                  </a:lnTo>
                  <a:lnTo>
                    <a:pt x="5334" y="9906"/>
                  </a:lnTo>
                  <a:lnTo>
                    <a:pt x="48742" y="9906"/>
                  </a:lnTo>
                  <a:lnTo>
                    <a:pt x="48742" y="0"/>
                  </a:lnTo>
                  <a:close/>
                </a:path>
              </a:pathLst>
            </a:custGeom>
            <a:solidFill>
              <a:srgbClr val="000000"/>
            </a:solidFill>
          </p:spPr>
          <p:txBody>
            <a:bodyPr wrap="square" lIns="0" tIns="0" rIns="0" bIns="0" rtlCol="0"/>
            <a:lstStyle/>
            <a:p>
              <a:endParaRPr/>
            </a:p>
          </p:txBody>
        </p:sp>
        <p:sp>
          <p:nvSpPr>
            <p:cNvPr id="9" name="object 19">
              <a:extLst>
                <a:ext uri="{FF2B5EF4-FFF2-40B4-BE49-F238E27FC236}">
                  <a16:creationId xmlns="" xmlns:a16="http://schemas.microsoft.com/office/drawing/2014/main" id="{18C59F63-2401-4130-A950-E6F1A88277DF}"/>
                </a:ext>
              </a:extLst>
            </p:cNvPr>
            <p:cNvSpPr/>
            <p:nvPr/>
          </p:nvSpPr>
          <p:spPr>
            <a:xfrm>
              <a:off x="6281737" y="8152803"/>
              <a:ext cx="43180" cy="10160"/>
            </a:xfrm>
            <a:custGeom>
              <a:avLst/>
              <a:gdLst/>
              <a:ahLst/>
              <a:cxnLst/>
              <a:rect l="l" t="t" r="r" b="b"/>
              <a:pathLst>
                <a:path w="43180" h="10159">
                  <a:moveTo>
                    <a:pt x="42659" y="0"/>
                  </a:moveTo>
                  <a:lnTo>
                    <a:pt x="0" y="0"/>
                  </a:lnTo>
                  <a:lnTo>
                    <a:pt x="0" y="9906"/>
                  </a:lnTo>
                  <a:lnTo>
                    <a:pt x="42659" y="9906"/>
                  </a:lnTo>
                  <a:lnTo>
                    <a:pt x="42659" y="0"/>
                  </a:lnTo>
                  <a:close/>
                </a:path>
              </a:pathLst>
            </a:custGeom>
            <a:solidFill>
              <a:srgbClr val="000000"/>
            </a:solidFill>
          </p:spPr>
          <p:txBody>
            <a:bodyPr wrap="square" lIns="0" tIns="0" rIns="0" bIns="0" rtlCol="0"/>
            <a:lstStyle/>
            <a:p>
              <a:endParaRPr/>
            </a:p>
          </p:txBody>
        </p:sp>
        <p:sp>
          <p:nvSpPr>
            <p:cNvPr id="10" name="object 20">
              <a:extLst>
                <a:ext uri="{FF2B5EF4-FFF2-40B4-BE49-F238E27FC236}">
                  <a16:creationId xmlns="" xmlns:a16="http://schemas.microsoft.com/office/drawing/2014/main" id="{3510CAAB-C04B-45D3-8C6B-69FE0F55310A}"/>
                </a:ext>
              </a:extLst>
            </p:cNvPr>
            <p:cNvSpPr/>
            <p:nvPr/>
          </p:nvSpPr>
          <p:spPr>
            <a:xfrm>
              <a:off x="6370105" y="8152803"/>
              <a:ext cx="43815" cy="10160"/>
            </a:xfrm>
            <a:custGeom>
              <a:avLst/>
              <a:gdLst/>
              <a:ahLst/>
              <a:cxnLst/>
              <a:rect l="l" t="t" r="r" b="b"/>
              <a:pathLst>
                <a:path w="43815" h="10159">
                  <a:moveTo>
                    <a:pt x="43421" y="0"/>
                  </a:moveTo>
                  <a:lnTo>
                    <a:pt x="0" y="0"/>
                  </a:lnTo>
                  <a:lnTo>
                    <a:pt x="0" y="9906"/>
                  </a:lnTo>
                  <a:lnTo>
                    <a:pt x="43421" y="9906"/>
                  </a:lnTo>
                  <a:lnTo>
                    <a:pt x="43421" y="0"/>
                  </a:lnTo>
                  <a:close/>
                </a:path>
              </a:pathLst>
            </a:custGeom>
            <a:solidFill>
              <a:srgbClr val="000000"/>
            </a:solidFill>
          </p:spPr>
          <p:txBody>
            <a:bodyPr wrap="square" lIns="0" tIns="0" rIns="0" bIns="0" rtlCol="0"/>
            <a:lstStyle/>
            <a:p>
              <a:endParaRPr/>
            </a:p>
          </p:txBody>
        </p:sp>
        <p:sp>
          <p:nvSpPr>
            <p:cNvPr id="11" name="object 21">
              <a:extLst>
                <a:ext uri="{FF2B5EF4-FFF2-40B4-BE49-F238E27FC236}">
                  <a16:creationId xmlns="" xmlns:a16="http://schemas.microsoft.com/office/drawing/2014/main" id="{402BB211-38FB-4071-86D6-FCF7276242A3}"/>
                </a:ext>
              </a:extLst>
            </p:cNvPr>
            <p:cNvSpPr/>
            <p:nvPr/>
          </p:nvSpPr>
          <p:spPr>
            <a:xfrm>
              <a:off x="6458484" y="8152803"/>
              <a:ext cx="43815" cy="10160"/>
            </a:xfrm>
            <a:custGeom>
              <a:avLst/>
              <a:gdLst/>
              <a:ahLst/>
              <a:cxnLst/>
              <a:rect l="l" t="t" r="r" b="b"/>
              <a:pathLst>
                <a:path w="43815" h="10159">
                  <a:moveTo>
                    <a:pt x="43421" y="0"/>
                  </a:moveTo>
                  <a:lnTo>
                    <a:pt x="0" y="0"/>
                  </a:lnTo>
                  <a:lnTo>
                    <a:pt x="0" y="9906"/>
                  </a:lnTo>
                  <a:lnTo>
                    <a:pt x="43421" y="9906"/>
                  </a:lnTo>
                  <a:lnTo>
                    <a:pt x="43421" y="0"/>
                  </a:lnTo>
                  <a:close/>
                </a:path>
              </a:pathLst>
            </a:custGeom>
            <a:solidFill>
              <a:srgbClr val="000000"/>
            </a:solidFill>
          </p:spPr>
          <p:txBody>
            <a:bodyPr wrap="square" lIns="0" tIns="0" rIns="0" bIns="0" rtlCol="0"/>
            <a:lstStyle/>
            <a:p>
              <a:endParaRPr/>
            </a:p>
          </p:txBody>
        </p:sp>
        <p:sp>
          <p:nvSpPr>
            <p:cNvPr id="12" name="object 22">
              <a:extLst>
                <a:ext uri="{FF2B5EF4-FFF2-40B4-BE49-F238E27FC236}">
                  <a16:creationId xmlns="" xmlns:a16="http://schemas.microsoft.com/office/drawing/2014/main" id="{FCD5F2D3-959F-455A-84F9-4310DD9E525C}"/>
                </a:ext>
              </a:extLst>
            </p:cNvPr>
            <p:cNvSpPr/>
            <p:nvPr/>
          </p:nvSpPr>
          <p:spPr>
            <a:xfrm>
              <a:off x="6546863" y="8152803"/>
              <a:ext cx="43815" cy="10160"/>
            </a:xfrm>
            <a:custGeom>
              <a:avLst/>
              <a:gdLst/>
              <a:ahLst/>
              <a:cxnLst/>
              <a:rect l="l" t="t" r="r" b="b"/>
              <a:pathLst>
                <a:path w="43815" h="10159">
                  <a:moveTo>
                    <a:pt x="43421" y="0"/>
                  </a:moveTo>
                  <a:lnTo>
                    <a:pt x="0" y="0"/>
                  </a:lnTo>
                  <a:lnTo>
                    <a:pt x="0" y="9906"/>
                  </a:lnTo>
                  <a:lnTo>
                    <a:pt x="43421" y="9906"/>
                  </a:lnTo>
                  <a:lnTo>
                    <a:pt x="43421" y="0"/>
                  </a:lnTo>
                  <a:close/>
                </a:path>
              </a:pathLst>
            </a:custGeom>
            <a:solidFill>
              <a:srgbClr val="000000"/>
            </a:solidFill>
          </p:spPr>
          <p:txBody>
            <a:bodyPr wrap="square" lIns="0" tIns="0" rIns="0" bIns="0" rtlCol="0"/>
            <a:lstStyle/>
            <a:p>
              <a:endParaRPr/>
            </a:p>
          </p:txBody>
        </p:sp>
        <p:sp>
          <p:nvSpPr>
            <p:cNvPr id="13" name="object 23">
              <a:extLst>
                <a:ext uri="{FF2B5EF4-FFF2-40B4-BE49-F238E27FC236}">
                  <a16:creationId xmlns="" xmlns:a16="http://schemas.microsoft.com/office/drawing/2014/main" id="{A0565A0E-004D-4B89-8BEF-B4954E6E7135}"/>
                </a:ext>
              </a:extLst>
            </p:cNvPr>
            <p:cNvSpPr/>
            <p:nvPr/>
          </p:nvSpPr>
          <p:spPr>
            <a:xfrm>
              <a:off x="6636003" y="8152803"/>
              <a:ext cx="43180" cy="10160"/>
            </a:xfrm>
            <a:custGeom>
              <a:avLst/>
              <a:gdLst/>
              <a:ahLst/>
              <a:cxnLst/>
              <a:rect l="l" t="t" r="r" b="b"/>
              <a:pathLst>
                <a:path w="43180" h="10159">
                  <a:moveTo>
                    <a:pt x="42659" y="0"/>
                  </a:moveTo>
                  <a:lnTo>
                    <a:pt x="0" y="0"/>
                  </a:lnTo>
                  <a:lnTo>
                    <a:pt x="0" y="9906"/>
                  </a:lnTo>
                  <a:lnTo>
                    <a:pt x="42659" y="9906"/>
                  </a:lnTo>
                  <a:lnTo>
                    <a:pt x="42659" y="0"/>
                  </a:lnTo>
                  <a:close/>
                </a:path>
              </a:pathLst>
            </a:custGeom>
            <a:solidFill>
              <a:srgbClr val="000000"/>
            </a:solidFill>
          </p:spPr>
          <p:txBody>
            <a:bodyPr wrap="square" lIns="0" tIns="0" rIns="0" bIns="0" rtlCol="0"/>
            <a:lstStyle/>
            <a:p>
              <a:endParaRPr/>
            </a:p>
          </p:txBody>
        </p:sp>
        <p:sp>
          <p:nvSpPr>
            <p:cNvPr id="14" name="object 24">
              <a:extLst>
                <a:ext uri="{FF2B5EF4-FFF2-40B4-BE49-F238E27FC236}">
                  <a16:creationId xmlns="" xmlns:a16="http://schemas.microsoft.com/office/drawing/2014/main" id="{F1D8C626-EA16-40F4-87D1-844C3517C3A4}"/>
                </a:ext>
              </a:extLst>
            </p:cNvPr>
            <p:cNvSpPr/>
            <p:nvPr/>
          </p:nvSpPr>
          <p:spPr>
            <a:xfrm>
              <a:off x="6724384" y="8152803"/>
              <a:ext cx="43815" cy="10160"/>
            </a:xfrm>
            <a:custGeom>
              <a:avLst/>
              <a:gdLst/>
              <a:ahLst/>
              <a:cxnLst/>
              <a:rect l="l" t="t" r="r" b="b"/>
              <a:pathLst>
                <a:path w="43814" h="10159">
                  <a:moveTo>
                    <a:pt x="43421" y="0"/>
                  </a:moveTo>
                  <a:lnTo>
                    <a:pt x="0" y="0"/>
                  </a:lnTo>
                  <a:lnTo>
                    <a:pt x="0" y="9906"/>
                  </a:lnTo>
                  <a:lnTo>
                    <a:pt x="43421" y="9906"/>
                  </a:lnTo>
                  <a:lnTo>
                    <a:pt x="43421" y="0"/>
                  </a:lnTo>
                  <a:close/>
                </a:path>
              </a:pathLst>
            </a:custGeom>
            <a:solidFill>
              <a:srgbClr val="000000"/>
            </a:solidFill>
          </p:spPr>
          <p:txBody>
            <a:bodyPr wrap="square" lIns="0" tIns="0" rIns="0" bIns="0" rtlCol="0"/>
            <a:lstStyle/>
            <a:p>
              <a:endParaRPr/>
            </a:p>
          </p:txBody>
        </p:sp>
        <p:sp>
          <p:nvSpPr>
            <p:cNvPr id="15" name="object 25">
              <a:extLst>
                <a:ext uri="{FF2B5EF4-FFF2-40B4-BE49-F238E27FC236}">
                  <a16:creationId xmlns="" xmlns:a16="http://schemas.microsoft.com/office/drawing/2014/main" id="{7FEE574F-FB19-43DB-928A-8E6E1B3BAF6F}"/>
                </a:ext>
              </a:extLst>
            </p:cNvPr>
            <p:cNvSpPr/>
            <p:nvPr/>
          </p:nvSpPr>
          <p:spPr>
            <a:xfrm>
              <a:off x="6812763" y="8152803"/>
              <a:ext cx="43815" cy="10160"/>
            </a:xfrm>
            <a:custGeom>
              <a:avLst/>
              <a:gdLst/>
              <a:ahLst/>
              <a:cxnLst/>
              <a:rect l="l" t="t" r="r" b="b"/>
              <a:pathLst>
                <a:path w="43814" h="10159">
                  <a:moveTo>
                    <a:pt x="43421" y="0"/>
                  </a:moveTo>
                  <a:lnTo>
                    <a:pt x="0" y="0"/>
                  </a:lnTo>
                  <a:lnTo>
                    <a:pt x="0" y="9906"/>
                  </a:lnTo>
                  <a:lnTo>
                    <a:pt x="43421" y="9906"/>
                  </a:lnTo>
                  <a:lnTo>
                    <a:pt x="43421" y="0"/>
                  </a:lnTo>
                  <a:close/>
                </a:path>
              </a:pathLst>
            </a:custGeom>
            <a:solidFill>
              <a:srgbClr val="000000"/>
            </a:solidFill>
          </p:spPr>
          <p:txBody>
            <a:bodyPr wrap="square" lIns="0" tIns="0" rIns="0" bIns="0" rtlCol="0"/>
            <a:lstStyle/>
            <a:p>
              <a:endParaRPr/>
            </a:p>
          </p:txBody>
        </p:sp>
        <p:sp>
          <p:nvSpPr>
            <p:cNvPr id="16" name="object 26">
              <a:extLst>
                <a:ext uri="{FF2B5EF4-FFF2-40B4-BE49-F238E27FC236}">
                  <a16:creationId xmlns="" xmlns:a16="http://schemas.microsoft.com/office/drawing/2014/main" id="{6A27014A-3CD7-44B6-8297-80C92C35BA63}"/>
                </a:ext>
              </a:extLst>
            </p:cNvPr>
            <p:cNvSpPr/>
            <p:nvPr/>
          </p:nvSpPr>
          <p:spPr>
            <a:xfrm>
              <a:off x="6954469" y="8364602"/>
              <a:ext cx="10160" cy="43815"/>
            </a:xfrm>
            <a:custGeom>
              <a:avLst/>
              <a:gdLst/>
              <a:ahLst/>
              <a:cxnLst/>
              <a:rect l="l" t="t" r="r" b="b"/>
              <a:pathLst>
                <a:path w="10160" h="43815">
                  <a:moveTo>
                    <a:pt x="9906" y="0"/>
                  </a:moveTo>
                  <a:lnTo>
                    <a:pt x="0" y="0"/>
                  </a:lnTo>
                  <a:lnTo>
                    <a:pt x="0" y="43421"/>
                  </a:lnTo>
                  <a:lnTo>
                    <a:pt x="9906" y="43421"/>
                  </a:lnTo>
                  <a:lnTo>
                    <a:pt x="9906" y="0"/>
                  </a:lnTo>
                  <a:close/>
                </a:path>
              </a:pathLst>
            </a:custGeom>
            <a:solidFill>
              <a:srgbClr val="000000"/>
            </a:solidFill>
          </p:spPr>
          <p:txBody>
            <a:bodyPr wrap="square" lIns="0" tIns="0" rIns="0" bIns="0" rtlCol="0"/>
            <a:lstStyle/>
            <a:p>
              <a:endParaRPr/>
            </a:p>
          </p:txBody>
        </p:sp>
        <p:sp>
          <p:nvSpPr>
            <p:cNvPr id="19" name="object 27">
              <a:extLst>
                <a:ext uri="{FF2B5EF4-FFF2-40B4-BE49-F238E27FC236}">
                  <a16:creationId xmlns="" xmlns:a16="http://schemas.microsoft.com/office/drawing/2014/main" id="{5C27EB01-0AD2-4B1F-A529-B657A51B2EFC}"/>
                </a:ext>
              </a:extLst>
            </p:cNvPr>
            <p:cNvSpPr/>
            <p:nvPr/>
          </p:nvSpPr>
          <p:spPr>
            <a:xfrm>
              <a:off x="6954469" y="8453742"/>
              <a:ext cx="10160" cy="43180"/>
            </a:xfrm>
            <a:custGeom>
              <a:avLst/>
              <a:gdLst/>
              <a:ahLst/>
              <a:cxnLst/>
              <a:rect l="l" t="t" r="r" b="b"/>
              <a:pathLst>
                <a:path w="10160" h="43179">
                  <a:moveTo>
                    <a:pt x="9906" y="0"/>
                  </a:moveTo>
                  <a:lnTo>
                    <a:pt x="0" y="0"/>
                  </a:lnTo>
                  <a:lnTo>
                    <a:pt x="0" y="42659"/>
                  </a:lnTo>
                  <a:lnTo>
                    <a:pt x="9906" y="42659"/>
                  </a:lnTo>
                  <a:lnTo>
                    <a:pt x="9906" y="0"/>
                  </a:lnTo>
                  <a:close/>
                </a:path>
              </a:pathLst>
            </a:custGeom>
            <a:solidFill>
              <a:srgbClr val="000000"/>
            </a:solidFill>
          </p:spPr>
          <p:txBody>
            <a:bodyPr wrap="square" lIns="0" tIns="0" rIns="0" bIns="0" rtlCol="0"/>
            <a:lstStyle/>
            <a:p>
              <a:endParaRPr/>
            </a:p>
          </p:txBody>
        </p:sp>
        <p:sp>
          <p:nvSpPr>
            <p:cNvPr id="20" name="object 28">
              <a:extLst>
                <a:ext uri="{FF2B5EF4-FFF2-40B4-BE49-F238E27FC236}">
                  <a16:creationId xmlns="" xmlns:a16="http://schemas.microsoft.com/office/drawing/2014/main" id="{CD1F8DDF-8D99-405E-979D-AB763E835003}"/>
                </a:ext>
              </a:extLst>
            </p:cNvPr>
            <p:cNvSpPr/>
            <p:nvPr/>
          </p:nvSpPr>
          <p:spPr>
            <a:xfrm>
              <a:off x="6592582" y="8542121"/>
              <a:ext cx="372110" cy="35560"/>
            </a:xfrm>
            <a:custGeom>
              <a:avLst/>
              <a:gdLst/>
              <a:ahLst/>
              <a:cxnLst/>
              <a:rect l="l" t="t" r="r" b="b"/>
              <a:pathLst>
                <a:path w="372110" h="35559">
                  <a:moveTo>
                    <a:pt x="44945" y="25146"/>
                  </a:moveTo>
                  <a:lnTo>
                    <a:pt x="0" y="25146"/>
                  </a:lnTo>
                  <a:lnTo>
                    <a:pt x="0" y="35052"/>
                  </a:lnTo>
                  <a:lnTo>
                    <a:pt x="44945" y="35052"/>
                  </a:lnTo>
                  <a:lnTo>
                    <a:pt x="44945" y="25146"/>
                  </a:lnTo>
                  <a:close/>
                </a:path>
                <a:path w="372110" h="35559">
                  <a:moveTo>
                    <a:pt x="133299" y="25146"/>
                  </a:moveTo>
                  <a:lnTo>
                    <a:pt x="88366" y="25146"/>
                  </a:lnTo>
                  <a:lnTo>
                    <a:pt x="88366" y="35052"/>
                  </a:lnTo>
                  <a:lnTo>
                    <a:pt x="133299" y="35052"/>
                  </a:lnTo>
                  <a:lnTo>
                    <a:pt x="133299" y="25146"/>
                  </a:lnTo>
                  <a:close/>
                </a:path>
                <a:path w="372110" h="35559">
                  <a:moveTo>
                    <a:pt x="222453" y="25146"/>
                  </a:moveTo>
                  <a:lnTo>
                    <a:pt x="176745" y="25146"/>
                  </a:lnTo>
                  <a:lnTo>
                    <a:pt x="176745" y="35052"/>
                  </a:lnTo>
                  <a:lnTo>
                    <a:pt x="222453" y="35052"/>
                  </a:lnTo>
                  <a:lnTo>
                    <a:pt x="222453" y="25146"/>
                  </a:lnTo>
                  <a:close/>
                </a:path>
                <a:path w="372110" h="35559">
                  <a:moveTo>
                    <a:pt x="310832" y="25146"/>
                  </a:moveTo>
                  <a:lnTo>
                    <a:pt x="265125" y="25146"/>
                  </a:lnTo>
                  <a:lnTo>
                    <a:pt x="265125" y="35052"/>
                  </a:lnTo>
                  <a:lnTo>
                    <a:pt x="310832" y="35052"/>
                  </a:lnTo>
                  <a:lnTo>
                    <a:pt x="310832" y="25146"/>
                  </a:lnTo>
                  <a:close/>
                </a:path>
                <a:path w="372110" h="35559">
                  <a:moveTo>
                    <a:pt x="371792" y="0"/>
                  </a:moveTo>
                  <a:lnTo>
                    <a:pt x="361886" y="0"/>
                  </a:lnTo>
                  <a:lnTo>
                    <a:pt x="361886" y="25146"/>
                  </a:lnTo>
                  <a:lnTo>
                    <a:pt x="354266" y="25146"/>
                  </a:lnTo>
                  <a:lnTo>
                    <a:pt x="354266" y="35052"/>
                  </a:lnTo>
                  <a:lnTo>
                    <a:pt x="367982" y="35052"/>
                  </a:lnTo>
                  <a:lnTo>
                    <a:pt x="371792" y="35039"/>
                  </a:lnTo>
                  <a:lnTo>
                    <a:pt x="371792" y="29705"/>
                  </a:lnTo>
                  <a:lnTo>
                    <a:pt x="371792" y="25146"/>
                  </a:lnTo>
                  <a:lnTo>
                    <a:pt x="371792" y="0"/>
                  </a:lnTo>
                  <a:close/>
                </a:path>
              </a:pathLst>
            </a:custGeom>
            <a:solidFill>
              <a:srgbClr val="000000"/>
            </a:solidFill>
          </p:spPr>
          <p:txBody>
            <a:bodyPr wrap="square" lIns="0" tIns="0" rIns="0" bIns="0" rtlCol="0"/>
            <a:lstStyle/>
            <a:p>
              <a:endParaRPr/>
            </a:p>
          </p:txBody>
        </p:sp>
        <p:sp>
          <p:nvSpPr>
            <p:cNvPr id="21" name="object 29">
              <a:extLst>
                <a:ext uri="{FF2B5EF4-FFF2-40B4-BE49-F238E27FC236}">
                  <a16:creationId xmlns="" xmlns:a16="http://schemas.microsoft.com/office/drawing/2014/main" id="{235ED83F-4F85-4BAD-8987-9151BAF36F37}"/>
                </a:ext>
              </a:extLst>
            </p:cNvPr>
            <p:cNvSpPr/>
            <p:nvPr/>
          </p:nvSpPr>
          <p:spPr>
            <a:xfrm>
              <a:off x="6504203" y="8567267"/>
              <a:ext cx="43180" cy="10160"/>
            </a:xfrm>
            <a:custGeom>
              <a:avLst/>
              <a:gdLst/>
              <a:ahLst/>
              <a:cxnLst/>
              <a:rect l="l" t="t" r="r" b="b"/>
              <a:pathLst>
                <a:path w="43180" h="10159">
                  <a:moveTo>
                    <a:pt x="42659" y="0"/>
                  </a:moveTo>
                  <a:lnTo>
                    <a:pt x="0" y="0"/>
                  </a:lnTo>
                  <a:lnTo>
                    <a:pt x="0" y="9906"/>
                  </a:lnTo>
                  <a:lnTo>
                    <a:pt x="42659" y="9906"/>
                  </a:lnTo>
                  <a:lnTo>
                    <a:pt x="42659" y="0"/>
                  </a:lnTo>
                  <a:close/>
                </a:path>
              </a:pathLst>
            </a:custGeom>
            <a:solidFill>
              <a:srgbClr val="000000"/>
            </a:solidFill>
          </p:spPr>
          <p:txBody>
            <a:bodyPr wrap="square" lIns="0" tIns="0" rIns="0" bIns="0" rtlCol="0"/>
            <a:lstStyle/>
            <a:p>
              <a:endParaRPr/>
            </a:p>
          </p:txBody>
        </p:sp>
        <p:sp>
          <p:nvSpPr>
            <p:cNvPr id="22" name="object 30">
              <a:extLst>
                <a:ext uri="{FF2B5EF4-FFF2-40B4-BE49-F238E27FC236}">
                  <a16:creationId xmlns="" xmlns:a16="http://schemas.microsoft.com/office/drawing/2014/main" id="{DAABF7DD-8D58-4E2B-BA59-3405F185270A}"/>
                </a:ext>
              </a:extLst>
            </p:cNvPr>
            <p:cNvSpPr/>
            <p:nvPr/>
          </p:nvSpPr>
          <p:spPr>
            <a:xfrm>
              <a:off x="6415063" y="8567267"/>
              <a:ext cx="43815" cy="10160"/>
            </a:xfrm>
            <a:custGeom>
              <a:avLst/>
              <a:gdLst/>
              <a:ahLst/>
              <a:cxnLst/>
              <a:rect l="l" t="t" r="r" b="b"/>
              <a:pathLst>
                <a:path w="43815" h="10159">
                  <a:moveTo>
                    <a:pt x="43421" y="0"/>
                  </a:moveTo>
                  <a:lnTo>
                    <a:pt x="0" y="0"/>
                  </a:lnTo>
                  <a:lnTo>
                    <a:pt x="0" y="9906"/>
                  </a:lnTo>
                  <a:lnTo>
                    <a:pt x="43421" y="9906"/>
                  </a:lnTo>
                  <a:lnTo>
                    <a:pt x="43421" y="0"/>
                  </a:lnTo>
                  <a:close/>
                </a:path>
              </a:pathLst>
            </a:custGeom>
            <a:solidFill>
              <a:srgbClr val="000000"/>
            </a:solidFill>
          </p:spPr>
          <p:txBody>
            <a:bodyPr wrap="square" lIns="0" tIns="0" rIns="0" bIns="0" rtlCol="0"/>
            <a:lstStyle/>
            <a:p>
              <a:endParaRPr/>
            </a:p>
          </p:txBody>
        </p:sp>
        <p:sp>
          <p:nvSpPr>
            <p:cNvPr id="23" name="object 31">
              <a:extLst>
                <a:ext uri="{FF2B5EF4-FFF2-40B4-BE49-F238E27FC236}">
                  <a16:creationId xmlns="" xmlns:a16="http://schemas.microsoft.com/office/drawing/2014/main" id="{1BA1AE5C-00B1-41BE-8488-8B3081C6589C}"/>
                </a:ext>
              </a:extLst>
            </p:cNvPr>
            <p:cNvSpPr/>
            <p:nvPr/>
          </p:nvSpPr>
          <p:spPr>
            <a:xfrm>
              <a:off x="6326683" y="8567267"/>
              <a:ext cx="43815" cy="10160"/>
            </a:xfrm>
            <a:custGeom>
              <a:avLst/>
              <a:gdLst/>
              <a:ahLst/>
              <a:cxnLst/>
              <a:rect l="l" t="t" r="r" b="b"/>
              <a:pathLst>
                <a:path w="43815" h="10159">
                  <a:moveTo>
                    <a:pt x="43421" y="0"/>
                  </a:moveTo>
                  <a:lnTo>
                    <a:pt x="0" y="0"/>
                  </a:lnTo>
                  <a:lnTo>
                    <a:pt x="0" y="9906"/>
                  </a:lnTo>
                  <a:lnTo>
                    <a:pt x="43421" y="9906"/>
                  </a:lnTo>
                  <a:lnTo>
                    <a:pt x="43421" y="0"/>
                  </a:lnTo>
                  <a:close/>
                </a:path>
              </a:pathLst>
            </a:custGeom>
            <a:solidFill>
              <a:srgbClr val="000000"/>
            </a:solidFill>
          </p:spPr>
          <p:txBody>
            <a:bodyPr wrap="square" lIns="0" tIns="0" rIns="0" bIns="0" rtlCol="0"/>
            <a:lstStyle/>
            <a:p>
              <a:endParaRPr/>
            </a:p>
          </p:txBody>
        </p:sp>
        <p:sp>
          <p:nvSpPr>
            <p:cNvPr id="24" name="object 32">
              <a:extLst>
                <a:ext uri="{FF2B5EF4-FFF2-40B4-BE49-F238E27FC236}">
                  <a16:creationId xmlns="" xmlns:a16="http://schemas.microsoft.com/office/drawing/2014/main" id="{5E6D8967-033C-4EEB-BE85-9A0F68387593}"/>
                </a:ext>
              </a:extLst>
            </p:cNvPr>
            <p:cNvSpPr/>
            <p:nvPr/>
          </p:nvSpPr>
          <p:spPr>
            <a:xfrm>
              <a:off x="6187263" y="8529930"/>
              <a:ext cx="94615" cy="47625"/>
            </a:xfrm>
            <a:custGeom>
              <a:avLst/>
              <a:gdLst/>
              <a:ahLst/>
              <a:cxnLst/>
              <a:rect l="l" t="t" r="r" b="b"/>
              <a:pathLst>
                <a:path w="94615" h="47625">
                  <a:moveTo>
                    <a:pt x="9906" y="0"/>
                  </a:moveTo>
                  <a:lnTo>
                    <a:pt x="0" y="0"/>
                  </a:lnTo>
                  <a:lnTo>
                    <a:pt x="0" y="41897"/>
                  </a:lnTo>
                  <a:lnTo>
                    <a:pt x="0" y="47231"/>
                  </a:lnTo>
                  <a:lnTo>
                    <a:pt x="5334" y="47231"/>
                  </a:lnTo>
                  <a:lnTo>
                    <a:pt x="5334" y="41897"/>
                  </a:lnTo>
                  <a:lnTo>
                    <a:pt x="9906" y="41897"/>
                  </a:lnTo>
                  <a:lnTo>
                    <a:pt x="9906" y="0"/>
                  </a:lnTo>
                  <a:close/>
                </a:path>
                <a:path w="94615" h="47625">
                  <a:moveTo>
                    <a:pt x="94462" y="37338"/>
                  </a:moveTo>
                  <a:lnTo>
                    <a:pt x="51041" y="37338"/>
                  </a:lnTo>
                  <a:lnTo>
                    <a:pt x="51041" y="47244"/>
                  </a:lnTo>
                  <a:lnTo>
                    <a:pt x="94462" y="47244"/>
                  </a:lnTo>
                  <a:lnTo>
                    <a:pt x="94462" y="37338"/>
                  </a:lnTo>
                  <a:close/>
                </a:path>
              </a:pathLst>
            </a:custGeom>
            <a:solidFill>
              <a:srgbClr val="000000"/>
            </a:solidFill>
          </p:spPr>
          <p:txBody>
            <a:bodyPr wrap="square" lIns="0" tIns="0" rIns="0" bIns="0" rtlCol="0"/>
            <a:lstStyle/>
            <a:p>
              <a:endParaRPr/>
            </a:p>
          </p:txBody>
        </p:sp>
        <p:sp>
          <p:nvSpPr>
            <p:cNvPr id="25" name="object 33">
              <a:extLst>
                <a:ext uri="{FF2B5EF4-FFF2-40B4-BE49-F238E27FC236}">
                  <a16:creationId xmlns="" xmlns:a16="http://schemas.microsoft.com/office/drawing/2014/main" id="{21E91217-9CBE-4932-A44E-8A3968D5F192}"/>
                </a:ext>
              </a:extLst>
            </p:cNvPr>
            <p:cNvSpPr/>
            <p:nvPr/>
          </p:nvSpPr>
          <p:spPr>
            <a:xfrm>
              <a:off x="6187262" y="8441551"/>
              <a:ext cx="10160" cy="43815"/>
            </a:xfrm>
            <a:custGeom>
              <a:avLst/>
              <a:gdLst/>
              <a:ahLst/>
              <a:cxnLst/>
              <a:rect l="l" t="t" r="r" b="b"/>
              <a:pathLst>
                <a:path w="10159" h="43815">
                  <a:moveTo>
                    <a:pt x="9906" y="0"/>
                  </a:moveTo>
                  <a:lnTo>
                    <a:pt x="0" y="0"/>
                  </a:lnTo>
                  <a:lnTo>
                    <a:pt x="0" y="43421"/>
                  </a:lnTo>
                  <a:lnTo>
                    <a:pt x="9906" y="43421"/>
                  </a:lnTo>
                  <a:lnTo>
                    <a:pt x="9906" y="0"/>
                  </a:lnTo>
                  <a:close/>
                </a:path>
              </a:pathLst>
            </a:custGeom>
            <a:solidFill>
              <a:srgbClr val="000000"/>
            </a:solidFill>
          </p:spPr>
          <p:txBody>
            <a:bodyPr wrap="square" lIns="0" tIns="0" rIns="0" bIns="0" rtlCol="0"/>
            <a:lstStyle/>
            <a:p>
              <a:endParaRPr/>
            </a:p>
          </p:txBody>
        </p:sp>
        <p:sp>
          <p:nvSpPr>
            <p:cNvPr id="26" name="object 34">
              <a:extLst>
                <a:ext uri="{FF2B5EF4-FFF2-40B4-BE49-F238E27FC236}">
                  <a16:creationId xmlns="" xmlns:a16="http://schemas.microsoft.com/office/drawing/2014/main" id="{789C7D5E-BF5F-44DC-A089-EB284E7E1A34}"/>
                </a:ext>
              </a:extLst>
            </p:cNvPr>
            <p:cNvSpPr/>
            <p:nvPr/>
          </p:nvSpPr>
          <p:spPr>
            <a:xfrm>
              <a:off x="6187262" y="8353171"/>
              <a:ext cx="10160" cy="43815"/>
            </a:xfrm>
            <a:custGeom>
              <a:avLst/>
              <a:gdLst/>
              <a:ahLst/>
              <a:cxnLst/>
              <a:rect l="l" t="t" r="r" b="b"/>
              <a:pathLst>
                <a:path w="10159" h="43815">
                  <a:moveTo>
                    <a:pt x="9906" y="0"/>
                  </a:moveTo>
                  <a:lnTo>
                    <a:pt x="0" y="0"/>
                  </a:lnTo>
                  <a:lnTo>
                    <a:pt x="0" y="43421"/>
                  </a:lnTo>
                  <a:lnTo>
                    <a:pt x="9906" y="43421"/>
                  </a:lnTo>
                  <a:lnTo>
                    <a:pt x="9906" y="0"/>
                  </a:lnTo>
                  <a:close/>
                </a:path>
              </a:pathLst>
            </a:custGeom>
            <a:solidFill>
              <a:srgbClr val="000000"/>
            </a:solidFill>
          </p:spPr>
          <p:txBody>
            <a:bodyPr wrap="square" lIns="0" tIns="0" rIns="0" bIns="0" rtlCol="0"/>
            <a:lstStyle/>
            <a:p>
              <a:endParaRPr/>
            </a:p>
          </p:txBody>
        </p:sp>
        <p:sp>
          <p:nvSpPr>
            <p:cNvPr id="27" name="object 35">
              <a:extLst>
                <a:ext uri="{FF2B5EF4-FFF2-40B4-BE49-F238E27FC236}">
                  <a16:creationId xmlns="" xmlns:a16="http://schemas.microsoft.com/office/drawing/2014/main" id="{9128F2DF-1A39-4944-B461-14CD362AC8B1}"/>
                </a:ext>
              </a:extLst>
            </p:cNvPr>
            <p:cNvSpPr/>
            <p:nvPr/>
          </p:nvSpPr>
          <p:spPr>
            <a:xfrm>
              <a:off x="6187262" y="8264792"/>
              <a:ext cx="10160" cy="43815"/>
            </a:xfrm>
            <a:custGeom>
              <a:avLst/>
              <a:gdLst/>
              <a:ahLst/>
              <a:cxnLst/>
              <a:rect l="l" t="t" r="r" b="b"/>
              <a:pathLst>
                <a:path w="10159" h="43815">
                  <a:moveTo>
                    <a:pt x="9906" y="0"/>
                  </a:moveTo>
                  <a:lnTo>
                    <a:pt x="0" y="0"/>
                  </a:lnTo>
                  <a:lnTo>
                    <a:pt x="0" y="43421"/>
                  </a:lnTo>
                  <a:lnTo>
                    <a:pt x="9906" y="43421"/>
                  </a:lnTo>
                  <a:lnTo>
                    <a:pt x="9906" y="0"/>
                  </a:lnTo>
                  <a:close/>
                </a:path>
              </a:pathLst>
            </a:custGeom>
            <a:solidFill>
              <a:srgbClr val="000000"/>
            </a:solidFill>
          </p:spPr>
          <p:txBody>
            <a:bodyPr wrap="square" lIns="0" tIns="0" rIns="0" bIns="0" rtlCol="0"/>
            <a:lstStyle/>
            <a:p>
              <a:endParaRPr/>
            </a:p>
          </p:txBody>
        </p:sp>
      </p:grpSp>
      <p:sp>
        <p:nvSpPr>
          <p:cNvPr id="40" name="object 36">
            <a:extLst>
              <a:ext uri="{FF2B5EF4-FFF2-40B4-BE49-F238E27FC236}">
                <a16:creationId xmlns="" xmlns:a16="http://schemas.microsoft.com/office/drawing/2014/main" id="{04BCE1C2-EDAF-4C34-8AA3-AB17B7204B05}"/>
              </a:ext>
            </a:extLst>
          </p:cNvPr>
          <p:cNvSpPr txBox="1"/>
          <p:nvPr/>
        </p:nvSpPr>
        <p:spPr>
          <a:xfrm>
            <a:off x="11471350" y="8663682"/>
            <a:ext cx="4742620" cy="627736"/>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Figura</a:t>
            </a:r>
            <a:r>
              <a:rPr sz="2000" b="1" dirty="0">
                <a:latin typeface="Comic Sans MS"/>
                <a:cs typeface="Comic Sans MS"/>
              </a:rPr>
              <a:t> </a:t>
            </a:r>
            <a:r>
              <a:rPr sz="2000" b="1" spc="-5" dirty="0">
                <a:latin typeface="Comic Sans MS"/>
                <a:cs typeface="Comic Sans MS"/>
              </a:rPr>
              <a:t>6.</a:t>
            </a:r>
            <a:r>
              <a:rPr sz="2000" b="1" spc="5" dirty="0">
                <a:latin typeface="Comic Sans MS"/>
                <a:cs typeface="Comic Sans MS"/>
              </a:rPr>
              <a:t> </a:t>
            </a:r>
            <a:r>
              <a:rPr sz="2000" b="1" spc="-5" dirty="0">
                <a:latin typeface="Comic Sans MS"/>
                <a:cs typeface="Comic Sans MS"/>
              </a:rPr>
              <a:t>Lógica</a:t>
            </a:r>
            <a:r>
              <a:rPr sz="2000" b="1" spc="5"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falla</a:t>
            </a:r>
            <a:r>
              <a:rPr sz="2000" b="1" spc="5" dirty="0">
                <a:latin typeface="Comic Sans MS"/>
                <a:cs typeface="Comic Sans MS"/>
              </a:rPr>
              <a:t> </a:t>
            </a:r>
            <a:r>
              <a:rPr sz="2000" b="1" spc="-5" dirty="0">
                <a:latin typeface="Comic Sans MS"/>
                <a:cs typeface="Comic Sans MS"/>
              </a:rPr>
              <a:t>de</a:t>
            </a:r>
            <a:r>
              <a:rPr sz="2000" b="1" spc="5" dirty="0">
                <a:latin typeface="Comic Sans MS"/>
                <a:cs typeface="Comic Sans MS"/>
              </a:rPr>
              <a:t> </a:t>
            </a:r>
            <a:r>
              <a:rPr sz="2000" b="1" spc="-5" dirty="0">
                <a:latin typeface="Comic Sans MS"/>
                <a:cs typeface="Comic Sans MS"/>
              </a:rPr>
              <a:t>interruptor</a:t>
            </a:r>
            <a:r>
              <a:rPr sz="2000" b="1" spc="10" dirty="0">
                <a:latin typeface="Comic Sans MS"/>
                <a:cs typeface="Comic Sans MS"/>
              </a:rPr>
              <a:t> </a:t>
            </a:r>
            <a:r>
              <a:rPr sz="2000" b="1" spc="-5" dirty="0">
                <a:latin typeface="Comic Sans MS"/>
                <a:cs typeface="Comic Sans MS"/>
              </a:rPr>
              <a:t>modificada</a:t>
            </a:r>
            <a:endParaRPr sz="2000" b="1" dirty="0">
              <a:latin typeface="Comic Sans MS"/>
              <a:cs typeface="Comic Sans MS"/>
            </a:endParaRPr>
          </a:p>
        </p:txBody>
      </p:sp>
    </p:spTree>
    <p:extLst>
      <p:ext uri="{BB962C8B-B14F-4D97-AF65-F5344CB8AC3E}">
        <p14:creationId xmlns="" xmlns:p14="http://schemas.microsoft.com/office/powerpoint/2010/main" val="285978738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 name="object 39"/>
          <p:cNvSpPr txBox="1"/>
          <p:nvPr/>
        </p:nvSpPr>
        <p:spPr>
          <a:xfrm>
            <a:off x="406400" y="457200"/>
            <a:ext cx="17145000" cy="2549416"/>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CONCLUSIÓN</a:t>
            </a:r>
            <a:endParaRPr lang="en-US" sz="2400" b="1" spc="-5" dirty="0">
              <a:latin typeface="Comic Sans MS"/>
              <a:cs typeface="Comic Sans MS"/>
            </a:endParaRPr>
          </a:p>
          <a:p>
            <a:pPr marL="12700" algn="just">
              <a:spcBef>
                <a:spcPts val="100"/>
              </a:spcBef>
            </a:pPr>
            <a:endParaRPr sz="2400" dirty="0">
              <a:latin typeface="Comic Sans MS"/>
              <a:cs typeface="Comic Sans MS"/>
            </a:endParaRPr>
          </a:p>
          <a:p>
            <a:pPr marL="12700" marR="5715" algn="just">
              <a:spcBef>
                <a:spcPts val="600"/>
              </a:spcBef>
            </a:pPr>
            <a:r>
              <a:rPr sz="2400" spc="-5" dirty="0">
                <a:latin typeface="Comic Sans MS"/>
                <a:cs typeface="Comic Sans MS"/>
              </a:rPr>
              <a:t>Esta sección resume las prácticas de la </a:t>
            </a:r>
            <a:r>
              <a:rPr sz="2400" spc="-5" dirty="0" err="1">
                <a:latin typeface="Comic Sans MS"/>
                <a:cs typeface="Comic Sans MS"/>
              </a:rPr>
              <a:t>protección</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falla</a:t>
            </a:r>
            <a:r>
              <a:rPr sz="2400" spc="-5" dirty="0">
                <a:latin typeface="Comic Sans MS"/>
                <a:cs typeface="Comic Sans MS"/>
              </a:rPr>
              <a:t> de interruptor reportada con más detalle en las</a:t>
            </a:r>
            <a:r>
              <a:rPr lang="es-AR" sz="2400" spc="-5" dirty="0">
                <a:latin typeface="Comic Sans MS"/>
                <a:cs typeface="Comic Sans MS"/>
              </a:rPr>
              <a:t> </a:t>
            </a:r>
            <a:r>
              <a:rPr sz="2400" spc="-5" dirty="0" err="1">
                <a:latin typeface="Comic Sans MS"/>
                <a:cs typeface="Comic Sans MS"/>
              </a:rPr>
              <a:t>referencias</a:t>
            </a:r>
            <a:r>
              <a:rPr sz="2400" dirty="0">
                <a:latin typeface="Comic Sans MS"/>
                <a:cs typeface="Comic Sans MS"/>
              </a:rPr>
              <a:t> </a:t>
            </a:r>
            <a:r>
              <a:rPr sz="2400" spc="-5" dirty="0">
                <a:latin typeface="Comic Sans MS"/>
                <a:cs typeface="Comic Sans MS"/>
              </a:rPr>
              <a:t>1</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2</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mayores</a:t>
            </a:r>
            <a:r>
              <a:rPr sz="2400" spc="260" dirty="0">
                <a:latin typeface="Comic Sans MS"/>
                <a:cs typeface="Comic Sans MS"/>
              </a:rPr>
              <a:t> </a:t>
            </a:r>
            <a:r>
              <a:rPr sz="2400" spc="-5" dirty="0" err="1">
                <a:latin typeface="Comic Sans MS"/>
                <a:cs typeface="Comic Sans MS"/>
              </a:rPr>
              <a:t>explicaciones</a:t>
            </a:r>
            <a:r>
              <a:rPr sz="2400" spc="26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conceptos</a:t>
            </a:r>
            <a:r>
              <a:rPr sz="2400" spc="-5" dirty="0">
                <a:latin typeface="Comic Sans MS"/>
                <a:cs typeface="Comic Sans MS"/>
              </a:rPr>
              <a:t> básicos. Los esquemas de falla de </a:t>
            </a:r>
            <a:r>
              <a:rPr sz="2400" spc="-5" dirty="0" err="1">
                <a:latin typeface="Comic Sans MS"/>
                <a:cs typeface="Comic Sans MS"/>
              </a:rPr>
              <a:t>interruptor</a:t>
            </a:r>
            <a:r>
              <a:rPr lang="es-AR" sz="2400" spc="-5" dirty="0">
                <a:latin typeface="Comic Sans MS"/>
                <a:cs typeface="Comic Sans MS"/>
              </a:rPr>
              <a:t> </a:t>
            </a:r>
            <a:r>
              <a:rPr sz="2400" spc="-5" dirty="0">
                <a:latin typeface="Comic Sans MS"/>
                <a:cs typeface="Comic Sans MS"/>
              </a:rPr>
              <a:t>son generalmente conectados para energizar un </a:t>
            </a:r>
            <a:r>
              <a:rPr sz="2400" spc="-5" dirty="0" err="1">
                <a:latin typeface="Comic Sans MS"/>
                <a:cs typeface="Comic Sans MS"/>
              </a:rPr>
              <a:t>relé</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bloqueo</a:t>
            </a:r>
            <a:r>
              <a:rPr sz="2400" spc="-5" dirty="0">
                <a:latin typeface="Comic Sans MS"/>
                <a:cs typeface="Comic Sans MS"/>
              </a:rPr>
              <a:t> las cuales disparan los interruptores de </a:t>
            </a:r>
            <a:r>
              <a:rPr sz="2400" spc="-5" dirty="0" err="1">
                <a:latin typeface="Comic Sans MS"/>
                <a:cs typeface="Comic Sans MS"/>
              </a:rPr>
              <a:t>respaldo</a:t>
            </a:r>
            <a:r>
              <a:rPr lang="es-AR" sz="2400" spc="-5" dirty="0">
                <a:latin typeface="Comic Sans MS"/>
                <a:cs typeface="Comic Sans MS"/>
              </a:rPr>
              <a:t> </a:t>
            </a:r>
            <a:r>
              <a:rPr sz="2400" spc="-5" dirty="0" err="1">
                <a:latin typeface="Comic Sans MS"/>
                <a:cs typeface="Comic Sans MS"/>
              </a:rPr>
              <a:t>necesarios</a:t>
            </a:r>
            <a:r>
              <a:rPr sz="2400" spc="-5" dirty="0">
                <a:latin typeface="Comic Sans MS"/>
                <a:cs typeface="Comic Sans MS"/>
              </a:rPr>
              <a:t>, inicia el disparo transferido de </a:t>
            </a:r>
            <a:r>
              <a:rPr sz="2400" spc="-5" dirty="0" err="1">
                <a:latin typeface="Comic Sans MS"/>
                <a:cs typeface="Comic Sans MS"/>
              </a:rPr>
              <a:t>interruptores</a:t>
            </a:r>
            <a:r>
              <a:rPr lang="es-AR" sz="2400" spc="-5" dirty="0">
                <a:latin typeface="Comic Sans MS"/>
                <a:cs typeface="Comic Sans MS"/>
              </a:rPr>
              <a:t> </a:t>
            </a:r>
            <a:r>
              <a:rPr sz="2400" spc="-5" dirty="0" err="1">
                <a:latin typeface="Comic Sans MS"/>
                <a:cs typeface="Comic Sans MS"/>
              </a:rPr>
              <a:t>remotos</a:t>
            </a:r>
            <a:r>
              <a:rPr sz="2400" dirty="0">
                <a:latin typeface="Comic Sans MS"/>
                <a:cs typeface="Comic Sans MS"/>
              </a:rPr>
              <a:t> </a:t>
            </a:r>
            <a:r>
              <a:rPr sz="2400" spc="-5" dirty="0">
                <a:latin typeface="Comic Sans MS"/>
                <a:cs typeface="Comic Sans MS"/>
              </a:rPr>
              <a:t>necesarios</a:t>
            </a:r>
            <a:r>
              <a:rPr sz="2400" spc="5" dirty="0">
                <a:latin typeface="Comic Sans MS"/>
                <a:cs typeface="Comic Sans MS"/>
              </a:rPr>
              <a:t> </a:t>
            </a:r>
            <a:r>
              <a:rPr sz="2400" spc="-5" dirty="0">
                <a:latin typeface="Comic Sans MS"/>
                <a:cs typeface="Comic Sans MS"/>
              </a:rPr>
              <a:t>y</a:t>
            </a:r>
            <a:r>
              <a:rPr sz="2400" spc="5" dirty="0">
                <a:latin typeface="Comic Sans MS"/>
                <a:cs typeface="Comic Sans MS"/>
              </a:rPr>
              <a:t> </a:t>
            </a:r>
            <a:r>
              <a:rPr sz="2400" spc="-5" dirty="0">
                <a:latin typeface="Comic Sans MS"/>
                <a:cs typeface="Comic Sans MS"/>
              </a:rPr>
              <a:t>saca</a:t>
            </a:r>
            <a:r>
              <a:rPr sz="2400" spc="5" dirty="0">
                <a:latin typeface="Comic Sans MS"/>
                <a:cs typeface="Comic Sans MS"/>
              </a:rPr>
              <a:t> </a:t>
            </a:r>
            <a:r>
              <a:rPr sz="2400" spc="-5" dirty="0">
                <a:latin typeface="Comic Sans MS"/>
                <a:cs typeface="Comic Sans MS"/>
              </a:rPr>
              <a:t>al</a:t>
            </a:r>
            <a:r>
              <a:rPr sz="2400" spc="5" dirty="0">
                <a:latin typeface="Comic Sans MS"/>
                <a:cs typeface="Comic Sans MS"/>
              </a:rPr>
              <a:t> </a:t>
            </a:r>
            <a:r>
              <a:rPr sz="2400" spc="-5" dirty="0">
                <a:latin typeface="Comic Sans MS"/>
                <a:cs typeface="Comic Sans MS"/>
              </a:rPr>
              <a:t>generador</a:t>
            </a:r>
            <a:r>
              <a:rPr sz="2400" spc="5" dirty="0">
                <a:latin typeface="Comic Sans MS"/>
                <a:cs typeface="Comic Sans MS"/>
              </a:rPr>
              <a:t> </a:t>
            </a:r>
            <a:r>
              <a:rPr sz="2400" spc="-5" dirty="0">
                <a:latin typeface="Comic Sans MS"/>
                <a:cs typeface="Comic Sans MS"/>
              </a:rPr>
              <a:t>de</a:t>
            </a:r>
            <a:r>
              <a:rPr sz="2400" spc="5" dirty="0">
                <a:latin typeface="Comic Sans MS"/>
                <a:cs typeface="Comic Sans MS"/>
              </a:rPr>
              <a:t> </a:t>
            </a:r>
            <a:r>
              <a:rPr sz="2400" spc="-5" dirty="0">
                <a:latin typeface="Comic Sans MS"/>
                <a:cs typeface="Comic Sans MS"/>
              </a:rPr>
              <a:t>servicio.</a:t>
            </a:r>
            <a:endParaRPr sz="2400" dirty="0">
              <a:latin typeface="Comic Sans MS"/>
              <a:cs typeface="Comic Sans MS"/>
            </a:endParaRPr>
          </a:p>
          <a:p>
            <a:pPr>
              <a:spcBef>
                <a:spcPts val="20"/>
              </a:spcBef>
            </a:pPr>
            <a:endParaRPr sz="1500" dirty="0">
              <a:latin typeface="Comic Sans MS"/>
              <a:cs typeface="Comic Sans MS"/>
            </a:endParaRP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 name="object 39"/>
          <p:cNvSpPr txBox="1"/>
          <p:nvPr/>
        </p:nvSpPr>
        <p:spPr>
          <a:xfrm>
            <a:off x="292100" y="590272"/>
            <a:ext cx="17297400" cy="2448299"/>
          </a:xfrm>
          <a:prstGeom prst="rect">
            <a:avLst/>
          </a:prstGeom>
        </p:spPr>
        <p:txBody>
          <a:bodyPr vert="horz" wrap="square" lIns="0" tIns="12700" rIns="0" bIns="0" rtlCol="0">
            <a:spAutoFit/>
          </a:bodyPr>
          <a:lstStyle/>
          <a:p>
            <a:pPr marL="12700" algn="just"/>
            <a:r>
              <a:rPr sz="2400" b="1" spc="-5" dirty="0">
                <a:latin typeface="Comic Sans MS"/>
                <a:cs typeface="Comic Sans MS"/>
              </a:rPr>
              <a:t>REFERENCIAS</a:t>
            </a:r>
            <a:endParaRPr sz="2400" dirty="0">
              <a:latin typeface="Comic Sans MS"/>
              <a:cs typeface="Comic Sans MS"/>
            </a:endParaRPr>
          </a:p>
          <a:p>
            <a:pPr algn="just">
              <a:spcBef>
                <a:spcPts val="15"/>
              </a:spcBef>
            </a:pPr>
            <a:endParaRPr sz="2400" dirty="0">
              <a:latin typeface="Comic Sans MS"/>
              <a:cs typeface="Comic Sans MS"/>
            </a:endParaRPr>
          </a:p>
          <a:p>
            <a:pPr marL="193040" marR="5080" indent="-180975" algn="just">
              <a:lnSpc>
                <a:spcPct val="116100"/>
              </a:lnSpc>
            </a:pPr>
            <a:r>
              <a:rPr sz="2400" spc="-5" dirty="0">
                <a:latin typeface="Comic Sans MS"/>
                <a:cs typeface="Comic Sans MS"/>
              </a:rPr>
              <a:t>1.</a:t>
            </a:r>
            <a:r>
              <a:rPr sz="2400" dirty="0">
                <a:latin typeface="Comic Sans MS"/>
                <a:cs typeface="Comic Sans MS"/>
              </a:rPr>
              <a:t> </a:t>
            </a:r>
            <a:r>
              <a:rPr sz="2400" spc="-5" dirty="0">
                <a:latin typeface="Comic Sans MS"/>
                <a:cs typeface="Comic Sans MS"/>
              </a:rPr>
              <a:t>“Summary</a:t>
            </a:r>
            <a:r>
              <a:rPr sz="2400" dirty="0">
                <a:latin typeface="Comic Sans MS"/>
                <a:cs typeface="Comic Sans MS"/>
              </a:rPr>
              <a:t> </a:t>
            </a:r>
            <a:r>
              <a:rPr sz="2400" spc="-5" dirty="0">
                <a:latin typeface="Comic Sans MS"/>
                <a:cs typeface="Comic Sans MS"/>
              </a:rPr>
              <a:t>Update</a:t>
            </a:r>
            <a:r>
              <a:rPr sz="2400" dirty="0">
                <a:latin typeface="Comic Sans MS"/>
                <a:cs typeface="Comic Sans MS"/>
              </a:rPr>
              <a:t> </a:t>
            </a:r>
            <a:r>
              <a:rPr sz="2400" spc="-5" dirty="0">
                <a:latin typeface="Comic Sans MS"/>
                <a:cs typeface="Comic Sans MS"/>
              </a:rPr>
              <a:t>of</a:t>
            </a:r>
            <a:r>
              <a:rPr sz="2400" dirty="0">
                <a:latin typeface="Comic Sans MS"/>
                <a:cs typeface="Comic Sans MS"/>
              </a:rPr>
              <a:t> </a:t>
            </a:r>
            <a:r>
              <a:rPr sz="2400" spc="-5" dirty="0">
                <a:latin typeface="Comic Sans MS"/>
                <a:cs typeface="Comic Sans MS"/>
              </a:rPr>
              <a:t>Practices</a:t>
            </a:r>
            <a:r>
              <a:rPr sz="2400" dirty="0">
                <a:latin typeface="Comic Sans MS"/>
                <a:cs typeface="Comic Sans MS"/>
              </a:rPr>
              <a:t> </a:t>
            </a:r>
            <a:r>
              <a:rPr sz="2400" spc="-5" dirty="0">
                <a:latin typeface="Comic Sans MS"/>
                <a:cs typeface="Comic Sans MS"/>
              </a:rPr>
              <a:t>on</a:t>
            </a:r>
            <a:r>
              <a:rPr sz="2400" dirty="0">
                <a:latin typeface="Comic Sans MS"/>
                <a:cs typeface="Comic Sans MS"/>
              </a:rPr>
              <a:t> </a:t>
            </a:r>
            <a:r>
              <a:rPr sz="2400" spc="-5" dirty="0">
                <a:latin typeface="Comic Sans MS"/>
                <a:cs typeface="Comic Sans MS"/>
              </a:rPr>
              <a:t>Breaker</a:t>
            </a:r>
            <a:r>
              <a:rPr sz="2400" dirty="0">
                <a:latin typeface="Comic Sans MS"/>
                <a:cs typeface="Comic Sans MS"/>
              </a:rPr>
              <a:t> </a:t>
            </a:r>
            <a:r>
              <a:rPr sz="2400" spc="-5" dirty="0">
                <a:latin typeface="Comic Sans MS"/>
                <a:cs typeface="Comic Sans MS"/>
              </a:rPr>
              <a:t>Failure</a:t>
            </a:r>
            <a:r>
              <a:rPr lang="es-AR" sz="2400" spc="-5" dirty="0">
                <a:latin typeface="Comic Sans MS"/>
                <a:cs typeface="Comic Sans MS"/>
              </a:rPr>
              <a:t> </a:t>
            </a:r>
            <a:r>
              <a:rPr sz="2400" spc="-5" dirty="0">
                <a:latin typeface="Comic Sans MS"/>
                <a:cs typeface="Comic Sans MS"/>
              </a:rPr>
              <a:t>Protection”, IEEE Transactions on Power Apparatus</a:t>
            </a:r>
            <a:r>
              <a:rPr lang="es-AR" sz="2400" spc="-5" dirty="0">
                <a:latin typeface="Comic Sans MS"/>
                <a:cs typeface="Comic Sans MS"/>
              </a:rPr>
              <a:t> </a:t>
            </a:r>
            <a:r>
              <a:rPr sz="2400" spc="-5" dirty="0">
                <a:latin typeface="Comic Sans MS"/>
                <a:cs typeface="Comic Sans MS"/>
              </a:rPr>
              <a:t>and</a:t>
            </a:r>
            <a:r>
              <a:rPr sz="2400" dirty="0">
                <a:latin typeface="Comic Sans MS"/>
                <a:cs typeface="Comic Sans MS"/>
              </a:rPr>
              <a:t> </a:t>
            </a:r>
            <a:r>
              <a:rPr sz="2400" spc="-5" dirty="0">
                <a:latin typeface="Comic Sans MS"/>
                <a:cs typeface="Comic Sans MS"/>
              </a:rPr>
              <a:t>Systems,</a:t>
            </a:r>
            <a:r>
              <a:rPr sz="2400" dirty="0">
                <a:latin typeface="Comic Sans MS"/>
                <a:cs typeface="Comic Sans MS"/>
              </a:rPr>
              <a:t> </a:t>
            </a:r>
            <a:r>
              <a:rPr sz="2400" spc="-5" dirty="0">
                <a:latin typeface="Comic Sans MS"/>
                <a:cs typeface="Comic Sans MS"/>
              </a:rPr>
              <a:t>Vol</a:t>
            </a:r>
            <a:r>
              <a:rPr sz="2400" dirty="0">
                <a:latin typeface="Comic Sans MS"/>
                <a:cs typeface="Comic Sans MS"/>
              </a:rPr>
              <a:t> </a:t>
            </a:r>
            <a:r>
              <a:rPr sz="2400" spc="-5" dirty="0">
                <a:latin typeface="Comic Sans MS"/>
                <a:cs typeface="Comic Sans MS"/>
              </a:rPr>
              <a:t>PAS-101,</a:t>
            </a:r>
            <a:r>
              <a:rPr sz="2400" spc="5" dirty="0">
                <a:latin typeface="Comic Sans MS"/>
                <a:cs typeface="Comic Sans MS"/>
              </a:rPr>
              <a:t> </a:t>
            </a:r>
            <a:r>
              <a:rPr sz="2400" spc="-5" dirty="0">
                <a:latin typeface="Comic Sans MS"/>
                <a:cs typeface="Comic Sans MS"/>
              </a:rPr>
              <a:t>No.</a:t>
            </a:r>
            <a:r>
              <a:rPr sz="2400" dirty="0">
                <a:latin typeface="Comic Sans MS"/>
                <a:cs typeface="Comic Sans MS"/>
              </a:rPr>
              <a:t> </a:t>
            </a:r>
            <a:r>
              <a:rPr sz="2400" spc="-5" dirty="0">
                <a:latin typeface="Comic Sans MS"/>
                <a:cs typeface="Comic Sans MS"/>
              </a:rPr>
              <a:t>3</a:t>
            </a:r>
            <a:r>
              <a:rPr sz="2400" dirty="0">
                <a:latin typeface="Comic Sans MS"/>
                <a:cs typeface="Comic Sans MS"/>
              </a:rPr>
              <a:t> </a:t>
            </a:r>
            <a:r>
              <a:rPr sz="2400" spc="-5" dirty="0">
                <a:latin typeface="Comic Sans MS"/>
                <a:cs typeface="Comic Sans MS"/>
              </a:rPr>
              <a:t>March</a:t>
            </a:r>
            <a:r>
              <a:rPr sz="2400" spc="5" dirty="0">
                <a:latin typeface="Comic Sans MS"/>
                <a:cs typeface="Comic Sans MS"/>
              </a:rPr>
              <a:t> </a:t>
            </a:r>
            <a:r>
              <a:rPr sz="2400" spc="-5" dirty="0">
                <a:latin typeface="Comic Sans MS"/>
                <a:cs typeface="Comic Sans MS"/>
              </a:rPr>
              <a:t>1982.</a:t>
            </a:r>
            <a:endParaRPr lang="en-US" sz="2400" spc="-5" dirty="0">
              <a:latin typeface="Comic Sans MS"/>
              <a:cs typeface="Comic Sans MS"/>
            </a:endParaRPr>
          </a:p>
          <a:p>
            <a:pPr marL="193040" marR="5080" indent="-180975" algn="just">
              <a:lnSpc>
                <a:spcPct val="116100"/>
              </a:lnSpc>
            </a:pPr>
            <a:r>
              <a:rPr lang="en-US" sz="2400" spc="-5" dirty="0">
                <a:latin typeface="Comic Sans MS"/>
                <a:cs typeface="Comic Sans MS"/>
              </a:rPr>
              <a:t>2.</a:t>
            </a:r>
            <a:r>
              <a:rPr lang="en-US" sz="2400" spc="120" dirty="0">
                <a:latin typeface="Comic Sans MS"/>
                <a:cs typeface="Comic Sans MS"/>
              </a:rPr>
              <a:t> </a:t>
            </a:r>
            <a:r>
              <a:rPr lang="en-US" sz="2400" spc="-5" dirty="0">
                <a:latin typeface="Comic Sans MS"/>
                <a:cs typeface="Comic Sans MS"/>
              </a:rPr>
              <a:t>ANSI/IEEE</a:t>
            </a:r>
            <a:r>
              <a:rPr lang="en-US" sz="2400" spc="125" dirty="0">
                <a:latin typeface="Comic Sans MS"/>
                <a:cs typeface="Comic Sans MS"/>
              </a:rPr>
              <a:t> </a:t>
            </a:r>
            <a:r>
              <a:rPr lang="en-US" sz="2400" spc="-5" dirty="0">
                <a:latin typeface="Comic Sans MS"/>
                <a:cs typeface="Comic Sans MS"/>
              </a:rPr>
              <a:t>C37.102-1987,</a:t>
            </a:r>
            <a:r>
              <a:rPr lang="en-US" sz="2400" spc="125" dirty="0">
                <a:latin typeface="Comic Sans MS"/>
                <a:cs typeface="Comic Sans MS"/>
              </a:rPr>
              <a:t> </a:t>
            </a:r>
            <a:r>
              <a:rPr lang="en-US" sz="2400" spc="-5" dirty="0">
                <a:latin typeface="Comic Sans MS"/>
                <a:cs typeface="Comic Sans MS"/>
              </a:rPr>
              <a:t>“Guide</a:t>
            </a:r>
            <a:r>
              <a:rPr lang="en-US" sz="2400" spc="125" dirty="0">
                <a:latin typeface="Comic Sans MS"/>
                <a:cs typeface="Comic Sans MS"/>
              </a:rPr>
              <a:t> </a:t>
            </a:r>
            <a:r>
              <a:rPr lang="en-US" sz="2400" spc="-5" dirty="0">
                <a:latin typeface="Comic Sans MS"/>
                <a:cs typeface="Comic Sans MS"/>
              </a:rPr>
              <a:t>for</a:t>
            </a:r>
            <a:r>
              <a:rPr lang="en-US" sz="2400" spc="114" dirty="0">
                <a:latin typeface="Comic Sans MS"/>
                <a:cs typeface="Comic Sans MS"/>
              </a:rPr>
              <a:t> </a:t>
            </a:r>
            <a:r>
              <a:rPr lang="en-US" sz="2400" spc="-5" dirty="0">
                <a:latin typeface="Comic Sans MS"/>
                <a:cs typeface="Comic Sans MS"/>
              </a:rPr>
              <a:t>AC</a:t>
            </a:r>
            <a:r>
              <a:rPr lang="en-US" sz="2400" spc="114" dirty="0">
                <a:latin typeface="Comic Sans MS"/>
                <a:cs typeface="Comic Sans MS"/>
              </a:rPr>
              <a:t> </a:t>
            </a:r>
            <a:r>
              <a:rPr lang="en-US" sz="2400" spc="-5" dirty="0">
                <a:latin typeface="Comic Sans MS"/>
                <a:cs typeface="Comic Sans MS"/>
              </a:rPr>
              <a:t>Generator Protection”.</a:t>
            </a:r>
            <a:endParaRPr lang="en-US" sz="2400" dirty="0">
              <a:latin typeface="Comic Sans MS"/>
              <a:cs typeface="Comic Sans MS"/>
            </a:endParaRPr>
          </a:p>
          <a:p>
            <a:pPr marL="193040" marR="5080" indent="-180975" algn="just">
              <a:lnSpc>
                <a:spcPct val="116100"/>
              </a:lnSpc>
            </a:pPr>
            <a:endParaRPr sz="2400" dirty="0">
              <a:latin typeface="Comic Sans MS"/>
              <a:cs typeface="Comic Sans MS"/>
            </a:endParaRPr>
          </a:p>
        </p:txBody>
      </p:sp>
    </p:spTree>
    <p:extLst>
      <p:ext uri="{BB962C8B-B14F-4D97-AF65-F5344CB8AC3E}">
        <p14:creationId xmlns="" xmlns:p14="http://schemas.microsoft.com/office/powerpoint/2010/main" val="83904691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82600" y="1981200"/>
            <a:ext cx="17145000" cy="3144451"/>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RESUMEN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Esta sección proporcionará una visión de los objetivos básicos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prácticas</a:t>
            </a:r>
            <a:r>
              <a:rPr lang="es-MX" sz="2400" dirty="0">
                <a:latin typeface="Comic Sans MS"/>
                <a:cs typeface="Comic Sans MS"/>
              </a:rPr>
              <a:t> </a:t>
            </a:r>
            <a:r>
              <a:rPr lang="es-MX" sz="2400" spc="-5" dirty="0">
                <a:latin typeface="Comic Sans MS"/>
                <a:cs typeface="Comic Sans MS"/>
              </a:rPr>
              <a:t>recomendadas</a:t>
            </a:r>
            <a:r>
              <a:rPr lang="es-MX" sz="2400" dirty="0">
                <a:latin typeface="Comic Sans MS"/>
                <a:cs typeface="Comic Sans MS"/>
              </a:rPr>
              <a:t> </a:t>
            </a:r>
            <a:r>
              <a:rPr lang="es-MX" sz="2400" spc="-5" dirty="0">
                <a:latin typeface="Comic Sans MS"/>
                <a:cs typeface="Comic Sans MS"/>
              </a:rPr>
              <a:t>en</a:t>
            </a:r>
            <a:r>
              <a:rPr lang="es-MX" sz="2400" spc="254"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industria para el disparo de la unidad generadora, una vez que una anormalidad</a:t>
            </a:r>
            <a:r>
              <a:rPr lang="es-MX" sz="2400" dirty="0">
                <a:latin typeface="Comic Sans MS"/>
                <a:cs typeface="Comic Sans MS"/>
              </a:rPr>
              <a:t> </a:t>
            </a:r>
            <a:r>
              <a:rPr lang="es-MX" sz="2400" spc="-5" dirty="0">
                <a:latin typeface="Comic Sans MS"/>
                <a:cs typeface="Comic Sans MS"/>
              </a:rPr>
              <a:t>o</a:t>
            </a:r>
            <a:r>
              <a:rPr lang="es-MX" sz="2400" dirty="0">
                <a:latin typeface="Comic Sans MS"/>
                <a:cs typeface="Comic Sans MS"/>
              </a:rPr>
              <a:t> </a:t>
            </a:r>
            <a:r>
              <a:rPr lang="es-MX" sz="2400" spc="-5" dirty="0">
                <a:latin typeface="Comic Sans MS"/>
                <a:cs typeface="Comic Sans MS"/>
              </a:rPr>
              <a:t>corto</a:t>
            </a:r>
            <a:r>
              <a:rPr lang="es-MX" sz="2400" dirty="0">
                <a:latin typeface="Comic Sans MS"/>
                <a:cs typeface="Comic Sans MS"/>
              </a:rPr>
              <a:t> </a:t>
            </a:r>
            <a:r>
              <a:rPr lang="es-MX" sz="2400" spc="-5" dirty="0">
                <a:latin typeface="Comic Sans MS"/>
                <a:cs typeface="Comic Sans MS"/>
              </a:rPr>
              <a:t>circuito</a:t>
            </a:r>
            <a:r>
              <a:rPr lang="es-MX" sz="2400" dirty="0">
                <a:latin typeface="Comic Sans MS"/>
                <a:cs typeface="Comic Sans MS"/>
              </a:rPr>
              <a:t> </a:t>
            </a:r>
            <a:r>
              <a:rPr lang="es-MX" sz="2400" spc="-5" dirty="0">
                <a:latin typeface="Comic Sans MS"/>
                <a:cs typeface="Comic Sans MS"/>
              </a:rPr>
              <a:t>ha</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detectado, requiriendo</a:t>
            </a:r>
            <a:r>
              <a:rPr lang="es-MX" sz="2400" dirty="0">
                <a:latin typeface="Comic Sans MS"/>
                <a:cs typeface="Comic Sans MS"/>
              </a:rPr>
              <a:t> </a:t>
            </a:r>
            <a:r>
              <a:rPr lang="es-MX" sz="2400" spc="-5" dirty="0">
                <a:latin typeface="Comic Sans MS"/>
                <a:cs typeface="Comic Sans MS"/>
              </a:rPr>
              <a:t>sacar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servicio.</a:t>
            </a:r>
            <a:r>
              <a:rPr lang="es-MX" sz="2400" spc="260"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tarea asociada con la aplicación de los esquemas de disparo adecuados sobre las unidades generadoras, no debe ser menospreciada.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amplios conocimientos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equipo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unidad</a:t>
            </a:r>
            <a:r>
              <a:rPr lang="es-MX" sz="2400" dirty="0">
                <a:latin typeface="Comic Sans MS"/>
                <a:cs typeface="Comic Sans MS"/>
              </a:rPr>
              <a:t> </a:t>
            </a:r>
            <a:r>
              <a:rPr lang="es-MX" sz="2400" spc="-5" dirty="0">
                <a:latin typeface="Comic Sans MS"/>
                <a:cs typeface="Comic Sans MS"/>
              </a:rPr>
              <a:t>generadora, así como de su comportamiento en condiciones normales y anormales.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selección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método</a:t>
            </a:r>
            <a:r>
              <a:rPr lang="es-MX" sz="2400" dirty="0">
                <a:latin typeface="Comic Sans MS"/>
                <a:cs typeface="Comic Sans MS"/>
              </a:rPr>
              <a:t> </a:t>
            </a:r>
            <a:r>
              <a:rPr lang="es-MX" sz="2400" spc="-5" dirty="0">
                <a:latin typeface="Comic Sans MS"/>
                <a:cs typeface="Comic Sans MS"/>
              </a:rPr>
              <a:t>adecuado</a:t>
            </a:r>
            <a:r>
              <a:rPr lang="es-MX" sz="2400" dirty="0">
                <a:latin typeface="Comic Sans MS"/>
                <a:cs typeface="Comic Sans MS"/>
              </a:rPr>
              <a:t> </a:t>
            </a:r>
            <a:r>
              <a:rPr lang="es-MX" sz="2400" spc="-5" dirty="0">
                <a:latin typeface="Comic Sans MS"/>
                <a:cs typeface="Comic Sans MS"/>
              </a:rPr>
              <a:t>de aislamiento</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minimizará</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daño</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 preparará</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t>
            </a:r>
            <a:r>
              <a:rPr lang="es-MX" sz="2400" spc="5" dirty="0">
                <a:latin typeface="Comic Sans MS"/>
                <a:cs typeface="Comic Sans MS"/>
              </a:rPr>
              <a:t> </a:t>
            </a:r>
            <a:r>
              <a:rPr lang="es-MX" sz="2400" spc="-5" dirty="0">
                <a:latin typeface="Comic Sans MS"/>
                <a:cs typeface="Comic Sans MS"/>
              </a:rPr>
              <a:t>rápido</a:t>
            </a:r>
            <a:r>
              <a:rPr lang="es-MX" sz="2400" dirty="0">
                <a:latin typeface="Comic Sans MS"/>
                <a:cs typeface="Comic Sans MS"/>
              </a:rPr>
              <a:t> </a:t>
            </a:r>
            <a:r>
              <a:rPr lang="es-MX" sz="2400" spc="-5" dirty="0">
                <a:latin typeface="Comic Sans MS"/>
                <a:cs typeface="Comic Sans MS"/>
              </a:rPr>
              <a:t>regreso</a:t>
            </a:r>
            <a:r>
              <a:rPr lang="es-MX" sz="2400"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servicio.</a:t>
            </a:r>
            <a:endParaRPr lang="es-MX" sz="2400" dirty="0">
              <a:latin typeface="Comic Sans MS"/>
              <a:cs typeface="Comic Sans MS"/>
            </a:endParaRPr>
          </a:p>
          <a:p>
            <a:pPr marL="12700">
              <a:spcBef>
                <a:spcPts val="100"/>
              </a:spcBef>
            </a:pPr>
            <a:endParaRPr sz="900" dirty="0">
              <a:latin typeface="Comic Sans MS"/>
              <a:cs typeface="Comic Sans MS"/>
            </a:endParaRPr>
          </a:p>
        </p:txBody>
      </p:sp>
      <p:sp>
        <p:nvSpPr>
          <p:cNvPr id="20" name="object 41">
            <a:extLst>
              <a:ext uri="{FF2B5EF4-FFF2-40B4-BE49-F238E27FC236}">
                <a16:creationId xmlns="" xmlns:a16="http://schemas.microsoft.com/office/drawing/2014/main" id="{7EA575A5-8C87-4D84-AE8C-2A200DD05861}"/>
              </a:ext>
            </a:extLst>
          </p:cNvPr>
          <p:cNvSpPr txBox="1"/>
          <p:nvPr/>
        </p:nvSpPr>
        <p:spPr>
          <a:xfrm>
            <a:off x="3911600" y="387179"/>
            <a:ext cx="10058400" cy="1177245"/>
          </a:xfrm>
          <a:prstGeom prst="rect">
            <a:avLst/>
          </a:prstGeom>
        </p:spPr>
        <p:txBody>
          <a:bodyPr vert="horz" wrap="square" lIns="0" tIns="12700" rIns="0" bIns="0" rtlCol="0">
            <a:spAutoFit/>
          </a:bodyPr>
          <a:lstStyle/>
          <a:p>
            <a:pPr marL="12700" algn="ctr">
              <a:spcBef>
                <a:spcPts val="100"/>
              </a:spcBef>
            </a:pPr>
            <a:r>
              <a:rPr sz="3200" b="1" spc="-5" dirty="0">
                <a:latin typeface="Comic Sans MS"/>
                <a:cs typeface="Comic Sans MS"/>
              </a:rPr>
              <a:t>SECCIÓN</a:t>
            </a:r>
            <a:r>
              <a:rPr sz="3200" b="1" spc="-55" dirty="0">
                <a:latin typeface="Comic Sans MS"/>
                <a:cs typeface="Comic Sans MS"/>
              </a:rPr>
              <a:t> </a:t>
            </a:r>
            <a:r>
              <a:rPr sz="3200" b="1" spc="-5" dirty="0">
                <a:latin typeface="Comic Sans MS"/>
                <a:cs typeface="Comic Sans MS"/>
              </a:rPr>
              <a:t>14</a:t>
            </a:r>
            <a:endParaRPr lang="en-US" sz="3200" b="1" spc="-5" dirty="0">
              <a:latin typeface="Comic Sans MS"/>
              <a:cs typeface="Comic Sans MS"/>
            </a:endParaRPr>
          </a:p>
          <a:p>
            <a:pPr marL="12700" algn="ctr">
              <a:spcBef>
                <a:spcPts val="100"/>
              </a:spcBef>
            </a:pPr>
            <a:r>
              <a:rPr lang="es-AR" sz="3200" b="1" spc="-5" dirty="0">
                <a:latin typeface="Comic Sans MS"/>
                <a:cs typeface="Comic Sans MS"/>
              </a:rPr>
              <a:t>DISPARO DEL GENERADOR</a:t>
            </a:r>
            <a:endParaRPr lang="es-AR" sz="3200" b="1" dirty="0">
              <a:latin typeface="Comic Sans MS"/>
              <a:cs typeface="Comic Sans MS"/>
            </a:endParaRPr>
          </a:p>
          <a:p>
            <a:pPr marL="12700">
              <a:spcBef>
                <a:spcPts val="100"/>
              </a:spcBef>
            </a:pPr>
            <a:endParaRPr sz="1000" dirty="0">
              <a:latin typeface="Comic Sans MS"/>
              <a:cs typeface="Comic Sans MS"/>
            </a:endParaRP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406400" y="457200"/>
            <a:ext cx="17145000" cy="6709529"/>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INTRODUCCIÓN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 unidad generadora representa una gran inversión para el propietario. La unidad generadora está compuesta por la turbina, el generador, el transformador, el sistema de excitación</a:t>
            </a:r>
            <a:r>
              <a:rPr lang="es-MX" sz="2400" spc="190" dirty="0">
                <a:latin typeface="Comic Sans MS"/>
                <a:cs typeface="Comic Sans MS"/>
              </a:rPr>
              <a:t> </a:t>
            </a:r>
            <a:r>
              <a:rPr lang="es-MX" sz="2400" spc="-5" dirty="0">
                <a:latin typeface="Comic Sans MS"/>
                <a:cs typeface="Comic Sans MS"/>
              </a:rPr>
              <a:t>y</a:t>
            </a:r>
            <a:r>
              <a:rPr lang="es-MX" sz="2400" spc="195" dirty="0">
                <a:latin typeface="Comic Sans MS"/>
                <a:cs typeface="Comic Sans MS"/>
              </a:rPr>
              <a:t> </a:t>
            </a:r>
            <a:r>
              <a:rPr lang="es-MX" sz="2400" spc="-5" dirty="0">
                <a:latin typeface="Comic Sans MS"/>
                <a:cs typeface="Comic Sans MS"/>
              </a:rPr>
              <a:t>los</a:t>
            </a:r>
            <a:r>
              <a:rPr lang="es-MX" sz="2400" spc="190" dirty="0">
                <a:latin typeface="Comic Sans MS"/>
                <a:cs typeface="Comic Sans MS"/>
              </a:rPr>
              <a:t> </a:t>
            </a:r>
            <a:r>
              <a:rPr lang="es-MX" sz="2400" spc="-5" dirty="0">
                <a:latin typeface="Comic Sans MS"/>
                <a:cs typeface="Comic Sans MS"/>
              </a:rPr>
              <a:t>interruptores.</a:t>
            </a:r>
            <a:r>
              <a:rPr lang="es-MX" sz="2400" spc="190" dirty="0">
                <a:latin typeface="Comic Sans MS"/>
                <a:cs typeface="Comic Sans MS"/>
              </a:rPr>
              <a:t> </a:t>
            </a:r>
            <a:r>
              <a:rPr lang="es-MX" sz="2400" spc="-5" dirty="0">
                <a:latin typeface="Comic Sans MS"/>
                <a:cs typeface="Comic Sans MS"/>
              </a:rPr>
              <a:t>Los</a:t>
            </a:r>
            <a:r>
              <a:rPr lang="es-MX" sz="2400" spc="190" dirty="0">
                <a:latin typeface="Comic Sans MS"/>
                <a:cs typeface="Comic Sans MS"/>
              </a:rPr>
              <a:t> </a:t>
            </a:r>
            <a:r>
              <a:rPr lang="es-MX" sz="2400" spc="-5" dirty="0">
                <a:latin typeface="Comic Sans MS"/>
                <a:cs typeface="Comic Sans MS"/>
              </a:rPr>
              <a:t>objetivos</a:t>
            </a:r>
            <a:r>
              <a:rPr lang="es-MX" sz="2400" spc="190" dirty="0">
                <a:latin typeface="Comic Sans MS"/>
                <a:cs typeface="Comic Sans MS"/>
              </a:rPr>
              <a:t> </a:t>
            </a:r>
            <a:r>
              <a:rPr lang="es-MX" sz="2400" spc="-5" dirty="0">
                <a:latin typeface="Comic Sans MS"/>
                <a:cs typeface="Comic Sans MS"/>
              </a:rPr>
              <a:t>generales de diseño de los sistemas de protección y sus esquemas de disparo</a:t>
            </a:r>
            <a:r>
              <a:rPr lang="es-MX" sz="2400" dirty="0">
                <a:latin typeface="Comic Sans MS"/>
                <a:cs typeface="Comic Sans MS"/>
              </a:rPr>
              <a:t> </a:t>
            </a:r>
            <a:r>
              <a:rPr lang="es-MX" sz="2400" spc="-5" dirty="0">
                <a:latin typeface="Comic Sans MS"/>
                <a:cs typeface="Comic Sans MS"/>
              </a:rPr>
              <a:t>asociados</a:t>
            </a:r>
            <a:r>
              <a:rPr lang="es-MX" sz="2400" dirty="0">
                <a:latin typeface="Comic Sans MS"/>
                <a:cs typeface="Comic Sans MS"/>
              </a:rPr>
              <a:t> </a:t>
            </a:r>
            <a:r>
              <a:rPr lang="es-MX" sz="2400" spc="-5" dirty="0">
                <a:latin typeface="Comic Sans MS"/>
                <a:cs typeface="Comic Sans MS"/>
              </a:rPr>
              <a:t>son:</a:t>
            </a:r>
            <a:endParaRPr lang="es-MX" sz="2400" dirty="0">
              <a:latin typeface="Comic Sans MS"/>
              <a:cs typeface="Comic Sans MS"/>
            </a:endParaRPr>
          </a:p>
          <a:p>
            <a:pPr marL="12700" algn="just">
              <a:spcBef>
                <a:spcPts val="100"/>
              </a:spcBef>
            </a:pPr>
            <a:endParaRPr lang="en-US" sz="2400" dirty="0">
              <a:latin typeface="Comic Sans MS"/>
              <a:cs typeface="Comic Sans MS"/>
            </a:endParaRPr>
          </a:p>
          <a:p>
            <a:pPr marL="469900" indent="-457200" algn="just">
              <a:spcBef>
                <a:spcPts val="100"/>
              </a:spcBef>
              <a:buFont typeface="+mj-lt"/>
              <a:buAutoNum type="arabicPeriod"/>
            </a:pPr>
            <a:r>
              <a:rPr lang="es-MX" sz="2400" spc="-5" dirty="0">
                <a:latin typeface="Comic Sans MS"/>
                <a:cs typeface="Comic Sans MS"/>
              </a:rPr>
              <a:t>Remover la sección dañada del sistema de potencia, para</a:t>
            </a:r>
            <a:r>
              <a:rPr lang="es-MX" sz="2400" spc="240" dirty="0">
                <a:latin typeface="Comic Sans MS"/>
                <a:cs typeface="Comic Sans MS"/>
              </a:rPr>
              <a:t> </a:t>
            </a:r>
            <a:r>
              <a:rPr lang="es-MX" sz="2400" spc="-5" dirty="0">
                <a:latin typeface="Comic Sans MS"/>
                <a:cs typeface="Comic Sans MS"/>
              </a:rPr>
              <a:t>prevenir</a:t>
            </a:r>
            <a:r>
              <a:rPr lang="es-MX" sz="2400" spc="245" dirty="0">
                <a:latin typeface="Comic Sans MS"/>
                <a:cs typeface="Comic Sans MS"/>
              </a:rPr>
              <a:t> </a:t>
            </a:r>
            <a:r>
              <a:rPr lang="es-MX" sz="2400" spc="-5" dirty="0">
                <a:latin typeface="Comic Sans MS"/>
                <a:cs typeface="Comic Sans MS"/>
              </a:rPr>
              <a:t>o</a:t>
            </a:r>
            <a:r>
              <a:rPr lang="es-MX" sz="2400" spc="240" dirty="0">
                <a:latin typeface="Comic Sans MS"/>
                <a:cs typeface="Comic Sans MS"/>
              </a:rPr>
              <a:t> </a:t>
            </a:r>
            <a:r>
              <a:rPr lang="es-MX" sz="2400" spc="-5" dirty="0">
                <a:latin typeface="Comic Sans MS"/>
                <a:cs typeface="Comic Sans MS"/>
              </a:rPr>
              <a:t>minimizar</a:t>
            </a:r>
            <a:r>
              <a:rPr lang="es-MX" sz="2400" spc="245" dirty="0">
                <a:latin typeface="Comic Sans MS"/>
                <a:cs typeface="Comic Sans MS"/>
              </a:rPr>
              <a:t> </a:t>
            </a:r>
            <a:r>
              <a:rPr lang="es-MX" sz="2400" spc="-5" dirty="0">
                <a:latin typeface="Comic Sans MS"/>
                <a:cs typeface="Comic Sans MS"/>
              </a:rPr>
              <a:t>el</a:t>
            </a:r>
            <a:r>
              <a:rPr lang="es-MX" sz="2400" spc="240" dirty="0">
                <a:latin typeface="Comic Sans MS"/>
                <a:cs typeface="Comic Sans MS"/>
              </a:rPr>
              <a:t> </a:t>
            </a:r>
            <a:r>
              <a:rPr lang="es-MX" sz="2400" spc="-5" dirty="0">
                <a:latin typeface="Comic Sans MS"/>
                <a:cs typeface="Comic Sans MS"/>
              </a:rPr>
              <a:t>efecto</a:t>
            </a:r>
            <a:r>
              <a:rPr lang="es-MX" sz="2400" spc="245" dirty="0">
                <a:latin typeface="Comic Sans MS"/>
                <a:cs typeface="Comic Sans MS"/>
              </a:rPr>
              <a:t> </a:t>
            </a:r>
            <a:r>
              <a:rPr lang="es-MX" sz="2400" spc="-5" dirty="0">
                <a:latin typeface="Comic Sans MS"/>
                <a:cs typeface="Comic Sans MS"/>
              </a:rPr>
              <a:t>de</a:t>
            </a:r>
            <a:r>
              <a:rPr lang="es-MX" sz="2400" spc="240" dirty="0">
                <a:latin typeface="Comic Sans MS"/>
                <a:cs typeface="Comic Sans MS"/>
              </a:rPr>
              <a:t> </a:t>
            </a:r>
            <a:r>
              <a:rPr lang="es-MX" sz="2400" spc="-5" dirty="0">
                <a:latin typeface="Comic Sans MS"/>
                <a:cs typeface="Comic Sans MS"/>
              </a:rPr>
              <a:t>disturbio sobre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partes</a:t>
            </a:r>
            <a:r>
              <a:rPr lang="es-MX" sz="2400" dirty="0">
                <a:latin typeface="Comic Sans MS"/>
                <a:cs typeface="Comic Sans MS"/>
              </a:rPr>
              <a:t> </a:t>
            </a:r>
            <a:r>
              <a:rPr lang="es-MX" sz="2400" spc="-5" dirty="0">
                <a:latin typeface="Comic Sans MS"/>
                <a:cs typeface="Comic Sans MS"/>
              </a:rPr>
              <a:t>no</a:t>
            </a:r>
            <a:r>
              <a:rPr lang="es-MX" sz="2400" spc="5" dirty="0">
                <a:latin typeface="Comic Sans MS"/>
                <a:cs typeface="Comic Sans MS"/>
              </a:rPr>
              <a:t> </a:t>
            </a:r>
            <a:r>
              <a:rPr lang="es-MX" sz="2400" spc="-5" dirty="0">
                <a:latin typeface="Comic Sans MS"/>
                <a:cs typeface="Comic Sans MS"/>
              </a:rPr>
              <a:t>falladas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endParaRPr lang="es-MX" sz="2400" dirty="0">
              <a:latin typeface="Comic Sans MS"/>
              <a:cs typeface="Comic Sans MS"/>
            </a:endParaRPr>
          </a:p>
          <a:p>
            <a:pPr marL="469900" indent="-457200" algn="just">
              <a:spcBef>
                <a:spcPts val="100"/>
              </a:spcBef>
              <a:buFont typeface="+mj-lt"/>
              <a:buAutoNum type="arabicPeriod"/>
            </a:pPr>
            <a:r>
              <a:rPr lang="es-MX" sz="2400" spc="-5" dirty="0">
                <a:latin typeface="Comic Sans MS"/>
                <a:cs typeface="Comic Sans MS"/>
              </a:rPr>
              <a:t>Minimizar</a:t>
            </a:r>
            <a:r>
              <a:rPr lang="es-MX" sz="2400" spc="5" dirty="0">
                <a:latin typeface="Comic Sans MS"/>
                <a:cs typeface="Comic Sans MS"/>
              </a:rPr>
              <a:t> </a:t>
            </a:r>
            <a:r>
              <a:rPr lang="es-MX" sz="2400" spc="-5" dirty="0">
                <a:latin typeface="Comic Sans MS"/>
                <a:cs typeface="Comic Sans MS"/>
              </a:rPr>
              <a:t>o</a:t>
            </a:r>
            <a:r>
              <a:rPr lang="es-MX" sz="2400" spc="5" dirty="0">
                <a:latin typeface="Comic Sans MS"/>
                <a:cs typeface="Comic Sans MS"/>
              </a:rPr>
              <a:t> </a:t>
            </a:r>
            <a:r>
              <a:rPr lang="es-MX" sz="2400" spc="-5" dirty="0">
                <a:latin typeface="Comic Sans MS"/>
                <a:cs typeface="Comic Sans MS"/>
              </a:rPr>
              <a:t>prevenir</a:t>
            </a:r>
            <a:r>
              <a:rPr lang="es-MX" sz="2400" spc="5" dirty="0">
                <a:latin typeface="Comic Sans MS"/>
                <a:cs typeface="Comic Sans MS"/>
              </a:rPr>
              <a:t> </a:t>
            </a:r>
            <a:r>
              <a:rPr lang="es-MX" sz="2400" spc="-5" dirty="0">
                <a:latin typeface="Comic Sans MS"/>
                <a:cs typeface="Comic Sans MS"/>
              </a:rPr>
              <a:t>el</a:t>
            </a:r>
            <a:r>
              <a:rPr lang="es-MX" sz="2400" spc="5" dirty="0">
                <a:latin typeface="Comic Sans MS"/>
                <a:cs typeface="Comic Sans MS"/>
              </a:rPr>
              <a:t> </a:t>
            </a:r>
            <a:r>
              <a:rPr lang="es-MX" sz="2400" spc="-5" dirty="0">
                <a:latin typeface="Comic Sans MS"/>
                <a:cs typeface="Comic Sans MS"/>
              </a:rPr>
              <a:t>daño</a:t>
            </a:r>
            <a:r>
              <a:rPr lang="es-MX" sz="2400" spc="5" dirty="0">
                <a:latin typeface="Comic Sans MS"/>
                <a:cs typeface="Comic Sans MS"/>
              </a:rPr>
              <a:t> </a:t>
            </a:r>
            <a:r>
              <a:rPr lang="es-MX" sz="2400" spc="-5" dirty="0">
                <a:latin typeface="Comic Sans MS"/>
                <a:cs typeface="Comic Sans MS"/>
              </a:rPr>
              <a:t>al</a:t>
            </a:r>
            <a:r>
              <a:rPr lang="es-MX" sz="2400" spc="5" dirty="0">
                <a:latin typeface="Comic Sans MS"/>
                <a:cs typeface="Comic Sans MS"/>
              </a:rPr>
              <a:t> </a:t>
            </a:r>
            <a:r>
              <a:rPr lang="es-MX" sz="2400" spc="-5" dirty="0">
                <a:latin typeface="Comic Sans MS"/>
                <a:cs typeface="Comic Sans MS"/>
              </a:rPr>
              <a:t>equipo.</a:t>
            </a:r>
            <a:endParaRPr lang="es-MX" sz="2400" dirty="0">
              <a:latin typeface="Comic Sans MS"/>
              <a:cs typeface="Comic Sans MS"/>
            </a:endParaRPr>
          </a:p>
          <a:p>
            <a:pPr marL="469900" indent="-457200" algn="just">
              <a:spcBef>
                <a:spcPts val="100"/>
              </a:spcBef>
              <a:buFont typeface="+mj-lt"/>
              <a:buAutoNum type="arabicPeriod"/>
            </a:pPr>
            <a:r>
              <a:rPr lang="es-MX" sz="2400" spc="-5" dirty="0">
                <a:latin typeface="Comic Sans MS"/>
                <a:cs typeface="Comic Sans MS"/>
              </a:rPr>
              <a:t>Asegurar al máximo posible que ninguna contingencia sencilla deshabilite totalmente la protección sobre cualquier sistema.</a:t>
            </a:r>
            <a:endParaRPr lang="es-MX" sz="2400" dirty="0">
              <a:latin typeface="Comic Sans MS"/>
              <a:cs typeface="Comic Sans MS"/>
            </a:endParaRPr>
          </a:p>
          <a:p>
            <a:pPr marL="469900" indent="-457200" algn="just">
              <a:spcBef>
                <a:spcPts val="100"/>
              </a:spcBef>
              <a:buFont typeface="+mj-lt"/>
              <a:buAutoNum type="arabicPeriod"/>
            </a:pPr>
            <a:r>
              <a:rPr lang="es-MX" sz="2400" spc="-5" dirty="0">
                <a:latin typeface="Comic Sans MS"/>
                <a:cs typeface="Comic Sans MS"/>
              </a:rPr>
              <a:t>Proporcionar</a:t>
            </a:r>
            <a:r>
              <a:rPr lang="es-MX" sz="2400" spc="75" dirty="0">
                <a:latin typeface="Comic Sans MS"/>
                <a:cs typeface="Comic Sans MS"/>
              </a:rPr>
              <a:t> </a:t>
            </a:r>
            <a:r>
              <a:rPr lang="es-MX" sz="2400" spc="-5" dirty="0">
                <a:latin typeface="Comic Sans MS"/>
                <a:cs typeface="Comic Sans MS"/>
              </a:rPr>
              <a:t>los</a:t>
            </a:r>
            <a:r>
              <a:rPr lang="es-MX" sz="2400" spc="75" dirty="0">
                <a:latin typeface="Comic Sans MS"/>
                <a:cs typeface="Comic Sans MS"/>
              </a:rPr>
              <a:t> </a:t>
            </a:r>
            <a:r>
              <a:rPr lang="es-MX" sz="2400" spc="-5" dirty="0">
                <a:latin typeface="Comic Sans MS"/>
                <a:cs typeface="Comic Sans MS"/>
              </a:rPr>
              <a:t>medios</a:t>
            </a:r>
            <a:r>
              <a:rPr lang="es-MX" sz="2400" spc="165" dirty="0">
                <a:latin typeface="Comic Sans MS"/>
                <a:cs typeface="Comic Sans MS"/>
              </a:rPr>
              <a:t> </a:t>
            </a:r>
            <a:r>
              <a:rPr lang="es-MX" sz="2400" spc="-5" dirty="0">
                <a:latin typeface="Comic Sans MS"/>
                <a:cs typeface="Comic Sans MS"/>
              </a:rPr>
              <a:t>que</a:t>
            </a:r>
            <a:r>
              <a:rPr lang="es-MX" sz="2400" spc="70" dirty="0">
                <a:latin typeface="Comic Sans MS"/>
                <a:cs typeface="Comic Sans MS"/>
              </a:rPr>
              <a:t> </a:t>
            </a:r>
            <a:r>
              <a:rPr lang="es-MX" sz="2400" spc="-5" dirty="0">
                <a:latin typeface="Comic Sans MS"/>
                <a:cs typeface="Comic Sans MS"/>
              </a:rPr>
              <a:t>permitan</a:t>
            </a:r>
            <a:r>
              <a:rPr lang="es-MX" sz="2400" spc="75" dirty="0">
                <a:latin typeface="Comic Sans MS"/>
                <a:cs typeface="Comic Sans MS"/>
              </a:rPr>
              <a:t> </a:t>
            </a:r>
            <a:r>
              <a:rPr lang="es-MX" sz="2400" spc="-5" dirty="0">
                <a:latin typeface="Comic Sans MS"/>
                <a:cs typeface="Comic Sans MS"/>
              </a:rPr>
              <a:t>que</a:t>
            </a:r>
            <a:r>
              <a:rPr lang="es-MX" sz="2400" spc="75" dirty="0">
                <a:latin typeface="Comic Sans MS"/>
                <a:cs typeface="Comic Sans MS"/>
              </a:rPr>
              <a:t> </a:t>
            </a:r>
            <a:r>
              <a:rPr lang="es-MX" sz="2400" spc="-5" dirty="0">
                <a:latin typeface="Comic Sans MS"/>
                <a:cs typeface="Comic Sans MS"/>
              </a:rPr>
              <a:t>el</a:t>
            </a:r>
            <a:r>
              <a:rPr lang="es-MX" sz="2400" spc="70" dirty="0">
                <a:latin typeface="Comic Sans MS"/>
                <a:cs typeface="Comic Sans MS"/>
              </a:rPr>
              <a:t> </a:t>
            </a:r>
            <a:r>
              <a:rPr lang="es-MX" sz="2400" spc="-5" dirty="0">
                <a:latin typeface="Comic Sans MS"/>
                <a:cs typeface="Comic Sans MS"/>
              </a:rPr>
              <a:t>equipo afectado,</a:t>
            </a:r>
            <a:r>
              <a:rPr lang="es-MX" sz="2400" dirty="0">
                <a:latin typeface="Comic Sans MS"/>
                <a:cs typeface="Comic Sans MS"/>
              </a:rPr>
              <a:t> </a:t>
            </a:r>
            <a:r>
              <a:rPr lang="es-MX" sz="2400" spc="-5" dirty="0">
                <a:latin typeface="Comic Sans MS"/>
                <a:cs typeface="Comic Sans MS"/>
              </a:rPr>
              <a:t>retorne</a:t>
            </a:r>
            <a:r>
              <a:rPr lang="es-MX" sz="2400" dirty="0">
                <a:latin typeface="Comic Sans MS"/>
                <a:cs typeface="Comic Sans MS"/>
              </a:rPr>
              <a:t> </a:t>
            </a:r>
            <a:r>
              <a:rPr lang="es-MX" sz="2400" spc="-5" dirty="0">
                <a:latin typeface="Comic Sans MS"/>
                <a:cs typeface="Comic Sans MS"/>
              </a:rPr>
              <a:t>rápidamente</a:t>
            </a:r>
            <a:r>
              <a:rPr lang="es-MX" sz="2400" spc="5"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servicio.</a:t>
            </a:r>
            <a:endParaRPr lang="es-MX" sz="2400" dirty="0">
              <a:latin typeface="Comic Sans MS"/>
              <a:cs typeface="Comic Sans MS"/>
            </a:endParaRPr>
          </a:p>
          <a:p>
            <a:pPr marL="12700" algn="just">
              <a:spcBef>
                <a:spcPts val="100"/>
              </a:spcBef>
            </a:pPr>
            <a:endParaRPr lang="en-US" sz="2400" dirty="0">
              <a:latin typeface="Comic Sans MS"/>
              <a:cs typeface="Comic Sans MS"/>
            </a:endParaRPr>
          </a:p>
          <a:p>
            <a:pPr marL="12700" algn="just">
              <a:spcBef>
                <a:spcPts val="100"/>
              </a:spcBef>
            </a:pPr>
            <a:r>
              <a:rPr lang="es-MX" sz="2400" spc="-5" dirty="0">
                <a:latin typeface="Comic Sans MS"/>
                <a:cs typeface="Comic Sans MS"/>
              </a:rPr>
              <a:t>Más específicamente, los objetivos de los esquemas de disparo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generadora</a:t>
            </a:r>
            <a:r>
              <a:rPr lang="es-MX" sz="2400" dirty="0">
                <a:latin typeface="Comic Sans MS"/>
                <a:cs typeface="Comic Sans MS"/>
              </a:rPr>
              <a:t> </a:t>
            </a:r>
            <a:r>
              <a:rPr lang="es-MX" sz="2400" spc="-5" dirty="0">
                <a:latin typeface="Comic Sans MS"/>
                <a:cs typeface="Comic Sans MS"/>
              </a:rPr>
              <a:t>son asegurar que los efectos de las fallas y disturbios sean restringidos</a:t>
            </a:r>
            <a:r>
              <a:rPr lang="es-MX" sz="2400" spc="5" dirty="0">
                <a:latin typeface="Comic Sans MS"/>
                <a:cs typeface="Comic Sans MS"/>
              </a:rPr>
              <a:t> </a:t>
            </a:r>
            <a:r>
              <a:rPr lang="es-MX" sz="2400" spc="-5" dirty="0">
                <a:latin typeface="Comic Sans MS"/>
                <a:cs typeface="Comic Sans MS"/>
              </a:rPr>
              <a:t>a</a:t>
            </a:r>
            <a:r>
              <a:rPr lang="es-MX" sz="2400" spc="5" dirty="0">
                <a:latin typeface="Comic Sans MS"/>
                <a:cs typeface="Comic Sans MS"/>
              </a:rPr>
              <a:t> </a:t>
            </a:r>
            <a:r>
              <a:rPr lang="es-MX" sz="2400" spc="-5" dirty="0">
                <a:latin typeface="Comic Sans MS"/>
                <a:cs typeface="Comic Sans MS"/>
              </a:rPr>
              <a:t>su</a:t>
            </a:r>
            <a:r>
              <a:rPr lang="es-MX" sz="2400" spc="5" dirty="0">
                <a:latin typeface="Comic Sans MS"/>
                <a:cs typeface="Comic Sans MS"/>
              </a:rPr>
              <a:t> </a:t>
            </a:r>
            <a:r>
              <a:rPr lang="es-MX" sz="2400" spc="-5" dirty="0">
                <a:latin typeface="Comic Sans MS"/>
                <a:cs typeface="Comic Sans MS"/>
              </a:rPr>
              <a:t>localidad.</a:t>
            </a:r>
            <a:r>
              <a:rPr lang="es-MX" sz="2400" spc="5" dirty="0">
                <a:latin typeface="Comic Sans MS"/>
                <a:cs typeface="Comic Sans MS"/>
              </a:rPr>
              <a:t> </a:t>
            </a:r>
            <a:r>
              <a:rPr lang="es-MX" sz="2400" spc="-5" dirty="0">
                <a:latin typeface="Comic Sans MS"/>
                <a:cs typeface="Comic Sans MS"/>
              </a:rPr>
              <a:t>Los</a:t>
            </a:r>
            <a:r>
              <a:rPr lang="es-MX" sz="2400" spc="5" dirty="0">
                <a:latin typeface="Comic Sans MS"/>
                <a:cs typeface="Comic Sans MS"/>
              </a:rPr>
              <a:t> </a:t>
            </a:r>
            <a:r>
              <a:rPr lang="es-MX" sz="2400" spc="-5" dirty="0">
                <a:latin typeface="Comic Sans MS"/>
                <a:cs typeface="Comic Sans MS"/>
              </a:rPr>
              <a:t>esquemas</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disparo deben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capaces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cumplir</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requerimientos cuando se tenga una contingencia de primer orden, tales como la falla de un solo relé de protección a operar o la 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interruptor</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disparar.</a:t>
            </a:r>
            <a:endParaRPr lang="es-MX" sz="2400" dirty="0">
              <a:latin typeface="Comic Sans MS"/>
              <a:cs typeface="Comic Sans MS"/>
            </a:endParaRPr>
          </a:p>
          <a:p>
            <a:pPr marL="12700">
              <a:spcBef>
                <a:spcPts val="100"/>
              </a:spcBef>
            </a:pPr>
            <a:endParaRPr lang="es-MX" sz="900" dirty="0">
              <a:latin typeface="Comic Sans MS"/>
              <a:cs typeface="Comic Sans MS"/>
            </a:endParaRPr>
          </a:p>
          <a:p>
            <a:pPr marL="12700">
              <a:spcBef>
                <a:spcPts val="100"/>
              </a:spcBef>
            </a:pPr>
            <a:endParaRPr sz="900" dirty="0">
              <a:latin typeface="Comic Sans MS"/>
              <a:cs typeface="Comic Sans MS"/>
            </a:endParaRPr>
          </a:p>
        </p:txBody>
      </p:sp>
      <p:sp>
        <p:nvSpPr>
          <p:cNvPr id="8" name="object 8"/>
          <p:cNvSpPr txBox="1"/>
          <p:nvPr/>
        </p:nvSpPr>
        <p:spPr>
          <a:xfrm>
            <a:off x="6032091" y="6645303"/>
            <a:ext cx="2216150" cy="151323"/>
          </a:xfrm>
          <a:prstGeom prst="rect">
            <a:avLst/>
          </a:prstGeom>
        </p:spPr>
        <p:txBody>
          <a:bodyPr vert="horz" wrap="square" lIns="0" tIns="12700" rIns="0" bIns="0" rtlCol="0">
            <a:spAutoFit/>
          </a:bodyPr>
          <a:lstStyle/>
          <a:p>
            <a:pPr marL="12700">
              <a:spcBef>
                <a:spcPts val="100"/>
              </a:spcBef>
            </a:pPr>
            <a:endParaRPr sz="900" dirty="0">
              <a:latin typeface="Comic Sans MS"/>
              <a:cs typeface="Comic Sans MS"/>
            </a:endParaRPr>
          </a:p>
        </p:txBody>
      </p:sp>
      <p:sp>
        <p:nvSpPr>
          <p:cNvPr id="9" name="object 9"/>
          <p:cNvSpPr txBox="1"/>
          <p:nvPr/>
        </p:nvSpPr>
        <p:spPr>
          <a:xfrm>
            <a:off x="6032092" y="6934822"/>
            <a:ext cx="2963545" cy="162352"/>
          </a:xfrm>
          <a:prstGeom prst="rect">
            <a:avLst/>
          </a:prstGeom>
        </p:spPr>
        <p:txBody>
          <a:bodyPr vert="horz" wrap="square" lIns="0" tIns="12700" rIns="0" bIns="0" rtlCol="0">
            <a:spAutoFit/>
          </a:bodyPr>
          <a:lstStyle/>
          <a:p>
            <a:pPr marL="193040" marR="5080" indent="-180975" algn="just">
              <a:lnSpc>
                <a:spcPct val="116100"/>
              </a:lnSpc>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315367365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txBox="1"/>
          <p:nvPr/>
        </p:nvSpPr>
        <p:spPr>
          <a:xfrm>
            <a:off x="406400" y="533400"/>
            <a:ext cx="17068800" cy="5068054"/>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ESQUEMAS</a:t>
            </a:r>
            <a:r>
              <a:rPr sz="2400" b="1" spc="-20" dirty="0">
                <a:latin typeface="Comic Sans MS"/>
                <a:cs typeface="Comic Sans MS"/>
              </a:rPr>
              <a:t> </a:t>
            </a:r>
            <a:r>
              <a:rPr sz="2400" b="1" spc="-5" dirty="0">
                <a:latin typeface="Comic Sans MS"/>
                <a:cs typeface="Comic Sans MS"/>
              </a:rPr>
              <a:t>DE</a:t>
            </a:r>
            <a:r>
              <a:rPr sz="2400" b="1" spc="-15" dirty="0">
                <a:latin typeface="Comic Sans MS"/>
                <a:cs typeface="Comic Sans MS"/>
              </a:rPr>
              <a:t> </a:t>
            </a:r>
            <a:r>
              <a:rPr sz="2400" b="1" spc="-5" dirty="0">
                <a:latin typeface="Comic Sans MS"/>
                <a:cs typeface="Comic Sans MS"/>
              </a:rPr>
              <a:t>DISPARO</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marR="5080" algn="just">
              <a:spcBef>
                <a:spcPts val="100"/>
              </a:spcBef>
            </a:pPr>
            <a:r>
              <a:rPr lang="es-MX" sz="2400" spc="-5" dirty="0">
                <a:latin typeface="Comic Sans MS"/>
                <a:cs typeface="Comic Sans MS"/>
              </a:rPr>
              <a:t>Generalmente,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discretos</a:t>
            </a:r>
            <a:r>
              <a:rPr lang="es-MX" sz="2400" dirty="0">
                <a:latin typeface="Comic Sans MS"/>
                <a:cs typeface="Comic Sans MS"/>
              </a:rPr>
              <a:t> </a:t>
            </a:r>
            <a:r>
              <a:rPr lang="es-MX" sz="2400" spc="-5" dirty="0">
                <a:latin typeface="Comic Sans MS"/>
                <a:cs typeface="Comic Sans MS"/>
              </a:rPr>
              <a:t>del generador,</a:t>
            </a:r>
            <a:r>
              <a:rPr lang="es-MX" sz="2400" spc="180" dirty="0">
                <a:latin typeface="Comic Sans MS"/>
                <a:cs typeface="Comic Sans MS"/>
              </a:rPr>
              <a:t> </a:t>
            </a:r>
            <a:r>
              <a:rPr lang="es-MX" sz="2400" spc="-5" dirty="0">
                <a:latin typeface="Comic Sans MS"/>
                <a:cs typeface="Comic Sans MS"/>
              </a:rPr>
              <a:t>se</a:t>
            </a:r>
            <a:r>
              <a:rPr lang="es-MX" sz="2400" spc="180" dirty="0">
                <a:latin typeface="Comic Sans MS"/>
                <a:cs typeface="Comic Sans MS"/>
              </a:rPr>
              <a:t> </a:t>
            </a:r>
            <a:r>
              <a:rPr lang="es-MX" sz="2400" spc="-5" dirty="0">
                <a:latin typeface="Comic Sans MS"/>
                <a:cs typeface="Comic Sans MS"/>
              </a:rPr>
              <a:t>agrupan</a:t>
            </a:r>
            <a:r>
              <a:rPr lang="es-MX" sz="2400" spc="185" dirty="0">
                <a:latin typeface="Comic Sans MS"/>
                <a:cs typeface="Comic Sans MS"/>
              </a:rPr>
              <a:t> </a:t>
            </a:r>
            <a:r>
              <a:rPr lang="es-MX" sz="2400" spc="-5" dirty="0">
                <a:latin typeface="Comic Sans MS"/>
                <a:cs typeface="Comic Sans MS"/>
              </a:rPr>
              <a:t>para</a:t>
            </a:r>
            <a:r>
              <a:rPr lang="es-MX" sz="2400" spc="180" dirty="0">
                <a:latin typeface="Comic Sans MS"/>
                <a:cs typeface="Comic Sans MS"/>
              </a:rPr>
              <a:t> </a:t>
            </a:r>
            <a:r>
              <a:rPr lang="es-MX" sz="2400" spc="-5" dirty="0">
                <a:latin typeface="Comic Sans MS"/>
                <a:cs typeface="Comic Sans MS"/>
              </a:rPr>
              <a:t>activar</a:t>
            </a:r>
            <a:r>
              <a:rPr lang="es-MX" sz="2400" spc="180" dirty="0">
                <a:latin typeface="Comic Sans MS"/>
                <a:cs typeface="Comic Sans MS"/>
              </a:rPr>
              <a:t> </a:t>
            </a:r>
            <a:r>
              <a:rPr lang="es-MX" sz="2400" spc="-5" dirty="0">
                <a:latin typeface="Comic Sans MS"/>
                <a:cs typeface="Comic Sans MS"/>
              </a:rPr>
              <a:t>los</a:t>
            </a:r>
            <a:r>
              <a:rPr lang="es-MX" sz="2400" spc="185" dirty="0">
                <a:latin typeface="Comic Sans MS"/>
                <a:cs typeface="Comic Sans MS"/>
              </a:rPr>
              <a:t> </a:t>
            </a:r>
            <a:r>
              <a:rPr lang="es-MX" sz="2400" spc="-5" dirty="0">
                <a:latin typeface="Comic Sans MS"/>
                <a:cs typeface="Comic Sans MS"/>
              </a:rPr>
              <a:t>relés</a:t>
            </a:r>
            <a:r>
              <a:rPr lang="es-MX" sz="2400" spc="180" dirty="0">
                <a:latin typeface="Comic Sans MS"/>
                <a:cs typeface="Comic Sans MS"/>
              </a:rPr>
              <a:t> </a:t>
            </a:r>
            <a:r>
              <a:rPr lang="es-MX" sz="2400" spc="-5" dirty="0">
                <a:latin typeface="Comic Sans MS"/>
                <a:cs typeface="Comic Sans MS"/>
              </a:rPr>
              <a:t>auxiliares de disparo de tal forma que los relés con los mismos modos de disparo/paro del generador sean establecidos. Donde sea posible, el arreglo de los relés auxiliares de disparo debe proporcionar redundancia en las funciones de disparo y en los circuitos de disparo, de tal forma que los relés de respaldo operen sobre un relé auxiliar de disparo distinto al de la protección primaria. La tarea asociada con la aplicación de esquemas de disparo sobre las</a:t>
            </a:r>
            <a:r>
              <a:rPr lang="es-MX" sz="2400" dirty="0">
                <a:latin typeface="Comic Sans MS"/>
                <a:cs typeface="Comic Sans MS"/>
              </a:rPr>
              <a:t> </a:t>
            </a:r>
            <a:r>
              <a:rPr lang="es-MX" sz="2400" spc="-5" dirty="0">
                <a:latin typeface="Comic Sans MS"/>
                <a:cs typeface="Comic Sans MS"/>
              </a:rPr>
              <a:t>unidades</a:t>
            </a:r>
            <a:r>
              <a:rPr lang="es-MX" sz="2400" dirty="0">
                <a:latin typeface="Comic Sans MS"/>
                <a:cs typeface="Comic Sans MS"/>
              </a:rPr>
              <a:t> </a:t>
            </a:r>
            <a:r>
              <a:rPr lang="es-MX" sz="2400" spc="-5" dirty="0">
                <a:latin typeface="Comic Sans MS"/>
                <a:cs typeface="Comic Sans MS"/>
              </a:rPr>
              <a:t>generadoras</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menospreciada. Este</a:t>
            </a:r>
            <a:r>
              <a:rPr lang="es-MX" sz="2400" dirty="0">
                <a:latin typeface="Comic Sans MS"/>
                <a:cs typeface="Comic Sans MS"/>
              </a:rPr>
              <a:t> </a:t>
            </a:r>
            <a:r>
              <a:rPr lang="es-MX" sz="2400" spc="-5" dirty="0">
                <a:latin typeface="Comic Sans MS"/>
                <a:cs typeface="Comic Sans MS"/>
              </a:rPr>
              <a:t>esfuerzo</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amplios</a:t>
            </a:r>
            <a:r>
              <a:rPr lang="es-MX" sz="2400" dirty="0">
                <a:latin typeface="Comic Sans MS"/>
                <a:cs typeface="Comic Sans MS"/>
              </a:rPr>
              <a:t> </a:t>
            </a:r>
            <a:r>
              <a:rPr lang="es-MX" sz="2400" spc="-5" dirty="0">
                <a:latin typeface="Comic Sans MS"/>
                <a:cs typeface="Comic Sans MS"/>
              </a:rPr>
              <a:t>conocimientos</a:t>
            </a:r>
            <a:r>
              <a:rPr lang="es-MX" sz="2400" dirty="0">
                <a:latin typeface="Comic Sans MS"/>
                <a:cs typeface="Comic Sans MS"/>
              </a:rPr>
              <a:t> </a:t>
            </a:r>
            <a:r>
              <a:rPr lang="es-MX" sz="2400" spc="-5" dirty="0">
                <a:latin typeface="Comic Sans MS"/>
                <a:cs typeface="Comic Sans MS"/>
              </a:rPr>
              <a:t>del equipo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unidad</a:t>
            </a:r>
            <a:r>
              <a:rPr lang="es-MX" sz="2400" dirty="0">
                <a:latin typeface="Comic Sans MS"/>
                <a:cs typeface="Comic Sans MS"/>
              </a:rPr>
              <a:t> </a:t>
            </a:r>
            <a:r>
              <a:rPr lang="es-MX" sz="2400" spc="-5" dirty="0">
                <a:latin typeface="Comic Sans MS"/>
                <a:cs typeface="Comic Sans MS"/>
              </a:rPr>
              <a:t>generadora,</a:t>
            </a:r>
            <a:r>
              <a:rPr lang="es-MX" sz="2400" dirty="0">
                <a:latin typeface="Comic Sans MS"/>
                <a:cs typeface="Comic Sans MS"/>
              </a:rPr>
              <a:t> </a:t>
            </a:r>
            <a:r>
              <a:rPr lang="es-MX" sz="2400" spc="-5" dirty="0">
                <a:latin typeface="Comic Sans MS"/>
                <a:cs typeface="Comic Sans MS"/>
              </a:rPr>
              <a:t>así</a:t>
            </a:r>
            <a:r>
              <a:rPr lang="es-MX" sz="2400" dirty="0">
                <a:latin typeface="Comic Sans MS"/>
                <a:cs typeface="Comic Sans MS"/>
              </a:rPr>
              <a:t> </a:t>
            </a:r>
            <a:r>
              <a:rPr lang="es-MX" sz="2400" spc="-5" dirty="0">
                <a:latin typeface="Comic Sans MS"/>
                <a:cs typeface="Comic Sans MS"/>
              </a:rPr>
              <a:t>como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su comportamiento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normales</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anormales. Habría que ser un ciego si la única consideración dada es desconectar</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spc="254" dirty="0">
                <a:latin typeface="Comic Sans MS"/>
                <a:cs typeface="Comic Sans MS"/>
              </a:rPr>
              <a:t> </a:t>
            </a:r>
            <a:r>
              <a:rPr lang="es-MX" sz="2400" spc="-5" dirty="0">
                <a:latin typeface="Comic Sans MS"/>
                <a:cs typeface="Comic Sans MS"/>
              </a:rPr>
              <a:t>eléctrico</a:t>
            </a:r>
            <a:r>
              <a:rPr lang="es-MX" sz="2400" spc="260" dirty="0">
                <a:latin typeface="Comic Sans MS"/>
                <a:cs typeface="Comic Sans MS"/>
              </a:rPr>
              <a:t> </a:t>
            </a:r>
            <a:r>
              <a:rPr lang="es-MX" sz="2400" spc="-5" dirty="0">
                <a:latin typeface="Comic Sans MS"/>
                <a:cs typeface="Comic Sans MS"/>
              </a:rPr>
              <a:t>sin tomar en consideración la manera precisa en la cual la unidad</a:t>
            </a:r>
            <a:r>
              <a:rPr lang="es-MX" sz="2400" dirty="0">
                <a:latin typeface="Comic Sans MS"/>
                <a:cs typeface="Comic Sans MS"/>
              </a:rPr>
              <a:t> </a:t>
            </a:r>
            <a:r>
              <a:rPr lang="es-MX" sz="2400" spc="-5" dirty="0">
                <a:latin typeface="Comic Sans MS"/>
                <a:cs typeface="Comic Sans MS"/>
              </a:rPr>
              <a:t>generadora</a:t>
            </a:r>
            <a:r>
              <a:rPr lang="es-MX" sz="2400" dirty="0">
                <a:latin typeface="Comic Sans MS"/>
                <a:cs typeface="Comic Sans MS"/>
              </a:rPr>
              <a:t> </a:t>
            </a:r>
            <a:r>
              <a:rPr lang="es-MX" sz="2400" spc="-5" dirty="0">
                <a:latin typeface="Comic Sans MS"/>
                <a:cs typeface="Comic Sans MS"/>
              </a:rPr>
              <a:t>puede</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aislada</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a:t>
            </a:r>
            <a:r>
              <a:rPr lang="es-MX" sz="2400" dirty="0">
                <a:latin typeface="Comic Sans MS"/>
                <a:cs typeface="Comic Sans MS"/>
              </a:rPr>
              <a:t> </a:t>
            </a:r>
            <a:r>
              <a:rPr lang="es-MX" sz="2400" spc="-5" dirty="0">
                <a:latin typeface="Comic Sans MS"/>
                <a:cs typeface="Comic Sans MS"/>
              </a:rPr>
              <a:t>de potencia</a:t>
            </a:r>
            <a:r>
              <a:rPr lang="es-MX" sz="2400" dirty="0">
                <a:latin typeface="Comic Sans MS"/>
                <a:cs typeface="Comic Sans MS"/>
              </a:rPr>
              <a:t> </a:t>
            </a:r>
            <a:r>
              <a:rPr lang="es-MX" sz="2400" spc="-5" dirty="0">
                <a:latin typeface="Comic Sans MS"/>
                <a:cs typeface="Comic Sans MS"/>
              </a:rPr>
              <a:t>por</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distintas</a:t>
            </a:r>
            <a:r>
              <a:rPr lang="es-MX" sz="2400" dirty="0">
                <a:latin typeface="Comic Sans MS"/>
                <a:cs typeface="Comic Sans MS"/>
              </a:rPr>
              <a:t> </a:t>
            </a:r>
            <a:r>
              <a:rPr lang="es-MX" sz="2400" spc="-5" dirty="0">
                <a:latin typeface="Comic Sans MS"/>
                <a:cs typeface="Comic Sans MS"/>
              </a:rPr>
              <a:t>funciones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relés</a:t>
            </a:r>
            <a:r>
              <a:rPr lang="es-MX" sz="2400" dirty="0">
                <a:latin typeface="Comic Sans MS"/>
                <a:cs typeface="Comic Sans MS"/>
              </a:rPr>
              <a:t> </a:t>
            </a:r>
            <a:r>
              <a:rPr lang="es-MX" sz="2400" spc="-5" dirty="0">
                <a:latin typeface="Comic Sans MS"/>
                <a:cs typeface="Comic Sans MS"/>
              </a:rPr>
              <a:t>de protección.</a:t>
            </a:r>
          </a:p>
          <a:p>
            <a:pPr marL="12700" marR="5080" algn="just">
              <a:spcBef>
                <a:spcPts val="100"/>
              </a:spcBef>
            </a:pP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continuación</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describen</a:t>
            </a:r>
            <a:r>
              <a:rPr lang="es-MX" sz="2400" dirty="0">
                <a:latin typeface="Comic Sans MS"/>
                <a:cs typeface="Comic Sans MS"/>
              </a:rPr>
              <a:t> </a:t>
            </a:r>
            <a:r>
              <a:rPr lang="es-MX" sz="2400" spc="-5" dirty="0">
                <a:latin typeface="Comic Sans MS"/>
                <a:cs typeface="Comic Sans MS"/>
              </a:rPr>
              <a:t>cuatro</a:t>
            </a:r>
            <a:r>
              <a:rPr lang="es-MX" sz="2400" dirty="0">
                <a:latin typeface="Comic Sans MS"/>
                <a:cs typeface="Comic Sans MS"/>
              </a:rPr>
              <a:t> </a:t>
            </a:r>
            <a:r>
              <a:rPr lang="es-MX" sz="2400" spc="-5" dirty="0">
                <a:latin typeface="Comic Sans MS"/>
                <a:cs typeface="Comic Sans MS"/>
              </a:rPr>
              <a:t>métodos</a:t>
            </a:r>
            <a:r>
              <a:rPr lang="es-MX" sz="2400" spc="254" dirty="0">
                <a:latin typeface="Comic Sans MS"/>
                <a:cs typeface="Comic Sans MS"/>
              </a:rPr>
              <a:t> </a:t>
            </a:r>
            <a:r>
              <a:rPr lang="es-MX" sz="2400" spc="-5" dirty="0">
                <a:latin typeface="Comic Sans MS"/>
                <a:cs typeface="Comic Sans MS"/>
              </a:rPr>
              <a:t>comunes para sacar el generador de servicio, cuando este trabaja en</a:t>
            </a:r>
            <a:r>
              <a:rPr lang="es-MX" sz="2400"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operación</a:t>
            </a:r>
            <a:r>
              <a:rPr lang="es-MX" sz="2400" dirty="0">
                <a:latin typeface="Comic Sans MS"/>
                <a:cs typeface="Comic Sans MS"/>
              </a:rPr>
              <a:t> </a:t>
            </a:r>
            <a:r>
              <a:rPr lang="es-MX" sz="2400" spc="-5" dirty="0">
                <a:latin typeface="Comic Sans MS"/>
                <a:cs typeface="Comic Sans MS"/>
              </a:rPr>
              <a:t>anormales</a:t>
            </a:r>
            <a:r>
              <a:rPr lang="es-MX" sz="2400" spc="254" dirty="0">
                <a:latin typeface="Comic Sans MS"/>
                <a:cs typeface="Comic Sans MS"/>
              </a:rPr>
              <a:t> </a:t>
            </a:r>
            <a:r>
              <a:rPr lang="es-MX" sz="2400" spc="-5" dirty="0">
                <a:latin typeface="Comic Sans MS"/>
                <a:cs typeface="Comic Sans MS"/>
              </a:rPr>
              <a:t>inaceptables</a:t>
            </a:r>
            <a:r>
              <a:rPr lang="es-MX" sz="2400" spc="260" dirty="0">
                <a:latin typeface="Comic Sans MS"/>
                <a:cs typeface="Comic Sans MS"/>
              </a:rPr>
              <a:t> </a:t>
            </a:r>
            <a:r>
              <a:rPr lang="es-MX" sz="2400" spc="-5" dirty="0">
                <a:latin typeface="Comic Sans MS"/>
                <a:cs typeface="Comic Sans MS"/>
              </a:rPr>
              <a:t>o con fallas</a:t>
            </a:r>
            <a:r>
              <a:rPr lang="es-MX" sz="2400" dirty="0">
                <a:latin typeface="Comic Sans MS"/>
                <a:cs typeface="Comic Sans MS"/>
              </a:rPr>
              <a:t> </a:t>
            </a:r>
            <a:r>
              <a:rPr lang="es-MX" sz="2400" spc="-5" dirty="0">
                <a:latin typeface="Comic Sans MS"/>
                <a:cs typeface="Comic Sans MS"/>
              </a:rPr>
              <a:t>eléctricas.</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66088233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object 15"/>
          <p:cNvSpPr txBox="1"/>
          <p:nvPr/>
        </p:nvSpPr>
        <p:spPr>
          <a:xfrm>
            <a:off x="330200" y="381000"/>
            <a:ext cx="17221200" cy="2993127"/>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Disparo simultáneo. </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sz="2400" spc="-5" dirty="0" err="1">
                <a:latin typeface="Comic Sans MS"/>
                <a:cs typeface="Comic Sans MS"/>
              </a:rPr>
              <a:t>Proporciona</a:t>
            </a:r>
            <a:r>
              <a:rPr sz="2400" spc="-5" dirty="0">
                <a:latin typeface="Comic Sans MS"/>
                <a:cs typeface="Comic Sans MS"/>
              </a:rPr>
              <a:t> los medios </a:t>
            </a:r>
            <a:r>
              <a:rPr sz="2400" spc="-5" dirty="0" err="1">
                <a:latin typeface="Comic Sans MS"/>
                <a:cs typeface="Comic Sans MS"/>
              </a:rPr>
              <a:t>más</a:t>
            </a:r>
            <a:r>
              <a:rPr sz="2400" spc="-5" dirty="0">
                <a:latin typeface="Comic Sans MS"/>
                <a:cs typeface="Comic Sans MS"/>
              </a:rPr>
              <a:t> </a:t>
            </a:r>
            <a:r>
              <a:rPr sz="2400" spc="-5" dirty="0" err="1">
                <a:latin typeface="Comic Sans MS"/>
                <a:cs typeface="Comic Sans MS"/>
              </a:rPr>
              <a:t>rápidos</a:t>
            </a:r>
            <a:r>
              <a:rPr lang="es-AR" sz="2400" spc="-5" dirty="0">
                <a:latin typeface="Comic Sans MS"/>
                <a:cs typeface="Comic Sans MS"/>
              </a:rPr>
              <a:t> </a:t>
            </a:r>
            <a:r>
              <a:rPr sz="2400" spc="-5" dirty="0">
                <a:latin typeface="Comic Sans MS"/>
                <a:cs typeface="Comic Sans MS"/>
              </a:rPr>
              <a:t>para aislar al generador. Este modo de disparo es </a:t>
            </a:r>
            <a:r>
              <a:rPr sz="2400" spc="-5" dirty="0" err="1">
                <a:latin typeface="Comic Sans MS"/>
                <a:cs typeface="Comic Sans MS"/>
              </a:rPr>
              <a:t>usado</a:t>
            </a:r>
            <a:r>
              <a:rPr lang="es-AR" sz="2400" spc="-5"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todas</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a:latin typeface="Comic Sans MS"/>
                <a:cs typeface="Comic Sans MS"/>
              </a:rPr>
              <a:t>fallas</a:t>
            </a:r>
            <a:r>
              <a:rPr sz="2400" dirty="0">
                <a:latin typeface="Comic Sans MS"/>
                <a:cs typeface="Comic Sans MS"/>
              </a:rPr>
              <a:t> </a:t>
            </a:r>
            <a:r>
              <a:rPr sz="2400" spc="-5" dirty="0">
                <a:latin typeface="Comic Sans MS"/>
                <a:cs typeface="Comic Sans MS"/>
              </a:rPr>
              <a:t>internas</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el</a:t>
            </a:r>
            <a:r>
              <a:rPr sz="2400" spc="260" dirty="0">
                <a:latin typeface="Comic Sans MS"/>
                <a:cs typeface="Comic Sans MS"/>
              </a:rPr>
              <a:t> </a:t>
            </a:r>
            <a:r>
              <a:rPr sz="2400" spc="-5" dirty="0" err="1">
                <a:latin typeface="Comic Sans MS"/>
                <a:cs typeface="Comic Sans MS"/>
              </a:rPr>
              <a:t>generador</a:t>
            </a:r>
            <a:r>
              <a:rPr sz="2400" spc="260" dirty="0">
                <a:latin typeface="Comic Sans MS"/>
                <a:cs typeface="Comic Sans MS"/>
              </a:rPr>
              <a:t> </a:t>
            </a:r>
            <a:r>
              <a:rPr sz="2400" spc="-5" dirty="0">
                <a:latin typeface="Comic Sans MS"/>
                <a:cs typeface="Comic Sans MS"/>
              </a:rPr>
              <a:t>y</a:t>
            </a:r>
            <a:r>
              <a:rPr lang="es-AR" sz="2400" spc="-5" dirty="0">
                <a:latin typeface="Comic Sans MS"/>
                <a:cs typeface="Comic Sans MS"/>
              </a:rPr>
              <a:t> </a:t>
            </a:r>
            <a:r>
              <a:rPr sz="2400" spc="-5" dirty="0" err="1">
                <a:latin typeface="Comic Sans MS"/>
                <a:cs typeface="Comic Sans MS"/>
              </a:rPr>
              <a:t>anomalías</a:t>
            </a:r>
            <a:r>
              <a:rPr sz="2400" dirty="0">
                <a:latin typeface="Comic Sans MS"/>
                <a:cs typeface="Comic Sans MS"/>
              </a:rPr>
              <a:t> </a:t>
            </a:r>
            <a:r>
              <a:rPr sz="2400" spc="-5" dirty="0">
                <a:latin typeface="Comic Sans MS"/>
                <a:cs typeface="Comic Sans MS"/>
              </a:rPr>
              <a:t>severas</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zona</a:t>
            </a:r>
            <a:r>
              <a:rPr sz="2400" dirty="0">
                <a:latin typeface="Comic Sans MS"/>
                <a:cs typeface="Comic Sans MS"/>
              </a:rPr>
              <a:t> </a:t>
            </a:r>
            <a:r>
              <a:rPr sz="2400" spc="-5" dirty="0">
                <a:latin typeface="Comic Sans MS"/>
                <a:cs typeface="Comic Sans MS"/>
              </a:rPr>
              <a:t>de</a:t>
            </a:r>
            <a:r>
              <a:rPr sz="2400" spc="260" dirty="0">
                <a:latin typeface="Comic Sans MS"/>
                <a:cs typeface="Comic Sans MS"/>
              </a:rPr>
              <a:t> </a:t>
            </a:r>
            <a:r>
              <a:rPr sz="2400" spc="-5" dirty="0" err="1">
                <a:latin typeface="Comic Sans MS"/>
                <a:cs typeface="Comic Sans MS"/>
              </a:rPr>
              <a:t>protección</a:t>
            </a:r>
            <a:r>
              <a:rPr sz="2400" spc="260" dirty="0">
                <a:latin typeface="Comic Sans MS"/>
                <a:cs typeface="Comic Sans MS"/>
              </a:rPr>
              <a:t> </a:t>
            </a:r>
            <a:r>
              <a:rPr sz="2400" spc="-5" dirty="0">
                <a:latin typeface="Comic Sans MS"/>
                <a:cs typeface="Comic Sans MS"/>
              </a:rPr>
              <a:t>del</a:t>
            </a:r>
            <a:r>
              <a:rPr lang="es-AR" sz="2400" spc="-5" dirty="0">
                <a:latin typeface="Comic Sans MS"/>
                <a:cs typeface="Comic Sans MS"/>
              </a:rPr>
              <a:t> </a:t>
            </a:r>
            <a:r>
              <a:rPr sz="2400" spc="-5" dirty="0" err="1">
                <a:latin typeface="Comic Sans MS"/>
                <a:cs typeface="Comic Sans MS"/>
              </a:rPr>
              <a:t>generador</a:t>
            </a:r>
            <a:r>
              <a:rPr sz="2400" spc="-5" dirty="0">
                <a:latin typeface="Comic Sans MS"/>
                <a:cs typeface="Comic Sans MS"/>
              </a:rPr>
              <a:t>. El aislamiento es cumplido por el </a:t>
            </a:r>
            <a:r>
              <a:rPr sz="2400" spc="-5" dirty="0" err="1">
                <a:latin typeface="Comic Sans MS"/>
                <a:cs typeface="Comic Sans MS"/>
              </a:rPr>
              <a:t>disparo</a:t>
            </a:r>
            <a:r>
              <a:rPr sz="2400" spc="-5" dirty="0">
                <a:latin typeface="Comic Sans MS"/>
                <a:cs typeface="Comic Sans MS"/>
              </a:rPr>
              <a:t> al</a:t>
            </a:r>
            <a:r>
              <a:rPr lang="es-AR" sz="2400" spc="-5" dirty="0">
                <a:latin typeface="Comic Sans MS"/>
                <a:cs typeface="Comic Sans MS"/>
              </a:rPr>
              <a:t> </a:t>
            </a:r>
            <a:r>
              <a:rPr sz="2400" spc="-5" dirty="0" err="1">
                <a:latin typeface="Comic Sans MS"/>
                <a:cs typeface="Comic Sans MS"/>
              </a:rPr>
              <a:t>mismo</a:t>
            </a:r>
            <a:r>
              <a:rPr sz="2400" dirty="0">
                <a:latin typeface="Comic Sans MS"/>
                <a:cs typeface="Comic Sans MS"/>
              </a:rPr>
              <a:t> </a:t>
            </a:r>
            <a:r>
              <a:rPr sz="2400" spc="-5" dirty="0">
                <a:latin typeface="Comic Sans MS"/>
                <a:cs typeface="Comic Sans MS"/>
              </a:rPr>
              <a:t>tiempo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interruptores</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interruptor</a:t>
            </a:r>
            <a:r>
              <a:rPr sz="2400" spc="-5" dirty="0">
                <a:latin typeface="Comic Sans MS"/>
                <a:cs typeface="Comic Sans MS"/>
              </a:rPr>
              <a:t> de campo, y el paro del impulsor </a:t>
            </a:r>
            <a:r>
              <a:rPr sz="2400" spc="-5" dirty="0" err="1">
                <a:latin typeface="Comic Sans MS"/>
                <a:cs typeface="Comic Sans MS"/>
              </a:rPr>
              <a:t>cerrando</a:t>
            </a:r>
            <a:r>
              <a:rPr sz="2400" spc="-5" dirty="0">
                <a:latin typeface="Comic Sans MS"/>
                <a:cs typeface="Comic Sans MS"/>
              </a:rPr>
              <a:t> las</a:t>
            </a:r>
            <a:r>
              <a:rPr lang="es-AR" sz="2400" spc="-5" dirty="0">
                <a:latin typeface="Comic Sans MS"/>
                <a:cs typeface="Comic Sans MS"/>
              </a:rPr>
              <a:t> </a:t>
            </a:r>
            <a:r>
              <a:rPr sz="2400" spc="-5" dirty="0" err="1">
                <a:latin typeface="Comic Sans MS"/>
                <a:cs typeface="Comic Sans MS"/>
              </a:rPr>
              <a:t>válvulas</a:t>
            </a:r>
            <a:r>
              <a:rPr sz="2400" spc="-5" dirty="0">
                <a:latin typeface="Comic Sans MS"/>
                <a:cs typeface="Comic Sans MS"/>
              </a:rPr>
              <a:t> de la turbina. Si existe la posibilidad de que se</a:t>
            </a:r>
            <a:r>
              <a:rPr lang="es-AR" sz="2400" spc="-5" dirty="0">
                <a:latin typeface="Comic Sans MS"/>
                <a:cs typeface="Comic Sans MS"/>
              </a:rPr>
              <a:t> </a:t>
            </a:r>
            <a:r>
              <a:rPr sz="2400" spc="-5" dirty="0" err="1">
                <a:latin typeface="Comic Sans MS"/>
                <a:cs typeface="Comic Sans MS"/>
              </a:rPr>
              <a:t>presente</a:t>
            </a:r>
            <a:r>
              <a:rPr sz="2400" dirty="0">
                <a:latin typeface="Comic Sans MS"/>
                <a:cs typeface="Comic Sans MS"/>
              </a:rPr>
              <a:t> </a:t>
            </a:r>
            <a:r>
              <a:rPr sz="2400" spc="-5" dirty="0">
                <a:latin typeface="Comic Sans MS"/>
                <a:cs typeface="Comic Sans MS"/>
              </a:rPr>
              <a:t>una</a:t>
            </a:r>
            <a:r>
              <a:rPr sz="2400" dirty="0">
                <a:latin typeface="Comic Sans MS"/>
                <a:cs typeface="Comic Sans MS"/>
              </a:rPr>
              <a:t> </a:t>
            </a:r>
            <a:r>
              <a:rPr sz="2400" spc="-5" dirty="0">
                <a:latin typeface="Comic Sans MS"/>
                <a:cs typeface="Comic Sans MS"/>
              </a:rPr>
              <a:t>condición</a:t>
            </a:r>
            <a:r>
              <a:rPr sz="2400" spc="254" dirty="0">
                <a:latin typeface="Comic Sans MS"/>
                <a:cs typeface="Comic Sans MS"/>
              </a:rPr>
              <a:t> </a:t>
            </a:r>
            <a:r>
              <a:rPr sz="2400" spc="-5" dirty="0">
                <a:latin typeface="Comic Sans MS"/>
                <a:cs typeface="Comic Sans MS"/>
              </a:rPr>
              <a:t>de </a:t>
            </a:r>
            <a:r>
              <a:rPr sz="2400" spc="-5" dirty="0" err="1">
                <a:latin typeface="Comic Sans MS"/>
                <a:cs typeface="Comic Sans MS"/>
              </a:rPr>
              <a:t>sobre-velocidad</a:t>
            </a:r>
            <a:r>
              <a:rPr sz="2400" spc="-5" dirty="0">
                <a:latin typeface="Comic Sans MS"/>
                <a:cs typeface="Comic Sans MS"/>
              </a:rPr>
              <a:t> </a:t>
            </a:r>
            <a:r>
              <a:rPr sz="2400" spc="-5" dirty="0" err="1">
                <a:latin typeface="Comic Sans MS"/>
                <a:cs typeface="Comic Sans MS"/>
              </a:rPr>
              <a:t>significante</a:t>
            </a:r>
            <a:r>
              <a:rPr lang="es-AR" sz="2400" spc="-5" dirty="0">
                <a:latin typeface="Comic Sans MS"/>
                <a:cs typeface="Comic Sans MS"/>
              </a:rPr>
              <a:t> </a:t>
            </a:r>
            <a:r>
              <a:rPr sz="2400" spc="-5" dirty="0">
                <a:latin typeface="Comic Sans MS"/>
                <a:cs typeface="Comic Sans MS"/>
              </a:rPr>
              <a:t>de la unidad, un retardo de tiempo puede ser usado en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circuito</a:t>
            </a:r>
            <a:r>
              <a:rPr sz="2400" spc="-5" dirty="0">
                <a:latin typeface="Comic Sans MS"/>
                <a:cs typeface="Comic Sans MS"/>
              </a:rPr>
              <a:t> de disparo del interruptor de generador. Si </a:t>
            </a:r>
            <a:r>
              <a:rPr sz="2400" spc="-5" dirty="0" err="1">
                <a:latin typeface="Comic Sans MS"/>
                <a:cs typeface="Comic Sans MS"/>
              </a:rPr>
              <a:t>el</a:t>
            </a:r>
            <a:r>
              <a:rPr lang="es-AR" sz="2400" spc="-5" dirty="0">
                <a:latin typeface="Comic Sans MS"/>
                <a:cs typeface="Comic Sans MS"/>
              </a:rPr>
              <a:t> </a:t>
            </a:r>
            <a:r>
              <a:rPr sz="2400" spc="-5" dirty="0" err="1">
                <a:latin typeface="Comic Sans MS"/>
                <a:cs typeface="Comic Sans MS"/>
              </a:rPr>
              <a:t>retardo</a:t>
            </a:r>
            <a:r>
              <a:rPr sz="2400" spc="-5" dirty="0">
                <a:latin typeface="Comic Sans MS"/>
                <a:cs typeface="Comic Sans MS"/>
              </a:rPr>
              <a:t> de tiempo es usado, el efecto de </a:t>
            </a:r>
            <a:r>
              <a:rPr sz="2400" spc="-5" dirty="0" err="1">
                <a:latin typeface="Comic Sans MS"/>
                <a:cs typeface="Comic Sans MS"/>
              </a:rPr>
              <a:t>este</a:t>
            </a:r>
            <a:r>
              <a:rPr sz="2400" spc="-5" dirty="0">
                <a:latin typeface="Comic Sans MS"/>
                <a:cs typeface="Comic Sans MS"/>
              </a:rPr>
              <a:t> </a:t>
            </a:r>
            <a:r>
              <a:rPr sz="2400" spc="-5" dirty="0" err="1">
                <a:latin typeface="Comic Sans MS"/>
                <a:cs typeface="Comic Sans MS"/>
              </a:rPr>
              <a:t>retardo</a:t>
            </a:r>
            <a:r>
              <a:rPr lang="es-AR" sz="2400" spc="-5" dirty="0">
                <a:latin typeface="Comic Sans MS"/>
                <a:cs typeface="Comic Sans MS"/>
              </a:rPr>
              <a:t> </a:t>
            </a:r>
            <a:r>
              <a:rPr sz="2400" spc="-5" dirty="0" err="1">
                <a:latin typeface="Comic Sans MS"/>
                <a:cs typeface="Comic Sans MS"/>
              </a:rPr>
              <a:t>sobre</a:t>
            </a:r>
            <a:r>
              <a:rPr sz="2400" spc="10" dirty="0">
                <a:latin typeface="Comic Sans MS"/>
                <a:cs typeface="Comic Sans MS"/>
              </a:rPr>
              <a:t> </a:t>
            </a:r>
            <a:r>
              <a:rPr sz="2400" spc="-5" dirty="0">
                <a:latin typeface="Comic Sans MS"/>
                <a:cs typeface="Comic Sans MS"/>
              </a:rPr>
              <a:t>el</a:t>
            </a:r>
            <a:r>
              <a:rPr sz="2400" spc="10" dirty="0">
                <a:latin typeface="Comic Sans MS"/>
                <a:cs typeface="Comic Sans MS"/>
              </a:rPr>
              <a:t> </a:t>
            </a:r>
            <a:r>
              <a:rPr sz="2400" spc="-5" dirty="0">
                <a:latin typeface="Comic Sans MS"/>
                <a:cs typeface="Comic Sans MS"/>
              </a:rPr>
              <a:t>generador</a:t>
            </a:r>
            <a:r>
              <a:rPr sz="2400" spc="10" dirty="0">
                <a:latin typeface="Comic Sans MS"/>
                <a:cs typeface="Comic Sans MS"/>
              </a:rPr>
              <a:t> </a:t>
            </a:r>
            <a:r>
              <a:rPr sz="2400" spc="-5" dirty="0">
                <a:latin typeface="Comic Sans MS"/>
                <a:cs typeface="Comic Sans MS"/>
              </a:rPr>
              <a:t>y/o</a:t>
            </a:r>
            <a:r>
              <a:rPr sz="2400" spc="10" dirty="0">
                <a:latin typeface="Comic Sans MS"/>
                <a:cs typeface="Comic Sans MS"/>
              </a:rPr>
              <a:t> </a:t>
            </a:r>
            <a:r>
              <a:rPr sz="2400" spc="-5" dirty="0">
                <a:latin typeface="Comic Sans MS"/>
                <a:cs typeface="Comic Sans MS"/>
              </a:rPr>
              <a:t>el</a:t>
            </a:r>
            <a:r>
              <a:rPr sz="2400" spc="10" dirty="0">
                <a:latin typeface="Comic Sans MS"/>
                <a:cs typeface="Comic Sans MS"/>
              </a:rPr>
              <a:t> </a:t>
            </a:r>
            <a:r>
              <a:rPr sz="2400" spc="-5" dirty="0">
                <a:latin typeface="Comic Sans MS"/>
                <a:cs typeface="Comic Sans MS"/>
              </a:rPr>
              <a:t>sistema</a:t>
            </a:r>
            <a:r>
              <a:rPr sz="2400" spc="10" dirty="0">
                <a:latin typeface="Comic Sans MS"/>
                <a:cs typeface="Comic Sans MS"/>
              </a:rPr>
              <a:t> </a:t>
            </a:r>
            <a:r>
              <a:rPr sz="2400" spc="-5" dirty="0">
                <a:latin typeface="Comic Sans MS"/>
                <a:cs typeface="Comic Sans MS"/>
              </a:rPr>
              <a:t>debe</a:t>
            </a:r>
            <a:r>
              <a:rPr sz="2400" spc="10" dirty="0">
                <a:latin typeface="Comic Sans MS"/>
                <a:cs typeface="Comic Sans MS"/>
              </a:rPr>
              <a:t> </a:t>
            </a:r>
            <a:r>
              <a:rPr sz="2400" spc="-5" dirty="0">
                <a:latin typeface="Comic Sans MS"/>
                <a:cs typeface="Comic Sans MS"/>
              </a:rPr>
              <a:t>ser</a:t>
            </a:r>
            <a:r>
              <a:rPr sz="2400" spc="10" dirty="0">
                <a:latin typeface="Comic Sans MS"/>
                <a:cs typeface="Comic Sans MS"/>
              </a:rPr>
              <a:t> </a:t>
            </a:r>
            <a:r>
              <a:rPr sz="2400" spc="-5" dirty="0">
                <a:latin typeface="Comic Sans MS"/>
                <a:cs typeface="Comic Sans MS"/>
              </a:rPr>
              <a:t>determinado.</a:t>
            </a:r>
            <a:endParaRPr sz="2400" dirty="0">
              <a:latin typeface="Comic Sans MS"/>
              <a:cs typeface="Comic Sans MS"/>
            </a:endParaRPr>
          </a:p>
        </p:txBody>
      </p:sp>
    </p:spTree>
    <p:extLst>
      <p:ext uri="{BB962C8B-B14F-4D97-AF65-F5344CB8AC3E}">
        <p14:creationId xmlns="" xmlns:p14="http://schemas.microsoft.com/office/powerpoint/2010/main" val="2078174039"/>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bject 16"/>
          <p:cNvSpPr txBox="1"/>
          <p:nvPr/>
        </p:nvSpPr>
        <p:spPr>
          <a:xfrm>
            <a:off x="330200" y="381000"/>
            <a:ext cx="17373600" cy="2786147"/>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Disparo</a:t>
            </a:r>
            <a:r>
              <a:rPr sz="2400" b="1" dirty="0">
                <a:latin typeface="Comic Sans MS"/>
                <a:cs typeface="Comic Sans MS"/>
              </a:rPr>
              <a:t> </a:t>
            </a:r>
            <a:r>
              <a:rPr sz="2400" b="1" spc="-5" dirty="0">
                <a:latin typeface="Comic Sans MS"/>
                <a:cs typeface="Comic Sans MS"/>
              </a:rPr>
              <a:t>del</a:t>
            </a:r>
            <a:r>
              <a:rPr sz="2400" b="1" dirty="0">
                <a:latin typeface="Comic Sans MS"/>
                <a:cs typeface="Comic Sans MS"/>
              </a:rPr>
              <a:t> </a:t>
            </a:r>
            <a:r>
              <a:rPr sz="2400" b="1" spc="-5" dirty="0">
                <a:latin typeface="Comic Sans MS"/>
                <a:cs typeface="Comic Sans MS"/>
              </a:rPr>
              <a:t>generador.</a:t>
            </a:r>
            <a:r>
              <a:rPr sz="2400" b="1" dirty="0">
                <a:latin typeface="Comic Sans MS"/>
                <a:cs typeface="Comic Sans MS"/>
              </a:rPr>
              <a:t> </a:t>
            </a:r>
            <a:endParaRPr lang="en-US" sz="2400" b="1"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sz="2400" spc="-5" dirty="0">
                <a:latin typeface="Comic Sans MS"/>
                <a:cs typeface="Comic Sans MS"/>
              </a:rPr>
              <a:t>Este</a:t>
            </a:r>
            <a:r>
              <a:rPr sz="2400" dirty="0">
                <a:latin typeface="Comic Sans MS"/>
                <a:cs typeface="Comic Sans MS"/>
              </a:rPr>
              <a:t> </a:t>
            </a:r>
            <a:r>
              <a:rPr sz="2400" spc="-5" dirty="0">
                <a:latin typeface="Comic Sans MS"/>
                <a:cs typeface="Comic Sans MS"/>
              </a:rPr>
              <a:t>modo</a:t>
            </a:r>
            <a:r>
              <a:rPr sz="2400" dirty="0">
                <a:latin typeface="Comic Sans MS"/>
                <a:cs typeface="Comic Sans MS"/>
              </a:rPr>
              <a:t> </a:t>
            </a:r>
            <a:r>
              <a:rPr sz="2400" spc="-5" dirty="0">
                <a:latin typeface="Comic Sans MS"/>
                <a:cs typeface="Comic Sans MS"/>
              </a:rPr>
              <a:t>de</a:t>
            </a:r>
            <a:r>
              <a:rPr sz="2400" spc="254" dirty="0">
                <a:latin typeface="Comic Sans MS"/>
                <a:cs typeface="Comic Sans MS"/>
              </a:rPr>
              <a:t> </a:t>
            </a:r>
            <a:r>
              <a:rPr sz="2400" spc="-5" dirty="0" err="1">
                <a:latin typeface="Comic Sans MS"/>
                <a:cs typeface="Comic Sans MS"/>
              </a:rPr>
              <a:t>aislamiento</a:t>
            </a:r>
            <a:r>
              <a:rPr lang="es-AR" sz="2400" spc="-5" dirty="0">
                <a:latin typeface="Comic Sans MS"/>
                <a:cs typeface="Comic Sans MS"/>
              </a:rPr>
              <a:t> </a:t>
            </a:r>
            <a:r>
              <a:rPr sz="2400" spc="-5" dirty="0" err="1">
                <a:latin typeface="Comic Sans MS"/>
                <a:cs typeface="Comic Sans MS"/>
              </a:rPr>
              <a:t>dispara</a:t>
            </a:r>
            <a:r>
              <a:rPr sz="2400" spc="-5" dirty="0">
                <a:latin typeface="Comic Sans MS"/>
                <a:cs typeface="Comic Sans MS"/>
              </a:rPr>
              <a:t> los interruptores del generador y del campo. El</a:t>
            </a:r>
            <a:r>
              <a:rPr lang="es-AR" sz="2400" spc="-5" dirty="0">
                <a:latin typeface="Comic Sans MS"/>
                <a:cs typeface="Comic Sans MS"/>
              </a:rPr>
              <a:t> </a:t>
            </a:r>
            <a:r>
              <a:rPr sz="2400" spc="-5" dirty="0" err="1">
                <a:latin typeface="Comic Sans MS"/>
                <a:cs typeface="Comic Sans MS"/>
              </a:rPr>
              <a:t>esquema</a:t>
            </a:r>
            <a:r>
              <a:rPr sz="2400" spc="15" dirty="0">
                <a:latin typeface="Comic Sans MS"/>
                <a:cs typeface="Comic Sans MS"/>
              </a:rPr>
              <a:t> </a:t>
            </a:r>
            <a:r>
              <a:rPr sz="2400" spc="-5" dirty="0">
                <a:latin typeface="Comic Sans MS"/>
                <a:cs typeface="Comic Sans MS"/>
              </a:rPr>
              <a:t>no</a:t>
            </a:r>
            <a:r>
              <a:rPr sz="2400" spc="20" dirty="0">
                <a:latin typeface="Comic Sans MS"/>
                <a:cs typeface="Comic Sans MS"/>
              </a:rPr>
              <a:t> </a:t>
            </a:r>
            <a:r>
              <a:rPr sz="2400" spc="-5" dirty="0">
                <a:latin typeface="Comic Sans MS"/>
                <a:cs typeface="Comic Sans MS"/>
              </a:rPr>
              <a:t>para</a:t>
            </a:r>
            <a:r>
              <a:rPr sz="2400" spc="25" dirty="0">
                <a:latin typeface="Comic Sans MS"/>
                <a:cs typeface="Comic Sans MS"/>
              </a:rPr>
              <a:t> </a:t>
            </a:r>
            <a:r>
              <a:rPr sz="2400" spc="-5" dirty="0">
                <a:latin typeface="Comic Sans MS"/>
                <a:cs typeface="Comic Sans MS"/>
              </a:rPr>
              <a:t>al</a:t>
            </a:r>
            <a:r>
              <a:rPr sz="2400" spc="20" dirty="0">
                <a:latin typeface="Comic Sans MS"/>
                <a:cs typeface="Comic Sans MS"/>
              </a:rPr>
              <a:t> </a:t>
            </a:r>
            <a:r>
              <a:rPr sz="2400" spc="-5" dirty="0">
                <a:latin typeface="Comic Sans MS"/>
                <a:cs typeface="Comic Sans MS"/>
              </a:rPr>
              <a:t>impulsor,</a:t>
            </a:r>
            <a:r>
              <a:rPr sz="2400" spc="20" dirty="0">
                <a:latin typeface="Comic Sans MS"/>
                <a:cs typeface="Comic Sans MS"/>
              </a:rPr>
              <a:t> </a:t>
            </a:r>
            <a:r>
              <a:rPr sz="2400" spc="-5" dirty="0">
                <a:latin typeface="Comic Sans MS"/>
                <a:cs typeface="Comic Sans MS"/>
              </a:rPr>
              <a:t>y</a:t>
            </a:r>
            <a:r>
              <a:rPr sz="2400" spc="25" dirty="0">
                <a:latin typeface="Comic Sans MS"/>
                <a:cs typeface="Comic Sans MS"/>
              </a:rPr>
              <a:t> </a:t>
            </a:r>
            <a:r>
              <a:rPr sz="2400" spc="-5" dirty="0">
                <a:latin typeface="Comic Sans MS"/>
                <a:cs typeface="Comic Sans MS"/>
              </a:rPr>
              <a:t>se</a:t>
            </a:r>
            <a:r>
              <a:rPr sz="2400" spc="15" dirty="0">
                <a:latin typeface="Comic Sans MS"/>
                <a:cs typeface="Comic Sans MS"/>
              </a:rPr>
              <a:t> </a:t>
            </a:r>
            <a:r>
              <a:rPr sz="2400" spc="-5" dirty="0">
                <a:latin typeface="Comic Sans MS"/>
                <a:cs typeface="Comic Sans MS"/>
              </a:rPr>
              <a:t>utiliza</a:t>
            </a:r>
            <a:r>
              <a:rPr sz="2400" spc="15" dirty="0">
                <a:latin typeface="Comic Sans MS"/>
                <a:cs typeface="Comic Sans MS"/>
              </a:rPr>
              <a:t> </a:t>
            </a:r>
            <a:r>
              <a:rPr sz="2400" spc="-5" dirty="0">
                <a:latin typeface="Comic Sans MS"/>
                <a:cs typeface="Comic Sans MS"/>
              </a:rPr>
              <a:t>donde</a:t>
            </a:r>
            <a:r>
              <a:rPr sz="2400" spc="20" dirty="0">
                <a:latin typeface="Comic Sans MS"/>
                <a:cs typeface="Comic Sans MS"/>
              </a:rPr>
              <a:t> </a:t>
            </a:r>
            <a:r>
              <a:rPr sz="2400" spc="-5" dirty="0" err="1">
                <a:latin typeface="Comic Sans MS"/>
                <a:cs typeface="Comic Sans MS"/>
              </a:rPr>
              <a:t>pueda</a:t>
            </a:r>
            <a:r>
              <a:rPr sz="2400" spc="10" dirty="0">
                <a:latin typeface="Comic Sans MS"/>
                <a:cs typeface="Comic Sans MS"/>
              </a:rPr>
              <a:t> </a:t>
            </a:r>
            <a:r>
              <a:rPr sz="2400" spc="-5" dirty="0">
                <a:latin typeface="Comic Sans MS"/>
                <a:cs typeface="Comic Sans MS"/>
              </a:rPr>
              <a:t>ser</a:t>
            </a:r>
            <a:r>
              <a:rPr lang="en-US" sz="2400" spc="-5" dirty="0">
                <a:latin typeface="Comic Sans MS"/>
                <a:cs typeface="Comic Sans MS"/>
              </a:rPr>
              <a:t> </a:t>
            </a:r>
            <a:r>
              <a:rPr lang="es-MX" sz="2400" spc="-5" dirty="0">
                <a:latin typeface="Comic Sans MS"/>
                <a:cs typeface="Comic Sans MS"/>
              </a:rPr>
              <a:t>posible corregir la anormalidad rápidamente de tal modo que permita rápidamente la </a:t>
            </a:r>
            <a:r>
              <a:rPr lang="es-MX" sz="2400" spc="-5" dirty="0" err="1">
                <a:latin typeface="Comic Sans MS"/>
                <a:cs typeface="Comic Sans MS"/>
              </a:rPr>
              <a:t>re-conexión</a:t>
            </a:r>
            <a:r>
              <a:rPr lang="es-MX" sz="2400" spc="-5" dirty="0">
                <a:latin typeface="Comic Sans MS"/>
                <a:cs typeface="Comic Sans MS"/>
              </a:rPr>
              <a:t> de la máquina al sistema en un periodo corto de tiempo. Las protecciones que</a:t>
            </a:r>
            <a:r>
              <a:rPr lang="es-MX" sz="2400" spc="160" dirty="0">
                <a:latin typeface="Comic Sans MS"/>
                <a:cs typeface="Comic Sans MS"/>
              </a:rPr>
              <a:t> </a:t>
            </a:r>
            <a:r>
              <a:rPr lang="es-MX" sz="2400" spc="-5" dirty="0">
                <a:latin typeface="Comic Sans MS"/>
                <a:cs typeface="Comic Sans MS"/>
              </a:rPr>
              <a:t>disparan</a:t>
            </a:r>
            <a:r>
              <a:rPr lang="es-MX" sz="2400" spc="160" dirty="0">
                <a:latin typeface="Comic Sans MS"/>
                <a:cs typeface="Comic Sans MS"/>
              </a:rPr>
              <a:t> </a:t>
            </a:r>
            <a:r>
              <a:rPr lang="es-MX" sz="2400" spc="-5" dirty="0">
                <a:latin typeface="Comic Sans MS"/>
                <a:cs typeface="Comic Sans MS"/>
              </a:rPr>
              <a:t>al</a:t>
            </a:r>
            <a:r>
              <a:rPr lang="es-MX" sz="2400" spc="160" dirty="0">
                <a:latin typeface="Comic Sans MS"/>
                <a:cs typeface="Comic Sans MS"/>
              </a:rPr>
              <a:t> </a:t>
            </a:r>
            <a:r>
              <a:rPr lang="es-MX" sz="2400" spc="-5" dirty="0">
                <a:latin typeface="Comic Sans MS"/>
                <a:cs typeface="Comic Sans MS"/>
              </a:rPr>
              <a:t>generador</a:t>
            </a:r>
            <a:r>
              <a:rPr lang="es-MX" sz="2400" spc="160" dirty="0">
                <a:latin typeface="Comic Sans MS"/>
                <a:cs typeface="Comic Sans MS"/>
              </a:rPr>
              <a:t> </a:t>
            </a:r>
            <a:r>
              <a:rPr lang="es-MX" sz="2400" spc="-5" dirty="0">
                <a:latin typeface="Comic Sans MS"/>
                <a:cs typeface="Comic Sans MS"/>
              </a:rPr>
              <a:t>por</a:t>
            </a:r>
            <a:r>
              <a:rPr lang="es-MX" sz="2400" spc="160" dirty="0">
                <a:latin typeface="Comic Sans MS"/>
                <a:cs typeface="Comic Sans MS"/>
              </a:rPr>
              <a:t> </a:t>
            </a:r>
            <a:r>
              <a:rPr lang="es-MX" sz="2400" spc="-5" dirty="0">
                <a:latin typeface="Comic Sans MS"/>
                <a:cs typeface="Comic Sans MS"/>
              </a:rPr>
              <a:t>disturbios</a:t>
            </a:r>
            <a:r>
              <a:rPr lang="es-MX" sz="2400" spc="155" dirty="0">
                <a:latin typeface="Comic Sans MS"/>
                <a:cs typeface="Comic Sans MS"/>
              </a:rPr>
              <a:t> </a:t>
            </a:r>
            <a:r>
              <a:rPr lang="es-MX" sz="2400" spc="-5" dirty="0">
                <a:latin typeface="Comic Sans MS"/>
                <a:cs typeface="Comic Sans MS"/>
              </a:rPr>
              <a:t>en</a:t>
            </a:r>
            <a:r>
              <a:rPr lang="es-MX" sz="2400" spc="160" dirty="0">
                <a:latin typeface="Comic Sans MS"/>
                <a:cs typeface="Comic Sans MS"/>
              </a:rPr>
              <a:t> </a:t>
            </a:r>
            <a:r>
              <a:rPr lang="es-MX" sz="2400" spc="-5" dirty="0">
                <a:latin typeface="Comic Sans MS"/>
                <a:cs typeface="Comic Sans MS"/>
              </a:rPr>
              <a:t>el</a:t>
            </a:r>
            <a:r>
              <a:rPr lang="es-MX" sz="2400" spc="160" dirty="0">
                <a:latin typeface="Comic Sans MS"/>
                <a:cs typeface="Comic Sans MS"/>
              </a:rPr>
              <a:t> </a:t>
            </a:r>
            <a:r>
              <a:rPr lang="es-MX" sz="2400" spc="-5" dirty="0">
                <a:latin typeface="Comic Sans MS"/>
                <a:cs typeface="Comic Sans MS"/>
              </a:rPr>
              <a:t>sistema de</a:t>
            </a:r>
            <a:r>
              <a:rPr lang="es-MX" sz="2400" dirty="0">
                <a:latin typeface="Comic Sans MS"/>
                <a:cs typeface="Comic Sans MS"/>
              </a:rPr>
              <a:t> </a:t>
            </a:r>
            <a:r>
              <a:rPr lang="es-MX" sz="2400" spc="-5" dirty="0">
                <a:latin typeface="Comic Sans MS"/>
                <a:cs typeface="Comic Sans MS"/>
              </a:rPr>
              <a:t>potencia,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lugar</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por</a:t>
            </a:r>
            <a:r>
              <a:rPr lang="es-MX" sz="2400" spc="260" dirty="0">
                <a:latin typeface="Comic Sans MS"/>
                <a:cs typeface="Comic Sans MS"/>
              </a:rPr>
              <a:t> </a:t>
            </a:r>
            <a:r>
              <a:rPr lang="es-MX" sz="2400" spc="-5" dirty="0">
                <a:latin typeface="Comic Sans MS"/>
                <a:cs typeface="Comic Sans MS"/>
              </a:rPr>
              <a:t>fallas/anormalidades internas</a:t>
            </a:r>
            <a:r>
              <a:rPr lang="es-MX" sz="2400" spc="85" dirty="0">
                <a:latin typeface="Comic Sans MS"/>
                <a:cs typeface="Comic Sans MS"/>
              </a:rPr>
              <a:t> </a:t>
            </a:r>
            <a:r>
              <a:rPr lang="es-MX" sz="2400" spc="-5" dirty="0">
                <a:latin typeface="Comic Sans MS"/>
                <a:cs typeface="Comic Sans MS"/>
              </a:rPr>
              <a:t>en</a:t>
            </a:r>
            <a:r>
              <a:rPr lang="es-MX" sz="2400" spc="80" dirty="0">
                <a:latin typeface="Comic Sans MS"/>
                <a:cs typeface="Comic Sans MS"/>
              </a:rPr>
              <a:t> </a:t>
            </a:r>
            <a:r>
              <a:rPr lang="es-MX" sz="2400" spc="-5" dirty="0">
                <a:latin typeface="Comic Sans MS"/>
                <a:cs typeface="Comic Sans MS"/>
              </a:rPr>
              <a:t>el</a:t>
            </a:r>
            <a:r>
              <a:rPr lang="es-MX" sz="2400" spc="70" dirty="0">
                <a:latin typeface="Comic Sans MS"/>
                <a:cs typeface="Comic Sans MS"/>
              </a:rPr>
              <a:t> </a:t>
            </a:r>
            <a:r>
              <a:rPr lang="es-MX" sz="2400" spc="-5" dirty="0">
                <a:latin typeface="Comic Sans MS"/>
                <a:cs typeface="Comic Sans MS"/>
              </a:rPr>
              <a:t>generador,</a:t>
            </a:r>
            <a:r>
              <a:rPr lang="es-MX" sz="2400" spc="75" dirty="0">
                <a:latin typeface="Comic Sans MS"/>
                <a:cs typeface="Comic Sans MS"/>
              </a:rPr>
              <a:t> </a:t>
            </a:r>
            <a:r>
              <a:rPr lang="es-MX" sz="2400" spc="-5" dirty="0">
                <a:latin typeface="Comic Sans MS"/>
                <a:cs typeface="Comic Sans MS"/>
              </a:rPr>
              <a:t>pueden</a:t>
            </a:r>
            <a:r>
              <a:rPr lang="es-MX" sz="2400" spc="75" dirty="0">
                <a:latin typeface="Comic Sans MS"/>
                <a:cs typeface="Comic Sans MS"/>
              </a:rPr>
              <a:t> </a:t>
            </a:r>
            <a:r>
              <a:rPr lang="es-MX" sz="2400" spc="-5" dirty="0">
                <a:latin typeface="Comic Sans MS"/>
                <a:cs typeface="Comic Sans MS"/>
              </a:rPr>
              <a:t>disparar</a:t>
            </a:r>
            <a:r>
              <a:rPr lang="es-MX" sz="2400" spc="75" dirty="0">
                <a:latin typeface="Comic Sans MS"/>
                <a:cs typeface="Comic Sans MS"/>
              </a:rPr>
              <a:t> </a:t>
            </a:r>
            <a:r>
              <a:rPr lang="es-MX" sz="2400" spc="-5" dirty="0">
                <a:latin typeface="Comic Sans MS"/>
                <a:cs typeface="Comic Sans MS"/>
              </a:rPr>
              <a:t>de</a:t>
            </a:r>
            <a:r>
              <a:rPr lang="es-MX" sz="2400" spc="75" dirty="0">
                <a:latin typeface="Comic Sans MS"/>
                <a:cs typeface="Comic Sans MS"/>
              </a:rPr>
              <a:t> </a:t>
            </a:r>
            <a:r>
              <a:rPr lang="es-MX" sz="2400" spc="-5" dirty="0">
                <a:latin typeface="Comic Sans MS"/>
                <a:cs typeface="Comic Sans MS"/>
              </a:rPr>
              <a:t>este</a:t>
            </a:r>
            <a:r>
              <a:rPr lang="es-MX" sz="2400" spc="75" dirty="0">
                <a:latin typeface="Comic Sans MS"/>
                <a:cs typeface="Comic Sans MS"/>
              </a:rPr>
              <a:t> </a:t>
            </a:r>
            <a:r>
              <a:rPr lang="es-MX" sz="2400" spc="-5" dirty="0">
                <a:latin typeface="Comic Sans MS"/>
                <a:cs typeface="Comic Sans MS"/>
              </a:rPr>
              <a:t>modo si</a:t>
            </a:r>
            <a:r>
              <a:rPr lang="es-MX" sz="2400" dirty="0">
                <a:latin typeface="Comic Sans MS"/>
                <a:cs typeface="Comic Sans MS"/>
              </a:rPr>
              <a:t> </a:t>
            </a:r>
            <a:r>
              <a:rPr lang="es-MX" sz="2400" spc="-5" dirty="0">
                <a:latin typeface="Comic Sans MS"/>
                <a:cs typeface="Comic Sans MS"/>
              </a:rPr>
              <a:t>es</a:t>
            </a:r>
            <a:r>
              <a:rPr lang="es-MX" sz="2400" spc="5" dirty="0">
                <a:latin typeface="Comic Sans MS"/>
                <a:cs typeface="Comic Sans MS"/>
              </a:rPr>
              <a:t> </a:t>
            </a:r>
            <a:r>
              <a:rPr lang="es-MX" sz="2400" spc="-5" dirty="0">
                <a:latin typeface="Comic Sans MS"/>
                <a:cs typeface="Comic Sans MS"/>
              </a:rPr>
              <a:t>permitido</a:t>
            </a:r>
            <a:r>
              <a:rPr lang="es-MX" sz="2400" spc="5" dirty="0">
                <a:latin typeface="Comic Sans MS"/>
                <a:cs typeface="Comic Sans MS"/>
              </a:rPr>
              <a:t> </a:t>
            </a:r>
            <a:r>
              <a:rPr lang="es-MX" sz="2400" spc="-5" dirty="0">
                <a:latin typeface="Comic Sans MS"/>
                <a:cs typeface="Comic Sans MS"/>
              </a:rPr>
              <a:t>por</a:t>
            </a:r>
            <a:r>
              <a:rPr lang="es-MX" sz="2400" spc="5" dirty="0">
                <a:latin typeface="Comic Sans MS"/>
                <a:cs typeface="Comic Sans MS"/>
              </a:rPr>
              <a:t> </a:t>
            </a:r>
            <a:r>
              <a:rPr lang="es-MX" sz="2400" spc="-5" dirty="0">
                <a:latin typeface="Comic Sans MS"/>
                <a:cs typeface="Comic Sans MS"/>
              </a:rPr>
              <a:t>el</a:t>
            </a:r>
            <a:r>
              <a:rPr lang="es-MX" sz="2400" spc="5" dirty="0">
                <a:latin typeface="Comic Sans MS"/>
                <a:cs typeface="Comic Sans MS"/>
              </a:rPr>
              <a:t> </a:t>
            </a:r>
            <a:r>
              <a:rPr lang="es-MX" sz="2400" spc="-5" dirty="0">
                <a:latin typeface="Comic Sans MS"/>
                <a:cs typeface="Comic Sans MS"/>
              </a:rPr>
              <a:t>tipo</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impulsor</a:t>
            </a:r>
            <a:r>
              <a:rPr lang="es-MX" sz="2400" spc="5" dirty="0">
                <a:latin typeface="Comic Sans MS"/>
                <a:cs typeface="Comic Sans MS"/>
              </a:rPr>
              <a:t> </a:t>
            </a:r>
            <a:r>
              <a:rPr lang="es-MX" sz="2400" spc="-5" dirty="0">
                <a:latin typeface="Comic Sans MS"/>
                <a:cs typeface="Comic Sans MS"/>
              </a:rPr>
              <a:t>y</a:t>
            </a:r>
            <a:r>
              <a:rPr lang="es-MX" sz="2400" spc="5" dirty="0">
                <a:latin typeface="Comic Sans MS"/>
                <a:cs typeface="Comic Sans MS"/>
              </a:rPr>
              <a:t> </a:t>
            </a:r>
            <a:r>
              <a:rPr lang="es-MX" sz="2400" spc="-5" dirty="0">
                <a:latin typeface="Comic Sans MS"/>
                <a:cs typeface="Comic Sans MS"/>
              </a:rPr>
              <a:t>las</a:t>
            </a:r>
            <a:r>
              <a:rPr lang="es-MX" sz="2400" spc="5" dirty="0">
                <a:latin typeface="Comic Sans MS"/>
                <a:cs typeface="Comic Sans MS"/>
              </a:rPr>
              <a:t> </a:t>
            </a:r>
            <a:r>
              <a:rPr lang="es-MX" sz="2400" spc="-5" dirty="0">
                <a:latin typeface="Comic Sans MS"/>
                <a:cs typeface="Comic Sans MS"/>
              </a:rPr>
              <a:t>calderas.</a:t>
            </a:r>
            <a:endParaRPr lang="es-MX" sz="24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394882264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54000" y="304800"/>
            <a:ext cx="17297400" cy="2993127"/>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Separación de la unidad. </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sz="2400" spc="-5" dirty="0">
                <a:latin typeface="Comic Sans MS"/>
                <a:cs typeface="Comic Sans MS"/>
              </a:rPr>
              <a:t>Este esquema de </a:t>
            </a:r>
            <a:r>
              <a:rPr sz="2400" spc="-5" dirty="0" err="1">
                <a:latin typeface="Comic Sans MS"/>
                <a:cs typeface="Comic Sans MS"/>
              </a:rPr>
              <a:t>disparo</a:t>
            </a:r>
            <a:r>
              <a:rPr sz="2400" spc="-5" dirty="0">
                <a:latin typeface="Comic Sans MS"/>
                <a:cs typeface="Comic Sans MS"/>
              </a:rPr>
              <a:t> es</a:t>
            </a:r>
            <a:r>
              <a:rPr lang="es-AR" sz="2400" spc="-5" dirty="0">
                <a:latin typeface="Comic Sans MS"/>
                <a:cs typeface="Comic Sans MS"/>
              </a:rPr>
              <a:t> </a:t>
            </a:r>
            <a:r>
              <a:rPr sz="2400" spc="-5" dirty="0">
                <a:latin typeface="Comic Sans MS"/>
                <a:cs typeface="Comic Sans MS"/>
              </a:rPr>
              <a:t>similar al disparo del generador pero inicia </a:t>
            </a:r>
            <a:r>
              <a:rPr sz="2400" spc="-5" dirty="0" err="1">
                <a:latin typeface="Comic Sans MS"/>
                <a:cs typeface="Comic Sans MS"/>
              </a:rPr>
              <a:t>únicamente</a:t>
            </a:r>
            <a:r>
              <a:rPr sz="2400" spc="-5" dirty="0">
                <a:latin typeface="Comic Sans MS"/>
                <a:cs typeface="Comic Sans MS"/>
              </a:rPr>
              <a:t> la</a:t>
            </a:r>
            <a:r>
              <a:rPr lang="es-AR" sz="2400" spc="-5" dirty="0">
                <a:latin typeface="Comic Sans MS"/>
                <a:cs typeface="Comic Sans MS"/>
              </a:rPr>
              <a:t> </a:t>
            </a:r>
            <a:r>
              <a:rPr sz="2400" spc="-5" dirty="0" err="1">
                <a:latin typeface="Comic Sans MS"/>
                <a:cs typeface="Comic Sans MS"/>
              </a:rPr>
              <a:t>apertura</a:t>
            </a:r>
            <a:r>
              <a:rPr sz="2400" spc="250" dirty="0">
                <a:latin typeface="Comic Sans MS"/>
                <a:cs typeface="Comic Sans MS"/>
              </a:rPr>
              <a:t> </a:t>
            </a:r>
            <a:r>
              <a:rPr sz="2400" spc="-5" dirty="0">
                <a:latin typeface="Comic Sans MS"/>
                <a:cs typeface="Comic Sans MS"/>
              </a:rPr>
              <a:t>de</a:t>
            </a:r>
            <a:r>
              <a:rPr sz="2400" spc="250" dirty="0">
                <a:latin typeface="Comic Sans MS"/>
                <a:cs typeface="Comic Sans MS"/>
              </a:rPr>
              <a:t> </a:t>
            </a:r>
            <a:r>
              <a:rPr sz="2400" spc="-5" dirty="0">
                <a:latin typeface="Comic Sans MS"/>
                <a:cs typeface="Comic Sans MS"/>
              </a:rPr>
              <a:t>los</a:t>
            </a:r>
            <a:r>
              <a:rPr sz="2400" spc="250" dirty="0">
                <a:latin typeface="Comic Sans MS"/>
                <a:cs typeface="Comic Sans MS"/>
              </a:rPr>
              <a:t> </a:t>
            </a:r>
            <a:r>
              <a:rPr sz="2400" spc="-5" dirty="0">
                <a:latin typeface="Comic Sans MS"/>
                <a:cs typeface="Comic Sans MS"/>
              </a:rPr>
              <a:t>interruptores</a:t>
            </a:r>
            <a:r>
              <a:rPr sz="2400" spc="250" dirty="0">
                <a:latin typeface="Comic Sans MS"/>
                <a:cs typeface="Comic Sans MS"/>
              </a:rPr>
              <a:t> </a:t>
            </a:r>
            <a:r>
              <a:rPr sz="2400" spc="-5" dirty="0">
                <a:latin typeface="Comic Sans MS"/>
                <a:cs typeface="Comic Sans MS"/>
              </a:rPr>
              <a:t>del</a:t>
            </a:r>
            <a:r>
              <a:rPr sz="2400" spc="250" dirty="0">
                <a:latin typeface="Comic Sans MS"/>
                <a:cs typeface="Comic Sans MS"/>
              </a:rPr>
              <a:t> </a:t>
            </a:r>
            <a:r>
              <a:rPr sz="2400" spc="-5" dirty="0">
                <a:latin typeface="Comic Sans MS"/>
                <a:cs typeface="Comic Sans MS"/>
              </a:rPr>
              <a:t>generador.</a:t>
            </a:r>
            <a:r>
              <a:rPr sz="2400" spc="250" dirty="0">
                <a:latin typeface="Comic Sans MS"/>
                <a:cs typeface="Comic Sans MS"/>
              </a:rPr>
              <a:t> </a:t>
            </a:r>
            <a:r>
              <a:rPr sz="2400" spc="-5" dirty="0">
                <a:latin typeface="Comic Sans MS"/>
                <a:cs typeface="Comic Sans MS"/>
              </a:rPr>
              <a:t>Este</a:t>
            </a:r>
            <a:r>
              <a:rPr lang="es-AR" sz="2400" spc="-5" dirty="0">
                <a:latin typeface="Comic Sans MS"/>
                <a:cs typeface="Comic Sans MS"/>
              </a:rPr>
              <a:t> </a:t>
            </a:r>
            <a:r>
              <a:rPr sz="2400" spc="-5" dirty="0" err="1">
                <a:latin typeface="Comic Sans MS"/>
                <a:cs typeface="Comic Sans MS"/>
              </a:rPr>
              <a:t>esquema</a:t>
            </a:r>
            <a:r>
              <a:rPr sz="2400" dirty="0">
                <a:latin typeface="Comic Sans MS"/>
                <a:cs typeface="Comic Sans MS"/>
              </a:rPr>
              <a:t> </a:t>
            </a:r>
            <a:r>
              <a:rPr sz="2400" spc="-5" dirty="0">
                <a:latin typeface="Comic Sans MS"/>
                <a:cs typeface="Comic Sans MS"/>
              </a:rPr>
              <a:t>es</a:t>
            </a:r>
            <a:r>
              <a:rPr sz="2400" dirty="0">
                <a:latin typeface="Comic Sans MS"/>
                <a:cs typeface="Comic Sans MS"/>
              </a:rPr>
              <a:t> </a:t>
            </a:r>
            <a:r>
              <a:rPr sz="2400" spc="-5" dirty="0">
                <a:latin typeface="Comic Sans MS"/>
                <a:cs typeface="Comic Sans MS"/>
              </a:rPr>
              <a:t>recomendado</a:t>
            </a:r>
            <a:r>
              <a:rPr sz="2400" dirty="0">
                <a:latin typeface="Comic Sans MS"/>
                <a:cs typeface="Comic Sans MS"/>
              </a:rPr>
              <a:t> </a:t>
            </a:r>
            <a:r>
              <a:rPr sz="2400" spc="-5" dirty="0">
                <a:latin typeface="Comic Sans MS"/>
                <a:cs typeface="Comic Sans MS"/>
              </a:rPr>
              <a:t>aplicarlo</a:t>
            </a:r>
            <a:r>
              <a:rPr sz="2400" dirty="0">
                <a:latin typeface="Comic Sans MS"/>
                <a:cs typeface="Comic Sans MS"/>
              </a:rPr>
              <a:t> </a:t>
            </a:r>
            <a:r>
              <a:rPr sz="2400" spc="-5" dirty="0">
                <a:latin typeface="Comic Sans MS"/>
                <a:cs typeface="Comic Sans MS"/>
              </a:rPr>
              <a:t>cuando</a:t>
            </a:r>
            <a:r>
              <a:rPr sz="2400" dirty="0">
                <a:latin typeface="Comic Sans MS"/>
                <a:cs typeface="Comic Sans MS"/>
              </a:rPr>
              <a:t> </a:t>
            </a:r>
            <a:r>
              <a:rPr sz="2400" spc="-5" dirty="0">
                <a:latin typeface="Comic Sans MS"/>
                <a:cs typeface="Comic Sans MS"/>
              </a:rPr>
              <a:t>se</a:t>
            </a:r>
            <a:r>
              <a:rPr sz="2400" dirty="0">
                <a:latin typeface="Comic Sans MS"/>
                <a:cs typeface="Comic Sans MS"/>
              </a:rPr>
              <a:t> </a:t>
            </a:r>
            <a:r>
              <a:rPr sz="2400" spc="-5" dirty="0" err="1">
                <a:latin typeface="Comic Sans MS"/>
                <a:cs typeface="Comic Sans MS"/>
              </a:rPr>
              <a:t>desea</a:t>
            </a:r>
            <a:r>
              <a:rPr lang="es-AR" sz="2400" spc="-5" dirty="0">
                <a:latin typeface="Comic Sans MS"/>
                <a:cs typeface="Comic Sans MS"/>
              </a:rPr>
              <a:t> </a:t>
            </a:r>
            <a:r>
              <a:rPr sz="2400" spc="-5" dirty="0" err="1">
                <a:latin typeface="Comic Sans MS"/>
                <a:cs typeface="Comic Sans MS"/>
              </a:rPr>
              <a:t>mantener</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a:latin typeface="Comic Sans MS"/>
                <a:cs typeface="Comic Sans MS"/>
              </a:rPr>
              <a:t>cargas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auxiliares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sz="2400" spc="260" dirty="0">
                <a:latin typeface="Comic Sans MS"/>
                <a:cs typeface="Comic Sans MS"/>
              </a:rPr>
              <a:t> </a:t>
            </a:r>
            <a:r>
              <a:rPr sz="2400" spc="-5" dirty="0" err="1">
                <a:latin typeface="Comic Sans MS"/>
                <a:cs typeface="Comic Sans MS"/>
              </a:rPr>
              <a:t>unidad</a:t>
            </a:r>
            <a:r>
              <a:rPr lang="es-AR" sz="2400" spc="-5" dirty="0">
                <a:latin typeface="Comic Sans MS"/>
                <a:cs typeface="Comic Sans MS"/>
              </a:rPr>
              <a:t> </a:t>
            </a:r>
            <a:r>
              <a:rPr sz="2400" spc="-5" dirty="0" err="1">
                <a:latin typeface="Comic Sans MS"/>
                <a:cs typeface="Comic Sans MS"/>
              </a:rPr>
              <a:t>conectadas</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generador.</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ejemplo,</a:t>
            </a:r>
            <a:r>
              <a:rPr sz="2400" dirty="0">
                <a:latin typeface="Comic Sans MS"/>
                <a:cs typeface="Comic Sans MS"/>
              </a:rPr>
              <a:t> </a:t>
            </a:r>
            <a:r>
              <a:rPr sz="2400" spc="-5" dirty="0" err="1">
                <a:latin typeface="Comic Sans MS"/>
                <a:cs typeface="Comic Sans MS"/>
              </a:rPr>
              <a:t>durante</a:t>
            </a:r>
            <a:r>
              <a:rPr sz="2400" dirty="0">
                <a:latin typeface="Comic Sans MS"/>
                <a:cs typeface="Comic Sans MS"/>
              </a:rPr>
              <a:t> </a:t>
            </a:r>
            <a:r>
              <a:rPr sz="2400" spc="-5" dirty="0">
                <a:latin typeface="Comic Sans MS"/>
                <a:cs typeface="Comic Sans MS"/>
              </a:rPr>
              <a:t>un</a:t>
            </a:r>
            <a:r>
              <a:rPr lang="es-AR" sz="2400" spc="-5" dirty="0">
                <a:latin typeface="Comic Sans MS"/>
                <a:cs typeface="Comic Sans MS"/>
              </a:rPr>
              <a:t> </a:t>
            </a:r>
            <a:r>
              <a:rPr sz="2400" spc="-5" dirty="0" err="1">
                <a:latin typeface="Comic Sans MS"/>
                <a:cs typeface="Comic Sans MS"/>
              </a:rPr>
              <a:t>disturbio</a:t>
            </a:r>
            <a:r>
              <a:rPr sz="2400" spc="-5" dirty="0">
                <a:latin typeface="Comic Sans MS"/>
                <a:cs typeface="Comic Sans MS"/>
              </a:rPr>
              <a:t> mayor en el sistema el cual requiere </a:t>
            </a:r>
            <a:r>
              <a:rPr sz="2400" spc="-5" dirty="0" err="1">
                <a:latin typeface="Comic Sans MS"/>
                <a:cs typeface="Comic Sans MS"/>
              </a:rPr>
              <a:t>el</a:t>
            </a:r>
            <a:r>
              <a:rPr sz="2400" spc="-5" dirty="0">
                <a:latin typeface="Comic Sans MS"/>
                <a:cs typeface="Comic Sans MS"/>
              </a:rPr>
              <a:t> </a:t>
            </a:r>
            <a:r>
              <a:rPr sz="2400" spc="-5" dirty="0" err="1">
                <a:latin typeface="Comic Sans MS"/>
                <a:cs typeface="Comic Sans MS"/>
              </a:rPr>
              <a:t>disparo</a:t>
            </a:r>
            <a:r>
              <a:rPr lang="es-AR" sz="2400" spc="-5" dirty="0">
                <a:latin typeface="Comic Sans MS"/>
                <a:cs typeface="Comic Sans MS"/>
              </a:rPr>
              <a:t> </a:t>
            </a:r>
            <a:r>
              <a:rPr sz="2400" spc="-5" dirty="0" err="1">
                <a:latin typeface="Comic Sans MS"/>
                <a:cs typeface="Comic Sans MS"/>
              </a:rPr>
              <a:t>debido</a:t>
            </a:r>
            <a:r>
              <a:rPr sz="2400" spc="-5" dirty="0">
                <a:latin typeface="Comic Sans MS"/>
                <a:cs typeface="Comic Sans MS"/>
              </a:rPr>
              <a:t> a baja frecuencia, la fuente de reserva </a:t>
            </a:r>
            <a:r>
              <a:rPr sz="2400" spc="-5" dirty="0" err="1">
                <a:latin typeface="Comic Sans MS"/>
                <a:cs typeface="Comic Sans MS"/>
              </a:rPr>
              <a:t>podría</a:t>
            </a:r>
            <a:r>
              <a:rPr sz="2400" spc="-5" dirty="0">
                <a:latin typeface="Comic Sans MS"/>
                <a:cs typeface="Comic Sans MS"/>
              </a:rPr>
              <a:t> no</a:t>
            </a:r>
            <a:r>
              <a:rPr lang="es-AR" sz="2400" spc="-5" dirty="0">
                <a:latin typeface="Comic Sans MS"/>
                <a:cs typeface="Comic Sans MS"/>
              </a:rPr>
              <a:t> </a:t>
            </a:r>
            <a:r>
              <a:rPr sz="2400" spc="-5" dirty="0" err="1">
                <a:latin typeface="Comic Sans MS"/>
                <a:cs typeface="Comic Sans MS"/>
              </a:rPr>
              <a:t>estar</a:t>
            </a:r>
            <a:r>
              <a:rPr sz="2400" spc="-5" dirty="0">
                <a:latin typeface="Comic Sans MS"/>
                <a:cs typeface="Comic Sans MS"/>
              </a:rPr>
              <a:t> disponible. La ventaja de este esquema es que la</a:t>
            </a:r>
            <a:r>
              <a:rPr lang="es-AR" sz="2400" spc="-5" dirty="0">
                <a:latin typeface="Comic Sans MS"/>
                <a:cs typeface="Comic Sans MS"/>
              </a:rPr>
              <a:t> </a:t>
            </a:r>
            <a:r>
              <a:rPr sz="2400" spc="-5" dirty="0" err="1">
                <a:latin typeface="Comic Sans MS"/>
                <a:cs typeface="Comic Sans MS"/>
              </a:rPr>
              <a:t>unidad</a:t>
            </a:r>
            <a:r>
              <a:rPr sz="2400" dirty="0">
                <a:latin typeface="Comic Sans MS"/>
                <a:cs typeface="Comic Sans MS"/>
              </a:rPr>
              <a:t> </a:t>
            </a:r>
            <a:r>
              <a:rPr sz="2400" spc="-5" dirty="0">
                <a:latin typeface="Comic Sans MS"/>
                <a:cs typeface="Comic Sans MS"/>
              </a:rPr>
              <a:t>puede</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re-conectada</a:t>
            </a:r>
            <a:r>
              <a:rPr sz="2400" dirty="0">
                <a:latin typeface="Comic Sans MS"/>
                <a:cs typeface="Comic Sans MS"/>
              </a:rPr>
              <a:t> </a:t>
            </a:r>
            <a:r>
              <a:rPr sz="2400" spc="-5" dirty="0">
                <a:latin typeface="Comic Sans MS"/>
                <a:cs typeface="Comic Sans MS"/>
              </a:rPr>
              <a:t>al</a:t>
            </a:r>
            <a:r>
              <a:rPr sz="2400" dirty="0">
                <a:latin typeface="Comic Sans MS"/>
                <a:cs typeface="Comic Sans MS"/>
              </a:rPr>
              <a:t> </a:t>
            </a:r>
            <a:r>
              <a:rPr sz="2400" spc="-5" dirty="0">
                <a:latin typeface="Comic Sans MS"/>
                <a:cs typeface="Comic Sans MS"/>
              </a:rPr>
              <a:t>sistema</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err="1">
                <a:latin typeface="Comic Sans MS"/>
                <a:cs typeface="Comic Sans MS"/>
              </a:rPr>
              <a:t>mínimo</a:t>
            </a:r>
            <a:r>
              <a:rPr lang="es-AR" sz="2400" spc="-5" dirty="0">
                <a:latin typeface="Comic Sans MS"/>
                <a:cs typeface="Comic Sans MS"/>
              </a:rPr>
              <a:t> </a:t>
            </a:r>
            <a:r>
              <a:rPr sz="2400" spc="-5" dirty="0" err="1">
                <a:latin typeface="Comic Sans MS"/>
                <a:cs typeface="Comic Sans MS"/>
              </a:rPr>
              <a:t>retardo</a:t>
            </a:r>
            <a:r>
              <a:rPr sz="2400" spc="-5" dirty="0">
                <a:latin typeface="Comic Sans MS"/>
                <a:cs typeface="Comic Sans MS"/>
              </a:rPr>
              <a:t>.</a:t>
            </a:r>
            <a:r>
              <a:rPr sz="2400" spc="220" dirty="0">
                <a:latin typeface="Comic Sans MS"/>
                <a:cs typeface="Comic Sans MS"/>
              </a:rPr>
              <a:t> </a:t>
            </a:r>
            <a:r>
              <a:rPr sz="2400" spc="-5" dirty="0">
                <a:latin typeface="Comic Sans MS"/>
                <a:cs typeface="Comic Sans MS"/>
              </a:rPr>
              <a:t>Este</a:t>
            </a:r>
            <a:r>
              <a:rPr sz="2400" spc="220" dirty="0">
                <a:latin typeface="Comic Sans MS"/>
                <a:cs typeface="Comic Sans MS"/>
              </a:rPr>
              <a:t> </a:t>
            </a:r>
            <a:r>
              <a:rPr sz="2400" spc="-5" dirty="0">
                <a:latin typeface="Comic Sans MS"/>
                <a:cs typeface="Comic Sans MS"/>
              </a:rPr>
              <a:t>modo</a:t>
            </a:r>
            <a:r>
              <a:rPr sz="2400" spc="215" dirty="0">
                <a:latin typeface="Comic Sans MS"/>
                <a:cs typeface="Comic Sans MS"/>
              </a:rPr>
              <a:t> </a:t>
            </a:r>
            <a:r>
              <a:rPr sz="2400" spc="-5" dirty="0">
                <a:latin typeface="Comic Sans MS"/>
                <a:cs typeface="Comic Sans MS"/>
              </a:rPr>
              <a:t>de</a:t>
            </a:r>
            <a:r>
              <a:rPr sz="2400" spc="215" dirty="0">
                <a:latin typeface="Comic Sans MS"/>
                <a:cs typeface="Comic Sans MS"/>
              </a:rPr>
              <a:t> </a:t>
            </a:r>
            <a:r>
              <a:rPr sz="2400" spc="-5" dirty="0">
                <a:latin typeface="Comic Sans MS"/>
                <a:cs typeface="Comic Sans MS"/>
              </a:rPr>
              <a:t>disparo</a:t>
            </a:r>
            <a:r>
              <a:rPr sz="2400" spc="215" dirty="0">
                <a:latin typeface="Comic Sans MS"/>
                <a:cs typeface="Comic Sans MS"/>
              </a:rPr>
              <a:t> </a:t>
            </a:r>
            <a:r>
              <a:rPr sz="2400" spc="-5" dirty="0">
                <a:latin typeface="Comic Sans MS"/>
                <a:cs typeface="Comic Sans MS"/>
              </a:rPr>
              <a:t>requiere</a:t>
            </a:r>
            <a:r>
              <a:rPr sz="2400" spc="210" dirty="0">
                <a:latin typeface="Comic Sans MS"/>
                <a:cs typeface="Comic Sans MS"/>
              </a:rPr>
              <a:t> </a:t>
            </a:r>
            <a:r>
              <a:rPr sz="2400" spc="-5" dirty="0">
                <a:latin typeface="Comic Sans MS"/>
                <a:cs typeface="Comic Sans MS"/>
              </a:rPr>
              <a:t>que</a:t>
            </a:r>
            <a:r>
              <a:rPr sz="2400" spc="215" dirty="0">
                <a:latin typeface="Comic Sans MS"/>
                <a:cs typeface="Comic Sans MS"/>
              </a:rPr>
              <a:t> </a:t>
            </a:r>
            <a:r>
              <a:rPr sz="2400" spc="-5" dirty="0">
                <a:latin typeface="Comic Sans MS"/>
                <a:cs typeface="Comic Sans MS"/>
              </a:rPr>
              <a:t>la</a:t>
            </a:r>
            <a:r>
              <a:rPr sz="2400" spc="210" dirty="0">
                <a:latin typeface="Comic Sans MS"/>
                <a:cs typeface="Comic Sans MS"/>
              </a:rPr>
              <a:t> </a:t>
            </a:r>
            <a:r>
              <a:rPr sz="2400" spc="-5" dirty="0" err="1">
                <a:latin typeface="Comic Sans MS"/>
                <a:cs typeface="Comic Sans MS"/>
              </a:rPr>
              <a:t>unidad</a:t>
            </a:r>
            <a:r>
              <a:rPr lang="es-AR" sz="2400" spc="-5" dirty="0">
                <a:latin typeface="Comic Sans MS"/>
                <a:cs typeface="Comic Sans MS"/>
              </a:rPr>
              <a:t> </a:t>
            </a:r>
            <a:r>
              <a:rPr sz="2400" spc="-5" dirty="0">
                <a:latin typeface="Comic Sans MS"/>
                <a:cs typeface="Comic Sans MS"/>
              </a:rPr>
              <a:t>sea capaz de operar con baja carga (runback) </a:t>
            </a:r>
            <a:r>
              <a:rPr sz="2400" spc="-5" dirty="0" err="1">
                <a:latin typeface="Comic Sans MS"/>
                <a:cs typeface="Comic Sans MS"/>
              </a:rPr>
              <a:t>enseguida</a:t>
            </a:r>
            <a:r>
              <a:rPr lang="es-A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disparo</a:t>
            </a:r>
            <a:r>
              <a:rPr sz="2400" dirty="0">
                <a:latin typeface="Comic Sans MS"/>
                <a:cs typeface="Comic Sans MS"/>
              </a:rPr>
              <a:t> </a:t>
            </a:r>
            <a:r>
              <a:rPr sz="2400" spc="-5" dirty="0">
                <a:latin typeface="Comic Sans MS"/>
                <a:cs typeface="Comic Sans MS"/>
              </a:rPr>
              <a:t>con</a:t>
            </a:r>
            <a:r>
              <a:rPr sz="2400" dirty="0">
                <a:latin typeface="Comic Sans MS"/>
                <a:cs typeface="Comic Sans MS"/>
              </a:rPr>
              <a:t> </a:t>
            </a:r>
            <a:r>
              <a:rPr sz="2400" spc="-5" dirty="0">
                <a:latin typeface="Comic Sans MS"/>
                <a:cs typeface="Comic Sans MS"/>
              </a:rPr>
              <a:t>rechazo</a:t>
            </a:r>
            <a:r>
              <a:rP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plena</a:t>
            </a:r>
            <a:r>
              <a:rPr sz="2400" dirty="0">
                <a:latin typeface="Comic Sans MS"/>
                <a:cs typeface="Comic Sans MS"/>
              </a:rPr>
              <a:t> </a:t>
            </a:r>
            <a:r>
              <a:rPr sz="2400" spc="-5" dirty="0">
                <a:latin typeface="Comic Sans MS"/>
                <a:cs typeface="Comic Sans MS"/>
              </a:rPr>
              <a:t>carga.</a:t>
            </a:r>
            <a:endParaRPr sz="2400" dirty="0">
              <a:latin typeface="Comic Sans MS"/>
              <a:cs typeface="Comic Sans MS"/>
            </a:endParaRP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92100" y="460709"/>
            <a:ext cx="17297400" cy="6099106"/>
          </a:xfrm>
          <a:prstGeom prst="rect">
            <a:avLst/>
          </a:prstGeom>
        </p:spPr>
        <p:txBody>
          <a:bodyPr vert="horz" wrap="square" lIns="0" tIns="12700" rIns="0" bIns="0" rtlCol="0">
            <a:spAutoFit/>
          </a:bodyPr>
          <a:lstStyle/>
          <a:p>
            <a:pPr marL="12700" algn="just">
              <a:spcBef>
                <a:spcPts val="100"/>
              </a:spcBef>
              <a:tabLst>
                <a:tab pos="582930" algn="l"/>
                <a:tab pos="1303020" algn="l"/>
                <a:tab pos="1691639" algn="l"/>
                <a:tab pos="2112645" algn="l"/>
                <a:tab pos="2386965" algn="l"/>
                <a:tab pos="2920365" algn="l"/>
              </a:tabLst>
            </a:pPr>
            <a:r>
              <a:rPr sz="2400" b="1" spc="-5" dirty="0">
                <a:latin typeface="Comic Sans MS"/>
                <a:cs typeface="Comic Sans MS"/>
              </a:rPr>
              <a:t>Disparo	secuencia</a:t>
            </a:r>
            <a:r>
              <a:rPr sz="2400" b="1" spc="-15" dirty="0">
                <a:latin typeface="Comic Sans MS"/>
                <a:cs typeface="Comic Sans MS"/>
              </a:rPr>
              <a:t>l</a:t>
            </a:r>
            <a:r>
              <a:rPr sz="2400" spc="-5" dirty="0">
                <a:latin typeface="Comic Sans MS"/>
                <a:cs typeface="Comic Sans MS"/>
              </a:rPr>
              <a:t>.</a:t>
            </a:r>
            <a:r>
              <a:rPr sz="2400" dirty="0">
                <a:latin typeface="Comic Sans MS"/>
                <a:cs typeface="Comic Sans MS"/>
              </a:rPr>
              <a:t>	</a:t>
            </a:r>
            <a:endParaRPr lang="en-US" sz="2400" dirty="0">
              <a:latin typeface="Comic Sans MS"/>
              <a:cs typeface="Comic Sans MS"/>
            </a:endParaRPr>
          </a:p>
          <a:p>
            <a:pPr marL="12700" algn="just">
              <a:spcBef>
                <a:spcPts val="100"/>
              </a:spcBef>
              <a:tabLst>
                <a:tab pos="582930" algn="l"/>
                <a:tab pos="1303020" algn="l"/>
                <a:tab pos="1691639" algn="l"/>
                <a:tab pos="2112645" algn="l"/>
                <a:tab pos="2386965" algn="l"/>
                <a:tab pos="2920365" algn="l"/>
              </a:tabLst>
            </a:pPr>
            <a:endParaRPr lang="es-AR" sz="2400" spc="-5" dirty="0">
              <a:latin typeface="Comic Sans MS"/>
              <a:cs typeface="Comic Sans MS"/>
            </a:endParaRPr>
          </a:p>
          <a:p>
            <a:pPr marL="12700" algn="just">
              <a:spcBef>
                <a:spcPts val="100"/>
              </a:spcBef>
              <a:tabLst>
                <a:tab pos="582930" algn="l"/>
                <a:tab pos="1303020" algn="l"/>
                <a:tab pos="1691639" algn="l"/>
                <a:tab pos="2112645" algn="l"/>
                <a:tab pos="2386965" algn="l"/>
                <a:tab pos="2920365" algn="l"/>
              </a:tabLst>
            </a:pPr>
            <a:r>
              <a:rPr sz="2400" spc="-5" dirty="0">
                <a:latin typeface="Comic Sans MS"/>
                <a:cs typeface="Comic Sans MS"/>
              </a:rPr>
              <a:t>Este</a:t>
            </a:r>
            <a:r>
              <a:rPr lang="en-US" sz="2400" spc="-5" dirty="0">
                <a:latin typeface="Comic Sans MS"/>
                <a:cs typeface="Comic Sans MS"/>
              </a:rPr>
              <a:t> </a:t>
            </a:r>
            <a:r>
              <a:rPr sz="2400" spc="-5" dirty="0">
                <a:latin typeface="Comic Sans MS"/>
                <a:cs typeface="Comic Sans MS"/>
              </a:rPr>
              <a:t>modo</a:t>
            </a:r>
            <a:r>
              <a:rPr lang="en-US" sz="2400" spc="-5" dirty="0">
                <a:latin typeface="Comic Sans MS"/>
                <a:cs typeface="Comic Sans MS"/>
              </a:rPr>
              <a:t> </a:t>
            </a:r>
            <a:r>
              <a:rPr sz="2400" spc="-5" dirty="0">
                <a:latin typeface="Comic Sans MS"/>
                <a:cs typeface="Comic Sans MS"/>
              </a:rPr>
              <a:t>de</a:t>
            </a:r>
            <a:r>
              <a:rPr lang="en-US" sz="2400" spc="-5" dirty="0">
                <a:latin typeface="Comic Sans MS"/>
                <a:cs typeface="Comic Sans MS"/>
              </a:rPr>
              <a:t> </a:t>
            </a:r>
            <a:r>
              <a:rPr sz="2400" spc="-5" dirty="0" err="1">
                <a:latin typeface="Comic Sans MS"/>
                <a:cs typeface="Comic Sans MS"/>
              </a:rPr>
              <a:t>disparo</a:t>
            </a:r>
            <a:r>
              <a:rPr lang="en-US" sz="2400" spc="-5" dirty="0">
                <a:latin typeface="Comic Sans MS"/>
                <a:cs typeface="Comic Sans MS"/>
              </a:rPr>
              <a:t> </a:t>
            </a:r>
            <a:r>
              <a:rPr sz="2400" spc="-5" dirty="0">
                <a:latin typeface="Comic Sans MS"/>
                <a:cs typeface="Comic Sans MS"/>
              </a:rPr>
              <a:t>es</a:t>
            </a:r>
            <a:r>
              <a:rPr lang="en-US" sz="2400" spc="-5" dirty="0">
                <a:latin typeface="Comic Sans MS"/>
                <a:cs typeface="Comic Sans MS"/>
              </a:rPr>
              <a:t> </a:t>
            </a:r>
            <a:r>
              <a:rPr lang="es-MX" sz="2400" spc="-5" dirty="0">
                <a:latin typeface="Comic Sans MS"/>
                <a:cs typeface="Comic Sans MS"/>
              </a:rPr>
              <a:t>principalmente usado sobre generadores de vapor para prevenir la </a:t>
            </a:r>
            <a:r>
              <a:rPr lang="es-MX" sz="2400" spc="-5" dirty="0" err="1">
                <a:latin typeface="Comic Sans MS"/>
                <a:cs typeface="Comic Sans MS"/>
              </a:rPr>
              <a:t>sobre-velocidad</a:t>
            </a:r>
            <a:r>
              <a:rPr lang="es-MX" sz="2400" spc="-5" dirty="0">
                <a:latin typeface="Comic Sans MS"/>
                <a:cs typeface="Comic Sans MS"/>
              </a:rPr>
              <a:t> cuando el disparo retardado no</a:t>
            </a:r>
            <a:r>
              <a:rPr lang="es-MX" sz="2400" dirty="0">
                <a:latin typeface="Comic Sans MS"/>
                <a:cs typeface="Comic Sans MS"/>
              </a:rPr>
              <a:t> </a:t>
            </a:r>
            <a:r>
              <a:rPr lang="es-MX" sz="2400" spc="-5" dirty="0">
                <a:latin typeface="Comic Sans MS"/>
                <a:cs typeface="Comic Sans MS"/>
              </a:rPr>
              <a:t>tiene</a:t>
            </a:r>
            <a:r>
              <a:rPr lang="es-MX" sz="2400" dirty="0">
                <a:latin typeface="Comic Sans MS"/>
                <a:cs typeface="Comic Sans MS"/>
              </a:rPr>
              <a:t> </a:t>
            </a:r>
            <a:r>
              <a:rPr lang="es-MX" sz="2400" spc="-5" dirty="0">
                <a:latin typeface="Comic Sans MS"/>
                <a:cs typeface="Comic Sans MS"/>
              </a:rPr>
              <a:t>efectos</a:t>
            </a:r>
            <a:r>
              <a:rPr lang="es-MX" sz="2400" dirty="0">
                <a:latin typeface="Comic Sans MS"/>
                <a:cs typeface="Comic Sans MS"/>
              </a:rPr>
              <a:t> </a:t>
            </a:r>
            <a:r>
              <a:rPr lang="es-MX" sz="2400" spc="-5" dirty="0">
                <a:latin typeface="Comic Sans MS"/>
                <a:cs typeface="Comic Sans MS"/>
              </a:rPr>
              <a:t>perjudiciales</a:t>
            </a:r>
            <a:r>
              <a:rPr lang="es-MX" sz="2400" dirty="0">
                <a:latin typeface="Comic Sans MS"/>
                <a:cs typeface="Comic Sans MS"/>
              </a:rPr>
              <a:t> </a:t>
            </a:r>
            <a:r>
              <a:rPr lang="es-MX" sz="2400" spc="-5" dirty="0">
                <a:latin typeface="Comic Sans MS"/>
                <a:cs typeface="Comic Sans MS"/>
              </a:rPr>
              <a:t>sobre</a:t>
            </a:r>
            <a:r>
              <a:rPr lang="es-MX" sz="2400" dirty="0">
                <a:latin typeface="Comic Sans MS"/>
                <a:cs typeface="Comic Sans MS"/>
              </a:rPr>
              <a:t> </a:t>
            </a:r>
            <a:r>
              <a:rPr lang="es-MX" sz="2400" spc="-5" dirty="0">
                <a:latin typeface="Comic Sans MS"/>
                <a:cs typeface="Comic Sans MS"/>
              </a:rPr>
              <a:t>la</a:t>
            </a:r>
            <a:r>
              <a:rPr lang="es-MX" sz="2400" spc="260" dirty="0">
                <a:latin typeface="Comic Sans MS"/>
                <a:cs typeface="Comic Sans MS"/>
              </a:rPr>
              <a:t> </a:t>
            </a:r>
            <a:r>
              <a:rPr lang="es-MX" sz="2400" spc="-5" dirty="0">
                <a:latin typeface="Comic Sans MS"/>
                <a:cs typeface="Comic Sans MS"/>
              </a:rPr>
              <a:t>unidad generadora.</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disparar</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por problemas</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impulsor</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se</a:t>
            </a:r>
            <a:r>
              <a:rPr lang="es-MX" sz="2400" dirty="0">
                <a:latin typeface="Comic Sans MS"/>
                <a:cs typeface="Comic Sans MS"/>
              </a:rPr>
              <a:t> </a:t>
            </a:r>
            <a:r>
              <a:rPr lang="es-MX" sz="2400" spc="-5" dirty="0">
                <a:latin typeface="Comic Sans MS"/>
                <a:cs typeface="Comic Sans MS"/>
              </a:rPr>
              <a:t>requiere</a:t>
            </a:r>
            <a:r>
              <a:rPr lang="es-MX" sz="2400" spc="254" dirty="0">
                <a:latin typeface="Comic Sans MS"/>
                <a:cs typeface="Comic Sans MS"/>
              </a:rPr>
              <a:t> </a:t>
            </a:r>
            <a:r>
              <a:rPr lang="es-MX" sz="2400" spc="-5" dirty="0">
                <a:latin typeface="Comic Sans MS"/>
                <a:cs typeface="Comic Sans MS"/>
              </a:rPr>
              <a:t>un disparo</a:t>
            </a:r>
            <a:r>
              <a:rPr lang="es-MX" sz="2400" spc="25" dirty="0">
                <a:latin typeface="Comic Sans MS"/>
                <a:cs typeface="Comic Sans MS"/>
              </a:rPr>
              <a:t> </a:t>
            </a:r>
            <a:r>
              <a:rPr lang="es-MX" sz="2400" spc="-5" dirty="0">
                <a:latin typeface="Comic Sans MS"/>
                <a:cs typeface="Comic Sans MS"/>
              </a:rPr>
              <a:t>de</a:t>
            </a:r>
            <a:r>
              <a:rPr lang="es-MX" sz="2400" spc="25" dirty="0">
                <a:latin typeface="Comic Sans MS"/>
                <a:cs typeface="Comic Sans MS"/>
              </a:rPr>
              <a:t> </a:t>
            </a:r>
            <a:r>
              <a:rPr lang="es-MX" sz="2400" spc="-5" dirty="0">
                <a:latin typeface="Comic Sans MS"/>
                <a:cs typeface="Comic Sans MS"/>
              </a:rPr>
              <a:t>alta</a:t>
            </a:r>
            <a:r>
              <a:rPr lang="es-MX" sz="2400" spc="20" dirty="0">
                <a:latin typeface="Comic Sans MS"/>
                <a:cs typeface="Comic Sans MS"/>
              </a:rPr>
              <a:t> </a:t>
            </a:r>
            <a:r>
              <a:rPr lang="es-MX" sz="2400" spc="-5" dirty="0">
                <a:latin typeface="Comic Sans MS"/>
                <a:cs typeface="Comic Sans MS"/>
              </a:rPr>
              <a:t>velocidad.</a:t>
            </a:r>
            <a:r>
              <a:rPr lang="es-MX" sz="2400" spc="20" dirty="0">
                <a:latin typeface="Comic Sans MS"/>
                <a:cs typeface="Comic Sans MS"/>
              </a:rPr>
              <a:t> </a:t>
            </a:r>
            <a:r>
              <a:rPr lang="es-MX" sz="2400" spc="-5" dirty="0">
                <a:latin typeface="Comic Sans MS"/>
                <a:cs typeface="Comic Sans MS"/>
              </a:rPr>
              <a:t>El</a:t>
            </a:r>
            <a:r>
              <a:rPr lang="es-MX" sz="2400" spc="20" dirty="0">
                <a:latin typeface="Comic Sans MS"/>
                <a:cs typeface="Comic Sans MS"/>
              </a:rPr>
              <a:t> </a:t>
            </a:r>
            <a:r>
              <a:rPr lang="es-MX" sz="2400" spc="-5" dirty="0">
                <a:latin typeface="Comic Sans MS"/>
                <a:cs typeface="Comic Sans MS"/>
              </a:rPr>
              <a:t>primer</a:t>
            </a:r>
            <a:r>
              <a:rPr lang="es-MX" sz="2400" spc="20" dirty="0">
                <a:latin typeface="Comic Sans MS"/>
                <a:cs typeface="Comic Sans MS"/>
              </a:rPr>
              <a:t> </a:t>
            </a:r>
            <a:r>
              <a:rPr lang="es-MX" sz="2400" spc="-5" dirty="0">
                <a:latin typeface="Comic Sans MS"/>
                <a:cs typeface="Comic Sans MS"/>
              </a:rPr>
              <a:t>dispositivo</a:t>
            </a:r>
            <a:r>
              <a:rPr lang="es-MX" sz="2400" spc="20" dirty="0">
                <a:latin typeface="Comic Sans MS"/>
                <a:cs typeface="Comic Sans MS"/>
              </a:rPr>
              <a:t> </a:t>
            </a:r>
            <a:r>
              <a:rPr lang="es-MX" sz="2400" spc="-5" dirty="0">
                <a:latin typeface="Comic Sans MS"/>
                <a:cs typeface="Comic Sans MS"/>
              </a:rPr>
              <a:t>disparado son</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válvulas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turbinas.</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relé</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potencia inversa</a:t>
            </a:r>
            <a:r>
              <a:rPr lang="es-MX" sz="2400" spc="145" dirty="0">
                <a:latin typeface="Comic Sans MS"/>
                <a:cs typeface="Comic Sans MS"/>
              </a:rPr>
              <a:t> </a:t>
            </a:r>
            <a:r>
              <a:rPr lang="es-MX" sz="2400" spc="-5" dirty="0">
                <a:latin typeface="Comic Sans MS"/>
                <a:cs typeface="Comic Sans MS"/>
              </a:rPr>
              <a:t>en</a:t>
            </a:r>
            <a:r>
              <a:rPr lang="es-MX" sz="2400" spc="150" dirty="0">
                <a:latin typeface="Comic Sans MS"/>
                <a:cs typeface="Comic Sans MS"/>
              </a:rPr>
              <a:t> </a:t>
            </a:r>
            <a:r>
              <a:rPr lang="es-MX" sz="2400" spc="-5" dirty="0">
                <a:latin typeface="Comic Sans MS"/>
                <a:cs typeface="Comic Sans MS"/>
              </a:rPr>
              <a:t>serie</a:t>
            </a:r>
            <a:r>
              <a:rPr lang="es-MX" sz="2400" spc="145" dirty="0">
                <a:latin typeface="Comic Sans MS"/>
                <a:cs typeface="Comic Sans MS"/>
              </a:rPr>
              <a:t> </a:t>
            </a:r>
            <a:r>
              <a:rPr lang="es-MX" sz="2400" spc="-5" dirty="0">
                <a:latin typeface="Comic Sans MS"/>
                <a:cs typeface="Comic Sans MS"/>
              </a:rPr>
              <a:t>con</a:t>
            </a:r>
            <a:r>
              <a:rPr lang="es-MX" sz="2400" spc="150" dirty="0">
                <a:latin typeface="Comic Sans MS"/>
                <a:cs typeface="Comic Sans MS"/>
              </a:rPr>
              <a:t> </a:t>
            </a:r>
            <a:r>
              <a:rPr lang="es-MX" sz="2400" spc="-5" dirty="0">
                <a:latin typeface="Comic Sans MS"/>
                <a:cs typeface="Comic Sans MS"/>
              </a:rPr>
              <a:t>los</a:t>
            </a:r>
            <a:r>
              <a:rPr lang="es-MX" sz="2400" spc="150" dirty="0">
                <a:latin typeface="Comic Sans MS"/>
                <a:cs typeface="Comic Sans MS"/>
              </a:rPr>
              <a:t> </a:t>
            </a:r>
            <a:r>
              <a:rPr lang="es-MX" sz="2400" spc="-5" dirty="0">
                <a:latin typeface="Comic Sans MS"/>
                <a:cs typeface="Comic Sans MS"/>
              </a:rPr>
              <a:t>switches</a:t>
            </a:r>
            <a:r>
              <a:rPr lang="es-MX" sz="2400" spc="145" dirty="0">
                <a:latin typeface="Comic Sans MS"/>
                <a:cs typeface="Comic Sans MS"/>
              </a:rPr>
              <a:t> </a:t>
            </a:r>
            <a:r>
              <a:rPr lang="es-MX" sz="2400" spc="-5" dirty="0">
                <a:latin typeface="Comic Sans MS"/>
                <a:cs typeface="Comic Sans MS"/>
              </a:rPr>
              <a:t>de</a:t>
            </a:r>
            <a:r>
              <a:rPr lang="es-MX" sz="2400" spc="140" dirty="0">
                <a:latin typeface="Comic Sans MS"/>
                <a:cs typeface="Comic Sans MS"/>
              </a:rPr>
              <a:t> </a:t>
            </a:r>
            <a:r>
              <a:rPr lang="es-MX" sz="2400" spc="-5" dirty="0">
                <a:latin typeface="Comic Sans MS"/>
                <a:cs typeface="Comic Sans MS"/>
              </a:rPr>
              <a:t>posición</a:t>
            </a:r>
            <a:r>
              <a:rPr lang="es-MX" sz="2400" spc="140" dirty="0">
                <a:latin typeface="Comic Sans MS"/>
                <a:cs typeface="Comic Sans MS"/>
              </a:rPr>
              <a:t> </a:t>
            </a:r>
            <a:r>
              <a:rPr lang="es-MX" sz="2400" spc="-5" dirty="0">
                <a:latin typeface="Comic Sans MS"/>
                <a:cs typeface="Comic Sans MS"/>
              </a:rPr>
              <a:t>de</a:t>
            </a:r>
            <a:r>
              <a:rPr lang="es-MX" sz="2400" spc="140" dirty="0">
                <a:latin typeface="Comic Sans MS"/>
                <a:cs typeface="Comic Sans MS"/>
              </a:rPr>
              <a:t> </a:t>
            </a:r>
            <a:r>
              <a:rPr lang="es-MX" sz="2400" spc="-5" dirty="0">
                <a:latin typeface="Comic Sans MS"/>
                <a:cs typeface="Comic Sans MS"/>
              </a:rPr>
              <a:t>cierre de válvulas proporciona seguridad contra posible sobre- velocidad</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turbina</a:t>
            </a:r>
            <a:r>
              <a:rPr lang="es-MX" sz="2400" dirty="0">
                <a:latin typeface="Comic Sans MS"/>
                <a:cs typeface="Comic Sans MS"/>
              </a:rPr>
              <a:t> </a:t>
            </a:r>
            <a:r>
              <a:rPr lang="es-MX" sz="2400" spc="-5" dirty="0">
                <a:latin typeface="Comic Sans MS"/>
                <a:cs typeface="Comic Sans MS"/>
              </a:rPr>
              <a:t>asegurando</a:t>
            </a:r>
            <a:r>
              <a:rPr lang="es-MX" sz="2400" dirty="0">
                <a:latin typeface="Comic Sans MS"/>
                <a:cs typeface="Comic Sans MS"/>
              </a:rPr>
              <a:t> </a:t>
            </a:r>
            <a:r>
              <a:rPr lang="es-MX" sz="2400" spc="-5" dirty="0">
                <a:latin typeface="Comic Sans MS"/>
                <a:cs typeface="Comic Sans MS"/>
              </a:rPr>
              <a:t>que</a:t>
            </a:r>
            <a:r>
              <a:rPr lang="es-MX" sz="2400" dirty="0">
                <a:latin typeface="Comic Sans MS"/>
                <a:cs typeface="Comic Sans MS"/>
              </a:rPr>
              <a:t> </a:t>
            </a:r>
            <a:r>
              <a:rPr lang="es-MX" sz="2400" spc="-5" dirty="0">
                <a:latin typeface="Comic Sans MS"/>
                <a:cs typeface="Comic Sans MS"/>
              </a:rPr>
              <a:t>los</a:t>
            </a:r>
            <a:r>
              <a:rPr lang="es-MX" sz="2400" spc="254" dirty="0">
                <a:latin typeface="Comic Sans MS"/>
                <a:cs typeface="Comic Sans MS"/>
              </a:rPr>
              <a:t> </a:t>
            </a:r>
            <a:r>
              <a:rPr lang="es-MX" sz="2400" spc="-5" dirty="0">
                <a:latin typeface="Comic Sans MS"/>
                <a:cs typeface="Comic Sans MS"/>
              </a:rPr>
              <a:t>flujos</a:t>
            </a:r>
            <a:r>
              <a:rPr lang="es-MX" sz="2400" spc="260" dirty="0">
                <a:latin typeface="Comic Sans MS"/>
                <a:cs typeface="Comic Sans MS"/>
              </a:rPr>
              <a:t> </a:t>
            </a:r>
            <a:r>
              <a:rPr lang="es-MX" sz="2400" spc="-5" dirty="0">
                <a:latin typeface="Comic Sans MS"/>
                <a:cs typeface="Comic Sans MS"/>
              </a:rPr>
              <a:t>de vapor</a:t>
            </a:r>
            <a:r>
              <a:rPr lang="es-MX" sz="2400" dirty="0">
                <a:latin typeface="Comic Sans MS"/>
                <a:cs typeface="Comic Sans MS"/>
              </a:rPr>
              <a:t> </a:t>
            </a:r>
            <a:r>
              <a:rPr lang="es-MX" sz="2400" spc="-5" dirty="0">
                <a:latin typeface="Comic Sans MS"/>
                <a:cs typeface="Comic Sans MS"/>
              </a:rPr>
              <a:t>hayan</a:t>
            </a:r>
            <a:r>
              <a:rPr lang="es-MX" sz="2400" dirty="0">
                <a:latin typeface="Comic Sans MS"/>
                <a:cs typeface="Comic Sans MS"/>
              </a:rPr>
              <a:t> </a:t>
            </a:r>
            <a:r>
              <a:rPr lang="es-MX" sz="2400" spc="-5" dirty="0">
                <a:latin typeface="Comic Sans MS"/>
                <a:cs typeface="Comic Sans MS"/>
              </a:rPr>
              <a:t>sido</a:t>
            </a:r>
            <a:r>
              <a:rPr lang="es-MX" sz="2400" dirty="0">
                <a:latin typeface="Comic Sans MS"/>
                <a:cs typeface="Comic Sans MS"/>
              </a:rPr>
              <a:t> </a:t>
            </a:r>
            <a:r>
              <a:rPr lang="es-MX" sz="2400" spc="-5" dirty="0">
                <a:latin typeface="Comic Sans MS"/>
                <a:cs typeface="Comic Sans MS"/>
              </a:rPr>
              <a:t>reducidos</a:t>
            </a:r>
            <a:r>
              <a:rPr lang="es-MX" sz="2400" dirty="0">
                <a:latin typeface="Comic Sans MS"/>
                <a:cs typeface="Comic Sans MS"/>
              </a:rPr>
              <a:t> </a:t>
            </a:r>
            <a:r>
              <a:rPr lang="es-MX" sz="2400" spc="-5" dirty="0">
                <a:latin typeface="Comic Sans MS"/>
                <a:cs typeface="Comic Sans MS"/>
              </a:rPr>
              <a:t>debajo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cantidad necesaria</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producir</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condición</a:t>
            </a:r>
            <a:r>
              <a:rPr lang="es-MX" sz="2400" dirty="0">
                <a:latin typeface="Comic Sans MS"/>
                <a:cs typeface="Comic Sans MS"/>
              </a:rPr>
              <a:t> </a:t>
            </a:r>
            <a:r>
              <a:rPr lang="es-MX" sz="2400" spc="-5" dirty="0">
                <a:latin typeface="Comic Sans MS"/>
                <a:cs typeface="Comic Sans MS"/>
              </a:rPr>
              <a:t>de</a:t>
            </a:r>
            <a:r>
              <a:rPr lang="es-MX" sz="2400" spc="260" dirty="0">
                <a:latin typeface="Comic Sans MS"/>
                <a:cs typeface="Comic Sans MS"/>
              </a:rPr>
              <a:t> </a:t>
            </a:r>
            <a:r>
              <a:rPr lang="es-MX" sz="2400" spc="-5" dirty="0">
                <a:latin typeface="Comic Sans MS"/>
                <a:cs typeface="Comic Sans MS"/>
              </a:rPr>
              <a:t>sobre- velocidad</a:t>
            </a:r>
            <a:r>
              <a:rPr lang="es-MX" sz="2400" dirty="0">
                <a:latin typeface="Comic Sans MS"/>
                <a:cs typeface="Comic Sans MS"/>
              </a:rPr>
              <a:t> </a:t>
            </a:r>
            <a:r>
              <a:rPr lang="es-MX" sz="2400" spc="-5" dirty="0">
                <a:latin typeface="Comic Sans MS"/>
                <a:cs typeface="Comic Sans MS"/>
              </a:rPr>
              <a:t>cuando</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interruptores</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son disparados.</a:t>
            </a:r>
            <a:r>
              <a:rPr lang="es-MX" sz="2400" spc="130" dirty="0">
                <a:latin typeface="Comic Sans MS"/>
                <a:cs typeface="Comic Sans MS"/>
              </a:rPr>
              <a:t> </a:t>
            </a:r>
            <a:r>
              <a:rPr lang="es-MX" sz="2400" spc="-5" dirty="0">
                <a:latin typeface="Comic Sans MS"/>
                <a:cs typeface="Comic Sans MS"/>
              </a:rPr>
              <a:t>Por</a:t>
            </a:r>
            <a:r>
              <a:rPr lang="es-MX" sz="2400" spc="130" dirty="0">
                <a:latin typeface="Comic Sans MS"/>
                <a:cs typeface="Comic Sans MS"/>
              </a:rPr>
              <a:t> </a:t>
            </a:r>
            <a:r>
              <a:rPr lang="es-MX" sz="2400" spc="-5" dirty="0">
                <a:latin typeface="Comic Sans MS"/>
                <a:cs typeface="Comic Sans MS"/>
              </a:rPr>
              <a:t>problemas</a:t>
            </a:r>
            <a:r>
              <a:rPr lang="es-MX" sz="2400" spc="130" dirty="0">
                <a:latin typeface="Comic Sans MS"/>
                <a:cs typeface="Comic Sans MS"/>
              </a:rPr>
              <a:t> </a:t>
            </a:r>
            <a:r>
              <a:rPr lang="es-MX" sz="2400" spc="-5" dirty="0">
                <a:latin typeface="Comic Sans MS"/>
                <a:cs typeface="Comic Sans MS"/>
              </a:rPr>
              <a:t>mecánicos</a:t>
            </a:r>
            <a:r>
              <a:rPr lang="es-MX" sz="2400" spc="130" dirty="0">
                <a:latin typeface="Comic Sans MS"/>
                <a:cs typeface="Comic Sans MS"/>
              </a:rPr>
              <a:t> </a:t>
            </a:r>
            <a:r>
              <a:rPr lang="es-MX" sz="2400" spc="-5" dirty="0">
                <a:latin typeface="Comic Sans MS"/>
                <a:cs typeface="Comic Sans MS"/>
              </a:rPr>
              <a:t>en</a:t>
            </a:r>
            <a:r>
              <a:rPr lang="es-MX" sz="2400" spc="130" dirty="0">
                <a:latin typeface="Comic Sans MS"/>
                <a:cs typeface="Comic Sans MS"/>
              </a:rPr>
              <a:t> </a:t>
            </a:r>
            <a:r>
              <a:rPr lang="es-MX" sz="2400" spc="-5" dirty="0">
                <a:latin typeface="Comic Sans MS"/>
                <a:cs typeface="Comic Sans MS"/>
              </a:rPr>
              <a:t>la</a:t>
            </a:r>
            <a:r>
              <a:rPr lang="es-MX" sz="2400" spc="130" dirty="0">
                <a:latin typeface="Comic Sans MS"/>
                <a:cs typeface="Comic Sans MS"/>
              </a:rPr>
              <a:t> </a:t>
            </a:r>
            <a:r>
              <a:rPr lang="es-MX" sz="2400" spc="-5" dirty="0">
                <a:latin typeface="Comic Sans MS"/>
                <a:cs typeface="Comic Sans MS"/>
              </a:rPr>
              <a:t>turbina</a:t>
            </a:r>
            <a:r>
              <a:rPr lang="es-MX" sz="2400" spc="125" dirty="0">
                <a:latin typeface="Comic Sans MS"/>
                <a:cs typeface="Comic Sans MS"/>
              </a:rPr>
              <a:t> </a:t>
            </a:r>
            <a:r>
              <a:rPr lang="es-MX" sz="2400" spc="-5" dirty="0">
                <a:latin typeface="Comic Sans MS"/>
                <a:cs typeface="Comic Sans MS"/>
              </a:rPr>
              <a:t>o</a:t>
            </a:r>
            <a:r>
              <a:rPr lang="es-MX" sz="2400" spc="125" dirty="0">
                <a:latin typeface="Comic Sans MS"/>
                <a:cs typeface="Comic Sans MS"/>
              </a:rPr>
              <a:t> </a:t>
            </a:r>
            <a:r>
              <a:rPr lang="es-MX" sz="2400" spc="-5" dirty="0">
                <a:latin typeface="Comic Sans MS"/>
                <a:cs typeface="Comic Sans MS"/>
              </a:rPr>
              <a:t>en la caldera/reactor este es el modo de disparo preferido puesto que previene la </a:t>
            </a:r>
            <a:r>
              <a:rPr lang="es-MX" sz="2400" spc="-5" dirty="0" err="1">
                <a:latin typeface="Comic Sans MS"/>
                <a:cs typeface="Comic Sans MS"/>
              </a:rPr>
              <a:t>sobre-velocidad</a:t>
            </a:r>
            <a:r>
              <a:rPr lang="es-MX" sz="2400" spc="-5" dirty="0">
                <a:latin typeface="Comic Sans MS"/>
                <a:cs typeface="Comic Sans MS"/>
              </a:rPr>
              <a:t> de la máquina. Sin embargo, la desventaja es de que no existe salida de disparo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una</a:t>
            </a:r>
            <a:r>
              <a:rPr lang="es-MX" sz="2400" dirty="0">
                <a:latin typeface="Comic Sans MS"/>
                <a:cs typeface="Comic Sans MS"/>
              </a:rPr>
              <a:t> </a:t>
            </a:r>
            <a:r>
              <a:rPr lang="es-MX" sz="2400" spc="-5" dirty="0">
                <a:latin typeface="Comic Sans MS"/>
                <a:cs typeface="Comic Sans MS"/>
              </a:rPr>
              <a:t>falla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switches</a:t>
            </a:r>
            <a:r>
              <a:rPr lang="es-MX" sz="2400" dirty="0">
                <a:latin typeface="Comic Sans MS"/>
                <a:cs typeface="Comic Sans MS"/>
              </a:rPr>
              <a:t> </a:t>
            </a:r>
            <a:r>
              <a:rPr lang="es-MX" sz="2400" spc="-5" dirty="0">
                <a:latin typeface="Comic Sans MS"/>
                <a:cs typeface="Comic Sans MS"/>
              </a:rPr>
              <a:t>límites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 válvulas de las turbinas o el relé de potencia inversa. Cuando esté método es usado, se debe proporcionar una protección de respaldo para asegurar el disparo de los interruptores</a:t>
            </a:r>
            <a:r>
              <a:rPr lang="es-MX" sz="2400" dirty="0">
                <a:latin typeface="Comic Sans MS"/>
                <a:cs typeface="Comic Sans MS"/>
              </a:rPr>
              <a:t> </a:t>
            </a:r>
            <a:r>
              <a:rPr lang="es-MX" sz="2400" spc="-5" dirty="0">
                <a:latin typeface="Comic Sans MS"/>
                <a:cs typeface="Comic Sans MS"/>
              </a:rPr>
              <a:t>principal</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campo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caso de que exista una falla. Esta es generalmente proporcionado por un relé de potencia inversa separado que inicie el disparo en forma independiente. Este modo de disparo no debe anular la protección de los interruptores del generador que</a:t>
            </a:r>
            <a:r>
              <a:rPr lang="es-MX" sz="2400" dirty="0">
                <a:latin typeface="Comic Sans MS"/>
                <a:cs typeface="Comic Sans MS"/>
              </a:rPr>
              <a:t> </a:t>
            </a:r>
            <a:r>
              <a:rPr lang="es-MX" sz="2400" spc="-5" dirty="0">
                <a:latin typeface="Comic Sans MS"/>
                <a:cs typeface="Comic Sans MS"/>
              </a:rPr>
              <a:t>instantáneamente</a:t>
            </a:r>
            <a:r>
              <a:rPr lang="es-MX" sz="2400" dirty="0">
                <a:latin typeface="Comic Sans MS"/>
                <a:cs typeface="Comic Sans MS"/>
              </a:rPr>
              <a:t> </a:t>
            </a:r>
            <a:r>
              <a:rPr lang="es-MX" sz="2400" spc="-5" dirty="0">
                <a:latin typeface="Comic Sans MS"/>
                <a:cs typeface="Comic Sans MS"/>
              </a:rPr>
              <a:t>abren</a:t>
            </a:r>
            <a:r>
              <a:rPr lang="es-MX" sz="2400" dirty="0">
                <a:latin typeface="Comic Sans MS"/>
                <a:cs typeface="Comic Sans MS"/>
              </a:rPr>
              <a:t> </a:t>
            </a:r>
            <a:r>
              <a:rPr lang="es-MX" sz="2400" spc="-5" dirty="0">
                <a:latin typeface="Comic Sans MS"/>
                <a:cs typeface="Comic Sans MS"/>
              </a:rPr>
              <a:t>al</a:t>
            </a:r>
            <a:r>
              <a:rPr lang="es-MX" sz="2400" spc="260" dirty="0">
                <a:latin typeface="Comic Sans MS"/>
                <a:cs typeface="Comic Sans MS"/>
              </a:rPr>
              <a:t> </a:t>
            </a:r>
            <a:r>
              <a:rPr lang="es-MX" sz="2400" spc="-5" dirty="0">
                <a:latin typeface="Comic Sans MS"/>
                <a:cs typeface="Comic Sans MS"/>
              </a:rPr>
              <a:t>interruptor</a:t>
            </a:r>
            <a:r>
              <a:rPr lang="es-MX" sz="2400" spc="260" dirty="0">
                <a:latin typeface="Comic Sans MS"/>
                <a:cs typeface="Comic Sans MS"/>
              </a:rPr>
              <a:t> </a:t>
            </a:r>
            <a:r>
              <a:rPr lang="es-MX" sz="2400" spc="-5" dirty="0">
                <a:latin typeface="Comic Sans MS"/>
                <a:cs typeface="Comic Sans MS"/>
              </a:rPr>
              <a:t>del generador cuando ocurre una falla eléctrica crítica que puede causar serios daños al generador o al equipo de interrupción.</a:t>
            </a:r>
            <a:endParaRPr lang="es-MX" sz="2400" dirty="0">
              <a:latin typeface="Comic Sans MS"/>
              <a:cs typeface="Comic Sans MS"/>
            </a:endParaRPr>
          </a:p>
          <a:p>
            <a:pPr marL="12700">
              <a:spcBef>
                <a:spcPts val="100"/>
              </a:spcBef>
              <a:tabLst>
                <a:tab pos="582930" algn="l"/>
                <a:tab pos="1303020" algn="l"/>
                <a:tab pos="1691639" algn="l"/>
                <a:tab pos="2112645" algn="l"/>
                <a:tab pos="2386965" algn="l"/>
                <a:tab pos="2920365" algn="l"/>
              </a:tabLst>
            </a:pPr>
            <a:endParaRPr sz="900" dirty="0">
              <a:latin typeface="Comic Sans MS"/>
              <a:cs typeface="Comic Sans MS"/>
            </a:endParaRPr>
          </a:p>
        </p:txBody>
      </p:sp>
    </p:spTree>
    <p:extLst>
      <p:ext uri="{BB962C8B-B14F-4D97-AF65-F5344CB8AC3E}">
        <p14:creationId xmlns="" xmlns:p14="http://schemas.microsoft.com/office/powerpoint/2010/main" val="203456715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92100" y="460709"/>
            <a:ext cx="17297400" cy="915635"/>
          </a:xfrm>
          <a:prstGeom prst="rect">
            <a:avLst/>
          </a:prstGeom>
        </p:spPr>
        <p:txBody>
          <a:bodyPr vert="horz" wrap="square" lIns="0" tIns="12700" rIns="0" bIns="0" rtlCol="0">
            <a:spAutoFit/>
          </a:bodyPr>
          <a:lstStyle/>
          <a:p>
            <a:pPr marL="12700">
              <a:spcBef>
                <a:spcPts val="100"/>
              </a:spcBef>
              <a:tabLst>
                <a:tab pos="582930" algn="l"/>
                <a:tab pos="1303020" algn="l"/>
                <a:tab pos="1691639" algn="l"/>
                <a:tab pos="2112645" algn="l"/>
                <a:tab pos="2386965" algn="l"/>
                <a:tab pos="2920365" algn="l"/>
              </a:tabLst>
            </a:pPr>
            <a:r>
              <a:rPr lang="es-MX" sz="2400" spc="-5" dirty="0">
                <a:latin typeface="Comic Sans MS"/>
                <a:cs typeface="Comic Sans MS"/>
              </a:rPr>
              <a:t>La</a:t>
            </a:r>
            <a:r>
              <a:rPr lang="es-MX" sz="2400" spc="35" dirty="0">
                <a:latin typeface="Comic Sans MS"/>
                <a:cs typeface="Comic Sans MS"/>
              </a:rPr>
              <a:t> </a:t>
            </a:r>
            <a:r>
              <a:rPr lang="es-MX" sz="2400" b="1" spc="-5" dirty="0">
                <a:latin typeface="Comic Sans MS"/>
                <a:cs typeface="Comic Sans MS"/>
              </a:rPr>
              <a:t>tabla</a:t>
            </a:r>
            <a:r>
              <a:rPr lang="es-MX" sz="2400" b="1" spc="35" dirty="0">
                <a:latin typeface="Comic Sans MS"/>
                <a:cs typeface="Comic Sans MS"/>
              </a:rPr>
              <a:t> </a:t>
            </a:r>
            <a:r>
              <a:rPr lang="es-MX" sz="2400" b="1" spc="-5" dirty="0">
                <a:latin typeface="Comic Sans MS"/>
                <a:cs typeface="Comic Sans MS"/>
              </a:rPr>
              <a:t>1</a:t>
            </a:r>
            <a:r>
              <a:rPr lang="es-MX" sz="2400" b="1" spc="35" dirty="0">
                <a:latin typeface="Comic Sans MS"/>
                <a:cs typeface="Comic Sans MS"/>
              </a:rPr>
              <a:t> </a:t>
            </a:r>
            <a:r>
              <a:rPr lang="es-MX" sz="2400" spc="-5" dirty="0">
                <a:latin typeface="Comic Sans MS"/>
                <a:cs typeface="Comic Sans MS"/>
              </a:rPr>
              <a:t>indica</a:t>
            </a:r>
            <a:r>
              <a:rPr lang="es-MX" sz="2400" spc="35" dirty="0">
                <a:latin typeface="Comic Sans MS"/>
                <a:cs typeface="Comic Sans MS"/>
              </a:rPr>
              <a:t> </a:t>
            </a:r>
            <a:r>
              <a:rPr lang="es-MX" sz="2400" spc="-5" dirty="0">
                <a:latin typeface="Comic Sans MS"/>
                <a:cs typeface="Comic Sans MS"/>
              </a:rPr>
              <a:t>las</a:t>
            </a:r>
            <a:r>
              <a:rPr lang="es-MX" sz="2400" spc="35" dirty="0">
                <a:latin typeface="Comic Sans MS"/>
                <a:cs typeface="Comic Sans MS"/>
              </a:rPr>
              <a:t> </a:t>
            </a:r>
            <a:r>
              <a:rPr lang="es-MX" sz="2400" spc="-5" dirty="0">
                <a:latin typeface="Comic Sans MS"/>
                <a:cs typeface="Comic Sans MS"/>
              </a:rPr>
              <a:t>acciones</a:t>
            </a:r>
            <a:r>
              <a:rPr lang="es-MX" sz="2400" spc="35" dirty="0">
                <a:latin typeface="Comic Sans MS"/>
                <a:cs typeface="Comic Sans MS"/>
              </a:rPr>
              <a:t> </a:t>
            </a:r>
            <a:r>
              <a:rPr lang="es-MX" sz="2400" spc="-5" dirty="0">
                <a:latin typeface="Comic Sans MS"/>
                <a:cs typeface="Comic Sans MS"/>
              </a:rPr>
              <a:t>de</a:t>
            </a:r>
            <a:r>
              <a:rPr lang="es-MX" sz="2400" spc="35" dirty="0">
                <a:latin typeface="Comic Sans MS"/>
                <a:cs typeface="Comic Sans MS"/>
              </a:rPr>
              <a:t> </a:t>
            </a:r>
            <a:r>
              <a:rPr lang="es-MX" sz="2400" spc="-5" dirty="0">
                <a:latin typeface="Comic Sans MS"/>
                <a:cs typeface="Comic Sans MS"/>
              </a:rPr>
              <a:t>disparo</a:t>
            </a:r>
            <a:r>
              <a:rPr lang="es-MX" sz="2400" spc="35" dirty="0">
                <a:latin typeface="Comic Sans MS"/>
                <a:cs typeface="Comic Sans MS"/>
              </a:rPr>
              <a:t> </a:t>
            </a:r>
            <a:r>
              <a:rPr lang="es-MX" sz="2400" spc="-5" dirty="0">
                <a:latin typeface="Comic Sans MS"/>
                <a:cs typeface="Comic Sans MS"/>
              </a:rPr>
              <a:t>específicas</a:t>
            </a:r>
            <a:r>
              <a:rPr lang="es-MX" sz="2400" spc="35" dirty="0">
                <a:latin typeface="Comic Sans MS"/>
                <a:cs typeface="Comic Sans MS"/>
              </a:rPr>
              <a:t> </a:t>
            </a:r>
            <a:r>
              <a:rPr lang="es-MX" sz="2400" spc="-5" dirty="0">
                <a:latin typeface="Comic Sans MS"/>
                <a:cs typeface="Comic Sans MS"/>
              </a:rPr>
              <a:t>para cada</a:t>
            </a:r>
            <a:r>
              <a:rPr lang="es-MX" sz="2400" dirty="0">
                <a:latin typeface="Comic Sans MS"/>
                <a:cs typeface="Comic Sans MS"/>
              </a:rPr>
              <a:t> </a:t>
            </a:r>
            <a:r>
              <a:rPr lang="es-MX" sz="2400" spc="-5" dirty="0">
                <a:latin typeface="Comic Sans MS"/>
                <a:cs typeface="Comic Sans MS"/>
              </a:rPr>
              <a:t>tipo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descrito</a:t>
            </a:r>
            <a:r>
              <a:rPr lang="es-MX" sz="2400" dirty="0">
                <a:latin typeface="Comic Sans MS"/>
                <a:cs typeface="Comic Sans MS"/>
              </a:rPr>
              <a:t> </a:t>
            </a:r>
            <a:r>
              <a:rPr lang="es-MX" sz="2400" spc="-5" dirty="0">
                <a:latin typeface="Comic Sans MS"/>
                <a:cs typeface="Comic Sans MS"/>
              </a:rPr>
              <a:t>antes.</a:t>
            </a:r>
            <a:endParaRPr lang="es-MX" sz="2400" dirty="0">
              <a:latin typeface="Comic Sans MS"/>
              <a:cs typeface="Comic Sans MS"/>
            </a:endParaRPr>
          </a:p>
          <a:p>
            <a:pPr marL="12700">
              <a:spcBef>
                <a:spcPts val="100"/>
              </a:spcBef>
              <a:tabLst>
                <a:tab pos="582930" algn="l"/>
                <a:tab pos="1303020" algn="l"/>
                <a:tab pos="1691639" algn="l"/>
                <a:tab pos="2112645" algn="l"/>
                <a:tab pos="2386965" algn="l"/>
                <a:tab pos="2920365" algn="l"/>
              </a:tabLst>
            </a:pPr>
            <a:endParaRPr lang="es-MX" sz="2400" dirty="0">
              <a:latin typeface="Comic Sans MS"/>
              <a:cs typeface="Comic Sans MS"/>
            </a:endParaRPr>
          </a:p>
          <a:p>
            <a:pPr marL="12700">
              <a:spcBef>
                <a:spcPts val="100"/>
              </a:spcBef>
              <a:tabLst>
                <a:tab pos="582930" algn="l"/>
                <a:tab pos="1303020" algn="l"/>
                <a:tab pos="1691639" algn="l"/>
                <a:tab pos="2112645" algn="l"/>
                <a:tab pos="2386965" algn="l"/>
                <a:tab pos="2920365" algn="l"/>
              </a:tabLst>
            </a:pPr>
            <a:endParaRPr sz="900" dirty="0">
              <a:latin typeface="Comic Sans MS"/>
              <a:cs typeface="Comic Sans MS"/>
            </a:endParaRPr>
          </a:p>
        </p:txBody>
      </p:sp>
      <p:sp>
        <p:nvSpPr>
          <p:cNvPr id="10" name="object 10"/>
          <p:cNvSpPr txBox="1"/>
          <p:nvPr/>
        </p:nvSpPr>
        <p:spPr>
          <a:xfrm>
            <a:off x="7035800" y="6096000"/>
            <a:ext cx="3810000"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Tabla</a:t>
            </a:r>
            <a:r>
              <a:rPr sz="2000" b="1" spc="-10" dirty="0">
                <a:latin typeface="Comic Sans MS"/>
                <a:cs typeface="Comic Sans MS"/>
              </a:rPr>
              <a:t> </a:t>
            </a:r>
            <a:r>
              <a:rPr sz="2000" b="1" spc="-5" dirty="0">
                <a:latin typeface="Comic Sans MS"/>
                <a:cs typeface="Comic Sans MS"/>
              </a:rPr>
              <a:t>1. Acción</a:t>
            </a:r>
            <a:r>
              <a:rPr sz="2000" b="1" spc="-10" dirty="0">
                <a:latin typeface="Comic Sans MS"/>
                <a:cs typeface="Comic Sans MS"/>
              </a:rPr>
              <a:t> </a:t>
            </a:r>
            <a:r>
              <a:rPr sz="2000" b="1" spc="-5" dirty="0">
                <a:latin typeface="Comic Sans MS"/>
                <a:cs typeface="Comic Sans MS"/>
              </a:rPr>
              <a:t>de</a:t>
            </a:r>
            <a:r>
              <a:rPr sz="2000" b="1" spc="-10" dirty="0">
                <a:latin typeface="Comic Sans MS"/>
                <a:cs typeface="Comic Sans MS"/>
              </a:rPr>
              <a:t> </a:t>
            </a:r>
            <a:r>
              <a:rPr sz="2000" b="1" spc="-5" dirty="0">
                <a:latin typeface="Comic Sans MS"/>
                <a:cs typeface="Comic Sans MS"/>
              </a:rPr>
              <a:t>disparo.</a:t>
            </a:r>
            <a:endParaRPr sz="2000" b="1" dirty="0">
              <a:latin typeface="Comic Sans MS"/>
              <a:cs typeface="Comic Sans MS"/>
            </a:endParaRPr>
          </a:p>
        </p:txBody>
      </p:sp>
      <p:pic>
        <p:nvPicPr>
          <p:cNvPr id="18" name="Imagen 17">
            <a:extLst>
              <a:ext uri="{FF2B5EF4-FFF2-40B4-BE49-F238E27FC236}">
                <a16:creationId xmlns="" xmlns:a16="http://schemas.microsoft.com/office/drawing/2014/main" id="{5FEB4DD5-F1C5-4CE7-9F75-D178C84AAA0B}"/>
              </a:ext>
            </a:extLst>
          </p:cNvPr>
          <p:cNvPicPr>
            <a:picLocks noChangeAspect="1"/>
          </p:cNvPicPr>
          <p:nvPr/>
        </p:nvPicPr>
        <p:blipFill rotWithShape="1">
          <a:blip r:embed="rId2"/>
          <a:srcRect b="16413"/>
          <a:stretch/>
        </p:blipFill>
        <p:spPr>
          <a:xfrm>
            <a:off x="4978400" y="1219200"/>
            <a:ext cx="7924800" cy="4648200"/>
          </a:xfrm>
          <a:prstGeom prst="rect">
            <a:avLst/>
          </a:prstGeom>
        </p:spPr>
      </p:pic>
    </p:spTree>
    <p:extLst>
      <p:ext uri="{BB962C8B-B14F-4D97-AF65-F5344CB8AC3E}">
        <p14:creationId xmlns="" xmlns:p14="http://schemas.microsoft.com/office/powerpoint/2010/main" val="1623106000"/>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406399" y="533400"/>
            <a:ext cx="8686801" cy="6201698"/>
          </a:xfrm>
          <a:prstGeom prst="rect">
            <a:avLst/>
          </a:prstGeom>
        </p:spPr>
        <p:txBody>
          <a:bodyPr vert="horz" wrap="square" lIns="0" tIns="12700" rIns="0" bIns="0" rtlCol="0">
            <a:spAutoFit/>
          </a:bodyPr>
          <a:lstStyle/>
          <a:p>
            <a:pPr marL="12700" algn="just">
              <a:spcBef>
                <a:spcPts val="100"/>
              </a:spcBef>
            </a:pPr>
            <a:r>
              <a:rPr sz="2400" b="1" spc="-5" dirty="0">
                <a:latin typeface="Comic Sans MS" panose="030F0702030302020204" pitchFamily="66" charset="0"/>
                <a:cs typeface="Comic Sans MS"/>
              </a:rPr>
              <a:t>Selección</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del</a:t>
            </a:r>
            <a:r>
              <a:rPr sz="2400" b="1" dirty="0">
                <a:latin typeface="Comic Sans MS" panose="030F0702030302020204" pitchFamily="66" charset="0"/>
                <a:cs typeface="Comic Sans MS"/>
              </a:rPr>
              <a:t> </a:t>
            </a:r>
            <a:r>
              <a:rPr sz="2400" b="1" spc="-5" dirty="0">
                <a:latin typeface="Comic Sans MS" panose="030F0702030302020204" pitchFamily="66" charset="0"/>
                <a:cs typeface="Comic Sans MS"/>
              </a:rPr>
              <a:t>esquema</a:t>
            </a:r>
            <a:r>
              <a:rPr sz="2400" b="1" spc="5" dirty="0">
                <a:latin typeface="Comic Sans MS" panose="030F0702030302020204" pitchFamily="66" charset="0"/>
                <a:cs typeface="Comic Sans MS"/>
              </a:rPr>
              <a:t> </a:t>
            </a:r>
            <a:r>
              <a:rPr sz="2400" b="1" spc="-5" dirty="0">
                <a:latin typeface="Comic Sans MS" panose="030F0702030302020204" pitchFamily="66" charset="0"/>
                <a:cs typeface="Comic Sans MS"/>
              </a:rPr>
              <a:t>de</a:t>
            </a:r>
            <a:r>
              <a:rPr sz="2400" b="1" dirty="0">
                <a:latin typeface="Comic Sans MS" panose="030F0702030302020204" pitchFamily="66" charset="0"/>
                <a:cs typeface="Comic Sans MS"/>
              </a:rPr>
              <a:t> </a:t>
            </a:r>
            <a:r>
              <a:rPr sz="2400" b="1" spc="-5" dirty="0" err="1">
                <a:latin typeface="Comic Sans MS" panose="030F0702030302020204" pitchFamily="66" charset="0"/>
                <a:cs typeface="Comic Sans MS"/>
              </a:rPr>
              <a:t>disparo</a:t>
            </a:r>
            <a:endParaRPr lang="en-US" sz="2400" b="1" spc="-5" dirty="0">
              <a:latin typeface="Comic Sans MS" panose="030F0702030302020204" pitchFamily="66" charset="0"/>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marR="5080" algn="just">
              <a:spcBef>
                <a:spcPts val="100"/>
              </a:spcBef>
            </a:pPr>
            <a:r>
              <a:rPr lang="es-MX" sz="2400" spc="-5" dirty="0">
                <a:latin typeface="Comic Sans MS" panose="030F0702030302020204" pitchFamily="66" charset="0"/>
                <a:cs typeface="Comic Sans MS"/>
              </a:rPr>
              <a:t>Muchos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factores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contribuyen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decisión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sobre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 selección del esquema de disparo apropiado. La siguiente lista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nos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muestra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algunos</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ellos:</a:t>
            </a:r>
          </a:p>
          <a:p>
            <a:pPr marL="12700" marR="5080" algn="just">
              <a:spcBef>
                <a:spcPts val="100"/>
              </a:spcBef>
            </a:pPr>
            <a:endParaRPr lang="es-MX" sz="2400" spc="-5" dirty="0">
              <a:latin typeface="Comic Sans MS" panose="030F0702030302020204" pitchFamily="66" charset="0"/>
              <a:cs typeface="Comic Sans MS"/>
            </a:endParaRPr>
          </a:p>
          <a:p>
            <a:pPr marL="354965" marR="5080" indent="-342900" algn="just">
              <a:spcBef>
                <a:spcPts val="100"/>
              </a:spcBef>
              <a:buFont typeface="Arial" panose="020B0604020202020204" pitchFamily="34" charset="0"/>
              <a:buChar char="•"/>
              <a:tabLst>
                <a:tab pos="104775" algn="l"/>
              </a:tabLst>
            </a:pPr>
            <a:r>
              <a:rPr lang="es-MX" sz="2400" spc="-5" dirty="0">
                <a:latin typeface="Comic Sans MS" panose="030F0702030302020204" pitchFamily="66" charset="0"/>
                <a:cs typeface="Comic Sans MS"/>
              </a:rPr>
              <a:t>Tipos</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impulsor</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principal</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a:t>
            </a:r>
            <a:r>
              <a:rPr lang="es-MX" sz="2400" spc="50" dirty="0">
                <a:latin typeface="Comic Sans MS" panose="030F0702030302020204" pitchFamily="66" charset="0"/>
                <a:cs typeface="Comic Sans MS"/>
              </a:rPr>
              <a:t> </a:t>
            </a:r>
            <a:r>
              <a:rPr lang="es-MX" sz="2400" spc="-5" dirty="0">
                <a:latin typeface="Comic Sans MS" panose="030F0702030302020204" pitchFamily="66" charset="0"/>
                <a:cs typeface="Comic Sans MS"/>
              </a:rPr>
              <a:t>maquina</a:t>
            </a:r>
            <a:r>
              <a:rPr lang="es-MX" sz="2400" spc="4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45" dirty="0">
                <a:latin typeface="Comic Sans MS" panose="030F0702030302020204" pitchFamily="66" charset="0"/>
                <a:cs typeface="Comic Sans MS"/>
              </a:rPr>
              <a:t> </a:t>
            </a:r>
            <a:r>
              <a:rPr lang="es-MX" sz="2400" spc="-5" dirty="0" err="1">
                <a:latin typeface="Comic Sans MS" panose="030F0702030302020204" pitchFamily="66" charset="0"/>
                <a:cs typeface="Comic Sans MS"/>
              </a:rPr>
              <a:t>diesel</a:t>
            </a:r>
            <a:r>
              <a:rPr lang="es-MX" sz="2400" spc="-5" dirty="0">
                <a:latin typeface="Comic Sans MS" panose="030F0702030302020204" pitchFamily="66" charset="0"/>
                <a:cs typeface="Comic Sans MS"/>
              </a:rPr>
              <a:t>/gas, turbina</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gas,</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turbina</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vapor,</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turbina</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hidráulica.</a:t>
            </a:r>
          </a:p>
          <a:p>
            <a:pPr marL="354965" marR="5080" indent="-342900" algn="just">
              <a:spcBef>
                <a:spcPts val="100"/>
              </a:spcBef>
              <a:buFont typeface="Arial" panose="020B0604020202020204" pitchFamily="34" charset="0"/>
              <a:buChar char="•"/>
              <a:tabLst>
                <a:tab pos="109220" algn="l"/>
              </a:tabLst>
            </a:pPr>
            <a:r>
              <a:rPr lang="es-MX" sz="2400" spc="-5" dirty="0">
                <a:latin typeface="Comic Sans MS" panose="030F0702030302020204" pitchFamily="66" charset="0"/>
                <a:cs typeface="Comic Sans MS"/>
              </a:rPr>
              <a:t>Impacto</a:t>
            </a:r>
            <a:r>
              <a:rPr lang="es-MX" sz="2400" spc="7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8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spc="75" dirty="0">
                <a:latin typeface="Comic Sans MS" panose="030F0702030302020204" pitchFamily="66" charset="0"/>
                <a:cs typeface="Comic Sans MS"/>
              </a:rPr>
              <a:t> </a:t>
            </a:r>
            <a:r>
              <a:rPr lang="es-MX" sz="2400" spc="-5" dirty="0">
                <a:latin typeface="Comic Sans MS" panose="030F0702030302020204" pitchFamily="66" charset="0"/>
                <a:cs typeface="Comic Sans MS"/>
              </a:rPr>
              <a:t>perdida</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súbita</a:t>
            </a:r>
            <a:r>
              <a:rPr lang="es-MX" sz="2400" spc="8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75" dirty="0">
                <a:latin typeface="Comic Sans MS" panose="030F0702030302020204" pitchFamily="66" charset="0"/>
                <a:cs typeface="Comic Sans MS"/>
              </a:rPr>
              <a:t> </a:t>
            </a:r>
            <a:r>
              <a:rPr lang="es-MX" sz="2400" spc="-5" dirty="0">
                <a:latin typeface="Comic Sans MS" panose="030F0702030302020204" pitchFamily="66" charset="0"/>
                <a:cs typeface="Comic Sans MS"/>
              </a:rPr>
              <a:t>potencia</a:t>
            </a:r>
            <a:r>
              <a:rPr lang="es-MX" sz="2400" spc="8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70" dirty="0">
                <a:latin typeface="Comic Sans MS" panose="030F0702030302020204" pitchFamily="66" charset="0"/>
                <a:cs typeface="Comic Sans MS"/>
              </a:rPr>
              <a:t> </a:t>
            </a:r>
            <a:r>
              <a:rPr lang="es-MX" sz="2400" spc="-5" dirty="0">
                <a:latin typeface="Comic Sans MS" panose="030F0702030302020204" pitchFamily="66" charset="0"/>
                <a:cs typeface="Comic Sans MS"/>
              </a:rPr>
              <a:t>salida sobre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sistema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eléctrico</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y</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turbina.</a:t>
            </a:r>
          </a:p>
          <a:p>
            <a:pPr marL="354965" indent="-342900" algn="just">
              <a:spcBef>
                <a:spcPts val="100"/>
              </a:spcBef>
              <a:buFont typeface="Arial" panose="020B0604020202020204" pitchFamily="34" charset="0"/>
              <a:buChar char="•"/>
              <a:tabLst>
                <a:tab pos="99695" algn="l"/>
              </a:tabLst>
            </a:pPr>
            <a:r>
              <a:rPr lang="es-MX" sz="2400" spc="-5" dirty="0">
                <a:latin typeface="Comic Sans MS" panose="030F0702030302020204" pitchFamily="66" charset="0"/>
                <a:cs typeface="Comic Sans MS"/>
              </a:rPr>
              <a:t>Seguridad</a:t>
            </a:r>
            <a:r>
              <a:rPr lang="es-MX" sz="2400" spc="-10" dirty="0">
                <a:latin typeface="Comic Sans MS" panose="030F0702030302020204" pitchFamily="66" charset="0"/>
                <a:cs typeface="Comic Sans MS"/>
              </a:rPr>
              <a:t> </a:t>
            </a:r>
            <a:r>
              <a:rPr lang="es-MX" sz="2400" spc="-5" dirty="0">
                <a:latin typeface="Comic Sans MS" panose="030F0702030302020204" pitchFamily="66" charset="0"/>
                <a:cs typeface="Comic Sans MS"/>
              </a:rPr>
              <a:t>del personal.</a:t>
            </a:r>
          </a:p>
          <a:p>
            <a:pPr marL="354965" indent="-342900" algn="just">
              <a:spcBef>
                <a:spcPts val="100"/>
              </a:spcBef>
              <a:buFont typeface="Arial" panose="020B0604020202020204" pitchFamily="34" charset="0"/>
              <a:buChar char="•"/>
              <a:tabLst>
                <a:tab pos="99695" algn="l"/>
              </a:tabLst>
            </a:pPr>
            <a:r>
              <a:rPr lang="es-MX" sz="2400" spc="-5" dirty="0">
                <a:latin typeface="Comic Sans MS" panose="030F0702030302020204" pitchFamily="66" charset="0"/>
                <a:cs typeface="Comic Sans MS"/>
              </a:rPr>
              <a:t>Experiencia</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los</a:t>
            </a:r>
            <a:r>
              <a:rPr lang="es-MX" sz="2400" spc="5" dirty="0">
                <a:latin typeface="Comic Sans MS" panose="030F0702030302020204" pitchFamily="66" charset="0"/>
                <a:cs typeface="Comic Sans MS"/>
              </a:rPr>
              <a:t> </a:t>
            </a:r>
            <a:r>
              <a:rPr lang="es-MX" sz="2400" spc="-5" dirty="0">
                <a:latin typeface="Comic Sans MS" panose="030F0702030302020204" pitchFamily="66" charset="0"/>
                <a:cs typeface="Comic Sans MS"/>
              </a:rPr>
              <a:t>operadores.</a:t>
            </a:r>
          </a:p>
          <a:p>
            <a:pPr marL="354965" indent="-342900" algn="just">
              <a:spcBef>
                <a:spcPts val="100"/>
              </a:spcBef>
              <a:buFont typeface="Arial" panose="020B0604020202020204" pitchFamily="34" charset="0"/>
              <a:buChar char="•"/>
              <a:tabLst>
                <a:tab pos="99695" algn="l"/>
              </a:tabLst>
            </a:pPr>
            <a:r>
              <a:rPr lang="es-MX" sz="2400" spc="-5" dirty="0">
                <a:latin typeface="Comic Sans MS" panose="030F0702030302020204" pitchFamily="66" charset="0"/>
                <a:cs typeface="Comic Sans MS"/>
              </a:rPr>
              <a:t>Manejo</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cargas</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auxiliares</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las</a:t>
            </a:r>
            <a:r>
              <a:rPr lang="es-MX" sz="2400" spc="15" dirty="0">
                <a:latin typeface="Comic Sans MS" panose="030F0702030302020204" pitchFamily="66" charset="0"/>
                <a:cs typeface="Comic Sans MS"/>
              </a:rPr>
              <a:t> </a:t>
            </a:r>
            <a:r>
              <a:rPr lang="es-MX" sz="2400" spc="-5" dirty="0">
                <a:latin typeface="Comic Sans MS" panose="030F0702030302020204" pitchFamily="66" charset="0"/>
                <a:cs typeface="Comic Sans MS"/>
              </a:rPr>
              <a:t>unidades durante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un</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paro</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de</a:t>
            </a:r>
            <a:r>
              <a:rPr lang="es-MX" sz="2400" dirty="0">
                <a:latin typeface="Comic Sans MS" panose="030F0702030302020204" pitchFamily="66" charset="0"/>
                <a:cs typeface="Comic Sans MS"/>
              </a:rPr>
              <a:t> </a:t>
            </a:r>
            <a:r>
              <a:rPr lang="es-MX" sz="2400" spc="-5" dirty="0">
                <a:latin typeface="Comic Sans MS" panose="030F0702030302020204" pitchFamily="66" charset="0"/>
                <a:cs typeface="Comic Sans MS"/>
              </a:rPr>
              <a:t>emergencia</a:t>
            </a:r>
          </a:p>
          <a:p>
            <a:pPr marL="12065" algn="just">
              <a:spcBef>
                <a:spcPts val="100"/>
              </a:spcBef>
              <a:tabLst>
                <a:tab pos="99695" algn="l"/>
              </a:tabLst>
            </a:pPr>
            <a:endParaRPr lang="es-MX" sz="2400" spc="-5" dirty="0">
              <a:latin typeface="Comic Sans MS" panose="030F0702030302020204" pitchFamily="66" charset="0"/>
              <a:cs typeface="Comic Sans MS"/>
            </a:endParaRPr>
          </a:p>
          <a:p>
            <a:pPr marL="12065" algn="just">
              <a:spcBef>
                <a:spcPts val="100"/>
              </a:spcBef>
              <a:tabLst>
                <a:tab pos="99695" algn="l"/>
              </a:tabLst>
            </a:pPr>
            <a:endParaRPr lang="es-MX" sz="2400" dirty="0">
              <a:latin typeface="Comic Sans MS" panose="030F0702030302020204" pitchFamily="66" charset="0"/>
              <a:cs typeface="Comic Sans MS"/>
            </a:endParaRPr>
          </a:p>
          <a:p>
            <a:pPr marL="12700">
              <a:spcBef>
                <a:spcPts val="100"/>
              </a:spcBef>
            </a:pPr>
            <a:endParaRPr sz="900" dirty="0">
              <a:latin typeface="Comic Sans MS"/>
              <a:cs typeface="Comic Sans MS"/>
            </a:endParaRPr>
          </a:p>
        </p:txBody>
      </p:sp>
      <p:pic>
        <p:nvPicPr>
          <p:cNvPr id="3" name="Imagen 2">
            <a:extLst>
              <a:ext uri="{FF2B5EF4-FFF2-40B4-BE49-F238E27FC236}">
                <a16:creationId xmlns="" xmlns:a16="http://schemas.microsoft.com/office/drawing/2014/main" id="{4B053DAA-B88C-4D55-A97D-034182CDE312}"/>
              </a:ext>
            </a:extLst>
          </p:cNvPr>
          <p:cNvPicPr>
            <a:picLocks noChangeAspect="1"/>
          </p:cNvPicPr>
          <p:nvPr/>
        </p:nvPicPr>
        <p:blipFill>
          <a:blip r:embed="rId2"/>
          <a:stretch>
            <a:fillRect/>
          </a:stretch>
        </p:blipFill>
        <p:spPr>
          <a:xfrm>
            <a:off x="9398000" y="533400"/>
            <a:ext cx="8077201" cy="8831620"/>
          </a:xfrm>
          <a:prstGeom prst="rect">
            <a:avLst/>
          </a:prstGeom>
        </p:spPr>
      </p:pic>
      <p:sp>
        <p:nvSpPr>
          <p:cNvPr id="19" name="object 4">
            <a:extLst>
              <a:ext uri="{FF2B5EF4-FFF2-40B4-BE49-F238E27FC236}">
                <a16:creationId xmlns="" xmlns:a16="http://schemas.microsoft.com/office/drawing/2014/main" id="{D7854A1D-41BE-4E52-BF81-B3DF6CD82E4B}"/>
              </a:ext>
            </a:extLst>
          </p:cNvPr>
          <p:cNvSpPr txBox="1"/>
          <p:nvPr/>
        </p:nvSpPr>
        <p:spPr>
          <a:xfrm>
            <a:off x="10429874" y="9365020"/>
            <a:ext cx="6232525" cy="319959"/>
          </a:xfrm>
          <a:prstGeom prst="rect">
            <a:avLst/>
          </a:prstGeom>
        </p:spPr>
        <p:txBody>
          <a:bodyPr vert="horz" wrap="square" lIns="0" tIns="12065" rIns="0" bIns="0" rtlCol="0">
            <a:spAutoFit/>
          </a:bodyPr>
          <a:lstStyle/>
          <a:p>
            <a:pPr marL="12700" algn="ctr">
              <a:spcBef>
                <a:spcPts val="95"/>
              </a:spcBef>
            </a:pPr>
            <a:r>
              <a:rPr sz="2000" b="1" spc="-5" dirty="0">
                <a:latin typeface="Comic Sans MS"/>
                <a:cs typeface="Comic Sans MS"/>
              </a:rPr>
              <a:t>Tabla 2. Lógica de disparo</a:t>
            </a:r>
            <a:r>
              <a:rPr sz="2000" b="1" dirty="0">
                <a:latin typeface="Comic Sans MS"/>
                <a:cs typeface="Comic Sans MS"/>
              </a:rPr>
              <a:t> </a:t>
            </a:r>
            <a:r>
              <a:rPr sz="2000" b="1" spc="-5" dirty="0">
                <a:latin typeface="Comic Sans MS"/>
                <a:cs typeface="Comic Sans MS"/>
              </a:rPr>
              <a:t>sugerida</a:t>
            </a:r>
            <a:endParaRPr sz="2000" b="1" dirty="0">
              <a:latin typeface="Comic Sans MS"/>
              <a:cs typeface="Comic Sans MS"/>
            </a:endParaRPr>
          </a:p>
        </p:txBody>
      </p:sp>
    </p:spTree>
    <p:extLst>
      <p:ext uri="{BB962C8B-B14F-4D97-AF65-F5344CB8AC3E}">
        <p14:creationId xmlns="" xmlns:p14="http://schemas.microsoft.com/office/powerpoint/2010/main" val="246673008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406400" y="457200"/>
            <a:ext cx="9067800" cy="4444807"/>
          </a:xfrm>
          <a:prstGeom prst="rect">
            <a:avLst/>
          </a:prstGeom>
        </p:spPr>
        <p:txBody>
          <a:bodyPr vert="horz" wrap="square" lIns="0" tIns="12700" rIns="0" bIns="0" rtlCol="0">
            <a:spAutoFit/>
          </a:bodyPr>
          <a:lstStyle/>
          <a:p>
            <a:pPr marL="12700" marR="5080" algn="just">
              <a:spcBef>
                <a:spcPts val="100"/>
              </a:spcBef>
            </a:pPr>
            <a:r>
              <a:rPr sz="2400" spc="-5" dirty="0">
                <a:latin typeface="Comic Sans MS"/>
                <a:cs typeface="Comic Sans MS"/>
              </a:rPr>
              <a:t>La</a:t>
            </a:r>
            <a:r>
              <a:rPr sz="2400" dirty="0">
                <a:latin typeface="Comic Sans MS"/>
                <a:cs typeface="Comic Sans MS"/>
              </a:rPr>
              <a:t> </a:t>
            </a:r>
            <a:r>
              <a:rPr sz="2400" b="1" spc="-5" dirty="0">
                <a:latin typeface="Comic Sans MS"/>
                <a:cs typeface="Comic Sans MS"/>
              </a:rPr>
              <a:t>figura</a:t>
            </a:r>
            <a:r>
              <a:rPr sz="2400" b="1" dirty="0">
                <a:latin typeface="Comic Sans MS"/>
                <a:cs typeface="Comic Sans MS"/>
              </a:rPr>
              <a:t> </a:t>
            </a:r>
            <a:r>
              <a:rPr sz="2400" b="1" spc="-5" dirty="0">
                <a:latin typeface="Comic Sans MS"/>
                <a:cs typeface="Comic Sans MS"/>
              </a:rPr>
              <a:t>1</a:t>
            </a:r>
            <a:r>
              <a:rPr sz="2400" b="1" dirty="0">
                <a:latin typeface="Comic Sans MS"/>
                <a:cs typeface="Comic Sans MS"/>
              </a:rPr>
              <a:t> </a:t>
            </a:r>
            <a:r>
              <a:rPr sz="2400" spc="-5" dirty="0">
                <a:latin typeface="Comic Sans MS"/>
                <a:cs typeface="Comic Sans MS"/>
              </a:rPr>
              <a:t>describe</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complemento</a:t>
            </a:r>
            <a:r>
              <a:rPr sz="2400" dirty="0">
                <a:latin typeface="Comic Sans MS"/>
                <a:cs typeface="Comic Sans MS"/>
              </a:rPr>
              <a:t> </a:t>
            </a:r>
            <a:r>
              <a:rPr sz="2400" spc="-5" dirty="0">
                <a:latin typeface="Comic Sans MS"/>
                <a:cs typeface="Comic Sans MS"/>
              </a:rPr>
              <a:t>típico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lang="es-AR" sz="2400" spc="-5" dirty="0">
                <a:latin typeface="Comic Sans MS"/>
                <a:cs typeface="Comic Sans MS"/>
              </a:rPr>
              <a:t> </a:t>
            </a:r>
            <a:r>
              <a:rPr sz="2400" spc="-5" dirty="0" err="1">
                <a:latin typeface="Comic Sans MS"/>
                <a:cs typeface="Comic Sans MS"/>
              </a:rPr>
              <a:t>protección</a:t>
            </a:r>
            <a:r>
              <a:rPr sz="2400" spc="-5" dirty="0">
                <a:latin typeface="Comic Sans MS"/>
                <a:cs typeface="Comic Sans MS"/>
              </a:rPr>
              <a:t> sobre un generador conectado en unidad. La</a:t>
            </a:r>
            <a:r>
              <a:rPr lang="es-AR" sz="2400" spc="-5" dirty="0">
                <a:latin typeface="Comic Sans MS"/>
                <a:cs typeface="Comic Sans MS"/>
              </a:rPr>
              <a:t> </a:t>
            </a:r>
            <a:r>
              <a:rPr sz="2400" spc="-5" dirty="0" err="1">
                <a:latin typeface="Comic Sans MS"/>
                <a:cs typeface="Comic Sans MS"/>
              </a:rPr>
              <a:t>tabla</a:t>
            </a:r>
            <a:r>
              <a:rPr sz="2400" spc="210" dirty="0">
                <a:latin typeface="Comic Sans MS"/>
                <a:cs typeface="Comic Sans MS"/>
              </a:rPr>
              <a:t> </a:t>
            </a:r>
            <a:r>
              <a:rPr sz="2400" spc="-5" dirty="0">
                <a:latin typeface="Comic Sans MS"/>
                <a:cs typeface="Comic Sans MS"/>
              </a:rPr>
              <a:t>2</a:t>
            </a:r>
            <a:r>
              <a:rPr sz="2400" spc="215" dirty="0">
                <a:latin typeface="Comic Sans MS"/>
                <a:cs typeface="Comic Sans MS"/>
              </a:rPr>
              <a:t> </a:t>
            </a:r>
            <a:r>
              <a:rPr sz="2400" spc="-5" dirty="0">
                <a:latin typeface="Comic Sans MS"/>
                <a:cs typeface="Comic Sans MS"/>
              </a:rPr>
              <a:t>sugiere</a:t>
            </a:r>
            <a:r>
              <a:rPr sz="2400" spc="210" dirty="0">
                <a:latin typeface="Comic Sans MS"/>
                <a:cs typeface="Comic Sans MS"/>
              </a:rPr>
              <a:t> </a:t>
            </a:r>
            <a:r>
              <a:rPr sz="2400" spc="-5" dirty="0">
                <a:latin typeface="Comic Sans MS"/>
                <a:cs typeface="Comic Sans MS"/>
              </a:rPr>
              <a:t>la</a:t>
            </a:r>
            <a:r>
              <a:rPr sz="2400" spc="210" dirty="0">
                <a:latin typeface="Comic Sans MS"/>
                <a:cs typeface="Comic Sans MS"/>
              </a:rPr>
              <a:t> </a:t>
            </a:r>
            <a:r>
              <a:rPr sz="2400" spc="-5" dirty="0">
                <a:latin typeface="Comic Sans MS"/>
                <a:cs typeface="Comic Sans MS"/>
              </a:rPr>
              <a:t>lógica</a:t>
            </a:r>
            <a:r>
              <a:rPr sz="2400" spc="210" dirty="0">
                <a:latin typeface="Comic Sans MS"/>
                <a:cs typeface="Comic Sans MS"/>
              </a:rPr>
              <a:t> </a:t>
            </a:r>
            <a:r>
              <a:rPr sz="2400" spc="-5" dirty="0">
                <a:latin typeface="Comic Sans MS"/>
                <a:cs typeface="Comic Sans MS"/>
              </a:rPr>
              <a:t>de</a:t>
            </a:r>
            <a:r>
              <a:rPr sz="2400" spc="204" dirty="0">
                <a:latin typeface="Comic Sans MS"/>
                <a:cs typeface="Comic Sans MS"/>
              </a:rPr>
              <a:t> </a:t>
            </a:r>
            <a:r>
              <a:rPr sz="2400" spc="-5" dirty="0">
                <a:latin typeface="Comic Sans MS"/>
                <a:cs typeface="Comic Sans MS"/>
              </a:rPr>
              <a:t>disparo</a:t>
            </a:r>
            <a:r>
              <a:rPr sz="2400" spc="210" dirty="0">
                <a:latin typeface="Comic Sans MS"/>
                <a:cs typeface="Comic Sans MS"/>
              </a:rPr>
              <a:t> </a:t>
            </a:r>
            <a:r>
              <a:rPr sz="2400" spc="-5" dirty="0">
                <a:latin typeface="Comic Sans MS"/>
                <a:cs typeface="Comic Sans MS"/>
              </a:rPr>
              <a:t>para</a:t>
            </a:r>
            <a:r>
              <a:rPr sz="2400" spc="210" dirty="0">
                <a:latin typeface="Comic Sans MS"/>
                <a:cs typeface="Comic Sans MS"/>
              </a:rPr>
              <a:t> </a:t>
            </a:r>
            <a:r>
              <a:rPr sz="2400" spc="-5" dirty="0">
                <a:latin typeface="Comic Sans MS"/>
                <a:cs typeface="Comic Sans MS"/>
              </a:rPr>
              <a:t>los</a:t>
            </a:r>
            <a:r>
              <a:rPr sz="2400" spc="204" dirty="0">
                <a:latin typeface="Comic Sans MS"/>
                <a:cs typeface="Comic Sans MS"/>
              </a:rPr>
              <a:t> </a:t>
            </a:r>
            <a:r>
              <a:rPr sz="2400" spc="-5" dirty="0" err="1">
                <a:latin typeface="Comic Sans MS"/>
                <a:cs typeface="Comic Sans MS"/>
              </a:rPr>
              <a:t>distintos</a:t>
            </a:r>
            <a:r>
              <a:rPr lang="es-AR" sz="2400" spc="-5" dirty="0">
                <a:latin typeface="Comic Sans MS"/>
                <a:cs typeface="Comic Sans MS"/>
              </a:rPr>
              <a:t> </a:t>
            </a:r>
            <a:r>
              <a:rPr sz="2400" spc="-5" dirty="0" err="1">
                <a:latin typeface="Comic Sans MS"/>
                <a:cs typeface="Comic Sans MS"/>
              </a:rPr>
              <a:t>relés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protección.</a:t>
            </a:r>
            <a:r>
              <a:rPr sz="2400" dirty="0">
                <a:latin typeface="Comic Sans MS"/>
                <a:cs typeface="Comic Sans MS"/>
              </a:rPr>
              <a:t> </a:t>
            </a:r>
            <a:r>
              <a:rPr sz="2400" spc="-5" dirty="0">
                <a:latin typeface="Comic Sans MS"/>
                <a:cs typeface="Comic Sans MS"/>
              </a:rPr>
              <a:t>Muchas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estas</a:t>
            </a:r>
            <a:r>
              <a:rPr sz="2400" dirty="0">
                <a:latin typeface="Comic Sans MS"/>
                <a:cs typeface="Comic Sans MS"/>
              </a:rPr>
              <a:t> </a:t>
            </a:r>
            <a:r>
              <a:rPr sz="2400" spc="-5" dirty="0" err="1">
                <a:latin typeface="Comic Sans MS"/>
                <a:cs typeface="Comic Sans MS"/>
              </a:rPr>
              <a:t>funciones</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protección</a:t>
            </a:r>
            <a:r>
              <a:rPr sz="2400" spc="-5" dirty="0">
                <a:latin typeface="Comic Sans MS"/>
                <a:cs typeface="Comic Sans MS"/>
              </a:rPr>
              <a:t> han sido discutidas en este tutorial. La </a:t>
            </a:r>
            <a:r>
              <a:rPr sz="2400" spc="-5" dirty="0" err="1">
                <a:latin typeface="Comic Sans MS"/>
                <a:cs typeface="Comic Sans MS"/>
              </a:rPr>
              <a:t>tabla</a:t>
            </a:r>
            <a:r>
              <a:rPr lang="es-AR" sz="2400" spc="-5" dirty="0">
                <a:latin typeface="Comic Sans MS"/>
                <a:cs typeface="Comic Sans MS"/>
              </a:rPr>
              <a:t> </a:t>
            </a:r>
            <a:r>
              <a:rPr sz="2400" spc="-5" dirty="0" err="1">
                <a:latin typeface="Comic Sans MS"/>
                <a:cs typeface="Comic Sans MS"/>
              </a:rPr>
              <a:t>fue</a:t>
            </a:r>
            <a:r>
              <a:rPr sz="2400" spc="-5" dirty="0">
                <a:latin typeface="Comic Sans MS"/>
                <a:cs typeface="Comic Sans MS"/>
              </a:rPr>
              <a:t> adaptada de las Guías IEEE para la </a:t>
            </a:r>
            <a:r>
              <a:rPr sz="2400" spc="-5" dirty="0" err="1">
                <a:latin typeface="Comic Sans MS"/>
                <a:cs typeface="Comic Sans MS"/>
              </a:rPr>
              <a:t>Protección</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Generadores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C.A.</a:t>
            </a:r>
            <a:r>
              <a:rPr sz="2400" dirty="0">
                <a:latin typeface="Comic Sans MS"/>
                <a:cs typeface="Comic Sans MS"/>
              </a:rPr>
              <a:t> </a:t>
            </a:r>
            <a:r>
              <a:rPr sz="2400" spc="-5" dirty="0">
                <a:latin typeface="Comic Sans MS"/>
                <a:cs typeface="Comic Sans MS"/>
              </a:rPr>
              <a:t>(C37.102).</a:t>
            </a:r>
            <a:r>
              <a:rPr sz="2400" dirty="0">
                <a:latin typeface="Comic Sans MS"/>
                <a:cs typeface="Comic Sans MS"/>
              </a:rPr>
              <a:t> </a:t>
            </a:r>
            <a:r>
              <a:rPr sz="2400" spc="-5" dirty="0" err="1">
                <a:latin typeface="Comic Sans MS"/>
                <a:cs typeface="Comic Sans MS"/>
              </a:rPr>
              <a:t>Proporciona</a:t>
            </a:r>
            <a:r>
              <a:rPr sz="2400" dirty="0">
                <a:latin typeface="Comic Sans MS"/>
                <a:cs typeface="Comic Sans MS"/>
              </a:rPr>
              <a:t> </a:t>
            </a:r>
            <a:r>
              <a:rPr sz="2400" spc="-5" dirty="0">
                <a:latin typeface="Comic Sans MS"/>
                <a:cs typeface="Comic Sans MS"/>
              </a:rPr>
              <a:t>los</a:t>
            </a:r>
            <a:r>
              <a:rPr lang="es-AR" sz="2400" spc="-5" dirty="0">
                <a:latin typeface="Comic Sans MS"/>
                <a:cs typeface="Comic Sans MS"/>
              </a:rPr>
              <a:t> </a:t>
            </a:r>
            <a:r>
              <a:rPr sz="2400" spc="-5" dirty="0" err="1">
                <a:latin typeface="Comic Sans MS"/>
                <a:cs typeface="Comic Sans MS"/>
              </a:rPr>
              <a:t>lineamientos</a:t>
            </a:r>
            <a:r>
              <a:rPr sz="2400" dirty="0">
                <a:latin typeface="Comic Sans MS"/>
                <a:cs typeface="Comic Sans MS"/>
              </a:rPr>
              <a:t> </a:t>
            </a:r>
            <a:r>
              <a:rPr sz="2400" spc="-5" dirty="0">
                <a:latin typeface="Comic Sans MS"/>
                <a:cs typeface="Comic Sans MS"/>
              </a:rPr>
              <a:t>para</a:t>
            </a:r>
            <a:r>
              <a:rPr sz="2400" dirty="0">
                <a:latin typeface="Comic Sans MS"/>
                <a:cs typeface="Comic Sans MS"/>
              </a:rPr>
              <a:t> </a:t>
            </a:r>
            <a:r>
              <a:rPr sz="2400" spc="-5" dirty="0">
                <a:latin typeface="Comic Sans MS"/>
                <a:cs typeface="Comic Sans MS"/>
              </a:rPr>
              <a:t>desarrollar</a:t>
            </a:r>
            <a:r>
              <a:rPr sz="2400" dirty="0">
                <a:latin typeface="Comic Sans MS"/>
                <a:cs typeface="Comic Sans MS"/>
              </a:rPr>
              <a:t> </a:t>
            </a:r>
            <a:r>
              <a:rPr sz="2400" spc="-5" dirty="0">
                <a:latin typeface="Comic Sans MS"/>
                <a:cs typeface="Comic Sans MS"/>
              </a:rPr>
              <a:t>un</a:t>
            </a:r>
            <a:r>
              <a:rPr sz="2400" dirty="0">
                <a:latin typeface="Comic Sans MS"/>
                <a:cs typeface="Comic Sans MS"/>
              </a:rPr>
              <a:t> </a:t>
            </a:r>
            <a:r>
              <a:rPr sz="2400" spc="-5" dirty="0">
                <a:latin typeface="Comic Sans MS"/>
                <a:cs typeface="Comic Sans MS"/>
              </a:rPr>
              <a:t>esquema</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disparo</a:t>
            </a:r>
            <a:r>
              <a:rPr lang="es-AR" sz="2400" spc="-5" dirty="0">
                <a:latin typeface="Comic Sans MS"/>
                <a:cs typeface="Comic Sans MS"/>
              </a:rPr>
              <a:t> </a:t>
            </a:r>
            <a:r>
              <a:rPr sz="2400" spc="-5" dirty="0">
                <a:latin typeface="Comic Sans MS"/>
                <a:cs typeface="Comic Sans MS"/>
              </a:rPr>
              <a:t>global de la protección del generador. Los </a:t>
            </a:r>
            <a:r>
              <a:rPr sz="2400" spc="-5" dirty="0" err="1">
                <a:latin typeface="Comic Sans MS"/>
                <a:cs typeface="Comic Sans MS"/>
              </a:rPr>
              <a:t>esquemas</a:t>
            </a:r>
            <a:r>
              <a:rPr sz="2400" spc="-5" dirty="0">
                <a:latin typeface="Comic Sans MS"/>
                <a:cs typeface="Comic Sans MS"/>
              </a:rPr>
              <a:t> de</a:t>
            </a:r>
            <a:r>
              <a:rPr lang="es-AR" sz="2400" spc="-5" dirty="0">
                <a:latin typeface="Comic Sans MS"/>
                <a:cs typeface="Comic Sans MS"/>
              </a:rPr>
              <a:t> </a:t>
            </a:r>
            <a:r>
              <a:rPr sz="2400" spc="-5" dirty="0" err="1">
                <a:latin typeface="Comic Sans MS"/>
                <a:cs typeface="Comic Sans MS"/>
              </a:rPr>
              <a:t>disparo</a:t>
            </a:r>
            <a:r>
              <a:rPr sz="2400" dirty="0">
                <a:latin typeface="Comic Sans MS"/>
                <a:cs typeface="Comic Sans MS"/>
              </a:rPr>
              <a:t> </a:t>
            </a:r>
            <a:r>
              <a:rPr sz="2400" spc="-5" dirty="0">
                <a:latin typeface="Comic Sans MS"/>
                <a:cs typeface="Comic Sans MS"/>
              </a:rPr>
              <a:t>individuales</a:t>
            </a:r>
            <a:r>
              <a:rPr sz="2400" dirty="0">
                <a:latin typeface="Comic Sans MS"/>
                <a:cs typeface="Comic Sans MS"/>
              </a:rPr>
              <a:t> </a:t>
            </a:r>
            <a:r>
              <a:rPr sz="2400" spc="-5" dirty="0">
                <a:latin typeface="Comic Sans MS"/>
                <a:cs typeface="Comic Sans MS"/>
              </a:rPr>
              <a:t>varían</a:t>
            </a:r>
            <a:r>
              <a:rPr sz="2400" dirty="0">
                <a:latin typeface="Comic Sans MS"/>
                <a:cs typeface="Comic Sans MS"/>
              </a:rPr>
              <a:t> </a:t>
            </a:r>
            <a:r>
              <a:rPr sz="2400" spc="-5" dirty="0">
                <a:latin typeface="Comic Sans MS"/>
                <a:cs typeface="Comic Sans MS"/>
              </a:rPr>
              <a:t>dependiendo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las</a:t>
            </a:r>
            <a:r>
              <a:rPr lang="es-AR" sz="2400" spc="-5" dirty="0">
                <a:latin typeface="Comic Sans MS"/>
                <a:cs typeface="Comic Sans MS"/>
              </a:rPr>
              <a:t> </a:t>
            </a:r>
            <a:r>
              <a:rPr sz="2400" spc="-5" dirty="0" err="1">
                <a:latin typeface="Comic Sans MS"/>
                <a:cs typeface="Comic Sans MS"/>
              </a:rPr>
              <a:t>preferencias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propietarios,</a:t>
            </a:r>
            <a:r>
              <a:rPr sz="2400" dirty="0">
                <a:latin typeface="Comic Sans MS"/>
                <a:cs typeface="Comic Sans MS"/>
              </a:rPr>
              <a:t> </a:t>
            </a:r>
            <a:r>
              <a:rPr sz="2400" spc="-5" dirty="0" err="1">
                <a:latin typeface="Comic Sans MS"/>
                <a:cs typeface="Comic Sans MS"/>
              </a:rPr>
              <a:t>experiencias</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operación</a:t>
            </a:r>
            <a:r>
              <a:rPr sz="2400" spc="-5" dirty="0">
                <a:latin typeface="Comic Sans MS"/>
                <a:cs typeface="Comic Sans MS"/>
              </a:rPr>
              <a:t> y las capacidades específicas de las </a:t>
            </a:r>
            <a:r>
              <a:rPr sz="2400" spc="-5" dirty="0" err="1">
                <a:latin typeface="Comic Sans MS"/>
                <a:cs typeface="Comic Sans MS"/>
              </a:rPr>
              <a:t>turbinas</a:t>
            </a:r>
            <a:r>
              <a:rPr sz="2400" spc="-5" dirty="0">
                <a:latin typeface="Comic Sans MS"/>
                <a:cs typeface="Comic Sans MS"/>
              </a:rPr>
              <a:t> y</a:t>
            </a:r>
            <a:r>
              <a:rPr lang="es-AR" sz="2400" spc="-5" dirty="0">
                <a:latin typeface="Comic Sans MS"/>
                <a:cs typeface="Comic Sans MS"/>
              </a:rPr>
              <a:t> </a:t>
            </a:r>
            <a:r>
              <a:rPr sz="2400" spc="-5" dirty="0">
                <a:latin typeface="Comic Sans MS"/>
                <a:cs typeface="Comic Sans MS"/>
              </a:rPr>
              <a:t>calderas.</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Tabla</a:t>
            </a:r>
            <a:r>
              <a:rPr sz="2400" dirty="0">
                <a:latin typeface="Comic Sans MS"/>
                <a:cs typeface="Comic Sans MS"/>
              </a:rPr>
              <a:t> </a:t>
            </a:r>
            <a:r>
              <a:rPr sz="2400" spc="-5" dirty="0">
                <a:latin typeface="Comic Sans MS"/>
                <a:cs typeface="Comic Sans MS"/>
              </a:rPr>
              <a:t>2</a:t>
            </a:r>
            <a:r>
              <a:rPr sz="2400" dirty="0">
                <a:latin typeface="Comic Sans MS"/>
                <a:cs typeface="Comic Sans MS"/>
              </a:rPr>
              <a:t> </a:t>
            </a:r>
            <a:r>
              <a:rPr sz="2400" spc="-5" dirty="0">
                <a:latin typeface="Comic Sans MS"/>
                <a:cs typeface="Comic Sans MS"/>
              </a:rPr>
              <a:t>proporciona</a:t>
            </a:r>
            <a:r>
              <a:rPr sz="2400" dirty="0">
                <a:latin typeface="Comic Sans MS"/>
                <a:cs typeface="Comic Sans MS"/>
              </a:rPr>
              <a:t> </a:t>
            </a:r>
            <a:r>
              <a:rPr sz="2400" spc="-5" dirty="0">
                <a:latin typeface="Comic Sans MS"/>
                <a:cs typeface="Comic Sans MS"/>
              </a:rPr>
              <a:t>las</a:t>
            </a:r>
            <a:r>
              <a:rPr sz="2400" dirty="0">
                <a:latin typeface="Comic Sans MS"/>
                <a:cs typeface="Comic Sans MS"/>
              </a:rPr>
              <a:t> </a:t>
            </a:r>
            <a:r>
              <a:rPr sz="2400" spc="-5" dirty="0" err="1">
                <a:latin typeface="Comic Sans MS"/>
                <a:cs typeface="Comic Sans MS"/>
              </a:rPr>
              <a:t>prácticas</a:t>
            </a:r>
            <a:r>
              <a:rPr lang="es-AR" sz="2400" spc="-5" dirty="0">
                <a:latin typeface="Comic Sans MS"/>
                <a:cs typeface="Comic Sans MS"/>
              </a:rPr>
              <a:t> </a:t>
            </a:r>
            <a:r>
              <a:rPr sz="2400" spc="-5" dirty="0" err="1">
                <a:latin typeface="Comic Sans MS"/>
                <a:cs typeface="Comic Sans MS"/>
              </a:rPr>
              <a:t>generalmente</a:t>
            </a:r>
            <a:r>
              <a:rPr sz="2400" dirty="0">
                <a:latin typeface="Comic Sans MS"/>
                <a:cs typeface="Comic Sans MS"/>
              </a:rPr>
              <a:t> </a:t>
            </a:r>
            <a:r>
              <a:rPr sz="2400" spc="-5" dirty="0">
                <a:latin typeface="Comic Sans MS"/>
                <a:cs typeface="Comic Sans MS"/>
              </a:rPr>
              <a:t>aceptadas</a:t>
            </a:r>
            <a:r>
              <a:rPr sz="2400"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la</a:t>
            </a:r>
            <a:r>
              <a:rPr sz="2400" spc="5" dirty="0">
                <a:latin typeface="Comic Sans MS"/>
                <a:cs typeface="Comic Sans MS"/>
              </a:rPr>
              <a:t> </a:t>
            </a:r>
            <a:r>
              <a:rPr sz="2400" spc="-5" dirty="0">
                <a:latin typeface="Comic Sans MS"/>
                <a:cs typeface="Comic Sans MS"/>
              </a:rPr>
              <a:t>industria.</a:t>
            </a:r>
            <a:endParaRPr sz="2400" dirty="0">
              <a:latin typeface="Comic Sans MS"/>
              <a:cs typeface="Comic Sans MS"/>
            </a:endParaRPr>
          </a:p>
        </p:txBody>
      </p:sp>
      <p:pic>
        <p:nvPicPr>
          <p:cNvPr id="6" name="object 6"/>
          <p:cNvPicPr/>
          <p:nvPr/>
        </p:nvPicPr>
        <p:blipFill>
          <a:blip r:embed="rId2" cstate="print"/>
          <a:stretch>
            <a:fillRect/>
          </a:stretch>
        </p:blipFill>
        <p:spPr>
          <a:xfrm>
            <a:off x="10617200" y="457200"/>
            <a:ext cx="6400800" cy="9143999"/>
          </a:xfrm>
          <a:prstGeom prst="rect">
            <a:avLst/>
          </a:prstGeom>
        </p:spPr>
      </p:pic>
      <p:sp>
        <p:nvSpPr>
          <p:cNvPr id="7" name="object 7"/>
          <p:cNvSpPr txBox="1"/>
          <p:nvPr/>
        </p:nvSpPr>
        <p:spPr>
          <a:xfrm>
            <a:off x="7035800" y="8763000"/>
            <a:ext cx="4996682" cy="701987"/>
          </a:xfrm>
          <a:prstGeom prst="rect">
            <a:avLst/>
          </a:prstGeom>
        </p:spPr>
        <p:txBody>
          <a:bodyPr vert="horz" wrap="square" lIns="0" tIns="12700" rIns="0" bIns="0" rtlCol="0">
            <a:spAutoFit/>
          </a:bodyPr>
          <a:lstStyle/>
          <a:p>
            <a:pPr marR="5080" indent="12700" algn="ctr">
              <a:lnSpc>
                <a:spcPct val="116199"/>
              </a:lnSpc>
              <a:spcBef>
                <a:spcPts val="100"/>
              </a:spcBef>
              <a:tabLst>
                <a:tab pos="471488" algn="l"/>
                <a:tab pos="1527175" algn="l"/>
                <a:tab pos="1968500" algn="l"/>
                <a:tab pos="2474913" algn="l"/>
              </a:tabLst>
            </a:pPr>
            <a:r>
              <a:rPr sz="2000" b="1" spc="-5" dirty="0" err="1">
                <a:latin typeface="Comic Sans MS"/>
                <a:cs typeface="Comic Sans MS"/>
              </a:rPr>
              <a:t>Figura</a:t>
            </a:r>
            <a:r>
              <a:rPr lang="en-US" sz="2000" b="1" spc="-5" dirty="0">
                <a:latin typeface="Comic Sans MS"/>
                <a:cs typeface="Comic Sans MS"/>
              </a:rPr>
              <a:t> </a:t>
            </a:r>
            <a:r>
              <a:rPr sz="2000" b="1" spc="-5" dirty="0">
                <a:latin typeface="Comic Sans MS"/>
                <a:cs typeface="Comic Sans MS"/>
              </a:rPr>
              <a:t>1.</a:t>
            </a:r>
            <a:r>
              <a:rPr lang="en-US" sz="2000" b="1" spc="-5" dirty="0">
                <a:latin typeface="Comic Sans MS"/>
                <a:cs typeface="Comic Sans MS"/>
              </a:rPr>
              <a:t> </a:t>
            </a:r>
            <a:r>
              <a:rPr sz="2000" b="1" spc="-5" dirty="0" err="1">
                <a:latin typeface="Comic Sans MS"/>
                <a:cs typeface="Comic Sans MS"/>
              </a:rPr>
              <a:t>Configuración</a:t>
            </a:r>
            <a:r>
              <a:rPr lang="en-US" sz="2000" b="1" spc="-5" dirty="0">
                <a:latin typeface="Comic Sans MS"/>
                <a:cs typeface="Comic Sans MS"/>
              </a:rPr>
              <a:t> </a:t>
            </a:r>
            <a:r>
              <a:rPr sz="2000" b="1" spc="-10" dirty="0" err="1">
                <a:latin typeface="Comic Sans MS"/>
                <a:cs typeface="Comic Sans MS"/>
              </a:rPr>
              <a:t>típic</a:t>
            </a:r>
            <a:r>
              <a:rPr sz="2000" b="1" spc="-5" dirty="0" err="1">
                <a:latin typeface="Comic Sans MS"/>
                <a:cs typeface="Comic Sans MS"/>
              </a:rPr>
              <a:t>a</a:t>
            </a:r>
            <a:r>
              <a:rPr sz="2000" b="1" dirty="0">
                <a:latin typeface="Comic Sans MS"/>
                <a:cs typeface="Comic Sans MS"/>
              </a:rPr>
              <a:t>	</a:t>
            </a:r>
            <a:r>
              <a:rPr sz="2000" b="1" spc="-5" dirty="0">
                <a:latin typeface="Comic Sans MS"/>
                <a:cs typeface="Comic Sans MS"/>
              </a:rPr>
              <a:t>U</a:t>
            </a:r>
            <a:r>
              <a:rPr sz="2000" b="1" dirty="0">
                <a:latin typeface="Comic Sans MS"/>
                <a:cs typeface="Comic Sans MS"/>
              </a:rPr>
              <a:t>n</a:t>
            </a:r>
            <a:r>
              <a:rPr sz="2000" b="1" spc="-10" dirty="0">
                <a:latin typeface="Comic Sans MS"/>
                <a:cs typeface="Comic Sans MS"/>
              </a:rPr>
              <a:t>ida</a:t>
            </a:r>
            <a:r>
              <a:rPr sz="2000" b="1" spc="-5" dirty="0">
                <a:latin typeface="Comic Sans MS"/>
                <a:cs typeface="Comic Sans MS"/>
              </a:rPr>
              <a:t>d</a:t>
            </a:r>
            <a:r>
              <a:rPr sz="2000" b="1" dirty="0">
                <a:latin typeface="Comic Sans MS"/>
                <a:cs typeface="Comic Sans MS"/>
              </a:rPr>
              <a:t>	</a:t>
            </a:r>
            <a:r>
              <a:rPr sz="2000" b="1" spc="-5" dirty="0" err="1">
                <a:latin typeface="Comic Sans MS"/>
                <a:cs typeface="Comic Sans MS"/>
              </a:rPr>
              <a:t>Generador-Transformador</a:t>
            </a:r>
            <a:endParaRPr sz="2000" b="1" dirty="0">
              <a:latin typeface="Comic Sans MS"/>
              <a:cs typeface="Comic Sans MS"/>
            </a:endParaRP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p:nvPr/>
        </p:nvSpPr>
        <p:spPr>
          <a:xfrm>
            <a:off x="330200" y="457200"/>
            <a:ext cx="9855005" cy="8143127"/>
          </a:xfrm>
          <a:prstGeom prst="rect">
            <a:avLst/>
          </a:prstGeom>
        </p:spPr>
        <p:txBody>
          <a:bodyPr vert="horz" wrap="square" lIns="0" tIns="12700" rIns="0" bIns="0" rtlCol="0">
            <a:spAutoFit/>
          </a:bodyPr>
          <a:lstStyle/>
          <a:p>
            <a:pPr marL="12700" marR="5080" algn="just">
              <a:spcBef>
                <a:spcPts val="100"/>
              </a:spcBef>
              <a:tabLst>
                <a:tab pos="467359" algn="l"/>
                <a:tab pos="1450975" algn="l"/>
                <a:tab pos="1711325" algn="l"/>
                <a:tab pos="1942464" algn="l"/>
                <a:tab pos="2621280" algn="l"/>
                <a:tab pos="2888615" algn="l"/>
              </a:tabLst>
            </a:pPr>
            <a:r>
              <a:rPr sz="2400" b="1" spc="-5" dirty="0" err="1">
                <a:latin typeface="Comic Sans MS"/>
                <a:cs typeface="Comic Sans MS"/>
              </a:rPr>
              <a:t>Otras</a:t>
            </a:r>
            <a:r>
              <a:rPr lang="en-US" sz="2400" b="1" spc="-5" dirty="0">
                <a:latin typeface="Comic Sans MS"/>
                <a:cs typeface="Comic Sans MS"/>
              </a:rPr>
              <a:t> </a:t>
            </a:r>
            <a:r>
              <a:rPr sz="2400" b="1" spc="-5" dirty="0" err="1">
                <a:latin typeface="Comic Sans MS"/>
                <a:cs typeface="Comic Sans MS"/>
              </a:rPr>
              <a:t>consideraciones</a:t>
            </a:r>
            <a:r>
              <a:rPr lang="en-US" sz="2400" b="1" spc="-5" dirty="0">
                <a:latin typeface="Comic Sans MS"/>
                <a:cs typeface="Comic Sans MS"/>
              </a:rPr>
              <a:t> </a:t>
            </a:r>
            <a:r>
              <a:rPr sz="2400" b="1" spc="-5" dirty="0">
                <a:latin typeface="Comic Sans MS"/>
                <a:cs typeface="Comic Sans MS"/>
              </a:rPr>
              <a:t>en</a:t>
            </a:r>
            <a:r>
              <a:rPr lang="en-US" sz="2400" b="1" spc="-5" dirty="0">
                <a:latin typeface="Comic Sans MS"/>
                <a:cs typeface="Comic Sans MS"/>
              </a:rPr>
              <a:t> </a:t>
            </a:r>
            <a:r>
              <a:rPr sz="2400" b="1" spc="-5" dirty="0" err="1">
                <a:latin typeface="Comic Sans MS"/>
                <a:cs typeface="Comic Sans MS"/>
              </a:rPr>
              <a:t>el</a:t>
            </a:r>
            <a:r>
              <a:rPr lang="en-US" sz="2400" b="1" spc="-5" dirty="0">
                <a:latin typeface="Comic Sans MS"/>
                <a:cs typeface="Comic Sans MS"/>
              </a:rPr>
              <a:t> </a:t>
            </a:r>
            <a:r>
              <a:rPr lang="es-AR" sz="2400" b="1" spc="-5" dirty="0">
                <a:latin typeface="Comic Sans MS"/>
                <a:cs typeface="Comic Sans MS"/>
              </a:rPr>
              <a:t>D</a:t>
            </a:r>
            <a:r>
              <a:rPr sz="2400" b="1" spc="-5" dirty="0" err="1">
                <a:latin typeface="Comic Sans MS"/>
                <a:cs typeface="Comic Sans MS"/>
              </a:rPr>
              <a:t>esarrollo</a:t>
            </a:r>
            <a:r>
              <a:rPr lang="en-US" sz="2400" b="1" spc="-5" dirty="0">
                <a:latin typeface="Comic Sans MS"/>
                <a:cs typeface="Comic Sans MS"/>
              </a:rPr>
              <a:t> </a:t>
            </a:r>
            <a:r>
              <a:rPr sz="2400" b="1" spc="-5" dirty="0">
                <a:latin typeface="Comic Sans MS"/>
                <a:cs typeface="Comic Sans MS"/>
              </a:rPr>
              <a:t>de</a:t>
            </a:r>
            <a:r>
              <a:rPr lang="en-US" sz="2400" b="1" spc="-5" dirty="0">
                <a:latin typeface="Comic Sans MS"/>
                <a:cs typeface="Comic Sans MS"/>
              </a:rPr>
              <a:t> </a:t>
            </a:r>
            <a:r>
              <a:rPr sz="2400" b="1" spc="-5" dirty="0">
                <a:latin typeface="Comic Sans MS"/>
                <a:cs typeface="Comic Sans MS"/>
              </a:rPr>
              <a:t>las</a:t>
            </a:r>
            <a:r>
              <a:rPr lang="es-AR" sz="2400" b="1" spc="-5" dirty="0">
                <a:latin typeface="Comic Sans MS"/>
                <a:cs typeface="Comic Sans MS"/>
              </a:rPr>
              <a:t> </a:t>
            </a:r>
            <a:r>
              <a:rPr sz="2400" b="1" spc="-5" dirty="0" err="1">
                <a:latin typeface="Comic Sans MS"/>
                <a:cs typeface="Comic Sans MS"/>
              </a:rPr>
              <a:t>filosofías</a:t>
            </a:r>
            <a:r>
              <a:rPr sz="2400" b="1" spc="-5" dirty="0">
                <a:latin typeface="Comic Sans MS"/>
                <a:cs typeface="Comic Sans MS"/>
              </a:rPr>
              <a:t> de </a:t>
            </a:r>
            <a:r>
              <a:rPr sz="2400" b="1" spc="-10" dirty="0" err="1">
                <a:latin typeface="Comic Sans MS"/>
                <a:cs typeface="Comic Sans MS"/>
              </a:rPr>
              <a:t>disparo</a:t>
            </a:r>
            <a:endParaRPr lang="en-US" sz="2400" b="1" spc="-10" dirty="0">
              <a:latin typeface="Comic Sans MS"/>
              <a:cs typeface="Comic Sans MS"/>
            </a:endParaRPr>
          </a:p>
          <a:p>
            <a:pPr marL="12700" marR="5080" algn="just">
              <a:spcBef>
                <a:spcPts val="100"/>
              </a:spcBef>
              <a:tabLst>
                <a:tab pos="467359" algn="l"/>
                <a:tab pos="1450975" algn="l"/>
                <a:tab pos="1711325" algn="l"/>
                <a:tab pos="1942464" algn="l"/>
                <a:tab pos="2621280" algn="l"/>
                <a:tab pos="2888615" algn="l"/>
              </a:tabLst>
            </a:pPr>
            <a:endParaRPr lang="es-AR" sz="2400" b="1" spc="-10" dirty="0">
              <a:latin typeface="Comic Sans MS"/>
              <a:cs typeface="Comic Sans MS"/>
            </a:endParaRPr>
          </a:p>
          <a:p>
            <a:pPr marL="12700" marR="5080" algn="just">
              <a:spcBef>
                <a:spcPts val="100"/>
              </a:spcBef>
              <a:tabLst>
                <a:tab pos="467359" algn="l"/>
                <a:tab pos="1450975" algn="l"/>
                <a:tab pos="1711325" algn="l"/>
                <a:tab pos="1942464" algn="l"/>
                <a:tab pos="2621280" algn="l"/>
                <a:tab pos="2888615" algn="l"/>
              </a:tabLst>
            </a:pPr>
            <a:r>
              <a:rPr lang="es-MX" sz="2400" spc="-5" dirty="0">
                <a:latin typeface="Comic Sans MS"/>
                <a:cs typeface="Comic Sans MS"/>
              </a:rPr>
              <a:t>El interés ha crecido en los años recientes sobre los diversos accidentes graves ocurridos relacionados con la filosofía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disparo</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estaciones</a:t>
            </a:r>
            <a:r>
              <a:rPr lang="es-MX" sz="2400" dirty="0">
                <a:latin typeface="Comic Sans MS"/>
                <a:cs typeface="Comic Sans MS"/>
              </a:rPr>
              <a:t> </a:t>
            </a:r>
            <a:r>
              <a:rPr lang="es-MX" sz="2400" spc="-5" dirty="0">
                <a:latin typeface="Comic Sans MS"/>
                <a:cs typeface="Comic Sans MS"/>
              </a:rPr>
              <a:t>generadoras.</a:t>
            </a:r>
            <a:r>
              <a:rPr lang="es-MX" sz="2400" spc="254" dirty="0">
                <a:latin typeface="Comic Sans MS"/>
                <a:cs typeface="Comic Sans MS"/>
              </a:rPr>
              <a:t> </a:t>
            </a:r>
            <a:r>
              <a:rPr lang="es-MX" sz="2400" spc="-5" dirty="0">
                <a:latin typeface="Comic Sans MS"/>
                <a:cs typeface="Comic Sans MS"/>
              </a:rPr>
              <a:t>En plantas de potencia grandes, es común el uso tanto del interruptor</a:t>
            </a:r>
            <a:r>
              <a:rPr lang="es-MX" sz="2400" spc="135" dirty="0">
                <a:latin typeface="Comic Sans MS"/>
                <a:cs typeface="Comic Sans MS"/>
              </a:rPr>
              <a:t> </a:t>
            </a:r>
            <a:r>
              <a:rPr lang="es-MX" sz="2400" spc="-5" dirty="0">
                <a:latin typeface="Comic Sans MS"/>
                <a:cs typeface="Comic Sans MS"/>
              </a:rPr>
              <a:t>y</a:t>
            </a:r>
            <a:r>
              <a:rPr lang="es-MX" sz="2400" spc="145" dirty="0">
                <a:latin typeface="Comic Sans MS"/>
                <a:cs typeface="Comic Sans MS"/>
              </a:rPr>
              <a:t> </a:t>
            </a:r>
            <a:r>
              <a:rPr lang="es-MX" sz="2400" spc="-5" dirty="0">
                <a:latin typeface="Comic Sans MS"/>
                <a:cs typeface="Comic Sans MS"/>
              </a:rPr>
              <a:t>medio</a:t>
            </a:r>
            <a:r>
              <a:rPr lang="es-MX" sz="2400" spc="145" dirty="0">
                <a:latin typeface="Comic Sans MS"/>
                <a:cs typeface="Comic Sans MS"/>
              </a:rPr>
              <a:t> </a:t>
            </a:r>
            <a:r>
              <a:rPr lang="es-MX" sz="2400" spc="-5" dirty="0">
                <a:latin typeface="Comic Sans MS"/>
                <a:cs typeface="Comic Sans MS"/>
              </a:rPr>
              <a:t>como</a:t>
            </a:r>
            <a:r>
              <a:rPr lang="es-MX" sz="2400" spc="140" dirty="0">
                <a:latin typeface="Comic Sans MS"/>
                <a:cs typeface="Comic Sans MS"/>
              </a:rPr>
              <a:t> </a:t>
            </a:r>
            <a:r>
              <a:rPr lang="es-MX" sz="2400" spc="-5" dirty="0">
                <a:latin typeface="Comic Sans MS"/>
                <a:cs typeface="Comic Sans MS"/>
              </a:rPr>
              <a:t>la</a:t>
            </a:r>
            <a:r>
              <a:rPr lang="es-MX" sz="2400" spc="145" dirty="0">
                <a:latin typeface="Comic Sans MS"/>
                <a:cs typeface="Comic Sans MS"/>
              </a:rPr>
              <a:t> </a:t>
            </a:r>
            <a:r>
              <a:rPr lang="es-MX" sz="2400" spc="-5" dirty="0">
                <a:latin typeface="Comic Sans MS"/>
                <a:cs typeface="Comic Sans MS"/>
              </a:rPr>
              <a:t>conexión</a:t>
            </a:r>
            <a:r>
              <a:rPr lang="es-MX" sz="2400" spc="140" dirty="0">
                <a:latin typeface="Comic Sans MS"/>
                <a:cs typeface="Comic Sans MS"/>
              </a:rPr>
              <a:t> </a:t>
            </a:r>
            <a:r>
              <a:rPr lang="es-MX" sz="2400" spc="-5" dirty="0">
                <a:latin typeface="Comic Sans MS"/>
                <a:cs typeface="Comic Sans MS"/>
              </a:rPr>
              <a:t>en</a:t>
            </a:r>
            <a:r>
              <a:rPr lang="es-MX" sz="2400" spc="130" dirty="0">
                <a:latin typeface="Comic Sans MS"/>
                <a:cs typeface="Comic Sans MS"/>
              </a:rPr>
              <a:t> </a:t>
            </a:r>
            <a:r>
              <a:rPr lang="es-MX" sz="2400" spc="-5" dirty="0">
                <a:latin typeface="Comic Sans MS"/>
                <a:cs typeface="Comic Sans MS"/>
              </a:rPr>
              <a:t>anillo</a:t>
            </a:r>
            <a:r>
              <a:rPr lang="es-MX" sz="2400" spc="135" dirty="0">
                <a:latin typeface="Comic Sans MS"/>
                <a:cs typeface="Comic Sans MS"/>
              </a:rPr>
              <a:t> </a:t>
            </a:r>
            <a:r>
              <a:rPr lang="es-MX" sz="2400" spc="-5" dirty="0">
                <a:latin typeface="Comic Sans MS"/>
                <a:cs typeface="Comic Sans MS"/>
              </a:rPr>
              <a:t>del</a:t>
            </a:r>
            <a:r>
              <a:rPr lang="es-MX" sz="2400" spc="135" dirty="0">
                <a:latin typeface="Comic Sans MS"/>
                <a:cs typeface="Comic Sans MS"/>
              </a:rPr>
              <a:t> </a:t>
            </a:r>
            <a:r>
              <a:rPr lang="es-MX" sz="2400" spc="-5" dirty="0">
                <a:latin typeface="Comic Sans MS"/>
                <a:cs typeface="Comic Sans MS"/>
              </a:rPr>
              <a:t>bus, con una cuchilla sobre el alimentador del generador. La </a:t>
            </a:r>
            <a:r>
              <a:rPr lang="es-MX" sz="2400" b="1" spc="-5" dirty="0">
                <a:latin typeface="Comic Sans MS"/>
                <a:cs typeface="Comic Sans MS"/>
              </a:rPr>
              <a:t>figura</a:t>
            </a:r>
            <a:r>
              <a:rPr lang="es-MX" sz="2400" b="1" dirty="0">
                <a:latin typeface="Comic Sans MS"/>
                <a:cs typeface="Comic Sans MS"/>
              </a:rPr>
              <a:t> </a:t>
            </a:r>
            <a:r>
              <a:rPr lang="es-MX" sz="2400" b="1" spc="-5" dirty="0">
                <a:latin typeface="Comic Sans MS"/>
                <a:cs typeface="Comic Sans MS"/>
              </a:rPr>
              <a:t>2</a:t>
            </a:r>
            <a:r>
              <a:rPr lang="es-MX" sz="2400" b="1" dirty="0">
                <a:latin typeface="Comic Sans MS"/>
                <a:cs typeface="Comic Sans MS"/>
              </a:rPr>
              <a:t> </a:t>
            </a:r>
            <a:r>
              <a:rPr lang="es-MX" sz="2400" spc="-5" dirty="0">
                <a:latin typeface="Comic Sans MS"/>
                <a:cs typeface="Comic Sans MS"/>
              </a:rPr>
              <a:t>muestra</a:t>
            </a:r>
            <a:r>
              <a:rPr lang="es-MX" sz="2400" dirty="0">
                <a:latin typeface="Comic Sans MS"/>
                <a:cs typeface="Comic Sans MS"/>
              </a:rPr>
              <a:t> </a:t>
            </a:r>
            <a:r>
              <a:rPr lang="es-MX" sz="2400" spc="-5" dirty="0">
                <a:latin typeface="Comic Sans MS"/>
                <a:cs typeface="Comic Sans MS"/>
              </a:rPr>
              <a:t>estos</a:t>
            </a:r>
            <a:r>
              <a:rPr lang="es-MX" sz="2400" dirty="0">
                <a:latin typeface="Comic Sans MS"/>
                <a:cs typeface="Comic Sans MS"/>
              </a:rPr>
              <a:t> </a:t>
            </a:r>
            <a:r>
              <a:rPr lang="es-MX" sz="2400" spc="-5" dirty="0">
                <a:latin typeface="Comic Sans MS"/>
                <a:cs typeface="Comic Sans MS"/>
              </a:rPr>
              <a:t>arreglos.</a:t>
            </a:r>
          </a:p>
          <a:p>
            <a:pPr marL="12700" marR="5080" algn="just">
              <a:spcBef>
                <a:spcPts val="100"/>
              </a:spcBef>
              <a:tabLst>
                <a:tab pos="467359" algn="l"/>
                <a:tab pos="1450975" algn="l"/>
                <a:tab pos="1711325" algn="l"/>
                <a:tab pos="1942464" algn="l"/>
                <a:tab pos="2621280" algn="l"/>
                <a:tab pos="2888615" algn="l"/>
              </a:tabLst>
            </a:pP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permite</a:t>
            </a:r>
            <a:r>
              <a:rPr lang="es-MX" sz="2400" dirty="0">
                <a:latin typeface="Comic Sans MS"/>
                <a:cs typeface="Comic Sans MS"/>
              </a:rPr>
              <a:t> </a:t>
            </a:r>
            <a:r>
              <a:rPr lang="es-MX" sz="2400" spc="-5" dirty="0">
                <a:latin typeface="Comic Sans MS"/>
                <a:cs typeface="Comic Sans MS"/>
              </a:rPr>
              <a:t>al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estar</a:t>
            </a:r>
            <a:r>
              <a:rPr lang="es-MX" sz="2400" dirty="0">
                <a:latin typeface="Comic Sans MS"/>
                <a:cs typeface="Comic Sans MS"/>
              </a:rPr>
              <a:t> </a:t>
            </a:r>
            <a:r>
              <a:rPr lang="es-MX" sz="2400" spc="-5" dirty="0">
                <a:latin typeface="Comic Sans MS"/>
                <a:cs typeface="Comic Sans MS"/>
              </a:rPr>
              <a:t>fuera</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línea,</a:t>
            </a:r>
            <a:r>
              <a:rPr lang="es-MX" sz="2400" spc="254" dirty="0">
                <a:latin typeface="Comic Sans MS"/>
                <a:cs typeface="Comic Sans MS"/>
              </a:rPr>
              <a:t> </a:t>
            </a:r>
            <a:r>
              <a:rPr lang="es-MX" sz="2400" spc="-5" dirty="0">
                <a:latin typeface="Comic Sans MS"/>
                <a:cs typeface="Comic Sans MS"/>
              </a:rPr>
              <a:t>la cuchilla</a:t>
            </a:r>
            <a:r>
              <a:rPr lang="es-MX" sz="2400" dirty="0">
                <a:latin typeface="Comic Sans MS"/>
                <a:cs typeface="Comic Sans MS"/>
              </a:rPr>
              <a:t> </a:t>
            </a:r>
            <a:r>
              <a:rPr lang="es-MX" sz="2400" spc="-5" dirty="0">
                <a:latin typeface="Comic Sans MS"/>
                <a:cs typeface="Comic Sans MS"/>
              </a:rPr>
              <a:t>abierta,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los</a:t>
            </a:r>
            <a:r>
              <a:rPr lang="es-MX" sz="2400" dirty="0">
                <a:latin typeface="Comic Sans MS"/>
                <a:cs typeface="Comic Sans MS"/>
              </a:rPr>
              <a:t> </a:t>
            </a:r>
            <a:r>
              <a:rPr lang="es-MX" sz="2400" spc="-5" dirty="0">
                <a:latin typeface="Comic Sans MS"/>
                <a:cs typeface="Comic Sans MS"/>
              </a:rPr>
              <a:t>interruptores</a:t>
            </a:r>
            <a:r>
              <a:rPr lang="es-MX" sz="2400" dirty="0">
                <a:latin typeface="Comic Sans MS"/>
                <a:cs typeface="Comic Sans MS"/>
              </a:rPr>
              <a:t> </a:t>
            </a:r>
            <a:r>
              <a:rPr lang="es-MX" sz="2400" spc="-5" dirty="0">
                <a:latin typeface="Comic Sans MS"/>
                <a:cs typeface="Comic Sans MS"/>
              </a:rPr>
              <a:t>cerrados</a:t>
            </a:r>
            <a:r>
              <a:rPr lang="es-MX" sz="2400" dirty="0">
                <a:latin typeface="Comic Sans MS"/>
                <a:cs typeface="Comic Sans MS"/>
              </a:rPr>
              <a:t> </a:t>
            </a:r>
            <a:r>
              <a:rPr lang="es-MX" sz="2400" spc="-5" dirty="0">
                <a:latin typeface="Comic Sans MS"/>
                <a:cs typeface="Comic Sans MS"/>
              </a:rPr>
              <a:t>para mantener</a:t>
            </a:r>
            <a:r>
              <a:rPr lang="es-MX" sz="2400" dirty="0">
                <a:latin typeface="Comic Sans MS"/>
                <a:cs typeface="Comic Sans MS"/>
              </a:rPr>
              <a:t> </a:t>
            </a:r>
            <a:r>
              <a:rPr lang="es-MX" sz="2400" spc="-5" dirty="0">
                <a:latin typeface="Comic Sans MS"/>
                <a:cs typeface="Comic Sans MS"/>
              </a:rPr>
              <a:t>otros</a:t>
            </a:r>
            <a:r>
              <a:rPr lang="es-MX" sz="2400" spc="254" dirty="0">
                <a:latin typeface="Comic Sans MS"/>
                <a:cs typeface="Comic Sans MS"/>
              </a:rPr>
              <a:t> </a:t>
            </a:r>
            <a:r>
              <a:rPr lang="es-MX" sz="2400" spc="-5" dirty="0">
                <a:latin typeface="Comic Sans MS"/>
                <a:cs typeface="Comic Sans MS"/>
              </a:rPr>
              <a:t>enlaces</a:t>
            </a:r>
            <a:r>
              <a:rPr lang="es-MX" sz="2400" spc="260" dirty="0">
                <a:latin typeface="Comic Sans MS"/>
                <a:cs typeface="Comic Sans MS"/>
              </a:rPr>
              <a:t> </a:t>
            </a:r>
            <a:r>
              <a:rPr lang="es-MX" sz="2400" spc="-5" dirty="0">
                <a:latin typeface="Comic Sans MS"/>
                <a:cs typeface="Comic Sans MS"/>
              </a:rPr>
              <a:t>entre los buses principales. En las</a:t>
            </a:r>
            <a:r>
              <a:rPr lang="es-MX" sz="2400" dirty="0">
                <a:latin typeface="Comic Sans MS"/>
                <a:cs typeface="Comic Sans MS"/>
              </a:rPr>
              <a:t> </a:t>
            </a:r>
            <a:r>
              <a:rPr lang="es-MX" sz="2400" spc="-5" dirty="0">
                <a:latin typeface="Comic Sans MS"/>
                <a:cs typeface="Comic Sans MS"/>
              </a:rPr>
              <a:t>primeras</a:t>
            </a:r>
            <a:r>
              <a:rPr lang="es-MX" sz="2400" dirty="0">
                <a:latin typeface="Comic Sans MS"/>
                <a:cs typeface="Comic Sans MS"/>
              </a:rPr>
              <a:t> </a:t>
            </a:r>
            <a:r>
              <a:rPr lang="es-MX" sz="2400" spc="-5" dirty="0">
                <a:latin typeface="Comic Sans MS"/>
                <a:cs typeface="Comic Sans MS"/>
              </a:rPr>
              <a:t>fases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construcción</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a:t>
            </a:r>
            <a:r>
              <a:rPr lang="es-MX" sz="2400" spc="254" dirty="0">
                <a:latin typeface="Comic Sans MS"/>
                <a:cs typeface="Comic Sans MS"/>
              </a:rPr>
              <a:t> </a:t>
            </a:r>
            <a:r>
              <a:rPr lang="es-MX" sz="2400" spc="-5" dirty="0">
                <a:latin typeface="Comic Sans MS"/>
                <a:cs typeface="Comic Sans MS"/>
              </a:rPr>
              <a:t>planta,</a:t>
            </a:r>
            <a:r>
              <a:rPr lang="es-MX" sz="2400" spc="260" dirty="0">
                <a:latin typeface="Comic Sans MS"/>
                <a:cs typeface="Comic Sans MS"/>
              </a:rPr>
              <a:t> </a:t>
            </a:r>
            <a:r>
              <a:rPr lang="es-MX" sz="2400" spc="-5" dirty="0">
                <a:latin typeface="Comic Sans MS"/>
                <a:cs typeface="Comic Sans MS"/>
              </a:rPr>
              <a:t>es común tener una configuración de bus en anillo la cual posteriormente es expandida a un arreglo de interruptor y</a:t>
            </a:r>
            <a:r>
              <a:rPr lang="es-MX" sz="2400" spc="180" dirty="0">
                <a:latin typeface="Comic Sans MS"/>
                <a:cs typeface="Comic Sans MS"/>
              </a:rPr>
              <a:t> </a:t>
            </a:r>
            <a:r>
              <a:rPr lang="es-MX" sz="2400" spc="-5" dirty="0">
                <a:latin typeface="Comic Sans MS"/>
                <a:cs typeface="Comic Sans MS"/>
              </a:rPr>
              <a:t>medio.</a:t>
            </a:r>
            <a:r>
              <a:rPr lang="es-MX" sz="2400" spc="185" dirty="0">
                <a:latin typeface="Comic Sans MS"/>
                <a:cs typeface="Comic Sans MS"/>
              </a:rPr>
              <a:t> </a:t>
            </a:r>
            <a:r>
              <a:rPr lang="es-MX" sz="2400" spc="-5" dirty="0">
                <a:latin typeface="Comic Sans MS"/>
                <a:cs typeface="Comic Sans MS"/>
              </a:rPr>
              <a:t>La</a:t>
            </a:r>
            <a:r>
              <a:rPr lang="es-MX" sz="2400" spc="180" dirty="0">
                <a:latin typeface="Comic Sans MS"/>
                <a:cs typeface="Comic Sans MS"/>
              </a:rPr>
              <a:t> </a:t>
            </a:r>
            <a:r>
              <a:rPr lang="es-MX" sz="2400" spc="-5" dirty="0">
                <a:latin typeface="Comic Sans MS"/>
                <a:cs typeface="Comic Sans MS"/>
              </a:rPr>
              <a:t>configuración</a:t>
            </a:r>
            <a:r>
              <a:rPr lang="es-MX" sz="2400" spc="185" dirty="0">
                <a:latin typeface="Comic Sans MS"/>
                <a:cs typeface="Comic Sans MS"/>
              </a:rPr>
              <a:t> </a:t>
            </a:r>
            <a:r>
              <a:rPr lang="es-MX" sz="2400" spc="-5" dirty="0">
                <a:latin typeface="Comic Sans MS"/>
                <a:cs typeface="Comic Sans MS"/>
              </a:rPr>
              <a:t>de</a:t>
            </a:r>
            <a:r>
              <a:rPr lang="es-MX" sz="2400" spc="180" dirty="0">
                <a:latin typeface="Comic Sans MS"/>
                <a:cs typeface="Comic Sans MS"/>
              </a:rPr>
              <a:t> </a:t>
            </a:r>
            <a:r>
              <a:rPr lang="es-MX" sz="2400" spc="-5" dirty="0">
                <a:latin typeface="Comic Sans MS"/>
                <a:cs typeface="Comic Sans MS"/>
              </a:rPr>
              <a:t>bus</a:t>
            </a:r>
            <a:r>
              <a:rPr lang="es-MX" sz="2400" spc="185" dirty="0">
                <a:latin typeface="Comic Sans MS"/>
                <a:cs typeface="Comic Sans MS"/>
              </a:rPr>
              <a:t> </a:t>
            </a:r>
            <a:r>
              <a:rPr lang="es-MX" sz="2400" spc="-5" dirty="0">
                <a:latin typeface="Comic Sans MS"/>
                <a:cs typeface="Comic Sans MS"/>
              </a:rPr>
              <a:t>en</a:t>
            </a:r>
            <a:r>
              <a:rPr lang="es-MX" sz="2400" spc="180" dirty="0">
                <a:latin typeface="Comic Sans MS"/>
                <a:cs typeface="Comic Sans MS"/>
              </a:rPr>
              <a:t> </a:t>
            </a:r>
            <a:r>
              <a:rPr lang="es-MX" sz="2400" spc="-5" dirty="0">
                <a:latin typeface="Comic Sans MS"/>
                <a:cs typeface="Comic Sans MS"/>
              </a:rPr>
              <a:t>anillo</a:t>
            </a:r>
            <a:r>
              <a:rPr lang="es-MX" sz="2400" spc="185" dirty="0">
                <a:latin typeface="Comic Sans MS"/>
                <a:cs typeface="Comic Sans MS"/>
              </a:rPr>
              <a:t> </a:t>
            </a:r>
            <a:r>
              <a:rPr lang="es-MX" sz="2400" spc="-5" dirty="0">
                <a:latin typeface="Comic Sans MS"/>
                <a:cs typeface="Comic Sans MS"/>
              </a:rPr>
              <a:t>requiere</a:t>
            </a:r>
            <a:r>
              <a:rPr lang="es-MX" sz="2400" spc="165" dirty="0">
                <a:latin typeface="Comic Sans MS"/>
                <a:cs typeface="Comic Sans MS"/>
              </a:rPr>
              <a:t> </a:t>
            </a:r>
            <a:r>
              <a:rPr lang="es-MX" sz="2400" spc="-5" dirty="0">
                <a:latin typeface="Comic Sans MS"/>
                <a:cs typeface="Comic Sans MS"/>
              </a:rPr>
              <a:t>de una</a:t>
            </a:r>
            <a:r>
              <a:rPr lang="es-MX" sz="2400" dirty="0">
                <a:latin typeface="Comic Sans MS"/>
                <a:cs typeface="Comic Sans MS"/>
              </a:rPr>
              <a:t> </a:t>
            </a:r>
            <a:r>
              <a:rPr lang="es-MX" sz="2400" spc="-5" dirty="0">
                <a:latin typeface="Comic Sans MS"/>
                <a:cs typeface="Comic Sans MS"/>
              </a:rPr>
              <a:t>cuchilla</a:t>
            </a:r>
            <a:r>
              <a:rPr lang="es-MX" sz="2400" dirty="0">
                <a:latin typeface="Comic Sans MS"/>
                <a:cs typeface="Comic Sans MS"/>
              </a:rPr>
              <a:t> </a:t>
            </a:r>
            <a:r>
              <a:rPr lang="es-MX" sz="2400" spc="-5" dirty="0" err="1">
                <a:latin typeface="Comic Sans MS"/>
                <a:cs typeface="Comic Sans MS"/>
              </a:rPr>
              <a:t>desconectadora</a:t>
            </a:r>
            <a:r>
              <a:rPr lang="es-MX" sz="2400" dirty="0">
                <a:latin typeface="Comic Sans MS"/>
                <a:cs typeface="Comic Sans MS"/>
              </a:rPr>
              <a:t> </a:t>
            </a:r>
            <a:r>
              <a:rPr lang="es-MX" sz="2400" spc="-5" dirty="0">
                <a:latin typeface="Comic Sans MS"/>
                <a:cs typeface="Comic Sans MS"/>
              </a:rPr>
              <a:t>sobre</a:t>
            </a:r>
            <a:r>
              <a:rPr lang="es-MX" sz="2400" dirty="0">
                <a:latin typeface="Comic Sans MS"/>
                <a:cs typeface="Comic Sans MS"/>
              </a:rPr>
              <a:t> </a:t>
            </a:r>
            <a:r>
              <a:rPr lang="es-MX" sz="2400" spc="-5" dirty="0">
                <a:latin typeface="Comic Sans MS"/>
                <a:cs typeface="Comic Sans MS"/>
              </a:rPr>
              <a:t>el</a:t>
            </a:r>
            <a:r>
              <a:rPr lang="es-MX" sz="2400" dirty="0">
                <a:latin typeface="Comic Sans MS"/>
                <a:cs typeface="Comic Sans MS"/>
              </a:rPr>
              <a:t> </a:t>
            </a:r>
            <a:r>
              <a:rPr lang="es-MX" sz="2400" spc="-5" dirty="0">
                <a:latin typeface="Comic Sans MS"/>
                <a:cs typeface="Comic Sans MS"/>
              </a:rPr>
              <a:t>alimentador</a:t>
            </a:r>
            <a:r>
              <a:rPr lang="es-MX" sz="2400" dirty="0">
                <a:latin typeface="Comic Sans MS"/>
                <a:cs typeface="Comic Sans MS"/>
              </a:rPr>
              <a:t> </a:t>
            </a:r>
            <a:r>
              <a:rPr lang="es-MX" sz="2400" spc="-5" dirty="0">
                <a:latin typeface="Comic Sans MS"/>
                <a:cs typeface="Comic Sans MS"/>
              </a:rPr>
              <a:t>del generador que pueda estar abierta tal que el anillo pueda estar cerrado cuando el generador este fuera de línea. Algunos</a:t>
            </a:r>
            <a:r>
              <a:rPr lang="es-MX" sz="2400" dirty="0">
                <a:latin typeface="Comic Sans MS"/>
                <a:cs typeface="Comic Sans MS"/>
              </a:rPr>
              <a:t> </a:t>
            </a:r>
            <a:r>
              <a:rPr lang="es-MX" sz="2400" spc="-5" dirty="0">
                <a:latin typeface="Comic Sans MS"/>
                <a:cs typeface="Comic Sans MS"/>
              </a:rPr>
              <a:t>ingenieros</a:t>
            </a:r>
            <a:r>
              <a:rPr lang="es-MX" sz="2400" dirty="0">
                <a:latin typeface="Comic Sans MS"/>
                <a:cs typeface="Comic Sans MS"/>
              </a:rPr>
              <a:t> </a:t>
            </a:r>
            <a:r>
              <a:rPr lang="es-MX" sz="2400" spc="-5" dirty="0">
                <a:latin typeface="Comic Sans MS"/>
                <a:cs typeface="Comic Sans MS"/>
              </a:rPr>
              <a:t>han</a:t>
            </a:r>
            <a:r>
              <a:rPr lang="es-MX" sz="2400" dirty="0">
                <a:latin typeface="Comic Sans MS"/>
                <a:cs typeface="Comic Sans MS"/>
              </a:rPr>
              <a:t> </a:t>
            </a:r>
            <a:r>
              <a:rPr lang="es-MX" sz="2400" spc="-5" dirty="0">
                <a:latin typeface="Comic Sans MS"/>
                <a:cs typeface="Comic Sans MS"/>
              </a:rPr>
              <a:t>usado</a:t>
            </a:r>
            <a:r>
              <a:rPr lang="es-MX" sz="2400" dirty="0">
                <a:latin typeface="Comic Sans MS"/>
                <a:cs typeface="Comic Sans MS"/>
              </a:rPr>
              <a:t> </a:t>
            </a:r>
            <a:r>
              <a:rPr lang="es-MX" sz="2400" spc="-5" dirty="0">
                <a:latin typeface="Comic Sans MS"/>
                <a:cs typeface="Comic Sans MS"/>
              </a:rPr>
              <a:t>contactos</a:t>
            </a:r>
            <a:r>
              <a:rPr lang="es-MX" sz="2400" dirty="0">
                <a:latin typeface="Comic Sans MS"/>
                <a:cs typeface="Comic Sans MS"/>
              </a:rPr>
              <a:t> </a:t>
            </a:r>
            <a:r>
              <a:rPr lang="es-MX" sz="2400" spc="-5" dirty="0">
                <a:latin typeface="Comic Sans MS"/>
                <a:cs typeface="Comic Sans MS"/>
              </a:rPr>
              <a:t>auxiliares</a:t>
            </a:r>
            <a:r>
              <a:rPr lang="es-MX" sz="2400" dirty="0">
                <a:latin typeface="Comic Sans MS"/>
                <a:cs typeface="Comic Sans MS"/>
              </a:rPr>
              <a:t> </a:t>
            </a:r>
            <a:r>
              <a:rPr lang="es-MX" sz="2400" spc="-5" dirty="0">
                <a:latin typeface="Comic Sans MS"/>
                <a:cs typeface="Comic Sans MS"/>
              </a:rPr>
              <a:t>de estas</a:t>
            </a:r>
            <a:r>
              <a:rPr lang="es-MX" sz="2400" dirty="0">
                <a:latin typeface="Comic Sans MS"/>
                <a:cs typeface="Comic Sans MS"/>
              </a:rPr>
              <a:t> </a:t>
            </a:r>
            <a:r>
              <a:rPr lang="es-MX" sz="2400" spc="-5" dirty="0">
                <a:latin typeface="Comic Sans MS"/>
                <a:cs typeface="Comic Sans MS"/>
              </a:rPr>
              <a:t>cuchillas</a:t>
            </a:r>
            <a:r>
              <a:rPr lang="es-MX" sz="2400" dirty="0">
                <a:latin typeface="Comic Sans MS"/>
                <a:cs typeface="Comic Sans MS"/>
              </a:rPr>
              <a:t> </a:t>
            </a:r>
            <a:r>
              <a:rPr lang="es-MX" sz="2400" spc="-5" dirty="0" err="1">
                <a:latin typeface="Comic Sans MS"/>
                <a:cs typeface="Comic Sans MS"/>
              </a:rPr>
              <a:t>desconectadoras</a:t>
            </a:r>
            <a:r>
              <a:rPr lang="es-MX" sz="2400" spc="260" dirty="0">
                <a:latin typeface="Comic Sans MS"/>
                <a:cs typeface="Comic Sans MS"/>
              </a:rPr>
              <a:t> </a:t>
            </a:r>
            <a:r>
              <a:rPr lang="es-MX" sz="2400" spc="-5" dirty="0">
                <a:latin typeface="Comic Sans MS"/>
                <a:cs typeface="Comic Sans MS"/>
              </a:rPr>
              <a:t>para</a:t>
            </a:r>
            <a:r>
              <a:rPr lang="es-MX" sz="2400" spc="260" dirty="0">
                <a:latin typeface="Comic Sans MS"/>
                <a:cs typeface="Comic Sans MS"/>
              </a:rPr>
              <a:t> </a:t>
            </a:r>
            <a:r>
              <a:rPr lang="es-MX" sz="2400" spc="-5" dirty="0">
                <a:latin typeface="Comic Sans MS"/>
                <a:cs typeface="Comic Sans MS"/>
              </a:rPr>
              <a:t>deshabilitar algunas o todas las protecciones del generador cuando el generador está fuera de línea. Aun cuando esto parece ser una indicación conveniente del estado de la máquina, puede</a:t>
            </a:r>
            <a:r>
              <a:rPr lang="es-MX" sz="2400" dirty="0">
                <a:latin typeface="Comic Sans MS"/>
                <a:cs typeface="Comic Sans MS"/>
              </a:rPr>
              <a:t> </a:t>
            </a:r>
            <a:r>
              <a:rPr lang="es-MX" sz="2400" spc="-5" dirty="0">
                <a:latin typeface="Comic Sans MS"/>
                <a:cs typeface="Comic Sans MS"/>
              </a:rPr>
              <a:t>ser</a:t>
            </a:r>
            <a:r>
              <a:rPr lang="es-MX" sz="2400" spc="5" dirty="0">
                <a:latin typeface="Comic Sans MS"/>
                <a:cs typeface="Comic Sans MS"/>
              </a:rPr>
              <a:t> </a:t>
            </a:r>
            <a:r>
              <a:rPr lang="es-MX" sz="2400" spc="-5" dirty="0">
                <a:latin typeface="Comic Sans MS"/>
                <a:cs typeface="Comic Sans MS"/>
              </a:rPr>
              <a:t>engañoso</a:t>
            </a:r>
            <a:r>
              <a:rPr lang="es-MX" sz="2400" dirty="0">
                <a:latin typeface="Comic Sans MS"/>
                <a:cs typeface="Comic Sans MS"/>
              </a:rPr>
              <a:t> </a:t>
            </a:r>
            <a:r>
              <a:rPr lang="es-MX" sz="2400" spc="-5" dirty="0">
                <a:latin typeface="Comic Sans MS"/>
                <a:cs typeface="Comic Sans MS"/>
              </a:rPr>
              <a:t>por</a:t>
            </a:r>
            <a:r>
              <a:rPr lang="es-MX" sz="2400" spc="5" dirty="0">
                <a:latin typeface="Comic Sans MS"/>
                <a:cs typeface="Comic Sans MS"/>
              </a:rPr>
              <a:t> </a:t>
            </a:r>
            <a:r>
              <a:rPr lang="es-MX" sz="2400" spc="-5" dirty="0">
                <a:latin typeface="Comic Sans MS"/>
                <a:cs typeface="Comic Sans MS"/>
              </a:rPr>
              <a:t>condiciones</a:t>
            </a:r>
            <a:r>
              <a:rPr lang="es-MX" sz="2400" dirty="0">
                <a:latin typeface="Comic Sans MS"/>
                <a:cs typeface="Comic Sans MS"/>
              </a:rPr>
              <a:t> </a:t>
            </a:r>
            <a:r>
              <a:rPr lang="es-MX" sz="2400" spc="-5" dirty="0">
                <a:latin typeface="Comic Sans MS"/>
                <a:cs typeface="Comic Sans MS"/>
              </a:rPr>
              <a:t>anormales.</a:t>
            </a:r>
            <a:endParaRPr lang="es-MX" sz="2400" dirty="0">
              <a:latin typeface="Comic Sans MS"/>
              <a:cs typeface="Comic Sans MS"/>
            </a:endParaRPr>
          </a:p>
          <a:p>
            <a:pPr marL="12700" marR="5080">
              <a:lnSpc>
                <a:spcPct val="116100"/>
              </a:lnSpc>
              <a:spcBef>
                <a:spcPts val="100"/>
              </a:spcBef>
              <a:tabLst>
                <a:tab pos="467359" algn="l"/>
                <a:tab pos="1450975" algn="l"/>
                <a:tab pos="1711325" algn="l"/>
                <a:tab pos="1942464" algn="l"/>
                <a:tab pos="2621280" algn="l"/>
                <a:tab pos="2888615" algn="l"/>
              </a:tabLst>
            </a:pPr>
            <a:endParaRPr lang="es-MX" sz="900" dirty="0">
              <a:latin typeface="Comic Sans MS"/>
              <a:cs typeface="Comic Sans MS"/>
            </a:endParaRPr>
          </a:p>
          <a:p>
            <a:pPr marL="12700" marR="5080">
              <a:lnSpc>
                <a:spcPct val="116100"/>
              </a:lnSpc>
              <a:spcBef>
                <a:spcPts val="100"/>
              </a:spcBef>
              <a:tabLst>
                <a:tab pos="467359" algn="l"/>
                <a:tab pos="1450975" algn="l"/>
                <a:tab pos="1711325" algn="l"/>
                <a:tab pos="1942464" algn="l"/>
                <a:tab pos="2621280" algn="l"/>
                <a:tab pos="2888615" algn="l"/>
              </a:tabLst>
            </a:pPr>
            <a:endParaRPr sz="900" dirty="0">
              <a:latin typeface="Comic Sans MS"/>
              <a:cs typeface="Comic Sans MS"/>
            </a:endParaRPr>
          </a:p>
        </p:txBody>
      </p:sp>
      <p:grpSp>
        <p:nvGrpSpPr>
          <p:cNvPr id="10" name="Grupo 9">
            <a:extLst>
              <a:ext uri="{FF2B5EF4-FFF2-40B4-BE49-F238E27FC236}">
                <a16:creationId xmlns="" xmlns:a16="http://schemas.microsoft.com/office/drawing/2014/main" id="{6E44D2F8-6AE8-4E2B-84E9-ACF55CEDB96A}"/>
              </a:ext>
            </a:extLst>
          </p:cNvPr>
          <p:cNvGrpSpPr/>
          <p:nvPr/>
        </p:nvGrpSpPr>
        <p:grpSpPr>
          <a:xfrm>
            <a:off x="10312400" y="2438400"/>
            <a:ext cx="7239000" cy="4887678"/>
            <a:chOff x="2606676" y="6277988"/>
            <a:chExt cx="2971699" cy="1787360"/>
          </a:xfrm>
        </p:grpSpPr>
        <p:sp>
          <p:nvSpPr>
            <p:cNvPr id="11" name="object 2">
              <a:extLst>
                <a:ext uri="{FF2B5EF4-FFF2-40B4-BE49-F238E27FC236}">
                  <a16:creationId xmlns="" xmlns:a16="http://schemas.microsoft.com/office/drawing/2014/main" id="{06FB4F49-DE9F-4C0E-8195-41002BF064D2}"/>
                </a:ext>
              </a:extLst>
            </p:cNvPr>
            <p:cNvSpPr/>
            <p:nvPr/>
          </p:nvSpPr>
          <p:spPr>
            <a:xfrm>
              <a:off x="4786390" y="6775498"/>
              <a:ext cx="47625" cy="386080"/>
            </a:xfrm>
            <a:custGeom>
              <a:avLst/>
              <a:gdLst/>
              <a:ahLst/>
              <a:cxnLst/>
              <a:rect l="l" t="t" r="r" b="b"/>
              <a:pathLst>
                <a:path w="47625" h="386080">
                  <a:moveTo>
                    <a:pt x="47231" y="16751"/>
                  </a:moveTo>
                  <a:lnTo>
                    <a:pt x="43421" y="16751"/>
                  </a:lnTo>
                  <a:lnTo>
                    <a:pt x="41224" y="15875"/>
                  </a:lnTo>
                  <a:lnTo>
                    <a:pt x="41224" y="24104"/>
                  </a:lnTo>
                  <a:lnTo>
                    <a:pt x="39712" y="24104"/>
                  </a:lnTo>
                  <a:lnTo>
                    <a:pt x="39712" y="23507"/>
                  </a:lnTo>
                  <a:lnTo>
                    <a:pt x="41224" y="24104"/>
                  </a:lnTo>
                  <a:lnTo>
                    <a:pt x="41224" y="15875"/>
                  </a:lnTo>
                  <a:lnTo>
                    <a:pt x="1524" y="0"/>
                  </a:lnTo>
                  <a:lnTo>
                    <a:pt x="1524" y="3797"/>
                  </a:lnTo>
                  <a:lnTo>
                    <a:pt x="0" y="7607"/>
                  </a:lnTo>
                  <a:lnTo>
                    <a:pt x="38087" y="22847"/>
                  </a:lnTo>
                  <a:lnTo>
                    <a:pt x="38087" y="24104"/>
                  </a:lnTo>
                  <a:lnTo>
                    <a:pt x="38087" y="386054"/>
                  </a:lnTo>
                  <a:lnTo>
                    <a:pt x="47231" y="386054"/>
                  </a:lnTo>
                  <a:lnTo>
                    <a:pt x="47231" y="24371"/>
                  </a:lnTo>
                  <a:lnTo>
                    <a:pt x="47231" y="24104"/>
                  </a:lnTo>
                  <a:lnTo>
                    <a:pt x="47231" y="20561"/>
                  </a:lnTo>
                  <a:lnTo>
                    <a:pt x="47231" y="16751"/>
                  </a:lnTo>
                  <a:close/>
                </a:path>
              </a:pathLst>
            </a:custGeom>
            <a:solidFill>
              <a:srgbClr val="000000"/>
            </a:solidFill>
          </p:spPr>
          <p:txBody>
            <a:bodyPr wrap="square" lIns="0" tIns="0" rIns="0" bIns="0" rtlCol="0"/>
            <a:lstStyle/>
            <a:p>
              <a:endParaRPr/>
            </a:p>
          </p:txBody>
        </p:sp>
        <p:sp>
          <p:nvSpPr>
            <p:cNvPr id="12" name="object 3">
              <a:extLst>
                <a:ext uri="{FF2B5EF4-FFF2-40B4-BE49-F238E27FC236}">
                  <a16:creationId xmlns="" xmlns:a16="http://schemas.microsoft.com/office/drawing/2014/main" id="{AA30B440-9BB0-42E3-9772-9E70DA71E456}"/>
                </a:ext>
              </a:extLst>
            </p:cNvPr>
            <p:cNvSpPr/>
            <p:nvPr/>
          </p:nvSpPr>
          <p:spPr>
            <a:xfrm>
              <a:off x="4667542" y="7255469"/>
              <a:ext cx="166370" cy="582930"/>
            </a:xfrm>
            <a:custGeom>
              <a:avLst/>
              <a:gdLst/>
              <a:ahLst/>
              <a:cxnLst/>
              <a:rect l="l" t="t" r="r" b="b"/>
              <a:pathLst>
                <a:path w="166369" h="582930">
                  <a:moveTo>
                    <a:pt x="166077" y="34290"/>
                  </a:moveTo>
                  <a:lnTo>
                    <a:pt x="143230" y="6096"/>
                  </a:lnTo>
                  <a:lnTo>
                    <a:pt x="139420" y="3810"/>
                  </a:lnTo>
                  <a:lnTo>
                    <a:pt x="135610" y="2286"/>
                  </a:lnTo>
                  <a:lnTo>
                    <a:pt x="131800" y="2286"/>
                  </a:lnTo>
                  <a:lnTo>
                    <a:pt x="126466" y="0"/>
                  </a:lnTo>
                  <a:lnTo>
                    <a:pt x="118846" y="0"/>
                  </a:lnTo>
                  <a:lnTo>
                    <a:pt x="113512" y="2286"/>
                  </a:lnTo>
                  <a:lnTo>
                    <a:pt x="109702" y="2286"/>
                  </a:lnTo>
                  <a:lnTo>
                    <a:pt x="105892" y="3810"/>
                  </a:lnTo>
                  <a:lnTo>
                    <a:pt x="102082" y="6096"/>
                  </a:lnTo>
                  <a:lnTo>
                    <a:pt x="98272" y="7620"/>
                  </a:lnTo>
                  <a:lnTo>
                    <a:pt x="94462" y="9906"/>
                  </a:lnTo>
                  <a:lnTo>
                    <a:pt x="86842" y="17526"/>
                  </a:lnTo>
                  <a:lnTo>
                    <a:pt x="84556" y="21336"/>
                  </a:lnTo>
                  <a:lnTo>
                    <a:pt x="83654" y="23139"/>
                  </a:lnTo>
                  <a:lnTo>
                    <a:pt x="80746" y="19050"/>
                  </a:lnTo>
                  <a:lnTo>
                    <a:pt x="75425" y="13716"/>
                  </a:lnTo>
                  <a:lnTo>
                    <a:pt x="73139" y="9906"/>
                  </a:lnTo>
                  <a:lnTo>
                    <a:pt x="70091" y="7620"/>
                  </a:lnTo>
                  <a:lnTo>
                    <a:pt x="56375" y="2286"/>
                  </a:lnTo>
                  <a:lnTo>
                    <a:pt x="52565" y="2286"/>
                  </a:lnTo>
                  <a:lnTo>
                    <a:pt x="48755" y="0"/>
                  </a:lnTo>
                  <a:lnTo>
                    <a:pt x="39611" y="0"/>
                  </a:lnTo>
                  <a:lnTo>
                    <a:pt x="35801" y="2286"/>
                  </a:lnTo>
                  <a:lnTo>
                    <a:pt x="29705" y="2286"/>
                  </a:lnTo>
                  <a:lnTo>
                    <a:pt x="26657" y="3810"/>
                  </a:lnTo>
                  <a:lnTo>
                    <a:pt x="22847" y="6096"/>
                  </a:lnTo>
                  <a:lnTo>
                    <a:pt x="19037" y="7620"/>
                  </a:lnTo>
                  <a:lnTo>
                    <a:pt x="15227" y="9906"/>
                  </a:lnTo>
                  <a:lnTo>
                    <a:pt x="11417" y="13716"/>
                  </a:lnTo>
                  <a:lnTo>
                    <a:pt x="9131" y="17526"/>
                  </a:lnTo>
                  <a:lnTo>
                    <a:pt x="5321" y="21336"/>
                  </a:lnTo>
                  <a:lnTo>
                    <a:pt x="3797" y="24384"/>
                  </a:lnTo>
                  <a:lnTo>
                    <a:pt x="1511" y="28194"/>
                  </a:lnTo>
                  <a:lnTo>
                    <a:pt x="1511" y="34290"/>
                  </a:lnTo>
                  <a:lnTo>
                    <a:pt x="0" y="39624"/>
                  </a:lnTo>
                  <a:lnTo>
                    <a:pt x="0" y="45720"/>
                  </a:lnTo>
                  <a:lnTo>
                    <a:pt x="1511" y="51054"/>
                  </a:lnTo>
                  <a:lnTo>
                    <a:pt x="9131" y="49530"/>
                  </a:lnTo>
                  <a:lnTo>
                    <a:pt x="9131" y="34290"/>
                  </a:lnTo>
                  <a:lnTo>
                    <a:pt x="11417" y="30480"/>
                  </a:lnTo>
                  <a:lnTo>
                    <a:pt x="11417" y="28194"/>
                  </a:lnTo>
                  <a:lnTo>
                    <a:pt x="12941" y="24384"/>
                  </a:lnTo>
                  <a:lnTo>
                    <a:pt x="15227" y="21336"/>
                  </a:lnTo>
                  <a:lnTo>
                    <a:pt x="16751" y="19050"/>
                  </a:lnTo>
                  <a:lnTo>
                    <a:pt x="20561" y="17526"/>
                  </a:lnTo>
                  <a:lnTo>
                    <a:pt x="22847" y="15240"/>
                  </a:lnTo>
                  <a:lnTo>
                    <a:pt x="26657" y="13716"/>
                  </a:lnTo>
                  <a:lnTo>
                    <a:pt x="29705" y="11430"/>
                  </a:lnTo>
                  <a:lnTo>
                    <a:pt x="31991" y="9906"/>
                  </a:lnTo>
                  <a:lnTo>
                    <a:pt x="54851" y="9906"/>
                  </a:lnTo>
                  <a:lnTo>
                    <a:pt x="58661" y="11430"/>
                  </a:lnTo>
                  <a:lnTo>
                    <a:pt x="62471" y="13716"/>
                  </a:lnTo>
                  <a:lnTo>
                    <a:pt x="63995" y="15240"/>
                  </a:lnTo>
                  <a:lnTo>
                    <a:pt x="70091" y="19050"/>
                  </a:lnTo>
                  <a:lnTo>
                    <a:pt x="71615" y="21336"/>
                  </a:lnTo>
                  <a:lnTo>
                    <a:pt x="75425" y="24384"/>
                  </a:lnTo>
                  <a:lnTo>
                    <a:pt x="75425" y="28194"/>
                  </a:lnTo>
                  <a:lnTo>
                    <a:pt x="79222" y="34290"/>
                  </a:lnTo>
                  <a:lnTo>
                    <a:pt x="79222" y="45720"/>
                  </a:lnTo>
                  <a:lnTo>
                    <a:pt x="79222" y="47244"/>
                  </a:lnTo>
                  <a:lnTo>
                    <a:pt x="79692" y="47396"/>
                  </a:lnTo>
                  <a:lnTo>
                    <a:pt x="80746" y="51054"/>
                  </a:lnTo>
                  <a:lnTo>
                    <a:pt x="88366" y="49530"/>
                  </a:lnTo>
                  <a:lnTo>
                    <a:pt x="88366" y="32004"/>
                  </a:lnTo>
                  <a:lnTo>
                    <a:pt x="90652" y="28194"/>
                  </a:lnTo>
                  <a:lnTo>
                    <a:pt x="92176" y="24384"/>
                  </a:lnTo>
                  <a:lnTo>
                    <a:pt x="94462" y="21336"/>
                  </a:lnTo>
                  <a:lnTo>
                    <a:pt x="95986" y="19050"/>
                  </a:lnTo>
                  <a:lnTo>
                    <a:pt x="102082" y="15240"/>
                  </a:lnTo>
                  <a:lnTo>
                    <a:pt x="105892" y="13716"/>
                  </a:lnTo>
                  <a:lnTo>
                    <a:pt x="107416" y="11430"/>
                  </a:lnTo>
                  <a:lnTo>
                    <a:pt x="111226" y="11430"/>
                  </a:lnTo>
                  <a:lnTo>
                    <a:pt x="115036" y="9906"/>
                  </a:lnTo>
                  <a:lnTo>
                    <a:pt x="130276" y="9906"/>
                  </a:lnTo>
                  <a:lnTo>
                    <a:pt x="134086" y="11430"/>
                  </a:lnTo>
                  <a:lnTo>
                    <a:pt x="137896" y="11430"/>
                  </a:lnTo>
                  <a:lnTo>
                    <a:pt x="139420" y="13716"/>
                  </a:lnTo>
                  <a:lnTo>
                    <a:pt x="143230" y="15240"/>
                  </a:lnTo>
                  <a:lnTo>
                    <a:pt x="149326" y="19050"/>
                  </a:lnTo>
                  <a:lnTo>
                    <a:pt x="150850" y="21336"/>
                  </a:lnTo>
                  <a:lnTo>
                    <a:pt x="153136" y="24384"/>
                  </a:lnTo>
                  <a:lnTo>
                    <a:pt x="154647" y="28194"/>
                  </a:lnTo>
                  <a:lnTo>
                    <a:pt x="156933" y="30480"/>
                  </a:lnTo>
                  <a:lnTo>
                    <a:pt x="156933" y="34290"/>
                  </a:lnTo>
                  <a:lnTo>
                    <a:pt x="158457" y="39624"/>
                  </a:lnTo>
                  <a:lnTo>
                    <a:pt x="158457" y="41910"/>
                  </a:lnTo>
                  <a:lnTo>
                    <a:pt x="158457" y="43434"/>
                  </a:lnTo>
                  <a:lnTo>
                    <a:pt x="156933" y="49530"/>
                  </a:lnTo>
                  <a:lnTo>
                    <a:pt x="158457" y="49530"/>
                  </a:lnTo>
                  <a:lnTo>
                    <a:pt x="158457" y="582841"/>
                  </a:lnTo>
                  <a:lnTo>
                    <a:pt x="166077" y="582841"/>
                  </a:lnTo>
                  <a:lnTo>
                    <a:pt x="166077" y="49530"/>
                  </a:lnTo>
                  <a:lnTo>
                    <a:pt x="166077" y="41910"/>
                  </a:lnTo>
                  <a:lnTo>
                    <a:pt x="166077" y="34290"/>
                  </a:lnTo>
                  <a:close/>
                </a:path>
              </a:pathLst>
            </a:custGeom>
            <a:solidFill>
              <a:srgbClr val="000000"/>
            </a:solidFill>
          </p:spPr>
          <p:txBody>
            <a:bodyPr wrap="square" lIns="0" tIns="0" rIns="0" bIns="0" rtlCol="0"/>
            <a:lstStyle/>
            <a:p>
              <a:endParaRPr/>
            </a:p>
          </p:txBody>
        </p:sp>
        <p:sp>
          <p:nvSpPr>
            <p:cNvPr id="13" name="object 4">
              <a:extLst>
                <a:ext uri="{FF2B5EF4-FFF2-40B4-BE49-F238E27FC236}">
                  <a16:creationId xmlns="" xmlns:a16="http://schemas.microsoft.com/office/drawing/2014/main" id="{09E0A0E6-7AF7-46D4-B58D-403F015548C2}"/>
                </a:ext>
              </a:extLst>
            </p:cNvPr>
            <p:cNvSpPr/>
            <p:nvPr/>
          </p:nvSpPr>
          <p:spPr>
            <a:xfrm>
              <a:off x="4826000" y="7257756"/>
              <a:ext cx="166370" cy="48895"/>
            </a:xfrm>
            <a:custGeom>
              <a:avLst/>
              <a:gdLst/>
              <a:ahLst/>
              <a:cxnLst/>
              <a:rect l="l" t="t" r="r" b="b"/>
              <a:pathLst>
                <a:path w="166370" h="48894">
                  <a:moveTo>
                    <a:pt x="166090" y="32004"/>
                  </a:moveTo>
                  <a:lnTo>
                    <a:pt x="164566" y="25908"/>
                  </a:lnTo>
                  <a:lnTo>
                    <a:pt x="162280" y="22098"/>
                  </a:lnTo>
                  <a:lnTo>
                    <a:pt x="160756" y="19050"/>
                  </a:lnTo>
                  <a:lnTo>
                    <a:pt x="156933" y="15240"/>
                  </a:lnTo>
                  <a:lnTo>
                    <a:pt x="154647" y="11430"/>
                  </a:lnTo>
                  <a:lnTo>
                    <a:pt x="150850" y="9144"/>
                  </a:lnTo>
                  <a:lnTo>
                    <a:pt x="147053" y="5334"/>
                  </a:lnTo>
                  <a:lnTo>
                    <a:pt x="143230" y="3810"/>
                  </a:lnTo>
                  <a:lnTo>
                    <a:pt x="139433" y="1524"/>
                  </a:lnTo>
                  <a:lnTo>
                    <a:pt x="135623" y="1524"/>
                  </a:lnTo>
                  <a:lnTo>
                    <a:pt x="130289" y="0"/>
                  </a:lnTo>
                  <a:lnTo>
                    <a:pt x="113525" y="0"/>
                  </a:lnTo>
                  <a:lnTo>
                    <a:pt x="109715" y="1524"/>
                  </a:lnTo>
                  <a:lnTo>
                    <a:pt x="105892" y="1524"/>
                  </a:lnTo>
                  <a:lnTo>
                    <a:pt x="95999" y="5334"/>
                  </a:lnTo>
                  <a:lnTo>
                    <a:pt x="92189" y="9144"/>
                  </a:lnTo>
                  <a:lnTo>
                    <a:pt x="90665" y="11430"/>
                  </a:lnTo>
                  <a:lnTo>
                    <a:pt x="86855" y="15240"/>
                  </a:lnTo>
                  <a:lnTo>
                    <a:pt x="85331" y="19050"/>
                  </a:lnTo>
                  <a:lnTo>
                    <a:pt x="83045" y="22098"/>
                  </a:lnTo>
                  <a:lnTo>
                    <a:pt x="81521" y="19050"/>
                  </a:lnTo>
                  <a:lnTo>
                    <a:pt x="79235" y="15240"/>
                  </a:lnTo>
                  <a:lnTo>
                    <a:pt x="75425" y="11430"/>
                  </a:lnTo>
                  <a:lnTo>
                    <a:pt x="71628" y="9144"/>
                  </a:lnTo>
                  <a:lnTo>
                    <a:pt x="67818" y="5334"/>
                  </a:lnTo>
                  <a:lnTo>
                    <a:pt x="64008" y="3810"/>
                  </a:lnTo>
                  <a:lnTo>
                    <a:pt x="60198" y="1524"/>
                  </a:lnTo>
                  <a:lnTo>
                    <a:pt x="56388" y="1524"/>
                  </a:lnTo>
                  <a:lnTo>
                    <a:pt x="52578" y="0"/>
                  </a:lnTo>
                  <a:lnTo>
                    <a:pt x="34290" y="0"/>
                  </a:lnTo>
                  <a:lnTo>
                    <a:pt x="30480" y="1524"/>
                  </a:lnTo>
                  <a:lnTo>
                    <a:pt x="26670" y="1524"/>
                  </a:lnTo>
                  <a:lnTo>
                    <a:pt x="22860" y="3810"/>
                  </a:lnTo>
                  <a:lnTo>
                    <a:pt x="19050" y="5334"/>
                  </a:lnTo>
                  <a:lnTo>
                    <a:pt x="15240" y="9144"/>
                  </a:lnTo>
                  <a:lnTo>
                    <a:pt x="2286" y="28194"/>
                  </a:lnTo>
                  <a:lnTo>
                    <a:pt x="2286" y="32004"/>
                  </a:lnTo>
                  <a:lnTo>
                    <a:pt x="0" y="37338"/>
                  </a:lnTo>
                  <a:lnTo>
                    <a:pt x="0" y="43434"/>
                  </a:lnTo>
                  <a:lnTo>
                    <a:pt x="2286" y="48768"/>
                  </a:lnTo>
                  <a:lnTo>
                    <a:pt x="9144" y="47244"/>
                  </a:lnTo>
                  <a:lnTo>
                    <a:pt x="9144" y="29718"/>
                  </a:lnTo>
                  <a:lnTo>
                    <a:pt x="11430" y="25908"/>
                  </a:lnTo>
                  <a:lnTo>
                    <a:pt x="12954" y="22098"/>
                  </a:lnTo>
                  <a:lnTo>
                    <a:pt x="15240" y="20574"/>
                  </a:lnTo>
                  <a:lnTo>
                    <a:pt x="16764" y="16764"/>
                  </a:lnTo>
                  <a:lnTo>
                    <a:pt x="20574" y="15240"/>
                  </a:lnTo>
                  <a:lnTo>
                    <a:pt x="22860" y="12954"/>
                  </a:lnTo>
                  <a:lnTo>
                    <a:pt x="26670" y="11430"/>
                  </a:lnTo>
                  <a:lnTo>
                    <a:pt x="28194" y="9144"/>
                  </a:lnTo>
                  <a:lnTo>
                    <a:pt x="32004" y="9144"/>
                  </a:lnTo>
                  <a:lnTo>
                    <a:pt x="35814" y="7620"/>
                  </a:lnTo>
                  <a:lnTo>
                    <a:pt x="51054" y="7620"/>
                  </a:lnTo>
                  <a:lnTo>
                    <a:pt x="54864" y="9144"/>
                  </a:lnTo>
                  <a:lnTo>
                    <a:pt x="58674" y="9144"/>
                  </a:lnTo>
                  <a:lnTo>
                    <a:pt x="60198" y="11430"/>
                  </a:lnTo>
                  <a:lnTo>
                    <a:pt x="64008" y="12954"/>
                  </a:lnTo>
                  <a:lnTo>
                    <a:pt x="70104" y="16764"/>
                  </a:lnTo>
                  <a:lnTo>
                    <a:pt x="71628" y="20574"/>
                  </a:lnTo>
                  <a:lnTo>
                    <a:pt x="73901" y="22098"/>
                  </a:lnTo>
                  <a:lnTo>
                    <a:pt x="75425" y="25908"/>
                  </a:lnTo>
                  <a:lnTo>
                    <a:pt x="77711" y="29718"/>
                  </a:lnTo>
                  <a:lnTo>
                    <a:pt x="79235" y="33528"/>
                  </a:lnTo>
                  <a:lnTo>
                    <a:pt x="79235" y="47244"/>
                  </a:lnTo>
                  <a:lnTo>
                    <a:pt x="79235" y="48768"/>
                  </a:lnTo>
                  <a:lnTo>
                    <a:pt x="83540" y="48107"/>
                  </a:lnTo>
                  <a:lnTo>
                    <a:pt x="86855" y="48768"/>
                  </a:lnTo>
                  <a:lnTo>
                    <a:pt x="86855" y="47599"/>
                  </a:lnTo>
                  <a:lnTo>
                    <a:pt x="89141" y="47244"/>
                  </a:lnTo>
                  <a:lnTo>
                    <a:pt x="86855" y="43434"/>
                  </a:lnTo>
                  <a:lnTo>
                    <a:pt x="86855" y="37338"/>
                  </a:lnTo>
                  <a:lnTo>
                    <a:pt x="89141" y="33528"/>
                  </a:lnTo>
                  <a:lnTo>
                    <a:pt x="89141" y="29718"/>
                  </a:lnTo>
                  <a:lnTo>
                    <a:pt x="92189" y="22098"/>
                  </a:lnTo>
                  <a:lnTo>
                    <a:pt x="94475" y="20574"/>
                  </a:lnTo>
                  <a:lnTo>
                    <a:pt x="95999" y="16764"/>
                  </a:lnTo>
                  <a:lnTo>
                    <a:pt x="102095" y="12954"/>
                  </a:lnTo>
                  <a:lnTo>
                    <a:pt x="103619" y="11430"/>
                  </a:lnTo>
                  <a:lnTo>
                    <a:pt x="107416" y="11430"/>
                  </a:lnTo>
                  <a:lnTo>
                    <a:pt x="111239" y="9144"/>
                  </a:lnTo>
                  <a:lnTo>
                    <a:pt x="115049" y="9144"/>
                  </a:lnTo>
                  <a:lnTo>
                    <a:pt x="118859" y="7620"/>
                  </a:lnTo>
                  <a:lnTo>
                    <a:pt x="126466" y="7620"/>
                  </a:lnTo>
                  <a:lnTo>
                    <a:pt x="130289" y="9144"/>
                  </a:lnTo>
                  <a:lnTo>
                    <a:pt x="134099" y="9144"/>
                  </a:lnTo>
                  <a:lnTo>
                    <a:pt x="135623" y="11430"/>
                  </a:lnTo>
                  <a:lnTo>
                    <a:pt x="139433" y="11430"/>
                  </a:lnTo>
                  <a:lnTo>
                    <a:pt x="143230" y="12954"/>
                  </a:lnTo>
                  <a:lnTo>
                    <a:pt x="150850" y="20574"/>
                  </a:lnTo>
                  <a:lnTo>
                    <a:pt x="153136" y="22098"/>
                  </a:lnTo>
                  <a:lnTo>
                    <a:pt x="154647" y="25908"/>
                  </a:lnTo>
                  <a:lnTo>
                    <a:pt x="156933" y="29718"/>
                  </a:lnTo>
                  <a:lnTo>
                    <a:pt x="156933" y="47244"/>
                  </a:lnTo>
                  <a:lnTo>
                    <a:pt x="166090" y="48768"/>
                  </a:lnTo>
                  <a:lnTo>
                    <a:pt x="166090" y="32004"/>
                  </a:lnTo>
                  <a:close/>
                </a:path>
              </a:pathLst>
            </a:custGeom>
            <a:solidFill>
              <a:srgbClr val="000000"/>
            </a:solidFill>
          </p:spPr>
          <p:txBody>
            <a:bodyPr wrap="square" lIns="0" tIns="0" rIns="0" bIns="0" rtlCol="0"/>
            <a:lstStyle/>
            <a:p>
              <a:endParaRPr/>
            </a:p>
          </p:txBody>
        </p:sp>
        <p:pic>
          <p:nvPicPr>
            <p:cNvPr id="14" name="object 5">
              <a:extLst>
                <a:ext uri="{FF2B5EF4-FFF2-40B4-BE49-F238E27FC236}">
                  <a16:creationId xmlns="" xmlns:a16="http://schemas.microsoft.com/office/drawing/2014/main" id="{D15AB9A1-BC81-45D7-9E21-7E086B7C9F1E}"/>
                </a:ext>
              </a:extLst>
            </p:cNvPr>
            <p:cNvPicPr/>
            <p:nvPr/>
          </p:nvPicPr>
          <p:blipFill>
            <a:blip r:embed="rId2" cstate="print"/>
            <a:stretch>
              <a:fillRect/>
            </a:stretch>
          </p:blipFill>
          <p:spPr>
            <a:xfrm>
              <a:off x="4665256" y="7144243"/>
              <a:ext cx="325310" cy="63995"/>
            </a:xfrm>
            <a:prstGeom prst="rect">
              <a:avLst/>
            </a:prstGeom>
          </p:spPr>
        </p:pic>
        <p:sp>
          <p:nvSpPr>
            <p:cNvPr id="15" name="object 6">
              <a:extLst>
                <a:ext uri="{FF2B5EF4-FFF2-40B4-BE49-F238E27FC236}">
                  <a16:creationId xmlns="" xmlns:a16="http://schemas.microsoft.com/office/drawing/2014/main" id="{D18F1897-19EB-45C9-A513-B1362817F1C2}"/>
                </a:ext>
              </a:extLst>
            </p:cNvPr>
            <p:cNvSpPr/>
            <p:nvPr/>
          </p:nvSpPr>
          <p:spPr>
            <a:xfrm>
              <a:off x="4833620" y="7627642"/>
              <a:ext cx="217170" cy="7620"/>
            </a:xfrm>
            <a:custGeom>
              <a:avLst/>
              <a:gdLst/>
              <a:ahLst/>
              <a:cxnLst/>
              <a:rect l="l" t="t" r="r" b="b"/>
              <a:pathLst>
                <a:path w="217170" h="7619">
                  <a:moveTo>
                    <a:pt x="217144" y="0"/>
                  </a:moveTo>
                  <a:lnTo>
                    <a:pt x="0" y="0"/>
                  </a:lnTo>
                  <a:lnTo>
                    <a:pt x="0" y="3810"/>
                  </a:lnTo>
                  <a:lnTo>
                    <a:pt x="0" y="7620"/>
                  </a:lnTo>
                  <a:lnTo>
                    <a:pt x="217144" y="7620"/>
                  </a:lnTo>
                  <a:lnTo>
                    <a:pt x="217144" y="3810"/>
                  </a:lnTo>
                  <a:lnTo>
                    <a:pt x="217144" y="0"/>
                  </a:lnTo>
                  <a:close/>
                </a:path>
              </a:pathLst>
            </a:custGeom>
            <a:solidFill>
              <a:srgbClr val="000000"/>
            </a:solidFill>
          </p:spPr>
          <p:txBody>
            <a:bodyPr wrap="square" lIns="0" tIns="0" rIns="0" bIns="0" rtlCol="0"/>
            <a:lstStyle/>
            <a:p>
              <a:endParaRPr/>
            </a:p>
          </p:txBody>
        </p:sp>
        <p:grpSp>
          <p:nvGrpSpPr>
            <p:cNvPr id="16" name="object 7">
              <a:extLst>
                <a:ext uri="{FF2B5EF4-FFF2-40B4-BE49-F238E27FC236}">
                  <a16:creationId xmlns="" xmlns:a16="http://schemas.microsoft.com/office/drawing/2014/main" id="{51B477F9-BDC1-46C4-A627-556968CF0618}"/>
                </a:ext>
              </a:extLst>
            </p:cNvPr>
            <p:cNvGrpSpPr/>
            <p:nvPr/>
          </p:nvGrpSpPr>
          <p:grpSpPr>
            <a:xfrm>
              <a:off x="3515589" y="6627684"/>
              <a:ext cx="525145" cy="86995"/>
              <a:chOff x="1836635" y="1259370"/>
              <a:chExt cx="525145" cy="86995"/>
            </a:xfrm>
          </p:grpSpPr>
          <p:pic>
            <p:nvPicPr>
              <p:cNvPr id="91" name="object 8">
                <a:extLst>
                  <a:ext uri="{FF2B5EF4-FFF2-40B4-BE49-F238E27FC236}">
                    <a16:creationId xmlns="" xmlns:a16="http://schemas.microsoft.com/office/drawing/2014/main" id="{E196B932-C2EC-447B-9E68-84E08FAFC1E9}"/>
                  </a:ext>
                </a:extLst>
              </p:cNvPr>
              <p:cNvPicPr/>
              <p:nvPr/>
            </p:nvPicPr>
            <p:blipFill>
              <a:blip r:embed="rId3" cstate="print"/>
              <a:stretch>
                <a:fillRect/>
              </a:stretch>
            </p:blipFill>
            <p:spPr>
              <a:xfrm>
                <a:off x="2180234" y="1259370"/>
                <a:ext cx="181330" cy="85559"/>
              </a:xfrm>
              <a:prstGeom prst="rect">
                <a:avLst/>
              </a:prstGeom>
            </p:spPr>
          </p:pic>
          <p:sp>
            <p:nvSpPr>
              <p:cNvPr id="92" name="object 9">
                <a:extLst>
                  <a:ext uri="{FF2B5EF4-FFF2-40B4-BE49-F238E27FC236}">
                    <a16:creationId xmlns="" xmlns:a16="http://schemas.microsoft.com/office/drawing/2014/main" id="{3A533367-A67F-4141-B32B-343CD568BA0D}"/>
                  </a:ext>
                </a:extLst>
              </p:cNvPr>
              <p:cNvSpPr/>
              <p:nvPr/>
            </p:nvSpPr>
            <p:spPr>
              <a:xfrm>
                <a:off x="1836636" y="1297469"/>
                <a:ext cx="384810" cy="48895"/>
              </a:xfrm>
              <a:custGeom>
                <a:avLst/>
                <a:gdLst/>
                <a:ahLst/>
                <a:cxnLst/>
                <a:rect l="l" t="t" r="r" b="b"/>
                <a:pathLst>
                  <a:path w="384810" h="48894">
                    <a:moveTo>
                      <a:pt x="384746" y="3810"/>
                    </a:moveTo>
                    <a:lnTo>
                      <a:pt x="379412" y="1524"/>
                    </a:lnTo>
                    <a:lnTo>
                      <a:pt x="375602" y="0"/>
                    </a:lnTo>
                    <a:lnTo>
                      <a:pt x="360832" y="39839"/>
                    </a:lnTo>
                    <a:lnTo>
                      <a:pt x="0" y="39839"/>
                    </a:lnTo>
                    <a:lnTo>
                      <a:pt x="0" y="41109"/>
                    </a:lnTo>
                    <a:lnTo>
                      <a:pt x="0" y="44919"/>
                    </a:lnTo>
                    <a:lnTo>
                      <a:pt x="0" y="48729"/>
                    </a:lnTo>
                    <a:lnTo>
                      <a:pt x="364197" y="48729"/>
                    </a:lnTo>
                    <a:lnTo>
                      <a:pt x="366458" y="48755"/>
                    </a:lnTo>
                    <a:lnTo>
                      <a:pt x="367982" y="44945"/>
                    </a:lnTo>
                    <a:lnTo>
                      <a:pt x="366102" y="46824"/>
                    </a:lnTo>
                    <a:lnTo>
                      <a:pt x="366102" y="44919"/>
                    </a:lnTo>
                    <a:lnTo>
                      <a:pt x="364109" y="44919"/>
                    </a:lnTo>
                    <a:lnTo>
                      <a:pt x="364109" y="43014"/>
                    </a:lnTo>
                    <a:lnTo>
                      <a:pt x="367982" y="44945"/>
                    </a:lnTo>
                    <a:lnTo>
                      <a:pt x="384746" y="3810"/>
                    </a:lnTo>
                    <a:close/>
                  </a:path>
                </a:pathLst>
              </a:custGeom>
              <a:solidFill>
                <a:srgbClr val="000000"/>
              </a:solidFill>
            </p:spPr>
            <p:txBody>
              <a:bodyPr wrap="square" lIns="0" tIns="0" rIns="0" bIns="0" rtlCol="0"/>
              <a:lstStyle/>
              <a:p>
                <a:endParaRPr/>
              </a:p>
            </p:txBody>
          </p:sp>
        </p:grpSp>
        <p:sp>
          <p:nvSpPr>
            <p:cNvPr id="17" name="object 10">
              <a:extLst>
                <a:ext uri="{FF2B5EF4-FFF2-40B4-BE49-F238E27FC236}">
                  <a16:creationId xmlns="" xmlns:a16="http://schemas.microsoft.com/office/drawing/2014/main" id="{90408C38-0150-46BA-812F-A7D1FEC5C5DF}"/>
                </a:ext>
              </a:extLst>
            </p:cNvPr>
            <p:cNvSpPr/>
            <p:nvPr/>
          </p:nvSpPr>
          <p:spPr>
            <a:xfrm>
              <a:off x="2837523" y="6548447"/>
              <a:ext cx="581660" cy="166370"/>
            </a:xfrm>
            <a:custGeom>
              <a:avLst/>
              <a:gdLst/>
              <a:ahLst/>
              <a:cxnLst/>
              <a:rect l="l" t="t" r="r" b="b"/>
              <a:pathLst>
                <a:path w="581660" h="166369">
                  <a:moveTo>
                    <a:pt x="581304" y="34290"/>
                  </a:moveTo>
                  <a:lnTo>
                    <a:pt x="579780" y="30480"/>
                  </a:lnTo>
                  <a:lnTo>
                    <a:pt x="577494" y="26670"/>
                  </a:lnTo>
                  <a:lnTo>
                    <a:pt x="577494" y="22860"/>
                  </a:lnTo>
                  <a:lnTo>
                    <a:pt x="573684" y="19050"/>
                  </a:lnTo>
                  <a:lnTo>
                    <a:pt x="572160" y="15240"/>
                  </a:lnTo>
                  <a:lnTo>
                    <a:pt x="569874" y="11430"/>
                  </a:lnTo>
                  <a:lnTo>
                    <a:pt x="566826" y="7620"/>
                  </a:lnTo>
                  <a:lnTo>
                    <a:pt x="563016" y="5334"/>
                  </a:lnTo>
                  <a:lnTo>
                    <a:pt x="549300" y="0"/>
                  </a:lnTo>
                  <a:lnTo>
                    <a:pt x="537870" y="0"/>
                  </a:lnTo>
                  <a:lnTo>
                    <a:pt x="532549" y="1524"/>
                  </a:lnTo>
                  <a:lnTo>
                    <a:pt x="532549" y="9144"/>
                  </a:lnTo>
                  <a:lnTo>
                    <a:pt x="551586" y="9144"/>
                  </a:lnTo>
                  <a:lnTo>
                    <a:pt x="555396" y="11430"/>
                  </a:lnTo>
                  <a:lnTo>
                    <a:pt x="556920" y="12954"/>
                  </a:lnTo>
                  <a:lnTo>
                    <a:pt x="566826" y="19050"/>
                  </a:lnTo>
                  <a:lnTo>
                    <a:pt x="569874" y="26670"/>
                  </a:lnTo>
                  <a:lnTo>
                    <a:pt x="569874" y="28194"/>
                  </a:lnTo>
                  <a:lnTo>
                    <a:pt x="572160" y="32004"/>
                  </a:lnTo>
                  <a:lnTo>
                    <a:pt x="572160" y="35814"/>
                  </a:lnTo>
                  <a:lnTo>
                    <a:pt x="573684" y="39624"/>
                  </a:lnTo>
                  <a:lnTo>
                    <a:pt x="573684" y="47244"/>
                  </a:lnTo>
                  <a:lnTo>
                    <a:pt x="572160" y="51054"/>
                  </a:lnTo>
                  <a:lnTo>
                    <a:pt x="572160" y="54864"/>
                  </a:lnTo>
                  <a:lnTo>
                    <a:pt x="569874" y="58674"/>
                  </a:lnTo>
                  <a:lnTo>
                    <a:pt x="569874" y="60198"/>
                  </a:lnTo>
                  <a:lnTo>
                    <a:pt x="566826" y="67818"/>
                  </a:lnTo>
                  <a:lnTo>
                    <a:pt x="556920" y="73914"/>
                  </a:lnTo>
                  <a:lnTo>
                    <a:pt x="555396" y="75438"/>
                  </a:lnTo>
                  <a:lnTo>
                    <a:pt x="551586" y="77711"/>
                  </a:lnTo>
                  <a:lnTo>
                    <a:pt x="547776" y="77711"/>
                  </a:lnTo>
                  <a:lnTo>
                    <a:pt x="543966" y="79235"/>
                  </a:lnTo>
                  <a:lnTo>
                    <a:pt x="537870" y="79235"/>
                  </a:lnTo>
                  <a:lnTo>
                    <a:pt x="534073" y="77711"/>
                  </a:lnTo>
                  <a:lnTo>
                    <a:pt x="533819" y="79235"/>
                  </a:lnTo>
                  <a:lnTo>
                    <a:pt x="532549" y="79235"/>
                  </a:lnTo>
                  <a:lnTo>
                    <a:pt x="532549" y="86855"/>
                  </a:lnTo>
                  <a:lnTo>
                    <a:pt x="532549" y="89141"/>
                  </a:lnTo>
                  <a:lnTo>
                    <a:pt x="537870" y="86855"/>
                  </a:lnTo>
                  <a:lnTo>
                    <a:pt x="547776" y="86855"/>
                  </a:lnTo>
                  <a:lnTo>
                    <a:pt x="551586" y="89141"/>
                  </a:lnTo>
                  <a:lnTo>
                    <a:pt x="555396" y="90665"/>
                  </a:lnTo>
                  <a:lnTo>
                    <a:pt x="556920" y="90665"/>
                  </a:lnTo>
                  <a:lnTo>
                    <a:pt x="560730" y="92951"/>
                  </a:lnTo>
                  <a:lnTo>
                    <a:pt x="563016" y="95999"/>
                  </a:lnTo>
                  <a:lnTo>
                    <a:pt x="564540" y="98285"/>
                  </a:lnTo>
                  <a:lnTo>
                    <a:pt x="568350" y="102095"/>
                  </a:lnTo>
                  <a:lnTo>
                    <a:pt x="568350" y="103619"/>
                  </a:lnTo>
                  <a:lnTo>
                    <a:pt x="569874" y="107429"/>
                  </a:lnTo>
                  <a:lnTo>
                    <a:pt x="572160" y="111239"/>
                  </a:lnTo>
                  <a:lnTo>
                    <a:pt x="572160" y="132575"/>
                  </a:lnTo>
                  <a:lnTo>
                    <a:pt x="569874" y="136385"/>
                  </a:lnTo>
                  <a:lnTo>
                    <a:pt x="566826" y="144005"/>
                  </a:lnTo>
                  <a:lnTo>
                    <a:pt x="564540" y="145529"/>
                  </a:lnTo>
                  <a:lnTo>
                    <a:pt x="563016" y="149326"/>
                  </a:lnTo>
                  <a:lnTo>
                    <a:pt x="556920" y="153149"/>
                  </a:lnTo>
                  <a:lnTo>
                    <a:pt x="555396" y="154660"/>
                  </a:lnTo>
                  <a:lnTo>
                    <a:pt x="551586" y="156946"/>
                  </a:lnTo>
                  <a:lnTo>
                    <a:pt x="534073" y="156946"/>
                  </a:lnTo>
                  <a:lnTo>
                    <a:pt x="534022" y="157175"/>
                  </a:lnTo>
                  <a:lnTo>
                    <a:pt x="0" y="157175"/>
                  </a:lnTo>
                  <a:lnTo>
                    <a:pt x="0" y="162255"/>
                  </a:lnTo>
                  <a:lnTo>
                    <a:pt x="0" y="166065"/>
                  </a:lnTo>
                  <a:lnTo>
                    <a:pt x="537781" y="166065"/>
                  </a:lnTo>
                  <a:lnTo>
                    <a:pt x="543966" y="166090"/>
                  </a:lnTo>
                  <a:lnTo>
                    <a:pt x="549300" y="164566"/>
                  </a:lnTo>
                  <a:lnTo>
                    <a:pt x="553110" y="164566"/>
                  </a:lnTo>
                  <a:lnTo>
                    <a:pt x="563016" y="160756"/>
                  </a:lnTo>
                  <a:lnTo>
                    <a:pt x="566826" y="156946"/>
                  </a:lnTo>
                  <a:lnTo>
                    <a:pt x="568350" y="154660"/>
                  </a:lnTo>
                  <a:lnTo>
                    <a:pt x="572160" y="150850"/>
                  </a:lnTo>
                  <a:lnTo>
                    <a:pt x="573684" y="147053"/>
                  </a:lnTo>
                  <a:lnTo>
                    <a:pt x="575970" y="144005"/>
                  </a:lnTo>
                  <a:lnTo>
                    <a:pt x="577494" y="140195"/>
                  </a:lnTo>
                  <a:lnTo>
                    <a:pt x="579780" y="136385"/>
                  </a:lnTo>
                  <a:lnTo>
                    <a:pt x="581304" y="130289"/>
                  </a:lnTo>
                  <a:lnTo>
                    <a:pt x="581304" y="113525"/>
                  </a:lnTo>
                  <a:lnTo>
                    <a:pt x="575970" y="99809"/>
                  </a:lnTo>
                  <a:lnTo>
                    <a:pt x="573684" y="95999"/>
                  </a:lnTo>
                  <a:lnTo>
                    <a:pt x="572160" y="92951"/>
                  </a:lnTo>
                  <a:lnTo>
                    <a:pt x="568350" y="90665"/>
                  </a:lnTo>
                  <a:lnTo>
                    <a:pt x="566826" y="86855"/>
                  </a:lnTo>
                  <a:lnTo>
                    <a:pt x="563016" y="85331"/>
                  </a:lnTo>
                  <a:lnTo>
                    <a:pt x="559257" y="82994"/>
                  </a:lnTo>
                  <a:lnTo>
                    <a:pt x="563016" y="81521"/>
                  </a:lnTo>
                  <a:lnTo>
                    <a:pt x="566826" y="79235"/>
                  </a:lnTo>
                  <a:lnTo>
                    <a:pt x="569874" y="75438"/>
                  </a:lnTo>
                  <a:lnTo>
                    <a:pt x="572160" y="71628"/>
                  </a:lnTo>
                  <a:lnTo>
                    <a:pt x="573684" y="67818"/>
                  </a:lnTo>
                  <a:lnTo>
                    <a:pt x="577494" y="64008"/>
                  </a:lnTo>
                  <a:lnTo>
                    <a:pt x="577494" y="60198"/>
                  </a:lnTo>
                  <a:lnTo>
                    <a:pt x="579780" y="56388"/>
                  </a:lnTo>
                  <a:lnTo>
                    <a:pt x="581304" y="52578"/>
                  </a:lnTo>
                  <a:lnTo>
                    <a:pt x="581304" y="34290"/>
                  </a:lnTo>
                  <a:close/>
                </a:path>
              </a:pathLst>
            </a:custGeom>
            <a:solidFill>
              <a:srgbClr val="000000"/>
            </a:solidFill>
          </p:spPr>
          <p:txBody>
            <a:bodyPr wrap="square" lIns="0" tIns="0" rIns="0" bIns="0" rtlCol="0"/>
            <a:lstStyle/>
            <a:p>
              <a:endParaRPr/>
            </a:p>
          </p:txBody>
        </p:sp>
        <p:sp>
          <p:nvSpPr>
            <p:cNvPr id="18" name="object 11">
              <a:extLst>
                <a:ext uri="{FF2B5EF4-FFF2-40B4-BE49-F238E27FC236}">
                  <a16:creationId xmlns="" xmlns:a16="http://schemas.microsoft.com/office/drawing/2014/main" id="{D35D5E22-79AB-4B47-9758-7337EF275E55}"/>
                </a:ext>
              </a:extLst>
            </p:cNvPr>
            <p:cNvSpPr/>
            <p:nvPr/>
          </p:nvSpPr>
          <p:spPr>
            <a:xfrm>
              <a:off x="3367787" y="6706919"/>
              <a:ext cx="51435" cy="167005"/>
            </a:xfrm>
            <a:custGeom>
              <a:avLst/>
              <a:gdLst/>
              <a:ahLst/>
              <a:cxnLst/>
              <a:rect l="l" t="t" r="r" b="b"/>
              <a:pathLst>
                <a:path w="51435" h="167005">
                  <a:moveTo>
                    <a:pt x="51041" y="38100"/>
                  </a:moveTo>
                  <a:lnTo>
                    <a:pt x="49517" y="34290"/>
                  </a:lnTo>
                  <a:lnTo>
                    <a:pt x="49517" y="30480"/>
                  </a:lnTo>
                  <a:lnTo>
                    <a:pt x="47231" y="26670"/>
                  </a:lnTo>
                  <a:lnTo>
                    <a:pt x="45707" y="21336"/>
                  </a:lnTo>
                  <a:lnTo>
                    <a:pt x="43421" y="17526"/>
                  </a:lnTo>
                  <a:lnTo>
                    <a:pt x="41897" y="13716"/>
                  </a:lnTo>
                  <a:lnTo>
                    <a:pt x="38087" y="11430"/>
                  </a:lnTo>
                  <a:lnTo>
                    <a:pt x="34277" y="7620"/>
                  </a:lnTo>
                  <a:lnTo>
                    <a:pt x="30467" y="6096"/>
                  </a:lnTo>
                  <a:lnTo>
                    <a:pt x="26657" y="3810"/>
                  </a:lnTo>
                  <a:lnTo>
                    <a:pt x="17513" y="0"/>
                  </a:lnTo>
                  <a:lnTo>
                    <a:pt x="0" y="0"/>
                  </a:lnTo>
                  <a:lnTo>
                    <a:pt x="2286" y="9906"/>
                  </a:lnTo>
                  <a:lnTo>
                    <a:pt x="7607" y="7620"/>
                  </a:lnTo>
                  <a:lnTo>
                    <a:pt x="11417" y="7620"/>
                  </a:lnTo>
                  <a:lnTo>
                    <a:pt x="15227" y="9906"/>
                  </a:lnTo>
                  <a:lnTo>
                    <a:pt x="21323" y="9906"/>
                  </a:lnTo>
                  <a:lnTo>
                    <a:pt x="22847" y="11430"/>
                  </a:lnTo>
                  <a:lnTo>
                    <a:pt x="26657" y="13716"/>
                  </a:lnTo>
                  <a:lnTo>
                    <a:pt x="30467" y="15240"/>
                  </a:lnTo>
                  <a:lnTo>
                    <a:pt x="34277" y="19050"/>
                  </a:lnTo>
                  <a:lnTo>
                    <a:pt x="38087" y="25146"/>
                  </a:lnTo>
                  <a:lnTo>
                    <a:pt x="39611" y="28956"/>
                  </a:lnTo>
                  <a:lnTo>
                    <a:pt x="39611" y="32766"/>
                  </a:lnTo>
                  <a:lnTo>
                    <a:pt x="41897" y="36576"/>
                  </a:lnTo>
                  <a:lnTo>
                    <a:pt x="41897" y="51054"/>
                  </a:lnTo>
                  <a:lnTo>
                    <a:pt x="39611" y="54864"/>
                  </a:lnTo>
                  <a:lnTo>
                    <a:pt x="39611" y="57150"/>
                  </a:lnTo>
                  <a:lnTo>
                    <a:pt x="36563" y="64770"/>
                  </a:lnTo>
                  <a:lnTo>
                    <a:pt x="34277" y="66294"/>
                  </a:lnTo>
                  <a:lnTo>
                    <a:pt x="32753" y="70104"/>
                  </a:lnTo>
                  <a:lnTo>
                    <a:pt x="30467" y="72377"/>
                  </a:lnTo>
                  <a:lnTo>
                    <a:pt x="26657" y="73901"/>
                  </a:lnTo>
                  <a:lnTo>
                    <a:pt x="22847" y="76187"/>
                  </a:lnTo>
                  <a:lnTo>
                    <a:pt x="21323" y="77711"/>
                  </a:lnTo>
                  <a:lnTo>
                    <a:pt x="2286" y="77711"/>
                  </a:lnTo>
                  <a:lnTo>
                    <a:pt x="2286" y="79997"/>
                  </a:lnTo>
                  <a:lnTo>
                    <a:pt x="0" y="79997"/>
                  </a:lnTo>
                  <a:lnTo>
                    <a:pt x="2286" y="87617"/>
                  </a:lnTo>
                  <a:lnTo>
                    <a:pt x="15227" y="87617"/>
                  </a:lnTo>
                  <a:lnTo>
                    <a:pt x="19037" y="89141"/>
                  </a:lnTo>
                  <a:lnTo>
                    <a:pt x="22847" y="89141"/>
                  </a:lnTo>
                  <a:lnTo>
                    <a:pt x="28943" y="92951"/>
                  </a:lnTo>
                  <a:lnTo>
                    <a:pt x="36563" y="100571"/>
                  </a:lnTo>
                  <a:lnTo>
                    <a:pt x="39611" y="108191"/>
                  </a:lnTo>
                  <a:lnTo>
                    <a:pt x="39611" y="112001"/>
                  </a:lnTo>
                  <a:lnTo>
                    <a:pt x="41897" y="113525"/>
                  </a:lnTo>
                  <a:lnTo>
                    <a:pt x="41897" y="128765"/>
                  </a:lnTo>
                  <a:lnTo>
                    <a:pt x="39611" y="132575"/>
                  </a:lnTo>
                  <a:lnTo>
                    <a:pt x="39611" y="136385"/>
                  </a:lnTo>
                  <a:lnTo>
                    <a:pt x="38087" y="140195"/>
                  </a:lnTo>
                  <a:lnTo>
                    <a:pt x="34277" y="146291"/>
                  </a:lnTo>
                  <a:lnTo>
                    <a:pt x="28943" y="151612"/>
                  </a:lnTo>
                  <a:lnTo>
                    <a:pt x="22847" y="155422"/>
                  </a:lnTo>
                  <a:lnTo>
                    <a:pt x="19037" y="155422"/>
                  </a:lnTo>
                  <a:lnTo>
                    <a:pt x="15227" y="156946"/>
                  </a:lnTo>
                  <a:lnTo>
                    <a:pt x="2286" y="156946"/>
                  </a:lnTo>
                  <a:lnTo>
                    <a:pt x="2286" y="164566"/>
                  </a:lnTo>
                  <a:lnTo>
                    <a:pt x="7607" y="166852"/>
                  </a:lnTo>
                  <a:lnTo>
                    <a:pt x="13703" y="166852"/>
                  </a:lnTo>
                  <a:lnTo>
                    <a:pt x="17513" y="164566"/>
                  </a:lnTo>
                  <a:lnTo>
                    <a:pt x="22847" y="164566"/>
                  </a:lnTo>
                  <a:lnTo>
                    <a:pt x="26657" y="163042"/>
                  </a:lnTo>
                  <a:lnTo>
                    <a:pt x="30467" y="160756"/>
                  </a:lnTo>
                  <a:lnTo>
                    <a:pt x="34277" y="156946"/>
                  </a:lnTo>
                  <a:lnTo>
                    <a:pt x="38087" y="155422"/>
                  </a:lnTo>
                  <a:lnTo>
                    <a:pt x="41897" y="151612"/>
                  </a:lnTo>
                  <a:lnTo>
                    <a:pt x="43421" y="147802"/>
                  </a:lnTo>
                  <a:lnTo>
                    <a:pt x="45707" y="143992"/>
                  </a:lnTo>
                  <a:lnTo>
                    <a:pt x="49517" y="134861"/>
                  </a:lnTo>
                  <a:lnTo>
                    <a:pt x="49517" y="127241"/>
                  </a:lnTo>
                  <a:lnTo>
                    <a:pt x="51041" y="121145"/>
                  </a:lnTo>
                  <a:lnTo>
                    <a:pt x="49517" y="117335"/>
                  </a:lnTo>
                  <a:lnTo>
                    <a:pt x="49517" y="108191"/>
                  </a:lnTo>
                  <a:lnTo>
                    <a:pt x="47231" y="104381"/>
                  </a:lnTo>
                  <a:lnTo>
                    <a:pt x="45707" y="100571"/>
                  </a:lnTo>
                  <a:lnTo>
                    <a:pt x="43421" y="96761"/>
                  </a:lnTo>
                  <a:lnTo>
                    <a:pt x="41897" y="92951"/>
                  </a:lnTo>
                  <a:lnTo>
                    <a:pt x="38087" y="89141"/>
                  </a:lnTo>
                  <a:lnTo>
                    <a:pt x="34277" y="87617"/>
                  </a:lnTo>
                  <a:lnTo>
                    <a:pt x="30467" y="83807"/>
                  </a:lnTo>
                  <a:lnTo>
                    <a:pt x="28562" y="82664"/>
                  </a:lnTo>
                  <a:lnTo>
                    <a:pt x="30467" y="81521"/>
                  </a:lnTo>
                  <a:lnTo>
                    <a:pt x="34277" y="77711"/>
                  </a:lnTo>
                  <a:lnTo>
                    <a:pt x="38087" y="76187"/>
                  </a:lnTo>
                  <a:lnTo>
                    <a:pt x="41897" y="72377"/>
                  </a:lnTo>
                  <a:lnTo>
                    <a:pt x="43421" y="68580"/>
                  </a:lnTo>
                  <a:lnTo>
                    <a:pt x="45707" y="64770"/>
                  </a:lnTo>
                  <a:lnTo>
                    <a:pt x="47231" y="60960"/>
                  </a:lnTo>
                  <a:lnTo>
                    <a:pt x="49517" y="57150"/>
                  </a:lnTo>
                  <a:lnTo>
                    <a:pt x="49517" y="51054"/>
                  </a:lnTo>
                  <a:lnTo>
                    <a:pt x="51041" y="47244"/>
                  </a:lnTo>
                  <a:lnTo>
                    <a:pt x="51041" y="38100"/>
                  </a:lnTo>
                  <a:close/>
                </a:path>
              </a:pathLst>
            </a:custGeom>
            <a:solidFill>
              <a:srgbClr val="000000"/>
            </a:solidFill>
          </p:spPr>
          <p:txBody>
            <a:bodyPr wrap="square" lIns="0" tIns="0" rIns="0" bIns="0" rtlCol="0"/>
            <a:lstStyle/>
            <a:p>
              <a:endParaRPr/>
            </a:p>
          </p:txBody>
        </p:sp>
        <p:pic>
          <p:nvPicPr>
            <p:cNvPr id="19" name="object 12">
              <a:extLst>
                <a:ext uri="{FF2B5EF4-FFF2-40B4-BE49-F238E27FC236}">
                  <a16:creationId xmlns="" xmlns:a16="http://schemas.microsoft.com/office/drawing/2014/main" id="{22F55267-2C37-4108-A3FD-3F9231FDD021}"/>
                </a:ext>
              </a:extLst>
            </p:cNvPr>
            <p:cNvPicPr/>
            <p:nvPr/>
          </p:nvPicPr>
          <p:blipFill>
            <a:blip r:embed="rId4" cstate="print"/>
            <a:stretch>
              <a:fillRect/>
            </a:stretch>
          </p:blipFill>
          <p:spPr>
            <a:xfrm>
              <a:off x="3466059" y="6546174"/>
              <a:ext cx="66281" cy="325310"/>
            </a:xfrm>
            <a:prstGeom prst="rect">
              <a:avLst/>
            </a:prstGeom>
          </p:spPr>
        </p:pic>
        <p:sp>
          <p:nvSpPr>
            <p:cNvPr id="20" name="object 13">
              <a:extLst>
                <a:ext uri="{FF2B5EF4-FFF2-40B4-BE49-F238E27FC236}">
                  <a16:creationId xmlns="" xmlns:a16="http://schemas.microsoft.com/office/drawing/2014/main" id="{85D1E2BC-F20F-4ED3-A5CA-91E390D74FCB}"/>
                </a:ext>
              </a:extLst>
            </p:cNvPr>
            <p:cNvSpPr/>
            <p:nvPr/>
          </p:nvSpPr>
          <p:spPr>
            <a:xfrm>
              <a:off x="3039415" y="6714538"/>
              <a:ext cx="10160" cy="218440"/>
            </a:xfrm>
            <a:custGeom>
              <a:avLst/>
              <a:gdLst/>
              <a:ahLst/>
              <a:cxnLst/>
              <a:rect l="l" t="t" r="r" b="b"/>
              <a:pathLst>
                <a:path w="10159" h="218440">
                  <a:moveTo>
                    <a:pt x="9906" y="0"/>
                  </a:moveTo>
                  <a:lnTo>
                    <a:pt x="0" y="0"/>
                  </a:lnTo>
                  <a:lnTo>
                    <a:pt x="0" y="217893"/>
                  </a:lnTo>
                  <a:lnTo>
                    <a:pt x="6095" y="217893"/>
                  </a:lnTo>
                  <a:lnTo>
                    <a:pt x="9906" y="217893"/>
                  </a:lnTo>
                  <a:lnTo>
                    <a:pt x="9906" y="0"/>
                  </a:lnTo>
                  <a:close/>
                </a:path>
              </a:pathLst>
            </a:custGeom>
            <a:solidFill>
              <a:srgbClr val="000000"/>
            </a:solidFill>
          </p:spPr>
          <p:txBody>
            <a:bodyPr wrap="square" lIns="0" tIns="0" rIns="0" bIns="0" rtlCol="0"/>
            <a:lstStyle/>
            <a:p>
              <a:endParaRPr/>
            </a:p>
          </p:txBody>
        </p:sp>
        <p:pic>
          <p:nvPicPr>
            <p:cNvPr id="21" name="object 14">
              <a:extLst>
                <a:ext uri="{FF2B5EF4-FFF2-40B4-BE49-F238E27FC236}">
                  <a16:creationId xmlns="" xmlns:a16="http://schemas.microsoft.com/office/drawing/2014/main" id="{5ABFCD29-7B74-4F7B-B231-C2B52C4B8F19}"/>
                </a:ext>
              </a:extLst>
            </p:cNvPr>
            <p:cNvPicPr/>
            <p:nvPr/>
          </p:nvPicPr>
          <p:blipFill>
            <a:blip r:embed="rId5" cstate="print"/>
            <a:stretch>
              <a:fillRect/>
            </a:stretch>
          </p:blipFill>
          <p:spPr>
            <a:xfrm>
              <a:off x="3974236" y="6892821"/>
              <a:ext cx="128752" cy="380174"/>
            </a:xfrm>
            <a:prstGeom prst="rect">
              <a:avLst/>
            </a:prstGeom>
          </p:spPr>
        </p:pic>
        <p:grpSp>
          <p:nvGrpSpPr>
            <p:cNvPr id="22" name="object 15">
              <a:extLst>
                <a:ext uri="{FF2B5EF4-FFF2-40B4-BE49-F238E27FC236}">
                  <a16:creationId xmlns="" xmlns:a16="http://schemas.microsoft.com/office/drawing/2014/main" id="{3F7F59C5-68E3-4412-AA3D-F4F931E378B5}"/>
                </a:ext>
              </a:extLst>
            </p:cNvPr>
            <p:cNvGrpSpPr/>
            <p:nvPr/>
          </p:nvGrpSpPr>
          <p:grpSpPr>
            <a:xfrm>
              <a:off x="3974237" y="6886725"/>
              <a:ext cx="353695" cy="386715"/>
              <a:chOff x="2295283" y="1518411"/>
              <a:chExt cx="353695" cy="386715"/>
            </a:xfrm>
          </p:grpSpPr>
          <p:pic>
            <p:nvPicPr>
              <p:cNvPr id="89" name="object 16">
                <a:extLst>
                  <a:ext uri="{FF2B5EF4-FFF2-40B4-BE49-F238E27FC236}">
                    <a16:creationId xmlns="" xmlns:a16="http://schemas.microsoft.com/office/drawing/2014/main" id="{3FAB19C8-417C-4E64-BE8F-B1C372A37272}"/>
                  </a:ext>
                </a:extLst>
              </p:cNvPr>
              <p:cNvPicPr/>
              <p:nvPr/>
            </p:nvPicPr>
            <p:blipFill>
              <a:blip r:embed="rId6" cstate="print"/>
              <a:stretch>
                <a:fillRect/>
              </a:stretch>
            </p:blipFill>
            <p:spPr>
              <a:xfrm>
                <a:off x="2522321" y="1518411"/>
                <a:ext cx="126466" cy="386270"/>
              </a:xfrm>
              <a:prstGeom prst="rect">
                <a:avLst/>
              </a:prstGeom>
            </p:spPr>
          </p:pic>
          <p:sp>
            <p:nvSpPr>
              <p:cNvPr id="90" name="object 17">
                <a:extLst>
                  <a:ext uri="{FF2B5EF4-FFF2-40B4-BE49-F238E27FC236}">
                    <a16:creationId xmlns="" xmlns:a16="http://schemas.microsoft.com/office/drawing/2014/main" id="{57B49CD3-9C2D-4CF7-8651-66D04074BBD5}"/>
                  </a:ext>
                </a:extLst>
              </p:cNvPr>
              <p:cNvSpPr/>
              <p:nvPr/>
            </p:nvSpPr>
            <p:spPr>
              <a:xfrm>
                <a:off x="2295283" y="1878329"/>
                <a:ext cx="351790" cy="8890"/>
              </a:xfrm>
              <a:custGeom>
                <a:avLst/>
                <a:gdLst/>
                <a:ahLst/>
                <a:cxnLst/>
                <a:rect l="l" t="t" r="r" b="b"/>
                <a:pathLst>
                  <a:path w="351789" h="8889">
                    <a:moveTo>
                      <a:pt x="351218" y="0"/>
                    </a:moveTo>
                    <a:lnTo>
                      <a:pt x="0" y="0"/>
                    </a:lnTo>
                    <a:lnTo>
                      <a:pt x="0" y="5080"/>
                    </a:lnTo>
                    <a:lnTo>
                      <a:pt x="0" y="8890"/>
                    </a:lnTo>
                    <a:lnTo>
                      <a:pt x="351218" y="8890"/>
                    </a:lnTo>
                    <a:lnTo>
                      <a:pt x="351218" y="5080"/>
                    </a:lnTo>
                    <a:lnTo>
                      <a:pt x="351218" y="0"/>
                    </a:lnTo>
                    <a:close/>
                  </a:path>
                </a:pathLst>
              </a:custGeom>
              <a:solidFill>
                <a:srgbClr val="000000"/>
              </a:solidFill>
            </p:spPr>
            <p:txBody>
              <a:bodyPr wrap="square" lIns="0" tIns="0" rIns="0" bIns="0" rtlCol="0"/>
              <a:lstStyle/>
              <a:p>
                <a:endParaRPr/>
              </a:p>
            </p:txBody>
          </p:sp>
        </p:grpSp>
        <p:sp>
          <p:nvSpPr>
            <p:cNvPr id="23" name="object 18">
              <a:extLst>
                <a:ext uri="{FF2B5EF4-FFF2-40B4-BE49-F238E27FC236}">
                  <a16:creationId xmlns="" xmlns:a16="http://schemas.microsoft.com/office/drawing/2014/main" id="{688C117E-1593-4EC1-8CC8-B9133BC01C0D}"/>
                </a:ext>
              </a:extLst>
            </p:cNvPr>
            <p:cNvSpPr/>
            <p:nvPr/>
          </p:nvSpPr>
          <p:spPr>
            <a:xfrm>
              <a:off x="4034422" y="6588071"/>
              <a:ext cx="7620" cy="180340"/>
            </a:xfrm>
            <a:custGeom>
              <a:avLst/>
              <a:gdLst/>
              <a:ahLst/>
              <a:cxnLst/>
              <a:rect l="l" t="t" r="r" b="b"/>
              <a:pathLst>
                <a:path w="7619" h="180340">
                  <a:moveTo>
                    <a:pt x="7619" y="0"/>
                  </a:moveTo>
                  <a:lnTo>
                    <a:pt x="0" y="0"/>
                  </a:lnTo>
                  <a:lnTo>
                    <a:pt x="0" y="179806"/>
                  </a:lnTo>
                  <a:lnTo>
                    <a:pt x="3810" y="179806"/>
                  </a:lnTo>
                  <a:lnTo>
                    <a:pt x="7619" y="179806"/>
                  </a:lnTo>
                  <a:lnTo>
                    <a:pt x="7619" y="0"/>
                  </a:lnTo>
                  <a:close/>
                </a:path>
              </a:pathLst>
            </a:custGeom>
            <a:solidFill>
              <a:srgbClr val="000000"/>
            </a:solidFill>
          </p:spPr>
          <p:txBody>
            <a:bodyPr wrap="square" lIns="0" tIns="0" rIns="0" bIns="0" rtlCol="0"/>
            <a:lstStyle/>
            <a:p>
              <a:endParaRPr/>
            </a:p>
          </p:txBody>
        </p:sp>
        <p:sp>
          <p:nvSpPr>
            <p:cNvPr id="24" name="object 19">
              <a:extLst>
                <a:ext uri="{FF2B5EF4-FFF2-40B4-BE49-F238E27FC236}">
                  <a16:creationId xmlns="" xmlns:a16="http://schemas.microsoft.com/office/drawing/2014/main" id="{CC477A46-3056-438C-82D1-7F9982C9FCAF}"/>
                </a:ext>
              </a:extLst>
            </p:cNvPr>
            <p:cNvSpPr/>
            <p:nvPr/>
          </p:nvSpPr>
          <p:spPr>
            <a:xfrm>
              <a:off x="3981857" y="6463052"/>
              <a:ext cx="123189" cy="7620"/>
            </a:xfrm>
            <a:custGeom>
              <a:avLst/>
              <a:gdLst/>
              <a:ahLst/>
              <a:cxnLst/>
              <a:rect l="l" t="t" r="r" b="b"/>
              <a:pathLst>
                <a:path w="123189" h="7619">
                  <a:moveTo>
                    <a:pt x="122656" y="76"/>
                  </a:moveTo>
                  <a:lnTo>
                    <a:pt x="120662" y="76"/>
                  </a:lnTo>
                  <a:lnTo>
                    <a:pt x="0" y="0"/>
                  </a:lnTo>
                  <a:lnTo>
                    <a:pt x="0" y="3810"/>
                  </a:lnTo>
                  <a:lnTo>
                    <a:pt x="0" y="7620"/>
                  </a:lnTo>
                  <a:lnTo>
                    <a:pt x="116865" y="7620"/>
                  </a:lnTo>
                  <a:lnTo>
                    <a:pt x="116865" y="3810"/>
                  </a:lnTo>
                  <a:lnTo>
                    <a:pt x="120662" y="3810"/>
                  </a:lnTo>
                  <a:lnTo>
                    <a:pt x="120662" y="1892"/>
                  </a:lnTo>
                  <a:lnTo>
                    <a:pt x="122656" y="3886"/>
                  </a:lnTo>
                  <a:lnTo>
                    <a:pt x="122656" y="76"/>
                  </a:lnTo>
                  <a:close/>
                </a:path>
              </a:pathLst>
            </a:custGeom>
            <a:solidFill>
              <a:srgbClr val="000000"/>
            </a:solidFill>
          </p:spPr>
          <p:txBody>
            <a:bodyPr wrap="square" lIns="0" tIns="0" rIns="0" bIns="0" rtlCol="0"/>
            <a:lstStyle/>
            <a:p>
              <a:endParaRPr/>
            </a:p>
          </p:txBody>
        </p:sp>
        <p:sp>
          <p:nvSpPr>
            <p:cNvPr id="25" name="object 20">
              <a:extLst>
                <a:ext uri="{FF2B5EF4-FFF2-40B4-BE49-F238E27FC236}">
                  <a16:creationId xmlns="" xmlns:a16="http://schemas.microsoft.com/office/drawing/2014/main" id="{B690F308-F5F2-4734-80DD-822CC8720F55}"/>
                </a:ext>
              </a:extLst>
            </p:cNvPr>
            <p:cNvSpPr/>
            <p:nvPr/>
          </p:nvSpPr>
          <p:spPr>
            <a:xfrm>
              <a:off x="4096893" y="6466863"/>
              <a:ext cx="7620" cy="123189"/>
            </a:xfrm>
            <a:custGeom>
              <a:avLst/>
              <a:gdLst/>
              <a:ahLst/>
              <a:cxnLst/>
              <a:rect l="l" t="t" r="r" b="b"/>
              <a:pathLst>
                <a:path w="7619" h="123190">
                  <a:moveTo>
                    <a:pt x="7620" y="115874"/>
                  </a:moveTo>
                  <a:lnTo>
                    <a:pt x="3810" y="115874"/>
                  </a:lnTo>
                  <a:lnTo>
                    <a:pt x="3810" y="122732"/>
                  </a:lnTo>
                  <a:lnTo>
                    <a:pt x="7620" y="122732"/>
                  </a:lnTo>
                  <a:lnTo>
                    <a:pt x="7620" y="119684"/>
                  </a:lnTo>
                  <a:lnTo>
                    <a:pt x="7620" y="115874"/>
                  </a:lnTo>
                  <a:close/>
                </a:path>
                <a:path w="7619" h="123190">
                  <a:moveTo>
                    <a:pt x="7620" y="0"/>
                  </a:moveTo>
                  <a:lnTo>
                    <a:pt x="0" y="0"/>
                  </a:lnTo>
                  <a:lnTo>
                    <a:pt x="0" y="115570"/>
                  </a:lnTo>
                  <a:lnTo>
                    <a:pt x="0" y="119380"/>
                  </a:lnTo>
                  <a:lnTo>
                    <a:pt x="2209" y="119380"/>
                  </a:lnTo>
                  <a:lnTo>
                    <a:pt x="2209" y="115570"/>
                  </a:lnTo>
                  <a:lnTo>
                    <a:pt x="7620" y="115570"/>
                  </a:lnTo>
                  <a:lnTo>
                    <a:pt x="7620" y="0"/>
                  </a:lnTo>
                  <a:close/>
                </a:path>
              </a:pathLst>
            </a:custGeom>
            <a:solidFill>
              <a:srgbClr val="000000"/>
            </a:solidFill>
          </p:spPr>
          <p:txBody>
            <a:bodyPr wrap="square" lIns="0" tIns="0" rIns="0" bIns="0" rtlCol="0"/>
            <a:lstStyle/>
            <a:p>
              <a:endParaRPr/>
            </a:p>
          </p:txBody>
        </p:sp>
        <p:sp>
          <p:nvSpPr>
            <p:cNvPr id="26" name="object 21">
              <a:extLst>
                <a:ext uri="{FF2B5EF4-FFF2-40B4-BE49-F238E27FC236}">
                  <a16:creationId xmlns="" xmlns:a16="http://schemas.microsoft.com/office/drawing/2014/main" id="{1F24010D-E69F-443B-B4A6-2669CBB62BE0}"/>
                </a:ext>
              </a:extLst>
            </p:cNvPr>
            <p:cNvSpPr/>
            <p:nvPr/>
          </p:nvSpPr>
          <p:spPr>
            <a:xfrm>
              <a:off x="3978047" y="6463128"/>
              <a:ext cx="123189" cy="127000"/>
            </a:xfrm>
            <a:custGeom>
              <a:avLst/>
              <a:gdLst/>
              <a:ahLst/>
              <a:cxnLst/>
              <a:rect l="l" t="t" r="r" b="b"/>
              <a:pathLst>
                <a:path w="123189" h="127000">
                  <a:moveTo>
                    <a:pt x="122656" y="119303"/>
                  </a:moveTo>
                  <a:lnTo>
                    <a:pt x="7607" y="119303"/>
                  </a:lnTo>
                  <a:lnTo>
                    <a:pt x="7607" y="7620"/>
                  </a:lnTo>
                  <a:lnTo>
                    <a:pt x="7607" y="3810"/>
                  </a:lnTo>
                  <a:lnTo>
                    <a:pt x="3810" y="7620"/>
                  </a:lnTo>
                  <a:lnTo>
                    <a:pt x="3810" y="0"/>
                  </a:lnTo>
                  <a:lnTo>
                    <a:pt x="0" y="0"/>
                  </a:lnTo>
                  <a:lnTo>
                    <a:pt x="0" y="3810"/>
                  </a:lnTo>
                  <a:lnTo>
                    <a:pt x="0" y="123418"/>
                  </a:lnTo>
                  <a:lnTo>
                    <a:pt x="1993" y="123418"/>
                  </a:lnTo>
                  <a:lnTo>
                    <a:pt x="1993" y="125018"/>
                  </a:lnTo>
                  <a:lnTo>
                    <a:pt x="0" y="123418"/>
                  </a:lnTo>
                  <a:lnTo>
                    <a:pt x="0" y="126466"/>
                  </a:lnTo>
                  <a:lnTo>
                    <a:pt x="1993" y="126466"/>
                  </a:lnTo>
                  <a:lnTo>
                    <a:pt x="1993" y="126923"/>
                  </a:lnTo>
                  <a:lnTo>
                    <a:pt x="122656" y="126923"/>
                  </a:lnTo>
                  <a:lnTo>
                    <a:pt x="122656" y="123113"/>
                  </a:lnTo>
                  <a:lnTo>
                    <a:pt x="122656" y="119303"/>
                  </a:lnTo>
                  <a:close/>
                </a:path>
              </a:pathLst>
            </a:custGeom>
            <a:solidFill>
              <a:srgbClr val="000000"/>
            </a:solidFill>
          </p:spPr>
          <p:txBody>
            <a:bodyPr wrap="square" lIns="0" tIns="0" rIns="0" bIns="0" rtlCol="0"/>
            <a:lstStyle/>
            <a:p>
              <a:endParaRPr/>
            </a:p>
          </p:txBody>
        </p:sp>
        <p:sp>
          <p:nvSpPr>
            <p:cNvPr id="27" name="object 22">
              <a:extLst>
                <a:ext uri="{FF2B5EF4-FFF2-40B4-BE49-F238E27FC236}">
                  <a16:creationId xmlns="" xmlns:a16="http://schemas.microsoft.com/office/drawing/2014/main" id="{DB457BFB-45B5-435D-952B-521716C7D76E}"/>
                </a:ext>
              </a:extLst>
            </p:cNvPr>
            <p:cNvSpPr/>
            <p:nvPr/>
          </p:nvSpPr>
          <p:spPr>
            <a:xfrm>
              <a:off x="3981857" y="6765312"/>
              <a:ext cx="123189" cy="7620"/>
            </a:xfrm>
            <a:custGeom>
              <a:avLst/>
              <a:gdLst/>
              <a:ahLst/>
              <a:cxnLst/>
              <a:rect l="l" t="t" r="r" b="b"/>
              <a:pathLst>
                <a:path w="123189" h="7619">
                  <a:moveTo>
                    <a:pt x="122656" y="279"/>
                  </a:moveTo>
                  <a:lnTo>
                    <a:pt x="120459" y="279"/>
                  </a:lnTo>
                  <a:lnTo>
                    <a:pt x="120459" y="0"/>
                  </a:lnTo>
                  <a:lnTo>
                    <a:pt x="0" y="0"/>
                  </a:lnTo>
                  <a:lnTo>
                    <a:pt x="0" y="3810"/>
                  </a:lnTo>
                  <a:lnTo>
                    <a:pt x="0" y="7620"/>
                  </a:lnTo>
                  <a:lnTo>
                    <a:pt x="116649" y="7620"/>
                  </a:lnTo>
                  <a:lnTo>
                    <a:pt x="116649" y="3810"/>
                  </a:lnTo>
                  <a:lnTo>
                    <a:pt x="120459" y="3810"/>
                  </a:lnTo>
                  <a:lnTo>
                    <a:pt x="120459" y="1892"/>
                  </a:lnTo>
                  <a:lnTo>
                    <a:pt x="122656" y="4089"/>
                  </a:lnTo>
                  <a:lnTo>
                    <a:pt x="122656" y="279"/>
                  </a:lnTo>
                  <a:close/>
                </a:path>
              </a:pathLst>
            </a:custGeom>
            <a:solidFill>
              <a:srgbClr val="000000"/>
            </a:solidFill>
          </p:spPr>
          <p:txBody>
            <a:bodyPr wrap="square" lIns="0" tIns="0" rIns="0" bIns="0" rtlCol="0"/>
            <a:lstStyle/>
            <a:p>
              <a:endParaRPr/>
            </a:p>
          </p:txBody>
        </p:sp>
        <p:sp>
          <p:nvSpPr>
            <p:cNvPr id="28" name="object 23">
              <a:extLst>
                <a:ext uri="{FF2B5EF4-FFF2-40B4-BE49-F238E27FC236}">
                  <a16:creationId xmlns="" xmlns:a16="http://schemas.microsoft.com/office/drawing/2014/main" id="{B491D31E-DAA1-4953-A199-D577DF57F0DB}"/>
                </a:ext>
              </a:extLst>
            </p:cNvPr>
            <p:cNvSpPr/>
            <p:nvPr/>
          </p:nvSpPr>
          <p:spPr>
            <a:xfrm>
              <a:off x="4096893" y="6769123"/>
              <a:ext cx="7620" cy="123825"/>
            </a:xfrm>
            <a:custGeom>
              <a:avLst/>
              <a:gdLst/>
              <a:ahLst/>
              <a:cxnLst/>
              <a:rect l="l" t="t" r="r" b="b"/>
              <a:pathLst>
                <a:path w="7619" h="123825">
                  <a:moveTo>
                    <a:pt x="7620" y="0"/>
                  </a:moveTo>
                  <a:lnTo>
                    <a:pt x="0" y="0"/>
                  </a:lnTo>
                  <a:lnTo>
                    <a:pt x="0" y="114300"/>
                  </a:lnTo>
                  <a:lnTo>
                    <a:pt x="0" y="119380"/>
                  </a:lnTo>
                  <a:lnTo>
                    <a:pt x="1905" y="119380"/>
                  </a:lnTo>
                  <a:lnTo>
                    <a:pt x="1905" y="114300"/>
                  </a:lnTo>
                  <a:lnTo>
                    <a:pt x="3810" y="114300"/>
                  </a:lnTo>
                  <a:lnTo>
                    <a:pt x="3810" y="123698"/>
                  </a:lnTo>
                  <a:lnTo>
                    <a:pt x="7620" y="123698"/>
                  </a:lnTo>
                  <a:lnTo>
                    <a:pt x="7620" y="119888"/>
                  </a:lnTo>
                  <a:lnTo>
                    <a:pt x="7620" y="114300"/>
                  </a:lnTo>
                  <a:lnTo>
                    <a:pt x="7620" y="113792"/>
                  </a:lnTo>
                  <a:lnTo>
                    <a:pt x="7620" y="0"/>
                  </a:lnTo>
                  <a:close/>
                </a:path>
              </a:pathLst>
            </a:custGeom>
            <a:solidFill>
              <a:srgbClr val="000000"/>
            </a:solidFill>
          </p:spPr>
          <p:txBody>
            <a:bodyPr wrap="square" lIns="0" tIns="0" rIns="0" bIns="0" rtlCol="0"/>
            <a:lstStyle/>
            <a:p>
              <a:endParaRPr/>
            </a:p>
          </p:txBody>
        </p:sp>
        <p:sp>
          <p:nvSpPr>
            <p:cNvPr id="29" name="object 24">
              <a:extLst>
                <a:ext uri="{FF2B5EF4-FFF2-40B4-BE49-F238E27FC236}">
                  <a16:creationId xmlns="" xmlns:a16="http://schemas.microsoft.com/office/drawing/2014/main" id="{5367E382-7D9B-469C-BDB1-408C1EB560D3}"/>
                </a:ext>
              </a:extLst>
            </p:cNvPr>
            <p:cNvSpPr/>
            <p:nvPr/>
          </p:nvSpPr>
          <p:spPr>
            <a:xfrm>
              <a:off x="3978047" y="6765592"/>
              <a:ext cx="123189" cy="127635"/>
            </a:xfrm>
            <a:custGeom>
              <a:avLst/>
              <a:gdLst/>
              <a:ahLst/>
              <a:cxnLst/>
              <a:rect l="l" t="t" r="r" b="b"/>
              <a:pathLst>
                <a:path w="123189" h="127634">
                  <a:moveTo>
                    <a:pt x="122656" y="117830"/>
                  </a:moveTo>
                  <a:lnTo>
                    <a:pt x="7607" y="117830"/>
                  </a:lnTo>
                  <a:lnTo>
                    <a:pt x="7607" y="7620"/>
                  </a:lnTo>
                  <a:lnTo>
                    <a:pt x="7607" y="3810"/>
                  </a:lnTo>
                  <a:lnTo>
                    <a:pt x="3810" y="7620"/>
                  </a:lnTo>
                  <a:lnTo>
                    <a:pt x="3810" y="0"/>
                  </a:lnTo>
                  <a:lnTo>
                    <a:pt x="0" y="0"/>
                  </a:lnTo>
                  <a:lnTo>
                    <a:pt x="0" y="3810"/>
                  </a:lnTo>
                  <a:lnTo>
                    <a:pt x="0" y="123418"/>
                  </a:lnTo>
                  <a:lnTo>
                    <a:pt x="1384" y="123418"/>
                  </a:lnTo>
                  <a:lnTo>
                    <a:pt x="1384" y="124802"/>
                  </a:lnTo>
                  <a:lnTo>
                    <a:pt x="0" y="123418"/>
                  </a:lnTo>
                  <a:lnTo>
                    <a:pt x="0" y="127228"/>
                  </a:lnTo>
                  <a:lnTo>
                    <a:pt x="3810" y="127228"/>
                  </a:lnTo>
                  <a:lnTo>
                    <a:pt x="3302" y="126720"/>
                  </a:lnTo>
                  <a:lnTo>
                    <a:pt x="122656" y="126720"/>
                  </a:lnTo>
                  <a:lnTo>
                    <a:pt x="122656" y="122910"/>
                  </a:lnTo>
                  <a:lnTo>
                    <a:pt x="122656" y="117830"/>
                  </a:lnTo>
                  <a:close/>
                </a:path>
              </a:pathLst>
            </a:custGeom>
            <a:solidFill>
              <a:srgbClr val="000000"/>
            </a:solidFill>
          </p:spPr>
          <p:txBody>
            <a:bodyPr wrap="square" lIns="0" tIns="0" rIns="0" bIns="0" rtlCol="0"/>
            <a:lstStyle/>
            <a:p>
              <a:endParaRPr/>
            </a:p>
          </p:txBody>
        </p:sp>
        <p:sp>
          <p:nvSpPr>
            <p:cNvPr id="30" name="object 25">
              <a:extLst>
                <a:ext uri="{FF2B5EF4-FFF2-40B4-BE49-F238E27FC236}">
                  <a16:creationId xmlns="" xmlns:a16="http://schemas.microsoft.com/office/drawing/2014/main" id="{F3A1FC9F-B11A-4E8B-AEF7-7535DFAC228D}"/>
                </a:ext>
              </a:extLst>
            </p:cNvPr>
            <p:cNvSpPr/>
            <p:nvPr/>
          </p:nvSpPr>
          <p:spPr>
            <a:xfrm>
              <a:off x="4030611" y="6355699"/>
              <a:ext cx="10160" cy="111760"/>
            </a:xfrm>
            <a:custGeom>
              <a:avLst/>
              <a:gdLst/>
              <a:ahLst/>
              <a:cxnLst/>
              <a:rect l="l" t="t" r="r" b="b"/>
              <a:pathLst>
                <a:path w="10160" h="111759">
                  <a:moveTo>
                    <a:pt x="9906" y="0"/>
                  </a:moveTo>
                  <a:lnTo>
                    <a:pt x="6096" y="0"/>
                  </a:lnTo>
                  <a:lnTo>
                    <a:pt x="0" y="0"/>
                  </a:lnTo>
                  <a:lnTo>
                    <a:pt x="0" y="111239"/>
                  </a:lnTo>
                  <a:lnTo>
                    <a:pt x="9906" y="111239"/>
                  </a:lnTo>
                  <a:lnTo>
                    <a:pt x="9906" y="0"/>
                  </a:lnTo>
                  <a:close/>
                </a:path>
              </a:pathLst>
            </a:custGeom>
            <a:solidFill>
              <a:srgbClr val="000000"/>
            </a:solidFill>
          </p:spPr>
          <p:txBody>
            <a:bodyPr wrap="square" lIns="0" tIns="0" rIns="0" bIns="0" rtlCol="0"/>
            <a:lstStyle/>
            <a:p>
              <a:endParaRPr/>
            </a:p>
          </p:txBody>
        </p:sp>
        <p:sp>
          <p:nvSpPr>
            <p:cNvPr id="31" name="object 26">
              <a:extLst>
                <a:ext uri="{FF2B5EF4-FFF2-40B4-BE49-F238E27FC236}">
                  <a16:creationId xmlns="" xmlns:a16="http://schemas.microsoft.com/office/drawing/2014/main" id="{01974196-0BE7-4335-813D-2E33C18ECF54}"/>
                </a:ext>
              </a:extLst>
            </p:cNvPr>
            <p:cNvSpPr/>
            <p:nvPr/>
          </p:nvSpPr>
          <p:spPr>
            <a:xfrm>
              <a:off x="4257650" y="6588071"/>
              <a:ext cx="9525" cy="180340"/>
            </a:xfrm>
            <a:custGeom>
              <a:avLst/>
              <a:gdLst/>
              <a:ahLst/>
              <a:cxnLst/>
              <a:rect l="l" t="t" r="r" b="b"/>
              <a:pathLst>
                <a:path w="9525" h="180340">
                  <a:moveTo>
                    <a:pt x="9143" y="0"/>
                  </a:moveTo>
                  <a:lnTo>
                    <a:pt x="0" y="0"/>
                  </a:lnTo>
                  <a:lnTo>
                    <a:pt x="0" y="179806"/>
                  </a:lnTo>
                  <a:lnTo>
                    <a:pt x="3810" y="179806"/>
                  </a:lnTo>
                  <a:lnTo>
                    <a:pt x="9143" y="179806"/>
                  </a:lnTo>
                  <a:lnTo>
                    <a:pt x="9143" y="0"/>
                  </a:lnTo>
                  <a:close/>
                </a:path>
              </a:pathLst>
            </a:custGeom>
            <a:solidFill>
              <a:srgbClr val="000000"/>
            </a:solidFill>
          </p:spPr>
          <p:txBody>
            <a:bodyPr wrap="square" lIns="0" tIns="0" rIns="0" bIns="0" rtlCol="0"/>
            <a:lstStyle/>
            <a:p>
              <a:endParaRPr/>
            </a:p>
          </p:txBody>
        </p:sp>
        <p:sp>
          <p:nvSpPr>
            <p:cNvPr id="32" name="object 27">
              <a:extLst>
                <a:ext uri="{FF2B5EF4-FFF2-40B4-BE49-F238E27FC236}">
                  <a16:creationId xmlns="" xmlns:a16="http://schemas.microsoft.com/office/drawing/2014/main" id="{0CE21370-0E2F-4FB0-9A68-35DD23D3B2AD}"/>
                </a:ext>
              </a:extLst>
            </p:cNvPr>
            <p:cNvSpPr/>
            <p:nvPr/>
          </p:nvSpPr>
          <p:spPr>
            <a:xfrm>
              <a:off x="4206609" y="6463052"/>
              <a:ext cx="123189" cy="7620"/>
            </a:xfrm>
            <a:custGeom>
              <a:avLst/>
              <a:gdLst/>
              <a:ahLst/>
              <a:cxnLst/>
              <a:rect l="l" t="t" r="r" b="b"/>
              <a:pathLst>
                <a:path w="123189" h="7619">
                  <a:moveTo>
                    <a:pt x="122656" y="76"/>
                  </a:moveTo>
                  <a:lnTo>
                    <a:pt x="119875" y="76"/>
                  </a:lnTo>
                  <a:lnTo>
                    <a:pt x="0" y="0"/>
                  </a:lnTo>
                  <a:lnTo>
                    <a:pt x="0" y="3810"/>
                  </a:lnTo>
                  <a:lnTo>
                    <a:pt x="0" y="7620"/>
                  </a:lnTo>
                  <a:lnTo>
                    <a:pt x="115328" y="7620"/>
                  </a:lnTo>
                  <a:lnTo>
                    <a:pt x="115328" y="3810"/>
                  </a:lnTo>
                  <a:lnTo>
                    <a:pt x="119875" y="3810"/>
                  </a:lnTo>
                  <a:lnTo>
                    <a:pt x="119875" y="1905"/>
                  </a:lnTo>
                  <a:lnTo>
                    <a:pt x="122656" y="3886"/>
                  </a:lnTo>
                  <a:lnTo>
                    <a:pt x="122656" y="76"/>
                  </a:lnTo>
                  <a:close/>
                </a:path>
              </a:pathLst>
            </a:custGeom>
            <a:solidFill>
              <a:srgbClr val="000000"/>
            </a:solidFill>
          </p:spPr>
          <p:txBody>
            <a:bodyPr wrap="square" lIns="0" tIns="0" rIns="0" bIns="0" rtlCol="0"/>
            <a:lstStyle/>
            <a:p>
              <a:endParaRPr/>
            </a:p>
          </p:txBody>
        </p:sp>
        <p:sp>
          <p:nvSpPr>
            <p:cNvPr id="33" name="object 28">
              <a:extLst>
                <a:ext uri="{FF2B5EF4-FFF2-40B4-BE49-F238E27FC236}">
                  <a16:creationId xmlns="" xmlns:a16="http://schemas.microsoft.com/office/drawing/2014/main" id="{029D215E-7241-4287-B0C7-6B8F527315DB}"/>
                </a:ext>
              </a:extLst>
            </p:cNvPr>
            <p:cNvSpPr/>
            <p:nvPr/>
          </p:nvSpPr>
          <p:spPr>
            <a:xfrm>
              <a:off x="4320122" y="6466863"/>
              <a:ext cx="9525" cy="123189"/>
            </a:xfrm>
            <a:custGeom>
              <a:avLst/>
              <a:gdLst/>
              <a:ahLst/>
              <a:cxnLst/>
              <a:rect l="l" t="t" r="r" b="b"/>
              <a:pathLst>
                <a:path w="9525" h="123190">
                  <a:moveTo>
                    <a:pt x="9144" y="115874"/>
                  </a:moveTo>
                  <a:lnTo>
                    <a:pt x="3810" y="115874"/>
                  </a:lnTo>
                  <a:lnTo>
                    <a:pt x="3810" y="122732"/>
                  </a:lnTo>
                  <a:lnTo>
                    <a:pt x="9144" y="122732"/>
                  </a:lnTo>
                  <a:lnTo>
                    <a:pt x="9144" y="119684"/>
                  </a:lnTo>
                  <a:lnTo>
                    <a:pt x="9144" y="115874"/>
                  </a:lnTo>
                  <a:close/>
                </a:path>
                <a:path w="9525" h="123190">
                  <a:moveTo>
                    <a:pt x="9144" y="0"/>
                  </a:moveTo>
                  <a:lnTo>
                    <a:pt x="0" y="0"/>
                  </a:lnTo>
                  <a:lnTo>
                    <a:pt x="0" y="115570"/>
                  </a:lnTo>
                  <a:lnTo>
                    <a:pt x="0" y="119380"/>
                  </a:lnTo>
                  <a:lnTo>
                    <a:pt x="2209" y="119380"/>
                  </a:lnTo>
                  <a:lnTo>
                    <a:pt x="2209" y="115570"/>
                  </a:lnTo>
                  <a:lnTo>
                    <a:pt x="9144" y="115570"/>
                  </a:lnTo>
                  <a:lnTo>
                    <a:pt x="9144" y="0"/>
                  </a:lnTo>
                  <a:close/>
                </a:path>
              </a:pathLst>
            </a:custGeom>
            <a:solidFill>
              <a:srgbClr val="000000"/>
            </a:solidFill>
          </p:spPr>
          <p:txBody>
            <a:bodyPr wrap="square" lIns="0" tIns="0" rIns="0" bIns="0" rtlCol="0"/>
            <a:lstStyle/>
            <a:p>
              <a:endParaRPr/>
            </a:p>
          </p:txBody>
        </p:sp>
        <p:sp>
          <p:nvSpPr>
            <p:cNvPr id="34" name="object 29">
              <a:extLst>
                <a:ext uri="{FF2B5EF4-FFF2-40B4-BE49-F238E27FC236}">
                  <a16:creationId xmlns="" xmlns:a16="http://schemas.microsoft.com/office/drawing/2014/main" id="{0852DAB3-BBFB-4B9C-A1A9-1DAA5A6A4BD9}"/>
                </a:ext>
              </a:extLst>
            </p:cNvPr>
            <p:cNvSpPr/>
            <p:nvPr/>
          </p:nvSpPr>
          <p:spPr>
            <a:xfrm>
              <a:off x="4201275" y="6463128"/>
              <a:ext cx="123189" cy="127000"/>
            </a:xfrm>
            <a:custGeom>
              <a:avLst/>
              <a:gdLst/>
              <a:ahLst/>
              <a:cxnLst/>
              <a:rect l="l" t="t" r="r" b="b"/>
              <a:pathLst>
                <a:path w="123189" h="127000">
                  <a:moveTo>
                    <a:pt x="122656" y="119303"/>
                  </a:moveTo>
                  <a:lnTo>
                    <a:pt x="9144" y="119303"/>
                  </a:lnTo>
                  <a:lnTo>
                    <a:pt x="9144" y="7620"/>
                  </a:lnTo>
                  <a:lnTo>
                    <a:pt x="9144" y="3810"/>
                  </a:lnTo>
                  <a:lnTo>
                    <a:pt x="5334" y="7620"/>
                  </a:lnTo>
                  <a:lnTo>
                    <a:pt x="5334" y="0"/>
                  </a:lnTo>
                  <a:lnTo>
                    <a:pt x="0" y="0"/>
                  </a:lnTo>
                  <a:lnTo>
                    <a:pt x="0" y="3810"/>
                  </a:lnTo>
                  <a:lnTo>
                    <a:pt x="0" y="123418"/>
                  </a:lnTo>
                  <a:lnTo>
                    <a:pt x="2794" y="123418"/>
                  </a:lnTo>
                  <a:lnTo>
                    <a:pt x="2794" y="125018"/>
                  </a:lnTo>
                  <a:lnTo>
                    <a:pt x="0" y="123418"/>
                  </a:lnTo>
                  <a:lnTo>
                    <a:pt x="0" y="126466"/>
                  </a:lnTo>
                  <a:lnTo>
                    <a:pt x="2794" y="126466"/>
                  </a:lnTo>
                  <a:lnTo>
                    <a:pt x="2794" y="126923"/>
                  </a:lnTo>
                  <a:lnTo>
                    <a:pt x="122656" y="126923"/>
                  </a:lnTo>
                  <a:lnTo>
                    <a:pt x="122656" y="123113"/>
                  </a:lnTo>
                  <a:lnTo>
                    <a:pt x="122656" y="119303"/>
                  </a:lnTo>
                  <a:close/>
                </a:path>
              </a:pathLst>
            </a:custGeom>
            <a:solidFill>
              <a:srgbClr val="000000"/>
            </a:solidFill>
          </p:spPr>
          <p:txBody>
            <a:bodyPr wrap="square" lIns="0" tIns="0" rIns="0" bIns="0" rtlCol="0"/>
            <a:lstStyle/>
            <a:p>
              <a:endParaRPr/>
            </a:p>
          </p:txBody>
        </p:sp>
        <p:sp>
          <p:nvSpPr>
            <p:cNvPr id="35" name="object 30">
              <a:extLst>
                <a:ext uri="{FF2B5EF4-FFF2-40B4-BE49-F238E27FC236}">
                  <a16:creationId xmlns="" xmlns:a16="http://schemas.microsoft.com/office/drawing/2014/main" id="{E0427D83-3580-4B31-AD9A-FA9C49F13A99}"/>
                </a:ext>
              </a:extLst>
            </p:cNvPr>
            <p:cNvSpPr/>
            <p:nvPr/>
          </p:nvSpPr>
          <p:spPr>
            <a:xfrm>
              <a:off x="4206609" y="6765312"/>
              <a:ext cx="123189" cy="7620"/>
            </a:xfrm>
            <a:custGeom>
              <a:avLst/>
              <a:gdLst/>
              <a:ahLst/>
              <a:cxnLst/>
              <a:rect l="l" t="t" r="r" b="b"/>
              <a:pathLst>
                <a:path w="123189" h="7619">
                  <a:moveTo>
                    <a:pt x="122656" y="279"/>
                  </a:moveTo>
                  <a:lnTo>
                    <a:pt x="119595" y="279"/>
                  </a:lnTo>
                  <a:lnTo>
                    <a:pt x="119595" y="0"/>
                  </a:lnTo>
                  <a:lnTo>
                    <a:pt x="0" y="0"/>
                  </a:lnTo>
                  <a:lnTo>
                    <a:pt x="0" y="3810"/>
                  </a:lnTo>
                  <a:lnTo>
                    <a:pt x="0" y="7620"/>
                  </a:lnTo>
                  <a:lnTo>
                    <a:pt x="115125" y="7620"/>
                  </a:lnTo>
                  <a:lnTo>
                    <a:pt x="115125" y="3810"/>
                  </a:lnTo>
                  <a:lnTo>
                    <a:pt x="119595" y="3810"/>
                  </a:lnTo>
                  <a:lnTo>
                    <a:pt x="119595" y="1905"/>
                  </a:lnTo>
                  <a:lnTo>
                    <a:pt x="122656" y="4089"/>
                  </a:lnTo>
                  <a:lnTo>
                    <a:pt x="122656" y="279"/>
                  </a:lnTo>
                  <a:close/>
                </a:path>
              </a:pathLst>
            </a:custGeom>
            <a:solidFill>
              <a:srgbClr val="000000"/>
            </a:solidFill>
          </p:spPr>
          <p:txBody>
            <a:bodyPr wrap="square" lIns="0" tIns="0" rIns="0" bIns="0" rtlCol="0"/>
            <a:lstStyle/>
            <a:p>
              <a:endParaRPr/>
            </a:p>
          </p:txBody>
        </p:sp>
        <p:sp>
          <p:nvSpPr>
            <p:cNvPr id="36" name="object 31">
              <a:extLst>
                <a:ext uri="{FF2B5EF4-FFF2-40B4-BE49-F238E27FC236}">
                  <a16:creationId xmlns="" xmlns:a16="http://schemas.microsoft.com/office/drawing/2014/main" id="{B3228970-D932-4119-8639-B6B51F968112}"/>
                </a:ext>
              </a:extLst>
            </p:cNvPr>
            <p:cNvSpPr/>
            <p:nvPr/>
          </p:nvSpPr>
          <p:spPr>
            <a:xfrm>
              <a:off x="4320122" y="6769123"/>
              <a:ext cx="9525" cy="123825"/>
            </a:xfrm>
            <a:custGeom>
              <a:avLst/>
              <a:gdLst/>
              <a:ahLst/>
              <a:cxnLst/>
              <a:rect l="l" t="t" r="r" b="b"/>
              <a:pathLst>
                <a:path w="9525" h="123825">
                  <a:moveTo>
                    <a:pt x="9144" y="0"/>
                  </a:moveTo>
                  <a:lnTo>
                    <a:pt x="0" y="0"/>
                  </a:lnTo>
                  <a:lnTo>
                    <a:pt x="0" y="114300"/>
                  </a:lnTo>
                  <a:lnTo>
                    <a:pt x="0" y="119380"/>
                  </a:lnTo>
                  <a:lnTo>
                    <a:pt x="1905" y="119380"/>
                  </a:lnTo>
                  <a:lnTo>
                    <a:pt x="1905" y="114300"/>
                  </a:lnTo>
                  <a:lnTo>
                    <a:pt x="3810" y="114300"/>
                  </a:lnTo>
                  <a:lnTo>
                    <a:pt x="3810" y="123698"/>
                  </a:lnTo>
                  <a:lnTo>
                    <a:pt x="9144" y="123698"/>
                  </a:lnTo>
                  <a:lnTo>
                    <a:pt x="9144" y="119888"/>
                  </a:lnTo>
                  <a:lnTo>
                    <a:pt x="9144" y="114300"/>
                  </a:lnTo>
                  <a:lnTo>
                    <a:pt x="9144" y="113792"/>
                  </a:lnTo>
                  <a:lnTo>
                    <a:pt x="9144" y="0"/>
                  </a:lnTo>
                  <a:close/>
                </a:path>
              </a:pathLst>
            </a:custGeom>
            <a:solidFill>
              <a:srgbClr val="000000"/>
            </a:solidFill>
          </p:spPr>
          <p:txBody>
            <a:bodyPr wrap="square" lIns="0" tIns="0" rIns="0" bIns="0" rtlCol="0"/>
            <a:lstStyle/>
            <a:p>
              <a:endParaRPr/>
            </a:p>
          </p:txBody>
        </p:sp>
        <p:sp>
          <p:nvSpPr>
            <p:cNvPr id="37" name="object 32">
              <a:extLst>
                <a:ext uri="{FF2B5EF4-FFF2-40B4-BE49-F238E27FC236}">
                  <a16:creationId xmlns="" xmlns:a16="http://schemas.microsoft.com/office/drawing/2014/main" id="{AB525BB7-3A36-485B-906F-EBDF9811D89B}"/>
                </a:ext>
              </a:extLst>
            </p:cNvPr>
            <p:cNvSpPr/>
            <p:nvPr/>
          </p:nvSpPr>
          <p:spPr>
            <a:xfrm>
              <a:off x="4201275" y="6765592"/>
              <a:ext cx="123189" cy="127635"/>
            </a:xfrm>
            <a:custGeom>
              <a:avLst/>
              <a:gdLst/>
              <a:ahLst/>
              <a:cxnLst/>
              <a:rect l="l" t="t" r="r" b="b"/>
              <a:pathLst>
                <a:path w="123189" h="127634">
                  <a:moveTo>
                    <a:pt x="122656" y="117830"/>
                  </a:moveTo>
                  <a:lnTo>
                    <a:pt x="9144" y="117830"/>
                  </a:lnTo>
                  <a:lnTo>
                    <a:pt x="9144" y="7620"/>
                  </a:lnTo>
                  <a:lnTo>
                    <a:pt x="9144" y="3810"/>
                  </a:lnTo>
                  <a:lnTo>
                    <a:pt x="5334" y="7620"/>
                  </a:lnTo>
                  <a:lnTo>
                    <a:pt x="5334" y="0"/>
                  </a:lnTo>
                  <a:lnTo>
                    <a:pt x="0" y="0"/>
                  </a:lnTo>
                  <a:lnTo>
                    <a:pt x="0" y="3810"/>
                  </a:lnTo>
                  <a:lnTo>
                    <a:pt x="0" y="123418"/>
                  </a:lnTo>
                  <a:lnTo>
                    <a:pt x="1943" y="123418"/>
                  </a:lnTo>
                  <a:lnTo>
                    <a:pt x="1943" y="124815"/>
                  </a:lnTo>
                  <a:lnTo>
                    <a:pt x="0" y="123418"/>
                  </a:lnTo>
                  <a:lnTo>
                    <a:pt x="0" y="127228"/>
                  </a:lnTo>
                  <a:lnTo>
                    <a:pt x="5334" y="127228"/>
                  </a:lnTo>
                  <a:lnTo>
                    <a:pt x="4622" y="126720"/>
                  </a:lnTo>
                  <a:lnTo>
                    <a:pt x="122656" y="126720"/>
                  </a:lnTo>
                  <a:lnTo>
                    <a:pt x="122656" y="122910"/>
                  </a:lnTo>
                  <a:lnTo>
                    <a:pt x="122656" y="117830"/>
                  </a:lnTo>
                  <a:close/>
                </a:path>
              </a:pathLst>
            </a:custGeom>
            <a:solidFill>
              <a:srgbClr val="000000"/>
            </a:solidFill>
          </p:spPr>
          <p:txBody>
            <a:bodyPr wrap="square" lIns="0" tIns="0" rIns="0" bIns="0" rtlCol="0"/>
            <a:lstStyle/>
            <a:p>
              <a:endParaRPr/>
            </a:p>
          </p:txBody>
        </p:sp>
        <p:sp>
          <p:nvSpPr>
            <p:cNvPr id="38" name="object 33">
              <a:extLst>
                <a:ext uri="{FF2B5EF4-FFF2-40B4-BE49-F238E27FC236}">
                  <a16:creationId xmlns="" xmlns:a16="http://schemas.microsoft.com/office/drawing/2014/main" id="{538B221D-E582-41EC-B7D5-7B8358157694}"/>
                </a:ext>
              </a:extLst>
            </p:cNvPr>
            <p:cNvSpPr/>
            <p:nvPr/>
          </p:nvSpPr>
          <p:spPr>
            <a:xfrm>
              <a:off x="3966616" y="6353832"/>
              <a:ext cx="367030" cy="113664"/>
            </a:xfrm>
            <a:custGeom>
              <a:avLst/>
              <a:gdLst/>
              <a:ahLst/>
              <a:cxnLst/>
              <a:rect l="l" t="t" r="r" b="b"/>
              <a:pathLst>
                <a:path w="367030" h="113665">
                  <a:moveTo>
                    <a:pt x="366458" y="0"/>
                  </a:moveTo>
                  <a:lnTo>
                    <a:pt x="0" y="0"/>
                  </a:lnTo>
                  <a:lnTo>
                    <a:pt x="0" y="3810"/>
                  </a:lnTo>
                  <a:lnTo>
                    <a:pt x="0" y="7620"/>
                  </a:lnTo>
                  <a:lnTo>
                    <a:pt x="288747" y="7620"/>
                  </a:lnTo>
                  <a:lnTo>
                    <a:pt x="288747" y="113106"/>
                  </a:lnTo>
                  <a:lnTo>
                    <a:pt x="296367" y="113106"/>
                  </a:lnTo>
                  <a:lnTo>
                    <a:pt x="296367" y="7620"/>
                  </a:lnTo>
                  <a:lnTo>
                    <a:pt x="366458" y="7620"/>
                  </a:lnTo>
                  <a:lnTo>
                    <a:pt x="366458" y="3810"/>
                  </a:lnTo>
                  <a:lnTo>
                    <a:pt x="366458" y="0"/>
                  </a:lnTo>
                  <a:close/>
                </a:path>
              </a:pathLst>
            </a:custGeom>
            <a:solidFill>
              <a:srgbClr val="000000"/>
            </a:solidFill>
          </p:spPr>
          <p:txBody>
            <a:bodyPr wrap="square" lIns="0" tIns="0" rIns="0" bIns="0" rtlCol="0"/>
            <a:lstStyle/>
            <a:p>
              <a:endParaRPr/>
            </a:p>
          </p:txBody>
        </p:sp>
        <p:sp>
          <p:nvSpPr>
            <p:cNvPr id="39" name="object 34">
              <a:extLst>
                <a:ext uri="{FF2B5EF4-FFF2-40B4-BE49-F238E27FC236}">
                  <a16:creationId xmlns="" xmlns:a16="http://schemas.microsoft.com/office/drawing/2014/main" id="{8ACF9322-BD84-430E-9BC4-65EF7155C33E}"/>
                </a:ext>
              </a:extLst>
            </p:cNvPr>
            <p:cNvSpPr/>
            <p:nvPr/>
          </p:nvSpPr>
          <p:spPr>
            <a:xfrm>
              <a:off x="4040519" y="6969782"/>
              <a:ext cx="109855" cy="7620"/>
            </a:xfrm>
            <a:custGeom>
              <a:avLst/>
              <a:gdLst/>
              <a:ahLst/>
              <a:cxnLst/>
              <a:rect l="l" t="t" r="r" b="b"/>
              <a:pathLst>
                <a:path w="109855" h="7619">
                  <a:moveTo>
                    <a:pt x="109702" y="0"/>
                  </a:moveTo>
                  <a:lnTo>
                    <a:pt x="0" y="0"/>
                  </a:lnTo>
                  <a:lnTo>
                    <a:pt x="0" y="3810"/>
                  </a:lnTo>
                  <a:lnTo>
                    <a:pt x="0" y="7620"/>
                  </a:lnTo>
                  <a:lnTo>
                    <a:pt x="109702" y="7620"/>
                  </a:lnTo>
                  <a:lnTo>
                    <a:pt x="109702" y="3810"/>
                  </a:lnTo>
                  <a:lnTo>
                    <a:pt x="109702" y="0"/>
                  </a:lnTo>
                  <a:close/>
                </a:path>
              </a:pathLst>
            </a:custGeom>
            <a:solidFill>
              <a:srgbClr val="000000"/>
            </a:solidFill>
          </p:spPr>
          <p:txBody>
            <a:bodyPr wrap="square" lIns="0" tIns="0" rIns="0" bIns="0" rtlCol="0"/>
            <a:lstStyle/>
            <a:p>
              <a:endParaRPr/>
            </a:p>
          </p:txBody>
        </p:sp>
        <p:sp>
          <p:nvSpPr>
            <p:cNvPr id="40" name="object 35">
              <a:extLst>
                <a:ext uri="{FF2B5EF4-FFF2-40B4-BE49-F238E27FC236}">
                  <a16:creationId xmlns="" xmlns:a16="http://schemas.microsoft.com/office/drawing/2014/main" id="{C74307DD-282E-4778-BAEE-E33519E04CBC}"/>
                </a:ext>
              </a:extLst>
            </p:cNvPr>
            <p:cNvSpPr/>
            <p:nvPr/>
          </p:nvSpPr>
          <p:spPr>
            <a:xfrm>
              <a:off x="4261460" y="6969782"/>
              <a:ext cx="107950" cy="7620"/>
            </a:xfrm>
            <a:custGeom>
              <a:avLst/>
              <a:gdLst/>
              <a:ahLst/>
              <a:cxnLst/>
              <a:rect l="l" t="t" r="r" b="b"/>
              <a:pathLst>
                <a:path w="107950" h="7619">
                  <a:moveTo>
                    <a:pt x="107416" y="0"/>
                  </a:moveTo>
                  <a:lnTo>
                    <a:pt x="0" y="0"/>
                  </a:lnTo>
                  <a:lnTo>
                    <a:pt x="0" y="3810"/>
                  </a:lnTo>
                  <a:lnTo>
                    <a:pt x="0" y="7620"/>
                  </a:lnTo>
                  <a:lnTo>
                    <a:pt x="107416" y="7620"/>
                  </a:lnTo>
                  <a:lnTo>
                    <a:pt x="107416" y="3810"/>
                  </a:lnTo>
                  <a:lnTo>
                    <a:pt x="107416" y="0"/>
                  </a:lnTo>
                  <a:close/>
                </a:path>
              </a:pathLst>
            </a:custGeom>
            <a:solidFill>
              <a:srgbClr val="000000"/>
            </a:solidFill>
          </p:spPr>
          <p:txBody>
            <a:bodyPr wrap="square" lIns="0" tIns="0" rIns="0" bIns="0" rtlCol="0"/>
            <a:lstStyle/>
            <a:p>
              <a:endParaRPr/>
            </a:p>
          </p:txBody>
        </p:sp>
        <p:sp>
          <p:nvSpPr>
            <p:cNvPr id="41" name="object 36">
              <a:extLst>
                <a:ext uri="{FF2B5EF4-FFF2-40B4-BE49-F238E27FC236}">
                  <a16:creationId xmlns="" xmlns:a16="http://schemas.microsoft.com/office/drawing/2014/main" id="{B6224B71-BB1F-41A2-9E6F-D4B692A318B8}"/>
                </a:ext>
              </a:extLst>
            </p:cNvPr>
            <p:cNvSpPr/>
            <p:nvPr/>
          </p:nvSpPr>
          <p:spPr>
            <a:xfrm>
              <a:off x="4259174" y="6706892"/>
              <a:ext cx="108585" cy="10160"/>
            </a:xfrm>
            <a:custGeom>
              <a:avLst/>
              <a:gdLst/>
              <a:ahLst/>
              <a:cxnLst/>
              <a:rect l="l" t="t" r="r" b="b"/>
              <a:pathLst>
                <a:path w="108585" h="10159">
                  <a:moveTo>
                    <a:pt x="108178" y="0"/>
                  </a:moveTo>
                  <a:lnTo>
                    <a:pt x="0" y="0"/>
                  </a:lnTo>
                  <a:lnTo>
                    <a:pt x="0" y="3810"/>
                  </a:lnTo>
                  <a:lnTo>
                    <a:pt x="0" y="10160"/>
                  </a:lnTo>
                  <a:lnTo>
                    <a:pt x="108178" y="10160"/>
                  </a:lnTo>
                  <a:lnTo>
                    <a:pt x="108178" y="3810"/>
                  </a:lnTo>
                  <a:lnTo>
                    <a:pt x="108178" y="0"/>
                  </a:lnTo>
                  <a:close/>
                </a:path>
              </a:pathLst>
            </a:custGeom>
            <a:solidFill>
              <a:srgbClr val="000000"/>
            </a:solidFill>
          </p:spPr>
          <p:txBody>
            <a:bodyPr wrap="square" lIns="0" tIns="0" rIns="0" bIns="0" rtlCol="0"/>
            <a:lstStyle/>
            <a:p>
              <a:endParaRPr/>
            </a:p>
          </p:txBody>
        </p:sp>
        <p:sp>
          <p:nvSpPr>
            <p:cNvPr id="42" name="object 37">
              <a:extLst>
                <a:ext uri="{FF2B5EF4-FFF2-40B4-BE49-F238E27FC236}">
                  <a16:creationId xmlns="" xmlns:a16="http://schemas.microsoft.com/office/drawing/2014/main" id="{7747F721-5F20-4B8C-A203-A780E42979C3}"/>
                </a:ext>
              </a:extLst>
            </p:cNvPr>
            <p:cNvSpPr/>
            <p:nvPr/>
          </p:nvSpPr>
          <p:spPr>
            <a:xfrm>
              <a:off x="4019945" y="6686356"/>
              <a:ext cx="37465" cy="38100"/>
            </a:xfrm>
            <a:custGeom>
              <a:avLst/>
              <a:gdLst/>
              <a:ahLst/>
              <a:cxnLst/>
              <a:rect l="l" t="t" r="r" b="b"/>
              <a:pathLst>
                <a:path w="37464" h="38100">
                  <a:moveTo>
                    <a:pt x="37338" y="15240"/>
                  </a:moveTo>
                  <a:lnTo>
                    <a:pt x="35814" y="12941"/>
                  </a:lnTo>
                  <a:lnTo>
                    <a:pt x="35814" y="11417"/>
                  </a:lnTo>
                  <a:lnTo>
                    <a:pt x="33528" y="9144"/>
                  </a:lnTo>
                  <a:lnTo>
                    <a:pt x="33528" y="7620"/>
                  </a:lnTo>
                  <a:lnTo>
                    <a:pt x="32004" y="7620"/>
                  </a:lnTo>
                  <a:lnTo>
                    <a:pt x="32004" y="6096"/>
                  </a:lnTo>
                  <a:lnTo>
                    <a:pt x="29718" y="6096"/>
                  </a:lnTo>
                  <a:lnTo>
                    <a:pt x="29718" y="3810"/>
                  </a:lnTo>
                  <a:lnTo>
                    <a:pt x="28194" y="3810"/>
                  </a:lnTo>
                  <a:lnTo>
                    <a:pt x="25908" y="2286"/>
                  </a:lnTo>
                  <a:lnTo>
                    <a:pt x="22098" y="2286"/>
                  </a:lnTo>
                  <a:lnTo>
                    <a:pt x="20574" y="0"/>
                  </a:lnTo>
                  <a:lnTo>
                    <a:pt x="18288" y="0"/>
                  </a:lnTo>
                  <a:lnTo>
                    <a:pt x="14478" y="0"/>
                  </a:lnTo>
                  <a:lnTo>
                    <a:pt x="14478" y="2286"/>
                  </a:lnTo>
                  <a:lnTo>
                    <a:pt x="9144" y="2286"/>
                  </a:lnTo>
                  <a:lnTo>
                    <a:pt x="9144" y="3810"/>
                  </a:lnTo>
                  <a:lnTo>
                    <a:pt x="7620" y="3810"/>
                  </a:lnTo>
                  <a:lnTo>
                    <a:pt x="3810" y="7620"/>
                  </a:lnTo>
                  <a:lnTo>
                    <a:pt x="1524" y="9144"/>
                  </a:lnTo>
                  <a:lnTo>
                    <a:pt x="1524" y="11417"/>
                  </a:lnTo>
                  <a:lnTo>
                    <a:pt x="0" y="12941"/>
                  </a:lnTo>
                  <a:lnTo>
                    <a:pt x="0" y="19037"/>
                  </a:lnTo>
                  <a:lnTo>
                    <a:pt x="0" y="26657"/>
                  </a:lnTo>
                  <a:lnTo>
                    <a:pt x="1524" y="26657"/>
                  </a:lnTo>
                  <a:lnTo>
                    <a:pt x="1524" y="30467"/>
                  </a:lnTo>
                  <a:lnTo>
                    <a:pt x="3810" y="30467"/>
                  </a:lnTo>
                  <a:lnTo>
                    <a:pt x="3810" y="31991"/>
                  </a:lnTo>
                  <a:lnTo>
                    <a:pt x="5334" y="34277"/>
                  </a:lnTo>
                  <a:lnTo>
                    <a:pt x="7620" y="34277"/>
                  </a:lnTo>
                  <a:lnTo>
                    <a:pt x="7620" y="35801"/>
                  </a:lnTo>
                  <a:lnTo>
                    <a:pt x="9144" y="35801"/>
                  </a:lnTo>
                  <a:lnTo>
                    <a:pt x="10668" y="38087"/>
                  </a:lnTo>
                  <a:lnTo>
                    <a:pt x="18288" y="38087"/>
                  </a:lnTo>
                  <a:lnTo>
                    <a:pt x="25908" y="38087"/>
                  </a:lnTo>
                  <a:lnTo>
                    <a:pt x="25908" y="35801"/>
                  </a:lnTo>
                  <a:lnTo>
                    <a:pt x="28194" y="35801"/>
                  </a:lnTo>
                  <a:lnTo>
                    <a:pt x="29718" y="34277"/>
                  </a:lnTo>
                  <a:lnTo>
                    <a:pt x="32004" y="34277"/>
                  </a:lnTo>
                  <a:lnTo>
                    <a:pt x="32004" y="31991"/>
                  </a:lnTo>
                  <a:lnTo>
                    <a:pt x="33528" y="31991"/>
                  </a:lnTo>
                  <a:lnTo>
                    <a:pt x="33528" y="30467"/>
                  </a:lnTo>
                  <a:lnTo>
                    <a:pt x="35814" y="28181"/>
                  </a:lnTo>
                  <a:lnTo>
                    <a:pt x="35814" y="24371"/>
                  </a:lnTo>
                  <a:lnTo>
                    <a:pt x="37338" y="24371"/>
                  </a:lnTo>
                  <a:lnTo>
                    <a:pt x="37338" y="19037"/>
                  </a:lnTo>
                  <a:lnTo>
                    <a:pt x="37338" y="15240"/>
                  </a:lnTo>
                  <a:close/>
                </a:path>
              </a:pathLst>
            </a:custGeom>
            <a:solidFill>
              <a:srgbClr val="000000"/>
            </a:solidFill>
          </p:spPr>
          <p:txBody>
            <a:bodyPr wrap="square" lIns="0" tIns="0" rIns="0" bIns="0" rtlCol="0"/>
            <a:lstStyle/>
            <a:p>
              <a:endParaRPr/>
            </a:p>
          </p:txBody>
        </p:sp>
        <p:sp>
          <p:nvSpPr>
            <p:cNvPr id="43" name="object 38">
              <a:extLst>
                <a:ext uri="{FF2B5EF4-FFF2-40B4-BE49-F238E27FC236}">
                  <a16:creationId xmlns="" xmlns:a16="http://schemas.microsoft.com/office/drawing/2014/main" id="{89F377AE-79A2-4D0A-A16F-CC6FD57E07B1}"/>
                </a:ext>
              </a:extLst>
            </p:cNvPr>
            <p:cNvSpPr/>
            <p:nvPr/>
          </p:nvSpPr>
          <p:spPr>
            <a:xfrm>
              <a:off x="4016135" y="6336649"/>
              <a:ext cx="37465" cy="38100"/>
            </a:xfrm>
            <a:custGeom>
              <a:avLst/>
              <a:gdLst/>
              <a:ahLst/>
              <a:cxnLst/>
              <a:rect l="l" t="t" r="r" b="b"/>
              <a:pathLst>
                <a:path w="37464" h="38100">
                  <a:moveTo>
                    <a:pt x="37338" y="11430"/>
                  </a:moveTo>
                  <a:lnTo>
                    <a:pt x="35814" y="11430"/>
                  </a:lnTo>
                  <a:lnTo>
                    <a:pt x="35814" y="9144"/>
                  </a:lnTo>
                  <a:lnTo>
                    <a:pt x="33528" y="7620"/>
                  </a:lnTo>
                  <a:lnTo>
                    <a:pt x="33528" y="5334"/>
                  </a:lnTo>
                  <a:lnTo>
                    <a:pt x="32004" y="5334"/>
                  </a:lnTo>
                  <a:lnTo>
                    <a:pt x="32004" y="3810"/>
                  </a:lnTo>
                  <a:lnTo>
                    <a:pt x="29718" y="3810"/>
                  </a:lnTo>
                  <a:lnTo>
                    <a:pt x="28194" y="1524"/>
                  </a:lnTo>
                  <a:lnTo>
                    <a:pt x="25908" y="1524"/>
                  </a:lnTo>
                  <a:lnTo>
                    <a:pt x="25908" y="0"/>
                  </a:lnTo>
                  <a:lnTo>
                    <a:pt x="18288" y="0"/>
                  </a:lnTo>
                  <a:lnTo>
                    <a:pt x="12954" y="0"/>
                  </a:lnTo>
                  <a:lnTo>
                    <a:pt x="11430" y="1524"/>
                  </a:lnTo>
                  <a:lnTo>
                    <a:pt x="9144" y="1524"/>
                  </a:lnTo>
                  <a:lnTo>
                    <a:pt x="7620" y="3810"/>
                  </a:lnTo>
                  <a:lnTo>
                    <a:pt x="5334" y="3810"/>
                  </a:lnTo>
                  <a:lnTo>
                    <a:pt x="5334" y="5334"/>
                  </a:lnTo>
                  <a:lnTo>
                    <a:pt x="3810" y="5334"/>
                  </a:lnTo>
                  <a:lnTo>
                    <a:pt x="3810" y="7620"/>
                  </a:lnTo>
                  <a:lnTo>
                    <a:pt x="1524" y="9144"/>
                  </a:lnTo>
                  <a:lnTo>
                    <a:pt x="1524" y="11430"/>
                  </a:lnTo>
                  <a:lnTo>
                    <a:pt x="0" y="12954"/>
                  </a:lnTo>
                  <a:lnTo>
                    <a:pt x="0" y="19050"/>
                  </a:lnTo>
                  <a:lnTo>
                    <a:pt x="0" y="24384"/>
                  </a:lnTo>
                  <a:lnTo>
                    <a:pt x="1524" y="24384"/>
                  </a:lnTo>
                  <a:lnTo>
                    <a:pt x="1524" y="28194"/>
                  </a:lnTo>
                  <a:lnTo>
                    <a:pt x="9144" y="35814"/>
                  </a:lnTo>
                  <a:lnTo>
                    <a:pt x="12954" y="35814"/>
                  </a:lnTo>
                  <a:lnTo>
                    <a:pt x="12954" y="38100"/>
                  </a:lnTo>
                  <a:lnTo>
                    <a:pt x="18288" y="38100"/>
                  </a:lnTo>
                  <a:lnTo>
                    <a:pt x="24384" y="38100"/>
                  </a:lnTo>
                  <a:lnTo>
                    <a:pt x="25908" y="35814"/>
                  </a:lnTo>
                  <a:lnTo>
                    <a:pt x="28194" y="35814"/>
                  </a:lnTo>
                  <a:lnTo>
                    <a:pt x="29718" y="34290"/>
                  </a:lnTo>
                  <a:lnTo>
                    <a:pt x="32004" y="34290"/>
                  </a:lnTo>
                  <a:lnTo>
                    <a:pt x="32004" y="32004"/>
                  </a:lnTo>
                  <a:lnTo>
                    <a:pt x="33528" y="32004"/>
                  </a:lnTo>
                  <a:lnTo>
                    <a:pt x="33528" y="30480"/>
                  </a:lnTo>
                  <a:lnTo>
                    <a:pt x="35814" y="28194"/>
                  </a:lnTo>
                  <a:lnTo>
                    <a:pt x="35814" y="26670"/>
                  </a:lnTo>
                  <a:lnTo>
                    <a:pt x="37338" y="24384"/>
                  </a:lnTo>
                  <a:lnTo>
                    <a:pt x="37338" y="19050"/>
                  </a:lnTo>
                  <a:lnTo>
                    <a:pt x="37338" y="11430"/>
                  </a:lnTo>
                  <a:close/>
                </a:path>
              </a:pathLst>
            </a:custGeom>
            <a:solidFill>
              <a:srgbClr val="000000"/>
            </a:solidFill>
          </p:spPr>
          <p:txBody>
            <a:bodyPr wrap="square" lIns="0" tIns="0" rIns="0" bIns="0" rtlCol="0"/>
            <a:lstStyle/>
            <a:p>
              <a:endParaRPr/>
            </a:p>
          </p:txBody>
        </p:sp>
        <p:sp>
          <p:nvSpPr>
            <p:cNvPr id="44" name="object 39">
              <a:extLst>
                <a:ext uri="{FF2B5EF4-FFF2-40B4-BE49-F238E27FC236}">
                  <a16:creationId xmlns="" xmlns:a16="http://schemas.microsoft.com/office/drawing/2014/main" id="{84569FFC-2AA1-4E89-ADEB-34AC743F9F8F}"/>
                </a:ext>
              </a:extLst>
            </p:cNvPr>
            <p:cNvSpPr/>
            <p:nvPr/>
          </p:nvSpPr>
          <p:spPr>
            <a:xfrm>
              <a:off x="4238600" y="6336649"/>
              <a:ext cx="38100" cy="38100"/>
            </a:xfrm>
            <a:custGeom>
              <a:avLst/>
              <a:gdLst/>
              <a:ahLst/>
              <a:cxnLst/>
              <a:rect l="l" t="t" r="r" b="b"/>
              <a:pathLst>
                <a:path w="38100" h="38100">
                  <a:moveTo>
                    <a:pt x="38100" y="15240"/>
                  </a:moveTo>
                  <a:lnTo>
                    <a:pt x="35814" y="12954"/>
                  </a:lnTo>
                  <a:lnTo>
                    <a:pt x="35814" y="9144"/>
                  </a:lnTo>
                  <a:lnTo>
                    <a:pt x="34290" y="9144"/>
                  </a:lnTo>
                  <a:lnTo>
                    <a:pt x="34290" y="7620"/>
                  </a:lnTo>
                  <a:lnTo>
                    <a:pt x="30480" y="3810"/>
                  </a:lnTo>
                  <a:lnTo>
                    <a:pt x="28194" y="3810"/>
                  </a:lnTo>
                  <a:lnTo>
                    <a:pt x="28194" y="1524"/>
                  </a:lnTo>
                  <a:lnTo>
                    <a:pt x="26670" y="1524"/>
                  </a:lnTo>
                  <a:lnTo>
                    <a:pt x="24384" y="0"/>
                  </a:lnTo>
                  <a:lnTo>
                    <a:pt x="19050" y="0"/>
                  </a:lnTo>
                  <a:lnTo>
                    <a:pt x="11430" y="0"/>
                  </a:lnTo>
                  <a:lnTo>
                    <a:pt x="11430" y="1524"/>
                  </a:lnTo>
                  <a:lnTo>
                    <a:pt x="7620" y="1524"/>
                  </a:lnTo>
                  <a:lnTo>
                    <a:pt x="7620" y="3810"/>
                  </a:lnTo>
                  <a:lnTo>
                    <a:pt x="6096" y="3810"/>
                  </a:lnTo>
                  <a:lnTo>
                    <a:pt x="6096" y="5334"/>
                  </a:lnTo>
                  <a:lnTo>
                    <a:pt x="3810" y="5334"/>
                  </a:lnTo>
                  <a:lnTo>
                    <a:pt x="3810" y="7620"/>
                  </a:lnTo>
                  <a:lnTo>
                    <a:pt x="2286" y="7620"/>
                  </a:lnTo>
                  <a:lnTo>
                    <a:pt x="2286" y="11430"/>
                  </a:lnTo>
                  <a:lnTo>
                    <a:pt x="0" y="11430"/>
                  </a:lnTo>
                  <a:lnTo>
                    <a:pt x="0" y="19050"/>
                  </a:lnTo>
                  <a:lnTo>
                    <a:pt x="0" y="26670"/>
                  </a:lnTo>
                  <a:lnTo>
                    <a:pt x="2286" y="26670"/>
                  </a:lnTo>
                  <a:lnTo>
                    <a:pt x="2286" y="30480"/>
                  </a:lnTo>
                  <a:lnTo>
                    <a:pt x="3810" y="30480"/>
                  </a:lnTo>
                  <a:lnTo>
                    <a:pt x="3810" y="32004"/>
                  </a:lnTo>
                  <a:lnTo>
                    <a:pt x="6096" y="32004"/>
                  </a:lnTo>
                  <a:lnTo>
                    <a:pt x="6096" y="34290"/>
                  </a:lnTo>
                  <a:lnTo>
                    <a:pt x="7620" y="34290"/>
                  </a:lnTo>
                  <a:lnTo>
                    <a:pt x="7620" y="35814"/>
                  </a:lnTo>
                  <a:lnTo>
                    <a:pt x="11430" y="35814"/>
                  </a:lnTo>
                  <a:lnTo>
                    <a:pt x="12954" y="38100"/>
                  </a:lnTo>
                  <a:lnTo>
                    <a:pt x="19050" y="38100"/>
                  </a:lnTo>
                  <a:lnTo>
                    <a:pt x="24384" y="38100"/>
                  </a:lnTo>
                  <a:lnTo>
                    <a:pt x="24384" y="35814"/>
                  </a:lnTo>
                  <a:lnTo>
                    <a:pt x="28194" y="35814"/>
                  </a:lnTo>
                  <a:lnTo>
                    <a:pt x="28194" y="34290"/>
                  </a:lnTo>
                  <a:lnTo>
                    <a:pt x="30480" y="34290"/>
                  </a:lnTo>
                  <a:lnTo>
                    <a:pt x="30480" y="32004"/>
                  </a:lnTo>
                  <a:lnTo>
                    <a:pt x="32004" y="32004"/>
                  </a:lnTo>
                  <a:lnTo>
                    <a:pt x="32004" y="30480"/>
                  </a:lnTo>
                  <a:lnTo>
                    <a:pt x="34290" y="30480"/>
                  </a:lnTo>
                  <a:lnTo>
                    <a:pt x="34290" y="28194"/>
                  </a:lnTo>
                  <a:lnTo>
                    <a:pt x="35814" y="28194"/>
                  </a:lnTo>
                  <a:lnTo>
                    <a:pt x="35814" y="22860"/>
                  </a:lnTo>
                  <a:lnTo>
                    <a:pt x="38100" y="22860"/>
                  </a:lnTo>
                  <a:lnTo>
                    <a:pt x="38100" y="19050"/>
                  </a:lnTo>
                  <a:lnTo>
                    <a:pt x="38100" y="15240"/>
                  </a:lnTo>
                  <a:close/>
                </a:path>
              </a:pathLst>
            </a:custGeom>
            <a:solidFill>
              <a:srgbClr val="000000"/>
            </a:solidFill>
          </p:spPr>
          <p:txBody>
            <a:bodyPr wrap="square" lIns="0" tIns="0" rIns="0" bIns="0" rtlCol="0"/>
            <a:lstStyle/>
            <a:p>
              <a:endParaRPr/>
            </a:p>
          </p:txBody>
        </p:sp>
        <p:sp>
          <p:nvSpPr>
            <p:cNvPr id="45" name="object 40">
              <a:extLst>
                <a:ext uri="{FF2B5EF4-FFF2-40B4-BE49-F238E27FC236}">
                  <a16:creationId xmlns="" xmlns:a16="http://schemas.microsoft.com/office/drawing/2014/main" id="{124448CB-A2A4-4CD5-B771-0F235B1EA523}"/>
                </a:ext>
              </a:extLst>
            </p:cNvPr>
            <p:cNvSpPr/>
            <p:nvPr/>
          </p:nvSpPr>
          <p:spPr>
            <a:xfrm>
              <a:off x="4733823" y="6598942"/>
              <a:ext cx="181610" cy="7620"/>
            </a:xfrm>
            <a:custGeom>
              <a:avLst/>
              <a:gdLst/>
              <a:ahLst/>
              <a:cxnLst/>
              <a:rect l="l" t="t" r="r" b="b"/>
              <a:pathLst>
                <a:path w="181610" h="7619">
                  <a:moveTo>
                    <a:pt x="181317" y="0"/>
                  </a:moveTo>
                  <a:lnTo>
                    <a:pt x="0" y="0"/>
                  </a:lnTo>
                  <a:lnTo>
                    <a:pt x="0" y="3810"/>
                  </a:lnTo>
                  <a:lnTo>
                    <a:pt x="0" y="7620"/>
                  </a:lnTo>
                  <a:lnTo>
                    <a:pt x="181317" y="7620"/>
                  </a:lnTo>
                  <a:lnTo>
                    <a:pt x="181317" y="3810"/>
                  </a:lnTo>
                  <a:lnTo>
                    <a:pt x="181317" y="0"/>
                  </a:lnTo>
                  <a:close/>
                </a:path>
              </a:pathLst>
            </a:custGeom>
            <a:solidFill>
              <a:srgbClr val="000000"/>
            </a:solidFill>
          </p:spPr>
          <p:txBody>
            <a:bodyPr wrap="square" lIns="0" tIns="0" rIns="0" bIns="0" rtlCol="0"/>
            <a:lstStyle/>
            <a:p>
              <a:endParaRPr/>
            </a:p>
          </p:txBody>
        </p:sp>
        <p:sp>
          <p:nvSpPr>
            <p:cNvPr id="46" name="object 41">
              <a:extLst>
                <a:ext uri="{FF2B5EF4-FFF2-40B4-BE49-F238E27FC236}">
                  <a16:creationId xmlns="" xmlns:a16="http://schemas.microsoft.com/office/drawing/2014/main" id="{AE77CFB7-7CCC-4864-BB77-B210FF304121}"/>
                </a:ext>
              </a:extLst>
            </p:cNvPr>
            <p:cNvSpPr/>
            <p:nvPr/>
          </p:nvSpPr>
          <p:spPr>
            <a:xfrm>
              <a:off x="4608869" y="6536712"/>
              <a:ext cx="128905" cy="127000"/>
            </a:xfrm>
            <a:custGeom>
              <a:avLst/>
              <a:gdLst/>
              <a:ahLst/>
              <a:cxnLst/>
              <a:rect l="l" t="t" r="r" b="b"/>
              <a:pathLst>
                <a:path w="128905" h="127000">
                  <a:moveTo>
                    <a:pt x="128765" y="317"/>
                  </a:moveTo>
                  <a:lnTo>
                    <a:pt x="128244" y="317"/>
                  </a:lnTo>
                  <a:lnTo>
                    <a:pt x="128244" y="3810"/>
                  </a:lnTo>
                  <a:lnTo>
                    <a:pt x="125196" y="3810"/>
                  </a:lnTo>
                  <a:lnTo>
                    <a:pt x="125196" y="1905"/>
                  </a:lnTo>
                  <a:lnTo>
                    <a:pt x="128244" y="3810"/>
                  </a:lnTo>
                  <a:lnTo>
                    <a:pt x="128244" y="317"/>
                  </a:lnTo>
                  <a:lnTo>
                    <a:pt x="125196" y="317"/>
                  </a:lnTo>
                  <a:lnTo>
                    <a:pt x="125196" y="0"/>
                  </a:lnTo>
                  <a:lnTo>
                    <a:pt x="118859" y="0"/>
                  </a:lnTo>
                  <a:lnTo>
                    <a:pt x="118859" y="7620"/>
                  </a:lnTo>
                  <a:lnTo>
                    <a:pt x="118859" y="118110"/>
                  </a:lnTo>
                  <a:lnTo>
                    <a:pt x="9144" y="118110"/>
                  </a:lnTo>
                  <a:lnTo>
                    <a:pt x="9144" y="7937"/>
                  </a:lnTo>
                  <a:lnTo>
                    <a:pt x="9144" y="7620"/>
                  </a:lnTo>
                  <a:lnTo>
                    <a:pt x="118859" y="7620"/>
                  </a:lnTo>
                  <a:lnTo>
                    <a:pt x="118859" y="0"/>
                  </a:lnTo>
                  <a:lnTo>
                    <a:pt x="5651" y="0"/>
                  </a:lnTo>
                  <a:lnTo>
                    <a:pt x="5651" y="7620"/>
                  </a:lnTo>
                  <a:lnTo>
                    <a:pt x="5334" y="7937"/>
                  </a:lnTo>
                  <a:lnTo>
                    <a:pt x="5334" y="7620"/>
                  </a:lnTo>
                  <a:lnTo>
                    <a:pt x="5651" y="7620"/>
                  </a:lnTo>
                  <a:lnTo>
                    <a:pt x="5651" y="0"/>
                  </a:lnTo>
                  <a:lnTo>
                    <a:pt x="5334" y="0"/>
                  </a:lnTo>
                  <a:lnTo>
                    <a:pt x="5334" y="317"/>
                  </a:lnTo>
                  <a:lnTo>
                    <a:pt x="0" y="317"/>
                  </a:lnTo>
                  <a:lnTo>
                    <a:pt x="0" y="4127"/>
                  </a:lnTo>
                  <a:lnTo>
                    <a:pt x="0" y="122974"/>
                  </a:lnTo>
                  <a:lnTo>
                    <a:pt x="7480" y="122974"/>
                  </a:lnTo>
                  <a:lnTo>
                    <a:pt x="7480" y="123190"/>
                  </a:lnTo>
                  <a:lnTo>
                    <a:pt x="2959" y="123190"/>
                  </a:lnTo>
                  <a:lnTo>
                    <a:pt x="2959" y="125095"/>
                  </a:lnTo>
                  <a:lnTo>
                    <a:pt x="0" y="122974"/>
                  </a:lnTo>
                  <a:lnTo>
                    <a:pt x="0" y="126784"/>
                  </a:lnTo>
                  <a:lnTo>
                    <a:pt x="2959" y="126784"/>
                  </a:lnTo>
                  <a:lnTo>
                    <a:pt x="2959" y="127000"/>
                  </a:lnTo>
                  <a:lnTo>
                    <a:pt x="122669" y="127000"/>
                  </a:lnTo>
                  <a:lnTo>
                    <a:pt x="122669" y="126784"/>
                  </a:lnTo>
                  <a:lnTo>
                    <a:pt x="128765" y="126784"/>
                  </a:lnTo>
                  <a:lnTo>
                    <a:pt x="128765" y="3810"/>
                  </a:lnTo>
                  <a:lnTo>
                    <a:pt x="128765" y="317"/>
                  </a:lnTo>
                  <a:close/>
                </a:path>
              </a:pathLst>
            </a:custGeom>
            <a:solidFill>
              <a:srgbClr val="000000"/>
            </a:solidFill>
          </p:spPr>
          <p:txBody>
            <a:bodyPr wrap="square" lIns="0" tIns="0" rIns="0" bIns="0" rtlCol="0"/>
            <a:lstStyle/>
            <a:p>
              <a:endParaRPr/>
            </a:p>
          </p:txBody>
        </p:sp>
        <p:sp>
          <p:nvSpPr>
            <p:cNvPr id="47" name="object 42">
              <a:extLst>
                <a:ext uri="{FF2B5EF4-FFF2-40B4-BE49-F238E27FC236}">
                  <a16:creationId xmlns="" xmlns:a16="http://schemas.microsoft.com/office/drawing/2014/main" id="{EB304540-B7E8-4372-9077-572524F53201}"/>
                </a:ext>
              </a:extLst>
            </p:cNvPr>
            <p:cNvSpPr/>
            <p:nvPr/>
          </p:nvSpPr>
          <p:spPr>
            <a:xfrm>
              <a:off x="4911331" y="6536712"/>
              <a:ext cx="127000" cy="127000"/>
            </a:xfrm>
            <a:custGeom>
              <a:avLst/>
              <a:gdLst/>
              <a:ahLst/>
              <a:cxnLst/>
              <a:rect l="l" t="t" r="r" b="b"/>
              <a:pathLst>
                <a:path w="127000" h="127000">
                  <a:moveTo>
                    <a:pt x="126479" y="317"/>
                  </a:moveTo>
                  <a:lnTo>
                    <a:pt x="126161" y="317"/>
                  </a:lnTo>
                  <a:lnTo>
                    <a:pt x="126161" y="3810"/>
                  </a:lnTo>
                  <a:lnTo>
                    <a:pt x="124244" y="3810"/>
                  </a:lnTo>
                  <a:lnTo>
                    <a:pt x="124244" y="1892"/>
                  </a:lnTo>
                  <a:lnTo>
                    <a:pt x="126161" y="3810"/>
                  </a:lnTo>
                  <a:lnTo>
                    <a:pt x="126161" y="317"/>
                  </a:lnTo>
                  <a:lnTo>
                    <a:pt x="124244" y="317"/>
                  </a:lnTo>
                  <a:lnTo>
                    <a:pt x="124244" y="0"/>
                  </a:lnTo>
                  <a:lnTo>
                    <a:pt x="118859" y="0"/>
                  </a:lnTo>
                  <a:lnTo>
                    <a:pt x="118859" y="7620"/>
                  </a:lnTo>
                  <a:lnTo>
                    <a:pt x="118859" y="118110"/>
                  </a:lnTo>
                  <a:lnTo>
                    <a:pt x="9144" y="118110"/>
                  </a:lnTo>
                  <a:lnTo>
                    <a:pt x="9144" y="7937"/>
                  </a:lnTo>
                  <a:lnTo>
                    <a:pt x="9144" y="7620"/>
                  </a:lnTo>
                  <a:lnTo>
                    <a:pt x="118859" y="7620"/>
                  </a:lnTo>
                  <a:lnTo>
                    <a:pt x="118859" y="0"/>
                  </a:lnTo>
                  <a:lnTo>
                    <a:pt x="5651" y="0"/>
                  </a:lnTo>
                  <a:lnTo>
                    <a:pt x="5651" y="7620"/>
                  </a:lnTo>
                  <a:lnTo>
                    <a:pt x="5334" y="7937"/>
                  </a:lnTo>
                  <a:lnTo>
                    <a:pt x="5334" y="7620"/>
                  </a:lnTo>
                  <a:lnTo>
                    <a:pt x="5651" y="7620"/>
                  </a:lnTo>
                  <a:lnTo>
                    <a:pt x="5651" y="0"/>
                  </a:lnTo>
                  <a:lnTo>
                    <a:pt x="5334" y="0"/>
                  </a:lnTo>
                  <a:lnTo>
                    <a:pt x="5334" y="317"/>
                  </a:lnTo>
                  <a:lnTo>
                    <a:pt x="0" y="317"/>
                  </a:lnTo>
                  <a:lnTo>
                    <a:pt x="0" y="4127"/>
                  </a:lnTo>
                  <a:lnTo>
                    <a:pt x="0" y="122974"/>
                  </a:lnTo>
                  <a:lnTo>
                    <a:pt x="7480" y="122974"/>
                  </a:lnTo>
                  <a:lnTo>
                    <a:pt x="7480" y="123190"/>
                  </a:lnTo>
                  <a:lnTo>
                    <a:pt x="2959" y="123190"/>
                  </a:lnTo>
                  <a:lnTo>
                    <a:pt x="2959" y="125095"/>
                  </a:lnTo>
                  <a:lnTo>
                    <a:pt x="0" y="122974"/>
                  </a:lnTo>
                  <a:lnTo>
                    <a:pt x="0" y="126784"/>
                  </a:lnTo>
                  <a:lnTo>
                    <a:pt x="2959" y="126784"/>
                  </a:lnTo>
                  <a:lnTo>
                    <a:pt x="2959" y="127000"/>
                  </a:lnTo>
                  <a:lnTo>
                    <a:pt x="122669" y="127000"/>
                  </a:lnTo>
                  <a:lnTo>
                    <a:pt x="122669" y="126784"/>
                  </a:lnTo>
                  <a:lnTo>
                    <a:pt x="126479" y="126784"/>
                  </a:lnTo>
                  <a:lnTo>
                    <a:pt x="126479" y="3810"/>
                  </a:lnTo>
                  <a:lnTo>
                    <a:pt x="126479" y="317"/>
                  </a:lnTo>
                  <a:close/>
                </a:path>
              </a:pathLst>
            </a:custGeom>
            <a:solidFill>
              <a:srgbClr val="000000"/>
            </a:solidFill>
          </p:spPr>
          <p:txBody>
            <a:bodyPr wrap="square" lIns="0" tIns="0" rIns="0" bIns="0" rtlCol="0"/>
            <a:lstStyle/>
            <a:p>
              <a:endParaRPr/>
            </a:p>
          </p:txBody>
        </p:sp>
        <p:sp>
          <p:nvSpPr>
            <p:cNvPr id="48" name="object 43">
              <a:extLst>
                <a:ext uri="{FF2B5EF4-FFF2-40B4-BE49-F238E27FC236}">
                  <a16:creationId xmlns="" xmlns:a16="http://schemas.microsoft.com/office/drawing/2014/main" id="{A5581EA0-8EB4-4993-8732-A4085580C33E}"/>
                </a:ext>
              </a:extLst>
            </p:cNvPr>
            <p:cNvSpPr/>
            <p:nvPr/>
          </p:nvSpPr>
          <p:spPr>
            <a:xfrm>
              <a:off x="4501451" y="6601482"/>
              <a:ext cx="111760" cy="7620"/>
            </a:xfrm>
            <a:custGeom>
              <a:avLst/>
              <a:gdLst/>
              <a:ahLst/>
              <a:cxnLst/>
              <a:rect l="l" t="t" r="r" b="b"/>
              <a:pathLst>
                <a:path w="111760" h="7619">
                  <a:moveTo>
                    <a:pt x="111226" y="0"/>
                  </a:moveTo>
                  <a:lnTo>
                    <a:pt x="0" y="0"/>
                  </a:lnTo>
                  <a:lnTo>
                    <a:pt x="0" y="3810"/>
                  </a:lnTo>
                  <a:lnTo>
                    <a:pt x="0" y="7620"/>
                  </a:lnTo>
                  <a:lnTo>
                    <a:pt x="111226" y="7620"/>
                  </a:lnTo>
                  <a:lnTo>
                    <a:pt x="111226" y="3810"/>
                  </a:lnTo>
                  <a:lnTo>
                    <a:pt x="111226" y="0"/>
                  </a:lnTo>
                  <a:close/>
                </a:path>
              </a:pathLst>
            </a:custGeom>
            <a:solidFill>
              <a:srgbClr val="000000"/>
            </a:solidFill>
          </p:spPr>
          <p:txBody>
            <a:bodyPr wrap="square" lIns="0" tIns="0" rIns="0" bIns="0" rtlCol="0"/>
            <a:lstStyle/>
            <a:p>
              <a:endParaRPr/>
            </a:p>
          </p:txBody>
        </p:sp>
        <p:sp>
          <p:nvSpPr>
            <p:cNvPr id="49" name="object 44">
              <a:extLst>
                <a:ext uri="{FF2B5EF4-FFF2-40B4-BE49-F238E27FC236}">
                  <a16:creationId xmlns="" xmlns:a16="http://schemas.microsoft.com/office/drawing/2014/main" id="{638C13C8-F603-4A0D-A26C-A4654C631ABA}"/>
                </a:ext>
              </a:extLst>
            </p:cNvPr>
            <p:cNvSpPr/>
            <p:nvPr/>
          </p:nvSpPr>
          <p:spPr>
            <a:xfrm>
              <a:off x="4733823" y="6374152"/>
              <a:ext cx="181610" cy="10160"/>
            </a:xfrm>
            <a:custGeom>
              <a:avLst/>
              <a:gdLst/>
              <a:ahLst/>
              <a:cxnLst/>
              <a:rect l="l" t="t" r="r" b="b"/>
              <a:pathLst>
                <a:path w="181610" h="10159">
                  <a:moveTo>
                    <a:pt x="181317" y="0"/>
                  </a:moveTo>
                  <a:lnTo>
                    <a:pt x="0" y="0"/>
                  </a:lnTo>
                  <a:lnTo>
                    <a:pt x="0" y="3810"/>
                  </a:lnTo>
                  <a:lnTo>
                    <a:pt x="0" y="10160"/>
                  </a:lnTo>
                  <a:lnTo>
                    <a:pt x="181317" y="10160"/>
                  </a:lnTo>
                  <a:lnTo>
                    <a:pt x="181317" y="3810"/>
                  </a:lnTo>
                  <a:lnTo>
                    <a:pt x="181317" y="0"/>
                  </a:lnTo>
                  <a:close/>
                </a:path>
              </a:pathLst>
            </a:custGeom>
            <a:solidFill>
              <a:srgbClr val="000000"/>
            </a:solidFill>
          </p:spPr>
          <p:txBody>
            <a:bodyPr wrap="square" lIns="0" tIns="0" rIns="0" bIns="0" rtlCol="0"/>
            <a:lstStyle/>
            <a:p>
              <a:endParaRPr/>
            </a:p>
          </p:txBody>
        </p:sp>
        <p:sp>
          <p:nvSpPr>
            <p:cNvPr id="50" name="object 45">
              <a:extLst>
                <a:ext uri="{FF2B5EF4-FFF2-40B4-BE49-F238E27FC236}">
                  <a16:creationId xmlns="" xmlns:a16="http://schemas.microsoft.com/office/drawing/2014/main" id="{4A2EE330-211D-496D-BF7C-30AC0A22FA96}"/>
                </a:ext>
              </a:extLst>
            </p:cNvPr>
            <p:cNvSpPr/>
            <p:nvPr/>
          </p:nvSpPr>
          <p:spPr>
            <a:xfrm>
              <a:off x="4608869" y="6311922"/>
              <a:ext cx="128905" cy="127000"/>
            </a:xfrm>
            <a:custGeom>
              <a:avLst/>
              <a:gdLst/>
              <a:ahLst/>
              <a:cxnLst/>
              <a:rect l="l" t="t" r="r" b="b"/>
              <a:pathLst>
                <a:path w="128905" h="127000">
                  <a:moveTo>
                    <a:pt x="128765" y="355"/>
                  </a:moveTo>
                  <a:lnTo>
                    <a:pt x="128066" y="355"/>
                  </a:lnTo>
                  <a:lnTo>
                    <a:pt x="128066" y="5080"/>
                  </a:lnTo>
                  <a:lnTo>
                    <a:pt x="125158" y="5080"/>
                  </a:lnTo>
                  <a:lnTo>
                    <a:pt x="125158" y="2540"/>
                  </a:lnTo>
                  <a:lnTo>
                    <a:pt x="128066" y="5080"/>
                  </a:lnTo>
                  <a:lnTo>
                    <a:pt x="128066" y="355"/>
                  </a:lnTo>
                  <a:lnTo>
                    <a:pt x="125158" y="355"/>
                  </a:lnTo>
                  <a:lnTo>
                    <a:pt x="125158" y="0"/>
                  </a:lnTo>
                  <a:lnTo>
                    <a:pt x="118859" y="0"/>
                  </a:lnTo>
                  <a:lnTo>
                    <a:pt x="118859" y="8890"/>
                  </a:lnTo>
                  <a:lnTo>
                    <a:pt x="118859" y="119380"/>
                  </a:lnTo>
                  <a:lnTo>
                    <a:pt x="9144" y="119380"/>
                  </a:lnTo>
                  <a:lnTo>
                    <a:pt x="9144" y="9486"/>
                  </a:lnTo>
                  <a:lnTo>
                    <a:pt x="9144" y="8890"/>
                  </a:lnTo>
                  <a:lnTo>
                    <a:pt x="118859" y="8890"/>
                  </a:lnTo>
                  <a:lnTo>
                    <a:pt x="118859" y="0"/>
                  </a:lnTo>
                  <a:lnTo>
                    <a:pt x="5930" y="0"/>
                  </a:lnTo>
                  <a:lnTo>
                    <a:pt x="5930" y="8890"/>
                  </a:lnTo>
                  <a:lnTo>
                    <a:pt x="5334" y="9486"/>
                  </a:lnTo>
                  <a:lnTo>
                    <a:pt x="5334" y="8890"/>
                  </a:lnTo>
                  <a:lnTo>
                    <a:pt x="5930" y="8890"/>
                  </a:lnTo>
                  <a:lnTo>
                    <a:pt x="5930" y="0"/>
                  </a:lnTo>
                  <a:lnTo>
                    <a:pt x="5334" y="0"/>
                  </a:lnTo>
                  <a:lnTo>
                    <a:pt x="5334" y="355"/>
                  </a:lnTo>
                  <a:lnTo>
                    <a:pt x="0" y="355"/>
                  </a:lnTo>
                  <a:lnTo>
                    <a:pt x="0" y="5689"/>
                  </a:lnTo>
                  <a:lnTo>
                    <a:pt x="0" y="123012"/>
                  </a:lnTo>
                  <a:lnTo>
                    <a:pt x="7404" y="123012"/>
                  </a:lnTo>
                  <a:lnTo>
                    <a:pt x="7404" y="123190"/>
                  </a:lnTo>
                  <a:lnTo>
                    <a:pt x="2908" y="123190"/>
                  </a:lnTo>
                  <a:lnTo>
                    <a:pt x="2908" y="125095"/>
                  </a:lnTo>
                  <a:lnTo>
                    <a:pt x="0" y="123012"/>
                  </a:lnTo>
                  <a:lnTo>
                    <a:pt x="0" y="126822"/>
                  </a:lnTo>
                  <a:lnTo>
                    <a:pt x="2908" y="126822"/>
                  </a:lnTo>
                  <a:lnTo>
                    <a:pt x="2908" y="127000"/>
                  </a:lnTo>
                  <a:lnTo>
                    <a:pt x="122669" y="127000"/>
                  </a:lnTo>
                  <a:lnTo>
                    <a:pt x="122669" y="126822"/>
                  </a:lnTo>
                  <a:lnTo>
                    <a:pt x="128765" y="126822"/>
                  </a:lnTo>
                  <a:lnTo>
                    <a:pt x="128765" y="5080"/>
                  </a:lnTo>
                  <a:lnTo>
                    <a:pt x="128765" y="355"/>
                  </a:lnTo>
                  <a:close/>
                </a:path>
              </a:pathLst>
            </a:custGeom>
            <a:solidFill>
              <a:srgbClr val="000000"/>
            </a:solidFill>
          </p:spPr>
          <p:txBody>
            <a:bodyPr wrap="square" lIns="0" tIns="0" rIns="0" bIns="0" rtlCol="0"/>
            <a:lstStyle/>
            <a:p>
              <a:endParaRPr/>
            </a:p>
          </p:txBody>
        </p:sp>
        <p:sp>
          <p:nvSpPr>
            <p:cNvPr id="51" name="object 46">
              <a:extLst>
                <a:ext uri="{FF2B5EF4-FFF2-40B4-BE49-F238E27FC236}">
                  <a16:creationId xmlns="" xmlns:a16="http://schemas.microsoft.com/office/drawing/2014/main" id="{18318FE1-9502-4B8F-8187-BA06A8975844}"/>
                </a:ext>
              </a:extLst>
            </p:cNvPr>
            <p:cNvSpPr/>
            <p:nvPr/>
          </p:nvSpPr>
          <p:spPr>
            <a:xfrm>
              <a:off x="4911331" y="6311922"/>
              <a:ext cx="127000" cy="127000"/>
            </a:xfrm>
            <a:custGeom>
              <a:avLst/>
              <a:gdLst/>
              <a:ahLst/>
              <a:cxnLst/>
              <a:rect l="l" t="t" r="r" b="b"/>
              <a:pathLst>
                <a:path w="127000" h="127000">
                  <a:moveTo>
                    <a:pt x="126479" y="355"/>
                  </a:moveTo>
                  <a:lnTo>
                    <a:pt x="126034" y="355"/>
                  </a:lnTo>
                  <a:lnTo>
                    <a:pt x="126034" y="5080"/>
                  </a:lnTo>
                  <a:lnTo>
                    <a:pt x="124218" y="5080"/>
                  </a:lnTo>
                  <a:lnTo>
                    <a:pt x="124218" y="2527"/>
                  </a:lnTo>
                  <a:lnTo>
                    <a:pt x="126034" y="5080"/>
                  </a:lnTo>
                  <a:lnTo>
                    <a:pt x="126034" y="355"/>
                  </a:lnTo>
                  <a:lnTo>
                    <a:pt x="124218" y="355"/>
                  </a:lnTo>
                  <a:lnTo>
                    <a:pt x="124218" y="0"/>
                  </a:lnTo>
                  <a:lnTo>
                    <a:pt x="118859" y="0"/>
                  </a:lnTo>
                  <a:lnTo>
                    <a:pt x="118859" y="8890"/>
                  </a:lnTo>
                  <a:lnTo>
                    <a:pt x="118859" y="119380"/>
                  </a:lnTo>
                  <a:lnTo>
                    <a:pt x="9144" y="119380"/>
                  </a:lnTo>
                  <a:lnTo>
                    <a:pt x="9144" y="9486"/>
                  </a:lnTo>
                  <a:lnTo>
                    <a:pt x="9144" y="8890"/>
                  </a:lnTo>
                  <a:lnTo>
                    <a:pt x="118859" y="8890"/>
                  </a:lnTo>
                  <a:lnTo>
                    <a:pt x="118859" y="0"/>
                  </a:lnTo>
                  <a:lnTo>
                    <a:pt x="5930" y="0"/>
                  </a:lnTo>
                  <a:lnTo>
                    <a:pt x="5930" y="8890"/>
                  </a:lnTo>
                  <a:lnTo>
                    <a:pt x="5334" y="9486"/>
                  </a:lnTo>
                  <a:lnTo>
                    <a:pt x="5334" y="8890"/>
                  </a:lnTo>
                  <a:lnTo>
                    <a:pt x="5930" y="8890"/>
                  </a:lnTo>
                  <a:lnTo>
                    <a:pt x="5930" y="0"/>
                  </a:lnTo>
                  <a:lnTo>
                    <a:pt x="5334" y="0"/>
                  </a:lnTo>
                  <a:lnTo>
                    <a:pt x="5334" y="355"/>
                  </a:lnTo>
                  <a:lnTo>
                    <a:pt x="0" y="355"/>
                  </a:lnTo>
                  <a:lnTo>
                    <a:pt x="0" y="5689"/>
                  </a:lnTo>
                  <a:lnTo>
                    <a:pt x="0" y="123012"/>
                  </a:lnTo>
                  <a:lnTo>
                    <a:pt x="7404" y="123012"/>
                  </a:lnTo>
                  <a:lnTo>
                    <a:pt x="7404" y="123190"/>
                  </a:lnTo>
                  <a:lnTo>
                    <a:pt x="2908" y="123190"/>
                  </a:lnTo>
                  <a:lnTo>
                    <a:pt x="2908" y="125095"/>
                  </a:lnTo>
                  <a:lnTo>
                    <a:pt x="0" y="123012"/>
                  </a:lnTo>
                  <a:lnTo>
                    <a:pt x="0" y="126822"/>
                  </a:lnTo>
                  <a:lnTo>
                    <a:pt x="2908" y="126822"/>
                  </a:lnTo>
                  <a:lnTo>
                    <a:pt x="2908" y="127000"/>
                  </a:lnTo>
                  <a:lnTo>
                    <a:pt x="122669" y="127000"/>
                  </a:lnTo>
                  <a:lnTo>
                    <a:pt x="122669" y="126822"/>
                  </a:lnTo>
                  <a:lnTo>
                    <a:pt x="126479" y="126822"/>
                  </a:lnTo>
                  <a:lnTo>
                    <a:pt x="126479" y="5080"/>
                  </a:lnTo>
                  <a:lnTo>
                    <a:pt x="126479" y="355"/>
                  </a:lnTo>
                  <a:close/>
                </a:path>
              </a:pathLst>
            </a:custGeom>
            <a:solidFill>
              <a:srgbClr val="000000"/>
            </a:solidFill>
          </p:spPr>
          <p:txBody>
            <a:bodyPr wrap="square" lIns="0" tIns="0" rIns="0" bIns="0" rtlCol="0"/>
            <a:lstStyle/>
            <a:p>
              <a:endParaRPr/>
            </a:p>
          </p:txBody>
        </p:sp>
        <p:sp>
          <p:nvSpPr>
            <p:cNvPr id="52" name="object 47">
              <a:extLst>
                <a:ext uri="{FF2B5EF4-FFF2-40B4-BE49-F238E27FC236}">
                  <a16:creationId xmlns="" xmlns:a16="http://schemas.microsoft.com/office/drawing/2014/main" id="{B6AB3A2E-D64F-43C5-A665-CB9FD3B6D5D8}"/>
                </a:ext>
              </a:extLst>
            </p:cNvPr>
            <p:cNvSpPr/>
            <p:nvPr/>
          </p:nvSpPr>
          <p:spPr>
            <a:xfrm>
              <a:off x="4501451" y="6377962"/>
              <a:ext cx="111760" cy="7620"/>
            </a:xfrm>
            <a:custGeom>
              <a:avLst/>
              <a:gdLst/>
              <a:ahLst/>
              <a:cxnLst/>
              <a:rect l="l" t="t" r="r" b="b"/>
              <a:pathLst>
                <a:path w="111760" h="7619">
                  <a:moveTo>
                    <a:pt x="111226" y="0"/>
                  </a:moveTo>
                  <a:lnTo>
                    <a:pt x="0" y="0"/>
                  </a:lnTo>
                  <a:lnTo>
                    <a:pt x="0" y="3810"/>
                  </a:lnTo>
                  <a:lnTo>
                    <a:pt x="0" y="7620"/>
                  </a:lnTo>
                  <a:lnTo>
                    <a:pt x="111226" y="7620"/>
                  </a:lnTo>
                  <a:lnTo>
                    <a:pt x="111226" y="3810"/>
                  </a:lnTo>
                  <a:lnTo>
                    <a:pt x="111226" y="0"/>
                  </a:lnTo>
                  <a:close/>
                </a:path>
              </a:pathLst>
            </a:custGeom>
            <a:solidFill>
              <a:srgbClr val="000000"/>
            </a:solidFill>
          </p:spPr>
          <p:txBody>
            <a:bodyPr wrap="square" lIns="0" tIns="0" rIns="0" bIns="0" rtlCol="0"/>
            <a:lstStyle/>
            <a:p>
              <a:endParaRPr/>
            </a:p>
          </p:txBody>
        </p:sp>
        <p:sp>
          <p:nvSpPr>
            <p:cNvPr id="53" name="object 48">
              <a:extLst>
                <a:ext uri="{FF2B5EF4-FFF2-40B4-BE49-F238E27FC236}">
                  <a16:creationId xmlns="" xmlns:a16="http://schemas.microsoft.com/office/drawing/2014/main" id="{C84D6640-5AD5-4F77-803D-1F34754B1A60}"/>
                </a:ext>
              </a:extLst>
            </p:cNvPr>
            <p:cNvSpPr/>
            <p:nvPr/>
          </p:nvSpPr>
          <p:spPr>
            <a:xfrm>
              <a:off x="5158182" y="6487182"/>
              <a:ext cx="109855" cy="7620"/>
            </a:xfrm>
            <a:custGeom>
              <a:avLst/>
              <a:gdLst/>
              <a:ahLst/>
              <a:cxnLst/>
              <a:rect l="l" t="t" r="r" b="b"/>
              <a:pathLst>
                <a:path w="109854" h="7619">
                  <a:moveTo>
                    <a:pt x="109715" y="0"/>
                  </a:moveTo>
                  <a:lnTo>
                    <a:pt x="0" y="0"/>
                  </a:lnTo>
                  <a:lnTo>
                    <a:pt x="0" y="3810"/>
                  </a:lnTo>
                  <a:lnTo>
                    <a:pt x="0" y="7620"/>
                  </a:lnTo>
                  <a:lnTo>
                    <a:pt x="109715" y="7620"/>
                  </a:lnTo>
                  <a:lnTo>
                    <a:pt x="109715" y="3810"/>
                  </a:lnTo>
                  <a:lnTo>
                    <a:pt x="109715" y="0"/>
                  </a:lnTo>
                  <a:close/>
                </a:path>
              </a:pathLst>
            </a:custGeom>
            <a:solidFill>
              <a:srgbClr val="000000"/>
            </a:solidFill>
          </p:spPr>
          <p:txBody>
            <a:bodyPr wrap="square" lIns="0" tIns="0" rIns="0" bIns="0" rtlCol="0"/>
            <a:lstStyle/>
            <a:p>
              <a:endParaRPr/>
            </a:p>
          </p:txBody>
        </p:sp>
        <p:sp>
          <p:nvSpPr>
            <p:cNvPr id="54" name="object 49">
              <a:extLst>
                <a:ext uri="{FF2B5EF4-FFF2-40B4-BE49-F238E27FC236}">
                  <a16:creationId xmlns="" xmlns:a16="http://schemas.microsoft.com/office/drawing/2014/main" id="{88866862-F2F3-44D2-A62E-25AF369692B3}"/>
                </a:ext>
              </a:extLst>
            </p:cNvPr>
            <p:cNvSpPr/>
            <p:nvPr/>
          </p:nvSpPr>
          <p:spPr>
            <a:xfrm>
              <a:off x="4393261" y="6485912"/>
              <a:ext cx="109855" cy="7620"/>
            </a:xfrm>
            <a:custGeom>
              <a:avLst/>
              <a:gdLst/>
              <a:ahLst/>
              <a:cxnLst/>
              <a:rect l="l" t="t" r="r" b="b"/>
              <a:pathLst>
                <a:path w="109855" h="7619">
                  <a:moveTo>
                    <a:pt x="109715" y="0"/>
                  </a:moveTo>
                  <a:lnTo>
                    <a:pt x="0" y="0"/>
                  </a:lnTo>
                  <a:lnTo>
                    <a:pt x="0" y="3810"/>
                  </a:lnTo>
                  <a:lnTo>
                    <a:pt x="0" y="7620"/>
                  </a:lnTo>
                  <a:lnTo>
                    <a:pt x="109715" y="7620"/>
                  </a:lnTo>
                  <a:lnTo>
                    <a:pt x="109715" y="3810"/>
                  </a:lnTo>
                  <a:lnTo>
                    <a:pt x="109715" y="0"/>
                  </a:lnTo>
                  <a:close/>
                </a:path>
              </a:pathLst>
            </a:custGeom>
            <a:solidFill>
              <a:srgbClr val="000000"/>
            </a:solidFill>
          </p:spPr>
          <p:txBody>
            <a:bodyPr wrap="square" lIns="0" tIns="0" rIns="0" bIns="0" rtlCol="0"/>
            <a:lstStyle/>
            <a:p>
              <a:endParaRPr/>
            </a:p>
          </p:txBody>
        </p:sp>
        <p:sp>
          <p:nvSpPr>
            <p:cNvPr id="55" name="object 50">
              <a:extLst>
                <a:ext uri="{FF2B5EF4-FFF2-40B4-BE49-F238E27FC236}">
                  <a16:creationId xmlns="" xmlns:a16="http://schemas.microsoft.com/office/drawing/2014/main" id="{51233CFA-4EB2-469D-B2FC-BDDB20886EFA}"/>
                </a:ext>
              </a:extLst>
            </p:cNvPr>
            <p:cNvSpPr/>
            <p:nvPr/>
          </p:nvSpPr>
          <p:spPr>
            <a:xfrm>
              <a:off x="4820680" y="6277988"/>
              <a:ext cx="9525" cy="107950"/>
            </a:xfrm>
            <a:custGeom>
              <a:avLst/>
              <a:gdLst/>
              <a:ahLst/>
              <a:cxnLst/>
              <a:rect l="l" t="t" r="r" b="b"/>
              <a:pathLst>
                <a:path w="9525" h="107950">
                  <a:moveTo>
                    <a:pt x="9131" y="0"/>
                  </a:moveTo>
                  <a:lnTo>
                    <a:pt x="5321" y="0"/>
                  </a:lnTo>
                  <a:lnTo>
                    <a:pt x="0" y="0"/>
                  </a:lnTo>
                  <a:lnTo>
                    <a:pt x="0" y="107429"/>
                  </a:lnTo>
                  <a:lnTo>
                    <a:pt x="9131" y="107429"/>
                  </a:lnTo>
                  <a:lnTo>
                    <a:pt x="9131" y="0"/>
                  </a:lnTo>
                  <a:close/>
                </a:path>
              </a:pathLst>
            </a:custGeom>
            <a:solidFill>
              <a:srgbClr val="000000"/>
            </a:solidFill>
          </p:spPr>
          <p:txBody>
            <a:bodyPr wrap="square" lIns="0" tIns="0" rIns="0" bIns="0" rtlCol="0"/>
            <a:lstStyle/>
            <a:p>
              <a:endParaRPr/>
            </a:p>
          </p:txBody>
        </p:sp>
        <p:sp>
          <p:nvSpPr>
            <p:cNvPr id="56" name="object 51">
              <a:extLst>
                <a:ext uri="{FF2B5EF4-FFF2-40B4-BE49-F238E27FC236}">
                  <a16:creationId xmlns="" xmlns:a16="http://schemas.microsoft.com/office/drawing/2014/main" id="{A5A4F171-194A-4253-A8F0-D3EDF8B85569}"/>
                </a:ext>
              </a:extLst>
            </p:cNvPr>
            <p:cNvSpPr/>
            <p:nvPr/>
          </p:nvSpPr>
          <p:spPr>
            <a:xfrm>
              <a:off x="4803153" y="6584261"/>
              <a:ext cx="38100" cy="38100"/>
            </a:xfrm>
            <a:custGeom>
              <a:avLst/>
              <a:gdLst/>
              <a:ahLst/>
              <a:cxnLst/>
              <a:rect l="l" t="t" r="r" b="b"/>
              <a:pathLst>
                <a:path w="38100" h="38100">
                  <a:moveTo>
                    <a:pt x="38087" y="11430"/>
                  </a:moveTo>
                  <a:lnTo>
                    <a:pt x="35801" y="11430"/>
                  </a:lnTo>
                  <a:lnTo>
                    <a:pt x="35801" y="7620"/>
                  </a:lnTo>
                  <a:lnTo>
                    <a:pt x="34277" y="7620"/>
                  </a:lnTo>
                  <a:lnTo>
                    <a:pt x="34277" y="5334"/>
                  </a:lnTo>
                  <a:lnTo>
                    <a:pt x="31991" y="5334"/>
                  </a:lnTo>
                  <a:lnTo>
                    <a:pt x="31991" y="3810"/>
                  </a:lnTo>
                  <a:lnTo>
                    <a:pt x="30467" y="3810"/>
                  </a:lnTo>
                  <a:lnTo>
                    <a:pt x="28181" y="2286"/>
                  </a:lnTo>
                  <a:lnTo>
                    <a:pt x="26657" y="2286"/>
                  </a:lnTo>
                  <a:lnTo>
                    <a:pt x="26657" y="0"/>
                  </a:lnTo>
                  <a:lnTo>
                    <a:pt x="19037" y="0"/>
                  </a:lnTo>
                  <a:lnTo>
                    <a:pt x="13716" y="0"/>
                  </a:lnTo>
                  <a:lnTo>
                    <a:pt x="11430" y="2286"/>
                  </a:lnTo>
                  <a:lnTo>
                    <a:pt x="9906" y="2286"/>
                  </a:lnTo>
                  <a:lnTo>
                    <a:pt x="9906" y="3810"/>
                  </a:lnTo>
                  <a:lnTo>
                    <a:pt x="6096" y="3810"/>
                  </a:lnTo>
                  <a:lnTo>
                    <a:pt x="6096" y="5334"/>
                  </a:lnTo>
                  <a:lnTo>
                    <a:pt x="3810" y="7620"/>
                  </a:lnTo>
                  <a:lnTo>
                    <a:pt x="3810" y="9144"/>
                  </a:lnTo>
                  <a:lnTo>
                    <a:pt x="2286" y="9144"/>
                  </a:lnTo>
                  <a:lnTo>
                    <a:pt x="2286" y="12954"/>
                  </a:lnTo>
                  <a:lnTo>
                    <a:pt x="0" y="12954"/>
                  </a:lnTo>
                  <a:lnTo>
                    <a:pt x="0" y="19050"/>
                  </a:lnTo>
                  <a:lnTo>
                    <a:pt x="0" y="22860"/>
                  </a:lnTo>
                  <a:lnTo>
                    <a:pt x="2286" y="24384"/>
                  </a:lnTo>
                  <a:lnTo>
                    <a:pt x="2286" y="28194"/>
                  </a:lnTo>
                  <a:lnTo>
                    <a:pt x="3810" y="28194"/>
                  </a:lnTo>
                  <a:lnTo>
                    <a:pt x="3810" y="30480"/>
                  </a:lnTo>
                  <a:lnTo>
                    <a:pt x="6096" y="32004"/>
                  </a:lnTo>
                  <a:lnTo>
                    <a:pt x="7620" y="34290"/>
                  </a:lnTo>
                  <a:lnTo>
                    <a:pt x="9906" y="34290"/>
                  </a:lnTo>
                  <a:lnTo>
                    <a:pt x="9906" y="35814"/>
                  </a:lnTo>
                  <a:lnTo>
                    <a:pt x="13716" y="35814"/>
                  </a:lnTo>
                  <a:lnTo>
                    <a:pt x="13716" y="38100"/>
                  </a:lnTo>
                  <a:lnTo>
                    <a:pt x="19037" y="38100"/>
                  </a:lnTo>
                  <a:lnTo>
                    <a:pt x="25133" y="38100"/>
                  </a:lnTo>
                  <a:lnTo>
                    <a:pt x="26657" y="35814"/>
                  </a:lnTo>
                  <a:lnTo>
                    <a:pt x="28181" y="35814"/>
                  </a:lnTo>
                  <a:lnTo>
                    <a:pt x="30467" y="34290"/>
                  </a:lnTo>
                  <a:lnTo>
                    <a:pt x="31991" y="34290"/>
                  </a:lnTo>
                  <a:lnTo>
                    <a:pt x="31991" y="32004"/>
                  </a:lnTo>
                  <a:lnTo>
                    <a:pt x="34277" y="32004"/>
                  </a:lnTo>
                  <a:lnTo>
                    <a:pt x="34277" y="30480"/>
                  </a:lnTo>
                  <a:lnTo>
                    <a:pt x="35801" y="30480"/>
                  </a:lnTo>
                  <a:lnTo>
                    <a:pt x="35801" y="26670"/>
                  </a:lnTo>
                  <a:lnTo>
                    <a:pt x="38087" y="26670"/>
                  </a:lnTo>
                  <a:lnTo>
                    <a:pt x="38087" y="19050"/>
                  </a:lnTo>
                  <a:lnTo>
                    <a:pt x="38087" y="11430"/>
                  </a:lnTo>
                  <a:close/>
                </a:path>
              </a:pathLst>
            </a:custGeom>
            <a:solidFill>
              <a:srgbClr val="000000"/>
            </a:solidFill>
          </p:spPr>
          <p:txBody>
            <a:bodyPr wrap="square" lIns="0" tIns="0" rIns="0" bIns="0" rtlCol="0"/>
            <a:lstStyle/>
            <a:p>
              <a:endParaRPr/>
            </a:p>
          </p:txBody>
        </p:sp>
        <p:sp>
          <p:nvSpPr>
            <p:cNvPr id="57" name="object 52">
              <a:extLst>
                <a:ext uri="{FF2B5EF4-FFF2-40B4-BE49-F238E27FC236}">
                  <a16:creationId xmlns="" xmlns:a16="http://schemas.microsoft.com/office/drawing/2014/main" id="{DACB2B45-FB61-489C-9CC8-86E5F86068C4}"/>
                </a:ext>
              </a:extLst>
            </p:cNvPr>
            <p:cNvSpPr/>
            <p:nvPr/>
          </p:nvSpPr>
          <p:spPr>
            <a:xfrm>
              <a:off x="4482402" y="6308468"/>
              <a:ext cx="37465" cy="367030"/>
            </a:xfrm>
            <a:custGeom>
              <a:avLst/>
              <a:gdLst/>
              <a:ahLst/>
              <a:cxnLst/>
              <a:rect l="l" t="t" r="r" b="b"/>
              <a:pathLst>
                <a:path w="37464" h="367030">
                  <a:moveTo>
                    <a:pt x="37325" y="67805"/>
                  </a:moveTo>
                  <a:lnTo>
                    <a:pt x="35814" y="67805"/>
                  </a:lnTo>
                  <a:lnTo>
                    <a:pt x="35814" y="63995"/>
                  </a:lnTo>
                  <a:lnTo>
                    <a:pt x="34290" y="63995"/>
                  </a:lnTo>
                  <a:lnTo>
                    <a:pt x="34290" y="62471"/>
                  </a:lnTo>
                  <a:lnTo>
                    <a:pt x="32004" y="62471"/>
                  </a:lnTo>
                  <a:lnTo>
                    <a:pt x="32004" y="60185"/>
                  </a:lnTo>
                  <a:lnTo>
                    <a:pt x="30480" y="60185"/>
                  </a:lnTo>
                  <a:lnTo>
                    <a:pt x="30480" y="58661"/>
                  </a:lnTo>
                  <a:lnTo>
                    <a:pt x="26670" y="58661"/>
                  </a:lnTo>
                  <a:lnTo>
                    <a:pt x="26670" y="0"/>
                  </a:lnTo>
                  <a:lnTo>
                    <a:pt x="20574" y="0"/>
                  </a:lnTo>
                  <a:lnTo>
                    <a:pt x="16764" y="0"/>
                  </a:lnTo>
                  <a:lnTo>
                    <a:pt x="16764" y="56375"/>
                  </a:lnTo>
                  <a:lnTo>
                    <a:pt x="12954" y="56375"/>
                  </a:lnTo>
                  <a:lnTo>
                    <a:pt x="12954" y="58661"/>
                  </a:lnTo>
                  <a:lnTo>
                    <a:pt x="9144" y="58661"/>
                  </a:lnTo>
                  <a:lnTo>
                    <a:pt x="9144" y="60185"/>
                  </a:lnTo>
                  <a:lnTo>
                    <a:pt x="7620" y="60185"/>
                  </a:lnTo>
                  <a:lnTo>
                    <a:pt x="7620" y="62471"/>
                  </a:lnTo>
                  <a:lnTo>
                    <a:pt x="5334" y="62471"/>
                  </a:lnTo>
                  <a:lnTo>
                    <a:pt x="5334" y="63995"/>
                  </a:lnTo>
                  <a:lnTo>
                    <a:pt x="3810" y="63995"/>
                  </a:lnTo>
                  <a:lnTo>
                    <a:pt x="3810" y="66281"/>
                  </a:lnTo>
                  <a:lnTo>
                    <a:pt x="1524" y="67805"/>
                  </a:lnTo>
                  <a:lnTo>
                    <a:pt x="1524" y="71615"/>
                  </a:lnTo>
                  <a:lnTo>
                    <a:pt x="0" y="73139"/>
                  </a:lnTo>
                  <a:lnTo>
                    <a:pt x="0" y="75425"/>
                  </a:lnTo>
                  <a:lnTo>
                    <a:pt x="0" y="79235"/>
                  </a:lnTo>
                  <a:lnTo>
                    <a:pt x="1524" y="79235"/>
                  </a:lnTo>
                  <a:lnTo>
                    <a:pt x="1524" y="83045"/>
                  </a:lnTo>
                  <a:lnTo>
                    <a:pt x="3810" y="84569"/>
                  </a:lnTo>
                  <a:lnTo>
                    <a:pt x="3810" y="86855"/>
                  </a:lnTo>
                  <a:lnTo>
                    <a:pt x="7620" y="90652"/>
                  </a:lnTo>
                  <a:lnTo>
                    <a:pt x="9144" y="90652"/>
                  </a:lnTo>
                  <a:lnTo>
                    <a:pt x="9144" y="92176"/>
                  </a:lnTo>
                  <a:lnTo>
                    <a:pt x="11430" y="92176"/>
                  </a:lnTo>
                  <a:lnTo>
                    <a:pt x="12954" y="94462"/>
                  </a:lnTo>
                  <a:lnTo>
                    <a:pt x="16764" y="94462"/>
                  </a:lnTo>
                  <a:lnTo>
                    <a:pt x="16764" y="279603"/>
                  </a:lnTo>
                  <a:lnTo>
                    <a:pt x="11430" y="279603"/>
                  </a:lnTo>
                  <a:lnTo>
                    <a:pt x="11430" y="281127"/>
                  </a:lnTo>
                  <a:lnTo>
                    <a:pt x="9144" y="281127"/>
                  </a:lnTo>
                  <a:lnTo>
                    <a:pt x="7620" y="283413"/>
                  </a:lnTo>
                  <a:lnTo>
                    <a:pt x="5334" y="284937"/>
                  </a:lnTo>
                  <a:lnTo>
                    <a:pt x="3810" y="287223"/>
                  </a:lnTo>
                  <a:lnTo>
                    <a:pt x="3810" y="288747"/>
                  </a:lnTo>
                  <a:lnTo>
                    <a:pt x="1524" y="288747"/>
                  </a:lnTo>
                  <a:lnTo>
                    <a:pt x="1524" y="294843"/>
                  </a:lnTo>
                  <a:lnTo>
                    <a:pt x="0" y="294843"/>
                  </a:lnTo>
                  <a:lnTo>
                    <a:pt x="0" y="298653"/>
                  </a:lnTo>
                  <a:lnTo>
                    <a:pt x="0" y="300177"/>
                  </a:lnTo>
                  <a:lnTo>
                    <a:pt x="1524" y="302463"/>
                  </a:lnTo>
                  <a:lnTo>
                    <a:pt x="1524" y="306273"/>
                  </a:lnTo>
                  <a:lnTo>
                    <a:pt x="3810" y="306273"/>
                  </a:lnTo>
                  <a:lnTo>
                    <a:pt x="3810" y="310083"/>
                  </a:lnTo>
                  <a:lnTo>
                    <a:pt x="5334" y="310083"/>
                  </a:lnTo>
                  <a:lnTo>
                    <a:pt x="5334" y="311607"/>
                  </a:lnTo>
                  <a:lnTo>
                    <a:pt x="7620" y="311607"/>
                  </a:lnTo>
                  <a:lnTo>
                    <a:pt x="7620" y="313893"/>
                  </a:lnTo>
                  <a:lnTo>
                    <a:pt x="9144" y="313893"/>
                  </a:lnTo>
                  <a:lnTo>
                    <a:pt x="11430" y="315417"/>
                  </a:lnTo>
                  <a:lnTo>
                    <a:pt x="15240" y="315417"/>
                  </a:lnTo>
                  <a:lnTo>
                    <a:pt x="15240" y="317690"/>
                  </a:lnTo>
                  <a:lnTo>
                    <a:pt x="16764" y="317690"/>
                  </a:lnTo>
                  <a:lnTo>
                    <a:pt x="16764" y="366458"/>
                  </a:lnTo>
                  <a:lnTo>
                    <a:pt x="26670" y="366458"/>
                  </a:lnTo>
                  <a:lnTo>
                    <a:pt x="26670" y="315417"/>
                  </a:lnTo>
                  <a:lnTo>
                    <a:pt x="28194" y="315417"/>
                  </a:lnTo>
                  <a:lnTo>
                    <a:pt x="30480" y="313893"/>
                  </a:lnTo>
                  <a:lnTo>
                    <a:pt x="32004" y="311607"/>
                  </a:lnTo>
                  <a:lnTo>
                    <a:pt x="34290" y="311607"/>
                  </a:lnTo>
                  <a:lnTo>
                    <a:pt x="34290" y="310083"/>
                  </a:lnTo>
                  <a:lnTo>
                    <a:pt x="35814" y="307797"/>
                  </a:lnTo>
                  <a:lnTo>
                    <a:pt x="35814" y="306273"/>
                  </a:lnTo>
                  <a:lnTo>
                    <a:pt x="37325" y="306273"/>
                  </a:lnTo>
                  <a:lnTo>
                    <a:pt x="37325" y="298653"/>
                  </a:lnTo>
                  <a:lnTo>
                    <a:pt x="37325" y="291033"/>
                  </a:lnTo>
                  <a:lnTo>
                    <a:pt x="35814" y="288747"/>
                  </a:lnTo>
                  <a:lnTo>
                    <a:pt x="35814" y="287223"/>
                  </a:lnTo>
                  <a:lnTo>
                    <a:pt x="34290" y="287223"/>
                  </a:lnTo>
                  <a:lnTo>
                    <a:pt x="34290" y="284937"/>
                  </a:lnTo>
                  <a:lnTo>
                    <a:pt x="32004" y="283413"/>
                  </a:lnTo>
                  <a:lnTo>
                    <a:pt x="30480" y="283413"/>
                  </a:lnTo>
                  <a:lnTo>
                    <a:pt x="30480" y="281127"/>
                  </a:lnTo>
                  <a:lnTo>
                    <a:pt x="28194" y="281127"/>
                  </a:lnTo>
                  <a:lnTo>
                    <a:pt x="26670" y="279603"/>
                  </a:lnTo>
                  <a:lnTo>
                    <a:pt x="26670" y="94462"/>
                  </a:lnTo>
                  <a:lnTo>
                    <a:pt x="26670" y="92176"/>
                  </a:lnTo>
                  <a:lnTo>
                    <a:pt x="30480" y="92176"/>
                  </a:lnTo>
                  <a:lnTo>
                    <a:pt x="30480" y="90652"/>
                  </a:lnTo>
                  <a:lnTo>
                    <a:pt x="32004" y="90652"/>
                  </a:lnTo>
                  <a:lnTo>
                    <a:pt x="34290" y="88366"/>
                  </a:lnTo>
                  <a:lnTo>
                    <a:pt x="34290" y="86855"/>
                  </a:lnTo>
                  <a:lnTo>
                    <a:pt x="35814" y="86855"/>
                  </a:lnTo>
                  <a:lnTo>
                    <a:pt x="35814" y="83045"/>
                  </a:lnTo>
                  <a:lnTo>
                    <a:pt x="37325" y="83045"/>
                  </a:lnTo>
                  <a:lnTo>
                    <a:pt x="37325" y="75425"/>
                  </a:lnTo>
                  <a:lnTo>
                    <a:pt x="37325" y="67805"/>
                  </a:lnTo>
                  <a:close/>
                </a:path>
              </a:pathLst>
            </a:custGeom>
            <a:solidFill>
              <a:srgbClr val="000000"/>
            </a:solidFill>
          </p:spPr>
          <p:txBody>
            <a:bodyPr wrap="square" lIns="0" tIns="0" rIns="0" bIns="0" rtlCol="0"/>
            <a:lstStyle/>
            <a:p>
              <a:endParaRPr/>
            </a:p>
          </p:txBody>
        </p:sp>
        <p:sp>
          <p:nvSpPr>
            <p:cNvPr id="58" name="object 53">
              <a:extLst>
                <a:ext uri="{FF2B5EF4-FFF2-40B4-BE49-F238E27FC236}">
                  <a16:creationId xmlns="" xmlns:a16="http://schemas.microsoft.com/office/drawing/2014/main" id="{A9DBD0A1-1457-4948-A52E-F70CCD7CEE3E}"/>
                </a:ext>
              </a:extLst>
            </p:cNvPr>
            <p:cNvSpPr/>
            <p:nvPr/>
          </p:nvSpPr>
          <p:spPr>
            <a:xfrm>
              <a:off x="5031715" y="6300848"/>
              <a:ext cx="146050" cy="367030"/>
            </a:xfrm>
            <a:custGeom>
              <a:avLst/>
              <a:gdLst/>
              <a:ahLst/>
              <a:cxnLst/>
              <a:rect l="l" t="t" r="r" b="b"/>
              <a:pathLst>
                <a:path w="146050" h="367030">
                  <a:moveTo>
                    <a:pt x="145516" y="71615"/>
                  </a:moveTo>
                  <a:lnTo>
                    <a:pt x="143992" y="70091"/>
                  </a:lnTo>
                  <a:lnTo>
                    <a:pt x="143992" y="66281"/>
                  </a:lnTo>
                  <a:lnTo>
                    <a:pt x="141706" y="66281"/>
                  </a:lnTo>
                  <a:lnTo>
                    <a:pt x="141706" y="63995"/>
                  </a:lnTo>
                  <a:lnTo>
                    <a:pt x="140182" y="63995"/>
                  </a:lnTo>
                  <a:lnTo>
                    <a:pt x="140182" y="62471"/>
                  </a:lnTo>
                  <a:lnTo>
                    <a:pt x="137896" y="62471"/>
                  </a:lnTo>
                  <a:lnTo>
                    <a:pt x="137896" y="60185"/>
                  </a:lnTo>
                  <a:lnTo>
                    <a:pt x="134086" y="60185"/>
                  </a:lnTo>
                  <a:lnTo>
                    <a:pt x="134086" y="58661"/>
                  </a:lnTo>
                  <a:lnTo>
                    <a:pt x="132562" y="58661"/>
                  </a:lnTo>
                  <a:lnTo>
                    <a:pt x="132562" y="0"/>
                  </a:lnTo>
                  <a:lnTo>
                    <a:pt x="128752" y="0"/>
                  </a:lnTo>
                  <a:lnTo>
                    <a:pt x="124942" y="0"/>
                  </a:lnTo>
                  <a:lnTo>
                    <a:pt x="124942" y="58661"/>
                  </a:lnTo>
                  <a:lnTo>
                    <a:pt x="118846" y="58661"/>
                  </a:lnTo>
                  <a:lnTo>
                    <a:pt x="118846" y="60185"/>
                  </a:lnTo>
                  <a:lnTo>
                    <a:pt x="115036" y="60185"/>
                  </a:lnTo>
                  <a:lnTo>
                    <a:pt x="115036" y="62471"/>
                  </a:lnTo>
                  <a:lnTo>
                    <a:pt x="113512" y="62471"/>
                  </a:lnTo>
                  <a:lnTo>
                    <a:pt x="113512" y="63995"/>
                  </a:lnTo>
                  <a:lnTo>
                    <a:pt x="111226" y="63995"/>
                  </a:lnTo>
                  <a:lnTo>
                    <a:pt x="111226" y="66281"/>
                  </a:lnTo>
                  <a:lnTo>
                    <a:pt x="109702" y="66281"/>
                  </a:lnTo>
                  <a:lnTo>
                    <a:pt x="109702" y="70091"/>
                  </a:lnTo>
                  <a:lnTo>
                    <a:pt x="108178" y="70091"/>
                  </a:lnTo>
                  <a:lnTo>
                    <a:pt x="108178" y="72034"/>
                  </a:lnTo>
                  <a:lnTo>
                    <a:pt x="0" y="72034"/>
                  </a:lnTo>
                  <a:lnTo>
                    <a:pt x="0" y="75844"/>
                  </a:lnTo>
                  <a:lnTo>
                    <a:pt x="0" y="79654"/>
                  </a:lnTo>
                  <a:lnTo>
                    <a:pt x="108178" y="79654"/>
                  </a:lnTo>
                  <a:lnTo>
                    <a:pt x="108178" y="83045"/>
                  </a:lnTo>
                  <a:lnTo>
                    <a:pt x="109702" y="84569"/>
                  </a:lnTo>
                  <a:lnTo>
                    <a:pt x="109702" y="86855"/>
                  </a:lnTo>
                  <a:lnTo>
                    <a:pt x="111226" y="86855"/>
                  </a:lnTo>
                  <a:lnTo>
                    <a:pt x="111226" y="88379"/>
                  </a:lnTo>
                  <a:lnTo>
                    <a:pt x="113512" y="90665"/>
                  </a:lnTo>
                  <a:lnTo>
                    <a:pt x="115036" y="90665"/>
                  </a:lnTo>
                  <a:lnTo>
                    <a:pt x="115036" y="92189"/>
                  </a:lnTo>
                  <a:lnTo>
                    <a:pt x="117322" y="92189"/>
                  </a:lnTo>
                  <a:lnTo>
                    <a:pt x="118846" y="94475"/>
                  </a:lnTo>
                  <a:lnTo>
                    <a:pt x="121132" y="94475"/>
                  </a:lnTo>
                  <a:lnTo>
                    <a:pt x="122656" y="95986"/>
                  </a:lnTo>
                  <a:lnTo>
                    <a:pt x="124942" y="95986"/>
                  </a:lnTo>
                  <a:lnTo>
                    <a:pt x="124942" y="279603"/>
                  </a:lnTo>
                  <a:lnTo>
                    <a:pt x="121132" y="279603"/>
                  </a:lnTo>
                  <a:lnTo>
                    <a:pt x="121132" y="281889"/>
                  </a:lnTo>
                  <a:lnTo>
                    <a:pt x="117322" y="281889"/>
                  </a:lnTo>
                  <a:lnTo>
                    <a:pt x="117322" y="283413"/>
                  </a:lnTo>
                  <a:lnTo>
                    <a:pt x="115036" y="283413"/>
                  </a:lnTo>
                  <a:lnTo>
                    <a:pt x="113512" y="285699"/>
                  </a:lnTo>
                  <a:lnTo>
                    <a:pt x="111226" y="285699"/>
                  </a:lnTo>
                  <a:lnTo>
                    <a:pt x="111226" y="288747"/>
                  </a:lnTo>
                  <a:lnTo>
                    <a:pt x="109702" y="288747"/>
                  </a:lnTo>
                  <a:lnTo>
                    <a:pt x="109702" y="291033"/>
                  </a:lnTo>
                  <a:lnTo>
                    <a:pt x="108178" y="292557"/>
                  </a:lnTo>
                  <a:lnTo>
                    <a:pt x="108178" y="296824"/>
                  </a:lnTo>
                  <a:lnTo>
                    <a:pt x="0" y="296824"/>
                  </a:lnTo>
                  <a:lnTo>
                    <a:pt x="0" y="301904"/>
                  </a:lnTo>
                  <a:lnTo>
                    <a:pt x="0" y="305714"/>
                  </a:lnTo>
                  <a:lnTo>
                    <a:pt x="108178" y="305714"/>
                  </a:lnTo>
                  <a:lnTo>
                    <a:pt x="108178" y="306273"/>
                  </a:lnTo>
                  <a:lnTo>
                    <a:pt x="109702" y="306273"/>
                  </a:lnTo>
                  <a:lnTo>
                    <a:pt x="109702" y="307797"/>
                  </a:lnTo>
                  <a:lnTo>
                    <a:pt x="111226" y="310083"/>
                  </a:lnTo>
                  <a:lnTo>
                    <a:pt x="111226" y="311607"/>
                  </a:lnTo>
                  <a:lnTo>
                    <a:pt x="113512" y="311607"/>
                  </a:lnTo>
                  <a:lnTo>
                    <a:pt x="113512" y="313893"/>
                  </a:lnTo>
                  <a:lnTo>
                    <a:pt x="115036" y="313893"/>
                  </a:lnTo>
                  <a:lnTo>
                    <a:pt x="115036" y="315417"/>
                  </a:lnTo>
                  <a:lnTo>
                    <a:pt x="118846" y="315417"/>
                  </a:lnTo>
                  <a:lnTo>
                    <a:pt x="118846" y="317703"/>
                  </a:lnTo>
                  <a:lnTo>
                    <a:pt x="124942" y="317703"/>
                  </a:lnTo>
                  <a:lnTo>
                    <a:pt x="124942" y="366458"/>
                  </a:lnTo>
                  <a:lnTo>
                    <a:pt x="132562" y="366458"/>
                  </a:lnTo>
                  <a:lnTo>
                    <a:pt x="132562" y="317703"/>
                  </a:lnTo>
                  <a:lnTo>
                    <a:pt x="134086" y="315417"/>
                  </a:lnTo>
                  <a:lnTo>
                    <a:pt x="137896" y="315417"/>
                  </a:lnTo>
                  <a:lnTo>
                    <a:pt x="137896" y="313893"/>
                  </a:lnTo>
                  <a:lnTo>
                    <a:pt x="140182" y="313893"/>
                  </a:lnTo>
                  <a:lnTo>
                    <a:pt x="140182" y="311607"/>
                  </a:lnTo>
                  <a:lnTo>
                    <a:pt x="141706" y="311607"/>
                  </a:lnTo>
                  <a:lnTo>
                    <a:pt x="141706" y="310083"/>
                  </a:lnTo>
                  <a:lnTo>
                    <a:pt x="143992" y="307797"/>
                  </a:lnTo>
                  <a:lnTo>
                    <a:pt x="143992" y="306273"/>
                  </a:lnTo>
                  <a:lnTo>
                    <a:pt x="145516" y="303987"/>
                  </a:lnTo>
                  <a:lnTo>
                    <a:pt x="145516" y="298653"/>
                  </a:lnTo>
                  <a:lnTo>
                    <a:pt x="145516" y="292557"/>
                  </a:lnTo>
                  <a:lnTo>
                    <a:pt x="143992" y="292557"/>
                  </a:lnTo>
                  <a:lnTo>
                    <a:pt x="143992" y="288747"/>
                  </a:lnTo>
                  <a:lnTo>
                    <a:pt x="141706" y="288747"/>
                  </a:lnTo>
                  <a:lnTo>
                    <a:pt x="141706" y="287223"/>
                  </a:lnTo>
                  <a:lnTo>
                    <a:pt x="137896" y="283413"/>
                  </a:lnTo>
                  <a:lnTo>
                    <a:pt x="136372" y="283413"/>
                  </a:lnTo>
                  <a:lnTo>
                    <a:pt x="136372" y="281889"/>
                  </a:lnTo>
                  <a:lnTo>
                    <a:pt x="132562" y="281889"/>
                  </a:lnTo>
                  <a:lnTo>
                    <a:pt x="132562" y="94475"/>
                  </a:lnTo>
                  <a:lnTo>
                    <a:pt x="134086" y="94475"/>
                  </a:lnTo>
                  <a:lnTo>
                    <a:pt x="136372" y="92189"/>
                  </a:lnTo>
                  <a:lnTo>
                    <a:pt x="137896" y="92189"/>
                  </a:lnTo>
                  <a:lnTo>
                    <a:pt x="137896" y="90665"/>
                  </a:lnTo>
                  <a:lnTo>
                    <a:pt x="140182" y="90665"/>
                  </a:lnTo>
                  <a:lnTo>
                    <a:pt x="140182" y="88379"/>
                  </a:lnTo>
                  <a:lnTo>
                    <a:pt x="141706" y="88379"/>
                  </a:lnTo>
                  <a:lnTo>
                    <a:pt x="141706" y="86855"/>
                  </a:lnTo>
                  <a:lnTo>
                    <a:pt x="143992" y="86855"/>
                  </a:lnTo>
                  <a:lnTo>
                    <a:pt x="143992" y="83045"/>
                  </a:lnTo>
                  <a:lnTo>
                    <a:pt x="145516" y="83045"/>
                  </a:lnTo>
                  <a:lnTo>
                    <a:pt x="145516" y="76949"/>
                  </a:lnTo>
                  <a:lnTo>
                    <a:pt x="145516" y="71615"/>
                  </a:lnTo>
                  <a:close/>
                </a:path>
              </a:pathLst>
            </a:custGeom>
            <a:solidFill>
              <a:srgbClr val="000000"/>
            </a:solidFill>
          </p:spPr>
          <p:txBody>
            <a:bodyPr wrap="square" lIns="0" tIns="0" rIns="0" bIns="0" rtlCol="0"/>
            <a:lstStyle/>
            <a:p>
              <a:endParaRPr/>
            </a:p>
          </p:txBody>
        </p:sp>
        <p:pic>
          <p:nvPicPr>
            <p:cNvPr id="59" name="object 54">
              <a:extLst>
                <a:ext uri="{FF2B5EF4-FFF2-40B4-BE49-F238E27FC236}">
                  <a16:creationId xmlns="" xmlns:a16="http://schemas.microsoft.com/office/drawing/2014/main" id="{1B569089-138E-4E01-BB4A-6D0F41431BBC}"/>
                </a:ext>
              </a:extLst>
            </p:cNvPr>
            <p:cNvPicPr/>
            <p:nvPr/>
          </p:nvPicPr>
          <p:blipFill>
            <a:blip r:embed="rId7" cstate="print"/>
            <a:stretch>
              <a:fillRect/>
            </a:stretch>
          </p:blipFill>
          <p:spPr>
            <a:xfrm>
              <a:off x="4746765" y="6602752"/>
              <a:ext cx="81521" cy="219976"/>
            </a:xfrm>
            <a:prstGeom prst="rect">
              <a:avLst/>
            </a:prstGeom>
          </p:spPr>
        </p:pic>
        <p:pic>
          <p:nvPicPr>
            <p:cNvPr id="60" name="object 55">
              <a:extLst>
                <a:ext uri="{FF2B5EF4-FFF2-40B4-BE49-F238E27FC236}">
                  <a16:creationId xmlns="" xmlns:a16="http://schemas.microsoft.com/office/drawing/2014/main" id="{CF6FC405-9E6D-4FD3-B68A-AAA5906190A7}"/>
                </a:ext>
              </a:extLst>
            </p:cNvPr>
            <p:cNvPicPr/>
            <p:nvPr/>
          </p:nvPicPr>
          <p:blipFill>
            <a:blip r:embed="rId8" cstate="print"/>
            <a:stretch>
              <a:fillRect/>
            </a:stretch>
          </p:blipFill>
          <p:spPr>
            <a:xfrm>
              <a:off x="4720108" y="7832215"/>
              <a:ext cx="232371" cy="233133"/>
            </a:xfrm>
            <a:prstGeom prst="rect">
              <a:avLst/>
            </a:prstGeom>
          </p:spPr>
        </p:pic>
        <p:sp>
          <p:nvSpPr>
            <p:cNvPr id="61" name="object 56">
              <a:extLst>
                <a:ext uri="{FF2B5EF4-FFF2-40B4-BE49-F238E27FC236}">
                  <a16:creationId xmlns="" xmlns:a16="http://schemas.microsoft.com/office/drawing/2014/main" id="{CB0C7998-C9D7-41B1-9F72-ECD63C11ABC4}"/>
                </a:ext>
              </a:extLst>
            </p:cNvPr>
            <p:cNvSpPr/>
            <p:nvPr/>
          </p:nvSpPr>
          <p:spPr>
            <a:xfrm>
              <a:off x="3840138" y="6556068"/>
              <a:ext cx="51435" cy="47625"/>
            </a:xfrm>
            <a:custGeom>
              <a:avLst/>
              <a:gdLst/>
              <a:ahLst/>
              <a:cxnLst/>
              <a:rect l="l" t="t" r="r" b="b"/>
              <a:pathLst>
                <a:path w="51435" h="47625">
                  <a:moveTo>
                    <a:pt x="35814" y="11430"/>
                  </a:moveTo>
                  <a:lnTo>
                    <a:pt x="34290" y="11430"/>
                  </a:lnTo>
                  <a:lnTo>
                    <a:pt x="34290" y="7620"/>
                  </a:lnTo>
                  <a:lnTo>
                    <a:pt x="32004" y="7620"/>
                  </a:lnTo>
                  <a:lnTo>
                    <a:pt x="32004" y="3810"/>
                  </a:lnTo>
                  <a:lnTo>
                    <a:pt x="28194" y="3810"/>
                  </a:lnTo>
                  <a:lnTo>
                    <a:pt x="28194" y="1524"/>
                  </a:lnTo>
                  <a:lnTo>
                    <a:pt x="24384" y="1524"/>
                  </a:lnTo>
                  <a:lnTo>
                    <a:pt x="22860" y="0"/>
                  </a:lnTo>
                  <a:lnTo>
                    <a:pt x="12954" y="0"/>
                  </a:lnTo>
                  <a:lnTo>
                    <a:pt x="12954" y="1524"/>
                  </a:lnTo>
                  <a:lnTo>
                    <a:pt x="9906" y="1524"/>
                  </a:lnTo>
                  <a:lnTo>
                    <a:pt x="7620" y="3810"/>
                  </a:lnTo>
                  <a:lnTo>
                    <a:pt x="6096" y="3810"/>
                  </a:lnTo>
                  <a:lnTo>
                    <a:pt x="6096" y="5334"/>
                  </a:lnTo>
                  <a:lnTo>
                    <a:pt x="3810" y="5334"/>
                  </a:lnTo>
                  <a:lnTo>
                    <a:pt x="3810" y="11430"/>
                  </a:lnTo>
                  <a:lnTo>
                    <a:pt x="2286" y="11430"/>
                  </a:lnTo>
                  <a:lnTo>
                    <a:pt x="2286" y="15240"/>
                  </a:lnTo>
                  <a:lnTo>
                    <a:pt x="3810" y="15240"/>
                  </a:lnTo>
                  <a:lnTo>
                    <a:pt x="3810" y="19050"/>
                  </a:lnTo>
                  <a:lnTo>
                    <a:pt x="6096" y="19050"/>
                  </a:lnTo>
                  <a:lnTo>
                    <a:pt x="6096" y="20574"/>
                  </a:lnTo>
                  <a:lnTo>
                    <a:pt x="7620" y="20574"/>
                  </a:lnTo>
                  <a:lnTo>
                    <a:pt x="7620" y="22860"/>
                  </a:lnTo>
                  <a:lnTo>
                    <a:pt x="11430" y="22860"/>
                  </a:lnTo>
                  <a:lnTo>
                    <a:pt x="11430" y="24384"/>
                  </a:lnTo>
                  <a:lnTo>
                    <a:pt x="16764" y="24384"/>
                  </a:lnTo>
                  <a:lnTo>
                    <a:pt x="16764" y="26670"/>
                  </a:lnTo>
                  <a:lnTo>
                    <a:pt x="24384" y="26670"/>
                  </a:lnTo>
                  <a:lnTo>
                    <a:pt x="24384" y="28194"/>
                  </a:lnTo>
                  <a:lnTo>
                    <a:pt x="28194" y="28194"/>
                  </a:lnTo>
                  <a:lnTo>
                    <a:pt x="28194" y="30480"/>
                  </a:lnTo>
                  <a:lnTo>
                    <a:pt x="30480" y="30480"/>
                  </a:lnTo>
                  <a:lnTo>
                    <a:pt x="30480" y="37338"/>
                  </a:lnTo>
                  <a:lnTo>
                    <a:pt x="28194" y="37338"/>
                  </a:lnTo>
                  <a:lnTo>
                    <a:pt x="28194" y="39624"/>
                  </a:lnTo>
                  <a:lnTo>
                    <a:pt x="26670" y="39624"/>
                  </a:lnTo>
                  <a:lnTo>
                    <a:pt x="26670" y="41148"/>
                  </a:lnTo>
                  <a:lnTo>
                    <a:pt x="12954" y="41148"/>
                  </a:lnTo>
                  <a:lnTo>
                    <a:pt x="12954" y="39624"/>
                  </a:lnTo>
                  <a:lnTo>
                    <a:pt x="9906" y="39624"/>
                  </a:lnTo>
                  <a:lnTo>
                    <a:pt x="9906" y="37338"/>
                  </a:lnTo>
                  <a:lnTo>
                    <a:pt x="7620" y="37338"/>
                  </a:lnTo>
                  <a:lnTo>
                    <a:pt x="7620" y="32004"/>
                  </a:lnTo>
                  <a:lnTo>
                    <a:pt x="0" y="32004"/>
                  </a:lnTo>
                  <a:lnTo>
                    <a:pt x="0" y="33528"/>
                  </a:lnTo>
                  <a:lnTo>
                    <a:pt x="2286" y="33528"/>
                  </a:lnTo>
                  <a:lnTo>
                    <a:pt x="2286" y="39624"/>
                  </a:lnTo>
                  <a:lnTo>
                    <a:pt x="3810" y="39624"/>
                  </a:lnTo>
                  <a:lnTo>
                    <a:pt x="3810" y="41148"/>
                  </a:lnTo>
                  <a:lnTo>
                    <a:pt x="6096" y="41148"/>
                  </a:lnTo>
                  <a:lnTo>
                    <a:pt x="6096" y="43434"/>
                  </a:lnTo>
                  <a:lnTo>
                    <a:pt x="7620" y="43434"/>
                  </a:lnTo>
                  <a:lnTo>
                    <a:pt x="7620" y="44958"/>
                  </a:lnTo>
                  <a:lnTo>
                    <a:pt x="12954" y="44958"/>
                  </a:lnTo>
                  <a:lnTo>
                    <a:pt x="12954" y="47244"/>
                  </a:lnTo>
                  <a:lnTo>
                    <a:pt x="26670" y="47244"/>
                  </a:lnTo>
                  <a:lnTo>
                    <a:pt x="26670" y="44958"/>
                  </a:lnTo>
                  <a:lnTo>
                    <a:pt x="30480" y="44958"/>
                  </a:lnTo>
                  <a:lnTo>
                    <a:pt x="30480" y="43434"/>
                  </a:lnTo>
                  <a:lnTo>
                    <a:pt x="32004" y="43434"/>
                  </a:lnTo>
                  <a:lnTo>
                    <a:pt x="32004" y="41148"/>
                  </a:lnTo>
                  <a:lnTo>
                    <a:pt x="34290" y="41148"/>
                  </a:lnTo>
                  <a:lnTo>
                    <a:pt x="34290" y="39624"/>
                  </a:lnTo>
                  <a:lnTo>
                    <a:pt x="35814" y="39624"/>
                  </a:lnTo>
                  <a:lnTo>
                    <a:pt x="35814" y="26670"/>
                  </a:lnTo>
                  <a:lnTo>
                    <a:pt x="34290" y="26670"/>
                  </a:lnTo>
                  <a:lnTo>
                    <a:pt x="34290" y="24384"/>
                  </a:lnTo>
                  <a:lnTo>
                    <a:pt x="30480" y="24384"/>
                  </a:lnTo>
                  <a:lnTo>
                    <a:pt x="30480" y="22860"/>
                  </a:lnTo>
                  <a:lnTo>
                    <a:pt x="26670" y="22860"/>
                  </a:lnTo>
                  <a:lnTo>
                    <a:pt x="26670" y="20574"/>
                  </a:lnTo>
                  <a:lnTo>
                    <a:pt x="20574" y="20574"/>
                  </a:lnTo>
                  <a:lnTo>
                    <a:pt x="19050" y="19050"/>
                  </a:lnTo>
                  <a:lnTo>
                    <a:pt x="12954" y="19050"/>
                  </a:lnTo>
                  <a:lnTo>
                    <a:pt x="12954" y="16764"/>
                  </a:lnTo>
                  <a:lnTo>
                    <a:pt x="9906" y="16764"/>
                  </a:lnTo>
                  <a:lnTo>
                    <a:pt x="9906" y="12954"/>
                  </a:lnTo>
                  <a:lnTo>
                    <a:pt x="7620" y="12954"/>
                  </a:lnTo>
                  <a:lnTo>
                    <a:pt x="7620" y="11430"/>
                  </a:lnTo>
                  <a:lnTo>
                    <a:pt x="9906" y="11430"/>
                  </a:lnTo>
                  <a:lnTo>
                    <a:pt x="9906" y="7620"/>
                  </a:lnTo>
                  <a:lnTo>
                    <a:pt x="12954" y="7620"/>
                  </a:lnTo>
                  <a:lnTo>
                    <a:pt x="12954" y="5334"/>
                  </a:lnTo>
                  <a:lnTo>
                    <a:pt x="24384" y="5334"/>
                  </a:lnTo>
                  <a:lnTo>
                    <a:pt x="24384" y="7620"/>
                  </a:lnTo>
                  <a:lnTo>
                    <a:pt x="26670" y="7620"/>
                  </a:lnTo>
                  <a:lnTo>
                    <a:pt x="26670" y="9144"/>
                  </a:lnTo>
                  <a:lnTo>
                    <a:pt x="28194" y="9144"/>
                  </a:lnTo>
                  <a:lnTo>
                    <a:pt x="28194" y="11430"/>
                  </a:lnTo>
                  <a:lnTo>
                    <a:pt x="30480" y="12954"/>
                  </a:lnTo>
                  <a:lnTo>
                    <a:pt x="30480" y="15240"/>
                  </a:lnTo>
                  <a:lnTo>
                    <a:pt x="35814" y="12954"/>
                  </a:lnTo>
                  <a:lnTo>
                    <a:pt x="35814" y="11430"/>
                  </a:lnTo>
                  <a:close/>
                </a:path>
                <a:path w="51435" h="47625">
                  <a:moveTo>
                    <a:pt x="51041" y="1524"/>
                  </a:moveTo>
                  <a:lnTo>
                    <a:pt x="45720" y="1524"/>
                  </a:lnTo>
                  <a:lnTo>
                    <a:pt x="45720" y="47231"/>
                  </a:lnTo>
                  <a:lnTo>
                    <a:pt x="51041" y="47231"/>
                  </a:lnTo>
                  <a:lnTo>
                    <a:pt x="51041" y="1524"/>
                  </a:lnTo>
                  <a:close/>
                </a:path>
              </a:pathLst>
            </a:custGeom>
            <a:solidFill>
              <a:srgbClr val="000000"/>
            </a:solidFill>
          </p:spPr>
          <p:txBody>
            <a:bodyPr wrap="square" lIns="0" tIns="0" rIns="0" bIns="0" rtlCol="0"/>
            <a:lstStyle/>
            <a:p>
              <a:endParaRPr/>
            </a:p>
          </p:txBody>
        </p:sp>
        <p:sp>
          <p:nvSpPr>
            <p:cNvPr id="62" name="object 57">
              <a:extLst>
                <a:ext uri="{FF2B5EF4-FFF2-40B4-BE49-F238E27FC236}">
                  <a16:creationId xmlns="" xmlns:a16="http://schemas.microsoft.com/office/drawing/2014/main" id="{99112807-2A7B-4F32-9224-3F17AD7EE339}"/>
                </a:ext>
              </a:extLst>
            </p:cNvPr>
            <p:cNvSpPr/>
            <p:nvPr/>
          </p:nvSpPr>
          <p:spPr>
            <a:xfrm>
              <a:off x="4019945" y="6501217"/>
              <a:ext cx="41275" cy="45085"/>
            </a:xfrm>
            <a:custGeom>
              <a:avLst/>
              <a:gdLst/>
              <a:ahLst/>
              <a:cxnLst/>
              <a:rect l="l" t="t" r="r" b="b"/>
              <a:pathLst>
                <a:path w="41275" h="45084">
                  <a:moveTo>
                    <a:pt x="22097" y="0"/>
                  </a:moveTo>
                  <a:lnTo>
                    <a:pt x="16763" y="0"/>
                  </a:lnTo>
                  <a:lnTo>
                    <a:pt x="0" y="44957"/>
                  </a:lnTo>
                  <a:lnTo>
                    <a:pt x="5333" y="44957"/>
                  </a:lnTo>
                  <a:lnTo>
                    <a:pt x="10667" y="32003"/>
                  </a:lnTo>
                  <a:lnTo>
                    <a:pt x="35649" y="32003"/>
                  </a:lnTo>
                  <a:lnTo>
                    <a:pt x="33391" y="26669"/>
                  </a:lnTo>
                  <a:lnTo>
                    <a:pt x="12953" y="26669"/>
                  </a:lnTo>
                  <a:lnTo>
                    <a:pt x="16763" y="12953"/>
                  </a:lnTo>
                  <a:lnTo>
                    <a:pt x="16763" y="11429"/>
                  </a:lnTo>
                  <a:lnTo>
                    <a:pt x="18287" y="11429"/>
                  </a:lnTo>
                  <a:lnTo>
                    <a:pt x="18287" y="5333"/>
                  </a:lnTo>
                  <a:lnTo>
                    <a:pt x="24356" y="5333"/>
                  </a:lnTo>
                  <a:lnTo>
                    <a:pt x="22097" y="0"/>
                  </a:lnTo>
                  <a:close/>
                </a:path>
                <a:path w="41275" h="45084">
                  <a:moveTo>
                    <a:pt x="35649" y="32003"/>
                  </a:moveTo>
                  <a:lnTo>
                    <a:pt x="29717" y="32003"/>
                  </a:lnTo>
                  <a:lnTo>
                    <a:pt x="33527" y="44957"/>
                  </a:lnTo>
                  <a:lnTo>
                    <a:pt x="41135" y="44957"/>
                  </a:lnTo>
                  <a:lnTo>
                    <a:pt x="35649" y="32003"/>
                  </a:lnTo>
                  <a:close/>
                </a:path>
                <a:path w="41275" h="45084">
                  <a:moveTo>
                    <a:pt x="24356" y="5333"/>
                  </a:moveTo>
                  <a:lnTo>
                    <a:pt x="20573" y="5333"/>
                  </a:lnTo>
                  <a:lnTo>
                    <a:pt x="20573" y="11429"/>
                  </a:lnTo>
                  <a:lnTo>
                    <a:pt x="22097" y="11429"/>
                  </a:lnTo>
                  <a:lnTo>
                    <a:pt x="22097" y="15239"/>
                  </a:lnTo>
                  <a:lnTo>
                    <a:pt x="28193" y="26669"/>
                  </a:lnTo>
                  <a:lnTo>
                    <a:pt x="33391" y="26669"/>
                  </a:lnTo>
                  <a:lnTo>
                    <a:pt x="24356" y="5333"/>
                  </a:lnTo>
                  <a:close/>
                </a:path>
              </a:pathLst>
            </a:custGeom>
            <a:solidFill>
              <a:srgbClr val="000000"/>
            </a:solidFill>
          </p:spPr>
          <p:txBody>
            <a:bodyPr wrap="square" lIns="0" tIns="0" rIns="0" bIns="0" rtlCol="0"/>
            <a:lstStyle/>
            <a:p>
              <a:endParaRPr/>
            </a:p>
          </p:txBody>
        </p:sp>
        <p:sp>
          <p:nvSpPr>
            <p:cNvPr id="63" name="object 58">
              <a:extLst>
                <a:ext uri="{FF2B5EF4-FFF2-40B4-BE49-F238E27FC236}">
                  <a16:creationId xmlns="" xmlns:a16="http://schemas.microsoft.com/office/drawing/2014/main" id="{1261374F-9B4B-403A-A02D-78D71C099666}"/>
                </a:ext>
              </a:extLst>
            </p:cNvPr>
            <p:cNvSpPr/>
            <p:nvPr/>
          </p:nvSpPr>
          <p:spPr>
            <a:xfrm>
              <a:off x="4025278" y="6809013"/>
              <a:ext cx="34290" cy="45720"/>
            </a:xfrm>
            <a:custGeom>
              <a:avLst/>
              <a:gdLst/>
              <a:ahLst/>
              <a:cxnLst/>
              <a:rect l="l" t="t" r="r" b="b"/>
              <a:pathLst>
                <a:path w="34289" h="45719">
                  <a:moveTo>
                    <a:pt x="24383" y="0"/>
                  </a:moveTo>
                  <a:lnTo>
                    <a:pt x="0" y="0"/>
                  </a:lnTo>
                  <a:lnTo>
                    <a:pt x="0" y="45707"/>
                  </a:lnTo>
                  <a:lnTo>
                    <a:pt x="22860" y="45707"/>
                  </a:lnTo>
                  <a:lnTo>
                    <a:pt x="24383" y="44196"/>
                  </a:lnTo>
                  <a:lnTo>
                    <a:pt x="28193" y="44196"/>
                  </a:lnTo>
                  <a:lnTo>
                    <a:pt x="28193" y="41897"/>
                  </a:lnTo>
                  <a:lnTo>
                    <a:pt x="30480" y="41897"/>
                  </a:lnTo>
                  <a:lnTo>
                    <a:pt x="30480" y="40385"/>
                  </a:lnTo>
                  <a:lnTo>
                    <a:pt x="5333" y="40385"/>
                  </a:lnTo>
                  <a:lnTo>
                    <a:pt x="5333" y="25146"/>
                  </a:lnTo>
                  <a:lnTo>
                    <a:pt x="30480" y="25146"/>
                  </a:lnTo>
                  <a:lnTo>
                    <a:pt x="30480" y="22859"/>
                  </a:lnTo>
                  <a:lnTo>
                    <a:pt x="28193" y="22859"/>
                  </a:lnTo>
                  <a:lnTo>
                    <a:pt x="28193" y="19050"/>
                  </a:lnTo>
                  <a:lnTo>
                    <a:pt x="5333" y="19050"/>
                  </a:lnTo>
                  <a:lnTo>
                    <a:pt x="5333" y="6096"/>
                  </a:lnTo>
                  <a:lnTo>
                    <a:pt x="30480" y="6096"/>
                  </a:lnTo>
                  <a:lnTo>
                    <a:pt x="30480" y="3809"/>
                  </a:lnTo>
                  <a:lnTo>
                    <a:pt x="28193" y="3809"/>
                  </a:lnTo>
                  <a:lnTo>
                    <a:pt x="28193" y="2285"/>
                  </a:lnTo>
                  <a:lnTo>
                    <a:pt x="24383" y="2285"/>
                  </a:lnTo>
                  <a:lnTo>
                    <a:pt x="24383" y="0"/>
                  </a:lnTo>
                  <a:close/>
                </a:path>
                <a:path w="34289" h="45719">
                  <a:moveTo>
                    <a:pt x="32004" y="38100"/>
                  </a:moveTo>
                  <a:lnTo>
                    <a:pt x="24383" y="38100"/>
                  </a:lnTo>
                  <a:lnTo>
                    <a:pt x="24383" y="40385"/>
                  </a:lnTo>
                  <a:lnTo>
                    <a:pt x="32004" y="40385"/>
                  </a:lnTo>
                  <a:lnTo>
                    <a:pt x="32004" y="38100"/>
                  </a:lnTo>
                  <a:close/>
                </a:path>
                <a:path w="34289" h="45719">
                  <a:moveTo>
                    <a:pt x="34289" y="26670"/>
                  </a:moveTo>
                  <a:lnTo>
                    <a:pt x="26669" y="26670"/>
                  </a:lnTo>
                  <a:lnTo>
                    <a:pt x="26669" y="28955"/>
                  </a:lnTo>
                  <a:lnTo>
                    <a:pt x="28193" y="28955"/>
                  </a:lnTo>
                  <a:lnTo>
                    <a:pt x="28193" y="36575"/>
                  </a:lnTo>
                  <a:lnTo>
                    <a:pt x="26669" y="36575"/>
                  </a:lnTo>
                  <a:lnTo>
                    <a:pt x="26669" y="38100"/>
                  </a:lnTo>
                  <a:lnTo>
                    <a:pt x="34289" y="38100"/>
                  </a:lnTo>
                  <a:lnTo>
                    <a:pt x="34289" y="26670"/>
                  </a:lnTo>
                  <a:close/>
                </a:path>
                <a:path w="34289" h="45719">
                  <a:moveTo>
                    <a:pt x="32004" y="25146"/>
                  </a:moveTo>
                  <a:lnTo>
                    <a:pt x="24383" y="25146"/>
                  </a:lnTo>
                  <a:lnTo>
                    <a:pt x="24383" y="26670"/>
                  </a:lnTo>
                  <a:lnTo>
                    <a:pt x="32004" y="26670"/>
                  </a:lnTo>
                  <a:lnTo>
                    <a:pt x="32004" y="25146"/>
                  </a:lnTo>
                  <a:close/>
                </a:path>
                <a:path w="34289" h="45719">
                  <a:moveTo>
                    <a:pt x="30480" y="15239"/>
                  </a:moveTo>
                  <a:lnTo>
                    <a:pt x="24383" y="15239"/>
                  </a:lnTo>
                  <a:lnTo>
                    <a:pt x="24383" y="17525"/>
                  </a:lnTo>
                  <a:lnTo>
                    <a:pt x="22860" y="17525"/>
                  </a:lnTo>
                  <a:lnTo>
                    <a:pt x="22860" y="19050"/>
                  </a:lnTo>
                  <a:lnTo>
                    <a:pt x="30480" y="19050"/>
                  </a:lnTo>
                  <a:lnTo>
                    <a:pt x="30480" y="15239"/>
                  </a:lnTo>
                  <a:close/>
                </a:path>
                <a:path w="34289" h="45719">
                  <a:moveTo>
                    <a:pt x="30480" y="6096"/>
                  </a:moveTo>
                  <a:lnTo>
                    <a:pt x="24383" y="6096"/>
                  </a:lnTo>
                  <a:lnTo>
                    <a:pt x="24383" y="9905"/>
                  </a:lnTo>
                  <a:lnTo>
                    <a:pt x="26669" y="9905"/>
                  </a:lnTo>
                  <a:lnTo>
                    <a:pt x="26669" y="15239"/>
                  </a:lnTo>
                  <a:lnTo>
                    <a:pt x="32004" y="15239"/>
                  </a:lnTo>
                  <a:lnTo>
                    <a:pt x="32004" y="7620"/>
                  </a:lnTo>
                  <a:lnTo>
                    <a:pt x="30480" y="7620"/>
                  </a:lnTo>
                  <a:lnTo>
                    <a:pt x="30480" y="6096"/>
                  </a:lnTo>
                  <a:close/>
                </a:path>
              </a:pathLst>
            </a:custGeom>
            <a:solidFill>
              <a:srgbClr val="000000"/>
            </a:solidFill>
          </p:spPr>
          <p:txBody>
            <a:bodyPr wrap="square" lIns="0" tIns="0" rIns="0" bIns="0" rtlCol="0"/>
            <a:lstStyle/>
            <a:p>
              <a:endParaRPr/>
            </a:p>
          </p:txBody>
        </p:sp>
        <p:sp>
          <p:nvSpPr>
            <p:cNvPr id="64" name="object 59">
              <a:extLst>
                <a:ext uri="{FF2B5EF4-FFF2-40B4-BE49-F238E27FC236}">
                  <a16:creationId xmlns="" xmlns:a16="http://schemas.microsoft.com/office/drawing/2014/main" id="{ADC3BCF1-EA55-4B5A-9326-BEA66E96EC16}"/>
                </a:ext>
              </a:extLst>
            </p:cNvPr>
            <p:cNvSpPr/>
            <p:nvPr/>
          </p:nvSpPr>
          <p:spPr>
            <a:xfrm>
              <a:off x="4652302" y="6576641"/>
              <a:ext cx="41910" cy="45720"/>
            </a:xfrm>
            <a:custGeom>
              <a:avLst/>
              <a:gdLst/>
              <a:ahLst/>
              <a:cxnLst/>
              <a:rect l="l" t="t" r="r" b="b"/>
              <a:pathLst>
                <a:path w="41910" h="45719">
                  <a:moveTo>
                    <a:pt x="24371" y="0"/>
                  </a:moveTo>
                  <a:lnTo>
                    <a:pt x="16751" y="0"/>
                  </a:lnTo>
                  <a:lnTo>
                    <a:pt x="0" y="45720"/>
                  </a:lnTo>
                  <a:lnTo>
                    <a:pt x="5333" y="45720"/>
                  </a:lnTo>
                  <a:lnTo>
                    <a:pt x="11429" y="32003"/>
                  </a:lnTo>
                  <a:lnTo>
                    <a:pt x="36639" y="32003"/>
                  </a:lnTo>
                  <a:lnTo>
                    <a:pt x="34594" y="26670"/>
                  </a:lnTo>
                  <a:lnTo>
                    <a:pt x="12953" y="26670"/>
                  </a:lnTo>
                  <a:lnTo>
                    <a:pt x="19037" y="12953"/>
                  </a:lnTo>
                  <a:lnTo>
                    <a:pt x="19037" y="7620"/>
                  </a:lnTo>
                  <a:lnTo>
                    <a:pt x="20561" y="7620"/>
                  </a:lnTo>
                  <a:lnTo>
                    <a:pt x="20561" y="6096"/>
                  </a:lnTo>
                  <a:lnTo>
                    <a:pt x="26708" y="6096"/>
                  </a:lnTo>
                  <a:lnTo>
                    <a:pt x="24371" y="0"/>
                  </a:lnTo>
                  <a:close/>
                </a:path>
                <a:path w="41910" h="45719">
                  <a:moveTo>
                    <a:pt x="36639" y="32003"/>
                  </a:moveTo>
                  <a:lnTo>
                    <a:pt x="30467" y="32003"/>
                  </a:lnTo>
                  <a:lnTo>
                    <a:pt x="35801" y="45720"/>
                  </a:lnTo>
                  <a:lnTo>
                    <a:pt x="41897" y="45720"/>
                  </a:lnTo>
                  <a:lnTo>
                    <a:pt x="36639" y="32003"/>
                  </a:lnTo>
                  <a:close/>
                </a:path>
                <a:path w="41910" h="45719">
                  <a:moveTo>
                    <a:pt x="26708" y="6096"/>
                  </a:moveTo>
                  <a:lnTo>
                    <a:pt x="20561" y="6096"/>
                  </a:lnTo>
                  <a:lnTo>
                    <a:pt x="20561" y="9905"/>
                  </a:lnTo>
                  <a:lnTo>
                    <a:pt x="22847" y="9905"/>
                  </a:lnTo>
                  <a:lnTo>
                    <a:pt x="22847" y="12953"/>
                  </a:lnTo>
                  <a:lnTo>
                    <a:pt x="24371" y="15240"/>
                  </a:lnTo>
                  <a:lnTo>
                    <a:pt x="28181" y="26670"/>
                  </a:lnTo>
                  <a:lnTo>
                    <a:pt x="34594" y="26670"/>
                  </a:lnTo>
                  <a:lnTo>
                    <a:pt x="26708" y="6096"/>
                  </a:lnTo>
                  <a:close/>
                </a:path>
              </a:pathLst>
            </a:custGeom>
            <a:solidFill>
              <a:srgbClr val="000000"/>
            </a:solidFill>
          </p:spPr>
          <p:txBody>
            <a:bodyPr wrap="square" lIns="0" tIns="0" rIns="0" bIns="0" rtlCol="0"/>
            <a:lstStyle/>
            <a:p>
              <a:endParaRPr/>
            </a:p>
          </p:txBody>
        </p:sp>
        <p:sp>
          <p:nvSpPr>
            <p:cNvPr id="65" name="object 60">
              <a:extLst>
                <a:ext uri="{FF2B5EF4-FFF2-40B4-BE49-F238E27FC236}">
                  <a16:creationId xmlns="" xmlns:a16="http://schemas.microsoft.com/office/drawing/2014/main" id="{7A96056D-D419-4A76-BA5A-8B7F3E795F9C}"/>
                </a:ext>
              </a:extLst>
            </p:cNvPr>
            <p:cNvSpPr/>
            <p:nvPr/>
          </p:nvSpPr>
          <p:spPr>
            <a:xfrm>
              <a:off x="4958576" y="6580451"/>
              <a:ext cx="33655" cy="45720"/>
            </a:xfrm>
            <a:custGeom>
              <a:avLst/>
              <a:gdLst/>
              <a:ahLst/>
              <a:cxnLst/>
              <a:rect l="l" t="t" r="r" b="b"/>
              <a:pathLst>
                <a:path w="33654" h="45719">
                  <a:moveTo>
                    <a:pt x="24371" y="0"/>
                  </a:moveTo>
                  <a:lnTo>
                    <a:pt x="0" y="0"/>
                  </a:lnTo>
                  <a:lnTo>
                    <a:pt x="0" y="45707"/>
                  </a:lnTo>
                  <a:lnTo>
                    <a:pt x="22085" y="45707"/>
                  </a:lnTo>
                  <a:lnTo>
                    <a:pt x="22085" y="43434"/>
                  </a:lnTo>
                  <a:lnTo>
                    <a:pt x="28181" y="43434"/>
                  </a:lnTo>
                  <a:lnTo>
                    <a:pt x="28181" y="41910"/>
                  </a:lnTo>
                  <a:lnTo>
                    <a:pt x="29705" y="41910"/>
                  </a:lnTo>
                  <a:lnTo>
                    <a:pt x="29705" y="39624"/>
                  </a:lnTo>
                  <a:lnTo>
                    <a:pt x="5334" y="39624"/>
                  </a:lnTo>
                  <a:lnTo>
                    <a:pt x="5334" y="24384"/>
                  </a:lnTo>
                  <a:lnTo>
                    <a:pt x="29705" y="24384"/>
                  </a:lnTo>
                  <a:lnTo>
                    <a:pt x="29705" y="22860"/>
                  </a:lnTo>
                  <a:lnTo>
                    <a:pt x="28181" y="22860"/>
                  </a:lnTo>
                  <a:lnTo>
                    <a:pt x="28181" y="20574"/>
                  </a:lnTo>
                  <a:lnTo>
                    <a:pt x="25895" y="20574"/>
                  </a:lnTo>
                  <a:lnTo>
                    <a:pt x="25895" y="19050"/>
                  </a:lnTo>
                  <a:lnTo>
                    <a:pt x="5334" y="19050"/>
                  </a:lnTo>
                  <a:lnTo>
                    <a:pt x="5334" y="6096"/>
                  </a:lnTo>
                  <a:lnTo>
                    <a:pt x="29705" y="6096"/>
                  </a:lnTo>
                  <a:lnTo>
                    <a:pt x="29705" y="3810"/>
                  </a:lnTo>
                  <a:lnTo>
                    <a:pt x="28181" y="3810"/>
                  </a:lnTo>
                  <a:lnTo>
                    <a:pt x="28181" y="2286"/>
                  </a:lnTo>
                  <a:lnTo>
                    <a:pt x="24371" y="2286"/>
                  </a:lnTo>
                  <a:lnTo>
                    <a:pt x="24371" y="0"/>
                  </a:lnTo>
                  <a:close/>
                </a:path>
                <a:path w="33654" h="45719">
                  <a:moveTo>
                    <a:pt x="33515" y="26670"/>
                  </a:moveTo>
                  <a:lnTo>
                    <a:pt x="25895" y="26670"/>
                  </a:lnTo>
                  <a:lnTo>
                    <a:pt x="25895" y="28194"/>
                  </a:lnTo>
                  <a:lnTo>
                    <a:pt x="28181" y="28194"/>
                  </a:lnTo>
                  <a:lnTo>
                    <a:pt x="28181" y="34290"/>
                  </a:lnTo>
                  <a:lnTo>
                    <a:pt x="25895" y="34290"/>
                  </a:lnTo>
                  <a:lnTo>
                    <a:pt x="25895" y="38100"/>
                  </a:lnTo>
                  <a:lnTo>
                    <a:pt x="22085" y="38100"/>
                  </a:lnTo>
                  <a:lnTo>
                    <a:pt x="22085" y="39624"/>
                  </a:lnTo>
                  <a:lnTo>
                    <a:pt x="31991" y="39624"/>
                  </a:lnTo>
                  <a:lnTo>
                    <a:pt x="31991" y="35814"/>
                  </a:lnTo>
                  <a:lnTo>
                    <a:pt x="33515" y="35814"/>
                  </a:lnTo>
                  <a:lnTo>
                    <a:pt x="33515" y="26670"/>
                  </a:lnTo>
                  <a:close/>
                </a:path>
                <a:path w="33654" h="45719">
                  <a:moveTo>
                    <a:pt x="31991" y="24384"/>
                  </a:moveTo>
                  <a:lnTo>
                    <a:pt x="24371" y="24384"/>
                  </a:lnTo>
                  <a:lnTo>
                    <a:pt x="24371" y="26670"/>
                  </a:lnTo>
                  <a:lnTo>
                    <a:pt x="31991" y="26670"/>
                  </a:lnTo>
                  <a:lnTo>
                    <a:pt x="31991" y="24384"/>
                  </a:lnTo>
                  <a:close/>
                </a:path>
                <a:path w="33654" h="45719">
                  <a:moveTo>
                    <a:pt x="29705" y="15240"/>
                  </a:moveTo>
                  <a:lnTo>
                    <a:pt x="24371" y="15240"/>
                  </a:lnTo>
                  <a:lnTo>
                    <a:pt x="24371" y="16764"/>
                  </a:lnTo>
                  <a:lnTo>
                    <a:pt x="22085" y="16764"/>
                  </a:lnTo>
                  <a:lnTo>
                    <a:pt x="22085" y="19050"/>
                  </a:lnTo>
                  <a:lnTo>
                    <a:pt x="28181" y="19050"/>
                  </a:lnTo>
                  <a:lnTo>
                    <a:pt x="29705" y="16764"/>
                  </a:lnTo>
                  <a:lnTo>
                    <a:pt x="29705" y="15240"/>
                  </a:lnTo>
                  <a:close/>
                </a:path>
                <a:path w="33654" h="45719">
                  <a:moveTo>
                    <a:pt x="31991" y="7620"/>
                  </a:moveTo>
                  <a:lnTo>
                    <a:pt x="24371" y="7620"/>
                  </a:lnTo>
                  <a:lnTo>
                    <a:pt x="24371" y="9144"/>
                  </a:lnTo>
                  <a:lnTo>
                    <a:pt x="25895" y="9144"/>
                  </a:lnTo>
                  <a:lnTo>
                    <a:pt x="25895" y="15240"/>
                  </a:lnTo>
                  <a:lnTo>
                    <a:pt x="31991" y="15240"/>
                  </a:lnTo>
                  <a:lnTo>
                    <a:pt x="31991" y="7620"/>
                  </a:lnTo>
                  <a:close/>
                </a:path>
                <a:path w="33654" h="45719">
                  <a:moveTo>
                    <a:pt x="29705" y="6096"/>
                  </a:moveTo>
                  <a:lnTo>
                    <a:pt x="22085" y="6096"/>
                  </a:lnTo>
                  <a:lnTo>
                    <a:pt x="22085" y="7620"/>
                  </a:lnTo>
                  <a:lnTo>
                    <a:pt x="29705" y="7620"/>
                  </a:lnTo>
                  <a:lnTo>
                    <a:pt x="29705" y="6096"/>
                  </a:lnTo>
                  <a:close/>
                </a:path>
              </a:pathLst>
            </a:custGeom>
            <a:solidFill>
              <a:srgbClr val="000000"/>
            </a:solidFill>
          </p:spPr>
          <p:txBody>
            <a:bodyPr wrap="square" lIns="0" tIns="0" rIns="0" bIns="0" rtlCol="0"/>
            <a:lstStyle/>
            <a:p>
              <a:endParaRPr dirty="0"/>
            </a:p>
          </p:txBody>
        </p:sp>
        <p:sp>
          <p:nvSpPr>
            <p:cNvPr id="66" name="object 61">
              <a:extLst>
                <a:ext uri="{FF2B5EF4-FFF2-40B4-BE49-F238E27FC236}">
                  <a16:creationId xmlns="" xmlns:a16="http://schemas.microsoft.com/office/drawing/2014/main" id="{392B18D9-B23F-432C-9562-02783046779E}"/>
                </a:ext>
              </a:extLst>
            </p:cNvPr>
            <p:cNvSpPr/>
            <p:nvPr/>
          </p:nvSpPr>
          <p:spPr>
            <a:xfrm>
              <a:off x="4882389" y="6733588"/>
              <a:ext cx="51435" cy="47625"/>
            </a:xfrm>
            <a:custGeom>
              <a:avLst/>
              <a:gdLst/>
              <a:ahLst/>
              <a:cxnLst/>
              <a:rect l="l" t="t" r="r" b="b"/>
              <a:pathLst>
                <a:path w="51435" h="47625">
                  <a:moveTo>
                    <a:pt x="35801" y="30480"/>
                  </a:moveTo>
                  <a:lnTo>
                    <a:pt x="34277" y="30480"/>
                  </a:lnTo>
                  <a:lnTo>
                    <a:pt x="34277" y="26670"/>
                  </a:lnTo>
                  <a:lnTo>
                    <a:pt x="32753" y="26670"/>
                  </a:lnTo>
                  <a:lnTo>
                    <a:pt x="32753" y="24384"/>
                  </a:lnTo>
                  <a:lnTo>
                    <a:pt x="30467" y="24384"/>
                  </a:lnTo>
                  <a:lnTo>
                    <a:pt x="30467" y="22860"/>
                  </a:lnTo>
                  <a:lnTo>
                    <a:pt x="25133" y="22860"/>
                  </a:lnTo>
                  <a:lnTo>
                    <a:pt x="25133" y="20574"/>
                  </a:lnTo>
                  <a:lnTo>
                    <a:pt x="19037" y="20574"/>
                  </a:lnTo>
                  <a:lnTo>
                    <a:pt x="17513" y="19050"/>
                  </a:lnTo>
                  <a:lnTo>
                    <a:pt x="11430" y="19050"/>
                  </a:lnTo>
                  <a:lnTo>
                    <a:pt x="11430" y="16764"/>
                  </a:lnTo>
                  <a:lnTo>
                    <a:pt x="7620" y="16764"/>
                  </a:lnTo>
                  <a:lnTo>
                    <a:pt x="7620" y="9906"/>
                  </a:lnTo>
                  <a:lnTo>
                    <a:pt x="9906" y="9906"/>
                  </a:lnTo>
                  <a:lnTo>
                    <a:pt x="9906" y="7620"/>
                  </a:lnTo>
                  <a:lnTo>
                    <a:pt x="11430" y="7620"/>
                  </a:lnTo>
                  <a:lnTo>
                    <a:pt x="11430" y="6096"/>
                  </a:lnTo>
                  <a:lnTo>
                    <a:pt x="22847" y="6096"/>
                  </a:lnTo>
                  <a:lnTo>
                    <a:pt x="22847" y="7620"/>
                  </a:lnTo>
                  <a:lnTo>
                    <a:pt x="26657" y="7620"/>
                  </a:lnTo>
                  <a:lnTo>
                    <a:pt x="26657" y="11430"/>
                  </a:lnTo>
                  <a:lnTo>
                    <a:pt x="28943" y="11430"/>
                  </a:lnTo>
                  <a:lnTo>
                    <a:pt x="28943" y="15240"/>
                  </a:lnTo>
                  <a:lnTo>
                    <a:pt x="34277" y="13716"/>
                  </a:lnTo>
                  <a:lnTo>
                    <a:pt x="34277" y="9906"/>
                  </a:lnTo>
                  <a:lnTo>
                    <a:pt x="32753" y="9906"/>
                  </a:lnTo>
                  <a:lnTo>
                    <a:pt x="32753" y="6096"/>
                  </a:lnTo>
                  <a:lnTo>
                    <a:pt x="30467" y="6096"/>
                  </a:lnTo>
                  <a:lnTo>
                    <a:pt x="30467" y="3810"/>
                  </a:lnTo>
                  <a:lnTo>
                    <a:pt x="28943" y="3810"/>
                  </a:lnTo>
                  <a:lnTo>
                    <a:pt x="26657" y="2286"/>
                  </a:lnTo>
                  <a:lnTo>
                    <a:pt x="22847" y="2286"/>
                  </a:lnTo>
                  <a:lnTo>
                    <a:pt x="21323" y="0"/>
                  </a:lnTo>
                  <a:lnTo>
                    <a:pt x="13716" y="0"/>
                  </a:lnTo>
                  <a:lnTo>
                    <a:pt x="13716" y="2286"/>
                  </a:lnTo>
                  <a:lnTo>
                    <a:pt x="7620" y="2286"/>
                  </a:lnTo>
                  <a:lnTo>
                    <a:pt x="7620" y="3810"/>
                  </a:lnTo>
                  <a:lnTo>
                    <a:pt x="6096" y="3810"/>
                  </a:lnTo>
                  <a:lnTo>
                    <a:pt x="6096" y="6096"/>
                  </a:lnTo>
                  <a:lnTo>
                    <a:pt x="3810" y="6096"/>
                  </a:lnTo>
                  <a:lnTo>
                    <a:pt x="3810" y="7620"/>
                  </a:lnTo>
                  <a:lnTo>
                    <a:pt x="2286" y="7620"/>
                  </a:lnTo>
                  <a:lnTo>
                    <a:pt x="2286" y="19050"/>
                  </a:lnTo>
                  <a:lnTo>
                    <a:pt x="3810" y="19050"/>
                  </a:lnTo>
                  <a:lnTo>
                    <a:pt x="3810" y="20574"/>
                  </a:lnTo>
                  <a:lnTo>
                    <a:pt x="6096" y="20574"/>
                  </a:lnTo>
                  <a:lnTo>
                    <a:pt x="6096" y="22860"/>
                  </a:lnTo>
                  <a:lnTo>
                    <a:pt x="9906" y="22860"/>
                  </a:lnTo>
                  <a:lnTo>
                    <a:pt x="9906" y="24384"/>
                  </a:lnTo>
                  <a:lnTo>
                    <a:pt x="15240" y="24384"/>
                  </a:lnTo>
                  <a:lnTo>
                    <a:pt x="17513" y="26670"/>
                  </a:lnTo>
                  <a:lnTo>
                    <a:pt x="22847" y="26670"/>
                  </a:lnTo>
                  <a:lnTo>
                    <a:pt x="22847" y="28194"/>
                  </a:lnTo>
                  <a:lnTo>
                    <a:pt x="26657" y="28194"/>
                  </a:lnTo>
                  <a:lnTo>
                    <a:pt x="26657" y="30480"/>
                  </a:lnTo>
                  <a:lnTo>
                    <a:pt x="28943" y="30480"/>
                  </a:lnTo>
                  <a:lnTo>
                    <a:pt x="28943" y="32004"/>
                  </a:lnTo>
                  <a:lnTo>
                    <a:pt x="30467" y="32004"/>
                  </a:lnTo>
                  <a:lnTo>
                    <a:pt x="30467" y="35814"/>
                  </a:lnTo>
                  <a:lnTo>
                    <a:pt x="28943" y="35814"/>
                  </a:lnTo>
                  <a:lnTo>
                    <a:pt x="28943" y="39624"/>
                  </a:lnTo>
                  <a:lnTo>
                    <a:pt x="25133" y="39624"/>
                  </a:lnTo>
                  <a:lnTo>
                    <a:pt x="25133" y="41910"/>
                  </a:lnTo>
                  <a:lnTo>
                    <a:pt x="11430" y="41910"/>
                  </a:lnTo>
                  <a:lnTo>
                    <a:pt x="11430" y="39624"/>
                  </a:lnTo>
                  <a:lnTo>
                    <a:pt x="9906" y="39624"/>
                  </a:lnTo>
                  <a:lnTo>
                    <a:pt x="9906" y="38100"/>
                  </a:lnTo>
                  <a:lnTo>
                    <a:pt x="7620" y="38100"/>
                  </a:lnTo>
                  <a:lnTo>
                    <a:pt x="7620" y="35814"/>
                  </a:lnTo>
                  <a:lnTo>
                    <a:pt x="6096" y="35814"/>
                  </a:lnTo>
                  <a:lnTo>
                    <a:pt x="6096" y="32004"/>
                  </a:lnTo>
                  <a:lnTo>
                    <a:pt x="0" y="32004"/>
                  </a:lnTo>
                  <a:lnTo>
                    <a:pt x="0" y="38100"/>
                  </a:lnTo>
                  <a:lnTo>
                    <a:pt x="2286" y="38100"/>
                  </a:lnTo>
                  <a:lnTo>
                    <a:pt x="2286" y="41910"/>
                  </a:lnTo>
                  <a:lnTo>
                    <a:pt x="3810" y="41910"/>
                  </a:lnTo>
                  <a:lnTo>
                    <a:pt x="3810" y="43434"/>
                  </a:lnTo>
                  <a:lnTo>
                    <a:pt x="6096" y="43434"/>
                  </a:lnTo>
                  <a:lnTo>
                    <a:pt x="7620" y="45707"/>
                  </a:lnTo>
                  <a:lnTo>
                    <a:pt x="11430" y="45707"/>
                  </a:lnTo>
                  <a:lnTo>
                    <a:pt x="11430" y="47231"/>
                  </a:lnTo>
                  <a:lnTo>
                    <a:pt x="25133" y="47231"/>
                  </a:lnTo>
                  <a:lnTo>
                    <a:pt x="26657" y="45707"/>
                  </a:lnTo>
                  <a:lnTo>
                    <a:pt x="30467" y="45707"/>
                  </a:lnTo>
                  <a:lnTo>
                    <a:pt x="30467" y="43434"/>
                  </a:lnTo>
                  <a:lnTo>
                    <a:pt x="32753" y="43434"/>
                  </a:lnTo>
                  <a:lnTo>
                    <a:pt x="32753" y="41910"/>
                  </a:lnTo>
                  <a:lnTo>
                    <a:pt x="34277" y="41910"/>
                  </a:lnTo>
                  <a:lnTo>
                    <a:pt x="34277" y="38100"/>
                  </a:lnTo>
                  <a:lnTo>
                    <a:pt x="35801" y="38100"/>
                  </a:lnTo>
                  <a:lnTo>
                    <a:pt x="35801" y="30480"/>
                  </a:lnTo>
                  <a:close/>
                </a:path>
                <a:path w="51435" h="47625">
                  <a:moveTo>
                    <a:pt x="51028" y="2286"/>
                  </a:moveTo>
                  <a:lnTo>
                    <a:pt x="45707" y="2286"/>
                  </a:lnTo>
                  <a:lnTo>
                    <a:pt x="45707" y="47231"/>
                  </a:lnTo>
                  <a:lnTo>
                    <a:pt x="51028" y="47231"/>
                  </a:lnTo>
                  <a:lnTo>
                    <a:pt x="51028" y="2286"/>
                  </a:lnTo>
                  <a:close/>
                </a:path>
              </a:pathLst>
            </a:custGeom>
            <a:solidFill>
              <a:srgbClr val="000000"/>
            </a:solidFill>
          </p:spPr>
          <p:txBody>
            <a:bodyPr wrap="square" lIns="0" tIns="0" rIns="0" bIns="0" rtlCol="0"/>
            <a:lstStyle/>
            <a:p>
              <a:endParaRPr/>
            </a:p>
          </p:txBody>
        </p:sp>
        <p:pic>
          <p:nvPicPr>
            <p:cNvPr id="67" name="object 62">
              <a:extLst>
                <a:ext uri="{FF2B5EF4-FFF2-40B4-BE49-F238E27FC236}">
                  <a16:creationId xmlns="" xmlns:a16="http://schemas.microsoft.com/office/drawing/2014/main" id="{4E86417C-8234-471C-AE94-E8FB5BDC5466}"/>
                </a:ext>
              </a:extLst>
            </p:cNvPr>
            <p:cNvPicPr/>
            <p:nvPr/>
          </p:nvPicPr>
          <p:blipFill>
            <a:blip r:embed="rId9" cstate="print"/>
            <a:stretch>
              <a:fillRect/>
            </a:stretch>
          </p:blipFill>
          <p:spPr>
            <a:xfrm>
              <a:off x="2606676" y="6595692"/>
              <a:ext cx="232371" cy="230847"/>
            </a:xfrm>
            <a:prstGeom prst="rect">
              <a:avLst/>
            </a:prstGeom>
          </p:spPr>
        </p:pic>
        <p:sp>
          <p:nvSpPr>
            <p:cNvPr id="68" name="object 63">
              <a:extLst>
                <a:ext uri="{FF2B5EF4-FFF2-40B4-BE49-F238E27FC236}">
                  <a16:creationId xmlns="" xmlns:a16="http://schemas.microsoft.com/office/drawing/2014/main" id="{12FD500B-9F07-4339-B29F-16462E19FC79}"/>
                </a:ext>
              </a:extLst>
            </p:cNvPr>
            <p:cNvSpPr/>
            <p:nvPr/>
          </p:nvSpPr>
          <p:spPr>
            <a:xfrm>
              <a:off x="5046956" y="7469552"/>
              <a:ext cx="51435" cy="166370"/>
            </a:xfrm>
            <a:custGeom>
              <a:avLst/>
              <a:gdLst/>
              <a:ahLst/>
              <a:cxnLst/>
              <a:rect l="l" t="t" r="r" b="b"/>
              <a:pathLst>
                <a:path w="51435" h="166369">
                  <a:moveTo>
                    <a:pt x="51041" y="33528"/>
                  </a:moveTo>
                  <a:lnTo>
                    <a:pt x="48755" y="29718"/>
                  </a:lnTo>
                  <a:lnTo>
                    <a:pt x="45707" y="22098"/>
                  </a:lnTo>
                  <a:lnTo>
                    <a:pt x="43421" y="19050"/>
                  </a:lnTo>
                  <a:lnTo>
                    <a:pt x="41897" y="15240"/>
                  </a:lnTo>
                  <a:lnTo>
                    <a:pt x="38087" y="11430"/>
                  </a:lnTo>
                  <a:lnTo>
                    <a:pt x="35801" y="7620"/>
                  </a:lnTo>
                  <a:lnTo>
                    <a:pt x="31991" y="5334"/>
                  </a:lnTo>
                  <a:lnTo>
                    <a:pt x="26657" y="3810"/>
                  </a:lnTo>
                  <a:lnTo>
                    <a:pt x="22847" y="1524"/>
                  </a:lnTo>
                  <a:lnTo>
                    <a:pt x="16751" y="0"/>
                  </a:lnTo>
                  <a:lnTo>
                    <a:pt x="7607" y="0"/>
                  </a:lnTo>
                  <a:lnTo>
                    <a:pt x="2286" y="1524"/>
                  </a:lnTo>
                  <a:lnTo>
                    <a:pt x="2286" y="9144"/>
                  </a:lnTo>
                  <a:lnTo>
                    <a:pt x="20561" y="9144"/>
                  </a:lnTo>
                  <a:lnTo>
                    <a:pt x="30467" y="15240"/>
                  </a:lnTo>
                  <a:lnTo>
                    <a:pt x="34277" y="19050"/>
                  </a:lnTo>
                  <a:lnTo>
                    <a:pt x="35801" y="22098"/>
                  </a:lnTo>
                  <a:lnTo>
                    <a:pt x="41897" y="32004"/>
                  </a:lnTo>
                  <a:lnTo>
                    <a:pt x="41897" y="54864"/>
                  </a:lnTo>
                  <a:lnTo>
                    <a:pt x="39611" y="58674"/>
                  </a:lnTo>
                  <a:lnTo>
                    <a:pt x="38087" y="60198"/>
                  </a:lnTo>
                  <a:lnTo>
                    <a:pt x="35801" y="64008"/>
                  </a:lnTo>
                  <a:lnTo>
                    <a:pt x="34277" y="67818"/>
                  </a:lnTo>
                  <a:lnTo>
                    <a:pt x="30467" y="71615"/>
                  </a:lnTo>
                  <a:lnTo>
                    <a:pt x="26657" y="73139"/>
                  </a:lnTo>
                  <a:lnTo>
                    <a:pt x="24371" y="75425"/>
                  </a:lnTo>
                  <a:lnTo>
                    <a:pt x="20561" y="76949"/>
                  </a:lnTo>
                  <a:lnTo>
                    <a:pt x="16751" y="76949"/>
                  </a:lnTo>
                  <a:lnTo>
                    <a:pt x="12941" y="79235"/>
                  </a:lnTo>
                  <a:lnTo>
                    <a:pt x="7607" y="79235"/>
                  </a:lnTo>
                  <a:lnTo>
                    <a:pt x="3810" y="76949"/>
                  </a:lnTo>
                  <a:lnTo>
                    <a:pt x="3454" y="79235"/>
                  </a:lnTo>
                  <a:lnTo>
                    <a:pt x="0" y="79235"/>
                  </a:lnTo>
                  <a:lnTo>
                    <a:pt x="2286" y="88379"/>
                  </a:lnTo>
                  <a:lnTo>
                    <a:pt x="7607" y="86855"/>
                  </a:lnTo>
                  <a:lnTo>
                    <a:pt x="11417" y="86855"/>
                  </a:lnTo>
                  <a:lnTo>
                    <a:pt x="16751" y="88379"/>
                  </a:lnTo>
                  <a:lnTo>
                    <a:pt x="20561" y="88379"/>
                  </a:lnTo>
                  <a:lnTo>
                    <a:pt x="22847" y="90665"/>
                  </a:lnTo>
                  <a:lnTo>
                    <a:pt x="26657" y="92189"/>
                  </a:lnTo>
                  <a:lnTo>
                    <a:pt x="30467" y="94475"/>
                  </a:lnTo>
                  <a:lnTo>
                    <a:pt x="34277" y="98285"/>
                  </a:lnTo>
                  <a:lnTo>
                    <a:pt x="35801" y="102095"/>
                  </a:lnTo>
                  <a:lnTo>
                    <a:pt x="38087" y="103619"/>
                  </a:lnTo>
                  <a:lnTo>
                    <a:pt x="39611" y="107429"/>
                  </a:lnTo>
                  <a:lnTo>
                    <a:pt x="41897" y="111239"/>
                  </a:lnTo>
                  <a:lnTo>
                    <a:pt x="41897" y="131813"/>
                  </a:lnTo>
                  <a:lnTo>
                    <a:pt x="39611" y="135623"/>
                  </a:lnTo>
                  <a:lnTo>
                    <a:pt x="38087" y="139433"/>
                  </a:lnTo>
                  <a:lnTo>
                    <a:pt x="31991" y="149326"/>
                  </a:lnTo>
                  <a:lnTo>
                    <a:pt x="30467" y="150850"/>
                  </a:lnTo>
                  <a:lnTo>
                    <a:pt x="20561" y="156946"/>
                  </a:lnTo>
                  <a:lnTo>
                    <a:pt x="3810" y="156946"/>
                  </a:lnTo>
                  <a:lnTo>
                    <a:pt x="2286" y="166090"/>
                  </a:lnTo>
                  <a:lnTo>
                    <a:pt x="19037" y="166090"/>
                  </a:lnTo>
                  <a:lnTo>
                    <a:pt x="22847" y="164566"/>
                  </a:lnTo>
                  <a:lnTo>
                    <a:pt x="26657" y="162280"/>
                  </a:lnTo>
                  <a:lnTo>
                    <a:pt x="31991" y="160756"/>
                  </a:lnTo>
                  <a:lnTo>
                    <a:pt x="41897" y="150850"/>
                  </a:lnTo>
                  <a:lnTo>
                    <a:pt x="43421" y="147040"/>
                  </a:lnTo>
                  <a:lnTo>
                    <a:pt x="45707" y="143243"/>
                  </a:lnTo>
                  <a:lnTo>
                    <a:pt x="48755" y="135623"/>
                  </a:lnTo>
                  <a:lnTo>
                    <a:pt x="48755" y="130289"/>
                  </a:lnTo>
                  <a:lnTo>
                    <a:pt x="51041" y="126479"/>
                  </a:lnTo>
                  <a:lnTo>
                    <a:pt x="51041" y="117335"/>
                  </a:lnTo>
                  <a:lnTo>
                    <a:pt x="48755" y="113525"/>
                  </a:lnTo>
                  <a:lnTo>
                    <a:pt x="48755" y="109715"/>
                  </a:lnTo>
                  <a:lnTo>
                    <a:pt x="47231" y="103619"/>
                  </a:lnTo>
                  <a:lnTo>
                    <a:pt x="45707" y="99809"/>
                  </a:lnTo>
                  <a:lnTo>
                    <a:pt x="43421" y="95999"/>
                  </a:lnTo>
                  <a:lnTo>
                    <a:pt x="41897" y="92189"/>
                  </a:lnTo>
                  <a:lnTo>
                    <a:pt x="38087" y="90665"/>
                  </a:lnTo>
                  <a:lnTo>
                    <a:pt x="34277" y="86855"/>
                  </a:lnTo>
                  <a:lnTo>
                    <a:pt x="30467" y="84569"/>
                  </a:lnTo>
                  <a:lnTo>
                    <a:pt x="27292" y="83299"/>
                  </a:lnTo>
                  <a:lnTo>
                    <a:pt x="28181" y="83045"/>
                  </a:lnTo>
                  <a:lnTo>
                    <a:pt x="31991" y="80759"/>
                  </a:lnTo>
                  <a:lnTo>
                    <a:pt x="35801" y="79235"/>
                  </a:lnTo>
                  <a:lnTo>
                    <a:pt x="38087" y="75425"/>
                  </a:lnTo>
                  <a:lnTo>
                    <a:pt x="41897" y="71615"/>
                  </a:lnTo>
                  <a:lnTo>
                    <a:pt x="43421" y="67818"/>
                  </a:lnTo>
                  <a:lnTo>
                    <a:pt x="45707" y="64008"/>
                  </a:lnTo>
                  <a:lnTo>
                    <a:pt x="48755" y="56388"/>
                  </a:lnTo>
                  <a:lnTo>
                    <a:pt x="51041" y="52578"/>
                  </a:lnTo>
                  <a:lnTo>
                    <a:pt x="51041" y="33528"/>
                  </a:lnTo>
                  <a:close/>
                </a:path>
              </a:pathLst>
            </a:custGeom>
            <a:solidFill>
              <a:srgbClr val="000000"/>
            </a:solidFill>
          </p:spPr>
          <p:txBody>
            <a:bodyPr wrap="square" lIns="0" tIns="0" rIns="0" bIns="0" rtlCol="0"/>
            <a:lstStyle/>
            <a:p>
              <a:endParaRPr/>
            </a:p>
          </p:txBody>
        </p:sp>
        <p:sp>
          <p:nvSpPr>
            <p:cNvPr id="69" name="object 64">
              <a:extLst>
                <a:ext uri="{FF2B5EF4-FFF2-40B4-BE49-F238E27FC236}">
                  <a16:creationId xmlns="" xmlns:a16="http://schemas.microsoft.com/office/drawing/2014/main" id="{98429B3F-D144-48FD-812F-7E0E476BFF6C}"/>
                </a:ext>
              </a:extLst>
            </p:cNvPr>
            <p:cNvSpPr/>
            <p:nvPr/>
          </p:nvSpPr>
          <p:spPr>
            <a:xfrm>
              <a:off x="5046955" y="7628023"/>
              <a:ext cx="146050" cy="184150"/>
            </a:xfrm>
            <a:custGeom>
              <a:avLst/>
              <a:gdLst/>
              <a:ahLst/>
              <a:cxnLst/>
              <a:rect l="l" t="t" r="r" b="b"/>
              <a:pathLst>
                <a:path w="146050" h="184150">
                  <a:moveTo>
                    <a:pt x="51041" y="43434"/>
                  </a:moveTo>
                  <a:lnTo>
                    <a:pt x="48755" y="38100"/>
                  </a:lnTo>
                  <a:lnTo>
                    <a:pt x="48755" y="30480"/>
                  </a:lnTo>
                  <a:lnTo>
                    <a:pt x="47231" y="26670"/>
                  </a:lnTo>
                  <a:lnTo>
                    <a:pt x="45707" y="20574"/>
                  </a:lnTo>
                  <a:lnTo>
                    <a:pt x="43421" y="17526"/>
                  </a:lnTo>
                  <a:lnTo>
                    <a:pt x="41897" y="15240"/>
                  </a:lnTo>
                  <a:lnTo>
                    <a:pt x="34277" y="7620"/>
                  </a:lnTo>
                  <a:lnTo>
                    <a:pt x="30467" y="6096"/>
                  </a:lnTo>
                  <a:lnTo>
                    <a:pt x="26657" y="3810"/>
                  </a:lnTo>
                  <a:lnTo>
                    <a:pt x="16751" y="0"/>
                  </a:lnTo>
                  <a:lnTo>
                    <a:pt x="0" y="0"/>
                  </a:lnTo>
                  <a:lnTo>
                    <a:pt x="2286" y="9906"/>
                  </a:lnTo>
                  <a:lnTo>
                    <a:pt x="7607" y="9906"/>
                  </a:lnTo>
                  <a:lnTo>
                    <a:pt x="11417" y="7620"/>
                  </a:lnTo>
                  <a:lnTo>
                    <a:pt x="15227" y="9906"/>
                  </a:lnTo>
                  <a:lnTo>
                    <a:pt x="19037" y="9906"/>
                  </a:lnTo>
                  <a:lnTo>
                    <a:pt x="22847" y="11430"/>
                  </a:lnTo>
                  <a:lnTo>
                    <a:pt x="26657" y="13716"/>
                  </a:lnTo>
                  <a:lnTo>
                    <a:pt x="28181" y="15240"/>
                  </a:lnTo>
                  <a:lnTo>
                    <a:pt x="34277" y="19050"/>
                  </a:lnTo>
                  <a:lnTo>
                    <a:pt x="35801" y="22860"/>
                  </a:lnTo>
                  <a:lnTo>
                    <a:pt x="38087" y="24384"/>
                  </a:lnTo>
                  <a:lnTo>
                    <a:pt x="39611" y="28194"/>
                  </a:lnTo>
                  <a:lnTo>
                    <a:pt x="39611" y="32004"/>
                  </a:lnTo>
                  <a:lnTo>
                    <a:pt x="41897" y="35814"/>
                  </a:lnTo>
                  <a:lnTo>
                    <a:pt x="41897" y="51054"/>
                  </a:lnTo>
                  <a:lnTo>
                    <a:pt x="39611" y="54864"/>
                  </a:lnTo>
                  <a:lnTo>
                    <a:pt x="39611" y="57150"/>
                  </a:lnTo>
                  <a:lnTo>
                    <a:pt x="38087" y="60947"/>
                  </a:lnTo>
                  <a:lnTo>
                    <a:pt x="35801" y="64757"/>
                  </a:lnTo>
                  <a:lnTo>
                    <a:pt x="34277" y="66281"/>
                  </a:lnTo>
                  <a:lnTo>
                    <a:pt x="31991" y="70091"/>
                  </a:lnTo>
                  <a:lnTo>
                    <a:pt x="28181" y="72377"/>
                  </a:lnTo>
                  <a:lnTo>
                    <a:pt x="26657" y="73901"/>
                  </a:lnTo>
                  <a:lnTo>
                    <a:pt x="22847" y="75425"/>
                  </a:lnTo>
                  <a:lnTo>
                    <a:pt x="19037" y="77711"/>
                  </a:lnTo>
                  <a:lnTo>
                    <a:pt x="15227" y="77711"/>
                  </a:lnTo>
                  <a:lnTo>
                    <a:pt x="11417" y="79235"/>
                  </a:lnTo>
                  <a:lnTo>
                    <a:pt x="7607" y="79235"/>
                  </a:lnTo>
                  <a:lnTo>
                    <a:pt x="2286" y="77711"/>
                  </a:lnTo>
                  <a:lnTo>
                    <a:pt x="2286" y="79235"/>
                  </a:lnTo>
                  <a:lnTo>
                    <a:pt x="0" y="79235"/>
                  </a:lnTo>
                  <a:lnTo>
                    <a:pt x="2286" y="89141"/>
                  </a:lnTo>
                  <a:lnTo>
                    <a:pt x="5321" y="86855"/>
                  </a:lnTo>
                  <a:lnTo>
                    <a:pt x="15227" y="86855"/>
                  </a:lnTo>
                  <a:lnTo>
                    <a:pt x="19037" y="89141"/>
                  </a:lnTo>
                  <a:lnTo>
                    <a:pt x="22847" y="89141"/>
                  </a:lnTo>
                  <a:lnTo>
                    <a:pt x="26657" y="90665"/>
                  </a:lnTo>
                  <a:lnTo>
                    <a:pt x="28181" y="92951"/>
                  </a:lnTo>
                  <a:lnTo>
                    <a:pt x="31991" y="96761"/>
                  </a:lnTo>
                  <a:lnTo>
                    <a:pt x="34277" y="98285"/>
                  </a:lnTo>
                  <a:lnTo>
                    <a:pt x="38087" y="104381"/>
                  </a:lnTo>
                  <a:lnTo>
                    <a:pt x="39611" y="108191"/>
                  </a:lnTo>
                  <a:lnTo>
                    <a:pt x="39611" y="112001"/>
                  </a:lnTo>
                  <a:lnTo>
                    <a:pt x="41897" y="115811"/>
                  </a:lnTo>
                  <a:lnTo>
                    <a:pt x="41897" y="128765"/>
                  </a:lnTo>
                  <a:lnTo>
                    <a:pt x="39611" y="132575"/>
                  </a:lnTo>
                  <a:lnTo>
                    <a:pt x="39611" y="136385"/>
                  </a:lnTo>
                  <a:lnTo>
                    <a:pt x="38087" y="140195"/>
                  </a:lnTo>
                  <a:lnTo>
                    <a:pt x="35801" y="143992"/>
                  </a:lnTo>
                  <a:lnTo>
                    <a:pt x="26657" y="153136"/>
                  </a:lnTo>
                  <a:lnTo>
                    <a:pt x="22847" y="155422"/>
                  </a:lnTo>
                  <a:lnTo>
                    <a:pt x="19037" y="155422"/>
                  </a:lnTo>
                  <a:lnTo>
                    <a:pt x="15227" y="156946"/>
                  </a:lnTo>
                  <a:lnTo>
                    <a:pt x="2286" y="156946"/>
                  </a:lnTo>
                  <a:lnTo>
                    <a:pt x="0" y="164566"/>
                  </a:lnTo>
                  <a:lnTo>
                    <a:pt x="7607" y="166852"/>
                  </a:lnTo>
                  <a:lnTo>
                    <a:pt x="11417" y="166852"/>
                  </a:lnTo>
                  <a:lnTo>
                    <a:pt x="16751" y="164566"/>
                  </a:lnTo>
                  <a:lnTo>
                    <a:pt x="22847" y="164566"/>
                  </a:lnTo>
                  <a:lnTo>
                    <a:pt x="26657" y="163042"/>
                  </a:lnTo>
                  <a:lnTo>
                    <a:pt x="30467" y="160756"/>
                  </a:lnTo>
                  <a:lnTo>
                    <a:pt x="34277" y="156946"/>
                  </a:lnTo>
                  <a:lnTo>
                    <a:pt x="38087" y="155422"/>
                  </a:lnTo>
                  <a:lnTo>
                    <a:pt x="39611" y="151612"/>
                  </a:lnTo>
                  <a:lnTo>
                    <a:pt x="43421" y="147802"/>
                  </a:lnTo>
                  <a:lnTo>
                    <a:pt x="45707" y="143992"/>
                  </a:lnTo>
                  <a:lnTo>
                    <a:pt x="47231" y="140195"/>
                  </a:lnTo>
                  <a:lnTo>
                    <a:pt x="47231" y="134099"/>
                  </a:lnTo>
                  <a:lnTo>
                    <a:pt x="48755" y="130289"/>
                  </a:lnTo>
                  <a:lnTo>
                    <a:pt x="48755" y="108191"/>
                  </a:lnTo>
                  <a:lnTo>
                    <a:pt x="45707" y="100571"/>
                  </a:lnTo>
                  <a:lnTo>
                    <a:pt x="43421" y="96761"/>
                  </a:lnTo>
                  <a:lnTo>
                    <a:pt x="39611" y="92951"/>
                  </a:lnTo>
                  <a:lnTo>
                    <a:pt x="38087" y="89141"/>
                  </a:lnTo>
                  <a:lnTo>
                    <a:pt x="34277" y="86855"/>
                  </a:lnTo>
                  <a:lnTo>
                    <a:pt x="30467" y="83045"/>
                  </a:lnTo>
                  <a:lnTo>
                    <a:pt x="28524" y="82308"/>
                  </a:lnTo>
                  <a:lnTo>
                    <a:pt x="30467" y="81521"/>
                  </a:lnTo>
                  <a:lnTo>
                    <a:pt x="34277" y="79235"/>
                  </a:lnTo>
                  <a:lnTo>
                    <a:pt x="38087" y="75425"/>
                  </a:lnTo>
                  <a:lnTo>
                    <a:pt x="41897" y="72377"/>
                  </a:lnTo>
                  <a:lnTo>
                    <a:pt x="43421" y="68567"/>
                  </a:lnTo>
                  <a:lnTo>
                    <a:pt x="45707" y="64757"/>
                  </a:lnTo>
                  <a:lnTo>
                    <a:pt x="48755" y="57150"/>
                  </a:lnTo>
                  <a:lnTo>
                    <a:pt x="48755" y="47244"/>
                  </a:lnTo>
                  <a:lnTo>
                    <a:pt x="51041" y="43434"/>
                  </a:lnTo>
                  <a:close/>
                </a:path>
                <a:path w="146050" h="184150">
                  <a:moveTo>
                    <a:pt x="145516" y="104381"/>
                  </a:moveTo>
                  <a:lnTo>
                    <a:pt x="143230" y="94475"/>
                  </a:lnTo>
                  <a:lnTo>
                    <a:pt x="137896" y="96761"/>
                  </a:lnTo>
                  <a:lnTo>
                    <a:pt x="128752" y="96761"/>
                  </a:lnTo>
                  <a:lnTo>
                    <a:pt x="124942" y="94475"/>
                  </a:lnTo>
                  <a:lnTo>
                    <a:pt x="121132" y="92951"/>
                  </a:lnTo>
                  <a:lnTo>
                    <a:pt x="118846" y="92951"/>
                  </a:lnTo>
                  <a:lnTo>
                    <a:pt x="115036" y="90665"/>
                  </a:lnTo>
                  <a:lnTo>
                    <a:pt x="113512" y="86855"/>
                  </a:lnTo>
                  <a:lnTo>
                    <a:pt x="111226" y="85331"/>
                  </a:lnTo>
                  <a:lnTo>
                    <a:pt x="109702" y="81521"/>
                  </a:lnTo>
                  <a:lnTo>
                    <a:pt x="107416" y="79235"/>
                  </a:lnTo>
                  <a:lnTo>
                    <a:pt x="105892" y="75425"/>
                  </a:lnTo>
                  <a:lnTo>
                    <a:pt x="103606" y="72377"/>
                  </a:lnTo>
                  <a:lnTo>
                    <a:pt x="103606" y="51054"/>
                  </a:lnTo>
                  <a:lnTo>
                    <a:pt x="105892" y="47244"/>
                  </a:lnTo>
                  <a:lnTo>
                    <a:pt x="107416" y="43434"/>
                  </a:lnTo>
                  <a:lnTo>
                    <a:pt x="109702" y="39624"/>
                  </a:lnTo>
                  <a:lnTo>
                    <a:pt x="111226" y="38100"/>
                  </a:lnTo>
                  <a:lnTo>
                    <a:pt x="115036" y="32004"/>
                  </a:lnTo>
                  <a:lnTo>
                    <a:pt x="118846" y="30480"/>
                  </a:lnTo>
                  <a:lnTo>
                    <a:pt x="121132" y="28194"/>
                  </a:lnTo>
                  <a:lnTo>
                    <a:pt x="124942" y="28194"/>
                  </a:lnTo>
                  <a:lnTo>
                    <a:pt x="128752" y="26670"/>
                  </a:lnTo>
                  <a:lnTo>
                    <a:pt x="141706" y="26670"/>
                  </a:lnTo>
                  <a:lnTo>
                    <a:pt x="143230" y="19050"/>
                  </a:lnTo>
                  <a:lnTo>
                    <a:pt x="137896" y="17526"/>
                  </a:lnTo>
                  <a:lnTo>
                    <a:pt x="132562" y="17526"/>
                  </a:lnTo>
                  <a:lnTo>
                    <a:pt x="126466" y="19050"/>
                  </a:lnTo>
                  <a:lnTo>
                    <a:pt x="122656" y="19050"/>
                  </a:lnTo>
                  <a:lnTo>
                    <a:pt x="113512" y="22860"/>
                  </a:lnTo>
                  <a:lnTo>
                    <a:pt x="109702" y="26670"/>
                  </a:lnTo>
                  <a:lnTo>
                    <a:pt x="107416" y="28194"/>
                  </a:lnTo>
                  <a:lnTo>
                    <a:pt x="103606" y="32004"/>
                  </a:lnTo>
                  <a:lnTo>
                    <a:pt x="102082" y="35814"/>
                  </a:lnTo>
                  <a:lnTo>
                    <a:pt x="99796" y="39624"/>
                  </a:lnTo>
                  <a:lnTo>
                    <a:pt x="95986" y="49530"/>
                  </a:lnTo>
                  <a:lnTo>
                    <a:pt x="95986" y="53340"/>
                  </a:lnTo>
                  <a:lnTo>
                    <a:pt x="94462" y="57150"/>
                  </a:lnTo>
                  <a:lnTo>
                    <a:pt x="94462" y="66281"/>
                  </a:lnTo>
                  <a:lnTo>
                    <a:pt x="95986" y="70091"/>
                  </a:lnTo>
                  <a:lnTo>
                    <a:pt x="95986" y="73901"/>
                  </a:lnTo>
                  <a:lnTo>
                    <a:pt x="99796" y="83045"/>
                  </a:lnTo>
                  <a:lnTo>
                    <a:pt x="102082" y="86855"/>
                  </a:lnTo>
                  <a:lnTo>
                    <a:pt x="103606" y="90665"/>
                  </a:lnTo>
                  <a:lnTo>
                    <a:pt x="107416" y="94475"/>
                  </a:lnTo>
                  <a:lnTo>
                    <a:pt x="111226" y="96761"/>
                  </a:lnTo>
                  <a:lnTo>
                    <a:pt x="115036" y="98285"/>
                  </a:lnTo>
                  <a:lnTo>
                    <a:pt x="117284" y="100545"/>
                  </a:lnTo>
                  <a:lnTo>
                    <a:pt x="113512" y="102095"/>
                  </a:lnTo>
                  <a:lnTo>
                    <a:pt x="109702" y="104381"/>
                  </a:lnTo>
                  <a:lnTo>
                    <a:pt x="107416" y="108191"/>
                  </a:lnTo>
                  <a:lnTo>
                    <a:pt x="103606" y="112001"/>
                  </a:lnTo>
                  <a:lnTo>
                    <a:pt x="102082" y="115811"/>
                  </a:lnTo>
                  <a:lnTo>
                    <a:pt x="99796" y="119621"/>
                  </a:lnTo>
                  <a:lnTo>
                    <a:pt x="98272" y="123431"/>
                  </a:lnTo>
                  <a:lnTo>
                    <a:pt x="95986" y="126479"/>
                  </a:lnTo>
                  <a:lnTo>
                    <a:pt x="94462" y="130289"/>
                  </a:lnTo>
                  <a:lnTo>
                    <a:pt x="94462" y="149326"/>
                  </a:lnTo>
                  <a:lnTo>
                    <a:pt x="95986" y="153136"/>
                  </a:lnTo>
                  <a:lnTo>
                    <a:pt x="98272" y="156946"/>
                  </a:lnTo>
                  <a:lnTo>
                    <a:pt x="102082" y="166852"/>
                  </a:lnTo>
                  <a:lnTo>
                    <a:pt x="107416" y="172186"/>
                  </a:lnTo>
                  <a:lnTo>
                    <a:pt x="109702" y="175996"/>
                  </a:lnTo>
                  <a:lnTo>
                    <a:pt x="113512" y="178282"/>
                  </a:lnTo>
                  <a:lnTo>
                    <a:pt x="118846" y="179806"/>
                  </a:lnTo>
                  <a:lnTo>
                    <a:pt x="128752" y="183616"/>
                  </a:lnTo>
                  <a:lnTo>
                    <a:pt x="143230" y="183616"/>
                  </a:lnTo>
                  <a:lnTo>
                    <a:pt x="143230" y="174472"/>
                  </a:lnTo>
                  <a:lnTo>
                    <a:pt x="124942" y="174472"/>
                  </a:lnTo>
                  <a:lnTo>
                    <a:pt x="115036" y="168376"/>
                  </a:lnTo>
                  <a:lnTo>
                    <a:pt x="111226" y="164566"/>
                  </a:lnTo>
                  <a:lnTo>
                    <a:pt x="109702" y="160756"/>
                  </a:lnTo>
                  <a:lnTo>
                    <a:pt x="107416" y="159232"/>
                  </a:lnTo>
                  <a:lnTo>
                    <a:pt x="105892" y="155422"/>
                  </a:lnTo>
                  <a:lnTo>
                    <a:pt x="103606" y="151612"/>
                  </a:lnTo>
                  <a:lnTo>
                    <a:pt x="103606" y="128765"/>
                  </a:lnTo>
                  <a:lnTo>
                    <a:pt x="105892" y="126479"/>
                  </a:lnTo>
                  <a:lnTo>
                    <a:pt x="107416" y="123431"/>
                  </a:lnTo>
                  <a:lnTo>
                    <a:pt x="113512" y="113525"/>
                  </a:lnTo>
                  <a:lnTo>
                    <a:pt x="115036" y="112001"/>
                  </a:lnTo>
                  <a:lnTo>
                    <a:pt x="124942" y="105905"/>
                  </a:lnTo>
                  <a:lnTo>
                    <a:pt x="128752" y="105905"/>
                  </a:lnTo>
                  <a:lnTo>
                    <a:pt x="132562" y="104381"/>
                  </a:lnTo>
                  <a:lnTo>
                    <a:pt x="137896" y="104381"/>
                  </a:lnTo>
                  <a:lnTo>
                    <a:pt x="141706" y="105905"/>
                  </a:lnTo>
                  <a:lnTo>
                    <a:pt x="141960" y="104381"/>
                  </a:lnTo>
                  <a:lnTo>
                    <a:pt x="145516" y="104381"/>
                  </a:lnTo>
                  <a:close/>
                </a:path>
              </a:pathLst>
            </a:custGeom>
            <a:solidFill>
              <a:srgbClr val="000000"/>
            </a:solidFill>
          </p:spPr>
          <p:txBody>
            <a:bodyPr wrap="square" lIns="0" tIns="0" rIns="0" bIns="0" rtlCol="0"/>
            <a:lstStyle/>
            <a:p>
              <a:endParaRPr/>
            </a:p>
          </p:txBody>
        </p:sp>
        <p:sp>
          <p:nvSpPr>
            <p:cNvPr id="70" name="object 65">
              <a:extLst>
                <a:ext uri="{FF2B5EF4-FFF2-40B4-BE49-F238E27FC236}">
                  <a16:creationId xmlns="" xmlns:a16="http://schemas.microsoft.com/office/drawing/2014/main" id="{6E9FB716-6CE4-4CB9-AC31-F91F56E3BD4C}"/>
                </a:ext>
              </a:extLst>
            </p:cNvPr>
            <p:cNvSpPr/>
            <p:nvPr/>
          </p:nvSpPr>
          <p:spPr>
            <a:xfrm>
              <a:off x="5141418" y="7435275"/>
              <a:ext cx="334645" cy="165100"/>
            </a:xfrm>
            <a:custGeom>
              <a:avLst/>
              <a:gdLst/>
              <a:ahLst/>
              <a:cxnLst/>
              <a:rect l="l" t="t" r="r" b="b"/>
              <a:pathLst>
                <a:path w="334645" h="165100">
                  <a:moveTo>
                    <a:pt x="334467" y="16764"/>
                  </a:moveTo>
                  <a:lnTo>
                    <a:pt x="330657" y="16764"/>
                  </a:lnTo>
                  <a:lnTo>
                    <a:pt x="330860" y="17106"/>
                  </a:lnTo>
                  <a:lnTo>
                    <a:pt x="324561" y="17106"/>
                  </a:lnTo>
                  <a:lnTo>
                    <a:pt x="324561" y="27266"/>
                  </a:lnTo>
                  <a:lnTo>
                    <a:pt x="324561" y="136486"/>
                  </a:lnTo>
                  <a:lnTo>
                    <a:pt x="215607" y="136486"/>
                  </a:lnTo>
                  <a:lnTo>
                    <a:pt x="215607" y="27266"/>
                  </a:lnTo>
                  <a:lnTo>
                    <a:pt x="324561" y="27266"/>
                  </a:lnTo>
                  <a:lnTo>
                    <a:pt x="324561" y="17106"/>
                  </a:lnTo>
                  <a:lnTo>
                    <a:pt x="211810" y="17106"/>
                  </a:lnTo>
                  <a:lnTo>
                    <a:pt x="211810" y="16764"/>
                  </a:lnTo>
                  <a:lnTo>
                    <a:pt x="208000" y="16764"/>
                  </a:lnTo>
                  <a:lnTo>
                    <a:pt x="208000" y="22860"/>
                  </a:lnTo>
                  <a:lnTo>
                    <a:pt x="208000" y="78066"/>
                  </a:lnTo>
                  <a:lnTo>
                    <a:pt x="70091" y="78066"/>
                  </a:lnTo>
                  <a:lnTo>
                    <a:pt x="70091" y="77711"/>
                  </a:lnTo>
                  <a:lnTo>
                    <a:pt x="48768" y="77711"/>
                  </a:lnTo>
                  <a:lnTo>
                    <a:pt x="43434" y="77711"/>
                  </a:lnTo>
                  <a:lnTo>
                    <a:pt x="38100" y="77711"/>
                  </a:lnTo>
                  <a:lnTo>
                    <a:pt x="30480" y="77711"/>
                  </a:lnTo>
                  <a:lnTo>
                    <a:pt x="20574" y="71615"/>
                  </a:lnTo>
                  <a:lnTo>
                    <a:pt x="16764" y="67805"/>
                  </a:lnTo>
                  <a:lnTo>
                    <a:pt x="15240" y="63995"/>
                  </a:lnTo>
                  <a:lnTo>
                    <a:pt x="12954" y="60185"/>
                  </a:lnTo>
                  <a:lnTo>
                    <a:pt x="11430" y="58661"/>
                  </a:lnTo>
                  <a:lnTo>
                    <a:pt x="9144" y="54851"/>
                  </a:lnTo>
                  <a:lnTo>
                    <a:pt x="9144" y="31991"/>
                  </a:lnTo>
                  <a:lnTo>
                    <a:pt x="11430" y="28181"/>
                  </a:lnTo>
                  <a:lnTo>
                    <a:pt x="12954" y="26657"/>
                  </a:lnTo>
                  <a:lnTo>
                    <a:pt x="15240" y="22860"/>
                  </a:lnTo>
                  <a:lnTo>
                    <a:pt x="16764" y="19050"/>
                  </a:lnTo>
                  <a:lnTo>
                    <a:pt x="20574" y="15240"/>
                  </a:lnTo>
                  <a:lnTo>
                    <a:pt x="30480" y="9144"/>
                  </a:lnTo>
                  <a:lnTo>
                    <a:pt x="34290" y="9144"/>
                  </a:lnTo>
                  <a:lnTo>
                    <a:pt x="38100" y="7620"/>
                  </a:lnTo>
                  <a:lnTo>
                    <a:pt x="43434" y="7620"/>
                  </a:lnTo>
                  <a:lnTo>
                    <a:pt x="47244" y="9144"/>
                  </a:lnTo>
                  <a:lnTo>
                    <a:pt x="47498" y="7620"/>
                  </a:lnTo>
                  <a:lnTo>
                    <a:pt x="67805" y="7620"/>
                  </a:lnTo>
                  <a:lnTo>
                    <a:pt x="67805" y="3810"/>
                  </a:lnTo>
                  <a:lnTo>
                    <a:pt x="67805" y="0"/>
                  </a:lnTo>
                  <a:lnTo>
                    <a:pt x="48768" y="0"/>
                  </a:lnTo>
                  <a:lnTo>
                    <a:pt x="47244" y="0"/>
                  </a:lnTo>
                  <a:lnTo>
                    <a:pt x="32004" y="0"/>
                  </a:lnTo>
                  <a:lnTo>
                    <a:pt x="28194" y="1524"/>
                  </a:lnTo>
                  <a:lnTo>
                    <a:pt x="24384" y="3810"/>
                  </a:lnTo>
                  <a:lnTo>
                    <a:pt x="19050" y="5334"/>
                  </a:lnTo>
                  <a:lnTo>
                    <a:pt x="15240" y="7620"/>
                  </a:lnTo>
                  <a:lnTo>
                    <a:pt x="12954" y="11430"/>
                  </a:lnTo>
                  <a:lnTo>
                    <a:pt x="9144" y="15240"/>
                  </a:lnTo>
                  <a:lnTo>
                    <a:pt x="7620" y="19050"/>
                  </a:lnTo>
                  <a:lnTo>
                    <a:pt x="5334" y="22860"/>
                  </a:lnTo>
                  <a:lnTo>
                    <a:pt x="3810" y="26657"/>
                  </a:lnTo>
                  <a:lnTo>
                    <a:pt x="1524" y="30467"/>
                  </a:lnTo>
                  <a:lnTo>
                    <a:pt x="1524" y="34277"/>
                  </a:lnTo>
                  <a:lnTo>
                    <a:pt x="0" y="39611"/>
                  </a:lnTo>
                  <a:lnTo>
                    <a:pt x="0" y="47231"/>
                  </a:lnTo>
                  <a:lnTo>
                    <a:pt x="1524" y="53327"/>
                  </a:lnTo>
                  <a:lnTo>
                    <a:pt x="1524" y="56375"/>
                  </a:lnTo>
                  <a:lnTo>
                    <a:pt x="3810" y="60185"/>
                  </a:lnTo>
                  <a:lnTo>
                    <a:pt x="5334" y="63995"/>
                  </a:lnTo>
                  <a:lnTo>
                    <a:pt x="7620" y="67805"/>
                  </a:lnTo>
                  <a:lnTo>
                    <a:pt x="9144" y="71615"/>
                  </a:lnTo>
                  <a:lnTo>
                    <a:pt x="16764" y="79235"/>
                  </a:lnTo>
                  <a:lnTo>
                    <a:pt x="20574" y="81521"/>
                  </a:lnTo>
                  <a:lnTo>
                    <a:pt x="22199" y="82181"/>
                  </a:lnTo>
                  <a:lnTo>
                    <a:pt x="19050" y="85331"/>
                  </a:lnTo>
                  <a:lnTo>
                    <a:pt x="15240" y="86855"/>
                  </a:lnTo>
                  <a:lnTo>
                    <a:pt x="12954" y="90665"/>
                  </a:lnTo>
                  <a:lnTo>
                    <a:pt x="9144" y="92951"/>
                  </a:lnTo>
                  <a:lnTo>
                    <a:pt x="7620" y="96761"/>
                  </a:lnTo>
                  <a:lnTo>
                    <a:pt x="5334" y="100571"/>
                  </a:lnTo>
                  <a:lnTo>
                    <a:pt x="0" y="113512"/>
                  </a:lnTo>
                  <a:lnTo>
                    <a:pt x="0" y="130276"/>
                  </a:lnTo>
                  <a:lnTo>
                    <a:pt x="1524" y="136372"/>
                  </a:lnTo>
                  <a:lnTo>
                    <a:pt x="3810" y="140182"/>
                  </a:lnTo>
                  <a:lnTo>
                    <a:pt x="5334" y="143992"/>
                  </a:lnTo>
                  <a:lnTo>
                    <a:pt x="7620" y="147802"/>
                  </a:lnTo>
                  <a:lnTo>
                    <a:pt x="9144" y="151612"/>
                  </a:lnTo>
                  <a:lnTo>
                    <a:pt x="12954" y="155422"/>
                  </a:lnTo>
                  <a:lnTo>
                    <a:pt x="15240" y="156946"/>
                  </a:lnTo>
                  <a:lnTo>
                    <a:pt x="19050" y="160756"/>
                  </a:lnTo>
                  <a:lnTo>
                    <a:pt x="24384" y="162280"/>
                  </a:lnTo>
                  <a:lnTo>
                    <a:pt x="28194" y="164566"/>
                  </a:lnTo>
                  <a:lnTo>
                    <a:pt x="47244" y="164566"/>
                  </a:lnTo>
                  <a:lnTo>
                    <a:pt x="48768" y="164566"/>
                  </a:lnTo>
                  <a:lnTo>
                    <a:pt x="67805" y="164566"/>
                  </a:lnTo>
                  <a:lnTo>
                    <a:pt x="67805" y="160756"/>
                  </a:lnTo>
                  <a:lnTo>
                    <a:pt x="67805" y="156946"/>
                  </a:lnTo>
                  <a:lnTo>
                    <a:pt x="48768" y="156946"/>
                  </a:lnTo>
                  <a:lnTo>
                    <a:pt x="47244" y="156946"/>
                  </a:lnTo>
                  <a:lnTo>
                    <a:pt x="34290" y="156946"/>
                  </a:lnTo>
                  <a:lnTo>
                    <a:pt x="30480" y="155422"/>
                  </a:lnTo>
                  <a:lnTo>
                    <a:pt x="26670" y="155422"/>
                  </a:lnTo>
                  <a:lnTo>
                    <a:pt x="24384" y="153136"/>
                  </a:lnTo>
                  <a:lnTo>
                    <a:pt x="20574" y="151612"/>
                  </a:lnTo>
                  <a:lnTo>
                    <a:pt x="16764" y="145516"/>
                  </a:lnTo>
                  <a:lnTo>
                    <a:pt x="15240" y="143992"/>
                  </a:lnTo>
                  <a:lnTo>
                    <a:pt x="12954" y="140182"/>
                  </a:lnTo>
                  <a:lnTo>
                    <a:pt x="11430" y="136372"/>
                  </a:lnTo>
                  <a:lnTo>
                    <a:pt x="9144" y="132562"/>
                  </a:lnTo>
                  <a:lnTo>
                    <a:pt x="9144" y="111226"/>
                  </a:lnTo>
                  <a:lnTo>
                    <a:pt x="11430" y="107416"/>
                  </a:lnTo>
                  <a:lnTo>
                    <a:pt x="12954" y="104368"/>
                  </a:lnTo>
                  <a:lnTo>
                    <a:pt x="15240" y="102095"/>
                  </a:lnTo>
                  <a:lnTo>
                    <a:pt x="16764" y="98285"/>
                  </a:lnTo>
                  <a:lnTo>
                    <a:pt x="19050" y="96761"/>
                  </a:lnTo>
                  <a:lnTo>
                    <a:pt x="20574" y="92951"/>
                  </a:lnTo>
                  <a:lnTo>
                    <a:pt x="26670" y="89141"/>
                  </a:lnTo>
                  <a:lnTo>
                    <a:pt x="30480" y="89141"/>
                  </a:lnTo>
                  <a:lnTo>
                    <a:pt x="34290" y="86855"/>
                  </a:lnTo>
                  <a:lnTo>
                    <a:pt x="43434" y="86855"/>
                  </a:lnTo>
                  <a:lnTo>
                    <a:pt x="47244" y="86855"/>
                  </a:lnTo>
                  <a:lnTo>
                    <a:pt x="47396" y="86067"/>
                  </a:lnTo>
                  <a:lnTo>
                    <a:pt x="48768" y="85801"/>
                  </a:lnTo>
                  <a:lnTo>
                    <a:pt x="48768" y="86855"/>
                  </a:lnTo>
                  <a:lnTo>
                    <a:pt x="66281" y="86855"/>
                  </a:lnTo>
                  <a:lnTo>
                    <a:pt x="208000" y="86956"/>
                  </a:lnTo>
                  <a:lnTo>
                    <a:pt x="208000" y="140182"/>
                  </a:lnTo>
                  <a:lnTo>
                    <a:pt x="213817" y="140182"/>
                  </a:lnTo>
                  <a:lnTo>
                    <a:pt x="210007" y="140296"/>
                  </a:lnTo>
                  <a:lnTo>
                    <a:pt x="210007" y="142189"/>
                  </a:lnTo>
                  <a:lnTo>
                    <a:pt x="208000" y="140182"/>
                  </a:lnTo>
                  <a:lnTo>
                    <a:pt x="208000" y="143992"/>
                  </a:lnTo>
                  <a:lnTo>
                    <a:pt x="210007" y="143992"/>
                  </a:lnTo>
                  <a:lnTo>
                    <a:pt x="330657" y="144106"/>
                  </a:lnTo>
                  <a:lnTo>
                    <a:pt x="334467" y="143992"/>
                  </a:lnTo>
                  <a:lnTo>
                    <a:pt x="334467" y="140182"/>
                  </a:lnTo>
                  <a:lnTo>
                    <a:pt x="334467" y="136486"/>
                  </a:lnTo>
                  <a:lnTo>
                    <a:pt x="334467" y="23456"/>
                  </a:lnTo>
                  <a:lnTo>
                    <a:pt x="332854" y="23456"/>
                  </a:lnTo>
                  <a:lnTo>
                    <a:pt x="332854" y="20281"/>
                  </a:lnTo>
                  <a:lnTo>
                    <a:pt x="334467" y="22860"/>
                  </a:lnTo>
                  <a:lnTo>
                    <a:pt x="334467" y="16764"/>
                  </a:lnTo>
                  <a:close/>
                </a:path>
              </a:pathLst>
            </a:custGeom>
            <a:solidFill>
              <a:srgbClr val="000000"/>
            </a:solidFill>
          </p:spPr>
          <p:txBody>
            <a:bodyPr wrap="square" lIns="0" tIns="0" rIns="0" bIns="0" rtlCol="0"/>
            <a:lstStyle/>
            <a:p>
              <a:endParaRPr/>
            </a:p>
          </p:txBody>
        </p:sp>
        <p:sp>
          <p:nvSpPr>
            <p:cNvPr id="71" name="object 66">
              <a:extLst>
                <a:ext uri="{FF2B5EF4-FFF2-40B4-BE49-F238E27FC236}">
                  <a16:creationId xmlns="" xmlns:a16="http://schemas.microsoft.com/office/drawing/2014/main" id="{A887F15D-8CE0-4E22-BE55-B1F7C5C5A515}"/>
                </a:ext>
              </a:extLst>
            </p:cNvPr>
            <p:cNvSpPr/>
            <p:nvPr/>
          </p:nvSpPr>
          <p:spPr>
            <a:xfrm>
              <a:off x="5188662" y="7669552"/>
              <a:ext cx="285115" cy="127000"/>
            </a:xfrm>
            <a:custGeom>
              <a:avLst/>
              <a:gdLst/>
              <a:ahLst/>
              <a:cxnLst/>
              <a:rect l="l" t="t" r="r" b="b"/>
              <a:pathLst>
                <a:path w="285114" h="127000">
                  <a:moveTo>
                    <a:pt x="284937" y="381"/>
                  </a:moveTo>
                  <a:lnTo>
                    <a:pt x="283121" y="381"/>
                  </a:lnTo>
                  <a:lnTo>
                    <a:pt x="283121" y="0"/>
                  </a:lnTo>
                  <a:lnTo>
                    <a:pt x="277317" y="0"/>
                  </a:lnTo>
                  <a:lnTo>
                    <a:pt x="277317" y="10160"/>
                  </a:lnTo>
                  <a:lnTo>
                    <a:pt x="277317" y="119380"/>
                  </a:lnTo>
                  <a:lnTo>
                    <a:pt x="166077" y="119380"/>
                  </a:lnTo>
                  <a:lnTo>
                    <a:pt x="166077" y="10160"/>
                  </a:lnTo>
                  <a:lnTo>
                    <a:pt x="277317" y="10160"/>
                  </a:lnTo>
                  <a:lnTo>
                    <a:pt x="277317" y="0"/>
                  </a:lnTo>
                  <a:lnTo>
                    <a:pt x="162280" y="0"/>
                  </a:lnTo>
                  <a:lnTo>
                    <a:pt x="162280" y="381"/>
                  </a:lnTo>
                  <a:lnTo>
                    <a:pt x="158470" y="381"/>
                  </a:lnTo>
                  <a:lnTo>
                    <a:pt x="158470" y="5715"/>
                  </a:lnTo>
                  <a:lnTo>
                    <a:pt x="158470" y="54610"/>
                  </a:lnTo>
                  <a:lnTo>
                    <a:pt x="0" y="54610"/>
                  </a:lnTo>
                  <a:lnTo>
                    <a:pt x="0" y="58420"/>
                  </a:lnTo>
                  <a:lnTo>
                    <a:pt x="0" y="62230"/>
                  </a:lnTo>
                  <a:lnTo>
                    <a:pt x="158470" y="62230"/>
                  </a:lnTo>
                  <a:lnTo>
                    <a:pt x="158470" y="123037"/>
                  </a:lnTo>
                  <a:lnTo>
                    <a:pt x="164325" y="123037"/>
                  </a:lnTo>
                  <a:lnTo>
                    <a:pt x="164325" y="123190"/>
                  </a:lnTo>
                  <a:lnTo>
                    <a:pt x="160515" y="123190"/>
                  </a:lnTo>
                  <a:lnTo>
                    <a:pt x="160515" y="125082"/>
                  </a:lnTo>
                  <a:lnTo>
                    <a:pt x="158470" y="123037"/>
                  </a:lnTo>
                  <a:lnTo>
                    <a:pt x="158470" y="126847"/>
                  </a:lnTo>
                  <a:lnTo>
                    <a:pt x="160515" y="126847"/>
                  </a:lnTo>
                  <a:lnTo>
                    <a:pt x="160515" y="127000"/>
                  </a:lnTo>
                  <a:lnTo>
                    <a:pt x="281127" y="127000"/>
                  </a:lnTo>
                  <a:lnTo>
                    <a:pt x="281127" y="126847"/>
                  </a:lnTo>
                  <a:lnTo>
                    <a:pt x="284937" y="126847"/>
                  </a:lnTo>
                  <a:lnTo>
                    <a:pt x="284937" y="123037"/>
                  </a:lnTo>
                  <a:lnTo>
                    <a:pt x="284937" y="119380"/>
                  </a:lnTo>
                  <a:lnTo>
                    <a:pt x="284937" y="119227"/>
                  </a:lnTo>
                  <a:lnTo>
                    <a:pt x="284937" y="6350"/>
                  </a:lnTo>
                  <a:lnTo>
                    <a:pt x="283121" y="6350"/>
                  </a:lnTo>
                  <a:lnTo>
                    <a:pt x="283121" y="3175"/>
                  </a:lnTo>
                  <a:lnTo>
                    <a:pt x="284937" y="5715"/>
                  </a:lnTo>
                  <a:lnTo>
                    <a:pt x="284937" y="381"/>
                  </a:lnTo>
                  <a:close/>
                </a:path>
              </a:pathLst>
            </a:custGeom>
            <a:solidFill>
              <a:srgbClr val="000000"/>
            </a:solidFill>
          </p:spPr>
          <p:txBody>
            <a:bodyPr wrap="square" lIns="0" tIns="0" rIns="0" bIns="0" rtlCol="0"/>
            <a:lstStyle/>
            <a:p>
              <a:endParaRPr/>
            </a:p>
          </p:txBody>
        </p:sp>
        <p:sp>
          <p:nvSpPr>
            <p:cNvPr id="72" name="object 67">
              <a:extLst>
                <a:ext uri="{FF2B5EF4-FFF2-40B4-BE49-F238E27FC236}">
                  <a16:creationId xmlns="" xmlns:a16="http://schemas.microsoft.com/office/drawing/2014/main" id="{354CEAC4-5749-4804-A411-505E465F1033}"/>
                </a:ext>
              </a:extLst>
            </p:cNvPr>
            <p:cNvSpPr/>
            <p:nvPr/>
          </p:nvSpPr>
          <p:spPr>
            <a:xfrm>
              <a:off x="5394363" y="7490128"/>
              <a:ext cx="38100" cy="43815"/>
            </a:xfrm>
            <a:custGeom>
              <a:avLst/>
              <a:gdLst/>
              <a:ahLst/>
              <a:cxnLst/>
              <a:rect l="l" t="t" r="r" b="b"/>
              <a:pathLst>
                <a:path w="38100" h="43814">
                  <a:moveTo>
                    <a:pt x="26669" y="0"/>
                  </a:moveTo>
                  <a:lnTo>
                    <a:pt x="0" y="0"/>
                  </a:lnTo>
                  <a:lnTo>
                    <a:pt x="0" y="43433"/>
                  </a:lnTo>
                  <a:lnTo>
                    <a:pt x="26669" y="43433"/>
                  </a:lnTo>
                  <a:lnTo>
                    <a:pt x="26669" y="41909"/>
                  </a:lnTo>
                  <a:lnTo>
                    <a:pt x="30479" y="41909"/>
                  </a:lnTo>
                  <a:lnTo>
                    <a:pt x="30479" y="39624"/>
                  </a:lnTo>
                  <a:lnTo>
                    <a:pt x="6095" y="39624"/>
                  </a:lnTo>
                  <a:lnTo>
                    <a:pt x="6095" y="3809"/>
                  </a:lnTo>
                  <a:lnTo>
                    <a:pt x="30479" y="3809"/>
                  </a:lnTo>
                  <a:lnTo>
                    <a:pt x="30479" y="1524"/>
                  </a:lnTo>
                  <a:lnTo>
                    <a:pt x="26669" y="1524"/>
                  </a:lnTo>
                  <a:lnTo>
                    <a:pt x="26669" y="0"/>
                  </a:lnTo>
                  <a:close/>
                </a:path>
                <a:path w="38100" h="43814">
                  <a:moveTo>
                    <a:pt x="34289" y="34290"/>
                  </a:moveTo>
                  <a:lnTo>
                    <a:pt x="26669" y="34290"/>
                  </a:lnTo>
                  <a:lnTo>
                    <a:pt x="26669" y="35814"/>
                  </a:lnTo>
                  <a:lnTo>
                    <a:pt x="24383" y="35814"/>
                  </a:lnTo>
                  <a:lnTo>
                    <a:pt x="24383" y="38100"/>
                  </a:lnTo>
                  <a:lnTo>
                    <a:pt x="20574" y="38100"/>
                  </a:lnTo>
                  <a:lnTo>
                    <a:pt x="19050" y="39624"/>
                  </a:lnTo>
                  <a:lnTo>
                    <a:pt x="32003" y="39624"/>
                  </a:lnTo>
                  <a:lnTo>
                    <a:pt x="32003" y="38100"/>
                  </a:lnTo>
                  <a:lnTo>
                    <a:pt x="34289" y="35814"/>
                  </a:lnTo>
                  <a:lnTo>
                    <a:pt x="34289" y="34290"/>
                  </a:lnTo>
                  <a:close/>
                </a:path>
                <a:path w="38100" h="43814">
                  <a:moveTo>
                    <a:pt x="35813" y="9144"/>
                  </a:moveTo>
                  <a:lnTo>
                    <a:pt x="28193" y="9144"/>
                  </a:lnTo>
                  <a:lnTo>
                    <a:pt x="28193" y="11429"/>
                  </a:lnTo>
                  <a:lnTo>
                    <a:pt x="30479" y="11429"/>
                  </a:lnTo>
                  <a:lnTo>
                    <a:pt x="30479" y="32003"/>
                  </a:lnTo>
                  <a:lnTo>
                    <a:pt x="28193" y="32003"/>
                  </a:lnTo>
                  <a:lnTo>
                    <a:pt x="28193" y="34290"/>
                  </a:lnTo>
                  <a:lnTo>
                    <a:pt x="35813" y="34290"/>
                  </a:lnTo>
                  <a:lnTo>
                    <a:pt x="35813" y="26670"/>
                  </a:lnTo>
                  <a:lnTo>
                    <a:pt x="38100" y="26670"/>
                  </a:lnTo>
                  <a:lnTo>
                    <a:pt x="38100" y="16764"/>
                  </a:lnTo>
                  <a:lnTo>
                    <a:pt x="35813" y="16764"/>
                  </a:lnTo>
                  <a:lnTo>
                    <a:pt x="35813" y="9144"/>
                  </a:lnTo>
                  <a:close/>
                </a:path>
                <a:path w="38100" h="43814">
                  <a:moveTo>
                    <a:pt x="34289" y="5333"/>
                  </a:moveTo>
                  <a:lnTo>
                    <a:pt x="24383" y="5333"/>
                  </a:lnTo>
                  <a:lnTo>
                    <a:pt x="24383" y="7620"/>
                  </a:lnTo>
                  <a:lnTo>
                    <a:pt x="26669" y="7620"/>
                  </a:lnTo>
                  <a:lnTo>
                    <a:pt x="26669" y="9144"/>
                  </a:lnTo>
                  <a:lnTo>
                    <a:pt x="34289" y="9144"/>
                  </a:lnTo>
                  <a:lnTo>
                    <a:pt x="34289" y="5333"/>
                  </a:lnTo>
                  <a:close/>
                </a:path>
                <a:path w="38100" h="43814">
                  <a:moveTo>
                    <a:pt x="32003" y="3809"/>
                  </a:moveTo>
                  <a:lnTo>
                    <a:pt x="19050" y="3809"/>
                  </a:lnTo>
                  <a:lnTo>
                    <a:pt x="19050" y="5333"/>
                  </a:lnTo>
                  <a:lnTo>
                    <a:pt x="32003" y="5333"/>
                  </a:lnTo>
                  <a:lnTo>
                    <a:pt x="32003" y="3809"/>
                  </a:lnTo>
                  <a:close/>
                </a:path>
              </a:pathLst>
            </a:custGeom>
            <a:solidFill>
              <a:srgbClr val="000000"/>
            </a:solidFill>
          </p:spPr>
          <p:txBody>
            <a:bodyPr wrap="square" lIns="0" tIns="0" rIns="0" bIns="0" rtlCol="0"/>
            <a:lstStyle/>
            <a:p>
              <a:endParaRPr/>
            </a:p>
          </p:txBody>
        </p:sp>
        <p:sp>
          <p:nvSpPr>
            <p:cNvPr id="73" name="object 68">
              <a:extLst>
                <a:ext uri="{FF2B5EF4-FFF2-40B4-BE49-F238E27FC236}">
                  <a16:creationId xmlns="" xmlns:a16="http://schemas.microsoft.com/office/drawing/2014/main" id="{05C0A614-C09F-4B17-BBCE-04B31C6A3D43}"/>
                </a:ext>
              </a:extLst>
            </p:cNvPr>
            <p:cNvSpPr/>
            <p:nvPr/>
          </p:nvSpPr>
          <p:spPr>
            <a:xfrm>
              <a:off x="5392840" y="7711069"/>
              <a:ext cx="40005" cy="45720"/>
            </a:xfrm>
            <a:custGeom>
              <a:avLst/>
              <a:gdLst/>
              <a:ahLst/>
              <a:cxnLst/>
              <a:rect l="l" t="t" r="r" b="b"/>
              <a:pathLst>
                <a:path w="40004" h="45719">
                  <a:moveTo>
                    <a:pt x="28193" y="0"/>
                  </a:moveTo>
                  <a:lnTo>
                    <a:pt x="12953" y="0"/>
                  </a:lnTo>
                  <a:lnTo>
                    <a:pt x="12953" y="2285"/>
                  </a:lnTo>
                  <a:lnTo>
                    <a:pt x="9143" y="2285"/>
                  </a:lnTo>
                  <a:lnTo>
                    <a:pt x="9143" y="3809"/>
                  </a:lnTo>
                  <a:lnTo>
                    <a:pt x="7619" y="3809"/>
                  </a:lnTo>
                  <a:lnTo>
                    <a:pt x="7619" y="6095"/>
                  </a:lnTo>
                  <a:lnTo>
                    <a:pt x="5333" y="6095"/>
                  </a:lnTo>
                  <a:lnTo>
                    <a:pt x="5333" y="7619"/>
                  </a:lnTo>
                  <a:lnTo>
                    <a:pt x="3810" y="7619"/>
                  </a:lnTo>
                  <a:lnTo>
                    <a:pt x="3810" y="9905"/>
                  </a:lnTo>
                  <a:lnTo>
                    <a:pt x="1524" y="9905"/>
                  </a:lnTo>
                  <a:lnTo>
                    <a:pt x="1524" y="15239"/>
                  </a:lnTo>
                  <a:lnTo>
                    <a:pt x="0" y="15239"/>
                  </a:lnTo>
                  <a:lnTo>
                    <a:pt x="0" y="30479"/>
                  </a:lnTo>
                  <a:lnTo>
                    <a:pt x="1524" y="30479"/>
                  </a:lnTo>
                  <a:lnTo>
                    <a:pt x="1524" y="36575"/>
                  </a:lnTo>
                  <a:lnTo>
                    <a:pt x="3810" y="36575"/>
                  </a:lnTo>
                  <a:lnTo>
                    <a:pt x="3810" y="40385"/>
                  </a:lnTo>
                  <a:lnTo>
                    <a:pt x="5333" y="40385"/>
                  </a:lnTo>
                  <a:lnTo>
                    <a:pt x="5333" y="41909"/>
                  </a:lnTo>
                  <a:lnTo>
                    <a:pt x="7619" y="41909"/>
                  </a:lnTo>
                  <a:lnTo>
                    <a:pt x="7619" y="43433"/>
                  </a:lnTo>
                  <a:lnTo>
                    <a:pt x="11429" y="43433"/>
                  </a:lnTo>
                  <a:lnTo>
                    <a:pt x="11429" y="45719"/>
                  </a:lnTo>
                  <a:lnTo>
                    <a:pt x="29717" y="45719"/>
                  </a:lnTo>
                  <a:lnTo>
                    <a:pt x="29717" y="43433"/>
                  </a:lnTo>
                  <a:lnTo>
                    <a:pt x="32003" y="43433"/>
                  </a:lnTo>
                  <a:lnTo>
                    <a:pt x="33527" y="41909"/>
                  </a:lnTo>
                  <a:lnTo>
                    <a:pt x="35813" y="40385"/>
                  </a:lnTo>
                  <a:lnTo>
                    <a:pt x="35813" y="38100"/>
                  </a:lnTo>
                  <a:lnTo>
                    <a:pt x="37337" y="38100"/>
                  </a:lnTo>
                  <a:lnTo>
                    <a:pt x="37337" y="34289"/>
                  </a:lnTo>
                  <a:lnTo>
                    <a:pt x="39624" y="34289"/>
                  </a:lnTo>
                  <a:lnTo>
                    <a:pt x="39624" y="30479"/>
                  </a:lnTo>
                  <a:lnTo>
                    <a:pt x="33527" y="30479"/>
                  </a:lnTo>
                  <a:lnTo>
                    <a:pt x="33527" y="32765"/>
                  </a:lnTo>
                  <a:lnTo>
                    <a:pt x="32003" y="32765"/>
                  </a:lnTo>
                  <a:lnTo>
                    <a:pt x="32003" y="36575"/>
                  </a:lnTo>
                  <a:lnTo>
                    <a:pt x="29717" y="36575"/>
                  </a:lnTo>
                  <a:lnTo>
                    <a:pt x="29717" y="38100"/>
                  </a:lnTo>
                  <a:lnTo>
                    <a:pt x="28193" y="38100"/>
                  </a:lnTo>
                  <a:lnTo>
                    <a:pt x="28193" y="40385"/>
                  </a:lnTo>
                  <a:lnTo>
                    <a:pt x="24383" y="40385"/>
                  </a:lnTo>
                  <a:lnTo>
                    <a:pt x="24383" y="41909"/>
                  </a:lnTo>
                  <a:lnTo>
                    <a:pt x="16763" y="41909"/>
                  </a:lnTo>
                  <a:lnTo>
                    <a:pt x="16763" y="40385"/>
                  </a:lnTo>
                  <a:lnTo>
                    <a:pt x="12953" y="40385"/>
                  </a:lnTo>
                  <a:lnTo>
                    <a:pt x="12953" y="38100"/>
                  </a:lnTo>
                  <a:lnTo>
                    <a:pt x="11429" y="38100"/>
                  </a:lnTo>
                  <a:lnTo>
                    <a:pt x="9143" y="36575"/>
                  </a:lnTo>
                  <a:lnTo>
                    <a:pt x="9143" y="34289"/>
                  </a:lnTo>
                  <a:lnTo>
                    <a:pt x="7619" y="34289"/>
                  </a:lnTo>
                  <a:lnTo>
                    <a:pt x="7619" y="28955"/>
                  </a:lnTo>
                  <a:lnTo>
                    <a:pt x="5333" y="28955"/>
                  </a:lnTo>
                  <a:lnTo>
                    <a:pt x="5333" y="17525"/>
                  </a:lnTo>
                  <a:lnTo>
                    <a:pt x="7619" y="17525"/>
                  </a:lnTo>
                  <a:lnTo>
                    <a:pt x="7619" y="11429"/>
                  </a:lnTo>
                  <a:lnTo>
                    <a:pt x="9143" y="11429"/>
                  </a:lnTo>
                  <a:lnTo>
                    <a:pt x="9143" y="9905"/>
                  </a:lnTo>
                  <a:lnTo>
                    <a:pt x="11429" y="9905"/>
                  </a:lnTo>
                  <a:lnTo>
                    <a:pt x="11429" y="7619"/>
                  </a:lnTo>
                  <a:lnTo>
                    <a:pt x="12953" y="7619"/>
                  </a:lnTo>
                  <a:lnTo>
                    <a:pt x="12953" y="6095"/>
                  </a:lnTo>
                  <a:lnTo>
                    <a:pt x="18287" y="6095"/>
                  </a:lnTo>
                  <a:lnTo>
                    <a:pt x="18287" y="3809"/>
                  </a:lnTo>
                  <a:lnTo>
                    <a:pt x="22098" y="3809"/>
                  </a:lnTo>
                  <a:lnTo>
                    <a:pt x="22098" y="6095"/>
                  </a:lnTo>
                  <a:lnTo>
                    <a:pt x="28193" y="6095"/>
                  </a:lnTo>
                  <a:lnTo>
                    <a:pt x="28193" y="7619"/>
                  </a:lnTo>
                  <a:lnTo>
                    <a:pt x="29717" y="7619"/>
                  </a:lnTo>
                  <a:lnTo>
                    <a:pt x="29717" y="9905"/>
                  </a:lnTo>
                  <a:lnTo>
                    <a:pt x="32003" y="9905"/>
                  </a:lnTo>
                  <a:lnTo>
                    <a:pt x="32003" y="13715"/>
                  </a:lnTo>
                  <a:lnTo>
                    <a:pt x="39624" y="13715"/>
                  </a:lnTo>
                  <a:lnTo>
                    <a:pt x="39624" y="11429"/>
                  </a:lnTo>
                  <a:lnTo>
                    <a:pt x="37337" y="11429"/>
                  </a:lnTo>
                  <a:lnTo>
                    <a:pt x="37337" y="7619"/>
                  </a:lnTo>
                  <a:lnTo>
                    <a:pt x="35813" y="7619"/>
                  </a:lnTo>
                  <a:lnTo>
                    <a:pt x="35813" y="6095"/>
                  </a:lnTo>
                  <a:lnTo>
                    <a:pt x="33527" y="6095"/>
                  </a:lnTo>
                  <a:lnTo>
                    <a:pt x="33527" y="3809"/>
                  </a:lnTo>
                  <a:lnTo>
                    <a:pt x="32003" y="3809"/>
                  </a:lnTo>
                  <a:lnTo>
                    <a:pt x="32003" y="2285"/>
                  </a:lnTo>
                  <a:lnTo>
                    <a:pt x="28193" y="2285"/>
                  </a:lnTo>
                  <a:lnTo>
                    <a:pt x="28193" y="0"/>
                  </a:lnTo>
                  <a:close/>
                </a:path>
              </a:pathLst>
            </a:custGeom>
            <a:solidFill>
              <a:srgbClr val="000000"/>
            </a:solidFill>
          </p:spPr>
          <p:txBody>
            <a:bodyPr wrap="square" lIns="0" tIns="0" rIns="0" bIns="0" rtlCol="0"/>
            <a:lstStyle/>
            <a:p>
              <a:endParaRPr/>
            </a:p>
          </p:txBody>
        </p:sp>
        <p:sp>
          <p:nvSpPr>
            <p:cNvPr id="74" name="object 69">
              <a:extLst>
                <a:ext uri="{FF2B5EF4-FFF2-40B4-BE49-F238E27FC236}">
                  <a16:creationId xmlns="" xmlns:a16="http://schemas.microsoft.com/office/drawing/2014/main" id="{B7C31CF5-53B3-4D29-9AA7-2D996FA55B6A}"/>
                </a:ext>
              </a:extLst>
            </p:cNvPr>
            <p:cNvSpPr/>
            <p:nvPr/>
          </p:nvSpPr>
          <p:spPr>
            <a:xfrm>
              <a:off x="5469790" y="7461933"/>
              <a:ext cx="108585" cy="107950"/>
            </a:xfrm>
            <a:custGeom>
              <a:avLst/>
              <a:gdLst/>
              <a:ahLst/>
              <a:cxnLst/>
              <a:rect l="l" t="t" r="r" b="b"/>
              <a:pathLst>
                <a:path w="108585" h="107950">
                  <a:moveTo>
                    <a:pt x="108191" y="47244"/>
                  </a:moveTo>
                  <a:lnTo>
                    <a:pt x="105905" y="47244"/>
                  </a:lnTo>
                  <a:lnTo>
                    <a:pt x="105905" y="41148"/>
                  </a:lnTo>
                  <a:lnTo>
                    <a:pt x="104381" y="41148"/>
                  </a:lnTo>
                  <a:lnTo>
                    <a:pt x="104381" y="39624"/>
                  </a:lnTo>
                  <a:lnTo>
                    <a:pt x="102095" y="39624"/>
                  </a:lnTo>
                  <a:lnTo>
                    <a:pt x="102095" y="37338"/>
                  </a:lnTo>
                  <a:lnTo>
                    <a:pt x="100571" y="37338"/>
                  </a:lnTo>
                  <a:lnTo>
                    <a:pt x="100571" y="35814"/>
                  </a:lnTo>
                  <a:lnTo>
                    <a:pt x="98285" y="35814"/>
                  </a:lnTo>
                  <a:lnTo>
                    <a:pt x="96761" y="33528"/>
                  </a:lnTo>
                  <a:lnTo>
                    <a:pt x="94475" y="33528"/>
                  </a:lnTo>
                  <a:lnTo>
                    <a:pt x="92951" y="32004"/>
                  </a:lnTo>
                  <a:lnTo>
                    <a:pt x="90665" y="32004"/>
                  </a:lnTo>
                  <a:lnTo>
                    <a:pt x="90665" y="0"/>
                  </a:lnTo>
                  <a:lnTo>
                    <a:pt x="86855" y="0"/>
                  </a:lnTo>
                  <a:lnTo>
                    <a:pt x="83045" y="0"/>
                  </a:lnTo>
                  <a:lnTo>
                    <a:pt x="83045" y="32004"/>
                  </a:lnTo>
                  <a:lnTo>
                    <a:pt x="83045" y="33528"/>
                  </a:lnTo>
                  <a:lnTo>
                    <a:pt x="79235" y="33528"/>
                  </a:lnTo>
                  <a:lnTo>
                    <a:pt x="77711" y="35814"/>
                  </a:lnTo>
                  <a:lnTo>
                    <a:pt x="75425" y="35814"/>
                  </a:lnTo>
                  <a:lnTo>
                    <a:pt x="75425" y="37338"/>
                  </a:lnTo>
                  <a:lnTo>
                    <a:pt x="73901" y="37338"/>
                  </a:lnTo>
                  <a:lnTo>
                    <a:pt x="73901" y="39624"/>
                  </a:lnTo>
                  <a:lnTo>
                    <a:pt x="71615" y="41148"/>
                  </a:lnTo>
                  <a:lnTo>
                    <a:pt x="71615" y="43434"/>
                  </a:lnTo>
                  <a:lnTo>
                    <a:pt x="70091" y="43434"/>
                  </a:lnTo>
                  <a:lnTo>
                    <a:pt x="70091" y="48768"/>
                  </a:lnTo>
                  <a:lnTo>
                    <a:pt x="0" y="48768"/>
                  </a:lnTo>
                  <a:lnTo>
                    <a:pt x="0" y="56388"/>
                  </a:lnTo>
                  <a:lnTo>
                    <a:pt x="70091" y="56388"/>
                  </a:lnTo>
                  <a:lnTo>
                    <a:pt x="70091" y="58674"/>
                  </a:lnTo>
                  <a:lnTo>
                    <a:pt x="71615" y="60198"/>
                  </a:lnTo>
                  <a:lnTo>
                    <a:pt x="71615" y="62484"/>
                  </a:lnTo>
                  <a:lnTo>
                    <a:pt x="73901" y="62484"/>
                  </a:lnTo>
                  <a:lnTo>
                    <a:pt x="73901" y="64008"/>
                  </a:lnTo>
                  <a:lnTo>
                    <a:pt x="75425" y="64008"/>
                  </a:lnTo>
                  <a:lnTo>
                    <a:pt x="75425" y="66294"/>
                  </a:lnTo>
                  <a:lnTo>
                    <a:pt x="77711" y="66294"/>
                  </a:lnTo>
                  <a:lnTo>
                    <a:pt x="77711" y="67818"/>
                  </a:lnTo>
                  <a:lnTo>
                    <a:pt x="81521" y="67818"/>
                  </a:lnTo>
                  <a:lnTo>
                    <a:pt x="81521" y="70104"/>
                  </a:lnTo>
                  <a:lnTo>
                    <a:pt x="83045" y="70104"/>
                  </a:lnTo>
                  <a:lnTo>
                    <a:pt x="83045" y="107429"/>
                  </a:lnTo>
                  <a:lnTo>
                    <a:pt x="90665" y="107429"/>
                  </a:lnTo>
                  <a:lnTo>
                    <a:pt x="90665" y="70104"/>
                  </a:lnTo>
                  <a:lnTo>
                    <a:pt x="94475" y="70104"/>
                  </a:lnTo>
                  <a:lnTo>
                    <a:pt x="96761" y="67818"/>
                  </a:lnTo>
                  <a:lnTo>
                    <a:pt x="98285" y="67818"/>
                  </a:lnTo>
                  <a:lnTo>
                    <a:pt x="100571" y="66294"/>
                  </a:lnTo>
                  <a:lnTo>
                    <a:pt x="102095" y="64008"/>
                  </a:lnTo>
                  <a:lnTo>
                    <a:pt x="104381" y="62484"/>
                  </a:lnTo>
                  <a:lnTo>
                    <a:pt x="104381" y="60198"/>
                  </a:lnTo>
                  <a:lnTo>
                    <a:pt x="105905" y="60198"/>
                  </a:lnTo>
                  <a:lnTo>
                    <a:pt x="105905" y="56388"/>
                  </a:lnTo>
                  <a:lnTo>
                    <a:pt x="108191" y="54864"/>
                  </a:lnTo>
                  <a:lnTo>
                    <a:pt x="108191" y="51054"/>
                  </a:lnTo>
                  <a:lnTo>
                    <a:pt x="108191" y="47244"/>
                  </a:lnTo>
                  <a:close/>
                </a:path>
              </a:pathLst>
            </a:custGeom>
            <a:solidFill>
              <a:srgbClr val="000000"/>
            </a:solidFill>
          </p:spPr>
          <p:txBody>
            <a:bodyPr wrap="square" lIns="0" tIns="0" rIns="0" bIns="0" rtlCol="0"/>
            <a:lstStyle/>
            <a:p>
              <a:endParaRPr/>
            </a:p>
          </p:txBody>
        </p:sp>
        <p:sp>
          <p:nvSpPr>
            <p:cNvPr id="75" name="object 70">
              <a:extLst>
                <a:ext uri="{FF2B5EF4-FFF2-40B4-BE49-F238E27FC236}">
                  <a16:creationId xmlns="" xmlns:a16="http://schemas.microsoft.com/office/drawing/2014/main" id="{0DAF6A60-D090-4A18-8CEA-9217313A534B}"/>
                </a:ext>
              </a:extLst>
            </p:cNvPr>
            <p:cNvSpPr/>
            <p:nvPr/>
          </p:nvSpPr>
          <p:spPr>
            <a:xfrm>
              <a:off x="5465979" y="7675268"/>
              <a:ext cx="106045" cy="109855"/>
            </a:xfrm>
            <a:custGeom>
              <a:avLst/>
              <a:gdLst/>
              <a:ahLst/>
              <a:cxnLst/>
              <a:rect l="l" t="t" r="r" b="b"/>
              <a:pathLst>
                <a:path w="106045" h="109855">
                  <a:moveTo>
                    <a:pt x="105905" y="45707"/>
                  </a:moveTo>
                  <a:lnTo>
                    <a:pt x="104381" y="43421"/>
                  </a:lnTo>
                  <a:lnTo>
                    <a:pt x="104381" y="41897"/>
                  </a:lnTo>
                  <a:lnTo>
                    <a:pt x="102095" y="41897"/>
                  </a:lnTo>
                  <a:lnTo>
                    <a:pt x="102095" y="39611"/>
                  </a:lnTo>
                  <a:lnTo>
                    <a:pt x="100571" y="38087"/>
                  </a:lnTo>
                  <a:lnTo>
                    <a:pt x="98285" y="38087"/>
                  </a:lnTo>
                  <a:lnTo>
                    <a:pt x="98285" y="35801"/>
                  </a:lnTo>
                  <a:lnTo>
                    <a:pt x="96761" y="35801"/>
                  </a:lnTo>
                  <a:lnTo>
                    <a:pt x="94475" y="34277"/>
                  </a:lnTo>
                  <a:lnTo>
                    <a:pt x="92951" y="34277"/>
                  </a:lnTo>
                  <a:lnTo>
                    <a:pt x="90665" y="31991"/>
                  </a:lnTo>
                  <a:lnTo>
                    <a:pt x="89141" y="31991"/>
                  </a:lnTo>
                  <a:lnTo>
                    <a:pt x="89141" y="0"/>
                  </a:lnTo>
                  <a:lnTo>
                    <a:pt x="85331" y="0"/>
                  </a:lnTo>
                  <a:lnTo>
                    <a:pt x="81521" y="0"/>
                  </a:lnTo>
                  <a:lnTo>
                    <a:pt x="81521" y="34277"/>
                  </a:lnTo>
                  <a:lnTo>
                    <a:pt x="79235" y="34277"/>
                  </a:lnTo>
                  <a:lnTo>
                    <a:pt x="77711" y="35801"/>
                  </a:lnTo>
                  <a:lnTo>
                    <a:pt x="75425" y="35801"/>
                  </a:lnTo>
                  <a:lnTo>
                    <a:pt x="75425" y="38087"/>
                  </a:lnTo>
                  <a:lnTo>
                    <a:pt x="73901" y="38087"/>
                  </a:lnTo>
                  <a:lnTo>
                    <a:pt x="73901" y="39611"/>
                  </a:lnTo>
                  <a:lnTo>
                    <a:pt x="72377" y="39611"/>
                  </a:lnTo>
                  <a:lnTo>
                    <a:pt x="72377" y="41897"/>
                  </a:lnTo>
                  <a:lnTo>
                    <a:pt x="70091" y="41897"/>
                  </a:lnTo>
                  <a:lnTo>
                    <a:pt x="70091" y="45707"/>
                  </a:lnTo>
                  <a:lnTo>
                    <a:pt x="68567" y="45707"/>
                  </a:lnTo>
                  <a:lnTo>
                    <a:pt x="68567" y="49517"/>
                  </a:lnTo>
                  <a:lnTo>
                    <a:pt x="0" y="49517"/>
                  </a:lnTo>
                  <a:lnTo>
                    <a:pt x="0" y="57137"/>
                  </a:lnTo>
                  <a:lnTo>
                    <a:pt x="68567" y="57137"/>
                  </a:lnTo>
                  <a:lnTo>
                    <a:pt x="70091" y="58661"/>
                  </a:lnTo>
                  <a:lnTo>
                    <a:pt x="70091" y="62471"/>
                  </a:lnTo>
                  <a:lnTo>
                    <a:pt x="72377" y="62471"/>
                  </a:lnTo>
                  <a:lnTo>
                    <a:pt x="72377" y="64757"/>
                  </a:lnTo>
                  <a:lnTo>
                    <a:pt x="73901" y="64757"/>
                  </a:lnTo>
                  <a:lnTo>
                    <a:pt x="73901" y="66281"/>
                  </a:lnTo>
                  <a:lnTo>
                    <a:pt x="75425" y="66281"/>
                  </a:lnTo>
                  <a:lnTo>
                    <a:pt x="75425" y="68567"/>
                  </a:lnTo>
                  <a:lnTo>
                    <a:pt x="79235" y="68567"/>
                  </a:lnTo>
                  <a:lnTo>
                    <a:pt x="79235" y="70091"/>
                  </a:lnTo>
                  <a:lnTo>
                    <a:pt x="81521" y="70091"/>
                  </a:lnTo>
                  <a:lnTo>
                    <a:pt x="81521" y="109702"/>
                  </a:lnTo>
                  <a:lnTo>
                    <a:pt x="89141" y="109702"/>
                  </a:lnTo>
                  <a:lnTo>
                    <a:pt x="89141" y="70091"/>
                  </a:lnTo>
                  <a:lnTo>
                    <a:pt x="94475" y="70091"/>
                  </a:lnTo>
                  <a:lnTo>
                    <a:pt x="94475" y="68567"/>
                  </a:lnTo>
                  <a:lnTo>
                    <a:pt x="98285" y="68567"/>
                  </a:lnTo>
                  <a:lnTo>
                    <a:pt x="98285" y="66281"/>
                  </a:lnTo>
                  <a:lnTo>
                    <a:pt x="100571" y="66281"/>
                  </a:lnTo>
                  <a:lnTo>
                    <a:pt x="102095" y="64757"/>
                  </a:lnTo>
                  <a:lnTo>
                    <a:pt x="102095" y="62471"/>
                  </a:lnTo>
                  <a:lnTo>
                    <a:pt x="104381" y="62471"/>
                  </a:lnTo>
                  <a:lnTo>
                    <a:pt x="104381" y="58661"/>
                  </a:lnTo>
                  <a:lnTo>
                    <a:pt x="105905" y="58661"/>
                  </a:lnTo>
                  <a:lnTo>
                    <a:pt x="105905" y="51041"/>
                  </a:lnTo>
                  <a:lnTo>
                    <a:pt x="105905" y="45707"/>
                  </a:lnTo>
                  <a:close/>
                </a:path>
              </a:pathLst>
            </a:custGeom>
            <a:solidFill>
              <a:srgbClr val="000000"/>
            </a:solidFill>
          </p:spPr>
          <p:txBody>
            <a:bodyPr wrap="square" lIns="0" tIns="0" rIns="0" bIns="0" rtlCol="0"/>
            <a:lstStyle/>
            <a:p>
              <a:endParaRPr/>
            </a:p>
          </p:txBody>
        </p:sp>
        <p:sp>
          <p:nvSpPr>
            <p:cNvPr id="76" name="object 71">
              <a:extLst>
                <a:ext uri="{FF2B5EF4-FFF2-40B4-BE49-F238E27FC236}">
                  <a16:creationId xmlns="" xmlns:a16="http://schemas.microsoft.com/office/drawing/2014/main" id="{DC7CA54C-56DC-4B6E-94F3-5C06A9E4B183}"/>
                </a:ext>
              </a:extLst>
            </p:cNvPr>
            <p:cNvSpPr/>
            <p:nvPr/>
          </p:nvSpPr>
          <p:spPr>
            <a:xfrm>
              <a:off x="3039415" y="6922538"/>
              <a:ext cx="166370" cy="49530"/>
            </a:xfrm>
            <a:custGeom>
              <a:avLst/>
              <a:gdLst/>
              <a:ahLst/>
              <a:cxnLst/>
              <a:rect l="l" t="t" r="r" b="b"/>
              <a:pathLst>
                <a:path w="166369" h="49530">
                  <a:moveTo>
                    <a:pt x="166090" y="0"/>
                  </a:moveTo>
                  <a:lnTo>
                    <a:pt x="156946" y="0"/>
                  </a:lnTo>
                  <a:lnTo>
                    <a:pt x="158470" y="6083"/>
                  </a:lnTo>
                  <a:lnTo>
                    <a:pt x="158470" y="11417"/>
                  </a:lnTo>
                  <a:lnTo>
                    <a:pt x="156946" y="15227"/>
                  </a:lnTo>
                  <a:lnTo>
                    <a:pt x="156946" y="19037"/>
                  </a:lnTo>
                  <a:lnTo>
                    <a:pt x="150850" y="28943"/>
                  </a:lnTo>
                  <a:lnTo>
                    <a:pt x="149326" y="30467"/>
                  </a:lnTo>
                  <a:lnTo>
                    <a:pt x="147040" y="34277"/>
                  </a:lnTo>
                  <a:lnTo>
                    <a:pt x="143992" y="36563"/>
                  </a:lnTo>
                  <a:lnTo>
                    <a:pt x="141706" y="38087"/>
                  </a:lnTo>
                  <a:lnTo>
                    <a:pt x="137896" y="38087"/>
                  </a:lnTo>
                  <a:lnTo>
                    <a:pt x="134086" y="39611"/>
                  </a:lnTo>
                  <a:lnTo>
                    <a:pt x="130276" y="39611"/>
                  </a:lnTo>
                  <a:lnTo>
                    <a:pt x="126466" y="41897"/>
                  </a:lnTo>
                  <a:lnTo>
                    <a:pt x="118846" y="41897"/>
                  </a:lnTo>
                  <a:lnTo>
                    <a:pt x="115036" y="39611"/>
                  </a:lnTo>
                  <a:lnTo>
                    <a:pt x="113512" y="39611"/>
                  </a:lnTo>
                  <a:lnTo>
                    <a:pt x="109702" y="38087"/>
                  </a:lnTo>
                  <a:lnTo>
                    <a:pt x="105905" y="38087"/>
                  </a:lnTo>
                  <a:lnTo>
                    <a:pt x="102095" y="36563"/>
                  </a:lnTo>
                  <a:lnTo>
                    <a:pt x="99809" y="34277"/>
                  </a:lnTo>
                  <a:lnTo>
                    <a:pt x="96761" y="30467"/>
                  </a:lnTo>
                  <a:lnTo>
                    <a:pt x="94475" y="28943"/>
                  </a:lnTo>
                  <a:lnTo>
                    <a:pt x="92951" y="25133"/>
                  </a:lnTo>
                  <a:lnTo>
                    <a:pt x="90665" y="22847"/>
                  </a:lnTo>
                  <a:lnTo>
                    <a:pt x="89141" y="19037"/>
                  </a:lnTo>
                  <a:lnTo>
                    <a:pt x="89141" y="2286"/>
                  </a:lnTo>
                  <a:lnTo>
                    <a:pt x="86855" y="1765"/>
                  </a:lnTo>
                  <a:lnTo>
                    <a:pt x="86855" y="0"/>
                  </a:lnTo>
                  <a:lnTo>
                    <a:pt x="79235" y="0"/>
                  </a:lnTo>
                  <a:lnTo>
                    <a:pt x="79235" y="15227"/>
                  </a:lnTo>
                  <a:lnTo>
                    <a:pt x="77711" y="19037"/>
                  </a:lnTo>
                  <a:lnTo>
                    <a:pt x="77711" y="22847"/>
                  </a:lnTo>
                  <a:lnTo>
                    <a:pt x="75425" y="25133"/>
                  </a:lnTo>
                  <a:lnTo>
                    <a:pt x="73901" y="28943"/>
                  </a:lnTo>
                  <a:lnTo>
                    <a:pt x="67805" y="32753"/>
                  </a:lnTo>
                  <a:lnTo>
                    <a:pt x="66281" y="36563"/>
                  </a:lnTo>
                  <a:lnTo>
                    <a:pt x="62471" y="36563"/>
                  </a:lnTo>
                  <a:lnTo>
                    <a:pt x="54851" y="39611"/>
                  </a:lnTo>
                  <a:lnTo>
                    <a:pt x="34277" y="39611"/>
                  </a:lnTo>
                  <a:lnTo>
                    <a:pt x="26670" y="36563"/>
                  </a:lnTo>
                  <a:lnTo>
                    <a:pt x="24384" y="36563"/>
                  </a:lnTo>
                  <a:lnTo>
                    <a:pt x="20574" y="32753"/>
                  </a:lnTo>
                  <a:lnTo>
                    <a:pt x="19050" y="30467"/>
                  </a:lnTo>
                  <a:lnTo>
                    <a:pt x="15240" y="28943"/>
                  </a:lnTo>
                  <a:lnTo>
                    <a:pt x="11430" y="22847"/>
                  </a:lnTo>
                  <a:lnTo>
                    <a:pt x="11430" y="19037"/>
                  </a:lnTo>
                  <a:lnTo>
                    <a:pt x="9906" y="15227"/>
                  </a:lnTo>
                  <a:lnTo>
                    <a:pt x="9906" y="2286"/>
                  </a:lnTo>
                  <a:lnTo>
                    <a:pt x="2286" y="0"/>
                  </a:lnTo>
                  <a:lnTo>
                    <a:pt x="0" y="6083"/>
                  </a:lnTo>
                  <a:lnTo>
                    <a:pt x="0" y="11417"/>
                  </a:lnTo>
                  <a:lnTo>
                    <a:pt x="2286" y="17513"/>
                  </a:lnTo>
                  <a:lnTo>
                    <a:pt x="2286" y="21323"/>
                  </a:lnTo>
                  <a:lnTo>
                    <a:pt x="3810" y="26657"/>
                  </a:lnTo>
                  <a:lnTo>
                    <a:pt x="6096" y="30467"/>
                  </a:lnTo>
                  <a:lnTo>
                    <a:pt x="9906" y="34277"/>
                  </a:lnTo>
                  <a:lnTo>
                    <a:pt x="12954" y="36563"/>
                  </a:lnTo>
                  <a:lnTo>
                    <a:pt x="15240" y="39611"/>
                  </a:lnTo>
                  <a:lnTo>
                    <a:pt x="19050" y="41897"/>
                  </a:lnTo>
                  <a:lnTo>
                    <a:pt x="22860" y="43421"/>
                  </a:lnTo>
                  <a:lnTo>
                    <a:pt x="26670" y="45707"/>
                  </a:lnTo>
                  <a:lnTo>
                    <a:pt x="31991" y="47231"/>
                  </a:lnTo>
                  <a:lnTo>
                    <a:pt x="35801" y="49517"/>
                  </a:lnTo>
                  <a:lnTo>
                    <a:pt x="53327" y="49517"/>
                  </a:lnTo>
                  <a:lnTo>
                    <a:pt x="62471" y="45707"/>
                  </a:lnTo>
                  <a:lnTo>
                    <a:pt x="66281" y="43421"/>
                  </a:lnTo>
                  <a:lnTo>
                    <a:pt x="70091" y="41897"/>
                  </a:lnTo>
                  <a:lnTo>
                    <a:pt x="73901" y="39611"/>
                  </a:lnTo>
                  <a:lnTo>
                    <a:pt x="77711" y="36563"/>
                  </a:lnTo>
                  <a:lnTo>
                    <a:pt x="79235" y="34277"/>
                  </a:lnTo>
                  <a:lnTo>
                    <a:pt x="83045" y="30467"/>
                  </a:lnTo>
                  <a:lnTo>
                    <a:pt x="83972" y="28219"/>
                  </a:lnTo>
                  <a:lnTo>
                    <a:pt x="85331" y="30467"/>
                  </a:lnTo>
                  <a:lnTo>
                    <a:pt x="89141" y="34277"/>
                  </a:lnTo>
                  <a:lnTo>
                    <a:pt x="90665" y="38087"/>
                  </a:lnTo>
                  <a:lnTo>
                    <a:pt x="94475" y="39611"/>
                  </a:lnTo>
                  <a:lnTo>
                    <a:pt x="98285" y="41897"/>
                  </a:lnTo>
                  <a:lnTo>
                    <a:pt x="102095" y="45707"/>
                  </a:lnTo>
                  <a:lnTo>
                    <a:pt x="105905" y="45707"/>
                  </a:lnTo>
                  <a:lnTo>
                    <a:pt x="115036" y="49517"/>
                  </a:lnTo>
                  <a:lnTo>
                    <a:pt x="132562" y="49517"/>
                  </a:lnTo>
                  <a:lnTo>
                    <a:pt x="136372" y="47231"/>
                  </a:lnTo>
                  <a:lnTo>
                    <a:pt x="141706" y="47231"/>
                  </a:lnTo>
                  <a:lnTo>
                    <a:pt x="145516" y="45707"/>
                  </a:lnTo>
                  <a:lnTo>
                    <a:pt x="149326" y="41897"/>
                  </a:lnTo>
                  <a:lnTo>
                    <a:pt x="153136" y="39611"/>
                  </a:lnTo>
                  <a:lnTo>
                    <a:pt x="158470" y="34277"/>
                  </a:lnTo>
                  <a:lnTo>
                    <a:pt x="160756" y="30467"/>
                  </a:lnTo>
                  <a:lnTo>
                    <a:pt x="166090" y="17513"/>
                  </a:lnTo>
                  <a:lnTo>
                    <a:pt x="166090" y="0"/>
                  </a:lnTo>
                  <a:close/>
                </a:path>
              </a:pathLst>
            </a:custGeom>
            <a:solidFill>
              <a:srgbClr val="000000"/>
            </a:solidFill>
          </p:spPr>
          <p:txBody>
            <a:bodyPr wrap="square" lIns="0" tIns="0" rIns="0" bIns="0" rtlCol="0"/>
            <a:lstStyle/>
            <a:p>
              <a:endParaRPr/>
            </a:p>
          </p:txBody>
        </p:sp>
        <p:sp>
          <p:nvSpPr>
            <p:cNvPr id="77" name="object 72">
              <a:extLst>
                <a:ext uri="{FF2B5EF4-FFF2-40B4-BE49-F238E27FC236}">
                  <a16:creationId xmlns="" xmlns:a16="http://schemas.microsoft.com/office/drawing/2014/main" id="{78253D86-6EA2-4A00-B728-3AF5B1067218}"/>
                </a:ext>
              </a:extLst>
            </p:cNvPr>
            <p:cNvSpPr/>
            <p:nvPr/>
          </p:nvSpPr>
          <p:spPr>
            <a:xfrm>
              <a:off x="2864180" y="6921014"/>
              <a:ext cx="182880" cy="146050"/>
            </a:xfrm>
            <a:custGeom>
              <a:avLst/>
              <a:gdLst/>
              <a:ahLst/>
              <a:cxnLst/>
              <a:rect l="l" t="t" r="r" b="b"/>
              <a:pathLst>
                <a:path w="182880" h="146050">
                  <a:moveTo>
                    <a:pt x="166090" y="128752"/>
                  </a:moveTo>
                  <a:lnTo>
                    <a:pt x="162280" y="118846"/>
                  </a:lnTo>
                  <a:lnTo>
                    <a:pt x="159994" y="115036"/>
                  </a:lnTo>
                  <a:lnTo>
                    <a:pt x="158470" y="111226"/>
                  </a:lnTo>
                  <a:lnTo>
                    <a:pt x="150850" y="103606"/>
                  </a:lnTo>
                  <a:lnTo>
                    <a:pt x="147040" y="102082"/>
                  </a:lnTo>
                  <a:lnTo>
                    <a:pt x="143230" y="99796"/>
                  </a:lnTo>
                  <a:lnTo>
                    <a:pt x="139420" y="98272"/>
                  </a:lnTo>
                  <a:lnTo>
                    <a:pt x="135610" y="95986"/>
                  </a:lnTo>
                  <a:lnTo>
                    <a:pt x="130276" y="95986"/>
                  </a:lnTo>
                  <a:lnTo>
                    <a:pt x="126479" y="94462"/>
                  </a:lnTo>
                  <a:lnTo>
                    <a:pt x="116573" y="94462"/>
                  </a:lnTo>
                  <a:lnTo>
                    <a:pt x="112763" y="95986"/>
                  </a:lnTo>
                  <a:lnTo>
                    <a:pt x="108953" y="95986"/>
                  </a:lnTo>
                  <a:lnTo>
                    <a:pt x="105143" y="98272"/>
                  </a:lnTo>
                  <a:lnTo>
                    <a:pt x="99809" y="99796"/>
                  </a:lnTo>
                  <a:lnTo>
                    <a:pt x="95999" y="102082"/>
                  </a:lnTo>
                  <a:lnTo>
                    <a:pt x="86855" y="111226"/>
                  </a:lnTo>
                  <a:lnTo>
                    <a:pt x="84569" y="115036"/>
                  </a:lnTo>
                  <a:lnTo>
                    <a:pt x="83045" y="118846"/>
                  </a:lnTo>
                  <a:lnTo>
                    <a:pt x="80759" y="113512"/>
                  </a:lnTo>
                  <a:lnTo>
                    <a:pt x="79235" y="111226"/>
                  </a:lnTo>
                  <a:lnTo>
                    <a:pt x="71615" y="103606"/>
                  </a:lnTo>
                  <a:lnTo>
                    <a:pt x="69329" y="102082"/>
                  </a:lnTo>
                  <a:lnTo>
                    <a:pt x="60185" y="98272"/>
                  </a:lnTo>
                  <a:lnTo>
                    <a:pt x="56375" y="95986"/>
                  </a:lnTo>
                  <a:lnTo>
                    <a:pt x="52578" y="95986"/>
                  </a:lnTo>
                  <a:lnTo>
                    <a:pt x="47244" y="94462"/>
                  </a:lnTo>
                  <a:lnTo>
                    <a:pt x="39624" y="94462"/>
                  </a:lnTo>
                  <a:lnTo>
                    <a:pt x="33528" y="95986"/>
                  </a:lnTo>
                  <a:lnTo>
                    <a:pt x="29718" y="95986"/>
                  </a:lnTo>
                  <a:lnTo>
                    <a:pt x="25908" y="98272"/>
                  </a:lnTo>
                  <a:lnTo>
                    <a:pt x="22098" y="99796"/>
                  </a:lnTo>
                  <a:lnTo>
                    <a:pt x="18288" y="102082"/>
                  </a:lnTo>
                  <a:lnTo>
                    <a:pt x="14478" y="103606"/>
                  </a:lnTo>
                  <a:lnTo>
                    <a:pt x="10668" y="107416"/>
                  </a:lnTo>
                  <a:lnTo>
                    <a:pt x="7620" y="111226"/>
                  </a:lnTo>
                  <a:lnTo>
                    <a:pt x="5334" y="115036"/>
                  </a:lnTo>
                  <a:lnTo>
                    <a:pt x="3810" y="118846"/>
                  </a:lnTo>
                  <a:lnTo>
                    <a:pt x="1524" y="122656"/>
                  </a:lnTo>
                  <a:lnTo>
                    <a:pt x="1524" y="128752"/>
                  </a:lnTo>
                  <a:lnTo>
                    <a:pt x="0" y="134086"/>
                  </a:lnTo>
                  <a:lnTo>
                    <a:pt x="0" y="140182"/>
                  </a:lnTo>
                  <a:lnTo>
                    <a:pt x="1524" y="145516"/>
                  </a:lnTo>
                  <a:lnTo>
                    <a:pt x="9144" y="143992"/>
                  </a:lnTo>
                  <a:lnTo>
                    <a:pt x="9144" y="124942"/>
                  </a:lnTo>
                  <a:lnTo>
                    <a:pt x="12954" y="118846"/>
                  </a:lnTo>
                  <a:lnTo>
                    <a:pt x="14478" y="115036"/>
                  </a:lnTo>
                  <a:lnTo>
                    <a:pt x="20574" y="111226"/>
                  </a:lnTo>
                  <a:lnTo>
                    <a:pt x="22098" y="109702"/>
                  </a:lnTo>
                  <a:lnTo>
                    <a:pt x="32004" y="103606"/>
                  </a:lnTo>
                  <a:lnTo>
                    <a:pt x="51054" y="103606"/>
                  </a:lnTo>
                  <a:lnTo>
                    <a:pt x="54089" y="105892"/>
                  </a:lnTo>
                  <a:lnTo>
                    <a:pt x="57899" y="105892"/>
                  </a:lnTo>
                  <a:lnTo>
                    <a:pt x="61709" y="107416"/>
                  </a:lnTo>
                  <a:lnTo>
                    <a:pt x="63995" y="109702"/>
                  </a:lnTo>
                  <a:lnTo>
                    <a:pt x="67805" y="111226"/>
                  </a:lnTo>
                  <a:lnTo>
                    <a:pt x="69329" y="113512"/>
                  </a:lnTo>
                  <a:lnTo>
                    <a:pt x="71615" y="115036"/>
                  </a:lnTo>
                  <a:lnTo>
                    <a:pt x="73139" y="118846"/>
                  </a:lnTo>
                  <a:lnTo>
                    <a:pt x="79235" y="128752"/>
                  </a:lnTo>
                  <a:lnTo>
                    <a:pt x="79235" y="141706"/>
                  </a:lnTo>
                  <a:lnTo>
                    <a:pt x="79235" y="145516"/>
                  </a:lnTo>
                  <a:lnTo>
                    <a:pt x="88379" y="143992"/>
                  </a:lnTo>
                  <a:lnTo>
                    <a:pt x="88379" y="137896"/>
                  </a:lnTo>
                  <a:lnTo>
                    <a:pt x="86855" y="134086"/>
                  </a:lnTo>
                  <a:lnTo>
                    <a:pt x="88379" y="130276"/>
                  </a:lnTo>
                  <a:lnTo>
                    <a:pt x="88379" y="126466"/>
                  </a:lnTo>
                  <a:lnTo>
                    <a:pt x="90665" y="122656"/>
                  </a:lnTo>
                  <a:lnTo>
                    <a:pt x="92189" y="118846"/>
                  </a:lnTo>
                  <a:lnTo>
                    <a:pt x="94475" y="115036"/>
                  </a:lnTo>
                  <a:lnTo>
                    <a:pt x="95999" y="113512"/>
                  </a:lnTo>
                  <a:lnTo>
                    <a:pt x="97523" y="111226"/>
                  </a:lnTo>
                  <a:lnTo>
                    <a:pt x="101333" y="109702"/>
                  </a:lnTo>
                  <a:lnTo>
                    <a:pt x="103619" y="107416"/>
                  </a:lnTo>
                  <a:lnTo>
                    <a:pt x="107429" y="105892"/>
                  </a:lnTo>
                  <a:lnTo>
                    <a:pt x="111239" y="105892"/>
                  </a:lnTo>
                  <a:lnTo>
                    <a:pt x="115049" y="103606"/>
                  </a:lnTo>
                  <a:lnTo>
                    <a:pt x="130276" y="103606"/>
                  </a:lnTo>
                  <a:lnTo>
                    <a:pt x="134086" y="105892"/>
                  </a:lnTo>
                  <a:lnTo>
                    <a:pt x="135610" y="105892"/>
                  </a:lnTo>
                  <a:lnTo>
                    <a:pt x="139420" y="107416"/>
                  </a:lnTo>
                  <a:lnTo>
                    <a:pt x="143230" y="109702"/>
                  </a:lnTo>
                  <a:lnTo>
                    <a:pt x="144754" y="111226"/>
                  </a:lnTo>
                  <a:lnTo>
                    <a:pt x="150850" y="115036"/>
                  </a:lnTo>
                  <a:lnTo>
                    <a:pt x="152374" y="118846"/>
                  </a:lnTo>
                  <a:lnTo>
                    <a:pt x="156184" y="124942"/>
                  </a:lnTo>
                  <a:lnTo>
                    <a:pt x="156184" y="128752"/>
                  </a:lnTo>
                  <a:lnTo>
                    <a:pt x="158470" y="134086"/>
                  </a:lnTo>
                  <a:lnTo>
                    <a:pt x="158470" y="137896"/>
                  </a:lnTo>
                  <a:lnTo>
                    <a:pt x="156184" y="143992"/>
                  </a:lnTo>
                  <a:lnTo>
                    <a:pt x="166090" y="143992"/>
                  </a:lnTo>
                  <a:lnTo>
                    <a:pt x="166090" y="128752"/>
                  </a:lnTo>
                  <a:close/>
                </a:path>
                <a:path w="182880" h="146050">
                  <a:moveTo>
                    <a:pt x="182854" y="0"/>
                  </a:moveTo>
                  <a:lnTo>
                    <a:pt x="173710" y="1524"/>
                  </a:lnTo>
                  <a:lnTo>
                    <a:pt x="175234" y="7607"/>
                  </a:lnTo>
                  <a:lnTo>
                    <a:pt x="175234" y="15227"/>
                  </a:lnTo>
                  <a:lnTo>
                    <a:pt x="173710" y="20561"/>
                  </a:lnTo>
                  <a:lnTo>
                    <a:pt x="171424" y="22847"/>
                  </a:lnTo>
                  <a:lnTo>
                    <a:pt x="171424" y="26657"/>
                  </a:lnTo>
                  <a:lnTo>
                    <a:pt x="169900" y="30467"/>
                  </a:lnTo>
                  <a:lnTo>
                    <a:pt x="166090" y="31991"/>
                  </a:lnTo>
                  <a:lnTo>
                    <a:pt x="163804" y="34277"/>
                  </a:lnTo>
                  <a:lnTo>
                    <a:pt x="159994" y="35801"/>
                  </a:lnTo>
                  <a:lnTo>
                    <a:pt x="158470" y="38087"/>
                  </a:lnTo>
                  <a:lnTo>
                    <a:pt x="154660" y="39611"/>
                  </a:lnTo>
                  <a:lnTo>
                    <a:pt x="150850" y="39611"/>
                  </a:lnTo>
                  <a:lnTo>
                    <a:pt x="147040" y="41135"/>
                  </a:lnTo>
                  <a:lnTo>
                    <a:pt x="134086" y="41135"/>
                  </a:lnTo>
                  <a:lnTo>
                    <a:pt x="130276" y="39611"/>
                  </a:lnTo>
                  <a:lnTo>
                    <a:pt x="126479" y="39611"/>
                  </a:lnTo>
                  <a:lnTo>
                    <a:pt x="122669" y="38087"/>
                  </a:lnTo>
                  <a:lnTo>
                    <a:pt x="112763" y="31991"/>
                  </a:lnTo>
                  <a:lnTo>
                    <a:pt x="111239" y="30467"/>
                  </a:lnTo>
                  <a:lnTo>
                    <a:pt x="108953" y="26657"/>
                  </a:lnTo>
                  <a:lnTo>
                    <a:pt x="107429" y="22847"/>
                  </a:lnTo>
                  <a:lnTo>
                    <a:pt x="107429" y="20561"/>
                  </a:lnTo>
                  <a:lnTo>
                    <a:pt x="105143" y="16751"/>
                  </a:lnTo>
                  <a:lnTo>
                    <a:pt x="105143" y="11417"/>
                  </a:lnTo>
                  <a:lnTo>
                    <a:pt x="105143" y="5334"/>
                  </a:lnTo>
                  <a:lnTo>
                    <a:pt x="105143" y="1524"/>
                  </a:lnTo>
                  <a:lnTo>
                    <a:pt x="104051" y="1524"/>
                  </a:lnTo>
                  <a:lnTo>
                    <a:pt x="103619" y="0"/>
                  </a:lnTo>
                  <a:lnTo>
                    <a:pt x="95999" y="1524"/>
                  </a:lnTo>
                  <a:lnTo>
                    <a:pt x="95999" y="7607"/>
                  </a:lnTo>
                  <a:lnTo>
                    <a:pt x="95999" y="12941"/>
                  </a:lnTo>
                  <a:lnTo>
                    <a:pt x="95999" y="15227"/>
                  </a:lnTo>
                  <a:lnTo>
                    <a:pt x="94475" y="19037"/>
                  </a:lnTo>
                  <a:lnTo>
                    <a:pt x="94475" y="22847"/>
                  </a:lnTo>
                  <a:lnTo>
                    <a:pt x="92189" y="26657"/>
                  </a:lnTo>
                  <a:lnTo>
                    <a:pt x="90665" y="28181"/>
                  </a:lnTo>
                  <a:lnTo>
                    <a:pt x="88379" y="31991"/>
                  </a:lnTo>
                  <a:lnTo>
                    <a:pt x="84569" y="34277"/>
                  </a:lnTo>
                  <a:lnTo>
                    <a:pt x="83045" y="35801"/>
                  </a:lnTo>
                  <a:lnTo>
                    <a:pt x="79235" y="38087"/>
                  </a:lnTo>
                  <a:lnTo>
                    <a:pt x="75425" y="39611"/>
                  </a:lnTo>
                  <a:lnTo>
                    <a:pt x="73139" y="39611"/>
                  </a:lnTo>
                  <a:lnTo>
                    <a:pt x="69329" y="41135"/>
                  </a:lnTo>
                  <a:lnTo>
                    <a:pt x="54089" y="41135"/>
                  </a:lnTo>
                  <a:lnTo>
                    <a:pt x="51054" y="39611"/>
                  </a:lnTo>
                  <a:lnTo>
                    <a:pt x="47244" y="39611"/>
                  </a:lnTo>
                  <a:lnTo>
                    <a:pt x="43434" y="38087"/>
                  </a:lnTo>
                  <a:lnTo>
                    <a:pt x="41148" y="35801"/>
                  </a:lnTo>
                  <a:lnTo>
                    <a:pt x="37338" y="34277"/>
                  </a:lnTo>
                  <a:lnTo>
                    <a:pt x="33528" y="28181"/>
                  </a:lnTo>
                  <a:lnTo>
                    <a:pt x="29718" y="26657"/>
                  </a:lnTo>
                  <a:lnTo>
                    <a:pt x="29718" y="22847"/>
                  </a:lnTo>
                  <a:lnTo>
                    <a:pt x="28194" y="19037"/>
                  </a:lnTo>
                  <a:lnTo>
                    <a:pt x="25908" y="15227"/>
                  </a:lnTo>
                  <a:lnTo>
                    <a:pt x="25908" y="1524"/>
                  </a:lnTo>
                  <a:lnTo>
                    <a:pt x="18288" y="1524"/>
                  </a:lnTo>
                  <a:lnTo>
                    <a:pt x="18288" y="16751"/>
                  </a:lnTo>
                  <a:lnTo>
                    <a:pt x="20574" y="22847"/>
                  </a:lnTo>
                  <a:lnTo>
                    <a:pt x="20574" y="26657"/>
                  </a:lnTo>
                  <a:lnTo>
                    <a:pt x="24384" y="30467"/>
                  </a:lnTo>
                  <a:lnTo>
                    <a:pt x="25908" y="34277"/>
                  </a:lnTo>
                  <a:lnTo>
                    <a:pt x="29718" y="38087"/>
                  </a:lnTo>
                  <a:lnTo>
                    <a:pt x="32004" y="41135"/>
                  </a:lnTo>
                  <a:lnTo>
                    <a:pt x="35814" y="43421"/>
                  </a:lnTo>
                  <a:lnTo>
                    <a:pt x="48768" y="48755"/>
                  </a:lnTo>
                  <a:lnTo>
                    <a:pt x="56375" y="48755"/>
                  </a:lnTo>
                  <a:lnTo>
                    <a:pt x="61709" y="51041"/>
                  </a:lnTo>
                  <a:lnTo>
                    <a:pt x="65519" y="48755"/>
                  </a:lnTo>
                  <a:lnTo>
                    <a:pt x="75425" y="48755"/>
                  </a:lnTo>
                  <a:lnTo>
                    <a:pt x="79235" y="47231"/>
                  </a:lnTo>
                  <a:lnTo>
                    <a:pt x="83045" y="44945"/>
                  </a:lnTo>
                  <a:lnTo>
                    <a:pt x="86855" y="43421"/>
                  </a:lnTo>
                  <a:lnTo>
                    <a:pt x="90665" y="41135"/>
                  </a:lnTo>
                  <a:lnTo>
                    <a:pt x="94475" y="38087"/>
                  </a:lnTo>
                  <a:lnTo>
                    <a:pt x="95999" y="34277"/>
                  </a:lnTo>
                  <a:lnTo>
                    <a:pt x="99809" y="30467"/>
                  </a:lnTo>
                  <a:lnTo>
                    <a:pt x="100571" y="28562"/>
                  </a:lnTo>
                  <a:lnTo>
                    <a:pt x="101333" y="30467"/>
                  </a:lnTo>
                  <a:lnTo>
                    <a:pt x="105143" y="34277"/>
                  </a:lnTo>
                  <a:lnTo>
                    <a:pt x="107429" y="38087"/>
                  </a:lnTo>
                  <a:lnTo>
                    <a:pt x="111239" y="41135"/>
                  </a:lnTo>
                  <a:lnTo>
                    <a:pt x="115049" y="43421"/>
                  </a:lnTo>
                  <a:lnTo>
                    <a:pt x="118859" y="44945"/>
                  </a:lnTo>
                  <a:lnTo>
                    <a:pt x="122669" y="47231"/>
                  </a:lnTo>
                  <a:lnTo>
                    <a:pt x="128003" y="48755"/>
                  </a:lnTo>
                  <a:lnTo>
                    <a:pt x="131800" y="48755"/>
                  </a:lnTo>
                  <a:lnTo>
                    <a:pt x="135610" y="51041"/>
                  </a:lnTo>
                  <a:lnTo>
                    <a:pt x="144754" y="51041"/>
                  </a:lnTo>
                  <a:lnTo>
                    <a:pt x="148564" y="48755"/>
                  </a:lnTo>
                  <a:lnTo>
                    <a:pt x="152374" y="48755"/>
                  </a:lnTo>
                  <a:lnTo>
                    <a:pt x="158470" y="47231"/>
                  </a:lnTo>
                  <a:lnTo>
                    <a:pt x="162280" y="44945"/>
                  </a:lnTo>
                  <a:lnTo>
                    <a:pt x="166090" y="43421"/>
                  </a:lnTo>
                  <a:lnTo>
                    <a:pt x="169900" y="41135"/>
                  </a:lnTo>
                  <a:lnTo>
                    <a:pt x="173710" y="38087"/>
                  </a:lnTo>
                  <a:lnTo>
                    <a:pt x="175234" y="34277"/>
                  </a:lnTo>
                  <a:lnTo>
                    <a:pt x="177520" y="30467"/>
                  </a:lnTo>
                  <a:lnTo>
                    <a:pt x="181330" y="26657"/>
                  </a:lnTo>
                  <a:lnTo>
                    <a:pt x="181330" y="22847"/>
                  </a:lnTo>
                  <a:lnTo>
                    <a:pt x="182854" y="16751"/>
                  </a:lnTo>
                  <a:lnTo>
                    <a:pt x="182854" y="0"/>
                  </a:lnTo>
                  <a:close/>
                </a:path>
              </a:pathLst>
            </a:custGeom>
            <a:solidFill>
              <a:srgbClr val="000000"/>
            </a:solidFill>
          </p:spPr>
          <p:txBody>
            <a:bodyPr wrap="square" lIns="0" tIns="0" rIns="0" bIns="0" rtlCol="0"/>
            <a:lstStyle/>
            <a:p>
              <a:endParaRPr/>
            </a:p>
          </p:txBody>
        </p:sp>
        <p:sp>
          <p:nvSpPr>
            <p:cNvPr id="78" name="object 73">
              <a:extLst>
                <a:ext uri="{FF2B5EF4-FFF2-40B4-BE49-F238E27FC236}">
                  <a16:creationId xmlns="" xmlns:a16="http://schemas.microsoft.com/office/drawing/2014/main" id="{419A1F0A-CD38-4EB4-B6BA-21C3F63B3528}"/>
                </a:ext>
              </a:extLst>
            </p:cNvPr>
            <p:cNvSpPr/>
            <p:nvPr/>
          </p:nvSpPr>
          <p:spPr>
            <a:xfrm>
              <a:off x="3075216" y="7015478"/>
              <a:ext cx="166370" cy="216535"/>
            </a:xfrm>
            <a:custGeom>
              <a:avLst/>
              <a:gdLst/>
              <a:ahLst/>
              <a:cxnLst/>
              <a:rect l="l" t="t" r="r" b="b"/>
              <a:pathLst>
                <a:path w="166369" h="216535">
                  <a:moveTo>
                    <a:pt x="166090" y="38100"/>
                  </a:moveTo>
                  <a:lnTo>
                    <a:pt x="164566" y="34290"/>
                  </a:lnTo>
                  <a:lnTo>
                    <a:pt x="164566" y="28194"/>
                  </a:lnTo>
                  <a:lnTo>
                    <a:pt x="162280" y="24384"/>
                  </a:lnTo>
                  <a:lnTo>
                    <a:pt x="158470" y="20574"/>
                  </a:lnTo>
                  <a:lnTo>
                    <a:pt x="156946" y="16764"/>
                  </a:lnTo>
                  <a:lnTo>
                    <a:pt x="153136" y="12954"/>
                  </a:lnTo>
                  <a:lnTo>
                    <a:pt x="151612" y="9144"/>
                  </a:lnTo>
                  <a:lnTo>
                    <a:pt x="147815" y="7620"/>
                  </a:lnTo>
                  <a:lnTo>
                    <a:pt x="144005" y="5334"/>
                  </a:lnTo>
                  <a:lnTo>
                    <a:pt x="137909" y="3810"/>
                  </a:lnTo>
                  <a:lnTo>
                    <a:pt x="134099" y="1524"/>
                  </a:lnTo>
                  <a:lnTo>
                    <a:pt x="130289" y="1524"/>
                  </a:lnTo>
                  <a:lnTo>
                    <a:pt x="126479" y="0"/>
                  </a:lnTo>
                  <a:lnTo>
                    <a:pt x="117335" y="0"/>
                  </a:lnTo>
                  <a:lnTo>
                    <a:pt x="113525" y="1524"/>
                  </a:lnTo>
                  <a:lnTo>
                    <a:pt x="108191" y="1524"/>
                  </a:lnTo>
                  <a:lnTo>
                    <a:pt x="104381" y="3810"/>
                  </a:lnTo>
                  <a:lnTo>
                    <a:pt x="100571" y="5334"/>
                  </a:lnTo>
                  <a:lnTo>
                    <a:pt x="96761" y="7620"/>
                  </a:lnTo>
                  <a:lnTo>
                    <a:pt x="92951" y="9144"/>
                  </a:lnTo>
                  <a:lnTo>
                    <a:pt x="89141" y="12954"/>
                  </a:lnTo>
                  <a:lnTo>
                    <a:pt x="86855" y="16764"/>
                  </a:lnTo>
                  <a:lnTo>
                    <a:pt x="83045" y="20574"/>
                  </a:lnTo>
                  <a:lnTo>
                    <a:pt x="82410" y="22161"/>
                  </a:lnTo>
                  <a:lnTo>
                    <a:pt x="81521" y="19050"/>
                  </a:lnTo>
                  <a:lnTo>
                    <a:pt x="77711" y="16764"/>
                  </a:lnTo>
                  <a:lnTo>
                    <a:pt x="75425" y="12954"/>
                  </a:lnTo>
                  <a:lnTo>
                    <a:pt x="71615" y="9144"/>
                  </a:lnTo>
                  <a:lnTo>
                    <a:pt x="67818" y="7620"/>
                  </a:lnTo>
                  <a:lnTo>
                    <a:pt x="64008" y="5334"/>
                  </a:lnTo>
                  <a:lnTo>
                    <a:pt x="60960" y="3810"/>
                  </a:lnTo>
                  <a:lnTo>
                    <a:pt x="57150" y="1524"/>
                  </a:lnTo>
                  <a:lnTo>
                    <a:pt x="51054" y="1524"/>
                  </a:lnTo>
                  <a:lnTo>
                    <a:pt x="47244" y="0"/>
                  </a:lnTo>
                  <a:lnTo>
                    <a:pt x="38100" y="0"/>
                  </a:lnTo>
                  <a:lnTo>
                    <a:pt x="34290" y="1524"/>
                  </a:lnTo>
                  <a:lnTo>
                    <a:pt x="30480" y="1524"/>
                  </a:lnTo>
                  <a:lnTo>
                    <a:pt x="20574" y="5334"/>
                  </a:lnTo>
                  <a:lnTo>
                    <a:pt x="17526" y="7620"/>
                  </a:lnTo>
                  <a:lnTo>
                    <a:pt x="13716" y="9144"/>
                  </a:lnTo>
                  <a:lnTo>
                    <a:pt x="11430" y="12954"/>
                  </a:lnTo>
                  <a:lnTo>
                    <a:pt x="7620" y="16764"/>
                  </a:lnTo>
                  <a:lnTo>
                    <a:pt x="6096" y="20574"/>
                  </a:lnTo>
                  <a:lnTo>
                    <a:pt x="2286" y="24384"/>
                  </a:lnTo>
                  <a:lnTo>
                    <a:pt x="2286" y="28194"/>
                  </a:lnTo>
                  <a:lnTo>
                    <a:pt x="0" y="34290"/>
                  </a:lnTo>
                  <a:lnTo>
                    <a:pt x="0" y="47244"/>
                  </a:lnTo>
                  <a:lnTo>
                    <a:pt x="0" y="51054"/>
                  </a:lnTo>
                  <a:lnTo>
                    <a:pt x="0" y="67805"/>
                  </a:lnTo>
                  <a:lnTo>
                    <a:pt x="3810" y="67805"/>
                  </a:lnTo>
                  <a:lnTo>
                    <a:pt x="9906" y="67805"/>
                  </a:lnTo>
                  <a:lnTo>
                    <a:pt x="9906" y="49530"/>
                  </a:lnTo>
                  <a:lnTo>
                    <a:pt x="9906" y="47244"/>
                  </a:lnTo>
                  <a:lnTo>
                    <a:pt x="9042" y="47244"/>
                  </a:lnTo>
                  <a:lnTo>
                    <a:pt x="7620" y="43434"/>
                  </a:lnTo>
                  <a:lnTo>
                    <a:pt x="7620" y="39624"/>
                  </a:lnTo>
                  <a:lnTo>
                    <a:pt x="9906" y="34290"/>
                  </a:lnTo>
                  <a:lnTo>
                    <a:pt x="9906" y="30480"/>
                  </a:lnTo>
                  <a:lnTo>
                    <a:pt x="11430" y="28194"/>
                  </a:lnTo>
                  <a:lnTo>
                    <a:pt x="11430" y="24384"/>
                  </a:lnTo>
                  <a:lnTo>
                    <a:pt x="15240" y="20574"/>
                  </a:lnTo>
                  <a:lnTo>
                    <a:pt x="17526" y="19050"/>
                  </a:lnTo>
                  <a:lnTo>
                    <a:pt x="19050" y="16764"/>
                  </a:lnTo>
                  <a:lnTo>
                    <a:pt x="22860" y="15240"/>
                  </a:lnTo>
                  <a:lnTo>
                    <a:pt x="24384" y="12954"/>
                  </a:lnTo>
                  <a:lnTo>
                    <a:pt x="28194" y="11430"/>
                  </a:lnTo>
                  <a:lnTo>
                    <a:pt x="32004" y="9144"/>
                  </a:lnTo>
                  <a:lnTo>
                    <a:pt x="51054" y="9144"/>
                  </a:lnTo>
                  <a:lnTo>
                    <a:pt x="53340" y="11430"/>
                  </a:lnTo>
                  <a:lnTo>
                    <a:pt x="57150" y="11430"/>
                  </a:lnTo>
                  <a:lnTo>
                    <a:pt x="60960" y="12954"/>
                  </a:lnTo>
                  <a:lnTo>
                    <a:pt x="64008" y="15240"/>
                  </a:lnTo>
                  <a:lnTo>
                    <a:pt x="70104" y="19050"/>
                  </a:lnTo>
                  <a:lnTo>
                    <a:pt x="71615" y="20574"/>
                  </a:lnTo>
                  <a:lnTo>
                    <a:pt x="73901" y="24384"/>
                  </a:lnTo>
                  <a:lnTo>
                    <a:pt x="75425" y="28194"/>
                  </a:lnTo>
                  <a:lnTo>
                    <a:pt x="77711" y="30480"/>
                  </a:lnTo>
                  <a:lnTo>
                    <a:pt x="77711" y="39624"/>
                  </a:lnTo>
                  <a:lnTo>
                    <a:pt x="77711" y="47244"/>
                  </a:lnTo>
                  <a:lnTo>
                    <a:pt x="79235" y="47625"/>
                  </a:lnTo>
                  <a:lnTo>
                    <a:pt x="79235" y="208305"/>
                  </a:lnTo>
                  <a:lnTo>
                    <a:pt x="24384" y="208305"/>
                  </a:lnTo>
                  <a:lnTo>
                    <a:pt x="24384" y="212115"/>
                  </a:lnTo>
                  <a:lnTo>
                    <a:pt x="24384" y="215925"/>
                  </a:lnTo>
                  <a:lnTo>
                    <a:pt x="141439" y="215925"/>
                  </a:lnTo>
                  <a:lnTo>
                    <a:pt x="141439" y="212115"/>
                  </a:lnTo>
                  <a:lnTo>
                    <a:pt x="146215" y="212115"/>
                  </a:lnTo>
                  <a:lnTo>
                    <a:pt x="146215" y="210210"/>
                  </a:lnTo>
                  <a:lnTo>
                    <a:pt x="147815" y="211810"/>
                  </a:lnTo>
                  <a:lnTo>
                    <a:pt x="147815" y="208000"/>
                  </a:lnTo>
                  <a:lnTo>
                    <a:pt x="144005" y="208000"/>
                  </a:lnTo>
                  <a:lnTo>
                    <a:pt x="144310" y="208305"/>
                  </a:lnTo>
                  <a:lnTo>
                    <a:pt x="86855" y="208305"/>
                  </a:lnTo>
                  <a:lnTo>
                    <a:pt x="86855" y="70091"/>
                  </a:lnTo>
                  <a:lnTo>
                    <a:pt x="86855" y="66281"/>
                  </a:lnTo>
                  <a:lnTo>
                    <a:pt x="86855" y="49530"/>
                  </a:lnTo>
                  <a:lnTo>
                    <a:pt x="86855" y="35814"/>
                  </a:lnTo>
                  <a:lnTo>
                    <a:pt x="89141" y="32004"/>
                  </a:lnTo>
                  <a:lnTo>
                    <a:pt x="89141" y="28194"/>
                  </a:lnTo>
                  <a:lnTo>
                    <a:pt x="90665" y="24384"/>
                  </a:lnTo>
                  <a:lnTo>
                    <a:pt x="92951" y="20574"/>
                  </a:lnTo>
                  <a:lnTo>
                    <a:pt x="94475" y="19050"/>
                  </a:lnTo>
                  <a:lnTo>
                    <a:pt x="104381" y="12954"/>
                  </a:lnTo>
                  <a:lnTo>
                    <a:pt x="108191" y="11430"/>
                  </a:lnTo>
                  <a:lnTo>
                    <a:pt x="109715" y="11430"/>
                  </a:lnTo>
                  <a:lnTo>
                    <a:pt x="113525" y="9144"/>
                  </a:lnTo>
                  <a:lnTo>
                    <a:pt x="128765" y="9144"/>
                  </a:lnTo>
                  <a:lnTo>
                    <a:pt x="132575" y="11430"/>
                  </a:lnTo>
                  <a:lnTo>
                    <a:pt x="136385" y="11430"/>
                  </a:lnTo>
                  <a:lnTo>
                    <a:pt x="140195" y="12954"/>
                  </a:lnTo>
                  <a:lnTo>
                    <a:pt x="141719" y="15240"/>
                  </a:lnTo>
                  <a:lnTo>
                    <a:pt x="145529" y="16764"/>
                  </a:lnTo>
                  <a:lnTo>
                    <a:pt x="147815" y="19050"/>
                  </a:lnTo>
                  <a:lnTo>
                    <a:pt x="151612" y="20574"/>
                  </a:lnTo>
                  <a:lnTo>
                    <a:pt x="154660" y="28194"/>
                  </a:lnTo>
                  <a:lnTo>
                    <a:pt x="154660" y="30480"/>
                  </a:lnTo>
                  <a:lnTo>
                    <a:pt x="156946" y="34290"/>
                  </a:lnTo>
                  <a:lnTo>
                    <a:pt x="156946" y="47244"/>
                  </a:lnTo>
                  <a:lnTo>
                    <a:pt x="156946" y="49530"/>
                  </a:lnTo>
                  <a:lnTo>
                    <a:pt x="156946" y="67805"/>
                  </a:lnTo>
                  <a:lnTo>
                    <a:pt x="160756" y="67805"/>
                  </a:lnTo>
                  <a:lnTo>
                    <a:pt x="166090" y="67805"/>
                  </a:lnTo>
                  <a:lnTo>
                    <a:pt x="166090" y="47244"/>
                  </a:lnTo>
                  <a:lnTo>
                    <a:pt x="165138" y="47244"/>
                  </a:lnTo>
                  <a:lnTo>
                    <a:pt x="166090" y="43434"/>
                  </a:lnTo>
                  <a:lnTo>
                    <a:pt x="166090" y="38100"/>
                  </a:lnTo>
                  <a:close/>
                </a:path>
              </a:pathLst>
            </a:custGeom>
            <a:solidFill>
              <a:srgbClr val="000000"/>
            </a:solidFill>
          </p:spPr>
          <p:txBody>
            <a:bodyPr wrap="square" lIns="0" tIns="0" rIns="0" bIns="0" rtlCol="0"/>
            <a:lstStyle/>
            <a:p>
              <a:endParaRPr/>
            </a:p>
          </p:txBody>
        </p:sp>
        <p:sp>
          <p:nvSpPr>
            <p:cNvPr id="79" name="object 74">
              <a:extLst>
                <a:ext uri="{FF2B5EF4-FFF2-40B4-BE49-F238E27FC236}">
                  <a16:creationId xmlns="" xmlns:a16="http://schemas.microsoft.com/office/drawing/2014/main" id="{2032BF6D-8842-4D8B-82AD-7997FFEEDC0B}"/>
                </a:ext>
              </a:extLst>
            </p:cNvPr>
            <p:cNvSpPr/>
            <p:nvPr/>
          </p:nvSpPr>
          <p:spPr>
            <a:xfrm>
              <a:off x="3213125" y="7227593"/>
              <a:ext cx="10160" cy="122555"/>
            </a:xfrm>
            <a:custGeom>
              <a:avLst/>
              <a:gdLst/>
              <a:ahLst/>
              <a:cxnLst/>
              <a:rect l="l" t="t" r="r" b="b"/>
              <a:pathLst>
                <a:path w="10159" h="122555">
                  <a:moveTo>
                    <a:pt x="9906" y="114731"/>
                  </a:moveTo>
                  <a:lnTo>
                    <a:pt x="6096" y="114731"/>
                  </a:lnTo>
                  <a:lnTo>
                    <a:pt x="6096" y="122351"/>
                  </a:lnTo>
                  <a:lnTo>
                    <a:pt x="9906" y="122351"/>
                  </a:lnTo>
                  <a:lnTo>
                    <a:pt x="9906" y="118541"/>
                  </a:lnTo>
                  <a:lnTo>
                    <a:pt x="9906" y="114731"/>
                  </a:lnTo>
                  <a:close/>
                </a:path>
                <a:path w="10159" h="122555">
                  <a:moveTo>
                    <a:pt x="9906" y="0"/>
                  </a:moveTo>
                  <a:lnTo>
                    <a:pt x="0" y="0"/>
                  </a:lnTo>
                  <a:lnTo>
                    <a:pt x="0" y="114300"/>
                  </a:lnTo>
                  <a:lnTo>
                    <a:pt x="0" y="118110"/>
                  </a:lnTo>
                  <a:lnTo>
                    <a:pt x="3733" y="118110"/>
                  </a:lnTo>
                  <a:lnTo>
                    <a:pt x="3733" y="114300"/>
                  </a:lnTo>
                  <a:lnTo>
                    <a:pt x="9906" y="114300"/>
                  </a:lnTo>
                  <a:lnTo>
                    <a:pt x="9906" y="0"/>
                  </a:lnTo>
                  <a:close/>
                </a:path>
              </a:pathLst>
            </a:custGeom>
            <a:solidFill>
              <a:srgbClr val="000000"/>
            </a:solidFill>
          </p:spPr>
          <p:txBody>
            <a:bodyPr wrap="square" lIns="0" tIns="0" rIns="0" bIns="0" rtlCol="0"/>
            <a:lstStyle/>
            <a:p>
              <a:endParaRPr/>
            </a:p>
          </p:txBody>
        </p:sp>
        <p:sp>
          <p:nvSpPr>
            <p:cNvPr id="80" name="object 75">
              <a:extLst>
                <a:ext uri="{FF2B5EF4-FFF2-40B4-BE49-F238E27FC236}">
                  <a16:creationId xmlns="" xmlns:a16="http://schemas.microsoft.com/office/drawing/2014/main" id="{5C572BC6-BC78-42B6-9E05-91CBE003F939}"/>
                </a:ext>
              </a:extLst>
            </p:cNvPr>
            <p:cNvSpPr/>
            <p:nvPr/>
          </p:nvSpPr>
          <p:spPr>
            <a:xfrm>
              <a:off x="3095791" y="7223477"/>
              <a:ext cx="123825" cy="127000"/>
            </a:xfrm>
            <a:custGeom>
              <a:avLst/>
              <a:gdLst/>
              <a:ahLst/>
              <a:cxnLst/>
              <a:rect l="l" t="t" r="r" b="b"/>
              <a:pathLst>
                <a:path w="123825" h="127000">
                  <a:moveTo>
                    <a:pt x="123431" y="118414"/>
                  </a:moveTo>
                  <a:lnTo>
                    <a:pt x="7620" y="118414"/>
                  </a:lnTo>
                  <a:lnTo>
                    <a:pt x="7620" y="7620"/>
                  </a:lnTo>
                  <a:lnTo>
                    <a:pt x="7620" y="3810"/>
                  </a:lnTo>
                  <a:lnTo>
                    <a:pt x="3810" y="7620"/>
                  </a:lnTo>
                  <a:lnTo>
                    <a:pt x="3810" y="0"/>
                  </a:lnTo>
                  <a:lnTo>
                    <a:pt x="0" y="0"/>
                  </a:lnTo>
                  <a:lnTo>
                    <a:pt x="0" y="3810"/>
                  </a:lnTo>
                  <a:lnTo>
                    <a:pt x="0" y="122656"/>
                  </a:lnTo>
                  <a:lnTo>
                    <a:pt x="1460" y="122656"/>
                  </a:lnTo>
                  <a:lnTo>
                    <a:pt x="1460" y="124117"/>
                  </a:lnTo>
                  <a:lnTo>
                    <a:pt x="0" y="122656"/>
                  </a:lnTo>
                  <a:lnTo>
                    <a:pt x="0" y="126466"/>
                  </a:lnTo>
                  <a:lnTo>
                    <a:pt x="3810" y="126466"/>
                  </a:lnTo>
                  <a:lnTo>
                    <a:pt x="3378" y="126034"/>
                  </a:lnTo>
                  <a:lnTo>
                    <a:pt x="123431" y="126034"/>
                  </a:lnTo>
                  <a:lnTo>
                    <a:pt x="123431" y="122224"/>
                  </a:lnTo>
                  <a:lnTo>
                    <a:pt x="123431" y="118414"/>
                  </a:lnTo>
                  <a:close/>
                </a:path>
              </a:pathLst>
            </a:custGeom>
            <a:solidFill>
              <a:srgbClr val="000000"/>
            </a:solidFill>
          </p:spPr>
          <p:txBody>
            <a:bodyPr wrap="square" lIns="0" tIns="0" rIns="0" bIns="0" rtlCol="0"/>
            <a:lstStyle/>
            <a:p>
              <a:endParaRPr/>
            </a:p>
          </p:txBody>
        </p:sp>
        <p:sp>
          <p:nvSpPr>
            <p:cNvPr id="81" name="object 76">
              <a:extLst>
                <a:ext uri="{FF2B5EF4-FFF2-40B4-BE49-F238E27FC236}">
                  <a16:creationId xmlns="" xmlns:a16="http://schemas.microsoft.com/office/drawing/2014/main" id="{33509514-C0B9-47C2-91C6-63F9D479BCF0}"/>
                </a:ext>
              </a:extLst>
            </p:cNvPr>
            <p:cNvSpPr/>
            <p:nvPr/>
          </p:nvSpPr>
          <p:spPr>
            <a:xfrm>
              <a:off x="2882469" y="7062721"/>
              <a:ext cx="123825" cy="168910"/>
            </a:xfrm>
            <a:custGeom>
              <a:avLst/>
              <a:gdLst/>
              <a:ahLst/>
              <a:cxnLst/>
              <a:rect l="l" t="t" r="r" b="b"/>
              <a:pathLst>
                <a:path w="123825" h="168910">
                  <a:moveTo>
                    <a:pt x="123418" y="159232"/>
                  </a:moveTo>
                  <a:lnTo>
                    <a:pt x="119608" y="159232"/>
                  </a:lnTo>
                  <a:lnTo>
                    <a:pt x="120307" y="159791"/>
                  </a:lnTo>
                  <a:lnTo>
                    <a:pt x="70091" y="159791"/>
                  </a:lnTo>
                  <a:lnTo>
                    <a:pt x="70091" y="0"/>
                  </a:lnTo>
                  <a:lnTo>
                    <a:pt x="60947" y="0"/>
                  </a:lnTo>
                  <a:lnTo>
                    <a:pt x="60947" y="159791"/>
                  </a:lnTo>
                  <a:lnTo>
                    <a:pt x="0" y="159791"/>
                  </a:lnTo>
                  <a:lnTo>
                    <a:pt x="0" y="162331"/>
                  </a:lnTo>
                  <a:lnTo>
                    <a:pt x="0" y="168681"/>
                  </a:lnTo>
                  <a:lnTo>
                    <a:pt x="117805" y="168681"/>
                  </a:lnTo>
                  <a:lnTo>
                    <a:pt x="117805" y="162331"/>
                  </a:lnTo>
                  <a:lnTo>
                    <a:pt x="121881" y="162331"/>
                  </a:lnTo>
                  <a:lnTo>
                    <a:pt x="121881" y="161061"/>
                  </a:lnTo>
                  <a:lnTo>
                    <a:pt x="123418" y="162280"/>
                  </a:lnTo>
                  <a:lnTo>
                    <a:pt x="123418" y="159232"/>
                  </a:lnTo>
                  <a:close/>
                </a:path>
              </a:pathLst>
            </a:custGeom>
            <a:solidFill>
              <a:srgbClr val="000000"/>
            </a:solidFill>
          </p:spPr>
          <p:txBody>
            <a:bodyPr wrap="square" lIns="0" tIns="0" rIns="0" bIns="0" rtlCol="0"/>
            <a:lstStyle/>
            <a:p>
              <a:endParaRPr/>
            </a:p>
          </p:txBody>
        </p:sp>
        <p:sp>
          <p:nvSpPr>
            <p:cNvPr id="82" name="object 77">
              <a:extLst>
                <a:ext uri="{FF2B5EF4-FFF2-40B4-BE49-F238E27FC236}">
                  <a16:creationId xmlns="" xmlns:a16="http://schemas.microsoft.com/office/drawing/2014/main" id="{89C6BDB9-1C75-43C4-9326-8D734A251834}"/>
                </a:ext>
              </a:extLst>
            </p:cNvPr>
            <p:cNvSpPr/>
            <p:nvPr/>
          </p:nvSpPr>
          <p:spPr>
            <a:xfrm>
              <a:off x="2998267" y="7225053"/>
              <a:ext cx="7620" cy="123825"/>
            </a:xfrm>
            <a:custGeom>
              <a:avLst/>
              <a:gdLst/>
              <a:ahLst/>
              <a:cxnLst/>
              <a:rect l="l" t="t" r="r" b="b"/>
              <a:pathLst>
                <a:path w="7619" h="123825">
                  <a:moveTo>
                    <a:pt x="7620" y="115747"/>
                  </a:moveTo>
                  <a:lnTo>
                    <a:pt x="3810" y="115747"/>
                  </a:lnTo>
                  <a:lnTo>
                    <a:pt x="3810" y="123367"/>
                  </a:lnTo>
                  <a:lnTo>
                    <a:pt x="7620" y="123367"/>
                  </a:lnTo>
                  <a:lnTo>
                    <a:pt x="7620" y="119557"/>
                  </a:lnTo>
                  <a:lnTo>
                    <a:pt x="7620" y="115747"/>
                  </a:lnTo>
                  <a:close/>
                </a:path>
                <a:path w="7619" h="123825">
                  <a:moveTo>
                    <a:pt x="7620" y="0"/>
                  </a:moveTo>
                  <a:lnTo>
                    <a:pt x="0" y="0"/>
                  </a:lnTo>
                  <a:lnTo>
                    <a:pt x="0" y="115570"/>
                  </a:lnTo>
                  <a:lnTo>
                    <a:pt x="0" y="119380"/>
                  </a:lnTo>
                  <a:lnTo>
                    <a:pt x="2082" y="119380"/>
                  </a:lnTo>
                  <a:lnTo>
                    <a:pt x="2082" y="115570"/>
                  </a:lnTo>
                  <a:lnTo>
                    <a:pt x="7620" y="115570"/>
                  </a:lnTo>
                  <a:lnTo>
                    <a:pt x="7620" y="0"/>
                  </a:lnTo>
                  <a:close/>
                </a:path>
              </a:pathLst>
            </a:custGeom>
            <a:solidFill>
              <a:srgbClr val="000000"/>
            </a:solidFill>
          </p:spPr>
          <p:txBody>
            <a:bodyPr wrap="square" lIns="0" tIns="0" rIns="0" bIns="0" rtlCol="0"/>
            <a:lstStyle/>
            <a:p>
              <a:endParaRPr/>
            </a:p>
          </p:txBody>
        </p:sp>
        <p:sp>
          <p:nvSpPr>
            <p:cNvPr id="83" name="object 78">
              <a:extLst>
                <a:ext uri="{FF2B5EF4-FFF2-40B4-BE49-F238E27FC236}">
                  <a16:creationId xmlns="" xmlns:a16="http://schemas.microsoft.com/office/drawing/2014/main" id="{7DBCC7FF-8458-4585-A540-0851D1638A6E}"/>
                </a:ext>
              </a:extLst>
            </p:cNvPr>
            <p:cNvSpPr/>
            <p:nvPr/>
          </p:nvSpPr>
          <p:spPr>
            <a:xfrm>
              <a:off x="2878659" y="7221953"/>
              <a:ext cx="123825" cy="127000"/>
            </a:xfrm>
            <a:custGeom>
              <a:avLst/>
              <a:gdLst/>
              <a:ahLst/>
              <a:cxnLst/>
              <a:rect l="l" t="t" r="r" b="b"/>
              <a:pathLst>
                <a:path w="123825" h="127000">
                  <a:moveTo>
                    <a:pt x="123418" y="118668"/>
                  </a:moveTo>
                  <a:lnTo>
                    <a:pt x="7620" y="118668"/>
                  </a:lnTo>
                  <a:lnTo>
                    <a:pt x="7620" y="9144"/>
                  </a:lnTo>
                  <a:lnTo>
                    <a:pt x="7620" y="3048"/>
                  </a:lnTo>
                  <a:lnTo>
                    <a:pt x="3810" y="9144"/>
                  </a:lnTo>
                  <a:lnTo>
                    <a:pt x="3810" y="0"/>
                  </a:lnTo>
                  <a:lnTo>
                    <a:pt x="0" y="0"/>
                  </a:lnTo>
                  <a:lnTo>
                    <a:pt x="0" y="3048"/>
                  </a:lnTo>
                  <a:lnTo>
                    <a:pt x="0" y="122656"/>
                  </a:lnTo>
                  <a:lnTo>
                    <a:pt x="1714" y="122656"/>
                  </a:lnTo>
                  <a:lnTo>
                    <a:pt x="1714" y="124371"/>
                  </a:lnTo>
                  <a:lnTo>
                    <a:pt x="0" y="122656"/>
                  </a:lnTo>
                  <a:lnTo>
                    <a:pt x="0" y="126466"/>
                  </a:lnTo>
                  <a:lnTo>
                    <a:pt x="3810" y="126466"/>
                  </a:lnTo>
                  <a:lnTo>
                    <a:pt x="3632" y="126288"/>
                  </a:lnTo>
                  <a:lnTo>
                    <a:pt x="123418" y="126288"/>
                  </a:lnTo>
                  <a:lnTo>
                    <a:pt x="123418" y="122478"/>
                  </a:lnTo>
                  <a:lnTo>
                    <a:pt x="123418" y="118668"/>
                  </a:lnTo>
                  <a:close/>
                </a:path>
              </a:pathLst>
            </a:custGeom>
            <a:solidFill>
              <a:srgbClr val="000000"/>
            </a:solidFill>
          </p:spPr>
          <p:txBody>
            <a:bodyPr wrap="square" lIns="0" tIns="0" rIns="0" bIns="0" rtlCol="0"/>
            <a:lstStyle/>
            <a:p>
              <a:endParaRPr/>
            </a:p>
          </p:txBody>
        </p:sp>
        <p:sp>
          <p:nvSpPr>
            <p:cNvPr id="84" name="object 79">
              <a:extLst>
                <a:ext uri="{FF2B5EF4-FFF2-40B4-BE49-F238E27FC236}">
                  <a16:creationId xmlns="" xmlns:a16="http://schemas.microsoft.com/office/drawing/2014/main" id="{0A19D3AE-E73E-4E12-93FD-F3F4545E136F}"/>
                </a:ext>
              </a:extLst>
            </p:cNvPr>
            <p:cNvSpPr/>
            <p:nvPr/>
          </p:nvSpPr>
          <p:spPr>
            <a:xfrm>
              <a:off x="3105696" y="7346135"/>
              <a:ext cx="107950" cy="106045"/>
            </a:xfrm>
            <a:custGeom>
              <a:avLst/>
              <a:gdLst/>
              <a:ahLst/>
              <a:cxnLst/>
              <a:rect l="l" t="t" r="r" b="b"/>
              <a:pathLst>
                <a:path w="107950" h="106044">
                  <a:moveTo>
                    <a:pt x="107429" y="82118"/>
                  </a:moveTo>
                  <a:lnTo>
                    <a:pt x="75425" y="82118"/>
                  </a:lnTo>
                  <a:lnTo>
                    <a:pt x="75425" y="79997"/>
                  </a:lnTo>
                  <a:lnTo>
                    <a:pt x="73901" y="79997"/>
                  </a:lnTo>
                  <a:lnTo>
                    <a:pt x="73901" y="76187"/>
                  </a:lnTo>
                  <a:lnTo>
                    <a:pt x="71615" y="76187"/>
                  </a:lnTo>
                  <a:lnTo>
                    <a:pt x="71615" y="73901"/>
                  </a:lnTo>
                  <a:lnTo>
                    <a:pt x="70091" y="73901"/>
                  </a:lnTo>
                  <a:lnTo>
                    <a:pt x="70091" y="72377"/>
                  </a:lnTo>
                  <a:lnTo>
                    <a:pt x="67805" y="72377"/>
                  </a:lnTo>
                  <a:lnTo>
                    <a:pt x="67805" y="70091"/>
                  </a:lnTo>
                  <a:lnTo>
                    <a:pt x="63995" y="70091"/>
                  </a:lnTo>
                  <a:lnTo>
                    <a:pt x="63995" y="68567"/>
                  </a:lnTo>
                  <a:lnTo>
                    <a:pt x="60185" y="68567"/>
                  </a:lnTo>
                  <a:lnTo>
                    <a:pt x="60185" y="0"/>
                  </a:lnTo>
                  <a:lnTo>
                    <a:pt x="51041" y="0"/>
                  </a:lnTo>
                  <a:lnTo>
                    <a:pt x="51041" y="68567"/>
                  </a:lnTo>
                  <a:lnTo>
                    <a:pt x="48755" y="70091"/>
                  </a:lnTo>
                  <a:lnTo>
                    <a:pt x="47231" y="70091"/>
                  </a:lnTo>
                  <a:lnTo>
                    <a:pt x="44945" y="72377"/>
                  </a:lnTo>
                  <a:lnTo>
                    <a:pt x="43421" y="72377"/>
                  </a:lnTo>
                  <a:lnTo>
                    <a:pt x="43421" y="73901"/>
                  </a:lnTo>
                  <a:lnTo>
                    <a:pt x="41135" y="73901"/>
                  </a:lnTo>
                  <a:lnTo>
                    <a:pt x="41135" y="77711"/>
                  </a:lnTo>
                  <a:lnTo>
                    <a:pt x="39624" y="77711"/>
                  </a:lnTo>
                  <a:lnTo>
                    <a:pt x="39624" y="81521"/>
                  </a:lnTo>
                  <a:lnTo>
                    <a:pt x="37338" y="81521"/>
                  </a:lnTo>
                  <a:lnTo>
                    <a:pt x="37338" y="82118"/>
                  </a:lnTo>
                  <a:lnTo>
                    <a:pt x="0" y="82118"/>
                  </a:lnTo>
                  <a:lnTo>
                    <a:pt x="0" y="85928"/>
                  </a:lnTo>
                  <a:lnTo>
                    <a:pt x="0" y="89738"/>
                  </a:lnTo>
                  <a:lnTo>
                    <a:pt x="37338" y="89738"/>
                  </a:lnTo>
                  <a:lnTo>
                    <a:pt x="37338" y="90665"/>
                  </a:lnTo>
                  <a:lnTo>
                    <a:pt x="39624" y="92951"/>
                  </a:lnTo>
                  <a:lnTo>
                    <a:pt x="39624" y="96761"/>
                  </a:lnTo>
                  <a:lnTo>
                    <a:pt x="41135" y="96761"/>
                  </a:lnTo>
                  <a:lnTo>
                    <a:pt x="41135" y="98285"/>
                  </a:lnTo>
                  <a:lnTo>
                    <a:pt x="44945" y="102095"/>
                  </a:lnTo>
                  <a:lnTo>
                    <a:pt x="47231" y="102095"/>
                  </a:lnTo>
                  <a:lnTo>
                    <a:pt x="47231" y="104381"/>
                  </a:lnTo>
                  <a:lnTo>
                    <a:pt x="51041" y="104381"/>
                  </a:lnTo>
                  <a:lnTo>
                    <a:pt x="52565" y="105905"/>
                  </a:lnTo>
                  <a:lnTo>
                    <a:pt x="56375" y="105905"/>
                  </a:lnTo>
                  <a:lnTo>
                    <a:pt x="62471" y="105905"/>
                  </a:lnTo>
                  <a:lnTo>
                    <a:pt x="62471" y="104381"/>
                  </a:lnTo>
                  <a:lnTo>
                    <a:pt x="66281" y="104381"/>
                  </a:lnTo>
                  <a:lnTo>
                    <a:pt x="66281" y="102095"/>
                  </a:lnTo>
                  <a:lnTo>
                    <a:pt x="70091" y="102095"/>
                  </a:lnTo>
                  <a:lnTo>
                    <a:pt x="70091" y="100571"/>
                  </a:lnTo>
                  <a:lnTo>
                    <a:pt x="71615" y="100571"/>
                  </a:lnTo>
                  <a:lnTo>
                    <a:pt x="71615" y="98285"/>
                  </a:lnTo>
                  <a:lnTo>
                    <a:pt x="73901" y="96761"/>
                  </a:lnTo>
                  <a:lnTo>
                    <a:pt x="73901" y="94475"/>
                  </a:lnTo>
                  <a:lnTo>
                    <a:pt x="75425" y="92951"/>
                  </a:lnTo>
                  <a:lnTo>
                    <a:pt x="75425" y="89738"/>
                  </a:lnTo>
                  <a:lnTo>
                    <a:pt x="107429" y="89738"/>
                  </a:lnTo>
                  <a:lnTo>
                    <a:pt x="107429" y="85928"/>
                  </a:lnTo>
                  <a:lnTo>
                    <a:pt x="107429" y="82118"/>
                  </a:lnTo>
                  <a:close/>
                </a:path>
              </a:pathLst>
            </a:custGeom>
            <a:solidFill>
              <a:srgbClr val="000000"/>
            </a:solidFill>
          </p:spPr>
          <p:txBody>
            <a:bodyPr wrap="square" lIns="0" tIns="0" rIns="0" bIns="0" rtlCol="0"/>
            <a:lstStyle/>
            <a:p>
              <a:endParaRPr/>
            </a:p>
          </p:txBody>
        </p:sp>
        <p:sp>
          <p:nvSpPr>
            <p:cNvPr id="85" name="object 80">
              <a:extLst>
                <a:ext uri="{FF2B5EF4-FFF2-40B4-BE49-F238E27FC236}">
                  <a16:creationId xmlns="" xmlns:a16="http://schemas.microsoft.com/office/drawing/2014/main" id="{F3B0EF59-955B-4287-A912-90C0A0689B19}"/>
                </a:ext>
              </a:extLst>
            </p:cNvPr>
            <p:cNvSpPr/>
            <p:nvPr/>
          </p:nvSpPr>
          <p:spPr>
            <a:xfrm>
              <a:off x="2892374" y="7259279"/>
              <a:ext cx="107950" cy="187960"/>
            </a:xfrm>
            <a:custGeom>
              <a:avLst/>
              <a:gdLst/>
              <a:ahLst/>
              <a:cxnLst/>
              <a:rect l="l" t="t" r="r" b="b"/>
              <a:pathLst>
                <a:path w="107950" h="187960">
                  <a:moveTo>
                    <a:pt x="67805" y="13716"/>
                  </a:moveTo>
                  <a:lnTo>
                    <a:pt x="66281" y="13716"/>
                  </a:lnTo>
                  <a:lnTo>
                    <a:pt x="66281" y="9906"/>
                  </a:lnTo>
                  <a:lnTo>
                    <a:pt x="63995" y="7620"/>
                  </a:lnTo>
                  <a:lnTo>
                    <a:pt x="63995" y="6096"/>
                  </a:lnTo>
                  <a:lnTo>
                    <a:pt x="62471" y="6096"/>
                  </a:lnTo>
                  <a:lnTo>
                    <a:pt x="62471" y="3810"/>
                  </a:lnTo>
                  <a:lnTo>
                    <a:pt x="60185" y="3810"/>
                  </a:lnTo>
                  <a:lnTo>
                    <a:pt x="58661" y="2286"/>
                  </a:lnTo>
                  <a:lnTo>
                    <a:pt x="54851" y="2286"/>
                  </a:lnTo>
                  <a:lnTo>
                    <a:pt x="54851" y="0"/>
                  </a:lnTo>
                  <a:lnTo>
                    <a:pt x="43421" y="0"/>
                  </a:lnTo>
                  <a:lnTo>
                    <a:pt x="43421" y="2286"/>
                  </a:lnTo>
                  <a:lnTo>
                    <a:pt x="37325" y="2286"/>
                  </a:lnTo>
                  <a:lnTo>
                    <a:pt x="37325" y="3810"/>
                  </a:lnTo>
                  <a:lnTo>
                    <a:pt x="35801" y="3810"/>
                  </a:lnTo>
                  <a:lnTo>
                    <a:pt x="35801" y="6096"/>
                  </a:lnTo>
                  <a:lnTo>
                    <a:pt x="33515" y="6096"/>
                  </a:lnTo>
                  <a:lnTo>
                    <a:pt x="33515" y="7620"/>
                  </a:lnTo>
                  <a:lnTo>
                    <a:pt x="31991" y="7620"/>
                  </a:lnTo>
                  <a:lnTo>
                    <a:pt x="31991" y="9906"/>
                  </a:lnTo>
                  <a:lnTo>
                    <a:pt x="29705" y="9906"/>
                  </a:lnTo>
                  <a:lnTo>
                    <a:pt x="29705" y="15240"/>
                  </a:lnTo>
                  <a:lnTo>
                    <a:pt x="28181" y="15240"/>
                  </a:lnTo>
                  <a:lnTo>
                    <a:pt x="28181" y="32004"/>
                  </a:lnTo>
                  <a:lnTo>
                    <a:pt x="29705" y="32004"/>
                  </a:lnTo>
                  <a:lnTo>
                    <a:pt x="29705" y="35814"/>
                  </a:lnTo>
                  <a:lnTo>
                    <a:pt x="31991" y="38100"/>
                  </a:lnTo>
                  <a:lnTo>
                    <a:pt x="31991" y="39624"/>
                  </a:lnTo>
                  <a:lnTo>
                    <a:pt x="33515" y="39624"/>
                  </a:lnTo>
                  <a:lnTo>
                    <a:pt x="33515" y="41910"/>
                  </a:lnTo>
                  <a:lnTo>
                    <a:pt x="35801" y="41910"/>
                  </a:lnTo>
                  <a:lnTo>
                    <a:pt x="35801" y="43434"/>
                  </a:lnTo>
                  <a:lnTo>
                    <a:pt x="37325" y="43434"/>
                  </a:lnTo>
                  <a:lnTo>
                    <a:pt x="37325" y="45720"/>
                  </a:lnTo>
                  <a:lnTo>
                    <a:pt x="43421" y="45720"/>
                  </a:lnTo>
                  <a:lnTo>
                    <a:pt x="43421" y="47244"/>
                  </a:lnTo>
                  <a:lnTo>
                    <a:pt x="54851" y="47244"/>
                  </a:lnTo>
                  <a:lnTo>
                    <a:pt x="54851" y="45720"/>
                  </a:lnTo>
                  <a:lnTo>
                    <a:pt x="58661" y="45720"/>
                  </a:lnTo>
                  <a:lnTo>
                    <a:pt x="58661" y="43434"/>
                  </a:lnTo>
                  <a:lnTo>
                    <a:pt x="62471" y="43434"/>
                  </a:lnTo>
                  <a:lnTo>
                    <a:pt x="62471" y="41910"/>
                  </a:lnTo>
                  <a:lnTo>
                    <a:pt x="63995" y="41910"/>
                  </a:lnTo>
                  <a:lnTo>
                    <a:pt x="63995" y="38100"/>
                  </a:lnTo>
                  <a:lnTo>
                    <a:pt x="66281" y="38100"/>
                  </a:lnTo>
                  <a:lnTo>
                    <a:pt x="66281" y="34290"/>
                  </a:lnTo>
                  <a:lnTo>
                    <a:pt x="67805" y="34290"/>
                  </a:lnTo>
                  <a:lnTo>
                    <a:pt x="67805" y="32004"/>
                  </a:lnTo>
                  <a:lnTo>
                    <a:pt x="62471" y="30480"/>
                  </a:lnTo>
                  <a:lnTo>
                    <a:pt x="62471" y="32004"/>
                  </a:lnTo>
                  <a:lnTo>
                    <a:pt x="60185" y="32004"/>
                  </a:lnTo>
                  <a:lnTo>
                    <a:pt x="60185" y="35814"/>
                  </a:lnTo>
                  <a:lnTo>
                    <a:pt x="58661" y="35814"/>
                  </a:lnTo>
                  <a:lnTo>
                    <a:pt x="58661" y="38100"/>
                  </a:lnTo>
                  <a:lnTo>
                    <a:pt x="56375" y="38100"/>
                  </a:lnTo>
                  <a:lnTo>
                    <a:pt x="56375" y="39624"/>
                  </a:lnTo>
                  <a:lnTo>
                    <a:pt x="54851" y="39624"/>
                  </a:lnTo>
                  <a:lnTo>
                    <a:pt x="54851" y="41910"/>
                  </a:lnTo>
                  <a:lnTo>
                    <a:pt x="43421" y="41910"/>
                  </a:lnTo>
                  <a:lnTo>
                    <a:pt x="43421" y="39624"/>
                  </a:lnTo>
                  <a:lnTo>
                    <a:pt x="39611" y="39624"/>
                  </a:lnTo>
                  <a:lnTo>
                    <a:pt x="39611" y="38100"/>
                  </a:lnTo>
                  <a:lnTo>
                    <a:pt x="37325" y="38100"/>
                  </a:lnTo>
                  <a:lnTo>
                    <a:pt x="37325" y="35814"/>
                  </a:lnTo>
                  <a:lnTo>
                    <a:pt x="35801" y="35814"/>
                  </a:lnTo>
                  <a:lnTo>
                    <a:pt x="35801" y="30480"/>
                  </a:lnTo>
                  <a:lnTo>
                    <a:pt x="33515" y="30480"/>
                  </a:lnTo>
                  <a:lnTo>
                    <a:pt x="33515" y="17526"/>
                  </a:lnTo>
                  <a:lnTo>
                    <a:pt x="35801" y="17526"/>
                  </a:lnTo>
                  <a:lnTo>
                    <a:pt x="35801" y="11430"/>
                  </a:lnTo>
                  <a:lnTo>
                    <a:pt x="37325" y="11430"/>
                  </a:lnTo>
                  <a:lnTo>
                    <a:pt x="37325" y="9906"/>
                  </a:lnTo>
                  <a:lnTo>
                    <a:pt x="39611" y="9906"/>
                  </a:lnTo>
                  <a:lnTo>
                    <a:pt x="39611" y="7620"/>
                  </a:lnTo>
                  <a:lnTo>
                    <a:pt x="43421" y="7620"/>
                  </a:lnTo>
                  <a:lnTo>
                    <a:pt x="43421" y="6096"/>
                  </a:lnTo>
                  <a:lnTo>
                    <a:pt x="54851" y="6096"/>
                  </a:lnTo>
                  <a:lnTo>
                    <a:pt x="54851" y="7620"/>
                  </a:lnTo>
                  <a:lnTo>
                    <a:pt x="56375" y="7620"/>
                  </a:lnTo>
                  <a:lnTo>
                    <a:pt x="58661" y="9906"/>
                  </a:lnTo>
                  <a:lnTo>
                    <a:pt x="58661" y="11430"/>
                  </a:lnTo>
                  <a:lnTo>
                    <a:pt x="60185" y="11430"/>
                  </a:lnTo>
                  <a:lnTo>
                    <a:pt x="60185" y="15240"/>
                  </a:lnTo>
                  <a:lnTo>
                    <a:pt x="67805" y="13716"/>
                  </a:lnTo>
                  <a:close/>
                </a:path>
                <a:path w="107950" h="187960">
                  <a:moveTo>
                    <a:pt x="107416" y="162623"/>
                  </a:moveTo>
                  <a:lnTo>
                    <a:pt x="73139" y="162623"/>
                  </a:lnTo>
                  <a:lnTo>
                    <a:pt x="73139" y="159232"/>
                  </a:lnTo>
                  <a:lnTo>
                    <a:pt x="71615" y="159232"/>
                  </a:lnTo>
                  <a:lnTo>
                    <a:pt x="71615" y="156946"/>
                  </a:lnTo>
                  <a:lnTo>
                    <a:pt x="69329" y="155422"/>
                  </a:lnTo>
                  <a:lnTo>
                    <a:pt x="67805" y="153136"/>
                  </a:lnTo>
                  <a:lnTo>
                    <a:pt x="66281" y="153136"/>
                  </a:lnTo>
                  <a:lnTo>
                    <a:pt x="66281" y="151612"/>
                  </a:lnTo>
                  <a:lnTo>
                    <a:pt x="62471" y="151612"/>
                  </a:lnTo>
                  <a:lnTo>
                    <a:pt x="60185" y="149326"/>
                  </a:lnTo>
                  <a:lnTo>
                    <a:pt x="60185" y="81521"/>
                  </a:lnTo>
                  <a:lnTo>
                    <a:pt x="51041" y="81521"/>
                  </a:lnTo>
                  <a:lnTo>
                    <a:pt x="51041" y="149326"/>
                  </a:lnTo>
                  <a:lnTo>
                    <a:pt x="51041" y="151612"/>
                  </a:lnTo>
                  <a:lnTo>
                    <a:pt x="47231" y="151612"/>
                  </a:lnTo>
                  <a:lnTo>
                    <a:pt x="47231" y="153136"/>
                  </a:lnTo>
                  <a:lnTo>
                    <a:pt x="43421" y="153136"/>
                  </a:lnTo>
                  <a:lnTo>
                    <a:pt x="43421" y="155422"/>
                  </a:lnTo>
                  <a:lnTo>
                    <a:pt x="41135" y="155422"/>
                  </a:lnTo>
                  <a:lnTo>
                    <a:pt x="41135" y="159232"/>
                  </a:lnTo>
                  <a:lnTo>
                    <a:pt x="39611" y="159232"/>
                  </a:lnTo>
                  <a:lnTo>
                    <a:pt x="39611" y="160756"/>
                  </a:lnTo>
                  <a:lnTo>
                    <a:pt x="37744" y="162623"/>
                  </a:lnTo>
                  <a:lnTo>
                    <a:pt x="0" y="162623"/>
                  </a:lnTo>
                  <a:lnTo>
                    <a:pt x="0" y="166433"/>
                  </a:lnTo>
                  <a:lnTo>
                    <a:pt x="0" y="172783"/>
                  </a:lnTo>
                  <a:lnTo>
                    <a:pt x="37325" y="172783"/>
                  </a:lnTo>
                  <a:lnTo>
                    <a:pt x="37325" y="175996"/>
                  </a:lnTo>
                  <a:lnTo>
                    <a:pt x="39611" y="175996"/>
                  </a:lnTo>
                  <a:lnTo>
                    <a:pt x="39611" y="177520"/>
                  </a:lnTo>
                  <a:lnTo>
                    <a:pt x="41135" y="179806"/>
                  </a:lnTo>
                  <a:lnTo>
                    <a:pt x="41135" y="181330"/>
                  </a:lnTo>
                  <a:lnTo>
                    <a:pt x="43421" y="181330"/>
                  </a:lnTo>
                  <a:lnTo>
                    <a:pt x="43421" y="183616"/>
                  </a:lnTo>
                  <a:lnTo>
                    <a:pt x="44945" y="183616"/>
                  </a:lnTo>
                  <a:lnTo>
                    <a:pt x="44945" y="185140"/>
                  </a:lnTo>
                  <a:lnTo>
                    <a:pt x="48755" y="185140"/>
                  </a:lnTo>
                  <a:lnTo>
                    <a:pt x="48755" y="187426"/>
                  </a:lnTo>
                  <a:lnTo>
                    <a:pt x="56375" y="187426"/>
                  </a:lnTo>
                  <a:lnTo>
                    <a:pt x="62471" y="187426"/>
                  </a:lnTo>
                  <a:lnTo>
                    <a:pt x="63995" y="185140"/>
                  </a:lnTo>
                  <a:lnTo>
                    <a:pt x="67805" y="185140"/>
                  </a:lnTo>
                  <a:lnTo>
                    <a:pt x="67805" y="183616"/>
                  </a:lnTo>
                  <a:lnTo>
                    <a:pt x="69329" y="183616"/>
                  </a:lnTo>
                  <a:lnTo>
                    <a:pt x="69329" y="181330"/>
                  </a:lnTo>
                  <a:lnTo>
                    <a:pt x="71615" y="181330"/>
                  </a:lnTo>
                  <a:lnTo>
                    <a:pt x="71615" y="179806"/>
                  </a:lnTo>
                  <a:lnTo>
                    <a:pt x="73139" y="177520"/>
                  </a:lnTo>
                  <a:lnTo>
                    <a:pt x="73139" y="175996"/>
                  </a:lnTo>
                  <a:lnTo>
                    <a:pt x="75425" y="174472"/>
                  </a:lnTo>
                  <a:lnTo>
                    <a:pt x="75425" y="172783"/>
                  </a:lnTo>
                  <a:lnTo>
                    <a:pt x="107416" y="172783"/>
                  </a:lnTo>
                  <a:lnTo>
                    <a:pt x="107416" y="166433"/>
                  </a:lnTo>
                  <a:lnTo>
                    <a:pt x="107416" y="162623"/>
                  </a:lnTo>
                  <a:close/>
                </a:path>
              </a:pathLst>
            </a:custGeom>
            <a:solidFill>
              <a:srgbClr val="000000"/>
            </a:solidFill>
          </p:spPr>
          <p:txBody>
            <a:bodyPr wrap="square" lIns="0" tIns="0" rIns="0" bIns="0" rtlCol="0"/>
            <a:lstStyle/>
            <a:p>
              <a:endParaRPr/>
            </a:p>
          </p:txBody>
        </p:sp>
        <p:sp>
          <p:nvSpPr>
            <p:cNvPr id="86" name="object 81">
              <a:extLst>
                <a:ext uri="{FF2B5EF4-FFF2-40B4-BE49-F238E27FC236}">
                  <a16:creationId xmlns="" xmlns:a16="http://schemas.microsoft.com/office/drawing/2014/main" id="{CE27BA3E-31C9-4C38-BC86-3310FBF6D704}"/>
                </a:ext>
              </a:extLst>
            </p:cNvPr>
            <p:cNvSpPr/>
            <p:nvPr/>
          </p:nvSpPr>
          <p:spPr>
            <a:xfrm>
              <a:off x="3139224" y="7266899"/>
              <a:ext cx="36830" cy="45720"/>
            </a:xfrm>
            <a:custGeom>
              <a:avLst/>
              <a:gdLst/>
              <a:ahLst/>
              <a:cxnLst/>
              <a:rect l="l" t="t" r="r" b="b"/>
              <a:pathLst>
                <a:path w="36830" h="45719">
                  <a:moveTo>
                    <a:pt x="25133" y="0"/>
                  </a:moveTo>
                  <a:lnTo>
                    <a:pt x="0" y="0"/>
                  </a:lnTo>
                  <a:lnTo>
                    <a:pt x="0" y="45707"/>
                  </a:lnTo>
                  <a:lnTo>
                    <a:pt x="22847" y="45707"/>
                  </a:lnTo>
                  <a:lnTo>
                    <a:pt x="22847" y="43421"/>
                  </a:lnTo>
                  <a:lnTo>
                    <a:pt x="28943" y="43421"/>
                  </a:lnTo>
                  <a:lnTo>
                    <a:pt x="28943" y="41897"/>
                  </a:lnTo>
                  <a:lnTo>
                    <a:pt x="30467" y="41897"/>
                  </a:lnTo>
                  <a:lnTo>
                    <a:pt x="30467" y="39624"/>
                  </a:lnTo>
                  <a:lnTo>
                    <a:pt x="6096" y="39624"/>
                  </a:lnTo>
                  <a:lnTo>
                    <a:pt x="6096" y="6096"/>
                  </a:lnTo>
                  <a:lnTo>
                    <a:pt x="30467" y="6096"/>
                  </a:lnTo>
                  <a:lnTo>
                    <a:pt x="30467" y="3809"/>
                  </a:lnTo>
                  <a:lnTo>
                    <a:pt x="28943" y="3809"/>
                  </a:lnTo>
                  <a:lnTo>
                    <a:pt x="28943" y="2285"/>
                  </a:lnTo>
                  <a:lnTo>
                    <a:pt x="25133" y="2285"/>
                  </a:lnTo>
                  <a:lnTo>
                    <a:pt x="25133" y="0"/>
                  </a:lnTo>
                  <a:close/>
                </a:path>
                <a:path w="36830" h="45719">
                  <a:moveTo>
                    <a:pt x="32753" y="38100"/>
                  </a:moveTo>
                  <a:lnTo>
                    <a:pt x="22847" y="38100"/>
                  </a:lnTo>
                  <a:lnTo>
                    <a:pt x="22847" y="39624"/>
                  </a:lnTo>
                  <a:lnTo>
                    <a:pt x="32753" y="39624"/>
                  </a:lnTo>
                  <a:lnTo>
                    <a:pt x="32753" y="38100"/>
                  </a:lnTo>
                  <a:close/>
                </a:path>
                <a:path w="36830" h="45719">
                  <a:moveTo>
                    <a:pt x="34277" y="7620"/>
                  </a:moveTo>
                  <a:lnTo>
                    <a:pt x="26657" y="7620"/>
                  </a:lnTo>
                  <a:lnTo>
                    <a:pt x="26657" y="9905"/>
                  </a:lnTo>
                  <a:lnTo>
                    <a:pt x="28943" y="9905"/>
                  </a:lnTo>
                  <a:lnTo>
                    <a:pt x="28943" y="12953"/>
                  </a:lnTo>
                  <a:lnTo>
                    <a:pt x="30467" y="12953"/>
                  </a:lnTo>
                  <a:lnTo>
                    <a:pt x="30467" y="32003"/>
                  </a:lnTo>
                  <a:lnTo>
                    <a:pt x="28943" y="32003"/>
                  </a:lnTo>
                  <a:lnTo>
                    <a:pt x="28943" y="35814"/>
                  </a:lnTo>
                  <a:lnTo>
                    <a:pt x="26657" y="35814"/>
                  </a:lnTo>
                  <a:lnTo>
                    <a:pt x="26657" y="38100"/>
                  </a:lnTo>
                  <a:lnTo>
                    <a:pt x="34277" y="38100"/>
                  </a:lnTo>
                  <a:lnTo>
                    <a:pt x="34277" y="34290"/>
                  </a:lnTo>
                  <a:lnTo>
                    <a:pt x="36563" y="34290"/>
                  </a:lnTo>
                  <a:lnTo>
                    <a:pt x="36563" y="11429"/>
                  </a:lnTo>
                  <a:lnTo>
                    <a:pt x="34277" y="11429"/>
                  </a:lnTo>
                  <a:lnTo>
                    <a:pt x="34277" y="7620"/>
                  </a:lnTo>
                  <a:close/>
                </a:path>
                <a:path w="36830" h="45719">
                  <a:moveTo>
                    <a:pt x="32753" y="6096"/>
                  </a:moveTo>
                  <a:lnTo>
                    <a:pt x="22847" y="6096"/>
                  </a:lnTo>
                  <a:lnTo>
                    <a:pt x="22847" y="7620"/>
                  </a:lnTo>
                  <a:lnTo>
                    <a:pt x="32753" y="7620"/>
                  </a:lnTo>
                  <a:lnTo>
                    <a:pt x="32753" y="6096"/>
                  </a:lnTo>
                  <a:close/>
                </a:path>
              </a:pathLst>
            </a:custGeom>
            <a:solidFill>
              <a:srgbClr val="000000"/>
            </a:solidFill>
          </p:spPr>
          <p:txBody>
            <a:bodyPr wrap="square" lIns="0" tIns="0" rIns="0" bIns="0" rtlCol="0"/>
            <a:lstStyle/>
            <a:p>
              <a:endParaRPr/>
            </a:p>
          </p:txBody>
        </p:sp>
        <p:pic>
          <p:nvPicPr>
            <p:cNvPr id="87" name="object 82">
              <a:extLst>
                <a:ext uri="{FF2B5EF4-FFF2-40B4-BE49-F238E27FC236}">
                  <a16:creationId xmlns="" xmlns:a16="http://schemas.microsoft.com/office/drawing/2014/main" id="{7C73EB33-7906-4AB4-9B97-32AB7C795675}"/>
                </a:ext>
              </a:extLst>
            </p:cNvPr>
            <p:cNvPicPr/>
            <p:nvPr/>
          </p:nvPicPr>
          <p:blipFill>
            <a:blip r:embed="rId10" cstate="print"/>
            <a:stretch>
              <a:fillRect/>
            </a:stretch>
          </p:blipFill>
          <p:spPr>
            <a:xfrm>
              <a:off x="3456915" y="7516798"/>
              <a:ext cx="88379" cy="73901"/>
            </a:xfrm>
            <a:prstGeom prst="rect">
              <a:avLst/>
            </a:prstGeom>
          </p:spPr>
        </p:pic>
        <p:pic>
          <p:nvPicPr>
            <p:cNvPr id="88" name="object 83">
              <a:extLst>
                <a:ext uri="{FF2B5EF4-FFF2-40B4-BE49-F238E27FC236}">
                  <a16:creationId xmlns="" xmlns:a16="http://schemas.microsoft.com/office/drawing/2014/main" id="{3BB8236C-5C26-46EB-B085-A5F87B481556}"/>
                </a:ext>
              </a:extLst>
            </p:cNvPr>
            <p:cNvPicPr/>
            <p:nvPr/>
          </p:nvPicPr>
          <p:blipFill>
            <a:blip r:embed="rId11" cstate="print"/>
            <a:stretch>
              <a:fillRect/>
            </a:stretch>
          </p:blipFill>
          <p:spPr>
            <a:xfrm>
              <a:off x="4478592" y="7783447"/>
              <a:ext cx="86855" cy="73901"/>
            </a:xfrm>
            <a:prstGeom prst="rect">
              <a:avLst/>
            </a:prstGeom>
          </p:spPr>
        </p:pic>
      </p:grpSp>
      <p:sp>
        <p:nvSpPr>
          <p:cNvPr id="93" name="CuadroTexto 92">
            <a:extLst>
              <a:ext uri="{FF2B5EF4-FFF2-40B4-BE49-F238E27FC236}">
                <a16:creationId xmlns="" xmlns:a16="http://schemas.microsoft.com/office/drawing/2014/main" id="{2551EDA6-434C-47F0-AEB6-A8CEBD3C75CB}"/>
              </a:ext>
            </a:extLst>
          </p:cNvPr>
          <p:cNvSpPr txBox="1"/>
          <p:nvPr/>
        </p:nvSpPr>
        <p:spPr>
          <a:xfrm>
            <a:off x="10316212" y="7875911"/>
            <a:ext cx="7060293" cy="707886"/>
          </a:xfrm>
          <a:prstGeom prst="rect">
            <a:avLst/>
          </a:prstGeom>
          <a:noFill/>
        </p:spPr>
        <p:txBody>
          <a:bodyPr wrap="square">
            <a:spAutoFit/>
          </a:bodyPr>
          <a:lstStyle/>
          <a:p>
            <a:pPr algn="ctr"/>
            <a:r>
              <a:rPr lang="es-MX" sz="2000" b="1" dirty="0">
                <a:latin typeface="Comic Sans MS" panose="030F0702030302020204" pitchFamily="66" charset="0"/>
              </a:rPr>
              <a:t>Figura 2. (a) Subestación típica de interruptor y medio (b) Subestación típica de bus en anillo</a:t>
            </a:r>
            <a:endParaRPr lang="es-AR" sz="2000" b="1" dirty="0">
              <a:latin typeface="Comic Sans MS" panose="030F0702030302020204" pitchFamily="66" charset="0"/>
            </a:endParaRPr>
          </a:p>
        </p:txBody>
      </p:sp>
    </p:spTree>
    <p:extLst>
      <p:ext uri="{BB962C8B-B14F-4D97-AF65-F5344CB8AC3E}">
        <p14:creationId xmlns="" xmlns:p14="http://schemas.microsoft.com/office/powerpoint/2010/main" val="423448618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 name="object 87"/>
          <p:cNvSpPr txBox="1"/>
          <p:nvPr/>
        </p:nvSpPr>
        <p:spPr>
          <a:xfrm>
            <a:off x="330200" y="327735"/>
            <a:ext cx="17116425" cy="5753626"/>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Cuchilla desconectadora. </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sz="2400" spc="-5" dirty="0" err="1">
                <a:latin typeface="Comic Sans MS"/>
                <a:cs typeface="Comic Sans MS"/>
              </a:rPr>
              <a:t>Cuando</a:t>
            </a:r>
            <a:r>
              <a:rPr sz="2400" spc="-5" dirty="0">
                <a:latin typeface="Comic Sans MS"/>
                <a:cs typeface="Comic Sans MS"/>
              </a:rPr>
              <a:t> los relés de </a:t>
            </a:r>
            <a:r>
              <a:rPr sz="2400" spc="-5" dirty="0" err="1">
                <a:latin typeface="Comic Sans MS"/>
                <a:cs typeface="Comic Sans MS"/>
              </a:rPr>
              <a:t>protección</a:t>
            </a:r>
            <a:r>
              <a:rPr lang="es-AR" sz="2400" spc="-5" dirty="0">
                <a:latin typeface="Comic Sans MS"/>
                <a:cs typeface="Comic Sans MS"/>
              </a:rPr>
              <a:t> </a:t>
            </a:r>
            <a:r>
              <a:rPr sz="2400" spc="-5" dirty="0">
                <a:latin typeface="Comic Sans MS"/>
                <a:cs typeface="Comic Sans MS"/>
              </a:rPr>
              <a:t>son</a:t>
            </a:r>
            <a:r>
              <a:rPr sz="2400" dirty="0">
                <a:latin typeface="Comic Sans MS"/>
                <a:cs typeface="Comic Sans MS"/>
              </a:rPr>
              <a:t> </a:t>
            </a:r>
            <a:r>
              <a:rPr sz="2400" spc="-5" dirty="0">
                <a:latin typeface="Comic Sans MS"/>
                <a:cs typeface="Comic Sans MS"/>
              </a:rPr>
              <a:t>deshabilitados</a:t>
            </a:r>
            <a:r>
              <a:rPr sz="2400" dirty="0">
                <a:latin typeface="Comic Sans MS"/>
                <a:cs typeface="Comic Sans MS"/>
              </a:rPr>
              <a:t> </a:t>
            </a:r>
            <a:r>
              <a:rPr sz="2400" spc="-5" dirty="0">
                <a:latin typeface="Comic Sans MS"/>
                <a:cs typeface="Comic Sans MS"/>
              </a:rPr>
              <a:t>rutinariamente</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err="1">
                <a:latin typeface="Comic Sans MS"/>
                <a:cs typeface="Comic Sans MS"/>
              </a:rPr>
              <a:t>cuchilla</a:t>
            </a:r>
            <a:r>
              <a:rPr lang="es-AR" sz="2400" spc="-5" dirty="0">
                <a:latin typeface="Comic Sans MS"/>
                <a:cs typeface="Comic Sans MS"/>
              </a:rPr>
              <a:t> </a:t>
            </a:r>
            <a:r>
              <a:rPr sz="2400" spc="-5" dirty="0" err="1">
                <a:latin typeface="Comic Sans MS"/>
                <a:cs typeface="Comic Sans MS"/>
              </a:rPr>
              <a:t>desconectadora</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lo</a:t>
            </a:r>
            <a:r>
              <a:rPr sz="2400" dirty="0">
                <a:latin typeface="Comic Sans MS"/>
                <a:cs typeface="Comic Sans MS"/>
              </a:rPr>
              <a:t> </a:t>
            </a:r>
            <a:r>
              <a:rPr sz="2400" spc="-5" dirty="0">
                <a:latin typeface="Comic Sans MS"/>
                <a:cs typeface="Comic Sans MS"/>
              </a:rPr>
              <a:t>siguiente</a:t>
            </a:r>
            <a:r>
              <a:rPr sz="2400" dirty="0">
                <a:latin typeface="Comic Sans MS"/>
                <a:cs typeface="Comic Sans MS"/>
              </a:rPr>
              <a:t> </a:t>
            </a:r>
            <a:r>
              <a:rPr sz="2400" spc="-5" dirty="0">
                <a:latin typeface="Comic Sans MS"/>
                <a:cs typeface="Comic Sans MS"/>
              </a:rPr>
              <a:t>debe</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err="1">
                <a:latin typeface="Comic Sans MS"/>
                <a:cs typeface="Comic Sans MS"/>
              </a:rPr>
              <a:t>considerado</a:t>
            </a:r>
            <a:r>
              <a:rPr lang="es-AR" sz="2400" spc="-5" dirty="0">
                <a:latin typeface="Comic Sans MS"/>
                <a:cs typeface="Comic Sans MS"/>
              </a:rPr>
              <a:t> </a:t>
            </a:r>
            <a:r>
              <a:rPr sz="2400" spc="-5" dirty="0" err="1">
                <a:latin typeface="Comic Sans MS"/>
                <a:cs typeface="Comic Sans MS"/>
              </a:rPr>
              <a:t>cuidadosamente</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Debido</a:t>
            </a:r>
            <a:r>
              <a:rPr sz="2400" dirty="0">
                <a:latin typeface="Comic Sans MS"/>
                <a:cs typeface="Comic Sans MS"/>
              </a:rPr>
              <a:t> </a:t>
            </a:r>
            <a:r>
              <a:rPr sz="2400" spc="-5" dirty="0">
                <a:latin typeface="Comic Sans MS"/>
                <a:cs typeface="Comic Sans MS"/>
              </a:rPr>
              <a:t>a</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problemas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ajuste</a:t>
            </a:r>
            <a:r>
              <a:rPr sz="2400" dirty="0">
                <a:latin typeface="Comic Sans MS"/>
                <a:cs typeface="Comic Sans MS"/>
              </a:rPr>
              <a:t> </a:t>
            </a:r>
            <a:r>
              <a:rPr sz="2400" spc="-5" dirty="0">
                <a:latin typeface="Comic Sans MS"/>
                <a:cs typeface="Comic Sans MS"/>
              </a:rPr>
              <a:t>y</a:t>
            </a:r>
            <a:r>
              <a:rPr lang="es-AR" sz="2400" spc="-5" dirty="0">
                <a:latin typeface="Comic Sans MS"/>
                <a:cs typeface="Comic Sans MS"/>
              </a:rPr>
              <a:t> </a:t>
            </a:r>
            <a:r>
              <a:rPr sz="2400" spc="-5" dirty="0" err="1">
                <a:latin typeface="Comic Sans MS"/>
                <a:cs typeface="Comic Sans MS"/>
              </a:rPr>
              <a:t>montaje</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contactos</a:t>
            </a:r>
            <a:r>
              <a:rPr sz="2400" dirty="0">
                <a:latin typeface="Comic Sans MS"/>
                <a:cs typeface="Comic Sans MS"/>
              </a:rPr>
              <a:t> </a:t>
            </a:r>
            <a:r>
              <a:rPr sz="2400" spc="-5" dirty="0">
                <a:latin typeface="Comic Sans MS"/>
                <a:cs typeface="Comic Sans MS"/>
              </a:rPr>
              <a:t>auxiliares</a:t>
            </a:r>
            <a:r>
              <a:rPr sz="2400" dirty="0">
                <a:latin typeface="Comic Sans MS"/>
                <a:cs typeface="Comic Sans MS"/>
              </a:rPr>
              <a:t> </a:t>
            </a:r>
            <a:r>
              <a:rPr sz="2400" spc="-5" dirty="0">
                <a:latin typeface="Comic Sans MS"/>
                <a:cs typeface="Comic Sans MS"/>
              </a:rPr>
              <a:t>podrían</a:t>
            </a:r>
            <a:r>
              <a:rPr sz="2400" dirty="0">
                <a:latin typeface="Comic Sans MS"/>
                <a:cs typeface="Comic Sans MS"/>
              </a:rPr>
              <a:t> </a:t>
            </a:r>
            <a:r>
              <a:rPr sz="2400" spc="-5" dirty="0">
                <a:latin typeface="Comic Sans MS"/>
                <a:cs typeface="Comic Sans MS"/>
              </a:rPr>
              <a:t>no</a:t>
            </a:r>
            <a:r>
              <a:rPr sz="2400" dirty="0">
                <a:latin typeface="Comic Sans MS"/>
                <a:cs typeface="Comic Sans MS"/>
              </a:rPr>
              <a:t> </a:t>
            </a:r>
            <a:r>
              <a:rPr sz="2400" spc="-5" dirty="0" err="1">
                <a:latin typeface="Comic Sans MS"/>
                <a:cs typeface="Comic Sans MS"/>
              </a:rPr>
              <a:t>cerrar</a:t>
            </a:r>
            <a:r>
              <a:rPr lang="es-AR" sz="2400" spc="-5" dirty="0">
                <a:latin typeface="Comic Sans MS"/>
                <a:cs typeface="Comic Sans MS"/>
              </a:rPr>
              <a:t> </a:t>
            </a:r>
            <a:r>
              <a:rPr sz="2400" spc="-5" dirty="0" err="1">
                <a:latin typeface="Comic Sans MS"/>
                <a:cs typeface="Comic Sans MS"/>
              </a:rPr>
              <a:t>adecuadamente</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protecciones</a:t>
            </a:r>
            <a:r>
              <a:rPr sz="2400" dirty="0">
                <a:latin typeface="Comic Sans MS"/>
                <a:cs typeface="Comic Sans MS"/>
              </a:rPr>
              <a:t> </a:t>
            </a:r>
            <a:r>
              <a:rPr sz="2400" spc="-5" dirty="0">
                <a:latin typeface="Comic Sans MS"/>
                <a:cs typeface="Comic Sans MS"/>
              </a:rPr>
              <a:t>vitales</a:t>
            </a:r>
            <a:r>
              <a:rPr sz="2400" dirty="0">
                <a:latin typeface="Comic Sans MS"/>
                <a:cs typeface="Comic Sans MS"/>
              </a:rPr>
              <a:t> </a:t>
            </a:r>
            <a:r>
              <a:rPr sz="2400" spc="-5" dirty="0" err="1">
                <a:latin typeface="Comic Sans MS"/>
                <a:cs typeface="Comic Sans MS"/>
              </a:rPr>
              <a:t>podrían</a:t>
            </a:r>
            <a:r>
              <a:rPr sz="2400" spc="254" dirty="0">
                <a:latin typeface="Comic Sans MS"/>
                <a:cs typeface="Comic Sans MS"/>
              </a:rPr>
              <a:t> </a:t>
            </a:r>
            <a:r>
              <a:rPr sz="2400" spc="-5" dirty="0" err="1">
                <a:latin typeface="Comic Sans MS"/>
                <a:cs typeface="Comic Sans MS"/>
              </a:rPr>
              <a:t>estar</a:t>
            </a:r>
            <a:r>
              <a:rPr lang="es-AR" sz="2400" spc="-5" dirty="0">
                <a:latin typeface="Comic Sans MS"/>
                <a:cs typeface="Comic Sans MS"/>
              </a:rPr>
              <a:t> </a:t>
            </a:r>
            <a:r>
              <a:rPr sz="2400" spc="-5" dirty="0" err="1">
                <a:latin typeface="Comic Sans MS"/>
                <a:cs typeface="Comic Sans MS"/>
              </a:rPr>
              <a:t>fuera</a:t>
            </a:r>
            <a:r>
              <a:rPr sz="2400" spc="-5" dirty="0">
                <a:latin typeface="Comic Sans MS"/>
                <a:cs typeface="Comic Sans MS"/>
              </a:rPr>
              <a:t> de servicio cuando más se necesita. También, </a:t>
            </a:r>
            <a:r>
              <a:rPr sz="2400" spc="-5" dirty="0" err="1">
                <a:latin typeface="Comic Sans MS"/>
                <a:cs typeface="Comic Sans MS"/>
              </a:rPr>
              <a:t>si</a:t>
            </a:r>
            <a:r>
              <a:rPr sz="2400" spc="-5" dirty="0">
                <a:latin typeface="Comic Sans MS"/>
                <a:cs typeface="Comic Sans MS"/>
              </a:rPr>
              <a:t> los</a:t>
            </a:r>
            <a:r>
              <a:rPr lang="es-AR" sz="2400" spc="-5" dirty="0">
                <a:latin typeface="Comic Sans MS"/>
                <a:cs typeface="Comic Sans MS"/>
              </a:rPr>
              <a:t> </a:t>
            </a:r>
            <a:r>
              <a:rPr sz="2400" spc="-5" dirty="0" err="1">
                <a:latin typeface="Comic Sans MS"/>
                <a:cs typeface="Comic Sans MS"/>
              </a:rPr>
              <a:t>contactos</a:t>
            </a:r>
            <a:r>
              <a:rPr sz="2400" dirty="0">
                <a:latin typeface="Comic Sans MS"/>
                <a:cs typeface="Comic Sans MS"/>
              </a:rPr>
              <a:t> </a:t>
            </a:r>
            <a:r>
              <a:rPr sz="2400" spc="-5" dirty="0">
                <a:latin typeface="Comic Sans MS"/>
                <a:cs typeface="Comic Sans MS"/>
              </a:rPr>
              <a:t>auxiliares</a:t>
            </a:r>
            <a:r>
              <a:rPr sz="2400" dirty="0">
                <a:latin typeface="Comic Sans MS"/>
                <a:cs typeface="Comic Sans MS"/>
              </a:rPr>
              <a:t> </a:t>
            </a:r>
            <a:r>
              <a:rPr sz="2400" spc="-5" dirty="0">
                <a:latin typeface="Comic Sans MS"/>
                <a:cs typeface="Comic Sans MS"/>
              </a:rPr>
              <a:t>están</a:t>
            </a:r>
            <a:r>
              <a:rPr sz="2400" dirty="0">
                <a:latin typeface="Comic Sans MS"/>
                <a:cs typeface="Comic Sans MS"/>
              </a:rPr>
              <a:t> </a:t>
            </a:r>
            <a:r>
              <a:rPr sz="2400" spc="-5" dirty="0">
                <a:latin typeface="Comic Sans MS"/>
                <a:cs typeface="Comic Sans MS"/>
              </a:rPr>
              <a:t>localizados</a:t>
            </a:r>
            <a:r>
              <a:rPr sz="2400" dirty="0">
                <a:latin typeface="Comic Sans MS"/>
                <a:cs typeface="Comic Sans MS"/>
              </a:rPr>
              <a:t> </a:t>
            </a:r>
            <a:r>
              <a:rPr sz="2400" spc="-5" dirty="0">
                <a:latin typeface="Comic Sans MS"/>
                <a:cs typeface="Comic Sans MS"/>
              </a:rPr>
              <a:t>dentro</a:t>
            </a:r>
            <a:r>
              <a:rPr sz="2400" dirty="0">
                <a:latin typeface="Comic Sans MS"/>
                <a:cs typeface="Comic Sans MS"/>
              </a:rPr>
              <a:t> </a:t>
            </a:r>
            <a:r>
              <a:rPr sz="2400" spc="-5" dirty="0">
                <a:latin typeface="Comic Sans MS"/>
                <a:cs typeface="Comic Sans MS"/>
              </a:rPr>
              <a:t>del</a:t>
            </a:r>
            <a:r>
              <a:rPr lang="es-AR" sz="2400" spc="-5" dirty="0">
                <a:latin typeface="Comic Sans MS"/>
                <a:cs typeface="Comic Sans MS"/>
              </a:rPr>
              <a:t> </a:t>
            </a:r>
            <a:r>
              <a:rPr sz="2400" spc="-5" dirty="0" err="1">
                <a:latin typeface="Comic Sans MS"/>
                <a:cs typeface="Comic Sans MS"/>
              </a:rPr>
              <a:t>compartimento</a:t>
            </a:r>
            <a:r>
              <a:rPr sz="2400" dirty="0">
                <a:latin typeface="Comic Sans MS"/>
                <a:cs typeface="Comic Sans MS"/>
              </a:rPr>
              <a:t> </a:t>
            </a:r>
            <a:r>
              <a:rPr sz="2400" spc="-5" dirty="0">
                <a:latin typeface="Comic Sans MS"/>
                <a:cs typeface="Comic Sans MS"/>
              </a:rPr>
              <a:t>del</a:t>
            </a:r>
            <a:r>
              <a:rPr sz="2400" dirty="0">
                <a:latin typeface="Comic Sans MS"/>
                <a:cs typeface="Comic Sans MS"/>
              </a:rPr>
              <a:t> </a:t>
            </a:r>
            <a:r>
              <a:rPr sz="2400" spc="-5" dirty="0">
                <a:latin typeface="Comic Sans MS"/>
                <a:cs typeface="Comic Sans MS"/>
              </a:rPr>
              <a:t>motor,</a:t>
            </a:r>
            <a:r>
              <a:rPr sz="2400" dirty="0">
                <a:latin typeface="Comic Sans MS"/>
                <a:cs typeface="Comic Sans MS"/>
              </a:rPr>
              <a:t> </a:t>
            </a:r>
            <a:r>
              <a:rPr sz="2400" spc="-5" dirty="0">
                <a:latin typeface="Comic Sans MS"/>
                <a:cs typeface="Comic Sans MS"/>
              </a:rPr>
              <a:t>ellos</a:t>
            </a:r>
            <a:r>
              <a:rPr sz="2400" dirty="0">
                <a:latin typeface="Comic Sans MS"/>
                <a:cs typeface="Comic Sans MS"/>
              </a:rPr>
              <a:t> </a:t>
            </a:r>
            <a:r>
              <a:rPr sz="2400" spc="-5" dirty="0" err="1">
                <a:latin typeface="Comic Sans MS"/>
                <a:cs typeface="Comic Sans MS"/>
              </a:rPr>
              <a:t>podrían</a:t>
            </a:r>
            <a:r>
              <a:rPr sz="2400" spc="260" dirty="0">
                <a:latin typeface="Comic Sans MS"/>
                <a:cs typeface="Comic Sans MS"/>
              </a:rPr>
              <a:t> </a:t>
            </a:r>
            <a:r>
              <a:rPr sz="2400" spc="-5" dirty="0" err="1">
                <a:latin typeface="Comic Sans MS"/>
                <a:cs typeface="Comic Sans MS"/>
              </a:rPr>
              <a:t>únicamente</a:t>
            </a:r>
            <a:r>
              <a:rPr lang="es-AR" sz="2400" spc="-5" dirty="0">
                <a:latin typeface="Comic Sans MS"/>
                <a:cs typeface="Comic Sans MS"/>
              </a:rPr>
              <a:t> </a:t>
            </a:r>
            <a:r>
              <a:rPr sz="2400" spc="-5" dirty="0" err="1">
                <a:latin typeface="Comic Sans MS"/>
                <a:cs typeface="Comic Sans MS"/>
              </a:rPr>
              <a:t>seguir</a:t>
            </a:r>
            <a:r>
              <a:rPr sz="2400" spc="-5" dirty="0">
                <a:latin typeface="Comic Sans MS"/>
                <a:cs typeface="Comic Sans MS"/>
              </a:rPr>
              <a:t> al mecanismo del motor y no a las navajas de la</a:t>
            </a:r>
            <a:r>
              <a:rPr lang="es-AR" sz="2400" spc="-5" dirty="0">
                <a:latin typeface="Comic Sans MS"/>
                <a:cs typeface="Comic Sans MS"/>
              </a:rPr>
              <a:t> </a:t>
            </a:r>
            <a:r>
              <a:rPr sz="2400" spc="-5" dirty="0" err="1">
                <a:latin typeface="Comic Sans MS"/>
                <a:cs typeface="Comic Sans MS"/>
              </a:rPr>
              <a:t>cuchilla</a:t>
            </a:r>
            <a:r>
              <a:rPr sz="2400" spc="-5" dirty="0">
                <a:latin typeface="Comic Sans MS"/>
                <a:cs typeface="Comic Sans MS"/>
              </a:rPr>
              <a:t> realmente. Cuando el motor esté </a:t>
            </a:r>
            <a:r>
              <a:rPr sz="2400" spc="-5" dirty="0" err="1">
                <a:latin typeface="Comic Sans MS"/>
                <a:cs typeface="Comic Sans MS"/>
              </a:rPr>
              <a:t>desacoplado</a:t>
            </a:r>
            <a:r>
              <a:rPr sz="2400" spc="-5" dirty="0">
                <a:latin typeface="Comic Sans MS"/>
                <a:cs typeface="Comic Sans MS"/>
              </a:rPr>
              <a:t> </a:t>
            </a:r>
            <a:r>
              <a:rPr sz="2400" spc="-5">
                <a:latin typeface="Comic Sans MS"/>
                <a:cs typeface="Comic Sans MS"/>
              </a:rPr>
              <a:t>de</a:t>
            </a:r>
            <a:r>
              <a:rPr lang="es-AR" sz="2400" spc="-5" dirty="0">
                <a:latin typeface="Comic Sans MS"/>
                <a:cs typeface="Comic Sans MS"/>
              </a:rPr>
              <a:t> </a:t>
            </a:r>
            <a:r>
              <a:rPr lang="es-AR" sz="2400" spc="-5" dirty="0" smtClean="0">
                <a:latin typeface="Comic Sans MS"/>
                <a:cs typeface="Comic Sans MS"/>
              </a:rPr>
              <a:t>el eje</a:t>
            </a:r>
            <a:r>
              <a:rPr sz="2400" spc="85" smtClean="0">
                <a:latin typeface="Comic Sans MS"/>
                <a:cs typeface="Comic Sans MS"/>
              </a:rPr>
              <a:t> </a:t>
            </a:r>
            <a:r>
              <a:rPr sz="2400" spc="-5" dirty="0">
                <a:latin typeface="Comic Sans MS"/>
                <a:cs typeface="Comic Sans MS"/>
              </a:rPr>
              <a:t>de</a:t>
            </a:r>
            <a:r>
              <a:rPr sz="2400" spc="85" dirty="0">
                <a:latin typeface="Comic Sans MS"/>
                <a:cs typeface="Comic Sans MS"/>
              </a:rPr>
              <a:t> </a:t>
            </a:r>
            <a:r>
              <a:rPr sz="2400" spc="-5" dirty="0">
                <a:latin typeface="Comic Sans MS"/>
                <a:cs typeface="Comic Sans MS"/>
              </a:rPr>
              <a:t>la</a:t>
            </a:r>
            <a:r>
              <a:rPr sz="2400" spc="75" dirty="0">
                <a:latin typeface="Comic Sans MS"/>
                <a:cs typeface="Comic Sans MS"/>
              </a:rPr>
              <a:t> </a:t>
            </a:r>
            <a:r>
              <a:rPr sz="2400" spc="-5" dirty="0">
                <a:latin typeface="Comic Sans MS"/>
                <a:cs typeface="Comic Sans MS"/>
              </a:rPr>
              <a:t>cuchilla</a:t>
            </a:r>
            <a:r>
              <a:rPr sz="2400" spc="75" dirty="0">
                <a:latin typeface="Comic Sans MS"/>
                <a:cs typeface="Comic Sans MS"/>
              </a:rPr>
              <a:t> </a:t>
            </a:r>
            <a:r>
              <a:rPr sz="2400" spc="-5" dirty="0">
                <a:latin typeface="Comic Sans MS"/>
                <a:cs typeface="Comic Sans MS"/>
              </a:rPr>
              <a:t>y</a:t>
            </a:r>
            <a:r>
              <a:rPr sz="2400" spc="75" dirty="0">
                <a:latin typeface="Comic Sans MS"/>
                <a:cs typeface="Comic Sans MS"/>
              </a:rPr>
              <a:t> </a:t>
            </a:r>
            <a:r>
              <a:rPr sz="2400" spc="-5" dirty="0">
                <a:latin typeface="Comic Sans MS"/>
                <a:cs typeface="Comic Sans MS"/>
              </a:rPr>
              <a:t>esta</a:t>
            </a:r>
            <a:r>
              <a:rPr sz="2400" spc="75" dirty="0">
                <a:latin typeface="Comic Sans MS"/>
                <a:cs typeface="Comic Sans MS"/>
              </a:rPr>
              <a:t> </a:t>
            </a:r>
            <a:r>
              <a:rPr sz="2400" spc="-5" dirty="0">
                <a:latin typeface="Comic Sans MS"/>
                <a:cs typeface="Comic Sans MS"/>
              </a:rPr>
              <a:t>sea</a:t>
            </a:r>
            <a:r>
              <a:rPr sz="2400" spc="75" dirty="0">
                <a:latin typeface="Comic Sans MS"/>
                <a:cs typeface="Comic Sans MS"/>
              </a:rPr>
              <a:t> </a:t>
            </a:r>
            <a:r>
              <a:rPr sz="2400" spc="-5" dirty="0">
                <a:latin typeface="Comic Sans MS"/>
                <a:cs typeface="Comic Sans MS"/>
              </a:rPr>
              <a:t>cerrada</a:t>
            </a:r>
            <a:r>
              <a:rPr sz="2400" spc="70" dirty="0">
                <a:latin typeface="Comic Sans MS"/>
                <a:cs typeface="Comic Sans MS"/>
              </a:rPr>
              <a:t> </a:t>
            </a:r>
            <a:r>
              <a:rPr sz="2400" spc="-5" dirty="0" err="1">
                <a:latin typeface="Comic Sans MS"/>
                <a:cs typeface="Comic Sans MS"/>
              </a:rPr>
              <a:t>manualmente</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la</a:t>
            </a:r>
            <a:r>
              <a:rPr sz="2400" spc="95" dirty="0">
                <a:latin typeface="Comic Sans MS"/>
                <a:cs typeface="Comic Sans MS"/>
              </a:rPr>
              <a:t> </a:t>
            </a:r>
            <a:r>
              <a:rPr sz="2400" spc="-5" dirty="0">
                <a:latin typeface="Comic Sans MS"/>
                <a:cs typeface="Comic Sans MS"/>
              </a:rPr>
              <a:t>protección</a:t>
            </a:r>
            <a:r>
              <a:rPr sz="2400" spc="100" dirty="0">
                <a:latin typeface="Comic Sans MS"/>
                <a:cs typeface="Comic Sans MS"/>
              </a:rPr>
              <a:t> </a:t>
            </a:r>
            <a:r>
              <a:rPr sz="2400" spc="-5" dirty="0">
                <a:latin typeface="Comic Sans MS"/>
                <a:cs typeface="Comic Sans MS"/>
              </a:rPr>
              <a:t>quedará</a:t>
            </a:r>
            <a:r>
              <a:rPr sz="2400" spc="100" dirty="0">
                <a:latin typeface="Comic Sans MS"/>
                <a:cs typeface="Comic Sans MS"/>
              </a:rPr>
              <a:t> </a:t>
            </a:r>
            <a:r>
              <a:rPr sz="2400" spc="-5" dirty="0">
                <a:latin typeface="Comic Sans MS"/>
                <a:cs typeface="Comic Sans MS"/>
              </a:rPr>
              <a:t>fuera</a:t>
            </a:r>
            <a:r>
              <a:rPr sz="2400" spc="100" dirty="0">
                <a:latin typeface="Comic Sans MS"/>
                <a:cs typeface="Comic Sans MS"/>
              </a:rPr>
              <a:t> </a:t>
            </a:r>
            <a:r>
              <a:rPr sz="2400" spc="-5" dirty="0">
                <a:latin typeface="Comic Sans MS"/>
                <a:cs typeface="Comic Sans MS"/>
              </a:rPr>
              <a:t>de</a:t>
            </a:r>
            <a:r>
              <a:rPr sz="2400" spc="100" dirty="0">
                <a:latin typeface="Comic Sans MS"/>
                <a:cs typeface="Comic Sans MS"/>
              </a:rPr>
              <a:t> </a:t>
            </a:r>
            <a:r>
              <a:rPr sz="2400" spc="-5" dirty="0">
                <a:latin typeface="Comic Sans MS"/>
                <a:cs typeface="Comic Sans MS"/>
              </a:rPr>
              <a:t>servicio.</a:t>
            </a:r>
            <a:r>
              <a:rPr sz="2400" spc="100" dirty="0">
                <a:latin typeface="Comic Sans MS"/>
                <a:cs typeface="Comic Sans MS"/>
              </a:rPr>
              <a:t> </a:t>
            </a:r>
            <a:r>
              <a:rPr sz="2400" spc="-5" dirty="0">
                <a:latin typeface="Comic Sans MS"/>
                <a:cs typeface="Comic Sans MS"/>
              </a:rPr>
              <a:t>Aún</a:t>
            </a:r>
            <a:r>
              <a:rPr sz="2400" spc="100" dirty="0">
                <a:latin typeface="Comic Sans MS"/>
                <a:cs typeface="Comic Sans MS"/>
              </a:rPr>
              <a:t> </a:t>
            </a:r>
            <a:r>
              <a:rPr sz="2400" spc="-5" dirty="0">
                <a:latin typeface="Comic Sans MS"/>
                <a:cs typeface="Comic Sans MS"/>
              </a:rPr>
              <a:t>si</a:t>
            </a:r>
            <a:r>
              <a:rPr sz="2400" spc="100" dirty="0">
                <a:latin typeface="Comic Sans MS"/>
                <a:cs typeface="Comic Sans MS"/>
              </a:rPr>
              <a:t> </a:t>
            </a:r>
            <a:r>
              <a:rPr sz="2400" spc="-5" dirty="0" err="1">
                <a:latin typeface="Comic Sans MS"/>
                <a:cs typeface="Comic Sans MS"/>
              </a:rPr>
              <a:t>el</a:t>
            </a:r>
            <a:r>
              <a:rPr sz="2400" spc="90" dirty="0">
                <a:latin typeface="Comic Sans MS"/>
                <a:cs typeface="Comic Sans MS"/>
              </a:rPr>
              <a:t> </a:t>
            </a:r>
            <a:r>
              <a:rPr sz="2400" spc="-5" dirty="0" err="1">
                <a:latin typeface="Comic Sans MS"/>
                <a:cs typeface="Comic Sans MS"/>
              </a:rPr>
              <a:t>grupo</a:t>
            </a:r>
            <a:r>
              <a:rPr lang="es-AR" sz="2400" spc="-5"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auxiliares</a:t>
            </a:r>
            <a:r>
              <a:rPr sz="2400" dirty="0">
                <a:latin typeface="Comic Sans MS"/>
                <a:cs typeface="Comic Sans MS"/>
              </a:rPr>
              <a:t> </a:t>
            </a:r>
            <a:r>
              <a:rPr sz="2400" spc="-5" dirty="0">
                <a:latin typeface="Comic Sans MS"/>
                <a:cs typeface="Comic Sans MS"/>
              </a:rPr>
              <a:t>es</a:t>
            </a:r>
            <a:r>
              <a:rPr sz="2400" dirty="0">
                <a:latin typeface="Comic Sans MS"/>
                <a:cs typeface="Comic Sans MS"/>
              </a:rPr>
              <a:t> </a:t>
            </a:r>
            <a:r>
              <a:rPr sz="2400" spc="-5" dirty="0">
                <a:latin typeface="Comic Sans MS"/>
                <a:cs typeface="Comic Sans MS"/>
              </a:rPr>
              <a:t>montado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tal</a:t>
            </a:r>
            <a:r>
              <a:rPr sz="2400" dirty="0">
                <a:latin typeface="Comic Sans MS"/>
                <a:cs typeface="Comic Sans MS"/>
              </a:rPr>
              <a:t> </a:t>
            </a:r>
            <a:r>
              <a:rPr sz="2400" spc="-5" dirty="0">
                <a:latin typeface="Comic Sans MS"/>
                <a:cs typeface="Comic Sans MS"/>
              </a:rPr>
              <a:t>forma</a:t>
            </a:r>
            <a:r>
              <a:rPr sz="2400"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siga</a:t>
            </a:r>
            <a:r>
              <a:rPr sz="2400" spc="254" dirty="0">
                <a:latin typeface="Comic Sans MS"/>
                <a:cs typeface="Comic Sans MS"/>
              </a:rPr>
              <a:t> </a:t>
            </a:r>
            <a:r>
              <a:rPr sz="2400" spc="-5">
                <a:latin typeface="Comic Sans MS"/>
                <a:cs typeface="Comic Sans MS"/>
              </a:rPr>
              <a:t>a</a:t>
            </a:r>
            <a:r>
              <a:rPr sz="2400" spc="260">
                <a:latin typeface="Comic Sans MS"/>
                <a:cs typeface="Comic Sans MS"/>
              </a:rPr>
              <a:t> </a:t>
            </a:r>
            <a:r>
              <a:rPr lang="es-AR" sz="2400" spc="-5" dirty="0" smtClean="0">
                <a:latin typeface="Comic Sans MS"/>
                <a:cs typeface="Comic Sans MS"/>
              </a:rPr>
              <a:t>el eje</a:t>
            </a:r>
            <a:r>
              <a:rPr sz="2400" smtClean="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operación</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cuchilla,</a:t>
            </a:r>
            <a:r>
              <a:rPr sz="2400" dirty="0">
                <a:latin typeface="Comic Sans MS"/>
                <a:cs typeface="Comic Sans MS"/>
              </a:rPr>
              <a:t> </a:t>
            </a:r>
            <a:r>
              <a:rPr sz="2400" spc="-5" dirty="0" err="1">
                <a:latin typeface="Comic Sans MS"/>
                <a:cs typeface="Comic Sans MS"/>
              </a:rPr>
              <a:t>puede</a:t>
            </a:r>
            <a:r>
              <a:rPr sz="2400" spc="260" dirty="0">
                <a:latin typeface="Comic Sans MS"/>
                <a:cs typeface="Comic Sans MS"/>
              </a:rPr>
              <a:t> </a:t>
            </a:r>
            <a:r>
              <a:rPr sz="2400" spc="-5" dirty="0" err="1">
                <a:latin typeface="Comic Sans MS"/>
                <a:cs typeface="Comic Sans MS"/>
              </a:rPr>
              <a:t>haber</a:t>
            </a:r>
            <a:r>
              <a:rPr lang="es-AR" sz="2400" spc="-5" dirty="0">
                <a:latin typeface="Comic Sans MS"/>
                <a:cs typeface="Comic Sans MS"/>
              </a:rPr>
              <a:t> </a:t>
            </a:r>
            <a:r>
              <a:rPr sz="2400" spc="-5" dirty="0" err="1">
                <a:latin typeface="Comic Sans MS"/>
                <a:cs typeface="Comic Sans MS"/>
              </a:rPr>
              <a:t>problemas</a:t>
            </a:r>
            <a:r>
              <a:rPr sz="2400" spc="-5" dirty="0">
                <a:latin typeface="Comic Sans MS"/>
                <a:cs typeface="Comic Sans MS"/>
              </a:rPr>
              <a:t>.</a:t>
            </a:r>
            <a:r>
              <a:rPr sz="2400" dirty="0">
                <a:latin typeface="Comic Sans MS"/>
                <a:cs typeface="Comic Sans MS"/>
              </a:rPr>
              <a:t> </a:t>
            </a:r>
            <a:r>
              <a:rPr sz="2400" spc="-5" dirty="0">
                <a:latin typeface="Comic Sans MS"/>
                <a:cs typeface="Comic Sans MS"/>
              </a:rPr>
              <a:t>Varios</a:t>
            </a:r>
            <a:r>
              <a:rPr sz="2400" dirty="0">
                <a:latin typeface="Comic Sans MS"/>
                <a:cs typeface="Comic Sans MS"/>
              </a:rPr>
              <a:t> </a:t>
            </a:r>
            <a:r>
              <a:rPr sz="2400" spc="-5" dirty="0">
                <a:latin typeface="Comic Sans MS"/>
                <a:cs typeface="Comic Sans MS"/>
              </a:rPr>
              <a:t>accidentes</a:t>
            </a:r>
            <a:r>
              <a:rPr sz="2400" dirty="0">
                <a:latin typeface="Comic Sans MS"/>
                <a:cs typeface="Comic Sans MS"/>
              </a:rPr>
              <a:t> </a:t>
            </a:r>
            <a:r>
              <a:rPr sz="2400" spc="-5" dirty="0">
                <a:latin typeface="Comic Sans MS"/>
                <a:cs typeface="Comic Sans MS"/>
              </a:rPr>
              <a:t>muy</a:t>
            </a:r>
            <a:r>
              <a:rPr sz="2400" dirty="0">
                <a:latin typeface="Comic Sans MS"/>
                <a:cs typeface="Comic Sans MS"/>
              </a:rPr>
              <a:t> </a:t>
            </a:r>
            <a:r>
              <a:rPr sz="2400" spc="-5" dirty="0">
                <a:latin typeface="Comic Sans MS"/>
                <a:cs typeface="Comic Sans MS"/>
              </a:rPr>
              <a:t>serios</a:t>
            </a:r>
            <a:r>
              <a:rPr sz="2400" dirty="0">
                <a:latin typeface="Comic Sans MS"/>
                <a:cs typeface="Comic Sans MS"/>
              </a:rPr>
              <a:t> </a:t>
            </a:r>
            <a:r>
              <a:rPr sz="2400" spc="-5" dirty="0" err="1">
                <a:latin typeface="Comic Sans MS"/>
                <a:cs typeface="Comic Sans MS"/>
              </a:rPr>
              <a:t>pueden</a:t>
            </a:r>
            <a:r>
              <a:rPr sz="2400" dirty="0">
                <a:latin typeface="Comic Sans MS"/>
                <a:cs typeface="Comic Sans MS"/>
              </a:rPr>
              <a:t> </a:t>
            </a:r>
            <a:r>
              <a:rPr sz="2400" spc="-5" dirty="0">
                <a:latin typeface="Comic Sans MS"/>
                <a:cs typeface="Comic Sans MS"/>
              </a:rPr>
              <a:t>ser</a:t>
            </a:r>
            <a:r>
              <a:rPr lang="es-AR" sz="2400" spc="-5" dirty="0">
                <a:latin typeface="Comic Sans MS"/>
                <a:cs typeface="Comic Sans MS"/>
              </a:rPr>
              <a:t> </a:t>
            </a:r>
            <a:r>
              <a:rPr sz="2400" spc="-5" dirty="0" err="1">
                <a:latin typeface="Comic Sans MS"/>
                <a:cs typeface="Comic Sans MS"/>
              </a:rPr>
              <a:t>originados</a:t>
            </a:r>
            <a:r>
              <a:rPr sz="2400" dirty="0">
                <a:latin typeface="Comic Sans MS"/>
                <a:cs typeface="Comic Sans MS"/>
              </a:rPr>
              <a:t> </a:t>
            </a:r>
            <a:r>
              <a:rPr sz="2400" spc="-5" dirty="0">
                <a:latin typeface="Comic Sans MS"/>
                <a:cs typeface="Comic Sans MS"/>
              </a:rPr>
              <a:t>directamente</a:t>
            </a:r>
            <a:r>
              <a:rPr sz="2400" dirty="0">
                <a:latin typeface="Comic Sans MS"/>
                <a:cs typeface="Comic Sans MS"/>
              </a:rPr>
              <a:t> </a:t>
            </a:r>
            <a:r>
              <a:rPr sz="2400" spc="-5" dirty="0">
                <a:latin typeface="Comic Sans MS"/>
                <a:cs typeface="Comic Sans MS"/>
              </a:rPr>
              <a:t>por</a:t>
            </a:r>
            <a:r>
              <a:rPr sz="2400" dirty="0">
                <a:latin typeface="Comic Sans MS"/>
                <a:cs typeface="Comic Sans MS"/>
              </a:rPr>
              <a:t> </a:t>
            </a:r>
            <a:r>
              <a:rPr sz="2400" spc="-5" dirty="0">
                <a:latin typeface="Comic Sans MS"/>
                <a:cs typeface="Comic Sans MS"/>
              </a:rPr>
              <a:t>el</a:t>
            </a:r>
            <a:r>
              <a:rPr sz="2400" dirty="0">
                <a:latin typeface="Comic Sans MS"/>
                <a:cs typeface="Comic Sans MS"/>
              </a:rPr>
              <a:t> </a:t>
            </a:r>
            <a:r>
              <a:rPr sz="2400" spc="-5" dirty="0">
                <a:latin typeface="Comic Sans MS"/>
                <a:cs typeface="Comic Sans MS"/>
              </a:rPr>
              <a:t>uso</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contactos</a:t>
            </a:r>
            <a:r>
              <a:rPr lang="es-AR" sz="2400" spc="-5" dirty="0">
                <a:latin typeface="Comic Sans MS"/>
                <a:cs typeface="Comic Sans MS"/>
              </a:rPr>
              <a:t> </a:t>
            </a:r>
            <a:r>
              <a:rPr sz="2400" spc="-5" dirty="0" err="1">
                <a:latin typeface="Comic Sans MS"/>
                <a:cs typeface="Comic Sans MS"/>
              </a:rPr>
              <a:t>auxiliares</a:t>
            </a:r>
            <a:r>
              <a:rPr sz="2400" spc="-5" dirty="0">
                <a:latin typeface="Comic Sans MS"/>
                <a:cs typeface="Comic Sans MS"/>
              </a:rPr>
              <a:t> para deshabilitar la protección y </a:t>
            </a:r>
            <a:r>
              <a:rPr sz="2400" spc="-5" dirty="0" err="1">
                <a:latin typeface="Comic Sans MS"/>
                <a:cs typeface="Comic Sans MS"/>
              </a:rPr>
              <a:t>esta</a:t>
            </a:r>
            <a:r>
              <a:rPr sz="2400" spc="-5" dirty="0">
                <a:latin typeface="Comic Sans MS"/>
                <a:cs typeface="Comic Sans MS"/>
              </a:rPr>
              <a:t> </a:t>
            </a:r>
            <a:r>
              <a:rPr sz="2400" spc="-5" dirty="0" err="1">
                <a:latin typeface="Comic Sans MS"/>
                <a:cs typeface="Comic Sans MS"/>
              </a:rPr>
              <a:t>práctica</a:t>
            </a:r>
            <a:r>
              <a:rPr lang="es-AR" sz="2400" spc="-5" dirty="0">
                <a:latin typeface="Comic Sans MS"/>
                <a:cs typeface="Comic Sans MS"/>
              </a:rPr>
              <a:t> </a:t>
            </a:r>
            <a:r>
              <a:rPr sz="2400" spc="-5" dirty="0">
                <a:latin typeface="Comic Sans MS"/>
                <a:cs typeface="Comic Sans MS"/>
              </a:rPr>
              <a:t>no es</a:t>
            </a:r>
            <a:r>
              <a:rPr sz="2400" dirty="0">
                <a:latin typeface="Comic Sans MS"/>
                <a:cs typeface="Comic Sans MS"/>
              </a:rPr>
              <a:t> </a:t>
            </a:r>
            <a:r>
              <a:rPr sz="2400" spc="-5" dirty="0" err="1">
                <a:latin typeface="Comic Sans MS"/>
                <a:cs typeface="Comic Sans MS"/>
              </a:rPr>
              <a:t>recomendada</a:t>
            </a:r>
            <a:r>
              <a:rPr sz="2400" spc="-5" dirty="0">
                <a:latin typeface="Comic Sans MS"/>
                <a:cs typeface="Comic Sans MS"/>
              </a:rPr>
              <a:t>.</a:t>
            </a:r>
            <a:endParaRPr lang="en-US" sz="2400" spc="-5" dirty="0">
              <a:latin typeface="Comic Sans MS"/>
              <a:cs typeface="Comic Sans MS"/>
            </a:endParaRPr>
          </a:p>
          <a:p>
            <a:pPr marL="12700" marR="5080" algn="just">
              <a:spcBef>
                <a:spcPts val="100"/>
              </a:spcBef>
            </a:pPr>
            <a:r>
              <a:rPr lang="es-MX" sz="2400" spc="-5" dirty="0">
                <a:latin typeface="Comic Sans MS"/>
                <a:cs typeface="Comic Sans MS"/>
              </a:rPr>
              <a:t>Algunos</a:t>
            </a:r>
            <a:r>
              <a:rPr lang="es-MX" sz="2400" dirty="0">
                <a:latin typeface="Comic Sans MS"/>
                <a:cs typeface="Comic Sans MS"/>
              </a:rPr>
              <a:t> </a:t>
            </a:r>
            <a:r>
              <a:rPr lang="es-MX" sz="2400" spc="-5" dirty="0">
                <a:latin typeface="Comic Sans MS"/>
                <a:cs typeface="Comic Sans MS"/>
              </a:rPr>
              <a:t>esquemas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control</a:t>
            </a:r>
            <a:r>
              <a:rPr lang="es-MX" sz="2400" dirty="0">
                <a:latin typeface="Comic Sans MS"/>
                <a:cs typeface="Comic Sans MS"/>
              </a:rPr>
              <a:t> </a:t>
            </a:r>
            <a:r>
              <a:rPr lang="es-MX" sz="2400" spc="-5" dirty="0">
                <a:latin typeface="Comic Sans MS"/>
                <a:cs typeface="Comic Sans MS"/>
              </a:rPr>
              <a:t>usan</a:t>
            </a:r>
            <a:r>
              <a:rPr lang="es-MX" sz="2400" dirty="0">
                <a:latin typeface="Comic Sans MS"/>
                <a:cs typeface="Comic Sans MS"/>
              </a:rPr>
              <a:t> </a:t>
            </a:r>
            <a:r>
              <a:rPr lang="es-MX" sz="2400" spc="-5" dirty="0">
                <a:latin typeface="Comic Sans MS"/>
                <a:cs typeface="Comic Sans MS"/>
              </a:rPr>
              <a:t>los</a:t>
            </a:r>
            <a:r>
              <a:rPr lang="es-MX" sz="2400" spc="260" dirty="0">
                <a:latin typeface="Comic Sans MS"/>
                <a:cs typeface="Comic Sans MS"/>
              </a:rPr>
              <a:t> </a:t>
            </a:r>
            <a:r>
              <a:rPr lang="es-MX" sz="2400" spc="-5" dirty="0">
                <a:latin typeface="Comic Sans MS"/>
                <a:cs typeface="Comic Sans MS"/>
              </a:rPr>
              <a:t>contactos auxiliares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cuchillas</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deshabilitar</a:t>
            </a:r>
            <a:r>
              <a:rPr lang="es-MX" sz="2400" dirty="0">
                <a:latin typeface="Comic Sans MS"/>
                <a:cs typeface="Comic Sans MS"/>
              </a:rPr>
              <a:t> </a:t>
            </a:r>
            <a:r>
              <a:rPr lang="es-MX" sz="2400" spc="-5" dirty="0">
                <a:latin typeface="Comic Sans MS"/>
                <a:cs typeface="Comic Sans MS"/>
              </a:rPr>
              <a:t>ciertos disparos de calderas mientras que la máquina está en el proceso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arranque.</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bastante</a:t>
            </a:r>
            <a:r>
              <a:rPr lang="es-MX" sz="2400" spc="260" dirty="0">
                <a:latin typeface="Comic Sans MS"/>
                <a:cs typeface="Comic Sans MS"/>
              </a:rPr>
              <a:t> </a:t>
            </a:r>
            <a:r>
              <a:rPr lang="es-MX" sz="2400" spc="-5" dirty="0">
                <a:latin typeface="Comic Sans MS"/>
                <a:cs typeface="Comic Sans MS"/>
              </a:rPr>
              <a:t>común</a:t>
            </a:r>
            <a:r>
              <a:rPr lang="es-MX" sz="2400" spc="260" dirty="0">
                <a:latin typeface="Comic Sans MS"/>
                <a:cs typeface="Comic Sans MS"/>
              </a:rPr>
              <a:t> </a:t>
            </a:r>
            <a:r>
              <a:rPr lang="es-MX" sz="2400" spc="-5" dirty="0">
                <a:latin typeface="Comic Sans MS"/>
                <a:cs typeface="Comic Sans MS"/>
              </a:rPr>
              <a:t>en unidades de carbón donde se toma un largo tiempo para poner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máquina</a:t>
            </a:r>
            <a:r>
              <a:rPr lang="es-MX" sz="2400" dirty="0">
                <a:latin typeface="Comic Sans MS"/>
                <a:cs typeface="Comic Sans MS"/>
              </a:rPr>
              <a:t> </a:t>
            </a:r>
            <a:r>
              <a:rPr lang="es-MX" sz="2400" spc="-5" dirty="0">
                <a:latin typeface="Comic Sans MS"/>
                <a:cs typeface="Comic Sans MS"/>
              </a:rPr>
              <a:t>en</a:t>
            </a:r>
            <a:r>
              <a:rPr lang="es-MX" sz="2400" dirty="0">
                <a:latin typeface="Comic Sans MS"/>
                <a:cs typeface="Comic Sans MS"/>
              </a:rPr>
              <a:t> </a:t>
            </a:r>
            <a:r>
              <a:rPr lang="es-MX" sz="2400" spc="-5" dirty="0">
                <a:latin typeface="Comic Sans MS"/>
                <a:cs typeface="Comic Sans MS"/>
              </a:rPr>
              <a:t>línea.</a:t>
            </a:r>
            <a:r>
              <a:rPr lang="es-MX" sz="2400" dirty="0">
                <a:latin typeface="Comic Sans MS"/>
                <a:cs typeface="Comic Sans MS"/>
              </a:rPr>
              <a:t> </a:t>
            </a:r>
            <a:r>
              <a:rPr lang="es-MX" sz="2400" spc="-5" dirty="0">
                <a:latin typeface="Comic Sans MS"/>
                <a:cs typeface="Comic Sans MS"/>
              </a:rPr>
              <a:t>Si</a:t>
            </a:r>
            <a:r>
              <a:rPr lang="es-MX" sz="2400" dirty="0">
                <a:latin typeface="Comic Sans MS"/>
                <a:cs typeface="Comic Sans MS"/>
              </a:rPr>
              <a:t> </a:t>
            </a:r>
            <a:r>
              <a:rPr lang="es-MX" sz="2400" spc="-5" dirty="0">
                <a:latin typeface="Comic Sans MS"/>
                <a:cs typeface="Comic Sans MS"/>
              </a:rPr>
              <a:t>ocurre</a:t>
            </a:r>
            <a:r>
              <a:rPr lang="es-MX" sz="2400" spc="260" dirty="0">
                <a:latin typeface="Comic Sans MS"/>
                <a:cs typeface="Comic Sans MS"/>
              </a:rPr>
              <a:t> </a:t>
            </a:r>
            <a:r>
              <a:rPr lang="es-MX" sz="2400" spc="-5" dirty="0">
                <a:latin typeface="Comic Sans MS"/>
                <a:cs typeface="Comic Sans MS"/>
              </a:rPr>
              <a:t>un</a:t>
            </a:r>
            <a:r>
              <a:rPr lang="es-MX" sz="2400" spc="260" dirty="0">
                <a:latin typeface="Comic Sans MS"/>
                <a:cs typeface="Comic Sans MS"/>
              </a:rPr>
              <a:t> </a:t>
            </a:r>
            <a:r>
              <a:rPr lang="es-MX" sz="2400" spc="-5" dirty="0">
                <a:latin typeface="Comic Sans MS"/>
                <a:cs typeface="Comic Sans MS"/>
              </a:rPr>
              <a:t>disparo indeseado,</a:t>
            </a:r>
            <a:r>
              <a:rPr lang="es-MX" sz="2400" dirty="0">
                <a:latin typeface="Comic Sans MS"/>
                <a:cs typeface="Comic Sans MS"/>
              </a:rPr>
              <a:t> </a:t>
            </a:r>
            <a:r>
              <a:rPr lang="es-MX" sz="2400" spc="-5" dirty="0">
                <a:latin typeface="Comic Sans MS"/>
                <a:cs typeface="Comic Sans MS"/>
              </a:rPr>
              <a:t>muchas</a:t>
            </a:r>
            <a:r>
              <a:rPr lang="es-MX" sz="2400" dirty="0">
                <a:latin typeface="Comic Sans MS"/>
                <a:cs typeface="Comic Sans MS"/>
              </a:rPr>
              <a:t> </a:t>
            </a:r>
            <a:r>
              <a:rPr lang="es-MX" sz="2400" spc="-5" dirty="0">
                <a:latin typeface="Comic Sans MS"/>
                <a:cs typeface="Comic Sans MS"/>
              </a:rPr>
              <a:t>horas</a:t>
            </a:r>
            <a:r>
              <a:rPr lang="es-MX" sz="2400" dirty="0">
                <a:latin typeface="Comic Sans MS"/>
                <a:cs typeface="Comic Sans MS"/>
              </a:rPr>
              <a:t> </a:t>
            </a:r>
            <a:r>
              <a:rPr lang="es-MX" sz="2400" spc="-5" dirty="0">
                <a:latin typeface="Comic Sans MS"/>
                <a:cs typeface="Comic Sans MS"/>
              </a:rPr>
              <a:t>pueden</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perdidas.</a:t>
            </a:r>
            <a:r>
              <a:rPr lang="es-MX" sz="2400" spc="254" dirty="0">
                <a:latin typeface="Comic Sans MS"/>
                <a:cs typeface="Comic Sans MS"/>
              </a:rPr>
              <a:t> </a:t>
            </a:r>
            <a:r>
              <a:rPr lang="es-MX" sz="2400" spc="-5" dirty="0">
                <a:latin typeface="Comic Sans MS"/>
                <a:cs typeface="Comic Sans MS"/>
              </a:rPr>
              <a:t>Aun cuando</a:t>
            </a:r>
            <a:r>
              <a:rPr lang="es-MX" sz="2400" dirty="0">
                <a:latin typeface="Comic Sans MS"/>
                <a:cs typeface="Comic Sans MS"/>
              </a:rPr>
              <a:t> </a:t>
            </a:r>
            <a:r>
              <a:rPr lang="es-MX" sz="2400" spc="-5" dirty="0">
                <a:latin typeface="Comic Sans MS"/>
                <a:cs typeface="Comic Sans MS"/>
              </a:rPr>
              <a:t>esto</a:t>
            </a:r>
            <a:r>
              <a:rPr lang="es-MX" sz="2400" dirty="0">
                <a:latin typeface="Comic Sans MS"/>
                <a:cs typeface="Comic Sans MS"/>
              </a:rPr>
              <a:t> </a:t>
            </a:r>
            <a:r>
              <a:rPr lang="es-MX" sz="2400" spc="-5" dirty="0">
                <a:latin typeface="Comic Sans MS"/>
                <a:cs typeface="Comic Sans MS"/>
              </a:rPr>
              <a:t>es</a:t>
            </a:r>
            <a:r>
              <a:rPr lang="es-MX" sz="2400" dirty="0">
                <a:latin typeface="Comic Sans MS"/>
                <a:cs typeface="Comic Sans MS"/>
              </a:rPr>
              <a:t> </a:t>
            </a:r>
            <a:r>
              <a:rPr lang="es-MX" sz="2400" spc="-5" dirty="0">
                <a:latin typeface="Comic Sans MS"/>
                <a:cs typeface="Comic Sans MS"/>
              </a:rPr>
              <a:t>necesario</a:t>
            </a:r>
            <a:r>
              <a:rPr lang="es-MX" sz="2400" dirty="0">
                <a:latin typeface="Comic Sans MS"/>
                <a:cs typeface="Comic Sans MS"/>
              </a:rPr>
              <a:t> </a:t>
            </a:r>
            <a:r>
              <a:rPr lang="es-MX" sz="2400" spc="-5" dirty="0">
                <a:latin typeface="Comic Sans MS"/>
                <a:cs typeface="Comic Sans MS"/>
              </a:rPr>
              <a:t>para</a:t>
            </a:r>
            <a:r>
              <a:rPr lang="es-MX" sz="2400" dirty="0">
                <a:latin typeface="Comic Sans MS"/>
                <a:cs typeface="Comic Sans MS"/>
              </a:rPr>
              <a:t> </a:t>
            </a:r>
            <a:r>
              <a:rPr lang="es-MX" sz="2400" spc="-5" dirty="0">
                <a:latin typeface="Comic Sans MS"/>
                <a:cs typeface="Comic Sans MS"/>
              </a:rPr>
              <a:t>ser</a:t>
            </a:r>
            <a:r>
              <a:rPr lang="es-MX" sz="2400" dirty="0">
                <a:latin typeface="Comic Sans MS"/>
                <a:cs typeface="Comic Sans MS"/>
              </a:rPr>
              <a:t> </a:t>
            </a:r>
            <a:r>
              <a:rPr lang="es-MX" sz="2400" spc="-5" dirty="0">
                <a:latin typeface="Comic Sans MS"/>
                <a:cs typeface="Comic Sans MS"/>
              </a:rPr>
              <a:t>sensitivos</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los problemas</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control</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calderas,</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protección</a:t>
            </a:r>
            <a:r>
              <a:rPr lang="es-MX" sz="2400" dirty="0">
                <a:latin typeface="Comic Sans MS"/>
                <a:cs typeface="Comic Sans MS"/>
              </a:rPr>
              <a:t> </a:t>
            </a:r>
            <a:r>
              <a:rPr lang="es-MX" sz="2400" spc="-5" dirty="0">
                <a:latin typeface="Comic Sans MS"/>
                <a:cs typeface="Comic Sans MS"/>
              </a:rPr>
              <a:t>del generador</a:t>
            </a:r>
            <a:r>
              <a:rPr lang="es-MX" sz="2400" dirty="0">
                <a:latin typeface="Comic Sans MS"/>
                <a:cs typeface="Comic Sans MS"/>
              </a:rPr>
              <a:t> </a:t>
            </a:r>
            <a:r>
              <a:rPr lang="es-MX" sz="2400" spc="-5" dirty="0">
                <a:latin typeface="Comic Sans MS"/>
                <a:cs typeface="Comic Sans MS"/>
              </a:rPr>
              <a:t>no</a:t>
            </a:r>
            <a:r>
              <a:rPr lang="es-MX" sz="2400" dirty="0">
                <a:latin typeface="Comic Sans MS"/>
                <a:cs typeface="Comic Sans MS"/>
              </a:rPr>
              <a:t> </a:t>
            </a:r>
            <a:r>
              <a:rPr lang="es-MX" sz="2400" spc="-5" dirty="0">
                <a:latin typeface="Comic Sans MS"/>
                <a:cs typeface="Comic Sans MS"/>
              </a:rPr>
              <a:t>debe</a:t>
            </a:r>
            <a:r>
              <a:rPr lang="es-MX" sz="2400" dirty="0">
                <a:latin typeface="Comic Sans MS"/>
                <a:cs typeface="Comic Sans MS"/>
              </a:rPr>
              <a:t> </a:t>
            </a:r>
            <a:r>
              <a:rPr lang="es-MX" sz="2400" spc="-5" dirty="0">
                <a:latin typeface="Comic Sans MS"/>
                <a:cs typeface="Comic Sans MS"/>
              </a:rPr>
              <a:t>estar</a:t>
            </a:r>
            <a:r>
              <a:rPr lang="es-MX" sz="2400" dirty="0">
                <a:latin typeface="Comic Sans MS"/>
                <a:cs typeface="Comic Sans MS"/>
              </a:rPr>
              <a:t> </a:t>
            </a:r>
            <a:r>
              <a:rPr lang="es-MX" sz="2400" spc="-5" dirty="0">
                <a:latin typeface="Comic Sans MS"/>
                <a:cs typeface="Comic Sans MS"/>
              </a:rPr>
              <a:t>comprometida</a:t>
            </a:r>
            <a:r>
              <a:rPr lang="es-MX" sz="2400" dirty="0">
                <a:latin typeface="Comic Sans MS"/>
                <a:cs typeface="Comic Sans MS"/>
              </a:rPr>
              <a:t> </a:t>
            </a:r>
            <a:r>
              <a:rPr lang="es-MX" sz="2400" spc="-5" dirty="0">
                <a:latin typeface="Comic Sans MS"/>
                <a:cs typeface="Comic Sans MS"/>
              </a:rPr>
              <a:t>durante</a:t>
            </a:r>
            <a:r>
              <a:rPr lang="es-MX" sz="2400" dirty="0">
                <a:latin typeface="Comic Sans MS"/>
                <a:cs typeface="Comic Sans MS"/>
              </a:rPr>
              <a:t> </a:t>
            </a:r>
            <a:r>
              <a:rPr lang="es-MX" sz="2400" spc="-5" dirty="0">
                <a:latin typeface="Comic Sans MS"/>
                <a:cs typeface="Comic Sans MS"/>
              </a:rPr>
              <a:t>el proceso de arranque deshabilitando su capacidad para disparar</a:t>
            </a:r>
            <a:r>
              <a:rPr lang="es-MX" sz="2400" dirty="0">
                <a:latin typeface="Comic Sans MS"/>
                <a:cs typeface="Comic Sans MS"/>
              </a:rPr>
              <a:t> </a:t>
            </a:r>
            <a:r>
              <a:rPr lang="es-MX" sz="2400" spc="-5" dirty="0">
                <a:latin typeface="Comic Sans MS"/>
                <a:cs typeface="Comic Sans MS"/>
              </a:rPr>
              <a:t>a</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turbina/caldera.</a:t>
            </a:r>
            <a:endParaRPr lang="es-MX" sz="2400" dirty="0">
              <a:latin typeface="Comic Sans MS"/>
              <a:cs typeface="Comic Sans MS"/>
            </a:endParaRPr>
          </a:p>
          <a:p>
            <a:pPr marL="12700" marR="5080" algn="just">
              <a:lnSpc>
                <a:spcPct val="116100"/>
              </a:lnSpc>
              <a:spcBef>
                <a:spcPts val="100"/>
              </a:spcBef>
            </a:pPr>
            <a:endParaRPr sz="900" dirty="0">
              <a:latin typeface="Comic Sans MS"/>
              <a:cs typeface="Comic Sans MS"/>
            </a:endParaRP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 name="object 89"/>
          <p:cNvSpPr txBox="1"/>
          <p:nvPr/>
        </p:nvSpPr>
        <p:spPr>
          <a:xfrm>
            <a:off x="254000" y="381000"/>
            <a:ext cx="17449800" cy="3731791"/>
          </a:xfrm>
          <a:prstGeom prst="rect">
            <a:avLst/>
          </a:prstGeom>
        </p:spPr>
        <p:txBody>
          <a:bodyPr vert="horz" wrap="square" lIns="0" tIns="12700" rIns="0" bIns="0" rtlCol="0">
            <a:spAutoFit/>
          </a:bodyPr>
          <a:lstStyle/>
          <a:p>
            <a:pPr marL="12700" marR="5080" algn="just">
              <a:spcBef>
                <a:spcPts val="100"/>
              </a:spcBef>
            </a:pPr>
            <a:r>
              <a:rPr sz="2400" b="1" spc="-5" dirty="0">
                <a:latin typeface="Comic Sans MS"/>
                <a:cs typeface="Comic Sans MS"/>
              </a:rPr>
              <a:t>Mantenimiento. </a:t>
            </a:r>
            <a:endParaRPr lang="en-US" sz="2400" b="1" spc="-5" dirty="0">
              <a:latin typeface="Comic Sans MS"/>
              <a:cs typeface="Comic Sans MS"/>
            </a:endParaRPr>
          </a:p>
          <a:p>
            <a:pPr marL="12700" marR="5080" algn="just">
              <a:spcBef>
                <a:spcPts val="100"/>
              </a:spcBef>
            </a:pPr>
            <a:endParaRPr lang="es-AR" sz="2400" b="1" spc="-5" dirty="0">
              <a:latin typeface="Comic Sans MS"/>
              <a:cs typeface="Comic Sans MS"/>
            </a:endParaRPr>
          </a:p>
          <a:p>
            <a:pPr marL="12700" marR="5080" algn="just">
              <a:spcBef>
                <a:spcPts val="100"/>
              </a:spcBef>
            </a:pPr>
            <a:r>
              <a:rPr sz="2400" spc="-5" dirty="0" err="1">
                <a:latin typeface="Comic Sans MS"/>
                <a:cs typeface="Comic Sans MS"/>
              </a:rPr>
              <a:t>Cuando</a:t>
            </a:r>
            <a:r>
              <a:rPr sz="2400" spc="-5" dirty="0">
                <a:latin typeface="Comic Sans MS"/>
                <a:cs typeface="Comic Sans MS"/>
              </a:rPr>
              <a:t> el generador está fuera de </a:t>
            </a:r>
            <a:r>
              <a:rPr sz="2400" spc="-5" dirty="0" err="1">
                <a:latin typeface="Comic Sans MS"/>
                <a:cs typeface="Comic Sans MS"/>
              </a:rPr>
              <a:t>línea</a:t>
            </a:r>
            <a:r>
              <a:rPr lang="es-AR" sz="2400" spc="-5" dirty="0">
                <a:latin typeface="Comic Sans MS"/>
                <a:cs typeface="Comic Sans MS"/>
              </a:rPr>
              <a:t> </a:t>
            </a:r>
            <a:r>
              <a:rPr sz="2400" spc="-5" dirty="0">
                <a:latin typeface="Comic Sans MS"/>
                <a:cs typeface="Comic Sans MS"/>
              </a:rPr>
              <a:t>por mantenimiento, reglas y procedimientos de </a:t>
            </a:r>
            <a:r>
              <a:rPr sz="2400" spc="-5" dirty="0" err="1">
                <a:latin typeface="Comic Sans MS"/>
                <a:cs typeface="Comic Sans MS"/>
              </a:rPr>
              <a:t>seguridad</a:t>
            </a:r>
            <a:r>
              <a:rPr lang="es-AR" sz="2400" spc="-5" dirty="0">
                <a:latin typeface="Comic Sans MS"/>
                <a:cs typeface="Comic Sans MS"/>
              </a:rPr>
              <a:t> </a:t>
            </a:r>
            <a:r>
              <a:rPr sz="2400" spc="-5" dirty="0" err="1">
                <a:latin typeface="Comic Sans MS"/>
                <a:cs typeface="Comic Sans MS"/>
              </a:rPr>
              <a:t>pueden</a:t>
            </a:r>
            <a:r>
              <a:rPr sz="2400" spc="235" dirty="0">
                <a:latin typeface="Comic Sans MS"/>
                <a:cs typeface="Comic Sans MS"/>
              </a:rPr>
              <a:t> </a:t>
            </a:r>
            <a:r>
              <a:rPr sz="2400" spc="-5" dirty="0">
                <a:latin typeface="Comic Sans MS"/>
                <a:cs typeface="Comic Sans MS"/>
              </a:rPr>
              <a:t>requerir</a:t>
            </a:r>
            <a:r>
              <a:rPr sz="2400" spc="229" dirty="0">
                <a:latin typeface="Comic Sans MS"/>
                <a:cs typeface="Comic Sans MS"/>
              </a:rPr>
              <a:t> </a:t>
            </a:r>
            <a:r>
              <a:rPr sz="2400" spc="-5" dirty="0">
                <a:latin typeface="Comic Sans MS"/>
                <a:cs typeface="Comic Sans MS"/>
              </a:rPr>
              <a:t>que</a:t>
            </a:r>
            <a:r>
              <a:rPr sz="2400" spc="240" dirty="0">
                <a:latin typeface="Comic Sans MS"/>
                <a:cs typeface="Comic Sans MS"/>
              </a:rPr>
              <a:t> </a:t>
            </a:r>
            <a:r>
              <a:rPr sz="2400" spc="-5" dirty="0">
                <a:latin typeface="Comic Sans MS"/>
                <a:cs typeface="Comic Sans MS"/>
              </a:rPr>
              <a:t>los</a:t>
            </a:r>
            <a:r>
              <a:rPr sz="2400" spc="235" dirty="0">
                <a:latin typeface="Comic Sans MS"/>
                <a:cs typeface="Comic Sans MS"/>
              </a:rPr>
              <a:t> </a:t>
            </a:r>
            <a:r>
              <a:rPr sz="2400" spc="-5" dirty="0">
                <a:latin typeface="Comic Sans MS"/>
                <a:cs typeface="Comic Sans MS"/>
              </a:rPr>
              <a:t>transformadores</a:t>
            </a:r>
            <a:r>
              <a:rPr sz="2400" spc="235" dirty="0">
                <a:latin typeface="Comic Sans MS"/>
                <a:cs typeface="Comic Sans MS"/>
              </a:rPr>
              <a:t> </a:t>
            </a:r>
            <a:r>
              <a:rPr sz="2400" spc="-5" dirty="0">
                <a:latin typeface="Comic Sans MS"/>
                <a:cs typeface="Comic Sans MS"/>
              </a:rPr>
              <a:t>de</a:t>
            </a:r>
            <a:r>
              <a:rPr sz="2400" spc="225" dirty="0">
                <a:latin typeface="Comic Sans MS"/>
                <a:cs typeface="Comic Sans MS"/>
              </a:rPr>
              <a:t> </a:t>
            </a:r>
            <a:r>
              <a:rPr sz="2400" spc="-5" dirty="0" err="1">
                <a:latin typeface="Comic Sans MS"/>
                <a:cs typeface="Comic Sans MS"/>
              </a:rPr>
              <a:t>potencial</a:t>
            </a:r>
            <a:r>
              <a:rPr lang="es-AR" sz="2400" spc="-5" dirty="0">
                <a:latin typeface="Comic Sans MS"/>
                <a:cs typeface="Comic Sans MS"/>
              </a:rPr>
              <a:t> </a:t>
            </a:r>
            <a:r>
              <a:rPr sz="2400" spc="-5" dirty="0">
                <a:latin typeface="Comic Sans MS"/>
                <a:cs typeface="Comic Sans MS"/>
              </a:rPr>
              <a:t>del</a:t>
            </a:r>
            <a:r>
              <a:rPr sz="2400" spc="135" dirty="0">
                <a:latin typeface="Comic Sans MS"/>
                <a:cs typeface="Comic Sans MS"/>
              </a:rPr>
              <a:t> </a:t>
            </a:r>
            <a:r>
              <a:rPr sz="2400" spc="-5" dirty="0">
                <a:latin typeface="Comic Sans MS"/>
                <a:cs typeface="Comic Sans MS"/>
              </a:rPr>
              <a:t>generador</a:t>
            </a:r>
            <a:r>
              <a:rPr sz="2400" spc="135" dirty="0">
                <a:latin typeface="Comic Sans MS"/>
                <a:cs typeface="Comic Sans MS"/>
              </a:rPr>
              <a:t> </a:t>
            </a:r>
            <a:r>
              <a:rPr sz="2400" spc="-5" dirty="0">
                <a:latin typeface="Comic Sans MS"/>
                <a:cs typeface="Comic Sans MS"/>
              </a:rPr>
              <a:t>sean</a:t>
            </a:r>
            <a:r>
              <a:rPr sz="2400" spc="135" dirty="0">
                <a:latin typeface="Comic Sans MS"/>
                <a:cs typeface="Comic Sans MS"/>
              </a:rPr>
              <a:t> </a:t>
            </a:r>
            <a:r>
              <a:rPr sz="2400" spc="-5" dirty="0">
                <a:latin typeface="Comic Sans MS"/>
                <a:cs typeface="Comic Sans MS"/>
              </a:rPr>
              <a:t>sacados</a:t>
            </a:r>
            <a:r>
              <a:rPr sz="2400" spc="140" dirty="0">
                <a:latin typeface="Comic Sans MS"/>
                <a:cs typeface="Comic Sans MS"/>
              </a:rPr>
              <a:t> </a:t>
            </a:r>
            <a:r>
              <a:rPr sz="2400" spc="-5" dirty="0">
                <a:latin typeface="Comic Sans MS"/>
                <a:cs typeface="Comic Sans MS"/>
              </a:rPr>
              <a:t>de</a:t>
            </a:r>
            <a:r>
              <a:rPr sz="2400" spc="135" dirty="0">
                <a:latin typeface="Comic Sans MS"/>
                <a:cs typeface="Comic Sans MS"/>
              </a:rPr>
              <a:t> </a:t>
            </a:r>
            <a:r>
              <a:rPr sz="2400" spc="-5" dirty="0">
                <a:latin typeface="Comic Sans MS"/>
                <a:cs typeface="Comic Sans MS"/>
              </a:rPr>
              <a:t>sus</a:t>
            </a:r>
            <a:r>
              <a:rPr sz="2400" spc="125" dirty="0">
                <a:latin typeface="Comic Sans MS"/>
                <a:cs typeface="Comic Sans MS"/>
              </a:rPr>
              <a:t> </a:t>
            </a:r>
            <a:r>
              <a:rPr sz="2400" spc="-5" dirty="0">
                <a:latin typeface="Comic Sans MS"/>
                <a:cs typeface="Comic Sans MS"/>
              </a:rPr>
              <a:t>gabinetes.</a:t>
            </a:r>
            <a:r>
              <a:rPr sz="2400" spc="125" dirty="0">
                <a:latin typeface="Comic Sans MS"/>
                <a:cs typeface="Comic Sans MS"/>
              </a:rPr>
              <a:t> </a:t>
            </a:r>
            <a:r>
              <a:rPr sz="2400" spc="-5" dirty="0" err="1">
                <a:latin typeface="Comic Sans MS"/>
                <a:cs typeface="Comic Sans MS"/>
              </a:rPr>
              <a:t>También</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en</a:t>
            </a:r>
            <a:r>
              <a:rPr sz="2400" dirty="0">
                <a:latin typeface="Comic Sans MS"/>
                <a:cs typeface="Comic Sans MS"/>
              </a:rPr>
              <a:t> </a:t>
            </a:r>
            <a:r>
              <a:rPr sz="2400" spc="-5" dirty="0">
                <a:latin typeface="Comic Sans MS"/>
                <a:cs typeface="Comic Sans MS"/>
              </a:rPr>
              <a:t>algunos</a:t>
            </a:r>
            <a:r>
              <a:rPr sz="2400" dirty="0">
                <a:latin typeface="Comic Sans MS"/>
                <a:cs typeface="Comic Sans MS"/>
              </a:rPr>
              <a:t> </a:t>
            </a:r>
            <a:r>
              <a:rPr sz="2400" spc="-5" dirty="0">
                <a:latin typeface="Comic Sans MS"/>
                <a:cs typeface="Comic Sans MS"/>
              </a:rPr>
              <a:t>casos,</a:t>
            </a:r>
            <a:r>
              <a:rPr sz="2400" dirty="0">
                <a:latin typeface="Comic Sans MS"/>
                <a:cs typeface="Comic Sans MS"/>
              </a:rPr>
              <a:t> </a:t>
            </a:r>
            <a:r>
              <a:rPr sz="2400" spc="-5" dirty="0">
                <a:latin typeface="Comic Sans MS"/>
                <a:cs typeface="Comic Sans MS"/>
              </a:rPr>
              <a:t>los</a:t>
            </a:r>
            <a:r>
              <a:rPr sz="2400" dirty="0">
                <a:latin typeface="Comic Sans MS"/>
                <a:cs typeface="Comic Sans MS"/>
              </a:rPr>
              <a:t> </a:t>
            </a:r>
            <a:r>
              <a:rPr sz="2400" spc="-5" dirty="0">
                <a:latin typeface="Comic Sans MS"/>
                <a:cs typeface="Comic Sans MS"/>
              </a:rPr>
              <a:t>transformadores</a:t>
            </a:r>
            <a:r>
              <a:rPr sz="2400" dirty="0">
                <a:latin typeface="Comic Sans MS"/>
                <a:cs typeface="Comic Sans MS"/>
              </a:rPr>
              <a:t> </a:t>
            </a:r>
            <a:r>
              <a:rPr sz="2400" spc="-5" dirty="0">
                <a:latin typeface="Comic Sans MS"/>
                <a:cs typeface="Comic Sans MS"/>
              </a:rPr>
              <a:t>de</a:t>
            </a:r>
            <a:r>
              <a:rPr sz="2400" dirty="0">
                <a:latin typeface="Comic Sans MS"/>
                <a:cs typeface="Comic Sans MS"/>
              </a:rPr>
              <a:t> </a:t>
            </a:r>
            <a:r>
              <a:rPr sz="2400" spc="-5" dirty="0" err="1">
                <a:latin typeface="Comic Sans MS"/>
                <a:cs typeface="Comic Sans MS"/>
              </a:rPr>
              <a:t>corriente</a:t>
            </a:r>
            <a:r>
              <a:rPr lang="es-AR" sz="2400" spc="-5" dirty="0">
                <a:latin typeface="Comic Sans MS"/>
                <a:cs typeface="Comic Sans MS"/>
              </a:rPr>
              <a:t> </a:t>
            </a:r>
            <a:r>
              <a:rPr sz="2400" spc="-5" dirty="0" err="1">
                <a:latin typeface="Comic Sans MS"/>
                <a:cs typeface="Comic Sans MS"/>
              </a:rPr>
              <a:t>pueden</a:t>
            </a:r>
            <a:r>
              <a:rPr sz="2400" dirty="0">
                <a:latin typeface="Comic Sans MS"/>
                <a:cs typeface="Comic Sans MS"/>
              </a:rPr>
              <a:t> </a:t>
            </a:r>
            <a:r>
              <a:rPr sz="2400" spc="-5" dirty="0">
                <a:latin typeface="Comic Sans MS"/>
                <a:cs typeface="Comic Sans MS"/>
              </a:rPr>
              <a:t>ser</a:t>
            </a:r>
            <a:r>
              <a:rPr sz="2400" dirty="0">
                <a:latin typeface="Comic Sans MS"/>
                <a:cs typeface="Comic Sans MS"/>
              </a:rPr>
              <a:t> </a:t>
            </a:r>
            <a:r>
              <a:rPr sz="2400" spc="-5" dirty="0">
                <a:latin typeface="Comic Sans MS"/>
                <a:cs typeface="Comic Sans MS"/>
              </a:rPr>
              <a:t>cortocircuitados</a:t>
            </a:r>
            <a:r>
              <a:rPr sz="2400" dirty="0">
                <a:latin typeface="Comic Sans MS"/>
                <a:cs typeface="Comic Sans MS"/>
              </a:rPr>
              <a:t> </a:t>
            </a:r>
            <a:r>
              <a:rPr sz="2400" spc="-5" dirty="0">
                <a:latin typeface="Comic Sans MS"/>
                <a:cs typeface="Comic Sans MS"/>
              </a:rPr>
              <a:t>y</a:t>
            </a:r>
            <a:r>
              <a:rPr sz="2400" dirty="0">
                <a:latin typeface="Comic Sans MS"/>
                <a:cs typeface="Comic Sans MS"/>
              </a:rPr>
              <a:t> </a:t>
            </a:r>
            <a:r>
              <a:rPr sz="2400" spc="-5" dirty="0">
                <a:latin typeface="Comic Sans MS"/>
                <a:cs typeface="Comic Sans MS"/>
              </a:rPr>
              <a:t>también</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err="1">
                <a:latin typeface="Comic Sans MS"/>
                <a:cs typeface="Comic Sans MS"/>
              </a:rPr>
              <a:t>fuente</a:t>
            </a:r>
            <a:r>
              <a:rPr sz="2400" dirty="0">
                <a:latin typeface="Comic Sans MS"/>
                <a:cs typeface="Comic Sans MS"/>
              </a:rPr>
              <a:t> </a:t>
            </a:r>
            <a:r>
              <a:rPr sz="2400" spc="-5" dirty="0">
                <a:latin typeface="Comic Sans MS"/>
                <a:cs typeface="Comic Sans MS"/>
              </a:rPr>
              <a:t>de</a:t>
            </a:r>
            <a:r>
              <a:rPr lang="es-AR" sz="2400" spc="-5" dirty="0">
                <a:latin typeface="Comic Sans MS"/>
                <a:cs typeface="Comic Sans MS"/>
              </a:rPr>
              <a:t> </a:t>
            </a:r>
            <a:r>
              <a:rPr sz="2400" spc="-5" dirty="0" err="1">
                <a:latin typeface="Comic Sans MS"/>
                <a:cs typeface="Comic Sans MS"/>
              </a:rPr>
              <a:t>disparo</a:t>
            </a:r>
            <a:r>
              <a:rPr sz="2400" spc="135" dirty="0">
                <a:latin typeface="Comic Sans MS"/>
                <a:cs typeface="Comic Sans MS"/>
              </a:rPr>
              <a:t> </a:t>
            </a:r>
            <a:r>
              <a:rPr sz="2400" spc="-5" dirty="0">
                <a:latin typeface="Comic Sans MS"/>
                <a:cs typeface="Comic Sans MS"/>
              </a:rPr>
              <a:t>de</a:t>
            </a:r>
            <a:r>
              <a:rPr sz="2400" spc="135" dirty="0">
                <a:latin typeface="Comic Sans MS"/>
                <a:cs typeface="Comic Sans MS"/>
              </a:rPr>
              <a:t> </a:t>
            </a:r>
            <a:r>
              <a:rPr sz="2400" spc="-5" dirty="0">
                <a:latin typeface="Comic Sans MS"/>
                <a:cs typeface="Comic Sans MS"/>
              </a:rPr>
              <a:t>C.D.</a:t>
            </a:r>
            <a:r>
              <a:rPr sz="2400" spc="135" dirty="0">
                <a:latin typeface="Comic Sans MS"/>
                <a:cs typeface="Comic Sans MS"/>
              </a:rPr>
              <a:t> </a:t>
            </a:r>
            <a:r>
              <a:rPr sz="2400" spc="-5" dirty="0">
                <a:latin typeface="Comic Sans MS"/>
                <a:cs typeface="Comic Sans MS"/>
              </a:rPr>
              <a:t>de</a:t>
            </a:r>
            <a:r>
              <a:rPr sz="2400" spc="135" dirty="0">
                <a:latin typeface="Comic Sans MS"/>
                <a:cs typeface="Comic Sans MS"/>
              </a:rPr>
              <a:t> </a:t>
            </a:r>
            <a:r>
              <a:rPr sz="2400" spc="-5" dirty="0">
                <a:latin typeface="Comic Sans MS"/>
                <a:cs typeface="Comic Sans MS"/>
              </a:rPr>
              <a:t>la</a:t>
            </a:r>
            <a:r>
              <a:rPr sz="2400" spc="135" dirty="0">
                <a:latin typeface="Comic Sans MS"/>
                <a:cs typeface="Comic Sans MS"/>
              </a:rPr>
              <a:t> </a:t>
            </a:r>
            <a:r>
              <a:rPr sz="2400" spc="-5" dirty="0">
                <a:latin typeface="Comic Sans MS"/>
                <a:cs typeface="Comic Sans MS"/>
              </a:rPr>
              <a:t>estación</a:t>
            </a:r>
            <a:r>
              <a:rPr sz="2400" spc="135" dirty="0">
                <a:latin typeface="Comic Sans MS"/>
                <a:cs typeface="Comic Sans MS"/>
              </a:rPr>
              <a:t> </a:t>
            </a:r>
            <a:r>
              <a:rPr sz="2400" spc="-5" dirty="0">
                <a:latin typeface="Comic Sans MS"/>
                <a:cs typeface="Comic Sans MS"/>
              </a:rPr>
              <a:t>puede</a:t>
            </a:r>
            <a:r>
              <a:rPr sz="2400" spc="135" dirty="0">
                <a:latin typeface="Comic Sans MS"/>
                <a:cs typeface="Comic Sans MS"/>
              </a:rPr>
              <a:t> </a:t>
            </a:r>
            <a:r>
              <a:rPr sz="2400" spc="-5" dirty="0">
                <a:latin typeface="Comic Sans MS"/>
                <a:cs typeface="Comic Sans MS"/>
              </a:rPr>
              <a:t>ser</a:t>
            </a:r>
            <a:r>
              <a:rPr sz="2400" spc="135" dirty="0">
                <a:latin typeface="Comic Sans MS"/>
                <a:cs typeface="Comic Sans MS"/>
              </a:rPr>
              <a:t> </a:t>
            </a:r>
            <a:r>
              <a:rPr sz="2400" spc="-5" dirty="0" err="1">
                <a:latin typeface="Comic Sans MS"/>
                <a:cs typeface="Comic Sans MS"/>
              </a:rPr>
              <a:t>desconectada</a:t>
            </a:r>
            <a:r>
              <a:rPr sz="2400" spc="-5" dirty="0">
                <a:latin typeface="Comic Sans MS"/>
                <a:cs typeface="Comic Sans MS"/>
              </a:rPr>
              <a:t>.</a:t>
            </a:r>
            <a:r>
              <a:rPr lang="es-AR" sz="2400" spc="-5" dirty="0">
                <a:latin typeface="Comic Sans MS"/>
                <a:cs typeface="Comic Sans MS"/>
              </a:rPr>
              <a:t> </a:t>
            </a:r>
            <a:r>
              <a:rPr sz="2400" spc="-5" dirty="0">
                <a:latin typeface="Comic Sans MS"/>
                <a:cs typeface="Comic Sans MS"/>
              </a:rPr>
              <a:t>El ingeniero de diseño debe estar consciente de </a:t>
            </a:r>
            <a:r>
              <a:rPr sz="2400" spc="-5" dirty="0" err="1">
                <a:latin typeface="Comic Sans MS"/>
                <a:cs typeface="Comic Sans MS"/>
              </a:rPr>
              <a:t>estas</a:t>
            </a:r>
            <a:r>
              <a:rPr lang="es-AR" sz="2400" spc="-5" dirty="0">
                <a:latin typeface="Comic Sans MS"/>
                <a:cs typeface="Comic Sans MS"/>
              </a:rPr>
              <a:t> </a:t>
            </a:r>
            <a:r>
              <a:rPr sz="2400" spc="-5" dirty="0" err="1">
                <a:latin typeface="Comic Sans MS"/>
                <a:cs typeface="Comic Sans MS"/>
              </a:rPr>
              <a:t>posibilidades</a:t>
            </a:r>
            <a:r>
              <a:rPr sz="2400" spc="254" dirty="0">
                <a:latin typeface="Comic Sans MS"/>
                <a:cs typeface="Comic Sans MS"/>
              </a:rPr>
              <a:t> </a:t>
            </a:r>
            <a:r>
              <a:rPr sz="2400" spc="-5" dirty="0">
                <a:latin typeface="Comic Sans MS"/>
                <a:cs typeface="Comic Sans MS"/>
              </a:rPr>
              <a:t>cuando determine</a:t>
            </a:r>
            <a:r>
              <a:rPr sz="2400" spc="260" dirty="0">
                <a:latin typeface="Comic Sans MS"/>
                <a:cs typeface="Comic Sans MS"/>
              </a:rPr>
              <a:t> </a:t>
            </a:r>
            <a:r>
              <a:rPr sz="2400" spc="-5" dirty="0">
                <a:latin typeface="Comic Sans MS"/>
                <a:cs typeface="Comic Sans MS"/>
              </a:rPr>
              <a:t>el tipo y </a:t>
            </a:r>
            <a:r>
              <a:rPr sz="2400" spc="-5" dirty="0" err="1">
                <a:latin typeface="Comic Sans MS"/>
                <a:cs typeface="Comic Sans MS"/>
              </a:rPr>
              <a:t>localización</a:t>
            </a:r>
            <a:r>
              <a:rPr sz="2400" spc="-5" dirty="0">
                <a:latin typeface="Comic Sans MS"/>
                <a:cs typeface="Comic Sans MS"/>
              </a:rPr>
              <a:t> de</a:t>
            </a:r>
            <a:r>
              <a:rPr lang="es-AR" sz="2400" spc="-5" dirty="0">
                <a:latin typeface="Comic Sans MS"/>
                <a:cs typeface="Comic Sans MS"/>
              </a:rPr>
              <a:t> </a:t>
            </a:r>
            <a:r>
              <a:rPr sz="2400" spc="-5" dirty="0">
                <a:latin typeface="Comic Sans MS"/>
                <a:cs typeface="Comic Sans MS"/>
              </a:rPr>
              <a:t>la protección de respaldo del generador y la </a:t>
            </a:r>
            <a:r>
              <a:rPr sz="2400" spc="-5" dirty="0" err="1">
                <a:latin typeface="Comic Sans MS"/>
                <a:cs typeface="Comic Sans MS"/>
              </a:rPr>
              <a:t>protección</a:t>
            </a:r>
            <a:r>
              <a:rPr lang="es-AR" sz="2400" spc="-5" dirty="0">
                <a:latin typeface="Comic Sans MS"/>
                <a:cs typeface="Comic Sans MS"/>
              </a:rPr>
              <a:t> </a:t>
            </a:r>
            <a:r>
              <a:rPr sz="2400" spc="-5" dirty="0">
                <a:latin typeface="Comic Sans MS"/>
                <a:cs typeface="Comic Sans MS"/>
              </a:rPr>
              <a:t>contra</a:t>
            </a:r>
            <a:r>
              <a:rPr sz="2400" dirty="0">
                <a:latin typeface="Comic Sans MS"/>
                <a:cs typeface="Comic Sans MS"/>
              </a:rPr>
              <a:t> </a:t>
            </a:r>
            <a:r>
              <a:rPr sz="2400" spc="-5" dirty="0">
                <a:latin typeface="Comic Sans MS"/>
                <a:cs typeface="Comic Sans MS"/>
              </a:rPr>
              <a:t>energización</a:t>
            </a:r>
            <a:r>
              <a:rPr sz="2400" dirty="0">
                <a:latin typeface="Comic Sans MS"/>
                <a:cs typeface="Comic Sans MS"/>
              </a:rPr>
              <a:t> </a:t>
            </a:r>
            <a:r>
              <a:rPr sz="2400" spc="-5" dirty="0">
                <a:latin typeface="Comic Sans MS"/>
                <a:cs typeface="Comic Sans MS"/>
              </a:rPr>
              <a:t>inadvertida.</a:t>
            </a:r>
            <a:r>
              <a:rPr sz="2400" dirty="0">
                <a:latin typeface="Comic Sans MS"/>
                <a:cs typeface="Comic Sans MS"/>
              </a:rPr>
              <a:t> </a:t>
            </a:r>
            <a:r>
              <a:rPr sz="2400" spc="-5" dirty="0">
                <a:latin typeface="Comic Sans MS"/>
                <a:cs typeface="Comic Sans MS"/>
              </a:rPr>
              <a:t>La</a:t>
            </a:r>
            <a:r>
              <a:rPr sz="2400" dirty="0">
                <a:latin typeface="Comic Sans MS"/>
                <a:cs typeface="Comic Sans MS"/>
              </a:rPr>
              <a:t> </a:t>
            </a:r>
            <a:r>
              <a:rPr sz="2400" spc="-5" dirty="0">
                <a:latin typeface="Comic Sans MS"/>
                <a:cs typeface="Comic Sans MS"/>
              </a:rPr>
              <a:t>creencia</a:t>
            </a:r>
            <a:r>
              <a:rPr sz="2400" spc="254" dirty="0">
                <a:latin typeface="Comic Sans MS"/>
                <a:cs typeface="Comic Sans MS"/>
              </a:rPr>
              <a:t> </a:t>
            </a:r>
            <a:r>
              <a:rPr sz="2400" spc="-5" dirty="0" err="1">
                <a:latin typeface="Comic Sans MS"/>
                <a:cs typeface="Comic Sans MS"/>
              </a:rPr>
              <a:t>común</a:t>
            </a:r>
            <a:r>
              <a:rPr sz="2400" spc="-5" dirty="0">
                <a:latin typeface="Comic Sans MS"/>
                <a:cs typeface="Comic Sans MS"/>
              </a:rPr>
              <a:t> es</a:t>
            </a:r>
            <a:r>
              <a:rPr lang="es-AR" sz="2400" spc="-5" dirty="0">
                <a:latin typeface="Comic Sans MS"/>
                <a:cs typeface="Comic Sans MS"/>
              </a:rPr>
              <a:t> </a:t>
            </a:r>
            <a:r>
              <a:rPr sz="2400" spc="-5" dirty="0">
                <a:latin typeface="Comic Sans MS"/>
                <a:cs typeface="Comic Sans MS"/>
              </a:rPr>
              <a:t>que</a:t>
            </a:r>
            <a:r>
              <a:rPr sz="2400" spc="70" dirty="0">
                <a:latin typeface="Comic Sans MS"/>
                <a:cs typeface="Comic Sans MS"/>
              </a:rPr>
              <a:t> </a:t>
            </a:r>
            <a:r>
              <a:rPr sz="2400" spc="-5" dirty="0">
                <a:latin typeface="Comic Sans MS"/>
                <a:cs typeface="Comic Sans MS"/>
              </a:rPr>
              <a:t>si</a:t>
            </a:r>
            <a:r>
              <a:rPr sz="2400" spc="70" dirty="0">
                <a:latin typeface="Comic Sans MS"/>
                <a:cs typeface="Comic Sans MS"/>
              </a:rPr>
              <a:t> </a:t>
            </a:r>
            <a:r>
              <a:rPr sz="2400" spc="-5" dirty="0">
                <a:latin typeface="Comic Sans MS"/>
                <a:cs typeface="Comic Sans MS"/>
              </a:rPr>
              <a:t>el</a:t>
            </a:r>
            <a:r>
              <a:rPr sz="2400" spc="70" dirty="0">
                <a:latin typeface="Comic Sans MS"/>
                <a:cs typeface="Comic Sans MS"/>
              </a:rPr>
              <a:t> </a:t>
            </a:r>
            <a:r>
              <a:rPr sz="2400" spc="-5" dirty="0">
                <a:latin typeface="Comic Sans MS"/>
                <a:cs typeface="Comic Sans MS"/>
              </a:rPr>
              <a:t>generador</a:t>
            </a:r>
            <a:r>
              <a:rPr sz="2400" spc="65" dirty="0">
                <a:latin typeface="Comic Sans MS"/>
                <a:cs typeface="Comic Sans MS"/>
              </a:rPr>
              <a:t> </a:t>
            </a:r>
            <a:r>
              <a:rPr sz="2400" spc="-5" dirty="0">
                <a:latin typeface="Comic Sans MS"/>
                <a:cs typeface="Comic Sans MS"/>
              </a:rPr>
              <a:t>está</a:t>
            </a:r>
            <a:r>
              <a:rPr sz="2400" spc="70" dirty="0">
                <a:latin typeface="Comic Sans MS"/>
                <a:cs typeface="Comic Sans MS"/>
              </a:rPr>
              <a:t> </a:t>
            </a:r>
            <a:r>
              <a:rPr sz="2400" spc="-5" dirty="0">
                <a:latin typeface="Comic Sans MS"/>
                <a:cs typeface="Comic Sans MS"/>
              </a:rPr>
              <a:t>fuera</a:t>
            </a:r>
            <a:r>
              <a:rPr sz="2400" spc="70" dirty="0">
                <a:latin typeface="Comic Sans MS"/>
                <a:cs typeface="Comic Sans MS"/>
              </a:rPr>
              <a:t> </a:t>
            </a:r>
            <a:r>
              <a:rPr sz="2400" spc="-5" dirty="0">
                <a:latin typeface="Comic Sans MS"/>
                <a:cs typeface="Comic Sans MS"/>
              </a:rPr>
              <a:t>de</a:t>
            </a:r>
            <a:r>
              <a:rPr sz="2400" spc="70" dirty="0">
                <a:latin typeface="Comic Sans MS"/>
                <a:cs typeface="Comic Sans MS"/>
              </a:rPr>
              <a:t> </a:t>
            </a:r>
            <a:r>
              <a:rPr sz="2400" spc="-5" dirty="0">
                <a:latin typeface="Comic Sans MS"/>
                <a:cs typeface="Comic Sans MS"/>
              </a:rPr>
              <a:t>línea,</a:t>
            </a:r>
            <a:r>
              <a:rPr sz="2400" spc="65" dirty="0">
                <a:latin typeface="Comic Sans MS"/>
                <a:cs typeface="Comic Sans MS"/>
              </a:rPr>
              <a:t> </a:t>
            </a:r>
            <a:r>
              <a:rPr sz="2400" spc="-5" dirty="0">
                <a:latin typeface="Comic Sans MS"/>
                <a:cs typeface="Comic Sans MS"/>
              </a:rPr>
              <a:t>la</a:t>
            </a:r>
            <a:r>
              <a:rPr sz="2400" spc="70" dirty="0">
                <a:latin typeface="Comic Sans MS"/>
                <a:cs typeface="Comic Sans MS"/>
              </a:rPr>
              <a:t> </a:t>
            </a:r>
            <a:r>
              <a:rPr sz="2400" spc="-5" dirty="0" err="1">
                <a:latin typeface="Comic Sans MS"/>
                <a:cs typeface="Comic Sans MS"/>
              </a:rPr>
              <a:t>protección</a:t>
            </a:r>
            <a:r>
              <a:rPr sz="2400" spc="70" dirty="0">
                <a:latin typeface="Comic Sans MS"/>
                <a:cs typeface="Comic Sans MS"/>
              </a:rPr>
              <a:t> </a:t>
            </a:r>
            <a:r>
              <a:rPr sz="2400" spc="-5" dirty="0">
                <a:latin typeface="Comic Sans MS"/>
                <a:cs typeface="Comic Sans MS"/>
              </a:rPr>
              <a:t>no</a:t>
            </a:r>
            <a:r>
              <a:rPr lang="es-AR" sz="2400" spc="-5" dirty="0">
                <a:latin typeface="Comic Sans MS"/>
                <a:cs typeface="Comic Sans MS"/>
              </a:rPr>
              <a:t> </a:t>
            </a:r>
            <a:r>
              <a:rPr sz="2400" spc="-5" dirty="0">
                <a:latin typeface="Comic Sans MS"/>
                <a:cs typeface="Comic Sans MS"/>
              </a:rPr>
              <a:t>es necesaria. Sin embargo, la larga lista de </a:t>
            </a:r>
            <a:r>
              <a:rPr sz="2400" spc="-5" dirty="0" err="1">
                <a:latin typeface="Comic Sans MS"/>
                <a:cs typeface="Comic Sans MS"/>
              </a:rPr>
              <a:t>generadores</a:t>
            </a:r>
            <a:r>
              <a:rPr lang="es-AR" sz="2400" spc="-5" dirty="0">
                <a:latin typeface="Comic Sans MS"/>
                <a:cs typeface="Comic Sans MS"/>
              </a:rPr>
              <a:t> </a:t>
            </a:r>
            <a:r>
              <a:rPr sz="2400" spc="-5" dirty="0">
                <a:latin typeface="Comic Sans MS"/>
                <a:cs typeface="Comic Sans MS"/>
              </a:rPr>
              <a:t>que</a:t>
            </a:r>
            <a:r>
              <a:rPr sz="2400" dirty="0">
                <a:latin typeface="Comic Sans MS"/>
                <a:cs typeface="Comic Sans MS"/>
              </a:rPr>
              <a:t> </a:t>
            </a:r>
            <a:r>
              <a:rPr sz="2400" spc="-5" dirty="0">
                <a:latin typeface="Comic Sans MS"/>
                <a:cs typeface="Comic Sans MS"/>
              </a:rPr>
              <a:t>han</a:t>
            </a:r>
            <a:r>
              <a:rPr sz="2400" dirty="0">
                <a:latin typeface="Comic Sans MS"/>
                <a:cs typeface="Comic Sans MS"/>
              </a:rPr>
              <a:t> </a:t>
            </a:r>
            <a:r>
              <a:rPr sz="2400" spc="-5" dirty="0">
                <a:latin typeface="Comic Sans MS"/>
                <a:cs typeface="Comic Sans MS"/>
              </a:rPr>
              <a:t>sido</a:t>
            </a:r>
            <a:r>
              <a:rPr sz="2400" dirty="0">
                <a:latin typeface="Comic Sans MS"/>
                <a:cs typeface="Comic Sans MS"/>
              </a:rPr>
              <a:t> </a:t>
            </a:r>
            <a:r>
              <a:rPr sz="2400" spc="-5" dirty="0">
                <a:latin typeface="Comic Sans MS"/>
                <a:cs typeface="Comic Sans MS"/>
              </a:rPr>
              <a:t>energizados</a:t>
            </a:r>
            <a:r>
              <a:rPr sz="2400" dirty="0">
                <a:latin typeface="Comic Sans MS"/>
                <a:cs typeface="Comic Sans MS"/>
              </a:rPr>
              <a:t> </a:t>
            </a:r>
            <a:r>
              <a:rPr sz="2400" spc="-5" dirty="0">
                <a:latin typeface="Comic Sans MS"/>
                <a:cs typeface="Comic Sans MS"/>
              </a:rPr>
              <a:t>inadvertidamente</a:t>
            </a:r>
            <a:r>
              <a:rPr sz="2400" dirty="0">
                <a:latin typeface="Comic Sans MS"/>
                <a:cs typeface="Comic Sans MS"/>
              </a:rPr>
              <a:t> </a:t>
            </a:r>
            <a:r>
              <a:rPr sz="2400" spc="-5" dirty="0" err="1">
                <a:latin typeface="Comic Sans MS"/>
                <a:cs typeface="Comic Sans MS"/>
              </a:rPr>
              <a:t>tiende</a:t>
            </a:r>
            <a:r>
              <a:rPr sz="2400" dirty="0">
                <a:latin typeface="Comic Sans MS"/>
                <a:cs typeface="Comic Sans MS"/>
              </a:rPr>
              <a:t> </a:t>
            </a:r>
            <a:r>
              <a:rPr sz="2400" spc="-5" dirty="0">
                <a:latin typeface="Comic Sans MS"/>
                <a:cs typeface="Comic Sans MS"/>
              </a:rPr>
              <a:t>a</a:t>
            </a:r>
            <a:r>
              <a:rPr lang="es-AR" sz="2400" spc="-5" dirty="0">
                <a:latin typeface="Comic Sans MS"/>
                <a:cs typeface="Comic Sans MS"/>
              </a:rPr>
              <a:t> </a:t>
            </a:r>
            <a:r>
              <a:rPr sz="2400" spc="-5" dirty="0" err="1">
                <a:latin typeface="Comic Sans MS"/>
                <a:cs typeface="Comic Sans MS"/>
              </a:rPr>
              <a:t>soportar</a:t>
            </a:r>
            <a:r>
              <a:rPr sz="2400" spc="185" dirty="0">
                <a:latin typeface="Comic Sans MS"/>
                <a:cs typeface="Comic Sans MS"/>
              </a:rPr>
              <a:t> </a:t>
            </a:r>
            <a:r>
              <a:rPr sz="2400" spc="-5" dirty="0">
                <a:latin typeface="Comic Sans MS"/>
                <a:cs typeface="Comic Sans MS"/>
              </a:rPr>
              <a:t>la</a:t>
            </a:r>
            <a:r>
              <a:rPr sz="2400" spc="190" dirty="0">
                <a:latin typeface="Comic Sans MS"/>
                <a:cs typeface="Comic Sans MS"/>
              </a:rPr>
              <a:t> </a:t>
            </a:r>
            <a:r>
              <a:rPr sz="2400" spc="-5" dirty="0">
                <a:latin typeface="Comic Sans MS"/>
                <a:cs typeface="Comic Sans MS"/>
              </a:rPr>
              <a:t>necesidad</a:t>
            </a:r>
            <a:r>
              <a:rPr sz="2400" spc="190" dirty="0">
                <a:latin typeface="Comic Sans MS"/>
                <a:cs typeface="Comic Sans MS"/>
              </a:rPr>
              <a:t> </a:t>
            </a:r>
            <a:r>
              <a:rPr sz="2400" spc="-5" dirty="0">
                <a:latin typeface="Comic Sans MS"/>
                <a:cs typeface="Comic Sans MS"/>
              </a:rPr>
              <a:t>de</a:t>
            </a:r>
            <a:r>
              <a:rPr sz="2400" spc="185" dirty="0">
                <a:latin typeface="Comic Sans MS"/>
                <a:cs typeface="Comic Sans MS"/>
              </a:rPr>
              <a:t> </a:t>
            </a:r>
            <a:r>
              <a:rPr sz="2400" spc="-5" dirty="0">
                <a:latin typeface="Comic Sans MS"/>
                <a:cs typeface="Comic Sans MS"/>
              </a:rPr>
              <a:t>tener</a:t>
            </a:r>
            <a:r>
              <a:rPr sz="2400" spc="190" dirty="0">
                <a:latin typeface="Comic Sans MS"/>
                <a:cs typeface="Comic Sans MS"/>
              </a:rPr>
              <a:t> </a:t>
            </a:r>
            <a:r>
              <a:rPr sz="2400" spc="-5" dirty="0">
                <a:latin typeface="Comic Sans MS"/>
                <a:cs typeface="Comic Sans MS"/>
              </a:rPr>
              <a:t>toda</a:t>
            </a:r>
            <a:r>
              <a:rPr sz="2400" spc="190" dirty="0">
                <a:latin typeface="Comic Sans MS"/>
                <a:cs typeface="Comic Sans MS"/>
              </a:rPr>
              <a:t> </a:t>
            </a:r>
            <a:r>
              <a:rPr sz="2400" spc="-5" dirty="0">
                <a:latin typeface="Comic Sans MS"/>
                <a:cs typeface="Comic Sans MS"/>
              </a:rPr>
              <a:t>la</a:t>
            </a:r>
            <a:r>
              <a:rPr sz="2400" spc="185" dirty="0">
                <a:latin typeface="Comic Sans MS"/>
                <a:cs typeface="Comic Sans MS"/>
              </a:rPr>
              <a:t> </a:t>
            </a:r>
            <a:r>
              <a:rPr sz="2400" spc="-5" dirty="0" err="1">
                <a:latin typeface="Comic Sans MS"/>
                <a:cs typeface="Comic Sans MS"/>
              </a:rPr>
              <a:t>protección</a:t>
            </a:r>
            <a:r>
              <a:rPr sz="2400" spc="185" dirty="0">
                <a:latin typeface="Comic Sans MS"/>
                <a:cs typeface="Comic Sans MS"/>
              </a:rPr>
              <a:t> </a:t>
            </a:r>
            <a:r>
              <a:rPr sz="2400" spc="-5" dirty="0">
                <a:latin typeface="Comic Sans MS"/>
                <a:cs typeface="Comic Sans MS"/>
              </a:rPr>
              <a:t>que</a:t>
            </a:r>
            <a:r>
              <a:rPr lang="es-AR" sz="2400" spc="-5" dirty="0">
                <a:latin typeface="Comic Sans MS"/>
                <a:cs typeface="Comic Sans MS"/>
              </a:rPr>
              <a:t> </a:t>
            </a:r>
            <a:r>
              <a:rPr sz="2400" spc="-5" dirty="0">
                <a:latin typeface="Comic Sans MS"/>
                <a:cs typeface="Comic Sans MS"/>
              </a:rPr>
              <a:t>sea posible en servicio aun cuando la máquina </a:t>
            </a:r>
            <a:r>
              <a:rPr sz="2400" spc="-5" dirty="0" err="1">
                <a:latin typeface="Comic Sans MS"/>
                <a:cs typeface="Comic Sans MS"/>
              </a:rPr>
              <a:t>esté</a:t>
            </a:r>
            <a:r>
              <a:rPr sz="2400" spc="-5" dirty="0">
                <a:latin typeface="Comic Sans MS"/>
                <a:cs typeface="Comic Sans MS"/>
              </a:rPr>
              <a:t> </a:t>
            </a:r>
            <a:r>
              <a:rPr sz="2400" spc="-5" dirty="0" err="1">
                <a:latin typeface="Comic Sans MS"/>
                <a:cs typeface="Comic Sans MS"/>
              </a:rPr>
              <a:t>fuera</a:t>
            </a:r>
            <a:r>
              <a:rPr lang="es-AR" sz="2400" spc="-5" dirty="0">
                <a:latin typeface="Comic Sans MS"/>
                <a:cs typeface="Comic Sans MS"/>
              </a:rPr>
              <a:t> </a:t>
            </a:r>
            <a:r>
              <a:rPr sz="2400" spc="-5" dirty="0">
                <a:latin typeface="Comic Sans MS"/>
                <a:cs typeface="Comic Sans MS"/>
              </a:rPr>
              <a:t>de línea.</a:t>
            </a:r>
            <a:endParaRPr sz="2400" dirty="0">
              <a:latin typeface="Comic Sans MS"/>
              <a:cs typeface="Comic Sans MS"/>
            </a:endParaRPr>
          </a:p>
        </p:txBody>
      </p:sp>
    </p:spTree>
    <p:extLst>
      <p:ext uri="{BB962C8B-B14F-4D97-AF65-F5344CB8AC3E}">
        <p14:creationId xmlns="" xmlns:p14="http://schemas.microsoft.com/office/powerpoint/2010/main" val="373722984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 name="object 90"/>
          <p:cNvSpPr txBox="1"/>
          <p:nvPr/>
        </p:nvSpPr>
        <p:spPr>
          <a:xfrm>
            <a:off x="330200" y="381000"/>
            <a:ext cx="17297400" cy="2405787"/>
          </a:xfrm>
          <a:prstGeom prst="rect">
            <a:avLst/>
          </a:prstGeom>
        </p:spPr>
        <p:txBody>
          <a:bodyPr vert="horz" wrap="square" lIns="0" tIns="12700" rIns="0" bIns="0" rtlCol="0">
            <a:spAutoFit/>
          </a:bodyPr>
          <a:lstStyle/>
          <a:p>
            <a:pPr marL="12700" algn="just">
              <a:spcBef>
                <a:spcPts val="100"/>
              </a:spcBef>
            </a:pPr>
            <a:r>
              <a:rPr sz="2400" b="1" spc="-5" dirty="0">
                <a:latin typeface="Comic Sans MS"/>
                <a:cs typeface="Comic Sans MS"/>
              </a:rPr>
              <a:t>CONCLUSIÓN</a:t>
            </a:r>
            <a:endParaRPr lang="en-US" sz="2400" b="1" spc="-5" dirty="0">
              <a:latin typeface="Comic Sans MS"/>
              <a:cs typeface="Comic Sans MS"/>
            </a:endParaRPr>
          </a:p>
          <a:p>
            <a:pPr marL="12700" algn="just">
              <a:spcBef>
                <a:spcPts val="100"/>
              </a:spcBef>
            </a:pPr>
            <a:endParaRPr lang="es-AR" sz="2400" b="1" spc="-5" dirty="0">
              <a:latin typeface="Comic Sans MS"/>
              <a:cs typeface="Comic Sans MS"/>
            </a:endParaRPr>
          </a:p>
          <a:p>
            <a:pPr marL="12700" algn="just">
              <a:spcBef>
                <a:spcPts val="100"/>
              </a:spcBef>
            </a:pPr>
            <a:r>
              <a:rPr lang="es-MX" sz="2400" spc="-5" dirty="0">
                <a:latin typeface="Comic Sans MS"/>
                <a:cs typeface="Comic Sans MS"/>
              </a:rPr>
              <a:t>La selección de la acción de disparo adecuada para los relés de protección del generador es una de los aspectos más importantes de la protección de generadores. Esta tarea</a:t>
            </a:r>
            <a:r>
              <a:rPr lang="es-MX" sz="2400" dirty="0">
                <a:latin typeface="Comic Sans MS"/>
                <a:cs typeface="Comic Sans MS"/>
              </a:rPr>
              <a:t> </a:t>
            </a:r>
            <a:r>
              <a:rPr lang="es-MX" sz="2400" spc="-5" dirty="0">
                <a:latin typeface="Comic Sans MS"/>
                <a:cs typeface="Comic Sans MS"/>
              </a:rPr>
              <a:t>requiere</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un</a:t>
            </a:r>
            <a:r>
              <a:rPr lang="es-MX" sz="2400" dirty="0">
                <a:latin typeface="Comic Sans MS"/>
                <a:cs typeface="Comic Sans MS"/>
              </a:rPr>
              <a:t> </a:t>
            </a:r>
            <a:r>
              <a:rPr lang="es-MX" sz="2400" spc="-5" dirty="0">
                <a:latin typeface="Comic Sans MS"/>
                <a:cs typeface="Comic Sans MS"/>
              </a:rPr>
              <a:t>amplio</a:t>
            </a:r>
            <a:r>
              <a:rPr lang="es-MX" sz="2400" dirty="0">
                <a:latin typeface="Comic Sans MS"/>
                <a:cs typeface="Comic Sans MS"/>
              </a:rPr>
              <a:t> </a:t>
            </a:r>
            <a:r>
              <a:rPr lang="es-MX" sz="2400" spc="-5" dirty="0">
                <a:latin typeface="Comic Sans MS"/>
                <a:cs typeface="Comic Sans MS"/>
              </a:rPr>
              <a:t>entendimiento</a:t>
            </a:r>
            <a:r>
              <a:rPr lang="es-MX" sz="2400" dirty="0">
                <a:latin typeface="Comic Sans MS"/>
                <a:cs typeface="Comic Sans MS"/>
              </a:rPr>
              <a:t> </a:t>
            </a:r>
            <a:r>
              <a:rPr lang="es-MX" sz="2400" spc="-5" dirty="0">
                <a:latin typeface="Comic Sans MS"/>
                <a:cs typeface="Comic Sans MS"/>
              </a:rPr>
              <a:t>de</a:t>
            </a:r>
            <a:r>
              <a:rPr lang="es-MX" sz="2400" dirty="0">
                <a:latin typeface="Comic Sans MS"/>
                <a:cs typeface="Comic Sans MS"/>
              </a:rPr>
              <a:t> </a:t>
            </a:r>
            <a:r>
              <a:rPr lang="es-MX" sz="2400" spc="-5" dirty="0">
                <a:latin typeface="Comic Sans MS"/>
                <a:cs typeface="Comic Sans MS"/>
              </a:rPr>
              <a:t>la protección</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generador,</a:t>
            </a:r>
            <a:r>
              <a:rPr lang="es-MX" sz="2400" dirty="0">
                <a:latin typeface="Comic Sans MS"/>
                <a:cs typeface="Comic Sans MS"/>
              </a:rPr>
              <a:t> </a:t>
            </a:r>
            <a:r>
              <a:rPr lang="es-MX" sz="2400" spc="-5" dirty="0">
                <a:latin typeface="Comic Sans MS"/>
                <a:cs typeface="Comic Sans MS"/>
              </a:rPr>
              <a:t>la</a:t>
            </a:r>
            <a:r>
              <a:rPr lang="es-MX" sz="2400" dirty="0">
                <a:latin typeface="Comic Sans MS"/>
                <a:cs typeface="Comic Sans MS"/>
              </a:rPr>
              <a:t> </a:t>
            </a:r>
            <a:r>
              <a:rPr lang="es-MX" sz="2400" spc="-5" dirty="0">
                <a:latin typeface="Comic Sans MS"/>
                <a:cs typeface="Comic Sans MS"/>
              </a:rPr>
              <a:t>capacidad</a:t>
            </a:r>
            <a:r>
              <a:rPr lang="es-MX" sz="2400" dirty="0">
                <a:latin typeface="Comic Sans MS"/>
                <a:cs typeface="Comic Sans MS"/>
              </a:rPr>
              <a:t> </a:t>
            </a:r>
            <a:r>
              <a:rPr lang="es-MX" sz="2400" spc="-5" dirty="0">
                <a:latin typeface="Comic Sans MS"/>
                <a:cs typeface="Comic Sans MS"/>
              </a:rPr>
              <a:t>del</a:t>
            </a:r>
            <a:r>
              <a:rPr lang="es-MX" sz="2400" dirty="0">
                <a:latin typeface="Comic Sans MS"/>
                <a:cs typeface="Comic Sans MS"/>
              </a:rPr>
              <a:t> </a:t>
            </a:r>
            <a:r>
              <a:rPr lang="es-MX" sz="2400" spc="-5" dirty="0">
                <a:latin typeface="Comic Sans MS"/>
                <a:cs typeface="Comic Sans MS"/>
              </a:rPr>
              <a:t>sistema generador/turbina</a:t>
            </a:r>
            <a:r>
              <a:rPr lang="es-MX" sz="2400" dirty="0">
                <a:latin typeface="Comic Sans MS"/>
                <a:cs typeface="Comic Sans MS"/>
              </a:rPr>
              <a:t> </a:t>
            </a:r>
            <a:r>
              <a:rPr lang="es-MX" sz="2400" spc="-5" dirty="0">
                <a:latin typeface="Comic Sans MS"/>
                <a:cs typeface="Comic Sans MS"/>
              </a:rPr>
              <a:t>y</a:t>
            </a:r>
            <a:r>
              <a:rPr lang="es-MX" sz="2400" dirty="0">
                <a:latin typeface="Comic Sans MS"/>
                <a:cs typeface="Comic Sans MS"/>
              </a:rPr>
              <a:t> </a:t>
            </a:r>
            <a:r>
              <a:rPr lang="es-MX" sz="2400" spc="-5" dirty="0">
                <a:latin typeface="Comic Sans MS"/>
                <a:cs typeface="Comic Sans MS"/>
              </a:rPr>
              <a:t>las</a:t>
            </a:r>
            <a:r>
              <a:rPr lang="es-MX" sz="2400" dirty="0">
                <a:latin typeface="Comic Sans MS"/>
                <a:cs typeface="Comic Sans MS"/>
              </a:rPr>
              <a:t> </a:t>
            </a:r>
            <a:r>
              <a:rPr lang="es-MX" sz="2400" spc="-5" dirty="0">
                <a:latin typeface="Comic Sans MS"/>
                <a:cs typeface="Comic Sans MS"/>
              </a:rPr>
              <a:t>prácticas</a:t>
            </a:r>
            <a:r>
              <a:rPr lang="es-MX" sz="2400" dirty="0">
                <a:latin typeface="Comic Sans MS"/>
                <a:cs typeface="Comic Sans MS"/>
              </a:rPr>
              <a:t> </a:t>
            </a:r>
            <a:r>
              <a:rPr lang="es-MX" sz="2400" spc="-5" dirty="0">
                <a:latin typeface="Comic Sans MS"/>
                <a:cs typeface="Comic Sans MS"/>
              </a:rPr>
              <a:t>de operación/mantenimiento de la unidad. La selección del modo de disparo apropiado minimiza o previene daños y prepara</a:t>
            </a:r>
            <a:r>
              <a:rPr lang="es-MX" sz="2400" spc="5" dirty="0">
                <a:latin typeface="Comic Sans MS"/>
                <a:cs typeface="Comic Sans MS"/>
              </a:rPr>
              <a:t> </a:t>
            </a:r>
            <a:r>
              <a:rPr lang="es-MX" sz="2400" spc="-5" dirty="0">
                <a:latin typeface="Comic Sans MS"/>
                <a:cs typeface="Comic Sans MS"/>
              </a:rPr>
              <a:t>para</a:t>
            </a:r>
            <a:r>
              <a:rPr lang="es-MX" sz="2400" spc="5" dirty="0">
                <a:latin typeface="Comic Sans MS"/>
                <a:cs typeface="Comic Sans MS"/>
              </a:rPr>
              <a:t> </a:t>
            </a:r>
            <a:r>
              <a:rPr lang="es-MX" sz="2400" spc="-5" dirty="0">
                <a:latin typeface="Comic Sans MS"/>
                <a:cs typeface="Comic Sans MS"/>
              </a:rPr>
              <a:t>el</a:t>
            </a:r>
            <a:r>
              <a:rPr lang="es-MX" sz="2400" spc="5" dirty="0">
                <a:latin typeface="Comic Sans MS"/>
                <a:cs typeface="Comic Sans MS"/>
              </a:rPr>
              <a:t> </a:t>
            </a:r>
            <a:r>
              <a:rPr lang="es-MX" sz="2400" spc="-5" dirty="0">
                <a:latin typeface="Comic Sans MS"/>
                <a:cs typeface="Comic Sans MS"/>
              </a:rPr>
              <a:t>rápido</a:t>
            </a:r>
            <a:r>
              <a:rPr lang="es-MX" sz="2400" spc="5" dirty="0">
                <a:latin typeface="Comic Sans MS"/>
                <a:cs typeface="Comic Sans MS"/>
              </a:rPr>
              <a:t> </a:t>
            </a:r>
            <a:r>
              <a:rPr lang="es-MX" sz="2400" spc="-5" dirty="0">
                <a:latin typeface="Comic Sans MS"/>
                <a:cs typeface="Comic Sans MS"/>
              </a:rPr>
              <a:t>regreso</a:t>
            </a:r>
            <a:r>
              <a:rPr lang="es-MX" sz="2400" spc="5" dirty="0">
                <a:latin typeface="Comic Sans MS"/>
                <a:cs typeface="Comic Sans MS"/>
              </a:rPr>
              <a:t> </a:t>
            </a:r>
            <a:r>
              <a:rPr lang="es-MX" sz="2400" spc="-5" dirty="0">
                <a:latin typeface="Comic Sans MS"/>
                <a:cs typeface="Comic Sans MS"/>
              </a:rPr>
              <a:t>a</a:t>
            </a:r>
            <a:r>
              <a:rPr lang="es-MX" sz="2400" spc="10" dirty="0">
                <a:latin typeface="Comic Sans MS"/>
                <a:cs typeface="Comic Sans MS"/>
              </a:rPr>
              <a:t> </a:t>
            </a:r>
            <a:r>
              <a:rPr lang="es-MX" sz="2400" spc="-5" dirty="0">
                <a:latin typeface="Comic Sans MS"/>
                <a:cs typeface="Comic Sans MS"/>
              </a:rPr>
              <a:t>servicio</a:t>
            </a:r>
            <a:r>
              <a:rPr lang="es-MX" sz="2400" spc="5" dirty="0">
                <a:latin typeface="Comic Sans MS"/>
                <a:cs typeface="Comic Sans MS"/>
              </a:rPr>
              <a:t> </a:t>
            </a:r>
            <a:r>
              <a:rPr lang="es-MX" sz="2400" spc="-5" dirty="0">
                <a:latin typeface="Comic Sans MS"/>
                <a:cs typeface="Comic Sans MS"/>
              </a:rPr>
              <a:t>de</a:t>
            </a:r>
            <a:r>
              <a:rPr lang="es-MX" sz="2400" spc="5" dirty="0">
                <a:latin typeface="Comic Sans MS"/>
                <a:cs typeface="Comic Sans MS"/>
              </a:rPr>
              <a:t> </a:t>
            </a:r>
            <a:r>
              <a:rPr lang="es-MX" sz="2400" spc="-5" dirty="0">
                <a:latin typeface="Comic Sans MS"/>
                <a:cs typeface="Comic Sans MS"/>
              </a:rPr>
              <a:t>la</a:t>
            </a:r>
            <a:r>
              <a:rPr lang="es-MX" sz="2400" spc="5" dirty="0">
                <a:latin typeface="Comic Sans MS"/>
                <a:cs typeface="Comic Sans MS"/>
              </a:rPr>
              <a:t> </a:t>
            </a:r>
            <a:r>
              <a:rPr lang="es-MX" sz="2400" spc="-5" dirty="0">
                <a:latin typeface="Comic Sans MS"/>
                <a:cs typeface="Comic Sans MS"/>
              </a:rPr>
              <a:t>unidad.</a:t>
            </a:r>
            <a:endParaRPr lang="es-MX" sz="2400" dirty="0">
              <a:latin typeface="Comic Sans MS"/>
              <a:cs typeface="Comic Sans MS"/>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79291419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 name="object 92"/>
          <p:cNvSpPr txBox="1"/>
          <p:nvPr/>
        </p:nvSpPr>
        <p:spPr>
          <a:xfrm>
            <a:off x="330200" y="533400"/>
            <a:ext cx="14607875" cy="1297791"/>
          </a:xfrm>
          <a:prstGeom prst="rect">
            <a:avLst/>
          </a:prstGeom>
        </p:spPr>
        <p:txBody>
          <a:bodyPr vert="horz" wrap="square" lIns="0" tIns="12700" rIns="0" bIns="0" rtlCol="0">
            <a:spAutoFit/>
          </a:bodyPr>
          <a:lstStyle/>
          <a:p>
            <a:pPr marL="12700" algn="just">
              <a:spcBef>
                <a:spcPts val="100"/>
              </a:spcBef>
            </a:pPr>
            <a:r>
              <a:rPr sz="2400" b="1" spc="-5" dirty="0" err="1">
                <a:latin typeface="Comic Sans MS" panose="030F0702030302020204" pitchFamily="66" charset="0"/>
                <a:cs typeface="Comic Sans MS"/>
              </a:rPr>
              <a:t>Referencia</a:t>
            </a:r>
            <a:endParaRPr lang="en-US" sz="2400" b="1" spc="-5" dirty="0">
              <a:latin typeface="Comic Sans MS" panose="030F0702030302020204" pitchFamily="66" charset="0"/>
              <a:cs typeface="Comic Sans MS"/>
            </a:endParaRPr>
          </a:p>
          <a:p>
            <a:pPr marL="12700" algn="just">
              <a:spcBef>
                <a:spcPts val="100"/>
              </a:spcBef>
            </a:pPr>
            <a:endParaRPr lang="es-AR" sz="2400" b="1" spc="-5" dirty="0">
              <a:latin typeface="Comic Sans MS" panose="030F0702030302020204" pitchFamily="66" charset="0"/>
              <a:cs typeface="Comic Sans MS"/>
            </a:endParaRPr>
          </a:p>
          <a:p>
            <a:pPr marL="12700" algn="just">
              <a:spcBef>
                <a:spcPts val="100"/>
              </a:spcBef>
            </a:pPr>
            <a:r>
              <a:rPr lang="en-US" sz="2400" spc="-5" dirty="0">
                <a:latin typeface="Comic Sans MS" panose="030F0702030302020204" pitchFamily="66" charset="0"/>
                <a:cs typeface="Times New Roman"/>
              </a:rPr>
              <a:t>1.</a:t>
            </a:r>
            <a:r>
              <a:rPr lang="en-US" sz="2400" dirty="0">
                <a:latin typeface="Comic Sans MS" panose="030F0702030302020204" pitchFamily="66" charset="0"/>
                <a:cs typeface="Times New Roman"/>
              </a:rPr>
              <a:t> </a:t>
            </a:r>
            <a:r>
              <a:rPr lang="en-US" sz="2400" spc="-5" dirty="0">
                <a:latin typeface="Comic Sans MS" panose="030F0702030302020204" pitchFamily="66" charset="0"/>
                <a:cs typeface="Times New Roman"/>
              </a:rPr>
              <a:t>ANSI/IEEE</a:t>
            </a:r>
            <a:r>
              <a:rPr lang="en-US" sz="2400" dirty="0">
                <a:latin typeface="Comic Sans MS" panose="030F0702030302020204" pitchFamily="66" charset="0"/>
                <a:cs typeface="Times New Roman"/>
              </a:rPr>
              <a:t> </a:t>
            </a:r>
            <a:r>
              <a:rPr lang="en-US" sz="2400" spc="-5" dirty="0">
                <a:latin typeface="Comic Sans MS" panose="030F0702030302020204" pitchFamily="66" charset="0"/>
                <a:cs typeface="Times New Roman"/>
              </a:rPr>
              <a:t>C37.102-1987,</a:t>
            </a:r>
            <a:r>
              <a:rPr lang="en-US" sz="2400" dirty="0">
                <a:latin typeface="Comic Sans MS" panose="030F0702030302020204" pitchFamily="66" charset="0"/>
                <a:cs typeface="Times New Roman"/>
              </a:rPr>
              <a:t> </a:t>
            </a:r>
            <a:r>
              <a:rPr lang="en-US" sz="2400" spc="-5" dirty="0">
                <a:latin typeface="Comic Sans MS" panose="030F0702030302020204" pitchFamily="66" charset="0"/>
                <a:cs typeface="Times New Roman"/>
              </a:rPr>
              <a:t>“Guide</a:t>
            </a:r>
            <a:r>
              <a:rPr lang="en-US" sz="2400" dirty="0">
                <a:latin typeface="Comic Sans MS" panose="030F0702030302020204" pitchFamily="66" charset="0"/>
                <a:cs typeface="Times New Roman"/>
              </a:rPr>
              <a:t> </a:t>
            </a:r>
            <a:r>
              <a:rPr lang="en-US" sz="2400" spc="-5" dirty="0">
                <a:latin typeface="Comic Sans MS" panose="030F0702030302020204" pitchFamily="66" charset="0"/>
                <a:cs typeface="Times New Roman"/>
              </a:rPr>
              <a:t>for</a:t>
            </a:r>
            <a:r>
              <a:rPr lang="en-US" sz="2400" dirty="0">
                <a:latin typeface="Comic Sans MS" panose="030F0702030302020204" pitchFamily="66" charset="0"/>
                <a:cs typeface="Times New Roman"/>
              </a:rPr>
              <a:t> </a:t>
            </a:r>
            <a:r>
              <a:rPr lang="en-US" sz="2400" spc="-5" dirty="0">
                <a:latin typeface="Comic Sans MS" panose="030F0702030302020204" pitchFamily="66" charset="0"/>
                <a:cs typeface="Times New Roman"/>
              </a:rPr>
              <a:t>AC</a:t>
            </a:r>
            <a:r>
              <a:rPr lang="en-US" sz="2400" dirty="0">
                <a:latin typeface="Comic Sans MS" panose="030F0702030302020204" pitchFamily="66" charset="0"/>
                <a:cs typeface="Times New Roman"/>
              </a:rPr>
              <a:t> </a:t>
            </a:r>
            <a:r>
              <a:rPr lang="en-US" sz="2400" spc="-5" dirty="0">
                <a:latin typeface="Comic Sans MS" panose="030F0702030302020204" pitchFamily="66" charset="0"/>
                <a:cs typeface="Times New Roman"/>
              </a:rPr>
              <a:t>Generator Protection”.</a:t>
            </a:r>
            <a:endParaRPr lang="en-US" sz="2400" dirty="0">
              <a:latin typeface="Comic Sans MS" panose="030F0702030302020204" pitchFamily="66" charset="0"/>
              <a:cs typeface="Times New Roman"/>
            </a:endParaRPr>
          </a:p>
          <a:p>
            <a:pPr marL="12700">
              <a:spcBef>
                <a:spcPts val="100"/>
              </a:spcBef>
            </a:pPr>
            <a:endParaRPr sz="900" dirty="0">
              <a:latin typeface="Comic Sans MS"/>
              <a:cs typeface="Comic Sans MS"/>
            </a:endParaRPr>
          </a:p>
        </p:txBody>
      </p:sp>
    </p:spTree>
    <p:extLst>
      <p:ext uri="{BB962C8B-B14F-4D97-AF65-F5344CB8AC3E}">
        <p14:creationId xmlns="" xmlns:p14="http://schemas.microsoft.com/office/powerpoint/2010/main" val="36551140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1720</TotalTime>
  <Words>40303</Words>
  <Application>Microsoft Office PowerPoint</Application>
  <PresentationFormat>Personalizado</PresentationFormat>
  <Paragraphs>1319</Paragraphs>
  <Slides>222</Slides>
  <Notes>2</Notes>
  <HiddenSlides>0</HiddenSlides>
  <MMClips>0</MMClips>
  <ScaleCrop>false</ScaleCrop>
  <HeadingPairs>
    <vt:vector size="4" baseType="variant">
      <vt:variant>
        <vt:lpstr>Tema</vt:lpstr>
      </vt:variant>
      <vt:variant>
        <vt:i4>1</vt:i4>
      </vt:variant>
      <vt:variant>
        <vt:lpstr>Títulos de diapositiva</vt:lpstr>
      </vt:variant>
      <vt:variant>
        <vt:i4>222</vt:i4>
      </vt:variant>
    </vt:vector>
  </HeadingPairs>
  <TitlesOfParts>
    <vt:vector size="223" baseType="lpstr">
      <vt:lpstr>Office Theme</vt:lpstr>
      <vt:lpstr>Diapositiva 1</vt:lpstr>
      <vt:lpstr>PROTECCION  DE GENERADORES SINCRÓNICOS</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Diapositiva 75</vt:lpstr>
      <vt:lpstr>Diapositiva 76</vt:lpstr>
      <vt:lpstr>Diapositiva 77</vt:lpstr>
      <vt:lpstr>Diapositiva 78</vt:lpstr>
      <vt:lpstr>Diapositiva 79</vt:lpstr>
      <vt:lpstr>Diapositiva 80</vt:lpstr>
      <vt:lpstr>Diapositiva 81</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lpstr>Diapositiva 98</vt:lpstr>
      <vt:lpstr>Diapositiva 99</vt:lpstr>
      <vt:lpstr>Diapositiva 100</vt:lpstr>
      <vt:lpstr>Diapositiva 101</vt:lpstr>
      <vt:lpstr>Diapositiva 102</vt:lpstr>
      <vt:lpstr>Diapositiva 103</vt:lpstr>
      <vt:lpstr>Diapositiva 104</vt:lpstr>
      <vt:lpstr>Diapositiva 105</vt:lpstr>
      <vt:lpstr>Diapositiva 106</vt:lpstr>
      <vt:lpstr>Diapositiva 107</vt:lpstr>
      <vt:lpstr>Diapositiva 108</vt:lpstr>
      <vt:lpstr>Diapositiva 109</vt:lpstr>
      <vt:lpstr>Diapositiva 110</vt:lpstr>
      <vt:lpstr>Diapositiva 111</vt:lpstr>
      <vt:lpstr>Diapositiva 112</vt:lpstr>
      <vt:lpstr>Diapositiva 113</vt:lpstr>
      <vt:lpstr>Diapositiva 114</vt:lpstr>
      <vt:lpstr>Diapositiva 115</vt:lpstr>
      <vt:lpstr>Diapositiva 116</vt:lpstr>
      <vt:lpstr>Diapositiva 117</vt:lpstr>
      <vt:lpstr>Diapositiva 118</vt:lpstr>
      <vt:lpstr>Diapositiva 119</vt:lpstr>
      <vt:lpstr>Diapositiva 120</vt:lpstr>
      <vt:lpstr>Diapositiva 121</vt:lpstr>
      <vt:lpstr>Diapositiva 122</vt:lpstr>
      <vt:lpstr>Diapositiva 123</vt:lpstr>
      <vt:lpstr>Diapositiva 124</vt:lpstr>
      <vt:lpstr>Diapositiva 125</vt:lpstr>
      <vt:lpstr>Diapositiva 126</vt:lpstr>
      <vt:lpstr>Diapositiva 127</vt:lpstr>
      <vt:lpstr>Diapositiva 128</vt:lpstr>
      <vt:lpstr>Diapositiva 129</vt:lpstr>
      <vt:lpstr>Diapositiva 130</vt:lpstr>
      <vt:lpstr>Diapositiva 131</vt:lpstr>
      <vt:lpstr>Diapositiva 132</vt:lpstr>
      <vt:lpstr>Diapositiva 133</vt:lpstr>
      <vt:lpstr>Diapositiva 134</vt:lpstr>
      <vt:lpstr>Diapositiva 135</vt:lpstr>
      <vt:lpstr>Diapositiva 136</vt:lpstr>
      <vt:lpstr>Diapositiva 137</vt:lpstr>
      <vt:lpstr>Diapositiva 138</vt:lpstr>
      <vt:lpstr>Diapositiva 139</vt:lpstr>
      <vt:lpstr>Diapositiva 140</vt:lpstr>
      <vt:lpstr>Diapositiva 141</vt:lpstr>
      <vt:lpstr>Diapositiva 142</vt:lpstr>
      <vt:lpstr>Diapositiva 143</vt:lpstr>
      <vt:lpstr>Diapositiva 144</vt:lpstr>
      <vt:lpstr>Diapositiva 145</vt:lpstr>
      <vt:lpstr>Diapositiva 146</vt:lpstr>
      <vt:lpstr>Diapositiva 147</vt:lpstr>
      <vt:lpstr>Diapositiva 148</vt:lpstr>
      <vt:lpstr>Diapositiva 149</vt:lpstr>
      <vt:lpstr>Diapositiva 150</vt:lpstr>
      <vt:lpstr>Diapositiva 151</vt:lpstr>
      <vt:lpstr>Diapositiva 152</vt:lpstr>
      <vt:lpstr>Diapositiva 153</vt:lpstr>
      <vt:lpstr>Diapositiva 154</vt:lpstr>
      <vt:lpstr>Diapositiva 155</vt:lpstr>
      <vt:lpstr>Diapositiva 156</vt:lpstr>
      <vt:lpstr>Diapositiva 157</vt:lpstr>
      <vt:lpstr>Diapositiva 158</vt:lpstr>
      <vt:lpstr>Diapositiva 159</vt:lpstr>
      <vt:lpstr>Diapositiva 160</vt:lpstr>
      <vt:lpstr>Diapositiva 161</vt:lpstr>
      <vt:lpstr>Diapositiva 162</vt:lpstr>
      <vt:lpstr>Diapositiva 163</vt:lpstr>
      <vt:lpstr>Diapositiva 164</vt:lpstr>
      <vt:lpstr>Diapositiva 165</vt:lpstr>
      <vt:lpstr>Diapositiva 166</vt:lpstr>
      <vt:lpstr>Diapositiva 167</vt:lpstr>
      <vt:lpstr>Diapositiva 168</vt:lpstr>
      <vt:lpstr>Diapositiva 169</vt:lpstr>
      <vt:lpstr>Diapositiva 170</vt:lpstr>
      <vt:lpstr>Diapositiva 171</vt:lpstr>
      <vt:lpstr>Diapositiva 172</vt:lpstr>
      <vt:lpstr>Diapositiva 173</vt:lpstr>
      <vt:lpstr>Diapositiva 174</vt:lpstr>
      <vt:lpstr>Diapositiva 175</vt:lpstr>
      <vt:lpstr>Diapositiva 176</vt:lpstr>
      <vt:lpstr>Diapositiva 177</vt:lpstr>
      <vt:lpstr>Diapositiva 178</vt:lpstr>
      <vt:lpstr>Diapositiva 179</vt:lpstr>
      <vt:lpstr>Diapositiva 180</vt:lpstr>
      <vt:lpstr>Diapositiva 181</vt:lpstr>
      <vt:lpstr>Diapositiva 182</vt:lpstr>
      <vt:lpstr>Diapositiva 183</vt:lpstr>
      <vt:lpstr>Diapositiva 184</vt:lpstr>
      <vt:lpstr>Diapositiva 185</vt:lpstr>
      <vt:lpstr>Diapositiva 186</vt:lpstr>
      <vt:lpstr>Diapositiva 187</vt:lpstr>
      <vt:lpstr>Diapositiva 188</vt:lpstr>
      <vt:lpstr>Diapositiva 189</vt:lpstr>
      <vt:lpstr>Diapositiva 190</vt:lpstr>
      <vt:lpstr>Diapositiva 191</vt:lpstr>
      <vt:lpstr>Diapositiva 192</vt:lpstr>
      <vt:lpstr>Diapositiva 193</vt:lpstr>
      <vt:lpstr>Diapositiva 194</vt:lpstr>
      <vt:lpstr>Diapositiva 195</vt:lpstr>
      <vt:lpstr>Diapositiva 196</vt:lpstr>
      <vt:lpstr>Diapositiva 197</vt:lpstr>
      <vt:lpstr>Diapositiva 198</vt:lpstr>
      <vt:lpstr>Diapositiva 199</vt:lpstr>
      <vt:lpstr>Diapositiva 200</vt:lpstr>
      <vt:lpstr>Diapositiva 201</vt:lpstr>
      <vt:lpstr>Diapositiva 202</vt:lpstr>
      <vt:lpstr>Diapositiva 203</vt:lpstr>
      <vt:lpstr>Diapositiva 204</vt:lpstr>
      <vt:lpstr>Diapositiva 205</vt:lpstr>
      <vt:lpstr>Diapositiva 206</vt:lpstr>
      <vt:lpstr>Diapositiva 207</vt:lpstr>
      <vt:lpstr>Diapositiva 208</vt:lpstr>
      <vt:lpstr>Diapositiva 209</vt:lpstr>
      <vt:lpstr>Diapositiva 210</vt:lpstr>
      <vt:lpstr>Diapositiva 211</vt:lpstr>
      <vt:lpstr>Diapositiva 212</vt:lpstr>
      <vt:lpstr>Diapositiva 213</vt:lpstr>
      <vt:lpstr>Diapositiva 214</vt:lpstr>
      <vt:lpstr>Diapositiva 215</vt:lpstr>
      <vt:lpstr>Diapositiva 216</vt:lpstr>
      <vt:lpstr>Diapositiva 217</vt:lpstr>
      <vt:lpstr>Diapositiva 218</vt:lpstr>
      <vt:lpstr>Diapositiva 219</vt:lpstr>
      <vt:lpstr>Diapositiva 220</vt:lpstr>
      <vt:lpstr>Diapositiva 221</vt:lpstr>
      <vt:lpstr>Diapositiva 222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APÉNDICE  I</dc:title>
  <dc:creator>C.F.E.</dc:creator>
  <cp:lastModifiedBy>Admin</cp:lastModifiedBy>
  <cp:revision>244</cp:revision>
  <dcterms:created xsi:type="dcterms:W3CDTF">2022-09-30T03:41:05Z</dcterms:created>
  <dcterms:modified xsi:type="dcterms:W3CDTF">2024-04-23T21:54:55Z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2001-11-09T00:00:00Z</vt:filetime>
  </property>
  <property fmtid="{D5CDD505-2E9C-101B-9397-08002B2CF9AE}" pid="3" name="Creator">
    <vt:lpwstr>Acrobat PDFMaker 5.0 for Word</vt:lpwstr>
  </property>
  <property fmtid="{D5CDD505-2E9C-101B-9397-08002B2CF9AE}" pid="4" name="LastSaved">
    <vt:filetime>2022-09-30T00:00:00Z</vt:filetime>
  </property>
</Properties>
</file>